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heme/themeOverride1.xml" ContentType="application/vnd.openxmlformats-officedocument.themeOverr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2.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heme/themeOverride2.xml" ContentType="application/vnd.openxmlformats-officedocument.themeOverride+xml"/>
  <Override PartName="/ppt/notesSlides/notesSlide47.xml" ContentType="application/vnd.openxmlformats-officedocument.presentationml.notesSlide+xml"/>
  <Override PartName="/ppt/theme/themeOverride3.xml" ContentType="application/vnd.openxmlformats-officedocument.themeOverr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heme/themeOverride4.xml" ContentType="application/vnd.openxmlformats-officedocument.themeOverr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heme/themeOverride5.xml" ContentType="application/vnd.openxmlformats-officedocument.themeOverride+xml"/>
  <Override PartName="/ppt/notesSlides/notesSlide55.xml" ContentType="application/vnd.openxmlformats-officedocument.presentationml.notesSlide+xml"/>
  <Override PartName="/ppt/theme/themeOverride6.xml" ContentType="application/vnd.openxmlformats-officedocument.themeOverride+xml"/>
  <Override PartName="/ppt/notesSlides/notesSlide56.xml" ContentType="application/vnd.openxmlformats-officedocument.presentationml.notesSlide+xml"/>
  <Override PartName="/ppt/theme/themeOverride7.xml" ContentType="application/vnd.openxmlformats-officedocument.themeOverride+xml"/>
  <Override PartName="/ppt/notesSlides/notesSlide57.xml" ContentType="application/vnd.openxmlformats-officedocument.presentationml.notesSlide+xml"/>
  <Override PartName="/ppt/theme/themeOverride8.xml" ContentType="application/vnd.openxmlformats-officedocument.themeOverride+xml"/>
  <Override PartName="/ppt/notesSlides/notesSlide58.xml" ContentType="application/vnd.openxmlformats-officedocument.presentationml.notesSlide+xml"/>
  <Override PartName="/ppt/theme/themeOverride9.xml" ContentType="application/vnd.openxmlformats-officedocument.themeOverr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theme/themeOverride10.xml" ContentType="application/vnd.openxmlformats-officedocument.themeOverride+xml"/>
  <Override PartName="/ppt/notesSlides/notesSlide63.xml" ContentType="application/vnd.openxmlformats-officedocument.presentationml.notesSlide+xml"/>
  <Override PartName="/ppt/theme/themeOverride11.xml" ContentType="application/vnd.openxmlformats-officedocument.themeOverr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27"/>
  </p:notesMasterIdLst>
  <p:sldIdLst>
    <p:sldId id="771" r:id="rId2"/>
    <p:sldId id="773" r:id="rId3"/>
    <p:sldId id="608" r:id="rId4"/>
    <p:sldId id="400" r:id="rId5"/>
    <p:sldId id="609" r:id="rId6"/>
    <p:sldId id="774" r:id="rId7"/>
    <p:sldId id="401" r:id="rId8"/>
    <p:sldId id="402" r:id="rId9"/>
    <p:sldId id="611" r:id="rId10"/>
    <p:sldId id="389" r:id="rId11"/>
    <p:sldId id="612" r:id="rId12"/>
    <p:sldId id="613" r:id="rId13"/>
    <p:sldId id="397" r:id="rId14"/>
    <p:sldId id="288" r:id="rId15"/>
    <p:sldId id="614" r:id="rId16"/>
    <p:sldId id="403" r:id="rId17"/>
    <p:sldId id="615" r:id="rId18"/>
    <p:sldId id="404" r:id="rId19"/>
    <p:sldId id="412" r:id="rId20"/>
    <p:sldId id="776" r:id="rId21"/>
    <p:sldId id="413" r:id="rId22"/>
    <p:sldId id="414" r:id="rId23"/>
    <p:sldId id="416" r:id="rId24"/>
    <p:sldId id="417" r:id="rId25"/>
    <p:sldId id="418" r:id="rId26"/>
    <p:sldId id="419" r:id="rId27"/>
    <p:sldId id="420" r:id="rId28"/>
    <p:sldId id="421" r:id="rId29"/>
    <p:sldId id="423" r:id="rId30"/>
    <p:sldId id="424" r:id="rId31"/>
    <p:sldId id="425" r:id="rId32"/>
    <p:sldId id="428" r:id="rId33"/>
    <p:sldId id="429" r:id="rId34"/>
    <p:sldId id="431" r:id="rId35"/>
    <p:sldId id="432" r:id="rId36"/>
    <p:sldId id="434" r:id="rId37"/>
    <p:sldId id="436" r:id="rId38"/>
    <p:sldId id="439" r:id="rId39"/>
    <p:sldId id="440" r:id="rId40"/>
    <p:sldId id="444" r:id="rId41"/>
    <p:sldId id="446" r:id="rId42"/>
    <p:sldId id="449" r:id="rId43"/>
    <p:sldId id="453" r:id="rId44"/>
    <p:sldId id="458" r:id="rId45"/>
    <p:sldId id="459" r:id="rId46"/>
    <p:sldId id="462" r:id="rId47"/>
    <p:sldId id="465" r:id="rId48"/>
    <p:sldId id="469" r:id="rId49"/>
    <p:sldId id="471" r:id="rId50"/>
    <p:sldId id="472" r:id="rId51"/>
    <p:sldId id="473" r:id="rId52"/>
    <p:sldId id="475" r:id="rId53"/>
    <p:sldId id="715" r:id="rId54"/>
    <p:sldId id="480" r:id="rId55"/>
    <p:sldId id="481" r:id="rId56"/>
    <p:sldId id="483" r:id="rId57"/>
    <p:sldId id="490" r:id="rId58"/>
    <p:sldId id="492" r:id="rId59"/>
    <p:sldId id="778" r:id="rId60"/>
    <p:sldId id="498" r:id="rId61"/>
    <p:sldId id="499" r:id="rId62"/>
    <p:sldId id="500" r:id="rId63"/>
    <p:sldId id="502" r:id="rId64"/>
    <p:sldId id="503" r:id="rId65"/>
    <p:sldId id="504" r:id="rId66"/>
    <p:sldId id="779" r:id="rId67"/>
    <p:sldId id="509" r:id="rId68"/>
    <p:sldId id="510" r:id="rId69"/>
    <p:sldId id="511" r:id="rId70"/>
    <p:sldId id="514" r:id="rId71"/>
    <p:sldId id="516" r:id="rId72"/>
    <p:sldId id="519" r:id="rId73"/>
    <p:sldId id="520" r:id="rId74"/>
    <p:sldId id="521" r:id="rId75"/>
    <p:sldId id="522" r:id="rId76"/>
    <p:sldId id="523" r:id="rId77"/>
    <p:sldId id="524" r:id="rId78"/>
    <p:sldId id="525" r:id="rId79"/>
    <p:sldId id="542" r:id="rId80"/>
    <p:sldId id="543" r:id="rId81"/>
    <p:sldId id="544" r:id="rId82"/>
    <p:sldId id="552" r:id="rId83"/>
    <p:sldId id="553" r:id="rId84"/>
    <p:sldId id="780" r:id="rId85"/>
    <p:sldId id="573" r:id="rId86"/>
    <p:sldId id="575" r:id="rId87"/>
    <p:sldId id="577" r:id="rId88"/>
    <p:sldId id="578" r:id="rId89"/>
    <p:sldId id="722" r:id="rId90"/>
    <p:sldId id="724" r:id="rId91"/>
    <p:sldId id="728" r:id="rId92"/>
    <p:sldId id="781" r:id="rId93"/>
    <p:sldId id="580" r:id="rId94"/>
    <p:sldId id="756" r:id="rId95"/>
    <p:sldId id="730" r:id="rId96"/>
    <p:sldId id="761" r:id="rId97"/>
    <p:sldId id="782" r:id="rId98"/>
    <p:sldId id="762" r:id="rId99"/>
    <p:sldId id="764" r:id="rId100"/>
    <p:sldId id="731" r:id="rId101"/>
    <p:sldId id="783" r:id="rId102"/>
    <p:sldId id="768" r:id="rId103"/>
    <p:sldId id="616" r:id="rId104"/>
    <p:sldId id="784" r:id="rId105"/>
    <p:sldId id="648" r:id="rId106"/>
    <p:sldId id="653" r:id="rId107"/>
    <p:sldId id="655" r:id="rId108"/>
    <p:sldId id="658" r:id="rId109"/>
    <p:sldId id="661" r:id="rId110"/>
    <p:sldId id="662" r:id="rId111"/>
    <p:sldId id="785" r:id="rId112"/>
    <p:sldId id="666" r:id="rId113"/>
    <p:sldId id="667" r:id="rId114"/>
    <p:sldId id="668" r:id="rId115"/>
    <p:sldId id="670" r:id="rId116"/>
    <p:sldId id="674" r:id="rId117"/>
    <p:sldId id="676" r:id="rId118"/>
    <p:sldId id="786" r:id="rId119"/>
    <p:sldId id="679" r:id="rId120"/>
    <p:sldId id="686" r:id="rId121"/>
    <p:sldId id="688" r:id="rId122"/>
    <p:sldId id="690" r:id="rId123"/>
    <p:sldId id="694" r:id="rId124"/>
    <p:sldId id="709" r:id="rId125"/>
    <p:sldId id="753" r:id="rId126"/>
  </p:sldIdLst>
  <p:sldSz cx="12192000" cy="6858000"/>
  <p:notesSz cx="6858000" cy="9144000"/>
  <p:custDataLst>
    <p:tags r:id="rId1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6784"/>
    <a:srgbClr val="B3B3B3"/>
    <a:srgbClr val="646464"/>
    <a:srgbClr val="DCDCDC"/>
    <a:srgbClr val="767676"/>
    <a:srgbClr val="2D313B"/>
    <a:srgbClr val="FFC000"/>
    <a:srgbClr val="FFB407"/>
    <a:srgbClr val="F8F8F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09" autoAdjust="0"/>
    <p:restoredTop sz="96341"/>
  </p:normalViewPr>
  <p:slideViewPr>
    <p:cSldViewPr snapToGrid="0">
      <p:cViewPr varScale="1">
        <p:scale>
          <a:sx n="112" d="100"/>
          <a:sy n="112" d="100"/>
        </p:scale>
        <p:origin x="856" y="192"/>
      </p:cViewPr>
      <p:guideLst/>
    </p:cSldViewPr>
  </p:slideViewPr>
  <p:outlineViewPr>
    <p:cViewPr>
      <p:scale>
        <a:sx n="33" d="100"/>
        <a:sy n="33" d="100"/>
      </p:scale>
      <p:origin x="0" y="-40496"/>
    </p:cViewPr>
  </p:outlineViewPr>
  <p:notesTextViewPr>
    <p:cViewPr>
      <p:scale>
        <a:sx n="1" d="1"/>
        <a:sy n="1" d="1"/>
      </p:scale>
      <p:origin x="0" y="0"/>
    </p:cViewPr>
  </p:notesTextViewPr>
  <p:sorterViewPr>
    <p:cViewPr>
      <p:scale>
        <a:sx n="196" d="100"/>
        <a:sy n="196" d="100"/>
      </p:scale>
      <p:origin x="0" y="-21834"/>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ags" Target="tags/tag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BC8B94-82F7-4980-82CC-87BE07CFBE86}" type="datetimeFigureOut">
              <a:rPr lang="zh-CN" altLang="en-US" smtClean="0"/>
              <a:t>2023/4/19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7A245-A9B2-4BC5-BD89-17FD121E6FAF}" type="slidenum">
              <a:rPr lang="zh-CN" altLang="en-US" smtClean="0"/>
              <a:t>‹#›</a:t>
            </a:fld>
            <a:endParaRPr lang="zh-CN" altLang="en-US"/>
          </a:p>
        </p:txBody>
      </p:sp>
    </p:spTree>
    <p:extLst>
      <p:ext uri="{BB962C8B-B14F-4D97-AF65-F5344CB8AC3E}">
        <p14:creationId xmlns:p14="http://schemas.microsoft.com/office/powerpoint/2010/main" val="2647816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8F6036-E835-44CB-A25A-34C755DFD5D4}" type="slidenum">
              <a:rPr lang="en-US" smtClean="0"/>
              <a:pPr/>
              <a:t>1</a:t>
            </a:fld>
            <a:endParaRPr lang="en-US"/>
          </a:p>
        </p:txBody>
      </p:sp>
    </p:spTree>
    <p:extLst>
      <p:ext uri="{BB962C8B-B14F-4D97-AF65-F5344CB8AC3E}">
        <p14:creationId xmlns:p14="http://schemas.microsoft.com/office/powerpoint/2010/main" val="24274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B8B9A7D-274A-8645-B086-9675570EF175}"/>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9A90C41A-D24E-6E4C-AACA-7025003098C3}" type="slidenum">
              <a:rPr kumimoji="0" lang="en-US" altLang="zh-CN" sz="1200">
                <a:latin typeface="Arial" panose="020B0604020202020204" pitchFamily="34" charset="0"/>
                <a:ea typeface="宋体" panose="02010600030101010101" pitchFamily="2" charset="-122"/>
              </a:rPr>
              <a:pPr/>
              <a:t>24</a:t>
            </a:fld>
            <a:endParaRPr kumimoji="0" lang="en-US" altLang="zh-CN" sz="1200">
              <a:latin typeface="Arial" panose="020B0604020202020204" pitchFamily="34" charset="0"/>
              <a:ea typeface="宋体" panose="02010600030101010101" pitchFamily="2" charset="-122"/>
            </a:endParaRPr>
          </a:p>
        </p:txBody>
      </p:sp>
      <p:sp>
        <p:nvSpPr>
          <p:cNvPr id="362498" name="Rectangle 2">
            <a:extLst>
              <a:ext uri="{FF2B5EF4-FFF2-40B4-BE49-F238E27FC236}">
                <a16:creationId xmlns:a16="http://schemas.microsoft.com/office/drawing/2014/main" id="{F1AC1539-50F2-504C-B940-FDBF9A27B70D}"/>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62499" name="Rectangle 3">
            <a:extLst>
              <a:ext uri="{FF2B5EF4-FFF2-40B4-BE49-F238E27FC236}">
                <a16:creationId xmlns:a16="http://schemas.microsoft.com/office/drawing/2014/main" id="{40384BAC-D4CA-9445-A06E-6A61B483B8BD}"/>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9BC51DB-0231-6B4F-8BFE-FD2B93DC1765}"/>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4006E985-47D2-0542-83BC-76D308FE5AC4}" type="slidenum">
              <a:rPr kumimoji="0" lang="en-US" altLang="zh-CN" sz="1200">
                <a:latin typeface="Arial" panose="020B0604020202020204" pitchFamily="34" charset="0"/>
                <a:ea typeface="宋体" panose="02010600030101010101" pitchFamily="2" charset="-122"/>
              </a:rPr>
              <a:pPr/>
              <a:t>121</a:t>
            </a:fld>
            <a:endParaRPr kumimoji="0" lang="en-US" altLang="zh-CN" sz="1200">
              <a:latin typeface="Arial" panose="020B0604020202020204" pitchFamily="34" charset="0"/>
              <a:ea typeface="宋体" panose="02010600030101010101" pitchFamily="2" charset="-122"/>
            </a:endParaRPr>
          </a:p>
        </p:txBody>
      </p:sp>
      <p:sp>
        <p:nvSpPr>
          <p:cNvPr id="893954" name="Rectangle 2">
            <a:extLst>
              <a:ext uri="{FF2B5EF4-FFF2-40B4-BE49-F238E27FC236}">
                <a16:creationId xmlns:a16="http://schemas.microsoft.com/office/drawing/2014/main" id="{7E0BB39A-004B-FC45-AC54-5923355D6912}"/>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93955" name="Rectangle 3">
            <a:extLst>
              <a:ext uri="{FF2B5EF4-FFF2-40B4-BE49-F238E27FC236}">
                <a16:creationId xmlns:a16="http://schemas.microsoft.com/office/drawing/2014/main" id="{5E08D51B-6A11-6143-B8D4-6246F78747D1}"/>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8B56B8F-BC16-674C-AAB7-8EDBB151760B}"/>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043D494A-3FD3-254E-8677-354BEC7D9A50}" type="slidenum">
              <a:rPr kumimoji="0" lang="en-US" altLang="zh-CN" sz="1200">
                <a:latin typeface="Arial" panose="020B0604020202020204" pitchFamily="34" charset="0"/>
                <a:ea typeface="宋体" panose="02010600030101010101" pitchFamily="2" charset="-122"/>
              </a:rPr>
              <a:pPr/>
              <a:t>122</a:t>
            </a:fld>
            <a:endParaRPr kumimoji="0" lang="en-US" altLang="zh-CN" sz="1200">
              <a:latin typeface="Arial" panose="020B0604020202020204" pitchFamily="34" charset="0"/>
              <a:ea typeface="宋体" panose="02010600030101010101" pitchFamily="2" charset="-122"/>
            </a:endParaRPr>
          </a:p>
        </p:txBody>
      </p:sp>
      <p:sp>
        <p:nvSpPr>
          <p:cNvPr id="898050" name="Rectangle 2">
            <a:extLst>
              <a:ext uri="{FF2B5EF4-FFF2-40B4-BE49-F238E27FC236}">
                <a16:creationId xmlns:a16="http://schemas.microsoft.com/office/drawing/2014/main" id="{91641C68-6D3F-D84D-81B3-A149590379E0}"/>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98051" name="Rectangle 3">
            <a:extLst>
              <a:ext uri="{FF2B5EF4-FFF2-40B4-BE49-F238E27FC236}">
                <a16:creationId xmlns:a16="http://schemas.microsoft.com/office/drawing/2014/main" id="{B27B3974-F71E-2A4B-BABC-AE760D3AE533}"/>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004C90E-1AD8-6E4D-A9B8-71C0F6A0F78B}"/>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B6123849-976D-144D-AE1F-7F17D54E9470}" type="slidenum">
              <a:rPr kumimoji="0" lang="en-US" altLang="zh-CN" sz="1200">
                <a:latin typeface="Arial" panose="020B0604020202020204" pitchFamily="34" charset="0"/>
                <a:ea typeface="宋体" panose="02010600030101010101" pitchFamily="2" charset="-122"/>
              </a:rPr>
              <a:pPr/>
              <a:t>123</a:t>
            </a:fld>
            <a:endParaRPr kumimoji="0" lang="en-US" altLang="zh-CN" sz="1200">
              <a:latin typeface="Arial" panose="020B0604020202020204" pitchFamily="34" charset="0"/>
              <a:ea typeface="宋体" panose="02010600030101010101" pitchFamily="2" charset="-122"/>
            </a:endParaRPr>
          </a:p>
        </p:txBody>
      </p:sp>
      <p:sp>
        <p:nvSpPr>
          <p:cNvPr id="904194" name="Rectangle 2">
            <a:extLst>
              <a:ext uri="{FF2B5EF4-FFF2-40B4-BE49-F238E27FC236}">
                <a16:creationId xmlns:a16="http://schemas.microsoft.com/office/drawing/2014/main" id="{5DFA6B6E-ADA6-0848-BC42-EC8CC6951463}"/>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904195" name="Rectangle 3">
            <a:extLst>
              <a:ext uri="{FF2B5EF4-FFF2-40B4-BE49-F238E27FC236}">
                <a16:creationId xmlns:a16="http://schemas.microsoft.com/office/drawing/2014/main" id="{035843F5-645C-B343-8AC7-9B03AC56BCEA}"/>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3F31BAF-B840-774F-8AE0-59F09B1FBAD0}"/>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AD49B029-B831-DF40-B914-80AC36D9C2AE}" type="slidenum">
              <a:rPr kumimoji="0" lang="en-US" altLang="zh-CN" sz="1200">
                <a:latin typeface="Arial" panose="020B0604020202020204" pitchFamily="34" charset="0"/>
                <a:ea typeface="宋体" panose="02010600030101010101" pitchFamily="2" charset="-122"/>
              </a:rPr>
              <a:pPr/>
              <a:t>124</a:t>
            </a:fld>
            <a:endParaRPr kumimoji="0" lang="en-US" altLang="zh-CN" sz="1200">
              <a:latin typeface="Arial" panose="020B0604020202020204" pitchFamily="34" charset="0"/>
              <a:ea typeface="宋体" panose="02010600030101010101" pitchFamily="2" charset="-122"/>
            </a:endParaRPr>
          </a:p>
        </p:txBody>
      </p:sp>
      <p:sp>
        <p:nvSpPr>
          <p:cNvPr id="934914" name="Rectangle 2">
            <a:extLst>
              <a:ext uri="{FF2B5EF4-FFF2-40B4-BE49-F238E27FC236}">
                <a16:creationId xmlns:a16="http://schemas.microsoft.com/office/drawing/2014/main" id="{9111944A-5866-A644-96F0-038C42B980C7}"/>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934915" name="Rectangle 3">
            <a:extLst>
              <a:ext uri="{FF2B5EF4-FFF2-40B4-BE49-F238E27FC236}">
                <a16:creationId xmlns:a16="http://schemas.microsoft.com/office/drawing/2014/main" id="{C6D40B34-97DD-9245-A641-C8382954D20D}"/>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9C1A798-0279-9F4A-BF7C-707258D5113C}"/>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23C70F43-5FE4-654B-8FA8-141933133BBC}" type="slidenum">
              <a:rPr kumimoji="0" lang="en-US" altLang="zh-CN" sz="1200">
                <a:latin typeface="Arial" panose="020B0604020202020204" pitchFamily="34" charset="0"/>
                <a:ea typeface="宋体" panose="02010600030101010101" pitchFamily="2" charset="-122"/>
              </a:rPr>
              <a:pPr/>
              <a:t>25</a:t>
            </a:fld>
            <a:endParaRPr kumimoji="0" lang="en-US" altLang="zh-CN" sz="1200">
              <a:latin typeface="Arial" panose="020B0604020202020204" pitchFamily="34" charset="0"/>
              <a:ea typeface="宋体" panose="02010600030101010101" pitchFamily="2" charset="-122"/>
            </a:endParaRPr>
          </a:p>
        </p:txBody>
      </p:sp>
      <p:sp>
        <p:nvSpPr>
          <p:cNvPr id="364546" name="Rectangle 2">
            <a:extLst>
              <a:ext uri="{FF2B5EF4-FFF2-40B4-BE49-F238E27FC236}">
                <a16:creationId xmlns:a16="http://schemas.microsoft.com/office/drawing/2014/main" id="{BE070070-2A7D-6446-8C66-6737E85C412D}"/>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64547" name="Rectangle 3">
            <a:extLst>
              <a:ext uri="{FF2B5EF4-FFF2-40B4-BE49-F238E27FC236}">
                <a16:creationId xmlns:a16="http://schemas.microsoft.com/office/drawing/2014/main" id="{CEBCC600-0D53-6F40-82F5-3C131C8BB37F}"/>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97213DE-9762-7B4B-A1DC-7F59E63A8B91}"/>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79BF7F7E-EDE2-8E49-9AE3-9CC18DE54CCD}" type="slidenum">
              <a:rPr kumimoji="0" lang="en-US" altLang="zh-CN" sz="1200">
                <a:latin typeface="Arial" panose="020B0604020202020204" pitchFamily="34" charset="0"/>
                <a:ea typeface="宋体" panose="02010600030101010101" pitchFamily="2" charset="-122"/>
              </a:rPr>
              <a:pPr/>
              <a:t>26</a:t>
            </a:fld>
            <a:endParaRPr kumimoji="0" lang="en-US" altLang="zh-CN" sz="1200">
              <a:latin typeface="Arial" panose="020B0604020202020204" pitchFamily="34" charset="0"/>
              <a:ea typeface="宋体" panose="02010600030101010101" pitchFamily="2" charset="-122"/>
            </a:endParaRPr>
          </a:p>
        </p:txBody>
      </p:sp>
      <p:sp>
        <p:nvSpPr>
          <p:cNvPr id="366594" name="Rectangle 2">
            <a:extLst>
              <a:ext uri="{FF2B5EF4-FFF2-40B4-BE49-F238E27FC236}">
                <a16:creationId xmlns:a16="http://schemas.microsoft.com/office/drawing/2014/main" id="{A484F1B3-2654-D74C-A907-96168DF2A82D}"/>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66595" name="Rectangle 3">
            <a:extLst>
              <a:ext uri="{FF2B5EF4-FFF2-40B4-BE49-F238E27FC236}">
                <a16:creationId xmlns:a16="http://schemas.microsoft.com/office/drawing/2014/main" id="{5E82B5E5-A769-5147-9D34-F6254114498E}"/>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4EBDB76-68C7-AE4B-98F1-B6C90852E803}"/>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FF0F2E6A-7FA2-8B42-A6BE-7734D1E1947A}" type="slidenum">
              <a:rPr kumimoji="0" lang="en-US" altLang="zh-CN" sz="1200">
                <a:latin typeface="Arial" panose="020B0604020202020204" pitchFamily="34" charset="0"/>
                <a:ea typeface="宋体" panose="02010600030101010101" pitchFamily="2" charset="-122"/>
              </a:rPr>
              <a:pPr/>
              <a:t>27</a:t>
            </a:fld>
            <a:endParaRPr kumimoji="0" lang="en-US" altLang="zh-CN" sz="1200">
              <a:latin typeface="Arial" panose="020B0604020202020204" pitchFamily="34" charset="0"/>
              <a:ea typeface="宋体" panose="02010600030101010101" pitchFamily="2" charset="-122"/>
            </a:endParaRPr>
          </a:p>
        </p:txBody>
      </p:sp>
      <p:sp>
        <p:nvSpPr>
          <p:cNvPr id="368642" name="Rectangle 2">
            <a:extLst>
              <a:ext uri="{FF2B5EF4-FFF2-40B4-BE49-F238E27FC236}">
                <a16:creationId xmlns:a16="http://schemas.microsoft.com/office/drawing/2014/main" id="{5E09842F-0127-7B48-A7E2-071F4076A957}"/>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68643" name="Rectangle 3">
            <a:extLst>
              <a:ext uri="{FF2B5EF4-FFF2-40B4-BE49-F238E27FC236}">
                <a16:creationId xmlns:a16="http://schemas.microsoft.com/office/drawing/2014/main" id="{C70A298D-E465-2A45-BFD5-7B2A27DD0E32}"/>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D8A3200-B7F4-E442-A661-1F2D6C4C75D8}"/>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6FC5F887-5DBA-BE41-A852-3F7B0A129F01}" type="slidenum">
              <a:rPr kumimoji="0" lang="en-US" altLang="zh-CN" sz="1200">
                <a:latin typeface="Arial" panose="020B0604020202020204" pitchFamily="34" charset="0"/>
                <a:ea typeface="宋体" panose="02010600030101010101" pitchFamily="2" charset="-122"/>
              </a:rPr>
              <a:pPr/>
              <a:t>28</a:t>
            </a:fld>
            <a:endParaRPr kumimoji="0" lang="en-US" altLang="zh-CN" sz="1200">
              <a:latin typeface="Arial" panose="020B0604020202020204" pitchFamily="34" charset="0"/>
              <a:ea typeface="宋体" panose="02010600030101010101" pitchFamily="2" charset="-122"/>
            </a:endParaRPr>
          </a:p>
        </p:txBody>
      </p:sp>
      <p:sp>
        <p:nvSpPr>
          <p:cNvPr id="370690" name="Rectangle 2">
            <a:extLst>
              <a:ext uri="{FF2B5EF4-FFF2-40B4-BE49-F238E27FC236}">
                <a16:creationId xmlns:a16="http://schemas.microsoft.com/office/drawing/2014/main" id="{5C660A31-8497-FB40-9B34-1C952F296123}"/>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70691" name="Rectangle 3">
            <a:extLst>
              <a:ext uri="{FF2B5EF4-FFF2-40B4-BE49-F238E27FC236}">
                <a16:creationId xmlns:a16="http://schemas.microsoft.com/office/drawing/2014/main" id="{8F215423-39D3-DA4B-8667-DB1C41B8B7A7}"/>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0951191-8046-E24E-A149-C859FF1E5C8B}"/>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CA1A3AF2-4924-C04C-982B-C5FE82583A20}" type="slidenum">
              <a:rPr kumimoji="0" lang="en-US" altLang="zh-CN" sz="1200">
                <a:latin typeface="Arial" panose="020B0604020202020204" pitchFamily="34" charset="0"/>
                <a:ea typeface="宋体" panose="02010600030101010101" pitchFamily="2" charset="-122"/>
              </a:rPr>
              <a:pPr/>
              <a:t>29</a:t>
            </a:fld>
            <a:endParaRPr kumimoji="0" lang="en-US" altLang="zh-CN" sz="1200">
              <a:latin typeface="Arial" panose="020B0604020202020204" pitchFamily="34" charset="0"/>
              <a:ea typeface="宋体" panose="02010600030101010101" pitchFamily="2" charset="-122"/>
            </a:endParaRPr>
          </a:p>
        </p:txBody>
      </p:sp>
      <p:sp>
        <p:nvSpPr>
          <p:cNvPr id="374786" name="Rectangle 2">
            <a:extLst>
              <a:ext uri="{FF2B5EF4-FFF2-40B4-BE49-F238E27FC236}">
                <a16:creationId xmlns:a16="http://schemas.microsoft.com/office/drawing/2014/main" id="{A64F0D2D-4F66-6441-BF85-F7E1EDBC90C6}"/>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74787" name="Rectangle 3">
            <a:extLst>
              <a:ext uri="{FF2B5EF4-FFF2-40B4-BE49-F238E27FC236}">
                <a16:creationId xmlns:a16="http://schemas.microsoft.com/office/drawing/2014/main" id="{6BBE891F-5F7B-0049-BEB9-0766FEB6C912}"/>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F3365B8-3322-C941-9BAC-2FD8F7EED3B7}"/>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A6C5FEE4-9AF1-784A-91CC-F258BA61719D}" type="slidenum">
              <a:rPr kumimoji="0" lang="en-US" altLang="zh-CN" sz="1200">
                <a:latin typeface="Arial" panose="020B0604020202020204" pitchFamily="34" charset="0"/>
                <a:ea typeface="宋体" panose="02010600030101010101" pitchFamily="2" charset="-122"/>
              </a:rPr>
              <a:pPr/>
              <a:t>30</a:t>
            </a:fld>
            <a:endParaRPr kumimoji="0" lang="en-US" altLang="zh-CN" sz="1200">
              <a:latin typeface="Arial" panose="020B0604020202020204" pitchFamily="34" charset="0"/>
              <a:ea typeface="宋体" panose="02010600030101010101" pitchFamily="2" charset="-122"/>
            </a:endParaRPr>
          </a:p>
        </p:txBody>
      </p:sp>
      <p:sp>
        <p:nvSpPr>
          <p:cNvPr id="376834" name="Rectangle 2">
            <a:extLst>
              <a:ext uri="{FF2B5EF4-FFF2-40B4-BE49-F238E27FC236}">
                <a16:creationId xmlns:a16="http://schemas.microsoft.com/office/drawing/2014/main" id="{1CFB9C2E-CCB0-D841-A63F-5680972A69F5}"/>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76835" name="Rectangle 3">
            <a:extLst>
              <a:ext uri="{FF2B5EF4-FFF2-40B4-BE49-F238E27FC236}">
                <a16:creationId xmlns:a16="http://schemas.microsoft.com/office/drawing/2014/main" id="{A5B069E0-040B-DA45-AE58-BEDA457971DF}"/>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20557E1-3E46-E746-B700-CBA934028C6D}"/>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AF86106B-2483-514A-90A9-7A979E4E501C}" type="slidenum">
              <a:rPr kumimoji="0" lang="en-US" altLang="zh-CN" sz="1200">
                <a:latin typeface="Arial" panose="020B0604020202020204" pitchFamily="34" charset="0"/>
                <a:ea typeface="宋体" panose="02010600030101010101" pitchFamily="2" charset="-122"/>
              </a:rPr>
              <a:pPr/>
              <a:t>31</a:t>
            </a:fld>
            <a:endParaRPr kumimoji="0" lang="en-US" altLang="zh-CN" sz="1200">
              <a:latin typeface="Arial" panose="020B0604020202020204" pitchFamily="34" charset="0"/>
              <a:ea typeface="宋体" panose="02010600030101010101" pitchFamily="2" charset="-122"/>
            </a:endParaRPr>
          </a:p>
        </p:txBody>
      </p:sp>
      <p:sp>
        <p:nvSpPr>
          <p:cNvPr id="378882" name="Rectangle 2">
            <a:extLst>
              <a:ext uri="{FF2B5EF4-FFF2-40B4-BE49-F238E27FC236}">
                <a16:creationId xmlns:a16="http://schemas.microsoft.com/office/drawing/2014/main" id="{D227A638-8912-C84B-ABF3-81B98C8ED842}"/>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78883" name="Rectangle 3">
            <a:extLst>
              <a:ext uri="{FF2B5EF4-FFF2-40B4-BE49-F238E27FC236}">
                <a16:creationId xmlns:a16="http://schemas.microsoft.com/office/drawing/2014/main" id="{C7068F22-A217-8945-A24F-DFD9E31F06A6}"/>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24B7802-C120-6D4A-8AF9-F9F132289A0B}"/>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1ED9EBAE-6DCE-1244-8FF7-55361227B327}" type="slidenum">
              <a:rPr kumimoji="0" lang="en-US" altLang="zh-CN" sz="1200">
                <a:latin typeface="Arial" panose="020B0604020202020204" pitchFamily="34" charset="0"/>
                <a:ea typeface="宋体" panose="02010600030101010101" pitchFamily="2" charset="-122"/>
              </a:rPr>
              <a:pPr/>
              <a:t>32</a:t>
            </a:fld>
            <a:endParaRPr kumimoji="0" lang="en-US" altLang="zh-CN" sz="1200">
              <a:latin typeface="Arial" panose="020B0604020202020204" pitchFamily="34" charset="0"/>
              <a:ea typeface="宋体" panose="02010600030101010101" pitchFamily="2" charset="-122"/>
            </a:endParaRPr>
          </a:p>
        </p:txBody>
      </p:sp>
      <p:sp>
        <p:nvSpPr>
          <p:cNvPr id="385026" name="Rectangle 2">
            <a:extLst>
              <a:ext uri="{FF2B5EF4-FFF2-40B4-BE49-F238E27FC236}">
                <a16:creationId xmlns:a16="http://schemas.microsoft.com/office/drawing/2014/main" id="{B70E3FE5-A5BA-7649-8D2E-DE259558D23B}"/>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85027" name="Rectangle 3">
            <a:extLst>
              <a:ext uri="{FF2B5EF4-FFF2-40B4-BE49-F238E27FC236}">
                <a16:creationId xmlns:a16="http://schemas.microsoft.com/office/drawing/2014/main" id="{0DCF926A-4324-EF42-B69C-D214A7EEED14}"/>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A02A21F-35FF-F44D-A969-488233AD3497}"/>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9E07D0BD-A9FE-8F48-96EE-D432CA0AFE76}" type="slidenum">
              <a:rPr kumimoji="0" lang="en-US" altLang="zh-CN" sz="1200">
                <a:latin typeface="Arial" panose="020B0604020202020204" pitchFamily="34" charset="0"/>
                <a:ea typeface="宋体" panose="02010600030101010101" pitchFamily="2" charset="-122"/>
              </a:rPr>
              <a:pPr/>
              <a:t>33</a:t>
            </a:fld>
            <a:endParaRPr kumimoji="0" lang="en-US" altLang="zh-CN" sz="1200">
              <a:latin typeface="Arial" panose="020B0604020202020204" pitchFamily="34" charset="0"/>
              <a:ea typeface="宋体" panose="02010600030101010101" pitchFamily="2" charset="-122"/>
            </a:endParaRPr>
          </a:p>
        </p:txBody>
      </p:sp>
      <p:sp>
        <p:nvSpPr>
          <p:cNvPr id="387074" name="Rectangle 2">
            <a:extLst>
              <a:ext uri="{FF2B5EF4-FFF2-40B4-BE49-F238E27FC236}">
                <a16:creationId xmlns:a16="http://schemas.microsoft.com/office/drawing/2014/main" id="{BE60189A-3232-CD4B-992E-71F242E0B815}"/>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87075" name="Rectangle 3">
            <a:extLst>
              <a:ext uri="{FF2B5EF4-FFF2-40B4-BE49-F238E27FC236}">
                <a16:creationId xmlns:a16="http://schemas.microsoft.com/office/drawing/2014/main" id="{B0702526-83A0-BA4A-A54E-1BA1444AE340}"/>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4E3D44-672D-4571-9441-D1ED69BAA56D}" type="slidenum">
              <a:rPr lang="zh-CN" altLang="en-US" smtClean="0"/>
              <a:t>2</a:t>
            </a:fld>
            <a:endParaRPr lang="zh-CN" altLang="en-US"/>
          </a:p>
        </p:txBody>
      </p:sp>
    </p:spTree>
    <p:extLst>
      <p:ext uri="{BB962C8B-B14F-4D97-AF65-F5344CB8AC3E}">
        <p14:creationId xmlns:p14="http://schemas.microsoft.com/office/powerpoint/2010/main" val="34392040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E27A245-A9B2-4BC5-BD89-17FD121E6FAF}" type="slidenum">
              <a:rPr lang="zh-CN" altLang="en-US" smtClean="0"/>
              <a:t>34</a:t>
            </a:fld>
            <a:endParaRPr lang="zh-CN" altLang="en-US"/>
          </a:p>
        </p:txBody>
      </p:sp>
    </p:spTree>
    <p:extLst>
      <p:ext uri="{BB962C8B-B14F-4D97-AF65-F5344CB8AC3E}">
        <p14:creationId xmlns:p14="http://schemas.microsoft.com/office/powerpoint/2010/main" val="2099068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19E1B7F-BE4F-F446-A33E-AFFD3477B66A}"/>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C3BBF4D2-1829-5246-83E9-A17850B06AF9}" type="slidenum">
              <a:rPr kumimoji="0" lang="en-US" altLang="zh-CN" sz="1200">
                <a:latin typeface="Arial" panose="020B0604020202020204" pitchFamily="34" charset="0"/>
                <a:ea typeface="宋体" panose="02010600030101010101" pitchFamily="2" charset="-122"/>
              </a:rPr>
              <a:pPr/>
              <a:t>35</a:t>
            </a:fld>
            <a:endParaRPr kumimoji="0" lang="en-US" altLang="zh-CN" sz="1200">
              <a:latin typeface="Arial" panose="020B0604020202020204" pitchFamily="34" charset="0"/>
              <a:ea typeface="宋体" panose="02010600030101010101" pitchFamily="2" charset="-122"/>
            </a:endParaRPr>
          </a:p>
        </p:txBody>
      </p:sp>
      <p:sp>
        <p:nvSpPr>
          <p:cNvPr id="392194" name="Rectangle 2">
            <a:extLst>
              <a:ext uri="{FF2B5EF4-FFF2-40B4-BE49-F238E27FC236}">
                <a16:creationId xmlns:a16="http://schemas.microsoft.com/office/drawing/2014/main" id="{8FA883D2-CF96-BF4F-99EC-F9761F713D17}"/>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92195" name="Rectangle 3">
            <a:extLst>
              <a:ext uri="{FF2B5EF4-FFF2-40B4-BE49-F238E27FC236}">
                <a16:creationId xmlns:a16="http://schemas.microsoft.com/office/drawing/2014/main" id="{1CAF0012-4B84-3341-B7B8-C174B9CE4987}"/>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376C6BE-DD5D-064D-9C95-87D1AC92C7F8}"/>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64433D84-797F-A849-9057-1141893E4CF1}" type="slidenum">
              <a:rPr kumimoji="0" lang="en-US" altLang="zh-CN" sz="1200">
                <a:latin typeface="Arial" panose="020B0604020202020204" pitchFamily="34" charset="0"/>
                <a:ea typeface="宋体" panose="02010600030101010101" pitchFamily="2" charset="-122"/>
              </a:rPr>
              <a:pPr/>
              <a:t>36</a:t>
            </a:fld>
            <a:endParaRPr kumimoji="0" lang="en-US" altLang="zh-CN" sz="1200">
              <a:latin typeface="Arial" panose="020B0604020202020204" pitchFamily="34" charset="0"/>
              <a:ea typeface="宋体" panose="02010600030101010101" pitchFamily="2" charset="-122"/>
            </a:endParaRPr>
          </a:p>
        </p:txBody>
      </p:sp>
      <p:sp>
        <p:nvSpPr>
          <p:cNvPr id="396290" name="Rectangle 2">
            <a:extLst>
              <a:ext uri="{FF2B5EF4-FFF2-40B4-BE49-F238E27FC236}">
                <a16:creationId xmlns:a16="http://schemas.microsoft.com/office/drawing/2014/main" id="{9EF04426-AA2B-5041-91CC-3C3FAE0E8D75}"/>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96291" name="Rectangle 3">
            <a:extLst>
              <a:ext uri="{FF2B5EF4-FFF2-40B4-BE49-F238E27FC236}">
                <a16:creationId xmlns:a16="http://schemas.microsoft.com/office/drawing/2014/main" id="{9D114530-7863-4E42-A47F-1B24389F77FE}"/>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92C7A6F-E88A-0D40-99E3-846929BF8DF0}"/>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A057B231-8F92-DC47-86B9-C9C20AC024E7}" type="slidenum">
              <a:rPr kumimoji="0" lang="en-US" altLang="zh-CN" sz="1200">
                <a:latin typeface="Arial" panose="020B0604020202020204" pitchFamily="34" charset="0"/>
                <a:ea typeface="宋体" panose="02010600030101010101" pitchFamily="2" charset="-122"/>
              </a:rPr>
              <a:pPr/>
              <a:t>37</a:t>
            </a:fld>
            <a:endParaRPr kumimoji="0" lang="en-US" altLang="zh-CN" sz="1200">
              <a:latin typeface="Arial" panose="020B0604020202020204" pitchFamily="34" charset="0"/>
              <a:ea typeface="宋体" panose="02010600030101010101" pitchFamily="2" charset="-122"/>
            </a:endParaRPr>
          </a:p>
        </p:txBody>
      </p:sp>
      <p:sp>
        <p:nvSpPr>
          <p:cNvPr id="400386" name="Rectangle 2">
            <a:extLst>
              <a:ext uri="{FF2B5EF4-FFF2-40B4-BE49-F238E27FC236}">
                <a16:creationId xmlns:a16="http://schemas.microsoft.com/office/drawing/2014/main" id="{1B9F7D8D-AAF6-424B-9CFC-1FA5099E33AB}"/>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00387" name="Rectangle 3">
            <a:extLst>
              <a:ext uri="{FF2B5EF4-FFF2-40B4-BE49-F238E27FC236}">
                <a16:creationId xmlns:a16="http://schemas.microsoft.com/office/drawing/2014/main" id="{13C3B899-E9AB-0441-ACD7-1328DE041DDF}"/>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2ECE71D-92E8-EF41-9900-C76994246F16}"/>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DBBB67D4-8CBE-3C4C-8885-4BB6714B6D0B}" type="slidenum">
              <a:rPr kumimoji="0" lang="en-US" altLang="zh-CN" sz="1200">
                <a:latin typeface="Arial" panose="020B0604020202020204" pitchFamily="34" charset="0"/>
                <a:ea typeface="宋体" panose="02010600030101010101" pitchFamily="2" charset="-122"/>
              </a:rPr>
              <a:pPr/>
              <a:t>38</a:t>
            </a:fld>
            <a:endParaRPr kumimoji="0" lang="en-US" altLang="zh-CN" sz="1200">
              <a:latin typeface="Arial" panose="020B0604020202020204" pitchFamily="34" charset="0"/>
              <a:ea typeface="宋体" panose="02010600030101010101" pitchFamily="2" charset="-122"/>
            </a:endParaRPr>
          </a:p>
        </p:txBody>
      </p:sp>
      <p:sp>
        <p:nvSpPr>
          <p:cNvPr id="406530" name="Rectangle 2">
            <a:extLst>
              <a:ext uri="{FF2B5EF4-FFF2-40B4-BE49-F238E27FC236}">
                <a16:creationId xmlns:a16="http://schemas.microsoft.com/office/drawing/2014/main" id="{848B0FEA-606A-BA40-B987-6562390E3F57}"/>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06531" name="Rectangle 3">
            <a:extLst>
              <a:ext uri="{FF2B5EF4-FFF2-40B4-BE49-F238E27FC236}">
                <a16:creationId xmlns:a16="http://schemas.microsoft.com/office/drawing/2014/main" id="{B6679C9C-F1B7-204C-8A23-D3B686BFA3DC}"/>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A186A60-364B-7847-A702-B9B1BBCF96C9}"/>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9CD480A1-1F62-6E46-A844-5B30AF02985E}" type="slidenum">
              <a:rPr kumimoji="0" lang="en-US" altLang="zh-CN" sz="1200">
                <a:latin typeface="Arial" panose="020B0604020202020204" pitchFamily="34" charset="0"/>
                <a:ea typeface="宋体" panose="02010600030101010101" pitchFamily="2" charset="-122"/>
              </a:rPr>
              <a:pPr/>
              <a:t>39</a:t>
            </a:fld>
            <a:endParaRPr kumimoji="0" lang="en-US" altLang="zh-CN" sz="1200">
              <a:latin typeface="Arial" panose="020B0604020202020204" pitchFamily="34" charset="0"/>
              <a:ea typeface="宋体" panose="02010600030101010101" pitchFamily="2" charset="-122"/>
            </a:endParaRPr>
          </a:p>
        </p:txBody>
      </p:sp>
      <p:sp>
        <p:nvSpPr>
          <p:cNvPr id="408578" name="Rectangle 2">
            <a:extLst>
              <a:ext uri="{FF2B5EF4-FFF2-40B4-BE49-F238E27FC236}">
                <a16:creationId xmlns:a16="http://schemas.microsoft.com/office/drawing/2014/main" id="{978A0583-5AA8-6A44-A5CB-71F6B41F0283}"/>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08579" name="Rectangle 3">
            <a:extLst>
              <a:ext uri="{FF2B5EF4-FFF2-40B4-BE49-F238E27FC236}">
                <a16:creationId xmlns:a16="http://schemas.microsoft.com/office/drawing/2014/main" id="{70FACD92-5D95-1641-8863-28AFD3B5B136}"/>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C385976-BC7E-2442-8B27-B23B7DAE1B52}"/>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89E694BD-533F-654D-9EBC-BFF44AEAF553}" type="slidenum">
              <a:rPr kumimoji="0" lang="en-US" altLang="zh-CN" sz="1200">
                <a:latin typeface="Arial" panose="020B0604020202020204" pitchFamily="34" charset="0"/>
                <a:ea typeface="宋体" panose="02010600030101010101" pitchFamily="2" charset="-122"/>
              </a:rPr>
              <a:pPr/>
              <a:t>40</a:t>
            </a:fld>
            <a:endParaRPr kumimoji="0" lang="en-US" altLang="zh-CN" sz="1200">
              <a:latin typeface="Arial" panose="020B0604020202020204" pitchFamily="34" charset="0"/>
              <a:ea typeface="宋体" panose="02010600030101010101" pitchFamily="2" charset="-122"/>
            </a:endParaRPr>
          </a:p>
        </p:txBody>
      </p:sp>
      <p:sp>
        <p:nvSpPr>
          <p:cNvPr id="416770" name="Rectangle 2">
            <a:extLst>
              <a:ext uri="{FF2B5EF4-FFF2-40B4-BE49-F238E27FC236}">
                <a16:creationId xmlns:a16="http://schemas.microsoft.com/office/drawing/2014/main" id="{A82CB274-9DE1-D54A-9E55-D415D0AA1D9C}"/>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6771" name="Rectangle 3">
            <a:extLst>
              <a:ext uri="{FF2B5EF4-FFF2-40B4-BE49-F238E27FC236}">
                <a16:creationId xmlns:a16="http://schemas.microsoft.com/office/drawing/2014/main" id="{F9A89558-5866-5E42-AAB0-06F81A9BAF7E}"/>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F9EDB10-5A0B-4548-8ED7-23D8105E430A}"/>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40A8CDA0-14F5-5346-B27A-0B56AE0756FF}" type="slidenum">
              <a:rPr kumimoji="0" lang="en-US" altLang="zh-CN" sz="1200">
                <a:latin typeface="Arial" panose="020B0604020202020204" pitchFamily="34" charset="0"/>
                <a:ea typeface="宋体" panose="02010600030101010101" pitchFamily="2" charset="-122"/>
              </a:rPr>
              <a:pPr/>
              <a:t>41</a:t>
            </a:fld>
            <a:endParaRPr kumimoji="0" lang="en-US" altLang="zh-CN" sz="1200">
              <a:latin typeface="Arial" panose="020B0604020202020204" pitchFamily="34" charset="0"/>
              <a:ea typeface="宋体" panose="02010600030101010101" pitchFamily="2" charset="-122"/>
            </a:endParaRPr>
          </a:p>
        </p:txBody>
      </p:sp>
      <p:sp>
        <p:nvSpPr>
          <p:cNvPr id="420866" name="Rectangle 2">
            <a:extLst>
              <a:ext uri="{FF2B5EF4-FFF2-40B4-BE49-F238E27FC236}">
                <a16:creationId xmlns:a16="http://schemas.microsoft.com/office/drawing/2014/main" id="{127DCCE1-A775-0D41-9237-C582B9A6E422}"/>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20867" name="Rectangle 3">
            <a:extLst>
              <a:ext uri="{FF2B5EF4-FFF2-40B4-BE49-F238E27FC236}">
                <a16:creationId xmlns:a16="http://schemas.microsoft.com/office/drawing/2014/main" id="{FD0BC0C1-EF0A-5947-967F-333AB1060B12}"/>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FFADD72-D9C7-2E49-A1AB-BBD4F62EDFA4}"/>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9B90CF6C-1647-E848-A879-463834E95EFE}" type="slidenum">
              <a:rPr kumimoji="0" lang="en-US" altLang="zh-CN" sz="1200">
                <a:latin typeface="Arial" panose="020B0604020202020204" pitchFamily="34" charset="0"/>
                <a:ea typeface="宋体" panose="02010600030101010101" pitchFamily="2" charset="-122"/>
              </a:rPr>
              <a:pPr/>
              <a:t>42</a:t>
            </a:fld>
            <a:endParaRPr kumimoji="0" lang="en-US" altLang="zh-CN" sz="1200">
              <a:latin typeface="Arial" panose="020B0604020202020204" pitchFamily="34" charset="0"/>
              <a:ea typeface="宋体" panose="02010600030101010101" pitchFamily="2" charset="-122"/>
            </a:endParaRPr>
          </a:p>
        </p:txBody>
      </p:sp>
      <p:sp>
        <p:nvSpPr>
          <p:cNvPr id="425986" name="Rectangle 2">
            <a:extLst>
              <a:ext uri="{FF2B5EF4-FFF2-40B4-BE49-F238E27FC236}">
                <a16:creationId xmlns:a16="http://schemas.microsoft.com/office/drawing/2014/main" id="{3D55C0EF-7EFE-2D41-8633-37FD76781CDA}"/>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25987" name="Rectangle 3">
            <a:extLst>
              <a:ext uri="{FF2B5EF4-FFF2-40B4-BE49-F238E27FC236}">
                <a16:creationId xmlns:a16="http://schemas.microsoft.com/office/drawing/2014/main" id="{B3A9A86D-E126-9D4A-A16C-1636AD62AF90}"/>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5DC0A13-B468-8A44-A34F-7400C9AC55EC}"/>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EEC5571C-EFB9-264D-A439-083653DC7B8D}" type="slidenum">
              <a:rPr kumimoji="0" lang="en-US" altLang="zh-CN" sz="1200">
                <a:latin typeface="Arial" panose="020B0604020202020204" pitchFamily="34" charset="0"/>
                <a:ea typeface="宋体" panose="02010600030101010101" pitchFamily="2" charset="-122"/>
              </a:rPr>
              <a:pPr/>
              <a:t>43</a:t>
            </a:fld>
            <a:endParaRPr kumimoji="0" lang="en-US" altLang="zh-CN" sz="1200">
              <a:latin typeface="Arial" panose="020B0604020202020204" pitchFamily="34" charset="0"/>
              <a:ea typeface="宋体" panose="02010600030101010101" pitchFamily="2" charset="-122"/>
            </a:endParaRPr>
          </a:p>
        </p:txBody>
      </p:sp>
      <p:sp>
        <p:nvSpPr>
          <p:cNvPr id="434178" name="Rectangle 2">
            <a:extLst>
              <a:ext uri="{FF2B5EF4-FFF2-40B4-BE49-F238E27FC236}">
                <a16:creationId xmlns:a16="http://schemas.microsoft.com/office/drawing/2014/main" id="{F5A2EE98-BA91-3349-BA33-C12322DED195}"/>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34179" name="Rectangle 3">
            <a:extLst>
              <a:ext uri="{FF2B5EF4-FFF2-40B4-BE49-F238E27FC236}">
                <a16:creationId xmlns:a16="http://schemas.microsoft.com/office/drawing/2014/main" id="{4C0C04A8-F8AC-3147-A225-615E35B8ABEF}"/>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953AE97-F385-254C-9A5F-35B1395C2838}"/>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29AD8994-73B3-634B-8865-4443C0483E88}" type="slidenum">
              <a:rPr kumimoji="0" lang="en-US" altLang="zh-CN" sz="1200">
                <a:latin typeface="Arial" panose="020B0604020202020204" pitchFamily="34" charset="0"/>
                <a:ea typeface="宋体" panose="02010600030101010101" pitchFamily="2" charset="-122"/>
              </a:rPr>
              <a:pPr/>
              <a:t>4</a:t>
            </a:fld>
            <a:endParaRPr kumimoji="0" lang="en-US" altLang="zh-CN" sz="1200">
              <a:latin typeface="Arial" panose="020B0604020202020204" pitchFamily="34" charset="0"/>
              <a:ea typeface="宋体" panose="02010600030101010101" pitchFamily="2" charset="-122"/>
            </a:endParaRPr>
          </a:p>
        </p:txBody>
      </p:sp>
      <p:sp>
        <p:nvSpPr>
          <p:cNvPr id="334850" name="Rectangle 2">
            <a:extLst>
              <a:ext uri="{FF2B5EF4-FFF2-40B4-BE49-F238E27FC236}">
                <a16:creationId xmlns:a16="http://schemas.microsoft.com/office/drawing/2014/main" id="{5FD63D6C-994A-B446-A084-C95477F7C71B}"/>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34851" name="Rectangle 3">
            <a:extLst>
              <a:ext uri="{FF2B5EF4-FFF2-40B4-BE49-F238E27FC236}">
                <a16:creationId xmlns:a16="http://schemas.microsoft.com/office/drawing/2014/main" id="{A1EC9626-F14B-A044-B911-7A71715D705B}"/>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AD476B1-7EF6-4C4D-BA66-C03344CE0CA1}"/>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9D71DDDD-9C35-184B-AE17-45087F7A8E93}" type="slidenum">
              <a:rPr kumimoji="0" lang="en-US" altLang="zh-CN" sz="1200">
                <a:latin typeface="Arial" panose="020B0604020202020204" pitchFamily="34" charset="0"/>
                <a:ea typeface="宋体" panose="02010600030101010101" pitchFamily="2" charset="-122"/>
              </a:rPr>
              <a:pPr/>
              <a:t>44</a:t>
            </a:fld>
            <a:endParaRPr kumimoji="0" lang="en-US" altLang="zh-CN" sz="1200">
              <a:latin typeface="Arial" panose="020B0604020202020204" pitchFamily="34" charset="0"/>
              <a:ea typeface="宋体" panose="02010600030101010101" pitchFamily="2" charset="-122"/>
            </a:endParaRPr>
          </a:p>
        </p:txBody>
      </p:sp>
      <p:sp>
        <p:nvSpPr>
          <p:cNvPr id="444418" name="Rectangle 2">
            <a:extLst>
              <a:ext uri="{FF2B5EF4-FFF2-40B4-BE49-F238E27FC236}">
                <a16:creationId xmlns:a16="http://schemas.microsoft.com/office/drawing/2014/main" id="{E56A80A0-4878-2843-AAAF-511A2FA9AE11}"/>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44419" name="Rectangle 3">
            <a:extLst>
              <a:ext uri="{FF2B5EF4-FFF2-40B4-BE49-F238E27FC236}">
                <a16:creationId xmlns:a16="http://schemas.microsoft.com/office/drawing/2014/main" id="{99164757-80F4-2049-ABD8-C6132A36358B}"/>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320C4CD-5D10-BC48-9C0F-DD19148B31A9}"/>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9DE8DA2B-3C0E-E347-8CA5-7721EC761174}" type="slidenum">
              <a:rPr kumimoji="0" lang="en-US" altLang="zh-CN" sz="1200">
                <a:latin typeface="Arial" panose="020B0604020202020204" pitchFamily="34" charset="0"/>
                <a:ea typeface="宋体" panose="02010600030101010101" pitchFamily="2" charset="-122"/>
              </a:rPr>
              <a:pPr/>
              <a:t>45</a:t>
            </a:fld>
            <a:endParaRPr kumimoji="0" lang="en-US" altLang="zh-CN" sz="1200">
              <a:latin typeface="Arial" panose="020B0604020202020204" pitchFamily="34" charset="0"/>
              <a:ea typeface="宋体" panose="02010600030101010101" pitchFamily="2" charset="-122"/>
            </a:endParaRPr>
          </a:p>
        </p:txBody>
      </p:sp>
      <p:sp>
        <p:nvSpPr>
          <p:cNvPr id="446466" name="Rectangle 2">
            <a:extLst>
              <a:ext uri="{FF2B5EF4-FFF2-40B4-BE49-F238E27FC236}">
                <a16:creationId xmlns:a16="http://schemas.microsoft.com/office/drawing/2014/main" id="{2F803155-7642-394B-8A5B-B917D945846C}"/>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46467" name="Rectangle 3">
            <a:extLst>
              <a:ext uri="{FF2B5EF4-FFF2-40B4-BE49-F238E27FC236}">
                <a16:creationId xmlns:a16="http://schemas.microsoft.com/office/drawing/2014/main" id="{B74DD0AA-7D72-7E49-B852-6ECA14945F8B}"/>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D6C9918-93AF-3F4D-85B7-CCC25A096205}"/>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6712F5D7-E399-C844-8918-1925539E66AA}" type="slidenum">
              <a:rPr kumimoji="0" lang="en-US" altLang="zh-CN" sz="1200">
                <a:latin typeface="Arial" panose="020B0604020202020204" pitchFamily="34" charset="0"/>
                <a:ea typeface="宋体" panose="02010600030101010101" pitchFamily="2" charset="-122"/>
              </a:rPr>
              <a:pPr/>
              <a:t>46</a:t>
            </a:fld>
            <a:endParaRPr kumimoji="0" lang="en-US" altLang="zh-CN" sz="1200">
              <a:latin typeface="Arial" panose="020B0604020202020204" pitchFamily="34" charset="0"/>
              <a:ea typeface="宋体" panose="02010600030101010101" pitchFamily="2" charset="-122"/>
            </a:endParaRPr>
          </a:p>
        </p:txBody>
      </p:sp>
      <p:sp>
        <p:nvSpPr>
          <p:cNvPr id="451586" name="Rectangle 2">
            <a:extLst>
              <a:ext uri="{FF2B5EF4-FFF2-40B4-BE49-F238E27FC236}">
                <a16:creationId xmlns:a16="http://schemas.microsoft.com/office/drawing/2014/main" id="{AFC56606-3A60-DF46-87EA-F84030305FFC}"/>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51587" name="Rectangle 3">
            <a:extLst>
              <a:ext uri="{FF2B5EF4-FFF2-40B4-BE49-F238E27FC236}">
                <a16:creationId xmlns:a16="http://schemas.microsoft.com/office/drawing/2014/main" id="{98A5D50C-89C7-064F-90F7-D80E0B5F100F}"/>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3E6C401-D460-384E-9E36-4C83C82636A0}"/>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FEC27D60-D367-D14C-A98A-1FE398A6C952}" type="slidenum">
              <a:rPr kumimoji="0" lang="en-US" altLang="zh-CN" sz="1200">
                <a:latin typeface="Arial" panose="020B0604020202020204" pitchFamily="34" charset="0"/>
                <a:ea typeface="宋体" panose="02010600030101010101" pitchFamily="2" charset="-122"/>
              </a:rPr>
              <a:pPr/>
              <a:t>47</a:t>
            </a:fld>
            <a:endParaRPr kumimoji="0" lang="en-US" altLang="zh-CN" sz="1200">
              <a:latin typeface="Arial" panose="020B0604020202020204" pitchFamily="34" charset="0"/>
              <a:ea typeface="宋体" panose="02010600030101010101" pitchFamily="2" charset="-122"/>
            </a:endParaRPr>
          </a:p>
        </p:txBody>
      </p:sp>
      <p:sp>
        <p:nvSpPr>
          <p:cNvPr id="457730" name="Rectangle 2">
            <a:extLst>
              <a:ext uri="{FF2B5EF4-FFF2-40B4-BE49-F238E27FC236}">
                <a16:creationId xmlns:a16="http://schemas.microsoft.com/office/drawing/2014/main" id="{DFE475ED-83E1-B34C-A0E4-EF817AB1E5D4}"/>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57731" name="Rectangle 3">
            <a:extLst>
              <a:ext uri="{FF2B5EF4-FFF2-40B4-BE49-F238E27FC236}">
                <a16:creationId xmlns:a16="http://schemas.microsoft.com/office/drawing/2014/main" id="{CE9A21C6-7460-0A4F-AA94-C98474314BCC}"/>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4EE46E1-2A2C-1945-8330-AFB83526C55B}"/>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FE7858EC-3F25-EC4F-9054-805A24870A25}" type="slidenum">
              <a:rPr kumimoji="0" lang="en-US" altLang="zh-CN" sz="1200">
                <a:latin typeface="Arial" panose="020B0604020202020204" pitchFamily="34" charset="0"/>
                <a:ea typeface="宋体" panose="02010600030101010101" pitchFamily="2" charset="-122"/>
              </a:rPr>
              <a:pPr/>
              <a:t>48</a:t>
            </a:fld>
            <a:endParaRPr kumimoji="0" lang="en-US" altLang="zh-CN" sz="1200">
              <a:latin typeface="Arial" panose="020B0604020202020204" pitchFamily="34" charset="0"/>
              <a:ea typeface="宋体" panose="02010600030101010101" pitchFamily="2" charset="-122"/>
            </a:endParaRPr>
          </a:p>
        </p:txBody>
      </p:sp>
      <p:sp>
        <p:nvSpPr>
          <p:cNvPr id="465922" name="Rectangle 2">
            <a:extLst>
              <a:ext uri="{FF2B5EF4-FFF2-40B4-BE49-F238E27FC236}">
                <a16:creationId xmlns:a16="http://schemas.microsoft.com/office/drawing/2014/main" id="{176DF8BA-C9B9-5347-9043-1D6BB2791613}"/>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65923" name="Rectangle 3">
            <a:extLst>
              <a:ext uri="{FF2B5EF4-FFF2-40B4-BE49-F238E27FC236}">
                <a16:creationId xmlns:a16="http://schemas.microsoft.com/office/drawing/2014/main" id="{6FDADFC3-A6C8-4743-B81C-B3852B93BDB7}"/>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AE6AB08-80E3-4347-945D-F84D232C970A}"/>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C39957BD-8A3B-9043-AF40-5830FC89A832}" type="slidenum">
              <a:rPr kumimoji="0" lang="en-US" altLang="zh-CN" sz="1200">
                <a:latin typeface="Arial" panose="020B0604020202020204" pitchFamily="34" charset="0"/>
                <a:ea typeface="宋体" panose="02010600030101010101" pitchFamily="2" charset="-122"/>
              </a:rPr>
              <a:pPr/>
              <a:t>49</a:t>
            </a:fld>
            <a:endParaRPr kumimoji="0" lang="en-US" altLang="zh-CN" sz="1200">
              <a:latin typeface="Arial" panose="020B0604020202020204" pitchFamily="34" charset="0"/>
              <a:ea typeface="宋体" panose="02010600030101010101" pitchFamily="2" charset="-122"/>
            </a:endParaRPr>
          </a:p>
        </p:txBody>
      </p:sp>
      <p:sp>
        <p:nvSpPr>
          <p:cNvPr id="470018" name="Rectangle 2">
            <a:extLst>
              <a:ext uri="{FF2B5EF4-FFF2-40B4-BE49-F238E27FC236}">
                <a16:creationId xmlns:a16="http://schemas.microsoft.com/office/drawing/2014/main" id="{053D71A9-830E-C241-B393-E62DE8CA3037}"/>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70019" name="Rectangle 3">
            <a:extLst>
              <a:ext uri="{FF2B5EF4-FFF2-40B4-BE49-F238E27FC236}">
                <a16:creationId xmlns:a16="http://schemas.microsoft.com/office/drawing/2014/main" id="{C72CA389-B00E-154B-B219-2B03716A9A88}"/>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D899F71-AFC3-0241-9A5C-80022AAB49AD}"/>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2CBC6862-39ED-6D43-9E7E-7F09A142E99E}" type="slidenum">
              <a:rPr kumimoji="0" lang="en-US" altLang="zh-CN" sz="1200">
                <a:latin typeface="Arial" panose="020B0604020202020204" pitchFamily="34" charset="0"/>
                <a:ea typeface="宋体" panose="02010600030101010101" pitchFamily="2" charset="-122"/>
              </a:rPr>
              <a:pPr/>
              <a:t>50</a:t>
            </a:fld>
            <a:endParaRPr kumimoji="0" lang="en-US" altLang="zh-CN" sz="1200">
              <a:latin typeface="Arial" panose="020B0604020202020204" pitchFamily="34" charset="0"/>
              <a:ea typeface="宋体" panose="02010600030101010101" pitchFamily="2" charset="-122"/>
            </a:endParaRPr>
          </a:p>
        </p:txBody>
      </p:sp>
      <p:sp>
        <p:nvSpPr>
          <p:cNvPr id="472066" name="Rectangle 2">
            <a:extLst>
              <a:ext uri="{FF2B5EF4-FFF2-40B4-BE49-F238E27FC236}">
                <a16:creationId xmlns:a16="http://schemas.microsoft.com/office/drawing/2014/main" id="{0B4069F2-7CEF-684B-8377-748C713BE124}"/>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72067" name="Rectangle 3">
            <a:extLst>
              <a:ext uri="{FF2B5EF4-FFF2-40B4-BE49-F238E27FC236}">
                <a16:creationId xmlns:a16="http://schemas.microsoft.com/office/drawing/2014/main" id="{FF83CD8F-E3BB-5346-A336-C5B7756D3ED3}"/>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F4482A5-26D4-9D4B-A976-B766BF3EE40B}"/>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DCE17BD7-6191-F24E-B275-ADD37710AF54}" type="slidenum">
              <a:rPr kumimoji="0" lang="en-US" altLang="zh-CN" sz="1200">
                <a:latin typeface="Arial" panose="020B0604020202020204" pitchFamily="34" charset="0"/>
                <a:ea typeface="宋体" panose="02010600030101010101" pitchFamily="2" charset="-122"/>
              </a:rPr>
              <a:pPr/>
              <a:t>51</a:t>
            </a:fld>
            <a:endParaRPr kumimoji="0" lang="en-US" altLang="zh-CN" sz="1200">
              <a:latin typeface="Arial" panose="020B0604020202020204" pitchFamily="34" charset="0"/>
              <a:ea typeface="宋体" panose="02010600030101010101" pitchFamily="2" charset="-122"/>
            </a:endParaRPr>
          </a:p>
        </p:txBody>
      </p:sp>
      <p:sp>
        <p:nvSpPr>
          <p:cNvPr id="474114" name="Rectangle 2">
            <a:extLst>
              <a:ext uri="{FF2B5EF4-FFF2-40B4-BE49-F238E27FC236}">
                <a16:creationId xmlns:a16="http://schemas.microsoft.com/office/drawing/2014/main" id="{742ED5B3-A980-1549-B9AB-CF356B418D7B}"/>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74115" name="Rectangle 3">
            <a:extLst>
              <a:ext uri="{FF2B5EF4-FFF2-40B4-BE49-F238E27FC236}">
                <a16:creationId xmlns:a16="http://schemas.microsoft.com/office/drawing/2014/main" id="{84298840-4BA6-EB4E-851E-5A8C87992DF3}"/>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374FCAA-34A6-124A-B8D9-6F7E90504A91}"/>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89806229-40C1-B646-9B76-5B3B7A047D1E}" type="slidenum">
              <a:rPr kumimoji="0" lang="en-US" altLang="zh-CN" sz="1200">
                <a:latin typeface="Arial" panose="020B0604020202020204" pitchFamily="34" charset="0"/>
                <a:ea typeface="宋体" panose="02010600030101010101" pitchFamily="2" charset="-122"/>
              </a:rPr>
              <a:pPr/>
              <a:t>52</a:t>
            </a:fld>
            <a:endParaRPr kumimoji="0" lang="en-US" altLang="zh-CN" sz="1200">
              <a:latin typeface="Arial" panose="020B0604020202020204" pitchFamily="34" charset="0"/>
              <a:ea typeface="宋体" panose="02010600030101010101" pitchFamily="2" charset="-122"/>
            </a:endParaRPr>
          </a:p>
        </p:txBody>
      </p:sp>
      <p:sp>
        <p:nvSpPr>
          <p:cNvPr id="478210" name="Rectangle 2">
            <a:extLst>
              <a:ext uri="{FF2B5EF4-FFF2-40B4-BE49-F238E27FC236}">
                <a16:creationId xmlns:a16="http://schemas.microsoft.com/office/drawing/2014/main" id="{301056BB-F587-D649-8A02-E7570815EEBB}"/>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78211" name="Rectangle 3">
            <a:extLst>
              <a:ext uri="{FF2B5EF4-FFF2-40B4-BE49-F238E27FC236}">
                <a16:creationId xmlns:a16="http://schemas.microsoft.com/office/drawing/2014/main" id="{73BD980A-32BA-B540-BCC4-D31324BC7311}"/>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9ACAD66-06F8-0448-9E31-A36C8E07F566}"/>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FC3FE123-BC0C-DE46-A1B7-F5626BD17F97}" type="slidenum">
              <a:rPr kumimoji="0" lang="en-US" altLang="zh-CN" sz="1200">
                <a:latin typeface="Arial" panose="020B0604020202020204" pitchFamily="34" charset="0"/>
                <a:ea typeface="宋体" panose="02010600030101010101" pitchFamily="2" charset="-122"/>
              </a:rPr>
              <a:pPr/>
              <a:t>53</a:t>
            </a:fld>
            <a:endParaRPr kumimoji="0" lang="en-US" altLang="zh-CN" sz="1200">
              <a:latin typeface="Arial" panose="020B0604020202020204" pitchFamily="34" charset="0"/>
              <a:ea typeface="宋体" panose="02010600030101010101" pitchFamily="2" charset="-122"/>
            </a:endParaRPr>
          </a:p>
        </p:txBody>
      </p:sp>
      <p:sp>
        <p:nvSpPr>
          <p:cNvPr id="947202" name="Rectangle 2">
            <a:extLst>
              <a:ext uri="{FF2B5EF4-FFF2-40B4-BE49-F238E27FC236}">
                <a16:creationId xmlns:a16="http://schemas.microsoft.com/office/drawing/2014/main" id="{8EC9051B-105E-7843-A876-B07A9991D357}"/>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947203" name="Rectangle 3">
            <a:extLst>
              <a:ext uri="{FF2B5EF4-FFF2-40B4-BE49-F238E27FC236}">
                <a16:creationId xmlns:a16="http://schemas.microsoft.com/office/drawing/2014/main" id="{3D32FD46-B1AD-C940-A61D-B9345D306557}"/>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CD214DC-4AF4-CC4C-A117-9016DF8F0381}"/>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D34D9D43-C21B-4945-A73F-63036F2C5F4D}" type="slidenum">
              <a:rPr kumimoji="0" lang="en-US" altLang="zh-CN" sz="1200">
                <a:latin typeface="Arial" panose="020B0604020202020204" pitchFamily="34" charset="0"/>
                <a:ea typeface="宋体" panose="02010600030101010101" pitchFamily="2" charset="-122"/>
              </a:rPr>
              <a:pPr/>
              <a:t>7</a:t>
            </a:fld>
            <a:endParaRPr kumimoji="0" lang="en-US" altLang="zh-CN" sz="1200">
              <a:latin typeface="Arial" panose="020B0604020202020204" pitchFamily="34" charset="0"/>
              <a:ea typeface="宋体" panose="02010600030101010101" pitchFamily="2" charset="-122"/>
            </a:endParaRPr>
          </a:p>
        </p:txBody>
      </p:sp>
      <p:sp>
        <p:nvSpPr>
          <p:cNvPr id="336898" name="Rectangle 2">
            <a:extLst>
              <a:ext uri="{FF2B5EF4-FFF2-40B4-BE49-F238E27FC236}">
                <a16:creationId xmlns:a16="http://schemas.microsoft.com/office/drawing/2014/main" id="{CADB6B8D-7375-804B-A993-2DBD37B02DCA}"/>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36899" name="Rectangle 3">
            <a:extLst>
              <a:ext uri="{FF2B5EF4-FFF2-40B4-BE49-F238E27FC236}">
                <a16:creationId xmlns:a16="http://schemas.microsoft.com/office/drawing/2014/main" id="{5556E11A-011D-9A4A-AC8B-9E34FED004E8}"/>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C845C45-A3AF-694C-8B77-2388D1C06D6C}"/>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91931E26-8A4A-7641-B528-4F844318AAA4}" type="slidenum">
              <a:rPr kumimoji="0" lang="en-US" altLang="zh-CN" sz="1200">
                <a:latin typeface="Arial" panose="020B0604020202020204" pitchFamily="34" charset="0"/>
                <a:ea typeface="宋体" panose="02010600030101010101" pitchFamily="2" charset="-122"/>
              </a:rPr>
              <a:pPr/>
              <a:t>54</a:t>
            </a:fld>
            <a:endParaRPr kumimoji="0" lang="en-US" altLang="zh-CN" sz="1200">
              <a:latin typeface="Arial" panose="020B0604020202020204" pitchFamily="34" charset="0"/>
              <a:ea typeface="宋体" panose="02010600030101010101" pitchFamily="2" charset="-122"/>
            </a:endParaRPr>
          </a:p>
        </p:txBody>
      </p:sp>
      <p:sp>
        <p:nvSpPr>
          <p:cNvPr id="487426" name="Rectangle 2">
            <a:extLst>
              <a:ext uri="{FF2B5EF4-FFF2-40B4-BE49-F238E27FC236}">
                <a16:creationId xmlns:a16="http://schemas.microsoft.com/office/drawing/2014/main" id="{D3847E83-83BB-1E46-877E-7A5F7E4ED285}"/>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87427" name="Rectangle 3">
            <a:extLst>
              <a:ext uri="{FF2B5EF4-FFF2-40B4-BE49-F238E27FC236}">
                <a16:creationId xmlns:a16="http://schemas.microsoft.com/office/drawing/2014/main" id="{9AD73B6B-DC19-084F-B22E-F6B7F045D1E8}"/>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A069A88-AB7A-A146-AD49-4A9FC7066345}"/>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CEA9AFCB-9606-384B-8C5C-F88BAA46263D}" type="slidenum">
              <a:rPr kumimoji="0" lang="en-US" altLang="zh-CN" sz="1200">
                <a:latin typeface="Arial" panose="020B0604020202020204" pitchFamily="34" charset="0"/>
                <a:ea typeface="宋体" panose="02010600030101010101" pitchFamily="2" charset="-122"/>
              </a:rPr>
              <a:pPr/>
              <a:t>55</a:t>
            </a:fld>
            <a:endParaRPr kumimoji="0" lang="en-US" altLang="zh-CN" sz="1200">
              <a:latin typeface="Arial" panose="020B0604020202020204" pitchFamily="34" charset="0"/>
              <a:ea typeface="宋体" panose="02010600030101010101" pitchFamily="2" charset="-122"/>
            </a:endParaRPr>
          </a:p>
        </p:txBody>
      </p:sp>
      <p:sp>
        <p:nvSpPr>
          <p:cNvPr id="489474" name="Rectangle 2">
            <a:extLst>
              <a:ext uri="{FF2B5EF4-FFF2-40B4-BE49-F238E27FC236}">
                <a16:creationId xmlns:a16="http://schemas.microsoft.com/office/drawing/2014/main" id="{A7F7F9C1-BC00-7042-9227-9CB787E13C55}"/>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89475" name="Rectangle 3">
            <a:extLst>
              <a:ext uri="{FF2B5EF4-FFF2-40B4-BE49-F238E27FC236}">
                <a16:creationId xmlns:a16="http://schemas.microsoft.com/office/drawing/2014/main" id="{09D1DCA1-986C-D041-9584-4232678A3526}"/>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BB8B20D-D30B-B242-8257-B8C3CAE5AF9E}"/>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0F9869F6-D145-3347-A2E1-8E7352061215}" type="slidenum">
              <a:rPr kumimoji="0" lang="en-US" altLang="zh-CN" sz="1200">
                <a:latin typeface="Arial" panose="020B0604020202020204" pitchFamily="34" charset="0"/>
                <a:ea typeface="宋体" panose="02010600030101010101" pitchFamily="2" charset="-122"/>
              </a:rPr>
              <a:pPr/>
              <a:t>56</a:t>
            </a:fld>
            <a:endParaRPr kumimoji="0" lang="en-US" altLang="zh-CN" sz="1200">
              <a:latin typeface="Arial" panose="020B0604020202020204" pitchFamily="34" charset="0"/>
              <a:ea typeface="宋体" panose="02010600030101010101" pitchFamily="2" charset="-122"/>
            </a:endParaRPr>
          </a:p>
        </p:txBody>
      </p:sp>
      <p:sp>
        <p:nvSpPr>
          <p:cNvPr id="493570" name="Rectangle 2">
            <a:extLst>
              <a:ext uri="{FF2B5EF4-FFF2-40B4-BE49-F238E27FC236}">
                <a16:creationId xmlns:a16="http://schemas.microsoft.com/office/drawing/2014/main" id="{F84803EA-B79C-F147-A1F4-EEBA86EE08D4}"/>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93571" name="Rectangle 3">
            <a:extLst>
              <a:ext uri="{FF2B5EF4-FFF2-40B4-BE49-F238E27FC236}">
                <a16:creationId xmlns:a16="http://schemas.microsoft.com/office/drawing/2014/main" id="{048B7220-424D-5F4C-9D9E-4CF912126107}"/>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CFF417A-1276-3649-9331-E2C13E64B22E}"/>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0BBC8831-5E83-CD40-AECF-2100FE530E6E}" type="slidenum">
              <a:rPr kumimoji="0" lang="en-US" altLang="zh-CN" sz="1200">
                <a:latin typeface="Arial" panose="020B0604020202020204" pitchFamily="34" charset="0"/>
                <a:ea typeface="宋体" panose="02010600030101010101" pitchFamily="2" charset="-122"/>
              </a:rPr>
              <a:pPr/>
              <a:t>57</a:t>
            </a:fld>
            <a:endParaRPr kumimoji="0" lang="en-US" altLang="zh-CN" sz="1200">
              <a:latin typeface="Arial" panose="020B0604020202020204" pitchFamily="34" charset="0"/>
              <a:ea typeface="宋体" panose="02010600030101010101" pitchFamily="2" charset="-122"/>
            </a:endParaRPr>
          </a:p>
        </p:txBody>
      </p:sp>
      <p:sp>
        <p:nvSpPr>
          <p:cNvPr id="503810" name="Rectangle 2">
            <a:extLst>
              <a:ext uri="{FF2B5EF4-FFF2-40B4-BE49-F238E27FC236}">
                <a16:creationId xmlns:a16="http://schemas.microsoft.com/office/drawing/2014/main" id="{BFC6FEB4-1C3F-1442-9617-582F863A4904}"/>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03811" name="Rectangle 3">
            <a:extLst>
              <a:ext uri="{FF2B5EF4-FFF2-40B4-BE49-F238E27FC236}">
                <a16:creationId xmlns:a16="http://schemas.microsoft.com/office/drawing/2014/main" id="{86E6C0DE-C135-6E43-AE39-8F0E8508CF7F}"/>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6BA7A86-2BDE-5542-B44C-270E283664EB}"/>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11E7B98E-38AE-EF48-8C0E-B1C3751D3B75}" type="slidenum">
              <a:rPr kumimoji="0" lang="en-US" altLang="zh-CN" sz="1200">
                <a:latin typeface="Arial" panose="020B0604020202020204" pitchFamily="34" charset="0"/>
                <a:ea typeface="宋体" panose="02010600030101010101" pitchFamily="2" charset="-122"/>
              </a:rPr>
              <a:pPr/>
              <a:t>58</a:t>
            </a:fld>
            <a:endParaRPr kumimoji="0" lang="en-US" altLang="zh-CN" sz="1200">
              <a:latin typeface="Arial" panose="020B0604020202020204" pitchFamily="34" charset="0"/>
              <a:ea typeface="宋体" panose="02010600030101010101" pitchFamily="2" charset="-122"/>
            </a:endParaRPr>
          </a:p>
        </p:txBody>
      </p:sp>
      <p:sp>
        <p:nvSpPr>
          <p:cNvPr id="507906" name="Rectangle 2">
            <a:extLst>
              <a:ext uri="{FF2B5EF4-FFF2-40B4-BE49-F238E27FC236}">
                <a16:creationId xmlns:a16="http://schemas.microsoft.com/office/drawing/2014/main" id="{6A77C157-C1ED-1B48-A27F-5023B4E9A491}"/>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07907" name="Rectangle 3">
            <a:extLst>
              <a:ext uri="{FF2B5EF4-FFF2-40B4-BE49-F238E27FC236}">
                <a16:creationId xmlns:a16="http://schemas.microsoft.com/office/drawing/2014/main" id="{8EF72E72-36BD-F94F-B2BF-87A777ECB482}"/>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B1FB53-074E-453F-8BCF-006D7CFC3CA0}" type="slidenum">
              <a:rPr lang="zh-CN" altLang="en-US" smtClean="0">
                <a:solidFill>
                  <a:prstClr val="black"/>
                </a:solidFill>
                <a:latin typeface="Calibri"/>
                <a:ea typeface="宋体" panose="02010600030101010101" pitchFamily="2" charset="-122"/>
              </a:rPr>
              <a:pPr/>
              <a:t>59</a:t>
            </a:fld>
            <a:endParaRPr lang="zh-CN" altLang="en-US">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31901871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C71CE87-4779-9842-889D-58B71395637D}"/>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11B134BD-0B2D-4449-B3E5-9745E8AB0977}" type="slidenum">
              <a:rPr kumimoji="0" lang="en-US" altLang="zh-CN" sz="1200">
                <a:latin typeface="Arial" panose="020B0604020202020204" pitchFamily="34" charset="0"/>
                <a:ea typeface="宋体" panose="02010600030101010101" pitchFamily="2" charset="-122"/>
              </a:rPr>
              <a:pPr/>
              <a:t>60</a:t>
            </a:fld>
            <a:endParaRPr kumimoji="0" lang="en-US" altLang="zh-CN" sz="1200">
              <a:latin typeface="Arial" panose="020B0604020202020204" pitchFamily="34" charset="0"/>
              <a:ea typeface="宋体" panose="02010600030101010101" pitchFamily="2" charset="-122"/>
            </a:endParaRPr>
          </a:p>
        </p:txBody>
      </p:sp>
      <p:sp>
        <p:nvSpPr>
          <p:cNvPr id="520194" name="Rectangle 2">
            <a:extLst>
              <a:ext uri="{FF2B5EF4-FFF2-40B4-BE49-F238E27FC236}">
                <a16:creationId xmlns:a16="http://schemas.microsoft.com/office/drawing/2014/main" id="{943C02A2-A797-4E46-B6ED-D05E4DF25711}"/>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20195" name="Rectangle 3">
            <a:extLst>
              <a:ext uri="{FF2B5EF4-FFF2-40B4-BE49-F238E27FC236}">
                <a16:creationId xmlns:a16="http://schemas.microsoft.com/office/drawing/2014/main" id="{68F9AE30-8EE6-524B-A5D5-62412DEF1F90}"/>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7053B75-ECD2-4649-A0C8-C21AE9DBE9CF}"/>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7A2CBF43-10C9-F242-9289-C393036FAE0A}" type="slidenum">
              <a:rPr kumimoji="0" lang="en-US" altLang="zh-CN" sz="1200">
                <a:latin typeface="Arial" panose="020B0604020202020204" pitchFamily="34" charset="0"/>
                <a:ea typeface="宋体" panose="02010600030101010101" pitchFamily="2" charset="-122"/>
              </a:rPr>
              <a:pPr/>
              <a:t>61</a:t>
            </a:fld>
            <a:endParaRPr kumimoji="0" lang="en-US" altLang="zh-CN" sz="1200">
              <a:latin typeface="Arial" panose="020B0604020202020204" pitchFamily="34" charset="0"/>
              <a:ea typeface="宋体" panose="02010600030101010101" pitchFamily="2" charset="-122"/>
            </a:endParaRPr>
          </a:p>
        </p:txBody>
      </p:sp>
      <p:sp>
        <p:nvSpPr>
          <p:cNvPr id="522242" name="Rectangle 2">
            <a:extLst>
              <a:ext uri="{FF2B5EF4-FFF2-40B4-BE49-F238E27FC236}">
                <a16:creationId xmlns:a16="http://schemas.microsoft.com/office/drawing/2014/main" id="{0CA3B669-A421-9441-B403-C64F8BC4447D}"/>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22243" name="Rectangle 3">
            <a:extLst>
              <a:ext uri="{FF2B5EF4-FFF2-40B4-BE49-F238E27FC236}">
                <a16:creationId xmlns:a16="http://schemas.microsoft.com/office/drawing/2014/main" id="{90C2E4A8-E7BF-AF4A-B4E9-A29EA5565815}"/>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7028063-E3FC-884A-895A-17C8100CAAC9}"/>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CAC08A9D-27B0-F54D-8246-1C4DBB28C29F}" type="slidenum">
              <a:rPr kumimoji="0" lang="en-US" altLang="zh-CN" sz="1200">
                <a:latin typeface="Arial" panose="020B0604020202020204" pitchFamily="34" charset="0"/>
                <a:ea typeface="宋体" panose="02010600030101010101" pitchFamily="2" charset="-122"/>
              </a:rPr>
              <a:pPr/>
              <a:t>62</a:t>
            </a:fld>
            <a:endParaRPr kumimoji="0" lang="en-US" altLang="zh-CN" sz="1200">
              <a:latin typeface="Arial" panose="020B0604020202020204" pitchFamily="34" charset="0"/>
              <a:ea typeface="宋体" panose="02010600030101010101" pitchFamily="2" charset="-122"/>
            </a:endParaRPr>
          </a:p>
        </p:txBody>
      </p:sp>
      <p:sp>
        <p:nvSpPr>
          <p:cNvPr id="524290" name="Rectangle 2">
            <a:extLst>
              <a:ext uri="{FF2B5EF4-FFF2-40B4-BE49-F238E27FC236}">
                <a16:creationId xmlns:a16="http://schemas.microsoft.com/office/drawing/2014/main" id="{607E56D7-C263-0B40-8BF5-AAB2FE116E08}"/>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24291" name="Rectangle 3">
            <a:extLst>
              <a:ext uri="{FF2B5EF4-FFF2-40B4-BE49-F238E27FC236}">
                <a16:creationId xmlns:a16="http://schemas.microsoft.com/office/drawing/2014/main" id="{4071F7B2-8CD7-F64F-8DD4-62ABCBA123B7}"/>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2A5F5EB-7369-234A-973C-158D67A2884F}"/>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396143DC-CDAE-B049-8214-10FDA7E98B77}" type="slidenum">
              <a:rPr kumimoji="0" lang="en-US" altLang="zh-CN" sz="1200">
                <a:latin typeface="Arial" panose="020B0604020202020204" pitchFamily="34" charset="0"/>
                <a:ea typeface="宋体" panose="02010600030101010101" pitchFamily="2" charset="-122"/>
              </a:rPr>
              <a:pPr/>
              <a:t>63</a:t>
            </a:fld>
            <a:endParaRPr kumimoji="0" lang="en-US" altLang="zh-CN" sz="1200">
              <a:latin typeface="Arial" panose="020B0604020202020204" pitchFamily="34" charset="0"/>
              <a:ea typeface="宋体" panose="02010600030101010101" pitchFamily="2" charset="-122"/>
            </a:endParaRPr>
          </a:p>
        </p:txBody>
      </p:sp>
      <p:sp>
        <p:nvSpPr>
          <p:cNvPr id="528386" name="Rectangle 2">
            <a:extLst>
              <a:ext uri="{FF2B5EF4-FFF2-40B4-BE49-F238E27FC236}">
                <a16:creationId xmlns:a16="http://schemas.microsoft.com/office/drawing/2014/main" id="{D7B88B95-7043-6C4F-B31A-7998C937C765}"/>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28387" name="Rectangle 3">
            <a:extLst>
              <a:ext uri="{FF2B5EF4-FFF2-40B4-BE49-F238E27FC236}">
                <a16:creationId xmlns:a16="http://schemas.microsoft.com/office/drawing/2014/main" id="{D409F060-C3C5-FE44-B44C-812962221D48}"/>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1871DB2-C2DF-8346-B027-CA15CFCA3174}"/>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F14C286D-455F-3B45-B8D5-5856FE3442FF}" type="slidenum">
              <a:rPr kumimoji="0" lang="en-US" altLang="zh-CN" sz="1200">
                <a:latin typeface="Arial" panose="020B0604020202020204" pitchFamily="34" charset="0"/>
                <a:ea typeface="宋体" panose="02010600030101010101" pitchFamily="2" charset="-122"/>
              </a:rPr>
              <a:pPr/>
              <a:t>8</a:t>
            </a:fld>
            <a:endParaRPr kumimoji="0" lang="en-US" altLang="zh-CN" sz="1200">
              <a:latin typeface="Arial" panose="020B0604020202020204" pitchFamily="34" charset="0"/>
              <a:ea typeface="宋体" panose="02010600030101010101" pitchFamily="2" charset="-122"/>
            </a:endParaRPr>
          </a:p>
        </p:txBody>
      </p:sp>
      <p:sp>
        <p:nvSpPr>
          <p:cNvPr id="338946" name="Rectangle 2">
            <a:extLst>
              <a:ext uri="{FF2B5EF4-FFF2-40B4-BE49-F238E27FC236}">
                <a16:creationId xmlns:a16="http://schemas.microsoft.com/office/drawing/2014/main" id="{DFEEE3D3-7BFB-2846-8607-40A9A3997B2F}"/>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38947" name="Rectangle 3">
            <a:extLst>
              <a:ext uri="{FF2B5EF4-FFF2-40B4-BE49-F238E27FC236}">
                <a16:creationId xmlns:a16="http://schemas.microsoft.com/office/drawing/2014/main" id="{844700FD-641D-384A-9553-D1D2A67E3569}"/>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E12EB9D-4CBB-7348-9E19-BE56312A27A4}"/>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64C05BA7-4749-444A-8813-14ADA049A2EE}" type="slidenum">
              <a:rPr kumimoji="0" lang="en-US" altLang="zh-CN" sz="1200">
                <a:latin typeface="Arial" panose="020B0604020202020204" pitchFamily="34" charset="0"/>
                <a:ea typeface="宋体" panose="02010600030101010101" pitchFamily="2" charset="-122"/>
              </a:rPr>
              <a:pPr/>
              <a:t>64</a:t>
            </a:fld>
            <a:endParaRPr kumimoji="0" lang="en-US" altLang="zh-CN" sz="1200">
              <a:latin typeface="Arial" panose="020B0604020202020204" pitchFamily="34" charset="0"/>
              <a:ea typeface="宋体" panose="02010600030101010101" pitchFamily="2" charset="-122"/>
            </a:endParaRPr>
          </a:p>
        </p:txBody>
      </p:sp>
      <p:sp>
        <p:nvSpPr>
          <p:cNvPr id="530434" name="Rectangle 2">
            <a:extLst>
              <a:ext uri="{FF2B5EF4-FFF2-40B4-BE49-F238E27FC236}">
                <a16:creationId xmlns:a16="http://schemas.microsoft.com/office/drawing/2014/main" id="{51FB1278-1813-7E47-9A4F-F49A0E2FEB05}"/>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30435" name="Rectangle 3">
            <a:extLst>
              <a:ext uri="{FF2B5EF4-FFF2-40B4-BE49-F238E27FC236}">
                <a16:creationId xmlns:a16="http://schemas.microsoft.com/office/drawing/2014/main" id="{BCDB3230-6D07-1946-9F93-09BC2A2718DB}"/>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48CF3A0-90D2-FA4E-9E46-CE1755E95BEF}"/>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E72BEB5F-20E5-3648-8DCE-3BC89A81EA65}" type="slidenum">
              <a:rPr kumimoji="0" lang="en-US" altLang="zh-CN" sz="1200">
                <a:latin typeface="Arial" panose="020B0604020202020204" pitchFamily="34" charset="0"/>
                <a:ea typeface="宋体" panose="02010600030101010101" pitchFamily="2" charset="-122"/>
              </a:rPr>
              <a:pPr/>
              <a:t>65</a:t>
            </a:fld>
            <a:endParaRPr kumimoji="0" lang="en-US" altLang="zh-CN" sz="1200">
              <a:latin typeface="Arial" panose="020B0604020202020204" pitchFamily="34" charset="0"/>
              <a:ea typeface="宋体" panose="02010600030101010101" pitchFamily="2" charset="-122"/>
            </a:endParaRPr>
          </a:p>
        </p:txBody>
      </p:sp>
      <p:sp>
        <p:nvSpPr>
          <p:cNvPr id="532482" name="Rectangle 2">
            <a:extLst>
              <a:ext uri="{FF2B5EF4-FFF2-40B4-BE49-F238E27FC236}">
                <a16:creationId xmlns:a16="http://schemas.microsoft.com/office/drawing/2014/main" id="{191F8B1F-7A5A-504E-B3B0-BBA233417A02}"/>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32483" name="Rectangle 3">
            <a:extLst>
              <a:ext uri="{FF2B5EF4-FFF2-40B4-BE49-F238E27FC236}">
                <a16:creationId xmlns:a16="http://schemas.microsoft.com/office/drawing/2014/main" id="{CDD080A8-030E-1148-8E5B-495D4D18F0DB}"/>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14072CC-3A05-6B4D-86CC-CCBD2A1B44D9}"/>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EA8AEBD3-3020-6246-B689-4E21F20D7540}" type="slidenum">
              <a:rPr kumimoji="0" lang="en-US" altLang="zh-CN" sz="1200">
                <a:latin typeface="Arial" panose="020B0604020202020204" pitchFamily="34" charset="0"/>
                <a:ea typeface="宋体" panose="02010600030101010101" pitchFamily="2" charset="-122"/>
              </a:rPr>
              <a:pPr/>
              <a:t>67</a:t>
            </a:fld>
            <a:endParaRPr kumimoji="0" lang="en-US" altLang="zh-CN" sz="1200">
              <a:latin typeface="Arial" panose="020B0604020202020204" pitchFamily="34" charset="0"/>
              <a:ea typeface="宋体" panose="02010600030101010101" pitchFamily="2" charset="-122"/>
            </a:endParaRPr>
          </a:p>
        </p:txBody>
      </p:sp>
      <p:sp>
        <p:nvSpPr>
          <p:cNvPr id="542722" name="Rectangle 2">
            <a:extLst>
              <a:ext uri="{FF2B5EF4-FFF2-40B4-BE49-F238E27FC236}">
                <a16:creationId xmlns:a16="http://schemas.microsoft.com/office/drawing/2014/main" id="{1955E220-D5F8-924E-A9DB-D92C844C7725}"/>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42723" name="Rectangle 3">
            <a:extLst>
              <a:ext uri="{FF2B5EF4-FFF2-40B4-BE49-F238E27FC236}">
                <a16:creationId xmlns:a16="http://schemas.microsoft.com/office/drawing/2014/main" id="{CDFB77D3-7D17-7147-A654-BAD78363F0E8}"/>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ABF9E21-EF24-314F-B934-711026FF11E6}"/>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69F27A49-4AF0-CC41-984C-923D9F220739}" type="slidenum">
              <a:rPr kumimoji="0" lang="en-US" altLang="zh-CN" sz="1200">
                <a:latin typeface="Arial" panose="020B0604020202020204" pitchFamily="34" charset="0"/>
                <a:ea typeface="宋体" panose="02010600030101010101" pitchFamily="2" charset="-122"/>
              </a:rPr>
              <a:pPr/>
              <a:t>68</a:t>
            </a:fld>
            <a:endParaRPr kumimoji="0" lang="en-US" altLang="zh-CN" sz="1200">
              <a:latin typeface="Arial" panose="020B0604020202020204" pitchFamily="34" charset="0"/>
              <a:ea typeface="宋体" panose="02010600030101010101" pitchFamily="2" charset="-122"/>
            </a:endParaRPr>
          </a:p>
        </p:txBody>
      </p:sp>
      <p:sp>
        <p:nvSpPr>
          <p:cNvPr id="544770" name="Rectangle 2">
            <a:extLst>
              <a:ext uri="{FF2B5EF4-FFF2-40B4-BE49-F238E27FC236}">
                <a16:creationId xmlns:a16="http://schemas.microsoft.com/office/drawing/2014/main" id="{D4C6B5B3-BED4-2D41-AFE3-76536CB1424F}"/>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44771" name="Rectangle 3">
            <a:extLst>
              <a:ext uri="{FF2B5EF4-FFF2-40B4-BE49-F238E27FC236}">
                <a16:creationId xmlns:a16="http://schemas.microsoft.com/office/drawing/2014/main" id="{E1A4222A-E996-AA4C-9E86-175881ED33D0}"/>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C9306A5-13B3-854D-B05F-4FB89E227BCC}"/>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D22D9E6E-5693-1C4F-BD12-BE8E78225269}" type="slidenum">
              <a:rPr kumimoji="0" lang="en-US" altLang="zh-CN" sz="1200">
                <a:latin typeface="Arial" panose="020B0604020202020204" pitchFamily="34" charset="0"/>
                <a:ea typeface="宋体" panose="02010600030101010101" pitchFamily="2" charset="-122"/>
              </a:rPr>
              <a:pPr/>
              <a:t>69</a:t>
            </a:fld>
            <a:endParaRPr kumimoji="0" lang="en-US" altLang="zh-CN" sz="1200">
              <a:latin typeface="Arial" panose="020B0604020202020204" pitchFamily="34" charset="0"/>
              <a:ea typeface="宋体" panose="02010600030101010101" pitchFamily="2" charset="-122"/>
            </a:endParaRPr>
          </a:p>
        </p:txBody>
      </p:sp>
      <p:sp>
        <p:nvSpPr>
          <p:cNvPr id="546818" name="Rectangle 2">
            <a:extLst>
              <a:ext uri="{FF2B5EF4-FFF2-40B4-BE49-F238E27FC236}">
                <a16:creationId xmlns:a16="http://schemas.microsoft.com/office/drawing/2014/main" id="{9BF4E17C-BB76-0C47-BD1D-A44A4E7B6EDC}"/>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46819" name="Rectangle 3">
            <a:extLst>
              <a:ext uri="{FF2B5EF4-FFF2-40B4-BE49-F238E27FC236}">
                <a16:creationId xmlns:a16="http://schemas.microsoft.com/office/drawing/2014/main" id="{365D2DA6-8DF2-C64C-887D-4310EB6B8C53}"/>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44FCEEF-3B84-2646-BBB4-F000BFE8268B}"/>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7619B081-3875-B240-A683-939005F72D65}" type="slidenum">
              <a:rPr kumimoji="0" lang="en-US" altLang="zh-CN" sz="1200">
                <a:latin typeface="Arial" panose="020B0604020202020204" pitchFamily="34" charset="0"/>
                <a:ea typeface="宋体" panose="02010600030101010101" pitchFamily="2" charset="-122"/>
              </a:rPr>
              <a:pPr/>
              <a:t>70</a:t>
            </a:fld>
            <a:endParaRPr kumimoji="0" lang="en-US" altLang="zh-CN" sz="1200">
              <a:latin typeface="Arial" panose="020B0604020202020204" pitchFamily="34" charset="0"/>
              <a:ea typeface="宋体" panose="02010600030101010101" pitchFamily="2" charset="-122"/>
            </a:endParaRPr>
          </a:p>
        </p:txBody>
      </p:sp>
      <p:sp>
        <p:nvSpPr>
          <p:cNvPr id="552962" name="Rectangle 2">
            <a:extLst>
              <a:ext uri="{FF2B5EF4-FFF2-40B4-BE49-F238E27FC236}">
                <a16:creationId xmlns:a16="http://schemas.microsoft.com/office/drawing/2014/main" id="{205D627D-CCE4-6342-9F08-C77B5A2AEA6D}"/>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52963" name="Rectangle 3">
            <a:extLst>
              <a:ext uri="{FF2B5EF4-FFF2-40B4-BE49-F238E27FC236}">
                <a16:creationId xmlns:a16="http://schemas.microsoft.com/office/drawing/2014/main" id="{DFDBFBB1-3D78-3741-B95B-783F4C69C4FA}"/>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7AF4896-7924-C847-882E-364DD754B631}"/>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67160EC5-E067-354A-ADA9-D2E841C1A54C}" type="slidenum">
              <a:rPr kumimoji="0" lang="en-US" altLang="zh-CN" sz="1200">
                <a:latin typeface="Arial" panose="020B0604020202020204" pitchFamily="34" charset="0"/>
                <a:ea typeface="宋体" panose="02010600030101010101" pitchFamily="2" charset="-122"/>
              </a:rPr>
              <a:pPr/>
              <a:t>71</a:t>
            </a:fld>
            <a:endParaRPr kumimoji="0" lang="en-US" altLang="zh-CN" sz="1200">
              <a:latin typeface="Arial" panose="020B0604020202020204" pitchFamily="34" charset="0"/>
              <a:ea typeface="宋体" panose="02010600030101010101" pitchFamily="2" charset="-122"/>
            </a:endParaRPr>
          </a:p>
        </p:txBody>
      </p:sp>
      <p:sp>
        <p:nvSpPr>
          <p:cNvPr id="556034" name="Rectangle 2">
            <a:extLst>
              <a:ext uri="{FF2B5EF4-FFF2-40B4-BE49-F238E27FC236}">
                <a16:creationId xmlns:a16="http://schemas.microsoft.com/office/drawing/2014/main" id="{F40E73A0-BEF3-004E-947C-00FC8744C5A9}"/>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56035" name="Rectangle 3">
            <a:extLst>
              <a:ext uri="{FF2B5EF4-FFF2-40B4-BE49-F238E27FC236}">
                <a16:creationId xmlns:a16="http://schemas.microsoft.com/office/drawing/2014/main" id="{71F70C6F-4816-B641-9045-EFF2F7C251EC}"/>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608C64E-92F9-3C45-83ED-A66D81E04436}"/>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4B0E0C0F-8FA5-E146-8EF4-D514FEECD8A4}" type="slidenum">
              <a:rPr kumimoji="0" lang="en-US" altLang="zh-CN" sz="1200">
                <a:latin typeface="Arial" panose="020B0604020202020204" pitchFamily="34" charset="0"/>
                <a:ea typeface="宋体" panose="02010600030101010101" pitchFamily="2" charset="-122"/>
              </a:rPr>
              <a:pPr/>
              <a:t>72</a:t>
            </a:fld>
            <a:endParaRPr kumimoji="0" lang="en-US" altLang="zh-CN" sz="1200">
              <a:latin typeface="Arial" panose="020B0604020202020204" pitchFamily="34" charset="0"/>
              <a:ea typeface="宋体" panose="02010600030101010101" pitchFamily="2" charset="-122"/>
            </a:endParaRPr>
          </a:p>
        </p:txBody>
      </p:sp>
      <p:sp>
        <p:nvSpPr>
          <p:cNvPr id="562178" name="Rectangle 2">
            <a:extLst>
              <a:ext uri="{FF2B5EF4-FFF2-40B4-BE49-F238E27FC236}">
                <a16:creationId xmlns:a16="http://schemas.microsoft.com/office/drawing/2014/main" id="{16174989-0DF4-2840-821D-5F0DD0C73F85}"/>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62179" name="Rectangle 3">
            <a:extLst>
              <a:ext uri="{FF2B5EF4-FFF2-40B4-BE49-F238E27FC236}">
                <a16:creationId xmlns:a16="http://schemas.microsoft.com/office/drawing/2014/main" id="{7BDE6A3B-0693-254A-8AAD-A19A6E2C7E1D}"/>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F9D56EB-0283-C549-BFA4-25D3C1A09FEA}"/>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7854B34D-F93D-1240-82BF-C44B0A7DD0D5}" type="slidenum">
              <a:rPr kumimoji="0" lang="en-US" altLang="zh-CN" sz="1200">
                <a:latin typeface="Arial" panose="020B0604020202020204" pitchFamily="34" charset="0"/>
                <a:ea typeface="宋体" panose="02010600030101010101" pitchFamily="2" charset="-122"/>
              </a:rPr>
              <a:pPr/>
              <a:t>73</a:t>
            </a:fld>
            <a:endParaRPr kumimoji="0" lang="en-US" altLang="zh-CN" sz="1200">
              <a:latin typeface="Arial" panose="020B0604020202020204" pitchFamily="34" charset="0"/>
              <a:ea typeface="宋体" panose="02010600030101010101" pitchFamily="2" charset="-122"/>
            </a:endParaRPr>
          </a:p>
        </p:txBody>
      </p:sp>
      <p:sp>
        <p:nvSpPr>
          <p:cNvPr id="564226" name="Rectangle 2">
            <a:extLst>
              <a:ext uri="{FF2B5EF4-FFF2-40B4-BE49-F238E27FC236}">
                <a16:creationId xmlns:a16="http://schemas.microsoft.com/office/drawing/2014/main" id="{A96EB9B2-018E-554E-8630-76C70558D088}"/>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64227" name="Rectangle 3">
            <a:extLst>
              <a:ext uri="{FF2B5EF4-FFF2-40B4-BE49-F238E27FC236}">
                <a16:creationId xmlns:a16="http://schemas.microsoft.com/office/drawing/2014/main" id="{DBBD6340-4492-A247-830C-6174841D14DC}"/>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D8E0CB6-4299-D041-9344-CDB740E8EA8C}"/>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6366D684-20B5-B44F-A56E-544255029B65}" type="slidenum">
              <a:rPr kumimoji="0" lang="en-US" altLang="zh-CN" sz="1200">
                <a:latin typeface="Arial" panose="020B0604020202020204" pitchFamily="34" charset="0"/>
                <a:ea typeface="宋体" panose="02010600030101010101" pitchFamily="2" charset="-122"/>
              </a:rPr>
              <a:pPr/>
              <a:t>74</a:t>
            </a:fld>
            <a:endParaRPr kumimoji="0" lang="en-US" altLang="zh-CN" sz="1200">
              <a:latin typeface="Arial" panose="020B0604020202020204" pitchFamily="34" charset="0"/>
              <a:ea typeface="宋体" panose="02010600030101010101" pitchFamily="2" charset="-122"/>
            </a:endParaRPr>
          </a:p>
        </p:txBody>
      </p:sp>
      <p:sp>
        <p:nvSpPr>
          <p:cNvPr id="566274" name="Rectangle 2">
            <a:extLst>
              <a:ext uri="{FF2B5EF4-FFF2-40B4-BE49-F238E27FC236}">
                <a16:creationId xmlns:a16="http://schemas.microsoft.com/office/drawing/2014/main" id="{BE50BCFC-D38E-3C49-86F1-C572E3287133}"/>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66275" name="Rectangle 3">
            <a:extLst>
              <a:ext uri="{FF2B5EF4-FFF2-40B4-BE49-F238E27FC236}">
                <a16:creationId xmlns:a16="http://schemas.microsoft.com/office/drawing/2014/main" id="{2449D911-7269-BB49-9D73-363F5131ED04}"/>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D14EA11-6B30-D748-ADA5-9D0C85032FEC}"/>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28A2EC26-DFDB-6143-970B-A4BF087D4E16}" type="slidenum">
              <a:rPr kumimoji="0" lang="en-US" altLang="zh-CN" sz="1200">
                <a:latin typeface="Arial" panose="020B0604020202020204" pitchFamily="34" charset="0"/>
                <a:ea typeface="宋体" panose="02010600030101010101" pitchFamily="2" charset="-122"/>
              </a:rPr>
              <a:pPr/>
              <a:t>19</a:t>
            </a:fld>
            <a:endParaRPr kumimoji="0" lang="en-US" altLang="zh-CN" sz="1200">
              <a:latin typeface="Arial" panose="020B0604020202020204" pitchFamily="34" charset="0"/>
              <a:ea typeface="宋体" panose="02010600030101010101" pitchFamily="2" charset="-122"/>
            </a:endParaRPr>
          </a:p>
        </p:txBody>
      </p:sp>
      <p:sp>
        <p:nvSpPr>
          <p:cNvPr id="353282" name="Rectangle 2">
            <a:extLst>
              <a:ext uri="{FF2B5EF4-FFF2-40B4-BE49-F238E27FC236}">
                <a16:creationId xmlns:a16="http://schemas.microsoft.com/office/drawing/2014/main" id="{FA159EED-7FF4-0645-8A27-FDCDBBA07244}"/>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53283" name="Rectangle 3">
            <a:extLst>
              <a:ext uri="{FF2B5EF4-FFF2-40B4-BE49-F238E27FC236}">
                <a16:creationId xmlns:a16="http://schemas.microsoft.com/office/drawing/2014/main" id="{9B1A50F2-609B-6F4D-88C5-0780EE51062A}"/>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0C73CAC-9D20-4D44-B056-D95A082A237D}"/>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860DA022-46F5-EC4E-8E75-1C8F3CD0439A}" type="slidenum">
              <a:rPr kumimoji="0" lang="en-US" altLang="zh-CN" sz="1200">
                <a:latin typeface="Arial" panose="020B0604020202020204" pitchFamily="34" charset="0"/>
                <a:ea typeface="宋体" panose="02010600030101010101" pitchFamily="2" charset="-122"/>
              </a:rPr>
              <a:pPr/>
              <a:t>75</a:t>
            </a:fld>
            <a:endParaRPr kumimoji="0" lang="en-US" altLang="zh-CN" sz="1200">
              <a:latin typeface="Arial" panose="020B0604020202020204" pitchFamily="34" charset="0"/>
              <a:ea typeface="宋体" panose="02010600030101010101" pitchFamily="2" charset="-122"/>
            </a:endParaRPr>
          </a:p>
        </p:txBody>
      </p:sp>
      <p:sp>
        <p:nvSpPr>
          <p:cNvPr id="568322" name="Rectangle 2">
            <a:extLst>
              <a:ext uri="{FF2B5EF4-FFF2-40B4-BE49-F238E27FC236}">
                <a16:creationId xmlns:a16="http://schemas.microsoft.com/office/drawing/2014/main" id="{1C42C507-4BBC-4849-8CFA-959D1D35CF7F}"/>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68323" name="Rectangle 3">
            <a:extLst>
              <a:ext uri="{FF2B5EF4-FFF2-40B4-BE49-F238E27FC236}">
                <a16:creationId xmlns:a16="http://schemas.microsoft.com/office/drawing/2014/main" id="{A911647F-75D8-5C4B-B095-157516B0F673}"/>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96197E0-F1E0-2043-BB44-0CEA1EF1E349}"/>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BCDBEFB3-0E67-524F-A655-4FD85DF5E88B}" type="slidenum">
              <a:rPr kumimoji="0" lang="en-US" altLang="zh-CN" sz="1200">
                <a:latin typeface="Arial" panose="020B0604020202020204" pitchFamily="34" charset="0"/>
                <a:ea typeface="宋体" panose="02010600030101010101" pitchFamily="2" charset="-122"/>
              </a:rPr>
              <a:pPr/>
              <a:t>76</a:t>
            </a:fld>
            <a:endParaRPr kumimoji="0" lang="en-US" altLang="zh-CN" sz="1200">
              <a:latin typeface="Arial" panose="020B0604020202020204" pitchFamily="34" charset="0"/>
              <a:ea typeface="宋体" panose="02010600030101010101" pitchFamily="2" charset="-122"/>
            </a:endParaRPr>
          </a:p>
        </p:txBody>
      </p:sp>
      <p:sp>
        <p:nvSpPr>
          <p:cNvPr id="570370" name="Rectangle 2">
            <a:extLst>
              <a:ext uri="{FF2B5EF4-FFF2-40B4-BE49-F238E27FC236}">
                <a16:creationId xmlns:a16="http://schemas.microsoft.com/office/drawing/2014/main" id="{D261AA1B-5527-9644-BD8E-29F8C10D1DB4}"/>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70371" name="Rectangle 3">
            <a:extLst>
              <a:ext uri="{FF2B5EF4-FFF2-40B4-BE49-F238E27FC236}">
                <a16:creationId xmlns:a16="http://schemas.microsoft.com/office/drawing/2014/main" id="{0D8501DF-EF95-364F-AC4B-09483390B6C5}"/>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E93DC73-A520-FA40-A590-58535C7070DB}"/>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8CF9613C-8472-D748-AECC-478B901BC41A}" type="slidenum">
              <a:rPr kumimoji="0" lang="en-US" altLang="zh-CN" sz="1200">
                <a:latin typeface="Arial" panose="020B0604020202020204" pitchFamily="34" charset="0"/>
                <a:ea typeface="宋体" panose="02010600030101010101" pitchFamily="2" charset="-122"/>
              </a:rPr>
              <a:pPr/>
              <a:t>77</a:t>
            </a:fld>
            <a:endParaRPr kumimoji="0" lang="en-US" altLang="zh-CN" sz="1200">
              <a:latin typeface="Arial" panose="020B0604020202020204" pitchFamily="34" charset="0"/>
              <a:ea typeface="宋体" panose="02010600030101010101" pitchFamily="2" charset="-122"/>
            </a:endParaRPr>
          </a:p>
        </p:txBody>
      </p:sp>
      <p:sp>
        <p:nvSpPr>
          <p:cNvPr id="572418" name="Rectangle 2">
            <a:extLst>
              <a:ext uri="{FF2B5EF4-FFF2-40B4-BE49-F238E27FC236}">
                <a16:creationId xmlns:a16="http://schemas.microsoft.com/office/drawing/2014/main" id="{1C24D1B7-6E54-804E-B3C5-CD22812CF0FA}"/>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72419" name="Rectangle 3">
            <a:extLst>
              <a:ext uri="{FF2B5EF4-FFF2-40B4-BE49-F238E27FC236}">
                <a16:creationId xmlns:a16="http://schemas.microsoft.com/office/drawing/2014/main" id="{AA044A6A-1DD7-1C40-92A1-80859AE2DF66}"/>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AC9D432-3A70-D94A-B04E-24AEBF1EEF24}"/>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8DCAA048-F432-BC44-AAA3-027F2E24C781}" type="slidenum">
              <a:rPr kumimoji="0" lang="en-US" altLang="zh-CN" sz="1200">
                <a:latin typeface="Arial" panose="020B0604020202020204" pitchFamily="34" charset="0"/>
                <a:ea typeface="宋体" panose="02010600030101010101" pitchFamily="2" charset="-122"/>
              </a:rPr>
              <a:pPr/>
              <a:t>78</a:t>
            </a:fld>
            <a:endParaRPr kumimoji="0" lang="en-US" altLang="zh-CN" sz="1200">
              <a:latin typeface="Arial" panose="020B0604020202020204" pitchFamily="34" charset="0"/>
              <a:ea typeface="宋体" panose="02010600030101010101" pitchFamily="2" charset="-122"/>
            </a:endParaRPr>
          </a:p>
        </p:txBody>
      </p:sp>
      <p:sp>
        <p:nvSpPr>
          <p:cNvPr id="574466" name="Rectangle 2">
            <a:extLst>
              <a:ext uri="{FF2B5EF4-FFF2-40B4-BE49-F238E27FC236}">
                <a16:creationId xmlns:a16="http://schemas.microsoft.com/office/drawing/2014/main" id="{43C56746-3F83-4449-8FDC-7BB3837B92CF}"/>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74467" name="Rectangle 3">
            <a:extLst>
              <a:ext uri="{FF2B5EF4-FFF2-40B4-BE49-F238E27FC236}">
                <a16:creationId xmlns:a16="http://schemas.microsoft.com/office/drawing/2014/main" id="{9C0BCA13-A186-F843-90AF-102DE4C0C58E}"/>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8865323-AFFC-6A45-9796-FB84DE0F2095}"/>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6A54C5E4-319C-3744-B32F-8BF027D2C140}" type="slidenum">
              <a:rPr kumimoji="0" lang="en-US" altLang="zh-CN" sz="1200">
                <a:latin typeface="Arial" panose="020B0604020202020204" pitchFamily="34" charset="0"/>
                <a:ea typeface="宋体" panose="02010600030101010101" pitchFamily="2" charset="-122"/>
              </a:rPr>
              <a:pPr/>
              <a:t>79</a:t>
            </a:fld>
            <a:endParaRPr kumimoji="0" lang="en-US" altLang="zh-CN" sz="1200">
              <a:latin typeface="Arial" panose="020B0604020202020204" pitchFamily="34" charset="0"/>
              <a:ea typeface="宋体" panose="02010600030101010101" pitchFamily="2" charset="-122"/>
            </a:endParaRPr>
          </a:p>
        </p:txBody>
      </p:sp>
      <p:sp>
        <p:nvSpPr>
          <p:cNvPr id="609282" name="Rectangle 2">
            <a:extLst>
              <a:ext uri="{FF2B5EF4-FFF2-40B4-BE49-F238E27FC236}">
                <a16:creationId xmlns:a16="http://schemas.microsoft.com/office/drawing/2014/main" id="{8291B11A-7A14-0347-A314-806E0D4C1B4D}"/>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09283" name="Rectangle 3">
            <a:extLst>
              <a:ext uri="{FF2B5EF4-FFF2-40B4-BE49-F238E27FC236}">
                <a16:creationId xmlns:a16="http://schemas.microsoft.com/office/drawing/2014/main" id="{1AE63ABF-1218-B74C-BF99-42DA1689608F}"/>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EE65781-CA56-4841-9383-6B2B8FEEBA05}"/>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1F3E06AB-CB7E-7346-A7EC-8E1796183C93}" type="slidenum">
              <a:rPr kumimoji="0" lang="en-US" altLang="zh-CN" sz="1200">
                <a:latin typeface="Arial" panose="020B0604020202020204" pitchFamily="34" charset="0"/>
                <a:ea typeface="宋体" panose="02010600030101010101" pitchFamily="2" charset="-122"/>
              </a:rPr>
              <a:pPr/>
              <a:t>80</a:t>
            </a:fld>
            <a:endParaRPr kumimoji="0" lang="en-US" altLang="zh-CN" sz="1200">
              <a:latin typeface="Arial" panose="020B0604020202020204" pitchFamily="34" charset="0"/>
              <a:ea typeface="宋体" panose="02010600030101010101" pitchFamily="2" charset="-122"/>
            </a:endParaRPr>
          </a:p>
        </p:txBody>
      </p:sp>
      <p:sp>
        <p:nvSpPr>
          <p:cNvPr id="611330" name="Rectangle 2">
            <a:extLst>
              <a:ext uri="{FF2B5EF4-FFF2-40B4-BE49-F238E27FC236}">
                <a16:creationId xmlns:a16="http://schemas.microsoft.com/office/drawing/2014/main" id="{71D7AA9B-9969-3842-8979-B714FD9621E5}"/>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11331" name="Rectangle 3">
            <a:extLst>
              <a:ext uri="{FF2B5EF4-FFF2-40B4-BE49-F238E27FC236}">
                <a16:creationId xmlns:a16="http://schemas.microsoft.com/office/drawing/2014/main" id="{77B3B73A-D140-864A-B128-75E716387B79}"/>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23EDBBB-BB20-374E-B5A1-58A106164A13}"/>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3A0E158B-E47B-274B-A696-CB62376248CF}" type="slidenum">
              <a:rPr kumimoji="0" lang="en-US" altLang="zh-CN" sz="1200">
                <a:latin typeface="Arial" panose="020B0604020202020204" pitchFamily="34" charset="0"/>
                <a:ea typeface="宋体" panose="02010600030101010101" pitchFamily="2" charset="-122"/>
              </a:rPr>
              <a:pPr/>
              <a:t>81</a:t>
            </a:fld>
            <a:endParaRPr kumimoji="0" lang="en-US" altLang="zh-CN" sz="1200">
              <a:latin typeface="Arial" panose="020B0604020202020204" pitchFamily="34" charset="0"/>
              <a:ea typeface="宋体" panose="02010600030101010101" pitchFamily="2" charset="-122"/>
            </a:endParaRPr>
          </a:p>
        </p:txBody>
      </p:sp>
      <p:sp>
        <p:nvSpPr>
          <p:cNvPr id="613378" name="Rectangle 2">
            <a:extLst>
              <a:ext uri="{FF2B5EF4-FFF2-40B4-BE49-F238E27FC236}">
                <a16:creationId xmlns:a16="http://schemas.microsoft.com/office/drawing/2014/main" id="{79B03D01-88B2-CC4C-A0B8-07AAA9EE036A}"/>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13379" name="Rectangle 3">
            <a:extLst>
              <a:ext uri="{FF2B5EF4-FFF2-40B4-BE49-F238E27FC236}">
                <a16:creationId xmlns:a16="http://schemas.microsoft.com/office/drawing/2014/main" id="{267405EC-E9C0-E546-B89E-B47C8AD81A26}"/>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4039A22-F4A7-034C-842E-A5DBC2CBF10D}"/>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A32B6AF2-65E2-6C43-A771-03EDE6A6BC05}" type="slidenum">
              <a:rPr kumimoji="0" lang="en-US" altLang="zh-CN" sz="1200">
                <a:latin typeface="Arial" panose="020B0604020202020204" pitchFamily="34" charset="0"/>
                <a:ea typeface="宋体" panose="02010600030101010101" pitchFamily="2" charset="-122"/>
              </a:rPr>
              <a:pPr/>
              <a:t>82</a:t>
            </a:fld>
            <a:endParaRPr kumimoji="0" lang="en-US" altLang="zh-CN" sz="1200">
              <a:latin typeface="Arial" panose="020B0604020202020204" pitchFamily="34" charset="0"/>
              <a:ea typeface="宋体" panose="02010600030101010101" pitchFamily="2" charset="-122"/>
            </a:endParaRPr>
          </a:p>
        </p:txBody>
      </p:sp>
      <p:sp>
        <p:nvSpPr>
          <p:cNvPr id="628738" name="Rectangle 2">
            <a:extLst>
              <a:ext uri="{FF2B5EF4-FFF2-40B4-BE49-F238E27FC236}">
                <a16:creationId xmlns:a16="http://schemas.microsoft.com/office/drawing/2014/main" id="{60D98D01-A8F0-A948-B7FB-17233489D443}"/>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28739" name="Rectangle 3">
            <a:extLst>
              <a:ext uri="{FF2B5EF4-FFF2-40B4-BE49-F238E27FC236}">
                <a16:creationId xmlns:a16="http://schemas.microsoft.com/office/drawing/2014/main" id="{6C9508A2-62F3-7B43-96FA-D9ED1DF57581}"/>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5E0E543-B5A0-A94C-98DC-277C563B6143}"/>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1BA35514-D5BB-BB4D-8572-64AF6F463511}" type="slidenum">
              <a:rPr kumimoji="0" lang="en-US" altLang="zh-CN" sz="1200">
                <a:latin typeface="Arial" panose="020B0604020202020204" pitchFamily="34" charset="0"/>
                <a:ea typeface="宋体" panose="02010600030101010101" pitchFamily="2" charset="-122"/>
              </a:rPr>
              <a:pPr/>
              <a:t>83</a:t>
            </a:fld>
            <a:endParaRPr kumimoji="0" lang="en-US" altLang="zh-CN" sz="1200">
              <a:latin typeface="Arial" panose="020B0604020202020204" pitchFamily="34" charset="0"/>
              <a:ea typeface="宋体" panose="02010600030101010101" pitchFamily="2" charset="-122"/>
            </a:endParaRPr>
          </a:p>
        </p:txBody>
      </p:sp>
      <p:sp>
        <p:nvSpPr>
          <p:cNvPr id="630786" name="Rectangle 2">
            <a:extLst>
              <a:ext uri="{FF2B5EF4-FFF2-40B4-BE49-F238E27FC236}">
                <a16:creationId xmlns:a16="http://schemas.microsoft.com/office/drawing/2014/main" id="{0D94CE09-DA4B-F242-9B60-DAF73D2198C1}"/>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30787" name="Rectangle 3">
            <a:extLst>
              <a:ext uri="{FF2B5EF4-FFF2-40B4-BE49-F238E27FC236}">
                <a16:creationId xmlns:a16="http://schemas.microsoft.com/office/drawing/2014/main" id="{AB3C9865-0975-0448-8B02-F1F596534BBD}"/>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A78BA17-F089-314D-9D17-FBB1CF73D578}"/>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2B5BC7F4-A5AE-EF40-B71F-17ADBAF9D057}" type="slidenum">
              <a:rPr kumimoji="0" lang="en-US" altLang="zh-CN" sz="1200">
                <a:latin typeface="Arial" panose="020B0604020202020204" pitchFamily="34" charset="0"/>
                <a:ea typeface="宋体" panose="02010600030101010101" pitchFamily="2" charset="-122"/>
              </a:rPr>
              <a:pPr/>
              <a:t>85</a:t>
            </a:fld>
            <a:endParaRPr kumimoji="0" lang="en-US" altLang="zh-CN" sz="1200">
              <a:latin typeface="Arial" panose="020B0604020202020204" pitchFamily="34" charset="0"/>
              <a:ea typeface="宋体" panose="02010600030101010101" pitchFamily="2" charset="-122"/>
            </a:endParaRPr>
          </a:p>
        </p:txBody>
      </p:sp>
      <p:sp>
        <p:nvSpPr>
          <p:cNvPr id="670722" name="Rectangle 2">
            <a:extLst>
              <a:ext uri="{FF2B5EF4-FFF2-40B4-BE49-F238E27FC236}">
                <a16:creationId xmlns:a16="http://schemas.microsoft.com/office/drawing/2014/main" id="{91BCC204-3722-DE42-895D-D2069B06CD3F}"/>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70723" name="Rectangle 3">
            <a:extLst>
              <a:ext uri="{FF2B5EF4-FFF2-40B4-BE49-F238E27FC236}">
                <a16:creationId xmlns:a16="http://schemas.microsoft.com/office/drawing/2014/main" id="{79919BEC-D687-7546-A48B-30F455F8EA18}"/>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8F6036-E835-44CB-A25A-34C755DFD5D4}" type="slidenum">
              <a:rPr lang="en-US" smtClean="0"/>
              <a:pPr/>
              <a:t>20</a:t>
            </a:fld>
            <a:endParaRPr lang="en-US"/>
          </a:p>
        </p:txBody>
      </p:sp>
    </p:spTree>
    <p:extLst>
      <p:ext uri="{BB962C8B-B14F-4D97-AF65-F5344CB8AC3E}">
        <p14:creationId xmlns:p14="http://schemas.microsoft.com/office/powerpoint/2010/main" val="111136691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21628AB-4697-B143-9E66-914026F9C230}"/>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2134090A-18B4-984B-B764-D9F30C1B3139}" type="slidenum">
              <a:rPr kumimoji="0" lang="en-US" altLang="zh-CN" sz="1200">
                <a:latin typeface="Arial" panose="020B0604020202020204" pitchFamily="34" charset="0"/>
                <a:ea typeface="宋体" panose="02010600030101010101" pitchFamily="2" charset="-122"/>
              </a:rPr>
              <a:pPr/>
              <a:t>86</a:t>
            </a:fld>
            <a:endParaRPr kumimoji="0" lang="en-US" altLang="zh-CN" sz="1200">
              <a:latin typeface="Arial" panose="020B0604020202020204" pitchFamily="34" charset="0"/>
              <a:ea typeface="宋体" panose="02010600030101010101" pitchFamily="2" charset="-122"/>
            </a:endParaRPr>
          </a:p>
        </p:txBody>
      </p:sp>
      <p:sp>
        <p:nvSpPr>
          <p:cNvPr id="674818" name="Rectangle 2">
            <a:extLst>
              <a:ext uri="{FF2B5EF4-FFF2-40B4-BE49-F238E27FC236}">
                <a16:creationId xmlns:a16="http://schemas.microsoft.com/office/drawing/2014/main" id="{0B1A007D-08C4-F54A-802F-97C7FE7EFBD7}"/>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74819" name="Rectangle 3">
            <a:extLst>
              <a:ext uri="{FF2B5EF4-FFF2-40B4-BE49-F238E27FC236}">
                <a16:creationId xmlns:a16="http://schemas.microsoft.com/office/drawing/2014/main" id="{1F4D2511-F844-E849-B048-9428201A9AA5}"/>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9A620A6-DF26-1C4C-B919-71AFF39E1A3E}"/>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EBF216A8-2449-3C45-842E-E8F6BFB770B5}" type="slidenum">
              <a:rPr kumimoji="0" lang="en-US" altLang="zh-CN" sz="1200">
                <a:latin typeface="Arial" panose="020B0604020202020204" pitchFamily="34" charset="0"/>
                <a:ea typeface="宋体" panose="02010600030101010101" pitchFamily="2" charset="-122"/>
              </a:rPr>
              <a:pPr/>
              <a:t>87</a:t>
            </a:fld>
            <a:endParaRPr kumimoji="0" lang="en-US" altLang="zh-CN" sz="1200">
              <a:latin typeface="Arial" panose="020B0604020202020204" pitchFamily="34" charset="0"/>
              <a:ea typeface="宋体" panose="02010600030101010101" pitchFamily="2" charset="-122"/>
            </a:endParaRPr>
          </a:p>
        </p:txBody>
      </p:sp>
      <p:sp>
        <p:nvSpPr>
          <p:cNvPr id="678914" name="Rectangle 2">
            <a:extLst>
              <a:ext uri="{FF2B5EF4-FFF2-40B4-BE49-F238E27FC236}">
                <a16:creationId xmlns:a16="http://schemas.microsoft.com/office/drawing/2014/main" id="{89C330BA-6F66-554D-9EC2-EDBCCCA62E55}"/>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78915" name="Rectangle 3">
            <a:extLst>
              <a:ext uri="{FF2B5EF4-FFF2-40B4-BE49-F238E27FC236}">
                <a16:creationId xmlns:a16="http://schemas.microsoft.com/office/drawing/2014/main" id="{63F1C14C-4B75-6740-8916-D894DF8AB071}"/>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977B593-8834-3747-9517-EACA6911FD2B}"/>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10FC3A3F-EA48-2648-8CD4-BEEB43D9BF08}" type="slidenum">
              <a:rPr kumimoji="0" lang="en-US" altLang="zh-CN" sz="1200">
                <a:latin typeface="Arial" panose="020B0604020202020204" pitchFamily="34" charset="0"/>
                <a:ea typeface="宋体" panose="02010600030101010101" pitchFamily="2" charset="-122"/>
              </a:rPr>
              <a:pPr/>
              <a:t>88</a:t>
            </a:fld>
            <a:endParaRPr kumimoji="0" lang="en-US" altLang="zh-CN" sz="1200">
              <a:latin typeface="Arial" panose="020B0604020202020204" pitchFamily="34" charset="0"/>
              <a:ea typeface="宋体" panose="02010600030101010101" pitchFamily="2" charset="-122"/>
            </a:endParaRPr>
          </a:p>
        </p:txBody>
      </p:sp>
      <p:sp>
        <p:nvSpPr>
          <p:cNvPr id="680962" name="Rectangle 2">
            <a:extLst>
              <a:ext uri="{FF2B5EF4-FFF2-40B4-BE49-F238E27FC236}">
                <a16:creationId xmlns:a16="http://schemas.microsoft.com/office/drawing/2014/main" id="{137712F8-ABC4-5A49-94E2-C0C3FA19A612}"/>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80963" name="Rectangle 3">
            <a:extLst>
              <a:ext uri="{FF2B5EF4-FFF2-40B4-BE49-F238E27FC236}">
                <a16:creationId xmlns:a16="http://schemas.microsoft.com/office/drawing/2014/main" id="{D1CBABA4-8CBC-2A47-9D33-3F305228DB73}"/>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E14184C-79F3-BA49-8F09-A587119F82A2}"/>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D673EDAC-86F1-764C-99CA-417EA9651CDC}" type="slidenum">
              <a:rPr kumimoji="0" lang="en-US" altLang="zh-CN" sz="1200">
                <a:latin typeface="Arial" panose="020B0604020202020204" pitchFamily="34" charset="0"/>
                <a:ea typeface="宋体" panose="02010600030101010101" pitchFamily="2" charset="-122"/>
              </a:rPr>
              <a:pPr/>
              <a:t>89</a:t>
            </a:fld>
            <a:endParaRPr kumimoji="0" lang="en-US" altLang="zh-CN" sz="1200">
              <a:latin typeface="Arial" panose="020B0604020202020204" pitchFamily="34" charset="0"/>
              <a:ea typeface="宋体" panose="02010600030101010101" pitchFamily="2" charset="-122"/>
            </a:endParaRPr>
          </a:p>
        </p:txBody>
      </p:sp>
      <p:sp>
        <p:nvSpPr>
          <p:cNvPr id="955394" name="Rectangle 2">
            <a:extLst>
              <a:ext uri="{FF2B5EF4-FFF2-40B4-BE49-F238E27FC236}">
                <a16:creationId xmlns:a16="http://schemas.microsoft.com/office/drawing/2014/main" id="{34F83076-4448-B446-870F-69750F22798C}"/>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955395" name="Rectangle 3">
            <a:extLst>
              <a:ext uri="{FF2B5EF4-FFF2-40B4-BE49-F238E27FC236}">
                <a16:creationId xmlns:a16="http://schemas.microsoft.com/office/drawing/2014/main" id="{795B61BF-DCE5-4545-9080-EA4B69FAA3A4}"/>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1C6ABDA-9F01-9740-BDD3-DA602823233B}"/>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EB5595EE-F240-B946-A615-0977B80BF8AB}" type="slidenum">
              <a:rPr kumimoji="0" lang="en-US" altLang="zh-CN" sz="1200">
                <a:latin typeface="Arial" panose="020B0604020202020204" pitchFamily="34" charset="0"/>
                <a:ea typeface="宋体" panose="02010600030101010101" pitchFamily="2" charset="-122"/>
              </a:rPr>
              <a:pPr/>
              <a:t>90</a:t>
            </a:fld>
            <a:endParaRPr kumimoji="0" lang="en-US" altLang="zh-CN" sz="1200">
              <a:latin typeface="Arial" panose="020B0604020202020204" pitchFamily="34" charset="0"/>
              <a:ea typeface="宋体" panose="02010600030101010101" pitchFamily="2" charset="-122"/>
            </a:endParaRPr>
          </a:p>
        </p:txBody>
      </p:sp>
      <p:sp>
        <p:nvSpPr>
          <p:cNvPr id="959490" name="Rectangle 2">
            <a:extLst>
              <a:ext uri="{FF2B5EF4-FFF2-40B4-BE49-F238E27FC236}">
                <a16:creationId xmlns:a16="http://schemas.microsoft.com/office/drawing/2014/main" id="{0CF4E269-5F5A-E54A-A173-3B4A4446A759}"/>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959491" name="Rectangle 3">
            <a:extLst>
              <a:ext uri="{FF2B5EF4-FFF2-40B4-BE49-F238E27FC236}">
                <a16:creationId xmlns:a16="http://schemas.microsoft.com/office/drawing/2014/main" id="{D8900CDF-82B3-034B-8E9C-7947F6DC2A04}"/>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D5DC612-0ABE-BF47-BF40-C2BE9445915D}"/>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90AB8258-AD5A-8D49-A9B9-362B7FD849AA}" type="slidenum">
              <a:rPr kumimoji="0" lang="en-US" altLang="zh-CN" sz="1200">
                <a:latin typeface="Arial" panose="020B0604020202020204" pitchFamily="34" charset="0"/>
                <a:ea typeface="宋体" panose="02010600030101010101" pitchFamily="2" charset="-122"/>
              </a:rPr>
              <a:pPr/>
              <a:t>91</a:t>
            </a:fld>
            <a:endParaRPr kumimoji="0" lang="en-US" altLang="zh-CN" sz="1200">
              <a:latin typeface="Arial" panose="020B0604020202020204" pitchFamily="34" charset="0"/>
              <a:ea typeface="宋体" panose="02010600030101010101" pitchFamily="2" charset="-122"/>
            </a:endParaRPr>
          </a:p>
        </p:txBody>
      </p:sp>
      <p:sp>
        <p:nvSpPr>
          <p:cNvPr id="967682" name="Rectangle 2">
            <a:extLst>
              <a:ext uri="{FF2B5EF4-FFF2-40B4-BE49-F238E27FC236}">
                <a16:creationId xmlns:a16="http://schemas.microsoft.com/office/drawing/2014/main" id="{3708E610-E767-6C4F-B495-BA0296281AFF}"/>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967683" name="Rectangle 3">
            <a:extLst>
              <a:ext uri="{FF2B5EF4-FFF2-40B4-BE49-F238E27FC236}">
                <a16:creationId xmlns:a16="http://schemas.microsoft.com/office/drawing/2014/main" id="{6FC8FC96-715C-A84A-A9F7-5AC04600A1FC}"/>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8F6036-E835-44CB-A25A-34C755DFD5D4}" type="slidenum">
              <a:rPr lang="en-US" smtClean="0"/>
              <a:pPr/>
              <a:t>92</a:t>
            </a:fld>
            <a:endParaRPr lang="en-US"/>
          </a:p>
        </p:txBody>
      </p:sp>
    </p:spTree>
    <p:extLst>
      <p:ext uri="{BB962C8B-B14F-4D97-AF65-F5344CB8AC3E}">
        <p14:creationId xmlns:p14="http://schemas.microsoft.com/office/powerpoint/2010/main" val="111136691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A012D4D-8DA8-E748-A80B-8EDC217D4051}"/>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9499D342-B610-8347-A3B3-0642B9206ECE}" type="slidenum">
              <a:rPr kumimoji="0" lang="en-US" altLang="zh-CN" sz="1200">
                <a:latin typeface="Arial" panose="020B0604020202020204" pitchFamily="34" charset="0"/>
                <a:ea typeface="宋体" panose="02010600030101010101" pitchFamily="2" charset="-122"/>
              </a:rPr>
              <a:pPr/>
              <a:t>93</a:t>
            </a:fld>
            <a:endParaRPr kumimoji="0" lang="en-US" altLang="zh-CN" sz="1200">
              <a:latin typeface="Arial" panose="020B0604020202020204" pitchFamily="34" charset="0"/>
              <a:ea typeface="宋体" panose="02010600030101010101" pitchFamily="2" charset="-122"/>
            </a:endParaRPr>
          </a:p>
        </p:txBody>
      </p:sp>
      <p:sp>
        <p:nvSpPr>
          <p:cNvPr id="685058" name="Rectangle 2">
            <a:extLst>
              <a:ext uri="{FF2B5EF4-FFF2-40B4-BE49-F238E27FC236}">
                <a16:creationId xmlns:a16="http://schemas.microsoft.com/office/drawing/2014/main" id="{A9B277B6-2C9F-F547-8BE3-5F5C24371781}"/>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85059" name="Rectangle 3">
            <a:extLst>
              <a:ext uri="{FF2B5EF4-FFF2-40B4-BE49-F238E27FC236}">
                <a16:creationId xmlns:a16="http://schemas.microsoft.com/office/drawing/2014/main" id="{27305562-6CD3-BB47-B3A3-427BD8E12497}"/>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07B00AD-8377-E346-8B7E-CD7000F32276}"/>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45B409EA-3B50-704E-90E1-FE447FBE36E3}" type="slidenum">
              <a:rPr kumimoji="0" lang="en-US" altLang="zh-CN" sz="1200">
                <a:latin typeface="Arial" panose="020B0604020202020204" pitchFamily="34" charset="0"/>
                <a:ea typeface="宋体" panose="02010600030101010101" pitchFamily="2" charset="-122"/>
              </a:rPr>
              <a:pPr/>
              <a:t>94</a:t>
            </a:fld>
            <a:endParaRPr kumimoji="0" lang="en-US" altLang="zh-CN" sz="1200">
              <a:latin typeface="Arial" panose="020B0604020202020204" pitchFamily="34" charset="0"/>
              <a:ea typeface="宋体" panose="02010600030101010101" pitchFamily="2" charset="-122"/>
            </a:endParaRPr>
          </a:p>
        </p:txBody>
      </p:sp>
      <p:sp>
        <p:nvSpPr>
          <p:cNvPr id="691202" name="Rectangle 2">
            <a:extLst>
              <a:ext uri="{FF2B5EF4-FFF2-40B4-BE49-F238E27FC236}">
                <a16:creationId xmlns:a16="http://schemas.microsoft.com/office/drawing/2014/main" id="{F6B2CAE7-8B8C-B54B-BBA5-250D0303B851}"/>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91203" name="Rectangle 3">
            <a:extLst>
              <a:ext uri="{FF2B5EF4-FFF2-40B4-BE49-F238E27FC236}">
                <a16:creationId xmlns:a16="http://schemas.microsoft.com/office/drawing/2014/main" id="{3118623A-6B9D-2F45-B6B2-6C4A2A5B8B91}"/>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7356AC0-6EA4-6945-BA56-C844E744EF15}"/>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847FA627-F477-8B4A-9B51-93DB23CD5B8F}" type="slidenum">
              <a:rPr kumimoji="0" lang="en-US" altLang="zh-CN" sz="1200">
                <a:latin typeface="Arial" panose="020B0604020202020204" pitchFamily="34" charset="0"/>
                <a:ea typeface="宋体" panose="02010600030101010101" pitchFamily="2" charset="-122"/>
              </a:rPr>
              <a:pPr/>
              <a:t>95</a:t>
            </a:fld>
            <a:endParaRPr kumimoji="0" lang="en-US" altLang="zh-CN" sz="1200">
              <a:latin typeface="Arial" panose="020B0604020202020204" pitchFamily="34" charset="0"/>
              <a:ea typeface="宋体" panose="02010600030101010101" pitchFamily="2" charset="-122"/>
            </a:endParaRPr>
          </a:p>
        </p:txBody>
      </p:sp>
      <p:sp>
        <p:nvSpPr>
          <p:cNvPr id="970754" name="Rectangle 2">
            <a:extLst>
              <a:ext uri="{FF2B5EF4-FFF2-40B4-BE49-F238E27FC236}">
                <a16:creationId xmlns:a16="http://schemas.microsoft.com/office/drawing/2014/main" id="{9113D4B0-27E7-9B43-8BC9-F15E1546906B}"/>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970755" name="Rectangle 3">
            <a:extLst>
              <a:ext uri="{FF2B5EF4-FFF2-40B4-BE49-F238E27FC236}">
                <a16:creationId xmlns:a16="http://schemas.microsoft.com/office/drawing/2014/main" id="{5C4A8BB2-AE65-8E42-A4D3-60CD235BC436}"/>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765279F-3786-3241-B164-878582707281}"/>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211D186A-5F65-5D49-996D-6C3245523F3A}" type="slidenum">
              <a:rPr kumimoji="0" lang="en-US" altLang="zh-CN" sz="1200">
                <a:latin typeface="Arial" panose="020B0604020202020204" pitchFamily="34" charset="0"/>
                <a:ea typeface="宋体" panose="02010600030101010101" pitchFamily="2" charset="-122"/>
              </a:rPr>
              <a:pPr/>
              <a:t>22</a:t>
            </a:fld>
            <a:endParaRPr kumimoji="0" lang="en-US" altLang="zh-CN" sz="1200">
              <a:latin typeface="Arial" panose="020B0604020202020204" pitchFamily="34" charset="0"/>
              <a:ea typeface="宋体" panose="02010600030101010101" pitchFamily="2" charset="-122"/>
            </a:endParaRPr>
          </a:p>
        </p:txBody>
      </p:sp>
      <p:sp>
        <p:nvSpPr>
          <p:cNvPr id="356354" name="Rectangle 2">
            <a:extLst>
              <a:ext uri="{FF2B5EF4-FFF2-40B4-BE49-F238E27FC236}">
                <a16:creationId xmlns:a16="http://schemas.microsoft.com/office/drawing/2014/main" id="{4532949A-3B17-E344-89CF-04A3B4C70D51}"/>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56355" name="Rectangle 3">
            <a:extLst>
              <a:ext uri="{FF2B5EF4-FFF2-40B4-BE49-F238E27FC236}">
                <a16:creationId xmlns:a16="http://schemas.microsoft.com/office/drawing/2014/main" id="{5E0C6ECF-16D6-2048-9302-B7D8F4B0B36D}"/>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CC1AE7A-34C9-2747-A10B-152DBC59F140}"/>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461589FD-DA8A-924E-89CD-BD31F1D29BAC}" type="slidenum">
              <a:rPr kumimoji="0" lang="en-US" altLang="zh-CN" sz="1200">
                <a:latin typeface="Arial" panose="020B0604020202020204" pitchFamily="34" charset="0"/>
                <a:ea typeface="宋体" panose="02010600030101010101" pitchFamily="2" charset="-122"/>
              </a:rPr>
              <a:pPr/>
              <a:t>96</a:t>
            </a:fld>
            <a:endParaRPr kumimoji="0" lang="en-US" altLang="zh-CN" sz="1200">
              <a:latin typeface="Arial" panose="020B0604020202020204" pitchFamily="34" charset="0"/>
              <a:ea typeface="宋体" panose="02010600030101010101" pitchFamily="2" charset="-122"/>
            </a:endParaRPr>
          </a:p>
        </p:txBody>
      </p:sp>
      <p:sp>
        <p:nvSpPr>
          <p:cNvPr id="723970" name="Rectangle 2">
            <a:extLst>
              <a:ext uri="{FF2B5EF4-FFF2-40B4-BE49-F238E27FC236}">
                <a16:creationId xmlns:a16="http://schemas.microsoft.com/office/drawing/2014/main" id="{363CA3BA-F6D0-2B46-BB51-338AF597A23B}"/>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23971" name="Rectangle 3">
            <a:extLst>
              <a:ext uri="{FF2B5EF4-FFF2-40B4-BE49-F238E27FC236}">
                <a16:creationId xmlns:a16="http://schemas.microsoft.com/office/drawing/2014/main" id="{24B4A502-7A25-AF46-8191-CE6CE056CDAB}"/>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FF72E93-89D0-B04B-A4F6-006198582A56}"/>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1FA9C889-7F6C-8C4B-A1BF-66F94501F1ED}" type="slidenum">
              <a:rPr kumimoji="0" lang="en-US" altLang="zh-CN" sz="1200">
                <a:latin typeface="Arial" panose="020B0604020202020204" pitchFamily="34" charset="0"/>
                <a:ea typeface="宋体" panose="02010600030101010101" pitchFamily="2" charset="-122"/>
              </a:rPr>
              <a:pPr/>
              <a:t>98</a:t>
            </a:fld>
            <a:endParaRPr kumimoji="0" lang="en-US" altLang="zh-CN" sz="1200">
              <a:latin typeface="Arial" panose="020B0604020202020204" pitchFamily="34" charset="0"/>
              <a:ea typeface="宋体" panose="02010600030101010101" pitchFamily="2" charset="-122"/>
            </a:endParaRPr>
          </a:p>
        </p:txBody>
      </p:sp>
      <p:sp>
        <p:nvSpPr>
          <p:cNvPr id="728066" name="Rectangle 2">
            <a:extLst>
              <a:ext uri="{FF2B5EF4-FFF2-40B4-BE49-F238E27FC236}">
                <a16:creationId xmlns:a16="http://schemas.microsoft.com/office/drawing/2014/main" id="{18C6C5CB-99A3-344D-98B8-FE5E3A2A21AB}"/>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28067" name="Rectangle 3">
            <a:extLst>
              <a:ext uri="{FF2B5EF4-FFF2-40B4-BE49-F238E27FC236}">
                <a16:creationId xmlns:a16="http://schemas.microsoft.com/office/drawing/2014/main" id="{B38A342A-B5A8-354F-9525-B5A6E809B971}"/>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9BE8526-4A98-8A41-A254-AE7DCA632F9D}"/>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2E561331-D048-074E-BDED-F60A1471FDDB}" type="slidenum">
              <a:rPr kumimoji="0" lang="en-US" altLang="zh-CN" sz="1200">
                <a:latin typeface="Arial" panose="020B0604020202020204" pitchFamily="34" charset="0"/>
                <a:ea typeface="宋体" panose="02010600030101010101" pitchFamily="2" charset="-122"/>
              </a:rPr>
              <a:pPr/>
              <a:t>99</a:t>
            </a:fld>
            <a:endParaRPr kumimoji="0" lang="en-US" altLang="zh-CN" sz="1200">
              <a:latin typeface="Arial" panose="020B0604020202020204" pitchFamily="34" charset="0"/>
              <a:ea typeface="宋体" panose="02010600030101010101" pitchFamily="2" charset="-122"/>
            </a:endParaRPr>
          </a:p>
        </p:txBody>
      </p:sp>
      <p:sp>
        <p:nvSpPr>
          <p:cNvPr id="734210" name="Rectangle 2">
            <a:extLst>
              <a:ext uri="{FF2B5EF4-FFF2-40B4-BE49-F238E27FC236}">
                <a16:creationId xmlns:a16="http://schemas.microsoft.com/office/drawing/2014/main" id="{A8357C52-672E-064C-B928-A6DE5B63D207}"/>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34211" name="Rectangle 3">
            <a:extLst>
              <a:ext uri="{FF2B5EF4-FFF2-40B4-BE49-F238E27FC236}">
                <a16:creationId xmlns:a16="http://schemas.microsoft.com/office/drawing/2014/main" id="{5F214331-1BCF-DF45-B80A-28343746AD04}"/>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414DCD4-95A7-CC43-878C-85C1AECEEB98}"/>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BF67DADA-5333-C74A-8FAE-1FE88142AB0D}" type="slidenum">
              <a:rPr kumimoji="0" lang="en-US" altLang="zh-CN" sz="1200">
                <a:latin typeface="Arial" panose="020B0604020202020204" pitchFamily="34" charset="0"/>
                <a:ea typeface="宋体" panose="02010600030101010101" pitchFamily="2" charset="-122"/>
              </a:rPr>
              <a:pPr/>
              <a:t>100</a:t>
            </a:fld>
            <a:endParaRPr kumimoji="0" lang="en-US" altLang="zh-CN" sz="1200">
              <a:latin typeface="Arial" panose="020B0604020202020204" pitchFamily="34" charset="0"/>
              <a:ea typeface="宋体" panose="02010600030101010101" pitchFamily="2" charset="-122"/>
            </a:endParaRPr>
          </a:p>
        </p:txBody>
      </p:sp>
      <p:sp>
        <p:nvSpPr>
          <p:cNvPr id="972802" name="Rectangle 2">
            <a:extLst>
              <a:ext uri="{FF2B5EF4-FFF2-40B4-BE49-F238E27FC236}">
                <a16:creationId xmlns:a16="http://schemas.microsoft.com/office/drawing/2014/main" id="{D826C8C2-0A3A-074E-9C15-C0E69EC728E6}"/>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972803" name="Rectangle 3">
            <a:extLst>
              <a:ext uri="{FF2B5EF4-FFF2-40B4-BE49-F238E27FC236}">
                <a16:creationId xmlns:a16="http://schemas.microsoft.com/office/drawing/2014/main" id="{38953325-24AB-1440-B1F5-9D80EAB62B83}"/>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87DE836-741B-FD43-BDD8-67176B5A9384}"/>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A89E9094-DB82-384C-B358-9B5B36EE98FC}" type="slidenum">
              <a:rPr kumimoji="0" lang="en-US" altLang="zh-CN" sz="1200">
                <a:latin typeface="Arial" panose="020B0604020202020204" pitchFamily="34" charset="0"/>
                <a:ea typeface="宋体" panose="02010600030101010101" pitchFamily="2" charset="-122"/>
              </a:rPr>
              <a:pPr/>
              <a:t>102</a:t>
            </a:fld>
            <a:endParaRPr kumimoji="0" lang="en-US" altLang="zh-CN" sz="1200">
              <a:latin typeface="Arial" panose="020B0604020202020204" pitchFamily="34" charset="0"/>
              <a:ea typeface="宋体" panose="02010600030101010101" pitchFamily="2" charset="-122"/>
            </a:endParaRPr>
          </a:p>
        </p:txBody>
      </p:sp>
      <p:sp>
        <p:nvSpPr>
          <p:cNvPr id="745474" name="Rectangle 2">
            <a:extLst>
              <a:ext uri="{FF2B5EF4-FFF2-40B4-BE49-F238E27FC236}">
                <a16:creationId xmlns:a16="http://schemas.microsoft.com/office/drawing/2014/main" id="{76F134C0-8C9B-2141-99B9-9315FD155435}"/>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45475" name="Rectangle 3">
            <a:extLst>
              <a:ext uri="{FF2B5EF4-FFF2-40B4-BE49-F238E27FC236}">
                <a16:creationId xmlns:a16="http://schemas.microsoft.com/office/drawing/2014/main" id="{97912B62-4FE4-8F40-AF12-C7EEC452C28C}"/>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154C446-A77D-7246-B0FD-79509638AC92}"/>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A3AB72F7-3993-1A49-B07D-280E5DA65286}" type="slidenum">
              <a:rPr kumimoji="0" lang="en-US" altLang="zh-CN" sz="1200">
                <a:latin typeface="Arial" panose="020B0604020202020204" pitchFamily="34" charset="0"/>
                <a:ea typeface="宋体" panose="02010600030101010101" pitchFamily="2" charset="-122"/>
              </a:rPr>
              <a:pPr/>
              <a:t>103</a:t>
            </a:fld>
            <a:endParaRPr kumimoji="0" lang="en-US" altLang="zh-CN" sz="1200">
              <a:latin typeface="Arial" panose="020B0604020202020204" pitchFamily="34" charset="0"/>
              <a:ea typeface="宋体" panose="02010600030101010101" pitchFamily="2" charset="-122"/>
            </a:endParaRPr>
          </a:p>
        </p:txBody>
      </p:sp>
      <p:sp>
        <p:nvSpPr>
          <p:cNvPr id="754690" name="Rectangle 2">
            <a:extLst>
              <a:ext uri="{FF2B5EF4-FFF2-40B4-BE49-F238E27FC236}">
                <a16:creationId xmlns:a16="http://schemas.microsoft.com/office/drawing/2014/main" id="{19FBD777-21A1-784B-A067-7D9402B7B0B0}"/>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54691" name="Rectangle 3">
            <a:extLst>
              <a:ext uri="{FF2B5EF4-FFF2-40B4-BE49-F238E27FC236}">
                <a16:creationId xmlns:a16="http://schemas.microsoft.com/office/drawing/2014/main" id="{A579412C-2154-7F44-A3A1-37B5C04E3D22}"/>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2AE50C1-9618-944D-A0CA-3908A555DC9D}"/>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39FE8443-B75E-0940-911D-A98F5A34D870}" type="slidenum">
              <a:rPr kumimoji="0" lang="en-US" altLang="zh-CN" sz="1200">
                <a:latin typeface="Arial" panose="020B0604020202020204" pitchFamily="34" charset="0"/>
                <a:ea typeface="宋体" panose="02010600030101010101" pitchFamily="2" charset="-122"/>
              </a:rPr>
              <a:pPr/>
              <a:t>105</a:t>
            </a:fld>
            <a:endParaRPr kumimoji="0" lang="en-US" altLang="zh-CN" sz="1200">
              <a:latin typeface="Arial" panose="020B0604020202020204" pitchFamily="34" charset="0"/>
              <a:ea typeface="宋体" panose="02010600030101010101" pitchFamily="2" charset="-122"/>
            </a:endParaRPr>
          </a:p>
        </p:txBody>
      </p:sp>
      <p:sp>
        <p:nvSpPr>
          <p:cNvPr id="816130" name="Rectangle 2">
            <a:extLst>
              <a:ext uri="{FF2B5EF4-FFF2-40B4-BE49-F238E27FC236}">
                <a16:creationId xmlns:a16="http://schemas.microsoft.com/office/drawing/2014/main" id="{D314F0CE-8FFC-6C45-AAA7-D42ADE5C550E}"/>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16131" name="Rectangle 3">
            <a:extLst>
              <a:ext uri="{FF2B5EF4-FFF2-40B4-BE49-F238E27FC236}">
                <a16:creationId xmlns:a16="http://schemas.microsoft.com/office/drawing/2014/main" id="{7C19A9E8-F194-A940-A15E-B8B536D2A145}"/>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7ABD306-B08C-1A43-A860-5EEAB5AA63B3}"/>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9FA105C6-7DF8-D842-8DD6-F4C20C36FACB}" type="slidenum">
              <a:rPr kumimoji="0" lang="en-US" altLang="zh-CN" sz="1200">
                <a:latin typeface="Arial" panose="020B0604020202020204" pitchFamily="34" charset="0"/>
                <a:ea typeface="宋体" panose="02010600030101010101" pitchFamily="2" charset="-122"/>
              </a:rPr>
              <a:pPr/>
              <a:t>106</a:t>
            </a:fld>
            <a:endParaRPr kumimoji="0" lang="en-US" altLang="zh-CN" sz="1200">
              <a:latin typeface="Arial" panose="020B0604020202020204" pitchFamily="34" charset="0"/>
              <a:ea typeface="宋体" panose="02010600030101010101" pitchFamily="2" charset="-122"/>
            </a:endParaRPr>
          </a:p>
        </p:txBody>
      </p:sp>
      <p:sp>
        <p:nvSpPr>
          <p:cNvPr id="824322" name="Rectangle 2">
            <a:extLst>
              <a:ext uri="{FF2B5EF4-FFF2-40B4-BE49-F238E27FC236}">
                <a16:creationId xmlns:a16="http://schemas.microsoft.com/office/drawing/2014/main" id="{07BD0766-64A3-784B-8F02-6E105ED444F8}"/>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24323" name="Rectangle 3">
            <a:extLst>
              <a:ext uri="{FF2B5EF4-FFF2-40B4-BE49-F238E27FC236}">
                <a16:creationId xmlns:a16="http://schemas.microsoft.com/office/drawing/2014/main" id="{F0B33017-E2F7-3E43-9DBD-7C89FDA400CC}"/>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E713790-FB13-A14B-8925-D71B068D4122}"/>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C3D0CF05-AC91-244F-883B-B2212C6DF8AE}" type="slidenum">
              <a:rPr kumimoji="0" lang="en-US" altLang="zh-CN" sz="1200">
                <a:latin typeface="Arial" panose="020B0604020202020204" pitchFamily="34" charset="0"/>
                <a:ea typeface="宋体" panose="02010600030101010101" pitchFamily="2" charset="-122"/>
              </a:rPr>
              <a:pPr/>
              <a:t>107</a:t>
            </a:fld>
            <a:endParaRPr kumimoji="0" lang="en-US" altLang="zh-CN" sz="1200">
              <a:latin typeface="Arial" panose="020B0604020202020204" pitchFamily="34" charset="0"/>
              <a:ea typeface="宋体" panose="02010600030101010101" pitchFamily="2" charset="-122"/>
            </a:endParaRPr>
          </a:p>
        </p:txBody>
      </p:sp>
      <p:sp>
        <p:nvSpPr>
          <p:cNvPr id="828418" name="Rectangle 2">
            <a:extLst>
              <a:ext uri="{FF2B5EF4-FFF2-40B4-BE49-F238E27FC236}">
                <a16:creationId xmlns:a16="http://schemas.microsoft.com/office/drawing/2014/main" id="{7FD864B9-4604-3D48-812C-22DA723D12B5}"/>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28419" name="Rectangle 3">
            <a:extLst>
              <a:ext uri="{FF2B5EF4-FFF2-40B4-BE49-F238E27FC236}">
                <a16:creationId xmlns:a16="http://schemas.microsoft.com/office/drawing/2014/main" id="{4EF66682-18F8-D543-A4FA-0DFC0F2DC46D}"/>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2D980C9-31A1-1B4A-BF61-9A4E5A097D3C}"/>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4272896F-BC05-F747-BC6A-5E27449D5E0C}" type="slidenum">
              <a:rPr kumimoji="0" lang="en-US" altLang="zh-CN" sz="1200">
                <a:latin typeface="Arial" panose="020B0604020202020204" pitchFamily="34" charset="0"/>
                <a:ea typeface="宋体" panose="02010600030101010101" pitchFamily="2" charset="-122"/>
              </a:rPr>
              <a:pPr/>
              <a:t>108</a:t>
            </a:fld>
            <a:endParaRPr kumimoji="0" lang="en-US" altLang="zh-CN" sz="1200">
              <a:latin typeface="Arial" panose="020B0604020202020204" pitchFamily="34" charset="0"/>
              <a:ea typeface="宋体" panose="02010600030101010101" pitchFamily="2" charset="-122"/>
            </a:endParaRPr>
          </a:p>
        </p:txBody>
      </p:sp>
      <p:sp>
        <p:nvSpPr>
          <p:cNvPr id="833538" name="Rectangle 2">
            <a:extLst>
              <a:ext uri="{FF2B5EF4-FFF2-40B4-BE49-F238E27FC236}">
                <a16:creationId xmlns:a16="http://schemas.microsoft.com/office/drawing/2014/main" id="{4DFEE518-77C9-1E48-9BA6-F6BECEC1DBFD}"/>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33539" name="Rectangle 3">
            <a:extLst>
              <a:ext uri="{FF2B5EF4-FFF2-40B4-BE49-F238E27FC236}">
                <a16:creationId xmlns:a16="http://schemas.microsoft.com/office/drawing/2014/main" id="{FFB1095C-427A-3E4B-BD24-3FEAE3756830}"/>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4650881-F429-714C-94EA-AB65D3A37ED7}"/>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E3A73977-43E3-0049-86C6-9C2607456192}" type="slidenum">
              <a:rPr kumimoji="0" lang="en-US" altLang="zh-CN" sz="1200">
                <a:latin typeface="Arial" panose="020B0604020202020204" pitchFamily="34" charset="0"/>
                <a:ea typeface="宋体" panose="02010600030101010101" pitchFamily="2" charset="-122"/>
              </a:rPr>
              <a:pPr/>
              <a:t>23</a:t>
            </a:fld>
            <a:endParaRPr kumimoji="0" lang="en-US" altLang="zh-CN" sz="1200">
              <a:latin typeface="Arial" panose="020B0604020202020204" pitchFamily="34" charset="0"/>
              <a:ea typeface="宋体" panose="02010600030101010101" pitchFamily="2" charset="-122"/>
            </a:endParaRPr>
          </a:p>
        </p:txBody>
      </p:sp>
      <p:sp>
        <p:nvSpPr>
          <p:cNvPr id="360450" name="Rectangle 2">
            <a:extLst>
              <a:ext uri="{FF2B5EF4-FFF2-40B4-BE49-F238E27FC236}">
                <a16:creationId xmlns:a16="http://schemas.microsoft.com/office/drawing/2014/main" id="{9DE56C9E-F514-4D48-A215-75C7A2337E6A}"/>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60451" name="Rectangle 3">
            <a:extLst>
              <a:ext uri="{FF2B5EF4-FFF2-40B4-BE49-F238E27FC236}">
                <a16:creationId xmlns:a16="http://schemas.microsoft.com/office/drawing/2014/main" id="{A590A105-F333-F647-B1B6-4007C52ADED7}"/>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DC3F62B-01EE-DA42-97EA-522A1ADB84A3}"/>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E7234B29-4067-0247-AFBE-7A6F4E216DD4}" type="slidenum">
              <a:rPr kumimoji="0" lang="en-US" altLang="zh-CN" sz="1200">
                <a:latin typeface="Arial" panose="020B0604020202020204" pitchFamily="34" charset="0"/>
                <a:ea typeface="宋体" panose="02010600030101010101" pitchFamily="2" charset="-122"/>
              </a:rPr>
              <a:pPr/>
              <a:t>109</a:t>
            </a:fld>
            <a:endParaRPr kumimoji="0" lang="en-US" altLang="zh-CN" sz="1200">
              <a:latin typeface="Arial" panose="020B0604020202020204" pitchFamily="34" charset="0"/>
              <a:ea typeface="宋体" panose="02010600030101010101" pitchFamily="2" charset="-122"/>
            </a:endParaRPr>
          </a:p>
        </p:txBody>
      </p:sp>
      <p:sp>
        <p:nvSpPr>
          <p:cNvPr id="839682" name="Rectangle 2">
            <a:extLst>
              <a:ext uri="{FF2B5EF4-FFF2-40B4-BE49-F238E27FC236}">
                <a16:creationId xmlns:a16="http://schemas.microsoft.com/office/drawing/2014/main" id="{92407243-0DD1-C943-80CF-722D3E73276A}"/>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39683" name="Rectangle 3">
            <a:extLst>
              <a:ext uri="{FF2B5EF4-FFF2-40B4-BE49-F238E27FC236}">
                <a16:creationId xmlns:a16="http://schemas.microsoft.com/office/drawing/2014/main" id="{0D0111C3-A5E3-DF43-8DCD-C39E8963CDBE}"/>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B25D1D8-FDE7-0B4A-8975-A0DE89A47DB4}"/>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267785F1-36A1-D24B-99C2-3BBDA784C519}" type="slidenum">
              <a:rPr kumimoji="0" lang="en-US" altLang="zh-CN" sz="1200">
                <a:latin typeface="Arial" panose="020B0604020202020204" pitchFamily="34" charset="0"/>
                <a:ea typeface="宋体" panose="02010600030101010101" pitchFamily="2" charset="-122"/>
              </a:rPr>
              <a:pPr/>
              <a:t>110</a:t>
            </a:fld>
            <a:endParaRPr kumimoji="0" lang="en-US" altLang="zh-CN" sz="1200">
              <a:latin typeface="Arial" panose="020B0604020202020204" pitchFamily="34" charset="0"/>
              <a:ea typeface="宋体" panose="02010600030101010101" pitchFamily="2" charset="-122"/>
            </a:endParaRPr>
          </a:p>
        </p:txBody>
      </p:sp>
      <p:sp>
        <p:nvSpPr>
          <p:cNvPr id="841730" name="Rectangle 2">
            <a:extLst>
              <a:ext uri="{FF2B5EF4-FFF2-40B4-BE49-F238E27FC236}">
                <a16:creationId xmlns:a16="http://schemas.microsoft.com/office/drawing/2014/main" id="{7A3DB1D7-27DC-9944-8F64-F005AFAEC938}"/>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41731" name="Rectangle 3">
            <a:extLst>
              <a:ext uri="{FF2B5EF4-FFF2-40B4-BE49-F238E27FC236}">
                <a16:creationId xmlns:a16="http://schemas.microsoft.com/office/drawing/2014/main" id="{0685579E-68BE-AD49-A113-B614C115DBB4}"/>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B5CB665-900F-8A41-966A-512CEB36065A}"/>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FC1B3614-7D8C-A44E-80B8-DDF391C78000}" type="slidenum">
              <a:rPr kumimoji="0" lang="en-US" altLang="zh-CN" sz="1200">
                <a:latin typeface="Arial" panose="020B0604020202020204" pitchFamily="34" charset="0"/>
                <a:ea typeface="宋体" panose="02010600030101010101" pitchFamily="2" charset="-122"/>
              </a:rPr>
              <a:pPr/>
              <a:t>112</a:t>
            </a:fld>
            <a:endParaRPr kumimoji="0" lang="en-US" altLang="zh-CN" sz="1200">
              <a:latin typeface="Arial" panose="020B0604020202020204" pitchFamily="34" charset="0"/>
              <a:ea typeface="宋体" panose="02010600030101010101" pitchFamily="2" charset="-122"/>
            </a:endParaRPr>
          </a:p>
        </p:txBody>
      </p:sp>
      <p:sp>
        <p:nvSpPr>
          <p:cNvPr id="849922" name="Rectangle 2">
            <a:extLst>
              <a:ext uri="{FF2B5EF4-FFF2-40B4-BE49-F238E27FC236}">
                <a16:creationId xmlns:a16="http://schemas.microsoft.com/office/drawing/2014/main" id="{2921F83C-8D4F-564C-A2B7-D5F1DD55996D}"/>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49923" name="Rectangle 3">
            <a:extLst>
              <a:ext uri="{FF2B5EF4-FFF2-40B4-BE49-F238E27FC236}">
                <a16:creationId xmlns:a16="http://schemas.microsoft.com/office/drawing/2014/main" id="{D932CBDD-8148-0742-A983-CD8E9C0C7EE4}"/>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81DE5FA-5F48-764F-8256-7F1AEBC6CA13}"/>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68AEB28B-2CB0-8540-8B8F-A5580B9856CF}" type="slidenum">
              <a:rPr kumimoji="0" lang="en-US" altLang="zh-CN" sz="1200">
                <a:latin typeface="Arial" panose="020B0604020202020204" pitchFamily="34" charset="0"/>
                <a:ea typeface="宋体" panose="02010600030101010101" pitchFamily="2" charset="-122"/>
              </a:rPr>
              <a:pPr/>
              <a:t>113</a:t>
            </a:fld>
            <a:endParaRPr kumimoji="0" lang="en-US" altLang="zh-CN" sz="1200">
              <a:latin typeface="Arial" panose="020B0604020202020204" pitchFamily="34" charset="0"/>
              <a:ea typeface="宋体" panose="02010600030101010101" pitchFamily="2" charset="-122"/>
            </a:endParaRPr>
          </a:p>
        </p:txBody>
      </p:sp>
      <p:sp>
        <p:nvSpPr>
          <p:cNvPr id="851970" name="Rectangle 2">
            <a:extLst>
              <a:ext uri="{FF2B5EF4-FFF2-40B4-BE49-F238E27FC236}">
                <a16:creationId xmlns:a16="http://schemas.microsoft.com/office/drawing/2014/main" id="{785AB426-77CF-CE42-B6AD-965B41C1308F}"/>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51971" name="Rectangle 3">
            <a:extLst>
              <a:ext uri="{FF2B5EF4-FFF2-40B4-BE49-F238E27FC236}">
                <a16:creationId xmlns:a16="http://schemas.microsoft.com/office/drawing/2014/main" id="{A636AB26-401D-E846-81FC-CD4850494576}"/>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96F3D84-FEDC-E143-85B6-38C58F779A91}"/>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DDFE8B41-4DB9-4349-B4FB-97074E89CD1E}" type="slidenum">
              <a:rPr kumimoji="0" lang="en-US" altLang="zh-CN" sz="1200">
                <a:latin typeface="Arial" panose="020B0604020202020204" pitchFamily="34" charset="0"/>
                <a:ea typeface="宋体" panose="02010600030101010101" pitchFamily="2" charset="-122"/>
              </a:rPr>
              <a:pPr/>
              <a:t>114</a:t>
            </a:fld>
            <a:endParaRPr kumimoji="0" lang="en-US" altLang="zh-CN" sz="1200">
              <a:latin typeface="Arial" panose="020B0604020202020204" pitchFamily="34" charset="0"/>
              <a:ea typeface="宋体" panose="02010600030101010101" pitchFamily="2" charset="-122"/>
            </a:endParaRPr>
          </a:p>
        </p:txBody>
      </p:sp>
      <p:sp>
        <p:nvSpPr>
          <p:cNvPr id="854018" name="Rectangle 2">
            <a:extLst>
              <a:ext uri="{FF2B5EF4-FFF2-40B4-BE49-F238E27FC236}">
                <a16:creationId xmlns:a16="http://schemas.microsoft.com/office/drawing/2014/main" id="{B955559F-4719-9442-B486-902178F4777B}"/>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54019" name="Rectangle 3">
            <a:extLst>
              <a:ext uri="{FF2B5EF4-FFF2-40B4-BE49-F238E27FC236}">
                <a16:creationId xmlns:a16="http://schemas.microsoft.com/office/drawing/2014/main" id="{4BD113C3-087F-5942-B740-BD4ED1A80ADB}"/>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5A5EF72-B2E2-7749-B1E9-B6DDC9167FBD}"/>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F5EB700E-76C5-F64A-9E7E-9B4212ED4EE9}" type="slidenum">
              <a:rPr kumimoji="0" lang="en-US" altLang="zh-CN" sz="1200">
                <a:latin typeface="Arial" panose="020B0604020202020204" pitchFamily="34" charset="0"/>
                <a:ea typeface="宋体" panose="02010600030101010101" pitchFamily="2" charset="-122"/>
              </a:rPr>
              <a:pPr/>
              <a:t>115</a:t>
            </a:fld>
            <a:endParaRPr kumimoji="0" lang="en-US" altLang="zh-CN" sz="1200">
              <a:latin typeface="Arial" panose="020B0604020202020204" pitchFamily="34" charset="0"/>
              <a:ea typeface="宋体" panose="02010600030101010101" pitchFamily="2" charset="-122"/>
            </a:endParaRPr>
          </a:p>
        </p:txBody>
      </p:sp>
      <p:sp>
        <p:nvSpPr>
          <p:cNvPr id="858114" name="Rectangle 2">
            <a:extLst>
              <a:ext uri="{FF2B5EF4-FFF2-40B4-BE49-F238E27FC236}">
                <a16:creationId xmlns:a16="http://schemas.microsoft.com/office/drawing/2014/main" id="{6271E055-4073-8245-BAF5-352C2EC4B120}"/>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58115" name="Rectangle 3">
            <a:extLst>
              <a:ext uri="{FF2B5EF4-FFF2-40B4-BE49-F238E27FC236}">
                <a16:creationId xmlns:a16="http://schemas.microsoft.com/office/drawing/2014/main" id="{63122040-FFA7-1241-9FE9-8CA9554EDC59}"/>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38E3195-6562-604C-AF00-4929A518A06D}"/>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DF6E9BCB-6C83-B84C-813B-02A953ED3F19}" type="slidenum">
              <a:rPr kumimoji="0" lang="en-US" altLang="zh-CN" sz="1200">
                <a:latin typeface="Arial" panose="020B0604020202020204" pitchFamily="34" charset="0"/>
                <a:ea typeface="宋体" panose="02010600030101010101" pitchFamily="2" charset="-122"/>
              </a:rPr>
              <a:pPr/>
              <a:t>116</a:t>
            </a:fld>
            <a:endParaRPr kumimoji="0" lang="en-US" altLang="zh-CN" sz="1200">
              <a:latin typeface="Arial" panose="020B0604020202020204" pitchFamily="34" charset="0"/>
              <a:ea typeface="宋体" panose="02010600030101010101" pitchFamily="2" charset="-122"/>
            </a:endParaRPr>
          </a:p>
        </p:txBody>
      </p:sp>
      <p:sp>
        <p:nvSpPr>
          <p:cNvPr id="866306" name="Rectangle 2">
            <a:extLst>
              <a:ext uri="{FF2B5EF4-FFF2-40B4-BE49-F238E27FC236}">
                <a16:creationId xmlns:a16="http://schemas.microsoft.com/office/drawing/2014/main" id="{6B8A3A13-44DF-9F44-9636-BB821FFCB4A5}"/>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66307" name="Rectangle 3">
            <a:extLst>
              <a:ext uri="{FF2B5EF4-FFF2-40B4-BE49-F238E27FC236}">
                <a16:creationId xmlns:a16="http://schemas.microsoft.com/office/drawing/2014/main" id="{C207AEA6-48F7-D743-8941-6C6430E7C42F}"/>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F5FF7C0-83D4-9549-9C47-6A8E439C2ED5}"/>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0FCC65EF-BEAB-6A48-900E-5319DB538DDE}" type="slidenum">
              <a:rPr kumimoji="0" lang="en-US" altLang="zh-CN" sz="1200">
                <a:latin typeface="Arial" panose="020B0604020202020204" pitchFamily="34" charset="0"/>
                <a:ea typeface="宋体" panose="02010600030101010101" pitchFamily="2" charset="-122"/>
              </a:rPr>
              <a:pPr/>
              <a:t>117</a:t>
            </a:fld>
            <a:endParaRPr kumimoji="0" lang="en-US" altLang="zh-CN" sz="1200">
              <a:latin typeface="Arial" panose="020B0604020202020204" pitchFamily="34" charset="0"/>
              <a:ea typeface="宋体" panose="02010600030101010101" pitchFamily="2" charset="-122"/>
            </a:endParaRPr>
          </a:p>
        </p:txBody>
      </p:sp>
      <p:sp>
        <p:nvSpPr>
          <p:cNvPr id="870402" name="Rectangle 2">
            <a:extLst>
              <a:ext uri="{FF2B5EF4-FFF2-40B4-BE49-F238E27FC236}">
                <a16:creationId xmlns:a16="http://schemas.microsoft.com/office/drawing/2014/main" id="{5585DB6B-23CF-F34D-B60B-08013DFE6A41}"/>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70403" name="Rectangle 3">
            <a:extLst>
              <a:ext uri="{FF2B5EF4-FFF2-40B4-BE49-F238E27FC236}">
                <a16:creationId xmlns:a16="http://schemas.microsoft.com/office/drawing/2014/main" id="{97332638-CA26-EB4A-8C00-E27A98CCF35B}"/>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28DA217-515D-9C4D-8C6D-DC086827653D}"/>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B3C437BD-972D-2C46-B79D-3DBF5280C300}" type="slidenum">
              <a:rPr kumimoji="0" lang="en-US" altLang="zh-CN" sz="1200">
                <a:latin typeface="Arial" panose="020B0604020202020204" pitchFamily="34" charset="0"/>
                <a:ea typeface="宋体" panose="02010600030101010101" pitchFamily="2" charset="-122"/>
              </a:rPr>
              <a:pPr/>
              <a:t>119</a:t>
            </a:fld>
            <a:endParaRPr kumimoji="0" lang="en-US" altLang="zh-CN" sz="1200">
              <a:latin typeface="Arial" panose="020B0604020202020204" pitchFamily="34" charset="0"/>
              <a:ea typeface="宋体" panose="02010600030101010101" pitchFamily="2" charset="-122"/>
            </a:endParaRPr>
          </a:p>
        </p:txBody>
      </p:sp>
      <p:sp>
        <p:nvSpPr>
          <p:cNvPr id="876546" name="Rectangle 2">
            <a:extLst>
              <a:ext uri="{FF2B5EF4-FFF2-40B4-BE49-F238E27FC236}">
                <a16:creationId xmlns:a16="http://schemas.microsoft.com/office/drawing/2014/main" id="{5AA7FA96-6681-CC4C-B700-80BF0DA6A2FF}"/>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76547" name="Rectangle 3">
            <a:extLst>
              <a:ext uri="{FF2B5EF4-FFF2-40B4-BE49-F238E27FC236}">
                <a16:creationId xmlns:a16="http://schemas.microsoft.com/office/drawing/2014/main" id="{EF76F9E0-FF4B-DB4E-92A4-504ADAF1AE6F}"/>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0A4D461-1B5E-ED4C-A264-EA89392E38B5}"/>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3A2C0CBA-1E37-694E-8258-88FCC684F60C}" type="slidenum">
              <a:rPr kumimoji="0" lang="en-US" altLang="zh-CN" sz="1200">
                <a:latin typeface="Arial" panose="020B0604020202020204" pitchFamily="34" charset="0"/>
                <a:ea typeface="宋体" panose="02010600030101010101" pitchFamily="2" charset="-122"/>
              </a:rPr>
              <a:pPr/>
              <a:t>120</a:t>
            </a:fld>
            <a:endParaRPr kumimoji="0" lang="en-US" altLang="zh-CN" sz="1200">
              <a:latin typeface="Arial" panose="020B0604020202020204" pitchFamily="34" charset="0"/>
              <a:ea typeface="宋体" panose="02010600030101010101" pitchFamily="2" charset="-122"/>
            </a:endParaRPr>
          </a:p>
        </p:txBody>
      </p:sp>
      <p:sp>
        <p:nvSpPr>
          <p:cNvPr id="889858" name="Rectangle 2">
            <a:extLst>
              <a:ext uri="{FF2B5EF4-FFF2-40B4-BE49-F238E27FC236}">
                <a16:creationId xmlns:a16="http://schemas.microsoft.com/office/drawing/2014/main" id="{BE3234CD-6F2E-9644-81FF-A588FEC62A7F}"/>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89859" name="Rectangle 3">
            <a:extLst>
              <a:ext uri="{FF2B5EF4-FFF2-40B4-BE49-F238E27FC236}">
                <a16:creationId xmlns:a16="http://schemas.microsoft.com/office/drawing/2014/main" id="{33D36235-CB3F-E749-95AD-5D3FD0D54EFD}"/>
              </a:ext>
            </a:extLst>
          </p:cNvPr>
          <p:cNvSpPr>
            <a:spLocks noGrp="1" noChangeArrowheads="1"/>
          </p:cNvSpPr>
          <p:nvPr>
            <p:ph type="body" idx="1"/>
          </p:nvPr>
        </p:nvSpPr>
        <p:spPr>
          <a:xfrm>
            <a:off x="914400" y="4343400"/>
            <a:ext cx="5029200" cy="4114800"/>
          </a:xfrm>
        </p:spPr>
        <p:txBody>
          <a:bodyPr/>
          <a:lstStyle/>
          <a:p>
            <a:pPr>
              <a:defRPr/>
            </a:pPr>
            <a:endParaRPr kumimoji="0"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6520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3454FF6-03A8-4C96-B5E8-E28FD8ECC7A1}" type="datetimeFigureOut">
              <a:rPr lang="zh-CN" altLang="en-US" smtClean="0"/>
              <a:t>2023/4/19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245A8F-2627-41A1-8132-719BDFE92CD1}" type="slidenum">
              <a:rPr lang="zh-CN" altLang="en-US" smtClean="0"/>
              <a:t>‹#›</a:t>
            </a:fld>
            <a:endParaRPr lang="zh-CN" altLang="en-US"/>
          </a:p>
        </p:txBody>
      </p:sp>
    </p:spTree>
    <p:extLst>
      <p:ext uri="{BB962C8B-B14F-4D97-AF65-F5344CB8AC3E}">
        <p14:creationId xmlns:p14="http://schemas.microsoft.com/office/powerpoint/2010/main" val="2593094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3454FF6-03A8-4C96-B5E8-E28FD8ECC7A1}" type="datetimeFigureOut">
              <a:rPr lang="zh-CN" altLang="en-US" smtClean="0"/>
              <a:t>2023/4/19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245A8F-2627-41A1-8132-719BDFE92CD1}" type="slidenum">
              <a:rPr lang="zh-CN" altLang="en-US" smtClean="0"/>
              <a:t>‹#›</a:t>
            </a:fld>
            <a:endParaRPr lang="zh-CN" altLang="en-US"/>
          </a:p>
        </p:txBody>
      </p:sp>
    </p:spTree>
    <p:extLst>
      <p:ext uri="{BB962C8B-B14F-4D97-AF65-F5344CB8AC3E}">
        <p14:creationId xmlns:p14="http://schemas.microsoft.com/office/powerpoint/2010/main" val="3179012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C24BC-C9B9-F84F-9F7B-880514EEDC94}"/>
              </a:ext>
            </a:extLst>
          </p:cNvPr>
          <p:cNvSpPr>
            <a:spLocks noGrp="1"/>
          </p:cNvSpPr>
          <p:nvPr>
            <p:ph type="title"/>
          </p:nvPr>
        </p:nvSpPr>
        <p:spPr>
          <a:xfrm>
            <a:off x="1061179" y="0"/>
            <a:ext cx="9067269" cy="1001712"/>
          </a:xfrm>
        </p:spPr>
        <p:txBody>
          <a:bodyPr>
            <a:normAutofit/>
          </a:bodyPr>
          <a:lstStyle>
            <a:lvl1pPr algn="l">
              <a:defRPr sz="4000">
                <a:solidFill>
                  <a:schemeClr val="bg2">
                    <a:lumMod val="25000"/>
                  </a:schemeClr>
                </a:solidFill>
                <a:latin typeface="SimHei" panose="02010609060101010101" pitchFamily="49" charset="-122"/>
                <a:ea typeface="SimHei" panose="02010609060101010101" pitchFamily="49"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AFDA1D09-9829-3A4F-ABC6-9C8C1C59FA41}"/>
              </a:ext>
            </a:extLst>
          </p:cNvPr>
          <p:cNvSpPr>
            <a:spLocks noGrp="1"/>
          </p:cNvSpPr>
          <p:nvPr>
            <p:ph idx="1"/>
          </p:nvPr>
        </p:nvSpPr>
        <p:spPr>
          <a:xfrm>
            <a:off x="838200" y="1304693"/>
            <a:ext cx="10515600" cy="4872270"/>
          </a:xfrm>
        </p:spPr>
        <p:txBody>
          <a:bodyPr/>
          <a:lstStyle>
            <a:lvl1pPr algn="l">
              <a:lnSpc>
                <a:spcPct val="150000"/>
              </a:lnSpc>
              <a:defRPr>
                <a:latin typeface="SimHei" panose="02010609060101010101" pitchFamily="49" charset="-122"/>
                <a:ea typeface="SimHei" panose="02010609060101010101" pitchFamily="49" charset="-122"/>
                <a:cs typeface="Arial" panose="020B0604020202020204" pitchFamily="34" charset="0"/>
              </a:defRPr>
            </a:lvl1pPr>
            <a:lvl2pPr algn="l">
              <a:lnSpc>
                <a:spcPct val="150000"/>
              </a:lnSpc>
              <a:defRPr>
                <a:latin typeface="DengXian" panose="02010600030101010101" pitchFamily="2" charset="-122"/>
                <a:ea typeface="DengXian" panose="02010600030101010101" pitchFamily="2" charset="-122"/>
                <a:cs typeface="Arial" panose="020B0604020202020204" pitchFamily="34" charset="0"/>
              </a:defRPr>
            </a:lvl2pPr>
            <a:lvl3pPr algn="l">
              <a:lnSpc>
                <a:spcPct val="150000"/>
              </a:lnSpc>
              <a:defRPr>
                <a:latin typeface="DengXian" panose="02010600030101010101" pitchFamily="2" charset="-122"/>
                <a:ea typeface="DengXian" panose="02010600030101010101" pitchFamily="2" charset="-122"/>
                <a:cs typeface="Arial" panose="020B0604020202020204" pitchFamily="34" charset="0"/>
              </a:defRPr>
            </a:lvl3pPr>
            <a:lvl4pPr algn="l">
              <a:lnSpc>
                <a:spcPct val="150000"/>
              </a:lnSpc>
              <a:defRPr>
                <a:latin typeface="DengXian" panose="02010600030101010101" pitchFamily="2" charset="-122"/>
                <a:ea typeface="DengXian" panose="02010600030101010101" pitchFamily="2" charset="-122"/>
                <a:cs typeface="Arial" panose="020B0604020202020204" pitchFamily="34" charset="0"/>
              </a:defRPr>
            </a:lvl4pPr>
            <a:lvl5pPr algn="l">
              <a:lnSpc>
                <a:spcPct val="150000"/>
              </a:lnSpc>
              <a:defRPr>
                <a:latin typeface="DengXian" panose="02010600030101010101" pitchFamily="2" charset="-122"/>
                <a:ea typeface="DengXian" panose="02010600030101010101" pitchFamily="2" charset="-122"/>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1">
            <a:extLst>
              <a:ext uri="{FF2B5EF4-FFF2-40B4-BE49-F238E27FC236}">
                <a16:creationId xmlns:a16="http://schemas.microsoft.com/office/drawing/2014/main" id="{A4905CB6-FA80-2343-8AC1-672A61BC360C}"/>
              </a:ext>
            </a:extLst>
          </p:cNvPr>
          <p:cNvSpPr>
            <a:spLocks noGrp="1" noChangeArrowheads="1"/>
          </p:cNvSpPr>
          <p:nvPr>
            <p:ph type="dt" sz="half" idx="10"/>
          </p:nvPr>
        </p:nvSpPr>
        <p:spPr>
          <a:xfrm>
            <a:off x="10339039" y="6304482"/>
            <a:ext cx="2743200" cy="365125"/>
          </a:xfrm>
          <a:ln/>
        </p:spPr>
        <p:txBody>
          <a:bodyPr/>
          <a:lstStyle>
            <a:lvl1pPr algn="ctr">
              <a:defRPr/>
            </a:lvl1pPr>
          </a:lstStyle>
          <a:p>
            <a:fld id="{A9FA1DB1-26DB-334D-9E75-2B5A257190D6}" type="datetime11">
              <a:rPr lang="zh-CN" altLang="en-US" smtClean="0"/>
              <a:pPr/>
              <a:t>13:56:19</a:t>
            </a:fld>
            <a:endParaRPr lang="en-US" altLang="zh-CN"/>
          </a:p>
        </p:txBody>
      </p:sp>
      <p:sp>
        <p:nvSpPr>
          <p:cNvPr id="5" name="Rectangle 12">
            <a:extLst>
              <a:ext uri="{FF2B5EF4-FFF2-40B4-BE49-F238E27FC236}">
                <a16:creationId xmlns:a16="http://schemas.microsoft.com/office/drawing/2014/main" id="{547D5DD3-CE27-1749-8889-65DE57C9EC50}"/>
              </a:ext>
            </a:extLst>
          </p:cNvPr>
          <p:cNvSpPr>
            <a:spLocks noGrp="1" noChangeArrowheads="1"/>
          </p:cNvSpPr>
          <p:nvPr>
            <p:ph type="ftr" sz="quarter" idx="11"/>
          </p:nvPr>
        </p:nvSpPr>
        <p:spPr>
          <a:xfrm>
            <a:off x="4038600" y="6356350"/>
            <a:ext cx="4114800" cy="365125"/>
          </a:xfrm>
          <a:ln/>
        </p:spPr>
        <p:txBody>
          <a:bodyPr/>
          <a:lstStyle>
            <a:lvl1pPr algn="ctr">
              <a:defRPr/>
            </a:lvl1pPr>
          </a:lstStyle>
          <a:p>
            <a:pPr>
              <a:defRPr/>
            </a:pPr>
            <a:endParaRPr lang="en-US" altLang="zh-CN"/>
          </a:p>
        </p:txBody>
      </p:sp>
      <p:sp>
        <p:nvSpPr>
          <p:cNvPr id="6" name="Rectangle 13">
            <a:extLst>
              <a:ext uri="{FF2B5EF4-FFF2-40B4-BE49-F238E27FC236}">
                <a16:creationId xmlns:a16="http://schemas.microsoft.com/office/drawing/2014/main" id="{E7F9C5EA-2556-7F4E-856A-B44713FE43BB}"/>
              </a:ext>
            </a:extLst>
          </p:cNvPr>
          <p:cNvSpPr>
            <a:spLocks noGrp="1" noChangeArrowheads="1"/>
          </p:cNvSpPr>
          <p:nvPr>
            <p:ph type="sldNum" sz="quarter" idx="12"/>
          </p:nvPr>
        </p:nvSpPr>
        <p:spPr>
          <a:xfrm>
            <a:off x="8610600" y="6356350"/>
            <a:ext cx="2743200" cy="365125"/>
          </a:xfrm>
          <a:ln/>
        </p:spPr>
        <p:txBody>
          <a:bodyPr/>
          <a:lstStyle>
            <a:lvl1pPr algn="r">
              <a:defRPr/>
            </a:lvl1pPr>
          </a:lstStyle>
          <a:p>
            <a:fld id="{1A060000-56B2-8E49-A6CD-A1FA4902C298}" type="slidenum">
              <a:rPr lang="en-US" altLang="zh-CN" smtClean="0"/>
              <a:pPr/>
              <a:t>‹#›</a:t>
            </a:fld>
            <a:endParaRPr lang="en-US" altLang="zh-CN"/>
          </a:p>
        </p:txBody>
      </p:sp>
      <p:sp>
        <p:nvSpPr>
          <p:cNvPr id="7" name="矩形 6">
            <a:extLst>
              <a:ext uri="{FF2B5EF4-FFF2-40B4-BE49-F238E27FC236}">
                <a16:creationId xmlns:a16="http://schemas.microsoft.com/office/drawing/2014/main" id="{3A096CAF-21C7-2240-BBCB-DCF64E3469DF}"/>
              </a:ext>
            </a:extLst>
          </p:cNvPr>
          <p:cNvSpPr/>
          <p:nvPr/>
        </p:nvSpPr>
        <p:spPr>
          <a:xfrm>
            <a:off x="394446" y="0"/>
            <a:ext cx="666734" cy="994611"/>
          </a:xfrm>
          <a:prstGeom prst="rect">
            <a:avLst/>
          </a:prstGeom>
          <a:solidFill>
            <a:srgbClr val="596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TextBox 48">
            <a:extLst>
              <a:ext uri="{FF2B5EF4-FFF2-40B4-BE49-F238E27FC236}">
                <a16:creationId xmlns:a16="http://schemas.microsoft.com/office/drawing/2014/main" id="{FA3ABBDA-31D4-6943-B7CB-BF7206B405E3}"/>
              </a:ext>
            </a:extLst>
          </p:cNvPr>
          <p:cNvSpPr txBox="1"/>
          <p:nvPr/>
        </p:nvSpPr>
        <p:spPr>
          <a:xfrm>
            <a:off x="394446" y="97195"/>
            <a:ext cx="666734" cy="722249"/>
          </a:xfrm>
          <a:prstGeom prst="rect">
            <a:avLst/>
          </a:prstGeom>
          <a:noFill/>
        </p:spPr>
        <p:txBody>
          <a:bodyPr wrap="square" lIns="0" tIns="0" rIns="0" bIns="0" rtlCol="0">
            <a:spAutoFit/>
          </a:bodyPr>
          <a:lstStyle/>
          <a:p>
            <a:pPr algn="ctr">
              <a:lnSpc>
                <a:spcPct val="130000"/>
              </a:lnSpc>
            </a:pPr>
            <a:r>
              <a:rPr lang="en-US" altLang="zh-CN" sz="4000" dirty="0">
                <a:solidFill>
                  <a:schemeClr val="bg1"/>
                </a:solidFill>
                <a:latin typeface="方正黑体简体" panose="02010601030101010101" pitchFamily="2" charset="-122"/>
                <a:ea typeface="方正黑体简体" panose="02010601030101010101" pitchFamily="2" charset="-122"/>
                <a:cs typeface="+mn-ea"/>
                <a:sym typeface="+mn-lt"/>
              </a:rPr>
              <a:t>5</a:t>
            </a:r>
          </a:p>
        </p:txBody>
      </p:sp>
    </p:spTree>
    <p:extLst>
      <p:ext uri="{BB962C8B-B14F-4D97-AF65-F5344CB8AC3E}">
        <p14:creationId xmlns:p14="http://schemas.microsoft.com/office/powerpoint/2010/main" val="2659136740"/>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7A5523-47EE-3B42-9506-07024620F193}"/>
              </a:ext>
            </a:extLst>
          </p:cNvPr>
          <p:cNvSpPr>
            <a:spLocks noGrp="1"/>
          </p:cNvSpPr>
          <p:nvPr>
            <p:ph type="title"/>
          </p:nvPr>
        </p:nvSpPr>
        <p:spPr>
          <a:xfrm>
            <a:off x="1061179" y="0"/>
            <a:ext cx="9067269" cy="1001712"/>
          </a:xfrm>
        </p:spPr>
        <p:txBody>
          <a:bodyPr>
            <a:normAutofit/>
          </a:bodyPr>
          <a:lstStyle>
            <a:lvl1pPr algn="l">
              <a:defRPr sz="4000">
                <a:solidFill>
                  <a:schemeClr val="bg2">
                    <a:lumMod val="25000"/>
                  </a:schemeClr>
                </a:solidFill>
                <a:latin typeface="SimHei" panose="02010609060101010101" pitchFamily="49" charset="-122"/>
                <a:ea typeface="SimHei" panose="02010609060101010101" pitchFamily="49"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7D44C36D-0E96-EA4F-9C21-1250706CB573}"/>
              </a:ext>
            </a:extLst>
          </p:cNvPr>
          <p:cNvSpPr>
            <a:spLocks noGrp="1"/>
          </p:cNvSpPr>
          <p:nvPr>
            <p:ph idx="1"/>
          </p:nvPr>
        </p:nvSpPr>
        <p:spPr>
          <a:xfrm>
            <a:off x="838200" y="1304693"/>
            <a:ext cx="10515600" cy="4872270"/>
          </a:xfrm>
        </p:spPr>
        <p:txBody>
          <a:bodyPr/>
          <a:lstStyle>
            <a:lvl1pPr algn="l">
              <a:lnSpc>
                <a:spcPct val="150000"/>
              </a:lnSpc>
              <a:defRPr>
                <a:latin typeface="SimHei" panose="02010609060101010101" pitchFamily="49" charset="-122"/>
                <a:ea typeface="SimHei" panose="02010609060101010101" pitchFamily="49" charset="-122"/>
                <a:cs typeface="Arial" panose="020B0604020202020204" pitchFamily="34" charset="0"/>
              </a:defRPr>
            </a:lvl1pPr>
            <a:lvl2pPr algn="l">
              <a:lnSpc>
                <a:spcPct val="150000"/>
              </a:lnSpc>
              <a:defRPr>
                <a:latin typeface="DengXian" panose="02010600030101010101" pitchFamily="2" charset="-122"/>
                <a:ea typeface="DengXian" panose="02010600030101010101" pitchFamily="2" charset="-122"/>
                <a:cs typeface="Arial" panose="020B0604020202020204" pitchFamily="34" charset="0"/>
              </a:defRPr>
            </a:lvl2pPr>
            <a:lvl3pPr algn="l">
              <a:lnSpc>
                <a:spcPct val="150000"/>
              </a:lnSpc>
              <a:defRPr>
                <a:latin typeface="DengXian" panose="02010600030101010101" pitchFamily="2" charset="-122"/>
                <a:ea typeface="DengXian" panose="02010600030101010101" pitchFamily="2" charset="-122"/>
                <a:cs typeface="Arial" panose="020B0604020202020204" pitchFamily="34" charset="0"/>
              </a:defRPr>
            </a:lvl3pPr>
            <a:lvl4pPr algn="l">
              <a:lnSpc>
                <a:spcPct val="150000"/>
              </a:lnSpc>
              <a:defRPr>
                <a:latin typeface="DengXian" panose="02010600030101010101" pitchFamily="2" charset="-122"/>
                <a:ea typeface="DengXian" panose="02010600030101010101" pitchFamily="2" charset="-122"/>
                <a:cs typeface="Arial" panose="020B0604020202020204" pitchFamily="34" charset="0"/>
              </a:defRPr>
            </a:lvl4pPr>
            <a:lvl5pPr algn="l">
              <a:lnSpc>
                <a:spcPct val="150000"/>
              </a:lnSpc>
              <a:defRPr>
                <a:latin typeface="DengXian" panose="02010600030101010101" pitchFamily="2" charset="-122"/>
                <a:ea typeface="DengXian" panose="02010600030101010101" pitchFamily="2" charset="-122"/>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2">
            <a:extLst>
              <a:ext uri="{FF2B5EF4-FFF2-40B4-BE49-F238E27FC236}">
                <a16:creationId xmlns:a16="http://schemas.microsoft.com/office/drawing/2014/main" id="{FDF1A4C0-C766-1B41-A477-5CF24A398E5A}"/>
              </a:ext>
            </a:extLst>
          </p:cNvPr>
          <p:cNvSpPr>
            <a:spLocks noGrp="1" noChangeArrowheads="1"/>
          </p:cNvSpPr>
          <p:nvPr>
            <p:ph type="ftr" sz="quarter" idx="11"/>
          </p:nvPr>
        </p:nvSpPr>
        <p:spPr>
          <a:xfrm>
            <a:off x="4038600" y="6356350"/>
            <a:ext cx="4114800" cy="365125"/>
          </a:xfrm>
          <a:ln/>
        </p:spPr>
        <p:txBody>
          <a:bodyPr/>
          <a:lstStyle>
            <a:lvl1pPr algn="ctr">
              <a:defRPr/>
            </a:lvl1pPr>
          </a:lstStyle>
          <a:p>
            <a:pPr>
              <a:defRPr/>
            </a:pPr>
            <a:endParaRPr lang="en-US" altLang="zh-CN"/>
          </a:p>
        </p:txBody>
      </p:sp>
      <p:sp>
        <p:nvSpPr>
          <p:cNvPr id="5" name="Rectangle 13">
            <a:extLst>
              <a:ext uri="{FF2B5EF4-FFF2-40B4-BE49-F238E27FC236}">
                <a16:creationId xmlns:a16="http://schemas.microsoft.com/office/drawing/2014/main" id="{94DC5750-3E6B-7745-B7F1-FC9992C3D678}"/>
              </a:ext>
            </a:extLst>
          </p:cNvPr>
          <p:cNvSpPr>
            <a:spLocks noGrp="1" noChangeArrowheads="1"/>
          </p:cNvSpPr>
          <p:nvPr>
            <p:ph type="sldNum" sz="quarter" idx="12"/>
          </p:nvPr>
        </p:nvSpPr>
        <p:spPr>
          <a:xfrm>
            <a:off x="8610600" y="6356350"/>
            <a:ext cx="2743200" cy="365125"/>
          </a:xfrm>
          <a:ln/>
        </p:spPr>
        <p:txBody>
          <a:bodyPr/>
          <a:lstStyle>
            <a:lvl1pPr algn="r">
              <a:defRPr/>
            </a:lvl1pPr>
          </a:lstStyle>
          <a:p>
            <a:fld id="{1A060000-56B2-8E49-A6CD-A1FA4902C298}" type="slidenum">
              <a:rPr lang="en-US" altLang="zh-CN" smtClean="0"/>
              <a:pPr/>
              <a:t>‹#›</a:t>
            </a:fld>
            <a:endParaRPr lang="en-US" altLang="zh-CN"/>
          </a:p>
        </p:txBody>
      </p:sp>
      <p:sp>
        <p:nvSpPr>
          <p:cNvPr id="6" name="矩形 5">
            <a:extLst>
              <a:ext uri="{FF2B5EF4-FFF2-40B4-BE49-F238E27FC236}">
                <a16:creationId xmlns:a16="http://schemas.microsoft.com/office/drawing/2014/main" id="{27E1B355-63E1-694C-B3AF-BFFAE992FE4E}"/>
              </a:ext>
            </a:extLst>
          </p:cNvPr>
          <p:cNvSpPr/>
          <p:nvPr/>
        </p:nvSpPr>
        <p:spPr>
          <a:xfrm>
            <a:off x="394446" y="0"/>
            <a:ext cx="666734" cy="994611"/>
          </a:xfrm>
          <a:prstGeom prst="rect">
            <a:avLst/>
          </a:prstGeom>
          <a:solidFill>
            <a:srgbClr val="596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TextBox 48">
            <a:extLst>
              <a:ext uri="{FF2B5EF4-FFF2-40B4-BE49-F238E27FC236}">
                <a16:creationId xmlns:a16="http://schemas.microsoft.com/office/drawing/2014/main" id="{9ED32330-F9D9-F344-9679-1F579554363B}"/>
              </a:ext>
            </a:extLst>
          </p:cNvPr>
          <p:cNvSpPr txBox="1"/>
          <p:nvPr/>
        </p:nvSpPr>
        <p:spPr>
          <a:xfrm>
            <a:off x="394446" y="97195"/>
            <a:ext cx="666734" cy="722249"/>
          </a:xfrm>
          <a:prstGeom prst="rect">
            <a:avLst/>
          </a:prstGeom>
          <a:noFill/>
        </p:spPr>
        <p:txBody>
          <a:bodyPr wrap="square" lIns="0" tIns="0" rIns="0" bIns="0" rtlCol="0">
            <a:spAutoFit/>
          </a:bodyPr>
          <a:lstStyle/>
          <a:p>
            <a:pPr algn="ctr">
              <a:lnSpc>
                <a:spcPct val="130000"/>
              </a:lnSpc>
            </a:pPr>
            <a:r>
              <a:rPr lang="en-US" altLang="zh-CN" sz="4000" dirty="0">
                <a:solidFill>
                  <a:schemeClr val="bg1"/>
                </a:solidFill>
                <a:latin typeface="方正黑体简体" panose="02010601030101010101" pitchFamily="2" charset="-122"/>
                <a:ea typeface="方正黑体简体" panose="02010601030101010101" pitchFamily="2" charset="-122"/>
                <a:cs typeface="+mn-ea"/>
                <a:sym typeface="+mn-lt"/>
              </a:rPr>
              <a:t>5</a:t>
            </a:r>
          </a:p>
        </p:txBody>
      </p:sp>
      <p:sp>
        <p:nvSpPr>
          <p:cNvPr id="8" name="Rectangle 5">
            <a:extLst>
              <a:ext uri="{FF2B5EF4-FFF2-40B4-BE49-F238E27FC236}">
                <a16:creationId xmlns:a16="http://schemas.microsoft.com/office/drawing/2014/main" id="{8A025B50-6EEC-4E49-A42E-EC39AE3C8034}"/>
              </a:ext>
            </a:extLst>
          </p:cNvPr>
          <p:cNvSpPr>
            <a:spLocks noChangeArrowheads="1"/>
          </p:cNvSpPr>
          <p:nvPr/>
        </p:nvSpPr>
        <p:spPr bwMode="auto">
          <a:xfrm>
            <a:off x="5999163" y="5418138"/>
            <a:ext cx="6192837" cy="1439862"/>
          </a:xfrm>
          <a:prstGeom prst="rect">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2"/>
          </a:lnRef>
          <a:fillRef idx="1">
            <a:schemeClr val="lt1"/>
          </a:fillRef>
          <a:effectRef idx="0">
            <a:schemeClr val="accent2"/>
          </a:effectRef>
          <a:fontRef idx="minor">
            <a:schemeClr val="dk1"/>
          </a:fontRef>
        </p:style>
        <p:txBody>
          <a:bodyPr/>
          <a:lstStyle/>
          <a:p>
            <a:pPr marL="609600" indent="-609600">
              <a:spcBef>
                <a:spcPct val="20000"/>
              </a:spcBef>
              <a:buClr>
                <a:schemeClr val="folHlink"/>
              </a:buClr>
              <a:buSzPct val="60000"/>
            </a:pPr>
            <a:r>
              <a:rPr lang="zh-CN" altLang="en-US" b="1">
                <a:solidFill>
                  <a:schemeClr val="dk1"/>
                </a:solidFill>
                <a:latin typeface="Tahoma" charset="0"/>
              </a:rPr>
              <a:t>学生</a:t>
            </a:r>
            <a:r>
              <a:rPr lang="en-US" altLang="zh-CN" b="1">
                <a:solidFill>
                  <a:schemeClr val="dk1"/>
                </a:solidFill>
                <a:latin typeface="Tahoma" charset="0"/>
              </a:rPr>
              <a:t>-</a:t>
            </a:r>
            <a:r>
              <a:rPr lang="zh-CN" altLang="en-US" b="1">
                <a:solidFill>
                  <a:schemeClr val="dk1"/>
                </a:solidFill>
                <a:latin typeface="Tahoma" charset="0"/>
              </a:rPr>
              <a:t>课程数据库</a:t>
            </a:r>
            <a:endParaRPr lang="en-US" altLang="zh-CN" b="1">
              <a:solidFill>
                <a:schemeClr val="dk1"/>
              </a:solidFill>
              <a:latin typeface="Tahoma" charset="0"/>
            </a:endParaRPr>
          </a:p>
          <a:p>
            <a:pPr marL="609600" indent="-609600">
              <a:spcBef>
                <a:spcPct val="20000"/>
              </a:spcBef>
              <a:buClr>
                <a:schemeClr val="folHlink"/>
              </a:buClr>
              <a:buSzPct val="60000"/>
            </a:pPr>
            <a:r>
              <a:rPr lang="zh-CN" altLang="en-US" b="1">
                <a:solidFill>
                  <a:schemeClr val="dk1"/>
                </a:solidFill>
                <a:latin typeface="Tahoma" charset="0"/>
              </a:rPr>
              <a:t>学生表：</a:t>
            </a:r>
            <a:r>
              <a:rPr lang="en-US" altLang="zh-CN" b="1">
                <a:solidFill>
                  <a:schemeClr val="dk1"/>
                </a:solidFill>
                <a:latin typeface="Tahoma" charset="0"/>
              </a:rPr>
              <a:t>Student(Sno</a:t>
            </a:r>
            <a:r>
              <a:rPr lang="zh-CN" altLang="en-US" b="1">
                <a:solidFill>
                  <a:schemeClr val="dk1"/>
                </a:solidFill>
                <a:latin typeface="Tahoma" charset="0"/>
              </a:rPr>
              <a:t>，</a:t>
            </a:r>
            <a:r>
              <a:rPr lang="en-US" altLang="zh-CN" b="1">
                <a:solidFill>
                  <a:schemeClr val="dk1"/>
                </a:solidFill>
                <a:latin typeface="Tahoma" charset="0"/>
              </a:rPr>
              <a:t>Sname</a:t>
            </a:r>
            <a:r>
              <a:rPr lang="zh-CN" altLang="en-US" b="1">
                <a:solidFill>
                  <a:schemeClr val="dk1"/>
                </a:solidFill>
                <a:latin typeface="Tahoma" charset="0"/>
              </a:rPr>
              <a:t>，</a:t>
            </a:r>
            <a:r>
              <a:rPr lang="en-US" altLang="zh-CN" b="1">
                <a:solidFill>
                  <a:schemeClr val="dk1"/>
                </a:solidFill>
                <a:latin typeface="Tahoma" charset="0"/>
              </a:rPr>
              <a:t>Ssex</a:t>
            </a:r>
            <a:r>
              <a:rPr lang="zh-CN" altLang="en-US" b="1">
                <a:solidFill>
                  <a:schemeClr val="dk1"/>
                </a:solidFill>
                <a:latin typeface="Tahoma" charset="0"/>
              </a:rPr>
              <a:t>，</a:t>
            </a:r>
            <a:r>
              <a:rPr lang="en-US" altLang="zh-CN" b="1">
                <a:solidFill>
                  <a:schemeClr val="dk1"/>
                </a:solidFill>
                <a:latin typeface="Tahoma" charset="0"/>
              </a:rPr>
              <a:t>Sage</a:t>
            </a:r>
            <a:r>
              <a:rPr lang="zh-CN" altLang="en-US" b="1">
                <a:solidFill>
                  <a:schemeClr val="dk1"/>
                </a:solidFill>
                <a:latin typeface="Tahoma" charset="0"/>
              </a:rPr>
              <a:t>，</a:t>
            </a:r>
            <a:r>
              <a:rPr lang="en-US" altLang="zh-CN" b="1">
                <a:solidFill>
                  <a:schemeClr val="dk1"/>
                </a:solidFill>
                <a:latin typeface="Tahoma" charset="0"/>
              </a:rPr>
              <a:t>Sdept)</a:t>
            </a:r>
          </a:p>
          <a:p>
            <a:pPr marL="609600" indent="-609600">
              <a:spcBef>
                <a:spcPct val="20000"/>
              </a:spcBef>
              <a:buClr>
                <a:schemeClr val="folHlink"/>
              </a:buClr>
              <a:buSzPct val="60000"/>
            </a:pPr>
            <a:r>
              <a:rPr lang="zh-CN" altLang="en-US" b="1">
                <a:solidFill>
                  <a:schemeClr val="dk1"/>
                </a:solidFill>
                <a:latin typeface="Tahoma" charset="0"/>
              </a:rPr>
              <a:t>课程表：</a:t>
            </a:r>
            <a:r>
              <a:rPr lang="en-US" altLang="zh-CN" b="1">
                <a:solidFill>
                  <a:schemeClr val="dk1"/>
                </a:solidFill>
                <a:latin typeface="Tahoma" charset="0"/>
              </a:rPr>
              <a:t>Course(Cno</a:t>
            </a:r>
            <a:r>
              <a:rPr lang="zh-CN" altLang="en-US" b="1">
                <a:solidFill>
                  <a:schemeClr val="dk1"/>
                </a:solidFill>
                <a:latin typeface="Tahoma" charset="0"/>
              </a:rPr>
              <a:t>，</a:t>
            </a:r>
            <a:r>
              <a:rPr lang="en-US" altLang="zh-CN" b="1">
                <a:solidFill>
                  <a:schemeClr val="dk1"/>
                </a:solidFill>
                <a:latin typeface="Tahoma" charset="0"/>
              </a:rPr>
              <a:t>Cname</a:t>
            </a:r>
            <a:r>
              <a:rPr lang="zh-CN" altLang="en-US" b="1">
                <a:solidFill>
                  <a:schemeClr val="dk1"/>
                </a:solidFill>
                <a:latin typeface="Tahoma" charset="0"/>
              </a:rPr>
              <a:t>，</a:t>
            </a:r>
            <a:r>
              <a:rPr lang="en-US" altLang="zh-CN" b="1">
                <a:solidFill>
                  <a:schemeClr val="dk1"/>
                </a:solidFill>
                <a:latin typeface="Tahoma" charset="0"/>
              </a:rPr>
              <a:t>Cpno</a:t>
            </a:r>
            <a:r>
              <a:rPr lang="zh-CN" altLang="en-US" b="1">
                <a:solidFill>
                  <a:schemeClr val="dk1"/>
                </a:solidFill>
                <a:latin typeface="Tahoma" charset="0"/>
              </a:rPr>
              <a:t>，</a:t>
            </a:r>
            <a:r>
              <a:rPr lang="en-US" altLang="zh-CN" b="1">
                <a:solidFill>
                  <a:schemeClr val="dk1"/>
                </a:solidFill>
                <a:latin typeface="Tahoma" charset="0"/>
              </a:rPr>
              <a:t>Ccredit)</a:t>
            </a:r>
          </a:p>
          <a:p>
            <a:pPr marL="609600" indent="-609600">
              <a:spcBef>
                <a:spcPct val="20000"/>
              </a:spcBef>
              <a:buClr>
                <a:schemeClr val="folHlink"/>
              </a:buClr>
              <a:buSzPct val="60000"/>
            </a:pPr>
            <a:r>
              <a:rPr lang="zh-CN" altLang="en-US" b="1">
                <a:solidFill>
                  <a:schemeClr val="dk1"/>
                </a:solidFill>
                <a:latin typeface="Tahoma" charset="0"/>
              </a:rPr>
              <a:t>学生选课表：</a:t>
            </a:r>
            <a:r>
              <a:rPr lang="en-US" altLang="zh-CN" b="1">
                <a:solidFill>
                  <a:schemeClr val="dk1"/>
                </a:solidFill>
                <a:latin typeface="Tahoma" charset="0"/>
              </a:rPr>
              <a:t>SC(Sno</a:t>
            </a:r>
            <a:r>
              <a:rPr lang="zh-CN" altLang="en-US" b="1">
                <a:solidFill>
                  <a:schemeClr val="dk1"/>
                </a:solidFill>
                <a:latin typeface="Tahoma" charset="0"/>
              </a:rPr>
              <a:t>，</a:t>
            </a:r>
            <a:r>
              <a:rPr lang="en-US" altLang="zh-CN" b="1">
                <a:solidFill>
                  <a:schemeClr val="dk1"/>
                </a:solidFill>
                <a:latin typeface="Tahoma" charset="0"/>
              </a:rPr>
              <a:t>Cno</a:t>
            </a:r>
            <a:r>
              <a:rPr lang="zh-CN" altLang="en-US" b="1">
                <a:solidFill>
                  <a:schemeClr val="dk1"/>
                </a:solidFill>
                <a:latin typeface="Tahoma" charset="0"/>
              </a:rPr>
              <a:t>，</a:t>
            </a:r>
            <a:r>
              <a:rPr lang="en-US" altLang="zh-CN" b="1">
                <a:solidFill>
                  <a:schemeClr val="dk1"/>
                </a:solidFill>
                <a:latin typeface="Tahoma" charset="0"/>
              </a:rPr>
              <a:t>Grade) </a:t>
            </a:r>
          </a:p>
        </p:txBody>
      </p:sp>
    </p:spTree>
    <p:extLst>
      <p:ext uri="{BB962C8B-B14F-4D97-AF65-F5344CB8AC3E}">
        <p14:creationId xmlns:p14="http://schemas.microsoft.com/office/powerpoint/2010/main" val="255862483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7660" name="Rectangle 12"/>
          <p:cNvSpPr>
            <a:spLocks noGrp="1" noChangeArrowheads="1"/>
          </p:cNvSpPr>
          <p:nvPr>
            <p:ph type="ctrTitle"/>
          </p:nvPr>
        </p:nvSpPr>
        <p:spPr>
          <a:xfrm>
            <a:off x="1320800" y="1828800"/>
            <a:ext cx="10363200" cy="1143000"/>
          </a:xfrm>
        </p:spPr>
        <p:txBody>
          <a:bodyPr/>
          <a:lstStyle>
            <a:lvl1pPr>
              <a:defRPr/>
            </a:lvl1pPr>
          </a:lstStyle>
          <a:p>
            <a:r>
              <a:rPr lang="zh-CN" altLang="en-US"/>
              <a:t>单击此处编辑母版标题样式</a:t>
            </a:r>
          </a:p>
        </p:txBody>
      </p:sp>
      <p:sp>
        <p:nvSpPr>
          <p:cNvPr id="27661"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5" name="Rectangle 14">
            <a:extLst>
              <a:ext uri="{FF2B5EF4-FFF2-40B4-BE49-F238E27FC236}">
                <a16:creationId xmlns:a16="http://schemas.microsoft.com/office/drawing/2014/main" id="{EDCD8E5E-06EC-9049-BB9C-DE7705E0A975}"/>
              </a:ext>
            </a:extLst>
          </p:cNvPr>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fld id="{C8138630-8DF7-4F49-83E9-67453157AF1D}" type="datetime11">
              <a:rPr lang="zh-CN" altLang="en-US"/>
              <a:pPr/>
              <a:t>13:56:19</a:t>
            </a:fld>
            <a:endParaRPr lang="en-US" altLang="zh-CN"/>
          </a:p>
        </p:txBody>
      </p:sp>
      <p:sp>
        <p:nvSpPr>
          <p:cNvPr id="16" name="Rectangle 15">
            <a:extLst>
              <a:ext uri="{FF2B5EF4-FFF2-40B4-BE49-F238E27FC236}">
                <a16:creationId xmlns:a16="http://schemas.microsoft.com/office/drawing/2014/main" id="{B927F3D7-C4A4-8C45-9F82-7E506A54958B}"/>
              </a:ext>
            </a:extLst>
          </p:cNvPr>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endParaRPr lang="en-US" altLang="zh-CN"/>
          </a:p>
        </p:txBody>
      </p:sp>
      <p:sp>
        <p:nvSpPr>
          <p:cNvPr id="17" name="Rectangle 16">
            <a:extLst>
              <a:ext uri="{FF2B5EF4-FFF2-40B4-BE49-F238E27FC236}">
                <a16:creationId xmlns:a16="http://schemas.microsoft.com/office/drawing/2014/main" id="{B01037E5-8010-7A4D-B9A4-E71611E62BB3}"/>
              </a:ext>
            </a:extLst>
          </p:cNvPr>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fld id="{82D6CA3E-1E5E-4245-85B9-6327BF77D4D3}" type="slidenum">
              <a:rPr lang="en-US" altLang="zh-CN"/>
              <a:pPr/>
              <a:t>‹#›</a:t>
            </a:fld>
            <a:endParaRPr lang="en-US" altLang="zh-CN"/>
          </a:p>
        </p:txBody>
      </p:sp>
    </p:spTree>
    <p:extLst>
      <p:ext uri="{BB962C8B-B14F-4D97-AF65-F5344CB8AC3E}">
        <p14:creationId xmlns:p14="http://schemas.microsoft.com/office/powerpoint/2010/main" val="3923314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grpSp>
        <p:nvGrpSpPr>
          <p:cNvPr id="15" name="组合 14"/>
          <p:cNvGrpSpPr/>
          <p:nvPr/>
        </p:nvGrpSpPr>
        <p:grpSpPr>
          <a:xfrm>
            <a:off x="-16043" y="-1"/>
            <a:ext cx="12208043" cy="6858001"/>
            <a:chOff x="-16043" y="-1"/>
            <a:chExt cx="12208043" cy="6858001"/>
          </a:xfrm>
        </p:grpSpPr>
        <p:sp>
          <p:nvSpPr>
            <p:cNvPr id="16" name="矩形 15"/>
            <p:cNvSpPr/>
            <p:nvPr/>
          </p:nvSpPr>
          <p:spPr>
            <a:xfrm>
              <a:off x="-16043" y="0"/>
              <a:ext cx="12208042" cy="6858000"/>
            </a:xfrm>
            <a:prstGeom prst="rect">
              <a:avLst/>
            </a:prstGeom>
            <a:gradFill>
              <a:gsLst>
                <a:gs pos="100000">
                  <a:schemeClr val="bg1"/>
                </a:gs>
                <a:gs pos="0">
                  <a:srgbClr val="F8F8F8"/>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9"/>
            <p:cNvSpPr/>
            <p:nvPr/>
          </p:nvSpPr>
          <p:spPr>
            <a:xfrm>
              <a:off x="0" y="-1"/>
              <a:ext cx="8686800" cy="3829653"/>
            </a:xfrm>
            <a:custGeom>
              <a:avLst/>
              <a:gdLst>
                <a:gd name="connsiteX0" fmla="*/ 0 w 7180729"/>
                <a:gd name="connsiteY0" fmla="*/ 0 h 3429000"/>
                <a:gd name="connsiteX1" fmla="*/ 7180729 w 7180729"/>
                <a:gd name="connsiteY1" fmla="*/ 0 h 3429000"/>
                <a:gd name="connsiteX2" fmla="*/ 7180729 w 7180729"/>
                <a:gd name="connsiteY2" fmla="*/ 3429000 h 3429000"/>
                <a:gd name="connsiteX3" fmla="*/ 0 w 7180729"/>
                <a:gd name="connsiteY3" fmla="*/ 3429000 h 3429000"/>
                <a:gd name="connsiteX4" fmla="*/ 0 w 7180729"/>
                <a:gd name="connsiteY4" fmla="*/ 0 h 3429000"/>
                <a:gd name="connsiteX0" fmla="*/ 0 w 7180729"/>
                <a:gd name="connsiteY0" fmla="*/ 0 h 3429000"/>
                <a:gd name="connsiteX1" fmla="*/ 7180729 w 7180729"/>
                <a:gd name="connsiteY1" fmla="*/ 0 h 3429000"/>
                <a:gd name="connsiteX2" fmla="*/ 0 w 7180729"/>
                <a:gd name="connsiteY2" fmla="*/ 3429000 h 3429000"/>
                <a:gd name="connsiteX3" fmla="*/ 0 w 7180729"/>
                <a:gd name="connsiteY3" fmla="*/ 0 h 3429000"/>
              </a:gdLst>
              <a:ahLst/>
              <a:cxnLst>
                <a:cxn ang="0">
                  <a:pos x="connsiteX0" y="connsiteY0"/>
                </a:cxn>
                <a:cxn ang="0">
                  <a:pos x="connsiteX1" y="connsiteY1"/>
                </a:cxn>
                <a:cxn ang="0">
                  <a:pos x="connsiteX2" y="connsiteY2"/>
                </a:cxn>
                <a:cxn ang="0">
                  <a:pos x="connsiteX3" y="connsiteY3"/>
                </a:cxn>
              </a:cxnLst>
              <a:rect l="l" t="t" r="r" b="b"/>
              <a:pathLst>
                <a:path w="7180729" h="3429000">
                  <a:moveTo>
                    <a:pt x="0" y="0"/>
                  </a:moveTo>
                  <a:lnTo>
                    <a:pt x="7180729" y="0"/>
                  </a:lnTo>
                  <a:lnTo>
                    <a:pt x="0" y="3429000"/>
                  </a:lnTo>
                  <a:lnTo>
                    <a:pt x="0" y="0"/>
                  </a:lnTo>
                  <a:close/>
                </a:path>
              </a:pathLst>
            </a:custGeom>
            <a:gradFill>
              <a:gsLst>
                <a:gs pos="0">
                  <a:schemeClr val="bg1"/>
                </a:gs>
                <a:gs pos="100000">
                  <a:srgbClr val="F8F8F8"/>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2"/>
            <p:cNvSpPr/>
            <p:nvPr/>
          </p:nvSpPr>
          <p:spPr>
            <a:xfrm>
              <a:off x="-16043" y="593558"/>
              <a:ext cx="12208042" cy="6264442"/>
            </a:xfrm>
            <a:custGeom>
              <a:avLst/>
              <a:gdLst>
                <a:gd name="connsiteX0" fmla="*/ 0 w 12192000"/>
                <a:gd name="connsiteY0" fmla="*/ 0 h 6264442"/>
                <a:gd name="connsiteX1" fmla="*/ 12192000 w 12192000"/>
                <a:gd name="connsiteY1" fmla="*/ 0 h 6264442"/>
                <a:gd name="connsiteX2" fmla="*/ 12192000 w 12192000"/>
                <a:gd name="connsiteY2" fmla="*/ 6264442 h 6264442"/>
                <a:gd name="connsiteX3" fmla="*/ 0 w 12192000"/>
                <a:gd name="connsiteY3" fmla="*/ 6264442 h 6264442"/>
                <a:gd name="connsiteX4" fmla="*/ 0 w 12192000"/>
                <a:gd name="connsiteY4" fmla="*/ 0 h 6264442"/>
                <a:gd name="connsiteX0" fmla="*/ 0 w 12208042"/>
                <a:gd name="connsiteY0" fmla="*/ 5037221 h 6264442"/>
                <a:gd name="connsiteX1" fmla="*/ 12208042 w 12208042"/>
                <a:gd name="connsiteY1" fmla="*/ 0 h 6264442"/>
                <a:gd name="connsiteX2" fmla="*/ 12208042 w 12208042"/>
                <a:gd name="connsiteY2" fmla="*/ 6264442 h 6264442"/>
                <a:gd name="connsiteX3" fmla="*/ 16042 w 12208042"/>
                <a:gd name="connsiteY3" fmla="*/ 6264442 h 6264442"/>
                <a:gd name="connsiteX4" fmla="*/ 0 w 12208042"/>
                <a:gd name="connsiteY4" fmla="*/ 5037221 h 626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8042" h="6264442">
                  <a:moveTo>
                    <a:pt x="0" y="5037221"/>
                  </a:moveTo>
                  <a:lnTo>
                    <a:pt x="12208042" y="0"/>
                  </a:lnTo>
                  <a:lnTo>
                    <a:pt x="12208042" y="6264442"/>
                  </a:lnTo>
                  <a:lnTo>
                    <a:pt x="16042" y="6264442"/>
                  </a:lnTo>
                  <a:lnTo>
                    <a:pt x="0" y="5037221"/>
                  </a:lnTo>
                  <a:close/>
                </a:path>
              </a:pathLst>
            </a:custGeom>
            <a:gradFill>
              <a:gsLst>
                <a:gs pos="0">
                  <a:schemeClr val="bg1"/>
                </a:gs>
                <a:gs pos="100000">
                  <a:srgbClr val="F8F8F8"/>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3"/>
            <p:cNvSpPr/>
            <p:nvPr/>
          </p:nvSpPr>
          <p:spPr>
            <a:xfrm>
              <a:off x="10479840" y="650915"/>
              <a:ext cx="1712160" cy="633400"/>
            </a:xfrm>
            <a:custGeom>
              <a:avLst/>
              <a:gdLst>
                <a:gd name="connsiteX0" fmla="*/ 0 w 1712160"/>
                <a:gd name="connsiteY0" fmla="*/ 0 h 633400"/>
                <a:gd name="connsiteX1" fmla="*/ 1712160 w 1712160"/>
                <a:gd name="connsiteY1" fmla="*/ 0 h 633400"/>
                <a:gd name="connsiteX2" fmla="*/ 1712160 w 1712160"/>
                <a:gd name="connsiteY2" fmla="*/ 633400 h 633400"/>
                <a:gd name="connsiteX3" fmla="*/ 0 w 1712160"/>
                <a:gd name="connsiteY3" fmla="*/ 633400 h 633400"/>
                <a:gd name="connsiteX4" fmla="*/ 0 w 1712160"/>
                <a:gd name="connsiteY4" fmla="*/ 0 h 633400"/>
                <a:gd name="connsiteX0" fmla="*/ 0 w 1712160"/>
                <a:gd name="connsiteY0" fmla="*/ 633400 h 633400"/>
                <a:gd name="connsiteX1" fmla="*/ 1712160 w 1712160"/>
                <a:gd name="connsiteY1" fmla="*/ 0 h 633400"/>
                <a:gd name="connsiteX2" fmla="*/ 1712160 w 1712160"/>
                <a:gd name="connsiteY2" fmla="*/ 633400 h 633400"/>
                <a:gd name="connsiteX3" fmla="*/ 0 w 1712160"/>
                <a:gd name="connsiteY3" fmla="*/ 633400 h 633400"/>
              </a:gdLst>
              <a:ahLst/>
              <a:cxnLst>
                <a:cxn ang="0">
                  <a:pos x="connsiteX0" y="connsiteY0"/>
                </a:cxn>
                <a:cxn ang="0">
                  <a:pos x="connsiteX1" y="connsiteY1"/>
                </a:cxn>
                <a:cxn ang="0">
                  <a:pos x="connsiteX2" y="connsiteY2"/>
                </a:cxn>
                <a:cxn ang="0">
                  <a:pos x="connsiteX3" y="connsiteY3"/>
                </a:cxn>
              </a:cxnLst>
              <a:rect l="l" t="t" r="r" b="b"/>
              <a:pathLst>
                <a:path w="1712160" h="633400">
                  <a:moveTo>
                    <a:pt x="0" y="633400"/>
                  </a:moveTo>
                  <a:lnTo>
                    <a:pt x="1712160" y="0"/>
                  </a:lnTo>
                  <a:lnTo>
                    <a:pt x="1712160" y="633400"/>
                  </a:lnTo>
                  <a:lnTo>
                    <a:pt x="0" y="6334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532960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3454FF6-03A8-4C96-B5E8-E28FD8ECC7A1}" type="datetimeFigureOut">
              <a:rPr lang="zh-CN" altLang="en-US" smtClean="0"/>
              <a:t>2023/4/19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245A8F-2627-41A1-8132-719BDFE92CD1}" type="slidenum">
              <a:rPr lang="zh-CN" altLang="en-US" smtClean="0"/>
              <a:t>‹#›</a:t>
            </a:fld>
            <a:endParaRPr lang="zh-CN" altLang="en-US"/>
          </a:p>
        </p:txBody>
      </p:sp>
    </p:spTree>
    <p:extLst>
      <p:ext uri="{BB962C8B-B14F-4D97-AF65-F5344CB8AC3E}">
        <p14:creationId xmlns:p14="http://schemas.microsoft.com/office/powerpoint/2010/main" val="515101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3454FF6-03A8-4C96-B5E8-E28FD8ECC7A1}" type="datetimeFigureOut">
              <a:rPr lang="zh-CN" altLang="en-US" smtClean="0"/>
              <a:t>2023/4/19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245A8F-2627-41A1-8132-719BDFE92CD1}" type="slidenum">
              <a:rPr lang="zh-CN" altLang="en-US" smtClean="0"/>
              <a:t>‹#›</a:t>
            </a:fld>
            <a:endParaRPr lang="zh-CN" altLang="en-US"/>
          </a:p>
        </p:txBody>
      </p:sp>
    </p:spTree>
    <p:extLst>
      <p:ext uri="{BB962C8B-B14F-4D97-AF65-F5344CB8AC3E}">
        <p14:creationId xmlns:p14="http://schemas.microsoft.com/office/powerpoint/2010/main" val="99690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3454FF6-03A8-4C96-B5E8-E28FD8ECC7A1}" type="datetimeFigureOut">
              <a:rPr lang="zh-CN" altLang="en-US" smtClean="0"/>
              <a:t>2023/4/19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1245A8F-2627-41A1-8132-719BDFE92CD1}" type="slidenum">
              <a:rPr lang="zh-CN" altLang="en-US" smtClean="0"/>
              <a:t>‹#›</a:t>
            </a:fld>
            <a:endParaRPr lang="zh-CN" altLang="en-US"/>
          </a:p>
        </p:txBody>
      </p:sp>
    </p:spTree>
    <p:extLst>
      <p:ext uri="{BB962C8B-B14F-4D97-AF65-F5344CB8AC3E}">
        <p14:creationId xmlns:p14="http://schemas.microsoft.com/office/powerpoint/2010/main" val="204478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3454FF6-03A8-4C96-B5E8-E28FD8ECC7A1}" type="datetimeFigureOut">
              <a:rPr lang="zh-CN" altLang="en-US" smtClean="0"/>
              <a:t>2023/4/19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1245A8F-2627-41A1-8132-719BDFE92CD1}" type="slidenum">
              <a:rPr lang="zh-CN" altLang="en-US" smtClean="0"/>
              <a:t>‹#›</a:t>
            </a:fld>
            <a:endParaRPr lang="zh-CN" altLang="en-US"/>
          </a:p>
        </p:txBody>
      </p:sp>
    </p:spTree>
    <p:extLst>
      <p:ext uri="{BB962C8B-B14F-4D97-AF65-F5344CB8AC3E}">
        <p14:creationId xmlns:p14="http://schemas.microsoft.com/office/powerpoint/2010/main" val="1069605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2" name="组合 1"/>
          <p:cNvGrpSpPr/>
          <p:nvPr/>
        </p:nvGrpSpPr>
        <p:grpSpPr>
          <a:xfrm>
            <a:off x="-16043" y="-1"/>
            <a:ext cx="12208043" cy="6858001"/>
            <a:chOff x="-16043" y="-1"/>
            <a:chExt cx="12208043" cy="6858001"/>
          </a:xfrm>
        </p:grpSpPr>
        <p:sp>
          <p:nvSpPr>
            <p:cNvPr id="3" name="矩形 2"/>
            <p:cNvSpPr/>
            <p:nvPr/>
          </p:nvSpPr>
          <p:spPr>
            <a:xfrm>
              <a:off x="-16043" y="0"/>
              <a:ext cx="12208042" cy="6858000"/>
            </a:xfrm>
            <a:prstGeom prst="rect">
              <a:avLst/>
            </a:prstGeom>
            <a:gradFill>
              <a:gsLst>
                <a:gs pos="100000">
                  <a:schemeClr val="bg1"/>
                </a:gs>
                <a:gs pos="0">
                  <a:srgbClr val="F8F8F8"/>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9"/>
            <p:cNvSpPr/>
            <p:nvPr/>
          </p:nvSpPr>
          <p:spPr>
            <a:xfrm>
              <a:off x="0" y="-1"/>
              <a:ext cx="8686800" cy="3829653"/>
            </a:xfrm>
            <a:custGeom>
              <a:avLst/>
              <a:gdLst>
                <a:gd name="connsiteX0" fmla="*/ 0 w 7180729"/>
                <a:gd name="connsiteY0" fmla="*/ 0 h 3429000"/>
                <a:gd name="connsiteX1" fmla="*/ 7180729 w 7180729"/>
                <a:gd name="connsiteY1" fmla="*/ 0 h 3429000"/>
                <a:gd name="connsiteX2" fmla="*/ 7180729 w 7180729"/>
                <a:gd name="connsiteY2" fmla="*/ 3429000 h 3429000"/>
                <a:gd name="connsiteX3" fmla="*/ 0 w 7180729"/>
                <a:gd name="connsiteY3" fmla="*/ 3429000 h 3429000"/>
                <a:gd name="connsiteX4" fmla="*/ 0 w 7180729"/>
                <a:gd name="connsiteY4" fmla="*/ 0 h 3429000"/>
                <a:gd name="connsiteX0" fmla="*/ 0 w 7180729"/>
                <a:gd name="connsiteY0" fmla="*/ 0 h 3429000"/>
                <a:gd name="connsiteX1" fmla="*/ 7180729 w 7180729"/>
                <a:gd name="connsiteY1" fmla="*/ 0 h 3429000"/>
                <a:gd name="connsiteX2" fmla="*/ 0 w 7180729"/>
                <a:gd name="connsiteY2" fmla="*/ 3429000 h 3429000"/>
                <a:gd name="connsiteX3" fmla="*/ 0 w 7180729"/>
                <a:gd name="connsiteY3" fmla="*/ 0 h 3429000"/>
              </a:gdLst>
              <a:ahLst/>
              <a:cxnLst>
                <a:cxn ang="0">
                  <a:pos x="connsiteX0" y="connsiteY0"/>
                </a:cxn>
                <a:cxn ang="0">
                  <a:pos x="connsiteX1" y="connsiteY1"/>
                </a:cxn>
                <a:cxn ang="0">
                  <a:pos x="connsiteX2" y="connsiteY2"/>
                </a:cxn>
                <a:cxn ang="0">
                  <a:pos x="connsiteX3" y="connsiteY3"/>
                </a:cxn>
              </a:cxnLst>
              <a:rect l="l" t="t" r="r" b="b"/>
              <a:pathLst>
                <a:path w="7180729" h="3429000">
                  <a:moveTo>
                    <a:pt x="0" y="0"/>
                  </a:moveTo>
                  <a:lnTo>
                    <a:pt x="7180729" y="0"/>
                  </a:lnTo>
                  <a:lnTo>
                    <a:pt x="0" y="3429000"/>
                  </a:lnTo>
                  <a:lnTo>
                    <a:pt x="0" y="0"/>
                  </a:lnTo>
                  <a:close/>
                </a:path>
              </a:pathLst>
            </a:custGeom>
            <a:gradFill>
              <a:gsLst>
                <a:gs pos="0">
                  <a:schemeClr val="bg1"/>
                </a:gs>
                <a:gs pos="100000">
                  <a:srgbClr val="F8F8F8"/>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2"/>
            <p:cNvSpPr/>
            <p:nvPr/>
          </p:nvSpPr>
          <p:spPr>
            <a:xfrm>
              <a:off x="-16043" y="593558"/>
              <a:ext cx="12208042" cy="6264442"/>
            </a:xfrm>
            <a:custGeom>
              <a:avLst/>
              <a:gdLst>
                <a:gd name="connsiteX0" fmla="*/ 0 w 12192000"/>
                <a:gd name="connsiteY0" fmla="*/ 0 h 6264442"/>
                <a:gd name="connsiteX1" fmla="*/ 12192000 w 12192000"/>
                <a:gd name="connsiteY1" fmla="*/ 0 h 6264442"/>
                <a:gd name="connsiteX2" fmla="*/ 12192000 w 12192000"/>
                <a:gd name="connsiteY2" fmla="*/ 6264442 h 6264442"/>
                <a:gd name="connsiteX3" fmla="*/ 0 w 12192000"/>
                <a:gd name="connsiteY3" fmla="*/ 6264442 h 6264442"/>
                <a:gd name="connsiteX4" fmla="*/ 0 w 12192000"/>
                <a:gd name="connsiteY4" fmla="*/ 0 h 6264442"/>
                <a:gd name="connsiteX0" fmla="*/ 0 w 12208042"/>
                <a:gd name="connsiteY0" fmla="*/ 5037221 h 6264442"/>
                <a:gd name="connsiteX1" fmla="*/ 12208042 w 12208042"/>
                <a:gd name="connsiteY1" fmla="*/ 0 h 6264442"/>
                <a:gd name="connsiteX2" fmla="*/ 12208042 w 12208042"/>
                <a:gd name="connsiteY2" fmla="*/ 6264442 h 6264442"/>
                <a:gd name="connsiteX3" fmla="*/ 16042 w 12208042"/>
                <a:gd name="connsiteY3" fmla="*/ 6264442 h 6264442"/>
                <a:gd name="connsiteX4" fmla="*/ 0 w 12208042"/>
                <a:gd name="connsiteY4" fmla="*/ 5037221 h 626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8042" h="6264442">
                  <a:moveTo>
                    <a:pt x="0" y="5037221"/>
                  </a:moveTo>
                  <a:lnTo>
                    <a:pt x="12208042" y="0"/>
                  </a:lnTo>
                  <a:lnTo>
                    <a:pt x="12208042" y="6264442"/>
                  </a:lnTo>
                  <a:lnTo>
                    <a:pt x="16042" y="6264442"/>
                  </a:lnTo>
                  <a:lnTo>
                    <a:pt x="0" y="5037221"/>
                  </a:lnTo>
                  <a:close/>
                </a:path>
              </a:pathLst>
            </a:custGeom>
            <a:gradFill>
              <a:gsLst>
                <a:gs pos="0">
                  <a:schemeClr val="bg1"/>
                </a:gs>
                <a:gs pos="100000">
                  <a:srgbClr val="F8F8F8"/>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3"/>
            <p:cNvSpPr/>
            <p:nvPr/>
          </p:nvSpPr>
          <p:spPr>
            <a:xfrm>
              <a:off x="10479840" y="650915"/>
              <a:ext cx="1712160" cy="633400"/>
            </a:xfrm>
            <a:custGeom>
              <a:avLst/>
              <a:gdLst>
                <a:gd name="connsiteX0" fmla="*/ 0 w 1712160"/>
                <a:gd name="connsiteY0" fmla="*/ 0 h 633400"/>
                <a:gd name="connsiteX1" fmla="*/ 1712160 w 1712160"/>
                <a:gd name="connsiteY1" fmla="*/ 0 h 633400"/>
                <a:gd name="connsiteX2" fmla="*/ 1712160 w 1712160"/>
                <a:gd name="connsiteY2" fmla="*/ 633400 h 633400"/>
                <a:gd name="connsiteX3" fmla="*/ 0 w 1712160"/>
                <a:gd name="connsiteY3" fmla="*/ 633400 h 633400"/>
                <a:gd name="connsiteX4" fmla="*/ 0 w 1712160"/>
                <a:gd name="connsiteY4" fmla="*/ 0 h 633400"/>
                <a:gd name="connsiteX0" fmla="*/ 0 w 1712160"/>
                <a:gd name="connsiteY0" fmla="*/ 633400 h 633400"/>
                <a:gd name="connsiteX1" fmla="*/ 1712160 w 1712160"/>
                <a:gd name="connsiteY1" fmla="*/ 0 h 633400"/>
                <a:gd name="connsiteX2" fmla="*/ 1712160 w 1712160"/>
                <a:gd name="connsiteY2" fmla="*/ 633400 h 633400"/>
                <a:gd name="connsiteX3" fmla="*/ 0 w 1712160"/>
                <a:gd name="connsiteY3" fmla="*/ 633400 h 633400"/>
              </a:gdLst>
              <a:ahLst/>
              <a:cxnLst>
                <a:cxn ang="0">
                  <a:pos x="connsiteX0" y="connsiteY0"/>
                </a:cxn>
                <a:cxn ang="0">
                  <a:pos x="connsiteX1" y="connsiteY1"/>
                </a:cxn>
                <a:cxn ang="0">
                  <a:pos x="connsiteX2" y="connsiteY2"/>
                </a:cxn>
                <a:cxn ang="0">
                  <a:pos x="connsiteX3" y="connsiteY3"/>
                </a:cxn>
              </a:cxnLst>
              <a:rect l="l" t="t" r="r" b="b"/>
              <a:pathLst>
                <a:path w="1712160" h="633400">
                  <a:moveTo>
                    <a:pt x="0" y="633400"/>
                  </a:moveTo>
                  <a:lnTo>
                    <a:pt x="1712160" y="0"/>
                  </a:lnTo>
                  <a:lnTo>
                    <a:pt x="1712160" y="633400"/>
                  </a:lnTo>
                  <a:lnTo>
                    <a:pt x="0" y="6334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215204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3454FF6-03A8-4C96-B5E8-E28FD8ECC7A1}" type="datetimeFigureOut">
              <a:rPr lang="zh-CN" altLang="en-US" smtClean="0"/>
              <a:t>2023/4/19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245A8F-2627-41A1-8132-719BDFE92CD1}" type="slidenum">
              <a:rPr lang="zh-CN" altLang="en-US" smtClean="0"/>
              <a:t>‹#›</a:t>
            </a:fld>
            <a:endParaRPr lang="zh-CN" altLang="en-US"/>
          </a:p>
        </p:txBody>
      </p:sp>
    </p:spTree>
    <p:extLst>
      <p:ext uri="{BB962C8B-B14F-4D97-AF65-F5344CB8AC3E}">
        <p14:creationId xmlns:p14="http://schemas.microsoft.com/office/powerpoint/2010/main" val="2879877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3454FF6-03A8-4C96-B5E8-E28FD8ECC7A1}" type="datetimeFigureOut">
              <a:rPr lang="zh-CN" altLang="en-US" smtClean="0"/>
              <a:t>2023/4/19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245A8F-2627-41A1-8132-719BDFE92CD1}" type="slidenum">
              <a:rPr lang="zh-CN" altLang="en-US" smtClean="0"/>
              <a:t>‹#›</a:t>
            </a:fld>
            <a:endParaRPr lang="zh-CN" altLang="en-US"/>
          </a:p>
        </p:txBody>
      </p:sp>
    </p:spTree>
    <p:extLst>
      <p:ext uri="{BB962C8B-B14F-4D97-AF65-F5344CB8AC3E}">
        <p14:creationId xmlns:p14="http://schemas.microsoft.com/office/powerpoint/2010/main" val="735967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454FF6-03A8-4C96-B5E8-E28FD8ECC7A1}" type="datetimeFigureOut">
              <a:rPr lang="zh-CN" altLang="en-US" smtClean="0"/>
              <a:t>2023/4/19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45A8F-2627-41A1-8132-719BDFE92CD1}" type="slidenum">
              <a:rPr lang="zh-CN" altLang="en-US" smtClean="0"/>
              <a:t>‹#›</a:t>
            </a:fld>
            <a:endParaRPr lang="zh-CN" altLang="en-US"/>
          </a:p>
        </p:txBody>
      </p:sp>
      <p:sp>
        <p:nvSpPr>
          <p:cNvPr id="7" name="矩形 6"/>
          <p:cNvSpPr/>
          <p:nvPr/>
        </p:nvSpPr>
        <p:spPr>
          <a:xfrm flipH="1">
            <a:off x="0" y="0"/>
            <a:ext cx="12192000" cy="6857999"/>
          </a:xfrm>
          <a:prstGeom prst="rect">
            <a:avLst/>
          </a:prstGeom>
          <a:gradFill flip="none" rotWithShape="1">
            <a:gsLst>
              <a:gs pos="0">
                <a:schemeClr val="bg1"/>
              </a:gs>
              <a:gs pos="100000">
                <a:schemeClr val="bg1">
                  <a:lumMod val="95000"/>
                  <a:alpha val="7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45235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8.xml"/><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5.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hyperlink" Target="http://www.shangwuppt.com/"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3.xml"/><Relationship Id="rId1" Type="http://schemas.openxmlformats.org/officeDocument/2006/relationships/themeOverride" Target="../theme/themeOverride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emf"/></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2.xml"/><Relationship Id="rId1" Type="http://schemas.openxmlformats.org/officeDocument/2006/relationships/themeOverride" Target="../theme/themeOverride5.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themeOverride" Target="../theme/themeOverride6.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themeOverride" Target="../theme/themeOverride7.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2.xml"/><Relationship Id="rId1" Type="http://schemas.openxmlformats.org/officeDocument/2006/relationships/themeOverride" Target="../theme/themeOverride8.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2.xml"/><Relationship Id="rId1" Type="http://schemas.openxmlformats.org/officeDocument/2006/relationships/themeOverride" Target="../theme/themeOverride9.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2.xml"/><Relationship Id="rId1" Type="http://schemas.openxmlformats.org/officeDocument/2006/relationships/themeOverride" Target="../theme/themeOverride10.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2.xml"/><Relationship Id="rId1" Type="http://schemas.openxmlformats.org/officeDocument/2006/relationships/themeOverride" Target="../theme/themeOverride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3" Type="http://schemas.openxmlformats.org/officeDocument/2006/relationships/hyperlink" Target="http://www.shangwuppt.com/" TargetMode="External"/><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hyperlink" Target="http://www.shangwuppt.com/" TargetMode="Externa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819913" y="3720573"/>
            <a:ext cx="8146309" cy="722249"/>
          </a:xfrm>
          <a:prstGeom prst="rect">
            <a:avLst/>
          </a:prstGeom>
          <a:noFill/>
        </p:spPr>
        <p:txBody>
          <a:bodyPr wrap="square" lIns="0" tIns="0" rIns="0" bIns="0" rtlCol="0">
            <a:spAutoFit/>
          </a:bodyPr>
          <a:lstStyle/>
          <a:p>
            <a:pPr>
              <a:lnSpc>
                <a:spcPct val="130000"/>
              </a:lnSpc>
            </a:pPr>
            <a:r>
              <a:rPr lang="zh-CN" altLang="en-US" sz="4000" b="1" dirty="0">
                <a:solidFill>
                  <a:srgbClr val="554B4F"/>
                </a:solidFill>
                <a:latin typeface="方正黑体简体" panose="02010601030101010101" pitchFamily="2" charset="-122"/>
                <a:ea typeface="方正黑体简体" panose="02010601030101010101" pitchFamily="2" charset="-122"/>
                <a:cs typeface="+mn-ea"/>
              </a:rPr>
              <a:t>关系数据库的结构化查询语言</a:t>
            </a:r>
            <a:r>
              <a:rPr lang="en-US" altLang="zh-CN" sz="4000" b="1" dirty="0">
                <a:solidFill>
                  <a:srgbClr val="554B4F"/>
                </a:solidFill>
                <a:latin typeface="方正黑体简体" panose="02010601030101010101" pitchFamily="2" charset="-122"/>
                <a:ea typeface="方正黑体简体" panose="02010601030101010101" pitchFamily="2" charset="-122"/>
                <a:cs typeface="+mn-ea"/>
              </a:rPr>
              <a:t>SQL </a:t>
            </a:r>
            <a:endParaRPr lang="zh-CN" altLang="en-US" sz="4000" b="1" dirty="0">
              <a:solidFill>
                <a:srgbClr val="554B4F"/>
              </a:solidFill>
              <a:latin typeface="方正黑体简体" panose="02010601030101010101" pitchFamily="2" charset="-122"/>
              <a:ea typeface="方正黑体简体" panose="02010601030101010101" pitchFamily="2" charset="-122"/>
              <a:cs typeface="+mn-ea"/>
              <a:sym typeface="+mn-lt"/>
            </a:endParaRPr>
          </a:p>
        </p:txBody>
      </p:sp>
      <p:sp>
        <p:nvSpPr>
          <p:cNvPr id="11" name="矩形 10"/>
          <p:cNvSpPr/>
          <p:nvPr/>
        </p:nvSpPr>
        <p:spPr>
          <a:xfrm>
            <a:off x="9354" y="18289"/>
            <a:ext cx="12182645" cy="2896361"/>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
        <p:nvSpPr>
          <p:cNvPr id="14" name="矩形 13"/>
          <p:cNvSpPr/>
          <p:nvPr/>
        </p:nvSpPr>
        <p:spPr>
          <a:xfrm>
            <a:off x="1179690" y="963297"/>
            <a:ext cx="1845738" cy="4199253"/>
          </a:xfrm>
          <a:prstGeom prst="rect">
            <a:avLst/>
          </a:prstGeom>
          <a:solidFill>
            <a:srgbClr val="596784"/>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TextBox 48"/>
          <p:cNvSpPr txBox="1"/>
          <p:nvPr/>
        </p:nvSpPr>
        <p:spPr>
          <a:xfrm>
            <a:off x="1179690" y="3095904"/>
            <a:ext cx="1845739" cy="2081852"/>
          </a:xfrm>
          <a:prstGeom prst="rect">
            <a:avLst/>
          </a:prstGeom>
          <a:noFill/>
        </p:spPr>
        <p:txBody>
          <a:bodyPr wrap="square" lIns="0" tIns="0" rIns="0" bIns="0" rtlCol="0">
            <a:spAutoFit/>
          </a:bodyPr>
          <a:lstStyle/>
          <a:p>
            <a:pPr algn="ctr">
              <a:lnSpc>
                <a:spcPct val="130000"/>
              </a:lnSpc>
            </a:pPr>
            <a:r>
              <a:rPr lang="en-US" altLang="zh-CN" sz="11500" dirty="0">
                <a:solidFill>
                  <a:schemeClr val="bg1"/>
                </a:solidFill>
                <a:latin typeface="方正黑体简体" panose="02010601030101010101" pitchFamily="2" charset="-122"/>
                <a:ea typeface="方正黑体简体" panose="02010601030101010101" pitchFamily="2" charset="-122"/>
                <a:cs typeface="+mn-ea"/>
                <a:sym typeface="+mn-lt"/>
              </a:rPr>
              <a:t>5</a:t>
            </a:r>
            <a:endParaRPr lang="zh-CN" altLang="en-US" sz="11500" dirty="0">
              <a:solidFill>
                <a:schemeClr val="bg1"/>
              </a:solidFill>
              <a:latin typeface="方正黑体简体" panose="02010601030101010101" pitchFamily="2" charset="-122"/>
              <a:ea typeface="方正黑体简体" panose="02010601030101010101" pitchFamily="2" charset="-122"/>
              <a:cs typeface="+mn-ea"/>
              <a:sym typeface="+mn-lt"/>
            </a:endParaRPr>
          </a:p>
        </p:txBody>
      </p:sp>
      <p:sp>
        <p:nvSpPr>
          <p:cNvPr id="17" name="矩形 16"/>
          <p:cNvSpPr/>
          <p:nvPr/>
        </p:nvSpPr>
        <p:spPr>
          <a:xfrm>
            <a:off x="11059276" y="2715130"/>
            <a:ext cx="495300" cy="495300"/>
          </a:xfrm>
          <a:prstGeom prst="rect">
            <a:avLst/>
          </a:prstGeom>
          <a:solidFill>
            <a:srgbClr val="FFB407"/>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887979" y="4756150"/>
            <a:ext cx="640960" cy="640960"/>
          </a:xfrm>
          <a:prstGeom prst="rect">
            <a:avLst/>
          </a:prstGeom>
          <a:noFill/>
          <a:ln w="19050">
            <a:solidFill>
              <a:srgbClr val="FFB4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664409" y="5631308"/>
            <a:ext cx="217042" cy="217042"/>
          </a:xfrm>
          <a:prstGeom prst="rect">
            <a:avLst/>
          </a:prstGeom>
          <a:solidFill>
            <a:srgbClr val="FFB407"/>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a:off x="3868618" y="5326833"/>
            <a:ext cx="6883121" cy="0"/>
          </a:xfrm>
          <a:prstGeom prst="line">
            <a:avLst/>
          </a:prstGeom>
          <a:ln>
            <a:solidFill>
              <a:srgbClr val="596784">
                <a:alpha val="3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1261336"/>
      </p:ext>
    </p:extLst>
  </p:cSld>
  <p:clrMapOvr>
    <a:masterClrMapping/>
  </p:clrMapOvr>
  <mc:AlternateContent xmlns:mc="http://schemas.openxmlformats.org/markup-compatibility/2006" xmlns:p14="http://schemas.microsoft.com/office/powerpoint/2010/main">
    <mc:Choice Requires="p14">
      <p:transition spd="slow" p14:dur="1250" advClick="0" advTm="3000">
        <p14:flip dir="r"/>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arn(inVertical)">
                                      <p:cBhvr>
                                        <p:cTn id="10" dur="500"/>
                                        <p:tgtEl>
                                          <p:spTgt spid="1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up)">
                                      <p:cBhvr>
                                        <p:cTn id="13" dur="500"/>
                                        <p:tgtEl>
                                          <p:spTgt spid="14"/>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p:cTn id="16" dur="500" fill="hold"/>
                                        <p:tgtEl>
                                          <p:spTgt spid="18"/>
                                        </p:tgtEl>
                                        <p:attrNameLst>
                                          <p:attrName>ppt_w</p:attrName>
                                        </p:attrNameLst>
                                      </p:cBhvr>
                                      <p:tavLst>
                                        <p:tav tm="0">
                                          <p:val>
                                            <p:fltVal val="0"/>
                                          </p:val>
                                        </p:tav>
                                        <p:tav tm="100000">
                                          <p:val>
                                            <p:strVal val="#ppt_w"/>
                                          </p:val>
                                        </p:tav>
                                      </p:tavLst>
                                    </p:anim>
                                    <p:anim calcmode="lin" valueType="num">
                                      <p:cBhvr>
                                        <p:cTn id="17" dur="500" fill="hold"/>
                                        <p:tgtEl>
                                          <p:spTgt spid="18"/>
                                        </p:tgtEl>
                                        <p:attrNameLst>
                                          <p:attrName>ppt_h</p:attrName>
                                        </p:attrNameLst>
                                      </p:cBhvr>
                                      <p:tavLst>
                                        <p:tav tm="0">
                                          <p:val>
                                            <p:fltVal val="0"/>
                                          </p:val>
                                        </p:tav>
                                        <p:tav tm="100000">
                                          <p:val>
                                            <p:strVal val="#ppt_h"/>
                                          </p:val>
                                        </p:tav>
                                      </p:tavLst>
                                    </p:anim>
                                    <p:animEffect transition="in" filter="fade">
                                      <p:cBhvr>
                                        <p:cTn id="18" dur="500"/>
                                        <p:tgtEl>
                                          <p:spTgt spid="18"/>
                                        </p:tgtEl>
                                      </p:cBhvr>
                                    </p:animEffect>
                                  </p:childTnLst>
                                </p:cTn>
                              </p:par>
                              <p:par>
                                <p:cTn id="19" presetID="53" presetClass="entr" presetSubtype="16" fill="hold" grpId="0" nodeType="withEffect">
                                  <p:stCondLst>
                                    <p:cond delay="250"/>
                                  </p:stCondLst>
                                  <p:childTnLst>
                                    <p:set>
                                      <p:cBhvr>
                                        <p:cTn id="20" dur="1" fill="hold">
                                          <p:stCondLst>
                                            <p:cond delay="0"/>
                                          </p:stCondLst>
                                        </p:cTn>
                                        <p:tgtEl>
                                          <p:spTgt spid="19"/>
                                        </p:tgtEl>
                                        <p:attrNameLst>
                                          <p:attrName>style.visibility</p:attrName>
                                        </p:attrNameLst>
                                      </p:cBhvr>
                                      <p:to>
                                        <p:strVal val="visible"/>
                                      </p:to>
                                    </p:set>
                                    <p:anim calcmode="lin" valueType="num">
                                      <p:cBhvr>
                                        <p:cTn id="21" dur="500" fill="hold"/>
                                        <p:tgtEl>
                                          <p:spTgt spid="19"/>
                                        </p:tgtEl>
                                        <p:attrNameLst>
                                          <p:attrName>ppt_w</p:attrName>
                                        </p:attrNameLst>
                                      </p:cBhvr>
                                      <p:tavLst>
                                        <p:tav tm="0">
                                          <p:val>
                                            <p:fltVal val="0"/>
                                          </p:val>
                                        </p:tav>
                                        <p:tav tm="100000">
                                          <p:val>
                                            <p:strVal val="#ppt_w"/>
                                          </p:val>
                                        </p:tav>
                                      </p:tavLst>
                                    </p:anim>
                                    <p:anim calcmode="lin" valueType="num">
                                      <p:cBhvr>
                                        <p:cTn id="22" dur="500" fill="hold"/>
                                        <p:tgtEl>
                                          <p:spTgt spid="19"/>
                                        </p:tgtEl>
                                        <p:attrNameLst>
                                          <p:attrName>ppt_h</p:attrName>
                                        </p:attrNameLst>
                                      </p:cBhvr>
                                      <p:tavLst>
                                        <p:tav tm="0">
                                          <p:val>
                                            <p:fltVal val="0"/>
                                          </p:val>
                                        </p:tav>
                                        <p:tav tm="100000">
                                          <p:val>
                                            <p:strVal val="#ppt_h"/>
                                          </p:val>
                                        </p:tav>
                                      </p:tavLst>
                                    </p:anim>
                                    <p:animEffect transition="in" filter="fade">
                                      <p:cBhvr>
                                        <p:cTn id="23" dur="500"/>
                                        <p:tgtEl>
                                          <p:spTgt spid="19"/>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childTnLst>
                          </p:cTn>
                        </p:par>
                        <p:par>
                          <p:cTn id="29" fill="hold">
                            <p:stCondLst>
                              <p:cond delay="1250"/>
                            </p:stCondLst>
                            <p:childTnLst>
                              <p:par>
                                <p:cTn id="30" presetID="16" presetClass="entr" presetSubtype="21" fill="hold" grpId="0" nodeType="after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barn(inVertical)">
                                      <p:cBhvr>
                                        <p:cTn id="32" dur="500"/>
                                        <p:tgtEl>
                                          <p:spTgt spid="49"/>
                                        </p:tgtEl>
                                      </p:cBhvr>
                                    </p:animEffect>
                                  </p:childTnLst>
                                </p:cTn>
                              </p:par>
                            </p:childTnLst>
                          </p:cTn>
                        </p:par>
                        <p:par>
                          <p:cTn id="33" fill="hold">
                            <p:stCondLst>
                              <p:cond delay="1750"/>
                            </p:stCondLst>
                            <p:childTnLst>
                              <p:par>
                                <p:cTn id="34" presetID="22" presetClass="entr" presetSubtype="8" fill="hold"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left)">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11" grpId="0" animBg="1"/>
      <p:bldP spid="14" grpId="0" animBg="1"/>
      <p:bldP spid="16" grpId="0"/>
      <p:bldP spid="17" grpId="0" animBg="1"/>
      <p:bldP spid="18" grpId="0" animBg="1"/>
      <p:bldP spid="1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a:extLst>
              <a:ext uri="{FF2B5EF4-FFF2-40B4-BE49-F238E27FC236}">
                <a16:creationId xmlns:a16="http://schemas.microsoft.com/office/drawing/2014/main" id="{F141271B-CAE6-3A46-8C12-4C3E463EC921}"/>
              </a:ext>
            </a:extLst>
          </p:cNvPr>
          <p:cNvSpPr>
            <a:spLocks noGrp="1" noChangeArrowheads="1"/>
          </p:cNvSpPr>
          <p:nvPr>
            <p:ph type="title"/>
          </p:nvPr>
        </p:nvSpPr>
        <p:spPr/>
        <p:txBody>
          <a:bodyPr/>
          <a:lstStyle/>
          <a:p>
            <a:pPr>
              <a:defRPr/>
            </a:pPr>
            <a:r>
              <a:rPr lang="zh-CN" altLang="en-US" dirty="0">
                <a:solidFill>
                  <a:schemeClr val="bg2">
                    <a:lumMod val="10000"/>
                  </a:schemeClr>
                </a:solidFill>
              </a:rPr>
              <a:t>数据表定义举例</a:t>
            </a:r>
          </a:p>
        </p:txBody>
      </p:sp>
      <p:sp>
        <p:nvSpPr>
          <p:cNvPr id="321539" name="Rectangle 3">
            <a:extLst>
              <a:ext uri="{FF2B5EF4-FFF2-40B4-BE49-F238E27FC236}">
                <a16:creationId xmlns:a16="http://schemas.microsoft.com/office/drawing/2014/main" id="{E334F13D-9AFC-AE48-9A66-8FF56BB181D5}"/>
              </a:ext>
            </a:extLst>
          </p:cNvPr>
          <p:cNvSpPr>
            <a:spLocks noGrp="1" noChangeArrowheads="1"/>
          </p:cNvSpPr>
          <p:nvPr>
            <p:ph idx="1"/>
          </p:nvPr>
        </p:nvSpPr>
        <p:spPr/>
        <p:txBody>
          <a:bodyPr/>
          <a:lstStyle/>
          <a:p>
            <a:pPr>
              <a:buFont typeface="Wingdings" pitchFamily="2" charset="2"/>
              <a:buNone/>
            </a:pPr>
            <a:r>
              <a:rPr lang="zh-CN" altLang="en-US" b="1" dirty="0">
                <a:solidFill>
                  <a:schemeClr val="bg2">
                    <a:lumMod val="25000"/>
                  </a:schemeClr>
                </a:solidFill>
              </a:rPr>
              <a:t>例：学生成绩数据库含有三张表：</a:t>
            </a:r>
            <a:endParaRPr lang="en-US" altLang="zh-CN" b="1" dirty="0">
              <a:solidFill>
                <a:schemeClr val="bg2">
                  <a:lumMod val="25000"/>
                </a:schemeClr>
              </a:solidFill>
            </a:endParaRPr>
          </a:p>
          <a:p>
            <a:pPr>
              <a:buFont typeface="Wingdings" pitchFamily="2" charset="2"/>
              <a:buNone/>
            </a:pPr>
            <a:r>
              <a:rPr lang="zh-CN" altLang="en-US" b="1" dirty="0"/>
              <a:t>学生关系：</a:t>
            </a:r>
            <a:r>
              <a:rPr lang="en-US" altLang="zh-CN" b="1" dirty="0"/>
              <a:t>S(</a:t>
            </a:r>
            <a:r>
              <a:rPr lang="en-US" altLang="zh-CN" b="1" u="sng" dirty="0"/>
              <a:t>SNO,</a:t>
            </a:r>
            <a:r>
              <a:rPr lang="en-US" altLang="zh-CN" b="1" dirty="0"/>
              <a:t>SNAME,SEX, AGE, DNAME)</a:t>
            </a:r>
          </a:p>
          <a:p>
            <a:pPr>
              <a:buFont typeface="Wingdings" pitchFamily="2" charset="2"/>
              <a:buNone/>
            </a:pPr>
            <a:r>
              <a:rPr lang="zh-CN" altLang="en-US" b="1" dirty="0"/>
              <a:t>课程关系：</a:t>
            </a:r>
            <a:r>
              <a:rPr lang="en-US" altLang="zh-CN" b="1" dirty="0"/>
              <a:t>C(</a:t>
            </a:r>
            <a:r>
              <a:rPr lang="en-US" altLang="zh-CN" b="1" u="sng" dirty="0"/>
              <a:t>CNO</a:t>
            </a:r>
            <a:r>
              <a:rPr lang="en-US" altLang="zh-CN" b="1" dirty="0"/>
              <a:t>, CNAME, CREDIT, PRE_CNO)</a:t>
            </a:r>
          </a:p>
          <a:p>
            <a:pPr>
              <a:buFont typeface="Wingdings" pitchFamily="2" charset="2"/>
              <a:buNone/>
            </a:pPr>
            <a:r>
              <a:rPr lang="zh-CN" altLang="en-US" b="1" dirty="0"/>
              <a:t>选课关系：</a:t>
            </a:r>
            <a:r>
              <a:rPr lang="en-US" altLang="zh-CN" b="1" dirty="0"/>
              <a:t>SC(</a:t>
            </a:r>
            <a:r>
              <a:rPr lang="en-US" altLang="zh-CN" b="1" u="sng" dirty="0"/>
              <a:t>SNO, CNO</a:t>
            </a:r>
            <a:r>
              <a:rPr lang="en-US" altLang="zh-CN" b="1" dirty="0"/>
              <a:t>, SCORE)</a:t>
            </a:r>
          </a:p>
        </p:txBody>
      </p:sp>
      <p:sp>
        <p:nvSpPr>
          <p:cNvPr id="8" name="幻灯片编号占位符 5">
            <a:extLst>
              <a:ext uri="{FF2B5EF4-FFF2-40B4-BE49-F238E27FC236}">
                <a16:creationId xmlns:a16="http://schemas.microsoft.com/office/drawing/2014/main" id="{5AF4AB43-3458-4044-AA0B-930D2809F68C}"/>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A456938B-1551-D44E-9F16-EDD77AD5F056}" type="slidenum">
              <a:rPr kumimoji="0" lang="en-US" altLang="zh-CN" sz="1400">
                <a:ea typeface="宋体" panose="02010600030101010101" pitchFamily="2" charset="-122"/>
              </a:rPr>
              <a:pPr/>
              <a:t>10</a:t>
            </a:fld>
            <a:endParaRPr kumimoji="0" lang="en-US" altLang="zh-CN" sz="1400">
              <a:ea typeface="宋体" panose="02010600030101010101" pitchFamily="2" charset="-122"/>
            </a:endParaRPr>
          </a:p>
        </p:txBody>
      </p:sp>
      <p:sp>
        <p:nvSpPr>
          <p:cNvPr id="321540" name="Rectangle 4">
            <a:extLst>
              <a:ext uri="{FF2B5EF4-FFF2-40B4-BE49-F238E27FC236}">
                <a16:creationId xmlns:a16="http://schemas.microsoft.com/office/drawing/2014/main" id="{8B561A8C-2D4F-254E-81A8-FCFA01831BB1}"/>
              </a:ext>
            </a:extLst>
          </p:cNvPr>
          <p:cNvSpPr>
            <a:spLocks noChangeArrowheads="1"/>
          </p:cNvSpPr>
          <p:nvPr/>
        </p:nvSpPr>
        <p:spPr bwMode="auto">
          <a:xfrm>
            <a:off x="6282091" y="80081"/>
            <a:ext cx="5909909" cy="3259675"/>
          </a:xfrm>
          <a:prstGeom prst="rect">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defRPr/>
            </a:pPr>
            <a:r>
              <a:rPr lang="en-US" altLang="zh-CN" sz="2000" b="1" dirty="0">
                <a:latin typeface="Tahoma" charset="0"/>
                <a:ea typeface="黑体" charset="0"/>
                <a:cs typeface="黑体" charset="0"/>
              </a:rPr>
              <a:t>CREATE TABLE S</a:t>
            </a:r>
          </a:p>
          <a:p>
            <a:pPr>
              <a:lnSpc>
                <a:spcPct val="150000"/>
              </a:lnSpc>
              <a:defRPr/>
            </a:pPr>
            <a:r>
              <a:rPr lang="en-US" altLang="zh-CN" sz="2000" b="1" dirty="0">
                <a:latin typeface="Tahoma" charset="0"/>
                <a:ea typeface="黑体" charset="0"/>
                <a:cs typeface="黑体" charset="0"/>
              </a:rPr>
              <a:t>   </a:t>
            </a:r>
            <a:r>
              <a:rPr lang="zh-CN" altLang="en-US" sz="2000" b="1" dirty="0">
                <a:latin typeface="Tahoma" charset="0"/>
                <a:ea typeface="黑体" charset="0"/>
                <a:cs typeface="黑体" charset="0"/>
              </a:rPr>
              <a:t>　</a:t>
            </a:r>
            <a:r>
              <a:rPr lang="en-US" altLang="zh-CN" sz="2000" b="1" dirty="0">
                <a:latin typeface="Tahoma" charset="0"/>
                <a:ea typeface="黑体" charset="0"/>
                <a:cs typeface="黑体" charset="0"/>
              </a:rPr>
              <a:t>              ( SNO CHAR(6)  </a:t>
            </a:r>
            <a:r>
              <a:rPr lang="en-US" altLang="zh-CN" sz="2000" b="1" dirty="0">
                <a:solidFill>
                  <a:srgbClr val="A50021"/>
                </a:solidFill>
                <a:latin typeface="Tahoma" charset="0"/>
                <a:ea typeface="黑体" charset="0"/>
                <a:cs typeface="黑体" charset="0"/>
              </a:rPr>
              <a:t>PRIMARY KEY</a:t>
            </a:r>
            <a:r>
              <a:rPr lang="zh-CN" altLang="en-US" sz="2000" b="1" dirty="0">
                <a:latin typeface="Tahoma" charset="0"/>
                <a:ea typeface="黑体" charset="0"/>
                <a:cs typeface="黑体" charset="0"/>
              </a:rPr>
              <a:t>，</a:t>
            </a:r>
            <a:endParaRPr lang="en-US" altLang="zh-CN" sz="2000" b="1" dirty="0">
              <a:latin typeface="Tahoma" charset="0"/>
              <a:ea typeface="黑体" charset="0"/>
              <a:cs typeface="黑体" charset="0"/>
            </a:endParaRPr>
          </a:p>
          <a:p>
            <a:pPr>
              <a:lnSpc>
                <a:spcPct val="150000"/>
              </a:lnSpc>
              <a:defRPr/>
            </a:pPr>
            <a:r>
              <a:rPr lang="en-US" altLang="zh-CN" sz="2000" b="1" dirty="0">
                <a:latin typeface="Tahoma" charset="0"/>
                <a:ea typeface="黑体" charset="0"/>
                <a:cs typeface="黑体" charset="0"/>
              </a:rPr>
              <a:t>                        SNAME CHAR(8) </a:t>
            </a:r>
            <a:r>
              <a:rPr lang="en-US" altLang="zh-CN" sz="2000" b="1" dirty="0">
                <a:solidFill>
                  <a:srgbClr val="A50021"/>
                </a:solidFill>
                <a:latin typeface="Tahoma" charset="0"/>
                <a:ea typeface="黑体" charset="0"/>
                <a:cs typeface="黑体" charset="0"/>
              </a:rPr>
              <a:t>NOT NULL</a:t>
            </a:r>
            <a:r>
              <a:rPr lang="zh-CN" altLang="en-US" sz="2000" b="1" dirty="0">
                <a:latin typeface="Tahoma" charset="0"/>
                <a:ea typeface="黑体" charset="0"/>
                <a:cs typeface="黑体" charset="0"/>
              </a:rPr>
              <a:t>，</a:t>
            </a:r>
            <a:endParaRPr lang="en-US" altLang="zh-CN" sz="2000" b="1" dirty="0">
              <a:latin typeface="Tahoma" charset="0"/>
              <a:ea typeface="黑体" charset="0"/>
              <a:cs typeface="黑体" charset="0"/>
            </a:endParaRPr>
          </a:p>
          <a:p>
            <a:pPr>
              <a:lnSpc>
                <a:spcPct val="150000"/>
              </a:lnSpc>
              <a:defRPr/>
            </a:pPr>
            <a:r>
              <a:rPr lang="en-US" altLang="zh-CN" sz="2000" b="1" dirty="0">
                <a:latin typeface="Tahoma" charset="0"/>
                <a:ea typeface="黑体" charset="0"/>
                <a:cs typeface="黑体" charset="0"/>
              </a:rPr>
              <a:t>                        AGE SMALLINT</a:t>
            </a:r>
            <a:r>
              <a:rPr lang="zh-CN" altLang="en-US" sz="2000" b="1" dirty="0">
                <a:latin typeface="Tahoma" charset="0"/>
                <a:ea typeface="黑体" charset="0"/>
                <a:cs typeface="黑体" charset="0"/>
              </a:rPr>
              <a:t>，</a:t>
            </a:r>
            <a:endParaRPr lang="en-US" altLang="zh-CN" sz="2000" b="1" dirty="0">
              <a:latin typeface="Tahoma" charset="0"/>
              <a:ea typeface="黑体" charset="0"/>
              <a:cs typeface="黑体" charset="0"/>
            </a:endParaRPr>
          </a:p>
          <a:p>
            <a:pPr>
              <a:lnSpc>
                <a:spcPct val="150000"/>
              </a:lnSpc>
              <a:defRPr/>
            </a:pPr>
            <a:r>
              <a:rPr lang="en-US" altLang="zh-CN" sz="2000" b="1" dirty="0">
                <a:latin typeface="Tahoma" charset="0"/>
                <a:ea typeface="黑体" charset="0"/>
                <a:cs typeface="黑体" charset="0"/>
              </a:rPr>
              <a:t>                        SEX CHAR(1)</a:t>
            </a:r>
            <a:r>
              <a:rPr lang="zh-CN" altLang="en-US" sz="2000" b="1" dirty="0">
                <a:latin typeface="Tahoma" charset="0"/>
                <a:ea typeface="黑体" charset="0"/>
                <a:cs typeface="黑体" charset="0"/>
              </a:rPr>
              <a:t>，</a:t>
            </a:r>
            <a:endParaRPr lang="en-US" altLang="zh-CN" sz="2000" b="1" dirty="0">
              <a:latin typeface="Tahoma" charset="0"/>
              <a:ea typeface="黑体" charset="0"/>
              <a:cs typeface="黑体" charset="0"/>
            </a:endParaRPr>
          </a:p>
          <a:p>
            <a:pPr>
              <a:lnSpc>
                <a:spcPct val="150000"/>
              </a:lnSpc>
              <a:defRPr/>
            </a:pPr>
            <a:r>
              <a:rPr lang="en-US" altLang="zh-CN" sz="2000" b="1" dirty="0">
                <a:latin typeface="Tahoma" charset="0"/>
                <a:ea typeface="黑体" charset="0"/>
                <a:cs typeface="黑体" charset="0"/>
              </a:rPr>
              <a:t>                        DNAME VARCHAR(12)</a:t>
            </a:r>
          </a:p>
          <a:p>
            <a:pPr>
              <a:lnSpc>
                <a:spcPct val="150000"/>
              </a:lnSpc>
              <a:defRPr/>
            </a:pPr>
            <a:r>
              <a:rPr lang="en-US" altLang="zh-CN" sz="2000" b="1" dirty="0">
                <a:latin typeface="Tahoma" charset="0"/>
                <a:ea typeface="黑体" charset="0"/>
                <a:cs typeface="黑体" charset="0"/>
              </a:rPr>
              <a:t>                    )</a:t>
            </a:r>
            <a:r>
              <a:rPr lang="zh-CN" altLang="en-US" sz="2000" b="1" dirty="0">
                <a:latin typeface="Tahoma" charset="0"/>
                <a:ea typeface="黑体" charset="0"/>
                <a:cs typeface="黑体" charset="0"/>
              </a:rPr>
              <a:t>；</a:t>
            </a:r>
          </a:p>
        </p:txBody>
      </p:sp>
      <p:sp>
        <p:nvSpPr>
          <p:cNvPr id="321541" name="Rectangle 5">
            <a:extLst>
              <a:ext uri="{FF2B5EF4-FFF2-40B4-BE49-F238E27FC236}">
                <a16:creationId xmlns:a16="http://schemas.microsoft.com/office/drawing/2014/main" id="{471F01F1-1079-C448-83A9-EB90A47AAE59}"/>
              </a:ext>
            </a:extLst>
          </p:cNvPr>
          <p:cNvSpPr>
            <a:spLocks noChangeArrowheads="1"/>
          </p:cNvSpPr>
          <p:nvPr/>
        </p:nvSpPr>
        <p:spPr bwMode="auto">
          <a:xfrm>
            <a:off x="6393215" y="1701056"/>
            <a:ext cx="5798785" cy="3558673"/>
          </a:xfrm>
          <a:prstGeom prst="rect">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3"/>
          </a:lnRef>
          <a:fillRef idx="1">
            <a:schemeClr val="lt1"/>
          </a:fillRef>
          <a:effectRef idx="0">
            <a:schemeClr val="accent3"/>
          </a:effectRef>
          <a:fontRef idx="minor">
            <a:schemeClr val="dk1"/>
          </a:fontRef>
        </p:style>
        <p:txBody>
          <a:bodyPr/>
          <a:lstStyle/>
          <a:p>
            <a:pPr marL="342900" indent="-342900">
              <a:lnSpc>
                <a:spcPct val="150000"/>
              </a:lnSpc>
              <a:spcBef>
                <a:spcPct val="20000"/>
              </a:spcBef>
              <a:buClr>
                <a:schemeClr val="folHlink"/>
              </a:buClr>
              <a:buSzPct val="60000"/>
              <a:defRPr/>
            </a:pPr>
            <a:r>
              <a:rPr lang="en-US" altLang="zh-CN" b="1" dirty="0">
                <a:latin typeface="Tahoma" charset="0"/>
                <a:ea typeface="楷体_GB2312" charset="0"/>
              </a:rPr>
              <a:t>CREATE TABLE C</a:t>
            </a:r>
          </a:p>
          <a:p>
            <a:pPr marL="342900" indent="-342900">
              <a:lnSpc>
                <a:spcPct val="150000"/>
              </a:lnSpc>
              <a:spcBef>
                <a:spcPct val="20000"/>
              </a:spcBef>
              <a:buClr>
                <a:schemeClr val="folHlink"/>
              </a:buClr>
              <a:buSzPct val="60000"/>
              <a:defRPr/>
            </a:pPr>
            <a:r>
              <a:rPr lang="en-US" altLang="zh-CN" b="1" dirty="0">
                <a:latin typeface="Tahoma" charset="0"/>
                <a:ea typeface="楷体_GB2312" charset="0"/>
              </a:rPr>
              <a:t>     ( CNO CHAR(2) </a:t>
            </a:r>
            <a:r>
              <a:rPr lang="en-US" altLang="zh-CN" b="1" dirty="0">
                <a:solidFill>
                  <a:srgbClr val="A50021"/>
                </a:solidFill>
                <a:latin typeface="Tahoma" charset="0"/>
                <a:ea typeface="楷体_GB2312" charset="0"/>
              </a:rPr>
              <a:t>NOT NULL</a:t>
            </a:r>
            <a:r>
              <a:rPr lang="en-US" altLang="zh-CN" b="1" dirty="0">
                <a:latin typeface="Tahoma" charset="0"/>
                <a:ea typeface="楷体_GB2312" charset="0"/>
              </a:rPr>
              <a:t>,</a:t>
            </a:r>
          </a:p>
          <a:p>
            <a:pPr marL="342900" indent="-342900">
              <a:lnSpc>
                <a:spcPct val="150000"/>
              </a:lnSpc>
              <a:spcBef>
                <a:spcPct val="20000"/>
              </a:spcBef>
              <a:buClr>
                <a:schemeClr val="folHlink"/>
              </a:buClr>
              <a:buSzPct val="60000"/>
              <a:defRPr/>
            </a:pPr>
            <a:r>
              <a:rPr lang="en-US" altLang="zh-CN" b="1" dirty="0">
                <a:latin typeface="Tahoma" charset="0"/>
                <a:ea typeface="楷体_GB2312" charset="0"/>
              </a:rPr>
              <a:t>        CNAME VARCHAR(24) </a:t>
            </a:r>
            <a:r>
              <a:rPr lang="en-US" altLang="zh-CN" b="1" dirty="0">
                <a:solidFill>
                  <a:srgbClr val="A50021"/>
                </a:solidFill>
                <a:latin typeface="Tahoma" charset="0"/>
                <a:ea typeface="楷体_GB2312" charset="0"/>
              </a:rPr>
              <a:t>NOT NULL</a:t>
            </a:r>
            <a:r>
              <a:rPr lang="en-US" altLang="zh-CN" b="1" dirty="0">
                <a:latin typeface="Tahoma" charset="0"/>
                <a:ea typeface="楷体_GB2312" charset="0"/>
              </a:rPr>
              <a:t>,</a:t>
            </a:r>
          </a:p>
          <a:p>
            <a:pPr marL="342900" indent="-342900">
              <a:lnSpc>
                <a:spcPct val="150000"/>
              </a:lnSpc>
              <a:spcBef>
                <a:spcPct val="20000"/>
              </a:spcBef>
              <a:buClr>
                <a:schemeClr val="folHlink"/>
              </a:buClr>
              <a:buSzPct val="60000"/>
              <a:defRPr/>
            </a:pPr>
            <a:r>
              <a:rPr lang="en-US" altLang="zh-CN" b="1" dirty="0">
                <a:latin typeface="Tahoma" charset="0"/>
                <a:ea typeface="楷体_GB2312" charset="0"/>
              </a:rPr>
              <a:t>        CREDIT SMALLINT,</a:t>
            </a:r>
          </a:p>
          <a:p>
            <a:pPr marL="342900" indent="-342900">
              <a:lnSpc>
                <a:spcPct val="150000"/>
              </a:lnSpc>
              <a:spcBef>
                <a:spcPct val="20000"/>
              </a:spcBef>
              <a:buClr>
                <a:schemeClr val="folHlink"/>
              </a:buClr>
              <a:buSzPct val="60000"/>
              <a:defRPr/>
            </a:pPr>
            <a:r>
              <a:rPr lang="en-US" altLang="zh-CN" b="1" dirty="0">
                <a:latin typeface="Tahoma" charset="0"/>
                <a:ea typeface="楷体_GB2312" charset="0"/>
              </a:rPr>
              <a:t>        PRE_CNO CHAR(2),</a:t>
            </a:r>
          </a:p>
          <a:p>
            <a:pPr marL="342900" indent="-342900">
              <a:lnSpc>
                <a:spcPct val="150000"/>
              </a:lnSpc>
              <a:spcBef>
                <a:spcPct val="20000"/>
              </a:spcBef>
              <a:buClr>
                <a:schemeClr val="folHlink"/>
              </a:buClr>
              <a:buSzPct val="60000"/>
              <a:defRPr/>
            </a:pPr>
            <a:r>
              <a:rPr lang="en-US" altLang="zh-CN" b="1" dirty="0">
                <a:latin typeface="Tahoma" charset="0"/>
                <a:ea typeface="楷体_GB2312" charset="0"/>
              </a:rPr>
              <a:t>        </a:t>
            </a:r>
            <a:r>
              <a:rPr lang="en-US" altLang="zh-CN" b="1" dirty="0">
                <a:solidFill>
                  <a:srgbClr val="A50021"/>
                </a:solidFill>
                <a:latin typeface="Tahoma" charset="0"/>
                <a:ea typeface="楷体_GB2312" charset="0"/>
              </a:rPr>
              <a:t>PRIMARY KEY(CNO)</a:t>
            </a:r>
          </a:p>
          <a:p>
            <a:pPr marL="342900" indent="-342900">
              <a:lnSpc>
                <a:spcPct val="150000"/>
              </a:lnSpc>
              <a:spcBef>
                <a:spcPct val="20000"/>
              </a:spcBef>
              <a:buClr>
                <a:schemeClr val="folHlink"/>
              </a:buClr>
              <a:buSzPct val="60000"/>
              <a:defRPr/>
            </a:pPr>
            <a:r>
              <a:rPr lang="en-US" altLang="zh-CN" b="1" dirty="0">
                <a:latin typeface="Tahoma" charset="0"/>
                <a:ea typeface="楷体_GB2312" charset="0"/>
              </a:rPr>
              <a:t>     );</a:t>
            </a:r>
            <a:endParaRPr lang="en-US" altLang="zh-CN" dirty="0">
              <a:latin typeface="Tahoma" charset="0"/>
              <a:ea typeface="楷体_GB2312" charset="0"/>
            </a:endParaRPr>
          </a:p>
        </p:txBody>
      </p:sp>
      <p:sp>
        <p:nvSpPr>
          <p:cNvPr id="321542" name="Rectangle 6">
            <a:extLst>
              <a:ext uri="{FF2B5EF4-FFF2-40B4-BE49-F238E27FC236}">
                <a16:creationId xmlns:a16="http://schemas.microsoft.com/office/drawing/2014/main" id="{75126751-3EC3-4447-B31A-B35C894666DA}"/>
              </a:ext>
            </a:extLst>
          </p:cNvPr>
          <p:cNvSpPr>
            <a:spLocks noChangeArrowheads="1"/>
          </p:cNvSpPr>
          <p:nvPr/>
        </p:nvSpPr>
        <p:spPr bwMode="auto">
          <a:xfrm>
            <a:off x="6513689" y="3138311"/>
            <a:ext cx="5678311" cy="3719689"/>
          </a:xfrm>
          <a:prstGeom prst="rect">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lnRef>
          <a:fillRef idx="1">
            <a:schemeClr val="lt1"/>
          </a:fillRef>
          <a:effectRef idx="0">
            <a:schemeClr val="accent5"/>
          </a:effectRef>
          <a:fontRef idx="minor">
            <a:schemeClr val="dk1"/>
          </a:fontRef>
        </p:style>
        <p:txBody>
          <a:bodyPr/>
          <a:lstStyle/>
          <a:p>
            <a:pPr marL="342900" indent="-342900">
              <a:lnSpc>
                <a:spcPct val="150000"/>
              </a:lnSpc>
              <a:spcBef>
                <a:spcPct val="20000"/>
              </a:spcBef>
              <a:buClr>
                <a:schemeClr val="folHlink"/>
              </a:buClr>
              <a:buSzPct val="60000"/>
              <a:defRPr/>
            </a:pPr>
            <a:r>
              <a:rPr lang="en-US" altLang="zh-CN" b="1" dirty="0">
                <a:latin typeface="Tahoma" charset="0"/>
                <a:ea typeface="楷体_GB2312" charset="0"/>
              </a:rPr>
              <a:t>CREATE TABLE SC</a:t>
            </a:r>
          </a:p>
          <a:p>
            <a:pPr marL="342900" indent="-342900">
              <a:lnSpc>
                <a:spcPct val="150000"/>
              </a:lnSpc>
              <a:spcBef>
                <a:spcPct val="20000"/>
              </a:spcBef>
              <a:buClr>
                <a:schemeClr val="folHlink"/>
              </a:buClr>
              <a:buSzPct val="60000"/>
              <a:defRPr/>
            </a:pPr>
            <a:r>
              <a:rPr lang="en-US" altLang="zh-CN" b="1" dirty="0">
                <a:latin typeface="Tahoma" charset="0"/>
                <a:ea typeface="楷体_GB2312" charset="0"/>
              </a:rPr>
              <a:t>( SNO CHAR(6) NOT NULL,</a:t>
            </a:r>
          </a:p>
          <a:p>
            <a:pPr marL="342900" indent="-342900">
              <a:lnSpc>
                <a:spcPct val="150000"/>
              </a:lnSpc>
              <a:spcBef>
                <a:spcPct val="20000"/>
              </a:spcBef>
              <a:buClr>
                <a:schemeClr val="folHlink"/>
              </a:buClr>
              <a:buSzPct val="60000"/>
              <a:defRPr/>
            </a:pPr>
            <a:r>
              <a:rPr lang="en-US" altLang="zh-CN" b="1" dirty="0">
                <a:latin typeface="Tahoma" charset="0"/>
                <a:ea typeface="楷体_GB2312" charset="0"/>
              </a:rPr>
              <a:t>   CNO CHAR(2) NOT NULL,</a:t>
            </a:r>
          </a:p>
          <a:p>
            <a:pPr marL="342900" indent="-342900">
              <a:lnSpc>
                <a:spcPct val="150000"/>
              </a:lnSpc>
              <a:spcBef>
                <a:spcPct val="20000"/>
              </a:spcBef>
              <a:buClr>
                <a:schemeClr val="folHlink"/>
              </a:buClr>
              <a:buSzPct val="60000"/>
              <a:defRPr/>
            </a:pPr>
            <a:r>
              <a:rPr lang="en-US" altLang="zh-CN" b="1" dirty="0">
                <a:latin typeface="Tahoma" charset="0"/>
                <a:ea typeface="楷体_GB2312" charset="0"/>
              </a:rPr>
              <a:t>   SCORE SMALLINT,</a:t>
            </a:r>
          </a:p>
          <a:p>
            <a:pPr marL="342900" indent="-342900">
              <a:lnSpc>
                <a:spcPct val="150000"/>
              </a:lnSpc>
              <a:spcBef>
                <a:spcPct val="20000"/>
              </a:spcBef>
              <a:buClr>
                <a:schemeClr val="folHlink"/>
              </a:buClr>
              <a:buSzPct val="60000"/>
              <a:defRPr/>
            </a:pPr>
            <a:r>
              <a:rPr lang="en-US" altLang="zh-CN" b="1" dirty="0">
                <a:latin typeface="Tahoma" charset="0"/>
                <a:ea typeface="楷体_GB2312" charset="0"/>
              </a:rPr>
              <a:t>   </a:t>
            </a:r>
            <a:r>
              <a:rPr lang="en-US" altLang="zh-CN" b="1" dirty="0">
                <a:solidFill>
                  <a:srgbClr val="A50021"/>
                </a:solidFill>
                <a:latin typeface="Tahoma" charset="0"/>
                <a:ea typeface="楷体_GB2312" charset="0"/>
              </a:rPr>
              <a:t>PRIMARY KEY(SNO,CNO),</a:t>
            </a:r>
          </a:p>
          <a:p>
            <a:pPr marL="342900" indent="-342900">
              <a:lnSpc>
                <a:spcPct val="150000"/>
              </a:lnSpc>
              <a:spcBef>
                <a:spcPct val="20000"/>
              </a:spcBef>
              <a:buClr>
                <a:schemeClr val="folHlink"/>
              </a:buClr>
              <a:buSzPct val="60000"/>
              <a:defRPr/>
            </a:pPr>
            <a:r>
              <a:rPr lang="en-US" altLang="zh-CN" b="1" dirty="0">
                <a:solidFill>
                  <a:srgbClr val="000099"/>
                </a:solidFill>
                <a:latin typeface="Tahoma" charset="0"/>
                <a:ea typeface="楷体_GB2312" charset="0"/>
              </a:rPr>
              <a:t>   FOREIGN KEY(SNO) REFERENCES S(SNO),</a:t>
            </a:r>
          </a:p>
          <a:p>
            <a:pPr marL="342900" indent="-342900">
              <a:lnSpc>
                <a:spcPct val="150000"/>
              </a:lnSpc>
              <a:spcBef>
                <a:spcPct val="20000"/>
              </a:spcBef>
              <a:buClr>
                <a:schemeClr val="folHlink"/>
              </a:buClr>
              <a:buSzPct val="60000"/>
              <a:defRPr/>
            </a:pPr>
            <a:r>
              <a:rPr lang="en-US" altLang="zh-CN" b="1" dirty="0">
                <a:solidFill>
                  <a:srgbClr val="000099"/>
                </a:solidFill>
                <a:latin typeface="Tahoma" charset="0"/>
                <a:ea typeface="楷体_GB2312" charset="0"/>
              </a:rPr>
              <a:t>   FOREIGN KEY(CNO) REFERENCES C(</a:t>
            </a:r>
            <a:r>
              <a:rPr lang="en-US" altLang="zh-CN" b="1" dirty="0" err="1">
                <a:solidFill>
                  <a:srgbClr val="000099"/>
                </a:solidFill>
                <a:latin typeface="Tahoma" charset="0"/>
                <a:ea typeface="楷体_GB2312" charset="0"/>
              </a:rPr>
              <a:t>cno</a:t>
            </a:r>
            <a:r>
              <a:rPr lang="en-US" altLang="zh-CN" b="1" dirty="0">
                <a:solidFill>
                  <a:srgbClr val="000099"/>
                </a:solidFill>
                <a:latin typeface="Tahoma" charset="0"/>
                <a:ea typeface="楷体_GB2312" charset="0"/>
              </a:rPr>
              <a:t>)</a:t>
            </a:r>
          </a:p>
          <a:p>
            <a:pPr marL="342900" indent="-342900">
              <a:lnSpc>
                <a:spcPct val="150000"/>
              </a:lnSpc>
              <a:spcBef>
                <a:spcPct val="20000"/>
              </a:spcBef>
              <a:buClr>
                <a:schemeClr val="folHlink"/>
              </a:buClr>
              <a:buSzPct val="60000"/>
              <a:defRPr/>
            </a:pPr>
            <a:r>
              <a:rPr lang="en-US" altLang="zh-CN" b="1" dirty="0">
                <a:latin typeface="Tahoma" charset="0"/>
                <a:ea typeface="楷体_GB2312" charset="0"/>
              </a:rPr>
              <a:t>);</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15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xit" presetSubtype="10" fill="hold" grpId="1" nodeType="clickEffect">
                                  <p:stCondLst>
                                    <p:cond delay="0"/>
                                  </p:stCondLst>
                                  <p:childTnLst>
                                    <p:animEffect transition="out" filter="checkerboard(across)">
                                      <p:cBhvr>
                                        <p:cTn id="10" dur="500"/>
                                        <p:tgtEl>
                                          <p:spTgt spid="321540"/>
                                        </p:tgtEl>
                                      </p:cBhvr>
                                    </p:animEffect>
                                    <p:set>
                                      <p:cBhvr>
                                        <p:cTn id="11" dur="1" fill="hold">
                                          <p:stCondLst>
                                            <p:cond delay="499"/>
                                          </p:stCondLst>
                                        </p:cTn>
                                        <p:tgtEl>
                                          <p:spTgt spid="321540"/>
                                        </p:tgtEl>
                                        <p:attrNameLst>
                                          <p:attrName>style.visibility</p:attrName>
                                        </p:attrNameLst>
                                      </p:cBhvr>
                                      <p:to>
                                        <p:strVal val="hidden"/>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21541"/>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xit" presetSubtype="16" fill="hold" grpId="1" nodeType="clickEffect">
                                  <p:stCondLst>
                                    <p:cond delay="0"/>
                                  </p:stCondLst>
                                  <p:childTnLst>
                                    <p:animEffect transition="out" filter="box(in)">
                                      <p:cBhvr>
                                        <p:cTn id="19" dur="500"/>
                                        <p:tgtEl>
                                          <p:spTgt spid="321541"/>
                                        </p:tgtEl>
                                      </p:cBhvr>
                                    </p:animEffect>
                                    <p:set>
                                      <p:cBhvr>
                                        <p:cTn id="20" dur="1" fill="hold">
                                          <p:stCondLst>
                                            <p:cond delay="499"/>
                                          </p:stCondLst>
                                        </p:cTn>
                                        <p:tgtEl>
                                          <p:spTgt spid="321541"/>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154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8" presetClass="exit" presetSubtype="16" fill="hold" grpId="1" nodeType="clickEffect">
                                  <p:stCondLst>
                                    <p:cond delay="0"/>
                                  </p:stCondLst>
                                  <p:childTnLst>
                                    <p:animEffect transition="out" filter="diamond(in)">
                                      <p:cBhvr>
                                        <p:cTn id="28" dur="2000"/>
                                        <p:tgtEl>
                                          <p:spTgt spid="321542"/>
                                        </p:tgtEl>
                                      </p:cBhvr>
                                    </p:animEffect>
                                    <p:set>
                                      <p:cBhvr>
                                        <p:cTn id="29" dur="1" fill="hold">
                                          <p:stCondLst>
                                            <p:cond delay="1999"/>
                                          </p:stCondLst>
                                        </p:cTn>
                                        <p:tgtEl>
                                          <p:spTgt spid="3215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0" grpId="0" animBg="1"/>
      <p:bldP spid="321540" grpId="1" animBg="1"/>
      <p:bldP spid="321541" grpId="0" animBg="1"/>
      <p:bldP spid="321541" grpId="1" animBg="1"/>
      <p:bldP spid="321542" grpId="0" animBg="1"/>
      <p:bldP spid="321542" grpId="1"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Rectangle 2">
            <a:extLst>
              <a:ext uri="{FF2B5EF4-FFF2-40B4-BE49-F238E27FC236}">
                <a16:creationId xmlns:a16="http://schemas.microsoft.com/office/drawing/2014/main" id="{22A45A2B-8819-E04C-B196-5AD91E003CD3}"/>
              </a:ext>
            </a:extLst>
          </p:cNvPr>
          <p:cNvSpPr>
            <a:spLocks noGrp="1" noChangeArrowheads="1"/>
          </p:cNvSpPr>
          <p:nvPr>
            <p:ph type="title"/>
          </p:nvPr>
        </p:nvSpPr>
        <p:spPr/>
        <p:txBody>
          <a:bodyPr/>
          <a:lstStyle/>
          <a:p>
            <a:pPr>
              <a:defRPr/>
            </a:pPr>
            <a:r>
              <a:rPr lang="en-US" altLang="zh-CN" dirty="0">
                <a:solidFill>
                  <a:schemeClr val="bg2">
                    <a:lumMod val="10000"/>
                  </a:schemeClr>
                </a:solidFill>
              </a:rPr>
              <a:t>5.6.3  </a:t>
            </a:r>
            <a:r>
              <a:rPr lang="zh-CN" altLang="en-US" dirty="0">
                <a:solidFill>
                  <a:schemeClr val="bg2">
                    <a:lumMod val="10000"/>
                  </a:schemeClr>
                </a:solidFill>
              </a:rPr>
              <a:t>删除视图</a:t>
            </a:r>
          </a:p>
        </p:txBody>
      </p:sp>
      <p:sp>
        <p:nvSpPr>
          <p:cNvPr id="971779" name="Rectangle 3">
            <a:extLst>
              <a:ext uri="{FF2B5EF4-FFF2-40B4-BE49-F238E27FC236}">
                <a16:creationId xmlns:a16="http://schemas.microsoft.com/office/drawing/2014/main" id="{FBA8E7EA-B703-7F4B-A6F8-FD8DEF1E4BEA}"/>
              </a:ext>
            </a:extLst>
          </p:cNvPr>
          <p:cNvSpPr>
            <a:spLocks noGrp="1" noChangeArrowheads="1"/>
          </p:cNvSpPr>
          <p:nvPr>
            <p:ph idx="1"/>
          </p:nvPr>
        </p:nvSpPr>
        <p:spPr>
          <a:xfrm>
            <a:off x="1061179" y="1282037"/>
            <a:ext cx="8242005" cy="4034241"/>
          </a:xfrm>
        </p:spPr>
        <p:txBody>
          <a:bodyPr>
            <a:normAutofit/>
          </a:bodyPr>
          <a:lstStyle/>
          <a:p>
            <a:pPr marL="457200" lvl="1" indent="-447675">
              <a:spcBef>
                <a:spcPts val="0"/>
              </a:spcBef>
              <a:buNone/>
              <a:defRPr/>
            </a:pPr>
            <a:r>
              <a:rPr lang="zh-CN" altLang="en-US" sz="2000" b="1" dirty="0">
                <a:latin typeface="Times New Roman" panose="02020603050405020304" pitchFamily="18" charset="0"/>
                <a:cs typeface="Times New Roman" panose="02020603050405020304" pitchFamily="18" charset="0"/>
              </a:rPr>
              <a:t>语法：</a:t>
            </a:r>
            <a:endParaRPr lang="en-US" altLang="zh-CN" sz="2000" b="1" dirty="0">
              <a:latin typeface="Times New Roman" panose="02020603050405020304" pitchFamily="18" charset="0"/>
              <a:cs typeface="Times New Roman" panose="02020603050405020304" pitchFamily="18" charset="0"/>
            </a:endParaRPr>
          </a:p>
          <a:p>
            <a:pPr marL="457200" lvl="1" indent="-447675">
              <a:spcBef>
                <a:spcPts val="0"/>
              </a:spcBef>
              <a:buNone/>
              <a:defRPr/>
            </a:pP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DROP  VIEW  &lt;</a:t>
            </a:r>
            <a:r>
              <a:rPr lang="zh-CN" altLang="en-US" sz="2000" b="1" dirty="0">
                <a:latin typeface="Times New Roman" panose="02020603050405020304" pitchFamily="18" charset="0"/>
                <a:cs typeface="Times New Roman" panose="02020603050405020304" pitchFamily="18" charset="0"/>
              </a:rPr>
              <a:t>视图名</a:t>
            </a:r>
            <a:r>
              <a:rPr lang="en-US" altLang="zh-CN" sz="2000" b="1" dirty="0">
                <a:latin typeface="Times New Roman" panose="02020603050405020304" pitchFamily="18" charset="0"/>
                <a:cs typeface="Times New Roman" panose="02020603050405020304" pitchFamily="18" charset="0"/>
              </a:rPr>
              <a:t>&gt;</a:t>
            </a:r>
            <a:r>
              <a:rPr lang="zh-CN" altLang="en-US" sz="2000" b="1" dirty="0">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a:p>
            <a:pPr marL="457200" lvl="1" indent="-447675">
              <a:spcBef>
                <a:spcPts val="0"/>
              </a:spcBef>
              <a:buNone/>
              <a:defRPr/>
            </a:pPr>
            <a:r>
              <a:rPr lang="zh-CN" altLang="en-US" sz="2000" b="1" dirty="0">
                <a:latin typeface="Times New Roman" panose="02020603050405020304" pitchFamily="18" charset="0"/>
                <a:cs typeface="Times New Roman" panose="02020603050405020304" pitchFamily="18" charset="0"/>
              </a:rPr>
              <a:t>该语句从数据字典中删除指定的视图定义，并不删除相应的基本表。</a:t>
            </a:r>
            <a:endParaRPr lang="en-US" altLang="zh-CN" sz="2000" b="1" dirty="0">
              <a:latin typeface="Times New Roman" panose="02020603050405020304" pitchFamily="18" charset="0"/>
              <a:cs typeface="Times New Roman" panose="02020603050405020304" pitchFamily="18" charset="0"/>
            </a:endParaRPr>
          </a:p>
          <a:p>
            <a:pPr marL="0" indent="0">
              <a:buNone/>
              <a:defRPr/>
            </a:pPr>
            <a:endParaRPr lang="en-US" altLang="zh-CN" sz="2000" b="1" dirty="0">
              <a:latin typeface="Times New Roman" panose="02020603050405020304" pitchFamily="18" charset="0"/>
              <a:ea typeface="黑体" charset="0"/>
              <a:cs typeface="Times New Roman" panose="02020603050405020304" pitchFamily="18" charset="0"/>
            </a:endParaRPr>
          </a:p>
          <a:p>
            <a:pPr marL="0" indent="0">
              <a:buNone/>
              <a:defRPr/>
            </a:pPr>
            <a:r>
              <a:rPr lang="zh-CN" altLang="en-US" sz="2000" b="1" dirty="0">
                <a:latin typeface="Times New Roman" panose="02020603050405020304" pitchFamily="18" charset="0"/>
                <a:ea typeface="黑体" charset="0"/>
                <a:cs typeface="Times New Roman" panose="02020603050405020304" pitchFamily="18" charset="0"/>
              </a:rPr>
              <a:t>例：删除视图</a:t>
            </a:r>
            <a:r>
              <a:rPr lang="en-US" altLang="zh-CN" sz="2000" b="1" dirty="0">
                <a:latin typeface="Times New Roman" panose="02020603050405020304" pitchFamily="18" charset="0"/>
                <a:ea typeface="黑体" charset="0"/>
                <a:cs typeface="Times New Roman" panose="02020603050405020304" pitchFamily="18" charset="0"/>
              </a:rPr>
              <a:t>IS_S1</a:t>
            </a:r>
          </a:p>
          <a:p>
            <a:pPr marL="0" indent="0">
              <a:buNone/>
              <a:defRPr/>
            </a:pPr>
            <a:r>
              <a:rPr lang="zh-CN" altLang="en-US" sz="2000" b="1" dirty="0">
                <a:latin typeface="Times New Roman" panose="02020603050405020304" pitchFamily="18" charset="0"/>
                <a:ea typeface="黑体" charset="0"/>
                <a:cs typeface="Times New Roman" panose="02020603050405020304" pitchFamily="18" charset="0"/>
              </a:rPr>
              <a:t>     </a:t>
            </a:r>
            <a:r>
              <a:rPr lang="en-US" altLang="zh-CN" sz="2000" b="1" dirty="0">
                <a:latin typeface="Times New Roman" panose="02020603050405020304" pitchFamily="18" charset="0"/>
                <a:ea typeface="黑体" charset="0"/>
                <a:cs typeface="Times New Roman" panose="02020603050405020304" pitchFamily="18" charset="0"/>
              </a:rPr>
              <a:t>DROP VIEW IS_S1</a:t>
            </a:r>
            <a:r>
              <a:rPr lang="zh-CN" altLang="en-US" sz="2000" b="1" dirty="0">
                <a:latin typeface="Times New Roman" panose="02020603050405020304" pitchFamily="18" charset="0"/>
                <a:ea typeface="黑体" charset="0"/>
                <a:cs typeface="Times New Roman" panose="02020603050405020304" pitchFamily="18" charset="0"/>
              </a:rPr>
              <a:t>；</a:t>
            </a:r>
          </a:p>
          <a:p>
            <a:pPr marL="457200" lvl="1" indent="-447675">
              <a:spcBef>
                <a:spcPts val="0"/>
              </a:spcBef>
              <a:buNone/>
              <a:defRPr/>
            </a:pPr>
            <a:endParaRPr lang="en-US" altLang="zh-CN" sz="2000" b="1" dirty="0">
              <a:latin typeface="Times New Roman" panose="02020603050405020304" pitchFamily="18" charset="0"/>
              <a:cs typeface="Times New Roman" panose="02020603050405020304" pitchFamily="18" charset="0"/>
            </a:endParaRPr>
          </a:p>
          <a:p>
            <a:pPr marL="457200" lvl="1" indent="0">
              <a:spcBef>
                <a:spcPts val="0"/>
              </a:spcBef>
              <a:buNone/>
              <a:defRPr/>
            </a:pPr>
            <a:endParaRPr lang="zh-CN" altLang="en-US" sz="2000" b="1" dirty="0">
              <a:latin typeface="Times New Roman" panose="02020603050405020304" pitchFamily="18" charset="0"/>
              <a:cs typeface="Times New Roman" panose="02020603050405020304" pitchFamily="18" charset="0"/>
            </a:endParaRPr>
          </a:p>
        </p:txBody>
      </p:sp>
      <p:sp>
        <p:nvSpPr>
          <p:cNvPr id="6" name="幻灯片编号占位符 5">
            <a:extLst>
              <a:ext uri="{FF2B5EF4-FFF2-40B4-BE49-F238E27FC236}">
                <a16:creationId xmlns:a16="http://schemas.microsoft.com/office/drawing/2014/main" id="{B4B84C2F-3CAC-654D-AEBB-4630A80CD1A5}"/>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2EE5A503-78B3-4D45-9AF7-CD9AAAA32E1E}" type="slidenum">
              <a:rPr kumimoji="0" lang="en-US" altLang="zh-CN" sz="1400">
                <a:ea typeface="宋体" panose="02010600030101010101" pitchFamily="2" charset="-122"/>
              </a:rPr>
              <a:pPr/>
              <a:t>100</a:t>
            </a:fld>
            <a:endParaRPr kumimoji="0" lang="en-US" altLang="zh-CN" sz="14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7177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177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17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B469D4-8EF5-084C-BEC9-D9BA5ABF13DE}"/>
              </a:ext>
            </a:extLst>
          </p:cNvPr>
          <p:cNvSpPr>
            <a:spLocks noGrp="1"/>
          </p:cNvSpPr>
          <p:nvPr>
            <p:ph type="title"/>
          </p:nvPr>
        </p:nvSpPr>
        <p:spPr/>
        <p:txBody>
          <a:bodyPr/>
          <a:lstStyle/>
          <a:p>
            <a:r>
              <a:rPr lang="en-US" altLang="zh-CN" dirty="0">
                <a:solidFill>
                  <a:schemeClr val="bg2">
                    <a:lumMod val="10000"/>
                  </a:schemeClr>
                </a:solidFill>
              </a:rPr>
              <a:t>5.6.4 </a:t>
            </a:r>
            <a:r>
              <a:rPr lang="zh-CN" altLang="en-US" dirty="0">
                <a:solidFill>
                  <a:schemeClr val="bg2">
                    <a:lumMod val="10000"/>
                  </a:schemeClr>
                </a:solidFill>
              </a:rPr>
              <a:t>更新视图</a:t>
            </a:r>
            <a:endParaRPr kumimoji="1" lang="zh-CN" altLang="en-US" dirty="0"/>
          </a:p>
        </p:txBody>
      </p:sp>
      <p:sp>
        <p:nvSpPr>
          <p:cNvPr id="6" name="椭圆 5">
            <a:extLst>
              <a:ext uri="{FF2B5EF4-FFF2-40B4-BE49-F238E27FC236}">
                <a16:creationId xmlns:a16="http://schemas.microsoft.com/office/drawing/2014/main" id="{41D9D314-A99D-8343-8CEA-D6FEDA51DFA4}"/>
              </a:ext>
            </a:extLst>
          </p:cNvPr>
          <p:cNvSpPr/>
          <p:nvPr/>
        </p:nvSpPr>
        <p:spPr>
          <a:xfrm>
            <a:off x="1871531" y="1702769"/>
            <a:ext cx="1344149" cy="1344149"/>
          </a:xfrm>
          <a:prstGeom prst="ellipse">
            <a:avLst/>
          </a:prstGeom>
          <a:solidFill>
            <a:srgbClr val="596784"/>
          </a:solidFill>
          <a:ln w="25400">
            <a:noFill/>
          </a:ln>
          <a:effectLst>
            <a:outerShdw blurRad="254000" dist="63500" dir="2700000" algn="tl" rotWithShape="0">
              <a:prstClr val="black">
                <a:alpha val="20000"/>
              </a:prstClr>
            </a:outerShdw>
          </a:effectLst>
          <a:scene3d>
            <a:camera prst="orthographicFront"/>
            <a:lightRig rig="twoPt" dir="t"/>
          </a:scene3d>
          <a:sp3d prstMaterial="plastic">
            <a:extrusionClr>
              <a:schemeClr val="accent1"/>
            </a:extrusionClr>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id="{AE214320-EBBF-DF4F-B0B4-B52D5EF2A8A1}"/>
              </a:ext>
            </a:extLst>
          </p:cNvPr>
          <p:cNvSpPr/>
          <p:nvPr/>
        </p:nvSpPr>
        <p:spPr>
          <a:xfrm>
            <a:off x="5423925" y="1702769"/>
            <a:ext cx="1344149" cy="1344149"/>
          </a:xfrm>
          <a:prstGeom prst="ellipse">
            <a:avLst/>
          </a:prstGeom>
          <a:solidFill>
            <a:srgbClr val="FFB407"/>
          </a:solidFill>
          <a:ln w="25400">
            <a:noFill/>
          </a:ln>
          <a:effectLst>
            <a:outerShdw blurRad="254000" dist="63500" dir="2700000" algn="tl" rotWithShape="0">
              <a:prstClr val="black">
                <a:alpha val="20000"/>
              </a:prstClr>
            </a:outerShdw>
          </a:effectLst>
          <a:scene3d>
            <a:camera prst="orthographicFront"/>
            <a:lightRig rig="twoPt" dir="t"/>
          </a:scene3d>
          <a:sp3d prstMaterial="plastic">
            <a:extrusionClr>
              <a:schemeClr val="accent1"/>
            </a:extrusionClr>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8" name="椭圆 7">
            <a:extLst>
              <a:ext uri="{FF2B5EF4-FFF2-40B4-BE49-F238E27FC236}">
                <a16:creationId xmlns:a16="http://schemas.microsoft.com/office/drawing/2014/main" id="{063C9A0E-5627-464A-8BFD-8C47AE86873D}"/>
              </a:ext>
            </a:extLst>
          </p:cNvPr>
          <p:cNvSpPr/>
          <p:nvPr/>
        </p:nvSpPr>
        <p:spPr>
          <a:xfrm>
            <a:off x="8976320" y="1702769"/>
            <a:ext cx="1344149" cy="1344149"/>
          </a:xfrm>
          <a:prstGeom prst="ellipse">
            <a:avLst/>
          </a:prstGeom>
          <a:solidFill>
            <a:srgbClr val="596784"/>
          </a:solidFill>
          <a:ln w="25400">
            <a:noFill/>
          </a:ln>
          <a:effectLst>
            <a:outerShdw blurRad="254000" dist="63500" dir="2700000" algn="tl" rotWithShape="0">
              <a:prstClr val="black">
                <a:alpha val="20000"/>
              </a:prstClr>
            </a:outerShdw>
          </a:effectLst>
          <a:scene3d>
            <a:camera prst="orthographicFront"/>
            <a:lightRig rig="twoPt" dir="t"/>
          </a:scene3d>
          <a:sp3d prstMaterial="plastic">
            <a:extrusionClr>
              <a:schemeClr val="accent1"/>
            </a:extrusionClr>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4D4D4D"/>
              </a:solidFill>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201D0A57-0E37-6446-B724-7ADBBFE6937A}"/>
              </a:ext>
            </a:extLst>
          </p:cNvPr>
          <p:cNvGrpSpPr/>
          <p:nvPr/>
        </p:nvGrpSpPr>
        <p:grpSpPr>
          <a:xfrm>
            <a:off x="9160414" y="2073597"/>
            <a:ext cx="975960" cy="544755"/>
            <a:chOff x="7981950" y="8948738"/>
            <a:chExt cx="1928813" cy="1184275"/>
          </a:xfrm>
          <a:solidFill>
            <a:schemeClr val="bg1"/>
          </a:solidFill>
        </p:grpSpPr>
        <p:sp>
          <p:nvSpPr>
            <p:cNvPr id="10" name="Freeform 293">
              <a:extLst>
                <a:ext uri="{FF2B5EF4-FFF2-40B4-BE49-F238E27FC236}">
                  <a16:creationId xmlns:a16="http://schemas.microsoft.com/office/drawing/2014/main" id="{26EA58F3-5DA2-4340-B769-C9C0C01845D2}"/>
                </a:ext>
              </a:extLst>
            </p:cNvPr>
            <p:cNvSpPr>
              <a:spLocks/>
            </p:cNvSpPr>
            <p:nvPr/>
          </p:nvSpPr>
          <p:spPr bwMode="auto">
            <a:xfrm>
              <a:off x="7981950" y="9294813"/>
              <a:ext cx="1928813" cy="838200"/>
            </a:xfrm>
            <a:custGeom>
              <a:avLst/>
              <a:gdLst>
                <a:gd name="T0" fmla="*/ 428 w 607"/>
                <a:gd name="T1" fmla="*/ 0 h 264"/>
                <a:gd name="T2" fmla="*/ 442 w 607"/>
                <a:gd name="T3" fmla="*/ 59 h 264"/>
                <a:gd name="T4" fmla="*/ 534 w 607"/>
                <a:gd name="T5" fmla="*/ 138 h 264"/>
                <a:gd name="T6" fmla="*/ 304 w 607"/>
                <a:gd name="T7" fmla="*/ 237 h 264"/>
                <a:gd name="T8" fmla="*/ 73 w 607"/>
                <a:gd name="T9" fmla="*/ 138 h 264"/>
                <a:gd name="T10" fmla="*/ 165 w 607"/>
                <a:gd name="T11" fmla="*/ 59 h 264"/>
                <a:gd name="T12" fmla="*/ 179 w 607"/>
                <a:gd name="T13" fmla="*/ 0 h 264"/>
                <a:gd name="T14" fmla="*/ 0 w 607"/>
                <a:gd name="T15" fmla="*/ 126 h 264"/>
                <a:gd name="T16" fmla="*/ 304 w 607"/>
                <a:gd name="T17" fmla="*/ 264 h 264"/>
                <a:gd name="T18" fmla="*/ 607 w 607"/>
                <a:gd name="T19" fmla="*/ 126 h 264"/>
                <a:gd name="T20" fmla="*/ 428 w 607"/>
                <a:gd name="T2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7" h="264">
                  <a:moveTo>
                    <a:pt x="428" y="0"/>
                  </a:moveTo>
                  <a:cubicBezTo>
                    <a:pt x="442" y="59"/>
                    <a:pt x="442" y="59"/>
                    <a:pt x="442" y="59"/>
                  </a:cubicBezTo>
                  <a:cubicBezTo>
                    <a:pt x="498" y="77"/>
                    <a:pt x="534" y="106"/>
                    <a:pt x="534" y="138"/>
                  </a:cubicBezTo>
                  <a:cubicBezTo>
                    <a:pt x="534" y="193"/>
                    <a:pt x="433" y="237"/>
                    <a:pt x="304" y="237"/>
                  </a:cubicBezTo>
                  <a:cubicBezTo>
                    <a:pt x="175" y="237"/>
                    <a:pt x="73" y="193"/>
                    <a:pt x="73" y="138"/>
                  </a:cubicBezTo>
                  <a:cubicBezTo>
                    <a:pt x="73" y="106"/>
                    <a:pt x="109" y="77"/>
                    <a:pt x="165" y="59"/>
                  </a:cubicBezTo>
                  <a:cubicBezTo>
                    <a:pt x="179" y="0"/>
                    <a:pt x="179" y="0"/>
                    <a:pt x="179" y="0"/>
                  </a:cubicBezTo>
                  <a:cubicBezTo>
                    <a:pt x="74" y="21"/>
                    <a:pt x="0" y="70"/>
                    <a:pt x="0" y="126"/>
                  </a:cubicBezTo>
                  <a:cubicBezTo>
                    <a:pt x="0" y="202"/>
                    <a:pt x="136" y="264"/>
                    <a:pt x="304" y="264"/>
                  </a:cubicBezTo>
                  <a:cubicBezTo>
                    <a:pt x="471" y="264"/>
                    <a:pt x="607" y="202"/>
                    <a:pt x="607" y="126"/>
                  </a:cubicBezTo>
                  <a:cubicBezTo>
                    <a:pt x="607" y="70"/>
                    <a:pt x="533" y="21"/>
                    <a:pt x="4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11" name="Freeform 294">
              <a:extLst>
                <a:ext uri="{FF2B5EF4-FFF2-40B4-BE49-F238E27FC236}">
                  <a16:creationId xmlns:a16="http://schemas.microsoft.com/office/drawing/2014/main" id="{FF759952-14FC-8346-A4EB-9FBEEE408EB8}"/>
                </a:ext>
              </a:extLst>
            </p:cNvPr>
            <p:cNvSpPr>
              <a:spLocks/>
            </p:cNvSpPr>
            <p:nvPr/>
          </p:nvSpPr>
          <p:spPr bwMode="auto">
            <a:xfrm>
              <a:off x="8255000" y="9526588"/>
              <a:ext cx="1385888" cy="479425"/>
            </a:xfrm>
            <a:custGeom>
              <a:avLst/>
              <a:gdLst>
                <a:gd name="T0" fmla="*/ 0 w 436"/>
                <a:gd name="T1" fmla="*/ 65 h 151"/>
                <a:gd name="T2" fmla="*/ 218 w 436"/>
                <a:gd name="T3" fmla="*/ 151 h 151"/>
                <a:gd name="T4" fmla="*/ 436 w 436"/>
                <a:gd name="T5" fmla="*/ 65 h 151"/>
                <a:gd name="T6" fmla="*/ 359 w 436"/>
                <a:gd name="T7" fmla="*/ 0 h 151"/>
                <a:gd name="T8" fmla="*/ 373 w 436"/>
                <a:gd name="T9" fmla="*/ 58 h 151"/>
                <a:gd name="T10" fmla="*/ 370 w 436"/>
                <a:gd name="T11" fmla="*/ 61 h 151"/>
                <a:gd name="T12" fmla="*/ 219 w 436"/>
                <a:gd name="T13" fmla="*/ 106 h 151"/>
                <a:gd name="T14" fmla="*/ 64 w 436"/>
                <a:gd name="T15" fmla="*/ 60 h 151"/>
                <a:gd name="T16" fmla="*/ 63 w 436"/>
                <a:gd name="T17" fmla="*/ 57 h 151"/>
                <a:gd name="T18" fmla="*/ 76 w 436"/>
                <a:gd name="T19" fmla="*/ 0 h 151"/>
                <a:gd name="T20" fmla="*/ 0 w 436"/>
                <a:gd name="T21" fmla="*/ 6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6" h="151">
                  <a:moveTo>
                    <a:pt x="0" y="65"/>
                  </a:moveTo>
                  <a:cubicBezTo>
                    <a:pt x="0" y="112"/>
                    <a:pt x="99" y="151"/>
                    <a:pt x="218" y="151"/>
                  </a:cubicBezTo>
                  <a:cubicBezTo>
                    <a:pt x="336" y="151"/>
                    <a:pt x="436" y="112"/>
                    <a:pt x="436" y="65"/>
                  </a:cubicBezTo>
                  <a:cubicBezTo>
                    <a:pt x="436" y="40"/>
                    <a:pt x="406" y="16"/>
                    <a:pt x="359" y="0"/>
                  </a:cubicBezTo>
                  <a:cubicBezTo>
                    <a:pt x="373" y="58"/>
                    <a:pt x="373" y="58"/>
                    <a:pt x="373" y="58"/>
                  </a:cubicBezTo>
                  <a:cubicBezTo>
                    <a:pt x="370" y="61"/>
                    <a:pt x="370" y="61"/>
                    <a:pt x="370" y="61"/>
                  </a:cubicBezTo>
                  <a:cubicBezTo>
                    <a:pt x="308" y="108"/>
                    <a:pt x="222" y="106"/>
                    <a:pt x="219" y="106"/>
                  </a:cubicBezTo>
                  <a:cubicBezTo>
                    <a:pt x="103" y="106"/>
                    <a:pt x="66" y="62"/>
                    <a:pt x="64" y="60"/>
                  </a:cubicBezTo>
                  <a:cubicBezTo>
                    <a:pt x="63" y="57"/>
                    <a:pt x="63" y="57"/>
                    <a:pt x="63" y="57"/>
                  </a:cubicBezTo>
                  <a:cubicBezTo>
                    <a:pt x="76" y="0"/>
                    <a:pt x="76" y="0"/>
                    <a:pt x="76" y="0"/>
                  </a:cubicBezTo>
                  <a:cubicBezTo>
                    <a:pt x="30" y="16"/>
                    <a:pt x="0" y="40"/>
                    <a:pt x="0"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12" name="Freeform 295">
              <a:extLst>
                <a:ext uri="{FF2B5EF4-FFF2-40B4-BE49-F238E27FC236}">
                  <a16:creationId xmlns:a16="http://schemas.microsoft.com/office/drawing/2014/main" id="{D01E75DE-9B0A-6243-9D85-7B2E9421C8E0}"/>
                </a:ext>
              </a:extLst>
            </p:cNvPr>
            <p:cNvSpPr>
              <a:spLocks/>
            </p:cNvSpPr>
            <p:nvPr/>
          </p:nvSpPr>
          <p:spPr bwMode="auto">
            <a:xfrm>
              <a:off x="8496300" y="9123363"/>
              <a:ext cx="900113" cy="704850"/>
            </a:xfrm>
            <a:custGeom>
              <a:avLst/>
              <a:gdLst>
                <a:gd name="T0" fmla="*/ 0 w 283"/>
                <a:gd name="T1" fmla="*/ 181 h 222"/>
                <a:gd name="T2" fmla="*/ 143 w 283"/>
                <a:gd name="T3" fmla="*/ 221 h 222"/>
                <a:gd name="T4" fmla="*/ 283 w 283"/>
                <a:gd name="T5" fmla="*/ 180 h 222"/>
                <a:gd name="T6" fmla="*/ 241 w 283"/>
                <a:gd name="T7" fmla="*/ 0 h 222"/>
                <a:gd name="T8" fmla="*/ 198 w 283"/>
                <a:gd name="T9" fmla="*/ 19 h 222"/>
                <a:gd name="T10" fmla="*/ 199 w 283"/>
                <a:gd name="T11" fmla="*/ 23 h 222"/>
                <a:gd name="T12" fmla="*/ 200 w 283"/>
                <a:gd name="T13" fmla="*/ 27 h 222"/>
                <a:gd name="T14" fmla="*/ 198 w 283"/>
                <a:gd name="T15" fmla="*/ 63 h 222"/>
                <a:gd name="T16" fmla="*/ 183 w 283"/>
                <a:gd name="T17" fmla="*/ 72 h 222"/>
                <a:gd name="T18" fmla="*/ 169 w 283"/>
                <a:gd name="T19" fmla="*/ 68 h 222"/>
                <a:gd name="T20" fmla="*/ 160 w 283"/>
                <a:gd name="T21" fmla="*/ 33 h 222"/>
                <a:gd name="T22" fmla="*/ 160 w 283"/>
                <a:gd name="T23" fmla="*/ 28 h 222"/>
                <a:gd name="T24" fmla="*/ 160 w 283"/>
                <a:gd name="T25" fmla="*/ 24 h 222"/>
                <a:gd name="T26" fmla="*/ 152 w 283"/>
                <a:gd name="T27" fmla="*/ 25 h 222"/>
                <a:gd name="T28" fmla="*/ 151 w 283"/>
                <a:gd name="T29" fmla="*/ 30 h 222"/>
                <a:gd name="T30" fmla="*/ 152 w 283"/>
                <a:gd name="T31" fmla="*/ 67 h 222"/>
                <a:gd name="T32" fmla="*/ 153 w 283"/>
                <a:gd name="T33" fmla="*/ 79 h 222"/>
                <a:gd name="T34" fmla="*/ 145 w 283"/>
                <a:gd name="T35" fmla="*/ 113 h 222"/>
                <a:gd name="T36" fmla="*/ 126 w 283"/>
                <a:gd name="T37" fmla="*/ 121 h 222"/>
                <a:gd name="T38" fmla="*/ 106 w 283"/>
                <a:gd name="T39" fmla="*/ 113 h 222"/>
                <a:gd name="T40" fmla="*/ 98 w 283"/>
                <a:gd name="T41" fmla="*/ 79 h 222"/>
                <a:gd name="T42" fmla="*/ 100 w 283"/>
                <a:gd name="T43" fmla="*/ 61 h 222"/>
                <a:gd name="T44" fmla="*/ 101 w 283"/>
                <a:gd name="T45" fmla="*/ 22 h 222"/>
                <a:gd name="T46" fmla="*/ 42 w 283"/>
                <a:gd name="T47" fmla="*/ 0 h 222"/>
                <a:gd name="T48" fmla="*/ 0 w 283"/>
                <a:gd name="T49" fmla="*/ 18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3" h="222">
                  <a:moveTo>
                    <a:pt x="0" y="181"/>
                  </a:moveTo>
                  <a:cubicBezTo>
                    <a:pt x="8" y="189"/>
                    <a:pt x="48" y="221"/>
                    <a:pt x="143" y="221"/>
                  </a:cubicBezTo>
                  <a:cubicBezTo>
                    <a:pt x="144" y="221"/>
                    <a:pt x="225" y="222"/>
                    <a:pt x="283" y="180"/>
                  </a:cubicBezTo>
                  <a:cubicBezTo>
                    <a:pt x="282" y="174"/>
                    <a:pt x="254" y="56"/>
                    <a:pt x="241" y="0"/>
                  </a:cubicBezTo>
                  <a:cubicBezTo>
                    <a:pt x="231" y="8"/>
                    <a:pt x="216" y="14"/>
                    <a:pt x="198" y="19"/>
                  </a:cubicBezTo>
                  <a:cubicBezTo>
                    <a:pt x="199" y="20"/>
                    <a:pt x="199" y="22"/>
                    <a:pt x="199" y="23"/>
                  </a:cubicBezTo>
                  <a:cubicBezTo>
                    <a:pt x="200" y="27"/>
                    <a:pt x="200" y="27"/>
                    <a:pt x="200" y="27"/>
                  </a:cubicBezTo>
                  <a:cubicBezTo>
                    <a:pt x="202" y="38"/>
                    <a:pt x="205" y="53"/>
                    <a:pt x="198" y="63"/>
                  </a:cubicBezTo>
                  <a:cubicBezTo>
                    <a:pt x="195" y="68"/>
                    <a:pt x="190" y="71"/>
                    <a:pt x="183" y="72"/>
                  </a:cubicBezTo>
                  <a:cubicBezTo>
                    <a:pt x="178" y="73"/>
                    <a:pt x="173" y="71"/>
                    <a:pt x="169" y="68"/>
                  </a:cubicBezTo>
                  <a:cubicBezTo>
                    <a:pt x="161" y="60"/>
                    <a:pt x="160" y="47"/>
                    <a:pt x="160" y="33"/>
                  </a:cubicBezTo>
                  <a:cubicBezTo>
                    <a:pt x="160" y="32"/>
                    <a:pt x="160" y="28"/>
                    <a:pt x="160" y="28"/>
                  </a:cubicBezTo>
                  <a:cubicBezTo>
                    <a:pt x="160" y="27"/>
                    <a:pt x="160" y="26"/>
                    <a:pt x="160" y="24"/>
                  </a:cubicBezTo>
                  <a:cubicBezTo>
                    <a:pt x="157" y="24"/>
                    <a:pt x="154" y="25"/>
                    <a:pt x="152" y="25"/>
                  </a:cubicBezTo>
                  <a:cubicBezTo>
                    <a:pt x="151" y="26"/>
                    <a:pt x="151" y="28"/>
                    <a:pt x="151" y="30"/>
                  </a:cubicBezTo>
                  <a:cubicBezTo>
                    <a:pt x="150" y="42"/>
                    <a:pt x="151" y="55"/>
                    <a:pt x="152" y="67"/>
                  </a:cubicBezTo>
                  <a:cubicBezTo>
                    <a:pt x="153" y="79"/>
                    <a:pt x="153" y="79"/>
                    <a:pt x="153" y="79"/>
                  </a:cubicBezTo>
                  <a:cubicBezTo>
                    <a:pt x="154" y="91"/>
                    <a:pt x="153" y="105"/>
                    <a:pt x="145" y="113"/>
                  </a:cubicBezTo>
                  <a:cubicBezTo>
                    <a:pt x="142" y="117"/>
                    <a:pt x="136" y="121"/>
                    <a:pt x="126" y="121"/>
                  </a:cubicBezTo>
                  <a:cubicBezTo>
                    <a:pt x="115" y="121"/>
                    <a:pt x="109" y="117"/>
                    <a:pt x="106" y="113"/>
                  </a:cubicBezTo>
                  <a:cubicBezTo>
                    <a:pt x="98" y="105"/>
                    <a:pt x="97" y="91"/>
                    <a:pt x="98" y="79"/>
                  </a:cubicBezTo>
                  <a:cubicBezTo>
                    <a:pt x="100" y="61"/>
                    <a:pt x="100" y="61"/>
                    <a:pt x="100" y="61"/>
                  </a:cubicBezTo>
                  <a:cubicBezTo>
                    <a:pt x="101" y="48"/>
                    <a:pt x="102" y="35"/>
                    <a:pt x="101" y="22"/>
                  </a:cubicBezTo>
                  <a:cubicBezTo>
                    <a:pt x="77" y="18"/>
                    <a:pt x="55" y="10"/>
                    <a:pt x="42" y="0"/>
                  </a:cubicBezTo>
                  <a:cubicBezTo>
                    <a:pt x="29" y="57"/>
                    <a:pt x="1" y="176"/>
                    <a:pt x="0"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13" name="Freeform 296">
              <a:extLst>
                <a:ext uri="{FF2B5EF4-FFF2-40B4-BE49-F238E27FC236}">
                  <a16:creationId xmlns:a16="http://schemas.microsoft.com/office/drawing/2014/main" id="{7C3B7CA5-AE86-ED46-997D-AF474028AA13}"/>
                </a:ext>
              </a:extLst>
            </p:cNvPr>
            <p:cNvSpPr>
              <a:spLocks/>
            </p:cNvSpPr>
            <p:nvPr/>
          </p:nvSpPr>
          <p:spPr bwMode="auto">
            <a:xfrm>
              <a:off x="8636000" y="8948738"/>
              <a:ext cx="620713" cy="523875"/>
            </a:xfrm>
            <a:custGeom>
              <a:avLst/>
              <a:gdLst>
                <a:gd name="T0" fmla="*/ 195 w 195"/>
                <a:gd name="T1" fmla="*/ 34 h 165"/>
                <a:gd name="T2" fmla="*/ 98 w 195"/>
                <a:gd name="T3" fmla="*/ 0 h 165"/>
                <a:gd name="T4" fmla="*/ 0 w 195"/>
                <a:gd name="T5" fmla="*/ 34 h 165"/>
                <a:gd name="T6" fmla="*/ 67 w 195"/>
                <a:gd name="T7" fmla="*/ 66 h 165"/>
                <a:gd name="T8" fmla="*/ 65 w 195"/>
                <a:gd name="T9" fmla="*/ 134 h 165"/>
                <a:gd name="T10" fmla="*/ 82 w 195"/>
                <a:gd name="T11" fmla="*/ 165 h 165"/>
                <a:gd name="T12" fmla="*/ 98 w 195"/>
                <a:gd name="T13" fmla="*/ 134 h 165"/>
                <a:gd name="T14" fmla="*/ 96 w 195"/>
                <a:gd name="T15" fmla="*/ 84 h 165"/>
                <a:gd name="T16" fmla="*/ 98 w 195"/>
                <a:gd name="T17" fmla="*/ 68 h 165"/>
                <a:gd name="T18" fmla="*/ 125 w 195"/>
                <a:gd name="T19" fmla="*/ 66 h 165"/>
                <a:gd name="T20" fmla="*/ 127 w 195"/>
                <a:gd name="T21" fmla="*/ 83 h 165"/>
                <a:gd name="T22" fmla="*/ 138 w 195"/>
                <a:gd name="T23" fmla="*/ 116 h 165"/>
                <a:gd name="T24" fmla="*/ 144 w 195"/>
                <a:gd name="T25" fmla="*/ 80 h 165"/>
                <a:gd name="T26" fmla="*/ 142 w 195"/>
                <a:gd name="T27" fmla="*/ 64 h 165"/>
                <a:gd name="T28" fmla="*/ 195 w 195"/>
                <a:gd name="T29" fmla="*/ 3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5" h="165">
                  <a:moveTo>
                    <a:pt x="195" y="34"/>
                  </a:moveTo>
                  <a:cubicBezTo>
                    <a:pt x="195" y="18"/>
                    <a:pt x="155" y="0"/>
                    <a:pt x="98" y="0"/>
                  </a:cubicBezTo>
                  <a:cubicBezTo>
                    <a:pt x="40" y="0"/>
                    <a:pt x="0" y="18"/>
                    <a:pt x="0" y="34"/>
                  </a:cubicBezTo>
                  <a:cubicBezTo>
                    <a:pt x="0" y="47"/>
                    <a:pt x="26" y="61"/>
                    <a:pt x="67" y="66"/>
                  </a:cubicBezTo>
                  <a:cubicBezTo>
                    <a:pt x="71" y="89"/>
                    <a:pt x="66" y="113"/>
                    <a:pt x="65" y="134"/>
                  </a:cubicBezTo>
                  <a:cubicBezTo>
                    <a:pt x="64" y="151"/>
                    <a:pt x="66" y="165"/>
                    <a:pt x="82" y="165"/>
                  </a:cubicBezTo>
                  <a:cubicBezTo>
                    <a:pt x="98" y="165"/>
                    <a:pt x="99" y="150"/>
                    <a:pt x="98" y="134"/>
                  </a:cubicBezTo>
                  <a:cubicBezTo>
                    <a:pt x="97" y="119"/>
                    <a:pt x="94" y="101"/>
                    <a:pt x="96" y="84"/>
                  </a:cubicBezTo>
                  <a:cubicBezTo>
                    <a:pt x="97" y="78"/>
                    <a:pt x="97" y="73"/>
                    <a:pt x="98" y="68"/>
                  </a:cubicBezTo>
                  <a:cubicBezTo>
                    <a:pt x="108" y="68"/>
                    <a:pt x="117" y="67"/>
                    <a:pt x="125" y="66"/>
                  </a:cubicBezTo>
                  <a:cubicBezTo>
                    <a:pt x="126" y="72"/>
                    <a:pt x="127" y="78"/>
                    <a:pt x="127" y="83"/>
                  </a:cubicBezTo>
                  <a:cubicBezTo>
                    <a:pt x="127" y="94"/>
                    <a:pt x="126" y="117"/>
                    <a:pt x="138" y="116"/>
                  </a:cubicBezTo>
                  <a:cubicBezTo>
                    <a:pt x="153" y="114"/>
                    <a:pt x="146" y="92"/>
                    <a:pt x="144" y="80"/>
                  </a:cubicBezTo>
                  <a:cubicBezTo>
                    <a:pt x="143" y="76"/>
                    <a:pt x="143" y="70"/>
                    <a:pt x="142" y="64"/>
                  </a:cubicBezTo>
                  <a:cubicBezTo>
                    <a:pt x="175" y="58"/>
                    <a:pt x="195" y="45"/>
                    <a:pt x="195"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grpSp>
      <p:grpSp>
        <p:nvGrpSpPr>
          <p:cNvPr id="14" name="组合 13">
            <a:extLst>
              <a:ext uri="{FF2B5EF4-FFF2-40B4-BE49-F238E27FC236}">
                <a16:creationId xmlns:a16="http://schemas.microsoft.com/office/drawing/2014/main" id="{A29F894F-E0F6-F74A-AFD6-D31B0C196177}"/>
              </a:ext>
            </a:extLst>
          </p:cNvPr>
          <p:cNvGrpSpPr/>
          <p:nvPr/>
        </p:nvGrpSpPr>
        <p:grpSpPr>
          <a:xfrm>
            <a:off x="5726373" y="1932887"/>
            <a:ext cx="739253" cy="885892"/>
            <a:chOff x="5878513" y="7346950"/>
            <a:chExt cx="2128838" cy="2551113"/>
          </a:xfrm>
          <a:solidFill>
            <a:schemeClr val="bg1"/>
          </a:solidFill>
        </p:grpSpPr>
        <p:sp>
          <p:nvSpPr>
            <p:cNvPr id="15" name="Freeform 298">
              <a:extLst>
                <a:ext uri="{FF2B5EF4-FFF2-40B4-BE49-F238E27FC236}">
                  <a16:creationId xmlns:a16="http://schemas.microsoft.com/office/drawing/2014/main" id="{72835A8B-7F88-ED41-8F63-D5768363AA34}"/>
                </a:ext>
              </a:extLst>
            </p:cNvPr>
            <p:cNvSpPr>
              <a:spLocks/>
            </p:cNvSpPr>
            <p:nvPr/>
          </p:nvSpPr>
          <p:spPr bwMode="auto">
            <a:xfrm>
              <a:off x="5878513" y="7346950"/>
              <a:ext cx="2128838" cy="1931988"/>
            </a:xfrm>
            <a:custGeom>
              <a:avLst/>
              <a:gdLst>
                <a:gd name="T0" fmla="*/ 220 w 670"/>
                <a:gd name="T1" fmla="*/ 63 h 608"/>
                <a:gd name="T2" fmla="*/ 64 w 670"/>
                <a:gd name="T3" fmla="*/ 450 h 608"/>
                <a:gd name="T4" fmla="*/ 226 w 670"/>
                <a:gd name="T5" fmla="*/ 608 h 608"/>
                <a:gd name="T6" fmla="*/ 233 w 670"/>
                <a:gd name="T7" fmla="*/ 590 h 608"/>
                <a:gd name="T8" fmla="*/ 82 w 670"/>
                <a:gd name="T9" fmla="*/ 442 h 608"/>
                <a:gd name="T10" fmla="*/ 228 w 670"/>
                <a:gd name="T11" fmla="*/ 81 h 608"/>
                <a:gd name="T12" fmla="*/ 589 w 670"/>
                <a:gd name="T13" fmla="*/ 227 h 608"/>
                <a:gd name="T14" fmla="*/ 443 w 670"/>
                <a:gd name="T15" fmla="*/ 588 h 608"/>
                <a:gd name="T16" fmla="*/ 443 w 670"/>
                <a:gd name="T17" fmla="*/ 588 h 608"/>
                <a:gd name="T18" fmla="*/ 450 w 670"/>
                <a:gd name="T19" fmla="*/ 606 h 608"/>
                <a:gd name="T20" fmla="*/ 451 w 670"/>
                <a:gd name="T21" fmla="*/ 606 h 608"/>
                <a:gd name="T22" fmla="*/ 607 w 670"/>
                <a:gd name="T23" fmla="*/ 219 h 608"/>
                <a:gd name="T24" fmla="*/ 220 w 670"/>
                <a:gd name="T25" fmla="*/ 63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0" h="608">
                  <a:moveTo>
                    <a:pt x="220" y="63"/>
                  </a:moveTo>
                  <a:cubicBezTo>
                    <a:pt x="70" y="127"/>
                    <a:pt x="0" y="300"/>
                    <a:pt x="64" y="450"/>
                  </a:cubicBezTo>
                  <a:cubicBezTo>
                    <a:pt x="96" y="525"/>
                    <a:pt x="156" y="580"/>
                    <a:pt x="226" y="608"/>
                  </a:cubicBezTo>
                  <a:cubicBezTo>
                    <a:pt x="233" y="590"/>
                    <a:pt x="233" y="590"/>
                    <a:pt x="233" y="590"/>
                  </a:cubicBezTo>
                  <a:cubicBezTo>
                    <a:pt x="167" y="564"/>
                    <a:pt x="112" y="513"/>
                    <a:pt x="82" y="442"/>
                  </a:cubicBezTo>
                  <a:cubicBezTo>
                    <a:pt x="23" y="303"/>
                    <a:pt x="88" y="141"/>
                    <a:pt x="228" y="81"/>
                  </a:cubicBezTo>
                  <a:cubicBezTo>
                    <a:pt x="367" y="22"/>
                    <a:pt x="529" y="87"/>
                    <a:pt x="589" y="227"/>
                  </a:cubicBezTo>
                  <a:cubicBezTo>
                    <a:pt x="648" y="367"/>
                    <a:pt x="583" y="529"/>
                    <a:pt x="443" y="588"/>
                  </a:cubicBezTo>
                  <a:cubicBezTo>
                    <a:pt x="443" y="588"/>
                    <a:pt x="443" y="588"/>
                    <a:pt x="443" y="588"/>
                  </a:cubicBezTo>
                  <a:cubicBezTo>
                    <a:pt x="450" y="606"/>
                    <a:pt x="450" y="606"/>
                    <a:pt x="450" y="606"/>
                  </a:cubicBezTo>
                  <a:cubicBezTo>
                    <a:pt x="450" y="606"/>
                    <a:pt x="451" y="606"/>
                    <a:pt x="451" y="606"/>
                  </a:cubicBezTo>
                  <a:cubicBezTo>
                    <a:pt x="601" y="542"/>
                    <a:pt x="670" y="369"/>
                    <a:pt x="607" y="219"/>
                  </a:cubicBezTo>
                  <a:cubicBezTo>
                    <a:pt x="543" y="69"/>
                    <a:pt x="370" y="0"/>
                    <a:pt x="220"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grpSp>
          <p:nvGrpSpPr>
            <p:cNvPr id="16" name="组合 15">
              <a:extLst>
                <a:ext uri="{FF2B5EF4-FFF2-40B4-BE49-F238E27FC236}">
                  <a16:creationId xmlns:a16="http://schemas.microsoft.com/office/drawing/2014/main" id="{F69D3F2D-6728-834F-8515-D283DB570ADE}"/>
                </a:ext>
              </a:extLst>
            </p:cNvPr>
            <p:cNvGrpSpPr/>
            <p:nvPr/>
          </p:nvGrpSpPr>
          <p:grpSpPr>
            <a:xfrm>
              <a:off x="5983288" y="7448550"/>
              <a:ext cx="1922463" cy="2449513"/>
              <a:chOff x="5983288" y="7448550"/>
              <a:chExt cx="1922463" cy="2449513"/>
            </a:xfrm>
            <a:grpFill/>
          </p:grpSpPr>
          <p:sp>
            <p:nvSpPr>
              <p:cNvPr id="17" name="Freeform 297">
                <a:extLst>
                  <a:ext uri="{FF2B5EF4-FFF2-40B4-BE49-F238E27FC236}">
                    <a16:creationId xmlns:a16="http://schemas.microsoft.com/office/drawing/2014/main" id="{F4B765B3-65C8-1F4B-B5A3-2D638D7FB6F2}"/>
                  </a:ext>
                </a:extLst>
              </p:cNvPr>
              <p:cNvSpPr>
                <a:spLocks/>
              </p:cNvSpPr>
              <p:nvPr/>
            </p:nvSpPr>
            <p:spPr bwMode="auto">
              <a:xfrm>
                <a:off x="6589713" y="9739313"/>
                <a:ext cx="714375" cy="158750"/>
              </a:xfrm>
              <a:custGeom>
                <a:avLst/>
                <a:gdLst>
                  <a:gd name="T0" fmla="*/ 7 w 225"/>
                  <a:gd name="T1" fmla="*/ 2 h 50"/>
                  <a:gd name="T2" fmla="*/ 0 w 225"/>
                  <a:gd name="T3" fmla="*/ 20 h 50"/>
                  <a:gd name="T4" fmla="*/ 225 w 225"/>
                  <a:gd name="T5" fmla="*/ 18 h 50"/>
                  <a:gd name="T6" fmla="*/ 217 w 225"/>
                  <a:gd name="T7" fmla="*/ 0 h 50"/>
                  <a:gd name="T8" fmla="*/ 7 w 225"/>
                  <a:gd name="T9" fmla="*/ 2 h 50"/>
                </a:gdLst>
                <a:ahLst/>
                <a:cxnLst>
                  <a:cxn ang="0">
                    <a:pos x="T0" y="T1"/>
                  </a:cxn>
                  <a:cxn ang="0">
                    <a:pos x="T2" y="T3"/>
                  </a:cxn>
                  <a:cxn ang="0">
                    <a:pos x="T4" y="T5"/>
                  </a:cxn>
                  <a:cxn ang="0">
                    <a:pos x="T6" y="T7"/>
                  </a:cxn>
                  <a:cxn ang="0">
                    <a:pos x="T8" y="T9"/>
                  </a:cxn>
                </a:cxnLst>
                <a:rect l="0" t="0" r="r" b="b"/>
                <a:pathLst>
                  <a:path w="225" h="50">
                    <a:moveTo>
                      <a:pt x="7" y="2"/>
                    </a:moveTo>
                    <a:cubicBezTo>
                      <a:pt x="0" y="20"/>
                      <a:pt x="0" y="20"/>
                      <a:pt x="0" y="20"/>
                    </a:cubicBezTo>
                    <a:cubicBezTo>
                      <a:pt x="70" y="48"/>
                      <a:pt x="150" y="50"/>
                      <a:pt x="225" y="18"/>
                    </a:cubicBezTo>
                    <a:cubicBezTo>
                      <a:pt x="217" y="0"/>
                      <a:pt x="217" y="0"/>
                      <a:pt x="217" y="0"/>
                    </a:cubicBezTo>
                    <a:cubicBezTo>
                      <a:pt x="147" y="30"/>
                      <a:pt x="72" y="28"/>
                      <a:pt x="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18" name="Freeform 299">
                <a:extLst>
                  <a:ext uri="{FF2B5EF4-FFF2-40B4-BE49-F238E27FC236}">
                    <a16:creationId xmlns:a16="http://schemas.microsoft.com/office/drawing/2014/main" id="{C883A021-3999-F04A-8967-B2C04B2059DF}"/>
                  </a:ext>
                </a:extLst>
              </p:cNvPr>
              <p:cNvSpPr>
                <a:spLocks/>
              </p:cNvSpPr>
              <p:nvPr/>
            </p:nvSpPr>
            <p:spPr bwMode="auto">
              <a:xfrm>
                <a:off x="5983288" y="7448550"/>
                <a:ext cx="1922463" cy="1747838"/>
              </a:xfrm>
              <a:custGeom>
                <a:avLst/>
                <a:gdLst>
                  <a:gd name="T0" fmla="*/ 547 w 605"/>
                  <a:gd name="T1" fmla="*/ 198 h 550"/>
                  <a:gd name="T2" fmla="*/ 198 w 605"/>
                  <a:gd name="T3" fmla="*/ 58 h 550"/>
                  <a:gd name="T4" fmla="*/ 57 w 605"/>
                  <a:gd name="T5" fmla="*/ 407 h 550"/>
                  <a:gd name="T6" fmla="*/ 203 w 605"/>
                  <a:gd name="T7" fmla="*/ 550 h 550"/>
                  <a:gd name="T8" fmla="*/ 212 w 605"/>
                  <a:gd name="T9" fmla="*/ 529 h 550"/>
                  <a:gd name="T10" fmla="*/ 78 w 605"/>
                  <a:gd name="T11" fmla="*/ 398 h 550"/>
                  <a:gd name="T12" fmla="*/ 207 w 605"/>
                  <a:gd name="T13" fmla="*/ 79 h 550"/>
                  <a:gd name="T14" fmla="*/ 526 w 605"/>
                  <a:gd name="T15" fmla="*/ 207 h 550"/>
                  <a:gd name="T16" fmla="*/ 398 w 605"/>
                  <a:gd name="T17" fmla="*/ 527 h 550"/>
                  <a:gd name="T18" fmla="*/ 397 w 605"/>
                  <a:gd name="T19" fmla="*/ 527 h 550"/>
                  <a:gd name="T20" fmla="*/ 406 w 605"/>
                  <a:gd name="T21" fmla="*/ 548 h 550"/>
                  <a:gd name="T22" fmla="*/ 407 w 605"/>
                  <a:gd name="T23" fmla="*/ 548 h 550"/>
                  <a:gd name="T24" fmla="*/ 547 w 605"/>
                  <a:gd name="T25" fmla="*/ 198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5" h="550">
                    <a:moveTo>
                      <a:pt x="547" y="198"/>
                    </a:moveTo>
                    <a:cubicBezTo>
                      <a:pt x="490" y="63"/>
                      <a:pt x="333" y="0"/>
                      <a:pt x="198" y="58"/>
                    </a:cubicBezTo>
                    <a:cubicBezTo>
                      <a:pt x="63" y="115"/>
                      <a:pt x="0" y="272"/>
                      <a:pt x="57" y="407"/>
                    </a:cubicBezTo>
                    <a:cubicBezTo>
                      <a:pt x="86" y="475"/>
                      <a:pt x="140" y="524"/>
                      <a:pt x="203" y="550"/>
                    </a:cubicBezTo>
                    <a:cubicBezTo>
                      <a:pt x="212" y="529"/>
                      <a:pt x="212" y="529"/>
                      <a:pt x="212" y="529"/>
                    </a:cubicBezTo>
                    <a:cubicBezTo>
                      <a:pt x="154" y="505"/>
                      <a:pt x="105" y="460"/>
                      <a:pt x="78" y="398"/>
                    </a:cubicBezTo>
                    <a:cubicBezTo>
                      <a:pt x="26" y="274"/>
                      <a:pt x="84" y="131"/>
                      <a:pt x="207" y="79"/>
                    </a:cubicBezTo>
                    <a:cubicBezTo>
                      <a:pt x="331" y="26"/>
                      <a:pt x="474" y="84"/>
                      <a:pt x="526" y="207"/>
                    </a:cubicBezTo>
                    <a:cubicBezTo>
                      <a:pt x="579" y="331"/>
                      <a:pt x="521" y="474"/>
                      <a:pt x="398" y="527"/>
                    </a:cubicBezTo>
                    <a:cubicBezTo>
                      <a:pt x="397" y="527"/>
                      <a:pt x="397" y="527"/>
                      <a:pt x="397" y="527"/>
                    </a:cubicBezTo>
                    <a:cubicBezTo>
                      <a:pt x="406" y="548"/>
                      <a:pt x="406" y="548"/>
                      <a:pt x="406" y="548"/>
                    </a:cubicBezTo>
                    <a:cubicBezTo>
                      <a:pt x="406" y="548"/>
                      <a:pt x="406" y="548"/>
                      <a:pt x="407" y="548"/>
                    </a:cubicBezTo>
                    <a:cubicBezTo>
                      <a:pt x="542" y="490"/>
                      <a:pt x="605" y="334"/>
                      <a:pt x="547"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19" name="Freeform 300">
                <a:extLst>
                  <a:ext uri="{FF2B5EF4-FFF2-40B4-BE49-F238E27FC236}">
                    <a16:creationId xmlns:a16="http://schemas.microsoft.com/office/drawing/2014/main" id="{68015FDA-3F7D-5D40-B960-EC7EBA8DC485}"/>
                  </a:ext>
                </a:extLst>
              </p:cNvPr>
              <p:cNvSpPr>
                <a:spLocks/>
              </p:cNvSpPr>
              <p:nvPr/>
            </p:nvSpPr>
            <p:spPr bwMode="auto">
              <a:xfrm>
                <a:off x="6624638" y="9647238"/>
                <a:ext cx="641350" cy="155575"/>
              </a:xfrm>
              <a:custGeom>
                <a:avLst/>
                <a:gdLst>
                  <a:gd name="T0" fmla="*/ 8 w 202"/>
                  <a:gd name="T1" fmla="*/ 2 h 49"/>
                  <a:gd name="T2" fmla="*/ 0 w 202"/>
                  <a:gd name="T3" fmla="*/ 23 h 49"/>
                  <a:gd name="T4" fmla="*/ 202 w 202"/>
                  <a:gd name="T5" fmla="*/ 21 h 49"/>
                  <a:gd name="T6" fmla="*/ 193 w 202"/>
                  <a:gd name="T7" fmla="*/ 0 h 49"/>
                  <a:gd name="T8" fmla="*/ 8 w 202"/>
                  <a:gd name="T9" fmla="*/ 2 h 49"/>
                </a:gdLst>
                <a:ahLst/>
                <a:cxnLst>
                  <a:cxn ang="0">
                    <a:pos x="T0" y="T1"/>
                  </a:cxn>
                  <a:cxn ang="0">
                    <a:pos x="T2" y="T3"/>
                  </a:cxn>
                  <a:cxn ang="0">
                    <a:pos x="T4" y="T5"/>
                  </a:cxn>
                  <a:cxn ang="0">
                    <a:pos x="T6" y="T7"/>
                  </a:cxn>
                  <a:cxn ang="0">
                    <a:pos x="T8" y="T9"/>
                  </a:cxn>
                </a:cxnLst>
                <a:rect l="0" t="0" r="r" b="b"/>
                <a:pathLst>
                  <a:path w="202" h="49">
                    <a:moveTo>
                      <a:pt x="8" y="2"/>
                    </a:moveTo>
                    <a:cubicBezTo>
                      <a:pt x="0" y="23"/>
                      <a:pt x="0" y="23"/>
                      <a:pt x="0" y="23"/>
                    </a:cubicBezTo>
                    <a:cubicBezTo>
                      <a:pt x="63" y="48"/>
                      <a:pt x="135" y="49"/>
                      <a:pt x="202" y="21"/>
                    </a:cubicBezTo>
                    <a:cubicBezTo>
                      <a:pt x="193" y="0"/>
                      <a:pt x="193" y="0"/>
                      <a:pt x="193" y="0"/>
                    </a:cubicBezTo>
                    <a:cubicBezTo>
                      <a:pt x="132" y="26"/>
                      <a:pt x="66" y="25"/>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20" name="Freeform 301">
                <a:extLst>
                  <a:ext uri="{FF2B5EF4-FFF2-40B4-BE49-F238E27FC236}">
                    <a16:creationId xmlns:a16="http://schemas.microsoft.com/office/drawing/2014/main" id="{44613633-4F6E-2C48-973B-75F863F9472A}"/>
                  </a:ext>
                </a:extLst>
              </p:cNvPr>
              <p:cNvSpPr>
                <a:spLocks/>
              </p:cNvSpPr>
              <p:nvPr/>
            </p:nvSpPr>
            <p:spPr bwMode="auto">
              <a:xfrm>
                <a:off x="6097588" y="7562850"/>
                <a:ext cx="1693863" cy="1538288"/>
              </a:xfrm>
              <a:custGeom>
                <a:avLst/>
                <a:gdLst>
                  <a:gd name="T0" fmla="*/ 482 w 533"/>
                  <a:gd name="T1" fmla="*/ 175 h 484"/>
                  <a:gd name="T2" fmla="*/ 175 w 533"/>
                  <a:gd name="T3" fmla="*/ 51 h 484"/>
                  <a:gd name="T4" fmla="*/ 51 w 533"/>
                  <a:gd name="T5" fmla="*/ 358 h 484"/>
                  <a:gd name="T6" fmla="*/ 179 w 533"/>
                  <a:gd name="T7" fmla="*/ 484 h 484"/>
                  <a:gd name="T8" fmla="*/ 187 w 533"/>
                  <a:gd name="T9" fmla="*/ 464 h 484"/>
                  <a:gd name="T10" fmla="*/ 70 w 533"/>
                  <a:gd name="T11" fmla="*/ 350 h 484"/>
                  <a:gd name="T12" fmla="*/ 183 w 533"/>
                  <a:gd name="T13" fmla="*/ 71 h 484"/>
                  <a:gd name="T14" fmla="*/ 462 w 533"/>
                  <a:gd name="T15" fmla="*/ 183 h 484"/>
                  <a:gd name="T16" fmla="*/ 350 w 533"/>
                  <a:gd name="T17" fmla="*/ 463 h 484"/>
                  <a:gd name="T18" fmla="*/ 349 w 533"/>
                  <a:gd name="T19" fmla="*/ 463 h 484"/>
                  <a:gd name="T20" fmla="*/ 358 w 533"/>
                  <a:gd name="T21" fmla="*/ 483 h 484"/>
                  <a:gd name="T22" fmla="*/ 358 w 533"/>
                  <a:gd name="T23" fmla="*/ 482 h 484"/>
                  <a:gd name="T24" fmla="*/ 482 w 533"/>
                  <a:gd name="T25" fmla="*/ 17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3" h="484">
                    <a:moveTo>
                      <a:pt x="482" y="175"/>
                    </a:moveTo>
                    <a:cubicBezTo>
                      <a:pt x="431" y="56"/>
                      <a:pt x="294" y="0"/>
                      <a:pt x="175" y="51"/>
                    </a:cubicBezTo>
                    <a:cubicBezTo>
                      <a:pt x="56" y="102"/>
                      <a:pt x="0" y="240"/>
                      <a:pt x="51" y="358"/>
                    </a:cubicBezTo>
                    <a:cubicBezTo>
                      <a:pt x="76" y="418"/>
                      <a:pt x="123" y="462"/>
                      <a:pt x="179" y="484"/>
                    </a:cubicBezTo>
                    <a:cubicBezTo>
                      <a:pt x="187" y="464"/>
                      <a:pt x="187" y="464"/>
                      <a:pt x="187" y="464"/>
                    </a:cubicBezTo>
                    <a:cubicBezTo>
                      <a:pt x="137" y="444"/>
                      <a:pt x="94" y="404"/>
                      <a:pt x="70" y="350"/>
                    </a:cubicBezTo>
                    <a:cubicBezTo>
                      <a:pt x="25" y="242"/>
                      <a:pt x="75" y="117"/>
                      <a:pt x="183" y="71"/>
                    </a:cubicBezTo>
                    <a:cubicBezTo>
                      <a:pt x="291" y="25"/>
                      <a:pt x="416" y="75"/>
                      <a:pt x="462" y="183"/>
                    </a:cubicBezTo>
                    <a:cubicBezTo>
                      <a:pt x="508" y="291"/>
                      <a:pt x="458" y="417"/>
                      <a:pt x="350" y="463"/>
                    </a:cubicBezTo>
                    <a:cubicBezTo>
                      <a:pt x="350" y="463"/>
                      <a:pt x="349" y="463"/>
                      <a:pt x="349" y="463"/>
                    </a:cubicBezTo>
                    <a:cubicBezTo>
                      <a:pt x="358" y="483"/>
                      <a:pt x="358" y="483"/>
                      <a:pt x="358" y="483"/>
                    </a:cubicBezTo>
                    <a:cubicBezTo>
                      <a:pt x="358" y="483"/>
                      <a:pt x="358" y="482"/>
                      <a:pt x="358" y="482"/>
                    </a:cubicBezTo>
                    <a:cubicBezTo>
                      <a:pt x="477" y="432"/>
                      <a:pt x="533" y="294"/>
                      <a:pt x="482"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21" name="Freeform 302">
                <a:extLst>
                  <a:ext uri="{FF2B5EF4-FFF2-40B4-BE49-F238E27FC236}">
                    <a16:creationId xmlns:a16="http://schemas.microsoft.com/office/drawing/2014/main" id="{94208AA6-7A26-0848-B8E4-6FB7C03CA5A6}"/>
                  </a:ext>
                </a:extLst>
              </p:cNvPr>
              <p:cNvSpPr>
                <a:spLocks/>
              </p:cNvSpPr>
              <p:nvPr/>
            </p:nvSpPr>
            <p:spPr bwMode="auto">
              <a:xfrm>
                <a:off x="6662738" y="9558338"/>
                <a:ext cx="565150" cy="142875"/>
              </a:xfrm>
              <a:custGeom>
                <a:avLst/>
                <a:gdLst>
                  <a:gd name="T0" fmla="*/ 8 w 178"/>
                  <a:gd name="T1" fmla="*/ 1 h 45"/>
                  <a:gd name="T2" fmla="*/ 0 w 178"/>
                  <a:gd name="T3" fmla="*/ 21 h 45"/>
                  <a:gd name="T4" fmla="*/ 178 w 178"/>
                  <a:gd name="T5" fmla="*/ 20 h 45"/>
                  <a:gd name="T6" fmla="*/ 169 w 178"/>
                  <a:gd name="T7" fmla="*/ 0 h 45"/>
                  <a:gd name="T8" fmla="*/ 8 w 178"/>
                  <a:gd name="T9" fmla="*/ 1 h 45"/>
                </a:gdLst>
                <a:ahLst/>
                <a:cxnLst>
                  <a:cxn ang="0">
                    <a:pos x="T0" y="T1"/>
                  </a:cxn>
                  <a:cxn ang="0">
                    <a:pos x="T2" y="T3"/>
                  </a:cxn>
                  <a:cxn ang="0">
                    <a:pos x="T4" y="T5"/>
                  </a:cxn>
                  <a:cxn ang="0">
                    <a:pos x="T6" y="T7"/>
                  </a:cxn>
                  <a:cxn ang="0">
                    <a:pos x="T8" y="T9"/>
                  </a:cxn>
                </a:cxnLst>
                <a:rect l="0" t="0" r="r" b="b"/>
                <a:pathLst>
                  <a:path w="178" h="45">
                    <a:moveTo>
                      <a:pt x="8" y="1"/>
                    </a:moveTo>
                    <a:cubicBezTo>
                      <a:pt x="0" y="21"/>
                      <a:pt x="0" y="21"/>
                      <a:pt x="0" y="21"/>
                    </a:cubicBezTo>
                    <a:cubicBezTo>
                      <a:pt x="55" y="43"/>
                      <a:pt x="119" y="45"/>
                      <a:pt x="178" y="20"/>
                    </a:cubicBezTo>
                    <a:cubicBezTo>
                      <a:pt x="169" y="0"/>
                      <a:pt x="169" y="0"/>
                      <a:pt x="169" y="0"/>
                    </a:cubicBezTo>
                    <a:cubicBezTo>
                      <a:pt x="116" y="22"/>
                      <a:pt x="58" y="21"/>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22" name="Freeform 303">
                <a:extLst>
                  <a:ext uri="{FF2B5EF4-FFF2-40B4-BE49-F238E27FC236}">
                    <a16:creationId xmlns:a16="http://schemas.microsoft.com/office/drawing/2014/main" id="{036DCC02-8374-ED43-9E2E-D7849128996D}"/>
                  </a:ext>
                </a:extLst>
              </p:cNvPr>
              <p:cNvSpPr>
                <a:spLocks/>
              </p:cNvSpPr>
              <p:nvPr/>
            </p:nvSpPr>
            <p:spPr bwMode="auto">
              <a:xfrm>
                <a:off x="6697663" y="9463088"/>
                <a:ext cx="492125" cy="136525"/>
              </a:xfrm>
              <a:custGeom>
                <a:avLst/>
                <a:gdLst>
                  <a:gd name="T0" fmla="*/ 9 w 155"/>
                  <a:gd name="T1" fmla="*/ 2 h 43"/>
                  <a:gd name="T2" fmla="*/ 0 w 155"/>
                  <a:gd name="T3" fmla="*/ 23 h 43"/>
                  <a:gd name="T4" fmla="*/ 155 w 155"/>
                  <a:gd name="T5" fmla="*/ 22 h 43"/>
                  <a:gd name="T6" fmla="*/ 146 w 155"/>
                  <a:gd name="T7" fmla="*/ 0 h 43"/>
                  <a:gd name="T8" fmla="*/ 9 w 155"/>
                  <a:gd name="T9" fmla="*/ 2 h 43"/>
                </a:gdLst>
                <a:ahLst/>
                <a:cxnLst>
                  <a:cxn ang="0">
                    <a:pos x="T0" y="T1"/>
                  </a:cxn>
                  <a:cxn ang="0">
                    <a:pos x="T2" y="T3"/>
                  </a:cxn>
                  <a:cxn ang="0">
                    <a:pos x="T4" y="T5"/>
                  </a:cxn>
                  <a:cxn ang="0">
                    <a:pos x="T6" y="T7"/>
                  </a:cxn>
                  <a:cxn ang="0">
                    <a:pos x="T8" y="T9"/>
                  </a:cxn>
                </a:cxnLst>
                <a:rect l="0" t="0" r="r" b="b"/>
                <a:pathLst>
                  <a:path w="155" h="43">
                    <a:moveTo>
                      <a:pt x="9" y="2"/>
                    </a:moveTo>
                    <a:cubicBezTo>
                      <a:pt x="0" y="23"/>
                      <a:pt x="0" y="23"/>
                      <a:pt x="0" y="23"/>
                    </a:cubicBezTo>
                    <a:cubicBezTo>
                      <a:pt x="48" y="42"/>
                      <a:pt x="104" y="43"/>
                      <a:pt x="155" y="22"/>
                    </a:cubicBezTo>
                    <a:cubicBezTo>
                      <a:pt x="146" y="0"/>
                      <a:pt x="146" y="0"/>
                      <a:pt x="146" y="0"/>
                    </a:cubicBezTo>
                    <a:cubicBezTo>
                      <a:pt x="100" y="20"/>
                      <a:pt x="51" y="19"/>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23" name="Freeform 304">
                <a:extLst>
                  <a:ext uri="{FF2B5EF4-FFF2-40B4-BE49-F238E27FC236}">
                    <a16:creationId xmlns:a16="http://schemas.microsoft.com/office/drawing/2014/main" id="{F44AFC28-F896-144F-A522-938D60185BB8}"/>
                  </a:ext>
                </a:extLst>
              </p:cNvPr>
              <p:cNvSpPr>
                <a:spLocks/>
              </p:cNvSpPr>
              <p:nvPr/>
            </p:nvSpPr>
            <p:spPr bwMode="auto">
              <a:xfrm>
                <a:off x="6208713" y="7673975"/>
                <a:ext cx="1471613" cy="1338263"/>
              </a:xfrm>
              <a:custGeom>
                <a:avLst/>
                <a:gdLst>
                  <a:gd name="T0" fmla="*/ 419 w 463"/>
                  <a:gd name="T1" fmla="*/ 152 h 421"/>
                  <a:gd name="T2" fmla="*/ 151 w 463"/>
                  <a:gd name="T3" fmla="*/ 44 h 421"/>
                  <a:gd name="T4" fmla="*/ 44 w 463"/>
                  <a:gd name="T5" fmla="*/ 312 h 421"/>
                  <a:gd name="T6" fmla="*/ 156 w 463"/>
                  <a:gd name="T7" fmla="*/ 421 h 421"/>
                  <a:gd name="T8" fmla="*/ 164 w 463"/>
                  <a:gd name="T9" fmla="*/ 400 h 421"/>
                  <a:gd name="T10" fmla="*/ 65 w 463"/>
                  <a:gd name="T11" fmla="*/ 303 h 421"/>
                  <a:gd name="T12" fmla="*/ 160 w 463"/>
                  <a:gd name="T13" fmla="*/ 65 h 421"/>
                  <a:gd name="T14" fmla="*/ 398 w 463"/>
                  <a:gd name="T15" fmla="*/ 161 h 421"/>
                  <a:gd name="T16" fmla="*/ 302 w 463"/>
                  <a:gd name="T17" fmla="*/ 398 h 421"/>
                  <a:gd name="T18" fmla="*/ 302 w 463"/>
                  <a:gd name="T19" fmla="*/ 398 h 421"/>
                  <a:gd name="T20" fmla="*/ 311 w 463"/>
                  <a:gd name="T21" fmla="*/ 420 h 421"/>
                  <a:gd name="T22" fmla="*/ 311 w 463"/>
                  <a:gd name="T23" fmla="*/ 419 h 421"/>
                  <a:gd name="T24" fmla="*/ 419 w 463"/>
                  <a:gd name="T25" fmla="*/ 152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3" h="421">
                    <a:moveTo>
                      <a:pt x="419" y="152"/>
                    </a:moveTo>
                    <a:cubicBezTo>
                      <a:pt x="375" y="48"/>
                      <a:pt x="255" y="0"/>
                      <a:pt x="151" y="44"/>
                    </a:cubicBezTo>
                    <a:cubicBezTo>
                      <a:pt x="48" y="88"/>
                      <a:pt x="0" y="208"/>
                      <a:pt x="44" y="312"/>
                    </a:cubicBezTo>
                    <a:cubicBezTo>
                      <a:pt x="66" y="364"/>
                      <a:pt x="107" y="402"/>
                      <a:pt x="156" y="421"/>
                    </a:cubicBezTo>
                    <a:cubicBezTo>
                      <a:pt x="164" y="400"/>
                      <a:pt x="164" y="400"/>
                      <a:pt x="164" y="400"/>
                    </a:cubicBezTo>
                    <a:cubicBezTo>
                      <a:pt x="121" y="382"/>
                      <a:pt x="84" y="349"/>
                      <a:pt x="65" y="303"/>
                    </a:cubicBezTo>
                    <a:cubicBezTo>
                      <a:pt x="26" y="211"/>
                      <a:pt x="69" y="104"/>
                      <a:pt x="160" y="65"/>
                    </a:cubicBezTo>
                    <a:cubicBezTo>
                      <a:pt x="252" y="26"/>
                      <a:pt x="359" y="69"/>
                      <a:pt x="398" y="161"/>
                    </a:cubicBezTo>
                    <a:cubicBezTo>
                      <a:pt x="437" y="253"/>
                      <a:pt x="394" y="359"/>
                      <a:pt x="302" y="398"/>
                    </a:cubicBezTo>
                    <a:cubicBezTo>
                      <a:pt x="302" y="398"/>
                      <a:pt x="302" y="398"/>
                      <a:pt x="302" y="398"/>
                    </a:cubicBezTo>
                    <a:cubicBezTo>
                      <a:pt x="311" y="420"/>
                      <a:pt x="311" y="420"/>
                      <a:pt x="311" y="420"/>
                    </a:cubicBezTo>
                    <a:cubicBezTo>
                      <a:pt x="311" y="419"/>
                      <a:pt x="311" y="419"/>
                      <a:pt x="311" y="419"/>
                    </a:cubicBezTo>
                    <a:cubicBezTo>
                      <a:pt x="415" y="375"/>
                      <a:pt x="463" y="255"/>
                      <a:pt x="419"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24" name="Freeform 305">
                <a:extLst>
                  <a:ext uri="{FF2B5EF4-FFF2-40B4-BE49-F238E27FC236}">
                    <a16:creationId xmlns:a16="http://schemas.microsoft.com/office/drawing/2014/main" id="{04F34EB6-0B98-F848-A988-AA24ED4BD1C1}"/>
                  </a:ext>
                </a:extLst>
              </p:cNvPr>
              <p:cNvSpPr>
                <a:spLocks/>
              </p:cNvSpPr>
              <p:nvPr/>
            </p:nvSpPr>
            <p:spPr bwMode="auto">
              <a:xfrm>
                <a:off x="6735763" y="9371013"/>
                <a:ext cx="415925" cy="127000"/>
              </a:xfrm>
              <a:custGeom>
                <a:avLst/>
                <a:gdLst>
                  <a:gd name="T0" fmla="*/ 8 w 131"/>
                  <a:gd name="T1" fmla="*/ 1 h 40"/>
                  <a:gd name="T2" fmla="*/ 0 w 131"/>
                  <a:gd name="T3" fmla="*/ 23 h 40"/>
                  <a:gd name="T4" fmla="*/ 131 w 131"/>
                  <a:gd name="T5" fmla="*/ 21 h 40"/>
                  <a:gd name="T6" fmla="*/ 122 w 131"/>
                  <a:gd name="T7" fmla="*/ 0 h 40"/>
                  <a:gd name="T8" fmla="*/ 8 w 131"/>
                  <a:gd name="T9" fmla="*/ 1 h 40"/>
                </a:gdLst>
                <a:ahLst/>
                <a:cxnLst>
                  <a:cxn ang="0">
                    <a:pos x="T0" y="T1"/>
                  </a:cxn>
                  <a:cxn ang="0">
                    <a:pos x="T2" y="T3"/>
                  </a:cxn>
                  <a:cxn ang="0">
                    <a:pos x="T4" y="T5"/>
                  </a:cxn>
                  <a:cxn ang="0">
                    <a:pos x="T6" y="T7"/>
                  </a:cxn>
                  <a:cxn ang="0">
                    <a:pos x="T8" y="T9"/>
                  </a:cxn>
                </a:cxnLst>
                <a:rect l="0" t="0" r="r" b="b"/>
                <a:pathLst>
                  <a:path w="131" h="40">
                    <a:moveTo>
                      <a:pt x="8" y="1"/>
                    </a:moveTo>
                    <a:cubicBezTo>
                      <a:pt x="0" y="23"/>
                      <a:pt x="0" y="23"/>
                      <a:pt x="0" y="23"/>
                    </a:cubicBezTo>
                    <a:cubicBezTo>
                      <a:pt x="40" y="39"/>
                      <a:pt x="87" y="40"/>
                      <a:pt x="131" y="21"/>
                    </a:cubicBezTo>
                    <a:cubicBezTo>
                      <a:pt x="122" y="0"/>
                      <a:pt x="122" y="0"/>
                      <a:pt x="122" y="0"/>
                    </a:cubicBezTo>
                    <a:cubicBezTo>
                      <a:pt x="84" y="16"/>
                      <a:pt x="44" y="15"/>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25" name="Freeform 306">
                <a:extLst>
                  <a:ext uri="{FF2B5EF4-FFF2-40B4-BE49-F238E27FC236}">
                    <a16:creationId xmlns:a16="http://schemas.microsoft.com/office/drawing/2014/main" id="{E43F298C-C419-0146-8CDA-A74380E2C03A}"/>
                  </a:ext>
                </a:extLst>
              </p:cNvPr>
              <p:cNvSpPr>
                <a:spLocks/>
              </p:cNvSpPr>
              <p:nvPr/>
            </p:nvSpPr>
            <p:spPr bwMode="auto">
              <a:xfrm>
                <a:off x="6323013" y="7788275"/>
                <a:ext cx="1243013" cy="1131888"/>
              </a:xfrm>
              <a:custGeom>
                <a:avLst/>
                <a:gdLst>
                  <a:gd name="T0" fmla="*/ 354 w 391"/>
                  <a:gd name="T1" fmla="*/ 128 h 356"/>
                  <a:gd name="T2" fmla="*/ 128 w 391"/>
                  <a:gd name="T3" fmla="*/ 37 h 356"/>
                  <a:gd name="T4" fmla="*/ 37 w 391"/>
                  <a:gd name="T5" fmla="*/ 263 h 356"/>
                  <a:gd name="T6" fmla="*/ 132 w 391"/>
                  <a:gd name="T7" fmla="*/ 356 h 356"/>
                  <a:gd name="T8" fmla="*/ 140 w 391"/>
                  <a:gd name="T9" fmla="*/ 334 h 356"/>
                  <a:gd name="T10" fmla="*/ 58 w 391"/>
                  <a:gd name="T11" fmla="*/ 254 h 356"/>
                  <a:gd name="T12" fmla="*/ 137 w 391"/>
                  <a:gd name="T13" fmla="*/ 58 h 356"/>
                  <a:gd name="T14" fmla="*/ 333 w 391"/>
                  <a:gd name="T15" fmla="*/ 137 h 356"/>
                  <a:gd name="T16" fmla="*/ 254 w 391"/>
                  <a:gd name="T17" fmla="*/ 333 h 356"/>
                  <a:gd name="T18" fmla="*/ 253 w 391"/>
                  <a:gd name="T19" fmla="*/ 333 h 356"/>
                  <a:gd name="T20" fmla="*/ 262 w 391"/>
                  <a:gd name="T21" fmla="*/ 354 h 356"/>
                  <a:gd name="T22" fmla="*/ 263 w 391"/>
                  <a:gd name="T23" fmla="*/ 354 h 356"/>
                  <a:gd name="T24" fmla="*/ 354 w 391"/>
                  <a:gd name="T25" fmla="*/ 128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1" h="356">
                    <a:moveTo>
                      <a:pt x="354" y="128"/>
                    </a:moveTo>
                    <a:cubicBezTo>
                      <a:pt x="317" y="41"/>
                      <a:pt x="215" y="0"/>
                      <a:pt x="128" y="37"/>
                    </a:cubicBezTo>
                    <a:cubicBezTo>
                      <a:pt x="41" y="74"/>
                      <a:pt x="0" y="176"/>
                      <a:pt x="37" y="263"/>
                    </a:cubicBezTo>
                    <a:cubicBezTo>
                      <a:pt x="56" y="307"/>
                      <a:pt x="90" y="339"/>
                      <a:pt x="132" y="356"/>
                    </a:cubicBezTo>
                    <a:cubicBezTo>
                      <a:pt x="140" y="334"/>
                      <a:pt x="140" y="334"/>
                      <a:pt x="140" y="334"/>
                    </a:cubicBezTo>
                    <a:cubicBezTo>
                      <a:pt x="105" y="320"/>
                      <a:pt x="74" y="292"/>
                      <a:pt x="58" y="254"/>
                    </a:cubicBezTo>
                    <a:cubicBezTo>
                      <a:pt x="26" y="178"/>
                      <a:pt x="61" y="91"/>
                      <a:pt x="137" y="58"/>
                    </a:cubicBezTo>
                    <a:cubicBezTo>
                      <a:pt x="213" y="26"/>
                      <a:pt x="300" y="62"/>
                      <a:pt x="333" y="137"/>
                    </a:cubicBezTo>
                    <a:cubicBezTo>
                      <a:pt x="365" y="213"/>
                      <a:pt x="329" y="301"/>
                      <a:pt x="254" y="333"/>
                    </a:cubicBezTo>
                    <a:cubicBezTo>
                      <a:pt x="254" y="333"/>
                      <a:pt x="253" y="333"/>
                      <a:pt x="253" y="333"/>
                    </a:cubicBezTo>
                    <a:cubicBezTo>
                      <a:pt x="262" y="354"/>
                      <a:pt x="262" y="354"/>
                      <a:pt x="262" y="354"/>
                    </a:cubicBezTo>
                    <a:cubicBezTo>
                      <a:pt x="262" y="354"/>
                      <a:pt x="263" y="354"/>
                      <a:pt x="263" y="354"/>
                    </a:cubicBezTo>
                    <a:cubicBezTo>
                      <a:pt x="350" y="317"/>
                      <a:pt x="391" y="216"/>
                      <a:pt x="354"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26" name="Freeform 307">
                <a:extLst>
                  <a:ext uri="{FF2B5EF4-FFF2-40B4-BE49-F238E27FC236}">
                    <a16:creationId xmlns:a16="http://schemas.microsoft.com/office/drawing/2014/main" id="{D7E80B46-BF37-154C-A6DE-A92F193D7B02}"/>
                  </a:ext>
                </a:extLst>
              </p:cNvPr>
              <p:cNvSpPr>
                <a:spLocks/>
              </p:cNvSpPr>
              <p:nvPr/>
            </p:nvSpPr>
            <p:spPr bwMode="auto">
              <a:xfrm>
                <a:off x="6773863" y="9278938"/>
                <a:ext cx="336550" cy="114300"/>
              </a:xfrm>
              <a:custGeom>
                <a:avLst/>
                <a:gdLst>
                  <a:gd name="T0" fmla="*/ 8 w 106"/>
                  <a:gd name="T1" fmla="*/ 1 h 36"/>
                  <a:gd name="T2" fmla="*/ 0 w 106"/>
                  <a:gd name="T3" fmla="*/ 22 h 36"/>
                  <a:gd name="T4" fmla="*/ 106 w 106"/>
                  <a:gd name="T5" fmla="*/ 21 h 36"/>
                  <a:gd name="T6" fmla="*/ 97 w 106"/>
                  <a:gd name="T7" fmla="*/ 0 h 36"/>
                  <a:gd name="T8" fmla="*/ 8 w 106"/>
                  <a:gd name="T9" fmla="*/ 1 h 36"/>
                </a:gdLst>
                <a:ahLst/>
                <a:cxnLst>
                  <a:cxn ang="0">
                    <a:pos x="T0" y="T1"/>
                  </a:cxn>
                  <a:cxn ang="0">
                    <a:pos x="T2" y="T3"/>
                  </a:cxn>
                  <a:cxn ang="0">
                    <a:pos x="T4" y="T5"/>
                  </a:cxn>
                  <a:cxn ang="0">
                    <a:pos x="T6" y="T7"/>
                  </a:cxn>
                  <a:cxn ang="0">
                    <a:pos x="T8" y="T9"/>
                  </a:cxn>
                </a:cxnLst>
                <a:rect l="0" t="0" r="r" b="b"/>
                <a:pathLst>
                  <a:path w="106" h="36">
                    <a:moveTo>
                      <a:pt x="8" y="1"/>
                    </a:moveTo>
                    <a:cubicBezTo>
                      <a:pt x="0" y="22"/>
                      <a:pt x="0" y="22"/>
                      <a:pt x="0" y="22"/>
                    </a:cubicBezTo>
                    <a:cubicBezTo>
                      <a:pt x="33" y="35"/>
                      <a:pt x="71" y="36"/>
                      <a:pt x="106" y="21"/>
                    </a:cubicBezTo>
                    <a:cubicBezTo>
                      <a:pt x="97" y="0"/>
                      <a:pt x="97" y="0"/>
                      <a:pt x="97" y="0"/>
                    </a:cubicBezTo>
                    <a:cubicBezTo>
                      <a:pt x="68" y="12"/>
                      <a:pt x="36" y="12"/>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27" name="Freeform 308">
                <a:extLst>
                  <a:ext uri="{FF2B5EF4-FFF2-40B4-BE49-F238E27FC236}">
                    <a16:creationId xmlns:a16="http://schemas.microsoft.com/office/drawing/2014/main" id="{A7985430-376F-A347-AEDE-CCB1B3C089B9}"/>
                  </a:ext>
                </a:extLst>
              </p:cNvPr>
              <p:cNvSpPr>
                <a:spLocks/>
              </p:cNvSpPr>
              <p:nvPr/>
            </p:nvSpPr>
            <p:spPr bwMode="auto">
              <a:xfrm>
                <a:off x="6437313" y="7902575"/>
                <a:ext cx="1014413" cy="920750"/>
              </a:xfrm>
              <a:custGeom>
                <a:avLst/>
                <a:gdLst>
                  <a:gd name="T0" fmla="*/ 288 w 319"/>
                  <a:gd name="T1" fmla="*/ 105 h 290"/>
                  <a:gd name="T2" fmla="*/ 104 w 319"/>
                  <a:gd name="T3" fmla="*/ 31 h 290"/>
                  <a:gd name="T4" fmla="*/ 30 w 319"/>
                  <a:gd name="T5" fmla="*/ 215 h 290"/>
                  <a:gd name="T6" fmla="*/ 108 w 319"/>
                  <a:gd name="T7" fmla="*/ 290 h 290"/>
                  <a:gd name="T8" fmla="*/ 116 w 319"/>
                  <a:gd name="T9" fmla="*/ 269 h 290"/>
                  <a:gd name="T10" fmla="*/ 51 w 319"/>
                  <a:gd name="T11" fmla="*/ 206 h 290"/>
                  <a:gd name="T12" fmla="*/ 113 w 319"/>
                  <a:gd name="T13" fmla="*/ 51 h 290"/>
                  <a:gd name="T14" fmla="*/ 268 w 319"/>
                  <a:gd name="T15" fmla="*/ 114 h 290"/>
                  <a:gd name="T16" fmla="*/ 205 w 319"/>
                  <a:gd name="T17" fmla="*/ 268 h 290"/>
                  <a:gd name="T18" fmla="*/ 205 w 319"/>
                  <a:gd name="T19" fmla="*/ 268 h 290"/>
                  <a:gd name="T20" fmla="*/ 214 w 319"/>
                  <a:gd name="T21" fmla="*/ 289 h 290"/>
                  <a:gd name="T22" fmla="*/ 214 w 319"/>
                  <a:gd name="T23" fmla="*/ 289 h 290"/>
                  <a:gd name="T24" fmla="*/ 288 w 319"/>
                  <a:gd name="T25" fmla="*/ 105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9" h="290">
                    <a:moveTo>
                      <a:pt x="288" y="105"/>
                    </a:moveTo>
                    <a:cubicBezTo>
                      <a:pt x="258" y="34"/>
                      <a:pt x="176" y="0"/>
                      <a:pt x="104" y="31"/>
                    </a:cubicBezTo>
                    <a:cubicBezTo>
                      <a:pt x="33" y="61"/>
                      <a:pt x="0" y="143"/>
                      <a:pt x="30" y="215"/>
                    </a:cubicBezTo>
                    <a:cubicBezTo>
                      <a:pt x="45" y="250"/>
                      <a:pt x="74" y="277"/>
                      <a:pt x="108" y="290"/>
                    </a:cubicBezTo>
                    <a:cubicBezTo>
                      <a:pt x="116" y="269"/>
                      <a:pt x="116" y="269"/>
                      <a:pt x="116" y="269"/>
                    </a:cubicBezTo>
                    <a:cubicBezTo>
                      <a:pt x="88" y="258"/>
                      <a:pt x="64" y="236"/>
                      <a:pt x="51" y="206"/>
                    </a:cubicBezTo>
                    <a:cubicBezTo>
                      <a:pt x="26" y="146"/>
                      <a:pt x="54" y="77"/>
                      <a:pt x="113" y="51"/>
                    </a:cubicBezTo>
                    <a:cubicBezTo>
                      <a:pt x="173" y="26"/>
                      <a:pt x="242" y="54"/>
                      <a:pt x="268" y="114"/>
                    </a:cubicBezTo>
                    <a:cubicBezTo>
                      <a:pt x="293" y="173"/>
                      <a:pt x="265" y="243"/>
                      <a:pt x="205" y="268"/>
                    </a:cubicBezTo>
                    <a:cubicBezTo>
                      <a:pt x="205" y="268"/>
                      <a:pt x="205" y="268"/>
                      <a:pt x="205" y="268"/>
                    </a:cubicBezTo>
                    <a:cubicBezTo>
                      <a:pt x="214" y="289"/>
                      <a:pt x="214" y="289"/>
                      <a:pt x="214" y="289"/>
                    </a:cubicBezTo>
                    <a:cubicBezTo>
                      <a:pt x="214" y="289"/>
                      <a:pt x="214" y="289"/>
                      <a:pt x="214" y="289"/>
                    </a:cubicBezTo>
                    <a:cubicBezTo>
                      <a:pt x="285" y="259"/>
                      <a:pt x="319" y="176"/>
                      <a:pt x="288"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28" name="Freeform 309">
                <a:extLst>
                  <a:ext uri="{FF2B5EF4-FFF2-40B4-BE49-F238E27FC236}">
                    <a16:creationId xmlns:a16="http://schemas.microsoft.com/office/drawing/2014/main" id="{E23CCEA9-5671-D74E-B812-6F634AFD2567}"/>
                  </a:ext>
                </a:extLst>
              </p:cNvPr>
              <p:cNvSpPr>
                <a:spLocks/>
              </p:cNvSpPr>
              <p:nvPr/>
            </p:nvSpPr>
            <p:spPr bwMode="auto">
              <a:xfrm>
                <a:off x="6811963" y="9183688"/>
                <a:ext cx="260350" cy="104775"/>
              </a:xfrm>
              <a:custGeom>
                <a:avLst/>
                <a:gdLst>
                  <a:gd name="T0" fmla="*/ 9 w 82"/>
                  <a:gd name="T1" fmla="*/ 0 h 33"/>
                  <a:gd name="T2" fmla="*/ 0 w 82"/>
                  <a:gd name="T3" fmla="*/ 23 h 33"/>
                  <a:gd name="T4" fmla="*/ 82 w 82"/>
                  <a:gd name="T5" fmla="*/ 22 h 33"/>
                  <a:gd name="T6" fmla="*/ 72 w 82"/>
                  <a:gd name="T7" fmla="*/ 0 h 33"/>
                  <a:gd name="T8" fmla="*/ 9 w 82"/>
                  <a:gd name="T9" fmla="*/ 0 h 33"/>
                </a:gdLst>
                <a:ahLst/>
                <a:cxnLst>
                  <a:cxn ang="0">
                    <a:pos x="T0" y="T1"/>
                  </a:cxn>
                  <a:cxn ang="0">
                    <a:pos x="T2" y="T3"/>
                  </a:cxn>
                  <a:cxn ang="0">
                    <a:pos x="T4" y="T5"/>
                  </a:cxn>
                  <a:cxn ang="0">
                    <a:pos x="T6" y="T7"/>
                  </a:cxn>
                  <a:cxn ang="0">
                    <a:pos x="T8" y="T9"/>
                  </a:cxn>
                </a:cxnLst>
                <a:rect l="0" t="0" r="r" b="b"/>
                <a:pathLst>
                  <a:path w="82" h="33">
                    <a:moveTo>
                      <a:pt x="9" y="0"/>
                    </a:moveTo>
                    <a:cubicBezTo>
                      <a:pt x="0" y="23"/>
                      <a:pt x="0" y="23"/>
                      <a:pt x="0" y="23"/>
                    </a:cubicBezTo>
                    <a:cubicBezTo>
                      <a:pt x="25" y="33"/>
                      <a:pt x="55" y="33"/>
                      <a:pt x="82" y="22"/>
                    </a:cubicBezTo>
                    <a:cubicBezTo>
                      <a:pt x="72" y="0"/>
                      <a:pt x="72" y="0"/>
                      <a:pt x="72" y="0"/>
                    </a:cubicBezTo>
                    <a:cubicBezTo>
                      <a:pt x="51" y="8"/>
                      <a:pt x="28" y="8"/>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29" name="Freeform 310">
                <a:extLst>
                  <a:ext uri="{FF2B5EF4-FFF2-40B4-BE49-F238E27FC236}">
                    <a16:creationId xmlns:a16="http://schemas.microsoft.com/office/drawing/2014/main" id="{9E25BDA7-78C7-FB4F-B20C-4C18F2DE3883}"/>
                  </a:ext>
                </a:extLst>
              </p:cNvPr>
              <p:cNvSpPr>
                <a:spLocks/>
              </p:cNvSpPr>
              <p:nvPr/>
            </p:nvSpPr>
            <p:spPr bwMode="auto">
              <a:xfrm>
                <a:off x="6551613" y="8016875"/>
                <a:ext cx="785813" cy="714375"/>
              </a:xfrm>
              <a:custGeom>
                <a:avLst/>
                <a:gdLst>
                  <a:gd name="T0" fmla="*/ 223 w 247"/>
                  <a:gd name="T1" fmla="*/ 81 h 225"/>
                  <a:gd name="T2" fmla="*/ 81 w 247"/>
                  <a:gd name="T3" fmla="*/ 24 h 225"/>
                  <a:gd name="T4" fmla="*/ 23 w 247"/>
                  <a:gd name="T5" fmla="*/ 166 h 225"/>
                  <a:gd name="T6" fmla="*/ 83 w 247"/>
                  <a:gd name="T7" fmla="*/ 225 h 225"/>
                  <a:gd name="T8" fmla="*/ 92 w 247"/>
                  <a:gd name="T9" fmla="*/ 202 h 225"/>
                  <a:gd name="T10" fmla="*/ 46 w 247"/>
                  <a:gd name="T11" fmla="*/ 157 h 225"/>
                  <a:gd name="T12" fmla="*/ 90 w 247"/>
                  <a:gd name="T13" fmla="*/ 46 h 225"/>
                  <a:gd name="T14" fmla="*/ 201 w 247"/>
                  <a:gd name="T15" fmla="*/ 91 h 225"/>
                  <a:gd name="T16" fmla="*/ 156 w 247"/>
                  <a:gd name="T17" fmla="*/ 201 h 225"/>
                  <a:gd name="T18" fmla="*/ 156 w 247"/>
                  <a:gd name="T19" fmla="*/ 202 h 225"/>
                  <a:gd name="T20" fmla="*/ 166 w 247"/>
                  <a:gd name="T21" fmla="*/ 224 h 225"/>
                  <a:gd name="T22" fmla="*/ 166 w 247"/>
                  <a:gd name="T23" fmla="*/ 224 h 225"/>
                  <a:gd name="T24" fmla="*/ 223 w 247"/>
                  <a:gd name="T25" fmla="*/ 8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225">
                    <a:moveTo>
                      <a:pt x="223" y="81"/>
                    </a:moveTo>
                    <a:cubicBezTo>
                      <a:pt x="200" y="26"/>
                      <a:pt x="136" y="0"/>
                      <a:pt x="81" y="24"/>
                    </a:cubicBezTo>
                    <a:cubicBezTo>
                      <a:pt x="26" y="47"/>
                      <a:pt x="0" y="111"/>
                      <a:pt x="23" y="166"/>
                    </a:cubicBezTo>
                    <a:cubicBezTo>
                      <a:pt x="35" y="194"/>
                      <a:pt x="57" y="214"/>
                      <a:pt x="83" y="225"/>
                    </a:cubicBezTo>
                    <a:cubicBezTo>
                      <a:pt x="92" y="202"/>
                      <a:pt x="92" y="202"/>
                      <a:pt x="92" y="202"/>
                    </a:cubicBezTo>
                    <a:cubicBezTo>
                      <a:pt x="72" y="194"/>
                      <a:pt x="55" y="178"/>
                      <a:pt x="46" y="157"/>
                    </a:cubicBezTo>
                    <a:cubicBezTo>
                      <a:pt x="27" y="114"/>
                      <a:pt x="47" y="64"/>
                      <a:pt x="90" y="46"/>
                    </a:cubicBezTo>
                    <a:cubicBezTo>
                      <a:pt x="133" y="28"/>
                      <a:pt x="183" y="48"/>
                      <a:pt x="201" y="91"/>
                    </a:cubicBezTo>
                    <a:cubicBezTo>
                      <a:pt x="219" y="133"/>
                      <a:pt x="199" y="183"/>
                      <a:pt x="156" y="201"/>
                    </a:cubicBezTo>
                    <a:cubicBezTo>
                      <a:pt x="156" y="202"/>
                      <a:pt x="156" y="202"/>
                      <a:pt x="156" y="202"/>
                    </a:cubicBezTo>
                    <a:cubicBezTo>
                      <a:pt x="166" y="224"/>
                      <a:pt x="166" y="224"/>
                      <a:pt x="166" y="224"/>
                    </a:cubicBezTo>
                    <a:cubicBezTo>
                      <a:pt x="166" y="224"/>
                      <a:pt x="166" y="224"/>
                      <a:pt x="166" y="224"/>
                    </a:cubicBezTo>
                    <a:cubicBezTo>
                      <a:pt x="221" y="200"/>
                      <a:pt x="247" y="136"/>
                      <a:pt x="22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grpSp>
      </p:grpSp>
      <p:grpSp>
        <p:nvGrpSpPr>
          <p:cNvPr id="31" name="组合 30">
            <a:extLst>
              <a:ext uri="{FF2B5EF4-FFF2-40B4-BE49-F238E27FC236}">
                <a16:creationId xmlns:a16="http://schemas.microsoft.com/office/drawing/2014/main" id="{66AB1C28-7478-7A47-9A30-7A583A71A0BA}"/>
              </a:ext>
            </a:extLst>
          </p:cNvPr>
          <p:cNvGrpSpPr/>
          <p:nvPr/>
        </p:nvGrpSpPr>
        <p:grpSpPr>
          <a:xfrm>
            <a:off x="2050092" y="2121404"/>
            <a:ext cx="987028" cy="506879"/>
            <a:chOff x="8362950" y="7553325"/>
            <a:chExt cx="1582738" cy="812800"/>
          </a:xfrm>
          <a:solidFill>
            <a:schemeClr val="bg1"/>
          </a:solidFill>
        </p:grpSpPr>
        <p:sp>
          <p:nvSpPr>
            <p:cNvPr id="32" name="Freeform 393">
              <a:extLst>
                <a:ext uri="{FF2B5EF4-FFF2-40B4-BE49-F238E27FC236}">
                  <a16:creationId xmlns:a16="http://schemas.microsoft.com/office/drawing/2014/main" id="{16B15009-4918-5C48-B910-0C4543D1DFDD}"/>
                </a:ext>
              </a:extLst>
            </p:cNvPr>
            <p:cNvSpPr>
              <a:spLocks/>
            </p:cNvSpPr>
            <p:nvPr/>
          </p:nvSpPr>
          <p:spPr bwMode="auto">
            <a:xfrm>
              <a:off x="9536113" y="7553325"/>
              <a:ext cx="409575" cy="812800"/>
            </a:xfrm>
            <a:custGeom>
              <a:avLst/>
              <a:gdLst>
                <a:gd name="T0" fmla="*/ 126 w 129"/>
                <a:gd name="T1" fmla="*/ 128 h 256"/>
                <a:gd name="T2" fmla="*/ 109 w 129"/>
                <a:gd name="T3" fmla="*/ 58 h 256"/>
                <a:gd name="T4" fmla="*/ 106 w 129"/>
                <a:gd name="T5" fmla="*/ 0 h 256"/>
                <a:gd name="T6" fmla="*/ 0 w 129"/>
                <a:gd name="T7" fmla="*/ 72 h 256"/>
                <a:gd name="T8" fmla="*/ 9 w 129"/>
                <a:gd name="T9" fmla="*/ 99 h 256"/>
                <a:gd name="T10" fmla="*/ 72 w 129"/>
                <a:gd name="T11" fmla="*/ 90 h 256"/>
                <a:gd name="T12" fmla="*/ 12 w 129"/>
                <a:gd name="T13" fmla="*/ 118 h 256"/>
                <a:gd name="T14" fmla="*/ 12 w 129"/>
                <a:gd name="T15" fmla="*/ 128 h 256"/>
                <a:gd name="T16" fmla="*/ 12 w 129"/>
                <a:gd name="T17" fmla="*/ 138 h 256"/>
                <a:gd name="T18" fmla="*/ 72 w 129"/>
                <a:gd name="T19" fmla="*/ 166 h 256"/>
                <a:gd name="T20" fmla="*/ 9 w 129"/>
                <a:gd name="T21" fmla="*/ 158 h 256"/>
                <a:gd name="T22" fmla="*/ 0 w 129"/>
                <a:gd name="T23" fmla="*/ 184 h 256"/>
                <a:gd name="T24" fmla="*/ 106 w 129"/>
                <a:gd name="T25" fmla="*/ 256 h 256"/>
                <a:gd name="T26" fmla="*/ 109 w 129"/>
                <a:gd name="T27" fmla="*/ 198 h 256"/>
                <a:gd name="T28" fmla="*/ 126 w 129"/>
                <a:gd name="T29" fmla="*/ 128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9" h="256">
                  <a:moveTo>
                    <a:pt x="126" y="128"/>
                  </a:moveTo>
                  <a:cubicBezTo>
                    <a:pt x="126" y="92"/>
                    <a:pt x="83" y="101"/>
                    <a:pt x="109" y="58"/>
                  </a:cubicBezTo>
                  <a:cubicBezTo>
                    <a:pt x="129" y="24"/>
                    <a:pt x="106" y="0"/>
                    <a:pt x="106" y="0"/>
                  </a:cubicBezTo>
                  <a:cubicBezTo>
                    <a:pt x="0" y="72"/>
                    <a:pt x="0" y="72"/>
                    <a:pt x="0" y="72"/>
                  </a:cubicBezTo>
                  <a:cubicBezTo>
                    <a:pt x="4" y="81"/>
                    <a:pt x="7" y="89"/>
                    <a:pt x="9" y="99"/>
                  </a:cubicBezTo>
                  <a:cubicBezTo>
                    <a:pt x="38" y="83"/>
                    <a:pt x="67" y="73"/>
                    <a:pt x="72" y="90"/>
                  </a:cubicBezTo>
                  <a:cubicBezTo>
                    <a:pt x="77" y="108"/>
                    <a:pt x="39" y="115"/>
                    <a:pt x="12" y="118"/>
                  </a:cubicBezTo>
                  <a:cubicBezTo>
                    <a:pt x="12" y="122"/>
                    <a:pt x="12" y="125"/>
                    <a:pt x="12" y="128"/>
                  </a:cubicBezTo>
                  <a:cubicBezTo>
                    <a:pt x="12" y="131"/>
                    <a:pt x="12" y="135"/>
                    <a:pt x="12" y="138"/>
                  </a:cubicBezTo>
                  <a:cubicBezTo>
                    <a:pt x="39" y="141"/>
                    <a:pt x="77" y="148"/>
                    <a:pt x="72" y="166"/>
                  </a:cubicBezTo>
                  <a:cubicBezTo>
                    <a:pt x="67" y="183"/>
                    <a:pt x="38" y="173"/>
                    <a:pt x="9" y="158"/>
                  </a:cubicBezTo>
                  <a:cubicBezTo>
                    <a:pt x="7" y="167"/>
                    <a:pt x="4" y="176"/>
                    <a:pt x="0" y="184"/>
                  </a:cubicBezTo>
                  <a:cubicBezTo>
                    <a:pt x="106" y="256"/>
                    <a:pt x="106" y="256"/>
                    <a:pt x="106" y="256"/>
                  </a:cubicBezTo>
                  <a:cubicBezTo>
                    <a:pt x="106" y="256"/>
                    <a:pt x="129" y="232"/>
                    <a:pt x="109" y="198"/>
                  </a:cubicBezTo>
                  <a:cubicBezTo>
                    <a:pt x="83" y="155"/>
                    <a:pt x="126" y="164"/>
                    <a:pt x="12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33" name="Freeform 394">
              <a:extLst>
                <a:ext uri="{FF2B5EF4-FFF2-40B4-BE49-F238E27FC236}">
                  <a16:creationId xmlns:a16="http://schemas.microsoft.com/office/drawing/2014/main" id="{8CD68747-7705-3743-92BD-7ADD15998C2A}"/>
                </a:ext>
              </a:extLst>
            </p:cNvPr>
            <p:cNvSpPr>
              <a:spLocks/>
            </p:cNvSpPr>
            <p:nvPr/>
          </p:nvSpPr>
          <p:spPr bwMode="auto">
            <a:xfrm>
              <a:off x="8362950" y="7553325"/>
              <a:ext cx="409575" cy="812800"/>
            </a:xfrm>
            <a:custGeom>
              <a:avLst/>
              <a:gdLst>
                <a:gd name="T0" fmla="*/ 57 w 129"/>
                <a:gd name="T1" fmla="*/ 166 h 256"/>
                <a:gd name="T2" fmla="*/ 117 w 129"/>
                <a:gd name="T3" fmla="*/ 138 h 256"/>
                <a:gd name="T4" fmla="*/ 117 w 129"/>
                <a:gd name="T5" fmla="*/ 128 h 256"/>
                <a:gd name="T6" fmla="*/ 117 w 129"/>
                <a:gd name="T7" fmla="*/ 118 h 256"/>
                <a:gd name="T8" fmla="*/ 57 w 129"/>
                <a:gd name="T9" fmla="*/ 90 h 256"/>
                <a:gd name="T10" fmla="*/ 120 w 129"/>
                <a:gd name="T11" fmla="*/ 99 h 256"/>
                <a:gd name="T12" fmla="*/ 129 w 129"/>
                <a:gd name="T13" fmla="*/ 72 h 256"/>
                <a:gd name="T14" fmla="*/ 23 w 129"/>
                <a:gd name="T15" fmla="*/ 0 h 256"/>
                <a:gd name="T16" fmla="*/ 20 w 129"/>
                <a:gd name="T17" fmla="*/ 58 h 256"/>
                <a:gd name="T18" fmla="*/ 3 w 129"/>
                <a:gd name="T19" fmla="*/ 128 h 256"/>
                <a:gd name="T20" fmla="*/ 20 w 129"/>
                <a:gd name="T21" fmla="*/ 198 h 256"/>
                <a:gd name="T22" fmla="*/ 23 w 129"/>
                <a:gd name="T23" fmla="*/ 256 h 256"/>
                <a:gd name="T24" fmla="*/ 129 w 129"/>
                <a:gd name="T25" fmla="*/ 184 h 256"/>
                <a:gd name="T26" fmla="*/ 120 w 129"/>
                <a:gd name="T27" fmla="*/ 158 h 256"/>
                <a:gd name="T28" fmla="*/ 57 w 129"/>
                <a:gd name="T29" fmla="*/ 16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9" h="256">
                  <a:moveTo>
                    <a:pt x="57" y="166"/>
                  </a:moveTo>
                  <a:cubicBezTo>
                    <a:pt x="52" y="148"/>
                    <a:pt x="90" y="141"/>
                    <a:pt x="117" y="138"/>
                  </a:cubicBezTo>
                  <a:cubicBezTo>
                    <a:pt x="117" y="135"/>
                    <a:pt x="117" y="131"/>
                    <a:pt x="117" y="128"/>
                  </a:cubicBezTo>
                  <a:cubicBezTo>
                    <a:pt x="117" y="125"/>
                    <a:pt x="117" y="122"/>
                    <a:pt x="117" y="118"/>
                  </a:cubicBezTo>
                  <a:cubicBezTo>
                    <a:pt x="90" y="115"/>
                    <a:pt x="52" y="108"/>
                    <a:pt x="57" y="90"/>
                  </a:cubicBezTo>
                  <a:cubicBezTo>
                    <a:pt x="62" y="73"/>
                    <a:pt x="91" y="83"/>
                    <a:pt x="120" y="99"/>
                  </a:cubicBezTo>
                  <a:cubicBezTo>
                    <a:pt x="122" y="89"/>
                    <a:pt x="125" y="81"/>
                    <a:pt x="129" y="72"/>
                  </a:cubicBezTo>
                  <a:cubicBezTo>
                    <a:pt x="23" y="0"/>
                    <a:pt x="23" y="0"/>
                    <a:pt x="23" y="0"/>
                  </a:cubicBezTo>
                  <a:cubicBezTo>
                    <a:pt x="23" y="0"/>
                    <a:pt x="0" y="24"/>
                    <a:pt x="20" y="58"/>
                  </a:cubicBezTo>
                  <a:cubicBezTo>
                    <a:pt x="46" y="101"/>
                    <a:pt x="3" y="92"/>
                    <a:pt x="3" y="128"/>
                  </a:cubicBezTo>
                  <a:cubicBezTo>
                    <a:pt x="3" y="164"/>
                    <a:pt x="46" y="155"/>
                    <a:pt x="20" y="198"/>
                  </a:cubicBezTo>
                  <a:cubicBezTo>
                    <a:pt x="0" y="232"/>
                    <a:pt x="23" y="256"/>
                    <a:pt x="23" y="256"/>
                  </a:cubicBezTo>
                  <a:cubicBezTo>
                    <a:pt x="129" y="184"/>
                    <a:pt x="129" y="184"/>
                    <a:pt x="129" y="184"/>
                  </a:cubicBezTo>
                  <a:cubicBezTo>
                    <a:pt x="125" y="176"/>
                    <a:pt x="122" y="167"/>
                    <a:pt x="120" y="158"/>
                  </a:cubicBezTo>
                  <a:cubicBezTo>
                    <a:pt x="91" y="173"/>
                    <a:pt x="62" y="183"/>
                    <a:pt x="57" y="1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34" name="Oval 395">
              <a:extLst>
                <a:ext uri="{FF2B5EF4-FFF2-40B4-BE49-F238E27FC236}">
                  <a16:creationId xmlns:a16="http://schemas.microsoft.com/office/drawing/2014/main" id="{5A6E9995-A584-714D-BD34-41D982134526}"/>
                </a:ext>
              </a:extLst>
            </p:cNvPr>
            <p:cNvSpPr>
              <a:spLocks noChangeArrowheads="1"/>
            </p:cNvSpPr>
            <p:nvPr/>
          </p:nvSpPr>
          <p:spPr bwMode="auto">
            <a:xfrm>
              <a:off x="8775700" y="7581900"/>
              <a:ext cx="757238" cy="758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grpSp>
      <p:sp>
        <p:nvSpPr>
          <p:cNvPr id="35" name="矩形 1">
            <a:extLst>
              <a:ext uri="{FF2B5EF4-FFF2-40B4-BE49-F238E27FC236}">
                <a16:creationId xmlns:a16="http://schemas.microsoft.com/office/drawing/2014/main" id="{EFAAC5B3-CACD-6646-884A-64E9FD702FC1}"/>
              </a:ext>
            </a:extLst>
          </p:cNvPr>
          <p:cNvSpPr>
            <a:spLocks noChangeArrowheads="1"/>
          </p:cNvSpPr>
          <p:nvPr/>
        </p:nvSpPr>
        <p:spPr bwMode="auto">
          <a:xfrm>
            <a:off x="462337" y="3339069"/>
            <a:ext cx="3325323" cy="234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指通过视图来插入、删除和修改数据。</a:t>
            </a:r>
            <a:endPar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endPar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从用户角度，更新视图与更新基本表相同。</a:t>
            </a:r>
            <a:endPar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7" name="矩形 1">
            <a:extLst>
              <a:ext uri="{FF2B5EF4-FFF2-40B4-BE49-F238E27FC236}">
                <a16:creationId xmlns:a16="http://schemas.microsoft.com/office/drawing/2014/main" id="{16B02E59-3827-1D42-A902-EB91FDC61775}"/>
              </a:ext>
            </a:extLst>
          </p:cNvPr>
          <p:cNvSpPr>
            <a:spLocks noChangeArrowheads="1"/>
          </p:cNvSpPr>
          <p:nvPr/>
        </p:nvSpPr>
        <p:spPr bwMode="auto">
          <a:xfrm>
            <a:off x="4119937" y="3339069"/>
            <a:ext cx="3325322" cy="188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rPr>
              <a:t>DBMS</a:t>
            </a: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000" b="1" dirty="0">
                <a:solidFill>
                  <a:srgbClr val="C00000"/>
                </a:solidFill>
                <a:latin typeface="微软雅黑" panose="020B0503020204020204" pitchFamily="34" charset="-122"/>
                <a:ea typeface="微软雅黑" panose="020B0503020204020204" pitchFamily="34" charset="-122"/>
              </a:rPr>
              <a:t>采用视图消解法</a:t>
            </a:r>
            <a:endPar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endPar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即将对视图的更新操作转换为对基本表的更新操作。</a:t>
            </a:r>
            <a:endPar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矩形 1">
            <a:extLst>
              <a:ext uri="{FF2B5EF4-FFF2-40B4-BE49-F238E27FC236}">
                <a16:creationId xmlns:a16="http://schemas.microsoft.com/office/drawing/2014/main" id="{92019BC2-4471-DF45-9147-86D3734AE608}"/>
              </a:ext>
            </a:extLst>
          </p:cNvPr>
          <p:cNvSpPr>
            <a:spLocks noChangeArrowheads="1"/>
          </p:cNvSpPr>
          <p:nvPr/>
        </p:nvSpPr>
        <p:spPr bwMode="auto">
          <a:xfrm>
            <a:off x="7746943" y="3417746"/>
            <a:ext cx="4242999" cy="226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指定</a:t>
            </a:r>
            <a:r>
              <a:rPr lang="en-US" altLang="zh-CN" sz="2000" b="1" dirty="0">
                <a:solidFill>
                  <a:srgbClr val="C00000"/>
                </a:solidFill>
                <a:latin typeface="微软雅黑" panose="020B0503020204020204" pitchFamily="34" charset="-122"/>
                <a:ea typeface="微软雅黑" panose="020B0503020204020204" pitchFamily="34" charset="-122"/>
              </a:rPr>
              <a:t>WITH CHECK OPTION</a:t>
            </a: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子句后，</a:t>
            </a:r>
            <a:r>
              <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rPr>
              <a:t>DBMS</a:t>
            </a: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在更新视图时会进行检查，防止用户通过视图对不属于视图范围内的基本表数据进行更新。</a:t>
            </a:r>
          </a:p>
          <a:p>
            <a:pPr algn="ctr">
              <a:lnSpc>
                <a:spcPct val="150000"/>
              </a:lnSpc>
            </a:pP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40" name="直接连接符 60">
            <a:extLst>
              <a:ext uri="{FF2B5EF4-FFF2-40B4-BE49-F238E27FC236}">
                <a16:creationId xmlns:a16="http://schemas.microsoft.com/office/drawing/2014/main" id="{865D1E21-C29C-C64D-A9AF-E98AC793F679}"/>
              </a:ext>
            </a:extLst>
          </p:cNvPr>
          <p:cNvCxnSpPr/>
          <p:nvPr/>
        </p:nvCxnSpPr>
        <p:spPr>
          <a:xfrm>
            <a:off x="3619984" y="2425569"/>
            <a:ext cx="1382787" cy="0"/>
          </a:xfrm>
          <a:prstGeom prst="line">
            <a:avLst/>
          </a:prstGeom>
          <a:ln>
            <a:solidFill>
              <a:srgbClr val="596784"/>
            </a:solidFill>
          </a:ln>
        </p:spPr>
        <p:style>
          <a:lnRef idx="1">
            <a:schemeClr val="accent1"/>
          </a:lnRef>
          <a:fillRef idx="0">
            <a:schemeClr val="accent1"/>
          </a:fillRef>
          <a:effectRef idx="0">
            <a:schemeClr val="accent1"/>
          </a:effectRef>
          <a:fontRef idx="minor">
            <a:schemeClr val="tx1"/>
          </a:fontRef>
        </p:style>
      </p:cxnSp>
      <p:cxnSp>
        <p:nvCxnSpPr>
          <p:cNvPr id="41" name="直接连接符 61">
            <a:extLst>
              <a:ext uri="{FF2B5EF4-FFF2-40B4-BE49-F238E27FC236}">
                <a16:creationId xmlns:a16="http://schemas.microsoft.com/office/drawing/2014/main" id="{EB004FA7-972C-9441-BE0D-8FD93CBA9D14}"/>
              </a:ext>
            </a:extLst>
          </p:cNvPr>
          <p:cNvCxnSpPr/>
          <p:nvPr/>
        </p:nvCxnSpPr>
        <p:spPr>
          <a:xfrm>
            <a:off x="7246602" y="2425569"/>
            <a:ext cx="1382787" cy="0"/>
          </a:xfrm>
          <a:prstGeom prst="line">
            <a:avLst/>
          </a:prstGeom>
          <a:ln>
            <a:solidFill>
              <a:srgbClr val="59678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1446814"/>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4*#ppt_w"/>
                                          </p:val>
                                        </p:tav>
                                        <p:tav tm="100000">
                                          <p:val>
                                            <p:strVal val="#ppt_w"/>
                                          </p:val>
                                        </p:tav>
                                      </p:tavLst>
                                    </p:anim>
                                    <p:anim calcmode="lin" valueType="num">
                                      <p:cBhvr>
                                        <p:cTn id="8" dur="500" fill="hold"/>
                                        <p:tgtEl>
                                          <p:spTgt spid="6"/>
                                        </p:tgtEl>
                                        <p:attrNameLst>
                                          <p:attrName>ppt_h</p:attrName>
                                        </p:attrNameLst>
                                      </p:cBhvr>
                                      <p:tavLst>
                                        <p:tav tm="0">
                                          <p:val>
                                            <p:strVal val="4*#ppt_h"/>
                                          </p:val>
                                        </p:tav>
                                        <p:tav tm="100000">
                                          <p:val>
                                            <p:strVal val="#ppt_h"/>
                                          </p:val>
                                        </p:tav>
                                      </p:tavLst>
                                    </p:anim>
                                  </p:childTnLst>
                                </p:cTn>
                              </p:par>
                              <p:par>
                                <p:cTn id="9" presetID="53" presetClass="entr" presetSubtype="16"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p:cTn id="11" dur="500" fill="hold"/>
                                        <p:tgtEl>
                                          <p:spTgt spid="31"/>
                                        </p:tgtEl>
                                        <p:attrNameLst>
                                          <p:attrName>ppt_w</p:attrName>
                                        </p:attrNameLst>
                                      </p:cBhvr>
                                      <p:tavLst>
                                        <p:tav tm="0">
                                          <p:val>
                                            <p:fltVal val="0"/>
                                          </p:val>
                                        </p:tav>
                                        <p:tav tm="100000">
                                          <p:val>
                                            <p:strVal val="#ppt_w"/>
                                          </p:val>
                                        </p:tav>
                                      </p:tavLst>
                                    </p:anim>
                                    <p:anim calcmode="lin" valueType="num">
                                      <p:cBhvr>
                                        <p:cTn id="12" dur="500" fill="hold"/>
                                        <p:tgtEl>
                                          <p:spTgt spid="31"/>
                                        </p:tgtEl>
                                        <p:attrNameLst>
                                          <p:attrName>ppt_h</p:attrName>
                                        </p:attrNameLst>
                                      </p:cBhvr>
                                      <p:tavLst>
                                        <p:tav tm="0">
                                          <p:val>
                                            <p:fltVal val="0"/>
                                          </p:val>
                                        </p:tav>
                                        <p:tav tm="100000">
                                          <p:val>
                                            <p:strVal val="#ppt_h"/>
                                          </p:val>
                                        </p:tav>
                                      </p:tavLst>
                                    </p:anim>
                                    <p:animEffect transition="in" filter="fade">
                                      <p:cBhvr>
                                        <p:cTn id="13" dur="500"/>
                                        <p:tgtEl>
                                          <p:spTgt spid="31"/>
                                        </p:tgtEl>
                                      </p:cBhvr>
                                    </p:animEffect>
                                  </p:childTnLst>
                                </p:cTn>
                              </p:par>
                            </p:childTnLst>
                          </p:cTn>
                        </p:par>
                        <p:par>
                          <p:cTn id="14" fill="hold">
                            <p:stCondLst>
                              <p:cond delay="500"/>
                            </p:stCondLst>
                            <p:childTnLst>
                              <p:par>
                                <p:cTn id="15" presetID="23" presetClass="entr" presetSubtype="32"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strVal val="4*#ppt_w"/>
                                          </p:val>
                                        </p:tav>
                                        <p:tav tm="100000">
                                          <p:val>
                                            <p:strVal val="#ppt_w"/>
                                          </p:val>
                                        </p:tav>
                                      </p:tavLst>
                                    </p:anim>
                                    <p:anim calcmode="lin" valueType="num">
                                      <p:cBhvr>
                                        <p:cTn id="18" dur="500" fill="hold"/>
                                        <p:tgtEl>
                                          <p:spTgt spid="7"/>
                                        </p:tgtEl>
                                        <p:attrNameLst>
                                          <p:attrName>ppt_h</p:attrName>
                                        </p:attrNameLst>
                                      </p:cBhvr>
                                      <p:tavLst>
                                        <p:tav tm="0">
                                          <p:val>
                                            <p:strVal val="4*#ppt_h"/>
                                          </p:val>
                                        </p:tav>
                                        <p:tav tm="100000">
                                          <p:val>
                                            <p:strVal val="#ppt_h"/>
                                          </p:val>
                                        </p:tav>
                                      </p:tavLst>
                                    </p:anim>
                                  </p:childTnLst>
                                </p:cTn>
                              </p:par>
                              <p:par>
                                <p:cTn id="19" presetID="53" presetClass="entr" presetSubtype="16"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childTnLst>
                                </p:cTn>
                              </p:par>
                              <p:par>
                                <p:cTn id="24" presetID="22" presetClass="entr" presetSubtype="4" fill="hold"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down)">
                                      <p:cBhvr>
                                        <p:cTn id="26" dur="500"/>
                                        <p:tgtEl>
                                          <p:spTgt spid="40"/>
                                        </p:tgtEl>
                                      </p:cBhvr>
                                    </p:animEffect>
                                  </p:childTnLst>
                                </p:cTn>
                              </p:par>
                            </p:childTnLst>
                          </p:cTn>
                        </p:par>
                        <p:par>
                          <p:cTn id="27" fill="hold">
                            <p:stCondLst>
                              <p:cond delay="1000"/>
                            </p:stCondLst>
                            <p:childTnLst>
                              <p:par>
                                <p:cTn id="28" presetID="23" presetClass="entr" presetSubtype="32"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p:val>
                                            <p:strVal val="4*#ppt_w"/>
                                          </p:val>
                                        </p:tav>
                                        <p:tav tm="100000">
                                          <p:val>
                                            <p:strVal val="#ppt_w"/>
                                          </p:val>
                                        </p:tav>
                                      </p:tavLst>
                                    </p:anim>
                                    <p:anim calcmode="lin" valueType="num">
                                      <p:cBhvr>
                                        <p:cTn id="31" dur="500" fill="hold"/>
                                        <p:tgtEl>
                                          <p:spTgt spid="8"/>
                                        </p:tgtEl>
                                        <p:attrNameLst>
                                          <p:attrName>ppt_h</p:attrName>
                                        </p:attrNameLst>
                                      </p:cBhvr>
                                      <p:tavLst>
                                        <p:tav tm="0">
                                          <p:val>
                                            <p:strVal val="4*#ppt_h"/>
                                          </p:val>
                                        </p:tav>
                                        <p:tav tm="100000">
                                          <p:val>
                                            <p:strVal val="#ppt_h"/>
                                          </p:val>
                                        </p:tav>
                                      </p:tavLst>
                                    </p:anim>
                                  </p:childTnLst>
                                </p:cTn>
                              </p:par>
                              <p:par>
                                <p:cTn id="32" presetID="53" presetClass="entr" presetSubtype="16"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
                                          </p:val>
                                        </p:tav>
                                        <p:tav tm="100000">
                                          <p:val>
                                            <p:strVal val="#ppt_w"/>
                                          </p:val>
                                        </p:tav>
                                      </p:tavLst>
                                    </p:anim>
                                    <p:anim calcmode="lin" valueType="num">
                                      <p:cBhvr>
                                        <p:cTn id="35" dur="500" fill="hold"/>
                                        <p:tgtEl>
                                          <p:spTgt spid="9"/>
                                        </p:tgtEl>
                                        <p:attrNameLst>
                                          <p:attrName>ppt_h</p:attrName>
                                        </p:attrNameLst>
                                      </p:cBhvr>
                                      <p:tavLst>
                                        <p:tav tm="0">
                                          <p:val>
                                            <p:fltVal val="0"/>
                                          </p:val>
                                        </p:tav>
                                        <p:tav tm="100000">
                                          <p:val>
                                            <p:strVal val="#ppt_h"/>
                                          </p:val>
                                        </p:tav>
                                      </p:tavLst>
                                    </p:anim>
                                    <p:animEffect transition="in" filter="fade">
                                      <p:cBhvr>
                                        <p:cTn id="36" dur="500"/>
                                        <p:tgtEl>
                                          <p:spTgt spid="9"/>
                                        </p:tgtEl>
                                      </p:cBhvr>
                                    </p:animEffect>
                                  </p:childTnLst>
                                </p:cTn>
                              </p:par>
                              <p:par>
                                <p:cTn id="37" presetID="22" presetClass="entr" presetSubtype="4"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wipe(down)">
                                      <p:cBhvr>
                                        <p:cTn id="39" dur="500"/>
                                        <p:tgtEl>
                                          <p:spTgt spid="41"/>
                                        </p:tgtEl>
                                      </p:cBhvr>
                                    </p:animEffect>
                                  </p:childTnLst>
                                </p:cTn>
                              </p:par>
                            </p:childTnLst>
                          </p:cTn>
                        </p:par>
                        <p:par>
                          <p:cTn id="40" fill="hold">
                            <p:stCondLst>
                              <p:cond delay="1500"/>
                            </p:stCondLst>
                            <p:childTnLst>
                              <p:par>
                                <p:cTn id="41" presetID="41" presetClass="entr" presetSubtype="0" fill="hold" grpId="0" nodeType="afterEffect">
                                  <p:stCondLst>
                                    <p:cond delay="0"/>
                                  </p:stCondLst>
                                  <p:iterate type="lt">
                                    <p:tmPct val="10000"/>
                                  </p:iterate>
                                  <p:childTnLst>
                                    <p:set>
                                      <p:cBhvr>
                                        <p:cTn id="42" dur="1" fill="hold">
                                          <p:stCondLst>
                                            <p:cond delay="0"/>
                                          </p:stCondLst>
                                        </p:cTn>
                                        <p:tgtEl>
                                          <p:spTgt spid="35"/>
                                        </p:tgtEl>
                                        <p:attrNameLst>
                                          <p:attrName>style.visibility</p:attrName>
                                        </p:attrNameLst>
                                      </p:cBhvr>
                                      <p:to>
                                        <p:strVal val="visible"/>
                                      </p:to>
                                    </p:set>
                                    <p:anim calcmode="lin" valueType="num">
                                      <p:cBhvr>
                                        <p:cTn id="43"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35"/>
                                        </p:tgtEl>
                                        <p:attrNameLst>
                                          <p:attrName>ppt_y</p:attrName>
                                        </p:attrNameLst>
                                      </p:cBhvr>
                                      <p:tavLst>
                                        <p:tav tm="0">
                                          <p:val>
                                            <p:strVal val="#ppt_y"/>
                                          </p:val>
                                        </p:tav>
                                        <p:tav tm="100000">
                                          <p:val>
                                            <p:strVal val="#ppt_y"/>
                                          </p:val>
                                        </p:tav>
                                      </p:tavLst>
                                    </p:anim>
                                    <p:anim calcmode="lin" valueType="num">
                                      <p:cBhvr>
                                        <p:cTn id="45"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35"/>
                                        </p:tgtEl>
                                      </p:cBhvr>
                                    </p:animEffect>
                                  </p:childTnLst>
                                </p:cTn>
                              </p:par>
                            </p:childTnLst>
                          </p:cTn>
                        </p:par>
                        <p:par>
                          <p:cTn id="48" fill="hold">
                            <p:stCondLst>
                              <p:cond delay="3750"/>
                            </p:stCondLst>
                            <p:childTnLst>
                              <p:par>
                                <p:cTn id="49" presetID="41" presetClass="entr" presetSubtype="0" fill="hold" grpId="0" nodeType="afterEffect">
                                  <p:stCondLst>
                                    <p:cond delay="0"/>
                                  </p:stCondLst>
                                  <p:iterate type="lt">
                                    <p:tmPct val="10000"/>
                                  </p:iterate>
                                  <p:childTnLst>
                                    <p:set>
                                      <p:cBhvr>
                                        <p:cTn id="50" dur="1" fill="hold">
                                          <p:stCondLst>
                                            <p:cond delay="0"/>
                                          </p:stCondLst>
                                        </p:cTn>
                                        <p:tgtEl>
                                          <p:spTgt spid="37"/>
                                        </p:tgtEl>
                                        <p:attrNameLst>
                                          <p:attrName>style.visibility</p:attrName>
                                        </p:attrNameLst>
                                      </p:cBhvr>
                                      <p:to>
                                        <p:strVal val="visible"/>
                                      </p:to>
                                    </p:set>
                                    <p:anim calcmode="lin" valueType="num">
                                      <p:cBhvr>
                                        <p:cTn id="51"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52" dur="500" fill="hold"/>
                                        <p:tgtEl>
                                          <p:spTgt spid="37"/>
                                        </p:tgtEl>
                                        <p:attrNameLst>
                                          <p:attrName>ppt_y</p:attrName>
                                        </p:attrNameLst>
                                      </p:cBhvr>
                                      <p:tavLst>
                                        <p:tav tm="0">
                                          <p:val>
                                            <p:strVal val="#ppt_y"/>
                                          </p:val>
                                        </p:tav>
                                        <p:tav tm="100000">
                                          <p:val>
                                            <p:strVal val="#ppt_y"/>
                                          </p:val>
                                        </p:tav>
                                      </p:tavLst>
                                    </p:anim>
                                    <p:anim calcmode="lin" valueType="num">
                                      <p:cBhvr>
                                        <p:cTn id="53"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54"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55" dur="500" tmFilter="0,0; .5, 1; 1, 1"/>
                                        <p:tgtEl>
                                          <p:spTgt spid="37"/>
                                        </p:tgtEl>
                                      </p:cBhvr>
                                    </p:animEffect>
                                  </p:childTnLst>
                                </p:cTn>
                              </p:par>
                            </p:childTnLst>
                          </p:cTn>
                        </p:par>
                        <p:par>
                          <p:cTn id="56" fill="hold">
                            <p:stCondLst>
                              <p:cond delay="5950"/>
                            </p:stCondLst>
                            <p:childTnLst>
                              <p:par>
                                <p:cTn id="57" presetID="41" presetClass="entr" presetSubtype="0" fill="hold" grpId="0" nodeType="afterEffect">
                                  <p:stCondLst>
                                    <p:cond delay="0"/>
                                  </p:stCondLst>
                                  <p:iterate type="lt">
                                    <p:tmPct val="10000"/>
                                  </p:iterate>
                                  <p:childTnLst>
                                    <p:set>
                                      <p:cBhvr>
                                        <p:cTn id="58" dur="1" fill="hold">
                                          <p:stCondLst>
                                            <p:cond delay="0"/>
                                          </p:stCondLst>
                                        </p:cTn>
                                        <p:tgtEl>
                                          <p:spTgt spid="39"/>
                                        </p:tgtEl>
                                        <p:attrNameLst>
                                          <p:attrName>style.visibility</p:attrName>
                                        </p:attrNameLst>
                                      </p:cBhvr>
                                      <p:to>
                                        <p:strVal val="visible"/>
                                      </p:to>
                                    </p:set>
                                    <p:anim calcmode="lin" valueType="num">
                                      <p:cBhvr>
                                        <p:cTn id="59" dur="5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60" dur="500" fill="hold"/>
                                        <p:tgtEl>
                                          <p:spTgt spid="39"/>
                                        </p:tgtEl>
                                        <p:attrNameLst>
                                          <p:attrName>ppt_y</p:attrName>
                                        </p:attrNameLst>
                                      </p:cBhvr>
                                      <p:tavLst>
                                        <p:tav tm="0">
                                          <p:val>
                                            <p:strVal val="#ppt_y"/>
                                          </p:val>
                                        </p:tav>
                                        <p:tav tm="100000">
                                          <p:val>
                                            <p:strVal val="#ppt_y"/>
                                          </p:val>
                                        </p:tav>
                                      </p:tavLst>
                                    </p:anim>
                                    <p:anim calcmode="lin" valueType="num">
                                      <p:cBhvr>
                                        <p:cTn id="61" dur="5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62" dur="5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63" dur="5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35" grpId="0"/>
      <p:bldP spid="37" grpId="0"/>
      <p:bldP spid="39"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a:extLst>
              <a:ext uri="{FF2B5EF4-FFF2-40B4-BE49-F238E27FC236}">
                <a16:creationId xmlns:a16="http://schemas.microsoft.com/office/drawing/2014/main" id="{617ACD52-CD6E-4244-85DB-C14C0788459C}"/>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en-US" altLang="zh-CN" dirty="0">
                <a:solidFill>
                  <a:schemeClr val="bg2">
                    <a:lumMod val="10000"/>
                  </a:schemeClr>
                </a:solidFill>
              </a:rPr>
              <a:t>5.6.4 </a:t>
            </a:r>
            <a:r>
              <a:rPr lang="zh-CN" altLang="en-US" dirty="0">
                <a:solidFill>
                  <a:schemeClr val="bg2">
                    <a:lumMod val="10000"/>
                  </a:schemeClr>
                </a:solidFill>
              </a:rPr>
              <a:t>更新视图</a:t>
            </a:r>
          </a:p>
        </p:txBody>
      </p:sp>
      <p:sp>
        <p:nvSpPr>
          <p:cNvPr id="744451" name="Rectangle 3">
            <a:extLst>
              <a:ext uri="{FF2B5EF4-FFF2-40B4-BE49-F238E27FC236}">
                <a16:creationId xmlns:a16="http://schemas.microsoft.com/office/drawing/2014/main" id="{93E2C434-8805-A640-A561-4749AEE834AA}"/>
              </a:ext>
            </a:extLst>
          </p:cNvPr>
          <p:cNvSpPr>
            <a:spLocks noGrp="1" noChangeArrowheads="1"/>
          </p:cNvSpPr>
          <p:nvPr>
            <p:ph idx="1"/>
          </p:nvPr>
        </p:nvSpPr>
        <p:spPr>
          <a:xfrm>
            <a:off x="199988" y="1127524"/>
            <a:ext cx="4279545" cy="2383948"/>
          </a:xfrm>
        </p:spPr>
        <p:txBody>
          <a:bodyPr>
            <a:normAutofit/>
          </a:bodyPr>
          <a:lstStyle/>
          <a:p>
            <a:pPr>
              <a:lnSpc>
                <a:spcPct val="100000"/>
              </a:lnSpc>
              <a:spcBef>
                <a:spcPts val="1200"/>
              </a:spcBef>
              <a:buFont typeface="Wingdings" pitchFamily="2" charset="2"/>
              <a:buNone/>
            </a:pPr>
            <a:r>
              <a:rPr lang="zh-CN" altLang="en-US" sz="2000" b="1" dirty="0"/>
              <a:t>例：将信息系学生</a:t>
            </a:r>
            <a:r>
              <a:rPr lang="en-US" altLang="zh-CN" sz="2000" b="1" dirty="0" err="1"/>
              <a:t>IS_Student</a:t>
            </a:r>
            <a:r>
              <a:rPr lang="zh-CN" altLang="en-US" sz="2000" b="1" dirty="0"/>
              <a:t>中学号</a:t>
            </a:r>
            <a:r>
              <a:rPr lang="en-US" altLang="zh-CN" sz="2000" b="1" dirty="0"/>
              <a:t>95002 </a:t>
            </a:r>
            <a:r>
              <a:rPr lang="zh-CN" altLang="en-US" sz="2000" b="1" dirty="0"/>
              <a:t>的学生姓名改为</a:t>
            </a:r>
            <a:r>
              <a:rPr lang="zh-CN" altLang="en-US" sz="2000" b="1" dirty="0">
                <a:latin typeface="Times New Roman" panose="02020603050405020304" pitchFamily="18" charset="0"/>
              </a:rPr>
              <a:t>“</a:t>
            </a:r>
            <a:r>
              <a:rPr lang="zh-CN" altLang="en-US" sz="2000" b="1" dirty="0"/>
              <a:t>刘辰</a:t>
            </a:r>
            <a:r>
              <a:rPr lang="zh-CN" altLang="en-US" sz="2000" b="1" dirty="0">
                <a:latin typeface="Times New Roman" panose="02020603050405020304" pitchFamily="18" charset="0"/>
              </a:rPr>
              <a:t>”。</a:t>
            </a:r>
            <a:endParaRPr lang="en-US" altLang="zh-CN" sz="2000" b="1" dirty="0">
              <a:latin typeface="Times New Roman" panose="02020603050405020304" pitchFamily="18" charset="0"/>
            </a:endParaRPr>
          </a:p>
          <a:p>
            <a:pPr>
              <a:spcBef>
                <a:spcPct val="0"/>
              </a:spcBef>
              <a:buFont typeface="Wingdings" pitchFamily="2" charset="2"/>
              <a:buNone/>
            </a:pPr>
            <a:r>
              <a:rPr lang="zh-CN" altLang="en-US" sz="2000" b="1" dirty="0"/>
              <a:t>  </a:t>
            </a:r>
            <a:r>
              <a:rPr lang="en-US" altLang="zh-CN" sz="2000" b="1" dirty="0"/>
              <a:t>UPDATE  </a:t>
            </a:r>
            <a:r>
              <a:rPr lang="en-US" altLang="zh-CN" sz="2000" b="1" dirty="0" err="1">
                <a:solidFill>
                  <a:srgbClr val="B32019"/>
                </a:solidFill>
              </a:rPr>
              <a:t>IS_Student</a:t>
            </a:r>
            <a:endParaRPr lang="en-US" altLang="zh-CN" sz="2000" b="1" dirty="0">
              <a:solidFill>
                <a:srgbClr val="B32019"/>
              </a:solidFill>
            </a:endParaRPr>
          </a:p>
          <a:p>
            <a:pPr>
              <a:lnSpc>
                <a:spcPct val="100000"/>
              </a:lnSpc>
              <a:spcBef>
                <a:spcPct val="0"/>
              </a:spcBef>
              <a:buFont typeface="Wingdings" pitchFamily="2" charset="2"/>
              <a:buNone/>
            </a:pPr>
            <a:r>
              <a:rPr lang="zh-CN" altLang="en-US" sz="2000" b="1" dirty="0"/>
              <a:t>    </a:t>
            </a:r>
            <a:r>
              <a:rPr lang="en-US" altLang="zh-CN" sz="2000" b="1" dirty="0"/>
              <a:t>SET  </a:t>
            </a:r>
            <a:r>
              <a:rPr lang="en-US" altLang="zh-CN" sz="2000" b="1" dirty="0" err="1"/>
              <a:t>Sname</a:t>
            </a:r>
            <a:r>
              <a:rPr lang="en-US" altLang="zh-CN" sz="2000" b="1" dirty="0"/>
              <a:t>= '</a:t>
            </a:r>
            <a:r>
              <a:rPr lang="zh-CN" altLang="en-US" sz="2000" b="1" dirty="0"/>
              <a:t>刘辰</a:t>
            </a:r>
            <a:r>
              <a:rPr lang="en-US" altLang="zh-CN" sz="2000" b="1" dirty="0"/>
              <a:t>’</a:t>
            </a:r>
          </a:p>
          <a:p>
            <a:pPr>
              <a:lnSpc>
                <a:spcPct val="100000"/>
              </a:lnSpc>
              <a:spcBef>
                <a:spcPct val="0"/>
              </a:spcBef>
              <a:buFont typeface="Wingdings" pitchFamily="2" charset="2"/>
              <a:buNone/>
            </a:pPr>
            <a:r>
              <a:rPr lang="zh-CN" altLang="en-US" sz="2000" b="1" dirty="0"/>
              <a:t>    </a:t>
            </a:r>
            <a:r>
              <a:rPr lang="en-US" altLang="zh-CN" sz="2000" b="1" dirty="0"/>
              <a:t>WHERE  </a:t>
            </a:r>
            <a:r>
              <a:rPr lang="en-US" altLang="zh-CN" sz="2000" b="1" dirty="0" err="1"/>
              <a:t>Sno</a:t>
            </a:r>
            <a:r>
              <a:rPr lang="en-US" altLang="zh-CN" sz="2000" b="1" dirty="0"/>
              <a:t>= '95002'</a:t>
            </a:r>
            <a:r>
              <a:rPr lang="zh-CN" altLang="en-US" sz="2000" b="1" dirty="0"/>
              <a:t>；</a:t>
            </a:r>
          </a:p>
        </p:txBody>
      </p:sp>
      <p:sp>
        <p:nvSpPr>
          <p:cNvPr id="6" name="幻灯片编号占位符 5">
            <a:extLst>
              <a:ext uri="{FF2B5EF4-FFF2-40B4-BE49-F238E27FC236}">
                <a16:creationId xmlns:a16="http://schemas.microsoft.com/office/drawing/2014/main" id="{CEA52E7E-5F46-8845-90CF-B5095299D8E3}"/>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5DB6355E-D3AA-674B-9089-01FEC53FD91B}" type="slidenum">
              <a:rPr kumimoji="0" lang="en-US" altLang="zh-CN" sz="1400">
                <a:ea typeface="宋体" panose="02010600030101010101" pitchFamily="2" charset="-122"/>
              </a:rPr>
              <a:pPr/>
              <a:t>102</a:t>
            </a:fld>
            <a:endParaRPr kumimoji="0" lang="en-US" altLang="zh-CN" sz="1400">
              <a:ea typeface="宋体" panose="02010600030101010101" pitchFamily="2" charset="-122"/>
            </a:endParaRPr>
          </a:p>
        </p:txBody>
      </p:sp>
      <p:sp>
        <p:nvSpPr>
          <p:cNvPr id="744452" name="Rectangle 4">
            <a:extLst>
              <a:ext uri="{FF2B5EF4-FFF2-40B4-BE49-F238E27FC236}">
                <a16:creationId xmlns:a16="http://schemas.microsoft.com/office/drawing/2014/main" id="{D6439CCE-83B3-A44F-B154-6311489F9CDC}"/>
              </a:ext>
            </a:extLst>
          </p:cNvPr>
          <p:cNvSpPr>
            <a:spLocks noChangeArrowheads="1"/>
          </p:cNvSpPr>
          <p:nvPr/>
        </p:nvSpPr>
        <p:spPr bwMode="auto">
          <a:xfrm>
            <a:off x="0" y="2842058"/>
            <a:ext cx="4582274" cy="1338828"/>
          </a:xfrm>
          <a:custGeom>
            <a:avLst/>
            <a:gdLst>
              <a:gd name="connsiteX0" fmla="*/ 0 w 4582274"/>
              <a:gd name="connsiteY0" fmla="*/ 0 h 1338828"/>
              <a:gd name="connsiteX1" fmla="*/ 526962 w 4582274"/>
              <a:gd name="connsiteY1" fmla="*/ 0 h 1338828"/>
              <a:gd name="connsiteX2" fmla="*/ 1145569 w 4582274"/>
              <a:gd name="connsiteY2" fmla="*/ 0 h 1338828"/>
              <a:gd name="connsiteX3" fmla="*/ 1580885 w 4582274"/>
              <a:gd name="connsiteY3" fmla="*/ 0 h 1338828"/>
              <a:gd name="connsiteX4" fmla="*/ 2107846 w 4582274"/>
              <a:gd name="connsiteY4" fmla="*/ 0 h 1338828"/>
              <a:gd name="connsiteX5" fmla="*/ 2680630 w 4582274"/>
              <a:gd name="connsiteY5" fmla="*/ 0 h 1338828"/>
              <a:gd name="connsiteX6" fmla="*/ 3115946 w 4582274"/>
              <a:gd name="connsiteY6" fmla="*/ 0 h 1338828"/>
              <a:gd name="connsiteX7" fmla="*/ 3688731 w 4582274"/>
              <a:gd name="connsiteY7" fmla="*/ 0 h 1338828"/>
              <a:gd name="connsiteX8" fmla="*/ 4582274 w 4582274"/>
              <a:gd name="connsiteY8" fmla="*/ 0 h 1338828"/>
              <a:gd name="connsiteX9" fmla="*/ 4582274 w 4582274"/>
              <a:gd name="connsiteY9" fmla="*/ 432888 h 1338828"/>
              <a:gd name="connsiteX10" fmla="*/ 4582274 w 4582274"/>
              <a:gd name="connsiteY10" fmla="*/ 852387 h 1338828"/>
              <a:gd name="connsiteX11" fmla="*/ 4582274 w 4582274"/>
              <a:gd name="connsiteY11" fmla="*/ 1338828 h 1338828"/>
              <a:gd name="connsiteX12" fmla="*/ 3917844 w 4582274"/>
              <a:gd name="connsiteY12" fmla="*/ 1338828 h 1338828"/>
              <a:gd name="connsiteX13" fmla="*/ 3390883 w 4582274"/>
              <a:gd name="connsiteY13" fmla="*/ 1338828 h 1338828"/>
              <a:gd name="connsiteX14" fmla="*/ 2726453 w 4582274"/>
              <a:gd name="connsiteY14" fmla="*/ 1338828 h 1338828"/>
              <a:gd name="connsiteX15" fmla="*/ 2245314 w 4582274"/>
              <a:gd name="connsiteY15" fmla="*/ 1338828 h 1338828"/>
              <a:gd name="connsiteX16" fmla="*/ 1672530 w 4582274"/>
              <a:gd name="connsiteY16" fmla="*/ 1338828 h 1338828"/>
              <a:gd name="connsiteX17" fmla="*/ 1145569 w 4582274"/>
              <a:gd name="connsiteY17" fmla="*/ 1338828 h 1338828"/>
              <a:gd name="connsiteX18" fmla="*/ 572784 w 4582274"/>
              <a:gd name="connsiteY18" fmla="*/ 1338828 h 1338828"/>
              <a:gd name="connsiteX19" fmla="*/ 0 w 4582274"/>
              <a:gd name="connsiteY19" fmla="*/ 1338828 h 1338828"/>
              <a:gd name="connsiteX20" fmla="*/ 0 w 4582274"/>
              <a:gd name="connsiteY20" fmla="*/ 865775 h 1338828"/>
              <a:gd name="connsiteX21" fmla="*/ 0 w 4582274"/>
              <a:gd name="connsiteY21" fmla="*/ 432888 h 1338828"/>
              <a:gd name="connsiteX22" fmla="*/ 0 w 4582274"/>
              <a:gd name="connsiteY22" fmla="*/ 0 h 1338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582274" h="1338828" fill="none" extrusionOk="0">
                <a:moveTo>
                  <a:pt x="0" y="0"/>
                </a:moveTo>
                <a:cubicBezTo>
                  <a:pt x="140520" y="-6638"/>
                  <a:pt x="359566" y="18090"/>
                  <a:pt x="526962" y="0"/>
                </a:cubicBezTo>
                <a:cubicBezTo>
                  <a:pt x="694358" y="-18090"/>
                  <a:pt x="863625" y="39331"/>
                  <a:pt x="1145569" y="0"/>
                </a:cubicBezTo>
                <a:cubicBezTo>
                  <a:pt x="1427513" y="-39331"/>
                  <a:pt x="1486483" y="7794"/>
                  <a:pt x="1580885" y="0"/>
                </a:cubicBezTo>
                <a:cubicBezTo>
                  <a:pt x="1675287" y="-7794"/>
                  <a:pt x="1960045" y="5087"/>
                  <a:pt x="2107846" y="0"/>
                </a:cubicBezTo>
                <a:cubicBezTo>
                  <a:pt x="2255647" y="-5087"/>
                  <a:pt x="2493958" y="37063"/>
                  <a:pt x="2680630" y="0"/>
                </a:cubicBezTo>
                <a:cubicBezTo>
                  <a:pt x="2867302" y="-37063"/>
                  <a:pt x="3005738" y="40826"/>
                  <a:pt x="3115946" y="0"/>
                </a:cubicBezTo>
                <a:cubicBezTo>
                  <a:pt x="3226154" y="-40826"/>
                  <a:pt x="3517420" y="5000"/>
                  <a:pt x="3688731" y="0"/>
                </a:cubicBezTo>
                <a:cubicBezTo>
                  <a:pt x="3860042" y="-5000"/>
                  <a:pt x="4181428" y="86124"/>
                  <a:pt x="4582274" y="0"/>
                </a:cubicBezTo>
                <a:cubicBezTo>
                  <a:pt x="4593052" y="191706"/>
                  <a:pt x="4559640" y="219917"/>
                  <a:pt x="4582274" y="432888"/>
                </a:cubicBezTo>
                <a:cubicBezTo>
                  <a:pt x="4604908" y="645859"/>
                  <a:pt x="4568992" y="672073"/>
                  <a:pt x="4582274" y="852387"/>
                </a:cubicBezTo>
                <a:cubicBezTo>
                  <a:pt x="4595556" y="1032701"/>
                  <a:pt x="4554394" y="1109127"/>
                  <a:pt x="4582274" y="1338828"/>
                </a:cubicBezTo>
                <a:cubicBezTo>
                  <a:pt x="4433708" y="1407910"/>
                  <a:pt x="4217731" y="1316924"/>
                  <a:pt x="3917844" y="1338828"/>
                </a:cubicBezTo>
                <a:cubicBezTo>
                  <a:pt x="3617957" y="1360732"/>
                  <a:pt x="3517487" y="1286807"/>
                  <a:pt x="3390883" y="1338828"/>
                </a:cubicBezTo>
                <a:cubicBezTo>
                  <a:pt x="3264279" y="1390849"/>
                  <a:pt x="2997598" y="1328572"/>
                  <a:pt x="2726453" y="1338828"/>
                </a:cubicBezTo>
                <a:cubicBezTo>
                  <a:pt x="2455308" y="1349084"/>
                  <a:pt x="2381528" y="1333731"/>
                  <a:pt x="2245314" y="1338828"/>
                </a:cubicBezTo>
                <a:cubicBezTo>
                  <a:pt x="2109100" y="1343925"/>
                  <a:pt x="1839869" y="1328227"/>
                  <a:pt x="1672530" y="1338828"/>
                </a:cubicBezTo>
                <a:cubicBezTo>
                  <a:pt x="1505191" y="1349429"/>
                  <a:pt x="1294326" y="1306561"/>
                  <a:pt x="1145569" y="1338828"/>
                </a:cubicBezTo>
                <a:cubicBezTo>
                  <a:pt x="996812" y="1371095"/>
                  <a:pt x="706527" y="1279872"/>
                  <a:pt x="572784" y="1338828"/>
                </a:cubicBezTo>
                <a:cubicBezTo>
                  <a:pt x="439041" y="1397784"/>
                  <a:pt x="246103" y="1296544"/>
                  <a:pt x="0" y="1338828"/>
                </a:cubicBezTo>
                <a:cubicBezTo>
                  <a:pt x="-49567" y="1140933"/>
                  <a:pt x="24037" y="1068264"/>
                  <a:pt x="0" y="865775"/>
                </a:cubicBezTo>
                <a:cubicBezTo>
                  <a:pt x="-24037" y="663286"/>
                  <a:pt x="19240" y="530776"/>
                  <a:pt x="0" y="432888"/>
                </a:cubicBezTo>
                <a:cubicBezTo>
                  <a:pt x="-19240" y="335000"/>
                  <a:pt x="51014" y="187243"/>
                  <a:pt x="0" y="0"/>
                </a:cubicBezTo>
                <a:close/>
              </a:path>
              <a:path w="4582274" h="1338828" stroke="0" extrusionOk="0">
                <a:moveTo>
                  <a:pt x="0" y="0"/>
                </a:moveTo>
                <a:cubicBezTo>
                  <a:pt x="198168" y="-23982"/>
                  <a:pt x="305336" y="56919"/>
                  <a:pt x="481139" y="0"/>
                </a:cubicBezTo>
                <a:cubicBezTo>
                  <a:pt x="656942" y="-56919"/>
                  <a:pt x="817652" y="60228"/>
                  <a:pt x="1053923" y="0"/>
                </a:cubicBezTo>
                <a:cubicBezTo>
                  <a:pt x="1290194" y="-60228"/>
                  <a:pt x="1373603" y="32672"/>
                  <a:pt x="1489239" y="0"/>
                </a:cubicBezTo>
                <a:cubicBezTo>
                  <a:pt x="1604875" y="-32672"/>
                  <a:pt x="1896005" y="17732"/>
                  <a:pt x="2153669" y="0"/>
                </a:cubicBezTo>
                <a:cubicBezTo>
                  <a:pt x="2411333" y="-17732"/>
                  <a:pt x="2499537" y="19510"/>
                  <a:pt x="2634808" y="0"/>
                </a:cubicBezTo>
                <a:cubicBezTo>
                  <a:pt x="2770079" y="-19510"/>
                  <a:pt x="2986908" y="11718"/>
                  <a:pt x="3161769" y="0"/>
                </a:cubicBezTo>
                <a:cubicBezTo>
                  <a:pt x="3336630" y="-11718"/>
                  <a:pt x="3607800" y="27226"/>
                  <a:pt x="3734553" y="0"/>
                </a:cubicBezTo>
                <a:cubicBezTo>
                  <a:pt x="3861306" y="-27226"/>
                  <a:pt x="4302666" y="88891"/>
                  <a:pt x="4582274" y="0"/>
                </a:cubicBezTo>
                <a:cubicBezTo>
                  <a:pt x="4587678" y="209890"/>
                  <a:pt x="4551532" y="247726"/>
                  <a:pt x="4582274" y="446276"/>
                </a:cubicBezTo>
                <a:cubicBezTo>
                  <a:pt x="4613016" y="644826"/>
                  <a:pt x="4554251" y="659577"/>
                  <a:pt x="4582274" y="852387"/>
                </a:cubicBezTo>
                <a:cubicBezTo>
                  <a:pt x="4610297" y="1045197"/>
                  <a:pt x="4577306" y="1201702"/>
                  <a:pt x="4582274" y="1338828"/>
                </a:cubicBezTo>
                <a:cubicBezTo>
                  <a:pt x="4446831" y="1351990"/>
                  <a:pt x="4341131" y="1338477"/>
                  <a:pt x="4146958" y="1338828"/>
                </a:cubicBezTo>
                <a:cubicBezTo>
                  <a:pt x="3952785" y="1339179"/>
                  <a:pt x="3849924" y="1314734"/>
                  <a:pt x="3665819" y="1338828"/>
                </a:cubicBezTo>
                <a:cubicBezTo>
                  <a:pt x="3481714" y="1362922"/>
                  <a:pt x="3317904" y="1336574"/>
                  <a:pt x="3093035" y="1338828"/>
                </a:cubicBezTo>
                <a:cubicBezTo>
                  <a:pt x="2868166" y="1341082"/>
                  <a:pt x="2698365" y="1260995"/>
                  <a:pt x="2428605" y="1338828"/>
                </a:cubicBezTo>
                <a:cubicBezTo>
                  <a:pt x="2158845" y="1416661"/>
                  <a:pt x="2104149" y="1313241"/>
                  <a:pt x="1947466" y="1338828"/>
                </a:cubicBezTo>
                <a:cubicBezTo>
                  <a:pt x="1790783" y="1364415"/>
                  <a:pt x="1633815" y="1302504"/>
                  <a:pt x="1420505" y="1338828"/>
                </a:cubicBezTo>
                <a:cubicBezTo>
                  <a:pt x="1207195" y="1375152"/>
                  <a:pt x="1039337" y="1282453"/>
                  <a:pt x="939366" y="1338828"/>
                </a:cubicBezTo>
                <a:cubicBezTo>
                  <a:pt x="839395" y="1395203"/>
                  <a:pt x="259770" y="1282858"/>
                  <a:pt x="0" y="1338828"/>
                </a:cubicBezTo>
                <a:cubicBezTo>
                  <a:pt x="-45703" y="1146843"/>
                  <a:pt x="42797" y="1053154"/>
                  <a:pt x="0" y="919329"/>
                </a:cubicBezTo>
                <a:cubicBezTo>
                  <a:pt x="-42797" y="785504"/>
                  <a:pt x="44669" y="694183"/>
                  <a:pt x="0" y="513217"/>
                </a:cubicBezTo>
                <a:cubicBezTo>
                  <a:pt x="-44669" y="332251"/>
                  <a:pt x="51784" y="146148"/>
                  <a:pt x="0" y="0"/>
                </a:cubicBezTo>
                <a:close/>
              </a:path>
            </a:pathLst>
          </a:cu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wrap="square">
            <a:spAutoFit/>
          </a:bodyPr>
          <a:lstStyle>
            <a:lvl1pPr marL="342900" indent="-342900">
              <a:defRPr kumimoji="1" sz="2400">
                <a:solidFill>
                  <a:schemeClr val="tx1"/>
                </a:solidFill>
                <a:latin typeface="Tahoma" panose="020B0604030504040204" pitchFamily="34" charset="0"/>
                <a:ea typeface="黑体" panose="02010609060101010101" pitchFamily="49" charset="-122"/>
              </a:defRPr>
            </a:lvl1pPr>
            <a:lvl2pPr>
              <a:defRPr kumimoji="1" sz="2400">
                <a:solidFill>
                  <a:schemeClr val="tx1"/>
                </a:solidFill>
                <a:latin typeface="Tahoma" panose="020B0604030504040204" pitchFamily="34" charset="0"/>
                <a:ea typeface="黑体" panose="02010609060101010101" pitchFamily="49" charset="-122"/>
              </a:defRPr>
            </a:lvl2pPr>
            <a:lvl3pPr>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lvl="1" indent="-447675">
              <a:lnSpc>
                <a:spcPct val="150000"/>
              </a:lnSpc>
            </a:pPr>
            <a:r>
              <a:rPr lang="zh-CN" altLang="en-US" sz="1800" b="1" dirty="0">
                <a:latin typeface="SimHei" panose="02010609060101010101" pitchFamily="49" charset="-122"/>
                <a:ea typeface="SimHei" panose="02010609060101010101" pitchFamily="49" charset="-122"/>
              </a:rPr>
              <a:t>转换后的语句：</a:t>
            </a:r>
            <a:endParaRPr lang="en-US" altLang="zh-CN" sz="1800" b="1" dirty="0">
              <a:latin typeface="SimHei" panose="02010609060101010101" pitchFamily="49" charset="-122"/>
              <a:ea typeface="SimHei" panose="02010609060101010101" pitchFamily="49" charset="-122"/>
            </a:endParaRPr>
          </a:p>
          <a:p>
            <a:pPr lvl="2" indent="-904875"/>
            <a:r>
              <a:rPr lang="en-US" altLang="zh-CN" sz="1800" b="1" dirty="0">
                <a:latin typeface="SimHei" panose="02010609060101010101" pitchFamily="49" charset="-122"/>
                <a:ea typeface="SimHei" panose="02010609060101010101" pitchFamily="49" charset="-122"/>
              </a:rPr>
              <a:t>UPDATE  </a:t>
            </a:r>
            <a:r>
              <a:rPr lang="en-US" altLang="zh-CN" sz="1800" b="1" dirty="0">
                <a:solidFill>
                  <a:srgbClr val="B32019"/>
                </a:solidFill>
                <a:latin typeface="SimHei" panose="02010609060101010101" pitchFamily="49" charset="-122"/>
                <a:ea typeface="SimHei" panose="02010609060101010101" pitchFamily="49" charset="-122"/>
              </a:rPr>
              <a:t>Student</a:t>
            </a:r>
          </a:p>
          <a:p>
            <a:pPr lvl="2" indent="-904875"/>
            <a:r>
              <a:rPr lang="zh-CN" altLang="en-US" sz="1800" b="1" dirty="0">
                <a:latin typeface="SimHei" panose="02010609060101010101" pitchFamily="49" charset="-122"/>
                <a:ea typeface="SimHei" panose="02010609060101010101" pitchFamily="49" charset="-122"/>
              </a:rPr>
              <a:t>   </a:t>
            </a:r>
            <a:r>
              <a:rPr lang="en-US" altLang="zh-CN" sz="1800" b="1" dirty="0">
                <a:latin typeface="SimHei" panose="02010609060101010101" pitchFamily="49" charset="-122"/>
                <a:ea typeface="SimHei" panose="02010609060101010101" pitchFamily="49" charset="-122"/>
              </a:rPr>
              <a:t>SET </a:t>
            </a:r>
            <a:r>
              <a:rPr lang="en-US" altLang="zh-CN" sz="1800" b="1" dirty="0" err="1">
                <a:latin typeface="SimHei" panose="02010609060101010101" pitchFamily="49" charset="-122"/>
                <a:ea typeface="SimHei" panose="02010609060101010101" pitchFamily="49" charset="-122"/>
              </a:rPr>
              <a:t>Sname</a:t>
            </a:r>
            <a:r>
              <a:rPr lang="en-US" altLang="zh-CN" sz="1800" b="1" dirty="0">
                <a:latin typeface="SimHei" panose="02010609060101010101" pitchFamily="49" charset="-122"/>
                <a:ea typeface="SimHei" panose="02010609060101010101" pitchFamily="49" charset="-122"/>
              </a:rPr>
              <a:t>= '</a:t>
            </a:r>
            <a:r>
              <a:rPr lang="zh-CN" altLang="en-US" sz="1800" b="1" dirty="0">
                <a:latin typeface="SimHei" panose="02010609060101010101" pitchFamily="49" charset="-122"/>
                <a:ea typeface="SimHei" panose="02010609060101010101" pitchFamily="49" charset="-122"/>
              </a:rPr>
              <a:t>刘辰</a:t>
            </a:r>
            <a:r>
              <a:rPr lang="en-US" altLang="zh-CN" sz="1800" b="1" dirty="0">
                <a:latin typeface="SimHei" panose="02010609060101010101" pitchFamily="49" charset="-122"/>
                <a:ea typeface="SimHei" panose="02010609060101010101" pitchFamily="49" charset="-122"/>
              </a:rPr>
              <a:t>‘</a:t>
            </a:r>
          </a:p>
          <a:p>
            <a:pPr lvl="2" indent="-904875"/>
            <a:r>
              <a:rPr lang="zh-CN" altLang="en-US" sz="1800" b="1" dirty="0">
                <a:latin typeface="SimHei" panose="02010609060101010101" pitchFamily="49" charset="-122"/>
                <a:ea typeface="SimHei" panose="02010609060101010101" pitchFamily="49" charset="-122"/>
              </a:rPr>
              <a:t>   </a:t>
            </a:r>
            <a:r>
              <a:rPr lang="en-US" altLang="zh-CN" sz="1800" b="1" dirty="0">
                <a:latin typeface="SimHei" panose="02010609060101010101" pitchFamily="49" charset="-122"/>
                <a:ea typeface="SimHei" panose="02010609060101010101" pitchFamily="49" charset="-122"/>
              </a:rPr>
              <a:t>WHERE </a:t>
            </a:r>
            <a:r>
              <a:rPr lang="en-US" altLang="zh-CN" sz="1800" b="1" dirty="0" err="1">
                <a:latin typeface="SimHei" panose="02010609060101010101" pitchFamily="49" charset="-122"/>
                <a:ea typeface="SimHei" panose="02010609060101010101" pitchFamily="49" charset="-122"/>
              </a:rPr>
              <a:t>Sno</a:t>
            </a:r>
            <a:r>
              <a:rPr lang="en-US" altLang="zh-CN" sz="1800" b="1" dirty="0">
                <a:latin typeface="SimHei" panose="02010609060101010101" pitchFamily="49" charset="-122"/>
                <a:ea typeface="SimHei" panose="02010609060101010101" pitchFamily="49" charset="-122"/>
              </a:rPr>
              <a:t>= '95002' AND </a:t>
            </a:r>
            <a:r>
              <a:rPr lang="en-US" altLang="zh-CN" sz="1800" b="1" dirty="0" err="1">
                <a:solidFill>
                  <a:srgbClr val="B32019"/>
                </a:solidFill>
                <a:latin typeface="SimHei" panose="02010609060101010101" pitchFamily="49" charset="-122"/>
                <a:ea typeface="SimHei" panose="02010609060101010101" pitchFamily="49" charset="-122"/>
              </a:rPr>
              <a:t>Sdept</a:t>
            </a:r>
            <a:r>
              <a:rPr lang="en-US" altLang="zh-CN" sz="1800" b="1" dirty="0">
                <a:solidFill>
                  <a:srgbClr val="B32019"/>
                </a:solidFill>
                <a:latin typeface="SimHei" panose="02010609060101010101" pitchFamily="49" charset="-122"/>
                <a:ea typeface="SimHei" panose="02010609060101010101" pitchFamily="49" charset="-122"/>
              </a:rPr>
              <a:t>= 'IS'</a:t>
            </a:r>
            <a:r>
              <a:rPr lang="zh-CN" altLang="en-US" sz="1800" b="1" dirty="0">
                <a:latin typeface="SimHei" panose="02010609060101010101" pitchFamily="49" charset="-122"/>
                <a:ea typeface="SimHei" panose="02010609060101010101" pitchFamily="49" charset="-122"/>
              </a:rPr>
              <a:t>；</a:t>
            </a:r>
          </a:p>
        </p:txBody>
      </p:sp>
      <p:sp>
        <p:nvSpPr>
          <p:cNvPr id="2" name="矩形 1">
            <a:extLst>
              <a:ext uri="{FF2B5EF4-FFF2-40B4-BE49-F238E27FC236}">
                <a16:creationId xmlns:a16="http://schemas.microsoft.com/office/drawing/2014/main" id="{AA72EA2D-2260-E247-B0FD-4EC7D6952039}"/>
              </a:ext>
            </a:extLst>
          </p:cNvPr>
          <p:cNvSpPr/>
          <p:nvPr/>
        </p:nvSpPr>
        <p:spPr>
          <a:xfrm>
            <a:off x="5594813" y="199687"/>
            <a:ext cx="6096000" cy="1785104"/>
          </a:xfrm>
          <a:prstGeom prst="rect">
            <a:avLst/>
          </a:prstGeom>
        </p:spPr>
        <p:txBody>
          <a:bodyPr>
            <a:spAutoFit/>
          </a:bodyPr>
          <a:lstStyle/>
          <a:p>
            <a:pPr>
              <a:buFont typeface="Wingdings" pitchFamily="2" charset="2"/>
              <a:buNone/>
            </a:pPr>
            <a:r>
              <a:rPr lang="zh-CN" altLang="en-US" sz="2000" b="1" dirty="0"/>
              <a:t>例：向信息系学生视图</a:t>
            </a:r>
            <a:r>
              <a:rPr lang="en-US" altLang="zh-CN" sz="2000" b="1" dirty="0"/>
              <a:t>IS_S</a:t>
            </a:r>
            <a:r>
              <a:rPr lang="zh-CN" altLang="en-US" sz="2000" b="1" dirty="0"/>
              <a:t>中插入一个新的学生记录：   </a:t>
            </a:r>
            <a:endParaRPr lang="en-US" altLang="zh-CN" sz="2000" b="1" dirty="0"/>
          </a:p>
          <a:p>
            <a:pPr>
              <a:spcAft>
                <a:spcPts val="1200"/>
              </a:spcAft>
              <a:buFont typeface="Wingdings" pitchFamily="2" charset="2"/>
              <a:buNone/>
            </a:pPr>
            <a:r>
              <a:rPr lang="zh-CN" altLang="en-US" sz="2000" b="1" dirty="0"/>
              <a:t>        </a:t>
            </a:r>
            <a:r>
              <a:rPr lang="en-US" altLang="zh-CN" sz="2000" b="1" dirty="0"/>
              <a:t>95029</a:t>
            </a:r>
            <a:r>
              <a:rPr lang="zh-CN" altLang="en-US" sz="2000" b="1" dirty="0"/>
              <a:t>，赵新，</a:t>
            </a:r>
            <a:r>
              <a:rPr lang="en-US" altLang="zh-CN" sz="2000" b="1" dirty="0"/>
              <a:t>20</a:t>
            </a:r>
            <a:r>
              <a:rPr lang="zh-CN" altLang="en-US" sz="2000" b="1" dirty="0"/>
              <a:t>岁。</a:t>
            </a:r>
            <a:endParaRPr lang="en-US" altLang="zh-CN" sz="2000" b="1" dirty="0"/>
          </a:p>
          <a:p>
            <a:pPr lvl="1">
              <a:buFont typeface="Wingdings" pitchFamily="2" charset="2"/>
              <a:buNone/>
            </a:pPr>
            <a:r>
              <a:rPr lang="en-US" altLang="zh-CN" sz="2000" b="1" dirty="0"/>
              <a:t>INSERT</a:t>
            </a:r>
          </a:p>
          <a:p>
            <a:pPr lvl="1">
              <a:buFont typeface="Wingdings" pitchFamily="2" charset="2"/>
              <a:buNone/>
            </a:pPr>
            <a:r>
              <a:rPr lang="zh-CN" altLang="en-US" sz="2000" b="1" dirty="0"/>
              <a:t>    </a:t>
            </a:r>
            <a:r>
              <a:rPr lang="en-US" altLang="zh-CN" sz="2000" b="1" dirty="0"/>
              <a:t>INTO </a:t>
            </a:r>
            <a:r>
              <a:rPr lang="en-US" altLang="zh-CN" sz="2000" b="1" dirty="0" err="1">
                <a:solidFill>
                  <a:srgbClr val="B32019"/>
                </a:solidFill>
              </a:rPr>
              <a:t>IS_Student</a:t>
            </a:r>
            <a:endParaRPr lang="en-US" altLang="zh-CN" sz="2000" b="1" dirty="0">
              <a:solidFill>
                <a:srgbClr val="B32019"/>
              </a:solidFill>
            </a:endParaRPr>
          </a:p>
          <a:p>
            <a:pPr lvl="1">
              <a:buFont typeface="Wingdings" pitchFamily="2" charset="2"/>
              <a:buNone/>
            </a:pPr>
            <a:r>
              <a:rPr lang="zh-CN" altLang="en-US" sz="2000" b="1" dirty="0"/>
              <a:t>    </a:t>
            </a:r>
            <a:r>
              <a:rPr lang="en-US" altLang="zh-CN" sz="2000" b="1" dirty="0"/>
              <a:t>VALUES(</a:t>
            </a:r>
            <a:r>
              <a:rPr lang="zh-CN" altLang="en-US" sz="2000" b="1" dirty="0">
                <a:latin typeface="Times New Roman" panose="02020603050405020304" pitchFamily="18" charset="0"/>
              </a:rPr>
              <a:t>‘</a:t>
            </a:r>
            <a:r>
              <a:rPr lang="en-US" altLang="zh-CN" sz="2000" b="1" dirty="0"/>
              <a:t>95029</a:t>
            </a:r>
            <a:r>
              <a:rPr lang="zh-CN" altLang="en-US" sz="2000" b="1" dirty="0">
                <a:latin typeface="Times New Roman" panose="02020603050405020304" pitchFamily="18" charset="0"/>
              </a:rPr>
              <a:t>’</a:t>
            </a:r>
            <a:r>
              <a:rPr lang="zh-CN" altLang="en-US" sz="2000" b="1" dirty="0"/>
              <a:t>，</a:t>
            </a:r>
            <a:r>
              <a:rPr lang="zh-CN" altLang="en-US" sz="2000" b="1" dirty="0">
                <a:latin typeface="Times New Roman" panose="02020603050405020304" pitchFamily="18" charset="0"/>
              </a:rPr>
              <a:t>‘</a:t>
            </a:r>
            <a:r>
              <a:rPr lang="zh-CN" altLang="en-US" sz="2000" b="1" dirty="0"/>
              <a:t>赵新</a:t>
            </a:r>
            <a:r>
              <a:rPr lang="zh-CN" altLang="en-US" sz="2000" b="1" dirty="0">
                <a:latin typeface="Times New Roman" panose="02020603050405020304" pitchFamily="18" charset="0"/>
              </a:rPr>
              <a:t>’</a:t>
            </a:r>
            <a:r>
              <a:rPr lang="zh-CN" altLang="en-US" sz="2000" b="1" dirty="0"/>
              <a:t>，</a:t>
            </a:r>
            <a:r>
              <a:rPr lang="en-US" altLang="zh-CN" sz="2000" b="1" dirty="0"/>
              <a:t>20)</a:t>
            </a:r>
            <a:r>
              <a:rPr lang="zh-CN" altLang="en-US" sz="2000" b="1" dirty="0"/>
              <a:t>；</a:t>
            </a:r>
            <a:endParaRPr lang="en-US" altLang="zh-CN" sz="2000" b="1" dirty="0"/>
          </a:p>
        </p:txBody>
      </p:sp>
      <p:sp>
        <p:nvSpPr>
          <p:cNvPr id="8" name="Rectangle 4">
            <a:extLst>
              <a:ext uri="{FF2B5EF4-FFF2-40B4-BE49-F238E27FC236}">
                <a16:creationId xmlns:a16="http://schemas.microsoft.com/office/drawing/2014/main" id="{4D739E4D-A380-7345-BC2A-A79879CBE1AC}"/>
              </a:ext>
            </a:extLst>
          </p:cNvPr>
          <p:cNvSpPr>
            <a:spLocks noChangeArrowheads="1"/>
          </p:cNvSpPr>
          <p:nvPr/>
        </p:nvSpPr>
        <p:spPr bwMode="auto">
          <a:xfrm>
            <a:off x="5594813" y="1949862"/>
            <a:ext cx="6802348" cy="1338828"/>
          </a:xfrm>
          <a:custGeom>
            <a:avLst/>
            <a:gdLst>
              <a:gd name="connsiteX0" fmla="*/ 0 w 6802348"/>
              <a:gd name="connsiteY0" fmla="*/ 0 h 1338828"/>
              <a:gd name="connsiteX1" fmla="*/ 498839 w 6802348"/>
              <a:gd name="connsiteY1" fmla="*/ 0 h 1338828"/>
              <a:gd name="connsiteX2" fmla="*/ 929654 w 6802348"/>
              <a:gd name="connsiteY2" fmla="*/ 0 h 1338828"/>
              <a:gd name="connsiteX3" fmla="*/ 1428493 w 6802348"/>
              <a:gd name="connsiteY3" fmla="*/ 0 h 1338828"/>
              <a:gd name="connsiteX4" fmla="*/ 1791285 w 6802348"/>
              <a:gd name="connsiteY4" fmla="*/ 0 h 1338828"/>
              <a:gd name="connsiteX5" fmla="*/ 2222100 w 6802348"/>
              <a:gd name="connsiteY5" fmla="*/ 0 h 1338828"/>
              <a:gd name="connsiteX6" fmla="*/ 2925010 w 6802348"/>
              <a:gd name="connsiteY6" fmla="*/ 0 h 1338828"/>
              <a:gd name="connsiteX7" fmla="*/ 3559895 w 6802348"/>
              <a:gd name="connsiteY7" fmla="*/ 0 h 1338828"/>
              <a:gd name="connsiteX8" fmla="*/ 3922687 w 6802348"/>
              <a:gd name="connsiteY8" fmla="*/ 0 h 1338828"/>
              <a:gd name="connsiteX9" fmla="*/ 4285479 w 6802348"/>
              <a:gd name="connsiteY9" fmla="*/ 0 h 1338828"/>
              <a:gd name="connsiteX10" fmla="*/ 4920365 w 6802348"/>
              <a:gd name="connsiteY10" fmla="*/ 0 h 1338828"/>
              <a:gd name="connsiteX11" fmla="*/ 5487227 w 6802348"/>
              <a:gd name="connsiteY11" fmla="*/ 0 h 1338828"/>
              <a:gd name="connsiteX12" fmla="*/ 5918043 w 6802348"/>
              <a:gd name="connsiteY12" fmla="*/ 0 h 1338828"/>
              <a:gd name="connsiteX13" fmla="*/ 6802348 w 6802348"/>
              <a:gd name="connsiteY13" fmla="*/ 0 h 1338828"/>
              <a:gd name="connsiteX14" fmla="*/ 6802348 w 6802348"/>
              <a:gd name="connsiteY14" fmla="*/ 459664 h 1338828"/>
              <a:gd name="connsiteX15" fmla="*/ 6802348 w 6802348"/>
              <a:gd name="connsiteY15" fmla="*/ 919329 h 1338828"/>
              <a:gd name="connsiteX16" fmla="*/ 6802348 w 6802348"/>
              <a:gd name="connsiteY16" fmla="*/ 1338828 h 1338828"/>
              <a:gd name="connsiteX17" fmla="*/ 6439556 w 6802348"/>
              <a:gd name="connsiteY17" fmla="*/ 1338828 h 1338828"/>
              <a:gd name="connsiteX18" fmla="*/ 5940717 w 6802348"/>
              <a:gd name="connsiteY18" fmla="*/ 1338828 h 1338828"/>
              <a:gd name="connsiteX19" fmla="*/ 5577925 w 6802348"/>
              <a:gd name="connsiteY19" fmla="*/ 1338828 h 1338828"/>
              <a:gd name="connsiteX20" fmla="*/ 4875016 w 6802348"/>
              <a:gd name="connsiteY20" fmla="*/ 1338828 h 1338828"/>
              <a:gd name="connsiteX21" fmla="*/ 4512224 w 6802348"/>
              <a:gd name="connsiteY21" fmla="*/ 1338828 h 1338828"/>
              <a:gd name="connsiteX22" fmla="*/ 3877338 w 6802348"/>
              <a:gd name="connsiteY22" fmla="*/ 1338828 h 1338828"/>
              <a:gd name="connsiteX23" fmla="*/ 3514546 w 6802348"/>
              <a:gd name="connsiteY23" fmla="*/ 1338828 h 1338828"/>
              <a:gd name="connsiteX24" fmla="*/ 2811637 w 6802348"/>
              <a:gd name="connsiteY24" fmla="*/ 1338828 h 1338828"/>
              <a:gd name="connsiteX25" fmla="*/ 2244775 w 6802348"/>
              <a:gd name="connsiteY25" fmla="*/ 1338828 h 1338828"/>
              <a:gd name="connsiteX26" fmla="*/ 1881983 w 6802348"/>
              <a:gd name="connsiteY26" fmla="*/ 1338828 h 1338828"/>
              <a:gd name="connsiteX27" fmla="*/ 1519191 w 6802348"/>
              <a:gd name="connsiteY27" fmla="*/ 1338828 h 1338828"/>
              <a:gd name="connsiteX28" fmla="*/ 1020352 w 6802348"/>
              <a:gd name="connsiteY28" fmla="*/ 1338828 h 1338828"/>
              <a:gd name="connsiteX29" fmla="*/ 521513 w 6802348"/>
              <a:gd name="connsiteY29" fmla="*/ 1338828 h 1338828"/>
              <a:gd name="connsiteX30" fmla="*/ 0 w 6802348"/>
              <a:gd name="connsiteY30" fmla="*/ 1338828 h 1338828"/>
              <a:gd name="connsiteX31" fmla="*/ 0 w 6802348"/>
              <a:gd name="connsiteY31" fmla="*/ 879164 h 1338828"/>
              <a:gd name="connsiteX32" fmla="*/ 0 w 6802348"/>
              <a:gd name="connsiteY32" fmla="*/ 459664 h 1338828"/>
              <a:gd name="connsiteX33" fmla="*/ 0 w 6802348"/>
              <a:gd name="connsiteY33" fmla="*/ 0 h 1338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802348" h="1338828" fill="none" extrusionOk="0">
                <a:moveTo>
                  <a:pt x="0" y="0"/>
                </a:moveTo>
                <a:cubicBezTo>
                  <a:pt x="121531" y="-45551"/>
                  <a:pt x="334659" y="37485"/>
                  <a:pt x="498839" y="0"/>
                </a:cubicBezTo>
                <a:cubicBezTo>
                  <a:pt x="663019" y="-37485"/>
                  <a:pt x="808443" y="16594"/>
                  <a:pt x="929654" y="0"/>
                </a:cubicBezTo>
                <a:cubicBezTo>
                  <a:pt x="1050866" y="-16594"/>
                  <a:pt x="1270551" y="27877"/>
                  <a:pt x="1428493" y="0"/>
                </a:cubicBezTo>
                <a:cubicBezTo>
                  <a:pt x="1586435" y="-27877"/>
                  <a:pt x="1672191" y="277"/>
                  <a:pt x="1791285" y="0"/>
                </a:cubicBezTo>
                <a:cubicBezTo>
                  <a:pt x="1910379" y="-277"/>
                  <a:pt x="2109092" y="32084"/>
                  <a:pt x="2222100" y="0"/>
                </a:cubicBezTo>
                <a:cubicBezTo>
                  <a:pt x="2335108" y="-32084"/>
                  <a:pt x="2670212" y="83697"/>
                  <a:pt x="2925010" y="0"/>
                </a:cubicBezTo>
                <a:cubicBezTo>
                  <a:pt x="3179808" y="-83697"/>
                  <a:pt x="3321586" y="72368"/>
                  <a:pt x="3559895" y="0"/>
                </a:cubicBezTo>
                <a:cubicBezTo>
                  <a:pt x="3798204" y="-72368"/>
                  <a:pt x="3745682" y="24285"/>
                  <a:pt x="3922687" y="0"/>
                </a:cubicBezTo>
                <a:cubicBezTo>
                  <a:pt x="4099692" y="-24285"/>
                  <a:pt x="4144269" y="15646"/>
                  <a:pt x="4285479" y="0"/>
                </a:cubicBezTo>
                <a:cubicBezTo>
                  <a:pt x="4426689" y="-15646"/>
                  <a:pt x="4721763" y="31568"/>
                  <a:pt x="4920365" y="0"/>
                </a:cubicBezTo>
                <a:cubicBezTo>
                  <a:pt x="5118967" y="-31568"/>
                  <a:pt x="5362719" y="31178"/>
                  <a:pt x="5487227" y="0"/>
                </a:cubicBezTo>
                <a:cubicBezTo>
                  <a:pt x="5611735" y="-31178"/>
                  <a:pt x="5760734" y="42504"/>
                  <a:pt x="5918043" y="0"/>
                </a:cubicBezTo>
                <a:cubicBezTo>
                  <a:pt x="6075352" y="-42504"/>
                  <a:pt x="6386095" y="42553"/>
                  <a:pt x="6802348" y="0"/>
                </a:cubicBezTo>
                <a:cubicBezTo>
                  <a:pt x="6832834" y="220363"/>
                  <a:pt x="6763013" y="332664"/>
                  <a:pt x="6802348" y="459664"/>
                </a:cubicBezTo>
                <a:cubicBezTo>
                  <a:pt x="6841683" y="586664"/>
                  <a:pt x="6784237" y="809476"/>
                  <a:pt x="6802348" y="919329"/>
                </a:cubicBezTo>
                <a:cubicBezTo>
                  <a:pt x="6820459" y="1029182"/>
                  <a:pt x="6784937" y="1134165"/>
                  <a:pt x="6802348" y="1338828"/>
                </a:cubicBezTo>
                <a:cubicBezTo>
                  <a:pt x="6705683" y="1379562"/>
                  <a:pt x="6616901" y="1315899"/>
                  <a:pt x="6439556" y="1338828"/>
                </a:cubicBezTo>
                <a:cubicBezTo>
                  <a:pt x="6262211" y="1361757"/>
                  <a:pt x="6126900" y="1331180"/>
                  <a:pt x="5940717" y="1338828"/>
                </a:cubicBezTo>
                <a:cubicBezTo>
                  <a:pt x="5754534" y="1346476"/>
                  <a:pt x="5681792" y="1334837"/>
                  <a:pt x="5577925" y="1338828"/>
                </a:cubicBezTo>
                <a:cubicBezTo>
                  <a:pt x="5474058" y="1342819"/>
                  <a:pt x="5146108" y="1275120"/>
                  <a:pt x="4875016" y="1338828"/>
                </a:cubicBezTo>
                <a:cubicBezTo>
                  <a:pt x="4603924" y="1402536"/>
                  <a:pt x="4652329" y="1311231"/>
                  <a:pt x="4512224" y="1338828"/>
                </a:cubicBezTo>
                <a:cubicBezTo>
                  <a:pt x="4372119" y="1366425"/>
                  <a:pt x="4154132" y="1272202"/>
                  <a:pt x="3877338" y="1338828"/>
                </a:cubicBezTo>
                <a:cubicBezTo>
                  <a:pt x="3600544" y="1405454"/>
                  <a:pt x="3591451" y="1325925"/>
                  <a:pt x="3514546" y="1338828"/>
                </a:cubicBezTo>
                <a:cubicBezTo>
                  <a:pt x="3437641" y="1351731"/>
                  <a:pt x="2965865" y="1259269"/>
                  <a:pt x="2811637" y="1338828"/>
                </a:cubicBezTo>
                <a:cubicBezTo>
                  <a:pt x="2657409" y="1418387"/>
                  <a:pt x="2435013" y="1317412"/>
                  <a:pt x="2244775" y="1338828"/>
                </a:cubicBezTo>
                <a:cubicBezTo>
                  <a:pt x="2054537" y="1360244"/>
                  <a:pt x="1957087" y="1329621"/>
                  <a:pt x="1881983" y="1338828"/>
                </a:cubicBezTo>
                <a:cubicBezTo>
                  <a:pt x="1806879" y="1348035"/>
                  <a:pt x="1669588" y="1297638"/>
                  <a:pt x="1519191" y="1338828"/>
                </a:cubicBezTo>
                <a:cubicBezTo>
                  <a:pt x="1368794" y="1380018"/>
                  <a:pt x="1218488" y="1336421"/>
                  <a:pt x="1020352" y="1338828"/>
                </a:cubicBezTo>
                <a:cubicBezTo>
                  <a:pt x="822216" y="1341235"/>
                  <a:pt x="647852" y="1299206"/>
                  <a:pt x="521513" y="1338828"/>
                </a:cubicBezTo>
                <a:cubicBezTo>
                  <a:pt x="395174" y="1378450"/>
                  <a:pt x="232980" y="1328091"/>
                  <a:pt x="0" y="1338828"/>
                </a:cubicBezTo>
                <a:cubicBezTo>
                  <a:pt x="-817" y="1206115"/>
                  <a:pt x="8140" y="997225"/>
                  <a:pt x="0" y="879164"/>
                </a:cubicBezTo>
                <a:cubicBezTo>
                  <a:pt x="-8140" y="761103"/>
                  <a:pt x="15354" y="581608"/>
                  <a:pt x="0" y="459664"/>
                </a:cubicBezTo>
                <a:cubicBezTo>
                  <a:pt x="-15354" y="337720"/>
                  <a:pt x="54494" y="206218"/>
                  <a:pt x="0" y="0"/>
                </a:cubicBezTo>
                <a:close/>
              </a:path>
              <a:path w="6802348" h="1338828" stroke="0" extrusionOk="0">
                <a:moveTo>
                  <a:pt x="0" y="0"/>
                </a:moveTo>
                <a:cubicBezTo>
                  <a:pt x="253756" y="-27487"/>
                  <a:pt x="372847" y="4218"/>
                  <a:pt x="702909" y="0"/>
                </a:cubicBezTo>
                <a:cubicBezTo>
                  <a:pt x="1032971" y="-4218"/>
                  <a:pt x="976698" y="35454"/>
                  <a:pt x="1065701" y="0"/>
                </a:cubicBezTo>
                <a:cubicBezTo>
                  <a:pt x="1154704" y="-35454"/>
                  <a:pt x="1428906" y="58607"/>
                  <a:pt x="1700587" y="0"/>
                </a:cubicBezTo>
                <a:cubicBezTo>
                  <a:pt x="1972268" y="-58607"/>
                  <a:pt x="2103131" y="1647"/>
                  <a:pt x="2335473" y="0"/>
                </a:cubicBezTo>
                <a:cubicBezTo>
                  <a:pt x="2567815" y="-1647"/>
                  <a:pt x="2652173" y="1056"/>
                  <a:pt x="2834312" y="0"/>
                </a:cubicBezTo>
                <a:cubicBezTo>
                  <a:pt x="3016451" y="-1056"/>
                  <a:pt x="3295280" y="20395"/>
                  <a:pt x="3537221" y="0"/>
                </a:cubicBezTo>
                <a:cubicBezTo>
                  <a:pt x="3779162" y="-20395"/>
                  <a:pt x="3826669" y="47431"/>
                  <a:pt x="3968036" y="0"/>
                </a:cubicBezTo>
                <a:cubicBezTo>
                  <a:pt x="4109403" y="-47431"/>
                  <a:pt x="4362657" y="36938"/>
                  <a:pt x="4466875" y="0"/>
                </a:cubicBezTo>
                <a:cubicBezTo>
                  <a:pt x="4571093" y="-36938"/>
                  <a:pt x="4819231" y="57127"/>
                  <a:pt x="4965714" y="0"/>
                </a:cubicBezTo>
                <a:cubicBezTo>
                  <a:pt x="5112197" y="-57127"/>
                  <a:pt x="5393912" y="8316"/>
                  <a:pt x="5532576" y="0"/>
                </a:cubicBezTo>
                <a:cubicBezTo>
                  <a:pt x="5671240" y="-8316"/>
                  <a:pt x="5729825" y="35486"/>
                  <a:pt x="5895368" y="0"/>
                </a:cubicBezTo>
                <a:cubicBezTo>
                  <a:pt x="6060911" y="-35486"/>
                  <a:pt x="6452443" y="46301"/>
                  <a:pt x="6802348" y="0"/>
                </a:cubicBezTo>
                <a:cubicBezTo>
                  <a:pt x="6844060" y="178300"/>
                  <a:pt x="6762963" y="232503"/>
                  <a:pt x="6802348" y="419499"/>
                </a:cubicBezTo>
                <a:cubicBezTo>
                  <a:pt x="6841733" y="606495"/>
                  <a:pt x="6755673" y="720034"/>
                  <a:pt x="6802348" y="865775"/>
                </a:cubicBezTo>
                <a:cubicBezTo>
                  <a:pt x="6849023" y="1011516"/>
                  <a:pt x="6769222" y="1120410"/>
                  <a:pt x="6802348" y="1338828"/>
                </a:cubicBezTo>
                <a:cubicBezTo>
                  <a:pt x="6648271" y="1345675"/>
                  <a:pt x="6556622" y="1314669"/>
                  <a:pt x="6439556" y="1338828"/>
                </a:cubicBezTo>
                <a:cubicBezTo>
                  <a:pt x="6322490" y="1362987"/>
                  <a:pt x="6180382" y="1332758"/>
                  <a:pt x="6076764" y="1338828"/>
                </a:cubicBezTo>
                <a:cubicBezTo>
                  <a:pt x="5973146" y="1344898"/>
                  <a:pt x="5831984" y="1305431"/>
                  <a:pt x="5713972" y="1338828"/>
                </a:cubicBezTo>
                <a:cubicBezTo>
                  <a:pt x="5595960" y="1372225"/>
                  <a:pt x="5397118" y="1307173"/>
                  <a:pt x="5283157" y="1338828"/>
                </a:cubicBezTo>
                <a:cubicBezTo>
                  <a:pt x="5169197" y="1370483"/>
                  <a:pt x="4827099" y="1278034"/>
                  <a:pt x="4580248" y="1338828"/>
                </a:cubicBezTo>
                <a:cubicBezTo>
                  <a:pt x="4333397" y="1399622"/>
                  <a:pt x="4029964" y="1304377"/>
                  <a:pt x="3877338" y="1338828"/>
                </a:cubicBezTo>
                <a:cubicBezTo>
                  <a:pt x="3724712" y="1373279"/>
                  <a:pt x="3414477" y="1287742"/>
                  <a:pt x="3174429" y="1338828"/>
                </a:cubicBezTo>
                <a:cubicBezTo>
                  <a:pt x="2934381" y="1389914"/>
                  <a:pt x="2791867" y="1283297"/>
                  <a:pt x="2675590" y="1338828"/>
                </a:cubicBezTo>
                <a:cubicBezTo>
                  <a:pt x="2559313" y="1394359"/>
                  <a:pt x="2411313" y="1333149"/>
                  <a:pt x="2176751" y="1338828"/>
                </a:cubicBezTo>
                <a:cubicBezTo>
                  <a:pt x="1942189" y="1344507"/>
                  <a:pt x="1834625" y="1283900"/>
                  <a:pt x="1609889" y="1338828"/>
                </a:cubicBezTo>
                <a:cubicBezTo>
                  <a:pt x="1385153" y="1393756"/>
                  <a:pt x="1279318" y="1316189"/>
                  <a:pt x="1179074" y="1338828"/>
                </a:cubicBezTo>
                <a:cubicBezTo>
                  <a:pt x="1078831" y="1361467"/>
                  <a:pt x="890020" y="1298974"/>
                  <a:pt x="816282" y="1338828"/>
                </a:cubicBezTo>
                <a:cubicBezTo>
                  <a:pt x="742544" y="1378682"/>
                  <a:pt x="372724" y="1257324"/>
                  <a:pt x="0" y="1338828"/>
                </a:cubicBezTo>
                <a:cubicBezTo>
                  <a:pt x="-40442" y="1237235"/>
                  <a:pt x="15671" y="1011372"/>
                  <a:pt x="0" y="865775"/>
                </a:cubicBezTo>
                <a:cubicBezTo>
                  <a:pt x="-15671" y="720178"/>
                  <a:pt x="5431" y="563205"/>
                  <a:pt x="0" y="419499"/>
                </a:cubicBezTo>
                <a:cubicBezTo>
                  <a:pt x="-5431" y="275793"/>
                  <a:pt x="17869" y="206530"/>
                  <a:pt x="0" y="0"/>
                </a:cubicBezTo>
                <a:close/>
              </a:path>
            </a:pathLst>
          </a:cu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defRPr/>
            </a:pPr>
            <a:r>
              <a:rPr lang="en-US" altLang="zh-CN" b="1" dirty="0">
                <a:latin typeface="SimHei" panose="02010609060101010101" pitchFamily="49" charset="-122"/>
                <a:ea typeface="SimHei" panose="02010609060101010101" pitchFamily="49" charset="-122"/>
                <a:cs typeface="黑体" charset="0"/>
              </a:rPr>
              <a:t> </a:t>
            </a:r>
            <a:r>
              <a:rPr lang="zh-CN" altLang="en-US" b="1" dirty="0">
                <a:latin typeface="SimHei" panose="02010609060101010101" pitchFamily="49" charset="-122"/>
                <a:ea typeface="SimHei" panose="02010609060101010101" pitchFamily="49" charset="-122"/>
                <a:cs typeface="黑体" charset="0"/>
              </a:rPr>
              <a:t>转换为对基本表的更新：</a:t>
            </a:r>
            <a:endParaRPr lang="en-US" altLang="zh-CN" b="1" dirty="0">
              <a:latin typeface="SimHei" panose="02010609060101010101" pitchFamily="49" charset="-122"/>
              <a:ea typeface="SimHei" panose="02010609060101010101" pitchFamily="49" charset="-122"/>
              <a:cs typeface="黑体" charset="0"/>
            </a:endParaRPr>
          </a:p>
          <a:p>
            <a:pPr lvl="1">
              <a:defRPr/>
            </a:pPr>
            <a:r>
              <a:rPr lang="en-US" altLang="zh-CN" b="1" dirty="0">
                <a:latin typeface="SimHei" panose="02010609060101010101" pitchFamily="49" charset="-122"/>
                <a:ea typeface="SimHei" panose="02010609060101010101" pitchFamily="49" charset="-122"/>
                <a:cs typeface="黑体" charset="0"/>
              </a:rPr>
              <a:t>INSERT</a:t>
            </a:r>
          </a:p>
          <a:p>
            <a:pPr lvl="1">
              <a:defRPr/>
            </a:pPr>
            <a:r>
              <a:rPr lang="zh-CN" altLang="en-US" b="1" dirty="0">
                <a:latin typeface="SimHei" panose="02010609060101010101" pitchFamily="49" charset="-122"/>
                <a:ea typeface="SimHei" panose="02010609060101010101" pitchFamily="49" charset="-122"/>
                <a:cs typeface="黑体" charset="0"/>
              </a:rPr>
              <a:t>   </a:t>
            </a:r>
            <a:r>
              <a:rPr lang="en-US" altLang="zh-CN" b="1" dirty="0">
                <a:latin typeface="SimHei" panose="02010609060101010101" pitchFamily="49" charset="-122"/>
                <a:ea typeface="SimHei" panose="02010609060101010101" pitchFamily="49" charset="-122"/>
                <a:cs typeface="黑体" charset="0"/>
              </a:rPr>
              <a:t>INTO   </a:t>
            </a:r>
            <a:r>
              <a:rPr lang="en-US" altLang="zh-CN" b="1" dirty="0">
                <a:solidFill>
                  <a:srgbClr val="B32019"/>
                </a:solidFill>
                <a:latin typeface="SimHei" panose="02010609060101010101" pitchFamily="49" charset="-122"/>
                <a:ea typeface="SimHei" panose="02010609060101010101" pitchFamily="49" charset="-122"/>
                <a:cs typeface="黑体" charset="0"/>
              </a:rPr>
              <a:t>Student</a:t>
            </a:r>
            <a:r>
              <a:rPr lang="en-US" altLang="zh-CN" b="1" dirty="0">
                <a:latin typeface="SimHei" panose="02010609060101010101" pitchFamily="49" charset="-122"/>
                <a:ea typeface="SimHei" panose="02010609060101010101" pitchFamily="49" charset="-122"/>
                <a:cs typeface="黑体" charset="0"/>
              </a:rPr>
              <a:t>(</a:t>
            </a:r>
            <a:r>
              <a:rPr lang="en-US" altLang="zh-CN" b="1" dirty="0" err="1">
                <a:latin typeface="SimHei" panose="02010609060101010101" pitchFamily="49" charset="-122"/>
                <a:ea typeface="SimHei" panose="02010609060101010101" pitchFamily="49" charset="-122"/>
                <a:cs typeface="黑体" charset="0"/>
              </a:rPr>
              <a:t>Sno</a:t>
            </a:r>
            <a:r>
              <a:rPr lang="zh-CN" altLang="en-US" b="1" dirty="0">
                <a:latin typeface="SimHei" panose="02010609060101010101" pitchFamily="49" charset="-122"/>
                <a:ea typeface="SimHei" panose="02010609060101010101" pitchFamily="49" charset="-122"/>
                <a:cs typeface="黑体" charset="0"/>
              </a:rPr>
              <a:t>，</a:t>
            </a:r>
            <a:r>
              <a:rPr lang="en-US" altLang="zh-CN" b="1" dirty="0" err="1">
                <a:latin typeface="SimHei" panose="02010609060101010101" pitchFamily="49" charset="-122"/>
                <a:ea typeface="SimHei" panose="02010609060101010101" pitchFamily="49" charset="-122"/>
                <a:cs typeface="黑体" charset="0"/>
              </a:rPr>
              <a:t>Sname</a:t>
            </a:r>
            <a:r>
              <a:rPr lang="zh-CN" altLang="en-US" b="1" dirty="0">
                <a:latin typeface="SimHei" panose="02010609060101010101" pitchFamily="49" charset="-122"/>
                <a:ea typeface="SimHei" panose="02010609060101010101" pitchFamily="49" charset="-122"/>
                <a:cs typeface="黑体" charset="0"/>
              </a:rPr>
              <a:t>，</a:t>
            </a:r>
            <a:r>
              <a:rPr lang="en-US" altLang="zh-CN" b="1" dirty="0">
                <a:latin typeface="SimHei" panose="02010609060101010101" pitchFamily="49" charset="-122"/>
                <a:ea typeface="SimHei" panose="02010609060101010101" pitchFamily="49" charset="-122"/>
                <a:cs typeface="黑体" charset="0"/>
              </a:rPr>
              <a:t>Sage</a:t>
            </a:r>
            <a:r>
              <a:rPr lang="zh-CN" altLang="en-US" b="1" dirty="0">
                <a:latin typeface="SimHei" panose="02010609060101010101" pitchFamily="49" charset="-122"/>
                <a:ea typeface="SimHei" panose="02010609060101010101" pitchFamily="49" charset="-122"/>
                <a:cs typeface="黑体" charset="0"/>
              </a:rPr>
              <a:t>，</a:t>
            </a:r>
            <a:r>
              <a:rPr lang="en-US" altLang="zh-CN" b="1" dirty="0" err="1">
                <a:solidFill>
                  <a:srgbClr val="B32019"/>
                </a:solidFill>
                <a:latin typeface="SimHei" panose="02010609060101010101" pitchFamily="49" charset="-122"/>
                <a:ea typeface="SimHei" panose="02010609060101010101" pitchFamily="49" charset="-122"/>
                <a:cs typeface="黑体" charset="0"/>
              </a:rPr>
              <a:t>Sdept</a:t>
            </a:r>
            <a:r>
              <a:rPr lang="en-US" altLang="zh-CN" b="1" dirty="0">
                <a:latin typeface="SimHei" panose="02010609060101010101" pitchFamily="49" charset="-122"/>
                <a:ea typeface="SimHei" panose="02010609060101010101" pitchFamily="49" charset="-122"/>
                <a:cs typeface="黑体" charset="0"/>
              </a:rPr>
              <a:t>)</a:t>
            </a:r>
          </a:p>
          <a:p>
            <a:pPr lvl="1">
              <a:defRPr/>
            </a:pPr>
            <a:r>
              <a:rPr lang="zh-CN" altLang="en-US" b="1" dirty="0">
                <a:latin typeface="SimHei" panose="02010609060101010101" pitchFamily="49" charset="-122"/>
                <a:ea typeface="SimHei" panose="02010609060101010101" pitchFamily="49" charset="-122"/>
                <a:cs typeface="黑体" charset="0"/>
              </a:rPr>
              <a:t>   </a:t>
            </a:r>
            <a:r>
              <a:rPr lang="en-US" altLang="zh-CN" b="1" dirty="0">
                <a:latin typeface="SimHei" panose="02010609060101010101" pitchFamily="49" charset="-122"/>
                <a:ea typeface="SimHei" panose="02010609060101010101" pitchFamily="49" charset="-122"/>
                <a:cs typeface="黑体" charset="0"/>
              </a:rPr>
              <a:t>VALUES('95029'</a:t>
            </a:r>
            <a:r>
              <a:rPr lang="zh-CN" altLang="en-US" b="1" dirty="0">
                <a:latin typeface="SimHei" panose="02010609060101010101" pitchFamily="49" charset="-122"/>
                <a:ea typeface="SimHei" panose="02010609060101010101" pitchFamily="49" charset="-122"/>
                <a:cs typeface="黑体" charset="0"/>
              </a:rPr>
              <a:t>，</a:t>
            </a:r>
            <a:r>
              <a:rPr lang="en-US" altLang="zh-CN" b="1" dirty="0">
                <a:latin typeface="SimHei" panose="02010609060101010101" pitchFamily="49" charset="-122"/>
                <a:ea typeface="SimHei" panose="02010609060101010101" pitchFamily="49" charset="-122"/>
                <a:cs typeface="黑体" charset="0"/>
              </a:rPr>
              <a:t>'</a:t>
            </a:r>
            <a:r>
              <a:rPr lang="zh-CN" altLang="en-US" b="1" dirty="0">
                <a:latin typeface="SimHei" panose="02010609060101010101" pitchFamily="49" charset="-122"/>
                <a:ea typeface="SimHei" panose="02010609060101010101" pitchFamily="49" charset="-122"/>
                <a:cs typeface="黑体" charset="0"/>
              </a:rPr>
              <a:t>赵新</a:t>
            </a:r>
            <a:r>
              <a:rPr lang="en-US" altLang="zh-CN" b="1" dirty="0">
                <a:latin typeface="SimHei" panose="02010609060101010101" pitchFamily="49" charset="-122"/>
                <a:ea typeface="SimHei" panose="02010609060101010101" pitchFamily="49" charset="-122"/>
                <a:cs typeface="黑体" charset="0"/>
              </a:rPr>
              <a:t>'</a:t>
            </a:r>
            <a:r>
              <a:rPr lang="zh-CN" altLang="en-US" b="1" dirty="0">
                <a:latin typeface="SimHei" panose="02010609060101010101" pitchFamily="49" charset="-122"/>
                <a:ea typeface="SimHei" panose="02010609060101010101" pitchFamily="49" charset="-122"/>
                <a:cs typeface="黑体" charset="0"/>
              </a:rPr>
              <a:t>，</a:t>
            </a:r>
            <a:r>
              <a:rPr lang="en-US" altLang="zh-CN" b="1" dirty="0">
                <a:latin typeface="SimHei" panose="02010609060101010101" pitchFamily="49" charset="-122"/>
                <a:ea typeface="SimHei" panose="02010609060101010101" pitchFamily="49" charset="-122"/>
                <a:cs typeface="黑体" charset="0"/>
              </a:rPr>
              <a:t>20</a:t>
            </a:r>
            <a:r>
              <a:rPr lang="zh-CN" altLang="en-US" b="1" dirty="0">
                <a:latin typeface="SimHei" panose="02010609060101010101" pitchFamily="49" charset="-122"/>
                <a:ea typeface="SimHei" panose="02010609060101010101" pitchFamily="49" charset="-122"/>
                <a:cs typeface="黑体" charset="0"/>
              </a:rPr>
              <a:t>，</a:t>
            </a:r>
            <a:r>
              <a:rPr lang="en-US" altLang="zh-CN" b="1" dirty="0">
                <a:solidFill>
                  <a:srgbClr val="B32019"/>
                </a:solidFill>
                <a:latin typeface="SimHei" panose="02010609060101010101" pitchFamily="49" charset="-122"/>
                <a:ea typeface="SimHei" panose="02010609060101010101" pitchFamily="49" charset="-122"/>
                <a:cs typeface="黑体" charset="0"/>
              </a:rPr>
              <a:t>'IS'</a:t>
            </a:r>
            <a:r>
              <a:rPr lang="en-US" altLang="zh-CN" b="1" dirty="0">
                <a:latin typeface="SimHei" panose="02010609060101010101" pitchFamily="49" charset="-122"/>
                <a:ea typeface="SimHei" panose="02010609060101010101" pitchFamily="49" charset="-122"/>
                <a:cs typeface="黑体" charset="0"/>
              </a:rPr>
              <a:t> )</a:t>
            </a:r>
            <a:r>
              <a:rPr lang="zh-CN" altLang="en-US" b="1" dirty="0">
                <a:latin typeface="SimHei" panose="02010609060101010101" pitchFamily="49" charset="-122"/>
                <a:ea typeface="SimHei" panose="02010609060101010101" pitchFamily="49" charset="-122"/>
                <a:cs typeface="黑体" charset="0"/>
              </a:rPr>
              <a:t>；</a:t>
            </a:r>
          </a:p>
        </p:txBody>
      </p:sp>
      <p:sp>
        <p:nvSpPr>
          <p:cNvPr id="3" name="矩形 2">
            <a:extLst>
              <a:ext uri="{FF2B5EF4-FFF2-40B4-BE49-F238E27FC236}">
                <a16:creationId xmlns:a16="http://schemas.microsoft.com/office/drawing/2014/main" id="{6E3FF2AA-B48B-9A4E-9F32-A3890F8DFCFB}"/>
              </a:ext>
            </a:extLst>
          </p:cNvPr>
          <p:cNvSpPr/>
          <p:nvPr/>
        </p:nvSpPr>
        <p:spPr>
          <a:xfrm>
            <a:off x="5594813" y="3883816"/>
            <a:ext cx="6096000" cy="1846659"/>
          </a:xfrm>
          <a:prstGeom prst="rect">
            <a:avLst/>
          </a:prstGeom>
        </p:spPr>
        <p:txBody>
          <a:bodyPr>
            <a:spAutoFit/>
          </a:bodyPr>
          <a:lstStyle/>
          <a:p>
            <a:pPr>
              <a:lnSpc>
                <a:spcPct val="120000"/>
              </a:lnSpc>
              <a:buFont typeface="Wingdings" charset="0"/>
              <a:buNone/>
              <a:defRPr/>
            </a:pPr>
            <a:r>
              <a:rPr lang="zh-CN" altLang="en-US" sz="2000" b="1" dirty="0"/>
              <a:t>例：删除视图</a:t>
            </a:r>
            <a:r>
              <a:rPr lang="en-US" altLang="zh-CN" sz="2000" b="1" dirty="0"/>
              <a:t>CS_S</a:t>
            </a:r>
            <a:r>
              <a:rPr lang="zh-CN" altLang="en-US" sz="2000" b="1" dirty="0"/>
              <a:t>中学号为</a:t>
            </a:r>
            <a:r>
              <a:rPr lang="en-US" altLang="zh-CN" sz="2000" b="1" dirty="0"/>
              <a:t>95029</a:t>
            </a:r>
            <a:r>
              <a:rPr lang="zh-CN" altLang="en-US" sz="2000" b="1" dirty="0"/>
              <a:t>的记录。</a:t>
            </a:r>
            <a:endParaRPr lang="en-US" altLang="zh-CN" sz="2000" b="1" dirty="0"/>
          </a:p>
          <a:p>
            <a:pPr>
              <a:lnSpc>
                <a:spcPct val="120000"/>
              </a:lnSpc>
              <a:buFont typeface="Wingdings" charset="0"/>
              <a:buNone/>
              <a:defRPr/>
            </a:pPr>
            <a:r>
              <a:rPr lang="zh-CN" altLang="en-US" sz="2000" b="1" dirty="0"/>
              <a:t>   </a:t>
            </a:r>
            <a:r>
              <a:rPr lang="en-US" altLang="zh-CN" sz="2000" b="1" dirty="0"/>
              <a:t>DELETE</a:t>
            </a:r>
          </a:p>
          <a:p>
            <a:pPr>
              <a:lnSpc>
                <a:spcPct val="120000"/>
              </a:lnSpc>
              <a:buFont typeface="Wingdings" charset="0"/>
              <a:buNone/>
              <a:defRPr/>
            </a:pPr>
            <a:r>
              <a:rPr lang="zh-CN" altLang="en-US" sz="2000" b="1" dirty="0"/>
              <a:t>      </a:t>
            </a:r>
            <a:r>
              <a:rPr lang="en-US" altLang="zh-CN" sz="2000" b="1" dirty="0"/>
              <a:t>FROM </a:t>
            </a:r>
            <a:r>
              <a:rPr lang="en-US" altLang="zh-CN" sz="2000" b="1" dirty="0" err="1">
                <a:solidFill>
                  <a:srgbClr val="B32019"/>
                </a:solidFill>
              </a:rPr>
              <a:t>IS_Student</a:t>
            </a:r>
            <a:endParaRPr lang="en-US" altLang="zh-CN" sz="2000" b="1" dirty="0">
              <a:solidFill>
                <a:srgbClr val="B32019"/>
              </a:solidFill>
            </a:endParaRPr>
          </a:p>
          <a:p>
            <a:pPr>
              <a:lnSpc>
                <a:spcPct val="120000"/>
              </a:lnSpc>
              <a:buFont typeface="Wingdings" charset="0"/>
              <a:buNone/>
              <a:defRPr/>
            </a:pPr>
            <a:r>
              <a:rPr lang="zh-CN" altLang="en-US" sz="2000" b="1" dirty="0"/>
              <a:t>      </a:t>
            </a:r>
            <a:r>
              <a:rPr lang="en-US" altLang="zh-CN" sz="2000" b="1" dirty="0"/>
              <a:t>WHERE </a:t>
            </a:r>
            <a:r>
              <a:rPr lang="en-US" altLang="zh-CN" sz="2000" b="1" dirty="0" err="1"/>
              <a:t>Sno</a:t>
            </a:r>
            <a:r>
              <a:rPr lang="en-US" altLang="zh-CN" sz="2000" b="1" dirty="0"/>
              <a:t>= '95029'</a:t>
            </a:r>
            <a:r>
              <a:rPr lang="zh-CN" altLang="en-US" sz="2000" b="1" dirty="0"/>
              <a:t>；</a:t>
            </a:r>
            <a:endParaRPr lang="en-US" altLang="zh-CN" sz="2000" b="1" dirty="0"/>
          </a:p>
          <a:p>
            <a:pPr lvl="1">
              <a:lnSpc>
                <a:spcPct val="90000"/>
              </a:lnSpc>
              <a:buFont typeface="Wingdings" charset="0"/>
              <a:buNone/>
              <a:defRPr/>
            </a:pPr>
            <a:endParaRPr lang="en-US" altLang="zh-CN" sz="2000" b="1" dirty="0"/>
          </a:p>
        </p:txBody>
      </p:sp>
      <p:sp>
        <p:nvSpPr>
          <p:cNvPr id="10" name="Rectangle 4">
            <a:extLst>
              <a:ext uri="{FF2B5EF4-FFF2-40B4-BE49-F238E27FC236}">
                <a16:creationId xmlns:a16="http://schemas.microsoft.com/office/drawing/2014/main" id="{E64AACF1-C475-AD4B-B58F-40125EB21875}"/>
              </a:ext>
            </a:extLst>
          </p:cNvPr>
          <p:cNvSpPr>
            <a:spLocks noChangeArrowheads="1"/>
          </p:cNvSpPr>
          <p:nvPr/>
        </p:nvSpPr>
        <p:spPr bwMode="auto">
          <a:xfrm>
            <a:off x="5594813" y="5401233"/>
            <a:ext cx="6693079" cy="1323439"/>
          </a:xfrm>
          <a:custGeom>
            <a:avLst/>
            <a:gdLst>
              <a:gd name="connsiteX0" fmla="*/ 0 w 6693079"/>
              <a:gd name="connsiteY0" fmla="*/ 0 h 1323439"/>
              <a:gd name="connsiteX1" fmla="*/ 423895 w 6693079"/>
              <a:gd name="connsiteY1" fmla="*/ 0 h 1323439"/>
              <a:gd name="connsiteX2" fmla="*/ 1048582 w 6693079"/>
              <a:gd name="connsiteY2" fmla="*/ 0 h 1323439"/>
              <a:gd name="connsiteX3" fmla="*/ 1405547 w 6693079"/>
              <a:gd name="connsiteY3" fmla="*/ 0 h 1323439"/>
              <a:gd name="connsiteX4" fmla="*/ 1829442 w 6693079"/>
              <a:gd name="connsiteY4" fmla="*/ 0 h 1323439"/>
              <a:gd name="connsiteX5" fmla="*/ 2387198 w 6693079"/>
              <a:gd name="connsiteY5" fmla="*/ 0 h 1323439"/>
              <a:gd name="connsiteX6" fmla="*/ 2811093 w 6693079"/>
              <a:gd name="connsiteY6" fmla="*/ 0 h 1323439"/>
              <a:gd name="connsiteX7" fmla="*/ 3168057 w 6693079"/>
              <a:gd name="connsiteY7" fmla="*/ 0 h 1323439"/>
              <a:gd name="connsiteX8" fmla="*/ 3658883 w 6693079"/>
              <a:gd name="connsiteY8" fmla="*/ 0 h 1323439"/>
              <a:gd name="connsiteX9" fmla="*/ 4216640 w 6693079"/>
              <a:gd name="connsiteY9" fmla="*/ 0 h 1323439"/>
              <a:gd name="connsiteX10" fmla="*/ 4707466 w 6693079"/>
              <a:gd name="connsiteY10" fmla="*/ 0 h 1323439"/>
              <a:gd name="connsiteX11" fmla="*/ 5332153 w 6693079"/>
              <a:gd name="connsiteY11" fmla="*/ 0 h 1323439"/>
              <a:gd name="connsiteX12" fmla="*/ 5822979 w 6693079"/>
              <a:gd name="connsiteY12" fmla="*/ 0 h 1323439"/>
              <a:gd name="connsiteX13" fmla="*/ 6693079 w 6693079"/>
              <a:gd name="connsiteY13" fmla="*/ 0 h 1323439"/>
              <a:gd name="connsiteX14" fmla="*/ 6693079 w 6693079"/>
              <a:gd name="connsiteY14" fmla="*/ 427912 h 1323439"/>
              <a:gd name="connsiteX15" fmla="*/ 6693079 w 6693079"/>
              <a:gd name="connsiteY15" fmla="*/ 895527 h 1323439"/>
              <a:gd name="connsiteX16" fmla="*/ 6693079 w 6693079"/>
              <a:gd name="connsiteY16" fmla="*/ 1323439 h 1323439"/>
              <a:gd name="connsiteX17" fmla="*/ 6001461 w 6693079"/>
              <a:gd name="connsiteY17" fmla="*/ 1323439 h 1323439"/>
              <a:gd name="connsiteX18" fmla="*/ 5644497 w 6693079"/>
              <a:gd name="connsiteY18" fmla="*/ 1323439 h 1323439"/>
              <a:gd name="connsiteX19" fmla="*/ 5086740 w 6693079"/>
              <a:gd name="connsiteY19" fmla="*/ 1323439 h 1323439"/>
              <a:gd name="connsiteX20" fmla="*/ 4595914 w 6693079"/>
              <a:gd name="connsiteY20" fmla="*/ 1323439 h 1323439"/>
              <a:gd name="connsiteX21" fmla="*/ 3904296 w 6693079"/>
              <a:gd name="connsiteY21" fmla="*/ 1323439 h 1323439"/>
              <a:gd name="connsiteX22" fmla="*/ 3346540 w 6693079"/>
              <a:gd name="connsiteY22" fmla="*/ 1323439 h 1323439"/>
              <a:gd name="connsiteX23" fmla="*/ 2989575 w 6693079"/>
              <a:gd name="connsiteY23" fmla="*/ 1323439 h 1323439"/>
              <a:gd name="connsiteX24" fmla="*/ 2498749 w 6693079"/>
              <a:gd name="connsiteY24" fmla="*/ 1323439 h 1323439"/>
              <a:gd name="connsiteX25" fmla="*/ 2074854 w 6693079"/>
              <a:gd name="connsiteY25" fmla="*/ 1323439 h 1323439"/>
              <a:gd name="connsiteX26" fmla="*/ 1584029 w 6693079"/>
              <a:gd name="connsiteY26" fmla="*/ 1323439 h 1323439"/>
              <a:gd name="connsiteX27" fmla="*/ 1160134 w 6693079"/>
              <a:gd name="connsiteY27" fmla="*/ 1323439 h 1323439"/>
              <a:gd name="connsiteX28" fmla="*/ 803169 w 6693079"/>
              <a:gd name="connsiteY28" fmla="*/ 1323439 h 1323439"/>
              <a:gd name="connsiteX29" fmla="*/ 0 w 6693079"/>
              <a:gd name="connsiteY29" fmla="*/ 1323439 h 1323439"/>
              <a:gd name="connsiteX30" fmla="*/ 0 w 6693079"/>
              <a:gd name="connsiteY30" fmla="*/ 882293 h 1323439"/>
              <a:gd name="connsiteX31" fmla="*/ 0 w 6693079"/>
              <a:gd name="connsiteY31" fmla="*/ 454381 h 1323439"/>
              <a:gd name="connsiteX32" fmla="*/ 0 w 6693079"/>
              <a:gd name="connsiteY32" fmla="*/ 0 h 1323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693079" h="1323439" fill="none" extrusionOk="0">
                <a:moveTo>
                  <a:pt x="0" y="0"/>
                </a:moveTo>
                <a:cubicBezTo>
                  <a:pt x="174787" y="-36958"/>
                  <a:pt x="314082" y="27436"/>
                  <a:pt x="423895" y="0"/>
                </a:cubicBezTo>
                <a:cubicBezTo>
                  <a:pt x="533709" y="-27436"/>
                  <a:pt x="807994" y="18687"/>
                  <a:pt x="1048582" y="0"/>
                </a:cubicBezTo>
                <a:cubicBezTo>
                  <a:pt x="1289170" y="-18687"/>
                  <a:pt x="1249055" y="27546"/>
                  <a:pt x="1405547" y="0"/>
                </a:cubicBezTo>
                <a:cubicBezTo>
                  <a:pt x="1562039" y="-27546"/>
                  <a:pt x="1664212" y="42165"/>
                  <a:pt x="1829442" y="0"/>
                </a:cubicBezTo>
                <a:cubicBezTo>
                  <a:pt x="1994673" y="-42165"/>
                  <a:pt x="2183658" y="65287"/>
                  <a:pt x="2387198" y="0"/>
                </a:cubicBezTo>
                <a:cubicBezTo>
                  <a:pt x="2590738" y="-65287"/>
                  <a:pt x="2694842" y="10149"/>
                  <a:pt x="2811093" y="0"/>
                </a:cubicBezTo>
                <a:cubicBezTo>
                  <a:pt x="2927344" y="-10149"/>
                  <a:pt x="3054565" y="18450"/>
                  <a:pt x="3168057" y="0"/>
                </a:cubicBezTo>
                <a:cubicBezTo>
                  <a:pt x="3281549" y="-18450"/>
                  <a:pt x="3558231" y="25057"/>
                  <a:pt x="3658883" y="0"/>
                </a:cubicBezTo>
                <a:cubicBezTo>
                  <a:pt x="3759535" y="-25057"/>
                  <a:pt x="4026241" y="18688"/>
                  <a:pt x="4216640" y="0"/>
                </a:cubicBezTo>
                <a:cubicBezTo>
                  <a:pt x="4407039" y="-18688"/>
                  <a:pt x="4501495" y="46866"/>
                  <a:pt x="4707466" y="0"/>
                </a:cubicBezTo>
                <a:cubicBezTo>
                  <a:pt x="4913437" y="-46866"/>
                  <a:pt x="5035618" y="63993"/>
                  <a:pt x="5332153" y="0"/>
                </a:cubicBezTo>
                <a:cubicBezTo>
                  <a:pt x="5628688" y="-63993"/>
                  <a:pt x="5685209" y="8867"/>
                  <a:pt x="5822979" y="0"/>
                </a:cubicBezTo>
                <a:cubicBezTo>
                  <a:pt x="5960749" y="-8867"/>
                  <a:pt x="6339464" y="78650"/>
                  <a:pt x="6693079" y="0"/>
                </a:cubicBezTo>
                <a:cubicBezTo>
                  <a:pt x="6718499" y="115485"/>
                  <a:pt x="6653213" y="235949"/>
                  <a:pt x="6693079" y="427912"/>
                </a:cubicBezTo>
                <a:cubicBezTo>
                  <a:pt x="6732945" y="619875"/>
                  <a:pt x="6643711" y="711164"/>
                  <a:pt x="6693079" y="895527"/>
                </a:cubicBezTo>
                <a:cubicBezTo>
                  <a:pt x="6742447" y="1079891"/>
                  <a:pt x="6644990" y="1174535"/>
                  <a:pt x="6693079" y="1323439"/>
                </a:cubicBezTo>
                <a:cubicBezTo>
                  <a:pt x="6378130" y="1381145"/>
                  <a:pt x="6271090" y="1309200"/>
                  <a:pt x="6001461" y="1323439"/>
                </a:cubicBezTo>
                <a:cubicBezTo>
                  <a:pt x="5731832" y="1337678"/>
                  <a:pt x="5816289" y="1287970"/>
                  <a:pt x="5644497" y="1323439"/>
                </a:cubicBezTo>
                <a:cubicBezTo>
                  <a:pt x="5472705" y="1358908"/>
                  <a:pt x="5243816" y="1309157"/>
                  <a:pt x="5086740" y="1323439"/>
                </a:cubicBezTo>
                <a:cubicBezTo>
                  <a:pt x="4929664" y="1337721"/>
                  <a:pt x="4723995" y="1271033"/>
                  <a:pt x="4595914" y="1323439"/>
                </a:cubicBezTo>
                <a:cubicBezTo>
                  <a:pt x="4467833" y="1375845"/>
                  <a:pt x="4182619" y="1267412"/>
                  <a:pt x="3904296" y="1323439"/>
                </a:cubicBezTo>
                <a:cubicBezTo>
                  <a:pt x="3625973" y="1379466"/>
                  <a:pt x="3472493" y="1289039"/>
                  <a:pt x="3346540" y="1323439"/>
                </a:cubicBezTo>
                <a:cubicBezTo>
                  <a:pt x="3220587" y="1357839"/>
                  <a:pt x="3080544" y="1284814"/>
                  <a:pt x="2989575" y="1323439"/>
                </a:cubicBezTo>
                <a:cubicBezTo>
                  <a:pt x="2898607" y="1362064"/>
                  <a:pt x="2706269" y="1304565"/>
                  <a:pt x="2498749" y="1323439"/>
                </a:cubicBezTo>
                <a:cubicBezTo>
                  <a:pt x="2291229" y="1342313"/>
                  <a:pt x="2247156" y="1312526"/>
                  <a:pt x="2074854" y="1323439"/>
                </a:cubicBezTo>
                <a:cubicBezTo>
                  <a:pt x="1902552" y="1334352"/>
                  <a:pt x="1733045" y="1268377"/>
                  <a:pt x="1584029" y="1323439"/>
                </a:cubicBezTo>
                <a:cubicBezTo>
                  <a:pt x="1435014" y="1378501"/>
                  <a:pt x="1361636" y="1320065"/>
                  <a:pt x="1160134" y="1323439"/>
                </a:cubicBezTo>
                <a:cubicBezTo>
                  <a:pt x="958633" y="1326813"/>
                  <a:pt x="960462" y="1313552"/>
                  <a:pt x="803169" y="1323439"/>
                </a:cubicBezTo>
                <a:cubicBezTo>
                  <a:pt x="645876" y="1333326"/>
                  <a:pt x="189524" y="1281735"/>
                  <a:pt x="0" y="1323439"/>
                </a:cubicBezTo>
                <a:cubicBezTo>
                  <a:pt x="-3552" y="1169601"/>
                  <a:pt x="1299" y="977242"/>
                  <a:pt x="0" y="882293"/>
                </a:cubicBezTo>
                <a:cubicBezTo>
                  <a:pt x="-1299" y="787344"/>
                  <a:pt x="23968" y="589262"/>
                  <a:pt x="0" y="454381"/>
                </a:cubicBezTo>
                <a:cubicBezTo>
                  <a:pt x="-23968" y="319500"/>
                  <a:pt x="13711" y="178219"/>
                  <a:pt x="0" y="0"/>
                </a:cubicBezTo>
                <a:close/>
              </a:path>
              <a:path w="6693079" h="1323439" stroke="0" extrusionOk="0">
                <a:moveTo>
                  <a:pt x="0" y="0"/>
                </a:moveTo>
                <a:cubicBezTo>
                  <a:pt x="174877" y="-36256"/>
                  <a:pt x="408990" y="26817"/>
                  <a:pt x="624687" y="0"/>
                </a:cubicBezTo>
                <a:cubicBezTo>
                  <a:pt x="840384" y="-26817"/>
                  <a:pt x="886560" y="26743"/>
                  <a:pt x="1115513" y="0"/>
                </a:cubicBezTo>
                <a:cubicBezTo>
                  <a:pt x="1344466" y="-26743"/>
                  <a:pt x="1381228" y="30478"/>
                  <a:pt x="1472477" y="0"/>
                </a:cubicBezTo>
                <a:cubicBezTo>
                  <a:pt x="1563726" y="-30478"/>
                  <a:pt x="1807514" y="38186"/>
                  <a:pt x="1896372" y="0"/>
                </a:cubicBezTo>
                <a:cubicBezTo>
                  <a:pt x="1985231" y="-38186"/>
                  <a:pt x="2210627" y="58646"/>
                  <a:pt x="2387198" y="0"/>
                </a:cubicBezTo>
                <a:cubicBezTo>
                  <a:pt x="2563769" y="-58646"/>
                  <a:pt x="2800471" y="37979"/>
                  <a:pt x="3078816" y="0"/>
                </a:cubicBezTo>
                <a:cubicBezTo>
                  <a:pt x="3357161" y="-37979"/>
                  <a:pt x="3617229" y="34564"/>
                  <a:pt x="3770435" y="0"/>
                </a:cubicBezTo>
                <a:cubicBezTo>
                  <a:pt x="3923641" y="-34564"/>
                  <a:pt x="4095470" y="57826"/>
                  <a:pt x="4261260" y="0"/>
                </a:cubicBezTo>
                <a:cubicBezTo>
                  <a:pt x="4427051" y="-57826"/>
                  <a:pt x="4555200" y="22269"/>
                  <a:pt x="4685155" y="0"/>
                </a:cubicBezTo>
                <a:cubicBezTo>
                  <a:pt x="4815111" y="-22269"/>
                  <a:pt x="5022079" y="40555"/>
                  <a:pt x="5109050" y="0"/>
                </a:cubicBezTo>
                <a:cubicBezTo>
                  <a:pt x="5196021" y="-40555"/>
                  <a:pt x="5509192" y="36013"/>
                  <a:pt x="5666807" y="0"/>
                </a:cubicBezTo>
                <a:cubicBezTo>
                  <a:pt x="5824422" y="-36013"/>
                  <a:pt x="5941847" y="46673"/>
                  <a:pt x="6157633" y="0"/>
                </a:cubicBezTo>
                <a:cubicBezTo>
                  <a:pt x="6373419" y="-46673"/>
                  <a:pt x="6526526" y="29631"/>
                  <a:pt x="6693079" y="0"/>
                </a:cubicBezTo>
                <a:cubicBezTo>
                  <a:pt x="6698242" y="207154"/>
                  <a:pt x="6659850" y="294457"/>
                  <a:pt x="6693079" y="441146"/>
                </a:cubicBezTo>
                <a:cubicBezTo>
                  <a:pt x="6726308" y="587835"/>
                  <a:pt x="6688811" y="773184"/>
                  <a:pt x="6693079" y="895527"/>
                </a:cubicBezTo>
                <a:cubicBezTo>
                  <a:pt x="6697347" y="1017870"/>
                  <a:pt x="6676656" y="1163531"/>
                  <a:pt x="6693079" y="1323439"/>
                </a:cubicBezTo>
                <a:cubicBezTo>
                  <a:pt x="6497030" y="1342706"/>
                  <a:pt x="6347873" y="1320194"/>
                  <a:pt x="6135322" y="1323439"/>
                </a:cubicBezTo>
                <a:cubicBezTo>
                  <a:pt x="5922771" y="1326684"/>
                  <a:pt x="5695394" y="1315482"/>
                  <a:pt x="5577566" y="1323439"/>
                </a:cubicBezTo>
                <a:cubicBezTo>
                  <a:pt x="5459738" y="1331396"/>
                  <a:pt x="5212206" y="1278641"/>
                  <a:pt x="5086740" y="1323439"/>
                </a:cubicBezTo>
                <a:cubicBezTo>
                  <a:pt x="4961274" y="1368237"/>
                  <a:pt x="4734719" y="1322558"/>
                  <a:pt x="4528983" y="1323439"/>
                </a:cubicBezTo>
                <a:cubicBezTo>
                  <a:pt x="4323247" y="1324320"/>
                  <a:pt x="4125327" y="1303034"/>
                  <a:pt x="3904296" y="1323439"/>
                </a:cubicBezTo>
                <a:cubicBezTo>
                  <a:pt x="3683265" y="1343844"/>
                  <a:pt x="3376329" y="1315719"/>
                  <a:pt x="3212678" y="1323439"/>
                </a:cubicBezTo>
                <a:cubicBezTo>
                  <a:pt x="3049027" y="1331159"/>
                  <a:pt x="2934117" y="1311487"/>
                  <a:pt x="2855714" y="1323439"/>
                </a:cubicBezTo>
                <a:cubicBezTo>
                  <a:pt x="2777311" y="1335391"/>
                  <a:pt x="2401800" y="1287572"/>
                  <a:pt x="2164096" y="1323439"/>
                </a:cubicBezTo>
                <a:cubicBezTo>
                  <a:pt x="1926392" y="1359306"/>
                  <a:pt x="1884474" y="1319209"/>
                  <a:pt x="1606339" y="1323439"/>
                </a:cubicBezTo>
                <a:cubicBezTo>
                  <a:pt x="1328204" y="1327669"/>
                  <a:pt x="1069996" y="1322800"/>
                  <a:pt x="914721" y="1323439"/>
                </a:cubicBezTo>
                <a:cubicBezTo>
                  <a:pt x="759446" y="1324078"/>
                  <a:pt x="407863" y="1259983"/>
                  <a:pt x="0" y="1323439"/>
                </a:cubicBezTo>
                <a:cubicBezTo>
                  <a:pt x="-7971" y="1217752"/>
                  <a:pt x="45070" y="1041951"/>
                  <a:pt x="0" y="895527"/>
                </a:cubicBezTo>
                <a:cubicBezTo>
                  <a:pt x="-45070" y="749103"/>
                  <a:pt x="49719" y="634539"/>
                  <a:pt x="0" y="441146"/>
                </a:cubicBezTo>
                <a:cubicBezTo>
                  <a:pt x="-49719" y="247753"/>
                  <a:pt x="22706" y="181701"/>
                  <a:pt x="0" y="0"/>
                </a:cubicBezTo>
                <a:close/>
              </a:path>
            </a:pathLst>
          </a:cu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zh-CN" altLang="en-US" sz="2000" b="1" dirty="0">
                <a:latin typeface="SimHei" panose="02010609060101010101" pitchFamily="49" charset="-122"/>
                <a:ea typeface="SimHei" panose="02010609060101010101" pitchFamily="49" charset="-122"/>
              </a:rPr>
              <a:t>转换为对基本表的更新：</a:t>
            </a:r>
            <a:endParaRPr lang="en-US" altLang="zh-CN" sz="2000" b="1" dirty="0">
              <a:latin typeface="SimHei" panose="02010609060101010101" pitchFamily="49" charset="-122"/>
              <a:ea typeface="SimHei" panose="02010609060101010101" pitchFamily="49" charset="-122"/>
            </a:endParaRPr>
          </a:p>
          <a:p>
            <a:pPr lvl="1">
              <a:defRPr/>
            </a:pPr>
            <a:r>
              <a:rPr lang="en-US" altLang="zh-CN" sz="2000" b="1" dirty="0">
                <a:latin typeface="SimHei" panose="02010609060101010101" pitchFamily="49" charset="-122"/>
                <a:ea typeface="SimHei" panose="02010609060101010101" pitchFamily="49" charset="-122"/>
              </a:rPr>
              <a:t>DELETE</a:t>
            </a:r>
          </a:p>
          <a:p>
            <a:pPr lvl="1">
              <a:defRPr/>
            </a:pPr>
            <a:r>
              <a:rPr lang="en-US" altLang="zh-CN" sz="2000" b="1" dirty="0">
                <a:latin typeface="SimHei" panose="02010609060101010101" pitchFamily="49" charset="-122"/>
                <a:ea typeface="SimHei" panose="02010609060101010101" pitchFamily="49" charset="-122"/>
              </a:rPr>
              <a:t>FROM </a:t>
            </a:r>
            <a:r>
              <a:rPr lang="en-US" altLang="zh-CN" sz="2000" b="1" dirty="0">
                <a:solidFill>
                  <a:srgbClr val="B32019"/>
                </a:solidFill>
                <a:latin typeface="SimHei" panose="02010609060101010101" pitchFamily="49" charset="-122"/>
                <a:ea typeface="SimHei" panose="02010609060101010101" pitchFamily="49" charset="-122"/>
              </a:rPr>
              <a:t>Student</a:t>
            </a:r>
          </a:p>
          <a:p>
            <a:pPr lvl="1">
              <a:defRPr/>
            </a:pPr>
            <a:r>
              <a:rPr lang="en-US" altLang="zh-CN" sz="2000" b="1" dirty="0">
                <a:latin typeface="SimHei" panose="02010609060101010101" pitchFamily="49" charset="-122"/>
                <a:ea typeface="SimHei" panose="02010609060101010101" pitchFamily="49" charset="-122"/>
              </a:rPr>
              <a:t>WHERE </a:t>
            </a:r>
            <a:r>
              <a:rPr lang="en-US" altLang="zh-CN" sz="2000" b="1" dirty="0" err="1">
                <a:latin typeface="SimHei" panose="02010609060101010101" pitchFamily="49" charset="-122"/>
                <a:ea typeface="SimHei" panose="02010609060101010101" pitchFamily="49" charset="-122"/>
              </a:rPr>
              <a:t>Sno</a:t>
            </a:r>
            <a:r>
              <a:rPr lang="en-US" altLang="zh-CN" sz="2000" b="1" dirty="0">
                <a:latin typeface="SimHei" panose="02010609060101010101" pitchFamily="49" charset="-122"/>
                <a:ea typeface="SimHei" panose="02010609060101010101" pitchFamily="49" charset="-122"/>
              </a:rPr>
              <a:t>= '95029' AND </a:t>
            </a:r>
            <a:r>
              <a:rPr lang="en-US" altLang="zh-CN" sz="2000" b="1" dirty="0" err="1">
                <a:solidFill>
                  <a:srgbClr val="B32019"/>
                </a:solidFill>
                <a:latin typeface="SimHei" panose="02010609060101010101" pitchFamily="49" charset="-122"/>
                <a:ea typeface="SimHei" panose="02010609060101010101" pitchFamily="49" charset="-122"/>
              </a:rPr>
              <a:t>Sdept</a:t>
            </a:r>
            <a:r>
              <a:rPr lang="en-US" altLang="zh-CN" sz="2000" b="1" dirty="0">
                <a:solidFill>
                  <a:srgbClr val="B32019"/>
                </a:solidFill>
                <a:latin typeface="SimHei" panose="02010609060101010101" pitchFamily="49" charset="-122"/>
                <a:ea typeface="SimHei" panose="02010609060101010101" pitchFamily="49" charset="-122"/>
              </a:rPr>
              <a:t>= 'IS'</a:t>
            </a:r>
            <a:r>
              <a:rPr lang="zh-CN" altLang="en-US" sz="2000" b="1" dirty="0">
                <a:latin typeface="SimHei" panose="02010609060101010101" pitchFamily="49" charset="-122"/>
                <a:ea typeface="SimHei" panose="02010609060101010101" pitchFamily="49" charset="-122"/>
              </a:rPr>
              <a:t>；</a:t>
            </a:r>
          </a:p>
        </p:txBody>
      </p:sp>
      <p:sp>
        <p:nvSpPr>
          <p:cNvPr id="4" name="矩形 3">
            <a:extLst>
              <a:ext uri="{FF2B5EF4-FFF2-40B4-BE49-F238E27FC236}">
                <a16:creationId xmlns:a16="http://schemas.microsoft.com/office/drawing/2014/main" id="{B2A1CBD3-5747-AC40-AE06-36A1FBF0ADB2}"/>
              </a:ext>
            </a:extLst>
          </p:cNvPr>
          <p:cNvSpPr/>
          <p:nvPr/>
        </p:nvSpPr>
        <p:spPr>
          <a:xfrm>
            <a:off x="-32376" y="4595806"/>
            <a:ext cx="4582273" cy="2269339"/>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marL="9525" lvl="1" indent="0">
              <a:lnSpc>
                <a:spcPct val="150000"/>
              </a:lnSpc>
              <a:buFont typeface="Wingdings" pitchFamily="2" charset="2"/>
              <a:buNone/>
            </a:pPr>
            <a:r>
              <a:rPr lang="en-US" altLang="zh-CN" sz="1600" b="1" dirty="0" err="1">
                <a:solidFill>
                  <a:srgbClr val="A50021"/>
                </a:solidFill>
                <a:latin typeface="Times New Roman" panose="02020603050405020304" pitchFamily="18" charset="0"/>
              </a:rPr>
              <a:t>IS_Student</a:t>
            </a:r>
            <a:r>
              <a:rPr lang="zh-CN" altLang="en-US" sz="1600" b="1" dirty="0">
                <a:solidFill>
                  <a:srgbClr val="A50021"/>
                </a:solidFill>
                <a:latin typeface="Times New Roman" panose="02020603050405020304" pitchFamily="18" charset="0"/>
              </a:rPr>
              <a:t>视图的定义</a:t>
            </a:r>
            <a:r>
              <a:rPr lang="en-US" altLang="zh-CN" sz="1600" b="1" dirty="0">
                <a:solidFill>
                  <a:srgbClr val="A50021"/>
                </a:solidFill>
                <a:latin typeface="Times New Roman" panose="02020603050405020304" pitchFamily="18" charset="0"/>
              </a:rPr>
              <a:t> </a:t>
            </a:r>
            <a:r>
              <a:rPr lang="zh-CN" altLang="en-US" sz="1600" b="1" dirty="0">
                <a:solidFill>
                  <a:srgbClr val="A50021"/>
                </a:solidFill>
                <a:latin typeface="Times New Roman" panose="02020603050405020304" pitchFamily="18" charset="0"/>
              </a:rPr>
              <a:t>：</a:t>
            </a:r>
            <a:endParaRPr lang="en-US" altLang="zh-CN" sz="1600" b="1" dirty="0">
              <a:solidFill>
                <a:srgbClr val="A50021"/>
              </a:solidFill>
              <a:latin typeface="Times New Roman" panose="02020603050405020304" pitchFamily="18" charset="0"/>
            </a:endParaRPr>
          </a:p>
          <a:p>
            <a:pPr marL="9525" lvl="1" indent="0">
              <a:lnSpc>
                <a:spcPct val="150000"/>
              </a:lnSpc>
              <a:spcBef>
                <a:spcPts val="0"/>
              </a:spcBef>
              <a:buFont typeface="Wingdings" pitchFamily="2" charset="2"/>
              <a:buNone/>
            </a:pPr>
            <a:r>
              <a:rPr lang="zh-CN" altLang="en-US" sz="1600" b="1" dirty="0">
                <a:latin typeface="Times New Roman" panose="02020603050405020304" pitchFamily="18" charset="0"/>
              </a:rPr>
              <a:t>   </a:t>
            </a:r>
            <a:r>
              <a:rPr lang="en-US" altLang="zh-CN" sz="1600" b="1" dirty="0">
                <a:latin typeface="Times New Roman" panose="02020603050405020304" pitchFamily="18" charset="0"/>
              </a:rPr>
              <a:t>CREATE VIEW </a:t>
            </a:r>
            <a:r>
              <a:rPr lang="en-US" altLang="zh-CN" sz="1600" b="1" dirty="0" err="1">
                <a:latin typeface="Times New Roman" panose="02020603050405020304" pitchFamily="18" charset="0"/>
              </a:rPr>
              <a:t>IS_Student</a:t>
            </a:r>
            <a:endParaRPr lang="en-US" altLang="zh-CN" sz="1600" b="1" dirty="0">
              <a:latin typeface="Times New Roman" panose="02020603050405020304" pitchFamily="18" charset="0"/>
            </a:endParaRPr>
          </a:p>
          <a:p>
            <a:pPr lvl="1">
              <a:lnSpc>
                <a:spcPct val="150000"/>
              </a:lnSpc>
              <a:spcBef>
                <a:spcPts val="0"/>
              </a:spcBef>
              <a:buFont typeface="Wingdings" pitchFamily="2" charset="2"/>
              <a:buNone/>
            </a:pPr>
            <a:r>
              <a:rPr lang="en-US" altLang="zh-CN" sz="1600" b="1" dirty="0">
                <a:latin typeface="Times New Roman" panose="02020603050405020304" pitchFamily="18" charset="0"/>
              </a:rPr>
              <a:t>AS </a:t>
            </a:r>
          </a:p>
          <a:p>
            <a:pPr lvl="1">
              <a:lnSpc>
                <a:spcPct val="150000"/>
              </a:lnSpc>
              <a:spcBef>
                <a:spcPts val="0"/>
              </a:spcBef>
              <a:buFont typeface="Wingdings" pitchFamily="2" charset="2"/>
              <a:buNone/>
            </a:pPr>
            <a:r>
              <a:rPr lang="en-US" altLang="zh-CN" sz="1600" b="1" dirty="0">
                <a:latin typeface="Times New Roman" panose="02020603050405020304" pitchFamily="18" charset="0"/>
              </a:rPr>
              <a:t>SELECT </a:t>
            </a:r>
            <a:r>
              <a:rPr lang="en-US" altLang="zh-CN" sz="1600" b="1" dirty="0" err="1">
                <a:latin typeface="Times New Roman" panose="02020603050405020304" pitchFamily="18" charset="0"/>
              </a:rPr>
              <a:t>Sno</a:t>
            </a:r>
            <a:r>
              <a:rPr lang="zh-CN" altLang="en-US" sz="1600" b="1" dirty="0">
                <a:latin typeface="Times New Roman" panose="02020603050405020304" pitchFamily="18" charset="0"/>
              </a:rPr>
              <a:t>，</a:t>
            </a:r>
            <a:r>
              <a:rPr lang="en-US" altLang="zh-CN" sz="1600" b="1" dirty="0" err="1">
                <a:latin typeface="Times New Roman" panose="02020603050405020304" pitchFamily="18" charset="0"/>
              </a:rPr>
              <a:t>Sname</a:t>
            </a:r>
            <a:r>
              <a:rPr lang="zh-CN" altLang="en-US" sz="1600" b="1" dirty="0">
                <a:latin typeface="Times New Roman" panose="02020603050405020304" pitchFamily="18" charset="0"/>
              </a:rPr>
              <a:t>，</a:t>
            </a:r>
            <a:r>
              <a:rPr lang="en-US" altLang="zh-CN" sz="1600" b="1" dirty="0">
                <a:latin typeface="Times New Roman" panose="02020603050405020304" pitchFamily="18" charset="0"/>
              </a:rPr>
              <a:t>Sage</a:t>
            </a:r>
          </a:p>
          <a:p>
            <a:pPr lvl="1">
              <a:lnSpc>
                <a:spcPct val="150000"/>
              </a:lnSpc>
              <a:spcBef>
                <a:spcPts val="0"/>
              </a:spcBef>
              <a:buFont typeface="Wingdings" pitchFamily="2" charset="2"/>
              <a:buNone/>
            </a:pPr>
            <a:r>
              <a:rPr lang="zh-CN" altLang="en-US" sz="1600" b="1" dirty="0">
                <a:latin typeface="Times New Roman" panose="02020603050405020304" pitchFamily="18" charset="0"/>
              </a:rPr>
              <a:t>   </a:t>
            </a:r>
            <a:r>
              <a:rPr lang="en-US" altLang="zh-CN" sz="1600" b="1" dirty="0">
                <a:latin typeface="Times New Roman" panose="02020603050405020304" pitchFamily="18" charset="0"/>
              </a:rPr>
              <a:t>FROM  Student</a:t>
            </a:r>
          </a:p>
          <a:p>
            <a:pPr lvl="1">
              <a:lnSpc>
                <a:spcPct val="150000"/>
              </a:lnSpc>
              <a:spcBef>
                <a:spcPts val="0"/>
              </a:spcBef>
              <a:buFont typeface="Wingdings" pitchFamily="2" charset="2"/>
              <a:buNone/>
            </a:pPr>
            <a:r>
              <a:rPr lang="zh-CN" altLang="en-US" sz="1600" b="1" dirty="0">
                <a:latin typeface="Times New Roman" panose="02020603050405020304" pitchFamily="18" charset="0"/>
              </a:rPr>
              <a:t>   </a:t>
            </a:r>
            <a:r>
              <a:rPr lang="en-US" altLang="zh-CN" sz="1600" b="1" dirty="0">
                <a:latin typeface="Times New Roman" panose="02020603050405020304" pitchFamily="18" charset="0"/>
              </a:rPr>
              <a:t>WHERE  </a:t>
            </a:r>
            <a:r>
              <a:rPr lang="en-US" altLang="zh-CN" sz="1600" b="1" dirty="0" err="1">
                <a:latin typeface="Times New Roman" panose="02020603050405020304" pitchFamily="18" charset="0"/>
              </a:rPr>
              <a:t>Sdept</a:t>
            </a:r>
            <a:r>
              <a:rPr lang="en-US" altLang="zh-CN" sz="1600" b="1" dirty="0">
                <a:latin typeface="Times New Roman" panose="02020603050405020304" pitchFamily="18" charset="0"/>
              </a:rPr>
              <a:t>= 'IS</a:t>
            </a:r>
            <a:r>
              <a:rPr lang="zh-CN" altLang="en-US" sz="1600" b="1" dirty="0">
                <a:latin typeface="Times New Roman" panose="02020603050405020304" pitchFamily="18" charset="0"/>
              </a:rPr>
              <a:t>‘；</a:t>
            </a:r>
            <a:endParaRPr lang="zh-CN" altLang="en-US" sz="1400" dirty="0"/>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44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4452" grpId="0" animBg="1"/>
      <p:bldP spid="2" grpId="0"/>
      <p:bldP spid="8" grpId="0" animBg="1"/>
      <p:bldP spid="3" grpId="0"/>
      <p:bldP spid="10"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a:extLst>
              <a:ext uri="{FF2B5EF4-FFF2-40B4-BE49-F238E27FC236}">
                <a16:creationId xmlns:a16="http://schemas.microsoft.com/office/drawing/2014/main" id="{9F049E1C-474D-6E49-BBFE-AE47668413BA}"/>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en-US" altLang="zh-CN" dirty="0">
                <a:solidFill>
                  <a:schemeClr val="bg2">
                    <a:lumMod val="10000"/>
                  </a:schemeClr>
                </a:solidFill>
              </a:rPr>
              <a:t>5.6.4 </a:t>
            </a:r>
            <a:r>
              <a:rPr lang="zh-CN" altLang="en-US" dirty="0">
                <a:solidFill>
                  <a:schemeClr val="bg2">
                    <a:lumMod val="10000"/>
                  </a:schemeClr>
                </a:solidFill>
              </a:rPr>
              <a:t>更新视图（续）</a:t>
            </a:r>
          </a:p>
        </p:txBody>
      </p:sp>
      <p:sp>
        <p:nvSpPr>
          <p:cNvPr id="753667" name="Rectangle 3">
            <a:extLst>
              <a:ext uri="{FF2B5EF4-FFF2-40B4-BE49-F238E27FC236}">
                <a16:creationId xmlns:a16="http://schemas.microsoft.com/office/drawing/2014/main" id="{E0AA35E7-D4D4-634E-95CC-E241DB2F220D}"/>
              </a:ext>
            </a:extLst>
          </p:cNvPr>
          <p:cNvSpPr>
            <a:spLocks noGrp="1" noChangeArrowheads="1"/>
          </p:cNvSpPr>
          <p:nvPr>
            <p:ph idx="1"/>
          </p:nvPr>
        </p:nvSpPr>
        <p:spPr/>
        <p:txBody>
          <a:bodyPr>
            <a:normAutofit/>
          </a:bodyPr>
          <a:lstStyle/>
          <a:p>
            <a:pPr>
              <a:buFont typeface="Wingdings" charset="0"/>
              <a:buNone/>
              <a:defRPr/>
            </a:pPr>
            <a:r>
              <a:rPr lang="zh-CN" altLang="en-US" sz="2000" b="1" dirty="0">
                <a:solidFill>
                  <a:schemeClr val="bg2">
                    <a:lumMod val="10000"/>
                  </a:schemeClr>
                </a:solidFill>
              </a:rPr>
              <a:t>更新视图的限制</a:t>
            </a:r>
            <a:endParaRPr lang="en-US" altLang="zh-CN" sz="2000" b="1" dirty="0">
              <a:solidFill>
                <a:schemeClr val="bg2">
                  <a:lumMod val="10000"/>
                </a:schemeClr>
              </a:solidFill>
            </a:endParaRPr>
          </a:p>
          <a:p>
            <a:pPr marL="457200" lvl="1" indent="0">
              <a:buNone/>
              <a:defRPr/>
            </a:pPr>
            <a:r>
              <a:rPr lang="zh-CN" altLang="en-US" sz="2000" b="1" dirty="0">
                <a:solidFill>
                  <a:schemeClr val="bg2">
                    <a:lumMod val="10000"/>
                  </a:schemeClr>
                </a:solidFill>
                <a:latin typeface="宋体" charset="0"/>
              </a:rPr>
              <a:t>行列子集视图可以进行更新。</a:t>
            </a:r>
            <a:endParaRPr lang="en-US" altLang="zh-CN" sz="2000" b="1" dirty="0">
              <a:solidFill>
                <a:schemeClr val="bg2">
                  <a:lumMod val="10000"/>
                </a:schemeClr>
              </a:solidFill>
              <a:latin typeface="宋体" charset="0"/>
            </a:endParaRPr>
          </a:p>
          <a:p>
            <a:pPr marL="457200" lvl="1" indent="0">
              <a:buNone/>
              <a:defRPr/>
            </a:pPr>
            <a:r>
              <a:rPr lang="zh-CN" altLang="en-US" sz="2000" b="1" dirty="0">
                <a:solidFill>
                  <a:schemeClr val="bg2">
                    <a:lumMod val="10000"/>
                  </a:schemeClr>
                </a:solidFill>
              </a:rPr>
              <a:t>其他类型的视图：如集函数视图、分组视图、表达式视图、多表视图等</a:t>
            </a:r>
            <a:r>
              <a:rPr lang="zh-CN" altLang="en-US" sz="2000" b="1" dirty="0">
                <a:solidFill>
                  <a:srgbClr val="C00000"/>
                </a:solidFill>
              </a:rPr>
              <a:t>不一定</a:t>
            </a:r>
            <a:r>
              <a:rPr lang="zh-CN" altLang="en-US" sz="2000" b="1" dirty="0">
                <a:solidFill>
                  <a:schemeClr val="bg2">
                    <a:lumMod val="10000"/>
                  </a:schemeClr>
                </a:solidFill>
              </a:rPr>
              <a:t>能进行更新操作，要视具体的</a:t>
            </a:r>
            <a:r>
              <a:rPr lang="en-US" altLang="zh-CN" sz="2000" b="1" dirty="0">
                <a:solidFill>
                  <a:schemeClr val="bg2">
                    <a:lumMod val="10000"/>
                  </a:schemeClr>
                </a:solidFill>
              </a:rPr>
              <a:t>DBMS</a:t>
            </a:r>
            <a:r>
              <a:rPr lang="zh-CN" altLang="en-US" sz="2000" b="1" dirty="0">
                <a:solidFill>
                  <a:schemeClr val="bg2">
                    <a:lumMod val="10000"/>
                  </a:schemeClr>
                </a:solidFill>
              </a:rPr>
              <a:t>来确定。</a:t>
            </a:r>
          </a:p>
        </p:txBody>
      </p:sp>
      <p:sp>
        <p:nvSpPr>
          <p:cNvPr id="5" name="幻灯片编号占位符 5">
            <a:extLst>
              <a:ext uri="{FF2B5EF4-FFF2-40B4-BE49-F238E27FC236}">
                <a16:creationId xmlns:a16="http://schemas.microsoft.com/office/drawing/2014/main" id="{8BD0481E-6E39-FC4D-A832-254FF84B9962}"/>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0C5CE085-69BA-7C40-A6B6-59A47BE73700}" type="slidenum">
              <a:rPr kumimoji="0" lang="en-US" altLang="zh-CN" sz="1400">
                <a:ea typeface="宋体" panose="02010600030101010101" pitchFamily="2" charset="-122"/>
              </a:rPr>
              <a:pPr/>
              <a:t>103</a:t>
            </a:fld>
            <a:endParaRPr kumimoji="0" lang="en-US" altLang="zh-CN" sz="1400">
              <a:ea typeface="宋体" panose="02010600030101010101" pitchFamily="2" charset="-122"/>
            </a:endParaRPr>
          </a:p>
        </p:txBody>
      </p:sp>
      <p:sp>
        <p:nvSpPr>
          <p:cNvPr id="2" name="矩形 1">
            <a:extLst>
              <a:ext uri="{FF2B5EF4-FFF2-40B4-BE49-F238E27FC236}">
                <a16:creationId xmlns:a16="http://schemas.microsoft.com/office/drawing/2014/main" id="{C2534213-45FD-A24F-88DE-1CC8DA2D80C2}"/>
              </a:ext>
            </a:extLst>
          </p:cNvPr>
          <p:cNvSpPr/>
          <p:nvPr/>
        </p:nvSpPr>
        <p:spPr>
          <a:xfrm>
            <a:off x="1061179" y="3540964"/>
            <a:ext cx="5743255" cy="2815386"/>
          </a:xfrm>
          <a:prstGeom prst="rect">
            <a:avLst/>
          </a:prstGeom>
        </p:spPr>
        <p:txBody>
          <a:bodyPr wrap="square">
            <a:spAutoFit/>
          </a:bodyPr>
          <a:lstStyle/>
          <a:p>
            <a:pPr lvl="1" indent="-447675">
              <a:lnSpc>
                <a:spcPct val="150000"/>
              </a:lnSpc>
              <a:buFont typeface="Wingdings" charset="0"/>
              <a:buNone/>
              <a:defRPr/>
            </a:pPr>
            <a:r>
              <a:rPr lang="zh-CN" altLang="en-US" sz="2000" b="1" dirty="0"/>
              <a:t>例：视图</a:t>
            </a:r>
            <a:r>
              <a:rPr lang="en-US" altLang="zh-CN" sz="2000" b="1" dirty="0"/>
              <a:t>S_G</a:t>
            </a:r>
            <a:r>
              <a:rPr lang="zh-CN" altLang="en-US" sz="2000" b="1" dirty="0"/>
              <a:t>为不可更新视图。</a:t>
            </a:r>
            <a:endParaRPr lang="en-US" altLang="zh-CN" sz="2000" b="1" dirty="0"/>
          </a:p>
          <a:p>
            <a:pPr>
              <a:lnSpc>
                <a:spcPct val="150000"/>
              </a:lnSpc>
              <a:buFont typeface="Wingdings" charset="0"/>
              <a:buNone/>
              <a:defRPr/>
            </a:pPr>
            <a:r>
              <a:rPr lang="en-US" altLang="zh-CN" sz="2000" b="1" dirty="0"/>
              <a:t>    CREATE VIEW S_G (</a:t>
            </a:r>
            <a:r>
              <a:rPr lang="en-US" altLang="zh-CN" sz="2000" b="1" dirty="0" err="1"/>
              <a:t>Sno</a:t>
            </a:r>
            <a:r>
              <a:rPr lang="zh-CN" altLang="en-US" sz="2000" b="1" dirty="0"/>
              <a:t>，</a:t>
            </a:r>
            <a:r>
              <a:rPr lang="en-US" altLang="zh-CN" sz="2000" b="1" dirty="0" err="1"/>
              <a:t>Gavg</a:t>
            </a:r>
            <a:r>
              <a:rPr lang="en-US" altLang="zh-CN" sz="2000" b="1" dirty="0"/>
              <a:t>)</a:t>
            </a:r>
          </a:p>
          <a:p>
            <a:pPr>
              <a:lnSpc>
                <a:spcPct val="150000"/>
              </a:lnSpc>
              <a:buFont typeface="Wingdings" charset="0"/>
              <a:buNone/>
              <a:defRPr/>
            </a:pPr>
            <a:r>
              <a:rPr lang="en-US" altLang="zh-CN" sz="2000" b="1" dirty="0"/>
              <a:t>       AS</a:t>
            </a:r>
          </a:p>
          <a:p>
            <a:pPr>
              <a:lnSpc>
                <a:spcPct val="150000"/>
              </a:lnSpc>
              <a:buFont typeface="Wingdings" charset="0"/>
              <a:buNone/>
              <a:defRPr/>
            </a:pPr>
            <a:r>
              <a:rPr lang="zh-CN" altLang="en-US" sz="2000" b="1" dirty="0"/>
              <a:t>       </a:t>
            </a:r>
            <a:r>
              <a:rPr lang="en-US" altLang="zh-CN" sz="2000" b="1" dirty="0"/>
              <a:t>SELECT  </a:t>
            </a:r>
            <a:r>
              <a:rPr lang="en-US" altLang="zh-CN" sz="2000" b="1" dirty="0" err="1"/>
              <a:t>Sno</a:t>
            </a:r>
            <a:r>
              <a:rPr lang="zh-CN" altLang="en-US" sz="2000" b="1" dirty="0"/>
              <a:t>，</a:t>
            </a:r>
            <a:r>
              <a:rPr lang="en-US" altLang="zh-CN" sz="2000" b="1" dirty="0"/>
              <a:t>AVG(Grade)</a:t>
            </a:r>
          </a:p>
          <a:p>
            <a:pPr>
              <a:lnSpc>
                <a:spcPct val="150000"/>
              </a:lnSpc>
              <a:buFont typeface="Wingdings" charset="0"/>
              <a:buNone/>
              <a:defRPr/>
            </a:pPr>
            <a:r>
              <a:rPr lang="en-US" altLang="zh-CN" sz="2000" b="1" dirty="0"/>
              <a:t>	FROM    SC</a:t>
            </a:r>
          </a:p>
          <a:p>
            <a:pPr>
              <a:lnSpc>
                <a:spcPct val="150000"/>
              </a:lnSpc>
              <a:buFont typeface="Wingdings" charset="0"/>
              <a:buNone/>
              <a:defRPr/>
            </a:pPr>
            <a:r>
              <a:rPr lang="en-US" altLang="zh-CN" sz="2000" b="1" dirty="0"/>
              <a:t>	GROUP BY </a:t>
            </a:r>
            <a:r>
              <a:rPr lang="en-US" altLang="zh-CN" sz="2000" b="1" dirty="0" err="1"/>
              <a:t>Sno</a:t>
            </a:r>
            <a:r>
              <a:rPr lang="zh-CN" altLang="en-US" sz="2000" b="1" dirty="0"/>
              <a:t>；</a:t>
            </a:r>
            <a:endParaRPr lang="zh-CN" altLang="en-US" sz="2000" dirty="0"/>
          </a:p>
        </p:txBody>
      </p:sp>
      <p:sp>
        <p:nvSpPr>
          <p:cNvPr id="6" name="Rectangle 4">
            <a:extLst>
              <a:ext uri="{FF2B5EF4-FFF2-40B4-BE49-F238E27FC236}">
                <a16:creationId xmlns:a16="http://schemas.microsoft.com/office/drawing/2014/main" id="{4D914C15-F500-1E41-8AF6-70074EBD2E2C}"/>
              </a:ext>
            </a:extLst>
          </p:cNvPr>
          <p:cNvSpPr>
            <a:spLocks noChangeArrowheads="1"/>
          </p:cNvSpPr>
          <p:nvPr/>
        </p:nvSpPr>
        <p:spPr bwMode="auto">
          <a:xfrm>
            <a:off x="5413894" y="4302283"/>
            <a:ext cx="6617146" cy="1874680"/>
          </a:xfr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defRPr/>
            </a:pPr>
            <a:r>
              <a:rPr lang="zh-CN" altLang="en-US" sz="2000" b="1" dirty="0">
                <a:latin typeface="Tahoma" charset="0"/>
                <a:ea typeface="黑体" charset="0"/>
                <a:cs typeface="黑体" charset="0"/>
              </a:rPr>
              <a:t>转换成对基本表</a:t>
            </a:r>
            <a:r>
              <a:rPr lang="en-US" altLang="zh-CN" sz="2000" b="1" dirty="0">
                <a:latin typeface="Tahoma" charset="0"/>
                <a:ea typeface="黑体" charset="0"/>
                <a:cs typeface="黑体" charset="0"/>
              </a:rPr>
              <a:t>SC</a:t>
            </a:r>
            <a:r>
              <a:rPr lang="zh-CN" altLang="en-US" sz="2000" b="1" dirty="0">
                <a:latin typeface="Tahoma" charset="0"/>
                <a:ea typeface="黑体" charset="0"/>
                <a:cs typeface="黑体" charset="0"/>
              </a:rPr>
              <a:t>的更新：</a:t>
            </a:r>
            <a:endParaRPr lang="en-US" altLang="zh-CN" sz="2000" b="1" dirty="0">
              <a:latin typeface="Tahoma" charset="0"/>
              <a:ea typeface="黑体" charset="0"/>
              <a:cs typeface="黑体" charset="0"/>
            </a:endParaRPr>
          </a:p>
          <a:p>
            <a:pPr lvl="1">
              <a:lnSpc>
                <a:spcPct val="150000"/>
              </a:lnSpc>
              <a:defRPr/>
            </a:pPr>
            <a:r>
              <a:rPr lang="en-US" altLang="zh-CN" sz="2000" b="1" dirty="0">
                <a:latin typeface="Tahoma" charset="0"/>
                <a:ea typeface="黑体" charset="0"/>
                <a:cs typeface="黑体" charset="0"/>
              </a:rPr>
              <a:t>UPDATE  S_G</a:t>
            </a:r>
          </a:p>
          <a:p>
            <a:pPr lvl="1">
              <a:lnSpc>
                <a:spcPct val="150000"/>
              </a:lnSpc>
              <a:defRPr/>
            </a:pPr>
            <a:r>
              <a:rPr lang="en-US" altLang="zh-CN" sz="2000" b="1" dirty="0">
                <a:latin typeface="Tahoma" charset="0"/>
                <a:ea typeface="黑体" charset="0"/>
                <a:cs typeface="黑体" charset="0"/>
              </a:rPr>
              <a:t>SET   </a:t>
            </a:r>
            <a:r>
              <a:rPr lang="en-US" altLang="zh-CN" sz="2000" b="1" dirty="0" err="1">
                <a:solidFill>
                  <a:srgbClr val="B32019"/>
                </a:solidFill>
                <a:latin typeface="Tahoma" charset="0"/>
                <a:ea typeface="黑体" charset="0"/>
                <a:cs typeface="黑体" charset="0"/>
              </a:rPr>
              <a:t>Gavg</a:t>
            </a:r>
            <a:r>
              <a:rPr lang="en-US" altLang="zh-CN" sz="2000" b="1" dirty="0">
                <a:solidFill>
                  <a:srgbClr val="B32019"/>
                </a:solidFill>
                <a:latin typeface="Tahoma" charset="0"/>
                <a:ea typeface="黑体" charset="0"/>
                <a:cs typeface="黑体" charset="0"/>
              </a:rPr>
              <a:t>=90</a:t>
            </a:r>
          </a:p>
          <a:p>
            <a:pPr lvl="1">
              <a:lnSpc>
                <a:spcPct val="150000"/>
              </a:lnSpc>
              <a:defRPr/>
            </a:pPr>
            <a:r>
              <a:rPr lang="en-US" altLang="zh-CN" sz="2000" b="1" dirty="0">
                <a:latin typeface="Tahoma" charset="0"/>
                <a:ea typeface="黑体" charset="0"/>
                <a:cs typeface="黑体" charset="0"/>
              </a:rPr>
              <a:t>WHERE  </a:t>
            </a:r>
            <a:r>
              <a:rPr lang="en-US" altLang="zh-CN" sz="2000" b="1" dirty="0" err="1">
                <a:latin typeface="Tahoma" charset="0"/>
                <a:ea typeface="黑体" charset="0"/>
                <a:cs typeface="黑体" charset="0"/>
              </a:rPr>
              <a:t>Sno</a:t>
            </a:r>
            <a:r>
              <a:rPr lang="en-US" altLang="zh-CN" sz="2000" b="1" dirty="0">
                <a:latin typeface="Tahoma" charset="0"/>
                <a:ea typeface="黑体" charset="0"/>
                <a:cs typeface="黑体" charset="0"/>
              </a:rPr>
              <a:t>= '95001'</a:t>
            </a:r>
            <a:r>
              <a:rPr lang="zh-CN" altLang="en-US" sz="2000" b="1" dirty="0">
                <a:latin typeface="Tahoma" charset="0"/>
                <a:ea typeface="黑体" charset="0"/>
                <a:cs typeface="黑体" charset="0"/>
              </a:rPr>
              <a:t>；</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13922-9042-8B4B-BF93-A46E6D3FAC26}"/>
              </a:ext>
            </a:extLst>
          </p:cNvPr>
          <p:cNvSpPr>
            <a:spLocks noGrp="1"/>
          </p:cNvSpPr>
          <p:nvPr>
            <p:ph type="title"/>
          </p:nvPr>
        </p:nvSpPr>
        <p:spPr/>
        <p:txBody>
          <a:bodyPr/>
          <a:lstStyle/>
          <a:p>
            <a:r>
              <a:rPr lang="en-US" altLang="zh-CN" dirty="0">
                <a:solidFill>
                  <a:schemeClr val="bg2">
                    <a:lumMod val="10000"/>
                  </a:schemeClr>
                </a:solidFill>
              </a:rPr>
              <a:t>5.6.5 </a:t>
            </a:r>
            <a:r>
              <a:rPr lang="zh-CN" altLang="en-US" dirty="0">
                <a:solidFill>
                  <a:schemeClr val="bg2">
                    <a:lumMod val="10000"/>
                  </a:schemeClr>
                </a:solidFill>
              </a:rPr>
              <a:t>视图的作用</a:t>
            </a:r>
            <a:endParaRPr kumimoji="1" lang="zh-CN" altLang="en-US" dirty="0"/>
          </a:p>
        </p:txBody>
      </p:sp>
      <p:sp>
        <p:nvSpPr>
          <p:cNvPr id="4" name="泪滴形 3">
            <a:extLst>
              <a:ext uri="{FF2B5EF4-FFF2-40B4-BE49-F238E27FC236}">
                <a16:creationId xmlns:a16="http://schemas.microsoft.com/office/drawing/2014/main" id="{DCF27BA7-56AE-3C49-9A45-847B8A1E42E5}"/>
              </a:ext>
            </a:extLst>
          </p:cNvPr>
          <p:cNvSpPr/>
          <p:nvPr/>
        </p:nvSpPr>
        <p:spPr>
          <a:xfrm>
            <a:off x="79546" y="1202150"/>
            <a:ext cx="863153" cy="863153"/>
          </a:xfrm>
          <a:prstGeom prst="teardrop">
            <a:avLst/>
          </a:prstGeom>
          <a:solidFill>
            <a:srgbClr val="596784"/>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1600" dirty="0">
                <a:latin typeface="微软雅黑" panose="020B0503020204020204" pitchFamily="34" charset="-122"/>
                <a:ea typeface="微软雅黑" panose="020B0503020204020204" pitchFamily="34" charset="-122"/>
              </a:rPr>
              <a:t>1</a:t>
            </a:r>
          </a:p>
        </p:txBody>
      </p:sp>
      <p:sp>
        <p:nvSpPr>
          <p:cNvPr id="5" name="泪滴形 4">
            <a:extLst>
              <a:ext uri="{FF2B5EF4-FFF2-40B4-BE49-F238E27FC236}">
                <a16:creationId xmlns:a16="http://schemas.microsoft.com/office/drawing/2014/main" id="{77A9750D-7E5A-8942-8CBA-D0084667BFBD}"/>
              </a:ext>
            </a:extLst>
          </p:cNvPr>
          <p:cNvSpPr/>
          <p:nvPr/>
        </p:nvSpPr>
        <p:spPr>
          <a:xfrm>
            <a:off x="79546" y="2482110"/>
            <a:ext cx="863153" cy="863153"/>
          </a:xfrm>
          <a:prstGeom prst="teardrop">
            <a:avLst/>
          </a:prstGeom>
          <a:solidFill>
            <a:srgbClr val="FFB407"/>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1600" dirty="0">
                <a:latin typeface="微软雅黑" panose="020B0503020204020204" pitchFamily="34" charset="-122"/>
                <a:ea typeface="微软雅黑" panose="020B0503020204020204" pitchFamily="34" charset="-122"/>
              </a:rPr>
              <a:t>2</a:t>
            </a:r>
          </a:p>
        </p:txBody>
      </p:sp>
      <p:sp>
        <p:nvSpPr>
          <p:cNvPr id="6" name="泪滴形 5">
            <a:extLst>
              <a:ext uri="{FF2B5EF4-FFF2-40B4-BE49-F238E27FC236}">
                <a16:creationId xmlns:a16="http://schemas.microsoft.com/office/drawing/2014/main" id="{4771395D-31F0-D54C-A2AC-389EB0D551DE}"/>
              </a:ext>
            </a:extLst>
          </p:cNvPr>
          <p:cNvSpPr/>
          <p:nvPr/>
        </p:nvSpPr>
        <p:spPr>
          <a:xfrm>
            <a:off x="76115" y="3625520"/>
            <a:ext cx="863153" cy="863153"/>
          </a:xfrm>
          <a:prstGeom prst="teardrop">
            <a:avLst/>
          </a:prstGeom>
          <a:solidFill>
            <a:srgbClr val="596784"/>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1600" dirty="0">
                <a:latin typeface="微软雅黑" panose="020B0503020204020204" pitchFamily="34" charset="-122"/>
                <a:ea typeface="微软雅黑" panose="020B0503020204020204" pitchFamily="34" charset="-122"/>
              </a:rPr>
              <a:t>3</a:t>
            </a:r>
          </a:p>
        </p:txBody>
      </p:sp>
      <p:sp>
        <p:nvSpPr>
          <p:cNvPr id="7" name="泪滴形 6">
            <a:extLst>
              <a:ext uri="{FF2B5EF4-FFF2-40B4-BE49-F238E27FC236}">
                <a16:creationId xmlns:a16="http://schemas.microsoft.com/office/drawing/2014/main" id="{89036302-D684-3A40-95C2-61E146AA2639}"/>
              </a:ext>
            </a:extLst>
          </p:cNvPr>
          <p:cNvSpPr/>
          <p:nvPr/>
        </p:nvSpPr>
        <p:spPr>
          <a:xfrm>
            <a:off x="76115" y="4941102"/>
            <a:ext cx="863153" cy="863153"/>
          </a:xfrm>
          <a:prstGeom prst="teardrop">
            <a:avLst/>
          </a:prstGeom>
          <a:solidFill>
            <a:srgbClr val="FFB407"/>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1600" dirty="0">
                <a:latin typeface="微软雅黑" panose="020B0503020204020204" pitchFamily="34" charset="-122"/>
                <a:ea typeface="微软雅黑" panose="020B0503020204020204" pitchFamily="34" charset="-122"/>
              </a:rPr>
              <a:t>4</a:t>
            </a:r>
          </a:p>
        </p:txBody>
      </p:sp>
      <p:sp>
        <p:nvSpPr>
          <p:cNvPr id="8" name="Rectangle 5">
            <a:extLst>
              <a:ext uri="{FF2B5EF4-FFF2-40B4-BE49-F238E27FC236}">
                <a16:creationId xmlns:a16="http://schemas.microsoft.com/office/drawing/2014/main" id="{D358C8C4-B606-5F46-A34B-E048F5D7E7AC}"/>
              </a:ext>
            </a:extLst>
          </p:cNvPr>
          <p:cNvSpPr>
            <a:spLocks noChangeArrowheads="1"/>
          </p:cNvSpPr>
          <p:nvPr/>
        </p:nvSpPr>
        <p:spPr bwMode="gray">
          <a:xfrm>
            <a:off x="1245467" y="1079880"/>
            <a:ext cx="11576681" cy="1262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32000" rIns="176000" bIns="88000" numCol="2"/>
          <a:lstStyle>
            <a:lvl1pPr marL="190500" indent="-190500"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533400" indent="-533400">
              <a:spcBef>
                <a:spcPts val="0"/>
              </a:spcBef>
              <a:buNone/>
              <a:defRPr/>
            </a:pPr>
            <a:r>
              <a:rPr lang="zh-CN" altLang="en-US" sz="2000" b="1" dirty="0"/>
              <a:t>视图能够</a:t>
            </a:r>
            <a:r>
              <a:rPr lang="zh-CN" altLang="en-US" sz="2000" b="1" dirty="0">
                <a:solidFill>
                  <a:srgbClr val="E02920"/>
                </a:solidFill>
              </a:rPr>
              <a:t>简化</a:t>
            </a:r>
            <a:r>
              <a:rPr lang="zh-CN" altLang="en-US" sz="2000" b="1" dirty="0"/>
              <a:t>用户的操作</a:t>
            </a:r>
            <a:endParaRPr lang="en-US" altLang="zh-CN" sz="2000" b="1" dirty="0"/>
          </a:p>
          <a:p>
            <a:pPr marL="533400" indent="-533400">
              <a:spcBef>
                <a:spcPts val="0"/>
              </a:spcBef>
              <a:buNone/>
              <a:defRPr/>
            </a:pPr>
            <a:r>
              <a:rPr lang="zh-CN" altLang="en-US" sz="2000" b="1" dirty="0"/>
              <a:t>当视图中数据不是直接来自基本表时，定义视图能够简化用户的操作。</a:t>
            </a:r>
            <a:endParaRPr lang="en-US" altLang="zh-CN" sz="2000" b="1" dirty="0"/>
          </a:p>
          <a:p>
            <a:pPr marL="1087438" lvl="1" indent="-457200">
              <a:spcBef>
                <a:spcPts val="0"/>
              </a:spcBef>
              <a:buFont typeface="Wingdings" charset="0"/>
              <a:buChar char="n"/>
              <a:defRPr/>
            </a:pPr>
            <a:r>
              <a:rPr lang="zh-CN" altLang="en-US" sz="2000" b="1" dirty="0"/>
              <a:t>基于多张表连接形成的视图</a:t>
            </a:r>
            <a:endParaRPr lang="en-US" altLang="zh-CN" sz="2000" b="1" dirty="0"/>
          </a:p>
          <a:p>
            <a:pPr marL="1087438" lvl="1" indent="-457200">
              <a:spcBef>
                <a:spcPts val="0"/>
              </a:spcBef>
              <a:buFont typeface="Wingdings" charset="0"/>
              <a:buChar char="n"/>
              <a:defRPr/>
            </a:pPr>
            <a:r>
              <a:rPr lang="zh-CN" altLang="en-US" sz="2000" b="1" dirty="0"/>
              <a:t>基于复杂嵌套查询的视图</a:t>
            </a:r>
          </a:p>
        </p:txBody>
      </p:sp>
      <p:sp>
        <p:nvSpPr>
          <p:cNvPr id="9" name="Rectangle 5">
            <a:extLst>
              <a:ext uri="{FF2B5EF4-FFF2-40B4-BE49-F238E27FC236}">
                <a16:creationId xmlns:a16="http://schemas.microsoft.com/office/drawing/2014/main" id="{FBC13911-A27B-F84B-BB05-042C5648CC5E}"/>
              </a:ext>
            </a:extLst>
          </p:cNvPr>
          <p:cNvSpPr>
            <a:spLocks noChangeArrowheads="1"/>
          </p:cNvSpPr>
          <p:nvPr/>
        </p:nvSpPr>
        <p:spPr bwMode="gray">
          <a:xfrm>
            <a:off x="1245466" y="2388304"/>
            <a:ext cx="4970399" cy="849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32000" rIns="176000" bIns="88000"/>
          <a:lstStyle>
            <a:lvl1pPr marL="190500" indent="-190500"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20000"/>
              </a:lnSpc>
              <a:buFont typeface="Wingdings" pitchFamily="2" charset="2"/>
              <a:buNone/>
            </a:pPr>
            <a:r>
              <a:rPr lang="zh-CN" altLang="en-US" sz="2000" b="1" dirty="0">
                <a:latin typeface="Times New Roman" panose="02020603050405020304" pitchFamily="18" charset="0"/>
              </a:rPr>
              <a:t>视图使用户能以</a:t>
            </a:r>
            <a:r>
              <a:rPr lang="zh-CN" altLang="en-US" sz="2000" b="1" dirty="0">
                <a:solidFill>
                  <a:srgbClr val="A50021"/>
                </a:solidFill>
                <a:latin typeface="Times New Roman" panose="02020603050405020304" pitchFamily="18" charset="0"/>
              </a:rPr>
              <a:t>多种角度看待同一数据</a:t>
            </a:r>
            <a:r>
              <a:rPr lang="zh-CN" altLang="en-US" sz="2000" b="1" dirty="0"/>
              <a:t>，适应数据库共享的需要。</a:t>
            </a:r>
            <a:endParaRPr lang="en-US" altLang="zh-CN" sz="2000" b="1" dirty="0"/>
          </a:p>
        </p:txBody>
      </p:sp>
      <p:sp>
        <p:nvSpPr>
          <p:cNvPr id="10" name="Rectangle 5">
            <a:extLst>
              <a:ext uri="{FF2B5EF4-FFF2-40B4-BE49-F238E27FC236}">
                <a16:creationId xmlns:a16="http://schemas.microsoft.com/office/drawing/2014/main" id="{06D77CF8-E9DE-1C42-9A00-C0B0C99BCFA7}"/>
              </a:ext>
            </a:extLst>
          </p:cNvPr>
          <p:cNvSpPr>
            <a:spLocks noChangeArrowheads="1"/>
          </p:cNvSpPr>
          <p:nvPr/>
        </p:nvSpPr>
        <p:spPr bwMode="gray">
          <a:xfrm>
            <a:off x="1242037" y="3481076"/>
            <a:ext cx="4970398" cy="863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32000" rIns="176000" bIns="88000"/>
          <a:lstStyle>
            <a:lvl1pPr marL="190500" indent="-190500"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90000"/>
              </a:lnSpc>
              <a:buFont typeface="Wingdings" pitchFamily="2" charset="2"/>
              <a:buNone/>
            </a:pPr>
            <a:r>
              <a:rPr lang="zh-CN" altLang="en-US" sz="2000" b="1" dirty="0">
                <a:latin typeface="Times New Roman" panose="02020603050405020304" pitchFamily="18" charset="0"/>
              </a:rPr>
              <a:t>视图对重构数据库提供了一定程度的</a:t>
            </a:r>
            <a:r>
              <a:rPr lang="zh-CN" altLang="en-US" sz="2000" b="1" dirty="0">
                <a:solidFill>
                  <a:srgbClr val="C00000"/>
                </a:solidFill>
                <a:latin typeface="Times New Roman" panose="02020603050405020304" pitchFamily="18" charset="0"/>
              </a:rPr>
              <a:t>逻辑独立性。</a:t>
            </a:r>
            <a:endParaRPr lang="en-US" altLang="zh-CN" sz="2000" b="1" dirty="0">
              <a:solidFill>
                <a:srgbClr val="C00000"/>
              </a:solidFill>
              <a:latin typeface="Times New Roman" panose="02020603050405020304" pitchFamily="18" charset="0"/>
            </a:endParaRPr>
          </a:p>
        </p:txBody>
      </p:sp>
      <p:sp>
        <p:nvSpPr>
          <p:cNvPr id="11" name="Rectangle 5">
            <a:extLst>
              <a:ext uri="{FF2B5EF4-FFF2-40B4-BE49-F238E27FC236}">
                <a16:creationId xmlns:a16="http://schemas.microsoft.com/office/drawing/2014/main" id="{259451B0-7040-8F4D-9630-BBBB60264C7D}"/>
              </a:ext>
            </a:extLst>
          </p:cNvPr>
          <p:cNvSpPr>
            <a:spLocks noChangeArrowheads="1"/>
          </p:cNvSpPr>
          <p:nvPr/>
        </p:nvSpPr>
        <p:spPr bwMode="gray">
          <a:xfrm>
            <a:off x="1242037" y="4542084"/>
            <a:ext cx="4970398" cy="2349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32000" rIns="176000" bIns="88000"/>
          <a:lstStyle>
            <a:lvl1pPr marL="190500" indent="-190500"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buFont typeface="Wingdings" charset="0"/>
              <a:buNone/>
              <a:defRPr/>
            </a:pPr>
            <a:r>
              <a:rPr lang="zh-CN" altLang="en-US" sz="2000" b="1" dirty="0">
                <a:latin typeface="Times New Roman" panose="02020603050405020304" pitchFamily="18" charset="0"/>
              </a:rPr>
              <a:t>视图能够对机密数据提供安全保护。</a:t>
            </a:r>
            <a:endParaRPr lang="en-US" altLang="zh-CN" sz="2000" b="1" dirty="0">
              <a:latin typeface="Times New Roman" panose="02020603050405020304" pitchFamily="18" charset="0"/>
            </a:endParaRPr>
          </a:p>
          <a:p>
            <a:pPr marL="9525" indent="-9525">
              <a:buFont typeface="Wingdings" charset="0"/>
              <a:buNone/>
              <a:defRPr/>
            </a:pPr>
            <a:r>
              <a:rPr lang="zh-CN" altLang="en-US" sz="2000" b="1" dirty="0">
                <a:latin typeface="Times New Roman" panose="02020603050405020304" pitchFamily="18" charset="0"/>
              </a:rPr>
              <a:t>对不同用户定义不同视图，使每个用户只能看到他有权看到的数据，从而使机密数据不出现在无权看到这些数据的用户视图上。</a:t>
            </a:r>
            <a:endParaRPr lang="en-US" altLang="zh-CN" sz="2000" b="1" dirty="0">
              <a:latin typeface="Times New Roman" panose="02020603050405020304" pitchFamily="18" charset="0"/>
            </a:endParaRPr>
          </a:p>
          <a:p>
            <a:pPr>
              <a:buFont typeface="Wingdings" charset="0"/>
              <a:buChar char="n"/>
              <a:defRPr/>
            </a:pPr>
            <a:endParaRPr lang="en-US" altLang="zh-CN" sz="1200" b="1" dirty="0"/>
          </a:p>
        </p:txBody>
      </p:sp>
      <p:sp>
        <p:nvSpPr>
          <p:cNvPr id="13" name="Rectangle 4">
            <a:extLst>
              <a:ext uri="{FF2B5EF4-FFF2-40B4-BE49-F238E27FC236}">
                <a16:creationId xmlns:a16="http://schemas.microsoft.com/office/drawing/2014/main" id="{70CBCDA7-B25E-3541-9792-41B7D720F6DB}"/>
              </a:ext>
            </a:extLst>
          </p:cNvPr>
          <p:cNvSpPr>
            <a:spLocks noChangeArrowheads="1"/>
          </p:cNvSpPr>
          <p:nvPr/>
        </p:nvSpPr>
        <p:spPr bwMode="auto">
          <a:xfrm>
            <a:off x="6212435" y="1856360"/>
            <a:ext cx="5924586" cy="4205393"/>
          </a:xfrm>
          <a:prstGeom prst="rect">
            <a:avLst/>
          </a:prstGeom>
          <a:solidFill>
            <a:schemeClr val="bg1">
              <a:lumMod val="95000"/>
            </a:schemeClr>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a:lstStyle/>
          <a:p>
            <a:pPr>
              <a:buFont typeface="Wingdings" pitchFamily="2" charset="2"/>
              <a:buNone/>
            </a:pPr>
            <a:r>
              <a:rPr lang="zh-CN" altLang="en-US" sz="1600" b="1" dirty="0">
                <a:latin typeface="SimSun" panose="02010600030101010101" pitchFamily="2" charset="-122"/>
                <a:ea typeface="SimSun" panose="02010600030101010101" pitchFamily="2" charset="-122"/>
              </a:rPr>
              <a:t>例：假设学生数据库逻辑结构发生改变，</a:t>
            </a:r>
            <a:endParaRPr lang="en-US" altLang="zh-CN" sz="1600" b="1" dirty="0">
              <a:latin typeface="SimSun" panose="02010600030101010101" pitchFamily="2" charset="-122"/>
              <a:ea typeface="SimSun" panose="02010600030101010101" pitchFamily="2" charset="-122"/>
            </a:endParaRPr>
          </a:p>
          <a:p>
            <a:pPr>
              <a:buFont typeface="Wingdings" pitchFamily="2" charset="2"/>
              <a:buNone/>
            </a:pPr>
            <a:r>
              <a:rPr lang="en-US" altLang="zh-CN" sz="1600" b="1" dirty="0">
                <a:latin typeface="SimSun" panose="02010600030101010101" pitchFamily="2" charset="-122"/>
                <a:ea typeface="SimSun" panose="02010600030101010101" pitchFamily="2" charset="-122"/>
              </a:rPr>
              <a:t>   </a:t>
            </a:r>
            <a:r>
              <a:rPr lang="zh-CN" altLang="en-US" sz="1600" b="1" dirty="0">
                <a:latin typeface="SimSun" panose="02010600030101010101" pitchFamily="2" charset="-122"/>
                <a:ea typeface="SimSun" panose="02010600030101010101" pitchFamily="2" charset="-122"/>
              </a:rPr>
              <a:t>关系</a:t>
            </a:r>
            <a:r>
              <a:rPr lang="en-US" altLang="zh-CN" sz="1600" b="1" dirty="0">
                <a:latin typeface="SimSun" panose="02010600030101010101" pitchFamily="2" charset="-122"/>
                <a:ea typeface="SimSun" panose="02010600030101010101" pitchFamily="2" charset="-122"/>
              </a:rPr>
              <a:t>Student(</a:t>
            </a:r>
            <a:r>
              <a:rPr lang="en-US" altLang="zh-CN" sz="1600" b="1" dirty="0" err="1">
                <a:latin typeface="SimSun" panose="02010600030101010101" pitchFamily="2" charset="-122"/>
                <a:ea typeface="SimSun" panose="02010600030101010101" pitchFamily="2" charset="-122"/>
              </a:rPr>
              <a:t>Sno</a:t>
            </a:r>
            <a:r>
              <a:rPr lang="zh-CN" altLang="en-US" sz="1600" b="1" dirty="0">
                <a:latin typeface="SimSun" panose="02010600030101010101" pitchFamily="2" charset="-122"/>
                <a:ea typeface="SimSun" panose="02010600030101010101" pitchFamily="2" charset="-122"/>
              </a:rPr>
              <a:t>，</a:t>
            </a:r>
            <a:r>
              <a:rPr lang="en-US" altLang="zh-CN" sz="1600" b="1" dirty="0" err="1">
                <a:latin typeface="SimSun" panose="02010600030101010101" pitchFamily="2" charset="-122"/>
                <a:ea typeface="SimSun" panose="02010600030101010101" pitchFamily="2" charset="-122"/>
              </a:rPr>
              <a:t>Sname</a:t>
            </a:r>
            <a:r>
              <a:rPr lang="zh-CN" altLang="en-US" sz="1600" b="1" dirty="0">
                <a:latin typeface="SimSun" panose="02010600030101010101" pitchFamily="2" charset="-122"/>
                <a:ea typeface="SimSun" panose="02010600030101010101" pitchFamily="2" charset="-122"/>
              </a:rPr>
              <a:t>，</a:t>
            </a:r>
            <a:r>
              <a:rPr lang="en-US" altLang="zh-CN" sz="1600" b="1" dirty="0" err="1">
                <a:latin typeface="SimSun" panose="02010600030101010101" pitchFamily="2" charset="-122"/>
                <a:ea typeface="SimSun" panose="02010600030101010101" pitchFamily="2" charset="-122"/>
              </a:rPr>
              <a:t>Ssex</a:t>
            </a:r>
            <a:r>
              <a:rPr lang="zh-CN" altLang="en-US" sz="1600" b="1" dirty="0">
                <a:latin typeface="SimSun" panose="02010600030101010101" pitchFamily="2" charset="-122"/>
                <a:ea typeface="SimSun" panose="02010600030101010101" pitchFamily="2" charset="-122"/>
              </a:rPr>
              <a:t>，</a:t>
            </a:r>
            <a:r>
              <a:rPr lang="en-US" altLang="zh-CN" sz="1600" b="1" dirty="0">
                <a:latin typeface="SimSun" panose="02010600030101010101" pitchFamily="2" charset="-122"/>
                <a:ea typeface="SimSun" panose="02010600030101010101" pitchFamily="2" charset="-122"/>
              </a:rPr>
              <a:t>Sage</a:t>
            </a:r>
            <a:r>
              <a:rPr lang="zh-CN" altLang="en-US" sz="1600" b="1" dirty="0">
                <a:latin typeface="SimSun" panose="02010600030101010101" pitchFamily="2" charset="-122"/>
                <a:ea typeface="SimSun" panose="02010600030101010101" pitchFamily="2" charset="-122"/>
              </a:rPr>
              <a:t>，</a:t>
            </a:r>
            <a:r>
              <a:rPr lang="en-US" altLang="zh-CN" sz="1600" b="1" dirty="0" err="1">
                <a:latin typeface="SimSun" panose="02010600030101010101" pitchFamily="2" charset="-122"/>
                <a:ea typeface="SimSun" panose="02010600030101010101" pitchFamily="2" charset="-122"/>
              </a:rPr>
              <a:t>Sdept</a:t>
            </a:r>
            <a:r>
              <a:rPr lang="en-US" altLang="zh-CN" sz="1600" b="1" dirty="0">
                <a:latin typeface="SimSun" panose="02010600030101010101" pitchFamily="2" charset="-122"/>
                <a:ea typeface="SimSun" panose="02010600030101010101" pitchFamily="2" charset="-122"/>
              </a:rPr>
              <a:t>)</a:t>
            </a:r>
            <a:r>
              <a:rPr lang="zh-CN" altLang="en-US" sz="1600" b="1" dirty="0">
                <a:latin typeface="SimSun" panose="02010600030101010101" pitchFamily="2" charset="-122"/>
                <a:ea typeface="SimSun" panose="02010600030101010101" pitchFamily="2" charset="-122"/>
              </a:rPr>
              <a:t>被“垂直”地分成两个基本表：</a:t>
            </a:r>
            <a:endParaRPr lang="en-US" altLang="zh-CN" sz="1600" b="1" dirty="0">
              <a:latin typeface="SimSun" panose="02010600030101010101" pitchFamily="2" charset="-122"/>
              <a:ea typeface="SimSun" panose="02010600030101010101" pitchFamily="2" charset="-122"/>
            </a:endParaRPr>
          </a:p>
          <a:p>
            <a:pPr lvl="2">
              <a:lnSpc>
                <a:spcPct val="150000"/>
              </a:lnSpc>
              <a:buFont typeface="Wingdings" pitchFamily="2" charset="2"/>
              <a:buNone/>
            </a:pPr>
            <a:r>
              <a:rPr lang="en-US" altLang="zh-CN" sz="1600" b="1" dirty="0">
                <a:latin typeface="SimSun" panose="02010600030101010101" pitchFamily="2" charset="-122"/>
                <a:ea typeface="SimSun" panose="02010600030101010101" pitchFamily="2" charset="-122"/>
              </a:rPr>
              <a:t>SX(</a:t>
            </a:r>
            <a:r>
              <a:rPr lang="en-US" altLang="zh-CN" sz="1600" b="1" dirty="0" err="1">
                <a:latin typeface="SimSun" panose="02010600030101010101" pitchFamily="2" charset="-122"/>
                <a:ea typeface="SimSun" panose="02010600030101010101" pitchFamily="2" charset="-122"/>
              </a:rPr>
              <a:t>Sno</a:t>
            </a:r>
            <a:r>
              <a:rPr lang="zh-CN" altLang="en-US" sz="1600" b="1" dirty="0">
                <a:latin typeface="SimSun" panose="02010600030101010101" pitchFamily="2" charset="-122"/>
                <a:ea typeface="SimSun" panose="02010600030101010101" pitchFamily="2" charset="-122"/>
              </a:rPr>
              <a:t>，</a:t>
            </a:r>
            <a:r>
              <a:rPr lang="en-US" altLang="zh-CN" sz="1600" b="1" dirty="0" err="1">
                <a:latin typeface="SimSun" panose="02010600030101010101" pitchFamily="2" charset="-122"/>
                <a:ea typeface="SimSun" panose="02010600030101010101" pitchFamily="2" charset="-122"/>
              </a:rPr>
              <a:t>Sname</a:t>
            </a:r>
            <a:r>
              <a:rPr lang="zh-CN" altLang="en-US" sz="1600" b="1" dirty="0">
                <a:latin typeface="SimSun" panose="02010600030101010101" pitchFamily="2" charset="-122"/>
                <a:ea typeface="SimSun" panose="02010600030101010101" pitchFamily="2" charset="-122"/>
              </a:rPr>
              <a:t>，</a:t>
            </a:r>
            <a:r>
              <a:rPr lang="en-US" altLang="zh-CN" sz="1600" b="1" dirty="0">
                <a:latin typeface="SimSun" panose="02010600030101010101" pitchFamily="2" charset="-122"/>
                <a:ea typeface="SimSun" panose="02010600030101010101" pitchFamily="2" charset="-122"/>
              </a:rPr>
              <a:t>Sage)           </a:t>
            </a:r>
          </a:p>
          <a:p>
            <a:pPr lvl="2">
              <a:lnSpc>
                <a:spcPct val="150000"/>
              </a:lnSpc>
              <a:buFont typeface="Wingdings" pitchFamily="2" charset="2"/>
              <a:buNone/>
            </a:pPr>
            <a:r>
              <a:rPr lang="en-US" altLang="zh-CN" sz="1600" b="1" dirty="0">
                <a:latin typeface="SimSun" panose="02010600030101010101" pitchFamily="2" charset="-122"/>
                <a:ea typeface="SimSun" panose="02010600030101010101" pitchFamily="2" charset="-122"/>
              </a:rPr>
              <a:t>SY(</a:t>
            </a:r>
            <a:r>
              <a:rPr lang="en-US" altLang="zh-CN" sz="1600" b="1" dirty="0" err="1">
                <a:latin typeface="SimSun" panose="02010600030101010101" pitchFamily="2" charset="-122"/>
                <a:ea typeface="SimSun" panose="02010600030101010101" pitchFamily="2" charset="-122"/>
              </a:rPr>
              <a:t>Sno</a:t>
            </a:r>
            <a:r>
              <a:rPr lang="zh-CN" altLang="en-US" sz="1600" b="1" dirty="0">
                <a:latin typeface="SimSun" panose="02010600030101010101" pitchFamily="2" charset="-122"/>
                <a:ea typeface="SimSun" panose="02010600030101010101" pitchFamily="2" charset="-122"/>
              </a:rPr>
              <a:t>，</a:t>
            </a:r>
            <a:r>
              <a:rPr lang="en-US" altLang="zh-CN" sz="1600" b="1" dirty="0" err="1">
                <a:latin typeface="SimSun" panose="02010600030101010101" pitchFamily="2" charset="-122"/>
                <a:ea typeface="SimSun" panose="02010600030101010101" pitchFamily="2" charset="-122"/>
              </a:rPr>
              <a:t>Ssex</a:t>
            </a:r>
            <a:r>
              <a:rPr lang="zh-CN" altLang="en-US" sz="1600" b="1" dirty="0">
                <a:latin typeface="SimSun" panose="02010600030101010101" pitchFamily="2" charset="-122"/>
                <a:ea typeface="SimSun" panose="02010600030101010101" pitchFamily="2" charset="-122"/>
              </a:rPr>
              <a:t>，</a:t>
            </a:r>
            <a:r>
              <a:rPr lang="en-US" altLang="zh-CN" sz="1600" b="1" dirty="0" err="1">
                <a:latin typeface="SimSun" panose="02010600030101010101" pitchFamily="2" charset="-122"/>
                <a:ea typeface="SimSun" panose="02010600030101010101" pitchFamily="2" charset="-122"/>
              </a:rPr>
              <a:t>Sdept</a:t>
            </a:r>
            <a:r>
              <a:rPr lang="en-US" altLang="zh-CN" sz="1600" b="1" dirty="0">
                <a:latin typeface="SimSun" panose="02010600030101010101" pitchFamily="2" charset="-122"/>
                <a:ea typeface="SimSun" panose="02010600030101010101" pitchFamily="2" charset="-122"/>
              </a:rPr>
              <a:t>)</a:t>
            </a:r>
            <a:endParaRPr lang="zh-CN" altLang="en-US" sz="1600" dirty="0">
              <a:latin typeface="SimSun" panose="02010600030101010101" pitchFamily="2" charset="-122"/>
              <a:ea typeface="SimSun" panose="02010600030101010101" pitchFamily="2" charset="-122"/>
            </a:endParaRPr>
          </a:p>
          <a:p>
            <a:pPr>
              <a:spcBef>
                <a:spcPct val="20000"/>
              </a:spcBef>
              <a:buClr>
                <a:schemeClr val="folHlink"/>
              </a:buClr>
              <a:buSzPct val="60000"/>
              <a:buFont typeface="Wingdings" charset="0"/>
              <a:buNone/>
              <a:defRPr/>
            </a:pPr>
            <a:endParaRPr lang="en-US" altLang="zh-CN" sz="1600" b="1" dirty="0">
              <a:latin typeface="SimSun" panose="02010600030101010101" pitchFamily="2" charset="-122"/>
              <a:ea typeface="SimSun" panose="02010600030101010101" pitchFamily="2" charset="-122"/>
            </a:endParaRPr>
          </a:p>
          <a:p>
            <a:pPr>
              <a:spcBef>
                <a:spcPct val="20000"/>
              </a:spcBef>
              <a:buClr>
                <a:schemeClr val="folHlink"/>
              </a:buClr>
              <a:buSzPct val="60000"/>
              <a:buFont typeface="Wingdings" charset="0"/>
              <a:buNone/>
              <a:defRPr/>
            </a:pPr>
            <a:r>
              <a:rPr lang="zh-CN" altLang="en-US" sz="1600" b="1" dirty="0">
                <a:latin typeface="SimSun" panose="02010600030101010101" pitchFamily="2" charset="-122"/>
                <a:ea typeface="SimSun" panose="02010600030101010101" pitchFamily="2" charset="-122"/>
              </a:rPr>
              <a:t>通过建立一个视图</a:t>
            </a:r>
            <a:r>
              <a:rPr lang="en-US" altLang="zh-CN" sz="1600" b="1" dirty="0">
                <a:latin typeface="SimSun" panose="02010600030101010101" pitchFamily="2" charset="-122"/>
                <a:ea typeface="SimSun" panose="02010600030101010101" pitchFamily="2" charset="-122"/>
              </a:rPr>
              <a:t>Student</a:t>
            </a:r>
            <a:r>
              <a:rPr lang="zh-CN" altLang="en-US" sz="1600" b="1" dirty="0">
                <a:latin typeface="SimSun" panose="02010600030101010101" pitchFamily="2" charset="-122"/>
                <a:ea typeface="SimSun" panose="02010600030101010101" pitchFamily="2" charset="-122"/>
              </a:rPr>
              <a:t>可以保持外模式不变，从而对原</a:t>
            </a:r>
            <a:r>
              <a:rPr lang="en-US" altLang="zh-CN" sz="1600" b="1" dirty="0">
                <a:latin typeface="SimSun" panose="02010600030101010101" pitchFamily="2" charset="-122"/>
                <a:ea typeface="SimSun" panose="02010600030101010101" pitchFamily="2" charset="-122"/>
              </a:rPr>
              <a:t>Student</a:t>
            </a:r>
            <a:r>
              <a:rPr lang="zh-CN" altLang="en-US" sz="1600" b="1" dirty="0">
                <a:latin typeface="SimSun" panose="02010600030101010101" pitchFamily="2" charset="-122"/>
                <a:ea typeface="SimSun" panose="02010600030101010101" pitchFamily="2" charset="-122"/>
              </a:rPr>
              <a:t>表的查询程序不必修改：</a:t>
            </a:r>
            <a:endParaRPr lang="en-US" altLang="zh-CN" sz="1600" b="1" dirty="0">
              <a:latin typeface="SimSun" panose="02010600030101010101" pitchFamily="2" charset="-122"/>
              <a:ea typeface="SimSun" panose="02010600030101010101" pitchFamily="2" charset="-122"/>
            </a:endParaRPr>
          </a:p>
          <a:p>
            <a:pPr>
              <a:spcBef>
                <a:spcPct val="20000"/>
              </a:spcBef>
              <a:buClr>
                <a:schemeClr val="folHlink"/>
              </a:buClr>
              <a:buSzPct val="60000"/>
              <a:buFont typeface="Wingdings" charset="0"/>
              <a:buNone/>
              <a:defRPr/>
            </a:pPr>
            <a:r>
              <a:rPr lang="en-US" altLang="zh-CN" sz="1600" b="1" dirty="0">
                <a:latin typeface="SimSun" panose="02010600030101010101" pitchFamily="2" charset="-122"/>
                <a:ea typeface="SimSun" panose="02010600030101010101" pitchFamily="2" charset="-122"/>
              </a:rPr>
              <a:t>   CREATE VIEW  Student(</a:t>
            </a:r>
            <a:r>
              <a:rPr lang="en-US" altLang="zh-CN" sz="1600" b="1" dirty="0" err="1">
                <a:latin typeface="SimSun" panose="02010600030101010101" pitchFamily="2" charset="-122"/>
                <a:ea typeface="SimSun" panose="02010600030101010101" pitchFamily="2" charset="-122"/>
              </a:rPr>
              <a:t>Sno</a:t>
            </a:r>
            <a:r>
              <a:rPr lang="zh-CN" altLang="en-US" sz="1600" b="1" dirty="0">
                <a:latin typeface="SimSun" panose="02010600030101010101" pitchFamily="2" charset="-122"/>
                <a:ea typeface="SimSun" panose="02010600030101010101" pitchFamily="2" charset="-122"/>
              </a:rPr>
              <a:t>，</a:t>
            </a:r>
            <a:r>
              <a:rPr lang="en-US" altLang="zh-CN" sz="1600" b="1" dirty="0" err="1">
                <a:latin typeface="SimSun" panose="02010600030101010101" pitchFamily="2" charset="-122"/>
                <a:ea typeface="SimSun" panose="02010600030101010101" pitchFamily="2" charset="-122"/>
              </a:rPr>
              <a:t>Sname</a:t>
            </a:r>
            <a:r>
              <a:rPr lang="zh-CN" altLang="en-US" sz="1600" b="1" dirty="0">
                <a:latin typeface="SimSun" panose="02010600030101010101" pitchFamily="2" charset="-122"/>
                <a:ea typeface="SimSun" panose="02010600030101010101" pitchFamily="2" charset="-122"/>
              </a:rPr>
              <a:t>，</a:t>
            </a:r>
            <a:r>
              <a:rPr lang="en-US" altLang="zh-CN" sz="1600" b="1" dirty="0" err="1">
                <a:latin typeface="SimSun" panose="02010600030101010101" pitchFamily="2" charset="-122"/>
                <a:ea typeface="SimSun" panose="02010600030101010101" pitchFamily="2" charset="-122"/>
              </a:rPr>
              <a:t>Ssex</a:t>
            </a:r>
            <a:r>
              <a:rPr lang="zh-CN" altLang="en-US" sz="1600" b="1" dirty="0">
                <a:latin typeface="SimSun" panose="02010600030101010101" pitchFamily="2" charset="-122"/>
                <a:ea typeface="SimSun" panose="02010600030101010101" pitchFamily="2" charset="-122"/>
              </a:rPr>
              <a:t>，</a:t>
            </a:r>
            <a:r>
              <a:rPr lang="en-US" altLang="zh-CN" sz="1600" b="1" dirty="0">
                <a:latin typeface="SimSun" panose="02010600030101010101" pitchFamily="2" charset="-122"/>
                <a:ea typeface="SimSun" panose="02010600030101010101" pitchFamily="2" charset="-122"/>
              </a:rPr>
              <a:t>Sage</a:t>
            </a:r>
            <a:r>
              <a:rPr lang="zh-CN" altLang="en-US" sz="1600" b="1" dirty="0">
                <a:latin typeface="SimSun" panose="02010600030101010101" pitchFamily="2" charset="-122"/>
                <a:ea typeface="SimSun" panose="02010600030101010101" pitchFamily="2" charset="-122"/>
              </a:rPr>
              <a:t>，</a:t>
            </a:r>
            <a:r>
              <a:rPr lang="en-US" altLang="zh-CN" sz="1600" b="1" dirty="0" err="1">
                <a:latin typeface="SimSun" panose="02010600030101010101" pitchFamily="2" charset="-122"/>
                <a:ea typeface="SimSun" panose="02010600030101010101" pitchFamily="2" charset="-122"/>
              </a:rPr>
              <a:t>Sdept</a:t>
            </a:r>
            <a:r>
              <a:rPr lang="en-US" altLang="zh-CN" sz="1600" b="1" dirty="0">
                <a:latin typeface="SimSun" panose="02010600030101010101" pitchFamily="2" charset="-122"/>
                <a:ea typeface="SimSun" panose="02010600030101010101" pitchFamily="2" charset="-122"/>
              </a:rPr>
              <a:t>)    </a:t>
            </a:r>
          </a:p>
          <a:p>
            <a:pPr>
              <a:spcBef>
                <a:spcPct val="20000"/>
              </a:spcBef>
              <a:buClr>
                <a:schemeClr val="folHlink"/>
              </a:buClr>
              <a:buSzPct val="60000"/>
              <a:buFont typeface="Wingdings" charset="0"/>
              <a:buNone/>
              <a:defRPr/>
            </a:pPr>
            <a:r>
              <a:rPr lang="zh-CN" altLang="en-US" sz="1600" b="1" dirty="0">
                <a:latin typeface="SimSun" panose="02010600030101010101" pitchFamily="2" charset="-122"/>
                <a:ea typeface="SimSun" panose="02010600030101010101" pitchFamily="2" charset="-122"/>
              </a:rPr>
              <a:t>        </a:t>
            </a:r>
            <a:r>
              <a:rPr lang="en-US" altLang="zh-CN" sz="1600" b="1" dirty="0">
                <a:latin typeface="SimSun" panose="02010600030101010101" pitchFamily="2" charset="-122"/>
                <a:ea typeface="SimSun" panose="02010600030101010101" pitchFamily="2" charset="-122"/>
              </a:rPr>
              <a:t>AS  </a:t>
            </a:r>
          </a:p>
          <a:p>
            <a:pPr marL="180975" lvl="1" indent="-1588">
              <a:spcBef>
                <a:spcPct val="20000"/>
              </a:spcBef>
              <a:buClr>
                <a:schemeClr val="hlink"/>
              </a:buClr>
              <a:buSzPct val="55000"/>
              <a:defRPr/>
            </a:pPr>
            <a:r>
              <a:rPr lang="zh-CN" altLang="en-US" sz="1600" b="1" dirty="0">
                <a:latin typeface="SimSun" panose="02010600030101010101" pitchFamily="2" charset="-122"/>
                <a:ea typeface="SimSun" panose="02010600030101010101" pitchFamily="2" charset="-122"/>
              </a:rPr>
              <a:t>    </a:t>
            </a:r>
            <a:r>
              <a:rPr lang="en-US" altLang="zh-CN" sz="1600" b="1" dirty="0">
                <a:latin typeface="SimSun" panose="02010600030101010101" pitchFamily="2" charset="-122"/>
                <a:ea typeface="SimSun" panose="02010600030101010101" pitchFamily="2" charset="-122"/>
              </a:rPr>
              <a:t>SELECT  </a:t>
            </a:r>
            <a:r>
              <a:rPr lang="en-US" altLang="zh-CN" sz="1600" b="1" dirty="0" err="1">
                <a:latin typeface="SimSun" panose="02010600030101010101" pitchFamily="2" charset="-122"/>
                <a:ea typeface="SimSun" panose="02010600030101010101" pitchFamily="2" charset="-122"/>
              </a:rPr>
              <a:t>SX.Sno</a:t>
            </a:r>
            <a:r>
              <a:rPr lang="zh-CN" altLang="en-US" sz="1600" b="1" dirty="0">
                <a:latin typeface="SimSun" panose="02010600030101010101" pitchFamily="2" charset="-122"/>
                <a:ea typeface="SimSun" panose="02010600030101010101" pitchFamily="2" charset="-122"/>
              </a:rPr>
              <a:t>，</a:t>
            </a:r>
            <a:r>
              <a:rPr lang="en-US" altLang="zh-CN" sz="1600" b="1" dirty="0" err="1">
                <a:latin typeface="SimSun" panose="02010600030101010101" pitchFamily="2" charset="-122"/>
                <a:ea typeface="SimSun" panose="02010600030101010101" pitchFamily="2" charset="-122"/>
              </a:rPr>
              <a:t>Sname</a:t>
            </a:r>
            <a:r>
              <a:rPr lang="zh-CN" altLang="en-US" sz="1600" b="1" dirty="0">
                <a:latin typeface="SimSun" panose="02010600030101010101" pitchFamily="2" charset="-122"/>
                <a:ea typeface="SimSun" panose="02010600030101010101" pitchFamily="2" charset="-122"/>
              </a:rPr>
              <a:t>，</a:t>
            </a:r>
            <a:r>
              <a:rPr lang="en-US" altLang="zh-CN" sz="1600" b="1" dirty="0" err="1">
                <a:latin typeface="SimSun" panose="02010600030101010101" pitchFamily="2" charset="-122"/>
                <a:ea typeface="SimSun" panose="02010600030101010101" pitchFamily="2" charset="-122"/>
              </a:rPr>
              <a:t>Ssex</a:t>
            </a:r>
            <a:r>
              <a:rPr lang="zh-CN" altLang="en-US" sz="1600" b="1" dirty="0">
                <a:latin typeface="SimSun" panose="02010600030101010101" pitchFamily="2" charset="-122"/>
                <a:ea typeface="SimSun" panose="02010600030101010101" pitchFamily="2" charset="-122"/>
              </a:rPr>
              <a:t>，</a:t>
            </a:r>
            <a:r>
              <a:rPr lang="en-US" altLang="zh-CN" sz="1600" b="1" dirty="0">
                <a:latin typeface="SimSun" panose="02010600030101010101" pitchFamily="2" charset="-122"/>
                <a:ea typeface="SimSun" panose="02010600030101010101" pitchFamily="2" charset="-122"/>
              </a:rPr>
              <a:t>Sage</a:t>
            </a:r>
            <a:r>
              <a:rPr lang="zh-CN" altLang="en-US" sz="1600" b="1" dirty="0">
                <a:latin typeface="SimSun" panose="02010600030101010101" pitchFamily="2" charset="-122"/>
                <a:ea typeface="SimSun" panose="02010600030101010101" pitchFamily="2" charset="-122"/>
              </a:rPr>
              <a:t>，</a:t>
            </a:r>
            <a:r>
              <a:rPr lang="en-US" altLang="zh-CN" sz="1600" b="1" dirty="0">
                <a:latin typeface="SimSun" panose="02010600030101010101" pitchFamily="2" charset="-122"/>
                <a:ea typeface="SimSun" panose="02010600030101010101" pitchFamily="2" charset="-122"/>
              </a:rPr>
              <a:t>  </a:t>
            </a:r>
            <a:r>
              <a:rPr lang="en-US" altLang="zh-CN" sz="1600" b="1" dirty="0" err="1">
                <a:latin typeface="SimSun" panose="02010600030101010101" pitchFamily="2" charset="-122"/>
                <a:ea typeface="SimSun" panose="02010600030101010101" pitchFamily="2" charset="-122"/>
              </a:rPr>
              <a:t>Sdept</a:t>
            </a:r>
            <a:endParaRPr lang="en-US" altLang="zh-CN" sz="1600" b="1" dirty="0">
              <a:latin typeface="SimSun" panose="02010600030101010101" pitchFamily="2" charset="-122"/>
              <a:ea typeface="SimSun" panose="02010600030101010101" pitchFamily="2" charset="-122"/>
            </a:endParaRPr>
          </a:p>
          <a:p>
            <a:pPr marL="180975" lvl="1" indent="-1588">
              <a:spcBef>
                <a:spcPct val="20000"/>
              </a:spcBef>
              <a:buClr>
                <a:schemeClr val="hlink"/>
              </a:buClr>
              <a:buSzPct val="55000"/>
              <a:defRPr/>
            </a:pPr>
            <a:r>
              <a:rPr lang="zh-CN" altLang="en-US" sz="1600" b="1" dirty="0">
                <a:latin typeface="SimSun" panose="02010600030101010101" pitchFamily="2" charset="-122"/>
                <a:ea typeface="SimSun" panose="02010600030101010101" pitchFamily="2" charset="-122"/>
              </a:rPr>
              <a:t>         </a:t>
            </a:r>
            <a:r>
              <a:rPr lang="en-US" altLang="zh-CN" sz="1600" b="1" dirty="0">
                <a:latin typeface="SimSun" panose="02010600030101010101" pitchFamily="2" charset="-122"/>
                <a:ea typeface="SimSun" panose="02010600030101010101" pitchFamily="2" charset="-122"/>
              </a:rPr>
              <a:t>FROM  SX</a:t>
            </a:r>
            <a:r>
              <a:rPr lang="zh-CN" altLang="en-US" sz="1600" b="1" dirty="0">
                <a:latin typeface="SimSun" panose="02010600030101010101" pitchFamily="2" charset="-122"/>
                <a:ea typeface="SimSun" panose="02010600030101010101" pitchFamily="2" charset="-122"/>
              </a:rPr>
              <a:t>，</a:t>
            </a:r>
            <a:r>
              <a:rPr lang="en-US" altLang="zh-CN" sz="1600" b="1" dirty="0">
                <a:latin typeface="SimSun" panose="02010600030101010101" pitchFamily="2" charset="-122"/>
                <a:ea typeface="SimSun" panose="02010600030101010101" pitchFamily="2" charset="-122"/>
              </a:rPr>
              <a:t>SY</a:t>
            </a:r>
          </a:p>
          <a:p>
            <a:pPr marL="180975" lvl="1" indent="-1588">
              <a:spcBef>
                <a:spcPct val="20000"/>
              </a:spcBef>
              <a:buClr>
                <a:schemeClr val="hlink"/>
              </a:buClr>
              <a:buSzPct val="55000"/>
              <a:defRPr/>
            </a:pPr>
            <a:r>
              <a:rPr lang="zh-CN" altLang="en-US" sz="1600" b="1" dirty="0">
                <a:latin typeface="SimSun" panose="02010600030101010101" pitchFamily="2" charset="-122"/>
                <a:ea typeface="SimSun" panose="02010600030101010101" pitchFamily="2" charset="-122"/>
              </a:rPr>
              <a:t>         </a:t>
            </a:r>
            <a:r>
              <a:rPr lang="en-US" altLang="zh-CN" sz="1600" b="1" dirty="0">
                <a:latin typeface="SimSun" panose="02010600030101010101" pitchFamily="2" charset="-122"/>
                <a:ea typeface="SimSun" panose="02010600030101010101" pitchFamily="2" charset="-122"/>
              </a:rPr>
              <a:t>WHERE  </a:t>
            </a:r>
            <a:r>
              <a:rPr lang="en-US" altLang="zh-CN" sz="1600" b="1" dirty="0" err="1">
                <a:latin typeface="SimSun" panose="02010600030101010101" pitchFamily="2" charset="-122"/>
                <a:ea typeface="SimSun" panose="02010600030101010101" pitchFamily="2" charset="-122"/>
              </a:rPr>
              <a:t>SX.Sno</a:t>
            </a:r>
            <a:r>
              <a:rPr lang="en-US" altLang="zh-CN" sz="1600" b="1" dirty="0">
                <a:latin typeface="SimSun" panose="02010600030101010101" pitchFamily="2" charset="-122"/>
                <a:ea typeface="SimSun" panose="02010600030101010101" pitchFamily="2" charset="-122"/>
              </a:rPr>
              <a:t>=</a:t>
            </a:r>
            <a:r>
              <a:rPr lang="en-US" altLang="zh-CN" sz="1600" b="1" dirty="0" err="1">
                <a:latin typeface="SimSun" panose="02010600030101010101" pitchFamily="2" charset="-122"/>
                <a:ea typeface="SimSun" panose="02010600030101010101" pitchFamily="2" charset="-122"/>
              </a:rPr>
              <a:t>SY.Sno</a:t>
            </a:r>
            <a:r>
              <a:rPr lang="zh-CN" altLang="en-US" sz="1600" b="1" dirty="0">
                <a:latin typeface="SimSun" panose="02010600030101010101" pitchFamily="2" charset="-122"/>
                <a:ea typeface="SimSun" panose="02010600030101010101" pitchFamily="2" charset="-122"/>
              </a:rPr>
              <a:t>；</a:t>
            </a:r>
          </a:p>
        </p:txBody>
      </p:sp>
      <p:sp>
        <p:nvSpPr>
          <p:cNvPr id="14" name="Rectangle 4">
            <a:extLst>
              <a:ext uri="{FF2B5EF4-FFF2-40B4-BE49-F238E27FC236}">
                <a16:creationId xmlns:a16="http://schemas.microsoft.com/office/drawing/2014/main" id="{D74A3EDB-981B-924B-BA6C-15B2CCBA5295}"/>
              </a:ext>
            </a:extLst>
          </p:cNvPr>
          <p:cNvSpPr>
            <a:spLocks noChangeArrowheads="1"/>
          </p:cNvSpPr>
          <p:nvPr/>
        </p:nvSpPr>
        <p:spPr bwMode="auto">
          <a:xfrm>
            <a:off x="6096000" y="3217145"/>
            <a:ext cx="6096000" cy="3621088"/>
          </a:xfrm>
          <a:prstGeom prst="rect">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a:lstStyle/>
          <a:p>
            <a:pPr>
              <a:buFont typeface="Wingdings" pitchFamily="2" charset="2"/>
              <a:buNone/>
            </a:pPr>
            <a:r>
              <a:rPr lang="zh-CN" altLang="en-US" sz="1600" b="1" dirty="0">
                <a:latin typeface="SimSun" panose="02010600030101010101" pitchFamily="2" charset="-122"/>
                <a:ea typeface="SimSun" panose="02010600030101010101" pitchFamily="2" charset="-122"/>
              </a:rPr>
              <a:t>建立</a:t>
            </a:r>
            <a:r>
              <a:rPr lang="en-US" altLang="zh-CN" sz="1600" b="1" dirty="0">
                <a:latin typeface="SimSun" panose="02010600030101010101" pitchFamily="2" charset="-122"/>
                <a:ea typeface="SimSun" panose="02010600030101010101" pitchFamily="2" charset="-122"/>
              </a:rPr>
              <a:t>1</a:t>
            </a:r>
            <a:r>
              <a:rPr lang="zh-CN" altLang="en-US" sz="1600" b="1" dirty="0">
                <a:latin typeface="SimSun" panose="02010600030101010101" pitchFamily="2" charset="-122"/>
                <a:ea typeface="SimSun" panose="02010600030101010101" pitchFamily="2" charset="-122"/>
              </a:rPr>
              <a:t>号课程的选课视图，并要求透过该视图进行的更新操作只涉及</a:t>
            </a:r>
            <a:r>
              <a:rPr lang="en-US" altLang="zh-CN" sz="1600" b="1" dirty="0">
                <a:latin typeface="SimSun" panose="02010600030101010101" pitchFamily="2" charset="-122"/>
                <a:ea typeface="SimSun" panose="02010600030101010101" pitchFamily="2" charset="-122"/>
              </a:rPr>
              <a:t>1</a:t>
            </a:r>
            <a:r>
              <a:rPr lang="zh-CN" altLang="en-US" sz="1600" b="1" dirty="0">
                <a:latin typeface="SimSun" panose="02010600030101010101" pitchFamily="2" charset="-122"/>
                <a:ea typeface="SimSun" panose="02010600030101010101" pitchFamily="2" charset="-122"/>
              </a:rPr>
              <a:t>号课程</a:t>
            </a:r>
            <a:r>
              <a:rPr lang="en-US" altLang="zh-CN" sz="1600" b="1" dirty="0">
                <a:latin typeface="SimSun" panose="02010600030101010101" pitchFamily="2" charset="-122"/>
                <a:ea typeface="SimSun" panose="02010600030101010101" pitchFamily="2" charset="-122"/>
              </a:rPr>
              <a:t>.</a:t>
            </a:r>
          </a:p>
          <a:p>
            <a:pPr marL="180975" lvl="1" indent="-1588">
              <a:spcBef>
                <a:spcPct val="20000"/>
              </a:spcBef>
              <a:buClr>
                <a:schemeClr val="hlink"/>
              </a:buClr>
              <a:buSzPct val="55000"/>
            </a:pPr>
            <a:r>
              <a:rPr lang="en-US" altLang="zh-CN" sz="1600" b="1" dirty="0">
                <a:latin typeface="SimSun" panose="02010600030101010101" pitchFamily="2" charset="-122"/>
                <a:ea typeface="SimSun" panose="02010600030101010101" pitchFamily="2" charset="-122"/>
              </a:rPr>
              <a:t>    CREATE VIEW IS_SC</a:t>
            </a:r>
          </a:p>
          <a:p>
            <a:pPr marL="180975" lvl="1" indent="-1588">
              <a:spcBef>
                <a:spcPct val="20000"/>
              </a:spcBef>
              <a:buClr>
                <a:schemeClr val="hlink"/>
              </a:buClr>
              <a:buSzPct val="55000"/>
            </a:pPr>
            <a:r>
              <a:rPr lang="en-US" altLang="zh-CN" sz="1600" b="1" dirty="0">
                <a:latin typeface="SimSun" panose="02010600030101010101" pitchFamily="2" charset="-122"/>
                <a:ea typeface="SimSun" panose="02010600030101010101" pitchFamily="2" charset="-122"/>
              </a:rPr>
              <a:t>               AS </a:t>
            </a:r>
          </a:p>
          <a:p>
            <a:pPr lvl="2">
              <a:lnSpc>
                <a:spcPct val="150000"/>
              </a:lnSpc>
              <a:buFont typeface="Wingdings" pitchFamily="2" charset="2"/>
              <a:buNone/>
            </a:pPr>
            <a:r>
              <a:rPr lang="en-US" altLang="zh-CN" sz="1600" b="1" dirty="0">
                <a:latin typeface="SimSun" panose="02010600030101010101" pitchFamily="2" charset="-122"/>
                <a:ea typeface="SimSun" panose="02010600030101010101" pitchFamily="2" charset="-122"/>
              </a:rPr>
              <a:t>     SELECT </a:t>
            </a:r>
            <a:r>
              <a:rPr lang="en-US" altLang="zh-CN" sz="1600" b="1" dirty="0" err="1">
                <a:latin typeface="SimSun" panose="02010600030101010101" pitchFamily="2" charset="-122"/>
                <a:ea typeface="SimSun" panose="02010600030101010101" pitchFamily="2" charset="-122"/>
              </a:rPr>
              <a:t>Sno</a:t>
            </a:r>
            <a:r>
              <a:rPr lang="zh-CN" altLang="en-US" sz="1600" b="1" dirty="0">
                <a:latin typeface="SimSun" panose="02010600030101010101" pitchFamily="2" charset="-122"/>
                <a:ea typeface="SimSun" panose="02010600030101010101" pitchFamily="2" charset="-122"/>
              </a:rPr>
              <a:t>，</a:t>
            </a:r>
            <a:r>
              <a:rPr lang="en-US" altLang="zh-CN" sz="1600" b="1" dirty="0" err="1">
                <a:latin typeface="SimSun" panose="02010600030101010101" pitchFamily="2" charset="-122"/>
                <a:ea typeface="SimSun" panose="02010600030101010101" pitchFamily="2" charset="-122"/>
              </a:rPr>
              <a:t>Cno</a:t>
            </a:r>
            <a:r>
              <a:rPr lang="zh-CN" altLang="en-US" sz="1600" b="1" dirty="0">
                <a:latin typeface="SimSun" panose="02010600030101010101" pitchFamily="2" charset="-122"/>
                <a:ea typeface="SimSun" panose="02010600030101010101" pitchFamily="2" charset="-122"/>
              </a:rPr>
              <a:t>，</a:t>
            </a:r>
            <a:r>
              <a:rPr lang="en-US" altLang="zh-CN" sz="1600" b="1" dirty="0">
                <a:latin typeface="SimSun" panose="02010600030101010101" pitchFamily="2" charset="-122"/>
                <a:ea typeface="SimSun" panose="02010600030101010101" pitchFamily="2" charset="-122"/>
              </a:rPr>
              <a:t>Grade</a:t>
            </a:r>
          </a:p>
          <a:p>
            <a:pPr lvl="2">
              <a:lnSpc>
                <a:spcPct val="150000"/>
              </a:lnSpc>
              <a:buFont typeface="Wingdings" pitchFamily="2" charset="2"/>
              <a:buNone/>
            </a:pPr>
            <a:r>
              <a:rPr lang="en-US" altLang="zh-CN" sz="1600" b="1" dirty="0">
                <a:latin typeface="SimSun" panose="02010600030101010101" pitchFamily="2" charset="-122"/>
                <a:ea typeface="SimSun" panose="02010600030101010101" pitchFamily="2" charset="-122"/>
              </a:rPr>
              <a:t>     FROM  SC</a:t>
            </a:r>
          </a:p>
          <a:p>
            <a:pPr lvl="2">
              <a:lnSpc>
                <a:spcPct val="150000"/>
              </a:lnSpc>
              <a:buFont typeface="Wingdings" pitchFamily="2" charset="2"/>
              <a:buNone/>
            </a:pPr>
            <a:r>
              <a:rPr lang="en-US" altLang="zh-CN" sz="1600" b="1" dirty="0">
                <a:latin typeface="SimSun" panose="02010600030101010101" pitchFamily="2" charset="-122"/>
                <a:ea typeface="SimSun" panose="02010600030101010101" pitchFamily="2" charset="-122"/>
              </a:rPr>
              <a:t>     WHERE  </a:t>
            </a:r>
            <a:r>
              <a:rPr lang="en-US" altLang="zh-CN" sz="1600" b="1" dirty="0" err="1">
                <a:latin typeface="SimSun" panose="02010600030101010101" pitchFamily="2" charset="-122"/>
                <a:ea typeface="SimSun" panose="02010600030101010101" pitchFamily="2" charset="-122"/>
              </a:rPr>
              <a:t>Cno</a:t>
            </a:r>
            <a:r>
              <a:rPr lang="en-US" altLang="zh-CN" sz="1600" b="1" dirty="0">
                <a:latin typeface="SimSun" panose="02010600030101010101" pitchFamily="2" charset="-122"/>
                <a:ea typeface="SimSun" panose="02010600030101010101" pitchFamily="2" charset="-122"/>
              </a:rPr>
              <a:t>= '1'  </a:t>
            </a:r>
          </a:p>
          <a:p>
            <a:pPr lvl="2">
              <a:lnSpc>
                <a:spcPct val="150000"/>
              </a:lnSpc>
              <a:buFont typeface="Wingdings" pitchFamily="2" charset="2"/>
              <a:buNone/>
            </a:pPr>
            <a:r>
              <a:rPr lang="en-US" altLang="zh-CN" sz="1600" b="1" dirty="0">
                <a:latin typeface="SimSun" panose="02010600030101010101" pitchFamily="2" charset="-122"/>
                <a:ea typeface="SimSun" panose="02010600030101010101" pitchFamily="2" charset="-122"/>
              </a:rPr>
              <a:t>     WITH CHECK OPTION;</a:t>
            </a:r>
          </a:p>
        </p:txBody>
      </p:sp>
    </p:spTree>
    <p:extLst>
      <p:ext uri="{BB962C8B-B14F-4D97-AF65-F5344CB8AC3E}">
        <p14:creationId xmlns:p14="http://schemas.microsoft.com/office/powerpoint/2010/main" val="2842767200"/>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Rectangle 2">
            <a:extLst>
              <a:ext uri="{FF2B5EF4-FFF2-40B4-BE49-F238E27FC236}">
                <a16:creationId xmlns:a16="http://schemas.microsoft.com/office/drawing/2014/main" id="{94A8A64F-9052-764A-AB70-59393019FEC1}"/>
              </a:ext>
            </a:extLst>
          </p:cNvPr>
          <p:cNvSpPr>
            <a:spLocks noGrp="1" noChangeArrowheads="1"/>
          </p:cNvSpPr>
          <p:nvPr>
            <p:ph type="title"/>
          </p:nvPr>
        </p:nvSpPr>
        <p:spPr/>
        <p:txBody>
          <a:bodyPr/>
          <a:lstStyle/>
          <a:p>
            <a:pPr>
              <a:defRPr/>
            </a:pPr>
            <a:r>
              <a:rPr lang="en-US" altLang="zh-CN" dirty="0">
                <a:solidFill>
                  <a:schemeClr val="bg2">
                    <a:lumMod val="10000"/>
                  </a:schemeClr>
                </a:solidFill>
              </a:rPr>
              <a:t>5.7 SQL</a:t>
            </a:r>
            <a:r>
              <a:rPr lang="zh-CN" altLang="en-US" dirty="0">
                <a:solidFill>
                  <a:schemeClr val="bg2">
                    <a:lumMod val="10000"/>
                  </a:schemeClr>
                </a:solidFill>
              </a:rPr>
              <a:t>的使用方式</a:t>
            </a:r>
            <a:endParaRPr lang="en-US" altLang="zh-CN" dirty="0">
              <a:solidFill>
                <a:schemeClr val="bg2">
                  <a:lumMod val="10000"/>
                </a:schemeClr>
              </a:solidFill>
            </a:endParaRPr>
          </a:p>
        </p:txBody>
      </p:sp>
      <p:sp>
        <p:nvSpPr>
          <p:cNvPr id="5" name="幻灯片编号占位符 5">
            <a:extLst>
              <a:ext uri="{FF2B5EF4-FFF2-40B4-BE49-F238E27FC236}">
                <a16:creationId xmlns:a16="http://schemas.microsoft.com/office/drawing/2014/main" id="{ED512CB7-3B44-9F4D-84B6-1B90F16D7223}"/>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544D19DE-D765-164D-AB58-12B8645DA17C}" type="slidenum">
              <a:rPr kumimoji="0" lang="en-US" altLang="zh-CN" sz="1400">
                <a:ea typeface="宋体" panose="02010600030101010101" pitchFamily="2" charset="-122"/>
              </a:rPr>
              <a:pPr/>
              <a:t>105</a:t>
            </a:fld>
            <a:endParaRPr kumimoji="0" lang="en-US" altLang="zh-CN" sz="1400">
              <a:ea typeface="宋体" panose="02010600030101010101" pitchFamily="2" charset="-122"/>
            </a:endParaRPr>
          </a:p>
        </p:txBody>
      </p:sp>
      <p:cxnSp>
        <p:nvCxnSpPr>
          <p:cNvPr id="6" name="直接箭头连接符 23">
            <a:extLst>
              <a:ext uri="{FF2B5EF4-FFF2-40B4-BE49-F238E27FC236}">
                <a16:creationId xmlns:a16="http://schemas.microsoft.com/office/drawing/2014/main" id="{3B3B2F5B-B573-F24F-9257-86E04A99D14F}"/>
              </a:ext>
            </a:extLst>
          </p:cNvPr>
          <p:cNvCxnSpPr>
            <a:cxnSpLocks/>
          </p:cNvCxnSpPr>
          <p:nvPr/>
        </p:nvCxnSpPr>
        <p:spPr>
          <a:xfrm flipV="1">
            <a:off x="394446" y="1534665"/>
            <a:ext cx="10959354" cy="38199"/>
          </a:xfrm>
          <a:prstGeom prst="straightConnector1">
            <a:avLst/>
          </a:prstGeom>
          <a:ln w="12700">
            <a:solidFill>
              <a:srgbClr val="596784"/>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31" name="组合 30">
            <a:extLst>
              <a:ext uri="{FF2B5EF4-FFF2-40B4-BE49-F238E27FC236}">
                <a16:creationId xmlns:a16="http://schemas.microsoft.com/office/drawing/2014/main" id="{D9FE0CD6-D860-794D-A36D-76EFBF7FF1D0}"/>
              </a:ext>
            </a:extLst>
          </p:cNvPr>
          <p:cNvGrpSpPr/>
          <p:nvPr/>
        </p:nvGrpSpPr>
        <p:grpSpPr>
          <a:xfrm>
            <a:off x="1249012" y="1493569"/>
            <a:ext cx="609801" cy="1135611"/>
            <a:chOff x="661707" y="1504451"/>
            <a:chExt cx="609801" cy="1135611"/>
          </a:xfrm>
        </p:grpSpPr>
        <p:cxnSp>
          <p:nvCxnSpPr>
            <p:cNvPr id="7" name="直接连接符 27">
              <a:extLst>
                <a:ext uri="{FF2B5EF4-FFF2-40B4-BE49-F238E27FC236}">
                  <a16:creationId xmlns:a16="http://schemas.microsoft.com/office/drawing/2014/main" id="{D95F8C4C-F9A7-C54D-AD49-6D98080ABFD8}"/>
                </a:ext>
              </a:extLst>
            </p:cNvPr>
            <p:cNvCxnSpPr>
              <a:cxnSpLocks/>
            </p:cNvCxnSpPr>
            <p:nvPr/>
          </p:nvCxnSpPr>
          <p:spPr>
            <a:xfrm flipV="1">
              <a:off x="966608" y="1551358"/>
              <a:ext cx="0" cy="343722"/>
            </a:xfrm>
            <a:prstGeom prst="line">
              <a:avLst/>
            </a:prstGeom>
            <a:ln w="12700">
              <a:solidFill>
                <a:srgbClr val="596784"/>
              </a:solidFill>
              <a:prstDash val="dash"/>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8480C82C-B453-0E43-902E-CF42E40E6484}"/>
                </a:ext>
              </a:extLst>
            </p:cNvPr>
            <p:cNvSpPr/>
            <p:nvPr/>
          </p:nvSpPr>
          <p:spPr>
            <a:xfrm>
              <a:off x="919701" y="1504451"/>
              <a:ext cx="93815" cy="93815"/>
            </a:xfrm>
            <a:prstGeom prst="ellipse">
              <a:avLst/>
            </a:prstGeom>
            <a:solidFill>
              <a:srgbClr val="596784"/>
            </a:solidFill>
            <a:ln w="15875">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129600" tIns="129600" rIns="130776" bIns="129600" anchor="ctr"/>
            <a:lstStyle/>
            <a:p>
              <a:pPr marL="177796" indent="-177796" algn="ctr"/>
              <a:endParaRPr lang="zh-CN" altLang="en-US" sz="2400" b="1" dirty="0">
                <a:solidFill>
                  <a:srgbClr val="808080"/>
                </a:solidFill>
                <a:latin typeface="微软雅黑"/>
                <a:cs typeface="Arial" charset="0"/>
              </a:endParaRPr>
            </a:p>
          </p:txBody>
        </p:sp>
        <p:grpSp>
          <p:nvGrpSpPr>
            <p:cNvPr id="29" name="组合 28">
              <a:extLst>
                <a:ext uri="{FF2B5EF4-FFF2-40B4-BE49-F238E27FC236}">
                  <a16:creationId xmlns:a16="http://schemas.microsoft.com/office/drawing/2014/main" id="{9D31CDA7-8ED6-3D40-88A5-F1E1A756006E}"/>
                </a:ext>
              </a:extLst>
            </p:cNvPr>
            <p:cNvGrpSpPr/>
            <p:nvPr/>
          </p:nvGrpSpPr>
          <p:grpSpPr>
            <a:xfrm>
              <a:off x="661707" y="2030261"/>
              <a:ext cx="609801" cy="609801"/>
              <a:chOff x="118980" y="2445530"/>
              <a:chExt cx="609801" cy="609801"/>
            </a:xfrm>
          </p:grpSpPr>
          <p:sp>
            <p:nvSpPr>
              <p:cNvPr id="8" name="椭圆 7">
                <a:extLst>
                  <a:ext uri="{FF2B5EF4-FFF2-40B4-BE49-F238E27FC236}">
                    <a16:creationId xmlns:a16="http://schemas.microsoft.com/office/drawing/2014/main" id="{C424A3DC-0870-994B-BDCE-1B75A4D9E597}"/>
                  </a:ext>
                </a:extLst>
              </p:cNvPr>
              <p:cNvSpPr/>
              <p:nvPr/>
            </p:nvSpPr>
            <p:spPr>
              <a:xfrm>
                <a:off x="118980" y="2445530"/>
                <a:ext cx="609801" cy="609801"/>
              </a:xfrm>
              <a:prstGeom prst="ellipse">
                <a:avLst/>
              </a:prstGeom>
              <a:solidFill>
                <a:srgbClr val="596784"/>
              </a:solidFill>
              <a:ln w="25400">
                <a:noFill/>
              </a:ln>
              <a:effectLst>
                <a:outerShdw blurRad="254000" dist="63500" dir="2700000" algn="tl" rotWithShape="0">
                  <a:prstClr val="black">
                    <a:alpha val="20000"/>
                  </a:prstClr>
                </a:outerShdw>
              </a:effectLst>
              <a:scene3d>
                <a:camera prst="orthographicFront"/>
                <a:lightRig rig="twoPt" dir="t"/>
              </a:scene3d>
              <a:sp3d prstMaterial="plastic">
                <a:extrusionClr>
                  <a:schemeClr val="accent1"/>
                </a:extrusionClr>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b="1" dirty="0">
                  <a:solidFill>
                    <a:srgbClr val="4D4D4D"/>
                  </a:solidFill>
                  <a:latin typeface="Leelawadee"/>
                </a:endParaRPr>
              </a:p>
            </p:txBody>
          </p:sp>
          <p:grpSp>
            <p:nvGrpSpPr>
              <p:cNvPr id="13" name="Group 48">
                <a:extLst>
                  <a:ext uri="{FF2B5EF4-FFF2-40B4-BE49-F238E27FC236}">
                    <a16:creationId xmlns:a16="http://schemas.microsoft.com/office/drawing/2014/main" id="{C564E5B5-F632-1242-975C-6EB0E1C5D539}"/>
                  </a:ext>
                </a:extLst>
              </p:cNvPr>
              <p:cNvGrpSpPr/>
              <p:nvPr/>
            </p:nvGrpSpPr>
            <p:grpSpPr>
              <a:xfrm>
                <a:off x="232643" y="2580191"/>
                <a:ext cx="382477" cy="382477"/>
                <a:chOff x="5607375" y="3562825"/>
                <a:chExt cx="587140" cy="587140"/>
              </a:xfrm>
              <a:solidFill>
                <a:schemeClr val="bg1"/>
              </a:solidFill>
              <a:effectLst/>
            </p:grpSpPr>
            <p:sp>
              <p:nvSpPr>
                <p:cNvPr id="14" name="Freeform 15">
                  <a:extLst>
                    <a:ext uri="{FF2B5EF4-FFF2-40B4-BE49-F238E27FC236}">
                      <a16:creationId xmlns:a16="http://schemas.microsoft.com/office/drawing/2014/main" id="{DAA1FA39-9460-B743-A0CE-02D98BC0B2EF}"/>
                    </a:ext>
                  </a:extLst>
                </p:cNvPr>
                <p:cNvSpPr>
                  <a:spLocks noEditPoints="1"/>
                </p:cNvSpPr>
                <p:nvPr/>
              </p:nvSpPr>
              <p:spPr bwMode="auto">
                <a:xfrm>
                  <a:off x="5746497" y="3702123"/>
                  <a:ext cx="308897" cy="308544"/>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dirty="0">
                    <a:solidFill>
                      <a:srgbClr val="B2B2B2"/>
                    </a:solidFill>
                  </a:endParaRPr>
                </a:p>
              </p:txBody>
            </p:sp>
            <p:sp>
              <p:nvSpPr>
                <p:cNvPr id="15" name="Freeform 23">
                  <a:extLst>
                    <a:ext uri="{FF2B5EF4-FFF2-40B4-BE49-F238E27FC236}">
                      <a16:creationId xmlns:a16="http://schemas.microsoft.com/office/drawing/2014/main" id="{70564044-CA7F-824F-A1E6-127A3431FD12}"/>
                    </a:ext>
                  </a:extLst>
                </p:cNvPr>
                <p:cNvSpPr>
                  <a:spLocks noEditPoints="1"/>
                </p:cNvSpPr>
                <p:nvPr/>
              </p:nvSpPr>
              <p:spPr bwMode="auto">
                <a:xfrm>
                  <a:off x="5607375"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dirty="0">
                    <a:solidFill>
                      <a:srgbClr val="B2B2B2"/>
                    </a:solidFill>
                  </a:endParaRPr>
                </a:p>
              </p:txBody>
            </p:sp>
          </p:grpSp>
        </p:grpSp>
      </p:grpSp>
      <p:grpSp>
        <p:nvGrpSpPr>
          <p:cNvPr id="32" name="组合 31">
            <a:extLst>
              <a:ext uri="{FF2B5EF4-FFF2-40B4-BE49-F238E27FC236}">
                <a16:creationId xmlns:a16="http://schemas.microsoft.com/office/drawing/2014/main" id="{D03E9513-C897-CC42-83BC-1D1531B1A891}"/>
              </a:ext>
            </a:extLst>
          </p:cNvPr>
          <p:cNvGrpSpPr/>
          <p:nvPr/>
        </p:nvGrpSpPr>
        <p:grpSpPr>
          <a:xfrm>
            <a:off x="4377948" y="1480410"/>
            <a:ext cx="609801" cy="1030391"/>
            <a:chOff x="3206694" y="1551358"/>
            <a:chExt cx="609801" cy="1030391"/>
          </a:xfrm>
        </p:grpSpPr>
        <p:cxnSp>
          <p:nvCxnSpPr>
            <p:cNvPr id="10" name="直接连接符 34">
              <a:extLst>
                <a:ext uri="{FF2B5EF4-FFF2-40B4-BE49-F238E27FC236}">
                  <a16:creationId xmlns:a16="http://schemas.microsoft.com/office/drawing/2014/main" id="{E521977F-0035-6142-81FF-B1DFD43ADB32}"/>
                </a:ext>
              </a:extLst>
            </p:cNvPr>
            <p:cNvCxnSpPr>
              <a:cxnSpLocks/>
            </p:cNvCxnSpPr>
            <p:nvPr/>
          </p:nvCxnSpPr>
          <p:spPr>
            <a:xfrm flipV="1">
              <a:off x="3511596" y="1581573"/>
              <a:ext cx="0" cy="343722"/>
            </a:xfrm>
            <a:prstGeom prst="line">
              <a:avLst/>
            </a:prstGeom>
            <a:ln w="12700">
              <a:solidFill>
                <a:srgbClr val="596784"/>
              </a:solidFill>
              <a:prstDash val="dash"/>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CA656967-8537-7C4B-A240-DB4A81185FCB}"/>
                </a:ext>
              </a:extLst>
            </p:cNvPr>
            <p:cNvSpPr/>
            <p:nvPr/>
          </p:nvSpPr>
          <p:spPr>
            <a:xfrm>
              <a:off x="3464688" y="1551358"/>
              <a:ext cx="93815" cy="93815"/>
            </a:xfrm>
            <a:prstGeom prst="ellipse">
              <a:avLst/>
            </a:prstGeom>
            <a:solidFill>
              <a:srgbClr val="596784"/>
            </a:solidFill>
            <a:ln w="15875">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129600" tIns="129600" rIns="130776" bIns="129600" anchor="ctr"/>
            <a:lstStyle/>
            <a:p>
              <a:pPr marL="177796" indent="-177796" algn="ctr"/>
              <a:endParaRPr lang="zh-CN" altLang="en-US" sz="2400" b="1" dirty="0">
                <a:solidFill>
                  <a:srgbClr val="808080"/>
                </a:solidFill>
                <a:latin typeface="微软雅黑"/>
                <a:cs typeface="Arial" charset="0"/>
              </a:endParaRPr>
            </a:p>
          </p:txBody>
        </p:sp>
        <p:grpSp>
          <p:nvGrpSpPr>
            <p:cNvPr id="30" name="组合 29">
              <a:extLst>
                <a:ext uri="{FF2B5EF4-FFF2-40B4-BE49-F238E27FC236}">
                  <a16:creationId xmlns:a16="http://schemas.microsoft.com/office/drawing/2014/main" id="{29AC7114-9272-9948-AC83-DD8B8FD5F56F}"/>
                </a:ext>
              </a:extLst>
            </p:cNvPr>
            <p:cNvGrpSpPr/>
            <p:nvPr/>
          </p:nvGrpSpPr>
          <p:grpSpPr>
            <a:xfrm>
              <a:off x="3206694" y="1971948"/>
              <a:ext cx="609801" cy="609801"/>
              <a:chOff x="5132930" y="2440128"/>
              <a:chExt cx="609801" cy="609801"/>
            </a:xfrm>
          </p:grpSpPr>
          <p:sp>
            <p:nvSpPr>
              <p:cNvPr id="11" name="椭圆 10">
                <a:extLst>
                  <a:ext uri="{FF2B5EF4-FFF2-40B4-BE49-F238E27FC236}">
                    <a16:creationId xmlns:a16="http://schemas.microsoft.com/office/drawing/2014/main" id="{76FBB714-6147-CF4D-9C45-72E94EF6C430}"/>
                  </a:ext>
                </a:extLst>
              </p:cNvPr>
              <p:cNvSpPr/>
              <p:nvPr/>
            </p:nvSpPr>
            <p:spPr>
              <a:xfrm>
                <a:off x="5132930" y="2440128"/>
                <a:ext cx="609801" cy="609801"/>
              </a:xfrm>
              <a:prstGeom prst="ellipse">
                <a:avLst/>
              </a:prstGeom>
              <a:solidFill>
                <a:srgbClr val="596784"/>
              </a:solidFill>
              <a:ln w="25400">
                <a:noFill/>
              </a:ln>
              <a:effectLst>
                <a:outerShdw blurRad="254000" dist="63500" dir="2700000" algn="tl" rotWithShape="0">
                  <a:prstClr val="black">
                    <a:alpha val="20000"/>
                  </a:prstClr>
                </a:outerShdw>
              </a:effectLst>
              <a:scene3d>
                <a:camera prst="orthographicFront"/>
                <a:lightRig rig="twoPt" dir="t"/>
              </a:scene3d>
              <a:sp3d prstMaterial="plastic">
                <a:extrusionClr>
                  <a:schemeClr val="accent1"/>
                </a:extrusionClr>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b="1" dirty="0">
                  <a:solidFill>
                    <a:srgbClr val="4D4D4D"/>
                  </a:solidFill>
                  <a:latin typeface="Leelawadee"/>
                </a:endParaRPr>
              </a:p>
            </p:txBody>
          </p:sp>
          <p:grpSp>
            <p:nvGrpSpPr>
              <p:cNvPr id="16" name="Group 50">
                <a:extLst>
                  <a:ext uri="{FF2B5EF4-FFF2-40B4-BE49-F238E27FC236}">
                    <a16:creationId xmlns:a16="http://schemas.microsoft.com/office/drawing/2014/main" id="{75D203C5-95D4-DF49-983B-DB8CD613A7C9}"/>
                  </a:ext>
                </a:extLst>
              </p:cNvPr>
              <p:cNvGrpSpPr/>
              <p:nvPr/>
            </p:nvGrpSpPr>
            <p:grpSpPr>
              <a:xfrm>
                <a:off x="5264243" y="2559193"/>
                <a:ext cx="382477" cy="382477"/>
                <a:chOff x="7740352" y="3562825"/>
                <a:chExt cx="587140" cy="587140"/>
              </a:xfrm>
              <a:solidFill>
                <a:schemeClr val="bg1"/>
              </a:solidFill>
              <a:effectLst/>
            </p:grpSpPr>
            <p:sp>
              <p:nvSpPr>
                <p:cNvPr id="17" name="Freeform 23">
                  <a:extLst>
                    <a:ext uri="{FF2B5EF4-FFF2-40B4-BE49-F238E27FC236}">
                      <a16:creationId xmlns:a16="http://schemas.microsoft.com/office/drawing/2014/main" id="{2D93B3B5-D822-9E48-A1A5-639B4FD5D2E7}"/>
                    </a:ext>
                  </a:extLst>
                </p:cNvPr>
                <p:cNvSpPr>
                  <a:spLocks noEditPoints="1"/>
                </p:cNvSpPr>
                <p:nvPr/>
              </p:nvSpPr>
              <p:spPr bwMode="auto">
                <a:xfrm>
                  <a:off x="7740352"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dirty="0">
                    <a:solidFill>
                      <a:srgbClr val="B2B2B2"/>
                    </a:solidFill>
                  </a:endParaRPr>
                </a:p>
              </p:txBody>
            </p:sp>
            <p:sp>
              <p:nvSpPr>
                <p:cNvPr id="18" name="Freeform 27">
                  <a:extLst>
                    <a:ext uri="{FF2B5EF4-FFF2-40B4-BE49-F238E27FC236}">
                      <a16:creationId xmlns:a16="http://schemas.microsoft.com/office/drawing/2014/main" id="{90A69517-2369-F349-93E9-D40FB48FC930}"/>
                    </a:ext>
                  </a:extLst>
                </p:cNvPr>
                <p:cNvSpPr>
                  <a:spLocks noEditPoints="1"/>
                </p:cNvSpPr>
                <p:nvPr/>
              </p:nvSpPr>
              <p:spPr bwMode="auto">
                <a:xfrm>
                  <a:off x="7931746" y="3722078"/>
                  <a:ext cx="204352" cy="268635"/>
                </a:xfrm>
                <a:custGeom>
                  <a:avLst/>
                  <a:gdLst>
                    <a:gd name="T0" fmla="*/ 96 w 256"/>
                    <a:gd name="T1" fmla="*/ 48 h 336"/>
                    <a:gd name="T2" fmla="*/ 48 w 256"/>
                    <a:gd name="T3" fmla="*/ 0 h 336"/>
                    <a:gd name="T4" fmla="*/ 0 w 256"/>
                    <a:gd name="T5" fmla="*/ 48 h 336"/>
                    <a:gd name="T6" fmla="*/ 29 w 256"/>
                    <a:gd name="T7" fmla="*/ 92 h 336"/>
                    <a:gd name="T8" fmla="*/ 29 w 256"/>
                    <a:gd name="T9" fmla="*/ 244 h 336"/>
                    <a:gd name="T10" fmla="*/ 0 w 256"/>
                    <a:gd name="T11" fmla="*/ 288 h 336"/>
                    <a:gd name="T12" fmla="*/ 48 w 256"/>
                    <a:gd name="T13" fmla="*/ 336 h 336"/>
                    <a:gd name="T14" fmla="*/ 96 w 256"/>
                    <a:gd name="T15" fmla="*/ 288 h 336"/>
                    <a:gd name="T16" fmla="*/ 67 w 256"/>
                    <a:gd name="T17" fmla="*/ 244 h 336"/>
                    <a:gd name="T18" fmla="*/ 67 w 256"/>
                    <a:gd name="T19" fmla="*/ 92 h 336"/>
                    <a:gd name="T20" fmla="*/ 96 w 256"/>
                    <a:gd name="T21" fmla="*/ 48 h 336"/>
                    <a:gd name="T22" fmla="*/ 75 w 256"/>
                    <a:gd name="T23" fmla="*/ 288 h 336"/>
                    <a:gd name="T24" fmla="*/ 48 w 256"/>
                    <a:gd name="T25" fmla="*/ 316 h 336"/>
                    <a:gd name="T26" fmla="*/ 20 w 256"/>
                    <a:gd name="T27" fmla="*/ 288 h 336"/>
                    <a:gd name="T28" fmla="*/ 48 w 256"/>
                    <a:gd name="T29" fmla="*/ 260 h 336"/>
                    <a:gd name="T30" fmla="*/ 75 w 256"/>
                    <a:gd name="T31" fmla="*/ 288 h 336"/>
                    <a:gd name="T32" fmla="*/ 48 w 256"/>
                    <a:gd name="T33" fmla="*/ 76 h 336"/>
                    <a:gd name="T34" fmla="*/ 20 w 256"/>
                    <a:gd name="T35" fmla="*/ 48 h 336"/>
                    <a:gd name="T36" fmla="*/ 48 w 256"/>
                    <a:gd name="T37" fmla="*/ 20 h 336"/>
                    <a:gd name="T38" fmla="*/ 75 w 256"/>
                    <a:gd name="T39" fmla="*/ 48 h 336"/>
                    <a:gd name="T40" fmla="*/ 48 w 256"/>
                    <a:gd name="T41" fmla="*/ 76 h 336"/>
                    <a:gd name="T42" fmla="*/ 227 w 256"/>
                    <a:gd name="T43" fmla="*/ 244 h 336"/>
                    <a:gd name="T44" fmla="*/ 227 w 256"/>
                    <a:gd name="T45" fmla="*/ 92 h 336"/>
                    <a:gd name="T46" fmla="*/ 256 w 256"/>
                    <a:gd name="T47" fmla="*/ 48 h 336"/>
                    <a:gd name="T48" fmla="*/ 208 w 256"/>
                    <a:gd name="T49" fmla="*/ 0 h 336"/>
                    <a:gd name="T50" fmla="*/ 160 w 256"/>
                    <a:gd name="T51" fmla="*/ 48 h 336"/>
                    <a:gd name="T52" fmla="*/ 189 w 256"/>
                    <a:gd name="T53" fmla="*/ 92 h 336"/>
                    <a:gd name="T54" fmla="*/ 189 w 256"/>
                    <a:gd name="T55" fmla="*/ 244 h 336"/>
                    <a:gd name="T56" fmla="*/ 160 w 256"/>
                    <a:gd name="T57" fmla="*/ 288 h 336"/>
                    <a:gd name="T58" fmla="*/ 208 w 256"/>
                    <a:gd name="T59" fmla="*/ 336 h 336"/>
                    <a:gd name="T60" fmla="*/ 256 w 256"/>
                    <a:gd name="T61" fmla="*/ 288 h 336"/>
                    <a:gd name="T62" fmla="*/ 227 w 256"/>
                    <a:gd name="T63" fmla="*/ 244 h 336"/>
                    <a:gd name="T64" fmla="*/ 180 w 256"/>
                    <a:gd name="T65" fmla="*/ 48 h 336"/>
                    <a:gd name="T66" fmla="*/ 208 w 256"/>
                    <a:gd name="T67" fmla="*/ 20 h 336"/>
                    <a:gd name="T68" fmla="*/ 235 w 256"/>
                    <a:gd name="T69" fmla="*/ 48 h 336"/>
                    <a:gd name="T70" fmla="*/ 208 w 256"/>
                    <a:gd name="T71" fmla="*/ 76 h 336"/>
                    <a:gd name="T72" fmla="*/ 180 w 256"/>
                    <a:gd name="T73" fmla="*/ 48 h 336"/>
                    <a:gd name="T74" fmla="*/ 208 w 256"/>
                    <a:gd name="T75" fmla="*/ 316 h 336"/>
                    <a:gd name="T76" fmla="*/ 180 w 256"/>
                    <a:gd name="T77" fmla="*/ 288 h 336"/>
                    <a:gd name="T78" fmla="*/ 208 w 256"/>
                    <a:gd name="T79" fmla="*/ 260 h 336"/>
                    <a:gd name="T80" fmla="*/ 235 w 256"/>
                    <a:gd name="T81" fmla="*/ 288 h 336"/>
                    <a:gd name="T82" fmla="*/ 208 w 256"/>
                    <a:gd name="T83" fmla="*/ 31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336">
                      <a:moveTo>
                        <a:pt x="96" y="48"/>
                      </a:moveTo>
                      <a:cubicBezTo>
                        <a:pt x="96" y="21"/>
                        <a:pt x="74" y="0"/>
                        <a:pt x="48" y="0"/>
                      </a:cubicBezTo>
                      <a:cubicBezTo>
                        <a:pt x="21" y="0"/>
                        <a:pt x="0" y="21"/>
                        <a:pt x="0" y="48"/>
                      </a:cubicBezTo>
                      <a:cubicBezTo>
                        <a:pt x="0" y="68"/>
                        <a:pt x="12" y="85"/>
                        <a:pt x="29" y="92"/>
                      </a:cubicBezTo>
                      <a:cubicBezTo>
                        <a:pt x="29" y="244"/>
                        <a:pt x="29" y="244"/>
                        <a:pt x="29" y="244"/>
                      </a:cubicBezTo>
                      <a:cubicBezTo>
                        <a:pt x="12" y="251"/>
                        <a:pt x="0" y="268"/>
                        <a:pt x="0" y="288"/>
                      </a:cubicBezTo>
                      <a:cubicBezTo>
                        <a:pt x="0" y="314"/>
                        <a:pt x="21" y="336"/>
                        <a:pt x="48" y="336"/>
                      </a:cubicBezTo>
                      <a:cubicBezTo>
                        <a:pt x="74" y="336"/>
                        <a:pt x="96" y="314"/>
                        <a:pt x="96" y="288"/>
                      </a:cubicBezTo>
                      <a:cubicBezTo>
                        <a:pt x="96" y="268"/>
                        <a:pt x="84" y="251"/>
                        <a:pt x="67" y="244"/>
                      </a:cubicBezTo>
                      <a:cubicBezTo>
                        <a:pt x="67" y="92"/>
                        <a:pt x="67" y="92"/>
                        <a:pt x="67" y="92"/>
                      </a:cubicBezTo>
                      <a:cubicBezTo>
                        <a:pt x="84" y="85"/>
                        <a:pt x="96" y="68"/>
                        <a:pt x="96" y="48"/>
                      </a:cubicBezTo>
                      <a:close/>
                      <a:moveTo>
                        <a:pt x="75" y="288"/>
                      </a:moveTo>
                      <a:cubicBezTo>
                        <a:pt x="75" y="303"/>
                        <a:pt x="63" y="316"/>
                        <a:pt x="48" y="316"/>
                      </a:cubicBezTo>
                      <a:cubicBezTo>
                        <a:pt x="32" y="316"/>
                        <a:pt x="20" y="303"/>
                        <a:pt x="20" y="288"/>
                      </a:cubicBezTo>
                      <a:cubicBezTo>
                        <a:pt x="20" y="273"/>
                        <a:pt x="32" y="260"/>
                        <a:pt x="48" y="260"/>
                      </a:cubicBezTo>
                      <a:cubicBezTo>
                        <a:pt x="63" y="260"/>
                        <a:pt x="75" y="273"/>
                        <a:pt x="75" y="288"/>
                      </a:cubicBezTo>
                      <a:close/>
                      <a:moveTo>
                        <a:pt x="48" y="76"/>
                      </a:moveTo>
                      <a:cubicBezTo>
                        <a:pt x="32" y="76"/>
                        <a:pt x="20" y="63"/>
                        <a:pt x="20" y="48"/>
                      </a:cubicBezTo>
                      <a:cubicBezTo>
                        <a:pt x="20" y="33"/>
                        <a:pt x="32" y="20"/>
                        <a:pt x="48" y="20"/>
                      </a:cubicBezTo>
                      <a:cubicBezTo>
                        <a:pt x="63" y="20"/>
                        <a:pt x="75" y="33"/>
                        <a:pt x="75" y="48"/>
                      </a:cubicBezTo>
                      <a:cubicBezTo>
                        <a:pt x="75" y="63"/>
                        <a:pt x="63" y="76"/>
                        <a:pt x="48" y="76"/>
                      </a:cubicBezTo>
                      <a:close/>
                      <a:moveTo>
                        <a:pt x="227" y="244"/>
                      </a:moveTo>
                      <a:cubicBezTo>
                        <a:pt x="227" y="92"/>
                        <a:pt x="227" y="92"/>
                        <a:pt x="227" y="92"/>
                      </a:cubicBezTo>
                      <a:cubicBezTo>
                        <a:pt x="244" y="85"/>
                        <a:pt x="256" y="68"/>
                        <a:pt x="256" y="48"/>
                      </a:cubicBezTo>
                      <a:cubicBezTo>
                        <a:pt x="256" y="21"/>
                        <a:pt x="234" y="0"/>
                        <a:pt x="208" y="0"/>
                      </a:cubicBezTo>
                      <a:cubicBezTo>
                        <a:pt x="181" y="0"/>
                        <a:pt x="160" y="21"/>
                        <a:pt x="160" y="48"/>
                      </a:cubicBezTo>
                      <a:cubicBezTo>
                        <a:pt x="160" y="68"/>
                        <a:pt x="172" y="85"/>
                        <a:pt x="189" y="92"/>
                      </a:cubicBezTo>
                      <a:cubicBezTo>
                        <a:pt x="189" y="244"/>
                        <a:pt x="189" y="244"/>
                        <a:pt x="189" y="244"/>
                      </a:cubicBezTo>
                      <a:cubicBezTo>
                        <a:pt x="172" y="251"/>
                        <a:pt x="160" y="268"/>
                        <a:pt x="160" y="288"/>
                      </a:cubicBezTo>
                      <a:cubicBezTo>
                        <a:pt x="160" y="314"/>
                        <a:pt x="181" y="336"/>
                        <a:pt x="208" y="336"/>
                      </a:cubicBezTo>
                      <a:cubicBezTo>
                        <a:pt x="234" y="336"/>
                        <a:pt x="256" y="314"/>
                        <a:pt x="256" y="288"/>
                      </a:cubicBezTo>
                      <a:cubicBezTo>
                        <a:pt x="256" y="268"/>
                        <a:pt x="244" y="251"/>
                        <a:pt x="227" y="244"/>
                      </a:cubicBezTo>
                      <a:close/>
                      <a:moveTo>
                        <a:pt x="180" y="48"/>
                      </a:moveTo>
                      <a:cubicBezTo>
                        <a:pt x="180" y="33"/>
                        <a:pt x="192" y="20"/>
                        <a:pt x="208" y="20"/>
                      </a:cubicBezTo>
                      <a:cubicBezTo>
                        <a:pt x="223" y="20"/>
                        <a:pt x="235" y="33"/>
                        <a:pt x="235" y="48"/>
                      </a:cubicBezTo>
                      <a:cubicBezTo>
                        <a:pt x="235" y="63"/>
                        <a:pt x="223" y="76"/>
                        <a:pt x="208" y="76"/>
                      </a:cubicBezTo>
                      <a:cubicBezTo>
                        <a:pt x="192" y="76"/>
                        <a:pt x="180" y="63"/>
                        <a:pt x="180" y="48"/>
                      </a:cubicBezTo>
                      <a:close/>
                      <a:moveTo>
                        <a:pt x="208" y="316"/>
                      </a:moveTo>
                      <a:cubicBezTo>
                        <a:pt x="192" y="316"/>
                        <a:pt x="180" y="303"/>
                        <a:pt x="180" y="288"/>
                      </a:cubicBezTo>
                      <a:cubicBezTo>
                        <a:pt x="180" y="273"/>
                        <a:pt x="192" y="260"/>
                        <a:pt x="208" y="260"/>
                      </a:cubicBezTo>
                      <a:cubicBezTo>
                        <a:pt x="223" y="260"/>
                        <a:pt x="235" y="273"/>
                        <a:pt x="235" y="288"/>
                      </a:cubicBezTo>
                      <a:cubicBezTo>
                        <a:pt x="235" y="303"/>
                        <a:pt x="223" y="316"/>
                        <a:pt x="208" y="316"/>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dirty="0">
                    <a:solidFill>
                      <a:srgbClr val="B2B2B2"/>
                    </a:solidFill>
                  </a:endParaRPr>
                </a:p>
              </p:txBody>
            </p:sp>
          </p:grpSp>
        </p:grpSp>
      </p:grpSp>
      <p:sp>
        <p:nvSpPr>
          <p:cNvPr id="3" name="矩形 2">
            <a:extLst>
              <a:ext uri="{FF2B5EF4-FFF2-40B4-BE49-F238E27FC236}">
                <a16:creationId xmlns:a16="http://schemas.microsoft.com/office/drawing/2014/main" id="{4B4A446B-6C4E-1740-98B9-440F6C351742}"/>
              </a:ext>
            </a:extLst>
          </p:cNvPr>
          <p:cNvSpPr/>
          <p:nvPr/>
        </p:nvSpPr>
        <p:spPr>
          <a:xfrm>
            <a:off x="174369" y="2537717"/>
            <a:ext cx="2759089" cy="968727"/>
          </a:xfrm>
          <a:prstGeom prst="rect">
            <a:avLst/>
          </a:prstGeom>
        </p:spPr>
        <p:txBody>
          <a:bodyPr wrap="none">
            <a:spAutoFit/>
          </a:bodyPr>
          <a:lstStyle/>
          <a:p>
            <a:pPr lvl="1" indent="-447675" algn="ctr">
              <a:lnSpc>
                <a:spcPct val="150000"/>
              </a:lnSpc>
            </a:pPr>
            <a:r>
              <a:rPr lang="zh-CN" altLang="en-US" sz="2000" b="1" dirty="0">
                <a:solidFill>
                  <a:schemeClr val="bg2">
                    <a:lumMod val="25000"/>
                  </a:schemeClr>
                </a:solidFill>
              </a:rPr>
              <a:t>交互式</a:t>
            </a:r>
            <a:endParaRPr lang="en-US" altLang="zh-CN" sz="2000" b="1" dirty="0">
              <a:solidFill>
                <a:schemeClr val="bg2">
                  <a:lumMod val="25000"/>
                </a:schemeClr>
              </a:solidFill>
            </a:endParaRPr>
          </a:p>
          <a:p>
            <a:pPr lvl="1" indent="-447675" algn="ctr">
              <a:lnSpc>
                <a:spcPct val="150000"/>
              </a:lnSpc>
            </a:pPr>
            <a:r>
              <a:rPr lang="zh-CN" altLang="en-US" sz="2000" b="1" dirty="0">
                <a:solidFill>
                  <a:schemeClr val="bg2">
                    <a:lumMod val="25000"/>
                  </a:schemeClr>
                </a:solidFill>
              </a:rPr>
              <a:t>又称为自主式、自含式</a:t>
            </a:r>
            <a:endParaRPr lang="en-US" altLang="zh-CN" sz="2000" b="1" dirty="0">
              <a:solidFill>
                <a:schemeClr val="bg2">
                  <a:lumMod val="25000"/>
                </a:schemeClr>
              </a:solidFill>
            </a:endParaRPr>
          </a:p>
        </p:txBody>
      </p:sp>
      <p:sp>
        <p:nvSpPr>
          <p:cNvPr id="4" name="矩形 3">
            <a:extLst>
              <a:ext uri="{FF2B5EF4-FFF2-40B4-BE49-F238E27FC236}">
                <a16:creationId xmlns:a16="http://schemas.microsoft.com/office/drawing/2014/main" id="{F01FA69A-318E-904D-BD6E-CAE69A16E242}"/>
              </a:ext>
            </a:extLst>
          </p:cNvPr>
          <p:cNvSpPr/>
          <p:nvPr/>
        </p:nvSpPr>
        <p:spPr>
          <a:xfrm>
            <a:off x="3816264" y="2454777"/>
            <a:ext cx="1733167" cy="968727"/>
          </a:xfrm>
          <a:prstGeom prst="rect">
            <a:avLst/>
          </a:prstGeom>
        </p:spPr>
        <p:txBody>
          <a:bodyPr wrap="none">
            <a:spAutoFit/>
          </a:bodyPr>
          <a:lstStyle/>
          <a:p>
            <a:pPr lvl="1" indent="-447675" algn="ctr">
              <a:lnSpc>
                <a:spcPct val="150000"/>
              </a:lnSpc>
            </a:pPr>
            <a:r>
              <a:rPr lang="zh-CN" altLang="en-US" sz="2000" b="1" dirty="0">
                <a:solidFill>
                  <a:schemeClr val="bg2">
                    <a:lumMod val="25000"/>
                  </a:schemeClr>
                </a:solidFill>
              </a:rPr>
              <a:t>嵌入式</a:t>
            </a:r>
            <a:endParaRPr lang="en-US" altLang="zh-CN" sz="2000" b="1" dirty="0">
              <a:solidFill>
                <a:schemeClr val="bg2">
                  <a:lumMod val="25000"/>
                </a:schemeClr>
              </a:solidFill>
            </a:endParaRPr>
          </a:p>
          <a:p>
            <a:pPr lvl="1" indent="-447675" algn="ctr">
              <a:lnSpc>
                <a:spcPct val="150000"/>
              </a:lnSpc>
            </a:pPr>
            <a:r>
              <a:rPr lang="zh-CN" altLang="en-US" sz="2000" b="1" dirty="0">
                <a:solidFill>
                  <a:schemeClr val="bg2">
                    <a:lumMod val="25000"/>
                  </a:schemeClr>
                </a:solidFill>
              </a:rPr>
              <a:t>又称为宿主式</a:t>
            </a:r>
          </a:p>
        </p:txBody>
      </p:sp>
      <p:sp>
        <p:nvSpPr>
          <p:cNvPr id="33" name="矩形 32">
            <a:extLst>
              <a:ext uri="{FF2B5EF4-FFF2-40B4-BE49-F238E27FC236}">
                <a16:creationId xmlns:a16="http://schemas.microsoft.com/office/drawing/2014/main" id="{65413C39-633D-114E-AEDF-42DDF54C9CE6}"/>
              </a:ext>
            </a:extLst>
          </p:cNvPr>
          <p:cNvSpPr/>
          <p:nvPr/>
        </p:nvSpPr>
        <p:spPr>
          <a:xfrm>
            <a:off x="5662943" y="688685"/>
            <a:ext cx="6595660" cy="337246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50000"/>
              </a:lnSpc>
              <a:defRPr/>
            </a:pPr>
            <a:r>
              <a:rPr lang="zh-CN" altLang="en-US" b="1" dirty="0">
                <a:solidFill>
                  <a:srgbClr val="A50021"/>
                </a:solidFill>
                <a:latin typeface="Times New Roman" charset="0"/>
              </a:rPr>
              <a:t>原因：</a:t>
            </a:r>
            <a:endParaRPr lang="en-US" altLang="zh-CN" b="1" dirty="0">
              <a:solidFill>
                <a:srgbClr val="A50021"/>
              </a:solidFill>
              <a:latin typeface="Times New Roman" charset="0"/>
            </a:endParaRPr>
          </a:p>
          <a:p>
            <a:pPr lvl="1" indent="-447675">
              <a:lnSpc>
                <a:spcPct val="150000"/>
              </a:lnSpc>
              <a:defRPr/>
            </a:pPr>
            <a:r>
              <a:rPr lang="zh-CN" altLang="en-US" b="1" dirty="0">
                <a:latin typeface="Times New Roman" charset="0"/>
              </a:rPr>
              <a:t>交互式的</a:t>
            </a:r>
            <a:r>
              <a:rPr lang="en-US" altLang="zh-CN" b="1" dirty="0">
                <a:latin typeface="Times New Roman" charset="0"/>
              </a:rPr>
              <a:t>SQL</a:t>
            </a:r>
            <a:r>
              <a:rPr lang="zh-CN" altLang="en-US" b="1" dirty="0">
                <a:latin typeface="Times New Roman" charset="0"/>
              </a:rPr>
              <a:t>语言，大多数语句都是独立执行的，与上下文无关。但实际上许多事务的处理是过程性的，需要进行流程控制的。在这种情况下，单纯用交互式的</a:t>
            </a:r>
            <a:r>
              <a:rPr lang="en-US" altLang="zh-CN" b="1" dirty="0">
                <a:latin typeface="Times New Roman" charset="0"/>
              </a:rPr>
              <a:t>SQL</a:t>
            </a:r>
            <a:r>
              <a:rPr lang="zh-CN" altLang="en-US" b="1" dirty="0">
                <a:latin typeface="Times New Roman" charset="0"/>
              </a:rPr>
              <a:t>就很难实现，所以引入了嵌入式</a:t>
            </a:r>
            <a:r>
              <a:rPr lang="en-US" altLang="zh-CN" b="1" dirty="0">
                <a:latin typeface="Times New Roman" charset="0"/>
              </a:rPr>
              <a:t>SQL</a:t>
            </a:r>
            <a:r>
              <a:rPr lang="zh-CN" altLang="en-US" b="1" dirty="0">
                <a:latin typeface="Times New Roman" charset="0"/>
              </a:rPr>
              <a:t>。</a:t>
            </a:r>
            <a:endParaRPr lang="en-US" altLang="zh-CN" b="1" dirty="0">
              <a:latin typeface="Times New Roman" charset="0"/>
            </a:endParaRPr>
          </a:p>
          <a:p>
            <a:pPr lvl="1" indent="-447675">
              <a:lnSpc>
                <a:spcPct val="150000"/>
              </a:lnSpc>
              <a:defRPr/>
            </a:pPr>
            <a:r>
              <a:rPr lang="zh-CN" altLang="en-US" b="1" dirty="0">
                <a:latin typeface="Times New Roman" charset="0"/>
              </a:rPr>
              <a:t>嵌入式</a:t>
            </a:r>
            <a:r>
              <a:rPr lang="en-US" altLang="zh-CN" b="1" dirty="0">
                <a:latin typeface="Times New Roman" charset="0"/>
              </a:rPr>
              <a:t>SQL</a:t>
            </a:r>
            <a:r>
              <a:rPr lang="zh-CN" altLang="en-US" b="1" dirty="0">
                <a:latin typeface="Times New Roman" charset="0"/>
              </a:rPr>
              <a:t>可以将</a:t>
            </a:r>
            <a:r>
              <a:rPr lang="en-US" altLang="zh-CN" b="1" dirty="0">
                <a:latin typeface="Times New Roman" charset="0"/>
              </a:rPr>
              <a:t>SQL</a:t>
            </a:r>
            <a:r>
              <a:rPr lang="zh-CN" altLang="en-US" b="1" dirty="0">
                <a:latin typeface="Times New Roman" charset="0"/>
              </a:rPr>
              <a:t>语言嵌入到某种高级语言中使用，从而利用高级语言的过程性结构来弥补</a:t>
            </a:r>
            <a:r>
              <a:rPr lang="en-US" altLang="zh-CN" b="1" dirty="0">
                <a:latin typeface="Times New Roman" charset="0"/>
              </a:rPr>
              <a:t>SQL</a:t>
            </a:r>
            <a:r>
              <a:rPr lang="zh-CN" altLang="en-US" b="1" dirty="0">
                <a:latin typeface="Times New Roman" charset="0"/>
              </a:rPr>
              <a:t>语言的不足。</a:t>
            </a:r>
            <a:endParaRPr lang="en-US" altLang="zh-CN" b="1" dirty="0">
              <a:latin typeface="Times New Roman" charset="0"/>
            </a:endParaRPr>
          </a:p>
          <a:p>
            <a:pPr lvl="1" indent="-447675">
              <a:lnSpc>
                <a:spcPct val="150000"/>
              </a:lnSpc>
              <a:defRPr/>
            </a:pPr>
            <a:r>
              <a:rPr lang="zh-CN" altLang="en-US" b="1" dirty="0">
                <a:latin typeface="Times New Roman" charset="0"/>
              </a:rPr>
              <a:t>嵌入</a:t>
            </a:r>
            <a:r>
              <a:rPr lang="en-US" altLang="zh-CN" b="1" dirty="0">
                <a:latin typeface="Times New Roman" charset="0"/>
              </a:rPr>
              <a:t>SQL</a:t>
            </a:r>
            <a:r>
              <a:rPr lang="zh-CN" altLang="en-US" b="1" dirty="0">
                <a:latin typeface="Times New Roman" charset="0"/>
              </a:rPr>
              <a:t>的高级语言</a:t>
            </a:r>
            <a:r>
              <a:rPr lang="zh-CN" altLang="en-US" b="1" dirty="0">
                <a:solidFill>
                  <a:srgbClr val="C00000"/>
                </a:solidFill>
                <a:latin typeface="Times New Roman" charset="0"/>
              </a:rPr>
              <a:t>称为主语言</a:t>
            </a:r>
            <a:r>
              <a:rPr lang="zh-CN" altLang="en-US" b="1" dirty="0">
                <a:latin typeface="Times New Roman" charset="0"/>
              </a:rPr>
              <a:t>或</a:t>
            </a:r>
            <a:r>
              <a:rPr lang="zh-CN" altLang="en-US" b="1" dirty="0">
                <a:solidFill>
                  <a:srgbClr val="C00000"/>
                </a:solidFill>
                <a:latin typeface="Times New Roman" charset="0"/>
              </a:rPr>
              <a:t>宿主语言</a:t>
            </a:r>
            <a:r>
              <a:rPr lang="zh-CN" altLang="en-US" b="1" dirty="0">
                <a:latin typeface="Times New Roman" charset="0"/>
              </a:rPr>
              <a:t>。</a:t>
            </a:r>
          </a:p>
        </p:txBody>
      </p:sp>
      <p:sp>
        <p:nvSpPr>
          <p:cNvPr id="34" name="矩形 33">
            <a:extLst>
              <a:ext uri="{FF2B5EF4-FFF2-40B4-BE49-F238E27FC236}">
                <a16:creationId xmlns:a16="http://schemas.microsoft.com/office/drawing/2014/main" id="{F1316F58-3435-1B4F-AE96-60A1E0FCF9AC}"/>
              </a:ext>
            </a:extLst>
          </p:cNvPr>
          <p:cNvSpPr/>
          <p:nvPr/>
        </p:nvSpPr>
        <p:spPr>
          <a:xfrm>
            <a:off x="5198725" y="4255053"/>
            <a:ext cx="7151580" cy="1710468"/>
          </a:xfrm>
          <a:prstGeom prst="rect">
            <a:avLst/>
          </a:prstGeom>
        </p:spPr>
        <p:txBody>
          <a:bodyPr wrap="square">
            <a:spAutoFit/>
          </a:bodyPr>
          <a:lstStyle/>
          <a:p>
            <a:pPr marL="901700" indent="-901700">
              <a:lnSpc>
                <a:spcPct val="150000"/>
              </a:lnSpc>
              <a:buNone/>
              <a:defRPr/>
            </a:pPr>
            <a:r>
              <a:rPr lang="en-US" altLang="zh-CN" b="1" dirty="0">
                <a:solidFill>
                  <a:schemeClr val="folHlink"/>
                </a:solidFill>
                <a:latin typeface="Times New Roman" charset="0"/>
              </a:rPr>
              <a:t>DBMS</a:t>
            </a:r>
            <a:r>
              <a:rPr lang="zh-CN" altLang="en-US" b="1" dirty="0">
                <a:solidFill>
                  <a:schemeClr val="folHlink"/>
                </a:solidFill>
                <a:latin typeface="Times New Roman" charset="0"/>
              </a:rPr>
              <a:t>处理嵌入式</a:t>
            </a:r>
            <a:r>
              <a:rPr lang="en-US" altLang="zh-CN" b="1" dirty="0">
                <a:solidFill>
                  <a:schemeClr val="folHlink"/>
                </a:solidFill>
                <a:latin typeface="Times New Roman" charset="0"/>
              </a:rPr>
              <a:t>SQL</a:t>
            </a:r>
            <a:r>
              <a:rPr lang="zh-CN" altLang="en-US" b="1" dirty="0">
                <a:solidFill>
                  <a:schemeClr val="folHlink"/>
                </a:solidFill>
                <a:latin typeface="Times New Roman" charset="0"/>
              </a:rPr>
              <a:t>语言的方法：</a:t>
            </a:r>
            <a:endParaRPr lang="en-US" altLang="zh-CN" b="1" dirty="0">
              <a:solidFill>
                <a:schemeClr val="folHlink"/>
              </a:solidFill>
              <a:latin typeface="Times New Roman" charset="0"/>
            </a:endParaRPr>
          </a:p>
          <a:p>
            <a:pPr marL="901700" indent="-901700">
              <a:lnSpc>
                <a:spcPct val="150000"/>
              </a:lnSpc>
              <a:buNone/>
              <a:defRPr/>
            </a:pPr>
            <a:r>
              <a:rPr lang="zh-CN" altLang="en-US" b="1" dirty="0">
                <a:latin typeface="Times New Roman" charset="0"/>
              </a:rPr>
              <a:t>（</a:t>
            </a:r>
            <a:r>
              <a:rPr lang="en-US" altLang="zh-CN" b="1" dirty="0">
                <a:latin typeface="Times New Roman" charset="0"/>
              </a:rPr>
              <a:t>1</a:t>
            </a:r>
            <a:r>
              <a:rPr lang="zh-CN" altLang="en-US" b="1" dirty="0">
                <a:latin typeface="Times New Roman" charset="0"/>
              </a:rPr>
              <a:t>）由</a:t>
            </a:r>
            <a:r>
              <a:rPr lang="en-US" altLang="zh-CN" b="1" dirty="0">
                <a:latin typeface="Times New Roman" charset="0"/>
              </a:rPr>
              <a:t>DBMS</a:t>
            </a:r>
            <a:r>
              <a:rPr lang="zh-CN" altLang="en-US" b="1" dirty="0">
                <a:latin typeface="Times New Roman" charset="0"/>
              </a:rPr>
              <a:t>的预处理程序对源程序进行扫描，</a:t>
            </a:r>
            <a:r>
              <a:rPr lang="zh-CN" altLang="en-US" b="1" dirty="0">
                <a:solidFill>
                  <a:srgbClr val="E02920"/>
                </a:solidFill>
                <a:latin typeface="Times New Roman" charset="0"/>
              </a:rPr>
              <a:t>识别出</a:t>
            </a:r>
            <a:r>
              <a:rPr lang="en-US" altLang="zh-CN" b="1" dirty="0">
                <a:solidFill>
                  <a:srgbClr val="E02920"/>
                </a:solidFill>
                <a:latin typeface="Times New Roman" charset="0"/>
              </a:rPr>
              <a:t>SQL</a:t>
            </a:r>
            <a:r>
              <a:rPr lang="zh-CN" altLang="en-US" b="1" dirty="0">
                <a:latin typeface="Times New Roman" charset="0"/>
              </a:rPr>
              <a:t>语句</a:t>
            </a:r>
            <a:endParaRPr lang="en-US" altLang="zh-CN" b="1" dirty="0">
              <a:latin typeface="Times New Roman" charset="0"/>
            </a:endParaRPr>
          </a:p>
          <a:p>
            <a:pPr marL="901700" indent="-901700">
              <a:lnSpc>
                <a:spcPct val="150000"/>
              </a:lnSpc>
              <a:buNone/>
              <a:defRPr/>
            </a:pPr>
            <a:r>
              <a:rPr lang="zh-CN" altLang="en-US" b="1" dirty="0">
                <a:latin typeface="Times New Roman" charset="0"/>
              </a:rPr>
              <a:t>（</a:t>
            </a:r>
            <a:r>
              <a:rPr lang="en-US" altLang="zh-CN" b="1" dirty="0">
                <a:latin typeface="Times New Roman" charset="0"/>
              </a:rPr>
              <a:t>2</a:t>
            </a:r>
            <a:r>
              <a:rPr lang="zh-CN" altLang="en-US" b="1" dirty="0">
                <a:latin typeface="Times New Roman" charset="0"/>
              </a:rPr>
              <a:t>）把它们</a:t>
            </a:r>
            <a:r>
              <a:rPr lang="zh-CN" altLang="en-US" b="1" dirty="0">
                <a:solidFill>
                  <a:srgbClr val="E02920"/>
                </a:solidFill>
                <a:latin typeface="Times New Roman" charset="0"/>
              </a:rPr>
              <a:t>转换</a:t>
            </a:r>
            <a:r>
              <a:rPr lang="zh-CN" altLang="en-US" b="1" dirty="0">
                <a:latin typeface="Times New Roman" charset="0"/>
              </a:rPr>
              <a:t>成主语言调用语句，以使主语言编译程序能识别它</a:t>
            </a:r>
            <a:endParaRPr lang="en-US" altLang="zh-CN" b="1" dirty="0">
              <a:latin typeface="Times New Roman" charset="0"/>
            </a:endParaRPr>
          </a:p>
          <a:p>
            <a:pPr marL="901700" indent="-901700">
              <a:lnSpc>
                <a:spcPct val="150000"/>
              </a:lnSpc>
              <a:buNone/>
              <a:defRPr/>
            </a:pPr>
            <a:r>
              <a:rPr lang="zh-CN" altLang="en-US" b="1" dirty="0">
                <a:latin typeface="Times New Roman" charset="0"/>
              </a:rPr>
              <a:t>（</a:t>
            </a:r>
            <a:r>
              <a:rPr lang="en-US" altLang="zh-CN" b="1" dirty="0">
                <a:latin typeface="Times New Roman" charset="0"/>
              </a:rPr>
              <a:t>3</a:t>
            </a:r>
            <a:r>
              <a:rPr lang="zh-CN" altLang="en-US" b="1" dirty="0">
                <a:latin typeface="Times New Roman" charset="0"/>
              </a:rPr>
              <a:t>）最后由主语言的编译程序将整个源程序</a:t>
            </a:r>
            <a:r>
              <a:rPr lang="zh-CN" altLang="en-US" b="1" dirty="0">
                <a:solidFill>
                  <a:srgbClr val="E02920"/>
                </a:solidFill>
                <a:latin typeface="Times New Roman" charset="0"/>
              </a:rPr>
              <a:t>编译</a:t>
            </a:r>
            <a:r>
              <a:rPr lang="zh-CN" altLang="en-US" b="1" dirty="0">
                <a:latin typeface="Times New Roman" charset="0"/>
              </a:rPr>
              <a:t>成目标码。</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a:extLst>
              <a:ext uri="{FF2B5EF4-FFF2-40B4-BE49-F238E27FC236}">
                <a16:creationId xmlns:a16="http://schemas.microsoft.com/office/drawing/2014/main" id="{914987C2-8887-6B48-844C-9F016AB2EA9C}"/>
              </a:ext>
            </a:extLst>
          </p:cNvPr>
          <p:cNvSpPr>
            <a:spLocks noGrp="1" noChangeArrowheads="1"/>
          </p:cNvSpPr>
          <p:nvPr>
            <p:ph type="title"/>
          </p:nvPr>
        </p:nvSpPr>
        <p:spPr/>
        <p:txBody>
          <a:bodyPr>
            <a:normAutofit fontScale="90000"/>
          </a:bodyPr>
          <a:lstStyle/>
          <a:p>
            <a:pPr>
              <a:defRPr/>
            </a:pPr>
            <a:r>
              <a:rPr lang="en-US" altLang="zh-CN" dirty="0">
                <a:solidFill>
                  <a:schemeClr val="bg2">
                    <a:lumMod val="10000"/>
                  </a:schemeClr>
                </a:solidFill>
              </a:rPr>
              <a:t>5.7.1</a:t>
            </a:r>
            <a:r>
              <a:rPr lang="zh-CN" altLang="en-US" dirty="0">
                <a:solidFill>
                  <a:schemeClr val="bg2">
                    <a:lumMod val="10000"/>
                  </a:schemeClr>
                </a:solidFill>
              </a:rPr>
              <a:t>嵌入式</a:t>
            </a:r>
            <a:r>
              <a:rPr lang="en-US" altLang="zh-CN" dirty="0">
                <a:solidFill>
                  <a:schemeClr val="bg2">
                    <a:lumMod val="10000"/>
                  </a:schemeClr>
                </a:solidFill>
              </a:rPr>
              <a:t>SQL</a:t>
            </a:r>
            <a:r>
              <a:rPr lang="zh-CN" altLang="en-US" dirty="0">
                <a:solidFill>
                  <a:schemeClr val="bg2">
                    <a:lumMod val="10000"/>
                  </a:schemeClr>
                </a:solidFill>
              </a:rPr>
              <a:t>语句与主语言之间的通信</a:t>
            </a:r>
          </a:p>
        </p:txBody>
      </p:sp>
      <p:sp>
        <p:nvSpPr>
          <p:cNvPr id="823299" name="Rectangle 3">
            <a:extLst>
              <a:ext uri="{FF2B5EF4-FFF2-40B4-BE49-F238E27FC236}">
                <a16:creationId xmlns:a16="http://schemas.microsoft.com/office/drawing/2014/main" id="{0E17798F-6CB8-0D4A-90FC-46625C114A45}"/>
              </a:ext>
            </a:extLst>
          </p:cNvPr>
          <p:cNvSpPr>
            <a:spLocks noGrp="1" noChangeArrowheads="1"/>
          </p:cNvSpPr>
          <p:nvPr>
            <p:ph idx="1"/>
          </p:nvPr>
        </p:nvSpPr>
        <p:spPr>
          <a:xfrm>
            <a:off x="1061179" y="1105966"/>
            <a:ext cx="4158093" cy="3043600"/>
          </a:xfrm>
        </p:spPr>
        <p:txBody>
          <a:bodyPr>
            <a:normAutofit fontScale="92500" lnSpcReduction="20000"/>
          </a:bodyPr>
          <a:lstStyle/>
          <a:p>
            <a:pPr marL="9525" indent="-9525">
              <a:lnSpc>
                <a:spcPct val="110000"/>
              </a:lnSpc>
              <a:spcBef>
                <a:spcPts val="600"/>
              </a:spcBef>
              <a:buNone/>
              <a:defRPr/>
            </a:pPr>
            <a:r>
              <a:rPr lang="zh-CN" altLang="en-US" sz="2200" b="1" dirty="0"/>
              <a:t>将</a:t>
            </a:r>
            <a:r>
              <a:rPr lang="en-US" altLang="zh-CN" sz="2200" b="1" dirty="0"/>
              <a:t>SQL</a:t>
            </a:r>
            <a:r>
              <a:rPr lang="zh-CN" altLang="en-US" sz="2200" b="1" dirty="0"/>
              <a:t>嵌入到高级语言中混合编程，</a:t>
            </a:r>
            <a:endParaRPr lang="en-US" altLang="zh-CN" sz="2200" b="1" dirty="0"/>
          </a:p>
          <a:p>
            <a:pPr marL="9525" indent="-9525">
              <a:lnSpc>
                <a:spcPct val="110000"/>
              </a:lnSpc>
              <a:spcBef>
                <a:spcPts val="600"/>
              </a:spcBef>
              <a:buNone/>
              <a:defRPr/>
            </a:pPr>
            <a:r>
              <a:rPr lang="zh-CN" altLang="en-US" sz="2200" b="1" dirty="0"/>
              <a:t>程序中会含有两种不同类型的语句：</a:t>
            </a:r>
            <a:endParaRPr lang="en-US" altLang="zh-CN" sz="2200" b="1" dirty="0"/>
          </a:p>
          <a:p>
            <a:pPr marL="457200" indent="-457200">
              <a:lnSpc>
                <a:spcPct val="110000"/>
              </a:lnSpc>
              <a:spcBef>
                <a:spcPts val="600"/>
              </a:spcBef>
              <a:buFont typeface="+mj-lt"/>
              <a:buAutoNum type="arabicPeriod"/>
              <a:defRPr/>
            </a:pPr>
            <a:r>
              <a:rPr lang="en-US" altLang="zh-CN" sz="2200" b="1" dirty="0"/>
              <a:t>SQL</a:t>
            </a:r>
            <a:r>
              <a:rPr lang="zh-CN" altLang="en-US" sz="2200" b="1" dirty="0"/>
              <a:t>语句</a:t>
            </a:r>
            <a:endParaRPr lang="en-US" altLang="zh-CN" sz="2200" b="1" dirty="0"/>
          </a:p>
          <a:p>
            <a:pPr lvl="1">
              <a:lnSpc>
                <a:spcPct val="110000"/>
              </a:lnSpc>
              <a:spcBef>
                <a:spcPts val="600"/>
              </a:spcBef>
              <a:defRPr/>
            </a:pPr>
            <a:r>
              <a:rPr lang="zh-CN" altLang="en-US" sz="2200" b="1" dirty="0">
                <a:latin typeface="SimHei" panose="02010609060101010101" pitchFamily="49" charset="-122"/>
                <a:ea typeface="SimHei" panose="02010609060101010101" pitchFamily="49" charset="-122"/>
              </a:rPr>
              <a:t>描述性的面向集合的语句</a:t>
            </a:r>
            <a:endParaRPr lang="en-US" altLang="zh-CN" sz="2200" b="1" dirty="0">
              <a:latin typeface="SimHei" panose="02010609060101010101" pitchFamily="49" charset="-122"/>
              <a:ea typeface="SimHei" panose="02010609060101010101" pitchFamily="49" charset="-122"/>
            </a:endParaRPr>
          </a:p>
          <a:p>
            <a:pPr lvl="1">
              <a:lnSpc>
                <a:spcPct val="110000"/>
              </a:lnSpc>
              <a:spcBef>
                <a:spcPts val="600"/>
              </a:spcBef>
              <a:defRPr/>
            </a:pPr>
            <a:r>
              <a:rPr lang="zh-CN" altLang="en-US" sz="2200" b="1" dirty="0">
                <a:latin typeface="SimHei" panose="02010609060101010101" pitchFamily="49" charset="-122"/>
                <a:ea typeface="SimHei" panose="02010609060101010101" pitchFamily="49" charset="-122"/>
              </a:rPr>
              <a:t>负责操纵数据库</a:t>
            </a:r>
            <a:endParaRPr lang="en-US" altLang="zh-CN" sz="2200" b="1" dirty="0">
              <a:latin typeface="SimHei" panose="02010609060101010101" pitchFamily="49" charset="-122"/>
              <a:ea typeface="SimHei" panose="02010609060101010101" pitchFamily="49" charset="-122"/>
            </a:endParaRPr>
          </a:p>
          <a:p>
            <a:pPr marL="457200" indent="-457200">
              <a:lnSpc>
                <a:spcPct val="110000"/>
              </a:lnSpc>
              <a:spcBef>
                <a:spcPts val="600"/>
              </a:spcBef>
              <a:buFont typeface="+mj-lt"/>
              <a:buAutoNum type="arabicPeriod"/>
              <a:defRPr/>
            </a:pPr>
            <a:r>
              <a:rPr lang="zh-CN" altLang="en-US" sz="2200" b="1" dirty="0"/>
              <a:t>高级语言语句</a:t>
            </a:r>
            <a:endParaRPr lang="en-US" altLang="zh-CN" sz="2200" b="1" dirty="0"/>
          </a:p>
          <a:p>
            <a:pPr lvl="1">
              <a:lnSpc>
                <a:spcPct val="110000"/>
              </a:lnSpc>
              <a:spcBef>
                <a:spcPts val="600"/>
              </a:spcBef>
              <a:defRPr/>
            </a:pPr>
            <a:r>
              <a:rPr lang="zh-CN" altLang="en-US" sz="2200" b="1" dirty="0">
                <a:latin typeface="SimHei" panose="02010609060101010101" pitchFamily="49" charset="-122"/>
                <a:ea typeface="SimHei" panose="02010609060101010101" pitchFamily="49" charset="-122"/>
              </a:rPr>
              <a:t>过程性的面向记录的语句</a:t>
            </a:r>
            <a:endParaRPr lang="en-US" altLang="zh-CN" sz="2200" b="1" dirty="0">
              <a:latin typeface="SimHei" panose="02010609060101010101" pitchFamily="49" charset="-122"/>
              <a:ea typeface="SimHei" panose="02010609060101010101" pitchFamily="49" charset="-122"/>
            </a:endParaRPr>
          </a:p>
          <a:p>
            <a:pPr lvl="1">
              <a:lnSpc>
                <a:spcPct val="110000"/>
              </a:lnSpc>
              <a:spcBef>
                <a:spcPts val="600"/>
              </a:spcBef>
              <a:defRPr/>
            </a:pPr>
            <a:r>
              <a:rPr lang="zh-CN" altLang="en-US" sz="2200" b="1" dirty="0">
                <a:latin typeface="SimHei" panose="02010609060101010101" pitchFamily="49" charset="-122"/>
                <a:ea typeface="SimHei" panose="02010609060101010101" pitchFamily="49" charset="-122"/>
              </a:rPr>
              <a:t>负责控制程序流程</a:t>
            </a:r>
            <a:endParaRPr lang="en-US" altLang="zh-CN" sz="2200" b="1" dirty="0">
              <a:latin typeface="SimHei" panose="02010609060101010101" pitchFamily="49" charset="-122"/>
              <a:ea typeface="SimHei" panose="02010609060101010101" pitchFamily="49" charset="-122"/>
            </a:endParaRPr>
          </a:p>
        </p:txBody>
      </p:sp>
      <p:sp>
        <p:nvSpPr>
          <p:cNvPr id="5" name="幻灯片编号占位符 5">
            <a:extLst>
              <a:ext uri="{FF2B5EF4-FFF2-40B4-BE49-F238E27FC236}">
                <a16:creationId xmlns:a16="http://schemas.microsoft.com/office/drawing/2014/main" id="{2562CBB4-F3F7-274A-A9B7-E8C518F96A68}"/>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F197D55E-53FF-BC4F-BB67-E90122328389}" type="slidenum">
              <a:rPr kumimoji="0" lang="en-US" altLang="zh-CN" sz="1400">
                <a:ea typeface="宋体" panose="02010600030101010101" pitchFamily="2" charset="-122"/>
              </a:rPr>
              <a:pPr/>
              <a:t>106</a:t>
            </a:fld>
            <a:endParaRPr kumimoji="0" lang="en-US" altLang="zh-CN" sz="1400">
              <a:ea typeface="宋体" panose="02010600030101010101" pitchFamily="2" charset="-122"/>
            </a:endParaRPr>
          </a:p>
        </p:txBody>
      </p:sp>
      <p:sp>
        <p:nvSpPr>
          <p:cNvPr id="2" name="矩形 1">
            <a:extLst>
              <a:ext uri="{FF2B5EF4-FFF2-40B4-BE49-F238E27FC236}">
                <a16:creationId xmlns:a16="http://schemas.microsoft.com/office/drawing/2014/main" id="{F4441713-7EFF-5241-8384-832B4D1BF854}"/>
              </a:ext>
            </a:extLst>
          </p:cNvPr>
          <p:cNvSpPr/>
          <p:nvPr/>
        </p:nvSpPr>
        <p:spPr>
          <a:xfrm>
            <a:off x="5594813" y="1172766"/>
            <a:ext cx="6597187" cy="3801041"/>
          </a:xfrm>
          <a:prstGeom prst="rect">
            <a:avLst/>
          </a:prstGeom>
        </p:spPr>
        <p:txBody>
          <a:bodyPr wrap="square">
            <a:spAutoFit/>
          </a:bodyPr>
          <a:lstStyle/>
          <a:p>
            <a:pPr>
              <a:spcBef>
                <a:spcPts val="1200"/>
              </a:spcBef>
              <a:defRPr/>
            </a:pPr>
            <a:r>
              <a:rPr lang="zh-CN" altLang="en-US" sz="2000" b="1" dirty="0">
                <a:solidFill>
                  <a:schemeClr val="accent5">
                    <a:lumMod val="50000"/>
                  </a:schemeClr>
                </a:solidFill>
                <a:latin typeface="DengXian" panose="02010600030101010101" pitchFamily="2" charset="-122"/>
                <a:ea typeface="DengXian" panose="02010600030101010101" pitchFamily="2" charset="-122"/>
                <a:cs typeface="Arial" panose="020B0604020202020204" pitchFamily="34" charset="0"/>
              </a:rPr>
              <a:t>嵌入式</a:t>
            </a:r>
            <a:r>
              <a:rPr lang="en-US" altLang="zh-CN" sz="2000" b="1" dirty="0">
                <a:solidFill>
                  <a:schemeClr val="accent5">
                    <a:lumMod val="50000"/>
                  </a:schemeClr>
                </a:solidFill>
                <a:latin typeface="DengXian" panose="02010600030101010101" pitchFamily="2" charset="-122"/>
                <a:ea typeface="DengXian" panose="02010600030101010101" pitchFamily="2" charset="-122"/>
                <a:cs typeface="Arial" panose="020B0604020202020204" pitchFamily="34" charset="0"/>
              </a:rPr>
              <a:t>SQL</a:t>
            </a:r>
            <a:r>
              <a:rPr lang="zh-CN" altLang="en-US" sz="2000" b="1" dirty="0">
                <a:solidFill>
                  <a:schemeClr val="accent5">
                    <a:lumMod val="50000"/>
                  </a:schemeClr>
                </a:solidFill>
                <a:latin typeface="DengXian" panose="02010600030101010101" pitchFamily="2" charset="-122"/>
                <a:ea typeface="DengXian" panose="02010600030101010101" pitchFamily="2" charset="-122"/>
                <a:cs typeface="Arial" panose="020B0604020202020204" pitchFamily="34" charset="0"/>
              </a:rPr>
              <a:t>语句与主语言之间需要解决的几个通信问题：</a:t>
            </a:r>
            <a:endParaRPr lang="en-US" altLang="zh-CN" sz="2000" b="1" dirty="0">
              <a:solidFill>
                <a:schemeClr val="accent5">
                  <a:lumMod val="50000"/>
                </a:schemeClr>
              </a:solidFill>
              <a:latin typeface="DengXian" panose="02010600030101010101" pitchFamily="2" charset="-122"/>
              <a:ea typeface="DengXian" panose="02010600030101010101" pitchFamily="2" charset="-122"/>
              <a:cs typeface="Arial" panose="020B0604020202020204" pitchFamily="34" charset="0"/>
            </a:endParaRPr>
          </a:p>
          <a:p>
            <a:pPr marL="449263" indent="-449263">
              <a:lnSpc>
                <a:spcPct val="115000"/>
              </a:lnSpc>
              <a:spcBef>
                <a:spcPts val="1200"/>
              </a:spcBef>
              <a:defRPr/>
            </a:pPr>
            <a:r>
              <a:rPr lang="zh-CN" altLang="en-US" sz="2000" b="1" dirty="0">
                <a:solidFill>
                  <a:schemeClr val="accent5">
                    <a:lumMod val="50000"/>
                  </a:schemeClr>
                </a:solidFill>
                <a:latin typeface="DengXian" panose="02010600030101010101" pitchFamily="2" charset="-122"/>
                <a:ea typeface="DengXian" panose="02010600030101010101" pitchFamily="2" charset="-122"/>
                <a:cs typeface="Arial" panose="020B0604020202020204" pitchFamily="34" charset="0"/>
              </a:rPr>
              <a:t>一、宿主语言如何向</a:t>
            </a:r>
            <a:r>
              <a:rPr lang="en-US" altLang="zh-CN" sz="2000" b="1" dirty="0">
                <a:solidFill>
                  <a:schemeClr val="accent5">
                    <a:lumMod val="50000"/>
                  </a:schemeClr>
                </a:solidFill>
                <a:latin typeface="DengXian" panose="02010600030101010101" pitchFamily="2" charset="-122"/>
                <a:ea typeface="DengXian" panose="02010600030101010101" pitchFamily="2" charset="-122"/>
                <a:cs typeface="Arial" panose="020B0604020202020204" pitchFamily="34" charset="0"/>
              </a:rPr>
              <a:t>SQL</a:t>
            </a:r>
            <a:r>
              <a:rPr lang="zh-CN" altLang="en-US" sz="2000" b="1" dirty="0">
                <a:solidFill>
                  <a:schemeClr val="accent5">
                    <a:lumMod val="50000"/>
                  </a:schemeClr>
                </a:solidFill>
                <a:latin typeface="DengXian" panose="02010600030101010101" pitchFamily="2" charset="-122"/>
                <a:ea typeface="DengXian" panose="02010600030101010101" pitchFamily="2" charset="-122"/>
                <a:cs typeface="Arial" panose="020B0604020202020204" pitchFamily="34" charset="0"/>
              </a:rPr>
              <a:t>语言输入操作参数，如查询条件、待更新的数据等？</a:t>
            </a:r>
            <a:endParaRPr lang="en-US" altLang="zh-CN" sz="2000" b="1" dirty="0">
              <a:solidFill>
                <a:schemeClr val="accent5">
                  <a:lumMod val="50000"/>
                </a:schemeClr>
              </a:solidFill>
              <a:latin typeface="DengXian" panose="02010600030101010101" pitchFamily="2" charset="-122"/>
              <a:ea typeface="DengXian" panose="02010600030101010101" pitchFamily="2" charset="-122"/>
              <a:cs typeface="Arial" panose="020B0604020202020204" pitchFamily="34" charset="0"/>
            </a:endParaRPr>
          </a:p>
          <a:p>
            <a:pPr>
              <a:lnSpc>
                <a:spcPct val="115000"/>
              </a:lnSpc>
              <a:spcBef>
                <a:spcPts val="1200"/>
              </a:spcBef>
              <a:defRPr/>
            </a:pPr>
            <a:r>
              <a:rPr lang="zh-CN" altLang="en-US" sz="2000" b="1" dirty="0">
                <a:solidFill>
                  <a:schemeClr val="accent5">
                    <a:lumMod val="50000"/>
                  </a:schemeClr>
                </a:solidFill>
                <a:latin typeface="DengXian" panose="02010600030101010101" pitchFamily="2" charset="-122"/>
                <a:ea typeface="DengXian" panose="02010600030101010101" pitchFamily="2" charset="-122"/>
                <a:cs typeface="Arial" panose="020B0604020202020204" pitchFamily="34" charset="0"/>
              </a:rPr>
              <a:t>二、</a:t>
            </a:r>
            <a:r>
              <a:rPr lang="en-US" altLang="zh-CN" sz="2000" b="1" dirty="0">
                <a:solidFill>
                  <a:schemeClr val="accent5">
                    <a:lumMod val="50000"/>
                  </a:schemeClr>
                </a:solidFill>
                <a:latin typeface="DengXian" panose="02010600030101010101" pitchFamily="2" charset="-122"/>
                <a:ea typeface="DengXian" panose="02010600030101010101" pitchFamily="2" charset="-122"/>
                <a:cs typeface="Arial" panose="020B0604020202020204" pitchFamily="34" charset="0"/>
              </a:rPr>
              <a:t>SQL</a:t>
            </a:r>
            <a:r>
              <a:rPr lang="zh-CN" altLang="en-US" sz="2000" b="1" dirty="0">
                <a:solidFill>
                  <a:schemeClr val="accent5">
                    <a:lumMod val="50000"/>
                  </a:schemeClr>
                </a:solidFill>
                <a:latin typeface="DengXian" panose="02010600030101010101" pitchFamily="2" charset="-122"/>
                <a:ea typeface="DengXian" panose="02010600030101010101" pitchFamily="2" charset="-122"/>
                <a:cs typeface="Arial" panose="020B0604020202020204" pitchFamily="34" charset="0"/>
              </a:rPr>
              <a:t>语言如何向主语言传递数据库操作的结果？</a:t>
            </a:r>
            <a:endParaRPr lang="en-US" altLang="zh-CN" sz="2000" b="1" dirty="0">
              <a:solidFill>
                <a:schemeClr val="accent5">
                  <a:lumMod val="50000"/>
                </a:schemeClr>
              </a:solidFill>
              <a:latin typeface="DengXian" panose="02010600030101010101" pitchFamily="2" charset="-122"/>
              <a:ea typeface="DengXian" panose="02010600030101010101" pitchFamily="2" charset="-122"/>
              <a:cs typeface="Arial" panose="020B0604020202020204" pitchFamily="34" charset="0"/>
            </a:endParaRPr>
          </a:p>
          <a:p>
            <a:pPr marL="409575" indent="-409575">
              <a:lnSpc>
                <a:spcPct val="115000"/>
              </a:lnSpc>
              <a:spcBef>
                <a:spcPts val="1200"/>
              </a:spcBef>
              <a:defRPr/>
            </a:pPr>
            <a:r>
              <a:rPr lang="zh-CN" altLang="en-US" sz="2000" b="1" dirty="0">
                <a:solidFill>
                  <a:schemeClr val="accent5">
                    <a:lumMod val="50000"/>
                  </a:schemeClr>
                </a:solidFill>
                <a:latin typeface="DengXian" panose="02010600030101010101" pitchFamily="2" charset="-122"/>
                <a:ea typeface="DengXian" panose="02010600030101010101" pitchFamily="2" charset="-122"/>
                <a:cs typeface="Arial" panose="020B0604020202020204" pitchFamily="34" charset="0"/>
              </a:rPr>
              <a:t>三、主语言采用的是面向记录的操作方式，一次只能处理一条记录，</a:t>
            </a:r>
            <a:r>
              <a:rPr lang="en-US" altLang="zh-CN" sz="2000" b="1" dirty="0">
                <a:solidFill>
                  <a:schemeClr val="accent5">
                    <a:lumMod val="50000"/>
                  </a:schemeClr>
                </a:solidFill>
                <a:latin typeface="DengXian" panose="02010600030101010101" pitchFamily="2" charset="-122"/>
                <a:ea typeface="DengXian" panose="02010600030101010101" pitchFamily="2" charset="-122"/>
                <a:cs typeface="Arial" panose="020B0604020202020204" pitchFamily="34" charset="0"/>
              </a:rPr>
              <a:t>SQL</a:t>
            </a:r>
            <a:r>
              <a:rPr lang="zh-CN" altLang="en-US" sz="2000" b="1" dirty="0">
                <a:solidFill>
                  <a:schemeClr val="accent5">
                    <a:lumMod val="50000"/>
                  </a:schemeClr>
                </a:solidFill>
                <a:latin typeface="DengXian" panose="02010600030101010101" pitchFamily="2" charset="-122"/>
                <a:ea typeface="DengXian" panose="02010600030101010101" pitchFamily="2" charset="-122"/>
                <a:cs typeface="Arial" panose="020B0604020202020204" pitchFamily="34" charset="0"/>
              </a:rPr>
              <a:t>语言采用面向集合的操作方式，一次可以操作多条记录，两种不同的操作方式如何进行协调？</a:t>
            </a:r>
          </a:p>
          <a:p>
            <a:pPr>
              <a:spcBef>
                <a:spcPts val="1200"/>
              </a:spcBef>
              <a:defRPr/>
            </a:pPr>
            <a:endParaRPr lang="zh-CN" altLang="en-US" sz="2000" dirty="0">
              <a:solidFill>
                <a:srgbClr val="A50021"/>
              </a:solidFill>
              <a:latin typeface="Tahoma" charset="0"/>
              <a:ea typeface="黑体" charset="0"/>
              <a:cs typeface="黑体" charset="0"/>
            </a:endParaRPr>
          </a:p>
        </p:txBody>
      </p:sp>
      <p:sp>
        <p:nvSpPr>
          <p:cNvPr id="3" name="矩形 2">
            <a:extLst>
              <a:ext uri="{FF2B5EF4-FFF2-40B4-BE49-F238E27FC236}">
                <a16:creationId xmlns:a16="http://schemas.microsoft.com/office/drawing/2014/main" id="{00E9C455-0616-F846-8450-7A069B4A3B2C}"/>
              </a:ext>
            </a:extLst>
          </p:cNvPr>
          <p:cNvSpPr/>
          <p:nvPr/>
        </p:nvSpPr>
        <p:spPr>
          <a:xfrm>
            <a:off x="231168" y="4464750"/>
            <a:ext cx="11729663" cy="2400657"/>
          </a:xfrm>
          <a:custGeom>
            <a:avLst/>
            <a:gdLst>
              <a:gd name="connsiteX0" fmla="*/ 0 w 11729663"/>
              <a:gd name="connsiteY0" fmla="*/ 0 h 2400657"/>
              <a:gd name="connsiteX1" fmla="*/ 234593 w 11729663"/>
              <a:gd name="connsiteY1" fmla="*/ 0 h 2400657"/>
              <a:gd name="connsiteX2" fmla="*/ 469187 w 11729663"/>
              <a:gd name="connsiteY2" fmla="*/ 0 h 2400657"/>
              <a:gd name="connsiteX3" fmla="*/ 821076 w 11729663"/>
              <a:gd name="connsiteY3" fmla="*/ 0 h 2400657"/>
              <a:gd name="connsiteX4" fmla="*/ 1290263 w 11729663"/>
              <a:gd name="connsiteY4" fmla="*/ 0 h 2400657"/>
              <a:gd name="connsiteX5" fmla="*/ 1876746 w 11729663"/>
              <a:gd name="connsiteY5" fmla="*/ 0 h 2400657"/>
              <a:gd name="connsiteX6" fmla="*/ 2111339 w 11729663"/>
              <a:gd name="connsiteY6" fmla="*/ 0 h 2400657"/>
              <a:gd name="connsiteX7" fmla="*/ 2463229 w 11729663"/>
              <a:gd name="connsiteY7" fmla="*/ 0 h 2400657"/>
              <a:gd name="connsiteX8" fmla="*/ 3167009 w 11729663"/>
              <a:gd name="connsiteY8" fmla="*/ 0 h 2400657"/>
              <a:gd name="connsiteX9" fmla="*/ 3636196 w 11729663"/>
              <a:gd name="connsiteY9" fmla="*/ 0 h 2400657"/>
              <a:gd name="connsiteX10" fmla="*/ 3870789 w 11729663"/>
              <a:gd name="connsiteY10" fmla="*/ 0 h 2400657"/>
              <a:gd name="connsiteX11" fmla="*/ 4574569 w 11729663"/>
              <a:gd name="connsiteY11" fmla="*/ 0 h 2400657"/>
              <a:gd name="connsiteX12" fmla="*/ 5395645 w 11729663"/>
              <a:gd name="connsiteY12" fmla="*/ 0 h 2400657"/>
              <a:gd name="connsiteX13" fmla="*/ 5982128 w 11729663"/>
              <a:gd name="connsiteY13" fmla="*/ 0 h 2400657"/>
              <a:gd name="connsiteX14" fmla="*/ 6451315 w 11729663"/>
              <a:gd name="connsiteY14" fmla="*/ 0 h 2400657"/>
              <a:gd name="connsiteX15" fmla="*/ 6803205 w 11729663"/>
              <a:gd name="connsiteY15" fmla="*/ 0 h 2400657"/>
              <a:gd name="connsiteX16" fmla="*/ 7037798 w 11729663"/>
              <a:gd name="connsiteY16" fmla="*/ 0 h 2400657"/>
              <a:gd name="connsiteX17" fmla="*/ 7272391 w 11729663"/>
              <a:gd name="connsiteY17" fmla="*/ 0 h 2400657"/>
              <a:gd name="connsiteX18" fmla="*/ 7624281 w 11729663"/>
              <a:gd name="connsiteY18" fmla="*/ 0 h 2400657"/>
              <a:gd name="connsiteX19" fmla="*/ 8328061 w 11729663"/>
              <a:gd name="connsiteY19" fmla="*/ 0 h 2400657"/>
              <a:gd name="connsiteX20" fmla="*/ 8797247 w 11729663"/>
              <a:gd name="connsiteY20" fmla="*/ 0 h 2400657"/>
              <a:gd name="connsiteX21" fmla="*/ 9266434 w 11729663"/>
              <a:gd name="connsiteY21" fmla="*/ 0 h 2400657"/>
              <a:gd name="connsiteX22" fmla="*/ 9970214 w 11729663"/>
              <a:gd name="connsiteY22" fmla="*/ 0 h 2400657"/>
              <a:gd name="connsiteX23" fmla="*/ 10204807 w 11729663"/>
              <a:gd name="connsiteY23" fmla="*/ 0 h 2400657"/>
              <a:gd name="connsiteX24" fmla="*/ 10908587 w 11729663"/>
              <a:gd name="connsiteY24" fmla="*/ 0 h 2400657"/>
              <a:gd name="connsiteX25" fmla="*/ 11729663 w 11729663"/>
              <a:gd name="connsiteY25" fmla="*/ 0 h 2400657"/>
              <a:gd name="connsiteX26" fmla="*/ 11729663 w 11729663"/>
              <a:gd name="connsiteY26" fmla="*/ 432118 h 2400657"/>
              <a:gd name="connsiteX27" fmla="*/ 11729663 w 11729663"/>
              <a:gd name="connsiteY27" fmla="*/ 912250 h 2400657"/>
              <a:gd name="connsiteX28" fmla="*/ 11729663 w 11729663"/>
              <a:gd name="connsiteY28" fmla="*/ 1440394 h 2400657"/>
              <a:gd name="connsiteX29" fmla="*/ 11729663 w 11729663"/>
              <a:gd name="connsiteY29" fmla="*/ 1968539 h 2400657"/>
              <a:gd name="connsiteX30" fmla="*/ 11729663 w 11729663"/>
              <a:gd name="connsiteY30" fmla="*/ 2400657 h 2400657"/>
              <a:gd name="connsiteX31" fmla="*/ 11260476 w 11729663"/>
              <a:gd name="connsiteY31" fmla="*/ 2400657 h 2400657"/>
              <a:gd name="connsiteX32" fmla="*/ 10439400 w 11729663"/>
              <a:gd name="connsiteY32" fmla="*/ 2400657 h 2400657"/>
              <a:gd name="connsiteX33" fmla="*/ 9852917 w 11729663"/>
              <a:gd name="connsiteY33" fmla="*/ 2400657 h 2400657"/>
              <a:gd name="connsiteX34" fmla="*/ 9383730 w 11729663"/>
              <a:gd name="connsiteY34" fmla="*/ 2400657 h 2400657"/>
              <a:gd name="connsiteX35" fmla="*/ 9031841 w 11729663"/>
              <a:gd name="connsiteY35" fmla="*/ 2400657 h 2400657"/>
              <a:gd name="connsiteX36" fmla="*/ 8797247 w 11729663"/>
              <a:gd name="connsiteY36" fmla="*/ 2400657 h 2400657"/>
              <a:gd name="connsiteX37" fmla="*/ 7976171 w 11729663"/>
              <a:gd name="connsiteY37" fmla="*/ 2400657 h 2400657"/>
              <a:gd name="connsiteX38" fmla="*/ 7506984 w 11729663"/>
              <a:gd name="connsiteY38" fmla="*/ 2400657 h 2400657"/>
              <a:gd name="connsiteX39" fmla="*/ 7155094 w 11729663"/>
              <a:gd name="connsiteY39" fmla="*/ 2400657 h 2400657"/>
              <a:gd name="connsiteX40" fmla="*/ 6568611 w 11729663"/>
              <a:gd name="connsiteY40" fmla="*/ 2400657 h 2400657"/>
              <a:gd name="connsiteX41" fmla="*/ 6334018 w 11729663"/>
              <a:gd name="connsiteY41" fmla="*/ 2400657 h 2400657"/>
              <a:gd name="connsiteX42" fmla="*/ 5982128 w 11729663"/>
              <a:gd name="connsiteY42" fmla="*/ 2400657 h 2400657"/>
              <a:gd name="connsiteX43" fmla="*/ 5512942 w 11729663"/>
              <a:gd name="connsiteY43" fmla="*/ 2400657 h 2400657"/>
              <a:gd name="connsiteX44" fmla="*/ 4926458 w 11729663"/>
              <a:gd name="connsiteY44" fmla="*/ 2400657 h 2400657"/>
              <a:gd name="connsiteX45" fmla="*/ 4222679 w 11729663"/>
              <a:gd name="connsiteY45" fmla="*/ 2400657 h 2400657"/>
              <a:gd name="connsiteX46" fmla="*/ 3753492 w 11729663"/>
              <a:gd name="connsiteY46" fmla="*/ 2400657 h 2400657"/>
              <a:gd name="connsiteX47" fmla="*/ 2932416 w 11729663"/>
              <a:gd name="connsiteY47" fmla="*/ 2400657 h 2400657"/>
              <a:gd name="connsiteX48" fmla="*/ 2580526 w 11729663"/>
              <a:gd name="connsiteY48" fmla="*/ 2400657 h 2400657"/>
              <a:gd name="connsiteX49" fmla="*/ 2345933 w 11729663"/>
              <a:gd name="connsiteY49" fmla="*/ 2400657 h 2400657"/>
              <a:gd name="connsiteX50" fmla="*/ 1759449 w 11729663"/>
              <a:gd name="connsiteY50" fmla="*/ 2400657 h 2400657"/>
              <a:gd name="connsiteX51" fmla="*/ 1407560 w 11729663"/>
              <a:gd name="connsiteY51" fmla="*/ 2400657 h 2400657"/>
              <a:gd name="connsiteX52" fmla="*/ 938373 w 11729663"/>
              <a:gd name="connsiteY52" fmla="*/ 2400657 h 2400657"/>
              <a:gd name="connsiteX53" fmla="*/ 0 w 11729663"/>
              <a:gd name="connsiteY53" fmla="*/ 2400657 h 2400657"/>
              <a:gd name="connsiteX54" fmla="*/ 0 w 11729663"/>
              <a:gd name="connsiteY54" fmla="*/ 1944532 h 2400657"/>
              <a:gd name="connsiteX55" fmla="*/ 0 w 11729663"/>
              <a:gd name="connsiteY55" fmla="*/ 1536420 h 2400657"/>
              <a:gd name="connsiteX56" fmla="*/ 0 w 11729663"/>
              <a:gd name="connsiteY56" fmla="*/ 1128309 h 2400657"/>
              <a:gd name="connsiteX57" fmla="*/ 0 w 11729663"/>
              <a:gd name="connsiteY57" fmla="*/ 624171 h 2400657"/>
              <a:gd name="connsiteX58" fmla="*/ 0 w 11729663"/>
              <a:gd name="connsiteY58" fmla="*/ 0 h 240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1729663" h="2400657" fill="none" extrusionOk="0">
                <a:moveTo>
                  <a:pt x="0" y="0"/>
                </a:moveTo>
                <a:cubicBezTo>
                  <a:pt x="59960" y="-17188"/>
                  <a:pt x="137732" y="1955"/>
                  <a:pt x="234593" y="0"/>
                </a:cubicBezTo>
                <a:cubicBezTo>
                  <a:pt x="331454" y="-1955"/>
                  <a:pt x="368668" y="13111"/>
                  <a:pt x="469187" y="0"/>
                </a:cubicBezTo>
                <a:cubicBezTo>
                  <a:pt x="569706" y="-13111"/>
                  <a:pt x="689373" y="13273"/>
                  <a:pt x="821076" y="0"/>
                </a:cubicBezTo>
                <a:cubicBezTo>
                  <a:pt x="952779" y="-13273"/>
                  <a:pt x="1058317" y="10093"/>
                  <a:pt x="1290263" y="0"/>
                </a:cubicBezTo>
                <a:cubicBezTo>
                  <a:pt x="1522209" y="-10093"/>
                  <a:pt x="1585061" y="14813"/>
                  <a:pt x="1876746" y="0"/>
                </a:cubicBezTo>
                <a:cubicBezTo>
                  <a:pt x="2168431" y="-14813"/>
                  <a:pt x="2047604" y="9528"/>
                  <a:pt x="2111339" y="0"/>
                </a:cubicBezTo>
                <a:cubicBezTo>
                  <a:pt x="2175074" y="-9528"/>
                  <a:pt x="2381873" y="1055"/>
                  <a:pt x="2463229" y="0"/>
                </a:cubicBezTo>
                <a:cubicBezTo>
                  <a:pt x="2544585" y="-1055"/>
                  <a:pt x="2858469" y="74984"/>
                  <a:pt x="3167009" y="0"/>
                </a:cubicBezTo>
                <a:cubicBezTo>
                  <a:pt x="3475549" y="-74984"/>
                  <a:pt x="3419040" y="15388"/>
                  <a:pt x="3636196" y="0"/>
                </a:cubicBezTo>
                <a:cubicBezTo>
                  <a:pt x="3853352" y="-15388"/>
                  <a:pt x="3814746" y="1111"/>
                  <a:pt x="3870789" y="0"/>
                </a:cubicBezTo>
                <a:cubicBezTo>
                  <a:pt x="3926832" y="-1111"/>
                  <a:pt x="4402487" y="41076"/>
                  <a:pt x="4574569" y="0"/>
                </a:cubicBezTo>
                <a:cubicBezTo>
                  <a:pt x="4746651" y="-41076"/>
                  <a:pt x="5175825" y="23731"/>
                  <a:pt x="5395645" y="0"/>
                </a:cubicBezTo>
                <a:cubicBezTo>
                  <a:pt x="5615465" y="-23731"/>
                  <a:pt x="5827391" y="29047"/>
                  <a:pt x="5982128" y="0"/>
                </a:cubicBezTo>
                <a:cubicBezTo>
                  <a:pt x="6136865" y="-29047"/>
                  <a:pt x="6278580" y="32817"/>
                  <a:pt x="6451315" y="0"/>
                </a:cubicBezTo>
                <a:cubicBezTo>
                  <a:pt x="6624050" y="-32817"/>
                  <a:pt x="6641228" y="41255"/>
                  <a:pt x="6803205" y="0"/>
                </a:cubicBezTo>
                <a:cubicBezTo>
                  <a:pt x="6965182" y="-41255"/>
                  <a:pt x="6953126" y="20194"/>
                  <a:pt x="7037798" y="0"/>
                </a:cubicBezTo>
                <a:cubicBezTo>
                  <a:pt x="7122470" y="-20194"/>
                  <a:pt x="7216610" y="10210"/>
                  <a:pt x="7272391" y="0"/>
                </a:cubicBezTo>
                <a:cubicBezTo>
                  <a:pt x="7328172" y="-10210"/>
                  <a:pt x="7478927" y="21696"/>
                  <a:pt x="7624281" y="0"/>
                </a:cubicBezTo>
                <a:cubicBezTo>
                  <a:pt x="7769635" y="-21696"/>
                  <a:pt x="8037484" y="6409"/>
                  <a:pt x="8328061" y="0"/>
                </a:cubicBezTo>
                <a:cubicBezTo>
                  <a:pt x="8618638" y="-6409"/>
                  <a:pt x="8642015" y="45750"/>
                  <a:pt x="8797247" y="0"/>
                </a:cubicBezTo>
                <a:cubicBezTo>
                  <a:pt x="8952479" y="-45750"/>
                  <a:pt x="9128992" y="34613"/>
                  <a:pt x="9266434" y="0"/>
                </a:cubicBezTo>
                <a:cubicBezTo>
                  <a:pt x="9403876" y="-34613"/>
                  <a:pt x="9679348" y="27892"/>
                  <a:pt x="9970214" y="0"/>
                </a:cubicBezTo>
                <a:cubicBezTo>
                  <a:pt x="10261080" y="-27892"/>
                  <a:pt x="10089426" y="25006"/>
                  <a:pt x="10204807" y="0"/>
                </a:cubicBezTo>
                <a:cubicBezTo>
                  <a:pt x="10320188" y="-25006"/>
                  <a:pt x="10637768" y="34388"/>
                  <a:pt x="10908587" y="0"/>
                </a:cubicBezTo>
                <a:cubicBezTo>
                  <a:pt x="11179406" y="-34388"/>
                  <a:pt x="11551522" y="91556"/>
                  <a:pt x="11729663" y="0"/>
                </a:cubicBezTo>
                <a:cubicBezTo>
                  <a:pt x="11777498" y="151073"/>
                  <a:pt x="11721985" y="327565"/>
                  <a:pt x="11729663" y="432118"/>
                </a:cubicBezTo>
                <a:cubicBezTo>
                  <a:pt x="11737341" y="536671"/>
                  <a:pt x="11727688" y="771571"/>
                  <a:pt x="11729663" y="912250"/>
                </a:cubicBezTo>
                <a:cubicBezTo>
                  <a:pt x="11731638" y="1052929"/>
                  <a:pt x="11689644" y="1247390"/>
                  <a:pt x="11729663" y="1440394"/>
                </a:cubicBezTo>
                <a:cubicBezTo>
                  <a:pt x="11769682" y="1633398"/>
                  <a:pt x="11713050" y="1746214"/>
                  <a:pt x="11729663" y="1968539"/>
                </a:cubicBezTo>
                <a:cubicBezTo>
                  <a:pt x="11746276" y="2190864"/>
                  <a:pt x="11690400" y="2301949"/>
                  <a:pt x="11729663" y="2400657"/>
                </a:cubicBezTo>
                <a:cubicBezTo>
                  <a:pt x="11599272" y="2429274"/>
                  <a:pt x="11473164" y="2358269"/>
                  <a:pt x="11260476" y="2400657"/>
                </a:cubicBezTo>
                <a:cubicBezTo>
                  <a:pt x="11047788" y="2443045"/>
                  <a:pt x="10829409" y="2386435"/>
                  <a:pt x="10439400" y="2400657"/>
                </a:cubicBezTo>
                <a:cubicBezTo>
                  <a:pt x="10049391" y="2414879"/>
                  <a:pt x="9995146" y="2377310"/>
                  <a:pt x="9852917" y="2400657"/>
                </a:cubicBezTo>
                <a:cubicBezTo>
                  <a:pt x="9710688" y="2424004"/>
                  <a:pt x="9537174" y="2352547"/>
                  <a:pt x="9383730" y="2400657"/>
                </a:cubicBezTo>
                <a:cubicBezTo>
                  <a:pt x="9230286" y="2448767"/>
                  <a:pt x="9132394" y="2367677"/>
                  <a:pt x="9031841" y="2400657"/>
                </a:cubicBezTo>
                <a:cubicBezTo>
                  <a:pt x="8931288" y="2433637"/>
                  <a:pt x="8905320" y="2400237"/>
                  <a:pt x="8797247" y="2400657"/>
                </a:cubicBezTo>
                <a:cubicBezTo>
                  <a:pt x="8689174" y="2401077"/>
                  <a:pt x="8220310" y="2379449"/>
                  <a:pt x="7976171" y="2400657"/>
                </a:cubicBezTo>
                <a:cubicBezTo>
                  <a:pt x="7732032" y="2421865"/>
                  <a:pt x="7620356" y="2369323"/>
                  <a:pt x="7506984" y="2400657"/>
                </a:cubicBezTo>
                <a:cubicBezTo>
                  <a:pt x="7393612" y="2431991"/>
                  <a:pt x="7311542" y="2380326"/>
                  <a:pt x="7155094" y="2400657"/>
                </a:cubicBezTo>
                <a:cubicBezTo>
                  <a:pt x="6998646" y="2420988"/>
                  <a:pt x="6716404" y="2371263"/>
                  <a:pt x="6568611" y="2400657"/>
                </a:cubicBezTo>
                <a:cubicBezTo>
                  <a:pt x="6420818" y="2430051"/>
                  <a:pt x="6423951" y="2388740"/>
                  <a:pt x="6334018" y="2400657"/>
                </a:cubicBezTo>
                <a:cubicBezTo>
                  <a:pt x="6244085" y="2412574"/>
                  <a:pt x="6075639" y="2359339"/>
                  <a:pt x="5982128" y="2400657"/>
                </a:cubicBezTo>
                <a:cubicBezTo>
                  <a:pt x="5888617" y="2441975"/>
                  <a:pt x="5613397" y="2383633"/>
                  <a:pt x="5512942" y="2400657"/>
                </a:cubicBezTo>
                <a:cubicBezTo>
                  <a:pt x="5412487" y="2417681"/>
                  <a:pt x="5218712" y="2361130"/>
                  <a:pt x="4926458" y="2400657"/>
                </a:cubicBezTo>
                <a:cubicBezTo>
                  <a:pt x="4634204" y="2440184"/>
                  <a:pt x="4520400" y="2351832"/>
                  <a:pt x="4222679" y="2400657"/>
                </a:cubicBezTo>
                <a:cubicBezTo>
                  <a:pt x="3924958" y="2449482"/>
                  <a:pt x="3886500" y="2357106"/>
                  <a:pt x="3753492" y="2400657"/>
                </a:cubicBezTo>
                <a:cubicBezTo>
                  <a:pt x="3620484" y="2444208"/>
                  <a:pt x="3298440" y="2385574"/>
                  <a:pt x="2932416" y="2400657"/>
                </a:cubicBezTo>
                <a:cubicBezTo>
                  <a:pt x="2566392" y="2415740"/>
                  <a:pt x="2651734" y="2398125"/>
                  <a:pt x="2580526" y="2400657"/>
                </a:cubicBezTo>
                <a:cubicBezTo>
                  <a:pt x="2509318" y="2403189"/>
                  <a:pt x="2443526" y="2396895"/>
                  <a:pt x="2345933" y="2400657"/>
                </a:cubicBezTo>
                <a:cubicBezTo>
                  <a:pt x="2248340" y="2404419"/>
                  <a:pt x="2049458" y="2361918"/>
                  <a:pt x="1759449" y="2400657"/>
                </a:cubicBezTo>
                <a:cubicBezTo>
                  <a:pt x="1469440" y="2439396"/>
                  <a:pt x="1545954" y="2378776"/>
                  <a:pt x="1407560" y="2400657"/>
                </a:cubicBezTo>
                <a:cubicBezTo>
                  <a:pt x="1269166" y="2422538"/>
                  <a:pt x="1138660" y="2350649"/>
                  <a:pt x="938373" y="2400657"/>
                </a:cubicBezTo>
                <a:cubicBezTo>
                  <a:pt x="738086" y="2450665"/>
                  <a:pt x="294233" y="2304854"/>
                  <a:pt x="0" y="2400657"/>
                </a:cubicBezTo>
                <a:cubicBezTo>
                  <a:pt x="-44405" y="2232843"/>
                  <a:pt x="30689" y="2118091"/>
                  <a:pt x="0" y="1944532"/>
                </a:cubicBezTo>
                <a:cubicBezTo>
                  <a:pt x="-30689" y="1770974"/>
                  <a:pt x="7380" y="1715635"/>
                  <a:pt x="0" y="1536420"/>
                </a:cubicBezTo>
                <a:cubicBezTo>
                  <a:pt x="-7380" y="1357205"/>
                  <a:pt x="28938" y="1273998"/>
                  <a:pt x="0" y="1128309"/>
                </a:cubicBezTo>
                <a:cubicBezTo>
                  <a:pt x="-28938" y="982620"/>
                  <a:pt x="26865" y="872126"/>
                  <a:pt x="0" y="624171"/>
                </a:cubicBezTo>
                <a:cubicBezTo>
                  <a:pt x="-26865" y="376216"/>
                  <a:pt x="13332" y="195548"/>
                  <a:pt x="0" y="0"/>
                </a:cubicBezTo>
                <a:close/>
              </a:path>
              <a:path w="11729663" h="2400657" stroke="0" extrusionOk="0">
                <a:moveTo>
                  <a:pt x="0" y="0"/>
                </a:moveTo>
                <a:cubicBezTo>
                  <a:pt x="55570" y="-19010"/>
                  <a:pt x="137590" y="16874"/>
                  <a:pt x="234593" y="0"/>
                </a:cubicBezTo>
                <a:cubicBezTo>
                  <a:pt x="331596" y="-16874"/>
                  <a:pt x="747414" y="54305"/>
                  <a:pt x="938373" y="0"/>
                </a:cubicBezTo>
                <a:cubicBezTo>
                  <a:pt x="1129332" y="-54305"/>
                  <a:pt x="1475617" y="48341"/>
                  <a:pt x="1642153" y="0"/>
                </a:cubicBezTo>
                <a:cubicBezTo>
                  <a:pt x="1808689" y="-48341"/>
                  <a:pt x="1994385" y="11255"/>
                  <a:pt x="2111339" y="0"/>
                </a:cubicBezTo>
                <a:cubicBezTo>
                  <a:pt x="2228293" y="-11255"/>
                  <a:pt x="2297458" y="12811"/>
                  <a:pt x="2345933" y="0"/>
                </a:cubicBezTo>
                <a:cubicBezTo>
                  <a:pt x="2394408" y="-12811"/>
                  <a:pt x="2780058" y="61529"/>
                  <a:pt x="2932416" y="0"/>
                </a:cubicBezTo>
                <a:cubicBezTo>
                  <a:pt x="3084774" y="-61529"/>
                  <a:pt x="3155148" y="5475"/>
                  <a:pt x="3284306" y="0"/>
                </a:cubicBezTo>
                <a:cubicBezTo>
                  <a:pt x="3413464" y="-5475"/>
                  <a:pt x="3420633" y="24004"/>
                  <a:pt x="3518899" y="0"/>
                </a:cubicBezTo>
                <a:cubicBezTo>
                  <a:pt x="3617165" y="-24004"/>
                  <a:pt x="3733381" y="33280"/>
                  <a:pt x="3870789" y="0"/>
                </a:cubicBezTo>
                <a:cubicBezTo>
                  <a:pt x="4008197" y="-33280"/>
                  <a:pt x="4398801" y="60542"/>
                  <a:pt x="4691865" y="0"/>
                </a:cubicBezTo>
                <a:cubicBezTo>
                  <a:pt x="4984929" y="-60542"/>
                  <a:pt x="5215988" y="46583"/>
                  <a:pt x="5395645" y="0"/>
                </a:cubicBezTo>
                <a:cubicBezTo>
                  <a:pt x="5575302" y="-46583"/>
                  <a:pt x="5822631" y="8806"/>
                  <a:pt x="5982128" y="0"/>
                </a:cubicBezTo>
                <a:cubicBezTo>
                  <a:pt x="6141625" y="-8806"/>
                  <a:pt x="6145219" y="4954"/>
                  <a:pt x="6216721" y="0"/>
                </a:cubicBezTo>
                <a:cubicBezTo>
                  <a:pt x="6288223" y="-4954"/>
                  <a:pt x="6350118" y="25357"/>
                  <a:pt x="6451315" y="0"/>
                </a:cubicBezTo>
                <a:cubicBezTo>
                  <a:pt x="6552512" y="-25357"/>
                  <a:pt x="6814201" y="13798"/>
                  <a:pt x="7037798" y="0"/>
                </a:cubicBezTo>
                <a:cubicBezTo>
                  <a:pt x="7261395" y="-13798"/>
                  <a:pt x="7379662" y="46628"/>
                  <a:pt x="7506984" y="0"/>
                </a:cubicBezTo>
                <a:cubicBezTo>
                  <a:pt x="7634306" y="-46628"/>
                  <a:pt x="7808513" y="50653"/>
                  <a:pt x="8093467" y="0"/>
                </a:cubicBezTo>
                <a:cubicBezTo>
                  <a:pt x="8378421" y="-50653"/>
                  <a:pt x="8566706" y="31332"/>
                  <a:pt x="8797247" y="0"/>
                </a:cubicBezTo>
                <a:cubicBezTo>
                  <a:pt x="9027788" y="-31332"/>
                  <a:pt x="9103013" y="35794"/>
                  <a:pt x="9266434" y="0"/>
                </a:cubicBezTo>
                <a:cubicBezTo>
                  <a:pt x="9429855" y="-35794"/>
                  <a:pt x="9605785" y="19009"/>
                  <a:pt x="9852917" y="0"/>
                </a:cubicBezTo>
                <a:cubicBezTo>
                  <a:pt x="10100049" y="-19009"/>
                  <a:pt x="10128365" y="37772"/>
                  <a:pt x="10204807" y="0"/>
                </a:cubicBezTo>
                <a:cubicBezTo>
                  <a:pt x="10281249" y="-37772"/>
                  <a:pt x="10743844" y="6314"/>
                  <a:pt x="10908587" y="0"/>
                </a:cubicBezTo>
                <a:cubicBezTo>
                  <a:pt x="11073330" y="-6314"/>
                  <a:pt x="11538846" y="11021"/>
                  <a:pt x="11729663" y="0"/>
                </a:cubicBezTo>
                <a:cubicBezTo>
                  <a:pt x="11783382" y="147719"/>
                  <a:pt x="11703675" y="303794"/>
                  <a:pt x="11729663" y="528145"/>
                </a:cubicBezTo>
                <a:cubicBezTo>
                  <a:pt x="11755651" y="752496"/>
                  <a:pt x="11722040" y="736816"/>
                  <a:pt x="11729663" y="936256"/>
                </a:cubicBezTo>
                <a:cubicBezTo>
                  <a:pt x="11737286" y="1135696"/>
                  <a:pt x="11700475" y="1252405"/>
                  <a:pt x="11729663" y="1368374"/>
                </a:cubicBezTo>
                <a:cubicBezTo>
                  <a:pt x="11758851" y="1484343"/>
                  <a:pt x="11712090" y="1659789"/>
                  <a:pt x="11729663" y="1896519"/>
                </a:cubicBezTo>
                <a:cubicBezTo>
                  <a:pt x="11747236" y="2133250"/>
                  <a:pt x="11712203" y="2258918"/>
                  <a:pt x="11729663" y="2400657"/>
                </a:cubicBezTo>
                <a:cubicBezTo>
                  <a:pt x="11552459" y="2453139"/>
                  <a:pt x="11342313" y="2330956"/>
                  <a:pt x="11025883" y="2400657"/>
                </a:cubicBezTo>
                <a:cubicBezTo>
                  <a:pt x="10709453" y="2470358"/>
                  <a:pt x="10748510" y="2391850"/>
                  <a:pt x="10673993" y="2400657"/>
                </a:cubicBezTo>
                <a:cubicBezTo>
                  <a:pt x="10599476" y="2409464"/>
                  <a:pt x="10447503" y="2369325"/>
                  <a:pt x="10322103" y="2400657"/>
                </a:cubicBezTo>
                <a:cubicBezTo>
                  <a:pt x="10196703" y="2431989"/>
                  <a:pt x="10123580" y="2385006"/>
                  <a:pt x="9970214" y="2400657"/>
                </a:cubicBezTo>
                <a:cubicBezTo>
                  <a:pt x="9816848" y="2416308"/>
                  <a:pt x="9698524" y="2365839"/>
                  <a:pt x="9618324" y="2400657"/>
                </a:cubicBezTo>
                <a:cubicBezTo>
                  <a:pt x="9538124" y="2435475"/>
                  <a:pt x="8982188" y="2313856"/>
                  <a:pt x="8797247" y="2400657"/>
                </a:cubicBezTo>
                <a:cubicBezTo>
                  <a:pt x="8612306" y="2487458"/>
                  <a:pt x="8630062" y="2386128"/>
                  <a:pt x="8562654" y="2400657"/>
                </a:cubicBezTo>
                <a:cubicBezTo>
                  <a:pt x="8495246" y="2415186"/>
                  <a:pt x="8193460" y="2394716"/>
                  <a:pt x="7976171" y="2400657"/>
                </a:cubicBezTo>
                <a:cubicBezTo>
                  <a:pt x="7758882" y="2406598"/>
                  <a:pt x="7658833" y="2352195"/>
                  <a:pt x="7506984" y="2400657"/>
                </a:cubicBezTo>
                <a:cubicBezTo>
                  <a:pt x="7355135" y="2449119"/>
                  <a:pt x="7185850" y="2387111"/>
                  <a:pt x="6920501" y="2400657"/>
                </a:cubicBezTo>
                <a:cubicBezTo>
                  <a:pt x="6655152" y="2414203"/>
                  <a:pt x="6586173" y="2367727"/>
                  <a:pt x="6451315" y="2400657"/>
                </a:cubicBezTo>
                <a:cubicBezTo>
                  <a:pt x="6316457" y="2433587"/>
                  <a:pt x="6319856" y="2394522"/>
                  <a:pt x="6216721" y="2400657"/>
                </a:cubicBezTo>
                <a:cubicBezTo>
                  <a:pt x="6113586" y="2406792"/>
                  <a:pt x="5776364" y="2350300"/>
                  <a:pt x="5630238" y="2400657"/>
                </a:cubicBezTo>
                <a:cubicBezTo>
                  <a:pt x="5484112" y="2451014"/>
                  <a:pt x="5495459" y="2379717"/>
                  <a:pt x="5395645" y="2400657"/>
                </a:cubicBezTo>
                <a:cubicBezTo>
                  <a:pt x="5295831" y="2421597"/>
                  <a:pt x="5259857" y="2396044"/>
                  <a:pt x="5161052" y="2400657"/>
                </a:cubicBezTo>
                <a:cubicBezTo>
                  <a:pt x="5062247" y="2405270"/>
                  <a:pt x="4832391" y="2361520"/>
                  <a:pt x="4691865" y="2400657"/>
                </a:cubicBezTo>
                <a:cubicBezTo>
                  <a:pt x="4551339" y="2439794"/>
                  <a:pt x="4155113" y="2377198"/>
                  <a:pt x="3988085" y="2400657"/>
                </a:cubicBezTo>
                <a:cubicBezTo>
                  <a:pt x="3821057" y="2424116"/>
                  <a:pt x="3605239" y="2353971"/>
                  <a:pt x="3284306" y="2400657"/>
                </a:cubicBezTo>
                <a:cubicBezTo>
                  <a:pt x="2963373" y="2447343"/>
                  <a:pt x="2742335" y="2396256"/>
                  <a:pt x="2580526" y="2400657"/>
                </a:cubicBezTo>
                <a:cubicBezTo>
                  <a:pt x="2418717" y="2405058"/>
                  <a:pt x="2215972" y="2375333"/>
                  <a:pt x="1876746" y="2400657"/>
                </a:cubicBezTo>
                <a:cubicBezTo>
                  <a:pt x="1537520" y="2425981"/>
                  <a:pt x="1270096" y="2337382"/>
                  <a:pt x="1055670" y="2400657"/>
                </a:cubicBezTo>
                <a:cubicBezTo>
                  <a:pt x="841244" y="2463932"/>
                  <a:pt x="294106" y="2276165"/>
                  <a:pt x="0" y="2400657"/>
                </a:cubicBezTo>
                <a:cubicBezTo>
                  <a:pt x="-21864" y="2265142"/>
                  <a:pt x="4769" y="2107412"/>
                  <a:pt x="0" y="1968539"/>
                </a:cubicBezTo>
                <a:cubicBezTo>
                  <a:pt x="-4769" y="1829666"/>
                  <a:pt x="46792" y="1581050"/>
                  <a:pt x="0" y="1464401"/>
                </a:cubicBezTo>
                <a:cubicBezTo>
                  <a:pt x="-46792" y="1347752"/>
                  <a:pt x="8055" y="1119585"/>
                  <a:pt x="0" y="960263"/>
                </a:cubicBezTo>
                <a:cubicBezTo>
                  <a:pt x="-8055" y="800941"/>
                  <a:pt x="47167" y="612227"/>
                  <a:pt x="0" y="480131"/>
                </a:cubicBezTo>
                <a:cubicBezTo>
                  <a:pt x="-47167" y="348035"/>
                  <a:pt x="23080" y="171205"/>
                  <a:pt x="0" y="0"/>
                </a:cubicBezTo>
                <a:close/>
              </a:path>
            </a:pathLst>
          </a:custGeom>
          <a:ln>
            <a:solidFill>
              <a:schemeClr val="accent6">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lvl="1" indent="-447675">
              <a:spcBef>
                <a:spcPts val="1200"/>
              </a:spcBef>
              <a:buFont typeface="Wingdings" charset="0"/>
              <a:buNone/>
              <a:defRPr/>
            </a:pPr>
            <a:r>
              <a:rPr lang="zh-CN" altLang="en-US" sz="2000" b="1" dirty="0">
                <a:solidFill>
                  <a:schemeClr val="accent6">
                    <a:lumMod val="50000"/>
                  </a:schemeClr>
                </a:solidFill>
                <a:latin typeface="楷体_GB2312" charset="0"/>
              </a:rPr>
              <a:t>解决方法：</a:t>
            </a:r>
            <a:endParaRPr lang="en-US" altLang="zh-CN" sz="2000" b="1" dirty="0">
              <a:solidFill>
                <a:schemeClr val="accent6">
                  <a:lumMod val="50000"/>
                </a:schemeClr>
              </a:solidFill>
              <a:latin typeface="楷体_GB2312" charset="0"/>
            </a:endParaRPr>
          </a:p>
          <a:p>
            <a:pPr lvl="1" indent="-447675">
              <a:spcBef>
                <a:spcPts val="1200"/>
              </a:spcBef>
              <a:buFont typeface="Wingdings" charset="0"/>
              <a:buNone/>
              <a:defRPr/>
            </a:pPr>
            <a:r>
              <a:rPr lang="en-US" altLang="zh-CN" sz="2000" b="1" dirty="0">
                <a:solidFill>
                  <a:schemeClr val="accent6">
                    <a:lumMod val="50000"/>
                  </a:schemeClr>
                </a:solidFill>
                <a:latin typeface="楷体_GB2312" charset="0"/>
              </a:rPr>
              <a:t>1.</a:t>
            </a:r>
            <a:r>
              <a:rPr lang="zh-CN" altLang="en-US" sz="2000" b="1" dirty="0">
                <a:solidFill>
                  <a:schemeClr val="accent6">
                    <a:lumMod val="50000"/>
                  </a:schemeClr>
                </a:solidFill>
                <a:latin typeface="楷体_GB2312" charset="0"/>
              </a:rPr>
              <a:t>利用主变量（简称宿主变量，又称为共享变量）向</a:t>
            </a:r>
            <a:r>
              <a:rPr lang="en-US" altLang="zh-CN" sz="2000" b="1" dirty="0">
                <a:solidFill>
                  <a:schemeClr val="accent6">
                    <a:lumMod val="50000"/>
                  </a:schemeClr>
                </a:solidFill>
                <a:latin typeface="楷体_GB2312" charset="0"/>
              </a:rPr>
              <a:t>SQL</a:t>
            </a:r>
            <a:r>
              <a:rPr lang="zh-CN" altLang="en-US" sz="2000" b="1" dirty="0">
                <a:solidFill>
                  <a:schemeClr val="accent6">
                    <a:lumMod val="50000"/>
                  </a:schemeClr>
                </a:solidFill>
                <a:latin typeface="楷体_GB2312" charset="0"/>
              </a:rPr>
              <a:t>语句提供操作参数，或接收只返回一条记录的</a:t>
            </a:r>
            <a:r>
              <a:rPr lang="en-US" altLang="zh-CN" sz="2000" b="1" dirty="0">
                <a:solidFill>
                  <a:schemeClr val="accent6">
                    <a:lumMod val="50000"/>
                  </a:schemeClr>
                </a:solidFill>
                <a:latin typeface="楷体_GB2312" charset="0"/>
              </a:rPr>
              <a:t>SQL</a:t>
            </a:r>
            <a:r>
              <a:rPr lang="zh-CN" altLang="en-US" sz="2000" b="1" dirty="0">
                <a:solidFill>
                  <a:schemeClr val="accent6">
                    <a:lumMod val="50000"/>
                  </a:schemeClr>
                </a:solidFill>
                <a:latin typeface="楷体_GB2312" charset="0"/>
              </a:rPr>
              <a:t>语句查询结果。</a:t>
            </a:r>
            <a:endParaRPr lang="en-US" altLang="zh-CN" sz="2000" b="1" dirty="0">
              <a:solidFill>
                <a:schemeClr val="accent6">
                  <a:lumMod val="50000"/>
                </a:schemeClr>
              </a:solidFill>
              <a:latin typeface="楷体_GB2312" charset="0"/>
            </a:endParaRPr>
          </a:p>
          <a:p>
            <a:pPr lvl="1" indent="-447675">
              <a:spcBef>
                <a:spcPts val="1200"/>
              </a:spcBef>
              <a:buFont typeface="Wingdings" charset="0"/>
              <a:buNone/>
              <a:defRPr/>
            </a:pPr>
            <a:r>
              <a:rPr lang="en-US" altLang="zh-CN" sz="2000" b="1" dirty="0">
                <a:solidFill>
                  <a:schemeClr val="accent6">
                    <a:lumMod val="50000"/>
                  </a:schemeClr>
                </a:solidFill>
                <a:latin typeface="楷体_GB2312" charset="0"/>
              </a:rPr>
              <a:t>2.</a:t>
            </a:r>
            <a:r>
              <a:rPr lang="zh-CN" altLang="en-US" sz="2000" b="1" dirty="0">
                <a:solidFill>
                  <a:schemeClr val="accent6">
                    <a:lumMod val="50000"/>
                  </a:schemeClr>
                </a:solidFill>
                <a:latin typeface="楷体_GB2312" charset="0"/>
              </a:rPr>
              <a:t>利用</a:t>
            </a:r>
            <a:r>
              <a:rPr lang="en-US" altLang="zh-CN" sz="2000" b="1" dirty="0">
                <a:solidFill>
                  <a:schemeClr val="accent6">
                    <a:lumMod val="50000"/>
                  </a:schemeClr>
                </a:solidFill>
                <a:latin typeface="楷体_GB2312" charset="0"/>
              </a:rPr>
              <a:t>SQL</a:t>
            </a:r>
            <a:r>
              <a:rPr lang="zh-CN" altLang="en-US" sz="2000" b="1" dirty="0">
                <a:solidFill>
                  <a:schemeClr val="accent6">
                    <a:lumMod val="50000"/>
                  </a:schemeClr>
                </a:solidFill>
                <a:latin typeface="楷体_GB2312" charset="0"/>
              </a:rPr>
              <a:t>通信区（</a:t>
            </a:r>
            <a:r>
              <a:rPr lang="en-US" altLang="zh-CN" sz="2000" b="1" dirty="0">
                <a:solidFill>
                  <a:schemeClr val="accent6">
                    <a:lumMod val="50000"/>
                  </a:schemeClr>
                </a:solidFill>
                <a:latin typeface="楷体_GB2312" charset="0"/>
              </a:rPr>
              <a:t>SQL Communication Area</a:t>
            </a:r>
            <a:r>
              <a:rPr lang="zh-CN" altLang="en-US" sz="2000" b="1" dirty="0">
                <a:solidFill>
                  <a:schemeClr val="accent6">
                    <a:lumMod val="50000"/>
                  </a:schemeClr>
                </a:solidFill>
                <a:latin typeface="楷体_GB2312" charset="0"/>
              </a:rPr>
              <a:t>，简称</a:t>
            </a:r>
            <a:r>
              <a:rPr lang="en-US" altLang="zh-CN" sz="2000" b="1" dirty="0">
                <a:solidFill>
                  <a:schemeClr val="accent6">
                    <a:lumMod val="50000"/>
                  </a:schemeClr>
                </a:solidFill>
                <a:latin typeface="楷体_GB2312" charset="0"/>
              </a:rPr>
              <a:t>SQLCA</a:t>
            </a:r>
            <a:r>
              <a:rPr lang="zh-CN" altLang="en-US" sz="2000" b="1" dirty="0">
                <a:solidFill>
                  <a:schemeClr val="accent6">
                    <a:lumMod val="50000"/>
                  </a:schemeClr>
                </a:solidFill>
                <a:latin typeface="楷体_GB2312" charset="0"/>
              </a:rPr>
              <a:t>）向主语言传递</a:t>
            </a:r>
            <a:r>
              <a:rPr lang="en-US" altLang="zh-CN" sz="2000" b="1" dirty="0">
                <a:solidFill>
                  <a:schemeClr val="accent6">
                    <a:lumMod val="50000"/>
                  </a:schemeClr>
                </a:solidFill>
                <a:latin typeface="楷体_GB2312" charset="0"/>
              </a:rPr>
              <a:t>SQL</a:t>
            </a:r>
            <a:r>
              <a:rPr lang="zh-CN" altLang="en-US" sz="2000" b="1" dirty="0">
                <a:solidFill>
                  <a:schemeClr val="accent6">
                    <a:lumMod val="50000"/>
                  </a:schemeClr>
                </a:solidFill>
                <a:latin typeface="楷体_GB2312" charset="0"/>
              </a:rPr>
              <a:t>语句的执行状态信息，使主语言能够据此控制程序流程。</a:t>
            </a:r>
            <a:endParaRPr lang="en-US" altLang="zh-CN" sz="2000" b="1" dirty="0">
              <a:solidFill>
                <a:schemeClr val="accent6">
                  <a:lumMod val="50000"/>
                </a:schemeClr>
              </a:solidFill>
              <a:latin typeface="楷体_GB2312" charset="0"/>
            </a:endParaRPr>
          </a:p>
          <a:p>
            <a:pPr lvl="1" indent="-447675">
              <a:spcBef>
                <a:spcPts val="1200"/>
              </a:spcBef>
              <a:buFont typeface="Wingdings" charset="0"/>
              <a:buNone/>
              <a:defRPr/>
            </a:pPr>
            <a:r>
              <a:rPr lang="en-US" altLang="zh-CN" sz="2000" b="1" dirty="0">
                <a:solidFill>
                  <a:schemeClr val="accent6">
                    <a:lumMod val="50000"/>
                  </a:schemeClr>
                </a:solidFill>
                <a:latin typeface="楷体_GB2312" charset="0"/>
              </a:rPr>
              <a:t>3. </a:t>
            </a:r>
            <a:r>
              <a:rPr lang="zh-CN" altLang="en-US" sz="2000" b="1" dirty="0">
                <a:solidFill>
                  <a:schemeClr val="accent6">
                    <a:lumMod val="50000"/>
                  </a:schemeClr>
                </a:solidFill>
                <a:latin typeface="楷体_GB2312" charset="0"/>
              </a:rPr>
              <a:t>利用游标来接收返回多条记录的</a:t>
            </a:r>
            <a:r>
              <a:rPr lang="en-US" altLang="zh-CN" sz="2000" b="1" dirty="0">
                <a:solidFill>
                  <a:schemeClr val="accent6">
                    <a:lumMod val="50000"/>
                  </a:schemeClr>
                </a:solidFill>
                <a:latin typeface="楷体_GB2312" charset="0"/>
              </a:rPr>
              <a:t>SQL</a:t>
            </a:r>
            <a:r>
              <a:rPr lang="zh-CN" altLang="en-US" sz="2000" b="1" dirty="0">
                <a:solidFill>
                  <a:schemeClr val="accent6">
                    <a:lumMod val="50000"/>
                  </a:schemeClr>
                </a:solidFill>
                <a:latin typeface="楷体_GB2312" charset="0"/>
              </a:rPr>
              <a:t>语句查询结果，以解决集合操作语言与过程操作语言的冲突。</a:t>
            </a:r>
            <a:endParaRPr lang="en-US" altLang="zh-CN" sz="2000" b="1" dirty="0">
              <a:solidFill>
                <a:schemeClr val="accent6">
                  <a:lumMod val="50000"/>
                </a:schemeClr>
              </a:solidFill>
              <a:latin typeface="楷体_GB2312"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a:extLst>
              <a:ext uri="{FF2B5EF4-FFF2-40B4-BE49-F238E27FC236}">
                <a16:creationId xmlns:a16="http://schemas.microsoft.com/office/drawing/2014/main" id="{CF1D249A-C020-9A42-B575-845487718A35}"/>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en-US" altLang="zh-CN" dirty="0">
                <a:solidFill>
                  <a:schemeClr val="bg2">
                    <a:lumMod val="10000"/>
                  </a:schemeClr>
                </a:solidFill>
              </a:rPr>
              <a:t>(1) SQL</a:t>
            </a:r>
            <a:r>
              <a:rPr lang="zh-CN" altLang="en-US" dirty="0">
                <a:solidFill>
                  <a:schemeClr val="bg2">
                    <a:lumMod val="10000"/>
                  </a:schemeClr>
                </a:solidFill>
              </a:rPr>
              <a:t>通信区</a:t>
            </a:r>
          </a:p>
        </p:txBody>
      </p:sp>
      <p:sp>
        <p:nvSpPr>
          <p:cNvPr id="827395" name="Rectangle 3">
            <a:extLst>
              <a:ext uri="{FF2B5EF4-FFF2-40B4-BE49-F238E27FC236}">
                <a16:creationId xmlns:a16="http://schemas.microsoft.com/office/drawing/2014/main" id="{6BE930DD-CB78-CB4E-B998-0A2A9289A482}"/>
              </a:ext>
            </a:extLst>
          </p:cNvPr>
          <p:cNvSpPr>
            <a:spLocks noGrp="1" noChangeArrowheads="1"/>
          </p:cNvSpPr>
          <p:nvPr>
            <p:ph idx="1"/>
          </p:nvPr>
        </p:nvSpPr>
        <p:spPr>
          <a:xfrm>
            <a:off x="539072" y="1304693"/>
            <a:ext cx="5556928" cy="2445374"/>
          </a:xfrm>
        </p:spPr>
        <p:txBody>
          <a:bodyPr>
            <a:normAutofit/>
          </a:bodyPr>
          <a:lstStyle/>
          <a:p>
            <a:pPr>
              <a:lnSpc>
                <a:spcPct val="120000"/>
              </a:lnSpc>
              <a:buFont typeface="Wingdings" charset="0"/>
              <a:buNone/>
              <a:defRPr/>
            </a:pPr>
            <a:r>
              <a:rPr lang="en-US" altLang="zh-CN" sz="2000" b="1" dirty="0">
                <a:latin typeface="Times New Roman" charset="0"/>
              </a:rPr>
              <a:t>SQLCA</a:t>
            </a:r>
            <a:r>
              <a:rPr lang="zh-CN" altLang="en-US" sz="2000" b="1" dirty="0">
                <a:latin typeface="Times New Roman" charset="0"/>
              </a:rPr>
              <a:t>：</a:t>
            </a:r>
            <a:r>
              <a:rPr lang="en-US" altLang="zh-CN" sz="2000" b="1" dirty="0">
                <a:latin typeface="Times New Roman" charset="0"/>
              </a:rPr>
              <a:t> SQL Communication Area</a:t>
            </a:r>
          </a:p>
          <a:p>
            <a:pPr>
              <a:lnSpc>
                <a:spcPct val="120000"/>
              </a:lnSpc>
              <a:buFont typeface="Wingdings" charset="0"/>
              <a:buNone/>
              <a:defRPr/>
            </a:pPr>
            <a:r>
              <a:rPr lang="en-US" altLang="zh-CN" sz="2000" b="1" dirty="0">
                <a:solidFill>
                  <a:srgbClr val="A50021"/>
                </a:solidFill>
                <a:latin typeface="Times New Roman" charset="0"/>
              </a:rPr>
              <a:t>SQLCA</a:t>
            </a:r>
            <a:r>
              <a:rPr lang="zh-CN" altLang="en-US" sz="2000" b="1" dirty="0">
                <a:latin typeface="Times New Roman" charset="0"/>
              </a:rPr>
              <a:t>用于向应用程序</a:t>
            </a:r>
            <a:r>
              <a:rPr lang="zh-CN" altLang="en-US" sz="2000" b="1" dirty="0">
                <a:solidFill>
                  <a:srgbClr val="A50021"/>
                </a:solidFill>
                <a:latin typeface="Times New Roman" charset="0"/>
              </a:rPr>
              <a:t>反馈数据库当前运行状态，</a:t>
            </a:r>
            <a:r>
              <a:rPr lang="zh-CN" altLang="en-US" sz="2000" b="1" dirty="0">
                <a:latin typeface="Times New Roman" charset="0"/>
              </a:rPr>
              <a:t>应用程序可以据此决定接下来执行的语句。</a:t>
            </a:r>
            <a:endParaRPr lang="en-US" altLang="zh-CN" sz="2000" b="1" dirty="0">
              <a:latin typeface="Times New Roman" charset="0"/>
            </a:endParaRPr>
          </a:p>
        </p:txBody>
      </p:sp>
      <p:sp>
        <p:nvSpPr>
          <p:cNvPr id="5" name="幻灯片编号占位符 5">
            <a:extLst>
              <a:ext uri="{FF2B5EF4-FFF2-40B4-BE49-F238E27FC236}">
                <a16:creationId xmlns:a16="http://schemas.microsoft.com/office/drawing/2014/main" id="{99239120-CB23-8649-817D-070230B75D53}"/>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9FF49638-3847-E14A-AB79-5151D2BD8C6F}" type="slidenum">
              <a:rPr kumimoji="0" lang="en-US" altLang="zh-CN" sz="1400">
                <a:ea typeface="宋体" panose="02010600030101010101" pitchFamily="2" charset="-122"/>
              </a:rPr>
              <a:pPr/>
              <a:t>107</a:t>
            </a:fld>
            <a:endParaRPr kumimoji="0" lang="en-US" altLang="zh-CN" sz="1400">
              <a:ea typeface="宋体" panose="02010600030101010101" pitchFamily="2" charset="-122"/>
            </a:endParaRPr>
          </a:p>
        </p:txBody>
      </p:sp>
      <p:sp>
        <p:nvSpPr>
          <p:cNvPr id="2" name="矩形 1">
            <a:extLst>
              <a:ext uri="{FF2B5EF4-FFF2-40B4-BE49-F238E27FC236}">
                <a16:creationId xmlns:a16="http://schemas.microsoft.com/office/drawing/2014/main" id="{64DB7958-87EA-A945-B049-712B7C7D44A4}"/>
              </a:ext>
            </a:extLst>
          </p:cNvPr>
          <p:cNvSpPr/>
          <p:nvPr/>
        </p:nvSpPr>
        <p:spPr>
          <a:xfrm>
            <a:off x="5594813" y="3028345"/>
            <a:ext cx="6278901" cy="3275448"/>
          </a:xfrm>
          <a:prstGeom prst="rect">
            <a:avLst/>
          </a:prstGeom>
        </p:spPr>
        <p:txBody>
          <a:bodyPr wrap="square">
            <a:spAutoFit/>
          </a:bodyPr>
          <a:lstStyle/>
          <a:p>
            <a:pPr marL="357188" indent="-357188">
              <a:lnSpc>
                <a:spcPct val="150000"/>
              </a:lnSpc>
              <a:buFont typeface="Wingdings" charset="0"/>
              <a:buNone/>
              <a:defRPr/>
            </a:pPr>
            <a:r>
              <a:rPr lang="en-US" altLang="zh-CN" sz="2000" b="1" dirty="0">
                <a:latin typeface="楷体_GB2312" charset="0"/>
              </a:rPr>
              <a:t>SQLCA</a:t>
            </a:r>
            <a:r>
              <a:rPr lang="zh-CN" altLang="en-US" sz="2000" b="1" dirty="0">
                <a:latin typeface="楷体_GB2312" charset="0"/>
              </a:rPr>
              <a:t>中有一个存放每次执行</a:t>
            </a:r>
            <a:r>
              <a:rPr lang="en-US" altLang="zh-CN" sz="2000" b="1" dirty="0">
                <a:latin typeface="楷体_GB2312" charset="0"/>
              </a:rPr>
              <a:t>SQL</a:t>
            </a:r>
            <a:r>
              <a:rPr lang="zh-CN" altLang="en-US" sz="2000" b="1" dirty="0">
                <a:latin typeface="楷体_GB2312" charset="0"/>
              </a:rPr>
              <a:t>语句后返回代码的变量</a:t>
            </a:r>
            <a:r>
              <a:rPr lang="en-US" altLang="zh-CN" sz="2000" b="1" dirty="0">
                <a:solidFill>
                  <a:srgbClr val="A50021"/>
                </a:solidFill>
                <a:latin typeface="楷体_GB2312" charset="0"/>
              </a:rPr>
              <a:t>SQLCODE</a:t>
            </a:r>
          </a:p>
          <a:p>
            <a:pPr marL="357188" indent="-357188">
              <a:lnSpc>
                <a:spcPct val="150000"/>
              </a:lnSpc>
              <a:buFont typeface="Wingdings" charset="0"/>
              <a:buNone/>
              <a:defRPr/>
            </a:pPr>
            <a:r>
              <a:rPr lang="zh-CN" altLang="en-US" sz="2000" b="1" dirty="0">
                <a:latin typeface="楷体_GB2312" charset="0"/>
              </a:rPr>
              <a:t>如果</a:t>
            </a:r>
            <a:r>
              <a:rPr lang="en-US" altLang="zh-CN" sz="2000" b="1" dirty="0">
                <a:latin typeface="楷体_GB2312" charset="0"/>
              </a:rPr>
              <a:t>SQLCODE</a:t>
            </a:r>
            <a:r>
              <a:rPr lang="zh-CN" altLang="en-US" sz="2000" b="1" dirty="0">
                <a:latin typeface="楷体_GB2312" charset="0"/>
              </a:rPr>
              <a:t>等于预定义的常量</a:t>
            </a:r>
            <a:r>
              <a:rPr lang="en-US" altLang="zh-CN" sz="2000" b="1" dirty="0">
                <a:latin typeface="楷体_GB2312" charset="0"/>
              </a:rPr>
              <a:t>SUCCESS</a:t>
            </a:r>
            <a:r>
              <a:rPr lang="zh-CN" altLang="en-US" sz="2000" b="1" dirty="0">
                <a:latin typeface="楷体_GB2312" charset="0"/>
              </a:rPr>
              <a:t>，则表示</a:t>
            </a:r>
            <a:r>
              <a:rPr lang="en-US" altLang="zh-CN" sz="2000" b="1" dirty="0">
                <a:latin typeface="楷体_GB2312" charset="0"/>
              </a:rPr>
              <a:t>SQL</a:t>
            </a:r>
            <a:r>
              <a:rPr lang="zh-CN" altLang="en-US" sz="2000" b="1" dirty="0">
                <a:latin typeface="楷体_GB2312" charset="0"/>
              </a:rPr>
              <a:t>语句成功，否则表示出错</a:t>
            </a:r>
            <a:endParaRPr lang="en-US" altLang="zh-CN" sz="2000" b="1" dirty="0">
              <a:latin typeface="楷体_GB2312" charset="0"/>
            </a:endParaRPr>
          </a:p>
          <a:p>
            <a:pPr marL="409575" indent="-409575">
              <a:lnSpc>
                <a:spcPct val="150000"/>
              </a:lnSpc>
              <a:buFont typeface="Wingdings" charset="0"/>
              <a:buNone/>
              <a:defRPr/>
            </a:pPr>
            <a:r>
              <a:rPr lang="zh-CN" altLang="en-US" sz="2000" b="1" dirty="0">
                <a:latin typeface="楷体_GB2312" charset="0"/>
              </a:rPr>
              <a:t>应用程序每执行完一条</a:t>
            </a:r>
            <a:r>
              <a:rPr lang="en-US" altLang="zh-CN" sz="2000" b="1" dirty="0">
                <a:latin typeface="楷体_GB2312" charset="0"/>
              </a:rPr>
              <a:t>SQL </a:t>
            </a:r>
            <a:r>
              <a:rPr lang="zh-CN" altLang="en-US" sz="2000" b="1" dirty="0">
                <a:latin typeface="楷体_GB2312" charset="0"/>
              </a:rPr>
              <a:t>语句之后都应该测试一下</a:t>
            </a:r>
            <a:r>
              <a:rPr lang="en-US" altLang="zh-CN" sz="2000" b="1" dirty="0">
                <a:latin typeface="楷体_GB2312" charset="0"/>
              </a:rPr>
              <a:t>SQLCODE</a:t>
            </a:r>
            <a:r>
              <a:rPr lang="zh-CN" altLang="en-US" sz="2000" b="1" dirty="0">
                <a:latin typeface="楷体_GB2312" charset="0"/>
              </a:rPr>
              <a:t>的值，以了解该</a:t>
            </a:r>
            <a:r>
              <a:rPr lang="en-US" altLang="zh-CN" sz="2000" b="1" dirty="0">
                <a:latin typeface="楷体_GB2312" charset="0"/>
              </a:rPr>
              <a:t>SQL</a:t>
            </a:r>
            <a:r>
              <a:rPr lang="zh-CN" altLang="en-US" sz="2000" b="1" dirty="0">
                <a:latin typeface="楷体_GB2312" charset="0"/>
              </a:rPr>
              <a:t>语句执行情况并做相应处理</a:t>
            </a:r>
          </a:p>
        </p:txBody>
      </p:sp>
      <p:sp>
        <p:nvSpPr>
          <p:cNvPr id="6" name="椭圆 2">
            <a:extLst>
              <a:ext uri="{FF2B5EF4-FFF2-40B4-BE49-F238E27FC236}">
                <a16:creationId xmlns:a16="http://schemas.microsoft.com/office/drawing/2014/main" id="{B39B6DF9-ABE1-4D4B-9819-6F1030EBECC8}"/>
              </a:ext>
            </a:extLst>
          </p:cNvPr>
          <p:cNvSpPr/>
          <p:nvPr/>
        </p:nvSpPr>
        <p:spPr>
          <a:xfrm>
            <a:off x="1118726" y="3028345"/>
            <a:ext cx="3920509" cy="2957092"/>
          </a:xfrm>
          <a:custGeom>
            <a:avLst/>
            <a:gdLst>
              <a:gd name="connsiteX0" fmla="*/ 0 w 4673600"/>
              <a:gd name="connsiteY0" fmla="*/ 1663700 h 3327400"/>
              <a:gd name="connsiteX1" fmla="*/ 2336800 w 4673600"/>
              <a:gd name="connsiteY1" fmla="*/ 0 h 3327400"/>
              <a:gd name="connsiteX2" fmla="*/ 4673600 w 4673600"/>
              <a:gd name="connsiteY2" fmla="*/ 1663700 h 3327400"/>
              <a:gd name="connsiteX3" fmla="*/ 2336800 w 4673600"/>
              <a:gd name="connsiteY3" fmla="*/ 3327400 h 3327400"/>
              <a:gd name="connsiteX4" fmla="*/ 0 w 4673600"/>
              <a:gd name="connsiteY4" fmla="*/ 1663700 h 3327400"/>
              <a:gd name="connsiteX0" fmla="*/ 0 w 4673600"/>
              <a:gd name="connsiteY0" fmla="*/ 1663700 h 3444588"/>
              <a:gd name="connsiteX1" fmla="*/ 2336800 w 4673600"/>
              <a:gd name="connsiteY1" fmla="*/ 0 h 3444588"/>
              <a:gd name="connsiteX2" fmla="*/ 4673600 w 4673600"/>
              <a:gd name="connsiteY2" fmla="*/ 1663700 h 3444588"/>
              <a:gd name="connsiteX3" fmla="*/ 2336800 w 4673600"/>
              <a:gd name="connsiteY3" fmla="*/ 3327400 h 3444588"/>
              <a:gd name="connsiteX4" fmla="*/ 0 w 4673600"/>
              <a:gd name="connsiteY4" fmla="*/ 1663700 h 3444588"/>
              <a:gd name="connsiteX0" fmla="*/ 34803 w 4708403"/>
              <a:gd name="connsiteY0" fmla="*/ 1663700 h 3507931"/>
              <a:gd name="connsiteX1" fmla="*/ 2371603 w 4708403"/>
              <a:gd name="connsiteY1" fmla="*/ 0 h 3507931"/>
              <a:gd name="connsiteX2" fmla="*/ 4708403 w 4708403"/>
              <a:gd name="connsiteY2" fmla="*/ 1663700 h 3507931"/>
              <a:gd name="connsiteX3" fmla="*/ 2371603 w 4708403"/>
              <a:gd name="connsiteY3" fmla="*/ 3327400 h 3507931"/>
              <a:gd name="connsiteX4" fmla="*/ 34803 w 4708403"/>
              <a:gd name="connsiteY4" fmla="*/ 1663700 h 3507931"/>
              <a:gd name="connsiteX0" fmla="*/ 28324 w 4701924"/>
              <a:gd name="connsiteY0" fmla="*/ 1886615 h 3730846"/>
              <a:gd name="connsiteX1" fmla="*/ 2365124 w 4701924"/>
              <a:gd name="connsiteY1" fmla="*/ 222915 h 3730846"/>
              <a:gd name="connsiteX2" fmla="*/ 4701924 w 4701924"/>
              <a:gd name="connsiteY2" fmla="*/ 1886615 h 3730846"/>
              <a:gd name="connsiteX3" fmla="*/ 2365124 w 4701924"/>
              <a:gd name="connsiteY3" fmla="*/ 3550315 h 3730846"/>
              <a:gd name="connsiteX4" fmla="*/ 28324 w 4701924"/>
              <a:gd name="connsiteY4" fmla="*/ 1886615 h 3730846"/>
              <a:gd name="connsiteX0" fmla="*/ 158906 w 4832506"/>
              <a:gd name="connsiteY0" fmla="*/ 1836219 h 3634550"/>
              <a:gd name="connsiteX1" fmla="*/ 2495706 w 4832506"/>
              <a:gd name="connsiteY1" fmla="*/ 172519 h 3634550"/>
              <a:gd name="connsiteX2" fmla="*/ 4832506 w 4832506"/>
              <a:gd name="connsiteY2" fmla="*/ 1836219 h 3634550"/>
              <a:gd name="connsiteX3" fmla="*/ 2495706 w 4832506"/>
              <a:gd name="connsiteY3" fmla="*/ 3499919 h 3634550"/>
              <a:gd name="connsiteX4" fmla="*/ 158906 w 4832506"/>
              <a:gd name="connsiteY4" fmla="*/ 1836219 h 3634550"/>
              <a:gd name="connsiteX0" fmla="*/ 158906 w 4832506"/>
              <a:gd name="connsiteY0" fmla="*/ 1836219 h 3518806"/>
              <a:gd name="connsiteX1" fmla="*/ 2495706 w 4832506"/>
              <a:gd name="connsiteY1" fmla="*/ 172519 h 3518806"/>
              <a:gd name="connsiteX2" fmla="*/ 4832506 w 4832506"/>
              <a:gd name="connsiteY2" fmla="*/ 1836219 h 3518806"/>
              <a:gd name="connsiteX3" fmla="*/ 2495706 w 4832506"/>
              <a:gd name="connsiteY3" fmla="*/ 3499919 h 3518806"/>
              <a:gd name="connsiteX4" fmla="*/ 158906 w 4832506"/>
              <a:gd name="connsiteY4" fmla="*/ 1836219 h 3518806"/>
              <a:gd name="connsiteX0" fmla="*/ 210587 w 4884187"/>
              <a:gd name="connsiteY0" fmla="*/ 1663700 h 3346287"/>
              <a:gd name="connsiteX1" fmla="*/ 2547387 w 4884187"/>
              <a:gd name="connsiteY1" fmla="*/ 0 h 3346287"/>
              <a:gd name="connsiteX2" fmla="*/ 4884187 w 4884187"/>
              <a:gd name="connsiteY2" fmla="*/ 1663700 h 3346287"/>
              <a:gd name="connsiteX3" fmla="*/ 2547387 w 4884187"/>
              <a:gd name="connsiteY3" fmla="*/ 3327400 h 3346287"/>
              <a:gd name="connsiteX4" fmla="*/ 210587 w 4884187"/>
              <a:gd name="connsiteY4" fmla="*/ 1663700 h 3346287"/>
              <a:gd name="connsiteX0" fmla="*/ 221338 w 4894938"/>
              <a:gd name="connsiteY0" fmla="*/ 1776220 h 3458807"/>
              <a:gd name="connsiteX1" fmla="*/ 2558138 w 4894938"/>
              <a:gd name="connsiteY1" fmla="*/ 112520 h 3458807"/>
              <a:gd name="connsiteX2" fmla="*/ 4894938 w 4894938"/>
              <a:gd name="connsiteY2" fmla="*/ 1776220 h 3458807"/>
              <a:gd name="connsiteX3" fmla="*/ 2558138 w 4894938"/>
              <a:gd name="connsiteY3" fmla="*/ 3439920 h 3458807"/>
              <a:gd name="connsiteX4" fmla="*/ 221338 w 4894938"/>
              <a:gd name="connsiteY4" fmla="*/ 1776220 h 3458807"/>
              <a:gd name="connsiteX0" fmla="*/ 207530 w 4881130"/>
              <a:gd name="connsiteY0" fmla="*/ 1717704 h 3400291"/>
              <a:gd name="connsiteX1" fmla="*/ 2544330 w 4881130"/>
              <a:gd name="connsiteY1" fmla="*/ 54004 h 3400291"/>
              <a:gd name="connsiteX2" fmla="*/ 4881130 w 4881130"/>
              <a:gd name="connsiteY2" fmla="*/ 1717704 h 3400291"/>
              <a:gd name="connsiteX3" fmla="*/ 2544330 w 4881130"/>
              <a:gd name="connsiteY3" fmla="*/ 3381404 h 3400291"/>
              <a:gd name="connsiteX4" fmla="*/ 207530 w 4881130"/>
              <a:gd name="connsiteY4" fmla="*/ 1717704 h 3400291"/>
              <a:gd name="connsiteX0" fmla="*/ 207530 w 4881130"/>
              <a:gd name="connsiteY0" fmla="*/ 1717704 h 3540692"/>
              <a:gd name="connsiteX1" fmla="*/ 2544330 w 4881130"/>
              <a:gd name="connsiteY1" fmla="*/ 54004 h 3540692"/>
              <a:gd name="connsiteX2" fmla="*/ 4881130 w 4881130"/>
              <a:gd name="connsiteY2" fmla="*/ 1717704 h 3540692"/>
              <a:gd name="connsiteX3" fmla="*/ 2544330 w 4881130"/>
              <a:gd name="connsiteY3" fmla="*/ 3381404 h 3540692"/>
              <a:gd name="connsiteX4" fmla="*/ 207530 w 4881130"/>
              <a:gd name="connsiteY4" fmla="*/ 1717704 h 3540692"/>
              <a:gd name="connsiteX0" fmla="*/ 207530 w 4881130"/>
              <a:gd name="connsiteY0" fmla="*/ 1717704 h 3540692"/>
              <a:gd name="connsiteX1" fmla="*/ 2544330 w 4881130"/>
              <a:gd name="connsiteY1" fmla="*/ 54004 h 3540692"/>
              <a:gd name="connsiteX2" fmla="*/ 4881130 w 4881130"/>
              <a:gd name="connsiteY2" fmla="*/ 1717704 h 3540692"/>
              <a:gd name="connsiteX3" fmla="*/ 2544330 w 4881130"/>
              <a:gd name="connsiteY3" fmla="*/ 3381404 h 3540692"/>
              <a:gd name="connsiteX4" fmla="*/ 207530 w 4881130"/>
              <a:gd name="connsiteY4" fmla="*/ 1717704 h 3540692"/>
              <a:gd name="connsiteX0" fmla="*/ 207530 w 4881130"/>
              <a:gd name="connsiteY0" fmla="*/ 1717704 h 3418141"/>
              <a:gd name="connsiteX1" fmla="*/ 2544330 w 4881130"/>
              <a:gd name="connsiteY1" fmla="*/ 54004 h 3418141"/>
              <a:gd name="connsiteX2" fmla="*/ 4881130 w 4881130"/>
              <a:gd name="connsiteY2" fmla="*/ 1717704 h 3418141"/>
              <a:gd name="connsiteX3" fmla="*/ 2544330 w 4881130"/>
              <a:gd name="connsiteY3" fmla="*/ 3381404 h 3418141"/>
              <a:gd name="connsiteX4" fmla="*/ 207530 w 4881130"/>
              <a:gd name="connsiteY4" fmla="*/ 1717704 h 3418141"/>
              <a:gd name="connsiteX0" fmla="*/ 207530 w 4881130"/>
              <a:gd name="connsiteY0" fmla="*/ 1717704 h 3530056"/>
              <a:gd name="connsiteX1" fmla="*/ 2544330 w 4881130"/>
              <a:gd name="connsiteY1" fmla="*/ 54004 h 3530056"/>
              <a:gd name="connsiteX2" fmla="*/ 4881130 w 4881130"/>
              <a:gd name="connsiteY2" fmla="*/ 1717704 h 3530056"/>
              <a:gd name="connsiteX3" fmla="*/ 2544330 w 4881130"/>
              <a:gd name="connsiteY3" fmla="*/ 3381404 h 3530056"/>
              <a:gd name="connsiteX4" fmla="*/ 207530 w 4881130"/>
              <a:gd name="connsiteY4" fmla="*/ 1717704 h 3530056"/>
              <a:gd name="connsiteX0" fmla="*/ 106934 w 4780534"/>
              <a:gd name="connsiteY0" fmla="*/ 1708415 h 3520767"/>
              <a:gd name="connsiteX1" fmla="*/ 2443734 w 4780534"/>
              <a:gd name="connsiteY1" fmla="*/ 44715 h 3520767"/>
              <a:gd name="connsiteX2" fmla="*/ 4780534 w 4780534"/>
              <a:gd name="connsiteY2" fmla="*/ 1708415 h 3520767"/>
              <a:gd name="connsiteX3" fmla="*/ 2443734 w 4780534"/>
              <a:gd name="connsiteY3" fmla="*/ 3372115 h 3520767"/>
              <a:gd name="connsiteX4" fmla="*/ 106934 w 4780534"/>
              <a:gd name="connsiteY4" fmla="*/ 1708415 h 3520767"/>
              <a:gd name="connsiteX0" fmla="*/ 110141 w 4783741"/>
              <a:gd name="connsiteY0" fmla="*/ 1708415 h 3385346"/>
              <a:gd name="connsiteX1" fmla="*/ 2446941 w 4783741"/>
              <a:gd name="connsiteY1" fmla="*/ 44715 h 3385346"/>
              <a:gd name="connsiteX2" fmla="*/ 4783741 w 4783741"/>
              <a:gd name="connsiteY2" fmla="*/ 1708415 h 3385346"/>
              <a:gd name="connsiteX3" fmla="*/ 2446941 w 4783741"/>
              <a:gd name="connsiteY3" fmla="*/ 3372115 h 3385346"/>
              <a:gd name="connsiteX4" fmla="*/ 110141 w 4783741"/>
              <a:gd name="connsiteY4" fmla="*/ 1708415 h 3385346"/>
              <a:gd name="connsiteX0" fmla="*/ 110141 w 4783741"/>
              <a:gd name="connsiteY0" fmla="*/ 1708415 h 3395223"/>
              <a:gd name="connsiteX1" fmla="*/ 2446941 w 4783741"/>
              <a:gd name="connsiteY1" fmla="*/ 44715 h 3395223"/>
              <a:gd name="connsiteX2" fmla="*/ 4783741 w 4783741"/>
              <a:gd name="connsiteY2" fmla="*/ 1708415 h 3395223"/>
              <a:gd name="connsiteX3" fmla="*/ 2446941 w 4783741"/>
              <a:gd name="connsiteY3" fmla="*/ 3372115 h 3395223"/>
              <a:gd name="connsiteX4" fmla="*/ 110141 w 4783741"/>
              <a:gd name="connsiteY4" fmla="*/ 1708415 h 3395223"/>
              <a:gd name="connsiteX0" fmla="*/ 110141 w 4793067"/>
              <a:gd name="connsiteY0" fmla="*/ 1708415 h 3395223"/>
              <a:gd name="connsiteX1" fmla="*/ 2446941 w 4793067"/>
              <a:gd name="connsiteY1" fmla="*/ 44715 h 3395223"/>
              <a:gd name="connsiteX2" fmla="*/ 4783741 w 4793067"/>
              <a:gd name="connsiteY2" fmla="*/ 1708415 h 3395223"/>
              <a:gd name="connsiteX3" fmla="*/ 2446941 w 4793067"/>
              <a:gd name="connsiteY3" fmla="*/ 3372115 h 3395223"/>
              <a:gd name="connsiteX4" fmla="*/ 110141 w 4793067"/>
              <a:gd name="connsiteY4" fmla="*/ 1708415 h 3395223"/>
              <a:gd name="connsiteX0" fmla="*/ 110141 w 4793067"/>
              <a:gd name="connsiteY0" fmla="*/ 1708415 h 3401701"/>
              <a:gd name="connsiteX1" fmla="*/ 2446941 w 4793067"/>
              <a:gd name="connsiteY1" fmla="*/ 44715 h 3401701"/>
              <a:gd name="connsiteX2" fmla="*/ 4783741 w 4793067"/>
              <a:gd name="connsiteY2" fmla="*/ 1708415 h 3401701"/>
              <a:gd name="connsiteX3" fmla="*/ 2446941 w 4793067"/>
              <a:gd name="connsiteY3" fmla="*/ 3372115 h 3401701"/>
              <a:gd name="connsiteX4" fmla="*/ 110141 w 4793067"/>
              <a:gd name="connsiteY4" fmla="*/ 1708415 h 34017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3067" h="3401701">
                <a:moveTo>
                  <a:pt x="110141" y="1708415"/>
                </a:moveTo>
                <a:cubicBezTo>
                  <a:pt x="737947" y="779914"/>
                  <a:pt x="810620" y="-225596"/>
                  <a:pt x="2446941" y="44715"/>
                </a:cubicBezTo>
                <a:cubicBezTo>
                  <a:pt x="4083262" y="315026"/>
                  <a:pt x="4890227" y="817009"/>
                  <a:pt x="4783741" y="1708415"/>
                </a:cubicBezTo>
                <a:cubicBezTo>
                  <a:pt x="4567657" y="2999350"/>
                  <a:pt x="3183080" y="3539348"/>
                  <a:pt x="2446941" y="3372115"/>
                </a:cubicBezTo>
                <a:cubicBezTo>
                  <a:pt x="1710802" y="3204882"/>
                  <a:pt x="-517665" y="2636916"/>
                  <a:pt x="110141" y="1708415"/>
                </a:cubicBezTo>
                <a:close/>
              </a:path>
            </a:pathLst>
          </a:custGeom>
          <a:solidFill>
            <a:srgbClr val="FFB407"/>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2">
            <a:extLst>
              <a:ext uri="{FF2B5EF4-FFF2-40B4-BE49-F238E27FC236}">
                <a16:creationId xmlns:a16="http://schemas.microsoft.com/office/drawing/2014/main" id="{5796AB16-E391-314E-B84D-055EEE5AD141}"/>
              </a:ext>
            </a:extLst>
          </p:cNvPr>
          <p:cNvSpPr/>
          <p:nvPr/>
        </p:nvSpPr>
        <p:spPr>
          <a:xfrm>
            <a:off x="1021361" y="3028345"/>
            <a:ext cx="3920509" cy="2957092"/>
          </a:xfrm>
          <a:custGeom>
            <a:avLst/>
            <a:gdLst>
              <a:gd name="connsiteX0" fmla="*/ 0 w 4673600"/>
              <a:gd name="connsiteY0" fmla="*/ 1663700 h 3327400"/>
              <a:gd name="connsiteX1" fmla="*/ 2336800 w 4673600"/>
              <a:gd name="connsiteY1" fmla="*/ 0 h 3327400"/>
              <a:gd name="connsiteX2" fmla="*/ 4673600 w 4673600"/>
              <a:gd name="connsiteY2" fmla="*/ 1663700 h 3327400"/>
              <a:gd name="connsiteX3" fmla="*/ 2336800 w 4673600"/>
              <a:gd name="connsiteY3" fmla="*/ 3327400 h 3327400"/>
              <a:gd name="connsiteX4" fmla="*/ 0 w 4673600"/>
              <a:gd name="connsiteY4" fmla="*/ 1663700 h 3327400"/>
              <a:gd name="connsiteX0" fmla="*/ 0 w 4673600"/>
              <a:gd name="connsiteY0" fmla="*/ 1663700 h 3444588"/>
              <a:gd name="connsiteX1" fmla="*/ 2336800 w 4673600"/>
              <a:gd name="connsiteY1" fmla="*/ 0 h 3444588"/>
              <a:gd name="connsiteX2" fmla="*/ 4673600 w 4673600"/>
              <a:gd name="connsiteY2" fmla="*/ 1663700 h 3444588"/>
              <a:gd name="connsiteX3" fmla="*/ 2336800 w 4673600"/>
              <a:gd name="connsiteY3" fmla="*/ 3327400 h 3444588"/>
              <a:gd name="connsiteX4" fmla="*/ 0 w 4673600"/>
              <a:gd name="connsiteY4" fmla="*/ 1663700 h 3444588"/>
              <a:gd name="connsiteX0" fmla="*/ 34803 w 4708403"/>
              <a:gd name="connsiteY0" fmla="*/ 1663700 h 3507931"/>
              <a:gd name="connsiteX1" fmla="*/ 2371603 w 4708403"/>
              <a:gd name="connsiteY1" fmla="*/ 0 h 3507931"/>
              <a:gd name="connsiteX2" fmla="*/ 4708403 w 4708403"/>
              <a:gd name="connsiteY2" fmla="*/ 1663700 h 3507931"/>
              <a:gd name="connsiteX3" fmla="*/ 2371603 w 4708403"/>
              <a:gd name="connsiteY3" fmla="*/ 3327400 h 3507931"/>
              <a:gd name="connsiteX4" fmla="*/ 34803 w 4708403"/>
              <a:gd name="connsiteY4" fmla="*/ 1663700 h 3507931"/>
              <a:gd name="connsiteX0" fmla="*/ 28324 w 4701924"/>
              <a:gd name="connsiteY0" fmla="*/ 1886615 h 3730846"/>
              <a:gd name="connsiteX1" fmla="*/ 2365124 w 4701924"/>
              <a:gd name="connsiteY1" fmla="*/ 222915 h 3730846"/>
              <a:gd name="connsiteX2" fmla="*/ 4701924 w 4701924"/>
              <a:gd name="connsiteY2" fmla="*/ 1886615 h 3730846"/>
              <a:gd name="connsiteX3" fmla="*/ 2365124 w 4701924"/>
              <a:gd name="connsiteY3" fmla="*/ 3550315 h 3730846"/>
              <a:gd name="connsiteX4" fmla="*/ 28324 w 4701924"/>
              <a:gd name="connsiteY4" fmla="*/ 1886615 h 3730846"/>
              <a:gd name="connsiteX0" fmla="*/ 158906 w 4832506"/>
              <a:gd name="connsiteY0" fmla="*/ 1836219 h 3634550"/>
              <a:gd name="connsiteX1" fmla="*/ 2495706 w 4832506"/>
              <a:gd name="connsiteY1" fmla="*/ 172519 h 3634550"/>
              <a:gd name="connsiteX2" fmla="*/ 4832506 w 4832506"/>
              <a:gd name="connsiteY2" fmla="*/ 1836219 h 3634550"/>
              <a:gd name="connsiteX3" fmla="*/ 2495706 w 4832506"/>
              <a:gd name="connsiteY3" fmla="*/ 3499919 h 3634550"/>
              <a:gd name="connsiteX4" fmla="*/ 158906 w 4832506"/>
              <a:gd name="connsiteY4" fmla="*/ 1836219 h 3634550"/>
              <a:gd name="connsiteX0" fmla="*/ 158906 w 4832506"/>
              <a:gd name="connsiteY0" fmla="*/ 1836219 h 3518806"/>
              <a:gd name="connsiteX1" fmla="*/ 2495706 w 4832506"/>
              <a:gd name="connsiteY1" fmla="*/ 172519 h 3518806"/>
              <a:gd name="connsiteX2" fmla="*/ 4832506 w 4832506"/>
              <a:gd name="connsiteY2" fmla="*/ 1836219 h 3518806"/>
              <a:gd name="connsiteX3" fmla="*/ 2495706 w 4832506"/>
              <a:gd name="connsiteY3" fmla="*/ 3499919 h 3518806"/>
              <a:gd name="connsiteX4" fmla="*/ 158906 w 4832506"/>
              <a:gd name="connsiteY4" fmla="*/ 1836219 h 3518806"/>
              <a:gd name="connsiteX0" fmla="*/ 210587 w 4884187"/>
              <a:gd name="connsiteY0" fmla="*/ 1663700 h 3346287"/>
              <a:gd name="connsiteX1" fmla="*/ 2547387 w 4884187"/>
              <a:gd name="connsiteY1" fmla="*/ 0 h 3346287"/>
              <a:gd name="connsiteX2" fmla="*/ 4884187 w 4884187"/>
              <a:gd name="connsiteY2" fmla="*/ 1663700 h 3346287"/>
              <a:gd name="connsiteX3" fmla="*/ 2547387 w 4884187"/>
              <a:gd name="connsiteY3" fmla="*/ 3327400 h 3346287"/>
              <a:gd name="connsiteX4" fmla="*/ 210587 w 4884187"/>
              <a:gd name="connsiteY4" fmla="*/ 1663700 h 3346287"/>
              <a:gd name="connsiteX0" fmla="*/ 221338 w 4894938"/>
              <a:gd name="connsiteY0" fmla="*/ 1776220 h 3458807"/>
              <a:gd name="connsiteX1" fmla="*/ 2558138 w 4894938"/>
              <a:gd name="connsiteY1" fmla="*/ 112520 h 3458807"/>
              <a:gd name="connsiteX2" fmla="*/ 4894938 w 4894938"/>
              <a:gd name="connsiteY2" fmla="*/ 1776220 h 3458807"/>
              <a:gd name="connsiteX3" fmla="*/ 2558138 w 4894938"/>
              <a:gd name="connsiteY3" fmla="*/ 3439920 h 3458807"/>
              <a:gd name="connsiteX4" fmla="*/ 221338 w 4894938"/>
              <a:gd name="connsiteY4" fmla="*/ 1776220 h 3458807"/>
              <a:gd name="connsiteX0" fmla="*/ 207530 w 4881130"/>
              <a:gd name="connsiteY0" fmla="*/ 1717704 h 3400291"/>
              <a:gd name="connsiteX1" fmla="*/ 2544330 w 4881130"/>
              <a:gd name="connsiteY1" fmla="*/ 54004 h 3400291"/>
              <a:gd name="connsiteX2" fmla="*/ 4881130 w 4881130"/>
              <a:gd name="connsiteY2" fmla="*/ 1717704 h 3400291"/>
              <a:gd name="connsiteX3" fmla="*/ 2544330 w 4881130"/>
              <a:gd name="connsiteY3" fmla="*/ 3381404 h 3400291"/>
              <a:gd name="connsiteX4" fmla="*/ 207530 w 4881130"/>
              <a:gd name="connsiteY4" fmla="*/ 1717704 h 3400291"/>
              <a:gd name="connsiteX0" fmla="*/ 207530 w 4881130"/>
              <a:gd name="connsiteY0" fmla="*/ 1717704 h 3540692"/>
              <a:gd name="connsiteX1" fmla="*/ 2544330 w 4881130"/>
              <a:gd name="connsiteY1" fmla="*/ 54004 h 3540692"/>
              <a:gd name="connsiteX2" fmla="*/ 4881130 w 4881130"/>
              <a:gd name="connsiteY2" fmla="*/ 1717704 h 3540692"/>
              <a:gd name="connsiteX3" fmla="*/ 2544330 w 4881130"/>
              <a:gd name="connsiteY3" fmla="*/ 3381404 h 3540692"/>
              <a:gd name="connsiteX4" fmla="*/ 207530 w 4881130"/>
              <a:gd name="connsiteY4" fmla="*/ 1717704 h 3540692"/>
              <a:gd name="connsiteX0" fmla="*/ 207530 w 4881130"/>
              <a:gd name="connsiteY0" fmla="*/ 1717704 h 3540692"/>
              <a:gd name="connsiteX1" fmla="*/ 2544330 w 4881130"/>
              <a:gd name="connsiteY1" fmla="*/ 54004 h 3540692"/>
              <a:gd name="connsiteX2" fmla="*/ 4881130 w 4881130"/>
              <a:gd name="connsiteY2" fmla="*/ 1717704 h 3540692"/>
              <a:gd name="connsiteX3" fmla="*/ 2544330 w 4881130"/>
              <a:gd name="connsiteY3" fmla="*/ 3381404 h 3540692"/>
              <a:gd name="connsiteX4" fmla="*/ 207530 w 4881130"/>
              <a:gd name="connsiteY4" fmla="*/ 1717704 h 3540692"/>
              <a:gd name="connsiteX0" fmla="*/ 207530 w 4881130"/>
              <a:gd name="connsiteY0" fmla="*/ 1717704 h 3418141"/>
              <a:gd name="connsiteX1" fmla="*/ 2544330 w 4881130"/>
              <a:gd name="connsiteY1" fmla="*/ 54004 h 3418141"/>
              <a:gd name="connsiteX2" fmla="*/ 4881130 w 4881130"/>
              <a:gd name="connsiteY2" fmla="*/ 1717704 h 3418141"/>
              <a:gd name="connsiteX3" fmla="*/ 2544330 w 4881130"/>
              <a:gd name="connsiteY3" fmla="*/ 3381404 h 3418141"/>
              <a:gd name="connsiteX4" fmla="*/ 207530 w 4881130"/>
              <a:gd name="connsiteY4" fmla="*/ 1717704 h 3418141"/>
              <a:gd name="connsiteX0" fmla="*/ 207530 w 4881130"/>
              <a:gd name="connsiteY0" fmla="*/ 1717704 h 3530056"/>
              <a:gd name="connsiteX1" fmla="*/ 2544330 w 4881130"/>
              <a:gd name="connsiteY1" fmla="*/ 54004 h 3530056"/>
              <a:gd name="connsiteX2" fmla="*/ 4881130 w 4881130"/>
              <a:gd name="connsiteY2" fmla="*/ 1717704 h 3530056"/>
              <a:gd name="connsiteX3" fmla="*/ 2544330 w 4881130"/>
              <a:gd name="connsiteY3" fmla="*/ 3381404 h 3530056"/>
              <a:gd name="connsiteX4" fmla="*/ 207530 w 4881130"/>
              <a:gd name="connsiteY4" fmla="*/ 1717704 h 3530056"/>
              <a:gd name="connsiteX0" fmla="*/ 106934 w 4780534"/>
              <a:gd name="connsiteY0" fmla="*/ 1708415 h 3520767"/>
              <a:gd name="connsiteX1" fmla="*/ 2443734 w 4780534"/>
              <a:gd name="connsiteY1" fmla="*/ 44715 h 3520767"/>
              <a:gd name="connsiteX2" fmla="*/ 4780534 w 4780534"/>
              <a:gd name="connsiteY2" fmla="*/ 1708415 h 3520767"/>
              <a:gd name="connsiteX3" fmla="*/ 2443734 w 4780534"/>
              <a:gd name="connsiteY3" fmla="*/ 3372115 h 3520767"/>
              <a:gd name="connsiteX4" fmla="*/ 106934 w 4780534"/>
              <a:gd name="connsiteY4" fmla="*/ 1708415 h 3520767"/>
              <a:gd name="connsiteX0" fmla="*/ 110141 w 4783741"/>
              <a:gd name="connsiteY0" fmla="*/ 1708415 h 3385346"/>
              <a:gd name="connsiteX1" fmla="*/ 2446941 w 4783741"/>
              <a:gd name="connsiteY1" fmla="*/ 44715 h 3385346"/>
              <a:gd name="connsiteX2" fmla="*/ 4783741 w 4783741"/>
              <a:gd name="connsiteY2" fmla="*/ 1708415 h 3385346"/>
              <a:gd name="connsiteX3" fmla="*/ 2446941 w 4783741"/>
              <a:gd name="connsiteY3" fmla="*/ 3372115 h 3385346"/>
              <a:gd name="connsiteX4" fmla="*/ 110141 w 4783741"/>
              <a:gd name="connsiteY4" fmla="*/ 1708415 h 3385346"/>
              <a:gd name="connsiteX0" fmla="*/ 110141 w 4783741"/>
              <a:gd name="connsiteY0" fmla="*/ 1708415 h 3395223"/>
              <a:gd name="connsiteX1" fmla="*/ 2446941 w 4783741"/>
              <a:gd name="connsiteY1" fmla="*/ 44715 h 3395223"/>
              <a:gd name="connsiteX2" fmla="*/ 4783741 w 4783741"/>
              <a:gd name="connsiteY2" fmla="*/ 1708415 h 3395223"/>
              <a:gd name="connsiteX3" fmla="*/ 2446941 w 4783741"/>
              <a:gd name="connsiteY3" fmla="*/ 3372115 h 3395223"/>
              <a:gd name="connsiteX4" fmla="*/ 110141 w 4783741"/>
              <a:gd name="connsiteY4" fmla="*/ 1708415 h 3395223"/>
              <a:gd name="connsiteX0" fmla="*/ 110141 w 4793067"/>
              <a:gd name="connsiteY0" fmla="*/ 1708415 h 3395223"/>
              <a:gd name="connsiteX1" fmla="*/ 2446941 w 4793067"/>
              <a:gd name="connsiteY1" fmla="*/ 44715 h 3395223"/>
              <a:gd name="connsiteX2" fmla="*/ 4783741 w 4793067"/>
              <a:gd name="connsiteY2" fmla="*/ 1708415 h 3395223"/>
              <a:gd name="connsiteX3" fmla="*/ 2446941 w 4793067"/>
              <a:gd name="connsiteY3" fmla="*/ 3372115 h 3395223"/>
              <a:gd name="connsiteX4" fmla="*/ 110141 w 4793067"/>
              <a:gd name="connsiteY4" fmla="*/ 1708415 h 3395223"/>
              <a:gd name="connsiteX0" fmla="*/ 110141 w 4793067"/>
              <a:gd name="connsiteY0" fmla="*/ 1708415 h 3401701"/>
              <a:gd name="connsiteX1" fmla="*/ 2446941 w 4793067"/>
              <a:gd name="connsiteY1" fmla="*/ 44715 h 3401701"/>
              <a:gd name="connsiteX2" fmla="*/ 4783741 w 4793067"/>
              <a:gd name="connsiteY2" fmla="*/ 1708415 h 3401701"/>
              <a:gd name="connsiteX3" fmla="*/ 2446941 w 4793067"/>
              <a:gd name="connsiteY3" fmla="*/ 3372115 h 3401701"/>
              <a:gd name="connsiteX4" fmla="*/ 110141 w 4793067"/>
              <a:gd name="connsiteY4" fmla="*/ 1708415 h 34017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3067" h="3401701">
                <a:moveTo>
                  <a:pt x="110141" y="1708415"/>
                </a:moveTo>
                <a:cubicBezTo>
                  <a:pt x="737947" y="779914"/>
                  <a:pt x="810620" y="-225596"/>
                  <a:pt x="2446941" y="44715"/>
                </a:cubicBezTo>
                <a:cubicBezTo>
                  <a:pt x="4083262" y="315026"/>
                  <a:pt x="4890227" y="817009"/>
                  <a:pt x="4783741" y="1708415"/>
                </a:cubicBezTo>
                <a:cubicBezTo>
                  <a:pt x="4567657" y="2999350"/>
                  <a:pt x="3183080" y="3539348"/>
                  <a:pt x="2446941" y="3372115"/>
                </a:cubicBezTo>
                <a:cubicBezTo>
                  <a:pt x="1710802" y="3204882"/>
                  <a:pt x="-517665" y="2636916"/>
                  <a:pt x="110141" y="1708415"/>
                </a:cubicBezTo>
                <a:close/>
              </a:path>
            </a:pathLst>
          </a:cu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6" presetClass="entr" presetSubtype="42"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outHorizont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a:extLst>
              <a:ext uri="{FF2B5EF4-FFF2-40B4-BE49-F238E27FC236}">
                <a16:creationId xmlns:a16="http://schemas.microsoft.com/office/drawing/2014/main" id="{A48A0553-5A7A-784F-A33F-B3C137726BC3}"/>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ormAutofit/>
          </a:bodyPr>
          <a:lstStyle/>
          <a:p>
            <a:r>
              <a:rPr lang="en-US" altLang="zh-CN" dirty="0">
                <a:solidFill>
                  <a:schemeClr val="bg2">
                    <a:lumMod val="10000"/>
                  </a:schemeClr>
                </a:solidFill>
              </a:rPr>
              <a:t>(2) </a:t>
            </a:r>
            <a:r>
              <a:rPr lang="zh-CN" altLang="en-US" dirty="0">
                <a:solidFill>
                  <a:schemeClr val="bg2">
                    <a:lumMod val="10000"/>
                  </a:schemeClr>
                </a:solidFill>
              </a:rPr>
              <a:t>主变量</a:t>
            </a:r>
            <a:r>
              <a:rPr lang="en-US" altLang="zh-CN" dirty="0">
                <a:solidFill>
                  <a:schemeClr val="bg2">
                    <a:lumMod val="10000"/>
                  </a:schemeClr>
                </a:solidFill>
              </a:rPr>
              <a:t> (</a:t>
            </a:r>
            <a:r>
              <a:rPr lang="zh-CN" altLang="en-US" dirty="0">
                <a:solidFill>
                  <a:schemeClr val="bg2">
                    <a:lumMod val="10000"/>
                  </a:schemeClr>
                </a:solidFill>
              </a:rPr>
              <a:t>又称宿主变量、共享变量</a:t>
            </a:r>
            <a:r>
              <a:rPr lang="en-US" altLang="zh-CN" dirty="0">
                <a:solidFill>
                  <a:schemeClr val="bg2">
                    <a:lumMod val="10000"/>
                  </a:schemeClr>
                </a:solidFill>
              </a:rPr>
              <a:t>)</a:t>
            </a:r>
          </a:p>
        </p:txBody>
      </p:sp>
      <p:sp>
        <p:nvSpPr>
          <p:cNvPr id="832515" name="Rectangle 3">
            <a:extLst>
              <a:ext uri="{FF2B5EF4-FFF2-40B4-BE49-F238E27FC236}">
                <a16:creationId xmlns:a16="http://schemas.microsoft.com/office/drawing/2014/main" id="{D72EBB0D-59A0-234F-900C-C7169F3EDF03}"/>
              </a:ext>
            </a:extLst>
          </p:cNvPr>
          <p:cNvSpPr>
            <a:spLocks noGrp="1" noChangeArrowheads="1"/>
          </p:cNvSpPr>
          <p:nvPr>
            <p:ph idx="1"/>
          </p:nvPr>
        </p:nvSpPr>
        <p:spPr>
          <a:xfrm>
            <a:off x="838200" y="1304693"/>
            <a:ext cx="10515600" cy="5270768"/>
          </a:xfrm>
        </p:spPr>
        <p:txBody>
          <a:bodyPr>
            <a:normAutofit/>
          </a:bodyPr>
          <a:lstStyle/>
          <a:p>
            <a:pPr marL="457200" lvl="1" indent="-447675">
              <a:lnSpc>
                <a:spcPct val="115000"/>
              </a:lnSpc>
              <a:buNone/>
              <a:defRPr/>
            </a:pPr>
            <a:r>
              <a:rPr lang="zh-CN" altLang="en-US" sz="2000" b="1" dirty="0">
                <a:latin typeface="楷体_GB2312" charset="0"/>
              </a:rPr>
              <a:t>在</a:t>
            </a:r>
            <a:r>
              <a:rPr lang="en-US" altLang="zh-CN" sz="2000" b="1" dirty="0">
                <a:latin typeface="楷体_GB2312" charset="0"/>
              </a:rPr>
              <a:t>SQL</a:t>
            </a:r>
            <a:r>
              <a:rPr lang="zh-CN" altLang="en-US" sz="2000" b="1" dirty="0">
                <a:latin typeface="楷体_GB2312" charset="0"/>
              </a:rPr>
              <a:t>语句中使用的主语言程序变量简称为</a:t>
            </a:r>
            <a:r>
              <a:rPr lang="zh-CN" altLang="en-US" sz="2000" b="1" dirty="0">
                <a:solidFill>
                  <a:srgbClr val="C00000"/>
                </a:solidFill>
                <a:latin typeface="楷体_GB2312" charset="0"/>
              </a:rPr>
              <a:t>主变量</a:t>
            </a:r>
            <a:r>
              <a:rPr lang="zh-CN" altLang="en-US" sz="2000" b="1" dirty="0">
                <a:latin typeface="楷体_GB2312" charset="0"/>
              </a:rPr>
              <a:t>（或共享变量、宿主变量）。</a:t>
            </a:r>
            <a:endParaRPr lang="en-US" altLang="zh-CN" sz="2000" b="1" dirty="0">
              <a:latin typeface="楷体_GB2312" charset="0"/>
            </a:endParaRPr>
          </a:p>
          <a:p>
            <a:pPr marL="457200" lvl="1" indent="-447675">
              <a:lnSpc>
                <a:spcPct val="115000"/>
              </a:lnSpc>
              <a:buNone/>
              <a:defRPr/>
            </a:pPr>
            <a:r>
              <a:rPr lang="zh-CN" altLang="en-US" sz="2000" b="1" dirty="0">
                <a:latin typeface="楷体_GB2312" charset="0"/>
              </a:rPr>
              <a:t>主变量可以用于向嵌入式</a:t>
            </a:r>
            <a:r>
              <a:rPr lang="en-US" altLang="zh-CN" sz="2000" b="1" dirty="0">
                <a:latin typeface="楷体_GB2312" charset="0"/>
              </a:rPr>
              <a:t>SQL</a:t>
            </a:r>
            <a:r>
              <a:rPr lang="zh-CN" altLang="en-US" sz="2000" b="1" dirty="0">
                <a:latin typeface="楷体_GB2312" charset="0"/>
              </a:rPr>
              <a:t>语句输入操作参数或接收</a:t>
            </a:r>
            <a:r>
              <a:rPr lang="en-US" altLang="zh-CN" sz="2000" b="1" dirty="0">
                <a:latin typeface="楷体_GB2312" charset="0"/>
              </a:rPr>
              <a:t>SQL</a:t>
            </a:r>
            <a:r>
              <a:rPr lang="zh-CN" altLang="en-US" sz="2000" b="1" dirty="0">
                <a:latin typeface="楷体_GB2312" charset="0"/>
              </a:rPr>
              <a:t>语句查询结果。</a:t>
            </a:r>
            <a:endParaRPr lang="en-US" altLang="zh-CN" sz="2000" b="1" dirty="0">
              <a:latin typeface="楷体_GB2312" charset="0"/>
            </a:endParaRPr>
          </a:p>
          <a:p>
            <a:pPr marL="0" indent="0">
              <a:buNone/>
              <a:defRPr/>
            </a:pPr>
            <a:r>
              <a:rPr lang="zh-CN" altLang="en-US" sz="2000" b="1" dirty="0">
                <a:latin typeface="楷体_GB2312" charset="0"/>
              </a:rPr>
              <a:t>主变量按其作用分为两类：</a:t>
            </a:r>
            <a:endParaRPr lang="en-US" altLang="zh-CN" sz="2000" b="1" dirty="0">
              <a:latin typeface="楷体_GB2312" charset="0"/>
            </a:endParaRPr>
          </a:p>
          <a:p>
            <a:pPr marL="914400" lvl="1" indent="-457200">
              <a:buFont typeface="+mj-lt"/>
              <a:buAutoNum type="arabicPeriod"/>
              <a:defRPr/>
            </a:pPr>
            <a:r>
              <a:rPr lang="zh-CN" altLang="en-US" sz="2000" b="1" dirty="0">
                <a:solidFill>
                  <a:srgbClr val="A50021"/>
                </a:solidFill>
                <a:latin typeface="楷体_GB2312" charset="0"/>
              </a:rPr>
              <a:t>输入主变量：</a:t>
            </a:r>
            <a:r>
              <a:rPr lang="zh-CN" altLang="en-US" sz="2000" b="1" dirty="0">
                <a:latin typeface="楷体_GB2312" charset="0"/>
              </a:rPr>
              <a:t>由应用程序对其赋值，</a:t>
            </a:r>
            <a:r>
              <a:rPr lang="en-US" altLang="zh-CN" sz="2000" b="1" dirty="0">
                <a:latin typeface="楷体_GB2312" charset="0"/>
              </a:rPr>
              <a:t>SQL</a:t>
            </a:r>
            <a:r>
              <a:rPr lang="zh-CN" altLang="en-US" sz="2000" b="1" dirty="0">
                <a:latin typeface="楷体_GB2312" charset="0"/>
              </a:rPr>
              <a:t>语句引用，用于：</a:t>
            </a:r>
            <a:endParaRPr lang="en-US" altLang="zh-CN" sz="2000" b="1" dirty="0">
              <a:latin typeface="楷体_GB2312" charset="0"/>
            </a:endParaRPr>
          </a:p>
          <a:p>
            <a:pPr lvl="2">
              <a:buFont typeface="Wingdings" charset="0"/>
              <a:buChar char="n"/>
              <a:defRPr/>
            </a:pPr>
            <a:r>
              <a:rPr lang="en-US" altLang="zh-CN" dirty="0">
                <a:latin typeface="楷体_GB2312" charset="0"/>
              </a:rPr>
              <a:t> </a:t>
            </a:r>
            <a:r>
              <a:rPr lang="zh-CN" altLang="en-US" b="1" dirty="0">
                <a:latin typeface="楷体_GB2312" charset="0"/>
              </a:rPr>
              <a:t>指定向数据库中插入的数据</a:t>
            </a:r>
            <a:endParaRPr lang="en-US" altLang="zh-CN" b="1" dirty="0">
              <a:latin typeface="楷体_GB2312" charset="0"/>
            </a:endParaRPr>
          </a:p>
          <a:p>
            <a:pPr lvl="2">
              <a:buFont typeface="Wingdings" charset="0"/>
              <a:buChar char="n"/>
              <a:defRPr/>
            </a:pPr>
            <a:r>
              <a:rPr lang="en-US" altLang="zh-CN" b="1" dirty="0">
                <a:latin typeface="楷体_GB2312" charset="0"/>
              </a:rPr>
              <a:t> </a:t>
            </a:r>
            <a:r>
              <a:rPr lang="zh-CN" altLang="en-US" b="1" dirty="0">
                <a:latin typeface="楷体_GB2312" charset="0"/>
              </a:rPr>
              <a:t>将数据库中的数据修改为指定值</a:t>
            </a:r>
            <a:endParaRPr lang="en-US" altLang="zh-CN" b="1" dirty="0">
              <a:latin typeface="楷体_GB2312" charset="0"/>
            </a:endParaRPr>
          </a:p>
          <a:p>
            <a:pPr lvl="2">
              <a:buFont typeface="Wingdings" charset="0"/>
              <a:buChar char="n"/>
              <a:defRPr/>
            </a:pPr>
            <a:r>
              <a:rPr lang="en-US" altLang="zh-CN" b="1" dirty="0">
                <a:latin typeface="楷体_GB2312" charset="0"/>
              </a:rPr>
              <a:t> </a:t>
            </a:r>
            <a:r>
              <a:rPr lang="zh-CN" altLang="en-US" b="1" dirty="0">
                <a:latin typeface="楷体_GB2312" charset="0"/>
              </a:rPr>
              <a:t>指定查询条件</a:t>
            </a:r>
            <a:endParaRPr lang="en-US" altLang="zh-CN" b="1" dirty="0">
              <a:latin typeface="楷体_GB2312" charset="0"/>
            </a:endParaRPr>
          </a:p>
          <a:p>
            <a:pPr marL="914400" lvl="1" indent="-457200">
              <a:buFont typeface="+mj-lt"/>
              <a:buAutoNum type="arabicPeriod"/>
              <a:defRPr/>
            </a:pPr>
            <a:r>
              <a:rPr lang="zh-CN" altLang="en-US" sz="2000" b="1" dirty="0">
                <a:solidFill>
                  <a:srgbClr val="A50021"/>
                </a:solidFill>
                <a:latin typeface="楷体_GB2312" charset="0"/>
              </a:rPr>
              <a:t>输出主变量：</a:t>
            </a:r>
            <a:r>
              <a:rPr lang="zh-CN" altLang="en-US" sz="2000" b="1" dirty="0">
                <a:latin typeface="楷体_GB2312" charset="0"/>
              </a:rPr>
              <a:t>由</a:t>
            </a:r>
            <a:r>
              <a:rPr lang="en-US" altLang="zh-CN" sz="2000" b="1" dirty="0">
                <a:latin typeface="楷体_GB2312" charset="0"/>
              </a:rPr>
              <a:t>SQL</a:t>
            </a:r>
            <a:r>
              <a:rPr lang="zh-CN" altLang="en-US" sz="2000" b="1" dirty="0">
                <a:latin typeface="楷体_GB2312" charset="0"/>
              </a:rPr>
              <a:t>语句赋值或设置状态信息，返回给应用程序，用于：</a:t>
            </a:r>
            <a:endParaRPr lang="en-US" altLang="zh-CN" sz="2000" b="1" dirty="0">
              <a:latin typeface="楷体_GB2312" charset="0"/>
            </a:endParaRPr>
          </a:p>
          <a:p>
            <a:pPr lvl="2">
              <a:buFont typeface="Wingdings" charset="0"/>
              <a:buChar char="n"/>
              <a:defRPr/>
            </a:pPr>
            <a:r>
              <a:rPr lang="zh-CN" altLang="en-US" b="1" dirty="0">
                <a:latin typeface="楷体_GB2312" charset="0"/>
              </a:rPr>
              <a:t>获取</a:t>
            </a:r>
            <a:r>
              <a:rPr lang="en-US" altLang="zh-CN" b="1" dirty="0">
                <a:latin typeface="楷体_GB2312" charset="0"/>
              </a:rPr>
              <a:t>SQL</a:t>
            </a:r>
            <a:r>
              <a:rPr lang="zh-CN" altLang="en-US" b="1" dirty="0">
                <a:latin typeface="楷体_GB2312" charset="0"/>
              </a:rPr>
              <a:t>语句的结果数据</a:t>
            </a:r>
            <a:endParaRPr lang="en-US" altLang="zh-CN" b="1" dirty="0">
              <a:latin typeface="楷体_GB2312" charset="0"/>
            </a:endParaRPr>
          </a:p>
          <a:p>
            <a:pPr lvl="2">
              <a:buFont typeface="Wingdings" charset="0"/>
              <a:buChar char="n"/>
              <a:defRPr/>
            </a:pPr>
            <a:r>
              <a:rPr lang="zh-CN" altLang="en-US" b="1" dirty="0">
                <a:latin typeface="楷体_GB2312" charset="0"/>
              </a:rPr>
              <a:t>获取</a:t>
            </a:r>
            <a:r>
              <a:rPr lang="en-US" altLang="zh-CN" b="1" dirty="0">
                <a:latin typeface="楷体_GB2312" charset="0"/>
              </a:rPr>
              <a:t>SQL</a:t>
            </a:r>
            <a:r>
              <a:rPr lang="zh-CN" altLang="en-US" b="1" dirty="0">
                <a:latin typeface="楷体_GB2312" charset="0"/>
              </a:rPr>
              <a:t>语句的执行状态</a:t>
            </a:r>
            <a:endParaRPr lang="zh-CN" altLang="en-US" sz="1800" b="1" dirty="0">
              <a:latin typeface="楷体_GB2312" charset="0"/>
            </a:endParaRPr>
          </a:p>
          <a:p>
            <a:pPr marL="457200" lvl="1" indent="-447675">
              <a:lnSpc>
                <a:spcPct val="115000"/>
              </a:lnSpc>
              <a:buNone/>
              <a:defRPr/>
            </a:pPr>
            <a:endParaRPr lang="zh-CN" altLang="en-US" sz="2000" b="1" dirty="0">
              <a:latin typeface="楷体_GB2312" charset="0"/>
            </a:endParaRPr>
          </a:p>
        </p:txBody>
      </p:sp>
      <p:sp>
        <p:nvSpPr>
          <p:cNvPr id="5" name="幻灯片编号占位符 5">
            <a:extLst>
              <a:ext uri="{FF2B5EF4-FFF2-40B4-BE49-F238E27FC236}">
                <a16:creationId xmlns:a16="http://schemas.microsoft.com/office/drawing/2014/main" id="{C6F5D309-DCF4-9C4B-BF71-FD85ACF5A630}"/>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DD078BA9-2262-6B47-92E6-EED78FAA5A7A}" type="slidenum">
              <a:rPr kumimoji="0" lang="en-US" altLang="zh-CN" sz="1400">
                <a:ea typeface="宋体" panose="02010600030101010101" pitchFamily="2" charset="-122"/>
              </a:rPr>
              <a:pPr/>
              <a:t>108</a:t>
            </a:fld>
            <a:endParaRPr kumimoji="0" lang="en-US" altLang="zh-CN" sz="14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25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25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325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25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251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3251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3251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3251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325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a:extLst>
              <a:ext uri="{FF2B5EF4-FFF2-40B4-BE49-F238E27FC236}">
                <a16:creationId xmlns:a16="http://schemas.microsoft.com/office/drawing/2014/main" id="{C2B6385C-623B-DA4F-B20E-412302D35FAA}"/>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en-US" altLang="zh-CN" dirty="0">
                <a:solidFill>
                  <a:schemeClr val="bg2">
                    <a:lumMod val="10000"/>
                  </a:schemeClr>
                </a:solidFill>
              </a:rPr>
              <a:t>(2) </a:t>
            </a:r>
            <a:r>
              <a:rPr lang="zh-CN" altLang="en-US" dirty="0">
                <a:solidFill>
                  <a:schemeClr val="bg2">
                    <a:lumMod val="10000"/>
                  </a:schemeClr>
                </a:solidFill>
              </a:rPr>
              <a:t>主变量</a:t>
            </a:r>
            <a:r>
              <a:rPr lang="en-US" altLang="zh-CN" dirty="0">
                <a:solidFill>
                  <a:schemeClr val="bg2">
                    <a:lumMod val="10000"/>
                  </a:schemeClr>
                </a:solidFill>
              </a:rPr>
              <a:t> </a:t>
            </a:r>
            <a:endParaRPr lang="zh-CN" altLang="en-US" dirty="0">
              <a:solidFill>
                <a:schemeClr val="bg2">
                  <a:lumMod val="10000"/>
                </a:schemeClr>
              </a:solidFill>
            </a:endParaRPr>
          </a:p>
        </p:txBody>
      </p:sp>
      <p:sp>
        <p:nvSpPr>
          <p:cNvPr id="838659" name="Rectangle 3">
            <a:extLst>
              <a:ext uri="{FF2B5EF4-FFF2-40B4-BE49-F238E27FC236}">
                <a16:creationId xmlns:a16="http://schemas.microsoft.com/office/drawing/2014/main" id="{0C6C0F8B-48F2-B348-AC9F-E8626A03E3B3}"/>
              </a:ext>
            </a:extLst>
          </p:cNvPr>
          <p:cNvSpPr>
            <a:spLocks noGrp="1" noChangeArrowheads="1"/>
          </p:cNvSpPr>
          <p:nvPr>
            <p:ph idx="1"/>
          </p:nvPr>
        </p:nvSpPr>
        <p:spPr>
          <a:xfrm>
            <a:off x="838200" y="1304693"/>
            <a:ext cx="11172290" cy="4872270"/>
          </a:xfrm>
        </p:spPr>
        <p:txBody>
          <a:bodyPr>
            <a:normAutofit/>
          </a:bodyPr>
          <a:lstStyle/>
          <a:p>
            <a:pPr marL="457200" lvl="1" indent="-447675">
              <a:buNone/>
            </a:pPr>
            <a:r>
              <a:rPr lang="zh-CN" altLang="en-US" sz="2000" b="1" dirty="0">
                <a:solidFill>
                  <a:srgbClr val="A50021"/>
                </a:solidFill>
                <a:latin typeface="楷体_GB2312" pitchFamily="49" charset="-122"/>
              </a:rPr>
              <a:t>使用方法：</a:t>
            </a:r>
            <a:endParaRPr lang="en-US" altLang="zh-CN" sz="2000" b="1" dirty="0">
              <a:solidFill>
                <a:srgbClr val="A50021"/>
              </a:solidFill>
              <a:latin typeface="楷体_GB2312" pitchFamily="49" charset="-122"/>
            </a:endParaRPr>
          </a:p>
          <a:p>
            <a:pPr marL="623888" lvl="2" indent="-347663">
              <a:buFont typeface="+mj-lt"/>
              <a:buAutoNum type="arabicPeriod"/>
            </a:pPr>
            <a:r>
              <a:rPr lang="zh-CN" altLang="en-US" b="1" dirty="0">
                <a:latin typeface="楷体_GB2312" pitchFamily="49" charset="-122"/>
              </a:rPr>
              <a:t>在主语言程序中定义好的主变量可以在</a:t>
            </a:r>
            <a:r>
              <a:rPr lang="en-US" altLang="zh-CN" b="1" dirty="0">
                <a:latin typeface="楷体_GB2312" pitchFamily="49" charset="-122"/>
              </a:rPr>
              <a:t>SQL</a:t>
            </a:r>
            <a:r>
              <a:rPr lang="zh-CN" altLang="en-US" b="1" dirty="0">
                <a:latin typeface="楷体_GB2312" pitchFamily="49" charset="-122"/>
              </a:rPr>
              <a:t>语句中任何一个能够使用表达式的地方出现</a:t>
            </a:r>
            <a:r>
              <a:rPr lang="en-US" altLang="zh-CN" b="1" dirty="0">
                <a:latin typeface="楷体_GB2312" pitchFamily="49" charset="-122"/>
              </a:rPr>
              <a:t>.</a:t>
            </a:r>
          </a:p>
          <a:p>
            <a:pPr marL="1371600" lvl="3" indent="-696913">
              <a:buNone/>
            </a:pPr>
            <a:r>
              <a:rPr lang="zh-CN" altLang="en-US" sz="2000" b="1" dirty="0">
                <a:latin typeface="楷体_GB2312" pitchFamily="49" charset="-122"/>
              </a:rPr>
              <a:t>如：</a:t>
            </a:r>
            <a:r>
              <a:rPr lang="en-US" altLang="zh-CN" sz="2000" b="1" dirty="0">
                <a:latin typeface="楷体_GB2312" pitchFamily="49" charset="-122"/>
              </a:rPr>
              <a:t>SELECT</a:t>
            </a:r>
            <a:r>
              <a:rPr lang="zh-CN" altLang="en-US" sz="2000" b="1" dirty="0">
                <a:latin typeface="楷体_GB2312" pitchFamily="49" charset="-122"/>
              </a:rPr>
              <a:t>语句中的</a:t>
            </a:r>
            <a:r>
              <a:rPr lang="en-US" altLang="zh-CN" sz="2000" b="1" dirty="0">
                <a:latin typeface="楷体_GB2312" pitchFamily="49" charset="-122"/>
              </a:rPr>
              <a:t>SELECT</a:t>
            </a:r>
            <a:r>
              <a:rPr lang="zh-CN" altLang="en-US" sz="2000" b="1" dirty="0">
                <a:latin typeface="楷体_GB2312" pitchFamily="49" charset="-122"/>
              </a:rPr>
              <a:t>、</a:t>
            </a:r>
            <a:r>
              <a:rPr lang="en-US" altLang="zh-CN" sz="2000" b="1" dirty="0">
                <a:latin typeface="楷体_GB2312" pitchFamily="49" charset="-122"/>
              </a:rPr>
              <a:t>WHERE</a:t>
            </a:r>
            <a:r>
              <a:rPr lang="zh-CN" altLang="en-US" sz="2000" b="1" dirty="0">
                <a:latin typeface="楷体_GB2312" pitchFamily="49" charset="-122"/>
              </a:rPr>
              <a:t>、</a:t>
            </a:r>
            <a:r>
              <a:rPr lang="en-US" altLang="zh-CN" sz="2000" b="1" dirty="0">
                <a:latin typeface="楷体_GB2312" pitchFamily="49" charset="-122"/>
              </a:rPr>
              <a:t>HAVING</a:t>
            </a:r>
            <a:r>
              <a:rPr lang="zh-CN" altLang="en-US" sz="2000" b="1" dirty="0">
                <a:latin typeface="楷体_GB2312" pitchFamily="49" charset="-122"/>
              </a:rPr>
              <a:t>子句、</a:t>
            </a:r>
            <a:r>
              <a:rPr lang="en-US" altLang="zh-CN" sz="2000" b="1" dirty="0">
                <a:latin typeface="楷体_GB2312" pitchFamily="49" charset="-122"/>
              </a:rPr>
              <a:t>INSERT</a:t>
            </a:r>
            <a:r>
              <a:rPr lang="zh-CN" altLang="en-US" sz="2000" b="1" dirty="0">
                <a:latin typeface="楷体_GB2312" pitchFamily="49" charset="-122"/>
              </a:rPr>
              <a:t>语句中的</a:t>
            </a:r>
            <a:r>
              <a:rPr lang="en-US" altLang="zh-CN" sz="2000" b="1" dirty="0">
                <a:latin typeface="楷体_GB2312" pitchFamily="49" charset="-122"/>
              </a:rPr>
              <a:t>VALUES</a:t>
            </a:r>
            <a:r>
              <a:rPr lang="zh-CN" altLang="en-US" sz="2000" b="1" dirty="0">
                <a:latin typeface="楷体_GB2312" pitchFamily="49" charset="-122"/>
              </a:rPr>
              <a:t>子句、</a:t>
            </a:r>
            <a:r>
              <a:rPr lang="en-US" altLang="zh-CN" sz="2000" b="1" dirty="0">
                <a:latin typeface="楷体_GB2312" pitchFamily="49" charset="-122"/>
              </a:rPr>
              <a:t>UPDATE</a:t>
            </a:r>
            <a:r>
              <a:rPr lang="zh-CN" altLang="en-US" sz="2000" b="1" dirty="0">
                <a:latin typeface="楷体_GB2312" pitchFamily="49" charset="-122"/>
              </a:rPr>
              <a:t>语句中的</a:t>
            </a:r>
            <a:r>
              <a:rPr lang="en-US" altLang="zh-CN" sz="2000" b="1" dirty="0">
                <a:latin typeface="楷体_GB2312" pitchFamily="49" charset="-122"/>
              </a:rPr>
              <a:t>SET</a:t>
            </a:r>
            <a:r>
              <a:rPr lang="zh-CN" altLang="en-US" sz="2000" b="1" dirty="0">
                <a:latin typeface="楷体_GB2312" pitchFamily="49" charset="-122"/>
              </a:rPr>
              <a:t>子句、</a:t>
            </a:r>
            <a:r>
              <a:rPr lang="en-US" altLang="zh-CN" sz="2000" b="1" dirty="0">
                <a:latin typeface="楷体_GB2312" pitchFamily="49" charset="-122"/>
              </a:rPr>
              <a:t>DELETE</a:t>
            </a:r>
            <a:r>
              <a:rPr lang="zh-CN" altLang="en-US" sz="2000" b="1" dirty="0">
                <a:latin typeface="楷体_GB2312" pitchFamily="49" charset="-122"/>
              </a:rPr>
              <a:t>语句中的</a:t>
            </a:r>
            <a:r>
              <a:rPr lang="en-US" altLang="zh-CN" sz="2000" b="1" dirty="0">
                <a:latin typeface="楷体_GB2312" pitchFamily="49" charset="-122"/>
              </a:rPr>
              <a:t>WHERE</a:t>
            </a:r>
            <a:r>
              <a:rPr lang="zh-CN" altLang="en-US" sz="2000" b="1" dirty="0">
                <a:latin typeface="楷体_GB2312" pitchFamily="49" charset="-122"/>
              </a:rPr>
              <a:t>子句等。</a:t>
            </a:r>
            <a:endParaRPr lang="en-US" altLang="zh-CN" sz="2000" b="1" dirty="0">
              <a:latin typeface="楷体_GB2312" pitchFamily="49" charset="-122"/>
            </a:endParaRPr>
          </a:p>
          <a:p>
            <a:pPr marL="623888" lvl="2" indent="-347663">
              <a:buFont typeface="+mj-lt"/>
              <a:buAutoNum type="arabicPeriod"/>
            </a:pPr>
            <a:r>
              <a:rPr lang="zh-CN" altLang="en-US" b="1" dirty="0">
                <a:latin typeface="楷体_GB2312" pitchFamily="49" charset="-122"/>
              </a:rPr>
              <a:t>为了与数据库对象名（表名、视图名、列名等）区别，</a:t>
            </a:r>
            <a:r>
              <a:rPr lang="en-US" altLang="zh-CN" b="1" dirty="0">
                <a:latin typeface="楷体_GB2312" pitchFamily="49" charset="-122"/>
              </a:rPr>
              <a:t>SQL</a:t>
            </a:r>
            <a:r>
              <a:rPr lang="zh-CN" altLang="en-US" b="1" dirty="0">
                <a:latin typeface="楷体_GB2312" pitchFamily="49" charset="-122"/>
              </a:rPr>
              <a:t>语句中的主变量名前要加</a:t>
            </a:r>
            <a:r>
              <a:rPr lang="zh-CN" altLang="en-US" b="1" dirty="0">
                <a:solidFill>
                  <a:srgbClr val="A50021"/>
                </a:solidFill>
                <a:latin typeface="楷体_GB2312" pitchFamily="49" charset="-122"/>
              </a:rPr>
              <a:t>冒号（</a:t>
            </a:r>
            <a:r>
              <a:rPr lang="en-US" altLang="zh-CN" b="1" dirty="0">
                <a:solidFill>
                  <a:srgbClr val="A50021"/>
                </a:solidFill>
                <a:latin typeface="楷体_GB2312" pitchFamily="49" charset="-122"/>
              </a:rPr>
              <a:t>:</a:t>
            </a:r>
            <a:r>
              <a:rPr lang="zh-CN" altLang="en-US" b="1" dirty="0">
                <a:solidFill>
                  <a:srgbClr val="A50021"/>
                </a:solidFill>
                <a:latin typeface="楷体_GB2312" pitchFamily="49" charset="-122"/>
              </a:rPr>
              <a:t>）</a:t>
            </a:r>
            <a:r>
              <a:rPr lang="zh-CN" altLang="en-US" b="1" dirty="0">
                <a:latin typeface="楷体_GB2312" pitchFamily="49" charset="-122"/>
              </a:rPr>
              <a:t>作为标志。</a:t>
            </a:r>
            <a:endParaRPr lang="en-US" altLang="zh-CN" b="1" dirty="0">
              <a:latin typeface="楷体_GB2312" pitchFamily="49" charset="-122"/>
            </a:endParaRPr>
          </a:p>
          <a:p>
            <a:pPr marL="623888" lvl="2" indent="-347663">
              <a:buFont typeface="+mj-lt"/>
              <a:buAutoNum type="arabicPeriod"/>
            </a:pPr>
            <a:r>
              <a:rPr lang="zh-CN" altLang="en-US" b="1" dirty="0">
                <a:latin typeface="楷体_GB2312" pitchFamily="49" charset="-122"/>
              </a:rPr>
              <a:t>在</a:t>
            </a:r>
            <a:r>
              <a:rPr lang="en-US" altLang="zh-CN" b="1" dirty="0">
                <a:latin typeface="楷体_GB2312" pitchFamily="49" charset="-122"/>
              </a:rPr>
              <a:t>SQL</a:t>
            </a:r>
            <a:r>
              <a:rPr lang="zh-CN" altLang="en-US" b="1" dirty="0">
                <a:latin typeface="楷体_GB2312" pitchFamily="49" charset="-122"/>
              </a:rPr>
              <a:t>语句之外</a:t>
            </a:r>
            <a:r>
              <a:rPr lang="en-US" altLang="zh-CN" b="1" dirty="0">
                <a:latin typeface="楷体_GB2312" pitchFamily="49" charset="-122"/>
              </a:rPr>
              <a:t>(</a:t>
            </a:r>
            <a:r>
              <a:rPr lang="zh-CN" altLang="en-US" b="1" dirty="0">
                <a:latin typeface="楷体_GB2312" pitchFamily="49" charset="-122"/>
              </a:rPr>
              <a:t>主语言语句中</a:t>
            </a:r>
            <a:r>
              <a:rPr lang="en-US" altLang="zh-CN" b="1" dirty="0">
                <a:latin typeface="楷体_GB2312" pitchFamily="49" charset="-122"/>
              </a:rPr>
              <a:t>)</a:t>
            </a:r>
            <a:r>
              <a:rPr lang="zh-CN" altLang="en-US" b="1" dirty="0">
                <a:latin typeface="楷体_GB2312" pitchFamily="49" charset="-122"/>
              </a:rPr>
              <a:t>使用主变量不用加冒号。</a:t>
            </a:r>
          </a:p>
        </p:txBody>
      </p:sp>
      <p:sp>
        <p:nvSpPr>
          <p:cNvPr id="5" name="幻灯片编号占位符 5">
            <a:extLst>
              <a:ext uri="{FF2B5EF4-FFF2-40B4-BE49-F238E27FC236}">
                <a16:creationId xmlns:a16="http://schemas.microsoft.com/office/drawing/2014/main" id="{94483CA1-1F93-E040-8546-04548C87AFA2}"/>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B3482520-B401-5F41-82FC-569D5F54E74A}" type="slidenum">
              <a:rPr kumimoji="0" lang="en-US" altLang="zh-CN" sz="1400">
                <a:ea typeface="宋体" panose="02010600030101010101" pitchFamily="2" charset="-122"/>
              </a:rPr>
              <a:pPr/>
              <a:t>109</a:t>
            </a:fld>
            <a:endParaRPr kumimoji="0" lang="en-US" altLang="zh-CN" sz="14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86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3865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3865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386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1730" name="Rectangle 2">
            <a:extLst>
              <a:ext uri="{FF2B5EF4-FFF2-40B4-BE49-F238E27FC236}">
                <a16:creationId xmlns:a16="http://schemas.microsoft.com/office/drawing/2014/main" id="{24D9EFDC-8D9B-D145-B83E-C481FDEB45CB}"/>
              </a:ext>
            </a:extLst>
          </p:cNvPr>
          <p:cNvSpPr>
            <a:spLocks noGrp="1" noChangeArrowheads="1"/>
          </p:cNvSpPr>
          <p:nvPr>
            <p:ph type="title"/>
          </p:nvPr>
        </p:nvSpPr>
        <p:spPr/>
        <p:txBody>
          <a:bodyPr/>
          <a:lstStyle/>
          <a:p>
            <a:pPr>
              <a:defRPr/>
            </a:pPr>
            <a:r>
              <a:rPr lang="en-US" altLang="zh-CN" dirty="0">
                <a:solidFill>
                  <a:schemeClr val="bg2">
                    <a:lumMod val="10000"/>
                  </a:schemeClr>
                </a:solidFill>
              </a:rPr>
              <a:t>5.2.3 </a:t>
            </a:r>
            <a:r>
              <a:rPr lang="zh-CN" altLang="en-US" dirty="0">
                <a:solidFill>
                  <a:schemeClr val="bg2">
                    <a:lumMod val="10000"/>
                  </a:schemeClr>
                </a:solidFill>
              </a:rPr>
              <a:t>基本表的修改和删除</a:t>
            </a:r>
            <a:r>
              <a:rPr lang="en-US" altLang="zh-CN" dirty="0">
                <a:solidFill>
                  <a:schemeClr val="bg2">
                    <a:lumMod val="10000"/>
                  </a:schemeClr>
                </a:solidFill>
              </a:rPr>
              <a:t> </a:t>
            </a:r>
          </a:p>
        </p:txBody>
      </p:sp>
      <p:sp>
        <p:nvSpPr>
          <p:cNvPr id="201731" name="Rectangle 3">
            <a:extLst>
              <a:ext uri="{FF2B5EF4-FFF2-40B4-BE49-F238E27FC236}">
                <a16:creationId xmlns:a16="http://schemas.microsoft.com/office/drawing/2014/main" id="{E372A412-85A8-6642-BB46-8B6FB821DF96}"/>
              </a:ext>
            </a:extLst>
          </p:cNvPr>
          <p:cNvSpPr>
            <a:spLocks noGrp="1" noChangeArrowheads="1"/>
          </p:cNvSpPr>
          <p:nvPr>
            <p:ph idx="1"/>
          </p:nvPr>
        </p:nvSpPr>
        <p:spPr/>
        <p:txBody>
          <a:bodyPr/>
          <a:lstStyle/>
          <a:p>
            <a:pPr algn="just">
              <a:spcBef>
                <a:spcPct val="40000"/>
              </a:spcBef>
              <a:buFont typeface="Wingdings" pitchFamily="2" charset="2"/>
              <a:buNone/>
            </a:pPr>
            <a:r>
              <a:rPr lang="zh-CN" altLang="en-US" b="1" dirty="0">
                <a:solidFill>
                  <a:schemeClr val="bg2">
                    <a:lumMod val="25000"/>
                  </a:schemeClr>
                </a:solidFill>
                <a:latin typeface="楷体_GB2312" pitchFamily="49" charset="-122"/>
              </a:rPr>
              <a:t>（</a:t>
            </a:r>
            <a:r>
              <a:rPr lang="en-US" altLang="zh-CN" b="1" dirty="0">
                <a:solidFill>
                  <a:schemeClr val="bg2">
                    <a:lumMod val="25000"/>
                  </a:schemeClr>
                </a:solidFill>
                <a:latin typeface="楷体_GB2312" pitchFamily="49" charset="-122"/>
              </a:rPr>
              <a:t>1</a:t>
            </a:r>
            <a:r>
              <a:rPr lang="zh-CN" altLang="en-US" b="1" dirty="0">
                <a:solidFill>
                  <a:schemeClr val="bg2">
                    <a:lumMod val="25000"/>
                  </a:schemeClr>
                </a:solidFill>
                <a:latin typeface="楷体_GB2312" pitchFamily="49" charset="-122"/>
              </a:rPr>
              <a:t>）增加新的属性</a:t>
            </a:r>
            <a:endParaRPr lang="en-US" altLang="zh-CN" b="1" dirty="0">
              <a:solidFill>
                <a:schemeClr val="bg2">
                  <a:lumMod val="25000"/>
                </a:schemeClr>
              </a:solidFill>
              <a:latin typeface="楷体_GB2312" pitchFamily="49" charset="-122"/>
            </a:endParaRPr>
          </a:p>
          <a:p>
            <a:pPr algn="just">
              <a:spcBef>
                <a:spcPct val="40000"/>
              </a:spcBef>
              <a:buFont typeface="Wingdings" pitchFamily="2" charset="2"/>
              <a:buNone/>
            </a:pPr>
            <a:r>
              <a:rPr lang="en-US" altLang="zh-CN" b="1" dirty="0">
                <a:solidFill>
                  <a:srgbClr val="A50021"/>
                </a:solidFill>
                <a:latin typeface="Times New Roman" panose="02020603050405020304" pitchFamily="18" charset="0"/>
              </a:rPr>
              <a:t>ALTER TABLE </a:t>
            </a:r>
            <a:r>
              <a:rPr lang="zh-CN" altLang="en-US" b="1" dirty="0">
                <a:solidFill>
                  <a:srgbClr val="A50021"/>
                </a:solidFill>
                <a:latin typeface="Times New Roman" panose="02020603050405020304" pitchFamily="18" charset="0"/>
              </a:rPr>
              <a:t>＜表名＞</a:t>
            </a:r>
            <a:r>
              <a:rPr lang="en-US" altLang="zh-CN" b="1" dirty="0">
                <a:solidFill>
                  <a:srgbClr val="A50021"/>
                </a:solidFill>
                <a:latin typeface="Times New Roman" panose="02020603050405020304" pitchFamily="18" charset="0"/>
              </a:rPr>
              <a:t> ADD</a:t>
            </a:r>
            <a:r>
              <a:rPr lang="zh-CN" altLang="en-US" b="1" dirty="0">
                <a:solidFill>
                  <a:srgbClr val="A50021"/>
                </a:solidFill>
                <a:latin typeface="Times New Roman" panose="02020603050405020304" pitchFamily="18" charset="0"/>
              </a:rPr>
              <a:t>＜属性名＞＜类型＞；</a:t>
            </a:r>
            <a:endParaRPr lang="en-US" altLang="zh-CN" b="1" dirty="0">
              <a:solidFill>
                <a:srgbClr val="A50021"/>
              </a:solidFill>
              <a:latin typeface="Times New Roman" panose="02020603050405020304" pitchFamily="18" charset="0"/>
            </a:endParaRPr>
          </a:p>
          <a:p>
            <a:pPr algn="just">
              <a:spcBef>
                <a:spcPct val="40000"/>
              </a:spcBef>
              <a:buFont typeface="Wingdings" pitchFamily="2" charset="2"/>
              <a:buNone/>
            </a:pPr>
            <a:endParaRPr lang="en-US" altLang="zh-CN" sz="2400" b="1" dirty="0">
              <a:latin typeface="Times New Roman" panose="02020603050405020304" pitchFamily="18" charset="0"/>
            </a:endParaRPr>
          </a:p>
          <a:p>
            <a:pPr algn="just">
              <a:spcBef>
                <a:spcPct val="40000"/>
              </a:spcBef>
              <a:buFont typeface="Wingdings" pitchFamily="2" charset="2"/>
              <a:buNone/>
            </a:pPr>
            <a:r>
              <a:rPr lang="zh-CN" altLang="en-US" b="1" dirty="0">
                <a:latin typeface="Times New Roman" panose="02020603050405020304" pitchFamily="18" charset="0"/>
              </a:rPr>
              <a:t>例：在表</a:t>
            </a:r>
            <a:r>
              <a:rPr lang="en-US" altLang="zh-CN" b="1" dirty="0">
                <a:latin typeface="Times New Roman" panose="02020603050405020304" pitchFamily="18" charset="0"/>
              </a:rPr>
              <a:t>S</a:t>
            </a:r>
            <a:r>
              <a:rPr lang="zh-CN" altLang="en-US" b="1" dirty="0">
                <a:latin typeface="Times New Roman" panose="02020603050405020304" pitchFamily="18" charset="0"/>
              </a:rPr>
              <a:t>中增加属性“</a:t>
            </a:r>
            <a:r>
              <a:rPr lang="en-US" altLang="zh-CN" b="1" dirty="0">
                <a:latin typeface="Times New Roman" panose="02020603050405020304" pitchFamily="18" charset="0"/>
              </a:rPr>
              <a:t>BIRTHDATE":</a:t>
            </a:r>
          </a:p>
          <a:p>
            <a:pPr algn="just">
              <a:spcBef>
                <a:spcPct val="40000"/>
              </a:spcBef>
              <a:buNone/>
            </a:pPr>
            <a:r>
              <a:rPr lang="en-US" altLang="zh-CN" b="1" dirty="0">
                <a:latin typeface="Tahoma" charset="0"/>
                <a:ea typeface="黑体" charset="0"/>
                <a:cs typeface="黑体" charset="0"/>
              </a:rPr>
              <a:t>ALTER TABLE  S   </a:t>
            </a:r>
            <a:r>
              <a:rPr lang="en-US" altLang="zh-CN" b="1" dirty="0">
                <a:solidFill>
                  <a:srgbClr val="000099"/>
                </a:solidFill>
                <a:latin typeface="Tahoma" charset="0"/>
                <a:ea typeface="黑体" charset="0"/>
                <a:cs typeface="黑体" charset="0"/>
              </a:rPr>
              <a:t>ADD BIRTFIDATE   DATE</a:t>
            </a:r>
            <a:r>
              <a:rPr lang="zh-CN" altLang="en-US" b="1" dirty="0">
                <a:latin typeface="Tahoma" charset="0"/>
                <a:ea typeface="黑体" charset="0"/>
                <a:cs typeface="黑体" charset="0"/>
              </a:rPr>
              <a:t>；</a:t>
            </a:r>
          </a:p>
          <a:p>
            <a:pPr algn="just">
              <a:spcBef>
                <a:spcPct val="40000"/>
              </a:spcBef>
              <a:buFont typeface="Wingdings" pitchFamily="2" charset="2"/>
              <a:buNone/>
            </a:pPr>
            <a:endParaRPr lang="en-US" altLang="zh-CN" b="1" dirty="0">
              <a:latin typeface="Times New Roman" panose="02020603050405020304" pitchFamily="18" charset="0"/>
            </a:endParaRPr>
          </a:p>
        </p:txBody>
      </p:sp>
      <p:sp>
        <p:nvSpPr>
          <p:cNvPr id="6" name="幻灯片编号占位符 5">
            <a:extLst>
              <a:ext uri="{FF2B5EF4-FFF2-40B4-BE49-F238E27FC236}">
                <a16:creationId xmlns:a16="http://schemas.microsoft.com/office/drawing/2014/main" id="{8A821A1B-58E8-7643-BA0C-0C8B3F714A32}"/>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93AC0AA9-AFF3-1B4F-A865-5E8E847166C1}" type="slidenum">
              <a:rPr kumimoji="0" lang="en-US" altLang="zh-CN" sz="1400">
                <a:ea typeface="宋体" panose="02010600030101010101" pitchFamily="2" charset="-122"/>
              </a:rPr>
              <a:pPr/>
              <a:t>11</a:t>
            </a:fld>
            <a:endParaRPr kumimoji="0" lang="en-US" altLang="zh-CN" sz="14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1731">
                                            <p:txEl>
                                              <p:pRg st="0" end="0"/>
                                            </p:txEl>
                                          </p:spTgt>
                                        </p:tgtEl>
                                        <p:attrNameLst>
                                          <p:attrName>style.visibility</p:attrName>
                                        </p:attrNameLst>
                                      </p:cBhvr>
                                      <p:to>
                                        <p:strVal val="visible"/>
                                      </p:to>
                                    </p:set>
                                    <p:anim calcmode="lin" valueType="num">
                                      <p:cBhvr additive="base">
                                        <p:cTn id="7" dur="500" fill="hold"/>
                                        <p:tgtEl>
                                          <p:spTgt spid="2017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017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01731">
                                            <p:txEl>
                                              <p:pRg st="1" end="1"/>
                                            </p:txEl>
                                          </p:spTgt>
                                        </p:tgtEl>
                                        <p:attrNameLst>
                                          <p:attrName>style.visibility</p:attrName>
                                        </p:attrNameLst>
                                      </p:cBhvr>
                                      <p:to>
                                        <p:strVal val="visible"/>
                                      </p:to>
                                    </p:set>
                                    <p:anim calcmode="lin" valueType="num">
                                      <p:cBhvr additive="base">
                                        <p:cTn id="13" dur="500" fill="hold"/>
                                        <p:tgtEl>
                                          <p:spTgt spid="20173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017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01731">
                                            <p:txEl>
                                              <p:pRg st="3" end="3"/>
                                            </p:txEl>
                                          </p:spTgt>
                                        </p:tgtEl>
                                        <p:attrNameLst>
                                          <p:attrName>style.visibility</p:attrName>
                                        </p:attrNameLst>
                                      </p:cBhvr>
                                      <p:to>
                                        <p:strVal val="visible"/>
                                      </p:to>
                                    </p:set>
                                    <p:anim calcmode="lin" valueType="num">
                                      <p:cBhvr additive="base">
                                        <p:cTn id="19" dur="500" fill="hold"/>
                                        <p:tgtEl>
                                          <p:spTgt spid="20173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017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01731">
                                            <p:txEl>
                                              <p:pRg st="4" end="4"/>
                                            </p:txEl>
                                          </p:spTgt>
                                        </p:tgtEl>
                                        <p:attrNameLst>
                                          <p:attrName>style.visibility</p:attrName>
                                        </p:attrNameLst>
                                      </p:cBhvr>
                                      <p:to>
                                        <p:strVal val="visible"/>
                                      </p:to>
                                    </p:set>
                                    <p:anim calcmode="lin" valueType="num">
                                      <p:cBhvr additive="base">
                                        <p:cTn id="25" dur="500" fill="hold"/>
                                        <p:tgtEl>
                                          <p:spTgt spid="201731">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0173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build="p"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Rectangle 2">
            <a:extLst>
              <a:ext uri="{FF2B5EF4-FFF2-40B4-BE49-F238E27FC236}">
                <a16:creationId xmlns:a16="http://schemas.microsoft.com/office/drawing/2014/main" id="{FE2A5FF0-0ECF-B748-B156-25CBCA310AAD}"/>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zh-CN" altLang="en-US" dirty="0">
                <a:solidFill>
                  <a:schemeClr val="bg2">
                    <a:lumMod val="10000"/>
                  </a:schemeClr>
                </a:solidFill>
              </a:rPr>
              <a:t>（</a:t>
            </a:r>
            <a:r>
              <a:rPr lang="en-US" altLang="zh-CN" dirty="0">
                <a:solidFill>
                  <a:schemeClr val="bg2">
                    <a:lumMod val="10000"/>
                  </a:schemeClr>
                </a:solidFill>
              </a:rPr>
              <a:t>3</a:t>
            </a:r>
            <a:r>
              <a:rPr lang="zh-CN" altLang="en-US" dirty="0">
                <a:solidFill>
                  <a:schemeClr val="bg2">
                    <a:lumMod val="10000"/>
                  </a:schemeClr>
                </a:solidFill>
              </a:rPr>
              <a:t>）</a:t>
            </a:r>
            <a:r>
              <a:rPr lang="en-US" altLang="zh-CN" dirty="0">
                <a:solidFill>
                  <a:schemeClr val="bg2">
                    <a:lumMod val="10000"/>
                  </a:schemeClr>
                </a:solidFill>
              </a:rPr>
              <a:t> </a:t>
            </a:r>
            <a:r>
              <a:rPr lang="zh-CN" altLang="en-US" dirty="0">
                <a:solidFill>
                  <a:schemeClr val="bg2">
                    <a:lumMod val="10000"/>
                  </a:schemeClr>
                </a:solidFill>
              </a:rPr>
              <a:t>游标（</a:t>
            </a:r>
            <a:r>
              <a:rPr lang="en-US" altLang="zh-CN" dirty="0">
                <a:solidFill>
                  <a:schemeClr val="bg2">
                    <a:lumMod val="10000"/>
                  </a:schemeClr>
                </a:solidFill>
              </a:rPr>
              <a:t>cursor</a:t>
            </a:r>
            <a:r>
              <a:rPr lang="zh-CN" altLang="en-US" dirty="0">
                <a:solidFill>
                  <a:schemeClr val="bg2">
                    <a:lumMod val="10000"/>
                  </a:schemeClr>
                </a:solidFill>
              </a:rPr>
              <a:t>）</a:t>
            </a:r>
          </a:p>
        </p:txBody>
      </p:sp>
      <p:sp>
        <p:nvSpPr>
          <p:cNvPr id="840707" name="Rectangle 3">
            <a:extLst>
              <a:ext uri="{FF2B5EF4-FFF2-40B4-BE49-F238E27FC236}">
                <a16:creationId xmlns:a16="http://schemas.microsoft.com/office/drawing/2014/main" id="{0B858BE4-7C36-294C-A489-CAB9DD8C8993}"/>
              </a:ext>
            </a:extLst>
          </p:cNvPr>
          <p:cNvSpPr>
            <a:spLocks noGrp="1" noChangeArrowheads="1"/>
          </p:cNvSpPr>
          <p:nvPr>
            <p:ph idx="1"/>
          </p:nvPr>
        </p:nvSpPr>
        <p:spPr/>
        <p:txBody>
          <a:bodyPr>
            <a:normAutofit/>
          </a:bodyPr>
          <a:lstStyle/>
          <a:p>
            <a:pPr marL="0" indent="0">
              <a:lnSpc>
                <a:spcPct val="120000"/>
              </a:lnSpc>
              <a:buNone/>
              <a:defRPr/>
            </a:pPr>
            <a:r>
              <a:rPr lang="zh-CN" altLang="en-US" sz="2000" b="1" dirty="0">
                <a:solidFill>
                  <a:srgbClr val="A50021"/>
                </a:solidFill>
                <a:latin typeface="Times New Roman" charset="0"/>
              </a:rPr>
              <a:t>使用游标的原因：</a:t>
            </a:r>
            <a:endParaRPr lang="en-US" altLang="zh-CN" sz="2000" b="1" dirty="0">
              <a:solidFill>
                <a:srgbClr val="A50021"/>
              </a:solidFill>
              <a:latin typeface="Times New Roman" charset="0"/>
            </a:endParaRPr>
          </a:p>
          <a:p>
            <a:pPr marL="0" indent="0">
              <a:lnSpc>
                <a:spcPct val="120000"/>
              </a:lnSpc>
              <a:buNone/>
              <a:defRPr/>
            </a:pPr>
            <a:r>
              <a:rPr lang="en-US" altLang="zh-CN" sz="2000" b="1" dirty="0">
                <a:latin typeface="Times New Roman" charset="0"/>
              </a:rPr>
              <a:t>SQL</a:t>
            </a:r>
            <a:r>
              <a:rPr lang="zh-CN" altLang="en-US" sz="2000" b="1" dirty="0">
                <a:latin typeface="Times New Roman" charset="0"/>
              </a:rPr>
              <a:t>语言与主语言具有不同数据处理方式：</a:t>
            </a:r>
            <a:endParaRPr lang="en-US" altLang="zh-CN" sz="2000" b="1" dirty="0">
              <a:latin typeface="Times New Roman" charset="0"/>
            </a:endParaRPr>
          </a:p>
          <a:p>
            <a:pPr marL="1371600" lvl="2" indent="-457200">
              <a:lnSpc>
                <a:spcPct val="120000"/>
              </a:lnSpc>
              <a:buFont typeface="+mj-lt"/>
              <a:buAutoNum type="arabicPeriod"/>
              <a:defRPr/>
            </a:pPr>
            <a:r>
              <a:rPr lang="en-US" altLang="zh-CN" b="1" dirty="0">
                <a:latin typeface="Times New Roman" charset="0"/>
              </a:rPr>
              <a:t>SQL</a:t>
            </a:r>
            <a:r>
              <a:rPr lang="zh-CN" altLang="en-US" b="1" dirty="0">
                <a:latin typeface="Times New Roman" charset="0"/>
              </a:rPr>
              <a:t>语言是</a:t>
            </a:r>
            <a:r>
              <a:rPr lang="zh-CN" altLang="en-US" b="1" dirty="0">
                <a:solidFill>
                  <a:srgbClr val="A50021"/>
                </a:solidFill>
                <a:latin typeface="Times New Roman" charset="0"/>
              </a:rPr>
              <a:t>面向集合</a:t>
            </a:r>
            <a:r>
              <a:rPr lang="zh-CN" altLang="en-US" b="1" dirty="0">
                <a:latin typeface="Times New Roman" charset="0"/>
              </a:rPr>
              <a:t>的，一条</a:t>
            </a:r>
            <a:r>
              <a:rPr lang="en-US" altLang="zh-CN" b="1" dirty="0">
                <a:latin typeface="Times New Roman" charset="0"/>
              </a:rPr>
              <a:t>SQL</a:t>
            </a:r>
            <a:r>
              <a:rPr lang="zh-CN" altLang="en-US" b="1" dirty="0">
                <a:latin typeface="Times New Roman" charset="0"/>
              </a:rPr>
              <a:t>语句通常可以产生或处理多条记录。</a:t>
            </a:r>
            <a:endParaRPr lang="en-US" altLang="zh-CN" b="1" dirty="0">
              <a:latin typeface="Times New Roman" charset="0"/>
            </a:endParaRPr>
          </a:p>
          <a:p>
            <a:pPr marL="1371600" lvl="2" indent="-457200">
              <a:lnSpc>
                <a:spcPct val="120000"/>
              </a:lnSpc>
              <a:buFont typeface="+mj-lt"/>
              <a:buAutoNum type="arabicPeriod"/>
              <a:defRPr/>
            </a:pPr>
            <a:r>
              <a:rPr lang="zh-CN" altLang="en-US" b="1" dirty="0">
                <a:latin typeface="Times New Roman" charset="0"/>
              </a:rPr>
              <a:t>主语言是</a:t>
            </a:r>
            <a:r>
              <a:rPr lang="zh-CN" altLang="en-US" b="1" dirty="0">
                <a:solidFill>
                  <a:srgbClr val="A50021"/>
                </a:solidFill>
                <a:latin typeface="Times New Roman" charset="0"/>
              </a:rPr>
              <a:t>面向记录</a:t>
            </a:r>
            <a:r>
              <a:rPr lang="zh-CN" altLang="en-US" b="1" dirty="0">
                <a:latin typeface="Times New Roman" charset="0"/>
              </a:rPr>
              <a:t>的，一组主变量一次只能存放一条记录。</a:t>
            </a:r>
            <a:endParaRPr lang="en-US" altLang="zh-CN" b="1" dirty="0">
              <a:latin typeface="Times New Roman" charset="0"/>
            </a:endParaRPr>
          </a:p>
          <a:p>
            <a:pPr marL="0" indent="0">
              <a:lnSpc>
                <a:spcPct val="120000"/>
              </a:lnSpc>
              <a:buNone/>
              <a:defRPr/>
            </a:pPr>
            <a:r>
              <a:rPr lang="zh-CN" altLang="en-US" sz="2000" b="1" dirty="0">
                <a:latin typeface="Times New Roman" charset="0"/>
              </a:rPr>
              <a:t>两种不同的处理方式要结合在一起，就必须通过游标进行协调。</a:t>
            </a:r>
          </a:p>
        </p:txBody>
      </p:sp>
      <p:sp>
        <p:nvSpPr>
          <p:cNvPr id="5" name="幻灯片编号占位符 5">
            <a:extLst>
              <a:ext uri="{FF2B5EF4-FFF2-40B4-BE49-F238E27FC236}">
                <a16:creationId xmlns:a16="http://schemas.microsoft.com/office/drawing/2014/main" id="{CBD4BDBC-63AD-A347-86E7-385062B22ABC}"/>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EB84B7CE-6081-C64F-B996-6BF4CC52885A}" type="slidenum">
              <a:rPr kumimoji="0" lang="en-US" altLang="zh-CN" sz="1400">
                <a:ea typeface="宋体" panose="02010600030101010101" pitchFamily="2" charset="-122"/>
              </a:rPr>
              <a:pPr/>
              <a:t>110</a:t>
            </a:fld>
            <a:endParaRPr kumimoji="0" lang="en-US" altLang="zh-CN" sz="1400">
              <a:ea typeface="宋体" panose="02010600030101010101" pitchFamily="2" charset="-122"/>
            </a:endParaRPr>
          </a:p>
        </p:txBody>
      </p:sp>
      <p:sp>
        <p:nvSpPr>
          <p:cNvPr id="2" name="矩形 1">
            <a:extLst>
              <a:ext uri="{FF2B5EF4-FFF2-40B4-BE49-F238E27FC236}">
                <a16:creationId xmlns:a16="http://schemas.microsoft.com/office/drawing/2014/main" id="{5B248C5E-C854-CE4B-9D42-C612EA89DA5D}"/>
              </a:ext>
            </a:extLst>
          </p:cNvPr>
          <p:cNvSpPr/>
          <p:nvPr/>
        </p:nvSpPr>
        <p:spPr>
          <a:xfrm>
            <a:off x="838200" y="4203474"/>
            <a:ext cx="10884613" cy="1505733"/>
          </a:xfrm>
          <a:prstGeom prst="rect">
            <a:avLst/>
          </a:prstGeom>
        </p:spPr>
        <p:txBody>
          <a:bodyPr wrap="square">
            <a:spAutoFit/>
          </a:bodyPr>
          <a:lstStyle/>
          <a:p>
            <a:pPr>
              <a:lnSpc>
                <a:spcPct val="150000"/>
              </a:lnSpc>
              <a:defRPr/>
            </a:pPr>
            <a:r>
              <a:rPr lang="zh-CN" altLang="en-US" sz="2000" b="1" dirty="0">
                <a:solidFill>
                  <a:srgbClr val="A50021"/>
                </a:solidFill>
                <a:latin typeface="楷体_GB2312" charset="0"/>
              </a:rPr>
              <a:t>什么是游标？</a:t>
            </a:r>
            <a:endParaRPr lang="en-US" altLang="zh-CN" sz="2000" b="1" dirty="0">
              <a:solidFill>
                <a:srgbClr val="A50021"/>
              </a:solidFill>
              <a:latin typeface="楷体_GB2312" charset="0"/>
            </a:endParaRPr>
          </a:p>
          <a:p>
            <a:pPr marL="914400" lvl="1" indent="-457200">
              <a:lnSpc>
                <a:spcPct val="150000"/>
              </a:lnSpc>
              <a:spcAft>
                <a:spcPct val="25000"/>
              </a:spcAft>
              <a:buFont typeface="+mj-lt"/>
              <a:buAutoNum type="arabicPeriod"/>
              <a:defRPr/>
            </a:pPr>
            <a:r>
              <a:rPr lang="zh-CN" altLang="en-US" sz="2000" b="1" dirty="0">
                <a:latin typeface="楷体_GB2312" charset="0"/>
              </a:rPr>
              <a:t>游标是系统为用户开设的一个数据缓冲区，用于存放</a:t>
            </a:r>
            <a:r>
              <a:rPr lang="en-US" altLang="zh-CN" sz="2000" b="1" dirty="0">
                <a:latin typeface="楷体_GB2312" charset="0"/>
              </a:rPr>
              <a:t>SQL</a:t>
            </a:r>
            <a:r>
              <a:rPr lang="zh-CN" altLang="en-US" sz="2000" b="1" dirty="0">
                <a:latin typeface="楷体_GB2312" charset="0"/>
              </a:rPr>
              <a:t>语句的执行结果。</a:t>
            </a:r>
            <a:endParaRPr lang="en-US" altLang="zh-CN" sz="2000" b="1" dirty="0">
              <a:latin typeface="楷体_GB2312" charset="0"/>
            </a:endParaRPr>
          </a:p>
          <a:p>
            <a:pPr marL="914400" lvl="1" indent="-457200">
              <a:lnSpc>
                <a:spcPct val="150000"/>
              </a:lnSpc>
              <a:spcAft>
                <a:spcPct val="25000"/>
              </a:spcAft>
              <a:buFont typeface="+mj-lt"/>
              <a:buAutoNum type="arabicPeriod"/>
              <a:defRPr/>
            </a:pPr>
            <a:r>
              <a:rPr lang="zh-CN" altLang="en-US" sz="2000" b="1" dirty="0">
                <a:latin typeface="楷体_GB2312" charset="0"/>
              </a:rPr>
              <a:t>用户可以用</a:t>
            </a:r>
            <a:r>
              <a:rPr lang="en-US" altLang="zh-CN" sz="2000" b="1" dirty="0">
                <a:latin typeface="楷体_GB2312" charset="0"/>
              </a:rPr>
              <a:t>SQL</a:t>
            </a:r>
            <a:r>
              <a:rPr lang="zh-CN" altLang="en-US" sz="2000" b="1" dirty="0">
                <a:latin typeface="楷体_GB2312" charset="0"/>
              </a:rPr>
              <a:t>语句逐一从游标中获取记录，并赋给主变量，交由主语言进一步处理。</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070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4070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407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9961CD-8EEF-BE45-855F-D32F9656688E}"/>
              </a:ext>
            </a:extLst>
          </p:cNvPr>
          <p:cNvSpPr>
            <a:spLocks noGrp="1"/>
          </p:cNvSpPr>
          <p:nvPr>
            <p:ph type="title"/>
          </p:nvPr>
        </p:nvSpPr>
        <p:spPr/>
        <p:txBody>
          <a:bodyPr/>
          <a:lstStyle/>
          <a:p>
            <a:r>
              <a:rPr lang="zh-CN" altLang="en-US" dirty="0">
                <a:solidFill>
                  <a:schemeClr val="bg2">
                    <a:lumMod val="10000"/>
                  </a:schemeClr>
                </a:solidFill>
              </a:rPr>
              <a:t>不用游标的</a:t>
            </a:r>
            <a:r>
              <a:rPr lang="en-US" altLang="zh-CN" dirty="0">
                <a:solidFill>
                  <a:schemeClr val="bg2">
                    <a:lumMod val="10000"/>
                  </a:schemeClr>
                </a:solidFill>
              </a:rPr>
              <a:t>SQL</a:t>
            </a:r>
            <a:r>
              <a:rPr lang="zh-CN" altLang="en-US" dirty="0">
                <a:solidFill>
                  <a:schemeClr val="bg2">
                    <a:lumMod val="10000"/>
                  </a:schemeClr>
                </a:solidFill>
              </a:rPr>
              <a:t>语句</a:t>
            </a:r>
            <a:endParaRPr kumimoji="1" lang="zh-CN" altLang="en-US" dirty="0"/>
          </a:p>
        </p:txBody>
      </p:sp>
      <p:grpSp>
        <p:nvGrpSpPr>
          <p:cNvPr id="4" name="组合 3">
            <a:extLst>
              <a:ext uri="{FF2B5EF4-FFF2-40B4-BE49-F238E27FC236}">
                <a16:creationId xmlns:a16="http://schemas.microsoft.com/office/drawing/2014/main" id="{0617EAB5-CE93-454A-A213-E45A4E7CB8F9}"/>
              </a:ext>
            </a:extLst>
          </p:cNvPr>
          <p:cNvGrpSpPr/>
          <p:nvPr/>
        </p:nvGrpSpPr>
        <p:grpSpPr>
          <a:xfrm>
            <a:off x="3278693" y="1758336"/>
            <a:ext cx="1823672" cy="1042093"/>
            <a:chOff x="3278693" y="1574327"/>
            <a:chExt cx="1823672" cy="1042093"/>
          </a:xfrm>
          <a:solidFill>
            <a:srgbClr val="596784"/>
          </a:solidFill>
          <a:effectLst>
            <a:outerShdw blurRad="254000" dist="63500" dir="2700000" algn="tl" rotWithShape="0">
              <a:prstClr val="black">
                <a:alpha val="20000"/>
              </a:prstClr>
            </a:outerShdw>
          </a:effectLst>
        </p:grpSpPr>
        <p:sp>
          <p:nvSpPr>
            <p:cNvPr id="5" name="Freeform 5">
              <a:extLst>
                <a:ext uri="{FF2B5EF4-FFF2-40B4-BE49-F238E27FC236}">
                  <a16:creationId xmlns:a16="http://schemas.microsoft.com/office/drawing/2014/main" id="{3F697310-7238-184C-8671-F73F8183CAE4}"/>
                </a:ext>
              </a:extLst>
            </p:cNvPr>
            <p:cNvSpPr>
              <a:spLocks/>
            </p:cNvSpPr>
            <p:nvPr/>
          </p:nvSpPr>
          <p:spPr bwMode="auto">
            <a:xfrm>
              <a:off x="3278693" y="1574327"/>
              <a:ext cx="1823672" cy="1042093"/>
            </a:xfrm>
            <a:custGeom>
              <a:avLst/>
              <a:gdLst>
                <a:gd name="T0" fmla="*/ 35 w 35"/>
                <a:gd name="T1" fmla="*/ 20 h 20"/>
                <a:gd name="T2" fmla="*/ 10 w 35"/>
                <a:gd name="T3" fmla="*/ 20 h 20"/>
                <a:gd name="T4" fmla="*/ 0 w 35"/>
                <a:gd name="T5" fmla="*/ 0 h 20"/>
                <a:gd name="T6" fmla="*/ 25 w 35"/>
                <a:gd name="T7" fmla="*/ 0 h 20"/>
                <a:gd name="T8" fmla="*/ 35 w 35"/>
                <a:gd name="T9" fmla="*/ 20 h 20"/>
              </a:gdLst>
              <a:ahLst/>
              <a:cxnLst>
                <a:cxn ang="0">
                  <a:pos x="T0" y="T1"/>
                </a:cxn>
                <a:cxn ang="0">
                  <a:pos x="T2" y="T3"/>
                </a:cxn>
                <a:cxn ang="0">
                  <a:pos x="T4" y="T5"/>
                </a:cxn>
                <a:cxn ang="0">
                  <a:pos x="T6" y="T7"/>
                </a:cxn>
                <a:cxn ang="0">
                  <a:pos x="T8" y="T9"/>
                </a:cxn>
              </a:cxnLst>
              <a:rect l="0" t="0" r="r" b="b"/>
              <a:pathLst>
                <a:path w="35" h="20">
                  <a:moveTo>
                    <a:pt x="35" y="20"/>
                  </a:moveTo>
                  <a:lnTo>
                    <a:pt x="10" y="20"/>
                  </a:lnTo>
                  <a:lnTo>
                    <a:pt x="0" y="0"/>
                  </a:lnTo>
                  <a:lnTo>
                    <a:pt x="25" y="0"/>
                  </a:lnTo>
                  <a:lnTo>
                    <a:pt x="35" y="2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矩形 5">
              <a:extLst>
                <a:ext uri="{FF2B5EF4-FFF2-40B4-BE49-F238E27FC236}">
                  <a16:creationId xmlns:a16="http://schemas.microsoft.com/office/drawing/2014/main" id="{8914DE6A-1051-B04C-8B9E-F3F4FA428790}"/>
                </a:ext>
              </a:extLst>
            </p:cNvPr>
            <p:cNvSpPr/>
            <p:nvPr/>
          </p:nvSpPr>
          <p:spPr>
            <a:xfrm>
              <a:off x="3851582" y="1821807"/>
              <a:ext cx="627095" cy="523220"/>
            </a:xfrm>
            <a:prstGeom prst="rect">
              <a:avLst/>
            </a:prstGeom>
            <a:grpFill/>
          </p:spPr>
          <p:txBody>
            <a:bodyPr wrap="none">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01</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grpSp>
        <p:nvGrpSpPr>
          <p:cNvPr id="7" name="组合 6">
            <a:extLst>
              <a:ext uri="{FF2B5EF4-FFF2-40B4-BE49-F238E27FC236}">
                <a16:creationId xmlns:a16="http://schemas.microsoft.com/office/drawing/2014/main" id="{C04A92BC-BC49-9248-BD52-0C20AA96C846}"/>
              </a:ext>
            </a:extLst>
          </p:cNvPr>
          <p:cNvGrpSpPr/>
          <p:nvPr/>
        </p:nvGrpSpPr>
        <p:grpSpPr>
          <a:xfrm>
            <a:off x="4529211" y="2800429"/>
            <a:ext cx="1823672" cy="1042093"/>
            <a:chOff x="4529211" y="2616420"/>
            <a:chExt cx="1823672" cy="1042093"/>
          </a:xfrm>
          <a:solidFill>
            <a:srgbClr val="FFB407"/>
          </a:solidFill>
          <a:effectLst>
            <a:outerShdw blurRad="254000" dist="63500" dir="2700000" algn="tl" rotWithShape="0">
              <a:prstClr val="black">
                <a:alpha val="20000"/>
              </a:prstClr>
            </a:outerShdw>
          </a:effectLst>
        </p:grpSpPr>
        <p:sp>
          <p:nvSpPr>
            <p:cNvPr id="8" name="Freeform 6">
              <a:extLst>
                <a:ext uri="{FF2B5EF4-FFF2-40B4-BE49-F238E27FC236}">
                  <a16:creationId xmlns:a16="http://schemas.microsoft.com/office/drawing/2014/main" id="{17D8EA71-6BC7-AE49-B0EA-DD7BFC1A92FE}"/>
                </a:ext>
              </a:extLst>
            </p:cNvPr>
            <p:cNvSpPr>
              <a:spLocks/>
            </p:cNvSpPr>
            <p:nvPr/>
          </p:nvSpPr>
          <p:spPr bwMode="auto">
            <a:xfrm>
              <a:off x="4529211" y="2616420"/>
              <a:ext cx="1823672" cy="1042093"/>
            </a:xfrm>
            <a:custGeom>
              <a:avLst/>
              <a:gdLst>
                <a:gd name="T0" fmla="*/ 35 w 35"/>
                <a:gd name="T1" fmla="*/ 20 h 20"/>
                <a:gd name="T2" fmla="*/ 10 w 35"/>
                <a:gd name="T3" fmla="*/ 20 h 20"/>
                <a:gd name="T4" fmla="*/ 0 w 35"/>
                <a:gd name="T5" fmla="*/ 0 h 20"/>
                <a:gd name="T6" fmla="*/ 25 w 35"/>
                <a:gd name="T7" fmla="*/ 0 h 20"/>
                <a:gd name="T8" fmla="*/ 35 w 35"/>
                <a:gd name="T9" fmla="*/ 20 h 20"/>
              </a:gdLst>
              <a:ahLst/>
              <a:cxnLst>
                <a:cxn ang="0">
                  <a:pos x="T0" y="T1"/>
                </a:cxn>
                <a:cxn ang="0">
                  <a:pos x="T2" y="T3"/>
                </a:cxn>
                <a:cxn ang="0">
                  <a:pos x="T4" y="T5"/>
                </a:cxn>
                <a:cxn ang="0">
                  <a:pos x="T6" y="T7"/>
                </a:cxn>
                <a:cxn ang="0">
                  <a:pos x="T8" y="T9"/>
                </a:cxn>
              </a:cxnLst>
              <a:rect l="0" t="0" r="r" b="b"/>
              <a:pathLst>
                <a:path w="35" h="20">
                  <a:moveTo>
                    <a:pt x="35" y="20"/>
                  </a:moveTo>
                  <a:lnTo>
                    <a:pt x="10" y="20"/>
                  </a:lnTo>
                  <a:lnTo>
                    <a:pt x="0" y="0"/>
                  </a:lnTo>
                  <a:lnTo>
                    <a:pt x="25" y="0"/>
                  </a:lnTo>
                  <a:lnTo>
                    <a:pt x="35" y="2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矩形 8">
              <a:extLst>
                <a:ext uri="{FF2B5EF4-FFF2-40B4-BE49-F238E27FC236}">
                  <a16:creationId xmlns:a16="http://schemas.microsoft.com/office/drawing/2014/main" id="{5544FDA3-34C9-D14A-B86E-0DFC01281E61}"/>
                </a:ext>
              </a:extLst>
            </p:cNvPr>
            <p:cNvSpPr/>
            <p:nvPr/>
          </p:nvSpPr>
          <p:spPr>
            <a:xfrm>
              <a:off x="5127499" y="2875856"/>
              <a:ext cx="627095" cy="523220"/>
            </a:xfrm>
            <a:prstGeom prst="rect">
              <a:avLst/>
            </a:prstGeom>
            <a:grpFill/>
          </p:spPr>
          <p:txBody>
            <a:bodyPr wrap="none">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02</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grpSp>
        <p:nvGrpSpPr>
          <p:cNvPr id="10" name="组合 9">
            <a:extLst>
              <a:ext uri="{FF2B5EF4-FFF2-40B4-BE49-F238E27FC236}">
                <a16:creationId xmlns:a16="http://schemas.microsoft.com/office/drawing/2014/main" id="{B0027BF7-DCB9-E545-A296-0AB4286FE2E7}"/>
              </a:ext>
            </a:extLst>
          </p:cNvPr>
          <p:cNvGrpSpPr/>
          <p:nvPr/>
        </p:nvGrpSpPr>
        <p:grpSpPr>
          <a:xfrm>
            <a:off x="5727624" y="3842521"/>
            <a:ext cx="1823672" cy="1094197"/>
            <a:chOff x="5727624" y="3658512"/>
            <a:chExt cx="1823672" cy="1094197"/>
          </a:xfrm>
          <a:solidFill>
            <a:srgbClr val="596784"/>
          </a:solidFill>
          <a:effectLst>
            <a:outerShdw blurRad="254000" dist="63500" dir="2700000" algn="tl" rotWithShape="0">
              <a:prstClr val="black">
                <a:alpha val="20000"/>
              </a:prstClr>
            </a:outerShdw>
          </a:effectLst>
        </p:grpSpPr>
        <p:sp>
          <p:nvSpPr>
            <p:cNvPr id="11" name="Freeform 7">
              <a:extLst>
                <a:ext uri="{FF2B5EF4-FFF2-40B4-BE49-F238E27FC236}">
                  <a16:creationId xmlns:a16="http://schemas.microsoft.com/office/drawing/2014/main" id="{AE5FF612-A80C-AA49-8D31-7284634CD6FE}"/>
                </a:ext>
              </a:extLst>
            </p:cNvPr>
            <p:cNvSpPr>
              <a:spLocks/>
            </p:cNvSpPr>
            <p:nvPr/>
          </p:nvSpPr>
          <p:spPr bwMode="auto">
            <a:xfrm>
              <a:off x="5727624" y="3658512"/>
              <a:ext cx="1823672" cy="1094197"/>
            </a:xfrm>
            <a:custGeom>
              <a:avLst/>
              <a:gdLst>
                <a:gd name="T0" fmla="*/ 35 w 35"/>
                <a:gd name="T1" fmla="*/ 21 h 21"/>
                <a:gd name="T2" fmla="*/ 10 w 35"/>
                <a:gd name="T3" fmla="*/ 21 h 21"/>
                <a:gd name="T4" fmla="*/ 0 w 35"/>
                <a:gd name="T5" fmla="*/ 0 h 21"/>
                <a:gd name="T6" fmla="*/ 25 w 35"/>
                <a:gd name="T7" fmla="*/ 0 h 21"/>
                <a:gd name="T8" fmla="*/ 35 w 35"/>
                <a:gd name="T9" fmla="*/ 21 h 21"/>
              </a:gdLst>
              <a:ahLst/>
              <a:cxnLst>
                <a:cxn ang="0">
                  <a:pos x="T0" y="T1"/>
                </a:cxn>
                <a:cxn ang="0">
                  <a:pos x="T2" y="T3"/>
                </a:cxn>
                <a:cxn ang="0">
                  <a:pos x="T4" y="T5"/>
                </a:cxn>
                <a:cxn ang="0">
                  <a:pos x="T6" y="T7"/>
                </a:cxn>
                <a:cxn ang="0">
                  <a:pos x="T8" y="T9"/>
                </a:cxn>
              </a:cxnLst>
              <a:rect l="0" t="0" r="r" b="b"/>
              <a:pathLst>
                <a:path w="35" h="21">
                  <a:moveTo>
                    <a:pt x="35" y="21"/>
                  </a:moveTo>
                  <a:lnTo>
                    <a:pt x="10" y="21"/>
                  </a:lnTo>
                  <a:lnTo>
                    <a:pt x="0" y="0"/>
                  </a:lnTo>
                  <a:lnTo>
                    <a:pt x="25" y="0"/>
                  </a:lnTo>
                  <a:lnTo>
                    <a:pt x="35" y="21"/>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矩形 11">
              <a:extLst>
                <a:ext uri="{FF2B5EF4-FFF2-40B4-BE49-F238E27FC236}">
                  <a16:creationId xmlns:a16="http://schemas.microsoft.com/office/drawing/2014/main" id="{A24803F8-2C73-D14D-8A6E-30F6348E2619}"/>
                </a:ext>
              </a:extLst>
            </p:cNvPr>
            <p:cNvSpPr/>
            <p:nvPr/>
          </p:nvSpPr>
          <p:spPr>
            <a:xfrm>
              <a:off x="6325912" y="3944000"/>
              <a:ext cx="627095" cy="523220"/>
            </a:xfrm>
            <a:prstGeom prst="rect">
              <a:avLst/>
            </a:prstGeom>
            <a:grpFill/>
          </p:spPr>
          <p:txBody>
            <a:bodyPr wrap="none">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03</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grpSp>
        <p:nvGrpSpPr>
          <p:cNvPr id="13" name="组合 12">
            <a:extLst>
              <a:ext uri="{FF2B5EF4-FFF2-40B4-BE49-F238E27FC236}">
                <a16:creationId xmlns:a16="http://schemas.microsoft.com/office/drawing/2014/main" id="{458E85BC-15E4-2641-8F74-CDE3C33A188C}"/>
              </a:ext>
            </a:extLst>
          </p:cNvPr>
          <p:cNvGrpSpPr/>
          <p:nvPr/>
        </p:nvGrpSpPr>
        <p:grpSpPr>
          <a:xfrm>
            <a:off x="6978143" y="4936719"/>
            <a:ext cx="1823672" cy="1042093"/>
            <a:chOff x="6978143" y="4752710"/>
            <a:chExt cx="1823672" cy="1042093"/>
          </a:xfrm>
          <a:solidFill>
            <a:srgbClr val="FFB407"/>
          </a:solidFill>
          <a:effectLst>
            <a:outerShdw blurRad="254000" dist="63500" dir="2700000" algn="tl" rotWithShape="0">
              <a:prstClr val="black">
                <a:alpha val="20000"/>
              </a:prstClr>
            </a:outerShdw>
          </a:effectLst>
        </p:grpSpPr>
        <p:sp>
          <p:nvSpPr>
            <p:cNvPr id="14" name="Freeform 8">
              <a:extLst>
                <a:ext uri="{FF2B5EF4-FFF2-40B4-BE49-F238E27FC236}">
                  <a16:creationId xmlns:a16="http://schemas.microsoft.com/office/drawing/2014/main" id="{4B438ED2-0FB8-E14C-8212-28F01ADB01A8}"/>
                </a:ext>
              </a:extLst>
            </p:cNvPr>
            <p:cNvSpPr>
              <a:spLocks/>
            </p:cNvSpPr>
            <p:nvPr/>
          </p:nvSpPr>
          <p:spPr bwMode="auto">
            <a:xfrm>
              <a:off x="6978143" y="4752710"/>
              <a:ext cx="1823672" cy="1042093"/>
            </a:xfrm>
            <a:custGeom>
              <a:avLst/>
              <a:gdLst>
                <a:gd name="T0" fmla="*/ 35 w 35"/>
                <a:gd name="T1" fmla="*/ 20 h 20"/>
                <a:gd name="T2" fmla="*/ 10 w 35"/>
                <a:gd name="T3" fmla="*/ 20 h 20"/>
                <a:gd name="T4" fmla="*/ 0 w 35"/>
                <a:gd name="T5" fmla="*/ 0 h 20"/>
                <a:gd name="T6" fmla="*/ 25 w 35"/>
                <a:gd name="T7" fmla="*/ 0 h 20"/>
                <a:gd name="T8" fmla="*/ 35 w 35"/>
                <a:gd name="T9" fmla="*/ 20 h 20"/>
              </a:gdLst>
              <a:ahLst/>
              <a:cxnLst>
                <a:cxn ang="0">
                  <a:pos x="T0" y="T1"/>
                </a:cxn>
                <a:cxn ang="0">
                  <a:pos x="T2" y="T3"/>
                </a:cxn>
                <a:cxn ang="0">
                  <a:pos x="T4" y="T5"/>
                </a:cxn>
                <a:cxn ang="0">
                  <a:pos x="T6" y="T7"/>
                </a:cxn>
                <a:cxn ang="0">
                  <a:pos x="T8" y="T9"/>
                </a:cxn>
              </a:cxnLst>
              <a:rect l="0" t="0" r="r" b="b"/>
              <a:pathLst>
                <a:path w="35" h="20">
                  <a:moveTo>
                    <a:pt x="35" y="20"/>
                  </a:moveTo>
                  <a:lnTo>
                    <a:pt x="10" y="20"/>
                  </a:lnTo>
                  <a:lnTo>
                    <a:pt x="0" y="0"/>
                  </a:lnTo>
                  <a:lnTo>
                    <a:pt x="25" y="0"/>
                  </a:lnTo>
                  <a:lnTo>
                    <a:pt x="35" y="2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矩形 14">
              <a:extLst>
                <a:ext uri="{FF2B5EF4-FFF2-40B4-BE49-F238E27FC236}">
                  <a16:creationId xmlns:a16="http://schemas.microsoft.com/office/drawing/2014/main" id="{03BD40F6-BCDD-0D40-8560-BC7EF5703F1E}"/>
                </a:ext>
              </a:extLst>
            </p:cNvPr>
            <p:cNvSpPr/>
            <p:nvPr/>
          </p:nvSpPr>
          <p:spPr>
            <a:xfrm>
              <a:off x="7576431" y="5012146"/>
              <a:ext cx="627095" cy="523220"/>
            </a:xfrm>
            <a:prstGeom prst="rect">
              <a:avLst/>
            </a:prstGeom>
            <a:grpFill/>
          </p:spPr>
          <p:txBody>
            <a:bodyPr wrap="none">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04</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16" name="矩形 15">
            <a:extLst>
              <a:ext uri="{FF2B5EF4-FFF2-40B4-BE49-F238E27FC236}">
                <a16:creationId xmlns:a16="http://schemas.microsoft.com/office/drawing/2014/main" id="{2B6B773E-E06E-A84D-B9B3-E9DE2C792B7E}"/>
              </a:ext>
            </a:extLst>
          </p:cNvPr>
          <p:cNvSpPr/>
          <p:nvPr/>
        </p:nvSpPr>
        <p:spPr>
          <a:xfrm>
            <a:off x="5051566" y="1602725"/>
            <a:ext cx="4085654" cy="458908"/>
          </a:xfrm>
          <a:prstGeom prst="rect">
            <a:avLst/>
          </a:prstGeom>
        </p:spPr>
        <p:txBody>
          <a:bodyPr wrap="square">
            <a:spAutoFit/>
          </a:bodyPr>
          <a:lstStyle/>
          <a:p>
            <a:pPr defTabSz="1450940">
              <a:lnSpc>
                <a:spcPct val="150000"/>
              </a:lnSpc>
            </a:pPr>
            <a:r>
              <a:rPr lang="zh-CN" altLang="en-US" b="1" kern="0" dirty="0">
                <a:solidFill>
                  <a:schemeClr val="tx1">
                    <a:lumMod val="65000"/>
                    <a:lumOff val="35000"/>
                  </a:schemeClr>
                </a:solidFill>
                <a:latin typeface="微软雅黑" panose="020B0503020204020204" pitchFamily="34" charset="-122"/>
                <a:ea typeface="微软雅黑" panose="020B0503020204020204" pitchFamily="34" charset="-122"/>
              </a:rPr>
              <a:t>查询结果为单记录的</a:t>
            </a:r>
            <a:r>
              <a:rPr lang="en-US" altLang="zh-CN" b="1" kern="0" dirty="0">
                <a:solidFill>
                  <a:schemeClr val="tx1">
                    <a:lumMod val="65000"/>
                    <a:lumOff val="35000"/>
                  </a:schemeClr>
                </a:solidFill>
                <a:latin typeface="微软雅黑" panose="020B0503020204020204" pitchFamily="34" charset="-122"/>
                <a:ea typeface="微软雅黑" panose="020B0503020204020204" pitchFamily="34" charset="-122"/>
              </a:rPr>
              <a:t>SELECT</a:t>
            </a:r>
            <a:r>
              <a:rPr lang="zh-CN" altLang="en-US" b="1" kern="0" dirty="0">
                <a:solidFill>
                  <a:schemeClr val="tx1">
                    <a:lumMod val="65000"/>
                    <a:lumOff val="35000"/>
                  </a:schemeClr>
                </a:solidFill>
                <a:latin typeface="微软雅黑" panose="020B0503020204020204" pitchFamily="34" charset="-122"/>
                <a:ea typeface="微软雅黑" panose="020B0503020204020204" pitchFamily="34" charset="-122"/>
              </a:rPr>
              <a:t>语句</a:t>
            </a:r>
            <a:endParaRPr lang="en-US" altLang="zh-CN"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1B66DE93-3A7C-D14F-94A3-450DE411F7F3}"/>
              </a:ext>
            </a:extLst>
          </p:cNvPr>
          <p:cNvSpPr/>
          <p:nvPr/>
        </p:nvSpPr>
        <p:spPr>
          <a:xfrm>
            <a:off x="635000" y="3040121"/>
            <a:ext cx="4085654" cy="458908"/>
          </a:xfrm>
          <a:prstGeom prst="rect">
            <a:avLst/>
          </a:prstGeom>
        </p:spPr>
        <p:txBody>
          <a:bodyPr wrap="square">
            <a:spAutoFit/>
          </a:bodyPr>
          <a:lstStyle/>
          <a:p>
            <a:pPr algn="r" defTabSz="1450940">
              <a:lnSpc>
                <a:spcPct val="150000"/>
              </a:lnSpc>
            </a:pPr>
            <a:r>
              <a:rPr lang="zh-CN" altLang="en-US" b="1" kern="0" dirty="0">
                <a:solidFill>
                  <a:schemeClr val="tx1">
                    <a:lumMod val="65000"/>
                    <a:lumOff val="35000"/>
                  </a:schemeClr>
                </a:solidFill>
                <a:latin typeface="微软雅黑" panose="020B0503020204020204" pitchFamily="34" charset="-122"/>
                <a:ea typeface="微软雅黑" panose="020B0503020204020204" pitchFamily="34" charset="-122"/>
              </a:rPr>
              <a:t>非</a:t>
            </a:r>
            <a:r>
              <a:rPr lang="en-US" altLang="zh-CN" b="1" kern="0" dirty="0">
                <a:solidFill>
                  <a:schemeClr val="tx1">
                    <a:lumMod val="65000"/>
                    <a:lumOff val="35000"/>
                  </a:schemeClr>
                </a:solidFill>
                <a:latin typeface="微软雅黑" panose="020B0503020204020204" pitchFamily="34" charset="-122"/>
                <a:ea typeface="微软雅黑" panose="020B0503020204020204" pitchFamily="34" charset="-122"/>
              </a:rPr>
              <a:t>CURRENT</a:t>
            </a:r>
            <a:r>
              <a:rPr lang="zh-CN" altLang="en-US" b="1" kern="0" dirty="0">
                <a:solidFill>
                  <a:schemeClr val="tx1">
                    <a:lumMod val="65000"/>
                    <a:lumOff val="35000"/>
                  </a:schemeClr>
                </a:solidFill>
                <a:latin typeface="微软雅黑" panose="020B0503020204020204" pitchFamily="34" charset="-122"/>
                <a:ea typeface="微软雅黑" panose="020B0503020204020204" pitchFamily="34" charset="-122"/>
              </a:rPr>
              <a:t>形式的</a:t>
            </a:r>
            <a:r>
              <a:rPr lang="en-US" altLang="zh-CN" b="1" kern="0" dirty="0">
                <a:solidFill>
                  <a:schemeClr val="tx1">
                    <a:lumMod val="65000"/>
                    <a:lumOff val="35000"/>
                  </a:schemeClr>
                </a:solidFill>
                <a:latin typeface="微软雅黑" panose="020B0503020204020204" pitchFamily="34" charset="-122"/>
                <a:ea typeface="微软雅黑" panose="020B0503020204020204" pitchFamily="34" charset="-122"/>
              </a:rPr>
              <a:t>UPDATE</a:t>
            </a:r>
            <a:r>
              <a:rPr lang="zh-CN" altLang="en-US" b="1" kern="0" dirty="0">
                <a:solidFill>
                  <a:schemeClr val="tx1">
                    <a:lumMod val="65000"/>
                    <a:lumOff val="35000"/>
                  </a:schemeClr>
                </a:solidFill>
                <a:latin typeface="微软雅黑" panose="020B0503020204020204" pitchFamily="34" charset="-122"/>
                <a:ea typeface="微软雅黑" panose="020B0503020204020204" pitchFamily="34" charset="-122"/>
              </a:rPr>
              <a:t>语句</a:t>
            </a:r>
          </a:p>
        </p:txBody>
      </p:sp>
      <p:sp>
        <p:nvSpPr>
          <p:cNvPr id="18" name="矩形 17">
            <a:extLst>
              <a:ext uri="{FF2B5EF4-FFF2-40B4-BE49-F238E27FC236}">
                <a16:creationId xmlns:a16="http://schemas.microsoft.com/office/drawing/2014/main" id="{A3E076C0-9653-4145-A7A8-33A8A101D181}"/>
              </a:ext>
            </a:extLst>
          </p:cNvPr>
          <p:cNvSpPr/>
          <p:nvPr/>
        </p:nvSpPr>
        <p:spPr>
          <a:xfrm>
            <a:off x="7582535" y="3643731"/>
            <a:ext cx="4085654" cy="458908"/>
          </a:xfrm>
          <a:prstGeom prst="rect">
            <a:avLst/>
          </a:prstGeom>
        </p:spPr>
        <p:txBody>
          <a:bodyPr wrap="square">
            <a:spAutoFit/>
          </a:bodyPr>
          <a:lstStyle/>
          <a:p>
            <a:pPr defTabSz="1450940">
              <a:lnSpc>
                <a:spcPct val="150000"/>
              </a:lnSpc>
            </a:pPr>
            <a:r>
              <a:rPr lang="zh-CN" altLang="en-US" b="1" kern="0" dirty="0">
                <a:solidFill>
                  <a:schemeClr val="tx1">
                    <a:lumMod val="65000"/>
                    <a:lumOff val="35000"/>
                  </a:schemeClr>
                </a:solidFill>
                <a:latin typeface="微软雅黑" panose="020B0503020204020204" pitchFamily="34" charset="-122"/>
                <a:ea typeface="微软雅黑" panose="020B0503020204020204" pitchFamily="34" charset="-122"/>
              </a:rPr>
              <a:t>非</a:t>
            </a:r>
            <a:r>
              <a:rPr lang="en-US" altLang="zh-CN" b="1" kern="0" dirty="0">
                <a:solidFill>
                  <a:schemeClr val="tx1">
                    <a:lumMod val="65000"/>
                    <a:lumOff val="35000"/>
                  </a:schemeClr>
                </a:solidFill>
                <a:latin typeface="微软雅黑" panose="020B0503020204020204" pitchFamily="34" charset="-122"/>
                <a:ea typeface="微软雅黑" panose="020B0503020204020204" pitchFamily="34" charset="-122"/>
              </a:rPr>
              <a:t>CURRENT</a:t>
            </a:r>
            <a:r>
              <a:rPr lang="zh-CN" altLang="en-US" b="1" kern="0" dirty="0">
                <a:solidFill>
                  <a:schemeClr val="tx1">
                    <a:lumMod val="65000"/>
                    <a:lumOff val="35000"/>
                  </a:schemeClr>
                </a:solidFill>
                <a:latin typeface="微软雅黑" panose="020B0503020204020204" pitchFamily="34" charset="-122"/>
                <a:ea typeface="微软雅黑" panose="020B0503020204020204" pitchFamily="34" charset="-122"/>
              </a:rPr>
              <a:t>形式的</a:t>
            </a:r>
            <a:r>
              <a:rPr lang="en-US" altLang="zh-CN" b="1" kern="0" dirty="0">
                <a:solidFill>
                  <a:schemeClr val="tx1">
                    <a:lumMod val="65000"/>
                    <a:lumOff val="35000"/>
                  </a:schemeClr>
                </a:solidFill>
                <a:latin typeface="微软雅黑" panose="020B0503020204020204" pitchFamily="34" charset="-122"/>
                <a:ea typeface="微软雅黑" panose="020B0503020204020204" pitchFamily="34" charset="-122"/>
              </a:rPr>
              <a:t>DELETE</a:t>
            </a:r>
            <a:r>
              <a:rPr lang="zh-CN" altLang="en-US" b="1" kern="0" dirty="0">
                <a:solidFill>
                  <a:schemeClr val="tx1">
                    <a:lumMod val="65000"/>
                    <a:lumOff val="35000"/>
                  </a:schemeClr>
                </a:solidFill>
                <a:latin typeface="微软雅黑" panose="020B0503020204020204" pitchFamily="34" charset="-122"/>
                <a:ea typeface="微软雅黑" panose="020B0503020204020204" pitchFamily="34" charset="-122"/>
              </a:rPr>
              <a:t>语句</a:t>
            </a:r>
            <a:endParaRPr lang="en-US" altLang="zh-CN"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CF1C4EA7-AD70-8142-B689-AB1487434978}"/>
              </a:ext>
            </a:extLst>
          </p:cNvPr>
          <p:cNvSpPr/>
          <p:nvPr/>
        </p:nvSpPr>
        <p:spPr>
          <a:xfrm>
            <a:off x="3144327" y="5277199"/>
            <a:ext cx="4085654" cy="458908"/>
          </a:xfrm>
          <a:prstGeom prst="rect">
            <a:avLst/>
          </a:prstGeom>
        </p:spPr>
        <p:txBody>
          <a:bodyPr wrap="square">
            <a:spAutoFit/>
          </a:bodyPr>
          <a:lstStyle/>
          <a:p>
            <a:pPr algn="r" defTabSz="1450940">
              <a:lnSpc>
                <a:spcPct val="150000"/>
              </a:lnSpc>
            </a:pPr>
            <a:r>
              <a:rPr lang="en-US" altLang="zh-CN" b="1" kern="0" dirty="0">
                <a:solidFill>
                  <a:schemeClr val="tx1">
                    <a:lumMod val="65000"/>
                    <a:lumOff val="35000"/>
                  </a:schemeClr>
                </a:solidFill>
                <a:latin typeface="微软雅黑" panose="020B0503020204020204" pitchFamily="34" charset="-122"/>
                <a:ea typeface="微软雅黑" panose="020B0503020204020204" pitchFamily="34" charset="-122"/>
              </a:rPr>
              <a:t>INSERT</a:t>
            </a:r>
            <a:r>
              <a:rPr lang="zh-CN" altLang="en-US" b="1" kern="0" dirty="0">
                <a:solidFill>
                  <a:schemeClr val="tx1">
                    <a:lumMod val="65000"/>
                    <a:lumOff val="35000"/>
                  </a:schemeClr>
                </a:solidFill>
                <a:latin typeface="微软雅黑" panose="020B0503020204020204" pitchFamily="34" charset="-122"/>
                <a:ea typeface="微软雅黑" panose="020B0503020204020204" pitchFamily="34" charset="-122"/>
              </a:rPr>
              <a:t>语句</a:t>
            </a:r>
            <a:endParaRPr lang="en-US" altLang="zh-CN"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7354861"/>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14:presetBounceEnd="4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40000">
                                          <p:cBhvr additive="base">
                                            <p:cTn id="7" dur="750" fill="hold"/>
                                            <p:tgtEl>
                                              <p:spTgt spid="4"/>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40000">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14:bounceEnd="40000">
                                          <p:cBhvr additive="base">
                                            <p:cTn id="11" dur="750" fill="hold"/>
                                            <p:tgtEl>
                                              <p:spTgt spid="7"/>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14:presetBounceEnd="40000">
                                      <p:stCondLst>
                                        <p:cond delay="500"/>
                                      </p:stCondLst>
                                      <p:childTnLst>
                                        <p:set>
                                          <p:cBhvr>
                                            <p:cTn id="14" dur="1" fill="hold">
                                              <p:stCondLst>
                                                <p:cond delay="0"/>
                                              </p:stCondLst>
                                            </p:cTn>
                                            <p:tgtEl>
                                              <p:spTgt spid="10"/>
                                            </p:tgtEl>
                                            <p:attrNameLst>
                                              <p:attrName>style.visibility</p:attrName>
                                            </p:attrNameLst>
                                          </p:cBhvr>
                                          <p:to>
                                            <p:strVal val="visible"/>
                                          </p:to>
                                        </p:set>
                                        <p:anim calcmode="lin" valueType="num" p14:bounceEnd="40000">
                                          <p:cBhvr additive="base">
                                            <p:cTn id="15" dur="750" fill="hold"/>
                                            <p:tgtEl>
                                              <p:spTgt spid="10"/>
                                            </p:tgtEl>
                                            <p:attrNameLst>
                                              <p:attrName>ppt_x</p:attrName>
                                            </p:attrNameLst>
                                          </p:cBhvr>
                                          <p:tavLst>
                                            <p:tav tm="0">
                                              <p:val>
                                                <p:strVal val="0-#ppt_w/2"/>
                                              </p:val>
                                            </p:tav>
                                            <p:tav tm="100000">
                                              <p:val>
                                                <p:strVal val="#ppt_x"/>
                                              </p:val>
                                            </p:tav>
                                          </p:tavLst>
                                        </p:anim>
                                        <p:anim calcmode="lin" valueType="num" p14:bounceEnd="40000">
                                          <p:cBhvr additive="base">
                                            <p:cTn id="16" dur="75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14:presetBounceEnd="40000">
                                      <p:stCondLst>
                                        <p:cond delay="750"/>
                                      </p:stCondLst>
                                      <p:childTnLst>
                                        <p:set>
                                          <p:cBhvr>
                                            <p:cTn id="18" dur="1" fill="hold">
                                              <p:stCondLst>
                                                <p:cond delay="0"/>
                                              </p:stCondLst>
                                            </p:cTn>
                                            <p:tgtEl>
                                              <p:spTgt spid="13"/>
                                            </p:tgtEl>
                                            <p:attrNameLst>
                                              <p:attrName>style.visibility</p:attrName>
                                            </p:attrNameLst>
                                          </p:cBhvr>
                                          <p:to>
                                            <p:strVal val="visible"/>
                                          </p:to>
                                        </p:set>
                                        <p:anim calcmode="lin" valueType="num" p14:bounceEnd="40000">
                                          <p:cBhvr additive="base">
                                            <p:cTn id="19" dur="750" fill="hold"/>
                                            <p:tgtEl>
                                              <p:spTgt spid="13"/>
                                            </p:tgtEl>
                                            <p:attrNameLst>
                                              <p:attrName>ppt_x</p:attrName>
                                            </p:attrNameLst>
                                          </p:cBhvr>
                                          <p:tavLst>
                                            <p:tav tm="0">
                                              <p:val>
                                                <p:strVal val="1+#ppt_w/2"/>
                                              </p:val>
                                            </p:tav>
                                            <p:tav tm="100000">
                                              <p:val>
                                                <p:strVal val="#ppt_x"/>
                                              </p:val>
                                            </p:tav>
                                          </p:tavLst>
                                        </p:anim>
                                        <p:anim calcmode="lin" valueType="num" p14:bounceEnd="40000">
                                          <p:cBhvr additive="base">
                                            <p:cTn id="20" dur="750" fill="hold"/>
                                            <p:tgtEl>
                                              <p:spTgt spid="13"/>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750"/>
                                            <p:tgtEl>
                                              <p:spTgt spid="16"/>
                                            </p:tgtEl>
                                          </p:cBhvr>
                                        </p:animEffect>
                                      </p:childTnLst>
                                    </p:cTn>
                                  </p:par>
                                </p:childTnLst>
                              </p:cTn>
                            </p:par>
                            <p:par>
                              <p:cTn id="25" fill="hold">
                                <p:stCondLst>
                                  <p:cond delay="2250"/>
                                </p:stCondLst>
                                <p:childTnLst>
                                  <p:par>
                                    <p:cTn id="26" presetID="22" presetClass="entr" presetSubtype="2"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right)">
                                          <p:cBhvr>
                                            <p:cTn id="28" dur="750"/>
                                            <p:tgtEl>
                                              <p:spTgt spid="17"/>
                                            </p:tgtEl>
                                          </p:cBhvr>
                                        </p:animEffect>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750"/>
                                            <p:tgtEl>
                                              <p:spTgt spid="18"/>
                                            </p:tgtEl>
                                          </p:cBhvr>
                                        </p:animEffect>
                                      </p:childTnLst>
                                    </p:cTn>
                                  </p:par>
                                </p:childTnLst>
                              </p:cTn>
                            </p:par>
                            <p:par>
                              <p:cTn id="33" fill="hold">
                                <p:stCondLst>
                                  <p:cond delay="3750"/>
                                </p:stCondLst>
                                <p:childTnLst>
                                  <p:par>
                                    <p:cTn id="34" presetID="22" presetClass="entr" presetSubtype="2"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right)">
                                          <p:cBhvr>
                                            <p:cTn id="36"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1+#ppt_w/2"/>
                                              </p:val>
                                            </p:tav>
                                            <p:tav tm="100000">
                                              <p:val>
                                                <p:strVal val="#ppt_x"/>
                                              </p:val>
                                            </p:tav>
                                          </p:tavLst>
                                        </p:anim>
                                        <p:anim calcmode="lin" valueType="num">
                                          <p:cBhvr additive="base">
                                            <p:cTn id="12" dur="75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750" fill="hold"/>
                                            <p:tgtEl>
                                              <p:spTgt spid="10"/>
                                            </p:tgtEl>
                                            <p:attrNameLst>
                                              <p:attrName>ppt_x</p:attrName>
                                            </p:attrNameLst>
                                          </p:cBhvr>
                                          <p:tavLst>
                                            <p:tav tm="0">
                                              <p:val>
                                                <p:strVal val="0-#ppt_w/2"/>
                                              </p:val>
                                            </p:tav>
                                            <p:tav tm="100000">
                                              <p:val>
                                                <p:strVal val="#ppt_x"/>
                                              </p:val>
                                            </p:tav>
                                          </p:tavLst>
                                        </p:anim>
                                        <p:anim calcmode="lin" valueType="num">
                                          <p:cBhvr additive="base">
                                            <p:cTn id="16" dur="75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7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750" fill="hold"/>
                                            <p:tgtEl>
                                              <p:spTgt spid="13"/>
                                            </p:tgtEl>
                                            <p:attrNameLst>
                                              <p:attrName>ppt_x</p:attrName>
                                            </p:attrNameLst>
                                          </p:cBhvr>
                                          <p:tavLst>
                                            <p:tav tm="0">
                                              <p:val>
                                                <p:strVal val="1+#ppt_w/2"/>
                                              </p:val>
                                            </p:tav>
                                            <p:tav tm="100000">
                                              <p:val>
                                                <p:strVal val="#ppt_x"/>
                                              </p:val>
                                            </p:tav>
                                          </p:tavLst>
                                        </p:anim>
                                        <p:anim calcmode="lin" valueType="num">
                                          <p:cBhvr additive="base">
                                            <p:cTn id="20" dur="750" fill="hold"/>
                                            <p:tgtEl>
                                              <p:spTgt spid="13"/>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750"/>
                                            <p:tgtEl>
                                              <p:spTgt spid="16"/>
                                            </p:tgtEl>
                                          </p:cBhvr>
                                        </p:animEffect>
                                      </p:childTnLst>
                                    </p:cTn>
                                  </p:par>
                                </p:childTnLst>
                              </p:cTn>
                            </p:par>
                            <p:par>
                              <p:cTn id="25" fill="hold">
                                <p:stCondLst>
                                  <p:cond delay="2250"/>
                                </p:stCondLst>
                                <p:childTnLst>
                                  <p:par>
                                    <p:cTn id="26" presetID="22" presetClass="entr" presetSubtype="2"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right)">
                                          <p:cBhvr>
                                            <p:cTn id="28" dur="750"/>
                                            <p:tgtEl>
                                              <p:spTgt spid="17"/>
                                            </p:tgtEl>
                                          </p:cBhvr>
                                        </p:animEffect>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750"/>
                                            <p:tgtEl>
                                              <p:spTgt spid="18"/>
                                            </p:tgtEl>
                                          </p:cBhvr>
                                        </p:animEffect>
                                      </p:childTnLst>
                                    </p:cTn>
                                  </p:par>
                                </p:childTnLst>
                              </p:cTn>
                            </p:par>
                            <p:par>
                              <p:cTn id="33" fill="hold">
                                <p:stCondLst>
                                  <p:cond delay="3750"/>
                                </p:stCondLst>
                                <p:childTnLst>
                                  <p:par>
                                    <p:cTn id="34" presetID="22" presetClass="entr" presetSubtype="2"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right)">
                                          <p:cBhvr>
                                            <p:cTn id="36"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Rectangle 2">
            <a:extLst>
              <a:ext uri="{FF2B5EF4-FFF2-40B4-BE49-F238E27FC236}">
                <a16:creationId xmlns:a16="http://schemas.microsoft.com/office/drawing/2014/main" id="{2E319667-6D7B-5A45-AB02-1848DFD534E6}"/>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ormAutofit/>
          </a:bodyPr>
          <a:lstStyle/>
          <a:p>
            <a:pPr>
              <a:defRPr/>
            </a:pPr>
            <a:r>
              <a:rPr lang="zh-CN" altLang="en-US" dirty="0">
                <a:solidFill>
                  <a:schemeClr val="bg2">
                    <a:lumMod val="10000"/>
                  </a:schemeClr>
                </a:solidFill>
              </a:rPr>
              <a:t>（</a:t>
            </a:r>
            <a:r>
              <a:rPr lang="en-US" altLang="zh-CN" dirty="0">
                <a:solidFill>
                  <a:schemeClr val="bg2">
                    <a:lumMod val="10000"/>
                  </a:schemeClr>
                </a:solidFill>
              </a:rPr>
              <a:t>1</a:t>
            </a:r>
            <a:r>
              <a:rPr lang="zh-CN" altLang="en-US" dirty="0">
                <a:solidFill>
                  <a:schemeClr val="bg2">
                    <a:lumMod val="10000"/>
                  </a:schemeClr>
                </a:solidFill>
              </a:rPr>
              <a:t>）查询结果为单记录的</a:t>
            </a:r>
            <a:r>
              <a:rPr lang="en-US" altLang="zh-CN" dirty="0">
                <a:solidFill>
                  <a:schemeClr val="bg2">
                    <a:lumMod val="10000"/>
                  </a:schemeClr>
                </a:solidFill>
              </a:rPr>
              <a:t>SELECT</a:t>
            </a:r>
            <a:r>
              <a:rPr lang="zh-CN" altLang="en-US" dirty="0">
                <a:solidFill>
                  <a:schemeClr val="bg2">
                    <a:lumMod val="10000"/>
                  </a:schemeClr>
                </a:solidFill>
              </a:rPr>
              <a:t>语句</a:t>
            </a:r>
          </a:p>
        </p:txBody>
      </p:sp>
      <p:sp>
        <p:nvSpPr>
          <p:cNvPr id="848899" name="Rectangle 3">
            <a:extLst>
              <a:ext uri="{FF2B5EF4-FFF2-40B4-BE49-F238E27FC236}">
                <a16:creationId xmlns:a16="http://schemas.microsoft.com/office/drawing/2014/main" id="{8F58203A-39F2-6D45-B968-2A578F44E00E}"/>
              </a:ext>
            </a:extLst>
          </p:cNvPr>
          <p:cNvSpPr>
            <a:spLocks noGrp="1" noChangeArrowheads="1"/>
          </p:cNvSpPr>
          <p:nvPr>
            <p:ph idx="1"/>
          </p:nvPr>
        </p:nvSpPr>
        <p:spPr/>
        <p:txBody>
          <a:bodyPr>
            <a:normAutofit/>
          </a:bodyPr>
          <a:lstStyle/>
          <a:p>
            <a:pPr marL="469900" indent="-460375">
              <a:buNone/>
              <a:defRPr/>
            </a:pPr>
            <a:r>
              <a:rPr lang="zh-CN" altLang="en-US" sz="2000" b="1" dirty="0"/>
              <a:t>语法：</a:t>
            </a:r>
            <a:endParaRPr lang="en-US" altLang="zh-CN" sz="2000" b="1" dirty="0"/>
          </a:p>
          <a:p>
            <a:pPr marL="469900" indent="-107950">
              <a:buNone/>
              <a:defRPr/>
            </a:pPr>
            <a:r>
              <a:rPr lang="en-US" altLang="zh-CN" sz="2000" b="1" dirty="0"/>
              <a:t>SELECT  [ALL|DISTINCT] </a:t>
            </a:r>
            <a:r>
              <a:rPr lang="zh-CN" altLang="en-US" sz="2000" b="1" dirty="0"/>
              <a:t> </a:t>
            </a:r>
            <a:r>
              <a:rPr lang="en-US" altLang="zh-CN" sz="2000" b="1" dirty="0">
                <a:latin typeface="SimHei" panose="02010609060101010101" pitchFamily="49" charset="-122"/>
                <a:ea typeface="SimHei" panose="02010609060101010101" pitchFamily="49" charset="-122"/>
              </a:rPr>
              <a:t>&lt;</a:t>
            </a:r>
            <a:r>
              <a:rPr lang="zh-CN" altLang="en-US" sz="2000" b="1" dirty="0">
                <a:latin typeface="SimHei" panose="02010609060101010101" pitchFamily="49" charset="-122"/>
                <a:ea typeface="SimHei" panose="02010609060101010101" pitchFamily="49" charset="-122"/>
              </a:rPr>
              <a:t>目标列表达式</a:t>
            </a:r>
            <a:r>
              <a:rPr lang="en-US" altLang="zh-CN" sz="2000" b="1" dirty="0">
                <a:latin typeface="SimHei" panose="02010609060101010101" pitchFamily="49" charset="-122"/>
                <a:ea typeface="SimHei" panose="02010609060101010101" pitchFamily="49" charset="-122"/>
              </a:rPr>
              <a:t>&gt;[,&lt;</a:t>
            </a:r>
            <a:r>
              <a:rPr lang="zh-CN" altLang="en-US" sz="2000" b="1" dirty="0">
                <a:latin typeface="SimHei" panose="02010609060101010101" pitchFamily="49" charset="-122"/>
                <a:ea typeface="SimHei" panose="02010609060101010101" pitchFamily="49" charset="-122"/>
              </a:rPr>
              <a:t>目标列表达式</a:t>
            </a:r>
            <a:r>
              <a:rPr lang="en-US" altLang="zh-CN" sz="2000" b="1" dirty="0">
                <a:latin typeface="SimHei" panose="02010609060101010101" pitchFamily="49" charset="-122"/>
                <a:ea typeface="SimHei" panose="02010609060101010101" pitchFamily="49" charset="-122"/>
              </a:rPr>
              <a:t>&gt;]...</a:t>
            </a:r>
          </a:p>
          <a:p>
            <a:pPr marL="1085850" lvl="1" indent="-436563">
              <a:buNone/>
              <a:defRPr/>
            </a:pPr>
            <a:r>
              <a:rPr lang="en-US" altLang="zh-CN" sz="2000" b="1" dirty="0">
                <a:solidFill>
                  <a:srgbClr val="A50021"/>
                </a:solidFill>
                <a:latin typeface="SimHei" panose="02010609060101010101" pitchFamily="49" charset="-122"/>
                <a:ea typeface="SimHei" panose="02010609060101010101" pitchFamily="49" charset="-122"/>
              </a:rPr>
              <a:t>INTO </a:t>
            </a:r>
            <a:r>
              <a:rPr lang="zh-CN" altLang="en-US" sz="2000" b="1" dirty="0">
                <a:solidFill>
                  <a:srgbClr val="A50021"/>
                </a:solidFill>
                <a:latin typeface="SimHei" panose="02010609060101010101" pitchFamily="49" charset="-122"/>
                <a:ea typeface="SimHei" panose="02010609060101010101" pitchFamily="49" charset="-122"/>
              </a:rPr>
              <a:t> </a:t>
            </a:r>
            <a:r>
              <a:rPr lang="en-US" altLang="zh-CN" sz="2000" b="1" dirty="0">
                <a:solidFill>
                  <a:srgbClr val="A50021"/>
                </a:solidFill>
                <a:latin typeface="SimHei" panose="02010609060101010101" pitchFamily="49" charset="-122"/>
                <a:ea typeface="SimHei" panose="02010609060101010101" pitchFamily="49" charset="-122"/>
              </a:rPr>
              <a:t>&lt;:</a:t>
            </a:r>
            <a:r>
              <a:rPr lang="zh-CN" altLang="en-US" sz="2000" b="1" dirty="0">
                <a:solidFill>
                  <a:srgbClr val="A50021"/>
                </a:solidFill>
                <a:latin typeface="SimHei" panose="02010609060101010101" pitchFamily="49" charset="-122"/>
                <a:ea typeface="SimHei" panose="02010609060101010101" pitchFamily="49" charset="-122"/>
              </a:rPr>
              <a:t>主变量</a:t>
            </a:r>
            <a:r>
              <a:rPr lang="en-US" altLang="zh-CN" sz="2000" b="1" dirty="0">
                <a:solidFill>
                  <a:srgbClr val="A50021"/>
                </a:solidFill>
                <a:latin typeface="SimHei" panose="02010609060101010101" pitchFamily="49" charset="-122"/>
                <a:ea typeface="SimHei" panose="02010609060101010101" pitchFamily="49" charset="-122"/>
              </a:rPr>
              <a:t>&gt;[&lt;:</a:t>
            </a:r>
            <a:r>
              <a:rPr lang="zh-CN" altLang="en-US" sz="2000" b="1" dirty="0">
                <a:solidFill>
                  <a:srgbClr val="A50021"/>
                </a:solidFill>
                <a:latin typeface="SimHei" panose="02010609060101010101" pitchFamily="49" charset="-122"/>
                <a:ea typeface="SimHei" panose="02010609060101010101" pitchFamily="49" charset="-122"/>
              </a:rPr>
              <a:t>指示变量</a:t>
            </a:r>
            <a:r>
              <a:rPr lang="en-US" altLang="zh-CN" sz="2000" b="1" dirty="0">
                <a:solidFill>
                  <a:srgbClr val="A50021"/>
                </a:solidFill>
                <a:latin typeface="SimHei" panose="02010609060101010101" pitchFamily="49" charset="-122"/>
                <a:ea typeface="SimHei" panose="02010609060101010101" pitchFamily="49" charset="-122"/>
              </a:rPr>
              <a:t>&gt;]</a:t>
            </a:r>
          </a:p>
          <a:p>
            <a:pPr marL="1085850" lvl="1" indent="-436563">
              <a:buNone/>
              <a:defRPr/>
            </a:pPr>
            <a:r>
              <a:rPr lang="en-US" altLang="zh-CN" sz="2000" b="1" dirty="0">
                <a:solidFill>
                  <a:srgbClr val="A50021"/>
                </a:solidFill>
                <a:latin typeface="SimHei" panose="02010609060101010101" pitchFamily="49" charset="-122"/>
                <a:ea typeface="SimHei" panose="02010609060101010101" pitchFamily="49" charset="-122"/>
              </a:rPr>
              <a:t>     [,&lt;:</a:t>
            </a:r>
            <a:r>
              <a:rPr lang="zh-CN" altLang="en-US" sz="2000" b="1" dirty="0">
                <a:solidFill>
                  <a:srgbClr val="A50021"/>
                </a:solidFill>
                <a:latin typeface="SimHei" panose="02010609060101010101" pitchFamily="49" charset="-122"/>
                <a:ea typeface="SimHei" panose="02010609060101010101" pitchFamily="49" charset="-122"/>
              </a:rPr>
              <a:t>主变量</a:t>
            </a:r>
            <a:r>
              <a:rPr lang="en-US" altLang="zh-CN" sz="2000" b="1" dirty="0">
                <a:solidFill>
                  <a:srgbClr val="A50021"/>
                </a:solidFill>
                <a:latin typeface="SimHei" panose="02010609060101010101" pitchFamily="49" charset="-122"/>
                <a:ea typeface="SimHei" panose="02010609060101010101" pitchFamily="49" charset="-122"/>
              </a:rPr>
              <a:t>&gt;[&lt;:</a:t>
            </a:r>
            <a:r>
              <a:rPr lang="zh-CN" altLang="en-US" sz="2000" b="1" dirty="0">
                <a:solidFill>
                  <a:srgbClr val="A50021"/>
                </a:solidFill>
                <a:latin typeface="SimHei" panose="02010609060101010101" pitchFamily="49" charset="-122"/>
                <a:ea typeface="SimHei" panose="02010609060101010101" pitchFamily="49" charset="-122"/>
              </a:rPr>
              <a:t>指示变量</a:t>
            </a:r>
            <a:r>
              <a:rPr lang="en-US" altLang="zh-CN" sz="2000" b="1" dirty="0">
                <a:solidFill>
                  <a:srgbClr val="A50021"/>
                </a:solidFill>
                <a:latin typeface="SimHei" panose="02010609060101010101" pitchFamily="49" charset="-122"/>
                <a:ea typeface="SimHei" panose="02010609060101010101" pitchFamily="49" charset="-122"/>
              </a:rPr>
              <a:t>&gt;]]... </a:t>
            </a:r>
          </a:p>
          <a:p>
            <a:pPr marL="1085850" lvl="1" indent="-436563">
              <a:buNone/>
              <a:defRPr/>
            </a:pPr>
            <a:r>
              <a:rPr lang="en-US" altLang="zh-CN" sz="2000" b="1" dirty="0">
                <a:latin typeface="SimHei" panose="02010609060101010101" pitchFamily="49" charset="-122"/>
                <a:ea typeface="SimHei" panose="02010609060101010101" pitchFamily="49" charset="-122"/>
              </a:rPr>
              <a:t>FROM    &lt;</a:t>
            </a:r>
            <a:r>
              <a:rPr lang="zh-CN" altLang="en-US" sz="2000" b="1" dirty="0">
                <a:latin typeface="SimHei" panose="02010609060101010101" pitchFamily="49" charset="-122"/>
                <a:ea typeface="SimHei" panose="02010609060101010101" pitchFamily="49" charset="-122"/>
              </a:rPr>
              <a:t>表名或视图名</a:t>
            </a:r>
            <a:r>
              <a:rPr lang="en-US" altLang="zh-CN" sz="2000" b="1" dirty="0">
                <a:latin typeface="SimHei" panose="02010609060101010101" pitchFamily="49" charset="-122"/>
                <a:ea typeface="SimHei" panose="02010609060101010101" pitchFamily="49" charset="-122"/>
              </a:rPr>
              <a:t>&gt;[,&lt;</a:t>
            </a:r>
            <a:r>
              <a:rPr lang="zh-CN" altLang="en-US" sz="2000" b="1" dirty="0">
                <a:latin typeface="SimHei" panose="02010609060101010101" pitchFamily="49" charset="-122"/>
                <a:ea typeface="SimHei" panose="02010609060101010101" pitchFamily="49" charset="-122"/>
              </a:rPr>
              <a:t>表名或视图名</a:t>
            </a:r>
            <a:r>
              <a:rPr lang="en-US" altLang="zh-CN" sz="2000" b="1" dirty="0">
                <a:latin typeface="SimHei" panose="02010609060101010101" pitchFamily="49" charset="-122"/>
                <a:ea typeface="SimHei" panose="02010609060101010101" pitchFamily="49" charset="-122"/>
              </a:rPr>
              <a:t>&gt;] ...  </a:t>
            </a:r>
          </a:p>
          <a:p>
            <a:pPr marL="1085850" lvl="1" indent="-436563">
              <a:buNone/>
              <a:defRPr/>
            </a:pPr>
            <a:r>
              <a:rPr lang="en-US" altLang="zh-CN" sz="2000" b="1" dirty="0">
                <a:latin typeface="SimHei" panose="02010609060101010101" pitchFamily="49" charset="-122"/>
                <a:ea typeface="SimHei" panose="02010609060101010101" pitchFamily="49" charset="-122"/>
              </a:rPr>
              <a:t>[WHERE  &lt;</a:t>
            </a:r>
            <a:r>
              <a:rPr lang="zh-CN" altLang="en-US" sz="2000" b="1" dirty="0">
                <a:latin typeface="SimHei" panose="02010609060101010101" pitchFamily="49" charset="-122"/>
                <a:ea typeface="SimHei" panose="02010609060101010101" pitchFamily="49" charset="-122"/>
              </a:rPr>
              <a:t>条件表达式</a:t>
            </a:r>
            <a:r>
              <a:rPr lang="en-US" altLang="zh-CN" sz="2000" b="1" dirty="0">
                <a:latin typeface="SimHei" panose="02010609060101010101" pitchFamily="49" charset="-122"/>
                <a:ea typeface="SimHei" panose="02010609060101010101" pitchFamily="49" charset="-122"/>
              </a:rPr>
              <a:t>&gt;]</a:t>
            </a:r>
          </a:p>
          <a:p>
            <a:pPr marL="1085850" lvl="1" indent="-436563">
              <a:buNone/>
              <a:defRPr/>
            </a:pPr>
            <a:r>
              <a:rPr lang="en-US" altLang="zh-CN" sz="2000" b="1" dirty="0">
                <a:latin typeface="SimHei" panose="02010609060101010101" pitchFamily="49" charset="-122"/>
                <a:ea typeface="SimHei" panose="02010609060101010101" pitchFamily="49" charset="-122"/>
              </a:rPr>
              <a:t>[GROUP BY &lt;</a:t>
            </a:r>
            <a:r>
              <a:rPr lang="zh-CN" altLang="en-US" sz="2000" b="1" dirty="0">
                <a:latin typeface="SimHei" panose="02010609060101010101" pitchFamily="49" charset="-122"/>
                <a:ea typeface="SimHei" panose="02010609060101010101" pitchFamily="49" charset="-122"/>
              </a:rPr>
              <a:t>列名</a:t>
            </a:r>
            <a:r>
              <a:rPr lang="en-US" altLang="zh-CN" sz="2000" b="1" dirty="0">
                <a:latin typeface="SimHei" panose="02010609060101010101" pitchFamily="49" charset="-122"/>
                <a:ea typeface="SimHei" panose="02010609060101010101" pitchFamily="49" charset="-122"/>
              </a:rPr>
              <a:t>1&gt; </a:t>
            </a:r>
          </a:p>
          <a:p>
            <a:pPr marL="1085850" lvl="1" indent="-436563">
              <a:buNone/>
              <a:defRPr/>
            </a:pPr>
            <a:r>
              <a:rPr lang="en-US" altLang="zh-CN" sz="2000" b="1" dirty="0">
                <a:latin typeface="SimHei" panose="02010609060101010101" pitchFamily="49" charset="-122"/>
                <a:ea typeface="SimHei" panose="02010609060101010101" pitchFamily="49" charset="-122"/>
              </a:rPr>
              <a:t>	[HAVING &lt;</a:t>
            </a:r>
            <a:r>
              <a:rPr lang="zh-CN" altLang="en-US" sz="2000" b="1" dirty="0">
                <a:latin typeface="SimHei" panose="02010609060101010101" pitchFamily="49" charset="-122"/>
                <a:ea typeface="SimHei" panose="02010609060101010101" pitchFamily="49" charset="-122"/>
              </a:rPr>
              <a:t>条件表达式</a:t>
            </a:r>
            <a:r>
              <a:rPr lang="en-US" altLang="zh-CN" sz="2000" b="1" dirty="0">
                <a:latin typeface="SimHei" panose="02010609060101010101" pitchFamily="49" charset="-122"/>
                <a:ea typeface="SimHei" panose="02010609060101010101" pitchFamily="49" charset="-122"/>
              </a:rPr>
              <a:t>&gt;]]</a:t>
            </a:r>
          </a:p>
          <a:p>
            <a:pPr marL="1085850" lvl="1" indent="-436563">
              <a:buNone/>
              <a:defRPr/>
            </a:pPr>
            <a:r>
              <a:rPr lang="en-US" altLang="zh-CN" sz="2000" b="1" dirty="0">
                <a:latin typeface="SimHei" panose="02010609060101010101" pitchFamily="49" charset="-122"/>
                <a:ea typeface="SimHei" panose="02010609060101010101" pitchFamily="49" charset="-122"/>
              </a:rPr>
              <a:t>[ORDER BY &lt;</a:t>
            </a:r>
            <a:r>
              <a:rPr lang="zh-CN" altLang="en-US" sz="2000" b="1" dirty="0">
                <a:latin typeface="SimHei" panose="02010609060101010101" pitchFamily="49" charset="-122"/>
                <a:ea typeface="SimHei" panose="02010609060101010101" pitchFamily="49" charset="-122"/>
              </a:rPr>
              <a:t>列名</a:t>
            </a:r>
            <a:r>
              <a:rPr lang="en-US" altLang="zh-CN" sz="2000" b="1" dirty="0">
                <a:latin typeface="SimHei" panose="02010609060101010101" pitchFamily="49" charset="-122"/>
                <a:ea typeface="SimHei" panose="02010609060101010101" pitchFamily="49" charset="-122"/>
              </a:rPr>
              <a:t>2&gt; [ASC|DESC]];</a:t>
            </a:r>
          </a:p>
        </p:txBody>
      </p:sp>
      <p:sp>
        <p:nvSpPr>
          <p:cNvPr id="6" name="幻灯片编号占位符 5">
            <a:extLst>
              <a:ext uri="{FF2B5EF4-FFF2-40B4-BE49-F238E27FC236}">
                <a16:creationId xmlns:a16="http://schemas.microsoft.com/office/drawing/2014/main" id="{979D8324-F8C7-0E4E-BC33-0F633B875D40}"/>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D89E8C6D-ED72-8149-A033-DC59ECEDC0DC}" type="slidenum">
              <a:rPr kumimoji="0" lang="en-US" altLang="zh-CN" sz="1400">
                <a:ea typeface="宋体" panose="02010600030101010101" pitchFamily="2" charset="-122"/>
              </a:rPr>
              <a:pPr/>
              <a:t>112</a:t>
            </a:fld>
            <a:endParaRPr kumimoji="0" lang="en-US" altLang="zh-CN" sz="14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a:extLst>
              <a:ext uri="{FF2B5EF4-FFF2-40B4-BE49-F238E27FC236}">
                <a16:creationId xmlns:a16="http://schemas.microsoft.com/office/drawing/2014/main" id="{013551FA-B849-2D4D-96BB-E9AEFD88DE78}"/>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ormAutofit/>
          </a:bodyPr>
          <a:lstStyle/>
          <a:p>
            <a:pPr>
              <a:defRPr/>
            </a:pPr>
            <a:r>
              <a:rPr lang="zh-CN" altLang="en-US" dirty="0">
                <a:solidFill>
                  <a:schemeClr val="bg2">
                    <a:lumMod val="10000"/>
                  </a:schemeClr>
                </a:solidFill>
              </a:rPr>
              <a:t>（</a:t>
            </a:r>
            <a:r>
              <a:rPr lang="en-US" altLang="zh-CN" dirty="0">
                <a:solidFill>
                  <a:schemeClr val="bg2">
                    <a:lumMod val="10000"/>
                  </a:schemeClr>
                </a:solidFill>
              </a:rPr>
              <a:t>1</a:t>
            </a:r>
            <a:r>
              <a:rPr lang="zh-CN" altLang="en-US" dirty="0">
                <a:solidFill>
                  <a:schemeClr val="bg2">
                    <a:lumMod val="10000"/>
                  </a:schemeClr>
                </a:solidFill>
              </a:rPr>
              <a:t>）查询结果为单记录的</a:t>
            </a:r>
            <a:r>
              <a:rPr lang="en-US" altLang="zh-CN" dirty="0">
                <a:solidFill>
                  <a:schemeClr val="bg2">
                    <a:lumMod val="10000"/>
                  </a:schemeClr>
                </a:solidFill>
              </a:rPr>
              <a:t>SELECT</a:t>
            </a:r>
            <a:r>
              <a:rPr lang="zh-CN" altLang="en-US" dirty="0">
                <a:solidFill>
                  <a:schemeClr val="bg2">
                    <a:lumMod val="10000"/>
                  </a:schemeClr>
                </a:solidFill>
              </a:rPr>
              <a:t>语句</a:t>
            </a:r>
          </a:p>
        </p:txBody>
      </p:sp>
      <p:sp>
        <p:nvSpPr>
          <p:cNvPr id="850947" name="Rectangle 3">
            <a:extLst>
              <a:ext uri="{FF2B5EF4-FFF2-40B4-BE49-F238E27FC236}">
                <a16:creationId xmlns:a16="http://schemas.microsoft.com/office/drawing/2014/main" id="{AEEB9491-5E0B-7A47-9CB0-425BD05AC158}"/>
              </a:ext>
            </a:extLst>
          </p:cNvPr>
          <p:cNvSpPr>
            <a:spLocks noGrp="1" noChangeArrowheads="1"/>
          </p:cNvSpPr>
          <p:nvPr>
            <p:ph idx="1"/>
          </p:nvPr>
        </p:nvSpPr>
        <p:spPr/>
        <p:txBody>
          <a:bodyPr>
            <a:normAutofit/>
          </a:bodyPr>
          <a:lstStyle/>
          <a:p>
            <a:pPr lvl="1">
              <a:buFont typeface="Wingdings" charset="0"/>
              <a:buNone/>
              <a:defRPr/>
            </a:pPr>
            <a:r>
              <a:rPr lang="en-US" altLang="zh-CN" sz="2000" b="1" dirty="0">
                <a:solidFill>
                  <a:srgbClr val="A50021"/>
                </a:solidFill>
                <a:latin typeface="楷体_GB2312" charset="0"/>
              </a:rPr>
              <a:t>1 .</a:t>
            </a:r>
            <a:r>
              <a:rPr lang="zh-CN" altLang="en-US" sz="2000" b="1" dirty="0">
                <a:solidFill>
                  <a:srgbClr val="A50021"/>
                </a:solidFill>
                <a:latin typeface="楷体_GB2312" charset="0"/>
              </a:rPr>
              <a:t>查询结果为单条记录</a:t>
            </a:r>
            <a:endParaRPr lang="en-US" altLang="zh-CN" sz="2000" b="1" dirty="0">
              <a:solidFill>
                <a:srgbClr val="A50021"/>
              </a:solidFill>
              <a:latin typeface="楷体_GB2312" charset="0"/>
            </a:endParaRPr>
          </a:p>
          <a:p>
            <a:pPr lvl="1">
              <a:buFont typeface="Wingdings" charset="0"/>
              <a:buNone/>
              <a:defRPr/>
            </a:pPr>
            <a:r>
              <a:rPr lang="en-US" altLang="zh-CN" sz="2000" b="1" dirty="0">
                <a:latin typeface="楷体_GB2312" charset="0"/>
              </a:rPr>
              <a:t>  	</a:t>
            </a:r>
            <a:r>
              <a:rPr lang="zh-CN" altLang="en-US" sz="2000" b="1" dirty="0">
                <a:latin typeface="楷体_GB2312" charset="0"/>
              </a:rPr>
              <a:t>如果数据库中有且只有一条记录满足查询条件，则</a:t>
            </a:r>
            <a:r>
              <a:rPr lang="en-US" altLang="zh-CN" sz="2000" b="1" dirty="0">
                <a:latin typeface="楷体_GB2312" charset="0"/>
              </a:rPr>
              <a:t>SQLCA</a:t>
            </a:r>
            <a:r>
              <a:rPr lang="zh-CN" altLang="en-US" sz="2000" b="1" dirty="0">
                <a:latin typeface="楷体_GB2312" charset="0"/>
              </a:rPr>
              <a:t>中的</a:t>
            </a:r>
            <a:r>
              <a:rPr lang="en-US" altLang="zh-CN" sz="2000" b="1" dirty="0">
                <a:latin typeface="楷体_GB2312" charset="0"/>
              </a:rPr>
              <a:t>SQLCODE</a:t>
            </a:r>
            <a:r>
              <a:rPr lang="zh-CN" altLang="en-US" sz="2000" b="1" dirty="0">
                <a:latin typeface="楷体_GB2312" charset="0"/>
              </a:rPr>
              <a:t>将返回</a:t>
            </a:r>
            <a:r>
              <a:rPr lang="en-US" altLang="zh-CN" sz="2000" b="1" dirty="0">
                <a:latin typeface="楷体_GB2312" charset="0"/>
              </a:rPr>
              <a:t>0</a:t>
            </a:r>
            <a:r>
              <a:rPr lang="zh-CN" altLang="en-US" sz="2000" b="1" dirty="0">
                <a:latin typeface="楷体_GB2312" charset="0"/>
              </a:rPr>
              <a:t>值。</a:t>
            </a:r>
            <a:endParaRPr lang="en-US" altLang="zh-CN" sz="2000" b="1" dirty="0">
              <a:solidFill>
                <a:srgbClr val="A50021"/>
              </a:solidFill>
              <a:latin typeface="楷体_GB2312" charset="0"/>
            </a:endParaRPr>
          </a:p>
          <a:p>
            <a:pPr lvl="1">
              <a:buFont typeface="Wingdings" charset="0"/>
              <a:buNone/>
              <a:defRPr/>
            </a:pPr>
            <a:r>
              <a:rPr lang="en-US" altLang="zh-CN" sz="2000" b="1" dirty="0">
                <a:solidFill>
                  <a:srgbClr val="A50021"/>
                </a:solidFill>
                <a:latin typeface="楷体_GB2312" charset="0"/>
              </a:rPr>
              <a:t>2. </a:t>
            </a:r>
            <a:r>
              <a:rPr lang="zh-CN" altLang="en-US" sz="2000" b="1" dirty="0">
                <a:solidFill>
                  <a:srgbClr val="A50021"/>
                </a:solidFill>
                <a:latin typeface="楷体_GB2312" charset="0"/>
              </a:rPr>
              <a:t>查询结果为空集</a:t>
            </a:r>
            <a:endParaRPr lang="en-US" altLang="zh-CN" sz="2000" b="1" dirty="0">
              <a:solidFill>
                <a:srgbClr val="A50021"/>
              </a:solidFill>
              <a:latin typeface="楷体_GB2312" charset="0"/>
            </a:endParaRPr>
          </a:p>
          <a:p>
            <a:pPr lvl="2">
              <a:buFont typeface="Wingdings" charset="0"/>
              <a:buNone/>
              <a:defRPr/>
            </a:pPr>
            <a:r>
              <a:rPr lang="zh-CN" altLang="en-US" b="1" dirty="0">
                <a:latin typeface="楷体_GB2312" charset="0"/>
              </a:rPr>
              <a:t>如果查询结果为空，则</a:t>
            </a:r>
            <a:r>
              <a:rPr lang="en-US" altLang="zh-CN" b="1" dirty="0">
                <a:latin typeface="楷体_GB2312" charset="0"/>
              </a:rPr>
              <a:t>SQLCODE</a:t>
            </a:r>
            <a:r>
              <a:rPr lang="zh-CN" altLang="en-US" b="1" dirty="0">
                <a:latin typeface="楷体_GB2312" charset="0"/>
              </a:rPr>
              <a:t>的值被置为</a:t>
            </a:r>
            <a:r>
              <a:rPr lang="en-US" altLang="zh-CN" b="1" dirty="0">
                <a:latin typeface="楷体_GB2312" charset="0"/>
              </a:rPr>
              <a:t>100</a:t>
            </a:r>
            <a:r>
              <a:rPr lang="zh-CN" altLang="en-US" b="1" dirty="0">
                <a:latin typeface="楷体_GB2312" charset="0"/>
              </a:rPr>
              <a:t>。</a:t>
            </a:r>
            <a:endParaRPr lang="en-US" altLang="zh-CN" b="1" dirty="0">
              <a:solidFill>
                <a:schemeClr val="accent2"/>
              </a:solidFill>
              <a:latin typeface="楷体_GB2312" charset="0"/>
            </a:endParaRPr>
          </a:p>
          <a:p>
            <a:pPr lvl="1">
              <a:buFont typeface="Wingdings" charset="0"/>
              <a:buNone/>
              <a:defRPr/>
            </a:pPr>
            <a:r>
              <a:rPr lang="en-US" altLang="zh-CN" sz="2000" b="1" dirty="0">
                <a:solidFill>
                  <a:srgbClr val="A50021"/>
                </a:solidFill>
                <a:latin typeface="楷体_GB2312" charset="0"/>
              </a:rPr>
              <a:t>3. </a:t>
            </a:r>
            <a:r>
              <a:rPr lang="zh-CN" altLang="en-US" sz="2000" b="1" dirty="0">
                <a:solidFill>
                  <a:srgbClr val="A50021"/>
                </a:solidFill>
                <a:latin typeface="楷体_GB2312" charset="0"/>
              </a:rPr>
              <a:t>查询结果为多条记录</a:t>
            </a:r>
            <a:endParaRPr lang="en-US" altLang="zh-CN" sz="2000" b="1" dirty="0">
              <a:solidFill>
                <a:srgbClr val="A50021"/>
              </a:solidFill>
              <a:latin typeface="楷体_GB2312" charset="0"/>
            </a:endParaRPr>
          </a:p>
          <a:p>
            <a:pPr lvl="2">
              <a:buFont typeface="Wingdings" charset="0"/>
              <a:buNone/>
              <a:defRPr/>
            </a:pPr>
            <a:r>
              <a:rPr lang="zh-CN" altLang="en-US" b="1" dirty="0">
                <a:latin typeface="楷体_GB2312" charset="0"/>
              </a:rPr>
              <a:t>程序出错，</a:t>
            </a:r>
            <a:r>
              <a:rPr lang="en-US" altLang="zh-CN" b="1" dirty="0">
                <a:latin typeface="楷体_GB2312" charset="0"/>
              </a:rPr>
              <a:t>DBMS</a:t>
            </a:r>
            <a:r>
              <a:rPr lang="zh-CN" altLang="en-US" b="1" dirty="0">
                <a:latin typeface="楷体_GB2312" charset="0"/>
              </a:rPr>
              <a:t>会在</a:t>
            </a:r>
            <a:r>
              <a:rPr lang="en-US" altLang="zh-CN" b="1" dirty="0">
                <a:latin typeface="楷体_GB2312" charset="0"/>
              </a:rPr>
              <a:t>SQLCA</a:t>
            </a:r>
            <a:r>
              <a:rPr lang="zh-CN" altLang="en-US" b="1" dirty="0">
                <a:latin typeface="楷体_GB2312" charset="0"/>
              </a:rPr>
              <a:t>中返回错误信息。</a:t>
            </a:r>
          </a:p>
        </p:txBody>
      </p:sp>
      <p:sp>
        <p:nvSpPr>
          <p:cNvPr id="5" name="幻灯片编号占位符 5">
            <a:extLst>
              <a:ext uri="{FF2B5EF4-FFF2-40B4-BE49-F238E27FC236}">
                <a16:creationId xmlns:a16="http://schemas.microsoft.com/office/drawing/2014/main" id="{C7A8BA1A-199E-8B44-8E19-603CCB0BAB9D}"/>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DB0F8896-9C6E-EA4E-A722-F4974AE0494D}" type="slidenum">
              <a:rPr kumimoji="0" lang="en-US" altLang="zh-CN" sz="1400">
                <a:ea typeface="宋体" panose="02010600030101010101" pitchFamily="2" charset="-122"/>
              </a:rPr>
              <a:pPr/>
              <a:t>113</a:t>
            </a:fld>
            <a:endParaRPr kumimoji="0" lang="en-US" altLang="zh-CN" sz="14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09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09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509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509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5094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509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947"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Rectangle 2">
            <a:extLst>
              <a:ext uri="{FF2B5EF4-FFF2-40B4-BE49-F238E27FC236}">
                <a16:creationId xmlns:a16="http://schemas.microsoft.com/office/drawing/2014/main" id="{636F9C69-2F9D-B047-A4FC-CA1A633CE815}"/>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ormAutofit/>
          </a:bodyPr>
          <a:lstStyle/>
          <a:p>
            <a:pPr>
              <a:defRPr/>
            </a:pPr>
            <a:r>
              <a:rPr lang="zh-CN" altLang="en-US" dirty="0">
                <a:solidFill>
                  <a:schemeClr val="bg2">
                    <a:lumMod val="10000"/>
                  </a:schemeClr>
                </a:solidFill>
              </a:rPr>
              <a:t>（</a:t>
            </a:r>
            <a:r>
              <a:rPr lang="en-US" altLang="zh-CN" dirty="0">
                <a:solidFill>
                  <a:schemeClr val="bg2">
                    <a:lumMod val="10000"/>
                  </a:schemeClr>
                </a:solidFill>
              </a:rPr>
              <a:t>1</a:t>
            </a:r>
            <a:r>
              <a:rPr lang="zh-CN" altLang="en-US" dirty="0">
                <a:solidFill>
                  <a:schemeClr val="bg2">
                    <a:lumMod val="10000"/>
                  </a:schemeClr>
                </a:solidFill>
              </a:rPr>
              <a:t>）查询结果为单记录的</a:t>
            </a:r>
            <a:r>
              <a:rPr lang="en-US" altLang="zh-CN" dirty="0">
                <a:solidFill>
                  <a:schemeClr val="bg2">
                    <a:lumMod val="10000"/>
                  </a:schemeClr>
                </a:solidFill>
              </a:rPr>
              <a:t>SELECT</a:t>
            </a:r>
            <a:r>
              <a:rPr lang="zh-CN" altLang="en-US" dirty="0">
                <a:solidFill>
                  <a:schemeClr val="bg2">
                    <a:lumMod val="10000"/>
                  </a:schemeClr>
                </a:solidFill>
              </a:rPr>
              <a:t>语句</a:t>
            </a:r>
          </a:p>
        </p:txBody>
      </p:sp>
      <p:sp>
        <p:nvSpPr>
          <p:cNvPr id="852995" name="Rectangle 3">
            <a:extLst>
              <a:ext uri="{FF2B5EF4-FFF2-40B4-BE49-F238E27FC236}">
                <a16:creationId xmlns:a16="http://schemas.microsoft.com/office/drawing/2014/main" id="{89849B03-F7F9-ED4C-B1CE-D6DB379DAF9F}"/>
              </a:ext>
            </a:extLst>
          </p:cNvPr>
          <p:cNvSpPr>
            <a:spLocks noGrp="1" noChangeArrowheads="1"/>
          </p:cNvSpPr>
          <p:nvPr>
            <p:ph idx="1"/>
          </p:nvPr>
        </p:nvSpPr>
        <p:spPr>
          <a:xfrm>
            <a:off x="0" y="1363488"/>
            <a:ext cx="6185043" cy="4872270"/>
          </a:xfrm>
        </p:spPr>
        <p:txBody>
          <a:bodyPr>
            <a:normAutofit/>
          </a:bodyPr>
          <a:lstStyle/>
          <a:p>
            <a:pPr marL="9525" indent="-9525">
              <a:lnSpc>
                <a:spcPct val="100000"/>
              </a:lnSpc>
              <a:buFont typeface="Wingdings" charset="0"/>
              <a:buNone/>
              <a:defRPr/>
            </a:pPr>
            <a:r>
              <a:rPr lang="en-US" altLang="zh-CN" sz="2000" b="1" dirty="0">
                <a:latin typeface="楷体_GB2312" charset="0"/>
              </a:rPr>
              <a:t> </a:t>
            </a:r>
            <a:r>
              <a:rPr lang="zh-CN" altLang="en-US" sz="2000" b="1" dirty="0">
                <a:latin typeface="楷体_GB2312" charset="0"/>
              </a:rPr>
              <a:t>例：根据学生号码查询学生信息。</a:t>
            </a:r>
            <a:endParaRPr lang="en-US" altLang="zh-CN" sz="2000" b="1" dirty="0">
              <a:latin typeface="楷体_GB2312" charset="0"/>
            </a:endParaRPr>
          </a:p>
          <a:p>
            <a:pPr marL="9525" indent="-9525">
              <a:lnSpc>
                <a:spcPct val="100000"/>
              </a:lnSpc>
              <a:buFont typeface="Wingdings" charset="0"/>
              <a:buNone/>
              <a:defRPr/>
            </a:pPr>
            <a:r>
              <a:rPr lang="zh-CN" altLang="en-US" sz="2000" b="1" dirty="0">
                <a:latin typeface="楷体_GB2312" charset="0"/>
              </a:rPr>
              <a:t>假设已将要查询的学生的学号赋给了主变量</a:t>
            </a:r>
            <a:r>
              <a:rPr lang="en-US" altLang="zh-CN" sz="2000" b="1" dirty="0" err="1">
                <a:latin typeface="楷体_GB2312" charset="0"/>
              </a:rPr>
              <a:t>givensno</a:t>
            </a:r>
            <a:r>
              <a:rPr lang="zh-CN" altLang="en-US" sz="2000" b="1" dirty="0">
                <a:latin typeface="楷体_GB2312" charset="0"/>
              </a:rPr>
              <a:t>。</a:t>
            </a:r>
            <a:r>
              <a:rPr lang="en-US" altLang="zh-CN" sz="2000" b="1" dirty="0">
                <a:latin typeface="楷体_GB2312" charset="0"/>
              </a:rPr>
              <a:t> </a:t>
            </a:r>
          </a:p>
          <a:p>
            <a:pPr>
              <a:buFont typeface="Wingdings" charset="0"/>
              <a:buNone/>
              <a:defRPr/>
            </a:pPr>
            <a:r>
              <a:rPr lang="zh-CN" altLang="en-US" sz="2000" b="1" dirty="0">
                <a:latin typeface="楷体_GB2312" charset="0"/>
              </a:rPr>
              <a:t> </a:t>
            </a:r>
            <a:r>
              <a:rPr lang="en-US" altLang="zh-CN" sz="2000" b="1" dirty="0">
                <a:latin typeface="楷体_GB2312" charset="0"/>
              </a:rPr>
              <a:t>SELECT </a:t>
            </a:r>
            <a:r>
              <a:rPr lang="en-US" altLang="zh-CN" sz="2000" b="1" dirty="0" err="1">
                <a:latin typeface="楷体_GB2312" charset="0"/>
              </a:rPr>
              <a:t>Sno</a:t>
            </a:r>
            <a:r>
              <a:rPr lang="en-US" altLang="zh-CN" sz="2000" b="1" dirty="0">
                <a:latin typeface="楷体_GB2312" charset="0"/>
              </a:rPr>
              <a:t>, </a:t>
            </a:r>
            <a:r>
              <a:rPr lang="en-US" altLang="zh-CN" sz="2000" b="1" dirty="0" err="1">
                <a:latin typeface="楷体_GB2312" charset="0"/>
              </a:rPr>
              <a:t>Sname</a:t>
            </a:r>
            <a:r>
              <a:rPr lang="en-US" altLang="zh-CN" sz="2000" b="1" dirty="0">
                <a:latin typeface="楷体_GB2312" charset="0"/>
              </a:rPr>
              <a:t>, </a:t>
            </a:r>
            <a:r>
              <a:rPr lang="en-US" altLang="zh-CN" sz="2000" b="1" dirty="0" err="1">
                <a:latin typeface="楷体_GB2312" charset="0"/>
              </a:rPr>
              <a:t>Ssex</a:t>
            </a:r>
            <a:r>
              <a:rPr lang="en-US" altLang="zh-CN" sz="2000" b="1" dirty="0">
                <a:latin typeface="楷体_GB2312" charset="0"/>
              </a:rPr>
              <a:t>, Sage, </a:t>
            </a:r>
            <a:r>
              <a:rPr lang="en-US" altLang="zh-CN" sz="2000" b="1" dirty="0" err="1">
                <a:latin typeface="楷体_GB2312" charset="0"/>
              </a:rPr>
              <a:t>Sdept</a:t>
            </a:r>
            <a:endParaRPr lang="en-US" altLang="zh-CN" sz="2000" b="1" dirty="0">
              <a:latin typeface="楷体_GB2312" charset="0"/>
            </a:endParaRPr>
          </a:p>
          <a:p>
            <a:pPr>
              <a:buFont typeface="Wingdings" charset="0"/>
              <a:buNone/>
              <a:defRPr/>
            </a:pPr>
            <a:r>
              <a:rPr lang="zh-CN" altLang="en-US" sz="2000" b="1" dirty="0">
                <a:solidFill>
                  <a:srgbClr val="A50021"/>
                </a:solidFill>
                <a:latin typeface="楷体_GB2312" charset="0"/>
              </a:rPr>
              <a:t>  </a:t>
            </a:r>
            <a:r>
              <a:rPr lang="en-US" altLang="zh-CN" sz="2000" b="1" dirty="0">
                <a:solidFill>
                  <a:srgbClr val="A50021"/>
                </a:solidFill>
                <a:latin typeface="楷体_GB2312" charset="0"/>
              </a:rPr>
              <a:t> </a:t>
            </a:r>
            <a:r>
              <a:rPr lang="zh-CN" altLang="en-US" sz="2000" b="1" dirty="0">
                <a:solidFill>
                  <a:srgbClr val="A50021"/>
                </a:solidFill>
                <a:latin typeface="楷体_GB2312" charset="0"/>
              </a:rPr>
              <a:t> </a:t>
            </a:r>
            <a:r>
              <a:rPr lang="en-US" altLang="zh-CN" sz="2000" b="1" dirty="0">
                <a:solidFill>
                  <a:srgbClr val="A50021"/>
                </a:solidFill>
                <a:latin typeface="楷体_GB2312" charset="0"/>
              </a:rPr>
              <a:t>INTO  :</a:t>
            </a:r>
            <a:r>
              <a:rPr lang="en-US" altLang="zh-CN" sz="2000" b="1" dirty="0" err="1">
                <a:solidFill>
                  <a:srgbClr val="A50021"/>
                </a:solidFill>
                <a:latin typeface="楷体_GB2312" charset="0"/>
              </a:rPr>
              <a:t>Hsno</a:t>
            </a:r>
            <a:r>
              <a:rPr lang="en-US" altLang="zh-CN" sz="2000" b="1" dirty="0">
                <a:solidFill>
                  <a:srgbClr val="A50021"/>
                </a:solidFill>
                <a:latin typeface="楷体_GB2312" charset="0"/>
              </a:rPr>
              <a:t>, :</a:t>
            </a:r>
            <a:r>
              <a:rPr lang="en-US" altLang="zh-CN" sz="2000" b="1" dirty="0" err="1">
                <a:solidFill>
                  <a:srgbClr val="A50021"/>
                </a:solidFill>
                <a:latin typeface="楷体_GB2312" charset="0"/>
              </a:rPr>
              <a:t>Hname</a:t>
            </a:r>
            <a:r>
              <a:rPr lang="en-US" altLang="zh-CN" sz="2000" b="1" dirty="0">
                <a:solidFill>
                  <a:srgbClr val="A50021"/>
                </a:solidFill>
                <a:latin typeface="楷体_GB2312" charset="0"/>
              </a:rPr>
              <a:t>, :</a:t>
            </a:r>
            <a:r>
              <a:rPr lang="en-US" altLang="zh-CN" sz="2000" b="1" dirty="0" err="1">
                <a:solidFill>
                  <a:srgbClr val="A50021"/>
                </a:solidFill>
                <a:latin typeface="楷体_GB2312" charset="0"/>
              </a:rPr>
              <a:t>Hsex</a:t>
            </a:r>
            <a:r>
              <a:rPr lang="en-US" altLang="zh-CN" sz="2000" b="1" dirty="0">
                <a:solidFill>
                  <a:srgbClr val="A50021"/>
                </a:solidFill>
                <a:latin typeface="楷体_GB2312" charset="0"/>
              </a:rPr>
              <a:t>, :</a:t>
            </a:r>
            <a:r>
              <a:rPr lang="en-US" altLang="zh-CN" sz="2000" b="1" dirty="0" err="1">
                <a:solidFill>
                  <a:srgbClr val="A50021"/>
                </a:solidFill>
                <a:latin typeface="楷体_GB2312" charset="0"/>
              </a:rPr>
              <a:t>Hage</a:t>
            </a:r>
            <a:r>
              <a:rPr lang="en-US" altLang="zh-CN" sz="2000" b="1" dirty="0">
                <a:solidFill>
                  <a:srgbClr val="A50021"/>
                </a:solidFill>
                <a:latin typeface="楷体_GB2312" charset="0"/>
              </a:rPr>
              <a:t>, :</a:t>
            </a:r>
            <a:r>
              <a:rPr lang="en-US" altLang="zh-CN" sz="2000" b="1" dirty="0" err="1">
                <a:solidFill>
                  <a:srgbClr val="A50021"/>
                </a:solidFill>
                <a:latin typeface="楷体_GB2312" charset="0"/>
              </a:rPr>
              <a:t>Hdept</a:t>
            </a:r>
            <a:endParaRPr lang="en-US" altLang="zh-CN" sz="2000" b="1" dirty="0">
              <a:solidFill>
                <a:srgbClr val="A50021"/>
              </a:solidFill>
              <a:latin typeface="楷体_GB2312" charset="0"/>
            </a:endParaRPr>
          </a:p>
          <a:p>
            <a:pPr>
              <a:buFont typeface="Wingdings" charset="0"/>
              <a:buNone/>
              <a:defRPr/>
            </a:pPr>
            <a:r>
              <a:rPr lang="zh-CN" altLang="en-US" sz="2000" b="1" dirty="0">
                <a:latin typeface="楷体_GB2312" charset="0"/>
              </a:rPr>
              <a:t>    </a:t>
            </a:r>
            <a:r>
              <a:rPr lang="en-US" altLang="zh-CN" sz="2000" b="1" dirty="0">
                <a:latin typeface="楷体_GB2312" charset="0"/>
              </a:rPr>
              <a:t>FROM  Student </a:t>
            </a:r>
          </a:p>
          <a:p>
            <a:pPr>
              <a:buFont typeface="Wingdings" charset="0"/>
              <a:buNone/>
              <a:defRPr/>
            </a:pPr>
            <a:r>
              <a:rPr lang="en-US" altLang="zh-CN" sz="2000" b="1" dirty="0">
                <a:latin typeface="楷体_GB2312" charset="0"/>
              </a:rPr>
              <a:t>    WHERE </a:t>
            </a:r>
            <a:r>
              <a:rPr lang="en-US" altLang="zh-CN" sz="2000" b="1" dirty="0" err="1">
                <a:latin typeface="楷体_GB2312" charset="0"/>
              </a:rPr>
              <a:t>Sno</a:t>
            </a:r>
            <a:r>
              <a:rPr lang="en-US" altLang="zh-CN" sz="2000" b="1" dirty="0">
                <a:latin typeface="楷体_GB2312" charset="0"/>
              </a:rPr>
              <a:t>=</a:t>
            </a:r>
            <a:r>
              <a:rPr lang="en-US" altLang="zh-CN" sz="2000" b="1" dirty="0">
                <a:solidFill>
                  <a:srgbClr val="A50021"/>
                </a:solidFill>
                <a:latin typeface="楷体_GB2312" charset="0"/>
              </a:rPr>
              <a:t>:</a:t>
            </a:r>
            <a:r>
              <a:rPr lang="en-US" altLang="zh-CN" sz="2000" b="1" dirty="0" err="1">
                <a:solidFill>
                  <a:srgbClr val="A50021"/>
                </a:solidFill>
                <a:latin typeface="楷体_GB2312" charset="0"/>
              </a:rPr>
              <a:t>givensno</a:t>
            </a:r>
            <a:r>
              <a:rPr lang="en-US" altLang="zh-CN" sz="2000" b="1" dirty="0">
                <a:latin typeface="楷体_GB2312" charset="0"/>
              </a:rPr>
              <a:t>;</a:t>
            </a:r>
          </a:p>
        </p:txBody>
      </p:sp>
      <p:sp>
        <p:nvSpPr>
          <p:cNvPr id="5" name="幻灯片编号占位符 5">
            <a:extLst>
              <a:ext uri="{FF2B5EF4-FFF2-40B4-BE49-F238E27FC236}">
                <a16:creationId xmlns:a16="http://schemas.microsoft.com/office/drawing/2014/main" id="{669A8313-5A16-EF4B-B692-8FB97CDE09D6}"/>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2E39AB7E-4B07-6F40-BC5A-5E8AE9F4C5D8}" type="slidenum">
              <a:rPr kumimoji="0" lang="en-US" altLang="zh-CN" sz="1400">
                <a:ea typeface="宋体" panose="02010600030101010101" pitchFamily="2" charset="-122"/>
              </a:rPr>
              <a:pPr/>
              <a:t>114</a:t>
            </a:fld>
            <a:endParaRPr kumimoji="0" lang="en-US" altLang="zh-CN" sz="1400">
              <a:ea typeface="宋体" panose="02010600030101010101" pitchFamily="2" charset="-122"/>
            </a:endParaRPr>
          </a:p>
        </p:txBody>
      </p:sp>
      <p:sp>
        <p:nvSpPr>
          <p:cNvPr id="6" name="Rectangle 3">
            <a:extLst>
              <a:ext uri="{FF2B5EF4-FFF2-40B4-BE49-F238E27FC236}">
                <a16:creationId xmlns:a16="http://schemas.microsoft.com/office/drawing/2014/main" id="{F32EF8F8-43AF-1644-94C7-52F8C1A90D06}"/>
              </a:ext>
            </a:extLst>
          </p:cNvPr>
          <p:cNvSpPr txBox="1">
            <a:spLocks noChangeArrowheads="1"/>
          </p:cNvSpPr>
          <p:nvPr/>
        </p:nvSpPr>
        <p:spPr>
          <a:xfrm>
            <a:off x="5930757" y="1332388"/>
            <a:ext cx="6466726" cy="487227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SimHei" panose="02010609060101010101" pitchFamily="49" charset="-122"/>
                <a:ea typeface="SimHei" panose="02010609060101010101" pitchFamily="49" charset="-122"/>
                <a:cs typeface="Arial" panose="020B0604020202020204" pitchFamily="34" charset="0"/>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DengXian" panose="02010600030101010101" pitchFamily="2" charset="-122"/>
                <a:ea typeface="DengXian" panose="02010600030101010101" pitchFamily="2" charset="-122"/>
                <a:cs typeface="Arial" panose="020B0604020202020204" pitchFamily="34"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DengXian" panose="02010600030101010101" pitchFamily="2" charset="-122"/>
                <a:ea typeface="DengXian" panose="02010600030101010101" pitchFamily="2" charset="-122"/>
                <a:cs typeface="Arial" panose="020B0604020202020204" pitchFamily="34"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DengXian" panose="02010600030101010101" pitchFamily="2" charset="-122"/>
                <a:ea typeface="DengXian" panose="02010600030101010101" pitchFamily="2" charset="-122"/>
                <a:cs typeface="Arial" panose="020B0604020202020204" pitchFamily="34"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DengXian" panose="02010600030101010101" pitchFamily="2" charset="-122"/>
                <a:ea typeface="DengXian" panose="02010600030101010101" pitchFamily="2"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defRPr/>
            </a:pPr>
            <a:r>
              <a:rPr lang="zh-CN" altLang="en-US" sz="2000" b="1" dirty="0">
                <a:latin typeface="楷体_GB2312" charset="0"/>
              </a:rPr>
              <a:t>例：查询某个学生选修某门课程的成绩。</a:t>
            </a:r>
            <a:endParaRPr lang="en-US" altLang="zh-CN" sz="2000" b="1" dirty="0">
              <a:latin typeface="楷体_GB2312" charset="0"/>
            </a:endParaRPr>
          </a:p>
          <a:p>
            <a:pPr>
              <a:lnSpc>
                <a:spcPct val="100000"/>
              </a:lnSpc>
              <a:spcBef>
                <a:spcPts val="0"/>
              </a:spcBef>
              <a:buFont typeface="Wingdings" charset="0"/>
              <a:buNone/>
              <a:defRPr/>
            </a:pPr>
            <a:r>
              <a:rPr lang="zh-CN" altLang="en-US" sz="2000" b="1" dirty="0">
                <a:latin typeface="楷体_GB2312" charset="0"/>
              </a:rPr>
              <a:t>假设已将要查询的学生的学号赋给了主变量</a:t>
            </a:r>
            <a:r>
              <a:rPr lang="en-US" altLang="zh-CN" sz="2000" b="1" dirty="0" err="1">
                <a:latin typeface="楷体_GB2312" charset="0"/>
              </a:rPr>
              <a:t>givensno</a:t>
            </a:r>
            <a:r>
              <a:rPr lang="zh-CN" altLang="en-US" sz="2000" b="1" dirty="0">
                <a:latin typeface="楷体_GB2312" charset="0"/>
              </a:rPr>
              <a:t>，</a:t>
            </a:r>
            <a:endParaRPr lang="en-US" altLang="zh-CN" sz="2000" b="1" dirty="0">
              <a:latin typeface="楷体_GB2312" charset="0"/>
            </a:endParaRPr>
          </a:p>
          <a:p>
            <a:pPr>
              <a:lnSpc>
                <a:spcPct val="100000"/>
              </a:lnSpc>
              <a:spcBef>
                <a:spcPts val="0"/>
              </a:spcBef>
              <a:buFont typeface="Wingdings" charset="0"/>
              <a:buNone/>
              <a:defRPr/>
            </a:pPr>
            <a:r>
              <a:rPr lang="zh-CN" altLang="en-US" sz="2000" b="1" dirty="0">
                <a:latin typeface="楷体_GB2312" charset="0"/>
              </a:rPr>
              <a:t>将课程号赋给了主变量</a:t>
            </a:r>
            <a:r>
              <a:rPr lang="en-US" altLang="zh-CN" sz="2000" b="1" dirty="0" err="1">
                <a:latin typeface="楷体_GB2312" charset="0"/>
              </a:rPr>
              <a:t>givencno</a:t>
            </a:r>
            <a:r>
              <a:rPr lang="zh-CN" altLang="en-US" sz="2000" b="1" dirty="0">
                <a:latin typeface="楷体_GB2312" charset="0"/>
              </a:rPr>
              <a:t>。</a:t>
            </a:r>
            <a:endParaRPr lang="en-US" altLang="zh-CN" sz="2000" b="1" dirty="0">
              <a:latin typeface="楷体_GB2312" charset="0"/>
            </a:endParaRPr>
          </a:p>
          <a:p>
            <a:pPr>
              <a:buFont typeface="Wingdings" charset="0"/>
              <a:buNone/>
              <a:defRPr/>
            </a:pPr>
            <a:r>
              <a:rPr lang="zh-CN" altLang="en-US" sz="2000" b="1" dirty="0">
                <a:latin typeface="楷体_GB2312" charset="0"/>
              </a:rPr>
              <a:t>    </a:t>
            </a:r>
            <a:r>
              <a:rPr lang="en-US" altLang="zh-CN" sz="2000" b="1" dirty="0">
                <a:latin typeface="楷体_GB2312" charset="0"/>
              </a:rPr>
              <a:t>SELECT </a:t>
            </a:r>
            <a:r>
              <a:rPr lang="en-US" altLang="zh-CN" sz="2000" b="1" dirty="0" err="1">
                <a:latin typeface="楷体_GB2312" charset="0"/>
              </a:rPr>
              <a:t>Sno</a:t>
            </a:r>
            <a:r>
              <a:rPr lang="en-US" altLang="zh-CN" sz="2000" b="1" dirty="0">
                <a:latin typeface="楷体_GB2312" charset="0"/>
              </a:rPr>
              <a:t>, </a:t>
            </a:r>
            <a:r>
              <a:rPr lang="en-US" altLang="zh-CN" sz="2000" b="1" dirty="0" err="1">
                <a:latin typeface="楷体_GB2312" charset="0"/>
              </a:rPr>
              <a:t>Cno</a:t>
            </a:r>
            <a:r>
              <a:rPr lang="en-US" altLang="zh-CN" sz="2000" b="1" dirty="0">
                <a:latin typeface="楷体_GB2312" charset="0"/>
              </a:rPr>
              <a:t>, Grade</a:t>
            </a:r>
          </a:p>
          <a:p>
            <a:pPr lvl="2">
              <a:buFont typeface="Wingdings" charset="0"/>
              <a:buNone/>
              <a:defRPr/>
            </a:pPr>
            <a:r>
              <a:rPr lang="en-US" altLang="zh-CN" b="1" dirty="0">
                <a:latin typeface="楷体_GB2312" charset="0"/>
              </a:rPr>
              <a:t>	</a:t>
            </a:r>
            <a:r>
              <a:rPr lang="en-US" altLang="zh-CN" b="1" dirty="0">
                <a:solidFill>
                  <a:srgbClr val="A50021"/>
                </a:solidFill>
                <a:latin typeface="楷体_GB2312" charset="0"/>
              </a:rPr>
              <a:t>INTO :</a:t>
            </a:r>
            <a:r>
              <a:rPr lang="en-US" altLang="zh-CN" b="1" dirty="0" err="1">
                <a:solidFill>
                  <a:srgbClr val="A50021"/>
                </a:solidFill>
                <a:latin typeface="楷体_GB2312" charset="0"/>
              </a:rPr>
              <a:t>Hsno</a:t>
            </a:r>
            <a:r>
              <a:rPr lang="en-US" altLang="zh-CN" b="1" dirty="0">
                <a:solidFill>
                  <a:srgbClr val="A50021"/>
                </a:solidFill>
                <a:latin typeface="楷体_GB2312" charset="0"/>
              </a:rPr>
              <a:t>, :</a:t>
            </a:r>
            <a:r>
              <a:rPr lang="en-US" altLang="zh-CN" b="1" dirty="0" err="1">
                <a:solidFill>
                  <a:srgbClr val="A50021"/>
                </a:solidFill>
                <a:latin typeface="楷体_GB2312" charset="0"/>
              </a:rPr>
              <a:t>Hcno</a:t>
            </a:r>
            <a:r>
              <a:rPr lang="en-US" altLang="zh-CN" b="1" dirty="0">
                <a:solidFill>
                  <a:srgbClr val="A50021"/>
                </a:solidFill>
                <a:latin typeface="楷体_GB2312" charset="0"/>
              </a:rPr>
              <a:t>, :</a:t>
            </a:r>
            <a:r>
              <a:rPr lang="en-US" altLang="zh-CN" b="1" dirty="0" err="1">
                <a:solidFill>
                  <a:srgbClr val="A50021"/>
                </a:solidFill>
                <a:latin typeface="楷体_GB2312" charset="0"/>
              </a:rPr>
              <a:t>Hgrade</a:t>
            </a:r>
            <a:endParaRPr lang="en-US" altLang="zh-CN" b="1" dirty="0">
              <a:solidFill>
                <a:srgbClr val="A50021"/>
              </a:solidFill>
              <a:latin typeface="楷体_GB2312" charset="0"/>
            </a:endParaRPr>
          </a:p>
          <a:p>
            <a:pPr lvl="2">
              <a:buFont typeface="Wingdings" charset="0"/>
              <a:buNone/>
              <a:defRPr/>
            </a:pPr>
            <a:r>
              <a:rPr lang="en-US" altLang="zh-CN" b="1" dirty="0">
                <a:latin typeface="楷体_GB2312" charset="0"/>
              </a:rPr>
              <a:t>FROM SC</a:t>
            </a:r>
          </a:p>
          <a:p>
            <a:pPr lvl="2">
              <a:buFont typeface="Wingdings" charset="0"/>
              <a:buNone/>
              <a:defRPr/>
            </a:pPr>
            <a:r>
              <a:rPr lang="en-US" altLang="zh-CN" b="1" dirty="0">
                <a:latin typeface="楷体_GB2312" charset="0"/>
              </a:rPr>
              <a:t>WHERE </a:t>
            </a:r>
            <a:r>
              <a:rPr lang="en-US" altLang="zh-CN" b="1" dirty="0" err="1">
                <a:latin typeface="楷体_GB2312" charset="0"/>
              </a:rPr>
              <a:t>Sno</a:t>
            </a:r>
            <a:r>
              <a:rPr lang="en-US" altLang="zh-CN" b="1" dirty="0">
                <a:solidFill>
                  <a:srgbClr val="FF00FF"/>
                </a:solidFill>
                <a:latin typeface="楷体_GB2312" charset="0"/>
              </a:rPr>
              <a:t>=:</a:t>
            </a:r>
            <a:r>
              <a:rPr lang="en-US" altLang="zh-CN" b="1" dirty="0" err="1">
                <a:solidFill>
                  <a:srgbClr val="FF00FF"/>
                </a:solidFill>
                <a:latin typeface="楷体_GB2312" charset="0"/>
              </a:rPr>
              <a:t>givensno</a:t>
            </a:r>
            <a:r>
              <a:rPr lang="en-US" altLang="zh-CN" b="1" dirty="0">
                <a:latin typeface="楷体_GB2312" charset="0"/>
              </a:rPr>
              <a:t> </a:t>
            </a:r>
          </a:p>
          <a:p>
            <a:pPr lvl="2">
              <a:buFont typeface="Wingdings" charset="0"/>
              <a:buNone/>
              <a:defRPr/>
            </a:pPr>
            <a:r>
              <a:rPr lang="zh-CN" altLang="en-US" b="1" dirty="0">
                <a:latin typeface="楷体_GB2312" charset="0"/>
              </a:rPr>
              <a:t>             </a:t>
            </a:r>
            <a:r>
              <a:rPr lang="en-US" altLang="zh-CN" b="1" dirty="0">
                <a:latin typeface="楷体_GB2312" charset="0"/>
              </a:rPr>
              <a:t>AND</a:t>
            </a:r>
            <a:r>
              <a:rPr lang="zh-CN" altLang="en-US" b="1" dirty="0">
                <a:latin typeface="楷体_GB2312" charset="0"/>
              </a:rPr>
              <a:t> </a:t>
            </a:r>
            <a:r>
              <a:rPr lang="en-US" altLang="zh-CN" b="1" dirty="0" err="1">
                <a:latin typeface="楷体_GB2312" charset="0"/>
              </a:rPr>
              <a:t>Cno</a:t>
            </a:r>
            <a:r>
              <a:rPr lang="en-US" altLang="zh-CN" b="1" dirty="0">
                <a:solidFill>
                  <a:srgbClr val="FF00FF"/>
                </a:solidFill>
                <a:latin typeface="楷体_GB2312" charset="0"/>
              </a:rPr>
              <a:t>=:</a:t>
            </a:r>
            <a:r>
              <a:rPr lang="en-US" altLang="zh-CN" b="1" dirty="0" err="1">
                <a:solidFill>
                  <a:srgbClr val="FF00FF"/>
                </a:solidFill>
                <a:latin typeface="楷体_GB2312" charset="0"/>
              </a:rPr>
              <a:t>givencno</a:t>
            </a:r>
            <a:r>
              <a:rPr lang="en-US" altLang="zh-CN" b="1" dirty="0">
                <a:latin typeface="楷体_GB2312" charset="0"/>
              </a:rPr>
              <a:t>;</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5299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5299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5299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5299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0" name="Rectangle 2">
            <a:extLst>
              <a:ext uri="{FF2B5EF4-FFF2-40B4-BE49-F238E27FC236}">
                <a16:creationId xmlns:a16="http://schemas.microsoft.com/office/drawing/2014/main" id="{718A3F69-BF1A-E842-82F3-3577C49EC451}"/>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zh-CN" altLang="en-US" dirty="0">
                <a:solidFill>
                  <a:schemeClr val="bg2">
                    <a:lumMod val="10000"/>
                  </a:schemeClr>
                </a:solidFill>
              </a:rPr>
              <a:t>（</a:t>
            </a:r>
            <a:r>
              <a:rPr lang="en-US" altLang="zh-CN" dirty="0">
                <a:solidFill>
                  <a:schemeClr val="bg2">
                    <a:lumMod val="10000"/>
                  </a:schemeClr>
                </a:solidFill>
              </a:rPr>
              <a:t>2</a:t>
            </a:r>
            <a:r>
              <a:rPr lang="zh-CN" altLang="en-US" dirty="0">
                <a:solidFill>
                  <a:schemeClr val="bg2">
                    <a:lumMod val="10000"/>
                  </a:schemeClr>
                </a:solidFill>
              </a:rPr>
              <a:t>）非</a:t>
            </a:r>
            <a:r>
              <a:rPr lang="en-US" altLang="zh-CN" dirty="0">
                <a:solidFill>
                  <a:schemeClr val="bg2">
                    <a:lumMod val="10000"/>
                  </a:schemeClr>
                </a:solidFill>
              </a:rPr>
              <a:t>CURRENT</a:t>
            </a:r>
            <a:r>
              <a:rPr lang="zh-CN" altLang="en-US" dirty="0">
                <a:solidFill>
                  <a:schemeClr val="bg2">
                    <a:lumMod val="10000"/>
                  </a:schemeClr>
                </a:solidFill>
              </a:rPr>
              <a:t>形式的</a:t>
            </a:r>
            <a:r>
              <a:rPr lang="en-US" altLang="zh-CN" dirty="0">
                <a:solidFill>
                  <a:schemeClr val="bg2">
                    <a:lumMod val="10000"/>
                  </a:schemeClr>
                </a:solidFill>
              </a:rPr>
              <a:t>UPDATE</a:t>
            </a:r>
            <a:r>
              <a:rPr lang="zh-CN" altLang="en-US" dirty="0">
                <a:solidFill>
                  <a:schemeClr val="bg2">
                    <a:lumMod val="10000"/>
                  </a:schemeClr>
                </a:solidFill>
              </a:rPr>
              <a:t>语句</a:t>
            </a:r>
          </a:p>
        </p:txBody>
      </p:sp>
      <p:sp>
        <p:nvSpPr>
          <p:cNvPr id="857091" name="Rectangle 3">
            <a:extLst>
              <a:ext uri="{FF2B5EF4-FFF2-40B4-BE49-F238E27FC236}">
                <a16:creationId xmlns:a16="http://schemas.microsoft.com/office/drawing/2014/main" id="{DAE56D05-D42D-5D45-A932-68307A321627}"/>
              </a:ext>
            </a:extLst>
          </p:cNvPr>
          <p:cNvSpPr>
            <a:spLocks noGrp="1" noChangeArrowheads="1"/>
          </p:cNvSpPr>
          <p:nvPr>
            <p:ph idx="1"/>
          </p:nvPr>
        </p:nvSpPr>
        <p:spPr/>
        <p:txBody>
          <a:bodyPr>
            <a:normAutofit/>
          </a:bodyPr>
          <a:lstStyle/>
          <a:p>
            <a:pPr marL="0" indent="0">
              <a:buNone/>
              <a:defRPr/>
            </a:pPr>
            <a:r>
              <a:rPr lang="zh-CN" altLang="en-US" sz="2000" b="1" dirty="0">
                <a:latin typeface="楷体_GB2312" charset="0"/>
              </a:rPr>
              <a:t>非</a:t>
            </a:r>
            <a:r>
              <a:rPr lang="en-US" altLang="zh-CN" sz="2000" b="1" dirty="0">
                <a:latin typeface="楷体_GB2312" charset="0"/>
              </a:rPr>
              <a:t>CURRENT</a:t>
            </a:r>
            <a:r>
              <a:rPr lang="zh-CN" altLang="en-US" sz="2000" b="1" dirty="0">
                <a:latin typeface="楷体_GB2312" charset="0"/>
              </a:rPr>
              <a:t>形式的</a:t>
            </a:r>
            <a:r>
              <a:rPr lang="en-US" altLang="zh-CN" sz="2000" b="1" dirty="0">
                <a:latin typeface="楷体_GB2312" charset="0"/>
              </a:rPr>
              <a:t>UPDATE</a:t>
            </a:r>
            <a:r>
              <a:rPr lang="zh-CN" altLang="en-US" sz="2000" b="1" dirty="0">
                <a:latin typeface="楷体_GB2312" charset="0"/>
              </a:rPr>
              <a:t>语句可以操作多条元组</a:t>
            </a:r>
            <a:endParaRPr lang="en-US" altLang="zh-CN" sz="2000" b="1" dirty="0">
              <a:latin typeface="楷体_GB2312" charset="0"/>
            </a:endParaRPr>
          </a:p>
          <a:p>
            <a:pPr marL="457200" lvl="1" indent="0">
              <a:buNone/>
              <a:defRPr/>
            </a:pPr>
            <a:r>
              <a:rPr lang="zh-CN" altLang="en-US" sz="2000" b="1" dirty="0">
                <a:latin typeface="楷体_GB2312" charset="0"/>
              </a:rPr>
              <a:t>可以在</a:t>
            </a:r>
            <a:r>
              <a:rPr lang="en-US" altLang="zh-CN" sz="2000" b="1" dirty="0">
                <a:latin typeface="楷体_GB2312" charset="0"/>
              </a:rPr>
              <a:t>WHERE</a:t>
            </a:r>
            <a:r>
              <a:rPr lang="zh-CN" altLang="en-US" sz="2000" b="1" dirty="0">
                <a:latin typeface="楷体_GB2312" charset="0"/>
              </a:rPr>
              <a:t>子句中用主变量指定待修改记录要满足的条件</a:t>
            </a:r>
            <a:endParaRPr lang="en-US" altLang="zh-CN" sz="2000" b="1" dirty="0">
              <a:latin typeface="楷体_GB2312" charset="0"/>
            </a:endParaRPr>
          </a:p>
          <a:p>
            <a:pPr marL="457200" lvl="1" indent="0">
              <a:buNone/>
              <a:defRPr/>
            </a:pPr>
            <a:r>
              <a:rPr lang="zh-CN" altLang="en-US" sz="2000" b="1" dirty="0">
                <a:latin typeface="楷体_GB2312" charset="0"/>
              </a:rPr>
              <a:t>也可以在</a:t>
            </a:r>
            <a:r>
              <a:rPr lang="en-US" altLang="zh-CN" sz="2000" b="1" dirty="0">
                <a:latin typeface="楷体_GB2312" charset="0"/>
              </a:rPr>
              <a:t>SET</a:t>
            </a:r>
            <a:r>
              <a:rPr lang="zh-CN" altLang="en-US" sz="2000" b="1" dirty="0">
                <a:latin typeface="楷体_GB2312" charset="0"/>
              </a:rPr>
              <a:t>子句中用主变量和指示变量对属性列赋值。</a:t>
            </a:r>
          </a:p>
        </p:txBody>
      </p:sp>
      <p:sp>
        <p:nvSpPr>
          <p:cNvPr id="5" name="幻灯片编号占位符 5">
            <a:extLst>
              <a:ext uri="{FF2B5EF4-FFF2-40B4-BE49-F238E27FC236}">
                <a16:creationId xmlns:a16="http://schemas.microsoft.com/office/drawing/2014/main" id="{99E4AC27-6A52-2344-B3D1-5CD6728E44EA}"/>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62B9726A-9BCD-8A41-85A6-CDD7C382B7AB}" type="slidenum">
              <a:rPr kumimoji="0" lang="en-US" altLang="zh-CN" sz="1400">
                <a:ea typeface="宋体" panose="02010600030101010101" pitchFamily="2" charset="-122"/>
              </a:rPr>
              <a:pPr/>
              <a:t>115</a:t>
            </a:fld>
            <a:endParaRPr kumimoji="0" lang="en-US" altLang="zh-CN" sz="1400">
              <a:ea typeface="宋体" panose="02010600030101010101" pitchFamily="2" charset="-122"/>
            </a:endParaRPr>
          </a:p>
        </p:txBody>
      </p:sp>
      <p:sp>
        <p:nvSpPr>
          <p:cNvPr id="2" name="矩形 1">
            <a:extLst>
              <a:ext uri="{FF2B5EF4-FFF2-40B4-BE49-F238E27FC236}">
                <a16:creationId xmlns:a16="http://schemas.microsoft.com/office/drawing/2014/main" id="{E22E02F4-398C-D846-B886-A93F93C0E08D}"/>
              </a:ext>
            </a:extLst>
          </p:cNvPr>
          <p:cNvSpPr/>
          <p:nvPr/>
        </p:nvSpPr>
        <p:spPr>
          <a:xfrm>
            <a:off x="130139" y="3319587"/>
            <a:ext cx="6096000" cy="2120902"/>
          </a:xfrm>
          <a:prstGeom prst="rect">
            <a:avLst/>
          </a:prstGeom>
        </p:spPr>
        <p:txBody>
          <a:bodyPr>
            <a:spAutoFit/>
          </a:bodyPr>
          <a:lstStyle/>
          <a:p>
            <a:pPr>
              <a:lnSpc>
                <a:spcPct val="150000"/>
              </a:lnSpc>
              <a:buFont typeface="Wingdings" charset="0"/>
              <a:buNone/>
              <a:defRPr/>
            </a:pPr>
            <a:r>
              <a:rPr lang="zh-CN" altLang="en-US" b="1" dirty="0">
                <a:latin typeface="楷体_GB2312" charset="0"/>
              </a:rPr>
              <a:t>例：将全体学生</a:t>
            </a:r>
            <a:r>
              <a:rPr lang="en-US" altLang="zh-CN" b="1" dirty="0">
                <a:latin typeface="楷体_GB2312" charset="0"/>
              </a:rPr>
              <a:t>1</a:t>
            </a:r>
            <a:r>
              <a:rPr lang="zh-CN" altLang="en-US" b="1" dirty="0">
                <a:latin typeface="楷体_GB2312" charset="0"/>
              </a:rPr>
              <a:t>号课程的考试成绩增加若干分。假设增加的分数已赋给主变量</a:t>
            </a:r>
            <a:r>
              <a:rPr lang="en-US" altLang="zh-CN" b="1" dirty="0">
                <a:latin typeface="楷体_GB2312" charset="0"/>
              </a:rPr>
              <a:t>Raise</a:t>
            </a:r>
            <a:r>
              <a:rPr lang="zh-CN" altLang="en-US" b="1" dirty="0">
                <a:latin typeface="楷体_GB2312" charset="0"/>
              </a:rPr>
              <a:t>。</a:t>
            </a:r>
            <a:endParaRPr lang="en-US" altLang="zh-CN" b="1" dirty="0">
              <a:latin typeface="楷体_GB2312" charset="0"/>
            </a:endParaRPr>
          </a:p>
          <a:p>
            <a:pPr>
              <a:lnSpc>
                <a:spcPct val="150000"/>
              </a:lnSpc>
              <a:buFont typeface="Wingdings" charset="0"/>
              <a:buNone/>
              <a:defRPr/>
            </a:pPr>
            <a:r>
              <a:rPr lang="en-US" altLang="zh-CN" b="1" dirty="0">
                <a:latin typeface="楷体_GB2312" charset="0"/>
              </a:rPr>
              <a:t>   UPDATE SC</a:t>
            </a:r>
          </a:p>
          <a:p>
            <a:pPr>
              <a:lnSpc>
                <a:spcPct val="150000"/>
              </a:lnSpc>
              <a:buFont typeface="Wingdings" charset="0"/>
              <a:buNone/>
              <a:defRPr/>
            </a:pPr>
            <a:r>
              <a:rPr lang="en-US" altLang="zh-CN" b="1" dirty="0">
                <a:latin typeface="楷体_GB2312" charset="0"/>
              </a:rPr>
              <a:t>        SET Grade=Grade</a:t>
            </a:r>
            <a:r>
              <a:rPr lang="en-US" altLang="zh-CN" b="1" dirty="0">
                <a:solidFill>
                  <a:srgbClr val="FF00FF"/>
                </a:solidFill>
                <a:latin typeface="楷体_GB2312" charset="0"/>
              </a:rPr>
              <a:t>+:Raise</a:t>
            </a:r>
          </a:p>
          <a:p>
            <a:pPr>
              <a:lnSpc>
                <a:spcPct val="150000"/>
              </a:lnSpc>
              <a:buFont typeface="Wingdings" charset="0"/>
              <a:buNone/>
              <a:defRPr/>
            </a:pPr>
            <a:r>
              <a:rPr lang="en-US" altLang="zh-CN" b="1" dirty="0">
                <a:latin typeface="楷体_GB2312" charset="0"/>
              </a:rPr>
              <a:t>        WHERE </a:t>
            </a:r>
            <a:r>
              <a:rPr lang="en-US" altLang="zh-CN" b="1" dirty="0" err="1">
                <a:latin typeface="楷体_GB2312" charset="0"/>
              </a:rPr>
              <a:t>Cno</a:t>
            </a:r>
            <a:r>
              <a:rPr lang="en-US" altLang="zh-CN" b="1" dirty="0">
                <a:latin typeface="楷体_GB2312" charset="0"/>
              </a:rPr>
              <a:t>='1';</a:t>
            </a:r>
          </a:p>
        </p:txBody>
      </p:sp>
      <p:sp>
        <p:nvSpPr>
          <p:cNvPr id="3" name="矩形 2">
            <a:extLst>
              <a:ext uri="{FF2B5EF4-FFF2-40B4-BE49-F238E27FC236}">
                <a16:creationId xmlns:a16="http://schemas.microsoft.com/office/drawing/2014/main" id="{C65E4E93-B132-F448-8C97-79703EA23EB5}"/>
              </a:ext>
            </a:extLst>
          </p:cNvPr>
          <p:cNvSpPr/>
          <p:nvPr/>
        </p:nvSpPr>
        <p:spPr>
          <a:xfrm>
            <a:off x="6503542" y="3319587"/>
            <a:ext cx="5356261" cy="2536400"/>
          </a:xfrm>
          <a:prstGeom prst="rect">
            <a:avLst/>
          </a:prstGeom>
        </p:spPr>
        <p:txBody>
          <a:bodyPr wrap="square">
            <a:spAutoFit/>
          </a:bodyPr>
          <a:lstStyle/>
          <a:p>
            <a:pPr>
              <a:lnSpc>
                <a:spcPct val="150000"/>
              </a:lnSpc>
              <a:buFont typeface="Wingdings" pitchFamily="2" charset="2"/>
              <a:buNone/>
            </a:pPr>
            <a:r>
              <a:rPr lang="zh-CN" altLang="en-US" b="1" dirty="0">
                <a:latin typeface="楷体_GB2312" pitchFamily="49" charset="-122"/>
              </a:rPr>
              <a:t>例：修改某个学生</a:t>
            </a:r>
            <a:r>
              <a:rPr lang="en-US" altLang="zh-CN" b="1" dirty="0">
                <a:latin typeface="楷体_GB2312" pitchFamily="49" charset="-122"/>
              </a:rPr>
              <a:t>1</a:t>
            </a:r>
            <a:r>
              <a:rPr lang="zh-CN" altLang="en-US" b="1" dirty="0">
                <a:latin typeface="楷体_GB2312" pitchFamily="49" charset="-122"/>
              </a:rPr>
              <a:t>号课程的成绩。假设该学生的学号已赋给主变量</a:t>
            </a:r>
            <a:r>
              <a:rPr lang="en-US" altLang="zh-CN" b="1" dirty="0" err="1">
                <a:latin typeface="楷体_GB2312" pitchFamily="49" charset="-122"/>
              </a:rPr>
              <a:t>givensno</a:t>
            </a:r>
            <a:r>
              <a:rPr lang="zh-CN" altLang="en-US" b="1" dirty="0">
                <a:latin typeface="楷体_GB2312" pitchFamily="49" charset="-122"/>
              </a:rPr>
              <a:t>，修改后的成绩已赋给主变量</a:t>
            </a:r>
            <a:r>
              <a:rPr lang="en-US" altLang="zh-CN" b="1" dirty="0" err="1">
                <a:latin typeface="楷体_GB2312" pitchFamily="49" charset="-122"/>
              </a:rPr>
              <a:t>newgrade</a:t>
            </a:r>
            <a:r>
              <a:rPr lang="zh-CN" altLang="en-US" b="1" dirty="0">
                <a:latin typeface="楷体_GB2312" pitchFamily="49" charset="-122"/>
              </a:rPr>
              <a:t>。</a:t>
            </a:r>
            <a:endParaRPr lang="en-US" altLang="zh-CN" b="1" dirty="0">
              <a:latin typeface="楷体_GB2312" pitchFamily="49" charset="-122"/>
            </a:endParaRPr>
          </a:p>
          <a:p>
            <a:pPr>
              <a:lnSpc>
                <a:spcPct val="150000"/>
              </a:lnSpc>
              <a:buFont typeface="Wingdings" pitchFamily="2" charset="2"/>
              <a:buNone/>
            </a:pPr>
            <a:r>
              <a:rPr lang="en-US" altLang="zh-CN" b="1" dirty="0">
                <a:latin typeface="楷体_GB2312" pitchFamily="49" charset="-122"/>
              </a:rPr>
              <a:t>  UPDATE  SC</a:t>
            </a:r>
          </a:p>
          <a:p>
            <a:pPr>
              <a:lnSpc>
                <a:spcPct val="150000"/>
              </a:lnSpc>
              <a:buFont typeface="Wingdings" pitchFamily="2" charset="2"/>
              <a:buNone/>
            </a:pPr>
            <a:r>
              <a:rPr lang="en-US" altLang="zh-CN" b="1" dirty="0">
                <a:latin typeface="楷体_GB2312" pitchFamily="49" charset="-122"/>
              </a:rPr>
              <a:t>         SET Grade</a:t>
            </a:r>
            <a:r>
              <a:rPr lang="en-US" altLang="zh-CN" b="1" dirty="0">
                <a:solidFill>
                  <a:srgbClr val="FF00FF"/>
                </a:solidFill>
                <a:latin typeface="楷体_GB2312" pitchFamily="49" charset="-122"/>
              </a:rPr>
              <a:t>=:</a:t>
            </a:r>
            <a:r>
              <a:rPr lang="en-US" altLang="zh-CN" b="1" dirty="0" err="1">
                <a:solidFill>
                  <a:srgbClr val="FF00FF"/>
                </a:solidFill>
                <a:latin typeface="楷体_GB2312" pitchFamily="49" charset="-122"/>
              </a:rPr>
              <a:t>newgrade</a:t>
            </a:r>
            <a:endParaRPr lang="en-US" altLang="zh-CN" b="1" dirty="0">
              <a:solidFill>
                <a:srgbClr val="FF00FF"/>
              </a:solidFill>
              <a:latin typeface="楷体_GB2312" pitchFamily="49" charset="-122"/>
            </a:endParaRPr>
          </a:p>
          <a:p>
            <a:pPr>
              <a:lnSpc>
                <a:spcPct val="150000"/>
              </a:lnSpc>
              <a:buFont typeface="Wingdings" pitchFamily="2" charset="2"/>
              <a:buNone/>
            </a:pPr>
            <a:r>
              <a:rPr lang="en-US" altLang="zh-CN" b="1" dirty="0">
                <a:latin typeface="楷体_GB2312" pitchFamily="49" charset="-122"/>
              </a:rPr>
              <a:t>         WHERE </a:t>
            </a:r>
            <a:r>
              <a:rPr lang="en-US" altLang="zh-CN" b="1" dirty="0" err="1">
                <a:latin typeface="楷体_GB2312" pitchFamily="49" charset="-122"/>
              </a:rPr>
              <a:t>Sno</a:t>
            </a:r>
            <a:r>
              <a:rPr lang="en-US" altLang="zh-CN" b="1" dirty="0">
                <a:solidFill>
                  <a:srgbClr val="FF00FF"/>
                </a:solidFill>
                <a:latin typeface="楷体_GB2312" pitchFamily="49" charset="-122"/>
              </a:rPr>
              <a:t>=:</a:t>
            </a:r>
            <a:r>
              <a:rPr lang="en-US" altLang="zh-CN" b="1" dirty="0" err="1">
                <a:solidFill>
                  <a:srgbClr val="FF00FF"/>
                </a:solidFill>
                <a:latin typeface="楷体_GB2312" pitchFamily="49" charset="-122"/>
              </a:rPr>
              <a:t>givensno</a:t>
            </a:r>
            <a:r>
              <a:rPr lang="en-US" altLang="zh-CN" b="1" dirty="0">
                <a:solidFill>
                  <a:srgbClr val="FF00FF"/>
                </a:solidFill>
                <a:latin typeface="楷体_GB2312"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70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70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570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091"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2" name="Rectangle 2">
            <a:extLst>
              <a:ext uri="{FF2B5EF4-FFF2-40B4-BE49-F238E27FC236}">
                <a16:creationId xmlns:a16="http://schemas.microsoft.com/office/drawing/2014/main" id="{90181E6C-269D-3143-A5FB-0C0377353F6A}"/>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zh-CN" altLang="en-US" dirty="0">
                <a:solidFill>
                  <a:schemeClr val="bg2">
                    <a:lumMod val="10000"/>
                  </a:schemeClr>
                </a:solidFill>
              </a:rPr>
              <a:t>（</a:t>
            </a:r>
            <a:r>
              <a:rPr lang="en-US" altLang="zh-CN" dirty="0">
                <a:solidFill>
                  <a:schemeClr val="bg2">
                    <a:lumMod val="10000"/>
                  </a:schemeClr>
                </a:solidFill>
              </a:rPr>
              <a:t>3</a:t>
            </a:r>
            <a:r>
              <a:rPr lang="zh-CN" altLang="en-US" dirty="0">
                <a:solidFill>
                  <a:schemeClr val="bg2">
                    <a:lumMod val="10000"/>
                  </a:schemeClr>
                </a:solidFill>
              </a:rPr>
              <a:t>）非</a:t>
            </a:r>
            <a:r>
              <a:rPr lang="en-US" altLang="zh-CN" dirty="0">
                <a:solidFill>
                  <a:schemeClr val="bg2">
                    <a:lumMod val="10000"/>
                  </a:schemeClr>
                </a:solidFill>
              </a:rPr>
              <a:t>CURRENT</a:t>
            </a:r>
            <a:r>
              <a:rPr lang="zh-CN" altLang="en-US" dirty="0">
                <a:solidFill>
                  <a:schemeClr val="bg2">
                    <a:lumMod val="10000"/>
                  </a:schemeClr>
                </a:solidFill>
              </a:rPr>
              <a:t>形式的</a:t>
            </a:r>
            <a:r>
              <a:rPr lang="en-US" altLang="zh-CN" dirty="0">
                <a:solidFill>
                  <a:schemeClr val="bg2">
                    <a:lumMod val="10000"/>
                  </a:schemeClr>
                </a:solidFill>
              </a:rPr>
              <a:t>DELETE</a:t>
            </a:r>
            <a:r>
              <a:rPr lang="zh-CN" altLang="en-US" dirty="0">
                <a:solidFill>
                  <a:schemeClr val="bg2">
                    <a:lumMod val="10000"/>
                  </a:schemeClr>
                </a:solidFill>
              </a:rPr>
              <a:t>语句</a:t>
            </a:r>
          </a:p>
        </p:txBody>
      </p:sp>
      <p:sp>
        <p:nvSpPr>
          <p:cNvPr id="865283" name="Rectangle 3">
            <a:extLst>
              <a:ext uri="{FF2B5EF4-FFF2-40B4-BE49-F238E27FC236}">
                <a16:creationId xmlns:a16="http://schemas.microsoft.com/office/drawing/2014/main" id="{88B32952-7446-7A43-A871-FEA8B9809398}"/>
              </a:ext>
            </a:extLst>
          </p:cNvPr>
          <p:cNvSpPr>
            <a:spLocks noGrp="1" noChangeArrowheads="1"/>
          </p:cNvSpPr>
          <p:nvPr>
            <p:ph idx="1"/>
          </p:nvPr>
        </p:nvSpPr>
        <p:spPr/>
        <p:txBody>
          <a:bodyPr>
            <a:normAutofit/>
          </a:bodyPr>
          <a:lstStyle/>
          <a:p>
            <a:pPr marL="0" indent="0">
              <a:buNone/>
              <a:defRPr/>
            </a:pPr>
            <a:r>
              <a:rPr lang="zh-CN" altLang="en-US" sz="2000" b="1" dirty="0">
                <a:latin typeface="楷体_GB2312" charset="0"/>
              </a:rPr>
              <a:t>非</a:t>
            </a:r>
            <a:r>
              <a:rPr lang="en-US" altLang="zh-CN" sz="2000" b="1" dirty="0">
                <a:latin typeface="楷体_GB2312" charset="0"/>
              </a:rPr>
              <a:t>CURRENT</a:t>
            </a:r>
            <a:r>
              <a:rPr lang="zh-CN" altLang="en-US" sz="2000" b="1" dirty="0">
                <a:latin typeface="楷体_GB2312" charset="0"/>
              </a:rPr>
              <a:t>形式的</a:t>
            </a:r>
            <a:r>
              <a:rPr lang="en-US" altLang="zh-CN" sz="2000" b="1" dirty="0">
                <a:latin typeface="楷体_GB2312" charset="0"/>
              </a:rPr>
              <a:t>DELETE</a:t>
            </a:r>
            <a:r>
              <a:rPr lang="zh-CN" altLang="en-US" sz="2000" b="1" dirty="0">
                <a:latin typeface="楷体_GB2312" charset="0"/>
              </a:rPr>
              <a:t>语句可以操作多条元组，可以在</a:t>
            </a:r>
            <a:r>
              <a:rPr lang="en-US" altLang="zh-CN" sz="2000" b="1" dirty="0">
                <a:latin typeface="楷体_GB2312" charset="0"/>
              </a:rPr>
              <a:t>WHERE</a:t>
            </a:r>
            <a:r>
              <a:rPr lang="zh-CN" altLang="en-US" sz="2000" b="1" dirty="0">
                <a:latin typeface="楷体_GB2312" charset="0"/>
              </a:rPr>
              <a:t>子句中使用主变量指定删除条件。</a:t>
            </a:r>
          </a:p>
        </p:txBody>
      </p:sp>
      <p:sp>
        <p:nvSpPr>
          <p:cNvPr id="5" name="幻灯片编号占位符 5">
            <a:extLst>
              <a:ext uri="{FF2B5EF4-FFF2-40B4-BE49-F238E27FC236}">
                <a16:creationId xmlns:a16="http://schemas.microsoft.com/office/drawing/2014/main" id="{935B3BFC-A3B0-BA40-B679-701B48D3DE49}"/>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DE0F6741-D0C8-E043-B478-2223B1ABC470}" type="slidenum">
              <a:rPr kumimoji="0" lang="en-US" altLang="zh-CN" sz="1400">
                <a:ea typeface="宋体" panose="02010600030101010101" pitchFamily="2" charset="-122"/>
              </a:rPr>
              <a:pPr/>
              <a:t>116</a:t>
            </a:fld>
            <a:endParaRPr kumimoji="0" lang="en-US" altLang="zh-CN" sz="1400">
              <a:ea typeface="宋体" panose="02010600030101010101" pitchFamily="2" charset="-122"/>
            </a:endParaRPr>
          </a:p>
        </p:txBody>
      </p:sp>
      <p:sp>
        <p:nvSpPr>
          <p:cNvPr id="2" name="矩形 1">
            <a:extLst>
              <a:ext uri="{FF2B5EF4-FFF2-40B4-BE49-F238E27FC236}">
                <a16:creationId xmlns:a16="http://schemas.microsoft.com/office/drawing/2014/main" id="{A89CEBC9-98B4-E749-910D-A1B734E23E76}"/>
              </a:ext>
            </a:extLst>
          </p:cNvPr>
          <p:cNvSpPr/>
          <p:nvPr/>
        </p:nvSpPr>
        <p:spPr>
          <a:xfrm>
            <a:off x="838200" y="2636230"/>
            <a:ext cx="10298987" cy="3275448"/>
          </a:xfrm>
          <a:prstGeom prst="rect">
            <a:avLst/>
          </a:prstGeom>
        </p:spPr>
        <p:txBody>
          <a:bodyPr wrap="square">
            <a:spAutoFit/>
          </a:bodyPr>
          <a:lstStyle/>
          <a:p>
            <a:pPr>
              <a:lnSpc>
                <a:spcPct val="150000"/>
              </a:lnSpc>
              <a:buFont typeface="Wingdings" charset="0"/>
              <a:buNone/>
              <a:defRPr/>
            </a:pPr>
            <a:r>
              <a:rPr lang="zh-CN" altLang="en-US" sz="2000" b="1" dirty="0">
                <a:latin typeface="楷体_GB2312" charset="0"/>
              </a:rPr>
              <a:t>例：某个学生退学了，现要将有关他的所有选课记录删除掉。</a:t>
            </a:r>
            <a:endParaRPr lang="en-US" altLang="zh-CN" sz="2000" b="1" dirty="0">
              <a:latin typeface="楷体_GB2312" charset="0"/>
            </a:endParaRPr>
          </a:p>
          <a:p>
            <a:pPr>
              <a:lnSpc>
                <a:spcPct val="150000"/>
              </a:lnSpc>
              <a:buFont typeface="Wingdings" charset="0"/>
              <a:buNone/>
              <a:defRPr/>
            </a:pPr>
            <a:r>
              <a:rPr lang="zh-CN" altLang="en-US" sz="2000" b="1" dirty="0">
                <a:latin typeface="楷体_GB2312" charset="0"/>
              </a:rPr>
              <a:t>       假设该学生的姓名已赋给主变量</a:t>
            </a:r>
            <a:r>
              <a:rPr lang="en-US" altLang="zh-CN" sz="2000" b="1" dirty="0" err="1">
                <a:latin typeface="楷体_GB2312" charset="0"/>
              </a:rPr>
              <a:t>stdname</a:t>
            </a:r>
            <a:r>
              <a:rPr lang="zh-CN" altLang="en-US" sz="2000" b="1" dirty="0">
                <a:latin typeface="楷体_GB2312" charset="0"/>
              </a:rPr>
              <a:t>。</a:t>
            </a:r>
            <a:endParaRPr lang="en-US" altLang="zh-CN" sz="2000" b="1" dirty="0">
              <a:latin typeface="楷体_GB2312" charset="0"/>
            </a:endParaRPr>
          </a:p>
          <a:p>
            <a:pPr>
              <a:lnSpc>
                <a:spcPct val="150000"/>
              </a:lnSpc>
              <a:buFont typeface="Wingdings" charset="0"/>
              <a:buNone/>
              <a:defRPr/>
            </a:pPr>
            <a:r>
              <a:rPr lang="en-US" altLang="zh-CN" sz="2000" b="1" dirty="0">
                <a:latin typeface="楷体_GB2312" charset="0"/>
              </a:rPr>
              <a:t>    DELETE   FROM SC</a:t>
            </a:r>
          </a:p>
          <a:p>
            <a:pPr>
              <a:lnSpc>
                <a:spcPct val="150000"/>
              </a:lnSpc>
              <a:buFont typeface="Wingdings" charset="0"/>
              <a:buNone/>
              <a:defRPr/>
            </a:pPr>
            <a:r>
              <a:rPr lang="en-US" altLang="zh-CN" sz="2000" b="1" dirty="0">
                <a:latin typeface="楷体_GB2312" charset="0"/>
              </a:rPr>
              <a:t>    WHERE </a:t>
            </a:r>
            <a:r>
              <a:rPr lang="en-US" altLang="zh-CN" sz="2000" b="1" dirty="0" err="1">
                <a:latin typeface="楷体_GB2312" charset="0"/>
              </a:rPr>
              <a:t>Sno</a:t>
            </a:r>
            <a:r>
              <a:rPr lang="en-US" altLang="zh-CN" sz="2000" b="1" dirty="0">
                <a:latin typeface="楷体_GB2312" charset="0"/>
              </a:rPr>
              <a:t>=</a:t>
            </a:r>
          </a:p>
          <a:p>
            <a:pPr>
              <a:lnSpc>
                <a:spcPct val="150000"/>
              </a:lnSpc>
              <a:buFont typeface="Wingdings" charset="0"/>
              <a:buNone/>
              <a:defRPr/>
            </a:pPr>
            <a:r>
              <a:rPr lang="en-US" altLang="zh-CN" sz="2000" b="1" dirty="0">
                <a:latin typeface="楷体_GB2312" charset="0"/>
              </a:rPr>
              <a:t>          (SELECT </a:t>
            </a:r>
            <a:r>
              <a:rPr lang="en-US" altLang="zh-CN" sz="2000" b="1" dirty="0" err="1">
                <a:latin typeface="楷体_GB2312" charset="0"/>
              </a:rPr>
              <a:t>Sno</a:t>
            </a:r>
            <a:endParaRPr lang="en-US" altLang="zh-CN" sz="2000" b="1" dirty="0">
              <a:latin typeface="楷体_GB2312" charset="0"/>
            </a:endParaRPr>
          </a:p>
          <a:p>
            <a:pPr>
              <a:lnSpc>
                <a:spcPct val="150000"/>
              </a:lnSpc>
              <a:buFont typeface="Wingdings" charset="0"/>
              <a:buNone/>
              <a:defRPr/>
            </a:pPr>
            <a:r>
              <a:rPr lang="en-US" altLang="zh-CN" sz="2000" b="1" dirty="0">
                <a:latin typeface="楷体_GB2312" charset="0"/>
              </a:rPr>
              <a:t>             FROM Student</a:t>
            </a:r>
          </a:p>
          <a:p>
            <a:pPr>
              <a:lnSpc>
                <a:spcPct val="150000"/>
              </a:lnSpc>
              <a:buFont typeface="Wingdings" charset="0"/>
              <a:buNone/>
              <a:defRPr/>
            </a:pPr>
            <a:r>
              <a:rPr lang="en-US" altLang="zh-CN" sz="2000" b="1" dirty="0">
                <a:latin typeface="楷体_GB2312" charset="0"/>
              </a:rPr>
              <a:t>          WHERE </a:t>
            </a:r>
            <a:r>
              <a:rPr lang="en-US" altLang="zh-CN" sz="2000" b="1" dirty="0" err="1">
                <a:latin typeface="楷体_GB2312" charset="0"/>
              </a:rPr>
              <a:t>Sname</a:t>
            </a:r>
            <a:r>
              <a:rPr lang="en-US" altLang="zh-CN" sz="2000" b="1" dirty="0">
                <a:solidFill>
                  <a:srgbClr val="FF00FF"/>
                </a:solidFill>
                <a:latin typeface="楷体_GB2312" charset="0"/>
              </a:rPr>
              <a:t>=:</a:t>
            </a:r>
            <a:r>
              <a:rPr lang="en-US" altLang="zh-CN" sz="2000" b="1" dirty="0" err="1">
                <a:solidFill>
                  <a:srgbClr val="FF00FF"/>
                </a:solidFill>
                <a:latin typeface="楷体_GB2312" charset="0"/>
              </a:rPr>
              <a:t>stdname</a:t>
            </a:r>
            <a:r>
              <a:rPr lang="en-US" altLang="zh-CN" sz="2000" b="1" dirty="0">
                <a:latin typeface="楷体_GB2312" charset="0"/>
              </a:rPr>
              <a:t>);</a:t>
            </a:r>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Rectangle 2">
            <a:extLst>
              <a:ext uri="{FF2B5EF4-FFF2-40B4-BE49-F238E27FC236}">
                <a16:creationId xmlns:a16="http://schemas.microsoft.com/office/drawing/2014/main" id="{9B7420C4-5F30-7E42-8726-2D456E4DE410}"/>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en-US" altLang="zh-CN" dirty="0">
                <a:solidFill>
                  <a:schemeClr val="bg2">
                    <a:lumMod val="10000"/>
                  </a:schemeClr>
                </a:solidFill>
              </a:rPr>
              <a:t> </a:t>
            </a:r>
            <a:r>
              <a:rPr lang="zh-CN" altLang="en-US" dirty="0">
                <a:solidFill>
                  <a:schemeClr val="bg2">
                    <a:lumMod val="10000"/>
                  </a:schemeClr>
                </a:solidFill>
              </a:rPr>
              <a:t>（</a:t>
            </a:r>
            <a:r>
              <a:rPr lang="en-US" altLang="zh-CN" dirty="0">
                <a:solidFill>
                  <a:schemeClr val="bg2">
                    <a:lumMod val="10000"/>
                  </a:schemeClr>
                </a:solidFill>
              </a:rPr>
              <a:t>4</a:t>
            </a:r>
            <a:r>
              <a:rPr lang="zh-CN" altLang="en-US" dirty="0">
                <a:solidFill>
                  <a:schemeClr val="bg2">
                    <a:lumMod val="10000"/>
                  </a:schemeClr>
                </a:solidFill>
              </a:rPr>
              <a:t>）</a:t>
            </a:r>
            <a:r>
              <a:rPr lang="en-US" altLang="zh-CN" dirty="0">
                <a:solidFill>
                  <a:schemeClr val="bg2">
                    <a:lumMod val="10000"/>
                  </a:schemeClr>
                </a:solidFill>
              </a:rPr>
              <a:t>INSERT</a:t>
            </a:r>
            <a:r>
              <a:rPr lang="zh-CN" altLang="en-US" dirty="0">
                <a:solidFill>
                  <a:schemeClr val="bg2">
                    <a:lumMod val="10000"/>
                  </a:schemeClr>
                </a:solidFill>
              </a:rPr>
              <a:t>语句</a:t>
            </a:r>
          </a:p>
        </p:txBody>
      </p:sp>
      <p:sp>
        <p:nvSpPr>
          <p:cNvPr id="869379" name="Rectangle 3">
            <a:extLst>
              <a:ext uri="{FF2B5EF4-FFF2-40B4-BE49-F238E27FC236}">
                <a16:creationId xmlns:a16="http://schemas.microsoft.com/office/drawing/2014/main" id="{610FEE51-1F61-7F46-AD82-E6E0162B340B}"/>
              </a:ext>
            </a:extLst>
          </p:cNvPr>
          <p:cNvSpPr>
            <a:spLocks noGrp="1" noChangeArrowheads="1"/>
          </p:cNvSpPr>
          <p:nvPr>
            <p:ph idx="1"/>
          </p:nvPr>
        </p:nvSpPr>
        <p:spPr/>
        <p:txBody>
          <a:bodyPr/>
          <a:lstStyle/>
          <a:p>
            <a:pPr>
              <a:lnSpc>
                <a:spcPct val="140000"/>
              </a:lnSpc>
              <a:buFont typeface="Wingdings" charset="0"/>
              <a:buNone/>
              <a:defRPr/>
            </a:pPr>
            <a:r>
              <a:rPr lang="en-US" altLang="zh-CN" sz="2000" b="1" dirty="0">
                <a:latin typeface="楷体_GB2312" charset="0"/>
              </a:rPr>
              <a:t>INSERT</a:t>
            </a:r>
            <a:r>
              <a:rPr lang="zh-CN" altLang="en-US" sz="2000" b="1" dirty="0">
                <a:latin typeface="楷体_GB2312" charset="0"/>
              </a:rPr>
              <a:t>语句中的</a:t>
            </a:r>
            <a:r>
              <a:rPr lang="en-US" altLang="zh-CN" sz="2000" b="1" dirty="0">
                <a:latin typeface="楷体_GB2312" charset="0"/>
              </a:rPr>
              <a:t>VALUES</a:t>
            </a:r>
            <a:r>
              <a:rPr lang="zh-CN" altLang="en-US" sz="2000" b="1" dirty="0">
                <a:latin typeface="楷体_GB2312" charset="0"/>
              </a:rPr>
              <a:t>子句中可以使用主变量和指示变量。</a:t>
            </a:r>
            <a:endParaRPr lang="en-US" altLang="zh-CN" sz="2000" b="1" dirty="0">
              <a:latin typeface="楷体_GB2312" charset="0"/>
            </a:endParaRPr>
          </a:p>
          <a:p>
            <a:pPr>
              <a:lnSpc>
                <a:spcPct val="140000"/>
              </a:lnSpc>
              <a:buFont typeface="Wingdings" charset="0"/>
              <a:buNone/>
              <a:defRPr/>
            </a:pPr>
            <a:endParaRPr lang="en-US" altLang="zh-CN" sz="2000" b="1" dirty="0">
              <a:latin typeface="楷体_GB2312" charset="0"/>
            </a:endParaRPr>
          </a:p>
          <a:p>
            <a:pPr>
              <a:lnSpc>
                <a:spcPct val="140000"/>
              </a:lnSpc>
              <a:buFont typeface="Wingdings" charset="0"/>
              <a:buNone/>
              <a:defRPr/>
            </a:pPr>
            <a:r>
              <a:rPr lang="zh-CN" altLang="en-US" sz="2000" b="1" dirty="0">
                <a:latin typeface="楷体_GB2312" charset="0"/>
              </a:rPr>
              <a:t>例：某个学生新选修了某门课程，将有关记录插入</a:t>
            </a:r>
            <a:r>
              <a:rPr lang="en-US" altLang="zh-CN" sz="2000" b="1" dirty="0">
                <a:latin typeface="楷体_GB2312" charset="0"/>
              </a:rPr>
              <a:t>SC</a:t>
            </a:r>
            <a:r>
              <a:rPr lang="zh-CN" altLang="en-US" sz="2000" b="1" dirty="0">
                <a:latin typeface="楷体_GB2312" charset="0"/>
              </a:rPr>
              <a:t>表，假设学生的学号已赋给主变量</a:t>
            </a:r>
            <a:r>
              <a:rPr lang="en-US" altLang="zh-CN" sz="2000" b="1" dirty="0" err="1">
                <a:latin typeface="楷体_GB2312" charset="0"/>
              </a:rPr>
              <a:t>stdno</a:t>
            </a:r>
            <a:r>
              <a:rPr lang="zh-CN" altLang="en-US" sz="2000" b="1" dirty="0">
                <a:latin typeface="楷体_GB2312" charset="0"/>
              </a:rPr>
              <a:t>，课程号已赋给主变量</a:t>
            </a:r>
            <a:r>
              <a:rPr lang="en-US" altLang="zh-CN" sz="2000" b="1" dirty="0" err="1">
                <a:latin typeface="楷体_GB2312" charset="0"/>
              </a:rPr>
              <a:t>couno</a:t>
            </a:r>
            <a:r>
              <a:rPr lang="zh-CN" altLang="en-US" sz="2000" b="1" dirty="0">
                <a:latin typeface="楷体_GB2312" charset="0"/>
              </a:rPr>
              <a:t>。</a:t>
            </a:r>
            <a:endParaRPr lang="en-US" altLang="zh-CN" sz="2000" b="1" dirty="0">
              <a:latin typeface="楷体_GB2312" charset="0"/>
            </a:endParaRPr>
          </a:p>
          <a:p>
            <a:pPr>
              <a:lnSpc>
                <a:spcPct val="140000"/>
              </a:lnSpc>
              <a:buFont typeface="Wingdings" charset="0"/>
              <a:buNone/>
              <a:defRPr/>
            </a:pPr>
            <a:r>
              <a:rPr lang="en-US" altLang="zh-CN" sz="2000" b="1" dirty="0">
                <a:latin typeface="楷体_GB2312" charset="0"/>
              </a:rPr>
              <a:t>		</a:t>
            </a:r>
            <a:r>
              <a:rPr lang="en-US" altLang="zh-CN" sz="2000" b="1" dirty="0" err="1">
                <a:latin typeface="楷体_GB2312" charset="0"/>
              </a:rPr>
              <a:t>gradeid</a:t>
            </a:r>
            <a:r>
              <a:rPr lang="en-US" altLang="zh-CN" sz="2000" b="1" dirty="0">
                <a:latin typeface="楷体_GB2312" charset="0"/>
              </a:rPr>
              <a:t>=-1;</a:t>
            </a:r>
          </a:p>
          <a:p>
            <a:pPr>
              <a:lnSpc>
                <a:spcPct val="140000"/>
              </a:lnSpc>
              <a:buFont typeface="Wingdings" charset="0"/>
              <a:buNone/>
              <a:defRPr/>
            </a:pPr>
            <a:r>
              <a:rPr lang="en-US" altLang="zh-CN" sz="2000" b="1" dirty="0">
                <a:latin typeface="楷体_GB2312" charset="0"/>
              </a:rPr>
              <a:t>		INSERT</a:t>
            </a:r>
          </a:p>
          <a:p>
            <a:pPr>
              <a:lnSpc>
                <a:spcPct val="140000"/>
              </a:lnSpc>
              <a:buFont typeface="Wingdings" charset="0"/>
              <a:buNone/>
              <a:defRPr/>
            </a:pPr>
            <a:r>
              <a:rPr lang="en-US" altLang="zh-CN" sz="2000" b="1" dirty="0">
                <a:latin typeface="楷体_GB2312" charset="0"/>
              </a:rPr>
              <a:t>		INTO SC(</a:t>
            </a:r>
            <a:r>
              <a:rPr lang="en-US" altLang="zh-CN" sz="2000" b="1" dirty="0" err="1">
                <a:latin typeface="楷体_GB2312" charset="0"/>
              </a:rPr>
              <a:t>Sno</a:t>
            </a:r>
            <a:r>
              <a:rPr lang="en-US" altLang="zh-CN" sz="2000" b="1" dirty="0">
                <a:latin typeface="楷体_GB2312" charset="0"/>
              </a:rPr>
              <a:t>, </a:t>
            </a:r>
            <a:r>
              <a:rPr lang="en-US" altLang="zh-CN" sz="2000" b="1" dirty="0" err="1">
                <a:latin typeface="楷体_GB2312" charset="0"/>
              </a:rPr>
              <a:t>Cno</a:t>
            </a:r>
            <a:r>
              <a:rPr lang="en-US" altLang="zh-CN" sz="2000" b="1" dirty="0">
                <a:latin typeface="楷体_GB2312" charset="0"/>
              </a:rPr>
              <a:t>, Grade)</a:t>
            </a:r>
          </a:p>
          <a:p>
            <a:pPr>
              <a:lnSpc>
                <a:spcPct val="140000"/>
              </a:lnSpc>
              <a:buFont typeface="Wingdings" charset="0"/>
              <a:buNone/>
              <a:defRPr/>
            </a:pPr>
            <a:r>
              <a:rPr lang="en-US" altLang="zh-CN" sz="2000" b="1" dirty="0">
                <a:latin typeface="楷体_GB2312" charset="0"/>
              </a:rPr>
              <a:t>		VALUES</a:t>
            </a:r>
            <a:r>
              <a:rPr lang="en-US" altLang="zh-CN" sz="2000" b="1" dirty="0">
                <a:solidFill>
                  <a:srgbClr val="FF00FF"/>
                </a:solidFill>
                <a:latin typeface="楷体_GB2312" charset="0"/>
              </a:rPr>
              <a:t>(:</a:t>
            </a:r>
            <a:r>
              <a:rPr lang="en-US" altLang="zh-CN" sz="2000" b="1" dirty="0" err="1">
                <a:solidFill>
                  <a:srgbClr val="FF00FF"/>
                </a:solidFill>
                <a:latin typeface="楷体_GB2312" charset="0"/>
              </a:rPr>
              <a:t>stdno</a:t>
            </a:r>
            <a:r>
              <a:rPr lang="en-US" altLang="zh-CN" sz="2000" b="1" dirty="0">
                <a:latin typeface="楷体_GB2312" charset="0"/>
              </a:rPr>
              <a:t>, </a:t>
            </a:r>
            <a:r>
              <a:rPr lang="en-US" altLang="zh-CN" sz="2000" b="1" dirty="0">
                <a:solidFill>
                  <a:srgbClr val="FF00FF"/>
                </a:solidFill>
                <a:latin typeface="楷体_GB2312" charset="0"/>
              </a:rPr>
              <a:t>:</a:t>
            </a:r>
            <a:r>
              <a:rPr lang="en-US" altLang="zh-CN" sz="2000" b="1" dirty="0" err="1">
                <a:solidFill>
                  <a:srgbClr val="FF00FF"/>
                </a:solidFill>
                <a:latin typeface="楷体_GB2312" charset="0"/>
              </a:rPr>
              <a:t>couno</a:t>
            </a:r>
            <a:r>
              <a:rPr lang="en-US" altLang="zh-CN" sz="2000" b="1" dirty="0">
                <a:latin typeface="楷体_GB2312" charset="0"/>
              </a:rPr>
              <a:t>, </a:t>
            </a:r>
            <a:r>
              <a:rPr lang="en-US" altLang="zh-CN" sz="2000" b="1" dirty="0">
                <a:solidFill>
                  <a:srgbClr val="FF00FF"/>
                </a:solidFill>
                <a:latin typeface="楷体_GB2312" charset="0"/>
              </a:rPr>
              <a:t>:gr :</a:t>
            </a:r>
            <a:r>
              <a:rPr lang="en-US" altLang="zh-CN" sz="2000" b="1" dirty="0" err="1">
                <a:solidFill>
                  <a:srgbClr val="FF00FF"/>
                </a:solidFill>
                <a:latin typeface="楷体_GB2312" charset="0"/>
              </a:rPr>
              <a:t>gradeid</a:t>
            </a:r>
            <a:r>
              <a:rPr lang="en-US" altLang="zh-CN" sz="2000" b="1" dirty="0">
                <a:latin typeface="楷体_GB2312" charset="0"/>
              </a:rPr>
              <a:t>);</a:t>
            </a:r>
          </a:p>
        </p:txBody>
      </p:sp>
      <p:sp>
        <p:nvSpPr>
          <p:cNvPr id="5" name="幻灯片编号占位符 5">
            <a:extLst>
              <a:ext uri="{FF2B5EF4-FFF2-40B4-BE49-F238E27FC236}">
                <a16:creationId xmlns:a16="http://schemas.microsoft.com/office/drawing/2014/main" id="{B7EC83FC-5213-A94E-92A7-E7EE2A1D5DA8}"/>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8DF3E784-BBED-CE40-A1D7-875D4E63CC6A}" type="slidenum">
              <a:rPr kumimoji="0" lang="en-US" altLang="zh-CN" sz="1400">
                <a:ea typeface="宋体" panose="02010600030101010101" pitchFamily="2" charset="-122"/>
              </a:rPr>
              <a:pPr/>
              <a:t>117</a:t>
            </a:fld>
            <a:endParaRPr kumimoji="0" lang="en-US" altLang="zh-CN" sz="14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6937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6937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6937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693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A3DA0D-402D-5E4E-9B15-BDF9BE662D87}"/>
              </a:ext>
            </a:extLst>
          </p:cNvPr>
          <p:cNvSpPr>
            <a:spLocks noGrp="1"/>
          </p:cNvSpPr>
          <p:nvPr>
            <p:ph type="title"/>
          </p:nvPr>
        </p:nvSpPr>
        <p:spPr/>
        <p:txBody>
          <a:bodyPr>
            <a:normAutofit fontScale="90000"/>
          </a:bodyPr>
          <a:lstStyle/>
          <a:p>
            <a:r>
              <a:rPr lang="en-US" altLang="zh-CN" dirty="0">
                <a:solidFill>
                  <a:schemeClr val="bg2">
                    <a:lumMod val="10000"/>
                  </a:schemeClr>
                </a:solidFill>
              </a:rPr>
              <a:t>5.7.3  </a:t>
            </a:r>
            <a:r>
              <a:rPr lang="zh-CN" altLang="en-US" dirty="0">
                <a:solidFill>
                  <a:schemeClr val="bg2">
                    <a:lumMod val="10000"/>
                  </a:schemeClr>
                </a:solidFill>
              </a:rPr>
              <a:t>必须使用游标（</a:t>
            </a:r>
            <a:r>
              <a:rPr lang="en-US" altLang="zh-CN" dirty="0">
                <a:solidFill>
                  <a:schemeClr val="bg2">
                    <a:lumMod val="10000"/>
                  </a:schemeClr>
                </a:solidFill>
              </a:rPr>
              <a:t>CURSOR</a:t>
            </a:r>
            <a:r>
              <a:rPr lang="zh-CN" altLang="en-US" dirty="0">
                <a:solidFill>
                  <a:schemeClr val="bg2">
                    <a:lumMod val="10000"/>
                  </a:schemeClr>
                </a:solidFill>
              </a:rPr>
              <a:t>）的</a:t>
            </a:r>
            <a:r>
              <a:rPr lang="en-US" altLang="zh-CN" dirty="0">
                <a:solidFill>
                  <a:schemeClr val="bg2">
                    <a:lumMod val="10000"/>
                  </a:schemeClr>
                </a:solidFill>
              </a:rPr>
              <a:t>SQL</a:t>
            </a:r>
            <a:r>
              <a:rPr lang="zh-CN" altLang="en-US" dirty="0">
                <a:solidFill>
                  <a:schemeClr val="bg2">
                    <a:lumMod val="10000"/>
                  </a:schemeClr>
                </a:solidFill>
              </a:rPr>
              <a:t>语句</a:t>
            </a:r>
            <a:endParaRPr kumimoji="1" lang="zh-CN" altLang="en-US" dirty="0"/>
          </a:p>
        </p:txBody>
      </p:sp>
      <p:grpSp>
        <p:nvGrpSpPr>
          <p:cNvPr id="24" name="组合 23">
            <a:extLst>
              <a:ext uri="{FF2B5EF4-FFF2-40B4-BE49-F238E27FC236}">
                <a16:creationId xmlns:a16="http://schemas.microsoft.com/office/drawing/2014/main" id="{55AC9778-E1A1-A145-BC3F-DF773EDA361B}"/>
              </a:ext>
            </a:extLst>
          </p:cNvPr>
          <p:cNvGrpSpPr/>
          <p:nvPr/>
        </p:nvGrpSpPr>
        <p:grpSpPr>
          <a:xfrm>
            <a:off x="1003137" y="2106707"/>
            <a:ext cx="3226731" cy="3351911"/>
            <a:chOff x="1003137" y="2106707"/>
            <a:chExt cx="3226731" cy="3351911"/>
          </a:xfrm>
        </p:grpSpPr>
        <p:sp>
          <p:nvSpPr>
            <p:cNvPr id="7" name="泪滴形 1">
              <a:extLst>
                <a:ext uri="{FF2B5EF4-FFF2-40B4-BE49-F238E27FC236}">
                  <a16:creationId xmlns:a16="http://schemas.microsoft.com/office/drawing/2014/main" id="{61AC4A55-8F32-1041-9D5F-9ED5E32B4D85}"/>
                </a:ext>
              </a:extLst>
            </p:cNvPr>
            <p:cNvSpPr/>
            <p:nvPr/>
          </p:nvSpPr>
          <p:spPr>
            <a:xfrm rot="8027937">
              <a:off x="1003137" y="2231887"/>
              <a:ext cx="3226731" cy="3226731"/>
            </a:xfrm>
            <a:prstGeom prst="teardrop">
              <a:avLst/>
            </a:prstGeom>
            <a:solidFill>
              <a:srgbClr val="596784"/>
            </a:solidFill>
            <a:ln w="38100">
              <a:noFill/>
            </a:ln>
            <a:effectLst>
              <a:outerShdw blurRad="254000" dist="63500" dir="2700000" algn="tl" rotWithShape="0">
                <a:prstClr val="black">
                  <a:alpha val="20000"/>
                </a:prstClr>
              </a:outerShdw>
            </a:effectLst>
            <a:scene3d>
              <a:camera prst="orthographicFront"/>
              <a:lightRig rig="twoPt" dir="t"/>
            </a:scene3d>
            <a:sp3d prstMaterial="plastic">
              <a:extrusionClr>
                <a:schemeClr val="accent1"/>
              </a:extrusionClr>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rgbClr val="B2B2B2"/>
                </a:solidFill>
                <a:latin typeface="微软雅黑"/>
              </a:endParaRPr>
            </a:p>
          </p:txBody>
        </p:sp>
        <p:sp>
          <p:nvSpPr>
            <p:cNvPr id="8" name="六边形 7">
              <a:extLst>
                <a:ext uri="{FF2B5EF4-FFF2-40B4-BE49-F238E27FC236}">
                  <a16:creationId xmlns:a16="http://schemas.microsoft.com/office/drawing/2014/main" id="{C9B0DBDB-8242-A34B-803D-83C869478E31}"/>
                </a:ext>
              </a:extLst>
            </p:cNvPr>
            <p:cNvSpPr/>
            <p:nvPr/>
          </p:nvSpPr>
          <p:spPr>
            <a:xfrm>
              <a:off x="3023659" y="2106707"/>
              <a:ext cx="779607" cy="672075"/>
            </a:xfrm>
            <a:prstGeom prst="hexagon">
              <a:avLst/>
            </a:prstGeom>
            <a:solidFill>
              <a:srgbClr val="596784"/>
            </a:solidFill>
            <a:ln w="50800">
              <a:solidFill>
                <a:schemeClr val="bg1"/>
              </a:solidFill>
            </a:ln>
            <a:effectLst>
              <a:outerShdw blurRad="190500" dist="88900" dir="6660000" algn="tr" rotWithShape="0">
                <a:prstClr val="black">
                  <a:alpha val="5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129600" tIns="129600" rIns="130776" bIns="129600" anchor="ctr"/>
            <a:lstStyle/>
            <a:p>
              <a:pPr marL="177796" indent="-177796" algn="ctr"/>
              <a:r>
                <a:rPr lang="en-US" altLang="zh-CN" sz="3600" b="1" dirty="0">
                  <a:solidFill>
                    <a:srgbClr val="FFFFFF"/>
                  </a:solidFill>
                  <a:latin typeface="微软雅黑" panose="020B0503020204020204" pitchFamily="34" charset="-122"/>
                  <a:ea typeface="微软雅黑" panose="020B0503020204020204" pitchFamily="34" charset="-122"/>
                  <a:cs typeface="Arial" charset="0"/>
                </a:rPr>
                <a:t>A</a:t>
              </a:r>
              <a:endParaRPr lang="zh-CN" altLang="en-US" sz="3600" b="1" dirty="0">
                <a:solidFill>
                  <a:srgbClr val="FFFFFF"/>
                </a:solidFill>
                <a:latin typeface="微软雅黑" panose="020B0503020204020204" pitchFamily="34" charset="-122"/>
                <a:ea typeface="微软雅黑" panose="020B0503020204020204" pitchFamily="34" charset="-122"/>
                <a:cs typeface="Arial" charset="0"/>
              </a:endParaRPr>
            </a:p>
          </p:txBody>
        </p:sp>
        <p:sp>
          <p:nvSpPr>
            <p:cNvPr id="11" name="TextBox 27">
              <a:extLst>
                <a:ext uri="{FF2B5EF4-FFF2-40B4-BE49-F238E27FC236}">
                  <a16:creationId xmlns:a16="http://schemas.microsoft.com/office/drawing/2014/main" id="{108E7898-77C8-D244-BD09-1F0A9705AB5F}"/>
                </a:ext>
              </a:extLst>
            </p:cNvPr>
            <p:cNvSpPr>
              <a:spLocks noChangeArrowheads="1"/>
            </p:cNvSpPr>
            <p:nvPr/>
          </p:nvSpPr>
          <p:spPr bwMode="auto">
            <a:xfrm>
              <a:off x="1400064" y="3588843"/>
              <a:ext cx="2432877" cy="40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62605" tIns="81303" rIns="162605" bIns="81303">
              <a:spAutoFit/>
            </a:bodyPr>
            <a:lstStyle/>
            <a:p>
              <a:pPr>
                <a:lnSpc>
                  <a:spcPct val="150000"/>
                </a:lnSpc>
              </a:pPr>
              <a:endParaRPr kumimoji="1" lang="zh-CN" altLang="en-US" sz="1200" dirty="0">
                <a:solidFill>
                  <a:srgbClr val="FFFFFF"/>
                </a:solidFill>
                <a:latin typeface="微软雅黑" panose="020B0503020204020204" pitchFamily="34" charset="-122"/>
                <a:ea typeface="微软雅黑" panose="020B0503020204020204" pitchFamily="34" charset="-122"/>
              </a:endParaRPr>
            </a:p>
          </p:txBody>
        </p:sp>
        <p:sp>
          <p:nvSpPr>
            <p:cNvPr id="12" name="TextBox 27">
              <a:extLst>
                <a:ext uri="{FF2B5EF4-FFF2-40B4-BE49-F238E27FC236}">
                  <a16:creationId xmlns:a16="http://schemas.microsoft.com/office/drawing/2014/main" id="{857CFB01-45C9-414F-8312-5FB191391B38}"/>
                </a:ext>
              </a:extLst>
            </p:cNvPr>
            <p:cNvSpPr>
              <a:spLocks noChangeArrowheads="1"/>
            </p:cNvSpPr>
            <p:nvPr/>
          </p:nvSpPr>
          <p:spPr bwMode="auto">
            <a:xfrm>
              <a:off x="1400064" y="3248397"/>
              <a:ext cx="2432877" cy="410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62605" tIns="81303" rIns="162605" bIns="81303">
              <a:spAutoFit/>
            </a:bodyPr>
            <a:lstStyle/>
            <a:p>
              <a:pPr algn="ctr"/>
              <a:endParaRPr kumimoji="1" lang="zh-CN" altLang="en-US" sz="1600" dirty="0">
                <a:solidFill>
                  <a:srgbClr val="FFFFFF"/>
                </a:solidFill>
                <a:latin typeface="微软雅黑" panose="020B0503020204020204" pitchFamily="34" charset="-122"/>
                <a:ea typeface="微软雅黑" panose="020B0503020204020204" pitchFamily="34" charset="-122"/>
              </a:endParaRPr>
            </a:p>
          </p:txBody>
        </p:sp>
      </p:grpSp>
      <p:grpSp>
        <p:nvGrpSpPr>
          <p:cNvPr id="23" name="组合 22">
            <a:extLst>
              <a:ext uri="{FF2B5EF4-FFF2-40B4-BE49-F238E27FC236}">
                <a16:creationId xmlns:a16="http://schemas.microsoft.com/office/drawing/2014/main" id="{7E5682C4-EC12-B847-AD10-2F99D1D09625}"/>
              </a:ext>
            </a:extLst>
          </p:cNvPr>
          <p:cNvGrpSpPr/>
          <p:nvPr/>
        </p:nvGrpSpPr>
        <p:grpSpPr>
          <a:xfrm>
            <a:off x="3823529" y="3484324"/>
            <a:ext cx="2194064" cy="2279182"/>
            <a:chOff x="3823529" y="3484324"/>
            <a:chExt cx="2194064" cy="2279182"/>
          </a:xfrm>
        </p:grpSpPr>
        <p:sp>
          <p:nvSpPr>
            <p:cNvPr id="9" name="泪滴形 20">
              <a:extLst>
                <a:ext uri="{FF2B5EF4-FFF2-40B4-BE49-F238E27FC236}">
                  <a16:creationId xmlns:a16="http://schemas.microsoft.com/office/drawing/2014/main" id="{C3985B66-34EC-1F4D-93DB-D54D916E4526}"/>
                </a:ext>
              </a:extLst>
            </p:cNvPr>
            <p:cNvSpPr/>
            <p:nvPr/>
          </p:nvSpPr>
          <p:spPr>
            <a:xfrm rot="8027937">
              <a:off x="3823529" y="3569442"/>
              <a:ext cx="2194064" cy="2194064"/>
            </a:xfrm>
            <a:prstGeom prst="teardrop">
              <a:avLst/>
            </a:prstGeom>
            <a:solidFill>
              <a:srgbClr val="FFB407"/>
            </a:solidFill>
            <a:ln w="38100">
              <a:noFill/>
            </a:ln>
            <a:effectLst>
              <a:outerShdw blurRad="254000" dist="63500" dir="2700000" algn="tl" rotWithShape="0">
                <a:prstClr val="black">
                  <a:alpha val="20000"/>
                </a:prstClr>
              </a:outerShdw>
            </a:effectLst>
            <a:scene3d>
              <a:camera prst="orthographicFront"/>
              <a:lightRig rig="twoPt" dir="t"/>
            </a:scene3d>
            <a:sp3d prstMaterial="plastic">
              <a:extrusionClr>
                <a:schemeClr val="accent1"/>
              </a:extrusionClr>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rgbClr val="FFFFFF"/>
                </a:solidFill>
                <a:latin typeface="微软雅黑"/>
              </a:endParaRPr>
            </a:p>
          </p:txBody>
        </p:sp>
        <p:sp>
          <p:nvSpPr>
            <p:cNvPr id="10" name="六边形 9">
              <a:extLst>
                <a:ext uri="{FF2B5EF4-FFF2-40B4-BE49-F238E27FC236}">
                  <a16:creationId xmlns:a16="http://schemas.microsoft.com/office/drawing/2014/main" id="{C620211B-6ED1-0648-9602-1B9E9C319AFE}"/>
                </a:ext>
              </a:extLst>
            </p:cNvPr>
            <p:cNvSpPr/>
            <p:nvPr/>
          </p:nvSpPr>
          <p:spPr>
            <a:xfrm>
              <a:off x="5197414" y="3484324"/>
              <a:ext cx="530105" cy="456988"/>
            </a:xfrm>
            <a:prstGeom prst="hexagon">
              <a:avLst/>
            </a:prstGeom>
            <a:solidFill>
              <a:srgbClr val="FFB407"/>
            </a:solidFill>
            <a:ln w="50800">
              <a:solidFill>
                <a:schemeClr val="bg1"/>
              </a:solidFill>
            </a:ln>
            <a:effectLst>
              <a:outerShdw blurRad="190500" dist="88900" dir="6660000" algn="tr" rotWithShape="0">
                <a:prstClr val="black">
                  <a:alpha val="5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129600" tIns="129600" rIns="130776" bIns="129600" anchor="ctr"/>
            <a:lstStyle/>
            <a:p>
              <a:pPr marL="177796" indent="-177796" algn="ctr"/>
              <a:r>
                <a:rPr lang="en-US" altLang="zh-CN" sz="2000" b="1" dirty="0">
                  <a:solidFill>
                    <a:srgbClr val="FFFFFF"/>
                  </a:solidFill>
                  <a:latin typeface="微软雅黑" panose="020B0503020204020204" pitchFamily="34" charset="-122"/>
                  <a:ea typeface="微软雅黑" panose="020B0503020204020204" pitchFamily="34" charset="-122"/>
                  <a:cs typeface="Arial" charset="0"/>
                </a:rPr>
                <a:t>B</a:t>
              </a:r>
              <a:endParaRPr lang="zh-CN" altLang="en-US" sz="2000" b="1" dirty="0">
                <a:solidFill>
                  <a:srgbClr val="FFFFFF"/>
                </a:solidFill>
                <a:latin typeface="微软雅黑" panose="020B0503020204020204" pitchFamily="34" charset="-122"/>
                <a:ea typeface="微软雅黑" panose="020B0503020204020204" pitchFamily="34" charset="-122"/>
                <a:cs typeface="Arial" charset="0"/>
              </a:endParaRPr>
            </a:p>
          </p:txBody>
        </p:sp>
        <p:sp>
          <p:nvSpPr>
            <p:cNvPr id="13" name="TextBox 27">
              <a:extLst>
                <a:ext uri="{FF2B5EF4-FFF2-40B4-BE49-F238E27FC236}">
                  <a16:creationId xmlns:a16="http://schemas.microsoft.com/office/drawing/2014/main" id="{CB39BC59-7551-C042-970B-B4C46CA41D82}"/>
                </a:ext>
              </a:extLst>
            </p:cNvPr>
            <p:cNvSpPr>
              <a:spLocks noChangeArrowheads="1"/>
            </p:cNvSpPr>
            <p:nvPr/>
          </p:nvSpPr>
          <p:spPr bwMode="auto">
            <a:xfrm>
              <a:off x="4038781" y="4475661"/>
              <a:ext cx="1638293" cy="40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62605" tIns="81303" rIns="162605" bIns="81303">
              <a:spAutoFit/>
            </a:bodyPr>
            <a:lstStyle/>
            <a:p>
              <a:pPr>
                <a:lnSpc>
                  <a:spcPct val="150000"/>
                </a:lnSpc>
              </a:pPr>
              <a:endParaRPr kumimoji="1" lang="zh-CN" altLang="en-US" sz="1200" dirty="0">
                <a:solidFill>
                  <a:srgbClr val="FFFFFF"/>
                </a:solidFill>
                <a:latin typeface="微软雅黑" panose="020B0503020204020204" pitchFamily="34" charset="-122"/>
                <a:ea typeface="微软雅黑" panose="020B0503020204020204" pitchFamily="34" charset="-122"/>
              </a:endParaRPr>
            </a:p>
          </p:txBody>
        </p:sp>
        <p:sp>
          <p:nvSpPr>
            <p:cNvPr id="14" name="TextBox 27">
              <a:extLst>
                <a:ext uri="{FF2B5EF4-FFF2-40B4-BE49-F238E27FC236}">
                  <a16:creationId xmlns:a16="http://schemas.microsoft.com/office/drawing/2014/main" id="{2573863A-39D2-D44B-9505-8A9D21127F98}"/>
                </a:ext>
              </a:extLst>
            </p:cNvPr>
            <p:cNvSpPr>
              <a:spLocks noChangeArrowheads="1"/>
            </p:cNvSpPr>
            <p:nvPr/>
          </p:nvSpPr>
          <p:spPr bwMode="auto">
            <a:xfrm>
              <a:off x="4038781" y="4147322"/>
              <a:ext cx="1961208" cy="410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62605" tIns="81303" rIns="162605" bIns="81303">
              <a:spAutoFit/>
            </a:bodyPr>
            <a:lstStyle/>
            <a:p>
              <a:pPr algn="ctr"/>
              <a:endParaRPr kumimoji="1" lang="zh-CN" altLang="en-US" sz="1600" dirty="0">
                <a:solidFill>
                  <a:srgbClr val="FFFFFF"/>
                </a:solidFill>
                <a:latin typeface="微软雅黑" panose="020B0503020204020204" pitchFamily="34" charset="-122"/>
                <a:ea typeface="微软雅黑" panose="020B0503020204020204" pitchFamily="34" charset="-122"/>
              </a:endParaRPr>
            </a:p>
          </p:txBody>
        </p:sp>
      </p:grpSp>
      <p:grpSp>
        <p:nvGrpSpPr>
          <p:cNvPr id="22" name="组合 21">
            <a:extLst>
              <a:ext uri="{FF2B5EF4-FFF2-40B4-BE49-F238E27FC236}">
                <a16:creationId xmlns:a16="http://schemas.microsoft.com/office/drawing/2014/main" id="{83CC738A-9EA9-1745-B271-A7CADE880801}"/>
              </a:ext>
            </a:extLst>
          </p:cNvPr>
          <p:cNvGrpSpPr/>
          <p:nvPr/>
        </p:nvGrpSpPr>
        <p:grpSpPr>
          <a:xfrm>
            <a:off x="5824273" y="4147322"/>
            <a:ext cx="1617686" cy="1610387"/>
            <a:chOff x="7014168" y="2649305"/>
            <a:chExt cx="3226731" cy="3351911"/>
          </a:xfrm>
        </p:grpSpPr>
        <p:sp>
          <p:nvSpPr>
            <p:cNvPr id="18" name="泪滴形 1">
              <a:extLst>
                <a:ext uri="{FF2B5EF4-FFF2-40B4-BE49-F238E27FC236}">
                  <a16:creationId xmlns:a16="http://schemas.microsoft.com/office/drawing/2014/main" id="{72FD0EEE-D466-FA4A-B767-B624505150FE}"/>
                </a:ext>
              </a:extLst>
            </p:cNvPr>
            <p:cNvSpPr/>
            <p:nvPr/>
          </p:nvSpPr>
          <p:spPr>
            <a:xfrm rot="8027937">
              <a:off x="7014168" y="2774485"/>
              <a:ext cx="3226731" cy="3226731"/>
            </a:xfrm>
            <a:prstGeom prst="teardrop">
              <a:avLst/>
            </a:prstGeom>
            <a:solidFill>
              <a:schemeClr val="bg2">
                <a:lumMod val="75000"/>
              </a:schemeClr>
            </a:solidFill>
            <a:ln w="38100">
              <a:noFill/>
            </a:ln>
            <a:effectLst>
              <a:outerShdw blurRad="254000" dist="63500" dir="2700000" algn="tl" rotWithShape="0">
                <a:prstClr val="black">
                  <a:alpha val="20000"/>
                </a:prstClr>
              </a:outerShdw>
            </a:effectLst>
            <a:scene3d>
              <a:camera prst="orthographicFront"/>
              <a:lightRig rig="twoPt" dir="t"/>
            </a:scene3d>
            <a:sp3d prstMaterial="plastic">
              <a:extrusionClr>
                <a:schemeClr val="accent1"/>
              </a:extrusionClr>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rgbClr val="B2B2B2"/>
                </a:solidFill>
                <a:latin typeface="微软雅黑"/>
              </a:endParaRPr>
            </a:p>
          </p:txBody>
        </p:sp>
        <p:sp>
          <p:nvSpPr>
            <p:cNvPr id="19" name="六边形 18">
              <a:extLst>
                <a:ext uri="{FF2B5EF4-FFF2-40B4-BE49-F238E27FC236}">
                  <a16:creationId xmlns:a16="http://schemas.microsoft.com/office/drawing/2014/main" id="{49AA1A92-3632-AF45-9618-A11E525A98B5}"/>
                </a:ext>
              </a:extLst>
            </p:cNvPr>
            <p:cNvSpPr/>
            <p:nvPr/>
          </p:nvSpPr>
          <p:spPr>
            <a:xfrm>
              <a:off x="9034690" y="2649305"/>
              <a:ext cx="779607" cy="672075"/>
            </a:xfrm>
            <a:prstGeom prst="hexagon">
              <a:avLst/>
            </a:prstGeom>
            <a:solidFill>
              <a:schemeClr val="bg2">
                <a:lumMod val="75000"/>
              </a:schemeClr>
            </a:solidFill>
            <a:ln w="50800">
              <a:solidFill>
                <a:schemeClr val="bg1"/>
              </a:solidFill>
            </a:ln>
            <a:effectLst>
              <a:outerShdw blurRad="190500" dist="88900" dir="6660000" algn="tr" rotWithShape="0">
                <a:prstClr val="black">
                  <a:alpha val="5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129600" tIns="129600" rIns="130776" bIns="129600" anchor="ctr"/>
            <a:lstStyle/>
            <a:p>
              <a:pPr marL="177796" indent="-177796" algn="ctr"/>
              <a:r>
                <a:rPr lang="en-US" altLang="zh-CN" sz="2000" b="1" dirty="0">
                  <a:solidFill>
                    <a:srgbClr val="FFFFFF"/>
                  </a:solidFill>
                  <a:latin typeface="微软雅黑" panose="020B0503020204020204" pitchFamily="34" charset="-122"/>
                  <a:ea typeface="微软雅黑" panose="020B0503020204020204" pitchFamily="34" charset="-122"/>
                  <a:cs typeface="Arial" charset="0"/>
                </a:rPr>
                <a:t>C</a:t>
              </a:r>
              <a:endParaRPr lang="zh-CN" altLang="en-US" sz="2000" b="1" dirty="0">
                <a:solidFill>
                  <a:srgbClr val="FFFFFF"/>
                </a:solidFill>
                <a:latin typeface="微软雅黑" panose="020B0503020204020204" pitchFamily="34" charset="-122"/>
                <a:ea typeface="微软雅黑" panose="020B0503020204020204" pitchFamily="34" charset="-122"/>
                <a:cs typeface="Arial" charset="0"/>
              </a:endParaRPr>
            </a:p>
          </p:txBody>
        </p:sp>
        <p:sp>
          <p:nvSpPr>
            <p:cNvPr id="20" name="TextBox 27">
              <a:extLst>
                <a:ext uri="{FF2B5EF4-FFF2-40B4-BE49-F238E27FC236}">
                  <a16:creationId xmlns:a16="http://schemas.microsoft.com/office/drawing/2014/main" id="{B5A6C4F6-F1D6-4841-817E-2DD9B893D374}"/>
                </a:ext>
              </a:extLst>
            </p:cNvPr>
            <p:cNvSpPr>
              <a:spLocks noChangeArrowheads="1"/>
            </p:cNvSpPr>
            <p:nvPr/>
          </p:nvSpPr>
          <p:spPr bwMode="auto">
            <a:xfrm>
              <a:off x="7411094" y="4131441"/>
              <a:ext cx="2432877" cy="520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62605" tIns="81303" rIns="162605" bIns="81303">
              <a:spAutoFit/>
            </a:bodyPr>
            <a:lstStyle/>
            <a:p>
              <a:pPr>
                <a:lnSpc>
                  <a:spcPct val="150000"/>
                </a:lnSpc>
              </a:pPr>
              <a:endParaRPr kumimoji="1" lang="zh-CN" altLang="en-US" sz="1200" dirty="0">
                <a:solidFill>
                  <a:srgbClr val="FFFFFF"/>
                </a:solidFill>
                <a:latin typeface="微软雅黑" panose="020B0503020204020204" pitchFamily="34" charset="-122"/>
                <a:ea typeface="微软雅黑" panose="020B0503020204020204" pitchFamily="34" charset="-122"/>
              </a:endParaRPr>
            </a:p>
          </p:txBody>
        </p:sp>
        <p:sp>
          <p:nvSpPr>
            <p:cNvPr id="21" name="TextBox 27">
              <a:extLst>
                <a:ext uri="{FF2B5EF4-FFF2-40B4-BE49-F238E27FC236}">
                  <a16:creationId xmlns:a16="http://schemas.microsoft.com/office/drawing/2014/main" id="{52318C45-F08D-C44E-A883-BAFDB3E56D5C}"/>
                </a:ext>
              </a:extLst>
            </p:cNvPr>
            <p:cNvSpPr>
              <a:spLocks noChangeArrowheads="1"/>
            </p:cNvSpPr>
            <p:nvPr/>
          </p:nvSpPr>
          <p:spPr bwMode="auto">
            <a:xfrm>
              <a:off x="7411095" y="3790995"/>
              <a:ext cx="2432877" cy="854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62605" tIns="81303" rIns="162605" bIns="81303">
              <a:spAutoFit/>
            </a:bodyPr>
            <a:lstStyle/>
            <a:p>
              <a:pPr algn="ctr"/>
              <a:endParaRPr kumimoji="1" lang="zh-CN" altLang="en-US" sz="1600" dirty="0">
                <a:solidFill>
                  <a:srgbClr val="FFFFFF"/>
                </a:solidFill>
                <a:latin typeface="微软雅黑" panose="020B0503020204020204" pitchFamily="34" charset="-122"/>
                <a:ea typeface="微软雅黑" panose="020B0503020204020204" pitchFamily="34" charset="-122"/>
              </a:endParaRPr>
            </a:p>
          </p:txBody>
        </p:sp>
      </p:grpSp>
      <p:sp>
        <p:nvSpPr>
          <p:cNvPr id="25" name="矩形 24">
            <a:extLst>
              <a:ext uri="{FF2B5EF4-FFF2-40B4-BE49-F238E27FC236}">
                <a16:creationId xmlns:a16="http://schemas.microsoft.com/office/drawing/2014/main" id="{1109D347-2314-4247-B309-91EAEE55E68D}"/>
              </a:ext>
            </a:extLst>
          </p:cNvPr>
          <p:cNvSpPr/>
          <p:nvPr/>
        </p:nvSpPr>
        <p:spPr>
          <a:xfrm>
            <a:off x="3393042" y="2162503"/>
            <a:ext cx="5459828" cy="461665"/>
          </a:xfrm>
          <a:prstGeom prst="rect">
            <a:avLst/>
          </a:prstGeom>
        </p:spPr>
        <p:txBody>
          <a:bodyPr wrap="none">
            <a:spAutoFit/>
          </a:bodyPr>
          <a:lstStyle/>
          <a:p>
            <a:pPr marL="990600" lvl="1" indent="-519113">
              <a:buNone/>
              <a:defRPr/>
            </a:pPr>
            <a:r>
              <a:rPr lang="zh-CN" altLang="en-US" sz="2400" b="1" dirty="0">
                <a:latin typeface="楷体_GB2312" charset="0"/>
              </a:rPr>
              <a:t>查询结果为多条记录的</a:t>
            </a:r>
            <a:r>
              <a:rPr lang="en-US" altLang="zh-CN" sz="2400" b="1" dirty="0">
                <a:latin typeface="楷体_GB2312" charset="0"/>
              </a:rPr>
              <a:t>SELECT</a:t>
            </a:r>
            <a:r>
              <a:rPr lang="zh-CN" altLang="en-US" sz="2400" b="1" dirty="0">
                <a:latin typeface="楷体_GB2312" charset="0"/>
              </a:rPr>
              <a:t>语句</a:t>
            </a:r>
            <a:endParaRPr lang="en-US" altLang="zh-CN" sz="2400" b="1" dirty="0">
              <a:latin typeface="楷体_GB2312" charset="0"/>
            </a:endParaRPr>
          </a:p>
        </p:txBody>
      </p:sp>
      <p:sp>
        <p:nvSpPr>
          <p:cNvPr id="26" name="矩形 25">
            <a:extLst>
              <a:ext uri="{FF2B5EF4-FFF2-40B4-BE49-F238E27FC236}">
                <a16:creationId xmlns:a16="http://schemas.microsoft.com/office/drawing/2014/main" id="{BC2A4126-09D8-0D48-8EFC-7B4E2F2A7B68}"/>
              </a:ext>
            </a:extLst>
          </p:cNvPr>
          <p:cNvSpPr/>
          <p:nvPr/>
        </p:nvSpPr>
        <p:spPr>
          <a:xfrm>
            <a:off x="5921271" y="3389053"/>
            <a:ext cx="4484561" cy="461665"/>
          </a:xfrm>
          <a:prstGeom prst="rect">
            <a:avLst/>
          </a:prstGeom>
        </p:spPr>
        <p:txBody>
          <a:bodyPr wrap="none">
            <a:spAutoFit/>
          </a:bodyPr>
          <a:lstStyle/>
          <a:p>
            <a:r>
              <a:rPr lang="en-US" altLang="zh-CN" sz="2400" b="1" dirty="0">
                <a:latin typeface="楷体_GB2312" charset="0"/>
              </a:rPr>
              <a:t>CURRENT</a:t>
            </a:r>
            <a:r>
              <a:rPr lang="zh-CN" altLang="en-US" sz="2400" b="1" dirty="0">
                <a:latin typeface="楷体_GB2312" charset="0"/>
              </a:rPr>
              <a:t>形式的</a:t>
            </a:r>
            <a:r>
              <a:rPr lang="en-US" altLang="zh-CN" sz="2400" b="1" dirty="0">
                <a:latin typeface="楷体_GB2312" charset="0"/>
              </a:rPr>
              <a:t>UPDATE</a:t>
            </a:r>
            <a:r>
              <a:rPr lang="zh-CN" altLang="en-US" sz="2400" b="1" dirty="0">
                <a:latin typeface="楷体_GB2312" charset="0"/>
              </a:rPr>
              <a:t>语句</a:t>
            </a:r>
            <a:endParaRPr lang="zh-CN" altLang="en-US" sz="2400" dirty="0"/>
          </a:p>
        </p:txBody>
      </p:sp>
      <p:sp>
        <p:nvSpPr>
          <p:cNvPr id="27" name="矩形 26">
            <a:extLst>
              <a:ext uri="{FF2B5EF4-FFF2-40B4-BE49-F238E27FC236}">
                <a16:creationId xmlns:a16="http://schemas.microsoft.com/office/drawing/2014/main" id="{E3AD62EE-AD11-E444-B815-2F730624511D}"/>
              </a:ext>
            </a:extLst>
          </p:cNvPr>
          <p:cNvSpPr/>
          <p:nvPr/>
        </p:nvSpPr>
        <p:spPr>
          <a:xfrm>
            <a:off x="7431657" y="4188405"/>
            <a:ext cx="4364528" cy="461665"/>
          </a:xfrm>
          <a:prstGeom prst="rect">
            <a:avLst/>
          </a:prstGeom>
        </p:spPr>
        <p:txBody>
          <a:bodyPr wrap="none">
            <a:spAutoFit/>
          </a:bodyPr>
          <a:lstStyle/>
          <a:p>
            <a:r>
              <a:rPr lang="en-US" altLang="zh-CN" sz="2400" b="1" dirty="0">
                <a:latin typeface="楷体_GB2312" charset="0"/>
              </a:rPr>
              <a:t>CURRENT</a:t>
            </a:r>
            <a:r>
              <a:rPr lang="zh-CN" altLang="en-US" sz="2400" b="1" dirty="0">
                <a:latin typeface="楷体_GB2312" charset="0"/>
              </a:rPr>
              <a:t>形式的</a:t>
            </a:r>
            <a:r>
              <a:rPr lang="en-US" altLang="zh-CN" sz="2400" b="1" dirty="0">
                <a:latin typeface="楷体_GB2312" charset="0"/>
              </a:rPr>
              <a:t>DELETE</a:t>
            </a:r>
            <a:r>
              <a:rPr lang="zh-CN" altLang="en-US" sz="2400" b="1" dirty="0">
                <a:latin typeface="楷体_GB2312" charset="0"/>
              </a:rPr>
              <a:t>语句</a:t>
            </a:r>
            <a:endParaRPr lang="zh-CN" altLang="en-US" sz="2400" dirty="0"/>
          </a:p>
        </p:txBody>
      </p:sp>
      <p:sp>
        <p:nvSpPr>
          <p:cNvPr id="28" name="矩形 27">
            <a:extLst>
              <a:ext uri="{FF2B5EF4-FFF2-40B4-BE49-F238E27FC236}">
                <a16:creationId xmlns:a16="http://schemas.microsoft.com/office/drawing/2014/main" id="{09686D0D-F0A4-7C4D-AE1C-8F5C202727EB}"/>
              </a:ext>
            </a:extLst>
          </p:cNvPr>
          <p:cNvSpPr/>
          <p:nvPr/>
        </p:nvSpPr>
        <p:spPr>
          <a:xfrm>
            <a:off x="1452789" y="2947063"/>
            <a:ext cx="2403202" cy="1904367"/>
          </a:xfrm>
          <a:prstGeom prst="rect">
            <a:avLst/>
          </a:prstGeom>
        </p:spPr>
        <p:txBody>
          <a:bodyPr wrap="square">
            <a:spAutoFit/>
          </a:bodyPr>
          <a:lstStyle/>
          <a:p>
            <a:pPr>
              <a:lnSpc>
                <a:spcPct val="110000"/>
              </a:lnSpc>
              <a:defRPr/>
            </a:pPr>
            <a:r>
              <a:rPr lang="zh-CN" altLang="en-US" b="1" dirty="0">
                <a:solidFill>
                  <a:schemeClr val="bg1"/>
                </a:solidFill>
                <a:latin typeface="Times New Roman" charset="0"/>
              </a:rPr>
              <a:t>查询结果为多条记录的</a:t>
            </a:r>
            <a:r>
              <a:rPr lang="en-US" altLang="zh-CN" b="1" dirty="0">
                <a:solidFill>
                  <a:schemeClr val="bg1"/>
                </a:solidFill>
                <a:latin typeface="Times New Roman" charset="0"/>
              </a:rPr>
              <a:t>SELECT</a:t>
            </a:r>
            <a:r>
              <a:rPr lang="zh-CN" altLang="en-US" b="1" dirty="0">
                <a:solidFill>
                  <a:schemeClr val="bg1"/>
                </a:solidFill>
                <a:latin typeface="Times New Roman" charset="0"/>
              </a:rPr>
              <a:t>语句必须将多条记录先保存在开辟的</a:t>
            </a:r>
            <a:r>
              <a:rPr lang="zh-CN" altLang="en-US" b="1" dirty="0">
                <a:solidFill>
                  <a:srgbClr val="C00000"/>
                </a:solidFill>
                <a:latin typeface="Times New Roman" charset="0"/>
              </a:rPr>
              <a:t>游标</a:t>
            </a:r>
            <a:r>
              <a:rPr lang="zh-CN" altLang="en-US" b="1" dirty="0">
                <a:solidFill>
                  <a:schemeClr val="bg1"/>
                </a:solidFill>
                <a:latin typeface="Times New Roman" charset="0"/>
              </a:rPr>
              <a:t>中，然后再一条一条取出来做处理。</a:t>
            </a:r>
            <a:endParaRPr lang="en-US" altLang="zh-CN" b="1" dirty="0">
              <a:solidFill>
                <a:schemeClr val="bg1"/>
              </a:solidFill>
              <a:latin typeface="Times New Roman" charset="0"/>
            </a:endParaRPr>
          </a:p>
        </p:txBody>
      </p:sp>
    </p:spTree>
    <p:extLst>
      <p:ext uri="{BB962C8B-B14F-4D97-AF65-F5344CB8AC3E}">
        <p14:creationId xmlns:p14="http://schemas.microsoft.com/office/powerpoint/2010/main" val="1554244669"/>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id="{66CF6A40-08ED-E544-80B8-0C2710448F6D}"/>
              </a:ext>
            </a:extLst>
          </p:cNvPr>
          <p:cNvGrpSpPr/>
          <p:nvPr/>
        </p:nvGrpSpPr>
        <p:grpSpPr>
          <a:xfrm>
            <a:off x="157538" y="2073422"/>
            <a:ext cx="10404296" cy="2692739"/>
            <a:chOff x="157538" y="2073422"/>
            <a:chExt cx="10404296" cy="2692739"/>
          </a:xfrm>
        </p:grpSpPr>
        <p:sp>
          <p:nvSpPr>
            <p:cNvPr id="42" name="圆角矩形 41">
              <a:extLst>
                <a:ext uri="{FF2B5EF4-FFF2-40B4-BE49-F238E27FC236}">
                  <a16:creationId xmlns:a16="http://schemas.microsoft.com/office/drawing/2014/main" id="{BAAB6CF4-674A-7E4E-AA46-D059CCEA59C9}"/>
                </a:ext>
              </a:extLst>
            </p:cNvPr>
            <p:cNvSpPr/>
            <p:nvPr/>
          </p:nvSpPr>
          <p:spPr>
            <a:xfrm>
              <a:off x="157538" y="3568240"/>
              <a:ext cx="3674723" cy="402411"/>
            </a:xfrm>
            <a:prstGeom prst="round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zh-CN" altLang="en-US"/>
            </a:p>
          </p:txBody>
        </p:sp>
        <p:sp>
          <p:nvSpPr>
            <p:cNvPr id="43" name="圆角矩形 42">
              <a:extLst>
                <a:ext uri="{FF2B5EF4-FFF2-40B4-BE49-F238E27FC236}">
                  <a16:creationId xmlns:a16="http://schemas.microsoft.com/office/drawing/2014/main" id="{C6AF8E36-D89E-934F-AB00-275761DF1B4D}"/>
                </a:ext>
              </a:extLst>
            </p:cNvPr>
            <p:cNvSpPr/>
            <p:nvPr/>
          </p:nvSpPr>
          <p:spPr>
            <a:xfrm>
              <a:off x="6715875" y="2653077"/>
              <a:ext cx="3845959" cy="402411"/>
            </a:xfrm>
            <a:prstGeom prst="round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zh-CN" altLang="en-US"/>
            </a:p>
          </p:txBody>
        </p:sp>
        <p:sp>
          <p:nvSpPr>
            <p:cNvPr id="44" name="圆角矩形 43">
              <a:extLst>
                <a:ext uri="{FF2B5EF4-FFF2-40B4-BE49-F238E27FC236}">
                  <a16:creationId xmlns:a16="http://schemas.microsoft.com/office/drawing/2014/main" id="{04E46D6B-6637-1B41-810D-D71FA9BA16EA}"/>
                </a:ext>
              </a:extLst>
            </p:cNvPr>
            <p:cNvSpPr/>
            <p:nvPr/>
          </p:nvSpPr>
          <p:spPr>
            <a:xfrm>
              <a:off x="6715875" y="4363750"/>
              <a:ext cx="3753491" cy="402411"/>
            </a:xfrm>
            <a:prstGeom prst="round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zh-CN" altLang="en-US"/>
            </a:p>
          </p:txBody>
        </p:sp>
        <p:sp>
          <p:nvSpPr>
            <p:cNvPr id="39" name="圆角矩形 38">
              <a:extLst>
                <a:ext uri="{FF2B5EF4-FFF2-40B4-BE49-F238E27FC236}">
                  <a16:creationId xmlns:a16="http://schemas.microsoft.com/office/drawing/2014/main" id="{9576D31A-BC71-F944-9443-7289BFB94D20}"/>
                </a:ext>
              </a:extLst>
            </p:cNvPr>
            <p:cNvSpPr/>
            <p:nvPr/>
          </p:nvSpPr>
          <p:spPr>
            <a:xfrm>
              <a:off x="157538" y="2073422"/>
              <a:ext cx="3674723" cy="402411"/>
            </a:xfrm>
            <a:prstGeom prst="round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zh-CN" altLang="en-US"/>
            </a:p>
          </p:txBody>
        </p:sp>
      </p:grpSp>
      <p:sp>
        <p:nvSpPr>
          <p:cNvPr id="4" name="矩形 3">
            <a:extLst>
              <a:ext uri="{FF2B5EF4-FFF2-40B4-BE49-F238E27FC236}">
                <a16:creationId xmlns:a16="http://schemas.microsoft.com/office/drawing/2014/main" id="{E406F5F9-9A08-0F40-81E2-B57E71B607DB}"/>
              </a:ext>
            </a:extLst>
          </p:cNvPr>
          <p:cNvSpPr/>
          <p:nvPr/>
        </p:nvSpPr>
        <p:spPr>
          <a:xfrm>
            <a:off x="157538" y="2053124"/>
            <a:ext cx="5838614" cy="4398320"/>
          </a:xfrm>
          <a:prstGeom prst="rect">
            <a:avLst/>
          </a:prstGeom>
        </p:spPr>
        <p:txBody>
          <a:bodyPr wrap="square">
            <a:spAutoFit/>
          </a:bodyPr>
          <a:lstStyle/>
          <a:p>
            <a:pPr>
              <a:lnSpc>
                <a:spcPct val="135000"/>
              </a:lnSpc>
              <a:spcBef>
                <a:spcPct val="30000"/>
              </a:spcBef>
              <a:buFont typeface="Wingdings" charset="0"/>
              <a:buNone/>
              <a:defRPr/>
            </a:pPr>
            <a:r>
              <a:rPr lang="zh-CN" altLang="en-US" sz="2000" b="1" dirty="0">
                <a:solidFill>
                  <a:schemeClr val="bg2">
                    <a:lumMod val="25000"/>
                  </a:schemeClr>
                </a:solidFill>
                <a:latin typeface="SimHei" panose="02010609060101010101" pitchFamily="49" charset="-122"/>
                <a:ea typeface="SimHei" panose="02010609060101010101" pitchFamily="49" charset="-122"/>
                <a:cs typeface="Arial" panose="020B0604020202020204" pitchFamily="34" charset="0"/>
              </a:rPr>
              <a:t>（</a:t>
            </a:r>
            <a:r>
              <a:rPr lang="en-US" altLang="zh-CN" sz="2000" b="1" dirty="0">
                <a:solidFill>
                  <a:schemeClr val="bg2">
                    <a:lumMod val="25000"/>
                  </a:schemeClr>
                </a:solidFill>
                <a:latin typeface="SimHei" panose="02010609060101010101" pitchFamily="49" charset="-122"/>
                <a:ea typeface="SimHei" panose="02010609060101010101" pitchFamily="49" charset="-122"/>
                <a:cs typeface="Arial" panose="020B0604020202020204" pitchFamily="34" charset="0"/>
              </a:rPr>
              <a:t>1</a:t>
            </a:r>
            <a:r>
              <a:rPr lang="zh-CN" altLang="en-US" sz="2000" b="1" dirty="0">
                <a:solidFill>
                  <a:schemeClr val="bg2">
                    <a:lumMod val="25000"/>
                  </a:schemeClr>
                </a:solidFill>
                <a:latin typeface="SimHei" panose="02010609060101010101" pitchFamily="49" charset="-122"/>
                <a:ea typeface="SimHei" panose="02010609060101010101" pitchFamily="49" charset="-122"/>
                <a:cs typeface="Arial" panose="020B0604020202020204" pitchFamily="34" charset="0"/>
              </a:rPr>
              <a:t>）定义游标</a:t>
            </a:r>
            <a:endParaRPr lang="en-US" altLang="zh-CN" sz="2000" b="1" dirty="0">
              <a:solidFill>
                <a:schemeClr val="bg2">
                  <a:lumMod val="25000"/>
                </a:schemeClr>
              </a:solidFill>
              <a:latin typeface="SimHei" panose="02010609060101010101" pitchFamily="49" charset="-122"/>
              <a:ea typeface="SimHei" panose="02010609060101010101" pitchFamily="49" charset="-122"/>
              <a:cs typeface="Arial" panose="020B0604020202020204" pitchFamily="34" charset="0"/>
            </a:endParaRPr>
          </a:p>
          <a:p>
            <a:pPr>
              <a:buFont typeface="Wingdings" charset="0"/>
              <a:buNone/>
              <a:defRPr/>
            </a:pPr>
            <a:r>
              <a:rPr lang="zh-CN" altLang="en-US" sz="2000" b="1" dirty="0">
                <a:latin typeface="SimHei" panose="02010609060101010101" pitchFamily="49" charset="-122"/>
                <a:ea typeface="SimHei" panose="02010609060101010101" pitchFamily="49" charset="-122"/>
              </a:rPr>
              <a:t>语法</a:t>
            </a:r>
            <a:r>
              <a:rPr lang="en-US" altLang="zh-CN" sz="2000" b="1" dirty="0">
                <a:latin typeface="SimHei" panose="02010609060101010101" pitchFamily="49" charset="-122"/>
                <a:ea typeface="SimHei" panose="02010609060101010101" pitchFamily="49" charset="-122"/>
              </a:rPr>
              <a:t>:</a:t>
            </a:r>
          </a:p>
          <a:p>
            <a:pPr>
              <a:buFont typeface="Wingdings" charset="0"/>
              <a:buNone/>
              <a:defRPr/>
            </a:pPr>
            <a:r>
              <a:rPr lang="zh-CN" altLang="en-US" sz="2000" b="1" dirty="0">
                <a:solidFill>
                  <a:srgbClr val="A50021"/>
                </a:solidFill>
                <a:latin typeface="SimHei" panose="02010609060101010101" pitchFamily="49" charset="-122"/>
                <a:ea typeface="SimHei" panose="02010609060101010101" pitchFamily="49" charset="-122"/>
              </a:rPr>
              <a:t> </a:t>
            </a:r>
            <a:r>
              <a:rPr lang="en-US" altLang="zh-CN" sz="2000" b="1" dirty="0">
                <a:solidFill>
                  <a:srgbClr val="A50021"/>
                </a:solidFill>
                <a:latin typeface="SimHei" panose="02010609060101010101" pitchFamily="49" charset="-122"/>
                <a:ea typeface="SimHei" panose="02010609060101010101" pitchFamily="49" charset="-122"/>
              </a:rPr>
              <a:t>DECLARE</a:t>
            </a:r>
            <a:r>
              <a:rPr lang="en-US" altLang="zh-CN" sz="2000" b="1" dirty="0">
                <a:latin typeface="SimHei" panose="02010609060101010101" pitchFamily="49" charset="-122"/>
                <a:ea typeface="SimHei" panose="02010609060101010101" pitchFamily="49" charset="-122"/>
              </a:rPr>
              <a:t> &lt;</a:t>
            </a:r>
            <a:r>
              <a:rPr lang="zh-CN" altLang="en-US" sz="2000" b="1" dirty="0">
                <a:latin typeface="SimHei" panose="02010609060101010101" pitchFamily="49" charset="-122"/>
                <a:ea typeface="SimHei" panose="02010609060101010101" pitchFamily="49" charset="-122"/>
              </a:rPr>
              <a:t>游标名</a:t>
            </a:r>
            <a:r>
              <a:rPr lang="en-US" altLang="zh-CN" sz="2000" b="1" dirty="0">
                <a:latin typeface="SimHei" panose="02010609060101010101" pitchFamily="49" charset="-122"/>
                <a:ea typeface="SimHei" panose="02010609060101010101" pitchFamily="49" charset="-122"/>
              </a:rPr>
              <a:t>&gt; </a:t>
            </a:r>
            <a:r>
              <a:rPr lang="en-US" altLang="zh-CN" sz="2000" b="1" dirty="0">
                <a:solidFill>
                  <a:srgbClr val="A50021"/>
                </a:solidFill>
                <a:latin typeface="SimHei" panose="02010609060101010101" pitchFamily="49" charset="-122"/>
                <a:ea typeface="SimHei" panose="02010609060101010101" pitchFamily="49" charset="-122"/>
              </a:rPr>
              <a:t>CURSOR FOR</a:t>
            </a:r>
            <a:r>
              <a:rPr lang="en-US" altLang="zh-CN" sz="2000" b="1" dirty="0">
                <a:latin typeface="SimHei" panose="02010609060101010101" pitchFamily="49" charset="-122"/>
                <a:ea typeface="SimHei" panose="02010609060101010101" pitchFamily="49" charset="-122"/>
              </a:rPr>
              <a:t> </a:t>
            </a:r>
          </a:p>
          <a:p>
            <a:pPr>
              <a:buFont typeface="Wingdings" charset="0"/>
              <a:buNone/>
              <a:defRPr/>
            </a:pPr>
            <a:r>
              <a:rPr lang="zh-CN" altLang="en-US" sz="2000" b="1" dirty="0">
                <a:latin typeface="SimHei" panose="02010609060101010101" pitchFamily="49" charset="-122"/>
                <a:ea typeface="SimHei" panose="02010609060101010101" pitchFamily="49" charset="-122"/>
              </a:rPr>
              <a:t>   </a:t>
            </a:r>
            <a:r>
              <a:rPr lang="en-US" altLang="zh-CN" sz="2000" b="1" dirty="0">
                <a:latin typeface="SimHei" panose="02010609060101010101" pitchFamily="49" charset="-122"/>
                <a:ea typeface="SimHei" panose="02010609060101010101" pitchFamily="49" charset="-122"/>
              </a:rPr>
              <a:t>&lt;SELECT</a:t>
            </a:r>
            <a:r>
              <a:rPr lang="zh-CN" altLang="en-US" sz="2000" b="1" dirty="0">
                <a:latin typeface="SimHei" panose="02010609060101010101" pitchFamily="49" charset="-122"/>
                <a:ea typeface="SimHei" panose="02010609060101010101" pitchFamily="49" charset="-122"/>
              </a:rPr>
              <a:t>语句</a:t>
            </a:r>
            <a:r>
              <a:rPr lang="en-US" altLang="zh-CN" sz="2000" b="1" dirty="0">
                <a:latin typeface="SimHei" panose="02010609060101010101" pitchFamily="49" charset="-122"/>
                <a:ea typeface="SimHei" panose="02010609060101010101" pitchFamily="49" charset="-122"/>
              </a:rPr>
              <a:t>&gt;;</a:t>
            </a:r>
          </a:p>
          <a:p>
            <a:pPr>
              <a:lnSpc>
                <a:spcPct val="200000"/>
              </a:lnSpc>
              <a:buFont typeface="Wingdings" pitchFamily="2" charset="2"/>
              <a:buNone/>
            </a:pPr>
            <a:r>
              <a:rPr lang="zh-CN" altLang="en-US" sz="2000" b="1" dirty="0">
                <a:solidFill>
                  <a:schemeClr val="bg2">
                    <a:lumMod val="25000"/>
                  </a:schemeClr>
                </a:solidFill>
                <a:latin typeface="SimHei" panose="02010609060101010101" pitchFamily="49" charset="-122"/>
                <a:ea typeface="SimHei" panose="02010609060101010101" pitchFamily="49" charset="-122"/>
                <a:cs typeface="Arial" panose="020B0604020202020204" pitchFamily="34" charset="0"/>
              </a:rPr>
              <a:t>（</a:t>
            </a:r>
            <a:r>
              <a:rPr lang="en-US" altLang="zh-CN" sz="2000" b="1" dirty="0">
                <a:solidFill>
                  <a:schemeClr val="bg2">
                    <a:lumMod val="25000"/>
                  </a:schemeClr>
                </a:solidFill>
                <a:latin typeface="SimHei" panose="02010609060101010101" pitchFamily="49" charset="-122"/>
                <a:ea typeface="SimHei" panose="02010609060101010101" pitchFamily="49" charset="-122"/>
                <a:cs typeface="Arial" panose="020B0604020202020204" pitchFamily="34" charset="0"/>
              </a:rPr>
              <a:t>2</a:t>
            </a:r>
            <a:r>
              <a:rPr lang="zh-CN" altLang="en-US" sz="2000" b="1" dirty="0">
                <a:solidFill>
                  <a:schemeClr val="bg2">
                    <a:lumMod val="25000"/>
                  </a:schemeClr>
                </a:solidFill>
                <a:latin typeface="SimHei" panose="02010609060101010101" pitchFamily="49" charset="-122"/>
                <a:ea typeface="SimHei" panose="02010609060101010101" pitchFamily="49" charset="-122"/>
                <a:cs typeface="Arial" panose="020B0604020202020204" pitchFamily="34" charset="0"/>
              </a:rPr>
              <a:t>）</a:t>
            </a:r>
            <a:r>
              <a:rPr lang="en-US" altLang="zh-CN" sz="2000" b="1" dirty="0">
                <a:solidFill>
                  <a:schemeClr val="bg2">
                    <a:lumMod val="25000"/>
                  </a:schemeClr>
                </a:solidFill>
                <a:latin typeface="SimHei" panose="02010609060101010101" pitchFamily="49" charset="-122"/>
                <a:ea typeface="SimHei" panose="02010609060101010101" pitchFamily="49" charset="-122"/>
                <a:cs typeface="Arial" panose="020B0604020202020204" pitchFamily="34" charset="0"/>
              </a:rPr>
              <a:t> </a:t>
            </a:r>
            <a:r>
              <a:rPr lang="zh-CN" altLang="en-US" sz="2000" b="1" dirty="0">
                <a:solidFill>
                  <a:schemeClr val="bg2">
                    <a:lumMod val="25000"/>
                  </a:schemeClr>
                </a:solidFill>
                <a:latin typeface="SimHei" panose="02010609060101010101" pitchFamily="49" charset="-122"/>
                <a:ea typeface="SimHei" panose="02010609060101010101" pitchFamily="49" charset="-122"/>
                <a:cs typeface="Arial" panose="020B0604020202020204" pitchFamily="34" charset="0"/>
              </a:rPr>
              <a:t>打开游标</a:t>
            </a:r>
            <a:endParaRPr lang="en-US" altLang="zh-CN" sz="2000" b="1" dirty="0">
              <a:solidFill>
                <a:schemeClr val="bg2">
                  <a:lumMod val="25000"/>
                </a:schemeClr>
              </a:solidFill>
              <a:latin typeface="SimHei" panose="02010609060101010101" pitchFamily="49" charset="-122"/>
              <a:ea typeface="SimHei" panose="02010609060101010101" pitchFamily="49" charset="-122"/>
              <a:cs typeface="Arial" panose="020B0604020202020204" pitchFamily="34" charset="0"/>
            </a:endParaRPr>
          </a:p>
          <a:p>
            <a:pPr>
              <a:lnSpc>
                <a:spcPct val="120000"/>
              </a:lnSpc>
              <a:buFont typeface="Wingdings" pitchFamily="2" charset="2"/>
              <a:buNone/>
            </a:pPr>
            <a:r>
              <a:rPr lang="zh-CN" altLang="en-US" sz="2000" b="1" dirty="0">
                <a:latin typeface="SimHei" panose="02010609060101010101" pitchFamily="49" charset="-122"/>
                <a:ea typeface="SimHei" panose="02010609060101010101" pitchFamily="49" charset="-122"/>
              </a:rPr>
              <a:t>语法</a:t>
            </a:r>
            <a:r>
              <a:rPr lang="en-US" altLang="zh-CN" sz="2000" b="1" dirty="0">
                <a:latin typeface="SimHei" panose="02010609060101010101" pitchFamily="49" charset="-122"/>
                <a:ea typeface="SimHei" panose="02010609060101010101" pitchFamily="49" charset="-122"/>
              </a:rPr>
              <a:t>: </a:t>
            </a:r>
          </a:p>
          <a:p>
            <a:pPr>
              <a:lnSpc>
                <a:spcPct val="120000"/>
              </a:lnSpc>
              <a:buFont typeface="Wingdings" pitchFamily="2" charset="2"/>
              <a:buNone/>
            </a:pPr>
            <a:r>
              <a:rPr lang="zh-CN" altLang="en-US" sz="2000" b="1" dirty="0">
                <a:solidFill>
                  <a:srgbClr val="A50021"/>
                </a:solidFill>
                <a:latin typeface="SimHei" panose="02010609060101010101" pitchFamily="49" charset="-122"/>
                <a:ea typeface="SimHei" panose="02010609060101010101" pitchFamily="49" charset="-122"/>
              </a:rPr>
              <a:t> </a:t>
            </a:r>
            <a:r>
              <a:rPr lang="en-US" altLang="zh-CN" sz="2000" b="1" dirty="0">
                <a:solidFill>
                  <a:srgbClr val="A50021"/>
                </a:solidFill>
                <a:latin typeface="SimHei" panose="02010609060101010101" pitchFamily="49" charset="-122"/>
                <a:ea typeface="SimHei" panose="02010609060101010101" pitchFamily="49" charset="-122"/>
              </a:rPr>
              <a:t>OPEN &lt;</a:t>
            </a:r>
            <a:r>
              <a:rPr lang="zh-CN" altLang="en-US" sz="2000" b="1" dirty="0">
                <a:solidFill>
                  <a:srgbClr val="A50021"/>
                </a:solidFill>
                <a:latin typeface="SimHei" panose="02010609060101010101" pitchFamily="49" charset="-122"/>
                <a:ea typeface="SimHei" panose="02010609060101010101" pitchFamily="49" charset="-122"/>
              </a:rPr>
              <a:t>游标名</a:t>
            </a:r>
            <a:r>
              <a:rPr lang="en-US" altLang="zh-CN" sz="2000" b="1" dirty="0">
                <a:solidFill>
                  <a:srgbClr val="A50021"/>
                </a:solidFill>
                <a:latin typeface="SimHei" panose="02010609060101010101" pitchFamily="49" charset="-122"/>
                <a:ea typeface="SimHei" panose="02010609060101010101" pitchFamily="49" charset="-122"/>
              </a:rPr>
              <a:t>&gt;;</a:t>
            </a:r>
          </a:p>
          <a:p>
            <a:pPr>
              <a:lnSpc>
                <a:spcPct val="150000"/>
              </a:lnSpc>
              <a:buFont typeface="Wingdings" pitchFamily="2" charset="2"/>
              <a:buNone/>
            </a:pPr>
            <a:r>
              <a:rPr lang="zh-CN" altLang="en-US" sz="2000" b="1" dirty="0">
                <a:latin typeface="SimHei" panose="02010609060101010101" pitchFamily="49" charset="-122"/>
                <a:ea typeface="SimHei" panose="02010609060101010101" pitchFamily="49" charset="-122"/>
              </a:rPr>
              <a:t>打开游标实际上是</a:t>
            </a:r>
            <a:r>
              <a:rPr lang="zh-CN" altLang="en-US" sz="2000" b="1" dirty="0">
                <a:solidFill>
                  <a:srgbClr val="FF00FF"/>
                </a:solidFill>
                <a:latin typeface="SimHei" panose="02010609060101010101" pitchFamily="49" charset="-122"/>
                <a:ea typeface="SimHei" panose="02010609060101010101" pitchFamily="49" charset="-122"/>
              </a:rPr>
              <a:t>执行</a:t>
            </a:r>
            <a:r>
              <a:rPr lang="zh-CN" altLang="en-US" sz="2000" b="1" dirty="0">
                <a:latin typeface="SimHei" panose="02010609060101010101" pitchFamily="49" charset="-122"/>
                <a:ea typeface="SimHei" panose="02010609060101010101" pitchFamily="49" charset="-122"/>
              </a:rPr>
              <a:t>相应的</a:t>
            </a:r>
            <a:r>
              <a:rPr lang="en-US" altLang="zh-CN" sz="2000" b="1" dirty="0">
                <a:latin typeface="SimHei" panose="02010609060101010101" pitchFamily="49" charset="-122"/>
                <a:ea typeface="SimHei" panose="02010609060101010101" pitchFamily="49" charset="-122"/>
              </a:rPr>
              <a:t>SELECT</a:t>
            </a:r>
            <a:r>
              <a:rPr lang="zh-CN" altLang="en-US" sz="2000" b="1" dirty="0">
                <a:latin typeface="SimHei" panose="02010609060101010101" pitchFamily="49" charset="-122"/>
                <a:ea typeface="SimHei" panose="02010609060101010101" pitchFamily="49" charset="-122"/>
              </a:rPr>
              <a:t>语句，把所有满足查询条件的记录从指定表取到缓冲区中</a:t>
            </a:r>
            <a:endParaRPr lang="en-US" altLang="zh-CN" sz="2000" b="1" dirty="0">
              <a:latin typeface="SimHei" panose="02010609060101010101" pitchFamily="49" charset="-122"/>
              <a:ea typeface="SimHei" panose="02010609060101010101" pitchFamily="49" charset="-122"/>
            </a:endParaRPr>
          </a:p>
          <a:p>
            <a:pPr>
              <a:lnSpc>
                <a:spcPct val="120000"/>
              </a:lnSpc>
              <a:buFont typeface="Wingdings" pitchFamily="2" charset="2"/>
              <a:buNone/>
            </a:pPr>
            <a:r>
              <a:rPr lang="zh-CN" altLang="en-US" sz="2000" b="1" dirty="0">
                <a:latin typeface="SimHei" panose="02010609060101010101" pitchFamily="49" charset="-122"/>
                <a:ea typeface="SimHei" panose="02010609060101010101" pitchFamily="49" charset="-122"/>
              </a:rPr>
              <a:t>这时游标处于活动状态，指针指向查询结果集中第一条记录之前。</a:t>
            </a:r>
            <a:endParaRPr lang="en-US" altLang="zh-CN" sz="2000" b="1" dirty="0">
              <a:latin typeface="SimHei" panose="02010609060101010101" pitchFamily="49" charset="-122"/>
              <a:ea typeface="SimHei" panose="02010609060101010101" pitchFamily="49" charset="-122"/>
            </a:endParaRPr>
          </a:p>
        </p:txBody>
      </p:sp>
      <p:sp>
        <p:nvSpPr>
          <p:cNvPr id="2" name="矩形 1">
            <a:extLst>
              <a:ext uri="{FF2B5EF4-FFF2-40B4-BE49-F238E27FC236}">
                <a16:creationId xmlns:a16="http://schemas.microsoft.com/office/drawing/2014/main" id="{0F1BF807-9533-CA4C-BCCD-1A0D84FE7C07}"/>
              </a:ext>
            </a:extLst>
          </p:cNvPr>
          <p:cNvSpPr/>
          <p:nvPr/>
        </p:nvSpPr>
        <p:spPr>
          <a:xfrm>
            <a:off x="6655408" y="2608464"/>
            <a:ext cx="5506947" cy="3477875"/>
          </a:xfrm>
          <a:prstGeom prst="rect">
            <a:avLst/>
          </a:prstGeom>
        </p:spPr>
        <p:txBody>
          <a:bodyPr wrap="square">
            <a:spAutoFit/>
          </a:bodyPr>
          <a:lstStyle/>
          <a:p>
            <a:pPr>
              <a:lnSpc>
                <a:spcPct val="150000"/>
              </a:lnSpc>
              <a:defRPr/>
            </a:pPr>
            <a:r>
              <a:rPr lang="zh-CN" altLang="en-US" sz="2000" b="1" dirty="0">
                <a:solidFill>
                  <a:schemeClr val="bg2">
                    <a:lumMod val="25000"/>
                  </a:schemeClr>
                </a:solidFill>
                <a:latin typeface="SimHei" panose="02010609060101010101" pitchFamily="49" charset="-122"/>
                <a:ea typeface="SimHei" panose="02010609060101010101" pitchFamily="49" charset="-122"/>
                <a:cs typeface="Arial" panose="020B0604020202020204" pitchFamily="34" charset="0"/>
              </a:rPr>
              <a:t>（</a:t>
            </a:r>
            <a:r>
              <a:rPr lang="en-US" altLang="zh-CN" sz="2000" b="1" dirty="0">
                <a:solidFill>
                  <a:schemeClr val="bg2">
                    <a:lumMod val="25000"/>
                  </a:schemeClr>
                </a:solidFill>
                <a:latin typeface="SimHei" panose="02010609060101010101" pitchFamily="49" charset="-122"/>
                <a:ea typeface="SimHei" panose="02010609060101010101" pitchFamily="49" charset="-122"/>
                <a:cs typeface="Arial" panose="020B0604020202020204" pitchFamily="34" charset="0"/>
              </a:rPr>
              <a:t>3</a:t>
            </a:r>
            <a:r>
              <a:rPr lang="zh-CN" altLang="en-US" sz="2000" b="1" dirty="0">
                <a:solidFill>
                  <a:schemeClr val="bg2">
                    <a:lumMod val="25000"/>
                  </a:schemeClr>
                </a:solidFill>
                <a:latin typeface="SimHei" panose="02010609060101010101" pitchFamily="49" charset="-122"/>
                <a:ea typeface="SimHei" panose="02010609060101010101" pitchFamily="49" charset="-122"/>
                <a:cs typeface="Arial" panose="020B0604020202020204" pitchFamily="34" charset="0"/>
              </a:rPr>
              <a:t>）推进游标指针并取当前记录</a:t>
            </a:r>
            <a:endParaRPr lang="en-US" altLang="zh-CN" sz="2000" b="1" dirty="0">
              <a:solidFill>
                <a:schemeClr val="bg2">
                  <a:lumMod val="25000"/>
                </a:schemeClr>
              </a:solidFill>
              <a:latin typeface="SimHei" panose="02010609060101010101" pitchFamily="49" charset="-122"/>
              <a:ea typeface="SimHei" panose="02010609060101010101" pitchFamily="49" charset="-122"/>
              <a:cs typeface="Arial" panose="020B0604020202020204" pitchFamily="34" charset="0"/>
            </a:endParaRPr>
          </a:p>
          <a:p>
            <a:pPr>
              <a:defRPr/>
            </a:pPr>
            <a:r>
              <a:rPr lang="zh-CN" altLang="en-US" sz="2000" b="1" dirty="0">
                <a:solidFill>
                  <a:schemeClr val="bg2">
                    <a:lumMod val="25000"/>
                  </a:schemeClr>
                </a:solidFill>
                <a:latin typeface="SimHei" panose="02010609060101010101" pitchFamily="49" charset="-122"/>
                <a:ea typeface="SimHei" panose="02010609060101010101" pitchFamily="49" charset="-122"/>
                <a:cs typeface="Arial" panose="020B0604020202020204" pitchFamily="34" charset="0"/>
              </a:rPr>
              <a:t>语法</a:t>
            </a:r>
            <a:r>
              <a:rPr lang="en-US" altLang="zh-CN" sz="2000" b="1" dirty="0">
                <a:solidFill>
                  <a:schemeClr val="bg2">
                    <a:lumMod val="25000"/>
                  </a:schemeClr>
                </a:solidFill>
                <a:latin typeface="SimHei" panose="02010609060101010101" pitchFamily="49" charset="-122"/>
                <a:ea typeface="SimHei" panose="02010609060101010101" pitchFamily="49" charset="-122"/>
                <a:cs typeface="Arial" panose="020B0604020202020204" pitchFamily="34" charset="0"/>
              </a:rPr>
              <a:t>:</a:t>
            </a:r>
          </a:p>
          <a:p>
            <a:pPr>
              <a:buFont typeface="Wingdings" charset="0"/>
              <a:buNone/>
              <a:defRPr/>
            </a:pPr>
            <a:r>
              <a:rPr lang="en-US" altLang="zh-CN" sz="2000" b="1" dirty="0">
                <a:solidFill>
                  <a:schemeClr val="bg2">
                    <a:lumMod val="25000"/>
                  </a:schemeClr>
                </a:solidFill>
                <a:latin typeface="SimHei" panose="02010609060101010101" pitchFamily="49" charset="-122"/>
                <a:ea typeface="SimHei" panose="02010609060101010101" pitchFamily="49" charset="-122"/>
                <a:cs typeface="Arial" panose="020B0604020202020204" pitchFamily="34" charset="0"/>
              </a:rPr>
              <a:t> </a:t>
            </a:r>
            <a:r>
              <a:rPr lang="zh-CN" altLang="en-US" sz="2000" b="1" dirty="0">
                <a:solidFill>
                  <a:schemeClr val="bg2">
                    <a:lumMod val="25000"/>
                  </a:schemeClr>
                </a:solidFill>
                <a:latin typeface="SimHei" panose="02010609060101010101" pitchFamily="49" charset="-122"/>
                <a:ea typeface="SimHei" panose="02010609060101010101" pitchFamily="49" charset="-122"/>
                <a:cs typeface="Arial" panose="020B0604020202020204" pitchFamily="34" charset="0"/>
              </a:rPr>
              <a:t> </a:t>
            </a:r>
            <a:r>
              <a:rPr lang="en-US" altLang="zh-CN" sz="2000" b="1" dirty="0">
                <a:solidFill>
                  <a:srgbClr val="A50021"/>
                </a:solidFill>
                <a:latin typeface="SimHei" panose="02010609060101010101" pitchFamily="49" charset="-122"/>
                <a:ea typeface="SimHei" panose="02010609060101010101" pitchFamily="49" charset="-122"/>
              </a:rPr>
              <a:t>FETCH</a:t>
            </a:r>
            <a:r>
              <a:rPr lang="en-US" altLang="zh-CN" sz="2000" b="1" dirty="0">
                <a:solidFill>
                  <a:schemeClr val="bg2">
                    <a:lumMod val="25000"/>
                  </a:schemeClr>
                </a:solidFill>
                <a:latin typeface="SimHei" panose="02010609060101010101" pitchFamily="49" charset="-122"/>
                <a:ea typeface="SimHei" panose="02010609060101010101" pitchFamily="49" charset="-122"/>
                <a:cs typeface="Arial" panose="020B0604020202020204" pitchFamily="34" charset="0"/>
              </a:rPr>
              <a:t> &lt;</a:t>
            </a:r>
            <a:r>
              <a:rPr lang="zh-CN" altLang="en-US" sz="2000" b="1" dirty="0">
                <a:solidFill>
                  <a:schemeClr val="bg2">
                    <a:lumMod val="25000"/>
                  </a:schemeClr>
                </a:solidFill>
                <a:latin typeface="SimHei" panose="02010609060101010101" pitchFamily="49" charset="-122"/>
                <a:ea typeface="SimHei" panose="02010609060101010101" pitchFamily="49" charset="-122"/>
                <a:cs typeface="Arial" panose="020B0604020202020204" pitchFamily="34" charset="0"/>
              </a:rPr>
              <a:t>游标名</a:t>
            </a:r>
            <a:r>
              <a:rPr lang="en-US" altLang="zh-CN" sz="2000" b="1" dirty="0">
                <a:solidFill>
                  <a:schemeClr val="bg2">
                    <a:lumMod val="25000"/>
                  </a:schemeClr>
                </a:solidFill>
                <a:latin typeface="SimHei" panose="02010609060101010101" pitchFamily="49" charset="-122"/>
                <a:ea typeface="SimHei" panose="02010609060101010101" pitchFamily="49" charset="-122"/>
                <a:cs typeface="Arial" panose="020B0604020202020204" pitchFamily="34" charset="0"/>
              </a:rPr>
              <a:t>&gt; </a:t>
            </a:r>
          </a:p>
          <a:p>
            <a:pPr>
              <a:buFont typeface="Wingdings" charset="0"/>
              <a:buNone/>
              <a:defRPr/>
            </a:pPr>
            <a:r>
              <a:rPr lang="en-US" altLang="zh-CN" sz="2000" b="1" dirty="0">
                <a:solidFill>
                  <a:schemeClr val="bg2">
                    <a:lumMod val="25000"/>
                  </a:schemeClr>
                </a:solidFill>
                <a:latin typeface="SimHei" panose="02010609060101010101" pitchFamily="49" charset="-122"/>
                <a:ea typeface="SimHei" panose="02010609060101010101" pitchFamily="49" charset="-122"/>
                <a:cs typeface="Arial" panose="020B0604020202020204" pitchFamily="34" charset="0"/>
              </a:rPr>
              <a:t>	</a:t>
            </a:r>
            <a:r>
              <a:rPr lang="en-US" altLang="zh-CN" sz="2000" b="1" dirty="0">
                <a:solidFill>
                  <a:srgbClr val="A50021"/>
                </a:solidFill>
                <a:latin typeface="SimHei" panose="02010609060101010101" pitchFamily="49" charset="-122"/>
                <a:ea typeface="SimHei" panose="02010609060101010101" pitchFamily="49" charset="-122"/>
              </a:rPr>
              <a:t>INTO</a:t>
            </a:r>
            <a:r>
              <a:rPr lang="en-US" altLang="zh-CN" sz="2000" b="1" dirty="0">
                <a:solidFill>
                  <a:schemeClr val="bg2">
                    <a:lumMod val="25000"/>
                  </a:schemeClr>
                </a:solidFill>
                <a:latin typeface="SimHei" panose="02010609060101010101" pitchFamily="49" charset="-122"/>
                <a:ea typeface="SimHei" panose="02010609060101010101" pitchFamily="49" charset="-122"/>
                <a:cs typeface="Arial" panose="020B0604020202020204" pitchFamily="34" charset="0"/>
              </a:rPr>
              <a:t> &lt;</a:t>
            </a:r>
            <a:r>
              <a:rPr lang="zh-CN" altLang="en-US" sz="2000" b="1" dirty="0">
                <a:solidFill>
                  <a:schemeClr val="bg2">
                    <a:lumMod val="25000"/>
                  </a:schemeClr>
                </a:solidFill>
                <a:latin typeface="SimHei" panose="02010609060101010101" pitchFamily="49" charset="-122"/>
                <a:ea typeface="SimHei" panose="02010609060101010101" pitchFamily="49" charset="-122"/>
                <a:cs typeface="Arial" panose="020B0604020202020204" pitchFamily="34" charset="0"/>
              </a:rPr>
              <a:t>主变量</a:t>
            </a:r>
            <a:r>
              <a:rPr lang="en-US" altLang="zh-CN" sz="2000" b="1" dirty="0">
                <a:solidFill>
                  <a:schemeClr val="bg2">
                    <a:lumMod val="25000"/>
                  </a:schemeClr>
                </a:solidFill>
                <a:latin typeface="SimHei" panose="02010609060101010101" pitchFamily="49" charset="-122"/>
                <a:ea typeface="SimHei" panose="02010609060101010101" pitchFamily="49" charset="-122"/>
                <a:cs typeface="Arial" panose="020B0604020202020204" pitchFamily="34" charset="0"/>
              </a:rPr>
              <a:t>&gt;[&lt;</a:t>
            </a:r>
            <a:r>
              <a:rPr lang="zh-CN" altLang="en-US" sz="2000" b="1" dirty="0">
                <a:solidFill>
                  <a:schemeClr val="bg2">
                    <a:lumMod val="25000"/>
                  </a:schemeClr>
                </a:solidFill>
                <a:latin typeface="SimHei" panose="02010609060101010101" pitchFamily="49" charset="-122"/>
                <a:ea typeface="SimHei" panose="02010609060101010101" pitchFamily="49" charset="-122"/>
                <a:cs typeface="Arial" panose="020B0604020202020204" pitchFamily="34" charset="0"/>
              </a:rPr>
              <a:t>指示变量</a:t>
            </a:r>
            <a:r>
              <a:rPr lang="en-US" altLang="zh-CN" sz="2000" b="1" dirty="0">
                <a:solidFill>
                  <a:schemeClr val="bg2">
                    <a:lumMod val="25000"/>
                  </a:schemeClr>
                </a:solidFill>
                <a:latin typeface="SimHei" panose="02010609060101010101" pitchFamily="49" charset="-122"/>
                <a:ea typeface="SimHei" panose="02010609060101010101" pitchFamily="49" charset="-122"/>
                <a:cs typeface="Arial" panose="020B0604020202020204" pitchFamily="34" charset="0"/>
              </a:rPr>
              <a:t>&gt;]</a:t>
            </a:r>
          </a:p>
          <a:p>
            <a:pPr lvl="1">
              <a:buFont typeface="Wingdings" charset="0"/>
              <a:buNone/>
              <a:defRPr/>
            </a:pPr>
            <a:r>
              <a:rPr lang="en-US" altLang="zh-CN" sz="2000" b="1" dirty="0">
                <a:solidFill>
                  <a:schemeClr val="bg2">
                    <a:lumMod val="25000"/>
                  </a:schemeClr>
                </a:solidFill>
                <a:latin typeface="SimHei" panose="02010609060101010101" pitchFamily="49" charset="-122"/>
                <a:ea typeface="SimHei" panose="02010609060101010101" pitchFamily="49" charset="-122"/>
                <a:cs typeface="Arial" panose="020B0604020202020204" pitchFamily="34" charset="0"/>
              </a:rPr>
              <a:t>           [,&lt;</a:t>
            </a:r>
            <a:r>
              <a:rPr lang="zh-CN" altLang="en-US" sz="2000" b="1" dirty="0">
                <a:solidFill>
                  <a:schemeClr val="bg2">
                    <a:lumMod val="25000"/>
                  </a:schemeClr>
                </a:solidFill>
                <a:latin typeface="SimHei" panose="02010609060101010101" pitchFamily="49" charset="-122"/>
                <a:ea typeface="SimHei" panose="02010609060101010101" pitchFamily="49" charset="-122"/>
                <a:cs typeface="Arial" panose="020B0604020202020204" pitchFamily="34" charset="0"/>
              </a:rPr>
              <a:t>主变量</a:t>
            </a:r>
            <a:r>
              <a:rPr lang="en-US" altLang="zh-CN" sz="2000" b="1" dirty="0">
                <a:solidFill>
                  <a:schemeClr val="bg2">
                    <a:lumMod val="25000"/>
                  </a:schemeClr>
                </a:solidFill>
                <a:latin typeface="SimHei" panose="02010609060101010101" pitchFamily="49" charset="-122"/>
                <a:ea typeface="SimHei" panose="02010609060101010101" pitchFamily="49" charset="-122"/>
                <a:cs typeface="Arial" panose="020B0604020202020204" pitchFamily="34" charset="0"/>
              </a:rPr>
              <a:t>&gt;[&lt;</a:t>
            </a:r>
            <a:r>
              <a:rPr lang="zh-CN" altLang="en-US" sz="2000" b="1" dirty="0">
                <a:solidFill>
                  <a:schemeClr val="bg2">
                    <a:lumMod val="25000"/>
                  </a:schemeClr>
                </a:solidFill>
                <a:latin typeface="SimHei" panose="02010609060101010101" pitchFamily="49" charset="-122"/>
                <a:ea typeface="SimHei" panose="02010609060101010101" pitchFamily="49" charset="-122"/>
                <a:cs typeface="Arial" panose="020B0604020202020204" pitchFamily="34" charset="0"/>
              </a:rPr>
              <a:t>指示变量</a:t>
            </a:r>
            <a:r>
              <a:rPr lang="en-US" altLang="zh-CN" sz="2000" b="1" dirty="0">
                <a:solidFill>
                  <a:schemeClr val="bg2">
                    <a:lumMod val="25000"/>
                  </a:schemeClr>
                </a:solidFill>
                <a:latin typeface="SimHei" panose="02010609060101010101" pitchFamily="49" charset="-122"/>
                <a:ea typeface="SimHei" panose="02010609060101010101" pitchFamily="49" charset="-122"/>
                <a:cs typeface="Arial" panose="020B0604020202020204" pitchFamily="34" charset="0"/>
              </a:rPr>
              <a:t>]]...;</a:t>
            </a:r>
          </a:p>
          <a:p>
            <a:pPr>
              <a:lnSpc>
                <a:spcPct val="150000"/>
              </a:lnSpc>
              <a:buFont typeface="Wingdings" charset="0"/>
              <a:buNone/>
              <a:defRPr/>
            </a:pPr>
            <a:r>
              <a:rPr lang="zh-CN" altLang="en-US" sz="2000" b="1" dirty="0">
                <a:solidFill>
                  <a:schemeClr val="bg2">
                    <a:lumMod val="25000"/>
                  </a:schemeClr>
                </a:solidFill>
                <a:latin typeface="SimHei" panose="02010609060101010101" pitchFamily="49" charset="-122"/>
                <a:ea typeface="SimHei" panose="02010609060101010101" pitchFamily="49" charset="-122"/>
                <a:cs typeface="Arial" panose="020B0604020202020204" pitchFamily="34" charset="0"/>
              </a:rPr>
              <a:t>（</a:t>
            </a:r>
            <a:r>
              <a:rPr lang="en-US" altLang="zh-CN" sz="2000" b="1" dirty="0">
                <a:solidFill>
                  <a:schemeClr val="bg2">
                    <a:lumMod val="25000"/>
                  </a:schemeClr>
                </a:solidFill>
                <a:latin typeface="SimHei" panose="02010609060101010101" pitchFamily="49" charset="-122"/>
                <a:ea typeface="SimHei" panose="02010609060101010101" pitchFamily="49" charset="-122"/>
                <a:cs typeface="Arial" panose="020B0604020202020204" pitchFamily="34" charset="0"/>
              </a:rPr>
              <a:t>4</a:t>
            </a:r>
            <a:r>
              <a:rPr lang="zh-CN" altLang="en-US" sz="2000" b="1" dirty="0">
                <a:solidFill>
                  <a:schemeClr val="bg2">
                    <a:lumMod val="25000"/>
                  </a:schemeClr>
                </a:solidFill>
                <a:latin typeface="SimHei" panose="02010609060101010101" pitchFamily="49" charset="-122"/>
                <a:ea typeface="SimHei" panose="02010609060101010101" pitchFamily="49" charset="-122"/>
                <a:cs typeface="Arial" panose="020B0604020202020204" pitchFamily="34" charset="0"/>
              </a:rPr>
              <a:t>）</a:t>
            </a:r>
            <a:r>
              <a:rPr lang="en-US" altLang="zh-CN" sz="2000" b="1" dirty="0">
                <a:solidFill>
                  <a:schemeClr val="bg2">
                    <a:lumMod val="25000"/>
                  </a:schemeClr>
                </a:solidFill>
                <a:latin typeface="SimHei" panose="02010609060101010101" pitchFamily="49" charset="-122"/>
                <a:ea typeface="SimHei" panose="02010609060101010101" pitchFamily="49" charset="-122"/>
                <a:cs typeface="Arial" panose="020B0604020202020204" pitchFamily="34" charset="0"/>
              </a:rPr>
              <a:t> </a:t>
            </a:r>
            <a:r>
              <a:rPr lang="zh-CN" altLang="en-US" sz="2000" b="1" dirty="0">
                <a:solidFill>
                  <a:schemeClr val="bg2">
                    <a:lumMod val="25000"/>
                  </a:schemeClr>
                </a:solidFill>
                <a:latin typeface="SimHei" panose="02010609060101010101" pitchFamily="49" charset="-122"/>
                <a:ea typeface="SimHei" panose="02010609060101010101" pitchFamily="49" charset="-122"/>
                <a:cs typeface="Arial" panose="020B0604020202020204" pitchFamily="34" charset="0"/>
              </a:rPr>
              <a:t>关闭游标</a:t>
            </a:r>
            <a:endParaRPr lang="en-US" altLang="zh-CN" sz="2000" b="1" dirty="0">
              <a:solidFill>
                <a:schemeClr val="bg2">
                  <a:lumMod val="25000"/>
                </a:schemeClr>
              </a:solidFill>
              <a:latin typeface="SimHei" panose="02010609060101010101" pitchFamily="49" charset="-122"/>
              <a:ea typeface="SimHei" panose="02010609060101010101" pitchFamily="49" charset="-122"/>
              <a:cs typeface="Arial" panose="020B0604020202020204" pitchFamily="34" charset="0"/>
            </a:endParaRPr>
          </a:p>
          <a:p>
            <a:pPr>
              <a:buFont typeface="Wingdings" charset="0"/>
              <a:buNone/>
              <a:defRPr/>
            </a:pPr>
            <a:r>
              <a:rPr lang="zh-CN" altLang="en-US" sz="2000" b="1" dirty="0">
                <a:solidFill>
                  <a:schemeClr val="bg2">
                    <a:lumMod val="25000"/>
                  </a:schemeClr>
                </a:solidFill>
                <a:latin typeface="SimHei" panose="02010609060101010101" pitchFamily="49" charset="-122"/>
                <a:ea typeface="SimHei" panose="02010609060101010101" pitchFamily="49" charset="-122"/>
                <a:cs typeface="Arial" panose="020B0604020202020204" pitchFamily="34" charset="0"/>
              </a:rPr>
              <a:t>语法：</a:t>
            </a:r>
            <a:endParaRPr lang="en-US" altLang="zh-CN" sz="2000" b="1" dirty="0">
              <a:solidFill>
                <a:schemeClr val="bg2">
                  <a:lumMod val="25000"/>
                </a:schemeClr>
              </a:solidFill>
              <a:latin typeface="SimHei" panose="02010609060101010101" pitchFamily="49" charset="-122"/>
              <a:ea typeface="SimHei" panose="02010609060101010101" pitchFamily="49" charset="-122"/>
              <a:cs typeface="Arial" panose="020B0604020202020204" pitchFamily="34" charset="0"/>
            </a:endParaRPr>
          </a:p>
          <a:p>
            <a:pPr>
              <a:buFont typeface="Wingdings" charset="0"/>
              <a:buNone/>
              <a:defRPr/>
            </a:pPr>
            <a:r>
              <a:rPr lang="zh-CN" altLang="en-US" sz="2000" b="1" dirty="0">
                <a:solidFill>
                  <a:schemeClr val="bg2">
                    <a:lumMod val="25000"/>
                  </a:schemeClr>
                </a:solidFill>
                <a:latin typeface="SimHei" panose="02010609060101010101" pitchFamily="49" charset="-122"/>
                <a:ea typeface="SimHei" panose="02010609060101010101" pitchFamily="49" charset="-122"/>
                <a:cs typeface="Arial" panose="020B0604020202020204" pitchFamily="34" charset="0"/>
              </a:rPr>
              <a:t>  </a:t>
            </a:r>
            <a:r>
              <a:rPr lang="en-US" altLang="zh-CN" sz="2000" b="1" dirty="0">
                <a:solidFill>
                  <a:srgbClr val="A50021"/>
                </a:solidFill>
                <a:latin typeface="SimHei" panose="02010609060101010101" pitchFamily="49" charset="-122"/>
                <a:ea typeface="SimHei" panose="02010609060101010101" pitchFamily="49" charset="-122"/>
              </a:rPr>
              <a:t>CLOSE</a:t>
            </a:r>
            <a:r>
              <a:rPr lang="en-US" altLang="zh-CN" sz="2000" b="1" dirty="0">
                <a:solidFill>
                  <a:schemeClr val="bg2">
                    <a:lumMod val="25000"/>
                  </a:schemeClr>
                </a:solidFill>
                <a:latin typeface="SimHei" panose="02010609060101010101" pitchFamily="49" charset="-122"/>
                <a:ea typeface="SimHei" panose="02010609060101010101" pitchFamily="49" charset="-122"/>
                <a:cs typeface="Arial" panose="020B0604020202020204" pitchFamily="34" charset="0"/>
              </a:rPr>
              <a:t>   &lt;</a:t>
            </a:r>
            <a:r>
              <a:rPr lang="zh-CN" altLang="en-US" sz="2000" b="1" dirty="0">
                <a:solidFill>
                  <a:schemeClr val="bg2">
                    <a:lumMod val="25000"/>
                  </a:schemeClr>
                </a:solidFill>
                <a:latin typeface="SimHei" panose="02010609060101010101" pitchFamily="49" charset="-122"/>
                <a:ea typeface="SimHei" panose="02010609060101010101" pitchFamily="49" charset="-122"/>
                <a:cs typeface="Arial" panose="020B0604020202020204" pitchFamily="34" charset="0"/>
              </a:rPr>
              <a:t>游标名</a:t>
            </a:r>
            <a:r>
              <a:rPr lang="en-US" altLang="zh-CN" sz="2000" b="1" dirty="0">
                <a:solidFill>
                  <a:schemeClr val="bg2">
                    <a:lumMod val="25000"/>
                  </a:schemeClr>
                </a:solidFill>
                <a:latin typeface="SimHei" panose="02010609060101010101" pitchFamily="49" charset="-122"/>
                <a:ea typeface="SimHei" panose="02010609060101010101" pitchFamily="49" charset="-122"/>
                <a:cs typeface="Arial" panose="020B0604020202020204" pitchFamily="34" charset="0"/>
              </a:rPr>
              <a:t>&gt;;</a:t>
            </a:r>
          </a:p>
          <a:p>
            <a:pPr>
              <a:buFont typeface="Wingdings" charset="0"/>
              <a:buNone/>
              <a:defRPr/>
            </a:pPr>
            <a:r>
              <a:rPr lang="zh-CN" altLang="en-US" sz="2000" b="1" dirty="0">
                <a:solidFill>
                  <a:schemeClr val="bg2">
                    <a:lumMod val="25000"/>
                  </a:schemeClr>
                </a:solidFill>
                <a:latin typeface="SimHei" panose="02010609060101010101" pitchFamily="49" charset="-122"/>
                <a:ea typeface="SimHei" panose="02010609060101010101" pitchFamily="49" charset="-122"/>
                <a:cs typeface="Arial" panose="020B0604020202020204" pitchFamily="34" charset="0"/>
              </a:rPr>
              <a:t>功能：关闭游标，释放结果集占用的缓冲区及其他资源</a:t>
            </a:r>
            <a:endParaRPr lang="en-US" altLang="zh-CN" b="1" dirty="0">
              <a:latin typeface="SimHei" panose="02010609060101010101" pitchFamily="49" charset="-122"/>
              <a:ea typeface="SimHei" panose="02010609060101010101" pitchFamily="49" charset="-122"/>
            </a:endParaRPr>
          </a:p>
        </p:txBody>
      </p:sp>
      <p:sp>
        <p:nvSpPr>
          <p:cNvPr id="875522" name="Rectangle 2">
            <a:extLst>
              <a:ext uri="{FF2B5EF4-FFF2-40B4-BE49-F238E27FC236}">
                <a16:creationId xmlns:a16="http://schemas.microsoft.com/office/drawing/2014/main" id="{56518CE1-2F82-A340-AFAC-30F45B35443E}"/>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ormAutofit fontScale="90000"/>
          </a:bodyPr>
          <a:lstStyle/>
          <a:p>
            <a:pPr>
              <a:defRPr/>
            </a:pPr>
            <a:r>
              <a:rPr lang="zh-CN" altLang="en-US" dirty="0">
                <a:solidFill>
                  <a:schemeClr val="bg2">
                    <a:lumMod val="10000"/>
                  </a:schemeClr>
                </a:solidFill>
              </a:rPr>
              <a:t>（</a:t>
            </a:r>
            <a:r>
              <a:rPr lang="en-US" altLang="zh-CN" dirty="0">
                <a:solidFill>
                  <a:schemeClr val="bg2">
                    <a:lumMod val="10000"/>
                  </a:schemeClr>
                </a:solidFill>
              </a:rPr>
              <a:t>1</a:t>
            </a:r>
            <a:r>
              <a:rPr lang="zh-CN" altLang="en-US" dirty="0">
                <a:solidFill>
                  <a:schemeClr val="bg2">
                    <a:lumMod val="10000"/>
                  </a:schemeClr>
                </a:solidFill>
              </a:rPr>
              <a:t>）查询结果为多条记录的</a:t>
            </a:r>
            <a:r>
              <a:rPr lang="en-US" altLang="zh-CN" dirty="0">
                <a:solidFill>
                  <a:schemeClr val="bg2">
                    <a:lumMod val="10000"/>
                  </a:schemeClr>
                </a:solidFill>
              </a:rPr>
              <a:t>SELECT</a:t>
            </a:r>
            <a:r>
              <a:rPr lang="zh-CN" altLang="en-US" dirty="0">
                <a:solidFill>
                  <a:schemeClr val="bg2">
                    <a:lumMod val="10000"/>
                  </a:schemeClr>
                </a:solidFill>
              </a:rPr>
              <a:t>语句</a:t>
            </a:r>
          </a:p>
        </p:txBody>
      </p:sp>
      <p:sp>
        <p:nvSpPr>
          <p:cNvPr id="875523" name="Rectangle 3">
            <a:extLst>
              <a:ext uri="{FF2B5EF4-FFF2-40B4-BE49-F238E27FC236}">
                <a16:creationId xmlns:a16="http://schemas.microsoft.com/office/drawing/2014/main" id="{7ED94A36-61B5-994E-9CED-7C97D8ADF345}"/>
              </a:ext>
            </a:extLst>
          </p:cNvPr>
          <p:cNvSpPr>
            <a:spLocks noGrp="1" noChangeArrowheads="1"/>
          </p:cNvSpPr>
          <p:nvPr>
            <p:ph idx="1"/>
          </p:nvPr>
        </p:nvSpPr>
        <p:spPr>
          <a:xfrm>
            <a:off x="0" y="1037569"/>
            <a:ext cx="12192000" cy="1035853"/>
          </a:xfrm>
        </p:spPr>
        <p:txBody>
          <a:bodyPr>
            <a:normAutofit lnSpcReduction="10000"/>
          </a:bodyPr>
          <a:lstStyle/>
          <a:p>
            <a:pPr marL="0" indent="0">
              <a:lnSpc>
                <a:spcPct val="110000"/>
              </a:lnSpc>
              <a:buNone/>
              <a:defRPr/>
            </a:pPr>
            <a:r>
              <a:rPr lang="zh-CN" altLang="en-US" sz="2000" b="1" dirty="0">
                <a:solidFill>
                  <a:schemeClr val="bg2">
                    <a:lumMod val="25000"/>
                  </a:schemeClr>
                </a:solidFill>
                <a:latin typeface="Times New Roman" charset="0"/>
              </a:rPr>
              <a:t>查询结果为多条记录的</a:t>
            </a:r>
            <a:r>
              <a:rPr lang="en-US" altLang="zh-CN" sz="2000" b="1" dirty="0">
                <a:solidFill>
                  <a:schemeClr val="bg2">
                    <a:lumMod val="25000"/>
                  </a:schemeClr>
                </a:solidFill>
                <a:latin typeface="Times New Roman" charset="0"/>
              </a:rPr>
              <a:t>SELECT</a:t>
            </a:r>
            <a:r>
              <a:rPr lang="zh-CN" altLang="en-US" sz="2000" b="1" dirty="0">
                <a:solidFill>
                  <a:schemeClr val="bg2">
                    <a:lumMod val="25000"/>
                  </a:schemeClr>
                </a:solidFill>
                <a:latin typeface="Times New Roman" charset="0"/>
              </a:rPr>
              <a:t>语句必须将多条记录先保存在开辟的游标中，然后再一条一条取出来做处理。</a:t>
            </a:r>
            <a:endParaRPr lang="en-US" altLang="zh-CN" sz="2000" b="1" dirty="0">
              <a:solidFill>
                <a:schemeClr val="bg2">
                  <a:lumMod val="25000"/>
                </a:schemeClr>
              </a:solidFill>
              <a:latin typeface="Times New Roman" charset="0"/>
            </a:endParaRPr>
          </a:p>
          <a:p>
            <a:pPr marL="0" indent="0">
              <a:lnSpc>
                <a:spcPct val="200000"/>
              </a:lnSpc>
              <a:buNone/>
              <a:defRPr/>
            </a:pPr>
            <a:r>
              <a:rPr lang="zh-CN" altLang="en-US" sz="2000" b="1" dirty="0">
                <a:solidFill>
                  <a:schemeClr val="bg2">
                    <a:lumMod val="25000"/>
                  </a:schemeClr>
                </a:solidFill>
                <a:latin typeface="Times New Roman" charset="0"/>
              </a:rPr>
              <a:t>使用游标（</a:t>
            </a:r>
            <a:r>
              <a:rPr lang="en-US" altLang="zh-CN" sz="2000" b="1" dirty="0">
                <a:solidFill>
                  <a:schemeClr val="bg2">
                    <a:lumMod val="25000"/>
                  </a:schemeClr>
                </a:solidFill>
                <a:latin typeface="Times New Roman" charset="0"/>
              </a:rPr>
              <a:t>CURSOR</a:t>
            </a:r>
            <a:r>
              <a:rPr lang="zh-CN" altLang="en-US" sz="2000" b="1" dirty="0">
                <a:solidFill>
                  <a:schemeClr val="bg2">
                    <a:lumMod val="25000"/>
                  </a:schemeClr>
                </a:solidFill>
                <a:latin typeface="Times New Roman" charset="0"/>
              </a:rPr>
              <a:t>）：</a:t>
            </a:r>
            <a:endParaRPr lang="en-US" altLang="zh-CN" sz="2000" b="1" dirty="0">
              <a:solidFill>
                <a:schemeClr val="bg2">
                  <a:lumMod val="25000"/>
                </a:schemeClr>
              </a:solidFill>
              <a:latin typeface="Times New Roman" charset="0"/>
            </a:endParaRPr>
          </a:p>
        </p:txBody>
      </p:sp>
      <p:sp>
        <p:nvSpPr>
          <p:cNvPr id="5" name="幻灯片编号占位符 5">
            <a:extLst>
              <a:ext uri="{FF2B5EF4-FFF2-40B4-BE49-F238E27FC236}">
                <a16:creationId xmlns:a16="http://schemas.microsoft.com/office/drawing/2014/main" id="{F5C4A64B-5BD7-5F4E-9F89-4731D488987B}"/>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3E0979FF-DB94-4541-936E-334937DD5998}" type="slidenum">
              <a:rPr kumimoji="0" lang="en-US" altLang="zh-CN" sz="1400">
                <a:ea typeface="宋体" panose="02010600030101010101" pitchFamily="2" charset="-122"/>
              </a:rPr>
              <a:pPr/>
              <a:t>119</a:t>
            </a:fld>
            <a:endParaRPr kumimoji="0" lang="en-US" altLang="zh-CN" sz="1400">
              <a:ea typeface="宋体" panose="02010600030101010101" pitchFamily="2" charset="-122"/>
            </a:endParaRPr>
          </a:p>
        </p:txBody>
      </p:sp>
      <p:sp>
        <p:nvSpPr>
          <p:cNvPr id="35" name="Text Box 4">
            <a:extLst>
              <a:ext uri="{FF2B5EF4-FFF2-40B4-BE49-F238E27FC236}">
                <a16:creationId xmlns:a16="http://schemas.microsoft.com/office/drawing/2014/main" id="{8C1EA67E-B7D9-A84A-BCB8-2E540DEF0D5B}"/>
              </a:ext>
            </a:extLst>
          </p:cNvPr>
          <p:cNvSpPr txBox="1">
            <a:spLocks noChangeArrowheads="1"/>
          </p:cNvSpPr>
          <p:nvPr/>
        </p:nvSpPr>
        <p:spPr bwMode="auto">
          <a:xfrm>
            <a:off x="3475546" y="2053124"/>
            <a:ext cx="2877321" cy="773289"/>
          </a:xfrm>
          <a:custGeom>
            <a:avLst/>
            <a:gdLst>
              <a:gd name="connsiteX0" fmla="*/ 0 w 2877321"/>
              <a:gd name="connsiteY0" fmla="*/ 0 h 773289"/>
              <a:gd name="connsiteX1" fmla="*/ 633011 w 2877321"/>
              <a:gd name="connsiteY1" fmla="*/ 0 h 773289"/>
              <a:gd name="connsiteX2" fmla="*/ 1266021 w 2877321"/>
              <a:gd name="connsiteY2" fmla="*/ 0 h 773289"/>
              <a:gd name="connsiteX3" fmla="*/ 1755166 w 2877321"/>
              <a:gd name="connsiteY3" fmla="*/ 0 h 773289"/>
              <a:gd name="connsiteX4" fmla="*/ 2330630 w 2877321"/>
              <a:gd name="connsiteY4" fmla="*/ 0 h 773289"/>
              <a:gd name="connsiteX5" fmla="*/ 2877321 w 2877321"/>
              <a:gd name="connsiteY5" fmla="*/ 0 h 773289"/>
              <a:gd name="connsiteX6" fmla="*/ 2877321 w 2877321"/>
              <a:gd name="connsiteY6" fmla="*/ 386645 h 773289"/>
              <a:gd name="connsiteX7" fmla="*/ 2877321 w 2877321"/>
              <a:gd name="connsiteY7" fmla="*/ 773289 h 773289"/>
              <a:gd name="connsiteX8" fmla="*/ 2301857 w 2877321"/>
              <a:gd name="connsiteY8" fmla="*/ 773289 h 773289"/>
              <a:gd name="connsiteX9" fmla="*/ 1783939 w 2877321"/>
              <a:gd name="connsiteY9" fmla="*/ 773289 h 773289"/>
              <a:gd name="connsiteX10" fmla="*/ 1208475 w 2877321"/>
              <a:gd name="connsiteY10" fmla="*/ 773289 h 773289"/>
              <a:gd name="connsiteX11" fmla="*/ 661784 w 2877321"/>
              <a:gd name="connsiteY11" fmla="*/ 773289 h 773289"/>
              <a:gd name="connsiteX12" fmla="*/ 0 w 2877321"/>
              <a:gd name="connsiteY12" fmla="*/ 773289 h 773289"/>
              <a:gd name="connsiteX13" fmla="*/ 0 w 2877321"/>
              <a:gd name="connsiteY13" fmla="*/ 386645 h 773289"/>
              <a:gd name="connsiteX14" fmla="*/ 0 w 2877321"/>
              <a:gd name="connsiteY14" fmla="*/ 0 h 773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77321" h="773289" fill="none" extrusionOk="0">
                <a:moveTo>
                  <a:pt x="0" y="0"/>
                </a:moveTo>
                <a:cubicBezTo>
                  <a:pt x="267181" y="-38222"/>
                  <a:pt x="431073" y="73634"/>
                  <a:pt x="633011" y="0"/>
                </a:cubicBezTo>
                <a:cubicBezTo>
                  <a:pt x="834949" y="-73634"/>
                  <a:pt x="971169" y="39133"/>
                  <a:pt x="1266021" y="0"/>
                </a:cubicBezTo>
                <a:cubicBezTo>
                  <a:pt x="1560873" y="-39133"/>
                  <a:pt x="1555987" y="50795"/>
                  <a:pt x="1755166" y="0"/>
                </a:cubicBezTo>
                <a:cubicBezTo>
                  <a:pt x="1954346" y="-50795"/>
                  <a:pt x="2046707" y="44818"/>
                  <a:pt x="2330630" y="0"/>
                </a:cubicBezTo>
                <a:cubicBezTo>
                  <a:pt x="2614553" y="-44818"/>
                  <a:pt x="2680525" y="12077"/>
                  <a:pt x="2877321" y="0"/>
                </a:cubicBezTo>
                <a:cubicBezTo>
                  <a:pt x="2882565" y="108967"/>
                  <a:pt x="2850053" y="246982"/>
                  <a:pt x="2877321" y="386645"/>
                </a:cubicBezTo>
                <a:cubicBezTo>
                  <a:pt x="2904589" y="526308"/>
                  <a:pt x="2843613" y="615431"/>
                  <a:pt x="2877321" y="773289"/>
                </a:cubicBezTo>
                <a:cubicBezTo>
                  <a:pt x="2670715" y="806945"/>
                  <a:pt x="2502661" y="768377"/>
                  <a:pt x="2301857" y="773289"/>
                </a:cubicBezTo>
                <a:cubicBezTo>
                  <a:pt x="2101053" y="778201"/>
                  <a:pt x="2004177" y="753655"/>
                  <a:pt x="1783939" y="773289"/>
                </a:cubicBezTo>
                <a:cubicBezTo>
                  <a:pt x="1563701" y="792923"/>
                  <a:pt x="1487505" y="712807"/>
                  <a:pt x="1208475" y="773289"/>
                </a:cubicBezTo>
                <a:cubicBezTo>
                  <a:pt x="929445" y="833771"/>
                  <a:pt x="877818" y="725852"/>
                  <a:pt x="661784" y="773289"/>
                </a:cubicBezTo>
                <a:cubicBezTo>
                  <a:pt x="445750" y="820726"/>
                  <a:pt x="212728" y="705271"/>
                  <a:pt x="0" y="773289"/>
                </a:cubicBezTo>
                <a:cubicBezTo>
                  <a:pt x="-16309" y="665436"/>
                  <a:pt x="9072" y="551686"/>
                  <a:pt x="0" y="386645"/>
                </a:cubicBezTo>
                <a:cubicBezTo>
                  <a:pt x="-9072" y="221604"/>
                  <a:pt x="43369" y="175968"/>
                  <a:pt x="0" y="0"/>
                </a:cubicBezTo>
                <a:close/>
              </a:path>
              <a:path w="2877321" h="773289" stroke="0" extrusionOk="0">
                <a:moveTo>
                  <a:pt x="0" y="0"/>
                </a:moveTo>
                <a:cubicBezTo>
                  <a:pt x="246947" y="-46006"/>
                  <a:pt x="380943" y="42812"/>
                  <a:pt x="575464" y="0"/>
                </a:cubicBezTo>
                <a:cubicBezTo>
                  <a:pt x="769985" y="-42812"/>
                  <a:pt x="921779" y="40205"/>
                  <a:pt x="1179702" y="0"/>
                </a:cubicBezTo>
                <a:cubicBezTo>
                  <a:pt x="1437625" y="-40205"/>
                  <a:pt x="1530291" y="43530"/>
                  <a:pt x="1726393" y="0"/>
                </a:cubicBezTo>
                <a:cubicBezTo>
                  <a:pt x="1922495" y="-43530"/>
                  <a:pt x="2230571" y="12280"/>
                  <a:pt x="2359403" y="0"/>
                </a:cubicBezTo>
                <a:cubicBezTo>
                  <a:pt x="2488235" y="-12280"/>
                  <a:pt x="2676763" y="34505"/>
                  <a:pt x="2877321" y="0"/>
                </a:cubicBezTo>
                <a:cubicBezTo>
                  <a:pt x="2916024" y="90568"/>
                  <a:pt x="2849957" y="215078"/>
                  <a:pt x="2877321" y="371179"/>
                </a:cubicBezTo>
                <a:cubicBezTo>
                  <a:pt x="2904685" y="527280"/>
                  <a:pt x="2837334" y="581536"/>
                  <a:pt x="2877321" y="773289"/>
                </a:cubicBezTo>
                <a:cubicBezTo>
                  <a:pt x="2656960" y="779211"/>
                  <a:pt x="2509537" y="716334"/>
                  <a:pt x="2301857" y="773289"/>
                </a:cubicBezTo>
                <a:cubicBezTo>
                  <a:pt x="2094177" y="830244"/>
                  <a:pt x="1861362" y="724917"/>
                  <a:pt x="1668846" y="773289"/>
                </a:cubicBezTo>
                <a:cubicBezTo>
                  <a:pt x="1476330" y="821661"/>
                  <a:pt x="1343904" y="765848"/>
                  <a:pt x="1064609" y="773289"/>
                </a:cubicBezTo>
                <a:cubicBezTo>
                  <a:pt x="785314" y="780730"/>
                  <a:pt x="679267" y="750456"/>
                  <a:pt x="546691" y="773289"/>
                </a:cubicBezTo>
                <a:cubicBezTo>
                  <a:pt x="414115" y="796122"/>
                  <a:pt x="190394" y="733660"/>
                  <a:pt x="0" y="773289"/>
                </a:cubicBezTo>
                <a:cubicBezTo>
                  <a:pt x="-9073" y="625658"/>
                  <a:pt x="40195" y="567452"/>
                  <a:pt x="0" y="394377"/>
                </a:cubicBezTo>
                <a:cubicBezTo>
                  <a:pt x="-40195" y="221302"/>
                  <a:pt x="41819" y="154691"/>
                  <a:pt x="0" y="0"/>
                </a:cubicBezTo>
                <a:close/>
              </a:path>
            </a:pathLst>
          </a:cu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square">
            <a:spAutoFit/>
          </a:bodyPr>
          <a:lstStyle/>
          <a:p>
            <a:pPr>
              <a:lnSpc>
                <a:spcPct val="150000"/>
              </a:lnSpc>
              <a:spcBef>
                <a:spcPct val="20000"/>
              </a:spcBef>
              <a:buClr>
                <a:schemeClr val="folHlink"/>
              </a:buClr>
              <a:buSzPct val="60000"/>
              <a:buFont typeface="Wingdings" charset="0"/>
              <a:buNone/>
              <a:defRPr/>
            </a:pPr>
            <a:r>
              <a:rPr lang="zh-CN" altLang="en-US" sz="1600" b="1" dirty="0">
                <a:solidFill>
                  <a:srgbClr val="E02920"/>
                </a:solidFill>
                <a:latin typeface="SimHei" panose="02010609060101010101" pitchFamily="49" charset="-122"/>
                <a:ea typeface="SimHei" panose="02010609060101010101" pitchFamily="49" charset="-122"/>
              </a:rPr>
              <a:t>注意：</a:t>
            </a:r>
            <a:r>
              <a:rPr lang="zh-CN" altLang="en-US" sz="1600" b="1" dirty="0">
                <a:latin typeface="SimHei" panose="02010609060101010101" pitchFamily="49" charset="-122"/>
                <a:ea typeface="SimHei" panose="02010609060101010101" pitchFamily="49" charset="-122"/>
              </a:rPr>
              <a:t>定义游标时</a:t>
            </a:r>
            <a:r>
              <a:rPr lang="en-US" altLang="zh-CN" sz="1600" b="1" dirty="0">
                <a:latin typeface="SimHei" panose="02010609060101010101" pitchFamily="49" charset="-122"/>
                <a:ea typeface="SimHei" panose="02010609060101010101" pitchFamily="49" charset="-122"/>
              </a:rPr>
              <a:t>DBMS</a:t>
            </a:r>
            <a:r>
              <a:rPr lang="zh-CN" altLang="en-US" sz="1600" b="1" dirty="0">
                <a:latin typeface="SimHei" panose="02010609060101010101" pitchFamily="49" charset="-122"/>
                <a:ea typeface="SimHei" panose="02010609060101010101" pitchFamily="49" charset="-122"/>
              </a:rPr>
              <a:t>并不执行</a:t>
            </a:r>
            <a:r>
              <a:rPr lang="en-US" altLang="zh-CN" sz="1600" b="1" dirty="0">
                <a:latin typeface="SimHei" panose="02010609060101010101" pitchFamily="49" charset="-122"/>
                <a:ea typeface="SimHei" panose="02010609060101010101" pitchFamily="49" charset="-122"/>
              </a:rPr>
              <a:t>SELECT</a:t>
            </a:r>
            <a:r>
              <a:rPr lang="zh-CN" altLang="en-US" sz="1600" b="1" dirty="0">
                <a:latin typeface="SimHei" panose="02010609060101010101" pitchFamily="49" charset="-122"/>
                <a:ea typeface="SimHei" panose="02010609060101010101" pitchFamily="49" charset="-122"/>
              </a:rPr>
              <a:t>指定的查询操作。</a:t>
            </a:r>
            <a:endParaRPr lang="zh-CN" altLang="en-US" sz="1600" dirty="0">
              <a:latin typeface="SimHei" panose="02010609060101010101" pitchFamily="49" charset="-122"/>
              <a:ea typeface="SimHei" panose="02010609060101010101" pitchFamily="49" charset="-122"/>
            </a:endParaRPr>
          </a:p>
        </p:txBody>
      </p:sp>
      <p:sp>
        <p:nvSpPr>
          <p:cNvPr id="3" name="矩形 2">
            <a:extLst>
              <a:ext uri="{FF2B5EF4-FFF2-40B4-BE49-F238E27FC236}">
                <a16:creationId xmlns:a16="http://schemas.microsoft.com/office/drawing/2014/main" id="{0ACC4A54-5DE4-4B47-9C17-EEA779C761EE}"/>
              </a:ext>
            </a:extLst>
          </p:cNvPr>
          <p:cNvSpPr/>
          <p:nvPr/>
        </p:nvSpPr>
        <p:spPr>
          <a:xfrm>
            <a:off x="7290949" y="1071522"/>
            <a:ext cx="4871406" cy="1446550"/>
          </a:xfrm>
          <a:custGeom>
            <a:avLst/>
            <a:gdLst>
              <a:gd name="connsiteX0" fmla="*/ 0 w 4871406"/>
              <a:gd name="connsiteY0" fmla="*/ 0 h 1446550"/>
              <a:gd name="connsiteX1" fmla="*/ 541267 w 4871406"/>
              <a:gd name="connsiteY1" fmla="*/ 0 h 1446550"/>
              <a:gd name="connsiteX2" fmla="*/ 1082535 w 4871406"/>
              <a:gd name="connsiteY2" fmla="*/ 0 h 1446550"/>
              <a:gd name="connsiteX3" fmla="*/ 1721230 w 4871406"/>
              <a:gd name="connsiteY3" fmla="*/ 0 h 1446550"/>
              <a:gd name="connsiteX4" fmla="*/ 2213783 w 4871406"/>
              <a:gd name="connsiteY4" fmla="*/ 0 h 1446550"/>
              <a:gd name="connsiteX5" fmla="*/ 2608909 w 4871406"/>
              <a:gd name="connsiteY5" fmla="*/ 0 h 1446550"/>
              <a:gd name="connsiteX6" fmla="*/ 3052748 w 4871406"/>
              <a:gd name="connsiteY6" fmla="*/ 0 h 1446550"/>
              <a:gd name="connsiteX7" fmla="*/ 3642729 w 4871406"/>
              <a:gd name="connsiteY7" fmla="*/ 0 h 1446550"/>
              <a:gd name="connsiteX8" fmla="*/ 4135282 w 4871406"/>
              <a:gd name="connsiteY8" fmla="*/ 0 h 1446550"/>
              <a:gd name="connsiteX9" fmla="*/ 4871406 w 4871406"/>
              <a:gd name="connsiteY9" fmla="*/ 0 h 1446550"/>
              <a:gd name="connsiteX10" fmla="*/ 4871406 w 4871406"/>
              <a:gd name="connsiteY10" fmla="*/ 482183 h 1446550"/>
              <a:gd name="connsiteX11" fmla="*/ 4871406 w 4871406"/>
              <a:gd name="connsiteY11" fmla="*/ 920970 h 1446550"/>
              <a:gd name="connsiteX12" fmla="*/ 4871406 w 4871406"/>
              <a:gd name="connsiteY12" fmla="*/ 1446550 h 1446550"/>
              <a:gd name="connsiteX13" fmla="*/ 4232711 w 4871406"/>
              <a:gd name="connsiteY13" fmla="*/ 1446550 h 1446550"/>
              <a:gd name="connsiteX14" fmla="*/ 3691443 w 4871406"/>
              <a:gd name="connsiteY14" fmla="*/ 1446550 h 1446550"/>
              <a:gd name="connsiteX15" fmla="*/ 3247604 w 4871406"/>
              <a:gd name="connsiteY15" fmla="*/ 1446550 h 1446550"/>
              <a:gd name="connsiteX16" fmla="*/ 2608909 w 4871406"/>
              <a:gd name="connsiteY16" fmla="*/ 1446550 h 1446550"/>
              <a:gd name="connsiteX17" fmla="*/ 2165069 w 4871406"/>
              <a:gd name="connsiteY17" fmla="*/ 1446550 h 1446550"/>
              <a:gd name="connsiteX18" fmla="*/ 1721230 w 4871406"/>
              <a:gd name="connsiteY18" fmla="*/ 1446550 h 1446550"/>
              <a:gd name="connsiteX19" fmla="*/ 1179963 w 4871406"/>
              <a:gd name="connsiteY19" fmla="*/ 1446550 h 1446550"/>
              <a:gd name="connsiteX20" fmla="*/ 736124 w 4871406"/>
              <a:gd name="connsiteY20" fmla="*/ 1446550 h 1446550"/>
              <a:gd name="connsiteX21" fmla="*/ 0 w 4871406"/>
              <a:gd name="connsiteY21" fmla="*/ 1446550 h 1446550"/>
              <a:gd name="connsiteX22" fmla="*/ 0 w 4871406"/>
              <a:gd name="connsiteY22" fmla="*/ 949901 h 1446550"/>
              <a:gd name="connsiteX23" fmla="*/ 0 w 4871406"/>
              <a:gd name="connsiteY23" fmla="*/ 482183 h 1446550"/>
              <a:gd name="connsiteX24" fmla="*/ 0 w 4871406"/>
              <a:gd name="connsiteY24" fmla="*/ 0 h 144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71406" h="1446550" fill="none" extrusionOk="0">
                <a:moveTo>
                  <a:pt x="0" y="0"/>
                </a:moveTo>
                <a:cubicBezTo>
                  <a:pt x="130771" y="-47842"/>
                  <a:pt x="329467" y="269"/>
                  <a:pt x="541267" y="0"/>
                </a:cubicBezTo>
                <a:cubicBezTo>
                  <a:pt x="753067" y="-269"/>
                  <a:pt x="903815" y="46569"/>
                  <a:pt x="1082535" y="0"/>
                </a:cubicBezTo>
                <a:cubicBezTo>
                  <a:pt x="1261255" y="-46569"/>
                  <a:pt x="1425650" y="24303"/>
                  <a:pt x="1721230" y="0"/>
                </a:cubicBezTo>
                <a:cubicBezTo>
                  <a:pt x="2016810" y="-24303"/>
                  <a:pt x="1998317" y="4878"/>
                  <a:pt x="2213783" y="0"/>
                </a:cubicBezTo>
                <a:cubicBezTo>
                  <a:pt x="2429249" y="-4878"/>
                  <a:pt x="2503392" y="13940"/>
                  <a:pt x="2608909" y="0"/>
                </a:cubicBezTo>
                <a:cubicBezTo>
                  <a:pt x="2714426" y="-13940"/>
                  <a:pt x="2900793" y="20057"/>
                  <a:pt x="3052748" y="0"/>
                </a:cubicBezTo>
                <a:cubicBezTo>
                  <a:pt x="3204703" y="-20057"/>
                  <a:pt x="3437193" y="4916"/>
                  <a:pt x="3642729" y="0"/>
                </a:cubicBezTo>
                <a:cubicBezTo>
                  <a:pt x="3848265" y="-4916"/>
                  <a:pt x="3996938" y="46163"/>
                  <a:pt x="4135282" y="0"/>
                </a:cubicBezTo>
                <a:cubicBezTo>
                  <a:pt x="4273626" y="-46163"/>
                  <a:pt x="4553669" y="67667"/>
                  <a:pt x="4871406" y="0"/>
                </a:cubicBezTo>
                <a:cubicBezTo>
                  <a:pt x="4886077" y="109232"/>
                  <a:pt x="4828448" y="358743"/>
                  <a:pt x="4871406" y="482183"/>
                </a:cubicBezTo>
                <a:cubicBezTo>
                  <a:pt x="4914364" y="605623"/>
                  <a:pt x="4851866" y="761928"/>
                  <a:pt x="4871406" y="920970"/>
                </a:cubicBezTo>
                <a:cubicBezTo>
                  <a:pt x="4890946" y="1080012"/>
                  <a:pt x="4841841" y="1191959"/>
                  <a:pt x="4871406" y="1446550"/>
                </a:cubicBezTo>
                <a:cubicBezTo>
                  <a:pt x="4672934" y="1465252"/>
                  <a:pt x="4471479" y="1423312"/>
                  <a:pt x="4232711" y="1446550"/>
                </a:cubicBezTo>
                <a:cubicBezTo>
                  <a:pt x="3993944" y="1469788"/>
                  <a:pt x="3902787" y="1416040"/>
                  <a:pt x="3691443" y="1446550"/>
                </a:cubicBezTo>
                <a:cubicBezTo>
                  <a:pt x="3480099" y="1477060"/>
                  <a:pt x="3384110" y="1421998"/>
                  <a:pt x="3247604" y="1446550"/>
                </a:cubicBezTo>
                <a:cubicBezTo>
                  <a:pt x="3111098" y="1471102"/>
                  <a:pt x="2818589" y="1401974"/>
                  <a:pt x="2608909" y="1446550"/>
                </a:cubicBezTo>
                <a:cubicBezTo>
                  <a:pt x="2399229" y="1491126"/>
                  <a:pt x="2271577" y="1396015"/>
                  <a:pt x="2165069" y="1446550"/>
                </a:cubicBezTo>
                <a:cubicBezTo>
                  <a:pt x="2058561" y="1497085"/>
                  <a:pt x="1880591" y="1428109"/>
                  <a:pt x="1721230" y="1446550"/>
                </a:cubicBezTo>
                <a:cubicBezTo>
                  <a:pt x="1561869" y="1464991"/>
                  <a:pt x="1440474" y="1404310"/>
                  <a:pt x="1179963" y="1446550"/>
                </a:cubicBezTo>
                <a:cubicBezTo>
                  <a:pt x="919452" y="1488790"/>
                  <a:pt x="909668" y="1395200"/>
                  <a:pt x="736124" y="1446550"/>
                </a:cubicBezTo>
                <a:cubicBezTo>
                  <a:pt x="562580" y="1497900"/>
                  <a:pt x="279722" y="1401868"/>
                  <a:pt x="0" y="1446550"/>
                </a:cubicBezTo>
                <a:cubicBezTo>
                  <a:pt x="-51728" y="1243922"/>
                  <a:pt x="25522" y="1191997"/>
                  <a:pt x="0" y="949901"/>
                </a:cubicBezTo>
                <a:cubicBezTo>
                  <a:pt x="-25522" y="707805"/>
                  <a:pt x="23122" y="581953"/>
                  <a:pt x="0" y="482183"/>
                </a:cubicBezTo>
                <a:cubicBezTo>
                  <a:pt x="-23122" y="382413"/>
                  <a:pt x="11593" y="230782"/>
                  <a:pt x="0" y="0"/>
                </a:cubicBezTo>
                <a:close/>
              </a:path>
              <a:path w="4871406" h="1446550" stroke="0" extrusionOk="0">
                <a:moveTo>
                  <a:pt x="0" y="0"/>
                </a:moveTo>
                <a:cubicBezTo>
                  <a:pt x="175832" y="-13847"/>
                  <a:pt x="351989" y="41334"/>
                  <a:pt x="541267" y="0"/>
                </a:cubicBezTo>
                <a:cubicBezTo>
                  <a:pt x="730545" y="-41334"/>
                  <a:pt x="902036" y="55966"/>
                  <a:pt x="1131249" y="0"/>
                </a:cubicBezTo>
                <a:cubicBezTo>
                  <a:pt x="1360462" y="-55966"/>
                  <a:pt x="1390349" y="5130"/>
                  <a:pt x="1623802" y="0"/>
                </a:cubicBezTo>
                <a:cubicBezTo>
                  <a:pt x="1857255" y="-5130"/>
                  <a:pt x="2021152" y="38735"/>
                  <a:pt x="2262497" y="0"/>
                </a:cubicBezTo>
                <a:cubicBezTo>
                  <a:pt x="2503842" y="-38735"/>
                  <a:pt x="2566805" y="26926"/>
                  <a:pt x="2803765" y="0"/>
                </a:cubicBezTo>
                <a:cubicBezTo>
                  <a:pt x="3040725" y="-26926"/>
                  <a:pt x="3088030" y="26156"/>
                  <a:pt x="3247604" y="0"/>
                </a:cubicBezTo>
                <a:cubicBezTo>
                  <a:pt x="3407178" y="-26156"/>
                  <a:pt x="3580579" y="41103"/>
                  <a:pt x="3691443" y="0"/>
                </a:cubicBezTo>
                <a:cubicBezTo>
                  <a:pt x="3802307" y="-41103"/>
                  <a:pt x="4002597" y="12105"/>
                  <a:pt x="4086568" y="0"/>
                </a:cubicBezTo>
                <a:cubicBezTo>
                  <a:pt x="4170540" y="-12105"/>
                  <a:pt x="4679633" y="15277"/>
                  <a:pt x="4871406" y="0"/>
                </a:cubicBezTo>
                <a:cubicBezTo>
                  <a:pt x="4889717" y="136673"/>
                  <a:pt x="4832048" y="375735"/>
                  <a:pt x="4871406" y="482183"/>
                </a:cubicBezTo>
                <a:cubicBezTo>
                  <a:pt x="4910764" y="588631"/>
                  <a:pt x="4822806" y="808959"/>
                  <a:pt x="4871406" y="949901"/>
                </a:cubicBezTo>
                <a:cubicBezTo>
                  <a:pt x="4920006" y="1090843"/>
                  <a:pt x="4824094" y="1232749"/>
                  <a:pt x="4871406" y="1446550"/>
                </a:cubicBezTo>
                <a:cubicBezTo>
                  <a:pt x="4695850" y="1453304"/>
                  <a:pt x="4600289" y="1422103"/>
                  <a:pt x="4476281" y="1446550"/>
                </a:cubicBezTo>
                <a:cubicBezTo>
                  <a:pt x="4352274" y="1470997"/>
                  <a:pt x="4231329" y="1393505"/>
                  <a:pt x="4032442" y="1446550"/>
                </a:cubicBezTo>
                <a:cubicBezTo>
                  <a:pt x="3833555" y="1499595"/>
                  <a:pt x="3741999" y="1403369"/>
                  <a:pt x="3637316" y="1446550"/>
                </a:cubicBezTo>
                <a:cubicBezTo>
                  <a:pt x="3532633" y="1489731"/>
                  <a:pt x="3348078" y="1417082"/>
                  <a:pt x="3144763" y="1446550"/>
                </a:cubicBezTo>
                <a:cubicBezTo>
                  <a:pt x="2941448" y="1476018"/>
                  <a:pt x="2880451" y="1415673"/>
                  <a:pt x="2652210" y="1446550"/>
                </a:cubicBezTo>
                <a:cubicBezTo>
                  <a:pt x="2423969" y="1477427"/>
                  <a:pt x="2151321" y="1431705"/>
                  <a:pt x="2013514" y="1446550"/>
                </a:cubicBezTo>
                <a:cubicBezTo>
                  <a:pt x="1875707" y="1461395"/>
                  <a:pt x="1748897" y="1442139"/>
                  <a:pt x="1618389" y="1446550"/>
                </a:cubicBezTo>
                <a:cubicBezTo>
                  <a:pt x="1487881" y="1450961"/>
                  <a:pt x="1273264" y="1389514"/>
                  <a:pt x="1028408" y="1446550"/>
                </a:cubicBezTo>
                <a:cubicBezTo>
                  <a:pt x="783552" y="1503586"/>
                  <a:pt x="663535" y="1437305"/>
                  <a:pt x="535855" y="1446550"/>
                </a:cubicBezTo>
                <a:cubicBezTo>
                  <a:pt x="408175" y="1455795"/>
                  <a:pt x="169410" y="1443648"/>
                  <a:pt x="0" y="1446550"/>
                </a:cubicBezTo>
                <a:cubicBezTo>
                  <a:pt x="-28489" y="1251236"/>
                  <a:pt x="7114" y="1109158"/>
                  <a:pt x="0" y="978832"/>
                </a:cubicBezTo>
                <a:cubicBezTo>
                  <a:pt x="-7114" y="848506"/>
                  <a:pt x="40317" y="663672"/>
                  <a:pt x="0" y="525580"/>
                </a:cubicBezTo>
                <a:cubicBezTo>
                  <a:pt x="-40317" y="387488"/>
                  <a:pt x="14561" y="188706"/>
                  <a:pt x="0" y="0"/>
                </a:cubicBezTo>
                <a:close/>
              </a:path>
            </a:pathLst>
          </a:cu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nSpc>
                <a:spcPct val="150000"/>
              </a:lnSpc>
              <a:spcBef>
                <a:spcPct val="20000"/>
              </a:spcBef>
              <a:buClr>
                <a:schemeClr val="folHlink"/>
              </a:buClr>
              <a:buSzPct val="60000"/>
            </a:pPr>
            <a:r>
              <a:rPr lang="zh-CN" altLang="en-US" sz="1600" b="1" dirty="0">
                <a:solidFill>
                  <a:srgbClr val="E02920"/>
                </a:solidFill>
                <a:latin typeface="SimHei" panose="02010609060101010101" pitchFamily="49" charset="-122"/>
                <a:ea typeface="SimHei" panose="02010609060101010101" pitchFamily="49" charset="-122"/>
              </a:rPr>
              <a:t>注意：</a:t>
            </a:r>
            <a:endParaRPr lang="en-US" altLang="zh-CN" sz="1600" b="1" dirty="0">
              <a:solidFill>
                <a:srgbClr val="E02920"/>
              </a:solidFill>
              <a:latin typeface="SimHei" panose="02010609060101010101" pitchFamily="49" charset="-122"/>
              <a:ea typeface="SimHei" panose="02010609060101010101" pitchFamily="49" charset="-122"/>
            </a:endParaRPr>
          </a:p>
          <a:p>
            <a:pPr lvl="1" indent="-444500"/>
            <a:r>
              <a:rPr lang="en-US" altLang="zh-CN" sz="1600" dirty="0">
                <a:latin typeface="SimHei" panose="02010609060101010101" pitchFamily="49" charset="-122"/>
                <a:ea typeface="SimHei" panose="02010609060101010101" pitchFamily="49" charset="-122"/>
              </a:rPr>
              <a:t>(1) </a:t>
            </a:r>
            <a:r>
              <a:rPr lang="zh-CN" altLang="en-US" sz="1600" dirty="0">
                <a:latin typeface="SimHei" panose="02010609060101010101" pitchFamily="49" charset="-122"/>
                <a:ea typeface="SimHei" panose="02010609060101010101" pitchFamily="49" charset="-122"/>
              </a:rPr>
              <a:t>主变量必须与</a:t>
            </a:r>
            <a:r>
              <a:rPr lang="en-US" altLang="zh-CN" sz="1600" dirty="0">
                <a:latin typeface="SimHei" panose="02010609060101010101" pitchFamily="49" charset="-122"/>
                <a:ea typeface="SimHei" panose="02010609060101010101" pitchFamily="49" charset="-122"/>
              </a:rPr>
              <a:t>SELECT</a:t>
            </a:r>
            <a:r>
              <a:rPr lang="zh-CN" altLang="en-US" sz="1600" dirty="0">
                <a:latin typeface="SimHei" panose="02010609060101010101" pitchFamily="49" charset="-122"/>
                <a:ea typeface="SimHei" panose="02010609060101010101" pitchFamily="49" charset="-122"/>
              </a:rPr>
              <a:t>语句中的目标列表达式具有一一对应关系。</a:t>
            </a:r>
            <a:endParaRPr lang="en-US" altLang="zh-CN" sz="1600" dirty="0">
              <a:latin typeface="SimHei" panose="02010609060101010101" pitchFamily="49" charset="-122"/>
              <a:ea typeface="SimHei" panose="02010609060101010101" pitchFamily="49" charset="-122"/>
            </a:endParaRPr>
          </a:p>
          <a:p>
            <a:pPr lvl="1" indent="-444500"/>
            <a:r>
              <a:rPr lang="en-US" altLang="zh-CN" sz="1600" dirty="0">
                <a:latin typeface="SimHei" panose="02010609060101010101" pitchFamily="49" charset="-122"/>
                <a:ea typeface="SimHei" panose="02010609060101010101" pitchFamily="49" charset="-122"/>
              </a:rPr>
              <a:t>(2) FETCH</a:t>
            </a:r>
            <a:r>
              <a:rPr lang="zh-CN" altLang="en-US" sz="1600" dirty="0">
                <a:latin typeface="SimHei" panose="02010609060101010101" pitchFamily="49" charset="-122"/>
                <a:ea typeface="SimHei" panose="02010609060101010101" pitchFamily="49" charset="-122"/>
              </a:rPr>
              <a:t>语句通常用在一个循环结构中，通过循环执行</a:t>
            </a:r>
            <a:r>
              <a:rPr lang="en-US" altLang="zh-CN" sz="1600" dirty="0">
                <a:latin typeface="SimHei" panose="02010609060101010101" pitchFamily="49" charset="-122"/>
                <a:ea typeface="SimHei" panose="02010609060101010101" pitchFamily="49" charset="-122"/>
              </a:rPr>
              <a:t>FETCH</a:t>
            </a:r>
            <a:r>
              <a:rPr lang="zh-CN" altLang="en-US" sz="1600" dirty="0">
                <a:latin typeface="SimHei" panose="02010609060101010101" pitchFamily="49" charset="-122"/>
                <a:ea typeface="SimHei" panose="02010609060101010101" pitchFamily="49" charset="-122"/>
              </a:rPr>
              <a:t>语句逐条取出结果集中的行进行处理。</a:t>
            </a:r>
          </a:p>
        </p:txBody>
      </p:sp>
      <p:sp>
        <p:nvSpPr>
          <p:cNvPr id="37" name="矩形 36">
            <a:extLst>
              <a:ext uri="{FF2B5EF4-FFF2-40B4-BE49-F238E27FC236}">
                <a16:creationId xmlns:a16="http://schemas.microsoft.com/office/drawing/2014/main" id="{FE8CE27C-D425-4A40-A241-5B5B1B9BD8A8}"/>
              </a:ext>
            </a:extLst>
          </p:cNvPr>
          <p:cNvSpPr/>
          <p:nvPr/>
        </p:nvSpPr>
        <p:spPr>
          <a:xfrm>
            <a:off x="6655408" y="5903893"/>
            <a:ext cx="5506947" cy="954107"/>
          </a:xfrm>
          <a:custGeom>
            <a:avLst/>
            <a:gdLst>
              <a:gd name="connsiteX0" fmla="*/ 0 w 5506947"/>
              <a:gd name="connsiteY0" fmla="*/ 0 h 954107"/>
              <a:gd name="connsiteX1" fmla="*/ 550695 w 5506947"/>
              <a:gd name="connsiteY1" fmla="*/ 0 h 954107"/>
              <a:gd name="connsiteX2" fmla="*/ 1101389 w 5506947"/>
              <a:gd name="connsiteY2" fmla="*/ 0 h 954107"/>
              <a:gd name="connsiteX3" fmla="*/ 1762223 w 5506947"/>
              <a:gd name="connsiteY3" fmla="*/ 0 h 954107"/>
              <a:gd name="connsiteX4" fmla="*/ 2257848 w 5506947"/>
              <a:gd name="connsiteY4" fmla="*/ 0 h 954107"/>
              <a:gd name="connsiteX5" fmla="*/ 2643335 w 5506947"/>
              <a:gd name="connsiteY5" fmla="*/ 0 h 954107"/>
              <a:gd name="connsiteX6" fmla="*/ 3083890 w 5506947"/>
              <a:gd name="connsiteY6" fmla="*/ 0 h 954107"/>
              <a:gd name="connsiteX7" fmla="*/ 3689654 w 5506947"/>
              <a:gd name="connsiteY7" fmla="*/ 0 h 954107"/>
              <a:gd name="connsiteX8" fmla="*/ 4185280 w 5506947"/>
              <a:gd name="connsiteY8" fmla="*/ 0 h 954107"/>
              <a:gd name="connsiteX9" fmla="*/ 4846113 w 5506947"/>
              <a:gd name="connsiteY9" fmla="*/ 0 h 954107"/>
              <a:gd name="connsiteX10" fmla="*/ 5506947 w 5506947"/>
              <a:gd name="connsiteY10" fmla="*/ 0 h 954107"/>
              <a:gd name="connsiteX11" fmla="*/ 5506947 w 5506947"/>
              <a:gd name="connsiteY11" fmla="*/ 467512 h 954107"/>
              <a:gd name="connsiteX12" fmla="*/ 5506947 w 5506947"/>
              <a:gd name="connsiteY12" fmla="*/ 954107 h 954107"/>
              <a:gd name="connsiteX13" fmla="*/ 4846113 w 5506947"/>
              <a:gd name="connsiteY13" fmla="*/ 954107 h 954107"/>
              <a:gd name="connsiteX14" fmla="*/ 4295419 w 5506947"/>
              <a:gd name="connsiteY14" fmla="*/ 954107 h 954107"/>
              <a:gd name="connsiteX15" fmla="*/ 3854863 w 5506947"/>
              <a:gd name="connsiteY15" fmla="*/ 954107 h 954107"/>
              <a:gd name="connsiteX16" fmla="*/ 3194029 w 5506947"/>
              <a:gd name="connsiteY16" fmla="*/ 954107 h 954107"/>
              <a:gd name="connsiteX17" fmla="*/ 2753474 w 5506947"/>
              <a:gd name="connsiteY17" fmla="*/ 954107 h 954107"/>
              <a:gd name="connsiteX18" fmla="*/ 2312918 w 5506947"/>
              <a:gd name="connsiteY18" fmla="*/ 954107 h 954107"/>
              <a:gd name="connsiteX19" fmla="*/ 1762223 w 5506947"/>
              <a:gd name="connsiteY19" fmla="*/ 954107 h 954107"/>
              <a:gd name="connsiteX20" fmla="*/ 1321667 w 5506947"/>
              <a:gd name="connsiteY20" fmla="*/ 954107 h 954107"/>
              <a:gd name="connsiteX21" fmla="*/ 660834 w 5506947"/>
              <a:gd name="connsiteY21" fmla="*/ 954107 h 954107"/>
              <a:gd name="connsiteX22" fmla="*/ 0 w 5506947"/>
              <a:gd name="connsiteY22" fmla="*/ 954107 h 954107"/>
              <a:gd name="connsiteX23" fmla="*/ 0 w 5506947"/>
              <a:gd name="connsiteY23" fmla="*/ 477054 h 954107"/>
              <a:gd name="connsiteX24" fmla="*/ 0 w 5506947"/>
              <a:gd name="connsiteY24"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506947" h="954107" fill="none" extrusionOk="0">
                <a:moveTo>
                  <a:pt x="0" y="0"/>
                </a:moveTo>
                <a:cubicBezTo>
                  <a:pt x="233486" y="-29092"/>
                  <a:pt x="408688" y="62647"/>
                  <a:pt x="550695" y="0"/>
                </a:cubicBezTo>
                <a:cubicBezTo>
                  <a:pt x="692703" y="-62647"/>
                  <a:pt x="912210" y="31804"/>
                  <a:pt x="1101389" y="0"/>
                </a:cubicBezTo>
                <a:cubicBezTo>
                  <a:pt x="1290568" y="-31804"/>
                  <a:pt x="1527212" y="72706"/>
                  <a:pt x="1762223" y="0"/>
                </a:cubicBezTo>
                <a:cubicBezTo>
                  <a:pt x="1997234" y="-72706"/>
                  <a:pt x="2076144" y="38974"/>
                  <a:pt x="2257848" y="0"/>
                </a:cubicBezTo>
                <a:cubicBezTo>
                  <a:pt x="2439552" y="-38974"/>
                  <a:pt x="2563198" y="24198"/>
                  <a:pt x="2643335" y="0"/>
                </a:cubicBezTo>
                <a:cubicBezTo>
                  <a:pt x="2723472" y="-24198"/>
                  <a:pt x="2925460" y="5693"/>
                  <a:pt x="3083890" y="0"/>
                </a:cubicBezTo>
                <a:cubicBezTo>
                  <a:pt x="3242321" y="-5693"/>
                  <a:pt x="3418168" y="5482"/>
                  <a:pt x="3689654" y="0"/>
                </a:cubicBezTo>
                <a:cubicBezTo>
                  <a:pt x="3961140" y="-5482"/>
                  <a:pt x="3941733" y="50722"/>
                  <a:pt x="4185280" y="0"/>
                </a:cubicBezTo>
                <a:cubicBezTo>
                  <a:pt x="4428827" y="-50722"/>
                  <a:pt x="4664455" y="4811"/>
                  <a:pt x="4846113" y="0"/>
                </a:cubicBezTo>
                <a:cubicBezTo>
                  <a:pt x="5027771" y="-4811"/>
                  <a:pt x="5374660" y="49984"/>
                  <a:pt x="5506947" y="0"/>
                </a:cubicBezTo>
                <a:cubicBezTo>
                  <a:pt x="5551715" y="126585"/>
                  <a:pt x="5472050" y="307129"/>
                  <a:pt x="5506947" y="467512"/>
                </a:cubicBezTo>
                <a:cubicBezTo>
                  <a:pt x="5541844" y="627895"/>
                  <a:pt x="5455694" y="747429"/>
                  <a:pt x="5506947" y="954107"/>
                </a:cubicBezTo>
                <a:cubicBezTo>
                  <a:pt x="5289906" y="954865"/>
                  <a:pt x="5176208" y="944188"/>
                  <a:pt x="4846113" y="954107"/>
                </a:cubicBezTo>
                <a:cubicBezTo>
                  <a:pt x="4516018" y="964026"/>
                  <a:pt x="4522816" y="939087"/>
                  <a:pt x="4295419" y="954107"/>
                </a:cubicBezTo>
                <a:cubicBezTo>
                  <a:pt x="4068022" y="969127"/>
                  <a:pt x="4062379" y="938648"/>
                  <a:pt x="3854863" y="954107"/>
                </a:cubicBezTo>
                <a:cubicBezTo>
                  <a:pt x="3647347" y="969566"/>
                  <a:pt x="3488402" y="881143"/>
                  <a:pt x="3194029" y="954107"/>
                </a:cubicBezTo>
                <a:cubicBezTo>
                  <a:pt x="2899656" y="1027071"/>
                  <a:pt x="2942511" y="933794"/>
                  <a:pt x="2753474" y="954107"/>
                </a:cubicBezTo>
                <a:cubicBezTo>
                  <a:pt x="2564438" y="974420"/>
                  <a:pt x="2469144" y="921803"/>
                  <a:pt x="2312918" y="954107"/>
                </a:cubicBezTo>
                <a:cubicBezTo>
                  <a:pt x="2156692" y="986411"/>
                  <a:pt x="2017826" y="906370"/>
                  <a:pt x="1762223" y="954107"/>
                </a:cubicBezTo>
                <a:cubicBezTo>
                  <a:pt x="1506621" y="1001844"/>
                  <a:pt x="1528686" y="909745"/>
                  <a:pt x="1321667" y="954107"/>
                </a:cubicBezTo>
                <a:cubicBezTo>
                  <a:pt x="1114648" y="998469"/>
                  <a:pt x="950807" y="906140"/>
                  <a:pt x="660834" y="954107"/>
                </a:cubicBezTo>
                <a:cubicBezTo>
                  <a:pt x="370861" y="1002074"/>
                  <a:pt x="301633" y="939169"/>
                  <a:pt x="0" y="954107"/>
                </a:cubicBezTo>
                <a:cubicBezTo>
                  <a:pt x="-1065" y="811514"/>
                  <a:pt x="43311" y="708723"/>
                  <a:pt x="0" y="477054"/>
                </a:cubicBezTo>
                <a:cubicBezTo>
                  <a:pt x="-43311" y="245385"/>
                  <a:pt x="37504" y="157364"/>
                  <a:pt x="0" y="0"/>
                </a:cubicBezTo>
                <a:close/>
              </a:path>
              <a:path w="5506947" h="954107" stroke="0" extrusionOk="0">
                <a:moveTo>
                  <a:pt x="0" y="0"/>
                </a:moveTo>
                <a:cubicBezTo>
                  <a:pt x="143133" y="-42401"/>
                  <a:pt x="339598" y="52846"/>
                  <a:pt x="550695" y="0"/>
                </a:cubicBezTo>
                <a:cubicBezTo>
                  <a:pt x="761793" y="-52846"/>
                  <a:pt x="1023079" y="5085"/>
                  <a:pt x="1156459" y="0"/>
                </a:cubicBezTo>
                <a:cubicBezTo>
                  <a:pt x="1289839" y="-5085"/>
                  <a:pt x="1500272" y="42181"/>
                  <a:pt x="1652084" y="0"/>
                </a:cubicBezTo>
                <a:cubicBezTo>
                  <a:pt x="1803896" y="-42181"/>
                  <a:pt x="2136848" y="74946"/>
                  <a:pt x="2312918" y="0"/>
                </a:cubicBezTo>
                <a:cubicBezTo>
                  <a:pt x="2488988" y="-74946"/>
                  <a:pt x="2613036" y="11915"/>
                  <a:pt x="2863612" y="0"/>
                </a:cubicBezTo>
                <a:cubicBezTo>
                  <a:pt x="3114188" y="-11915"/>
                  <a:pt x="3172079" y="38487"/>
                  <a:pt x="3304168" y="0"/>
                </a:cubicBezTo>
                <a:cubicBezTo>
                  <a:pt x="3436257" y="-38487"/>
                  <a:pt x="3616642" y="34162"/>
                  <a:pt x="3744724" y="0"/>
                </a:cubicBezTo>
                <a:cubicBezTo>
                  <a:pt x="3872806" y="-34162"/>
                  <a:pt x="3943086" y="32414"/>
                  <a:pt x="4130210" y="0"/>
                </a:cubicBezTo>
                <a:cubicBezTo>
                  <a:pt x="4317334" y="-32414"/>
                  <a:pt x="4508573" y="64628"/>
                  <a:pt x="4680905" y="0"/>
                </a:cubicBezTo>
                <a:cubicBezTo>
                  <a:pt x="4853238" y="-64628"/>
                  <a:pt x="5155285" y="44104"/>
                  <a:pt x="5506947" y="0"/>
                </a:cubicBezTo>
                <a:cubicBezTo>
                  <a:pt x="5530880" y="152976"/>
                  <a:pt x="5500434" y="340166"/>
                  <a:pt x="5506947" y="496136"/>
                </a:cubicBezTo>
                <a:cubicBezTo>
                  <a:pt x="5513460" y="652106"/>
                  <a:pt x="5454411" y="833136"/>
                  <a:pt x="5506947" y="954107"/>
                </a:cubicBezTo>
                <a:cubicBezTo>
                  <a:pt x="5371971" y="963929"/>
                  <a:pt x="5269197" y="935933"/>
                  <a:pt x="5121461" y="954107"/>
                </a:cubicBezTo>
                <a:cubicBezTo>
                  <a:pt x="4973725" y="972281"/>
                  <a:pt x="4853408" y="906008"/>
                  <a:pt x="4680905" y="954107"/>
                </a:cubicBezTo>
                <a:cubicBezTo>
                  <a:pt x="4508402" y="1002206"/>
                  <a:pt x="4469983" y="909567"/>
                  <a:pt x="4295419" y="954107"/>
                </a:cubicBezTo>
                <a:cubicBezTo>
                  <a:pt x="4120855" y="998647"/>
                  <a:pt x="3949215" y="948093"/>
                  <a:pt x="3799793" y="954107"/>
                </a:cubicBezTo>
                <a:cubicBezTo>
                  <a:pt x="3650371" y="960121"/>
                  <a:pt x="3549691" y="918505"/>
                  <a:pt x="3304168" y="954107"/>
                </a:cubicBezTo>
                <a:cubicBezTo>
                  <a:pt x="3058646" y="989709"/>
                  <a:pt x="2814884" y="914175"/>
                  <a:pt x="2643335" y="954107"/>
                </a:cubicBezTo>
                <a:cubicBezTo>
                  <a:pt x="2471786" y="994039"/>
                  <a:pt x="2337921" y="929969"/>
                  <a:pt x="2257848" y="954107"/>
                </a:cubicBezTo>
                <a:cubicBezTo>
                  <a:pt x="2177775" y="978245"/>
                  <a:pt x="1904991" y="918742"/>
                  <a:pt x="1652084" y="954107"/>
                </a:cubicBezTo>
                <a:cubicBezTo>
                  <a:pt x="1399177" y="989472"/>
                  <a:pt x="1360480" y="926617"/>
                  <a:pt x="1156459" y="954107"/>
                </a:cubicBezTo>
                <a:cubicBezTo>
                  <a:pt x="952438" y="981597"/>
                  <a:pt x="805505" y="930993"/>
                  <a:pt x="660834" y="954107"/>
                </a:cubicBezTo>
                <a:cubicBezTo>
                  <a:pt x="516163" y="977221"/>
                  <a:pt x="164969" y="917796"/>
                  <a:pt x="0" y="954107"/>
                </a:cubicBezTo>
                <a:cubicBezTo>
                  <a:pt x="-9554" y="822925"/>
                  <a:pt x="54597" y="706460"/>
                  <a:pt x="0" y="477054"/>
                </a:cubicBezTo>
                <a:cubicBezTo>
                  <a:pt x="-54597" y="247648"/>
                  <a:pt x="55396" y="173251"/>
                  <a:pt x="0" y="0"/>
                </a:cubicBezTo>
                <a:close/>
              </a:path>
            </a:pathLst>
          </a:cu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nSpc>
                <a:spcPct val="150000"/>
              </a:lnSpc>
              <a:spcBef>
                <a:spcPct val="20000"/>
              </a:spcBef>
              <a:buClr>
                <a:schemeClr val="folHlink"/>
              </a:buClr>
              <a:buSzPct val="60000"/>
            </a:pPr>
            <a:r>
              <a:rPr lang="zh-CN" altLang="en-US" sz="1600" b="1" dirty="0">
                <a:solidFill>
                  <a:srgbClr val="E02920"/>
                </a:solidFill>
                <a:latin typeface="SimHei" panose="02010609060101010101" pitchFamily="49" charset="-122"/>
                <a:ea typeface="SimHei" panose="02010609060101010101" pitchFamily="49" charset="-122"/>
              </a:rPr>
              <a:t>说明：</a:t>
            </a:r>
            <a:endParaRPr lang="en-US" altLang="zh-CN" sz="1600" b="1" dirty="0">
              <a:solidFill>
                <a:srgbClr val="E02920"/>
              </a:solidFill>
              <a:latin typeface="SimHei" panose="02010609060101010101" pitchFamily="49" charset="-122"/>
              <a:ea typeface="SimHei" panose="02010609060101010101" pitchFamily="49" charset="-122"/>
            </a:endParaRPr>
          </a:p>
          <a:p>
            <a:pPr lvl="1" indent="-444500"/>
            <a:r>
              <a:rPr lang="en-US" altLang="zh-CN" sz="1600" dirty="0">
                <a:latin typeface="SimHei" panose="02010609060101010101" pitchFamily="49" charset="-122"/>
                <a:ea typeface="SimHei" panose="02010609060101010101" pitchFamily="49" charset="-122"/>
              </a:rPr>
              <a:t>(1) </a:t>
            </a:r>
            <a:r>
              <a:rPr lang="zh-CN" altLang="en-US" sz="1600" dirty="0">
                <a:latin typeface="SimHei" panose="02010609060101010101" pitchFamily="49" charset="-122"/>
                <a:ea typeface="SimHei" panose="02010609060101010101" pitchFamily="49" charset="-122"/>
              </a:rPr>
              <a:t>游标被关闭后，就不再和原来的查询结果集相联系。</a:t>
            </a:r>
            <a:endParaRPr lang="en-US" altLang="zh-CN" sz="1600" dirty="0">
              <a:latin typeface="SimHei" panose="02010609060101010101" pitchFamily="49" charset="-122"/>
              <a:ea typeface="SimHei" panose="02010609060101010101" pitchFamily="49" charset="-122"/>
            </a:endParaRPr>
          </a:p>
          <a:p>
            <a:pPr lvl="1" indent="-444500"/>
            <a:r>
              <a:rPr lang="en-US" altLang="zh-CN" sz="1600" dirty="0">
                <a:latin typeface="SimHei" panose="02010609060101010101" pitchFamily="49" charset="-122"/>
                <a:ea typeface="SimHei" panose="02010609060101010101" pitchFamily="49" charset="-122"/>
              </a:rPr>
              <a:t>(2) </a:t>
            </a:r>
            <a:r>
              <a:rPr lang="zh-CN" altLang="en-US" sz="1600" dirty="0">
                <a:latin typeface="SimHei" panose="02010609060101010101" pitchFamily="49" charset="-122"/>
                <a:ea typeface="SimHei" panose="02010609060101010101" pitchFamily="49" charset="-122"/>
              </a:rPr>
              <a:t>被关闭的游标可以再次被打开，与新的查询结果相联系。</a:t>
            </a:r>
          </a:p>
        </p:txBody>
      </p:sp>
      <p:sp>
        <p:nvSpPr>
          <p:cNvPr id="38" name="文本框 37">
            <a:extLst>
              <a:ext uri="{FF2B5EF4-FFF2-40B4-BE49-F238E27FC236}">
                <a16:creationId xmlns:a16="http://schemas.microsoft.com/office/drawing/2014/main" id="{D793356E-96DA-524D-88D3-63B8D52F90DF}"/>
              </a:ext>
            </a:extLst>
          </p:cNvPr>
          <p:cNvSpPr txBox="1"/>
          <p:nvPr/>
        </p:nvSpPr>
        <p:spPr>
          <a:xfrm>
            <a:off x="2506894" y="6832315"/>
            <a:ext cx="184731" cy="369332"/>
          </a:xfrm>
          <a:prstGeom prst="rect">
            <a:avLst/>
          </a:prstGeom>
          <a:noFill/>
        </p:spPr>
        <p:txBody>
          <a:bodyPr wrap="none" rtlCol="0">
            <a:spAutoFit/>
          </a:bodyPr>
          <a:lstStyle/>
          <a:p>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 grpId="0" animBg="1"/>
      <p:bldP spid="37"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6850" name="Rectangle 2">
            <a:extLst>
              <a:ext uri="{FF2B5EF4-FFF2-40B4-BE49-F238E27FC236}">
                <a16:creationId xmlns:a16="http://schemas.microsoft.com/office/drawing/2014/main" id="{3727B806-E562-0E4D-9E79-A52F12E32CDB}"/>
              </a:ext>
            </a:extLst>
          </p:cNvPr>
          <p:cNvSpPr>
            <a:spLocks noGrp="1" noChangeArrowheads="1"/>
          </p:cNvSpPr>
          <p:nvPr>
            <p:ph type="title"/>
          </p:nvPr>
        </p:nvSpPr>
        <p:spPr/>
        <p:txBody>
          <a:bodyPr/>
          <a:lstStyle/>
          <a:p>
            <a:pPr>
              <a:defRPr/>
            </a:pPr>
            <a:r>
              <a:rPr lang="en-US" altLang="zh-CN" dirty="0">
                <a:solidFill>
                  <a:schemeClr val="bg2">
                    <a:lumMod val="10000"/>
                  </a:schemeClr>
                </a:solidFill>
              </a:rPr>
              <a:t>5.2.3 </a:t>
            </a:r>
            <a:r>
              <a:rPr lang="zh-CN" altLang="en-US" dirty="0">
                <a:solidFill>
                  <a:schemeClr val="bg2">
                    <a:lumMod val="10000"/>
                  </a:schemeClr>
                </a:solidFill>
              </a:rPr>
              <a:t>基本表的修改和删除</a:t>
            </a:r>
          </a:p>
        </p:txBody>
      </p:sp>
      <p:sp>
        <p:nvSpPr>
          <p:cNvPr id="206851" name="Rectangle 3">
            <a:extLst>
              <a:ext uri="{FF2B5EF4-FFF2-40B4-BE49-F238E27FC236}">
                <a16:creationId xmlns:a16="http://schemas.microsoft.com/office/drawing/2014/main" id="{3A248171-306A-0645-8F5A-053256007A26}"/>
              </a:ext>
            </a:extLst>
          </p:cNvPr>
          <p:cNvSpPr>
            <a:spLocks noGrp="1" noChangeArrowheads="1"/>
          </p:cNvSpPr>
          <p:nvPr>
            <p:ph idx="1"/>
          </p:nvPr>
        </p:nvSpPr>
        <p:spPr/>
        <p:txBody>
          <a:bodyPr/>
          <a:lstStyle/>
          <a:p>
            <a:pPr algn="just">
              <a:spcBef>
                <a:spcPct val="40000"/>
              </a:spcBef>
              <a:buNone/>
            </a:pPr>
            <a:r>
              <a:rPr lang="zh-CN" altLang="en-US" b="1" dirty="0">
                <a:solidFill>
                  <a:schemeClr val="bg2">
                    <a:lumMod val="25000"/>
                  </a:schemeClr>
                </a:solidFill>
                <a:latin typeface="楷体_GB2312" pitchFamily="49" charset="-122"/>
              </a:rPr>
              <a:t>（</a:t>
            </a:r>
            <a:r>
              <a:rPr lang="en-US" altLang="zh-CN" b="1" dirty="0">
                <a:solidFill>
                  <a:schemeClr val="bg2">
                    <a:lumMod val="25000"/>
                  </a:schemeClr>
                </a:solidFill>
                <a:latin typeface="楷体_GB2312" pitchFamily="49" charset="-122"/>
              </a:rPr>
              <a:t>2</a:t>
            </a:r>
            <a:r>
              <a:rPr lang="zh-CN" altLang="en-US" b="1" dirty="0">
                <a:solidFill>
                  <a:schemeClr val="bg2">
                    <a:lumMod val="25000"/>
                  </a:schemeClr>
                </a:solidFill>
                <a:latin typeface="楷体_GB2312" pitchFamily="49" charset="-122"/>
              </a:rPr>
              <a:t>）删除原有属性的语句</a:t>
            </a:r>
            <a:endParaRPr lang="en-US" altLang="zh-CN" b="1" dirty="0">
              <a:solidFill>
                <a:schemeClr val="bg2">
                  <a:lumMod val="25000"/>
                </a:schemeClr>
              </a:solidFill>
              <a:latin typeface="楷体_GB2312" pitchFamily="49" charset="-122"/>
            </a:endParaRPr>
          </a:p>
          <a:p>
            <a:pPr algn="just">
              <a:spcBef>
                <a:spcPct val="40000"/>
              </a:spcBef>
              <a:buFont typeface="Wingdings" pitchFamily="2" charset="2"/>
              <a:buNone/>
            </a:pPr>
            <a:r>
              <a:rPr lang="en-US" altLang="zh-CN" b="1" dirty="0">
                <a:solidFill>
                  <a:srgbClr val="A50021"/>
                </a:solidFill>
                <a:latin typeface="Times New Roman" panose="02020603050405020304" pitchFamily="18" charset="0"/>
              </a:rPr>
              <a:t> ALTER TABLE </a:t>
            </a:r>
            <a:r>
              <a:rPr lang="zh-CN" altLang="en-US" b="1" dirty="0">
                <a:solidFill>
                  <a:srgbClr val="A50021"/>
                </a:solidFill>
                <a:latin typeface="Times New Roman" panose="02020603050405020304" pitchFamily="18" charset="0"/>
              </a:rPr>
              <a:t>＜表名＞　</a:t>
            </a:r>
            <a:r>
              <a:rPr lang="en-US" altLang="zh-CN" b="1" dirty="0">
                <a:solidFill>
                  <a:srgbClr val="A50021"/>
                </a:solidFill>
                <a:latin typeface="Times New Roman" panose="02020603050405020304" pitchFamily="18" charset="0"/>
              </a:rPr>
              <a:t>DROP</a:t>
            </a:r>
            <a:r>
              <a:rPr lang="zh-CN" altLang="en-US" b="1" dirty="0">
                <a:solidFill>
                  <a:srgbClr val="A50021"/>
                </a:solidFill>
                <a:latin typeface="Times New Roman" panose="02020603050405020304" pitchFamily="18" charset="0"/>
              </a:rPr>
              <a:t>　＜属性名＞</a:t>
            </a:r>
            <a:r>
              <a:rPr lang="en-US" altLang="zh-CN" b="1" dirty="0">
                <a:solidFill>
                  <a:srgbClr val="A50021"/>
                </a:solidFill>
                <a:latin typeface="Times New Roman" panose="02020603050405020304" pitchFamily="18" charset="0"/>
              </a:rPr>
              <a:t> </a:t>
            </a:r>
            <a:r>
              <a:rPr lang="zh-CN" altLang="en-US" b="1" dirty="0">
                <a:solidFill>
                  <a:srgbClr val="A50021"/>
                </a:solidFill>
                <a:latin typeface="Times New Roman" panose="02020603050405020304" pitchFamily="18" charset="0"/>
              </a:rPr>
              <a:t>；</a:t>
            </a:r>
            <a:endParaRPr lang="en-US" altLang="zh-CN" b="1" dirty="0">
              <a:solidFill>
                <a:srgbClr val="A50021"/>
              </a:solidFill>
              <a:latin typeface="Times New Roman" panose="02020603050405020304" pitchFamily="18" charset="0"/>
            </a:endParaRPr>
          </a:p>
          <a:p>
            <a:pPr algn="just">
              <a:spcBef>
                <a:spcPct val="40000"/>
              </a:spcBef>
              <a:buFont typeface="Wingdings" pitchFamily="2" charset="2"/>
              <a:buNone/>
            </a:pPr>
            <a:r>
              <a:rPr lang="en-US" altLang="zh-CN" b="1" dirty="0">
                <a:latin typeface="Times New Roman" panose="02020603050405020304" pitchFamily="18" charset="0"/>
              </a:rPr>
              <a:t>   </a:t>
            </a:r>
          </a:p>
          <a:p>
            <a:pPr algn="just">
              <a:spcBef>
                <a:spcPct val="40000"/>
              </a:spcBef>
              <a:buFont typeface="Wingdings" pitchFamily="2" charset="2"/>
              <a:buNone/>
            </a:pPr>
            <a:r>
              <a:rPr lang="zh-CN" altLang="en-US" b="1" dirty="0">
                <a:latin typeface="Times New Roman" panose="02020603050405020304" pitchFamily="18" charset="0"/>
              </a:rPr>
              <a:t>例：在表</a:t>
            </a:r>
            <a:r>
              <a:rPr lang="en-US" altLang="zh-CN" b="1" dirty="0">
                <a:latin typeface="Times New Roman" panose="02020603050405020304" pitchFamily="18" charset="0"/>
              </a:rPr>
              <a:t>S</a:t>
            </a:r>
            <a:r>
              <a:rPr lang="zh-CN" altLang="en-US" b="1" dirty="0">
                <a:latin typeface="Times New Roman" panose="02020603050405020304" pitchFamily="18" charset="0"/>
              </a:rPr>
              <a:t>中删除“</a:t>
            </a:r>
            <a:r>
              <a:rPr lang="en-US" altLang="zh-CN" b="1" dirty="0">
                <a:latin typeface="Times New Roman" panose="02020603050405020304" pitchFamily="18" charset="0"/>
              </a:rPr>
              <a:t>AGE</a:t>
            </a:r>
            <a:r>
              <a:rPr lang="zh-CN" altLang="en-US" b="1" dirty="0">
                <a:latin typeface="Times New Roman" panose="02020603050405020304" pitchFamily="18" charset="0"/>
              </a:rPr>
              <a:t>”。</a:t>
            </a:r>
            <a:endParaRPr lang="zh-CN" altLang="en-US" b="1" dirty="0">
              <a:solidFill>
                <a:schemeClr val="tx2"/>
              </a:solidFill>
              <a:latin typeface="Times New Roman" panose="02020603050405020304" pitchFamily="18" charset="0"/>
            </a:endParaRPr>
          </a:p>
        </p:txBody>
      </p:sp>
      <p:sp>
        <p:nvSpPr>
          <p:cNvPr id="6" name="幻灯片编号占位符 5">
            <a:extLst>
              <a:ext uri="{FF2B5EF4-FFF2-40B4-BE49-F238E27FC236}">
                <a16:creationId xmlns:a16="http://schemas.microsoft.com/office/drawing/2014/main" id="{B8A9078D-5E74-8049-9E0F-723ED74A04FF}"/>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3479AAF5-9B6C-144E-992B-05ABBB63D7A3}" type="slidenum">
              <a:rPr kumimoji="0" lang="en-US" altLang="zh-CN" sz="1400">
                <a:ea typeface="宋体" panose="02010600030101010101" pitchFamily="2" charset="-122"/>
              </a:rPr>
              <a:pPr/>
              <a:t>12</a:t>
            </a:fld>
            <a:endParaRPr kumimoji="0" lang="en-US" altLang="zh-CN" sz="1400">
              <a:ea typeface="宋体" panose="02010600030101010101" pitchFamily="2" charset="-122"/>
            </a:endParaRPr>
          </a:p>
        </p:txBody>
      </p:sp>
      <p:sp>
        <p:nvSpPr>
          <p:cNvPr id="206853" name="Rectangle 5">
            <a:extLst>
              <a:ext uri="{FF2B5EF4-FFF2-40B4-BE49-F238E27FC236}">
                <a16:creationId xmlns:a16="http://schemas.microsoft.com/office/drawing/2014/main" id="{EA4685AD-A169-C442-B124-5DFED4109BCD}"/>
              </a:ext>
            </a:extLst>
          </p:cNvPr>
          <p:cNvSpPr>
            <a:spLocks noChangeArrowheads="1"/>
          </p:cNvSpPr>
          <p:nvPr/>
        </p:nvSpPr>
        <p:spPr bwMode="auto">
          <a:xfrm>
            <a:off x="838200" y="4412288"/>
            <a:ext cx="6017683" cy="523220"/>
          </a:xfrm>
          <a:prstGeom prst="rect">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en-US" altLang="zh-CN" sz="2800" b="1" dirty="0">
                <a:latin typeface="Tahoma" charset="0"/>
                <a:ea typeface="黑体" charset="0"/>
                <a:cs typeface="黑体" charset="0"/>
              </a:rPr>
              <a:t>ALTER TABLE  S   DROP  AGE</a:t>
            </a:r>
            <a:r>
              <a:rPr lang="zh-CN" altLang="en-US" sz="2800" b="1" dirty="0">
                <a:latin typeface="Tahoma" charset="0"/>
                <a:ea typeface="黑体" charset="0"/>
                <a:cs typeface="黑体" charset="0"/>
              </a:rPr>
              <a:t>；</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6851">
                                            <p:txEl>
                                              <p:pRg st="0" end="0"/>
                                            </p:txEl>
                                          </p:spTgt>
                                        </p:tgtEl>
                                        <p:attrNameLst>
                                          <p:attrName>style.visibility</p:attrName>
                                        </p:attrNameLst>
                                      </p:cBhvr>
                                      <p:to>
                                        <p:strVal val="visible"/>
                                      </p:to>
                                    </p:set>
                                    <p:anim calcmode="lin" valueType="num">
                                      <p:cBhvr additive="base">
                                        <p:cTn id="7" dur="500" fill="hold"/>
                                        <p:tgtEl>
                                          <p:spTgt spid="20685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068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06851">
                                            <p:txEl>
                                              <p:pRg st="1" end="1"/>
                                            </p:txEl>
                                          </p:spTgt>
                                        </p:tgtEl>
                                        <p:attrNameLst>
                                          <p:attrName>style.visibility</p:attrName>
                                        </p:attrNameLst>
                                      </p:cBhvr>
                                      <p:to>
                                        <p:strVal val="visible"/>
                                      </p:to>
                                    </p:set>
                                    <p:anim calcmode="lin" valueType="num">
                                      <p:cBhvr additive="base">
                                        <p:cTn id="13" dur="500" fill="hold"/>
                                        <p:tgtEl>
                                          <p:spTgt spid="20685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068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06851">
                                            <p:txEl>
                                              <p:pRg st="2" end="2"/>
                                            </p:txEl>
                                          </p:spTgt>
                                        </p:tgtEl>
                                        <p:attrNameLst>
                                          <p:attrName>style.visibility</p:attrName>
                                        </p:attrNameLst>
                                      </p:cBhvr>
                                      <p:to>
                                        <p:strVal val="visible"/>
                                      </p:to>
                                    </p:set>
                                    <p:anim calcmode="lin" valueType="num">
                                      <p:cBhvr additive="base">
                                        <p:cTn id="19" dur="500" fill="hold"/>
                                        <p:tgtEl>
                                          <p:spTgt spid="20685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068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06851">
                                            <p:txEl>
                                              <p:pRg st="3" end="3"/>
                                            </p:txEl>
                                          </p:spTgt>
                                        </p:tgtEl>
                                        <p:attrNameLst>
                                          <p:attrName>style.visibility</p:attrName>
                                        </p:attrNameLst>
                                      </p:cBhvr>
                                      <p:to>
                                        <p:strVal val="visible"/>
                                      </p:to>
                                    </p:set>
                                    <p:anim calcmode="lin" valueType="num">
                                      <p:cBhvr additive="base">
                                        <p:cTn id="25" dur="500" fill="hold"/>
                                        <p:tgtEl>
                                          <p:spTgt spid="20685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068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206853"/>
                                        </p:tgtEl>
                                        <p:attrNameLst>
                                          <p:attrName>style.visibility</p:attrName>
                                        </p:attrNameLst>
                                      </p:cBhvr>
                                      <p:to>
                                        <p:strVal val="visible"/>
                                      </p:to>
                                    </p:set>
                                    <p:animEffect transition="in" filter="box(in)">
                                      <p:cBhvr>
                                        <p:cTn id="31" dur="500"/>
                                        <p:tgtEl>
                                          <p:spTgt spid="206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autoUpdateAnimBg="0"/>
      <p:bldP spid="206853"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34" name="Rectangle 2">
            <a:extLst>
              <a:ext uri="{FF2B5EF4-FFF2-40B4-BE49-F238E27FC236}">
                <a16:creationId xmlns:a16="http://schemas.microsoft.com/office/drawing/2014/main" id="{A5FCB317-F483-B84F-8A8C-306A7DADDFEA}"/>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ormAutofit/>
          </a:bodyPr>
          <a:lstStyle/>
          <a:p>
            <a:pPr>
              <a:defRPr/>
            </a:pPr>
            <a:r>
              <a:rPr lang="zh-CN" altLang="en-US" dirty="0">
                <a:solidFill>
                  <a:schemeClr val="bg2">
                    <a:lumMod val="10000"/>
                  </a:schemeClr>
                </a:solidFill>
              </a:rPr>
              <a:t>游标</a:t>
            </a:r>
            <a:r>
              <a:rPr lang="en-US" altLang="zh-CN" dirty="0">
                <a:solidFill>
                  <a:schemeClr val="bg2">
                    <a:lumMod val="10000"/>
                  </a:schemeClr>
                </a:solidFill>
              </a:rPr>
              <a:t>-</a:t>
            </a:r>
            <a:r>
              <a:rPr lang="zh-CN" altLang="en-US" dirty="0">
                <a:solidFill>
                  <a:schemeClr val="bg2">
                    <a:lumMod val="10000"/>
                  </a:schemeClr>
                </a:solidFill>
              </a:rPr>
              <a:t>例题</a:t>
            </a:r>
          </a:p>
        </p:txBody>
      </p:sp>
      <p:sp>
        <p:nvSpPr>
          <p:cNvPr id="888835" name="Rectangle 3">
            <a:extLst>
              <a:ext uri="{FF2B5EF4-FFF2-40B4-BE49-F238E27FC236}">
                <a16:creationId xmlns:a16="http://schemas.microsoft.com/office/drawing/2014/main" id="{0A1F34D3-140E-E04A-8BE3-06652EADEFFC}"/>
              </a:ext>
            </a:extLst>
          </p:cNvPr>
          <p:cNvSpPr>
            <a:spLocks noGrp="1" noChangeArrowheads="1"/>
          </p:cNvSpPr>
          <p:nvPr>
            <p:ph idx="1"/>
          </p:nvPr>
        </p:nvSpPr>
        <p:spPr>
          <a:xfrm>
            <a:off x="1263720" y="760288"/>
            <a:ext cx="10090079" cy="5961187"/>
          </a:xfrm>
          <a:noFill/>
          <a:ln>
            <a:noFill/>
            <a:miter lim="800000"/>
            <a:headEnd/>
            <a:tailEnd/>
          </a:ln>
        </p:spPr>
        <p:txBody>
          <a:bodyPr>
            <a:noAutofit/>
          </a:bodyPr>
          <a:lstStyle/>
          <a:p>
            <a:pPr>
              <a:lnSpc>
                <a:spcPct val="100000"/>
              </a:lnSpc>
              <a:spcBef>
                <a:spcPts val="0"/>
              </a:spcBef>
              <a:buFont typeface="Wingdings" pitchFamily="2" charset="2"/>
              <a:buNone/>
            </a:pPr>
            <a:r>
              <a:rPr lang="zh-CN" altLang="en-US" sz="2000" b="1" dirty="0">
                <a:latin typeface="楷体_GB2312" pitchFamily="49" charset="-122"/>
              </a:rPr>
              <a:t>例：查询某个系全体学生的信息（学号、姓名、性别和年龄）。要查询的系名由用户在程序运行过程中指定，放在主变量</a:t>
            </a:r>
            <a:r>
              <a:rPr lang="en-US" altLang="zh-CN" sz="2000" b="1" dirty="0" err="1">
                <a:latin typeface="楷体_GB2312" pitchFamily="49" charset="-122"/>
              </a:rPr>
              <a:t>deptname</a:t>
            </a:r>
            <a:r>
              <a:rPr lang="zh-CN" altLang="en-US" sz="2000" b="1" dirty="0">
                <a:latin typeface="楷体_GB2312" pitchFamily="49" charset="-122"/>
              </a:rPr>
              <a:t>中。</a:t>
            </a:r>
            <a:endParaRPr lang="en-US" altLang="zh-CN" sz="2000" b="1" dirty="0">
              <a:latin typeface="楷体_GB2312" pitchFamily="49" charset="-122"/>
            </a:endParaRPr>
          </a:p>
          <a:p>
            <a:pPr>
              <a:spcBef>
                <a:spcPts val="0"/>
              </a:spcBef>
              <a:buFont typeface="Wingdings" pitchFamily="2" charset="2"/>
              <a:buNone/>
            </a:pPr>
            <a:r>
              <a:rPr lang="en-US" altLang="zh-CN" sz="1800" b="1" dirty="0">
                <a:latin typeface="楷体_GB2312" pitchFamily="49" charset="-122"/>
              </a:rPr>
              <a:t>string </a:t>
            </a:r>
            <a:r>
              <a:rPr lang="en-US" altLang="zh-CN" sz="1800" b="1" dirty="0" err="1">
                <a:latin typeface="楷体_GB2312" pitchFamily="49" charset="-122"/>
              </a:rPr>
              <a:t>deptname</a:t>
            </a:r>
            <a:r>
              <a:rPr lang="en-US" altLang="zh-CN" sz="1800" b="1" dirty="0">
                <a:latin typeface="楷体_GB2312" pitchFamily="49" charset="-122"/>
              </a:rPr>
              <a:t>, </a:t>
            </a:r>
            <a:r>
              <a:rPr lang="en-US" altLang="zh-CN" sz="1800" b="1" dirty="0" err="1">
                <a:latin typeface="楷体_GB2312" pitchFamily="49" charset="-122"/>
              </a:rPr>
              <a:t>HSno,HSname,HSsex</a:t>
            </a:r>
            <a:endParaRPr lang="en-US" altLang="zh-CN" sz="1800" b="1" dirty="0">
              <a:latin typeface="楷体_GB2312" pitchFamily="49" charset="-122"/>
            </a:endParaRPr>
          </a:p>
          <a:p>
            <a:pPr>
              <a:spcBef>
                <a:spcPts val="0"/>
              </a:spcBef>
              <a:buFont typeface="Wingdings" pitchFamily="2" charset="2"/>
              <a:buNone/>
            </a:pPr>
            <a:r>
              <a:rPr lang="en-US" altLang="zh-CN" sz="1800" b="1" dirty="0">
                <a:latin typeface="楷体_GB2312" pitchFamily="49" charset="-122"/>
              </a:rPr>
              <a:t>int </a:t>
            </a:r>
            <a:r>
              <a:rPr lang="en-US" altLang="zh-CN" sz="1800" b="1" dirty="0" err="1">
                <a:latin typeface="楷体_GB2312" pitchFamily="49" charset="-122"/>
              </a:rPr>
              <a:t>HSage</a:t>
            </a:r>
            <a:endParaRPr lang="en-US" altLang="zh-CN" sz="1800" b="1" dirty="0">
              <a:latin typeface="楷体_GB2312" pitchFamily="49" charset="-122"/>
            </a:endParaRPr>
          </a:p>
          <a:p>
            <a:pPr>
              <a:spcBef>
                <a:spcPts val="0"/>
              </a:spcBef>
              <a:buFont typeface="Wingdings" pitchFamily="2" charset="2"/>
              <a:buNone/>
            </a:pPr>
            <a:r>
              <a:rPr lang="en-US" altLang="zh-CN" sz="1800" b="1" dirty="0">
                <a:solidFill>
                  <a:srgbClr val="E02920"/>
                </a:solidFill>
                <a:latin typeface="楷体_GB2312" pitchFamily="49" charset="-122"/>
              </a:rPr>
              <a:t>DECLARE  SX   CURSOR   FOR    </a:t>
            </a:r>
          </a:p>
          <a:p>
            <a:pPr>
              <a:spcBef>
                <a:spcPts val="0"/>
              </a:spcBef>
              <a:buFont typeface="Wingdings" pitchFamily="2" charset="2"/>
              <a:buNone/>
            </a:pPr>
            <a:r>
              <a:rPr lang="en-US" altLang="zh-CN" sz="1800" b="1" dirty="0">
                <a:solidFill>
                  <a:srgbClr val="E02920"/>
                </a:solidFill>
                <a:latin typeface="楷体_GB2312" pitchFamily="49" charset="-122"/>
              </a:rPr>
              <a:t>     	</a:t>
            </a:r>
            <a:r>
              <a:rPr lang="en-US" altLang="zh-CN" sz="1800" b="1" dirty="0">
                <a:solidFill>
                  <a:schemeClr val="tx2"/>
                </a:solidFill>
                <a:latin typeface="楷体_GB2312" pitchFamily="49" charset="-122"/>
              </a:rPr>
              <a:t>SELECT   </a:t>
            </a:r>
            <a:r>
              <a:rPr lang="en-US" altLang="zh-CN" sz="1800" b="1" dirty="0" err="1">
                <a:solidFill>
                  <a:schemeClr val="tx2"/>
                </a:solidFill>
                <a:latin typeface="楷体_GB2312" pitchFamily="49" charset="-122"/>
              </a:rPr>
              <a:t>Sno</a:t>
            </a:r>
            <a:r>
              <a:rPr lang="en-US" altLang="zh-CN" sz="1800" b="1" dirty="0">
                <a:solidFill>
                  <a:schemeClr val="tx2"/>
                </a:solidFill>
                <a:latin typeface="楷体_GB2312" pitchFamily="49" charset="-122"/>
              </a:rPr>
              <a:t>,  </a:t>
            </a:r>
            <a:r>
              <a:rPr lang="en-US" altLang="zh-CN" sz="1800" b="1" dirty="0" err="1">
                <a:solidFill>
                  <a:schemeClr val="tx2"/>
                </a:solidFill>
                <a:latin typeface="楷体_GB2312" pitchFamily="49" charset="-122"/>
              </a:rPr>
              <a:t>Sname</a:t>
            </a:r>
            <a:r>
              <a:rPr lang="en-US" altLang="zh-CN" sz="1800" b="1" dirty="0">
                <a:solidFill>
                  <a:schemeClr val="tx2"/>
                </a:solidFill>
                <a:latin typeface="楷体_GB2312" pitchFamily="49" charset="-122"/>
              </a:rPr>
              <a:t>,  </a:t>
            </a:r>
            <a:r>
              <a:rPr lang="en-US" altLang="zh-CN" sz="1800" b="1" dirty="0" err="1">
                <a:solidFill>
                  <a:schemeClr val="tx2"/>
                </a:solidFill>
                <a:latin typeface="楷体_GB2312" pitchFamily="49" charset="-122"/>
              </a:rPr>
              <a:t>Ssex</a:t>
            </a:r>
            <a:r>
              <a:rPr lang="en-US" altLang="zh-CN" sz="1800" b="1" dirty="0">
                <a:solidFill>
                  <a:schemeClr val="tx2"/>
                </a:solidFill>
                <a:latin typeface="楷体_GB2312" pitchFamily="49" charset="-122"/>
              </a:rPr>
              <a:t>,  Sage   </a:t>
            </a:r>
          </a:p>
          <a:p>
            <a:pPr>
              <a:spcBef>
                <a:spcPts val="0"/>
              </a:spcBef>
              <a:buFont typeface="Wingdings" pitchFamily="2" charset="2"/>
              <a:buNone/>
            </a:pPr>
            <a:r>
              <a:rPr lang="en-US" altLang="zh-CN" sz="1800" b="1" dirty="0">
                <a:solidFill>
                  <a:schemeClr val="tx2"/>
                </a:solidFill>
                <a:latin typeface="楷体_GB2312" pitchFamily="49" charset="-122"/>
              </a:rPr>
              <a:t>     	FROM Student  </a:t>
            </a:r>
          </a:p>
          <a:p>
            <a:pPr>
              <a:spcBef>
                <a:spcPts val="0"/>
              </a:spcBef>
              <a:buFont typeface="Wingdings" pitchFamily="2" charset="2"/>
              <a:buNone/>
            </a:pPr>
            <a:r>
              <a:rPr lang="en-US" altLang="zh-CN" sz="1800" b="1" dirty="0">
                <a:solidFill>
                  <a:schemeClr val="tx2"/>
                </a:solidFill>
                <a:latin typeface="楷体_GB2312" pitchFamily="49" charset="-122"/>
              </a:rPr>
              <a:t>     	WHERE </a:t>
            </a:r>
            <a:r>
              <a:rPr lang="en-US" altLang="zh-CN" sz="1800" b="1" dirty="0" err="1">
                <a:solidFill>
                  <a:schemeClr val="tx2"/>
                </a:solidFill>
                <a:latin typeface="楷体_GB2312" pitchFamily="49" charset="-122"/>
              </a:rPr>
              <a:t>SDept</a:t>
            </a:r>
            <a:r>
              <a:rPr lang="en-US" altLang="zh-CN" sz="1800" b="1" dirty="0">
                <a:solidFill>
                  <a:schemeClr val="tx2"/>
                </a:solidFill>
                <a:latin typeface="楷体_GB2312" pitchFamily="49" charset="-122"/>
              </a:rPr>
              <a:t>=:</a:t>
            </a:r>
            <a:r>
              <a:rPr lang="en-US" altLang="zh-CN" sz="1800" b="1" dirty="0" err="1">
                <a:solidFill>
                  <a:schemeClr val="tx2"/>
                </a:solidFill>
                <a:latin typeface="楷体_GB2312" pitchFamily="49" charset="-122"/>
              </a:rPr>
              <a:t>deptname</a:t>
            </a:r>
            <a:r>
              <a:rPr lang="en-US" altLang="zh-CN" sz="1800" b="1" dirty="0">
                <a:solidFill>
                  <a:schemeClr val="tx2"/>
                </a:solidFill>
                <a:latin typeface="楷体_GB2312" pitchFamily="49" charset="-122"/>
              </a:rPr>
              <a:t>;</a:t>
            </a:r>
          </a:p>
          <a:p>
            <a:pPr>
              <a:spcBef>
                <a:spcPts val="0"/>
              </a:spcBef>
              <a:buFont typeface="Wingdings" pitchFamily="2" charset="2"/>
              <a:buNone/>
            </a:pPr>
            <a:r>
              <a:rPr lang="en-US" altLang="zh-CN" sz="1800" b="1" dirty="0">
                <a:solidFill>
                  <a:srgbClr val="E02920"/>
                </a:solidFill>
                <a:latin typeface="楷体_GB2312" pitchFamily="49" charset="-122"/>
              </a:rPr>
              <a:t>OPEN SX </a:t>
            </a:r>
            <a:r>
              <a:rPr lang="zh-CN" altLang="en-US" sz="1800" b="1" dirty="0">
                <a:solidFill>
                  <a:srgbClr val="E02920"/>
                </a:solidFill>
                <a:latin typeface="楷体_GB2312" pitchFamily="49" charset="-122"/>
              </a:rPr>
              <a:t>；</a:t>
            </a:r>
            <a:r>
              <a:rPr lang="en-US" altLang="zh-CN" sz="1800" b="1" dirty="0">
                <a:solidFill>
                  <a:srgbClr val="E02920"/>
                </a:solidFill>
                <a:latin typeface="楷体_GB2312" pitchFamily="49" charset="-122"/>
              </a:rPr>
              <a:t>                   </a:t>
            </a:r>
          </a:p>
          <a:p>
            <a:pPr>
              <a:spcBef>
                <a:spcPts val="0"/>
              </a:spcBef>
              <a:buFont typeface="Wingdings" pitchFamily="2" charset="2"/>
              <a:buNone/>
            </a:pPr>
            <a:r>
              <a:rPr lang="en-US" altLang="zh-CN" sz="1800" b="1" dirty="0">
                <a:latin typeface="楷体_GB2312" pitchFamily="49" charset="-122"/>
              </a:rPr>
              <a:t>do WHILE  </a:t>
            </a:r>
            <a:r>
              <a:rPr lang="en-US" altLang="zh-CN" sz="1800" b="1" dirty="0" err="1">
                <a:latin typeface="楷体_GB2312" pitchFamily="49" charset="-122"/>
              </a:rPr>
              <a:t>sqlca.sqlcode</a:t>
            </a:r>
            <a:r>
              <a:rPr lang="en-US" altLang="zh-CN" sz="1800" b="1" dirty="0">
                <a:latin typeface="楷体_GB2312" pitchFamily="49" charset="-122"/>
              </a:rPr>
              <a:t>=0</a:t>
            </a:r>
          </a:p>
          <a:p>
            <a:pPr>
              <a:spcBef>
                <a:spcPts val="0"/>
              </a:spcBef>
              <a:buFont typeface="Wingdings" pitchFamily="2" charset="2"/>
              <a:buNone/>
            </a:pPr>
            <a:r>
              <a:rPr lang="en-US" altLang="zh-CN" sz="1800" b="1" dirty="0">
                <a:solidFill>
                  <a:srgbClr val="E02920"/>
                </a:solidFill>
                <a:latin typeface="楷体_GB2312" pitchFamily="49" charset="-122"/>
              </a:rPr>
              <a:t>   FETCH SX</a:t>
            </a:r>
          </a:p>
          <a:p>
            <a:pPr>
              <a:spcBef>
                <a:spcPts val="0"/>
              </a:spcBef>
              <a:buFont typeface="Wingdings" pitchFamily="2" charset="2"/>
              <a:buNone/>
            </a:pPr>
            <a:r>
              <a:rPr lang="en-US" altLang="zh-CN" sz="1800" b="1" dirty="0">
                <a:solidFill>
                  <a:srgbClr val="E02920"/>
                </a:solidFill>
                <a:latin typeface="楷体_GB2312" pitchFamily="49" charset="-122"/>
              </a:rPr>
              <a:t>   </a:t>
            </a:r>
            <a:r>
              <a:rPr lang="zh-CN" altLang="en-US" sz="1800" b="1" dirty="0">
                <a:solidFill>
                  <a:srgbClr val="E02920"/>
                </a:solidFill>
                <a:latin typeface="楷体_GB2312" pitchFamily="49" charset="-122"/>
              </a:rPr>
              <a:t>  </a:t>
            </a:r>
            <a:r>
              <a:rPr lang="en-US" altLang="zh-CN" sz="1800" b="1" dirty="0">
                <a:solidFill>
                  <a:srgbClr val="E02920"/>
                </a:solidFill>
                <a:latin typeface="楷体_GB2312" pitchFamily="49" charset="-122"/>
              </a:rPr>
              <a:t>INTO :</a:t>
            </a:r>
            <a:r>
              <a:rPr lang="en-US" altLang="zh-CN" sz="1800" b="1" dirty="0" err="1">
                <a:solidFill>
                  <a:srgbClr val="E02920"/>
                </a:solidFill>
                <a:latin typeface="楷体_GB2312" pitchFamily="49" charset="-122"/>
              </a:rPr>
              <a:t>HSno</a:t>
            </a:r>
            <a:r>
              <a:rPr lang="en-US" altLang="zh-CN" sz="1800" b="1" dirty="0">
                <a:solidFill>
                  <a:srgbClr val="E02920"/>
                </a:solidFill>
                <a:latin typeface="楷体_GB2312" pitchFamily="49" charset="-122"/>
              </a:rPr>
              <a:t>, :</a:t>
            </a:r>
            <a:r>
              <a:rPr lang="en-US" altLang="zh-CN" sz="1800" b="1" dirty="0" err="1">
                <a:solidFill>
                  <a:srgbClr val="E02920"/>
                </a:solidFill>
                <a:latin typeface="楷体_GB2312" pitchFamily="49" charset="-122"/>
              </a:rPr>
              <a:t>HSname</a:t>
            </a:r>
            <a:r>
              <a:rPr lang="en-US" altLang="zh-CN" sz="1800" b="1" dirty="0">
                <a:solidFill>
                  <a:srgbClr val="E02920"/>
                </a:solidFill>
                <a:latin typeface="楷体_GB2312" pitchFamily="49" charset="-122"/>
              </a:rPr>
              <a:t>, :</a:t>
            </a:r>
            <a:r>
              <a:rPr lang="en-US" altLang="zh-CN" sz="1800" b="1" dirty="0" err="1">
                <a:solidFill>
                  <a:srgbClr val="E02920"/>
                </a:solidFill>
                <a:latin typeface="楷体_GB2312" pitchFamily="49" charset="-122"/>
              </a:rPr>
              <a:t>HSsex</a:t>
            </a:r>
            <a:r>
              <a:rPr lang="en-US" altLang="zh-CN" sz="1800" b="1" dirty="0">
                <a:solidFill>
                  <a:srgbClr val="E02920"/>
                </a:solidFill>
                <a:latin typeface="楷体_GB2312" pitchFamily="49" charset="-122"/>
              </a:rPr>
              <a:t>, :</a:t>
            </a:r>
            <a:r>
              <a:rPr lang="en-US" altLang="zh-CN" sz="1800" b="1" dirty="0" err="1">
                <a:solidFill>
                  <a:srgbClr val="E02920"/>
                </a:solidFill>
                <a:latin typeface="楷体_GB2312" pitchFamily="49" charset="-122"/>
              </a:rPr>
              <a:t>HSage</a:t>
            </a:r>
            <a:r>
              <a:rPr lang="zh-CN" altLang="en-US" sz="1800" b="1" dirty="0">
                <a:solidFill>
                  <a:srgbClr val="E02920"/>
                </a:solidFill>
                <a:latin typeface="楷体_GB2312" pitchFamily="49" charset="-122"/>
              </a:rPr>
              <a:t>；</a:t>
            </a:r>
            <a:endParaRPr lang="en-US" altLang="zh-CN" sz="1800" b="1" dirty="0">
              <a:solidFill>
                <a:srgbClr val="E02920"/>
              </a:solidFill>
              <a:latin typeface="楷体_GB2312" pitchFamily="49" charset="-122"/>
            </a:endParaRPr>
          </a:p>
          <a:p>
            <a:pPr>
              <a:spcBef>
                <a:spcPts val="0"/>
              </a:spcBef>
              <a:buFont typeface="Wingdings" pitchFamily="2" charset="2"/>
              <a:buNone/>
            </a:pPr>
            <a:r>
              <a:rPr lang="en-US" altLang="zh-CN" sz="1800" b="1" dirty="0">
                <a:latin typeface="楷体_GB2312" pitchFamily="49" charset="-122"/>
              </a:rPr>
              <a:t>    </a:t>
            </a:r>
            <a:r>
              <a:rPr lang="en-US" altLang="zh-CN" sz="1800" b="1" dirty="0">
                <a:latin typeface="Times New Roman" panose="02020603050405020304" pitchFamily="18" charset="0"/>
              </a:rPr>
              <a:t>……</a:t>
            </a:r>
            <a:endParaRPr lang="en-US" altLang="zh-CN" sz="1800" b="1" dirty="0">
              <a:latin typeface="楷体_GB2312" pitchFamily="49" charset="-122"/>
            </a:endParaRPr>
          </a:p>
          <a:p>
            <a:pPr>
              <a:spcBef>
                <a:spcPts val="0"/>
              </a:spcBef>
              <a:buFont typeface="Wingdings" pitchFamily="2" charset="2"/>
              <a:buNone/>
            </a:pPr>
            <a:r>
              <a:rPr lang="en-US" altLang="zh-CN" sz="1800" b="1" dirty="0">
                <a:latin typeface="楷体_GB2312" pitchFamily="49" charset="-122"/>
              </a:rPr>
              <a:t>loop</a:t>
            </a:r>
          </a:p>
          <a:p>
            <a:pPr>
              <a:spcBef>
                <a:spcPts val="0"/>
              </a:spcBef>
              <a:buFont typeface="Wingdings" pitchFamily="2" charset="2"/>
              <a:buNone/>
            </a:pPr>
            <a:r>
              <a:rPr lang="en-US" altLang="zh-CN" sz="1800" b="1" dirty="0">
                <a:solidFill>
                  <a:srgbClr val="E02920"/>
                </a:solidFill>
                <a:latin typeface="楷体_GB2312" pitchFamily="49" charset="-122"/>
              </a:rPr>
              <a:t>CLOSE SX</a:t>
            </a:r>
            <a:r>
              <a:rPr lang="zh-CN" altLang="en-US" sz="1800" b="1" dirty="0">
                <a:solidFill>
                  <a:srgbClr val="E02920"/>
                </a:solidFill>
                <a:latin typeface="楷体_GB2312" pitchFamily="49" charset="-122"/>
              </a:rPr>
              <a:t>；</a:t>
            </a:r>
          </a:p>
        </p:txBody>
      </p:sp>
      <p:sp>
        <p:nvSpPr>
          <p:cNvPr id="5" name="幻灯片编号占位符 5">
            <a:extLst>
              <a:ext uri="{FF2B5EF4-FFF2-40B4-BE49-F238E27FC236}">
                <a16:creationId xmlns:a16="http://schemas.microsoft.com/office/drawing/2014/main" id="{47910D02-850E-C24D-9205-F7E85F27AD4C}"/>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A245B07D-849A-EA45-BD45-FB4C460A514B}" type="slidenum">
              <a:rPr kumimoji="0" lang="en-US" altLang="zh-CN" sz="1400">
                <a:ea typeface="宋体" panose="02010600030101010101" pitchFamily="2" charset="-122"/>
              </a:rPr>
              <a:pPr/>
              <a:t>120</a:t>
            </a:fld>
            <a:endParaRPr kumimoji="0" lang="en-US" altLang="zh-CN" sz="1400">
              <a:ea typeface="宋体" panose="02010600030101010101" pitchFamily="2" charset="-122"/>
            </a:endParaRPr>
          </a:p>
        </p:txBody>
      </p:sp>
      <p:sp>
        <p:nvSpPr>
          <p:cNvPr id="2" name="文本框 1">
            <a:extLst>
              <a:ext uri="{FF2B5EF4-FFF2-40B4-BE49-F238E27FC236}">
                <a16:creationId xmlns:a16="http://schemas.microsoft.com/office/drawing/2014/main" id="{C45AEE29-FEE9-5348-B472-3F47F750DF24}"/>
              </a:ext>
            </a:extLst>
          </p:cNvPr>
          <p:cNvSpPr txBox="1"/>
          <p:nvPr/>
        </p:nvSpPr>
        <p:spPr>
          <a:xfrm>
            <a:off x="7970040" y="2228671"/>
            <a:ext cx="1300356" cy="4524315"/>
          </a:xfrm>
          <a:prstGeom prst="rect">
            <a:avLst/>
          </a:prstGeom>
          <a:noFill/>
        </p:spPr>
        <p:txBody>
          <a:bodyPr wrap="none" rtlCol="0">
            <a:spAutoFit/>
          </a:bodyPr>
          <a:lstStyle/>
          <a:p>
            <a:r>
              <a:rPr kumimoji="1" lang="en-US" altLang="zh-CN" b="1" dirty="0">
                <a:solidFill>
                  <a:schemeClr val="accent6">
                    <a:lumMod val="75000"/>
                  </a:schemeClr>
                </a:solidFill>
              </a:rPr>
              <a:t>//</a:t>
            </a:r>
            <a:r>
              <a:rPr kumimoji="1" lang="zh-CN" altLang="en-US" b="1" dirty="0">
                <a:solidFill>
                  <a:schemeClr val="accent6">
                    <a:lumMod val="75000"/>
                  </a:schemeClr>
                </a:solidFill>
              </a:rPr>
              <a:t>声明游标</a:t>
            </a:r>
            <a:endParaRPr kumimoji="1" lang="en-US" altLang="zh-CN" b="1" dirty="0">
              <a:solidFill>
                <a:schemeClr val="accent6">
                  <a:lumMod val="75000"/>
                </a:schemeClr>
              </a:solidFill>
            </a:endParaRPr>
          </a:p>
          <a:p>
            <a:endParaRPr kumimoji="1" lang="en-US" altLang="zh-CN" b="1" dirty="0">
              <a:solidFill>
                <a:schemeClr val="accent6">
                  <a:lumMod val="75000"/>
                </a:schemeClr>
              </a:solidFill>
            </a:endParaRPr>
          </a:p>
          <a:p>
            <a:endParaRPr kumimoji="1" lang="en-US" altLang="zh-CN" b="1" dirty="0">
              <a:solidFill>
                <a:schemeClr val="accent6">
                  <a:lumMod val="75000"/>
                </a:schemeClr>
              </a:solidFill>
            </a:endParaRPr>
          </a:p>
          <a:p>
            <a:endParaRPr kumimoji="1" lang="en-US" altLang="zh-CN" b="1" dirty="0">
              <a:solidFill>
                <a:schemeClr val="accent6">
                  <a:lumMod val="75000"/>
                </a:schemeClr>
              </a:solidFill>
            </a:endParaRPr>
          </a:p>
          <a:p>
            <a:endParaRPr kumimoji="1" lang="en-US" altLang="zh-CN" b="1" dirty="0">
              <a:solidFill>
                <a:schemeClr val="accent6">
                  <a:lumMod val="75000"/>
                </a:schemeClr>
              </a:solidFill>
            </a:endParaRPr>
          </a:p>
          <a:p>
            <a:endParaRPr kumimoji="1" lang="en-US" altLang="zh-CN" b="1" dirty="0">
              <a:solidFill>
                <a:schemeClr val="accent6">
                  <a:lumMod val="75000"/>
                </a:schemeClr>
              </a:solidFill>
            </a:endParaRPr>
          </a:p>
          <a:p>
            <a:r>
              <a:rPr kumimoji="1" lang="en-US" altLang="zh-CN" b="1" dirty="0">
                <a:solidFill>
                  <a:schemeClr val="accent6">
                    <a:lumMod val="75000"/>
                  </a:schemeClr>
                </a:solidFill>
              </a:rPr>
              <a:t>//</a:t>
            </a:r>
            <a:r>
              <a:rPr kumimoji="1" lang="zh-CN" altLang="en-US" b="1" dirty="0">
                <a:solidFill>
                  <a:schemeClr val="accent6">
                    <a:lumMod val="75000"/>
                  </a:schemeClr>
                </a:solidFill>
              </a:rPr>
              <a:t>打开游标</a:t>
            </a:r>
            <a:endParaRPr kumimoji="1" lang="en-US" altLang="zh-CN" b="1" dirty="0">
              <a:solidFill>
                <a:schemeClr val="accent6">
                  <a:lumMod val="75000"/>
                </a:schemeClr>
              </a:solidFill>
            </a:endParaRPr>
          </a:p>
          <a:p>
            <a:endParaRPr kumimoji="1" lang="en-US" altLang="zh-CN" b="1" dirty="0">
              <a:solidFill>
                <a:schemeClr val="accent6">
                  <a:lumMod val="75000"/>
                </a:schemeClr>
              </a:solidFill>
            </a:endParaRPr>
          </a:p>
          <a:p>
            <a:r>
              <a:rPr kumimoji="1" lang="en-US" altLang="zh-CN" b="1" dirty="0">
                <a:solidFill>
                  <a:schemeClr val="accent6">
                    <a:lumMod val="75000"/>
                  </a:schemeClr>
                </a:solidFill>
              </a:rPr>
              <a:t>//</a:t>
            </a:r>
            <a:r>
              <a:rPr kumimoji="1" lang="zh-CN" altLang="en-US" b="1" dirty="0">
                <a:solidFill>
                  <a:schemeClr val="accent6">
                    <a:lumMod val="75000"/>
                  </a:schemeClr>
                </a:solidFill>
              </a:rPr>
              <a:t>推进游标</a:t>
            </a:r>
            <a:endParaRPr kumimoji="1" lang="en-US" altLang="zh-CN" b="1" dirty="0">
              <a:solidFill>
                <a:schemeClr val="accent6">
                  <a:lumMod val="75000"/>
                </a:schemeClr>
              </a:solidFill>
            </a:endParaRPr>
          </a:p>
          <a:p>
            <a:endParaRPr kumimoji="1" lang="en-US" altLang="zh-CN" b="1" dirty="0">
              <a:solidFill>
                <a:schemeClr val="accent6">
                  <a:lumMod val="75000"/>
                </a:schemeClr>
              </a:solidFill>
            </a:endParaRPr>
          </a:p>
          <a:p>
            <a:endParaRPr kumimoji="1" lang="en-US" altLang="zh-CN" b="1" dirty="0">
              <a:solidFill>
                <a:schemeClr val="accent6">
                  <a:lumMod val="75000"/>
                </a:schemeClr>
              </a:solidFill>
            </a:endParaRPr>
          </a:p>
          <a:p>
            <a:endParaRPr kumimoji="1" lang="en-US" altLang="zh-CN" b="1" dirty="0">
              <a:solidFill>
                <a:schemeClr val="accent6">
                  <a:lumMod val="75000"/>
                </a:schemeClr>
              </a:solidFill>
            </a:endParaRPr>
          </a:p>
          <a:p>
            <a:endParaRPr kumimoji="1" lang="en-US" altLang="zh-CN" b="1" dirty="0">
              <a:solidFill>
                <a:schemeClr val="accent6">
                  <a:lumMod val="75000"/>
                </a:schemeClr>
              </a:solidFill>
            </a:endParaRPr>
          </a:p>
          <a:p>
            <a:endParaRPr kumimoji="1" lang="en-US" altLang="zh-CN" b="1" dirty="0">
              <a:solidFill>
                <a:schemeClr val="accent6">
                  <a:lumMod val="75000"/>
                </a:schemeClr>
              </a:solidFill>
            </a:endParaRPr>
          </a:p>
          <a:p>
            <a:endParaRPr kumimoji="1" lang="en-US" altLang="zh-CN" b="1" dirty="0">
              <a:solidFill>
                <a:schemeClr val="accent6">
                  <a:lumMod val="75000"/>
                </a:schemeClr>
              </a:solidFill>
            </a:endParaRPr>
          </a:p>
          <a:p>
            <a:r>
              <a:rPr kumimoji="1" lang="en-US" altLang="zh-CN" b="1" dirty="0">
                <a:solidFill>
                  <a:schemeClr val="accent6">
                    <a:lumMod val="75000"/>
                  </a:schemeClr>
                </a:solidFill>
              </a:rPr>
              <a:t>//</a:t>
            </a:r>
            <a:r>
              <a:rPr kumimoji="1" lang="zh-CN" altLang="en-US" b="1" dirty="0">
                <a:solidFill>
                  <a:schemeClr val="accent6">
                    <a:lumMod val="75000"/>
                  </a:schemeClr>
                </a:solidFill>
              </a:rPr>
              <a:t>关闭游标</a:t>
            </a:r>
          </a:p>
        </p:txBody>
      </p:sp>
      <p:sp>
        <p:nvSpPr>
          <p:cNvPr id="3" name="圆角矩形 2">
            <a:extLst>
              <a:ext uri="{FF2B5EF4-FFF2-40B4-BE49-F238E27FC236}">
                <a16:creationId xmlns:a16="http://schemas.microsoft.com/office/drawing/2014/main" id="{0E732B57-9E8F-6E4F-A917-A3638048707E}"/>
              </a:ext>
            </a:extLst>
          </p:cNvPr>
          <p:cNvSpPr/>
          <p:nvPr/>
        </p:nvSpPr>
        <p:spPr>
          <a:xfrm>
            <a:off x="770562" y="2228671"/>
            <a:ext cx="9113177" cy="1613864"/>
          </a:xfrm>
          <a:prstGeom prst="roundRect">
            <a:avLst>
              <a:gd name="adj" fmla="val 6481"/>
            </a:avLst>
          </a:prstGeom>
          <a:solidFill>
            <a:schemeClr val="accent4">
              <a:lumMod val="20000"/>
              <a:lumOff val="80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7" name="圆角矩形 6">
            <a:extLst>
              <a:ext uri="{FF2B5EF4-FFF2-40B4-BE49-F238E27FC236}">
                <a16:creationId xmlns:a16="http://schemas.microsoft.com/office/drawing/2014/main" id="{90A761A9-FF86-DA43-A0C1-1E125F4C2A9E}"/>
              </a:ext>
            </a:extLst>
          </p:cNvPr>
          <p:cNvSpPr/>
          <p:nvPr/>
        </p:nvSpPr>
        <p:spPr>
          <a:xfrm>
            <a:off x="770561" y="3842535"/>
            <a:ext cx="9113177" cy="413535"/>
          </a:xfrm>
          <a:prstGeom prst="roundRect">
            <a:avLst>
              <a:gd name="adj" fmla="val 6481"/>
            </a:avLst>
          </a:prstGeom>
          <a:solidFill>
            <a:schemeClr val="accent6">
              <a:lumMod val="20000"/>
              <a:lumOff val="80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 name="圆角矩形 7">
            <a:extLst>
              <a:ext uri="{FF2B5EF4-FFF2-40B4-BE49-F238E27FC236}">
                <a16:creationId xmlns:a16="http://schemas.microsoft.com/office/drawing/2014/main" id="{B0524A04-23C5-0940-ADB8-151236860C21}"/>
              </a:ext>
            </a:extLst>
          </p:cNvPr>
          <p:cNvSpPr/>
          <p:nvPr/>
        </p:nvSpPr>
        <p:spPr>
          <a:xfrm>
            <a:off x="770560" y="4268304"/>
            <a:ext cx="9113177" cy="2088045"/>
          </a:xfrm>
          <a:prstGeom prst="roundRect">
            <a:avLst>
              <a:gd name="adj" fmla="val 6481"/>
            </a:avLst>
          </a:prstGeom>
          <a:solidFill>
            <a:schemeClr val="accent4">
              <a:lumMod val="20000"/>
              <a:lumOff val="80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 name="圆角矩形 8">
            <a:extLst>
              <a:ext uri="{FF2B5EF4-FFF2-40B4-BE49-F238E27FC236}">
                <a16:creationId xmlns:a16="http://schemas.microsoft.com/office/drawing/2014/main" id="{02B07F52-E9DA-2B4E-BBA5-41357C0FF1DA}"/>
              </a:ext>
            </a:extLst>
          </p:cNvPr>
          <p:cNvSpPr/>
          <p:nvPr/>
        </p:nvSpPr>
        <p:spPr>
          <a:xfrm>
            <a:off x="770559" y="6353744"/>
            <a:ext cx="9113177" cy="413535"/>
          </a:xfrm>
          <a:prstGeom prst="roundRect">
            <a:avLst>
              <a:gd name="adj" fmla="val 6481"/>
            </a:avLst>
          </a:prstGeom>
          <a:solidFill>
            <a:schemeClr val="accent6">
              <a:lumMod val="20000"/>
              <a:lumOff val="80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Rectangle 2">
            <a:extLst>
              <a:ext uri="{FF2B5EF4-FFF2-40B4-BE49-F238E27FC236}">
                <a16:creationId xmlns:a16="http://schemas.microsoft.com/office/drawing/2014/main" id="{D2597CBD-A57B-F340-9E39-951F8EDD24A9}"/>
              </a:ext>
            </a:extLst>
          </p:cNvPr>
          <p:cNvSpPr>
            <a:spLocks noGrp="1" noChangeArrowheads="1"/>
          </p:cNvSpPr>
          <p:nvPr>
            <p:ph type="title"/>
          </p:nvPr>
        </p:nvSpPr>
        <p:spPr>
          <a:xfrm>
            <a:off x="1061179" y="0"/>
            <a:ext cx="9808879" cy="1001712"/>
          </a:xfrm>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ormAutofit fontScale="90000"/>
          </a:bodyPr>
          <a:lstStyle/>
          <a:p>
            <a:pPr>
              <a:defRPr/>
            </a:pPr>
            <a:r>
              <a:rPr lang="zh-CN" altLang="en-US" dirty="0">
                <a:solidFill>
                  <a:schemeClr val="bg2">
                    <a:lumMod val="10000"/>
                  </a:schemeClr>
                </a:solidFill>
              </a:rPr>
              <a:t>（</a:t>
            </a:r>
            <a:r>
              <a:rPr lang="en-US" altLang="zh-CN" dirty="0">
                <a:solidFill>
                  <a:schemeClr val="bg2">
                    <a:lumMod val="10000"/>
                  </a:schemeClr>
                </a:solidFill>
              </a:rPr>
              <a:t>2</a:t>
            </a:r>
            <a:r>
              <a:rPr lang="zh-CN" altLang="en-US" dirty="0">
                <a:solidFill>
                  <a:schemeClr val="bg2">
                    <a:lumMod val="10000"/>
                  </a:schemeClr>
                </a:solidFill>
              </a:rPr>
              <a:t>）</a:t>
            </a:r>
            <a:r>
              <a:rPr lang="en-US" altLang="zh-CN" dirty="0">
                <a:solidFill>
                  <a:schemeClr val="bg2">
                    <a:lumMod val="10000"/>
                  </a:schemeClr>
                </a:solidFill>
              </a:rPr>
              <a:t>CURRENT</a:t>
            </a:r>
            <a:r>
              <a:rPr lang="zh-CN" altLang="en-US" dirty="0">
                <a:solidFill>
                  <a:schemeClr val="bg2">
                    <a:lumMod val="10000"/>
                  </a:schemeClr>
                </a:solidFill>
              </a:rPr>
              <a:t>形式的</a:t>
            </a:r>
            <a:r>
              <a:rPr lang="en-US" altLang="zh-CN" dirty="0">
                <a:solidFill>
                  <a:schemeClr val="bg2">
                    <a:lumMod val="10000"/>
                  </a:schemeClr>
                </a:solidFill>
              </a:rPr>
              <a:t>UPDATE</a:t>
            </a:r>
            <a:r>
              <a:rPr lang="zh-CN" altLang="en-US" dirty="0">
                <a:solidFill>
                  <a:schemeClr val="bg2">
                    <a:lumMod val="10000"/>
                  </a:schemeClr>
                </a:solidFill>
              </a:rPr>
              <a:t>语句和</a:t>
            </a:r>
            <a:r>
              <a:rPr lang="en-US" altLang="zh-CN" dirty="0">
                <a:solidFill>
                  <a:schemeClr val="bg2">
                    <a:lumMod val="10000"/>
                  </a:schemeClr>
                </a:solidFill>
              </a:rPr>
              <a:t>DELETE</a:t>
            </a:r>
            <a:r>
              <a:rPr lang="zh-CN" altLang="en-US" dirty="0">
                <a:solidFill>
                  <a:schemeClr val="bg2">
                    <a:lumMod val="10000"/>
                  </a:schemeClr>
                </a:solidFill>
              </a:rPr>
              <a:t>语句</a:t>
            </a:r>
          </a:p>
        </p:txBody>
      </p:sp>
      <p:sp>
        <p:nvSpPr>
          <p:cNvPr id="6" name="幻灯片编号占位符 5">
            <a:extLst>
              <a:ext uri="{FF2B5EF4-FFF2-40B4-BE49-F238E27FC236}">
                <a16:creationId xmlns:a16="http://schemas.microsoft.com/office/drawing/2014/main" id="{90A5A31A-BCDE-6F4F-9D18-2FC3C592682A}"/>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3022C9F1-C9A8-4D43-B921-8F3CE33CE7CA}" type="slidenum">
              <a:rPr kumimoji="0" lang="en-US" altLang="zh-CN" sz="1400">
                <a:ea typeface="宋体" panose="02010600030101010101" pitchFamily="2" charset="-122"/>
              </a:rPr>
              <a:pPr/>
              <a:t>121</a:t>
            </a:fld>
            <a:endParaRPr kumimoji="0" lang="en-US" altLang="zh-CN" sz="1400">
              <a:ea typeface="宋体" panose="02010600030101010101" pitchFamily="2" charset="-122"/>
            </a:endParaRPr>
          </a:p>
        </p:txBody>
      </p:sp>
      <p:sp>
        <p:nvSpPr>
          <p:cNvPr id="892933" name="Text Box 5">
            <a:extLst>
              <a:ext uri="{FF2B5EF4-FFF2-40B4-BE49-F238E27FC236}">
                <a16:creationId xmlns:a16="http://schemas.microsoft.com/office/drawing/2014/main" id="{AA9A49CD-EB44-7547-8FDD-7845C7F12207}"/>
              </a:ext>
            </a:extLst>
          </p:cNvPr>
          <p:cNvSpPr txBox="1">
            <a:spLocks noChangeArrowheads="1"/>
          </p:cNvSpPr>
          <p:nvPr/>
        </p:nvSpPr>
        <p:spPr bwMode="auto">
          <a:xfrm>
            <a:off x="1811088" y="5780087"/>
            <a:ext cx="8569325" cy="1152526"/>
          </a:xfr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anchor="ctr"/>
          <a:lstStyle/>
          <a:p>
            <a:pPr>
              <a:lnSpc>
                <a:spcPct val="150000"/>
              </a:lnSpc>
              <a:defRPr/>
            </a:pPr>
            <a:r>
              <a:rPr lang="zh-CN" altLang="en-US" sz="2000" b="1" dirty="0">
                <a:latin typeface="Tahoma" charset="0"/>
                <a:ea typeface="楷体_GB2312" charset="0"/>
              </a:rPr>
              <a:t>先通过游标将满足条件的记录查询出来，</a:t>
            </a:r>
            <a:endParaRPr lang="en-US" altLang="zh-CN" sz="2000" b="1" dirty="0">
              <a:latin typeface="Tahoma" charset="0"/>
              <a:ea typeface="楷体_GB2312" charset="0"/>
            </a:endParaRPr>
          </a:p>
          <a:p>
            <a:pPr>
              <a:lnSpc>
                <a:spcPct val="150000"/>
              </a:lnSpc>
              <a:defRPr/>
            </a:pPr>
            <a:r>
              <a:rPr lang="zh-CN" altLang="en-US" sz="2000" b="1" dirty="0">
                <a:latin typeface="Tahoma" charset="0"/>
                <a:ea typeface="楷体_GB2312" charset="0"/>
              </a:rPr>
              <a:t>用户在一条条浏览的同时决定是否对某一条记录做修改或删除操作。</a:t>
            </a:r>
          </a:p>
        </p:txBody>
      </p:sp>
      <p:sp>
        <p:nvSpPr>
          <p:cNvPr id="2" name="矩形 1">
            <a:extLst>
              <a:ext uri="{FF2B5EF4-FFF2-40B4-BE49-F238E27FC236}">
                <a16:creationId xmlns:a16="http://schemas.microsoft.com/office/drawing/2014/main" id="{471C810D-7297-124A-943C-6ECE5AFF113E}"/>
              </a:ext>
            </a:extLst>
          </p:cNvPr>
          <p:cNvSpPr/>
          <p:nvPr/>
        </p:nvSpPr>
        <p:spPr>
          <a:xfrm>
            <a:off x="1276989" y="2469158"/>
            <a:ext cx="3678635"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9525" lvl="1" indent="0" algn="ctr">
              <a:buNone/>
              <a:defRPr/>
            </a:pPr>
            <a:r>
              <a:rPr lang="zh-CN" altLang="en-US" sz="2000" b="1" dirty="0">
                <a:solidFill>
                  <a:schemeClr val="bg2">
                    <a:lumMod val="25000"/>
                  </a:schemeClr>
                </a:solidFill>
                <a:latin typeface="楷体_GB2312" charset="0"/>
              </a:rPr>
              <a:t>非</a:t>
            </a:r>
            <a:r>
              <a:rPr lang="en-US" altLang="zh-CN" sz="2000" b="1" dirty="0">
                <a:solidFill>
                  <a:schemeClr val="bg2">
                    <a:lumMod val="25000"/>
                  </a:schemeClr>
                </a:solidFill>
                <a:latin typeface="楷体_GB2312" charset="0"/>
              </a:rPr>
              <a:t>CURRENT</a:t>
            </a:r>
            <a:r>
              <a:rPr lang="zh-CN" altLang="en-US" sz="2000" b="1" dirty="0">
                <a:solidFill>
                  <a:schemeClr val="bg2">
                    <a:lumMod val="25000"/>
                  </a:schemeClr>
                </a:solidFill>
                <a:latin typeface="楷体_GB2312" charset="0"/>
              </a:rPr>
              <a:t>形式的</a:t>
            </a:r>
            <a:endParaRPr lang="en-US" altLang="zh-CN" sz="2000" b="1" dirty="0">
              <a:solidFill>
                <a:schemeClr val="bg2">
                  <a:lumMod val="25000"/>
                </a:schemeClr>
              </a:solidFill>
              <a:latin typeface="楷体_GB2312" charset="0"/>
            </a:endParaRPr>
          </a:p>
          <a:p>
            <a:pPr marL="9525" lvl="1" indent="0" algn="ctr">
              <a:buNone/>
              <a:defRPr/>
            </a:pPr>
            <a:r>
              <a:rPr lang="en-US" altLang="zh-CN" sz="2000" b="1" dirty="0">
                <a:solidFill>
                  <a:schemeClr val="bg2">
                    <a:lumMod val="25000"/>
                  </a:schemeClr>
                </a:solidFill>
                <a:latin typeface="楷体_GB2312" charset="0"/>
              </a:rPr>
              <a:t>UPDATE</a:t>
            </a:r>
            <a:r>
              <a:rPr lang="zh-CN" altLang="en-US" sz="2000" b="1" dirty="0">
                <a:solidFill>
                  <a:schemeClr val="bg2">
                    <a:lumMod val="25000"/>
                  </a:schemeClr>
                </a:solidFill>
                <a:latin typeface="楷体_GB2312" charset="0"/>
              </a:rPr>
              <a:t>语句和</a:t>
            </a:r>
            <a:r>
              <a:rPr lang="en-US" altLang="zh-CN" sz="2000" b="1" dirty="0">
                <a:solidFill>
                  <a:schemeClr val="bg2">
                    <a:lumMod val="25000"/>
                  </a:schemeClr>
                </a:solidFill>
                <a:latin typeface="楷体_GB2312" charset="0"/>
              </a:rPr>
              <a:t>DELETE</a:t>
            </a:r>
            <a:r>
              <a:rPr lang="zh-CN" altLang="en-US" sz="2000" b="1" dirty="0">
                <a:solidFill>
                  <a:schemeClr val="bg2">
                    <a:lumMod val="25000"/>
                  </a:schemeClr>
                </a:solidFill>
                <a:latin typeface="楷体_GB2312" charset="0"/>
              </a:rPr>
              <a:t>语句</a:t>
            </a:r>
            <a:endParaRPr lang="en-US" altLang="zh-CN" sz="2000" b="1" dirty="0">
              <a:solidFill>
                <a:schemeClr val="bg2">
                  <a:lumMod val="25000"/>
                </a:schemeClr>
              </a:solidFill>
              <a:latin typeface="楷体_GB2312" charset="0"/>
            </a:endParaRPr>
          </a:p>
          <a:p>
            <a:pPr marL="9525" lvl="1" indent="0" algn="ctr">
              <a:buNone/>
              <a:defRPr/>
            </a:pPr>
            <a:r>
              <a:rPr lang="zh-CN" altLang="en-US" sz="2000" b="1" dirty="0">
                <a:solidFill>
                  <a:schemeClr val="bg2">
                    <a:lumMod val="25000"/>
                  </a:schemeClr>
                </a:solidFill>
                <a:latin typeface="楷体_GB2312" charset="0"/>
              </a:rPr>
              <a:t>的用途</a:t>
            </a:r>
            <a:endParaRPr lang="en-US" altLang="zh-CN" sz="2000" b="1" dirty="0">
              <a:solidFill>
                <a:schemeClr val="bg2">
                  <a:lumMod val="25000"/>
                </a:schemeClr>
              </a:solidFill>
              <a:latin typeface="楷体_GB2312" charset="0"/>
            </a:endParaRPr>
          </a:p>
        </p:txBody>
      </p:sp>
      <p:sp>
        <p:nvSpPr>
          <p:cNvPr id="3" name="矩形 2">
            <a:extLst>
              <a:ext uri="{FF2B5EF4-FFF2-40B4-BE49-F238E27FC236}">
                <a16:creationId xmlns:a16="http://schemas.microsoft.com/office/drawing/2014/main" id="{7A079E31-EBA1-D648-B70F-1D8A6B08F01A}"/>
              </a:ext>
            </a:extLst>
          </p:cNvPr>
          <p:cNvSpPr/>
          <p:nvPr/>
        </p:nvSpPr>
        <p:spPr>
          <a:xfrm>
            <a:off x="1497825" y="3650981"/>
            <a:ext cx="2991157" cy="2056845"/>
          </a:xfrm>
          <a:prstGeom prst="rect">
            <a:avLst/>
          </a:prstGeom>
        </p:spPr>
        <p:txBody>
          <a:bodyPr wrap="square">
            <a:spAutoFit/>
          </a:bodyPr>
          <a:lstStyle/>
          <a:p>
            <a:pPr marL="9525" lvl="2" indent="0">
              <a:lnSpc>
                <a:spcPct val="250000"/>
              </a:lnSpc>
              <a:buNone/>
              <a:defRPr/>
            </a:pPr>
            <a:r>
              <a:rPr lang="zh-CN" altLang="en-US" b="1" dirty="0">
                <a:solidFill>
                  <a:schemeClr val="bg2">
                    <a:lumMod val="25000"/>
                  </a:schemeClr>
                </a:solidFill>
                <a:latin typeface="楷体_GB2312" charset="0"/>
              </a:rPr>
              <a:t>用于一次性修改或删除所有满足条件的记录，是面向集合的操作。</a:t>
            </a:r>
            <a:endParaRPr lang="en-US" altLang="zh-CN" b="1" dirty="0">
              <a:solidFill>
                <a:schemeClr val="bg2">
                  <a:lumMod val="25000"/>
                </a:schemeClr>
              </a:solidFill>
              <a:latin typeface="楷体_GB2312" charset="0"/>
            </a:endParaRPr>
          </a:p>
        </p:txBody>
      </p:sp>
      <p:sp>
        <p:nvSpPr>
          <p:cNvPr id="4" name="矩形 3">
            <a:extLst>
              <a:ext uri="{FF2B5EF4-FFF2-40B4-BE49-F238E27FC236}">
                <a16:creationId xmlns:a16="http://schemas.microsoft.com/office/drawing/2014/main" id="{B97D6BEA-6BF1-F140-9EC2-51538E9CF359}"/>
              </a:ext>
            </a:extLst>
          </p:cNvPr>
          <p:cNvSpPr/>
          <p:nvPr/>
        </p:nvSpPr>
        <p:spPr>
          <a:xfrm>
            <a:off x="7526218" y="2418682"/>
            <a:ext cx="3932467"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9525" lvl="1" algn="ctr"/>
            <a:r>
              <a:rPr lang="en-US" altLang="zh-CN" sz="2000" b="1" dirty="0">
                <a:solidFill>
                  <a:schemeClr val="bg2">
                    <a:lumMod val="25000"/>
                  </a:schemeClr>
                </a:solidFill>
                <a:latin typeface="楷体_GB2312" charset="0"/>
              </a:rPr>
              <a:t>CURRENT</a:t>
            </a:r>
            <a:r>
              <a:rPr lang="zh-CN" altLang="en-US" sz="2000" b="1" dirty="0">
                <a:solidFill>
                  <a:schemeClr val="bg2">
                    <a:lumMod val="25000"/>
                  </a:schemeClr>
                </a:solidFill>
                <a:latin typeface="楷体_GB2312" charset="0"/>
              </a:rPr>
              <a:t>形式的</a:t>
            </a:r>
            <a:endParaRPr lang="en-US" altLang="zh-CN" sz="2000" b="1" dirty="0">
              <a:solidFill>
                <a:schemeClr val="bg2">
                  <a:lumMod val="25000"/>
                </a:schemeClr>
              </a:solidFill>
              <a:latin typeface="楷体_GB2312" charset="0"/>
            </a:endParaRPr>
          </a:p>
          <a:p>
            <a:pPr marL="9525" lvl="1" algn="ctr"/>
            <a:r>
              <a:rPr lang="en-US" altLang="zh-CN" sz="2000" b="1" dirty="0">
                <a:solidFill>
                  <a:schemeClr val="bg2">
                    <a:lumMod val="25000"/>
                  </a:schemeClr>
                </a:solidFill>
                <a:latin typeface="楷体_GB2312" charset="0"/>
              </a:rPr>
              <a:t>UPDATE</a:t>
            </a:r>
            <a:r>
              <a:rPr lang="zh-CN" altLang="en-US" sz="2000" b="1" dirty="0">
                <a:solidFill>
                  <a:schemeClr val="bg2">
                    <a:lumMod val="25000"/>
                  </a:schemeClr>
                </a:solidFill>
                <a:latin typeface="楷体_GB2312" charset="0"/>
              </a:rPr>
              <a:t>语句和</a:t>
            </a:r>
            <a:r>
              <a:rPr lang="en-US" altLang="zh-CN" sz="2000" b="1" dirty="0">
                <a:solidFill>
                  <a:schemeClr val="bg2">
                    <a:lumMod val="25000"/>
                  </a:schemeClr>
                </a:solidFill>
                <a:latin typeface="楷体_GB2312" charset="0"/>
              </a:rPr>
              <a:t>DELETE</a:t>
            </a:r>
            <a:r>
              <a:rPr lang="zh-CN" altLang="en-US" sz="2000" b="1" dirty="0">
                <a:solidFill>
                  <a:schemeClr val="bg2">
                    <a:lumMod val="25000"/>
                  </a:schemeClr>
                </a:solidFill>
                <a:latin typeface="楷体_GB2312" charset="0"/>
              </a:rPr>
              <a:t>语句</a:t>
            </a:r>
            <a:endParaRPr lang="en-US" altLang="zh-CN" sz="2000" b="1" dirty="0">
              <a:solidFill>
                <a:schemeClr val="bg2">
                  <a:lumMod val="25000"/>
                </a:schemeClr>
              </a:solidFill>
              <a:latin typeface="楷体_GB2312" charset="0"/>
            </a:endParaRPr>
          </a:p>
          <a:p>
            <a:pPr marL="9525" lvl="1" algn="ctr"/>
            <a:r>
              <a:rPr lang="zh-CN" altLang="en-US" sz="2000" b="1" dirty="0">
                <a:solidFill>
                  <a:schemeClr val="bg2">
                    <a:lumMod val="25000"/>
                  </a:schemeClr>
                </a:solidFill>
                <a:latin typeface="楷体_GB2312" charset="0"/>
              </a:rPr>
              <a:t>的用途</a:t>
            </a:r>
            <a:endParaRPr lang="en-US" altLang="zh-CN" sz="2000" b="1" dirty="0">
              <a:solidFill>
                <a:schemeClr val="bg2">
                  <a:lumMod val="25000"/>
                </a:schemeClr>
              </a:solidFill>
              <a:latin typeface="楷体_GB2312" charset="0"/>
            </a:endParaRPr>
          </a:p>
        </p:txBody>
      </p:sp>
      <p:sp>
        <p:nvSpPr>
          <p:cNvPr id="5" name="矩形 4">
            <a:extLst>
              <a:ext uri="{FF2B5EF4-FFF2-40B4-BE49-F238E27FC236}">
                <a16:creationId xmlns:a16="http://schemas.microsoft.com/office/drawing/2014/main" id="{30558F21-8E5A-F54B-B089-7CA233293FF5}"/>
              </a:ext>
            </a:extLst>
          </p:cNvPr>
          <p:cNvSpPr/>
          <p:nvPr/>
        </p:nvSpPr>
        <p:spPr>
          <a:xfrm>
            <a:off x="7928315" y="3650981"/>
            <a:ext cx="3595955" cy="2056845"/>
          </a:xfrm>
          <a:prstGeom prst="rect">
            <a:avLst/>
          </a:prstGeom>
        </p:spPr>
        <p:txBody>
          <a:bodyPr wrap="square">
            <a:spAutoFit/>
          </a:bodyPr>
          <a:lstStyle/>
          <a:p>
            <a:pPr marL="9525" lvl="2" indent="0">
              <a:lnSpc>
                <a:spcPct val="250000"/>
              </a:lnSpc>
              <a:buNone/>
              <a:defRPr/>
            </a:pPr>
            <a:r>
              <a:rPr lang="zh-CN" altLang="en-US" b="1" dirty="0">
                <a:solidFill>
                  <a:schemeClr val="bg2">
                    <a:lumMod val="25000"/>
                  </a:schemeClr>
                </a:solidFill>
                <a:latin typeface="楷体_GB2312" charset="0"/>
              </a:rPr>
              <a:t>用于修改或删除满足条件的一组记录中的某几个记录，是面向记录的操作。</a:t>
            </a:r>
          </a:p>
        </p:txBody>
      </p:sp>
      <p:grpSp>
        <p:nvGrpSpPr>
          <p:cNvPr id="7" name="组合 6">
            <a:extLst>
              <a:ext uri="{FF2B5EF4-FFF2-40B4-BE49-F238E27FC236}">
                <a16:creationId xmlns:a16="http://schemas.microsoft.com/office/drawing/2014/main" id="{CAD4A671-2F8A-FA4C-BBA5-21E449F3C2BA}"/>
              </a:ext>
            </a:extLst>
          </p:cNvPr>
          <p:cNvGrpSpPr/>
          <p:nvPr/>
        </p:nvGrpSpPr>
        <p:grpSpPr>
          <a:xfrm>
            <a:off x="2300295" y="1129242"/>
            <a:ext cx="7591409" cy="1152526"/>
            <a:chOff x="1665607" y="1363299"/>
            <a:chExt cx="8448938" cy="1344149"/>
          </a:xfrm>
        </p:grpSpPr>
        <p:sp>
          <p:nvSpPr>
            <p:cNvPr id="10" name="椭圆 9">
              <a:extLst>
                <a:ext uri="{FF2B5EF4-FFF2-40B4-BE49-F238E27FC236}">
                  <a16:creationId xmlns:a16="http://schemas.microsoft.com/office/drawing/2014/main" id="{F66C859B-2BC5-CA4A-933B-82F907AD27A0}"/>
                </a:ext>
              </a:extLst>
            </p:cNvPr>
            <p:cNvSpPr/>
            <p:nvPr/>
          </p:nvSpPr>
          <p:spPr>
            <a:xfrm>
              <a:off x="1665607" y="1363299"/>
              <a:ext cx="1344149" cy="1344149"/>
            </a:xfrm>
            <a:prstGeom prst="ellipse">
              <a:avLst/>
            </a:prstGeom>
            <a:solidFill>
              <a:srgbClr val="596784"/>
            </a:solidFill>
            <a:ln w="25400">
              <a:noFill/>
            </a:ln>
            <a:effectLst>
              <a:outerShdw blurRad="254000" dist="63500" dir="2700000" algn="tl" rotWithShape="0">
                <a:prstClr val="black">
                  <a:alpha val="20000"/>
                </a:prstClr>
              </a:outerShdw>
            </a:effectLst>
            <a:scene3d>
              <a:camera prst="orthographicFront"/>
              <a:lightRig rig="twoPt" dir="t"/>
            </a:scene3d>
            <a:sp3d prstMaterial="plastic">
              <a:extrusionClr>
                <a:schemeClr val="accent1"/>
              </a:extrusionClr>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11" name="椭圆 10">
              <a:extLst>
                <a:ext uri="{FF2B5EF4-FFF2-40B4-BE49-F238E27FC236}">
                  <a16:creationId xmlns:a16="http://schemas.microsoft.com/office/drawing/2014/main" id="{5B66472B-98D7-BF47-A35C-05B5A62CDE8C}"/>
                </a:ext>
              </a:extLst>
            </p:cNvPr>
            <p:cNvSpPr/>
            <p:nvPr/>
          </p:nvSpPr>
          <p:spPr>
            <a:xfrm>
              <a:off x="5218001" y="1363299"/>
              <a:ext cx="1344149" cy="1344149"/>
            </a:xfrm>
            <a:prstGeom prst="ellipse">
              <a:avLst/>
            </a:prstGeom>
            <a:solidFill>
              <a:srgbClr val="FFB407"/>
            </a:solidFill>
            <a:ln w="25400">
              <a:noFill/>
            </a:ln>
            <a:effectLst>
              <a:outerShdw blurRad="254000" dist="63500" dir="2700000" algn="tl" rotWithShape="0">
                <a:prstClr val="black">
                  <a:alpha val="20000"/>
                </a:prstClr>
              </a:outerShdw>
            </a:effectLst>
            <a:scene3d>
              <a:camera prst="orthographicFront"/>
              <a:lightRig rig="twoPt" dir="t"/>
            </a:scene3d>
            <a:sp3d prstMaterial="plastic">
              <a:extrusionClr>
                <a:schemeClr val="accent1"/>
              </a:extrusionClr>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12" name="椭圆 11">
              <a:extLst>
                <a:ext uri="{FF2B5EF4-FFF2-40B4-BE49-F238E27FC236}">
                  <a16:creationId xmlns:a16="http://schemas.microsoft.com/office/drawing/2014/main" id="{37DDA99D-4509-6145-B9CB-09AF9CF8127A}"/>
                </a:ext>
              </a:extLst>
            </p:cNvPr>
            <p:cNvSpPr/>
            <p:nvPr/>
          </p:nvSpPr>
          <p:spPr>
            <a:xfrm>
              <a:off x="8770396" y="1363299"/>
              <a:ext cx="1344149" cy="1344149"/>
            </a:xfrm>
            <a:prstGeom prst="ellipse">
              <a:avLst/>
            </a:prstGeom>
            <a:solidFill>
              <a:srgbClr val="596784"/>
            </a:solidFill>
            <a:ln w="25400">
              <a:noFill/>
            </a:ln>
            <a:effectLst>
              <a:outerShdw blurRad="254000" dist="63500" dir="2700000" algn="tl" rotWithShape="0">
                <a:prstClr val="black">
                  <a:alpha val="20000"/>
                </a:prstClr>
              </a:outerShdw>
            </a:effectLst>
            <a:scene3d>
              <a:camera prst="orthographicFront"/>
              <a:lightRig rig="twoPt" dir="t"/>
            </a:scene3d>
            <a:sp3d prstMaterial="plastic">
              <a:extrusionClr>
                <a:schemeClr val="accent1"/>
              </a:extrusionClr>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4D4D4D"/>
                </a:solidFill>
                <a:latin typeface="微软雅黑" panose="020B0503020204020204" pitchFamily="34" charset="-122"/>
                <a:ea typeface="微软雅黑" panose="020B0503020204020204" pitchFamily="34" charset="-122"/>
              </a:endParaRPr>
            </a:p>
          </p:txBody>
        </p:sp>
        <p:grpSp>
          <p:nvGrpSpPr>
            <p:cNvPr id="13" name="组合 12">
              <a:extLst>
                <a:ext uri="{FF2B5EF4-FFF2-40B4-BE49-F238E27FC236}">
                  <a16:creationId xmlns:a16="http://schemas.microsoft.com/office/drawing/2014/main" id="{8A2DF27C-7E09-3B47-A6B6-3FC25209D230}"/>
                </a:ext>
              </a:extLst>
            </p:cNvPr>
            <p:cNvGrpSpPr/>
            <p:nvPr/>
          </p:nvGrpSpPr>
          <p:grpSpPr>
            <a:xfrm>
              <a:off x="8954490" y="1734127"/>
              <a:ext cx="975960" cy="544755"/>
              <a:chOff x="7981950" y="8948738"/>
              <a:chExt cx="1928813" cy="1184275"/>
            </a:xfrm>
            <a:solidFill>
              <a:schemeClr val="bg1"/>
            </a:solidFill>
          </p:grpSpPr>
          <p:sp>
            <p:nvSpPr>
              <p:cNvPr id="14" name="Freeform 293">
                <a:extLst>
                  <a:ext uri="{FF2B5EF4-FFF2-40B4-BE49-F238E27FC236}">
                    <a16:creationId xmlns:a16="http://schemas.microsoft.com/office/drawing/2014/main" id="{0CB912B6-A826-EB4B-8826-4D6B57ECA483}"/>
                  </a:ext>
                </a:extLst>
              </p:cNvPr>
              <p:cNvSpPr>
                <a:spLocks/>
              </p:cNvSpPr>
              <p:nvPr/>
            </p:nvSpPr>
            <p:spPr bwMode="auto">
              <a:xfrm>
                <a:off x="7981950" y="9294813"/>
                <a:ext cx="1928813" cy="838200"/>
              </a:xfrm>
              <a:custGeom>
                <a:avLst/>
                <a:gdLst>
                  <a:gd name="T0" fmla="*/ 428 w 607"/>
                  <a:gd name="T1" fmla="*/ 0 h 264"/>
                  <a:gd name="T2" fmla="*/ 442 w 607"/>
                  <a:gd name="T3" fmla="*/ 59 h 264"/>
                  <a:gd name="T4" fmla="*/ 534 w 607"/>
                  <a:gd name="T5" fmla="*/ 138 h 264"/>
                  <a:gd name="T6" fmla="*/ 304 w 607"/>
                  <a:gd name="T7" fmla="*/ 237 h 264"/>
                  <a:gd name="T8" fmla="*/ 73 w 607"/>
                  <a:gd name="T9" fmla="*/ 138 h 264"/>
                  <a:gd name="T10" fmla="*/ 165 w 607"/>
                  <a:gd name="T11" fmla="*/ 59 h 264"/>
                  <a:gd name="T12" fmla="*/ 179 w 607"/>
                  <a:gd name="T13" fmla="*/ 0 h 264"/>
                  <a:gd name="T14" fmla="*/ 0 w 607"/>
                  <a:gd name="T15" fmla="*/ 126 h 264"/>
                  <a:gd name="T16" fmla="*/ 304 w 607"/>
                  <a:gd name="T17" fmla="*/ 264 h 264"/>
                  <a:gd name="T18" fmla="*/ 607 w 607"/>
                  <a:gd name="T19" fmla="*/ 126 h 264"/>
                  <a:gd name="T20" fmla="*/ 428 w 607"/>
                  <a:gd name="T2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7" h="264">
                    <a:moveTo>
                      <a:pt x="428" y="0"/>
                    </a:moveTo>
                    <a:cubicBezTo>
                      <a:pt x="442" y="59"/>
                      <a:pt x="442" y="59"/>
                      <a:pt x="442" y="59"/>
                    </a:cubicBezTo>
                    <a:cubicBezTo>
                      <a:pt x="498" y="77"/>
                      <a:pt x="534" y="106"/>
                      <a:pt x="534" y="138"/>
                    </a:cubicBezTo>
                    <a:cubicBezTo>
                      <a:pt x="534" y="193"/>
                      <a:pt x="433" y="237"/>
                      <a:pt x="304" y="237"/>
                    </a:cubicBezTo>
                    <a:cubicBezTo>
                      <a:pt x="175" y="237"/>
                      <a:pt x="73" y="193"/>
                      <a:pt x="73" y="138"/>
                    </a:cubicBezTo>
                    <a:cubicBezTo>
                      <a:pt x="73" y="106"/>
                      <a:pt x="109" y="77"/>
                      <a:pt x="165" y="59"/>
                    </a:cubicBezTo>
                    <a:cubicBezTo>
                      <a:pt x="179" y="0"/>
                      <a:pt x="179" y="0"/>
                      <a:pt x="179" y="0"/>
                    </a:cubicBezTo>
                    <a:cubicBezTo>
                      <a:pt x="74" y="21"/>
                      <a:pt x="0" y="70"/>
                      <a:pt x="0" y="126"/>
                    </a:cubicBezTo>
                    <a:cubicBezTo>
                      <a:pt x="0" y="202"/>
                      <a:pt x="136" y="264"/>
                      <a:pt x="304" y="264"/>
                    </a:cubicBezTo>
                    <a:cubicBezTo>
                      <a:pt x="471" y="264"/>
                      <a:pt x="607" y="202"/>
                      <a:pt x="607" y="126"/>
                    </a:cubicBezTo>
                    <a:cubicBezTo>
                      <a:pt x="607" y="70"/>
                      <a:pt x="533" y="21"/>
                      <a:pt x="4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15" name="Freeform 294">
                <a:extLst>
                  <a:ext uri="{FF2B5EF4-FFF2-40B4-BE49-F238E27FC236}">
                    <a16:creationId xmlns:a16="http://schemas.microsoft.com/office/drawing/2014/main" id="{7CF83C0B-073D-2A40-AE9B-17A233E3FFAA}"/>
                  </a:ext>
                </a:extLst>
              </p:cNvPr>
              <p:cNvSpPr>
                <a:spLocks/>
              </p:cNvSpPr>
              <p:nvPr/>
            </p:nvSpPr>
            <p:spPr bwMode="auto">
              <a:xfrm>
                <a:off x="8255000" y="9526588"/>
                <a:ext cx="1385888" cy="479425"/>
              </a:xfrm>
              <a:custGeom>
                <a:avLst/>
                <a:gdLst>
                  <a:gd name="T0" fmla="*/ 0 w 436"/>
                  <a:gd name="T1" fmla="*/ 65 h 151"/>
                  <a:gd name="T2" fmla="*/ 218 w 436"/>
                  <a:gd name="T3" fmla="*/ 151 h 151"/>
                  <a:gd name="T4" fmla="*/ 436 w 436"/>
                  <a:gd name="T5" fmla="*/ 65 h 151"/>
                  <a:gd name="T6" fmla="*/ 359 w 436"/>
                  <a:gd name="T7" fmla="*/ 0 h 151"/>
                  <a:gd name="T8" fmla="*/ 373 w 436"/>
                  <a:gd name="T9" fmla="*/ 58 h 151"/>
                  <a:gd name="T10" fmla="*/ 370 w 436"/>
                  <a:gd name="T11" fmla="*/ 61 h 151"/>
                  <a:gd name="T12" fmla="*/ 219 w 436"/>
                  <a:gd name="T13" fmla="*/ 106 h 151"/>
                  <a:gd name="T14" fmla="*/ 64 w 436"/>
                  <a:gd name="T15" fmla="*/ 60 h 151"/>
                  <a:gd name="T16" fmla="*/ 63 w 436"/>
                  <a:gd name="T17" fmla="*/ 57 h 151"/>
                  <a:gd name="T18" fmla="*/ 76 w 436"/>
                  <a:gd name="T19" fmla="*/ 0 h 151"/>
                  <a:gd name="T20" fmla="*/ 0 w 436"/>
                  <a:gd name="T21" fmla="*/ 6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6" h="151">
                    <a:moveTo>
                      <a:pt x="0" y="65"/>
                    </a:moveTo>
                    <a:cubicBezTo>
                      <a:pt x="0" y="112"/>
                      <a:pt x="99" y="151"/>
                      <a:pt x="218" y="151"/>
                    </a:cubicBezTo>
                    <a:cubicBezTo>
                      <a:pt x="336" y="151"/>
                      <a:pt x="436" y="112"/>
                      <a:pt x="436" y="65"/>
                    </a:cubicBezTo>
                    <a:cubicBezTo>
                      <a:pt x="436" y="40"/>
                      <a:pt x="406" y="16"/>
                      <a:pt x="359" y="0"/>
                    </a:cubicBezTo>
                    <a:cubicBezTo>
                      <a:pt x="373" y="58"/>
                      <a:pt x="373" y="58"/>
                      <a:pt x="373" y="58"/>
                    </a:cubicBezTo>
                    <a:cubicBezTo>
                      <a:pt x="370" y="61"/>
                      <a:pt x="370" y="61"/>
                      <a:pt x="370" y="61"/>
                    </a:cubicBezTo>
                    <a:cubicBezTo>
                      <a:pt x="308" y="108"/>
                      <a:pt x="222" y="106"/>
                      <a:pt x="219" y="106"/>
                    </a:cubicBezTo>
                    <a:cubicBezTo>
                      <a:pt x="103" y="106"/>
                      <a:pt x="66" y="62"/>
                      <a:pt x="64" y="60"/>
                    </a:cubicBezTo>
                    <a:cubicBezTo>
                      <a:pt x="63" y="57"/>
                      <a:pt x="63" y="57"/>
                      <a:pt x="63" y="57"/>
                    </a:cubicBezTo>
                    <a:cubicBezTo>
                      <a:pt x="76" y="0"/>
                      <a:pt x="76" y="0"/>
                      <a:pt x="76" y="0"/>
                    </a:cubicBezTo>
                    <a:cubicBezTo>
                      <a:pt x="30" y="16"/>
                      <a:pt x="0" y="40"/>
                      <a:pt x="0"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16" name="Freeform 295">
                <a:extLst>
                  <a:ext uri="{FF2B5EF4-FFF2-40B4-BE49-F238E27FC236}">
                    <a16:creationId xmlns:a16="http://schemas.microsoft.com/office/drawing/2014/main" id="{EDF26FBA-2F90-174C-8538-7660878355F9}"/>
                  </a:ext>
                </a:extLst>
              </p:cNvPr>
              <p:cNvSpPr>
                <a:spLocks/>
              </p:cNvSpPr>
              <p:nvPr/>
            </p:nvSpPr>
            <p:spPr bwMode="auto">
              <a:xfrm>
                <a:off x="8496300" y="9123363"/>
                <a:ext cx="900113" cy="704850"/>
              </a:xfrm>
              <a:custGeom>
                <a:avLst/>
                <a:gdLst>
                  <a:gd name="T0" fmla="*/ 0 w 283"/>
                  <a:gd name="T1" fmla="*/ 181 h 222"/>
                  <a:gd name="T2" fmla="*/ 143 w 283"/>
                  <a:gd name="T3" fmla="*/ 221 h 222"/>
                  <a:gd name="T4" fmla="*/ 283 w 283"/>
                  <a:gd name="T5" fmla="*/ 180 h 222"/>
                  <a:gd name="T6" fmla="*/ 241 w 283"/>
                  <a:gd name="T7" fmla="*/ 0 h 222"/>
                  <a:gd name="T8" fmla="*/ 198 w 283"/>
                  <a:gd name="T9" fmla="*/ 19 h 222"/>
                  <a:gd name="T10" fmla="*/ 199 w 283"/>
                  <a:gd name="T11" fmla="*/ 23 h 222"/>
                  <a:gd name="T12" fmla="*/ 200 w 283"/>
                  <a:gd name="T13" fmla="*/ 27 h 222"/>
                  <a:gd name="T14" fmla="*/ 198 w 283"/>
                  <a:gd name="T15" fmla="*/ 63 h 222"/>
                  <a:gd name="T16" fmla="*/ 183 w 283"/>
                  <a:gd name="T17" fmla="*/ 72 h 222"/>
                  <a:gd name="T18" fmla="*/ 169 w 283"/>
                  <a:gd name="T19" fmla="*/ 68 h 222"/>
                  <a:gd name="T20" fmla="*/ 160 w 283"/>
                  <a:gd name="T21" fmla="*/ 33 h 222"/>
                  <a:gd name="T22" fmla="*/ 160 w 283"/>
                  <a:gd name="T23" fmla="*/ 28 h 222"/>
                  <a:gd name="T24" fmla="*/ 160 w 283"/>
                  <a:gd name="T25" fmla="*/ 24 h 222"/>
                  <a:gd name="T26" fmla="*/ 152 w 283"/>
                  <a:gd name="T27" fmla="*/ 25 h 222"/>
                  <a:gd name="T28" fmla="*/ 151 w 283"/>
                  <a:gd name="T29" fmla="*/ 30 h 222"/>
                  <a:gd name="T30" fmla="*/ 152 w 283"/>
                  <a:gd name="T31" fmla="*/ 67 h 222"/>
                  <a:gd name="T32" fmla="*/ 153 w 283"/>
                  <a:gd name="T33" fmla="*/ 79 h 222"/>
                  <a:gd name="T34" fmla="*/ 145 w 283"/>
                  <a:gd name="T35" fmla="*/ 113 h 222"/>
                  <a:gd name="T36" fmla="*/ 126 w 283"/>
                  <a:gd name="T37" fmla="*/ 121 h 222"/>
                  <a:gd name="T38" fmla="*/ 106 w 283"/>
                  <a:gd name="T39" fmla="*/ 113 h 222"/>
                  <a:gd name="T40" fmla="*/ 98 w 283"/>
                  <a:gd name="T41" fmla="*/ 79 h 222"/>
                  <a:gd name="T42" fmla="*/ 100 w 283"/>
                  <a:gd name="T43" fmla="*/ 61 h 222"/>
                  <a:gd name="T44" fmla="*/ 101 w 283"/>
                  <a:gd name="T45" fmla="*/ 22 h 222"/>
                  <a:gd name="T46" fmla="*/ 42 w 283"/>
                  <a:gd name="T47" fmla="*/ 0 h 222"/>
                  <a:gd name="T48" fmla="*/ 0 w 283"/>
                  <a:gd name="T49" fmla="*/ 18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3" h="222">
                    <a:moveTo>
                      <a:pt x="0" y="181"/>
                    </a:moveTo>
                    <a:cubicBezTo>
                      <a:pt x="8" y="189"/>
                      <a:pt x="48" y="221"/>
                      <a:pt x="143" y="221"/>
                    </a:cubicBezTo>
                    <a:cubicBezTo>
                      <a:pt x="144" y="221"/>
                      <a:pt x="225" y="222"/>
                      <a:pt x="283" y="180"/>
                    </a:cubicBezTo>
                    <a:cubicBezTo>
                      <a:pt x="282" y="174"/>
                      <a:pt x="254" y="56"/>
                      <a:pt x="241" y="0"/>
                    </a:cubicBezTo>
                    <a:cubicBezTo>
                      <a:pt x="231" y="8"/>
                      <a:pt x="216" y="14"/>
                      <a:pt x="198" y="19"/>
                    </a:cubicBezTo>
                    <a:cubicBezTo>
                      <a:pt x="199" y="20"/>
                      <a:pt x="199" y="22"/>
                      <a:pt x="199" y="23"/>
                    </a:cubicBezTo>
                    <a:cubicBezTo>
                      <a:pt x="200" y="27"/>
                      <a:pt x="200" y="27"/>
                      <a:pt x="200" y="27"/>
                    </a:cubicBezTo>
                    <a:cubicBezTo>
                      <a:pt x="202" y="38"/>
                      <a:pt x="205" y="53"/>
                      <a:pt x="198" y="63"/>
                    </a:cubicBezTo>
                    <a:cubicBezTo>
                      <a:pt x="195" y="68"/>
                      <a:pt x="190" y="71"/>
                      <a:pt x="183" y="72"/>
                    </a:cubicBezTo>
                    <a:cubicBezTo>
                      <a:pt x="178" y="73"/>
                      <a:pt x="173" y="71"/>
                      <a:pt x="169" y="68"/>
                    </a:cubicBezTo>
                    <a:cubicBezTo>
                      <a:pt x="161" y="60"/>
                      <a:pt x="160" y="47"/>
                      <a:pt x="160" y="33"/>
                    </a:cubicBezTo>
                    <a:cubicBezTo>
                      <a:pt x="160" y="32"/>
                      <a:pt x="160" y="28"/>
                      <a:pt x="160" y="28"/>
                    </a:cubicBezTo>
                    <a:cubicBezTo>
                      <a:pt x="160" y="27"/>
                      <a:pt x="160" y="26"/>
                      <a:pt x="160" y="24"/>
                    </a:cubicBezTo>
                    <a:cubicBezTo>
                      <a:pt x="157" y="24"/>
                      <a:pt x="154" y="25"/>
                      <a:pt x="152" y="25"/>
                    </a:cubicBezTo>
                    <a:cubicBezTo>
                      <a:pt x="151" y="26"/>
                      <a:pt x="151" y="28"/>
                      <a:pt x="151" y="30"/>
                    </a:cubicBezTo>
                    <a:cubicBezTo>
                      <a:pt x="150" y="42"/>
                      <a:pt x="151" y="55"/>
                      <a:pt x="152" y="67"/>
                    </a:cubicBezTo>
                    <a:cubicBezTo>
                      <a:pt x="153" y="79"/>
                      <a:pt x="153" y="79"/>
                      <a:pt x="153" y="79"/>
                    </a:cubicBezTo>
                    <a:cubicBezTo>
                      <a:pt x="154" y="91"/>
                      <a:pt x="153" y="105"/>
                      <a:pt x="145" y="113"/>
                    </a:cubicBezTo>
                    <a:cubicBezTo>
                      <a:pt x="142" y="117"/>
                      <a:pt x="136" y="121"/>
                      <a:pt x="126" y="121"/>
                    </a:cubicBezTo>
                    <a:cubicBezTo>
                      <a:pt x="115" y="121"/>
                      <a:pt x="109" y="117"/>
                      <a:pt x="106" y="113"/>
                    </a:cubicBezTo>
                    <a:cubicBezTo>
                      <a:pt x="98" y="105"/>
                      <a:pt x="97" y="91"/>
                      <a:pt x="98" y="79"/>
                    </a:cubicBezTo>
                    <a:cubicBezTo>
                      <a:pt x="100" y="61"/>
                      <a:pt x="100" y="61"/>
                      <a:pt x="100" y="61"/>
                    </a:cubicBezTo>
                    <a:cubicBezTo>
                      <a:pt x="101" y="48"/>
                      <a:pt x="102" y="35"/>
                      <a:pt x="101" y="22"/>
                    </a:cubicBezTo>
                    <a:cubicBezTo>
                      <a:pt x="77" y="18"/>
                      <a:pt x="55" y="10"/>
                      <a:pt x="42" y="0"/>
                    </a:cubicBezTo>
                    <a:cubicBezTo>
                      <a:pt x="29" y="57"/>
                      <a:pt x="1" y="176"/>
                      <a:pt x="0"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17" name="Freeform 296">
                <a:extLst>
                  <a:ext uri="{FF2B5EF4-FFF2-40B4-BE49-F238E27FC236}">
                    <a16:creationId xmlns:a16="http://schemas.microsoft.com/office/drawing/2014/main" id="{4888C99F-9FF5-6F44-966A-50D399B3E58F}"/>
                  </a:ext>
                </a:extLst>
              </p:cNvPr>
              <p:cNvSpPr>
                <a:spLocks/>
              </p:cNvSpPr>
              <p:nvPr/>
            </p:nvSpPr>
            <p:spPr bwMode="auto">
              <a:xfrm>
                <a:off x="8636000" y="8948738"/>
                <a:ext cx="620713" cy="523875"/>
              </a:xfrm>
              <a:custGeom>
                <a:avLst/>
                <a:gdLst>
                  <a:gd name="T0" fmla="*/ 195 w 195"/>
                  <a:gd name="T1" fmla="*/ 34 h 165"/>
                  <a:gd name="T2" fmla="*/ 98 w 195"/>
                  <a:gd name="T3" fmla="*/ 0 h 165"/>
                  <a:gd name="T4" fmla="*/ 0 w 195"/>
                  <a:gd name="T5" fmla="*/ 34 h 165"/>
                  <a:gd name="T6" fmla="*/ 67 w 195"/>
                  <a:gd name="T7" fmla="*/ 66 h 165"/>
                  <a:gd name="T8" fmla="*/ 65 w 195"/>
                  <a:gd name="T9" fmla="*/ 134 h 165"/>
                  <a:gd name="T10" fmla="*/ 82 w 195"/>
                  <a:gd name="T11" fmla="*/ 165 h 165"/>
                  <a:gd name="T12" fmla="*/ 98 w 195"/>
                  <a:gd name="T13" fmla="*/ 134 h 165"/>
                  <a:gd name="T14" fmla="*/ 96 w 195"/>
                  <a:gd name="T15" fmla="*/ 84 h 165"/>
                  <a:gd name="T16" fmla="*/ 98 w 195"/>
                  <a:gd name="T17" fmla="*/ 68 h 165"/>
                  <a:gd name="T18" fmla="*/ 125 w 195"/>
                  <a:gd name="T19" fmla="*/ 66 h 165"/>
                  <a:gd name="T20" fmla="*/ 127 w 195"/>
                  <a:gd name="T21" fmla="*/ 83 h 165"/>
                  <a:gd name="T22" fmla="*/ 138 w 195"/>
                  <a:gd name="T23" fmla="*/ 116 h 165"/>
                  <a:gd name="T24" fmla="*/ 144 w 195"/>
                  <a:gd name="T25" fmla="*/ 80 h 165"/>
                  <a:gd name="T26" fmla="*/ 142 w 195"/>
                  <a:gd name="T27" fmla="*/ 64 h 165"/>
                  <a:gd name="T28" fmla="*/ 195 w 195"/>
                  <a:gd name="T29" fmla="*/ 3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5" h="165">
                    <a:moveTo>
                      <a:pt x="195" y="34"/>
                    </a:moveTo>
                    <a:cubicBezTo>
                      <a:pt x="195" y="18"/>
                      <a:pt x="155" y="0"/>
                      <a:pt x="98" y="0"/>
                    </a:cubicBezTo>
                    <a:cubicBezTo>
                      <a:pt x="40" y="0"/>
                      <a:pt x="0" y="18"/>
                      <a:pt x="0" y="34"/>
                    </a:cubicBezTo>
                    <a:cubicBezTo>
                      <a:pt x="0" y="47"/>
                      <a:pt x="26" y="61"/>
                      <a:pt x="67" y="66"/>
                    </a:cubicBezTo>
                    <a:cubicBezTo>
                      <a:pt x="71" y="89"/>
                      <a:pt x="66" y="113"/>
                      <a:pt x="65" y="134"/>
                    </a:cubicBezTo>
                    <a:cubicBezTo>
                      <a:pt x="64" y="151"/>
                      <a:pt x="66" y="165"/>
                      <a:pt x="82" y="165"/>
                    </a:cubicBezTo>
                    <a:cubicBezTo>
                      <a:pt x="98" y="165"/>
                      <a:pt x="99" y="150"/>
                      <a:pt x="98" y="134"/>
                    </a:cubicBezTo>
                    <a:cubicBezTo>
                      <a:pt x="97" y="119"/>
                      <a:pt x="94" y="101"/>
                      <a:pt x="96" y="84"/>
                    </a:cubicBezTo>
                    <a:cubicBezTo>
                      <a:pt x="97" y="78"/>
                      <a:pt x="97" y="73"/>
                      <a:pt x="98" y="68"/>
                    </a:cubicBezTo>
                    <a:cubicBezTo>
                      <a:pt x="108" y="68"/>
                      <a:pt x="117" y="67"/>
                      <a:pt x="125" y="66"/>
                    </a:cubicBezTo>
                    <a:cubicBezTo>
                      <a:pt x="126" y="72"/>
                      <a:pt x="127" y="78"/>
                      <a:pt x="127" y="83"/>
                    </a:cubicBezTo>
                    <a:cubicBezTo>
                      <a:pt x="127" y="94"/>
                      <a:pt x="126" y="117"/>
                      <a:pt x="138" y="116"/>
                    </a:cubicBezTo>
                    <a:cubicBezTo>
                      <a:pt x="153" y="114"/>
                      <a:pt x="146" y="92"/>
                      <a:pt x="144" y="80"/>
                    </a:cubicBezTo>
                    <a:cubicBezTo>
                      <a:pt x="143" y="76"/>
                      <a:pt x="143" y="70"/>
                      <a:pt x="142" y="64"/>
                    </a:cubicBezTo>
                    <a:cubicBezTo>
                      <a:pt x="175" y="58"/>
                      <a:pt x="195" y="45"/>
                      <a:pt x="195"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grpSp>
        <p:grpSp>
          <p:nvGrpSpPr>
            <p:cNvPr id="18" name="组合 17">
              <a:extLst>
                <a:ext uri="{FF2B5EF4-FFF2-40B4-BE49-F238E27FC236}">
                  <a16:creationId xmlns:a16="http://schemas.microsoft.com/office/drawing/2014/main" id="{A89C3CEB-4039-6949-B804-18B9B4EC5B67}"/>
                </a:ext>
              </a:extLst>
            </p:cNvPr>
            <p:cNvGrpSpPr/>
            <p:nvPr/>
          </p:nvGrpSpPr>
          <p:grpSpPr>
            <a:xfrm>
              <a:off x="5520449" y="1593417"/>
              <a:ext cx="739253" cy="885892"/>
              <a:chOff x="5878513" y="7346950"/>
              <a:chExt cx="2128838" cy="2551113"/>
            </a:xfrm>
            <a:solidFill>
              <a:schemeClr val="bg1"/>
            </a:solidFill>
          </p:grpSpPr>
          <p:sp>
            <p:nvSpPr>
              <p:cNvPr id="19" name="Freeform 298">
                <a:extLst>
                  <a:ext uri="{FF2B5EF4-FFF2-40B4-BE49-F238E27FC236}">
                    <a16:creationId xmlns:a16="http://schemas.microsoft.com/office/drawing/2014/main" id="{BEF31CEE-7D02-1E44-B191-206611A82D88}"/>
                  </a:ext>
                </a:extLst>
              </p:cNvPr>
              <p:cNvSpPr>
                <a:spLocks/>
              </p:cNvSpPr>
              <p:nvPr/>
            </p:nvSpPr>
            <p:spPr bwMode="auto">
              <a:xfrm>
                <a:off x="5878513" y="7346950"/>
                <a:ext cx="2128838" cy="1931988"/>
              </a:xfrm>
              <a:custGeom>
                <a:avLst/>
                <a:gdLst>
                  <a:gd name="T0" fmla="*/ 220 w 670"/>
                  <a:gd name="T1" fmla="*/ 63 h 608"/>
                  <a:gd name="T2" fmla="*/ 64 w 670"/>
                  <a:gd name="T3" fmla="*/ 450 h 608"/>
                  <a:gd name="T4" fmla="*/ 226 w 670"/>
                  <a:gd name="T5" fmla="*/ 608 h 608"/>
                  <a:gd name="T6" fmla="*/ 233 w 670"/>
                  <a:gd name="T7" fmla="*/ 590 h 608"/>
                  <a:gd name="T8" fmla="*/ 82 w 670"/>
                  <a:gd name="T9" fmla="*/ 442 h 608"/>
                  <a:gd name="T10" fmla="*/ 228 w 670"/>
                  <a:gd name="T11" fmla="*/ 81 h 608"/>
                  <a:gd name="T12" fmla="*/ 589 w 670"/>
                  <a:gd name="T13" fmla="*/ 227 h 608"/>
                  <a:gd name="T14" fmla="*/ 443 w 670"/>
                  <a:gd name="T15" fmla="*/ 588 h 608"/>
                  <a:gd name="T16" fmla="*/ 443 w 670"/>
                  <a:gd name="T17" fmla="*/ 588 h 608"/>
                  <a:gd name="T18" fmla="*/ 450 w 670"/>
                  <a:gd name="T19" fmla="*/ 606 h 608"/>
                  <a:gd name="T20" fmla="*/ 451 w 670"/>
                  <a:gd name="T21" fmla="*/ 606 h 608"/>
                  <a:gd name="T22" fmla="*/ 607 w 670"/>
                  <a:gd name="T23" fmla="*/ 219 h 608"/>
                  <a:gd name="T24" fmla="*/ 220 w 670"/>
                  <a:gd name="T25" fmla="*/ 63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0" h="608">
                    <a:moveTo>
                      <a:pt x="220" y="63"/>
                    </a:moveTo>
                    <a:cubicBezTo>
                      <a:pt x="70" y="127"/>
                      <a:pt x="0" y="300"/>
                      <a:pt x="64" y="450"/>
                    </a:cubicBezTo>
                    <a:cubicBezTo>
                      <a:pt x="96" y="525"/>
                      <a:pt x="156" y="580"/>
                      <a:pt x="226" y="608"/>
                    </a:cubicBezTo>
                    <a:cubicBezTo>
                      <a:pt x="233" y="590"/>
                      <a:pt x="233" y="590"/>
                      <a:pt x="233" y="590"/>
                    </a:cubicBezTo>
                    <a:cubicBezTo>
                      <a:pt x="167" y="564"/>
                      <a:pt x="112" y="513"/>
                      <a:pt x="82" y="442"/>
                    </a:cubicBezTo>
                    <a:cubicBezTo>
                      <a:pt x="23" y="303"/>
                      <a:pt x="88" y="141"/>
                      <a:pt x="228" y="81"/>
                    </a:cubicBezTo>
                    <a:cubicBezTo>
                      <a:pt x="367" y="22"/>
                      <a:pt x="529" y="87"/>
                      <a:pt x="589" y="227"/>
                    </a:cubicBezTo>
                    <a:cubicBezTo>
                      <a:pt x="648" y="367"/>
                      <a:pt x="583" y="529"/>
                      <a:pt x="443" y="588"/>
                    </a:cubicBezTo>
                    <a:cubicBezTo>
                      <a:pt x="443" y="588"/>
                      <a:pt x="443" y="588"/>
                      <a:pt x="443" y="588"/>
                    </a:cubicBezTo>
                    <a:cubicBezTo>
                      <a:pt x="450" y="606"/>
                      <a:pt x="450" y="606"/>
                      <a:pt x="450" y="606"/>
                    </a:cubicBezTo>
                    <a:cubicBezTo>
                      <a:pt x="450" y="606"/>
                      <a:pt x="451" y="606"/>
                      <a:pt x="451" y="606"/>
                    </a:cubicBezTo>
                    <a:cubicBezTo>
                      <a:pt x="601" y="542"/>
                      <a:pt x="670" y="369"/>
                      <a:pt x="607" y="219"/>
                    </a:cubicBezTo>
                    <a:cubicBezTo>
                      <a:pt x="543" y="69"/>
                      <a:pt x="370" y="0"/>
                      <a:pt x="220"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grpSp>
            <p:nvGrpSpPr>
              <p:cNvPr id="20" name="组合 19">
                <a:extLst>
                  <a:ext uri="{FF2B5EF4-FFF2-40B4-BE49-F238E27FC236}">
                    <a16:creationId xmlns:a16="http://schemas.microsoft.com/office/drawing/2014/main" id="{6A410E8E-ADCB-1647-942B-B5945C7D4C86}"/>
                  </a:ext>
                </a:extLst>
              </p:cNvPr>
              <p:cNvGrpSpPr/>
              <p:nvPr/>
            </p:nvGrpSpPr>
            <p:grpSpPr>
              <a:xfrm>
                <a:off x="5983288" y="7448550"/>
                <a:ext cx="1922463" cy="2449513"/>
                <a:chOff x="5983288" y="7448550"/>
                <a:chExt cx="1922463" cy="2449513"/>
              </a:xfrm>
              <a:grpFill/>
            </p:grpSpPr>
            <p:sp>
              <p:nvSpPr>
                <p:cNvPr id="21" name="Freeform 297">
                  <a:extLst>
                    <a:ext uri="{FF2B5EF4-FFF2-40B4-BE49-F238E27FC236}">
                      <a16:creationId xmlns:a16="http://schemas.microsoft.com/office/drawing/2014/main" id="{B4EADD56-CC1C-A74B-A35D-06C5BE26E061}"/>
                    </a:ext>
                  </a:extLst>
                </p:cNvPr>
                <p:cNvSpPr>
                  <a:spLocks/>
                </p:cNvSpPr>
                <p:nvPr/>
              </p:nvSpPr>
              <p:spPr bwMode="auto">
                <a:xfrm>
                  <a:off x="6589713" y="9739313"/>
                  <a:ext cx="714375" cy="158750"/>
                </a:xfrm>
                <a:custGeom>
                  <a:avLst/>
                  <a:gdLst>
                    <a:gd name="T0" fmla="*/ 7 w 225"/>
                    <a:gd name="T1" fmla="*/ 2 h 50"/>
                    <a:gd name="T2" fmla="*/ 0 w 225"/>
                    <a:gd name="T3" fmla="*/ 20 h 50"/>
                    <a:gd name="T4" fmla="*/ 225 w 225"/>
                    <a:gd name="T5" fmla="*/ 18 h 50"/>
                    <a:gd name="T6" fmla="*/ 217 w 225"/>
                    <a:gd name="T7" fmla="*/ 0 h 50"/>
                    <a:gd name="T8" fmla="*/ 7 w 225"/>
                    <a:gd name="T9" fmla="*/ 2 h 50"/>
                  </a:gdLst>
                  <a:ahLst/>
                  <a:cxnLst>
                    <a:cxn ang="0">
                      <a:pos x="T0" y="T1"/>
                    </a:cxn>
                    <a:cxn ang="0">
                      <a:pos x="T2" y="T3"/>
                    </a:cxn>
                    <a:cxn ang="0">
                      <a:pos x="T4" y="T5"/>
                    </a:cxn>
                    <a:cxn ang="0">
                      <a:pos x="T6" y="T7"/>
                    </a:cxn>
                    <a:cxn ang="0">
                      <a:pos x="T8" y="T9"/>
                    </a:cxn>
                  </a:cxnLst>
                  <a:rect l="0" t="0" r="r" b="b"/>
                  <a:pathLst>
                    <a:path w="225" h="50">
                      <a:moveTo>
                        <a:pt x="7" y="2"/>
                      </a:moveTo>
                      <a:cubicBezTo>
                        <a:pt x="0" y="20"/>
                        <a:pt x="0" y="20"/>
                        <a:pt x="0" y="20"/>
                      </a:cubicBezTo>
                      <a:cubicBezTo>
                        <a:pt x="70" y="48"/>
                        <a:pt x="150" y="50"/>
                        <a:pt x="225" y="18"/>
                      </a:cubicBezTo>
                      <a:cubicBezTo>
                        <a:pt x="217" y="0"/>
                        <a:pt x="217" y="0"/>
                        <a:pt x="217" y="0"/>
                      </a:cubicBezTo>
                      <a:cubicBezTo>
                        <a:pt x="147" y="30"/>
                        <a:pt x="72" y="28"/>
                        <a:pt x="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22" name="Freeform 299">
                  <a:extLst>
                    <a:ext uri="{FF2B5EF4-FFF2-40B4-BE49-F238E27FC236}">
                      <a16:creationId xmlns:a16="http://schemas.microsoft.com/office/drawing/2014/main" id="{416DE469-390D-DB47-9473-D61C2165B80B}"/>
                    </a:ext>
                  </a:extLst>
                </p:cNvPr>
                <p:cNvSpPr>
                  <a:spLocks/>
                </p:cNvSpPr>
                <p:nvPr/>
              </p:nvSpPr>
              <p:spPr bwMode="auto">
                <a:xfrm>
                  <a:off x="5983288" y="7448550"/>
                  <a:ext cx="1922463" cy="1747838"/>
                </a:xfrm>
                <a:custGeom>
                  <a:avLst/>
                  <a:gdLst>
                    <a:gd name="T0" fmla="*/ 547 w 605"/>
                    <a:gd name="T1" fmla="*/ 198 h 550"/>
                    <a:gd name="T2" fmla="*/ 198 w 605"/>
                    <a:gd name="T3" fmla="*/ 58 h 550"/>
                    <a:gd name="T4" fmla="*/ 57 w 605"/>
                    <a:gd name="T5" fmla="*/ 407 h 550"/>
                    <a:gd name="T6" fmla="*/ 203 w 605"/>
                    <a:gd name="T7" fmla="*/ 550 h 550"/>
                    <a:gd name="T8" fmla="*/ 212 w 605"/>
                    <a:gd name="T9" fmla="*/ 529 h 550"/>
                    <a:gd name="T10" fmla="*/ 78 w 605"/>
                    <a:gd name="T11" fmla="*/ 398 h 550"/>
                    <a:gd name="T12" fmla="*/ 207 w 605"/>
                    <a:gd name="T13" fmla="*/ 79 h 550"/>
                    <a:gd name="T14" fmla="*/ 526 w 605"/>
                    <a:gd name="T15" fmla="*/ 207 h 550"/>
                    <a:gd name="T16" fmla="*/ 398 w 605"/>
                    <a:gd name="T17" fmla="*/ 527 h 550"/>
                    <a:gd name="T18" fmla="*/ 397 w 605"/>
                    <a:gd name="T19" fmla="*/ 527 h 550"/>
                    <a:gd name="T20" fmla="*/ 406 w 605"/>
                    <a:gd name="T21" fmla="*/ 548 h 550"/>
                    <a:gd name="T22" fmla="*/ 407 w 605"/>
                    <a:gd name="T23" fmla="*/ 548 h 550"/>
                    <a:gd name="T24" fmla="*/ 547 w 605"/>
                    <a:gd name="T25" fmla="*/ 198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5" h="550">
                      <a:moveTo>
                        <a:pt x="547" y="198"/>
                      </a:moveTo>
                      <a:cubicBezTo>
                        <a:pt x="490" y="63"/>
                        <a:pt x="333" y="0"/>
                        <a:pt x="198" y="58"/>
                      </a:cubicBezTo>
                      <a:cubicBezTo>
                        <a:pt x="63" y="115"/>
                        <a:pt x="0" y="272"/>
                        <a:pt x="57" y="407"/>
                      </a:cubicBezTo>
                      <a:cubicBezTo>
                        <a:pt x="86" y="475"/>
                        <a:pt x="140" y="524"/>
                        <a:pt x="203" y="550"/>
                      </a:cubicBezTo>
                      <a:cubicBezTo>
                        <a:pt x="212" y="529"/>
                        <a:pt x="212" y="529"/>
                        <a:pt x="212" y="529"/>
                      </a:cubicBezTo>
                      <a:cubicBezTo>
                        <a:pt x="154" y="505"/>
                        <a:pt x="105" y="460"/>
                        <a:pt x="78" y="398"/>
                      </a:cubicBezTo>
                      <a:cubicBezTo>
                        <a:pt x="26" y="274"/>
                        <a:pt x="84" y="131"/>
                        <a:pt x="207" y="79"/>
                      </a:cubicBezTo>
                      <a:cubicBezTo>
                        <a:pt x="331" y="26"/>
                        <a:pt x="474" y="84"/>
                        <a:pt x="526" y="207"/>
                      </a:cubicBezTo>
                      <a:cubicBezTo>
                        <a:pt x="579" y="331"/>
                        <a:pt x="521" y="474"/>
                        <a:pt x="398" y="527"/>
                      </a:cubicBezTo>
                      <a:cubicBezTo>
                        <a:pt x="397" y="527"/>
                        <a:pt x="397" y="527"/>
                        <a:pt x="397" y="527"/>
                      </a:cubicBezTo>
                      <a:cubicBezTo>
                        <a:pt x="406" y="548"/>
                        <a:pt x="406" y="548"/>
                        <a:pt x="406" y="548"/>
                      </a:cubicBezTo>
                      <a:cubicBezTo>
                        <a:pt x="406" y="548"/>
                        <a:pt x="406" y="548"/>
                        <a:pt x="407" y="548"/>
                      </a:cubicBezTo>
                      <a:cubicBezTo>
                        <a:pt x="542" y="490"/>
                        <a:pt x="605" y="334"/>
                        <a:pt x="547"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23" name="Freeform 300">
                  <a:extLst>
                    <a:ext uri="{FF2B5EF4-FFF2-40B4-BE49-F238E27FC236}">
                      <a16:creationId xmlns:a16="http://schemas.microsoft.com/office/drawing/2014/main" id="{EE2089AF-9380-DA42-9F6D-E30E7319A637}"/>
                    </a:ext>
                  </a:extLst>
                </p:cNvPr>
                <p:cNvSpPr>
                  <a:spLocks/>
                </p:cNvSpPr>
                <p:nvPr/>
              </p:nvSpPr>
              <p:spPr bwMode="auto">
                <a:xfrm>
                  <a:off x="6624638" y="9647238"/>
                  <a:ext cx="641350" cy="155575"/>
                </a:xfrm>
                <a:custGeom>
                  <a:avLst/>
                  <a:gdLst>
                    <a:gd name="T0" fmla="*/ 8 w 202"/>
                    <a:gd name="T1" fmla="*/ 2 h 49"/>
                    <a:gd name="T2" fmla="*/ 0 w 202"/>
                    <a:gd name="T3" fmla="*/ 23 h 49"/>
                    <a:gd name="T4" fmla="*/ 202 w 202"/>
                    <a:gd name="T5" fmla="*/ 21 h 49"/>
                    <a:gd name="T6" fmla="*/ 193 w 202"/>
                    <a:gd name="T7" fmla="*/ 0 h 49"/>
                    <a:gd name="T8" fmla="*/ 8 w 202"/>
                    <a:gd name="T9" fmla="*/ 2 h 49"/>
                  </a:gdLst>
                  <a:ahLst/>
                  <a:cxnLst>
                    <a:cxn ang="0">
                      <a:pos x="T0" y="T1"/>
                    </a:cxn>
                    <a:cxn ang="0">
                      <a:pos x="T2" y="T3"/>
                    </a:cxn>
                    <a:cxn ang="0">
                      <a:pos x="T4" y="T5"/>
                    </a:cxn>
                    <a:cxn ang="0">
                      <a:pos x="T6" y="T7"/>
                    </a:cxn>
                    <a:cxn ang="0">
                      <a:pos x="T8" y="T9"/>
                    </a:cxn>
                  </a:cxnLst>
                  <a:rect l="0" t="0" r="r" b="b"/>
                  <a:pathLst>
                    <a:path w="202" h="49">
                      <a:moveTo>
                        <a:pt x="8" y="2"/>
                      </a:moveTo>
                      <a:cubicBezTo>
                        <a:pt x="0" y="23"/>
                        <a:pt x="0" y="23"/>
                        <a:pt x="0" y="23"/>
                      </a:cubicBezTo>
                      <a:cubicBezTo>
                        <a:pt x="63" y="48"/>
                        <a:pt x="135" y="49"/>
                        <a:pt x="202" y="21"/>
                      </a:cubicBezTo>
                      <a:cubicBezTo>
                        <a:pt x="193" y="0"/>
                        <a:pt x="193" y="0"/>
                        <a:pt x="193" y="0"/>
                      </a:cubicBezTo>
                      <a:cubicBezTo>
                        <a:pt x="132" y="26"/>
                        <a:pt x="66" y="25"/>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24" name="Freeform 301">
                  <a:extLst>
                    <a:ext uri="{FF2B5EF4-FFF2-40B4-BE49-F238E27FC236}">
                      <a16:creationId xmlns:a16="http://schemas.microsoft.com/office/drawing/2014/main" id="{2D451F52-A234-8745-A610-5CC9B6DFABD9}"/>
                    </a:ext>
                  </a:extLst>
                </p:cNvPr>
                <p:cNvSpPr>
                  <a:spLocks/>
                </p:cNvSpPr>
                <p:nvPr/>
              </p:nvSpPr>
              <p:spPr bwMode="auto">
                <a:xfrm>
                  <a:off x="6097588" y="7562850"/>
                  <a:ext cx="1693863" cy="1538288"/>
                </a:xfrm>
                <a:custGeom>
                  <a:avLst/>
                  <a:gdLst>
                    <a:gd name="T0" fmla="*/ 482 w 533"/>
                    <a:gd name="T1" fmla="*/ 175 h 484"/>
                    <a:gd name="T2" fmla="*/ 175 w 533"/>
                    <a:gd name="T3" fmla="*/ 51 h 484"/>
                    <a:gd name="T4" fmla="*/ 51 w 533"/>
                    <a:gd name="T5" fmla="*/ 358 h 484"/>
                    <a:gd name="T6" fmla="*/ 179 w 533"/>
                    <a:gd name="T7" fmla="*/ 484 h 484"/>
                    <a:gd name="T8" fmla="*/ 187 w 533"/>
                    <a:gd name="T9" fmla="*/ 464 h 484"/>
                    <a:gd name="T10" fmla="*/ 70 w 533"/>
                    <a:gd name="T11" fmla="*/ 350 h 484"/>
                    <a:gd name="T12" fmla="*/ 183 w 533"/>
                    <a:gd name="T13" fmla="*/ 71 h 484"/>
                    <a:gd name="T14" fmla="*/ 462 w 533"/>
                    <a:gd name="T15" fmla="*/ 183 h 484"/>
                    <a:gd name="T16" fmla="*/ 350 w 533"/>
                    <a:gd name="T17" fmla="*/ 463 h 484"/>
                    <a:gd name="T18" fmla="*/ 349 w 533"/>
                    <a:gd name="T19" fmla="*/ 463 h 484"/>
                    <a:gd name="T20" fmla="*/ 358 w 533"/>
                    <a:gd name="T21" fmla="*/ 483 h 484"/>
                    <a:gd name="T22" fmla="*/ 358 w 533"/>
                    <a:gd name="T23" fmla="*/ 482 h 484"/>
                    <a:gd name="T24" fmla="*/ 482 w 533"/>
                    <a:gd name="T25" fmla="*/ 17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3" h="484">
                      <a:moveTo>
                        <a:pt x="482" y="175"/>
                      </a:moveTo>
                      <a:cubicBezTo>
                        <a:pt x="431" y="56"/>
                        <a:pt x="294" y="0"/>
                        <a:pt x="175" y="51"/>
                      </a:cubicBezTo>
                      <a:cubicBezTo>
                        <a:pt x="56" y="102"/>
                        <a:pt x="0" y="240"/>
                        <a:pt x="51" y="358"/>
                      </a:cubicBezTo>
                      <a:cubicBezTo>
                        <a:pt x="76" y="418"/>
                        <a:pt x="123" y="462"/>
                        <a:pt x="179" y="484"/>
                      </a:cubicBezTo>
                      <a:cubicBezTo>
                        <a:pt x="187" y="464"/>
                        <a:pt x="187" y="464"/>
                        <a:pt x="187" y="464"/>
                      </a:cubicBezTo>
                      <a:cubicBezTo>
                        <a:pt x="137" y="444"/>
                        <a:pt x="94" y="404"/>
                        <a:pt x="70" y="350"/>
                      </a:cubicBezTo>
                      <a:cubicBezTo>
                        <a:pt x="25" y="242"/>
                        <a:pt x="75" y="117"/>
                        <a:pt x="183" y="71"/>
                      </a:cubicBezTo>
                      <a:cubicBezTo>
                        <a:pt x="291" y="25"/>
                        <a:pt x="416" y="75"/>
                        <a:pt x="462" y="183"/>
                      </a:cubicBezTo>
                      <a:cubicBezTo>
                        <a:pt x="508" y="291"/>
                        <a:pt x="458" y="417"/>
                        <a:pt x="350" y="463"/>
                      </a:cubicBezTo>
                      <a:cubicBezTo>
                        <a:pt x="350" y="463"/>
                        <a:pt x="349" y="463"/>
                        <a:pt x="349" y="463"/>
                      </a:cubicBezTo>
                      <a:cubicBezTo>
                        <a:pt x="358" y="483"/>
                        <a:pt x="358" y="483"/>
                        <a:pt x="358" y="483"/>
                      </a:cubicBezTo>
                      <a:cubicBezTo>
                        <a:pt x="358" y="483"/>
                        <a:pt x="358" y="482"/>
                        <a:pt x="358" y="482"/>
                      </a:cubicBezTo>
                      <a:cubicBezTo>
                        <a:pt x="477" y="432"/>
                        <a:pt x="533" y="294"/>
                        <a:pt x="482"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25" name="Freeform 302">
                  <a:extLst>
                    <a:ext uri="{FF2B5EF4-FFF2-40B4-BE49-F238E27FC236}">
                      <a16:creationId xmlns:a16="http://schemas.microsoft.com/office/drawing/2014/main" id="{C7585975-C5B5-2949-8629-8878F24ED863}"/>
                    </a:ext>
                  </a:extLst>
                </p:cNvPr>
                <p:cNvSpPr>
                  <a:spLocks/>
                </p:cNvSpPr>
                <p:nvPr/>
              </p:nvSpPr>
              <p:spPr bwMode="auto">
                <a:xfrm>
                  <a:off x="6662738" y="9558338"/>
                  <a:ext cx="565150" cy="142875"/>
                </a:xfrm>
                <a:custGeom>
                  <a:avLst/>
                  <a:gdLst>
                    <a:gd name="T0" fmla="*/ 8 w 178"/>
                    <a:gd name="T1" fmla="*/ 1 h 45"/>
                    <a:gd name="T2" fmla="*/ 0 w 178"/>
                    <a:gd name="T3" fmla="*/ 21 h 45"/>
                    <a:gd name="T4" fmla="*/ 178 w 178"/>
                    <a:gd name="T5" fmla="*/ 20 h 45"/>
                    <a:gd name="T6" fmla="*/ 169 w 178"/>
                    <a:gd name="T7" fmla="*/ 0 h 45"/>
                    <a:gd name="T8" fmla="*/ 8 w 178"/>
                    <a:gd name="T9" fmla="*/ 1 h 45"/>
                  </a:gdLst>
                  <a:ahLst/>
                  <a:cxnLst>
                    <a:cxn ang="0">
                      <a:pos x="T0" y="T1"/>
                    </a:cxn>
                    <a:cxn ang="0">
                      <a:pos x="T2" y="T3"/>
                    </a:cxn>
                    <a:cxn ang="0">
                      <a:pos x="T4" y="T5"/>
                    </a:cxn>
                    <a:cxn ang="0">
                      <a:pos x="T6" y="T7"/>
                    </a:cxn>
                    <a:cxn ang="0">
                      <a:pos x="T8" y="T9"/>
                    </a:cxn>
                  </a:cxnLst>
                  <a:rect l="0" t="0" r="r" b="b"/>
                  <a:pathLst>
                    <a:path w="178" h="45">
                      <a:moveTo>
                        <a:pt x="8" y="1"/>
                      </a:moveTo>
                      <a:cubicBezTo>
                        <a:pt x="0" y="21"/>
                        <a:pt x="0" y="21"/>
                        <a:pt x="0" y="21"/>
                      </a:cubicBezTo>
                      <a:cubicBezTo>
                        <a:pt x="55" y="43"/>
                        <a:pt x="119" y="45"/>
                        <a:pt x="178" y="20"/>
                      </a:cubicBezTo>
                      <a:cubicBezTo>
                        <a:pt x="169" y="0"/>
                        <a:pt x="169" y="0"/>
                        <a:pt x="169" y="0"/>
                      </a:cubicBezTo>
                      <a:cubicBezTo>
                        <a:pt x="116" y="22"/>
                        <a:pt x="58" y="21"/>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26" name="Freeform 303">
                  <a:extLst>
                    <a:ext uri="{FF2B5EF4-FFF2-40B4-BE49-F238E27FC236}">
                      <a16:creationId xmlns:a16="http://schemas.microsoft.com/office/drawing/2014/main" id="{B90CDB65-221D-A64B-9553-6C472450B6B3}"/>
                    </a:ext>
                  </a:extLst>
                </p:cNvPr>
                <p:cNvSpPr>
                  <a:spLocks/>
                </p:cNvSpPr>
                <p:nvPr/>
              </p:nvSpPr>
              <p:spPr bwMode="auto">
                <a:xfrm>
                  <a:off x="6697663" y="9463088"/>
                  <a:ext cx="492125" cy="136525"/>
                </a:xfrm>
                <a:custGeom>
                  <a:avLst/>
                  <a:gdLst>
                    <a:gd name="T0" fmla="*/ 9 w 155"/>
                    <a:gd name="T1" fmla="*/ 2 h 43"/>
                    <a:gd name="T2" fmla="*/ 0 w 155"/>
                    <a:gd name="T3" fmla="*/ 23 h 43"/>
                    <a:gd name="T4" fmla="*/ 155 w 155"/>
                    <a:gd name="T5" fmla="*/ 22 h 43"/>
                    <a:gd name="T6" fmla="*/ 146 w 155"/>
                    <a:gd name="T7" fmla="*/ 0 h 43"/>
                    <a:gd name="T8" fmla="*/ 9 w 155"/>
                    <a:gd name="T9" fmla="*/ 2 h 43"/>
                  </a:gdLst>
                  <a:ahLst/>
                  <a:cxnLst>
                    <a:cxn ang="0">
                      <a:pos x="T0" y="T1"/>
                    </a:cxn>
                    <a:cxn ang="0">
                      <a:pos x="T2" y="T3"/>
                    </a:cxn>
                    <a:cxn ang="0">
                      <a:pos x="T4" y="T5"/>
                    </a:cxn>
                    <a:cxn ang="0">
                      <a:pos x="T6" y="T7"/>
                    </a:cxn>
                    <a:cxn ang="0">
                      <a:pos x="T8" y="T9"/>
                    </a:cxn>
                  </a:cxnLst>
                  <a:rect l="0" t="0" r="r" b="b"/>
                  <a:pathLst>
                    <a:path w="155" h="43">
                      <a:moveTo>
                        <a:pt x="9" y="2"/>
                      </a:moveTo>
                      <a:cubicBezTo>
                        <a:pt x="0" y="23"/>
                        <a:pt x="0" y="23"/>
                        <a:pt x="0" y="23"/>
                      </a:cubicBezTo>
                      <a:cubicBezTo>
                        <a:pt x="48" y="42"/>
                        <a:pt x="104" y="43"/>
                        <a:pt x="155" y="22"/>
                      </a:cubicBezTo>
                      <a:cubicBezTo>
                        <a:pt x="146" y="0"/>
                        <a:pt x="146" y="0"/>
                        <a:pt x="146" y="0"/>
                      </a:cubicBezTo>
                      <a:cubicBezTo>
                        <a:pt x="100" y="20"/>
                        <a:pt x="51" y="19"/>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27" name="Freeform 304">
                  <a:extLst>
                    <a:ext uri="{FF2B5EF4-FFF2-40B4-BE49-F238E27FC236}">
                      <a16:creationId xmlns:a16="http://schemas.microsoft.com/office/drawing/2014/main" id="{06CC6AC7-E5DE-0248-B3B9-0331BCFA5847}"/>
                    </a:ext>
                  </a:extLst>
                </p:cNvPr>
                <p:cNvSpPr>
                  <a:spLocks/>
                </p:cNvSpPr>
                <p:nvPr/>
              </p:nvSpPr>
              <p:spPr bwMode="auto">
                <a:xfrm>
                  <a:off x="6208713" y="7673975"/>
                  <a:ext cx="1471613" cy="1338263"/>
                </a:xfrm>
                <a:custGeom>
                  <a:avLst/>
                  <a:gdLst>
                    <a:gd name="T0" fmla="*/ 419 w 463"/>
                    <a:gd name="T1" fmla="*/ 152 h 421"/>
                    <a:gd name="T2" fmla="*/ 151 w 463"/>
                    <a:gd name="T3" fmla="*/ 44 h 421"/>
                    <a:gd name="T4" fmla="*/ 44 w 463"/>
                    <a:gd name="T5" fmla="*/ 312 h 421"/>
                    <a:gd name="T6" fmla="*/ 156 w 463"/>
                    <a:gd name="T7" fmla="*/ 421 h 421"/>
                    <a:gd name="T8" fmla="*/ 164 w 463"/>
                    <a:gd name="T9" fmla="*/ 400 h 421"/>
                    <a:gd name="T10" fmla="*/ 65 w 463"/>
                    <a:gd name="T11" fmla="*/ 303 h 421"/>
                    <a:gd name="T12" fmla="*/ 160 w 463"/>
                    <a:gd name="T13" fmla="*/ 65 h 421"/>
                    <a:gd name="T14" fmla="*/ 398 w 463"/>
                    <a:gd name="T15" fmla="*/ 161 h 421"/>
                    <a:gd name="T16" fmla="*/ 302 w 463"/>
                    <a:gd name="T17" fmla="*/ 398 h 421"/>
                    <a:gd name="T18" fmla="*/ 302 w 463"/>
                    <a:gd name="T19" fmla="*/ 398 h 421"/>
                    <a:gd name="T20" fmla="*/ 311 w 463"/>
                    <a:gd name="T21" fmla="*/ 420 h 421"/>
                    <a:gd name="T22" fmla="*/ 311 w 463"/>
                    <a:gd name="T23" fmla="*/ 419 h 421"/>
                    <a:gd name="T24" fmla="*/ 419 w 463"/>
                    <a:gd name="T25" fmla="*/ 152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3" h="421">
                      <a:moveTo>
                        <a:pt x="419" y="152"/>
                      </a:moveTo>
                      <a:cubicBezTo>
                        <a:pt x="375" y="48"/>
                        <a:pt x="255" y="0"/>
                        <a:pt x="151" y="44"/>
                      </a:cubicBezTo>
                      <a:cubicBezTo>
                        <a:pt x="48" y="88"/>
                        <a:pt x="0" y="208"/>
                        <a:pt x="44" y="312"/>
                      </a:cubicBezTo>
                      <a:cubicBezTo>
                        <a:pt x="66" y="364"/>
                        <a:pt x="107" y="402"/>
                        <a:pt x="156" y="421"/>
                      </a:cubicBezTo>
                      <a:cubicBezTo>
                        <a:pt x="164" y="400"/>
                        <a:pt x="164" y="400"/>
                        <a:pt x="164" y="400"/>
                      </a:cubicBezTo>
                      <a:cubicBezTo>
                        <a:pt x="121" y="382"/>
                        <a:pt x="84" y="349"/>
                        <a:pt x="65" y="303"/>
                      </a:cubicBezTo>
                      <a:cubicBezTo>
                        <a:pt x="26" y="211"/>
                        <a:pt x="69" y="104"/>
                        <a:pt x="160" y="65"/>
                      </a:cubicBezTo>
                      <a:cubicBezTo>
                        <a:pt x="252" y="26"/>
                        <a:pt x="359" y="69"/>
                        <a:pt x="398" y="161"/>
                      </a:cubicBezTo>
                      <a:cubicBezTo>
                        <a:pt x="437" y="253"/>
                        <a:pt x="394" y="359"/>
                        <a:pt x="302" y="398"/>
                      </a:cubicBezTo>
                      <a:cubicBezTo>
                        <a:pt x="302" y="398"/>
                        <a:pt x="302" y="398"/>
                        <a:pt x="302" y="398"/>
                      </a:cubicBezTo>
                      <a:cubicBezTo>
                        <a:pt x="311" y="420"/>
                        <a:pt x="311" y="420"/>
                        <a:pt x="311" y="420"/>
                      </a:cubicBezTo>
                      <a:cubicBezTo>
                        <a:pt x="311" y="419"/>
                        <a:pt x="311" y="419"/>
                        <a:pt x="311" y="419"/>
                      </a:cubicBezTo>
                      <a:cubicBezTo>
                        <a:pt x="415" y="375"/>
                        <a:pt x="463" y="255"/>
                        <a:pt x="419"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28" name="Freeform 305">
                  <a:extLst>
                    <a:ext uri="{FF2B5EF4-FFF2-40B4-BE49-F238E27FC236}">
                      <a16:creationId xmlns:a16="http://schemas.microsoft.com/office/drawing/2014/main" id="{0C39B149-E448-8F42-A808-84A794670D6B}"/>
                    </a:ext>
                  </a:extLst>
                </p:cNvPr>
                <p:cNvSpPr>
                  <a:spLocks/>
                </p:cNvSpPr>
                <p:nvPr/>
              </p:nvSpPr>
              <p:spPr bwMode="auto">
                <a:xfrm>
                  <a:off x="6735763" y="9371013"/>
                  <a:ext cx="415925" cy="127000"/>
                </a:xfrm>
                <a:custGeom>
                  <a:avLst/>
                  <a:gdLst>
                    <a:gd name="T0" fmla="*/ 8 w 131"/>
                    <a:gd name="T1" fmla="*/ 1 h 40"/>
                    <a:gd name="T2" fmla="*/ 0 w 131"/>
                    <a:gd name="T3" fmla="*/ 23 h 40"/>
                    <a:gd name="T4" fmla="*/ 131 w 131"/>
                    <a:gd name="T5" fmla="*/ 21 h 40"/>
                    <a:gd name="T6" fmla="*/ 122 w 131"/>
                    <a:gd name="T7" fmla="*/ 0 h 40"/>
                    <a:gd name="T8" fmla="*/ 8 w 131"/>
                    <a:gd name="T9" fmla="*/ 1 h 40"/>
                  </a:gdLst>
                  <a:ahLst/>
                  <a:cxnLst>
                    <a:cxn ang="0">
                      <a:pos x="T0" y="T1"/>
                    </a:cxn>
                    <a:cxn ang="0">
                      <a:pos x="T2" y="T3"/>
                    </a:cxn>
                    <a:cxn ang="0">
                      <a:pos x="T4" y="T5"/>
                    </a:cxn>
                    <a:cxn ang="0">
                      <a:pos x="T6" y="T7"/>
                    </a:cxn>
                    <a:cxn ang="0">
                      <a:pos x="T8" y="T9"/>
                    </a:cxn>
                  </a:cxnLst>
                  <a:rect l="0" t="0" r="r" b="b"/>
                  <a:pathLst>
                    <a:path w="131" h="40">
                      <a:moveTo>
                        <a:pt x="8" y="1"/>
                      </a:moveTo>
                      <a:cubicBezTo>
                        <a:pt x="0" y="23"/>
                        <a:pt x="0" y="23"/>
                        <a:pt x="0" y="23"/>
                      </a:cubicBezTo>
                      <a:cubicBezTo>
                        <a:pt x="40" y="39"/>
                        <a:pt x="87" y="40"/>
                        <a:pt x="131" y="21"/>
                      </a:cubicBezTo>
                      <a:cubicBezTo>
                        <a:pt x="122" y="0"/>
                        <a:pt x="122" y="0"/>
                        <a:pt x="122" y="0"/>
                      </a:cubicBezTo>
                      <a:cubicBezTo>
                        <a:pt x="84" y="16"/>
                        <a:pt x="44" y="15"/>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29" name="Freeform 306">
                  <a:extLst>
                    <a:ext uri="{FF2B5EF4-FFF2-40B4-BE49-F238E27FC236}">
                      <a16:creationId xmlns:a16="http://schemas.microsoft.com/office/drawing/2014/main" id="{68D10679-491F-F047-8D1B-E5E018BB74A3}"/>
                    </a:ext>
                  </a:extLst>
                </p:cNvPr>
                <p:cNvSpPr>
                  <a:spLocks/>
                </p:cNvSpPr>
                <p:nvPr/>
              </p:nvSpPr>
              <p:spPr bwMode="auto">
                <a:xfrm>
                  <a:off x="6323013" y="7788275"/>
                  <a:ext cx="1243013" cy="1131888"/>
                </a:xfrm>
                <a:custGeom>
                  <a:avLst/>
                  <a:gdLst>
                    <a:gd name="T0" fmla="*/ 354 w 391"/>
                    <a:gd name="T1" fmla="*/ 128 h 356"/>
                    <a:gd name="T2" fmla="*/ 128 w 391"/>
                    <a:gd name="T3" fmla="*/ 37 h 356"/>
                    <a:gd name="T4" fmla="*/ 37 w 391"/>
                    <a:gd name="T5" fmla="*/ 263 h 356"/>
                    <a:gd name="T6" fmla="*/ 132 w 391"/>
                    <a:gd name="T7" fmla="*/ 356 h 356"/>
                    <a:gd name="T8" fmla="*/ 140 w 391"/>
                    <a:gd name="T9" fmla="*/ 334 h 356"/>
                    <a:gd name="T10" fmla="*/ 58 w 391"/>
                    <a:gd name="T11" fmla="*/ 254 h 356"/>
                    <a:gd name="T12" fmla="*/ 137 w 391"/>
                    <a:gd name="T13" fmla="*/ 58 h 356"/>
                    <a:gd name="T14" fmla="*/ 333 w 391"/>
                    <a:gd name="T15" fmla="*/ 137 h 356"/>
                    <a:gd name="T16" fmla="*/ 254 w 391"/>
                    <a:gd name="T17" fmla="*/ 333 h 356"/>
                    <a:gd name="T18" fmla="*/ 253 w 391"/>
                    <a:gd name="T19" fmla="*/ 333 h 356"/>
                    <a:gd name="T20" fmla="*/ 262 w 391"/>
                    <a:gd name="T21" fmla="*/ 354 h 356"/>
                    <a:gd name="T22" fmla="*/ 263 w 391"/>
                    <a:gd name="T23" fmla="*/ 354 h 356"/>
                    <a:gd name="T24" fmla="*/ 354 w 391"/>
                    <a:gd name="T25" fmla="*/ 128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1" h="356">
                      <a:moveTo>
                        <a:pt x="354" y="128"/>
                      </a:moveTo>
                      <a:cubicBezTo>
                        <a:pt x="317" y="41"/>
                        <a:pt x="215" y="0"/>
                        <a:pt x="128" y="37"/>
                      </a:cubicBezTo>
                      <a:cubicBezTo>
                        <a:pt x="41" y="74"/>
                        <a:pt x="0" y="176"/>
                        <a:pt x="37" y="263"/>
                      </a:cubicBezTo>
                      <a:cubicBezTo>
                        <a:pt x="56" y="307"/>
                        <a:pt x="90" y="339"/>
                        <a:pt x="132" y="356"/>
                      </a:cubicBezTo>
                      <a:cubicBezTo>
                        <a:pt x="140" y="334"/>
                        <a:pt x="140" y="334"/>
                        <a:pt x="140" y="334"/>
                      </a:cubicBezTo>
                      <a:cubicBezTo>
                        <a:pt x="105" y="320"/>
                        <a:pt x="74" y="292"/>
                        <a:pt x="58" y="254"/>
                      </a:cubicBezTo>
                      <a:cubicBezTo>
                        <a:pt x="26" y="178"/>
                        <a:pt x="61" y="91"/>
                        <a:pt x="137" y="58"/>
                      </a:cubicBezTo>
                      <a:cubicBezTo>
                        <a:pt x="213" y="26"/>
                        <a:pt x="300" y="62"/>
                        <a:pt x="333" y="137"/>
                      </a:cubicBezTo>
                      <a:cubicBezTo>
                        <a:pt x="365" y="213"/>
                        <a:pt x="329" y="301"/>
                        <a:pt x="254" y="333"/>
                      </a:cubicBezTo>
                      <a:cubicBezTo>
                        <a:pt x="254" y="333"/>
                        <a:pt x="253" y="333"/>
                        <a:pt x="253" y="333"/>
                      </a:cubicBezTo>
                      <a:cubicBezTo>
                        <a:pt x="262" y="354"/>
                        <a:pt x="262" y="354"/>
                        <a:pt x="262" y="354"/>
                      </a:cubicBezTo>
                      <a:cubicBezTo>
                        <a:pt x="262" y="354"/>
                        <a:pt x="263" y="354"/>
                        <a:pt x="263" y="354"/>
                      </a:cubicBezTo>
                      <a:cubicBezTo>
                        <a:pt x="350" y="317"/>
                        <a:pt x="391" y="216"/>
                        <a:pt x="354"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30" name="Freeform 307">
                  <a:extLst>
                    <a:ext uri="{FF2B5EF4-FFF2-40B4-BE49-F238E27FC236}">
                      <a16:creationId xmlns:a16="http://schemas.microsoft.com/office/drawing/2014/main" id="{E2FB78AD-7C9F-E140-9CC2-5EB4805C3D2B}"/>
                    </a:ext>
                  </a:extLst>
                </p:cNvPr>
                <p:cNvSpPr>
                  <a:spLocks/>
                </p:cNvSpPr>
                <p:nvPr/>
              </p:nvSpPr>
              <p:spPr bwMode="auto">
                <a:xfrm>
                  <a:off x="6773863" y="9278938"/>
                  <a:ext cx="336550" cy="114300"/>
                </a:xfrm>
                <a:custGeom>
                  <a:avLst/>
                  <a:gdLst>
                    <a:gd name="T0" fmla="*/ 8 w 106"/>
                    <a:gd name="T1" fmla="*/ 1 h 36"/>
                    <a:gd name="T2" fmla="*/ 0 w 106"/>
                    <a:gd name="T3" fmla="*/ 22 h 36"/>
                    <a:gd name="T4" fmla="*/ 106 w 106"/>
                    <a:gd name="T5" fmla="*/ 21 h 36"/>
                    <a:gd name="T6" fmla="*/ 97 w 106"/>
                    <a:gd name="T7" fmla="*/ 0 h 36"/>
                    <a:gd name="T8" fmla="*/ 8 w 106"/>
                    <a:gd name="T9" fmla="*/ 1 h 36"/>
                  </a:gdLst>
                  <a:ahLst/>
                  <a:cxnLst>
                    <a:cxn ang="0">
                      <a:pos x="T0" y="T1"/>
                    </a:cxn>
                    <a:cxn ang="0">
                      <a:pos x="T2" y="T3"/>
                    </a:cxn>
                    <a:cxn ang="0">
                      <a:pos x="T4" y="T5"/>
                    </a:cxn>
                    <a:cxn ang="0">
                      <a:pos x="T6" y="T7"/>
                    </a:cxn>
                    <a:cxn ang="0">
                      <a:pos x="T8" y="T9"/>
                    </a:cxn>
                  </a:cxnLst>
                  <a:rect l="0" t="0" r="r" b="b"/>
                  <a:pathLst>
                    <a:path w="106" h="36">
                      <a:moveTo>
                        <a:pt x="8" y="1"/>
                      </a:moveTo>
                      <a:cubicBezTo>
                        <a:pt x="0" y="22"/>
                        <a:pt x="0" y="22"/>
                        <a:pt x="0" y="22"/>
                      </a:cubicBezTo>
                      <a:cubicBezTo>
                        <a:pt x="33" y="35"/>
                        <a:pt x="71" y="36"/>
                        <a:pt x="106" y="21"/>
                      </a:cubicBezTo>
                      <a:cubicBezTo>
                        <a:pt x="97" y="0"/>
                        <a:pt x="97" y="0"/>
                        <a:pt x="97" y="0"/>
                      </a:cubicBezTo>
                      <a:cubicBezTo>
                        <a:pt x="68" y="12"/>
                        <a:pt x="36" y="12"/>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31" name="Freeform 308">
                  <a:extLst>
                    <a:ext uri="{FF2B5EF4-FFF2-40B4-BE49-F238E27FC236}">
                      <a16:creationId xmlns:a16="http://schemas.microsoft.com/office/drawing/2014/main" id="{022E0930-0331-BF4F-A6D8-1783F9A3A7A3}"/>
                    </a:ext>
                  </a:extLst>
                </p:cNvPr>
                <p:cNvSpPr>
                  <a:spLocks/>
                </p:cNvSpPr>
                <p:nvPr/>
              </p:nvSpPr>
              <p:spPr bwMode="auto">
                <a:xfrm>
                  <a:off x="6437313" y="7902575"/>
                  <a:ext cx="1014413" cy="920750"/>
                </a:xfrm>
                <a:custGeom>
                  <a:avLst/>
                  <a:gdLst>
                    <a:gd name="T0" fmla="*/ 288 w 319"/>
                    <a:gd name="T1" fmla="*/ 105 h 290"/>
                    <a:gd name="T2" fmla="*/ 104 w 319"/>
                    <a:gd name="T3" fmla="*/ 31 h 290"/>
                    <a:gd name="T4" fmla="*/ 30 w 319"/>
                    <a:gd name="T5" fmla="*/ 215 h 290"/>
                    <a:gd name="T6" fmla="*/ 108 w 319"/>
                    <a:gd name="T7" fmla="*/ 290 h 290"/>
                    <a:gd name="T8" fmla="*/ 116 w 319"/>
                    <a:gd name="T9" fmla="*/ 269 h 290"/>
                    <a:gd name="T10" fmla="*/ 51 w 319"/>
                    <a:gd name="T11" fmla="*/ 206 h 290"/>
                    <a:gd name="T12" fmla="*/ 113 w 319"/>
                    <a:gd name="T13" fmla="*/ 51 h 290"/>
                    <a:gd name="T14" fmla="*/ 268 w 319"/>
                    <a:gd name="T15" fmla="*/ 114 h 290"/>
                    <a:gd name="T16" fmla="*/ 205 w 319"/>
                    <a:gd name="T17" fmla="*/ 268 h 290"/>
                    <a:gd name="T18" fmla="*/ 205 w 319"/>
                    <a:gd name="T19" fmla="*/ 268 h 290"/>
                    <a:gd name="T20" fmla="*/ 214 w 319"/>
                    <a:gd name="T21" fmla="*/ 289 h 290"/>
                    <a:gd name="T22" fmla="*/ 214 w 319"/>
                    <a:gd name="T23" fmla="*/ 289 h 290"/>
                    <a:gd name="T24" fmla="*/ 288 w 319"/>
                    <a:gd name="T25" fmla="*/ 105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9" h="290">
                      <a:moveTo>
                        <a:pt x="288" y="105"/>
                      </a:moveTo>
                      <a:cubicBezTo>
                        <a:pt x="258" y="34"/>
                        <a:pt x="176" y="0"/>
                        <a:pt x="104" y="31"/>
                      </a:cubicBezTo>
                      <a:cubicBezTo>
                        <a:pt x="33" y="61"/>
                        <a:pt x="0" y="143"/>
                        <a:pt x="30" y="215"/>
                      </a:cubicBezTo>
                      <a:cubicBezTo>
                        <a:pt x="45" y="250"/>
                        <a:pt x="74" y="277"/>
                        <a:pt x="108" y="290"/>
                      </a:cubicBezTo>
                      <a:cubicBezTo>
                        <a:pt x="116" y="269"/>
                        <a:pt x="116" y="269"/>
                        <a:pt x="116" y="269"/>
                      </a:cubicBezTo>
                      <a:cubicBezTo>
                        <a:pt x="88" y="258"/>
                        <a:pt x="64" y="236"/>
                        <a:pt x="51" y="206"/>
                      </a:cubicBezTo>
                      <a:cubicBezTo>
                        <a:pt x="26" y="146"/>
                        <a:pt x="54" y="77"/>
                        <a:pt x="113" y="51"/>
                      </a:cubicBezTo>
                      <a:cubicBezTo>
                        <a:pt x="173" y="26"/>
                        <a:pt x="242" y="54"/>
                        <a:pt x="268" y="114"/>
                      </a:cubicBezTo>
                      <a:cubicBezTo>
                        <a:pt x="293" y="173"/>
                        <a:pt x="265" y="243"/>
                        <a:pt x="205" y="268"/>
                      </a:cubicBezTo>
                      <a:cubicBezTo>
                        <a:pt x="205" y="268"/>
                        <a:pt x="205" y="268"/>
                        <a:pt x="205" y="268"/>
                      </a:cubicBezTo>
                      <a:cubicBezTo>
                        <a:pt x="214" y="289"/>
                        <a:pt x="214" y="289"/>
                        <a:pt x="214" y="289"/>
                      </a:cubicBezTo>
                      <a:cubicBezTo>
                        <a:pt x="214" y="289"/>
                        <a:pt x="214" y="289"/>
                        <a:pt x="214" y="289"/>
                      </a:cubicBezTo>
                      <a:cubicBezTo>
                        <a:pt x="285" y="259"/>
                        <a:pt x="319" y="176"/>
                        <a:pt x="288"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32" name="Freeform 309">
                  <a:extLst>
                    <a:ext uri="{FF2B5EF4-FFF2-40B4-BE49-F238E27FC236}">
                      <a16:creationId xmlns:a16="http://schemas.microsoft.com/office/drawing/2014/main" id="{33BA6385-37E9-6D4A-A4F2-7C2B98CD4C06}"/>
                    </a:ext>
                  </a:extLst>
                </p:cNvPr>
                <p:cNvSpPr>
                  <a:spLocks/>
                </p:cNvSpPr>
                <p:nvPr/>
              </p:nvSpPr>
              <p:spPr bwMode="auto">
                <a:xfrm>
                  <a:off x="6811963" y="9183688"/>
                  <a:ext cx="260350" cy="104775"/>
                </a:xfrm>
                <a:custGeom>
                  <a:avLst/>
                  <a:gdLst>
                    <a:gd name="T0" fmla="*/ 9 w 82"/>
                    <a:gd name="T1" fmla="*/ 0 h 33"/>
                    <a:gd name="T2" fmla="*/ 0 w 82"/>
                    <a:gd name="T3" fmla="*/ 23 h 33"/>
                    <a:gd name="T4" fmla="*/ 82 w 82"/>
                    <a:gd name="T5" fmla="*/ 22 h 33"/>
                    <a:gd name="T6" fmla="*/ 72 w 82"/>
                    <a:gd name="T7" fmla="*/ 0 h 33"/>
                    <a:gd name="T8" fmla="*/ 9 w 82"/>
                    <a:gd name="T9" fmla="*/ 0 h 33"/>
                  </a:gdLst>
                  <a:ahLst/>
                  <a:cxnLst>
                    <a:cxn ang="0">
                      <a:pos x="T0" y="T1"/>
                    </a:cxn>
                    <a:cxn ang="0">
                      <a:pos x="T2" y="T3"/>
                    </a:cxn>
                    <a:cxn ang="0">
                      <a:pos x="T4" y="T5"/>
                    </a:cxn>
                    <a:cxn ang="0">
                      <a:pos x="T6" y="T7"/>
                    </a:cxn>
                    <a:cxn ang="0">
                      <a:pos x="T8" y="T9"/>
                    </a:cxn>
                  </a:cxnLst>
                  <a:rect l="0" t="0" r="r" b="b"/>
                  <a:pathLst>
                    <a:path w="82" h="33">
                      <a:moveTo>
                        <a:pt x="9" y="0"/>
                      </a:moveTo>
                      <a:cubicBezTo>
                        <a:pt x="0" y="23"/>
                        <a:pt x="0" y="23"/>
                        <a:pt x="0" y="23"/>
                      </a:cubicBezTo>
                      <a:cubicBezTo>
                        <a:pt x="25" y="33"/>
                        <a:pt x="55" y="33"/>
                        <a:pt x="82" y="22"/>
                      </a:cubicBezTo>
                      <a:cubicBezTo>
                        <a:pt x="72" y="0"/>
                        <a:pt x="72" y="0"/>
                        <a:pt x="72" y="0"/>
                      </a:cubicBezTo>
                      <a:cubicBezTo>
                        <a:pt x="51" y="8"/>
                        <a:pt x="28" y="8"/>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33" name="Freeform 310">
                  <a:extLst>
                    <a:ext uri="{FF2B5EF4-FFF2-40B4-BE49-F238E27FC236}">
                      <a16:creationId xmlns:a16="http://schemas.microsoft.com/office/drawing/2014/main" id="{02B4F54E-FE1A-3D47-80E4-09DC9B5B9597}"/>
                    </a:ext>
                  </a:extLst>
                </p:cNvPr>
                <p:cNvSpPr>
                  <a:spLocks/>
                </p:cNvSpPr>
                <p:nvPr/>
              </p:nvSpPr>
              <p:spPr bwMode="auto">
                <a:xfrm>
                  <a:off x="6551613" y="8016875"/>
                  <a:ext cx="785813" cy="714375"/>
                </a:xfrm>
                <a:custGeom>
                  <a:avLst/>
                  <a:gdLst>
                    <a:gd name="T0" fmla="*/ 223 w 247"/>
                    <a:gd name="T1" fmla="*/ 81 h 225"/>
                    <a:gd name="T2" fmla="*/ 81 w 247"/>
                    <a:gd name="T3" fmla="*/ 24 h 225"/>
                    <a:gd name="T4" fmla="*/ 23 w 247"/>
                    <a:gd name="T5" fmla="*/ 166 h 225"/>
                    <a:gd name="T6" fmla="*/ 83 w 247"/>
                    <a:gd name="T7" fmla="*/ 225 h 225"/>
                    <a:gd name="T8" fmla="*/ 92 w 247"/>
                    <a:gd name="T9" fmla="*/ 202 h 225"/>
                    <a:gd name="T10" fmla="*/ 46 w 247"/>
                    <a:gd name="T11" fmla="*/ 157 h 225"/>
                    <a:gd name="T12" fmla="*/ 90 w 247"/>
                    <a:gd name="T13" fmla="*/ 46 h 225"/>
                    <a:gd name="T14" fmla="*/ 201 w 247"/>
                    <a:gd name="T15" fmla="*/ 91 h 225"/>
                    <a:gd name="T16" fmla="*/ 156 w 247"/>
                    <a:gd name="T17" fmla="*/ 201 h 225"/>
                    <a:gd name="T18" fmla="*/ 156 w 247"/>
                    <a:gd name="T19" fmla="*/ 202 h 225"/>
                    <a:gd name="T20" fmla="*/ 166 w 247"/>
                    <a:gd name="T21" fmla="*/ 224 h 225"/>
                    <a:gd name="T22" fmla="*/ 166 w 247"/>
                    <a:gd name="T23" fmla="*/ 224 h 225"/>
                    <a:gd name="T24" fmla="*/ 223 w 247"/>
                    <a:gd name="T25" fmla="*/ 8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225">
                      <a:moveTo>
                        <a:pt x="223" y="81"/>
                      </a:moveTo>
                      <a:cubicBezTo>
                        <a:pt x="200" y="26"/>
                        <a:pt x="136" y="0"/>
                        <a:pt x="81" y="24"/>
                      </a:cubicBezTo>
                      <a:cubicBezTo>
                        <a:pt x="26" y="47"/>
                        <a:pt x="0" y="111"/>
                        <a:pt x="23" y="166"/>
                      </a:cubicBezTo>
                      <a:cubicBezTo>
                        <a:pt x="35" y="194"/>
                        <a:pt x="57" y="214"/>
                        <a:pt x="83" y="225"/>
                      </a:cubicBezTo>
                      <a:cubicBezTo>
                        <a:pt x="92" y="202"/>
                        <a:pt x="92" y="202"/>
                        <a:pt x="92" y="202"/>
                      </a:cubicBezTo>
                      <a:cubicBezTo>
                        <a:pt x="72" y="194"/>
                        <a:pt x="55" y="178"/>
                        <a:pt x="46" y="157"/>
                      </a:cubicBezTo>
                      <a:cubicBezTo>
                        <a:pt x="27" y="114"/>
                        <a:pt x="47" y="64"/>
                        <a:pt x="90" y="46"/>
                      </a:cubicBezTo>
                      <a:cubicBezTo>
                        <a:pt x="133" y="28"/>
                        <a:pt x="183" y="48"/>
                        <a:pt x="201" y="91"/>
                      </a:cubicBezTo>
                      <a:cubicBezTo>
                        <a:pt x="219" y="133"/>
                        <a:pt x="199" y="183"/>
                        <a:pt x="156" y="201"/>
                      </a:cubicBezTo>
                      <a:cubicBezTo>
                        <a:pt x="156" y="202"/>
                        <a:pt x="156" y="202"/>
                        <a:pt x="156" y="202"/>
                      </a:cubicBezTo>
                      <a:cubicBezTo>
                        <a:pt x="166" y="224"/>
                        <a:pt x="166" y="224"/>
                        <a:pt x="166" y="224"/>
                      </a:cubicBezTo>
                      <a:cubicBezTo>
                        <a:pt x="166" y="224"/>
                        <a:pt x="166" y="224"/>
                        <a:pt x="166" y="224"/>
                      </a:cubicBezTo>
                      <a:cubicBezTo>
                        <a:pt x="221" y="200"/>
                        <a:pt x="247" y="136"/>
                        <a:pt x="22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grpSp>
        </p:grpSp>
        <p:grpSp>
          <p:nvGrpSpPr>
            <p:cNvPr id="34" name="组合 33">
              <a:extLst>
                <a:ext uri="{FF2B5EF4-FFF2-40B4-BE49-F238E27FC236}">
                  <a16:creationId xmlns:a16="http://schemas.microsoft.com/office/drawing/2014/main" id="{2C5F0BAF-5E27-5D4E-A701-C843710EC41E}"/>
                </a:ext>
              </a:extLst>
            </p:cNvPr>
            <p:cNvGrpSpPr/>
            <p:nvPr/>
          </p:nvGrpSpPr>
          <p:grpSpPr>
            <a:xfrm>
              <a:off x="1844168" y="1781934"/>
              <a:ext cx="987028" cy="506879"/>
              <a:chOff x="8362950" y="7553325"/>
              <a:chExt cx="1582738" cy="812800"/>
            </a:xfrm>
            <a:solidFill>
              <a:schemeClr val="bg1"/>
            </a:solidFill>
          </p:grpSpPr>
          <p:sp>
            <p:nvSpPr>
              <p:cNvPr id="35" name="Freeform 393">
                <a:extLst>
                  <a:ext uri="{FF2B5EF4-FFF2-40B4-BE49-F238E27FC236}">
                    <a16:creationId xmlns:a16="http://schemas.microsoft.com/office/drawing/2014/main" id="{F1AE728B-FD9D-294F-AF47-B83C56910CC0}"/>
                  </a:ext>
                </a:extLst>
              </p:cNvPr>
              <p:cNvSpPr>
                <a:spLocks/>
              </p:cNvSpPr>
              <p:nvPr/>
            </p:nvSpPr>
            <p:spPr bwMode="auto">
              <a:xfrm>
                <a:off x="9536113" y="7553325"/>
                <a:ext cx="409575" cy="812800"/>
              </a:xfrm>
              <a:custGeom>
                <a:avLst/>
                <a:gdLst>
                  <a:gd name="T0" fmla="*/ 126 w 129"/>
                  <a:gd name="T1" fmla="*/ 128 h 256"/>
                  <a:gd name="T2" fmla="*/ 109 w 129"/>
                  <a:gd name="T3" fmla="*/ 58 h 256"/>
                  <a:gd name="T4" fmla="*/ 106 w 129"/>
                  <a:gd name="T5" fmla="*/ 0 h 256"/>
                  <a:gd name="T6" fmla="*/ 0 w 129"/>
                  <a:gd name="T7" fmla="*/ 72 h 256"/>
                  <a:gd name="T8" fmla="*/ 9 w 129"/>
                  <a:gd name="T9" fmla="*/ 99 h 256"/>
                  <a:gd name="T10" fmla="*/ 72 w 129"/>
                  <a:gd name="T11" fmla="*/ 90 h 256"/>
                  <a:gd name="T12" fmla="*/ 12 w 129"/>
                  <a:gd name="T13" fmla="*/ 118 h 256"/>
                  <a:gd name="T14" fmla="*/ 12 w 129"/>
                  <a:gd name="T15" fmla="*/ 128 h 256"/>
                  <a:gd name="T16" fmla="*/ 12 w 129"/>
                  <a:gd name="T17" fmla="*/ 138 h 256"/>
                  <a:gd name="T18" fmla="*/ 72 w 129"/>
                  <a:gd name="T19" fmla="*/ 166 h 256"/>
                  <a:gd name="T20" fmla="*/ 9 w 129"/>
                  <a:gd name="T21" fmla="*/ 158 h 256"/>
                  <a:gd name="T22" fmla="*/ 0 w 129"/>
                  <a:gd name="T23" fmla="*/ 184 h 256"/>
                  <a:gd name="T24" fmla="*/ 106 w 129"/>
                  <a:gd name="T25" fmla="*/ 256 h 256"/>
                  <a:gd name="T26" fmla="*/ 109 w 129"/>
                  <a:gd name="T27" fmla="*/ 198 h 256"/>
                  <a:gd name="T28" fmla="*/ 126 w 129"/>
                  <a:gd name="T29" fmla="*/ 128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9" h="256">
                    <a:moveTo>
                      <a:pt x="126" y="128"/>
                    </a:moveTo>
                    <a:cubicBezTo>
                      <a:pt x="126" y="92"/>
                      <a:pt x="83" y="101"/>
                      <a:pt x="109" y="58"/>
                    </a:cubicBezTo>
                    <a:cubicBezTo>
                      <a:pt x="129" y="24"/>
                      <a:pt x="106" y="0"/>
                      <a:pt x="106" y="0"/>
                    </a:cubicBezTo>
                    <a:cubicBezTo>
                      <a:pt x="0" y="72"/>
                      <a:pt x="0" y="72"/>
                      <a:pt x="0" y="72"/>
                    </a:cubicBezTo>
                    <a:cubicBezTo>
                      <a:pt x="4" y="81"/>
                      <a:pt x="7" y="89"/>
                      <a:pt x="9" y="99"/>
                    </a:cubicBezTo>
                    <a:cubicBezTo>
                      <a:pt x="38" y="83"/>
                      <a:pt x="67" y="73"/>
                      <a:pt x="72" y="90"/>
                    </a:cubicBezTo>
                    <a:cubicBezTo>
                      <a:pt x="77" y="108"/>
                      <a:pt x="39" y="115"/>
                      <a:pt x="12" y="118"/>
                    </a:cubicBezTo>
                    <a:cubicBezTo>
                      <a:pt x="12" y="122"/>
                      <a:pt x="12" y="125"/>
                      <a:pt x="12" y="128"/>
                    </a:cubicBezTo>
                    <a:cubicBezTo>
                      <a:pt x="12" y="131"/>
                      <a:pt x="12" y="135"/>
                      <a:pt x="12" y="138"/>
                    </a:cubicBezTo>
                    <a:cubicBezTo>
                      <a:pt x="39" y="141"/>
                      <a:pt x="77" y="148"/>
                      <a:pt x="72" y="166"/>
                    </a:cubicBezTo>
                    <a:cubicBezTo>
                      <a:pt x="67" y="183"/>
                      <a:pt x="38" y="173"/>
                      <a:pt x="9" y="158"/>
                    </a:cubicBezTo>
                    <a:cubicBezTo>
                      <a:pt x="7" y="167"/>
                      <a:pt x="4" y="176"/>
                      <a:pt x="0" y="184"/>
                    </a:cubicBezTo>
                    <a:cubicBezTo>
                      <a:pt x="106" y="256"/>
                      <a:pt x="106" y="256"/>
                      <a:pt x="106" y="256"/>
                    </a:cubicBezTo>
                    <a:cubicBezTo>
                      <a:pt x="106" y="256"/>
                      <a:pt x="129" y="232"/>
                      <a:pt x="109" y="198"/>
                    </a:cubicBezTo>
                    <a:cubicBezTo>
                      <a:pt x="83" y="155"/>
                      <a:pt x="126" y="164"/>
                      <a:pt x="12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36" name="Freeform 394">
                <a:extLst>
                  <a:ext uri="{FF2B5EF4-FFF2-40B4-BE49-F238E27FC236}">
                    <a16:creationId xmlns:a16="http://schemas.microsoft.com/office/drawing/2014/main" id="{18ED4C8B-B982-A045-AAB8-876210B572E2}"/>
                  </a:ext>
                </a:extLst>
              </p:cNvPr>
              <p:cNvSpPr>
                <a:spLocks/>
              </p:cNvSpPr>
              <p:nvPr/>
            </p:nvSpPr>
            <p:spPr bwMode="auto">
              <a:xfrm>
                <a:off x="8362950" y="7553325"/>
                <a:ext cx="409575" cy="812800"/>
              </a:xfrm>
              <a:custGeom>
                <a:avLst/>
                <a:gdLst>
                  <a:gd name="T0" fmla="*/ 57 w 129"/>
                  <a:gd name="T1" fmla="*/ 166 h 256"/>
                  <a:gd name="T2" fmla="*/ 117 w 129"/>
                  <a:gd name="T3" fmla="*/ 138 h 256"/>
                  <a:gd name="T4" fmla="*/ 117 w 129"/>
                  <a:gd name="T5" fmla="*/ 128 h 256"/>
                  <a:gd name="T6" fmla="*/ 117 w 129"/>
                  <a:gd name="T7" fmla="*/ 118 h 256"/>
                  <a:gd name="T8" fmla="*/ 57 w 129"/>
                  <a:gd name="T9" fmla="*/ 90 h 256"/>
                  <a:gd name="T10" fmla="*/ 120 w 129"/>
                  <a:gd name="T11" fmla="*/ 99 h 256"/>
                  <a:gd name="T12" fmla="*/ 129 w 129"/>
                  <a:gd name="T13" fmla="*/ 72 h 256"/>
                  <a:gd name="T14" fmla="*/ 23 w 129"/>
                  <a:gd name="T15" fmla="*/ 0 h 256"/>
                  <a:gd name="T16" fmla="*/ 20 w 129"/>
                  <a:gd name="T17" fmla="*/ 58 h 256"/>
                  <a:gd name="T18" fmla="*/ 3 w 129"/>
                  <a:gd name="T19" fmla="*/ 128 h 256"/>
                  <a:gd name="T20" fmla="*/ 20 w 129"/>
                  <a:gd name="T21" fmla="*/ 198 h 256"/>
                  <a:gd name="T22" fmla="*/ 23 w 129"/>
                  <a:gd name="T23" fmla="*/ 256 h 256"/>
                  <a:gd name="T24" fmla="*/ 129 w 129"/>
                  <a:gd name="T25" fmla="*/ 184 h 256"/>
                  <a:gd name="T26" fmla="*/ 120 w 129"/>
                  <a:gd name="T27" fmla="*/ 158 h 256"/>
                  <a:gd name="T28" fmla="*/ 57 w 129"/>
                  <a:gd name="T29" fmla="*/ 16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9" h="256">
                    <a:moveTo>
                      <a:pt x="57" y="166"/>
                    </a:moveTo>
                    <a:cubicBezTo>
                      <a:pt x="52" y="148"/>
                      <a:pt x="90" y="141"/>
                      <a:pt x="117" y="138"/>
                    </a:cubicBezTo>
                    <a:cubicBezTo>
                      <a:pt x="117" y="135"/>
                      <a:pt x="117" y="131"/>
                      <a:pt x="117" y="128"/>
                    </a:cubicBezTo>
                    <a:cubicBezTo>
                      <a:pt x="117" y="125"/>
                      <a:pt x="117" y="122"/>
                      <a:pt x="117" y="118"/>
                    </a:cubicBezTo>
                    <a:cubicBezTo>
                      <a:pt x="90" y="115"/>
                      <a:pt x="52" y="108"/>
                      <a:pt x="57" y="90"/>
                    </a:cubicBezTo>
                    <a:cubicBezTo>
                      <a:pt x="62" y="73"/>
                      <a:pt x="91" y="83"/>
                      <a:pt x="120" y="99"/>
                    </a:cubicBezTo>
                    <a:cubicBezTo>
                      <a:pt x="122" y="89"/>
                      <a:pt x="125" y="81"/>
                      <a:pt x="129" y="72"/>
                    </a:cubicBezTo>
                    <a:cubicBezTo>
                      <a:pt x="23" y="0"/>
                      <a:pt x="23" y="0"/>
                      <a:pt x="23" y="0"/>
                    </a:cubicBezTo>
                    <a:cubicBezTo>
                      <a:pt x="23" y="0"/>
                      <a:pt x="0" y="24"/>
                      <a:pt x="20" y="58"/>
                    </a:cubicBezTo>
                    <a:cubicBezTo>
                      <a:pt x="46" y="101"/>
                      <a:pt x="3" y="92"/>
                      <a:pt x="3" y="128"/>
                    </a:cubicBezTo>
                    <a:cubicBezTo>
                      <a:pt x="3" y="164"/>
                      <a:pt x="46" y="155"/>
                      <a:pt x="20" y="198"/>
                    </a:cubicBezTo>
                    <a:cubicBezTo>
                      <a:pt x="0" y="232"/>
                      <a:pt x="23" y="256"/>
                      <a:pt x="23" y="256"/>
                    </a:cubicBezTo>
                    <a:cubicBezTo>
                      <a:pt x="129" y="184"/>
                      <a:pt x="129" y="184"/>
                      <a:pt x="129" y="184"/>
                    </a:cubicBezTo>
                    <a:cubicBezTo>
                      <a:pt x="125" y="176"/>
                      <a:pt x="122" y="167"/>
                      <a:pt x="120" y="158"/>
                    </a:cubicBezTo>
                    <a:cubicBezTo>
                      <a:pt x="91" y="173"/>
                      <a:pt x="62" y="183"/>
                      <a:pt x="57" y="1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37" name="Oval 395">
                <a:extLst>
                  <a:ext uri="{FF2B5EF4-FFF2-40B4-BE49-F238E27FC236}">
                    <a16:creationId xmlns:a16="http://schemas.microsoft.com/office/drawing/2014/main" id="{BF10DF55-03C3-D841-9D4A-549DFA1CB4E1}"/>
                  </a:ext>
                </a:extLst>
              </p:cNvPr>
              <p:cNvSpPr>
                <a:spLocks noChangeArrowheads="1"/>
              </p:cNvSpPr>
              <p:nvPr/>
            </p:nvSpPr>
            <p:spPr bwMode="auto">
              <a:xfrm>
                <a:off x="8775700" y="7581900"/>
                <a:ext cx="757238" cy="758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grpSp>
        <p:cxnSp>
          <p:nvCxnSpPr>
            <p:cNvPr id="38" name="直接连接符 60">
              <a:extLst>
                <a:ext uri="{FF2B5EF4-FFF2-40B4-BE49-F238E27FC236}">
                  <a16:creationId xmlns:a16="http://schemas.microsoft.com/office/drawing/2014/main" id="{15CB3372-9EC3-8A42-B45C-17F2AD94CCF1}"/>
                </a:ext>
              </a:extLst>
            </p:cNvPr>
            <p:cNvCxnSpPr/>
            <p:nvPr/>
          </p:nvCxnSpPr>
          <p:spPr>
            <a:xfrm>
              <a:off x="3414060" y="2086099"/>
              <a:ext cx="1382787" cy="0"/>
            </a:xfrm>
            <a:prstGeom prst="line">
              <a:avLst/>
            </a:prstGeom>
            <a:ln>
              <a:solidFill>
                <a:srgbClr val="596784"/>
              </a:solidFill>
            </a:ln>
          </p:spPr>
          <p:style>
            <a:lnRef idx="1">
              <a:schemeClr val="accent1"/>
            </a:lnRef>
            <a:fillRef idx="0">
              <a:schemeClr val="accent1"/>
            </a:fillRef>
            <a:effectRef idx="0">
              <a:schemeClr val="accent1"/>
            </a:effectRef>
            <a:fontRef idx="minor">
              <a:schemeClr val="tx1"/>
            </a:fontRef>
          </p:style>
        </p:cxnSp>
        <p:cxnSp>
          <p:nvCxnSpPr>
            <p:cNvPr id="39" name="直接连接符 61">
              <a:extLst>
                <a:ext uri="{FF2B5EF4-FFF2-40B4-BE49-F238E27FC236}">
                  <a16:creationId xmlns:a16="http://schemas.microsoft.com/office/drawing/2014/main" id="{7AD380B3-CA15-E447-B5FD-AB502DD23816}"/>
                </a:ext>
              </a:extLst>
            </p:cNvPr>
            <p:cNvCxnSpPr/>
            <p:nvPr/>
          </p:nvCxnSpPr>
          <p:spPr>
            <a:xfrm>
              <a:off x="7040678" y="2086099"/>
              <a:ext cx="1382787" cy="0"/>
            </a:xfrm>
            <a:prstGeom prst="line">
              <a:avLst/>
            </a:prstGeom>
            <a:ln>
              <a:solidFill>
                <a:srgbClr val="596784"/>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29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2933"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26" name="Rectangle 2">
            <a:extLst>
              <a:ext uri="{FF2B5EF4-FFF2-40B4-BE49-F238E27FC236}">
                <a16:creationId xmlns:a16="http://schemas.microsoft.com/office/drawing/2014/main" id="{883395D7-2517-D64B-866F-0112D6FD253F}"/>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ormAutofit fontScale="90000"/>
          </a:bodyPr>
          <a:lstStyle/>
          <a:p>
            <a:pPr>
              <a:defRPr/>
            </a:pPr>
            <a:r>
              <a:rPr lang="en-US" altLang="zh-CN" dirty="0">
                <a:solidFill>
                  <a:schemeClr val="bg2">
                    <a:lumMod val="10000"/>
                  </a:schemeClr>
                </a:solidFill>
              </a:rPr>
              <a:t>CURRENT</a:t>
            </a:r>
            <a:r>
              <a:rPr lang="zh-CN" altLang="en-US" dirty="0">
                <a:solidFill>
                  <a:schemeClr val="bg2">
                    <a:lumMod val="10000"/>
                  </a:schemeClr>
                </a:solidFill>
              </a:rPr>
              <a:t>形式的</a:t>
            </a:r>
            <a:r>
              <a:rPr lang="en-US" altLang="zh-CN" dirty="0">
                <a:solidFill>
                  <a:schemeClr val="bg2">
                    <a:lumMod val="10000"/>
                  </a:schemeClr>
                </a:solidFill>
              </a:rPr>
              <a:t>UPDATE</a:t>
            </a:r>
            <a:r>
              <a:rPr lang="zh-CN" altLang="en-US" dirty="0">
                <a:solidFill>
                  <a:schemeClr val="bg2">
                    <a:lumMod val="10000"/>
                  </a:schemeClr>
                </a:solidFill>
              </a:rPr>
              <a:t>语句和</a:t>
            </a:r>
            <a:r>
              <a:rPr lang="en-US" altLang="zh-CN" dirty="0">
                <a:solidFill>
                  <a:schemeClr val="bg2">
                    <a:lumMod val="10000"/>
                  </a:schemeClr>
                </a:solidFill>
              </a:rPr>
              <a:t>DELETE</a:t>
            </a:r>
            <a:r>
              <a:rPr lang="zh-CN" altLang="en-US" dirty="0">
                <a:solidFill>
                  <a:schemeClr val="bg2">
                    <a:lumMod val="10000"/>
                  </a:schemeClr>
                </a:solidFill>
              </a:rPr>
              <a:t>语句</a:t>
            </a:r>
          </a:p>
        </p:txBody>
      </p:sp>
      <p:sp>
        <p:nvSpPr>
          <p:cNvPr id="897027" name="Rectangle 3">
            <a:extLst>
              <a:ext uri="{FF2B5EF4-FFF2-40B4-BE49-F238E27FC236}">
                <a16:creationId xmlns:a16="http://schemas.microsoft.com/office/drawing/2014/main" id="{A8FB338B-3DDC-8143-9786-62C7A7A933CE}"/>
              </a:ext>
            </a:extLst>
          </p:cNvPr>
          <p:cNvSpPr>
            <a:spLocks noGrp="1" noChangeArrowheads="1"/>
          </p:cNvSpPr>
          <p:nvPr>
            <p:ph idx="1"/>
          </p:nvPr>
        </p:nvSpPr>
        <p:spPr>
          <a:xfrm>
            <a:off x="838200" y="1001712"/>
            <a:ext cx="10515600" cy="5175251"/>
          </a:xfrm>
        </p:spPr>
        <p:txBody>
          <a:bodyPr>
            <a:normAutofit/>
          </a:bodyPr>
          <a:lstStyle/>
          <a:p>
            <a:pPr marL="0" indent="0">
              <a:buNone/>
            </a:pPr>
            <a:r>
              <a:rPr lang="zh-CN" altLang="en-US" sz="2000" b="1" dirty="0">
                <a:solidFill>
                  <a:srgbClr val="A50021"/>
                </a:solidFill>
                <a:latin typeface="楷体_GB2312" pitchFamily="49" charset="-122"/>
              </a:rPr>
              <a:t>步骤：</a:t>
            </a:r>
            <a:endParaRPr lang="en-US" altLang="zh-CN" sz="2000" b="1" dirty="0">
              <a:solidFill>
                <a:srgbClr val="A50021"/>
              </a:solidFill>
              <a:latin typeface="楷体_GB2312" pitchFamily="49" charset="-122"/>
            </a:endParaRPr>
          </a:p>
          <a:p>
            <a:pPr marL="9525" indent="347663">
              <a:buNone/>
            </a:pPr>
            <a:r>
              <a:rPr lang="en-US" altLang="zh-CN" sz="2000" b="1" dirty="0">
                <a:latin typeface="楷体_GB2312" pitchFamily="49" charset="-122"/>
              </a:rPr>
              <a:t>(1) </a:t>
            </a:r>
            <a:r>
              <a:rPr lang="zh-CN" altLang="en-US" sz="2000" b="1" dirty="0">
                <a:latin typeface="楷体_GB2312" pitchFamily="49" charset="-122"/>
              </a:rPr>
              <a:t>用</a:t>
            </a:r>
            <a:r>
              <a:rPr lang="en-US" altLang="zh-CN" sz="2000" b="1" dirty="0">
                <a:latin typeface="楷体_GB2312" pitchFamily="49" charset="-122"/>
              </a:rPr>
              <a:t>DECLARE</a:t>
            </a:r>
            <a:r>
              <a:rPr lang="zh-CN" altLang="en-US" sz="2000" b="1" dirty="0">
                <a:latin typeface="楷体_GB2312" pitchFamily="49" charset="-122"/>
              </a:rPr>
              <a:t>语句定义游标</a:t>
            </a:r>
            <a:endParaRPr lang="en-US" altLang="zh-CN" sz="2000" b="1" dirty="0">
              <a:latin typeface="楷体_GB2312" pitchFamily="49" charset="-122"/>
            </a:endParaRPr>
          </a:p>
          <a:p>
            <a:pPr marL="9525" indent="347663">
              <a:buNone/>
            </a:pPr>
            <a:r>
              <a:rPr lang="en-US" altLang="zh-CN" sz="2000" b="1" dirty="0">
                <a:latin typeface="楷体_GB2312" pitchFamily="49" charset="-122"/>
              </a:rPr>
              <a:t>(2) </a:t>
            </a:r>
            <a:r>
              <a:rPr lang="zh-CN" altLang="en-US" sz="2000" b="1" dirty="0">
                <a:latin typeface="楷体_GB2312" pitchFamily="49" charset="-122"/>
              </a:rPr>
              <a:t>用</a:t>
            </a:r>
            <a:r>
              <a:rPr lang="en-US" altLang="zh-CN" sz="2000" b="1" dirty="0">
                <a:latin typeface="楷体_GB2312" pitchFamily="49" charset="-122"/>
              </a:rPr>
              <a:t>OPEN</a:t>
            </a:r>
            <a:r>
              <a:rPr lang="zh-CN" altLang="en-US" sz="2000" b="1" dirty="0">
                <a:latin typeface="楷体_GB2312" pitchFamily="49" charset="-122"/>
              </a:rPr>
              <a:t>语句打开游标，把所有满足查询条件的记录从指定表取至缓冲区</a:t>
            </a:r>
            <a:endParaRPr lang="en-US" altLang="zh-CN" sz="2000" b="1" dirty="0">
              <a:latin typeface="楷体_GB2312" pitchFamily="49" charset="-122"/>
            </a:endParaRPr>
          </a:p>
          <a:p>
            <a:pPr marL="9525" indent="347663">
              <a:buNone/>
            </a:pPr>
            <a:r>
              <a:rPr lang="en-US" altLang="zh-CN" sz="2000" b="1" dirty="0">
                <a:latin typeface="楷体_GB2312" pitchFamily="49" charset="-122"/>
              </a:rPr>
              <a:t>(3) </a:t>
            </a:r>
            <a:r>
              <a:rPr lang="zh-CN" altLang="en-US" sz="2000" b="1" dirty="0">
                <a:latin typeface="楷体_GB2312" pitchFamily="49" charset="-122"/>
              </a:rPr>
              <a:t>用</a:t>
            </a:r>
            <a:r>
              <a:rPr lang="en-US" altLang="zh-CN" sz="2000" b="1" dirty="0">
                <a:latin typeface="楷体_GB2312" pitchFamily="49" charset="-122"/>
              </a:rPr>
              <a:t>FETCH</a:t>
            </a:r>
            <a:r>
              <a:rPr lang="zh-CN" altLang="en-US" sz="2000" b="1" dirty="0">
                <a:latin typeface="楷体_GB2312" pitchFamily="49" charset="-122"/>
              </a:rPr>
              <a:t>语句推进游标指针，并把当前记录从缓冲区中取出来送至主变量</a:t>
            </a:r>
            <a:endParaRPr lang="en-US" altLang="zh-CN" sz="2000" b="1" dirty="0">
              <a:latin typeface="楷体_GB2312" pitchFamily="49" charset="-122"/>
            </a:endParaRPr>
          </a:p>
          <a:p>
            <a:pPr marL="9525" indent="347663">
              <a:buNone/>
            </a:pPr>
            <a:r>
              <a:rPr lang="en-US" altLang="zh-CN" sz="2000" b="1" dirty="0">
                <a:latin typeface="楷体_GB2312" pitchFamily="49" charset="-122"/>
              </a:rPr>
              <a:t>(4) </a:t>
            </a:r>
            <a:r>
              <a:rPr lang="zh-CN" altLang="en-US" sz="2000" b="1" dirty="0">
                <a:latin typeface="楷体_GB2312" pitchFamily="49" charset="-122"/>
              </a:rPr>
              <a:t>检查该记录是否是要修改或删除的记录，是则处理之，语句格式为：</a:t>
            </a:r>
            <a:endParaRPr lang="en-US" altLang="zh-CN" sz="2000" b="1" dirty="0">
              <a:latin typeface="楷体_GB2312" pitchFamily="49" charset="-122"/>
            </a:endParaRPr>
          </a:p>
          <a:p>
            <a:pPr marL="582613" lvl="1" indent="-225425">
              <a:buNone/>
            </a:pPr>
            <a:r>
              <a:rPr lang="zh-CN" altLang="en-US" sz="2000" b="1" dirty="0">
                <a:latin typeface="楷体_GB2312" pitchFamily="49" charset="-122"/>
              </a:rPr>
              <a:t>     </a:t>
            </a:r>
            <a:r>
              <a:rPr lang="en-US" altLang="zh-CN" sz="2000" b="1" dirty="0">
                <a:latin typeface="楷体_GB2312" pitchFamily="49" charset="-122"/>
              </a:rPr>
              <a:t>&lt;UPDATE</a:t>
            </a:r>
            <a:r>
              <a:rPr lang="zh-CN" altLang="en-US" sz="2000" b="1" dirty="0">
                <a:latin typeface="楷体_GB2312" pitchFamily="49" charset="-122"/>
              </a:rPr>
              <a:t>语句</a:t>
            </a:r>
            <a:r>
              <a:rPr lang="en-US" altLang="zh-CN" sz="2000" b="1" dirty="0">
                <a:latin typeface="楷体_GB2312" pitchFamily="49" charset="-122"/>
              </a:rPr>
              <a:t>&gt;  WHERE  CURRENT OF &lt;</a:t>
            </a:r>
            <a:r>
              <a:rPr lang="zh-CN" altLang="en-US" sz="2000" b="1" dirty="0">
                <a:latin typeface="楷体_GB2312" pitchFamily="49" charset="-122"/>
              </a:rPr>
              <a:t>游标名</a:t>
            </a:r>
            <a:r>
              <a:rPr lang="en-US" altLang="zh-CN" sz="2000" b="1" dirty="0">
                <a:latin typeface="楷体_GB2312" pitchFamily="49" charset="-122"/>
              </a:rPr>
              <a:t>&gt;</a:t>
            </a:r>
          </a:p>
          <a:p>
            <a:pPr marL="582613" lvl="1" indent="-225425">
              <a:buNone/>
            </a:pPr>
            <a:r>
              <a:rPr lang="zh-CN" altLang="en-US" sz="2000" b="1" dirty="0">
                <a:latin typeface="楷体_GB2312" pitchFamily="49" charset="-122"/>
              </a:rPr>
              <a:t>     </a:t>
            </a:r>
            <a:r>
              <a:rPr lang="en-US" altLang="zh-CN" sz="2000" b="1" dirty="0">
                <a:latin typeface="楷体_GB2312" pitchFamily="49" charset="-122"/>
              </a:rPr>
              <a:t>&lt;DELETE</a:t>
            </a:r>
            <a:r>
              <a:rPr lang="zh-CN" altLang="en-US" sz="2000" b="1" dirty="0">
                <a:latin typeface="楷体_GB2312" pitchFamily="49" charset="-122"/>
              </a:rPr>
              <a:t>语句</a:t>
            </a:r>
            <a:r>
              <a:rPr lang="en-US" altLang="zh-CN" sz="2000" b="1" dirty="0">
                <a:latin typeface="楷体_GB2312" pitchFamily="49" charset="-122"/>
              </a:rPr>
              <a:t>&gt;  WHERE  CURRENT OF &lt;</a:t>
            </a:r>
            <a:r>
              <a:rPr lang="zh-CN" altLang="en-US" sz="2000" b="1" dirty="0">
                <a:latin typeface="楷体_GB2312" pitchFamily="49" charset="-122"/>
              </a:rPr>
              <a:t>游标名</a:t>
            </a:r>
            <a:r>
              <a:rPr lang="en-US" altLang="zh-CN" sz="2000" b="1" dirty="0">
                <a:latin typeface="楷体_GB2312" pitchFamily="49" charset="-122"/>
              </a:rPr>
              <a:t>&gt;</a:t>
            </a:r>
          </a:p>
          <a:p>
            <a:pPr marL="9525" indent="347663">
              <a:buNone/>
            </a:pPr>
            <a:r>
              <a:rPr lang="en-US" altLang="zh-CN" sz="2000" b="1" dirty="0">
                <a:latin typeface="楷体_GB2312" pitchFamily="49" charset="-122"/>
              </a:rPr>
              <a:t>(5) </a:t>
            </a:r>
            <a:r>
              <a:rPr lang="zh-CN" altLang="en-US" sz="2000" b="1" dirty="0">
                <a:latin typeface="楷体_GB2312" pitchFamily="49" charset="-122"/>
              </a:rPr>
              <a:t>重复第</a:t>
            </a:r>
            <a:r>
              <a:rPr lang="en-US" altLang="zh-CN" sz="2000" b="1" dirty="0">
                <a:latin typeface="楷体_GB2312" pitchFamily="49" charset="-122"/>
              </a:rPr>
              <a:t>(3)</a:t>
            </a:r>
            <a:r>
              <a:rPr lang="zh-CN" altLang="en-US" sz="2000" b="1" dirty="0">
                <a:latin typeface="楷体_GB2312" pitchFamily="49" charset="-122"/>
              </a:rPr>
              <a:t>和</a:t>
            </a:r>
            <a:r>
              <a:rPr lang="en-US" altLang="zh-CN" sz="2000" b="1" dirty="0">
                <a:latin typeface="楷体_GB2312" pitchFamily="49" charset="-122"/>
              </a:rPr>
              <a:t>(4)</a:t>
            </a:r>
            <a:r>
              <a:rPr lang="zh-CN" altLang="en-US" sz="2000" b="1" dirty="0">
                <a:latin typeface="楷体_GB2312" pitchFamily="49" charset="-122"/>
              </a:rPr>
              <a:t>步，逐条从结果集中取出记录并进行判断和处理。</a:t>
            </a:r>
            <a:endParaRPr lang="en-US" altLang="zh-CN" sz="2000" b="1" dirty="0">
              <a:latin typeface="楷体_GB2312" pitchFamily="49" charset="-122"/>
            </a:endParaRPr>
          </a:p>
          <a:p>
            <a:pPr marL="9525" indent="347663">
              <a:buNone/>
            </a:pPr>
            <a:r>
              <a:rPr lang="en-US" altLang="zh-CN" sz="2000" b="1" dirty="0">
                <a:latin typeface="楷体_GB2312" pitchFamily="49" charset="-122"/>
              </a:rPr>
              <a:t>(6) </a:t>
            </a:r>
            <a:r>
              <a:rPr lang="zh-CN" altLang="en-US" sz="2000" b="1" dirty="0">
                <a:latin typeface="楷体_GB2312" pitchFamily="49" charset="-122"/>
              </a:rPr>
              <a:t>用</a:t>
            </a:r>
            <a:r>
              <a:rPr lang="en-US" altLang="zh-CN" sz="2000" b="1" dirty="0">
                <a:latin typeface="楷体_GB2312" pitchFamily="49" charset="-122"/>
              </a:rPr>
              <a:t>CLOSE</a:t>
            </a:r>
            <a:r>
              <a:rPr lang="zh-CN" altLang="en-US" sz="2000" b="1" dirty="0">
                <a:latin typeface="楷体_GB2312" pitchFamily="49" charset="-122"/>
              </a:rPr>
              <a:t>语句关闭游标。</a:t>
            </a:r>
          </a:p>
        </p:txBody>
      </p:sp>
      <p:sp>
        <p:nvSpPr>
          <p:cNvPr id="6" name="幻灯片编号占位符 5">
            <a:extLst>
              <a:ext uri="{FF2B5EF4-FFF2-40B4-BE49-F238E27FC236}">
                <a16:creationId xmlns:a16="http://schemas.microsoft.com/office/drawing/2014/main" id="{9D3B0ACF-F652-2646-B8AF-69D1275933BA}"/>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37BC7316-69FB-7543-8259-C7A619D99632}" type="slidenum">
              <a:rPr kumimoji="0" lang="en-US" altLang="zh-CN" sz="1400">
                <a:ea typeface="宋体" panose="02010600030101010101" pitchFamily="2" charset="-122"/>
              </a:rPr>
              <a:pPr/>
              <a:t>122</a:t>
            </a:fld>
            <a:endParaRPr kumimoji="0" lang="en-US" altLang="zh-CN" sz="1400">
              <a:ea typeface="宋体" panose="02010600030101010101" pitchFamily="2" charset="-122"/>
            </a:endParaRPr>
          </a:p>
        </p:txBody>
      </p:sp>
      <p:sp>
        <p:nvSpPr>
          <p:cNvPr id="897028" name="Rectangle 4">
            <a:extLst>
              <a:ext uri="{FF2B5EF4-FFF2-40B4-BE49-F238E27FC236}">
                <a16:creationId xmlns:a16="http://schemas.microsoft.com/office/drawing/2014/main" id="{B2290716-36A7-2B49-A676-F0DF9C4E74EE}"/>
              </a:ext>
            </a:extLst>
          </p:cNvPr>
          <p:cNvSpPr>
            <a:spLocks noChangeArrowheads="1"/>
          </p:cNvSpPr>
          <p:nvPr/>
        </p:nvSpPr>
        <p:spPr bwMode="auto">
          <a:xfrm>
            <a:off x="6173510" y="5601156"/>
            <a:ext cx="6018490" cy="1289905"/>
          </a:xfrm>
          <a:prstGeom prst="rect">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50000"/>
              </a:lnSpc>
              <a:defRPr/>
            </a:pPr>
            <a:r>
              <a:rPr lang="zh-CN" altLang="en-US" b="1">
                <a:latin typeface="楷体_GB2312" charset="0"/>
                <a:ea typeface="楷体_GB2312" charset="0"/>
              </a:rPr>
              <a:t>如果为</a:t>
            </a:r>
            <a:r>
              <a:rPr lang="en-US" altLang="zh-CN" b="1">
                <a:latin typeface="楷体_GB2312" charset="0"/>
                <a:ea typeface="楷体_GB2312" charset="0"/>
              </a:rPr>
              <a:t>UPDATE</a:t>
            </a:r>
            <a:r>
              <a:rPr lang="zh-CN" altLang="en-US" b="1">
                <a:latin typeface="楷体_GB2312" charset="0"/>
                <a:ea typeface="楷体_GB2312" charset="0"/>
              </a:rPr>
              <a:t>语句定义游标，则语句格式：</a:t>
            </a:r>
            <a:endParaRPr lang="en-US" altLang="zh-CN" b="1">
              <a:latin typeface="楷体_GB2312" charset="0"/>
              <a:ea typeface="楷体_GB2312" charset="0"/>
            </a:endParaRPr>
          </a:p>
          <a:p>
            <a:pPr lvl="1">
              <a:lnSpc>
                <a:spcPct val="150000"/>
              </a:lnSpc>
              <a:defRPr/>
            </a:pPr>
            <a:r>
              <a:rPr lang="en-US" altLang="zh-CN" b="1">
                <a:latin typeface="楷体_GB2312" charset="0"/>
                <a:ea typeface="楷体_GB2312" charset="0"/>
              </a:rPr>
              <a:t>  DECLARE &lt;</a:t>
            </a:r>
            <a:r>
              <a:rPr lang="zh-CN" altLang="en-US" b="1">
                <a:latin typeface="楷体_GB2312" charset="0"/>
                <a:ea typeface="楷体_GB2312" charset="0"/>
              </a:rPr>
              <a:t>游标名</a:t>
            </a:r>
            <a:r>
              <a:rPr lang="en-US" altLang="zh-CN" b="1">
                <a:latin typeface="楷体_GB2312" charset="0"/>
                <a:ea typeface="楷体_GB2312" charset="0"/>
              </a:rPr>
              <a:t>&gt; CURSOR </a:t>
            </a:r>
          </a:p>
          <a:p>
            <a:pPr lvl="1">
              <a:lnSpc>
                <a:spcPct val="150000"/>
              </a:lnSpc>
              <a:defRPr/>
            </a:pPr>
            <a:r>
              <a:rPr lang="en-US" altLang="zh-CN" b="1">
                <a:latin typeface="楷体_GB2312" charset="0"/>
                <a:ea typeface="楷体_GB2312" charset="0"/>
              </a:rPr>
              <a:t>  FOR &lt;SELECT</a:t>
            </a:r>
            <a:r>
              <a:rPr lang="zh-CN" altLang="en-US" b="1">
                <a:latin typeface="楷体_GB2312" charset="0"/>
                <a:ea typeface="楷体_GB2312" charset="0"/>
              </a:rPr>
              <a:t>语句</a:t>
            </a:r>
            <a:r>
              <a:rPr lang="en-US" altLang="zh-CN" b="1">
                <a:latin typeface="楷体_GB2312" charset="0"/>
                <a:ea typeface="楷体_GB2312" charset="0"/>
              </a:rPr>
              <a:t>&gt; FOR UPDATE   OF &lt;</a:t>
            </a:r>
            <a:r>
              <a:rPr lang="zh-CN" altLang="en-US" b="1">
                <a:latin typeface="楷体_GB2312" charset="0"/>
                <a:ea typeface="楷体_GB2312" charset="0"/>
              </a:rPr>
              <a:t>列名</a:t>
            </a:r>
            <a:r>
              <a:rPr lang="en-US" altLang="zh-CN" b="1">
                <a:latin typeface="楷体_GB2312" charset="0"/>
                <a:ea typeface="楷体_GB2312" charset="0"/>
              </a:rPr>
              <a:t>&gt;;</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97027"/>
                                        </p:tgtEl>
                                        <p:attrNameLst>
                                          <p:attrName>style.visibility</p:attrName>
                                        </p:attrNameLst>
                                      </p:cBhvr>
                                      <p:to>
                                        <p:strVal val="visible"/>
                                      </p:to>
                                    </p:set>
                                    <p:animEffect transition="in" filter="wipe(up)">
                                      <p:cBhvr>
                                        <p:cTn id="7" dur="500"/>
                                        <p:tgtEl>
                                          <p:spTgt spid="8970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97028"/>
                                        </p:tgtEl>
                                        <p:attrNameLst>
                                          <p:attrName>style.visibility</p:attrName>
                                        </p:attrNameLst>
                                      </p:cBhvr>
                                      <p:to>
                                        <p:strVal val="visible"/>
                                      </p:to>
                                    </p:set>
                                    <p:animEffect transition="in" filter="wipe(up)">
                                      <p:cBhvr>
                                        <p:cTn id="12" dur="500"/>
                                        <p:tgtEl>
                                          <p:spTgt spid="897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7027" grpId="0"/>
      <p:bldP spid="897028"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Rectangle 2">
            <a:extLst>
              <a:ext uri="{FF2B5EF4-FFF2-40B4-BE49-F238E27FC236}">
                <a16:creationId xmlns:a16="http://schemas.microsoft.com/office/drawing/2014/main" id="{A30466EC-3E19-264C-B2DE-4D2FBA141CD7}"/>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ormAutofit/>
          </a:bodyPr>
          <a:lstStyle/>
          <a:p>
            <a:pPr>
              <a:defRPr/>
            </a:pPr>
            <a:r>
              <a:rPr lang="zh-CN" altLang="en-US" dirty="0">
                <a:solidFill>
                  <a:schemeClr val="bg2">
                    <a:lumMod val="10000"/>
                  </a:schemeClr>
                </a:solidFill>
              </a:rPr>
              <a:t>例</a:t>
            </a:r>
          </a:p>
        </p:txBody>
      </p:sp>
      <p:sp>
        <p:nvSpPr>
          <p:cNvPr id="903171" name="Rectangle 3">
            <a:extLst>
              <a:ext uri="{FF2B5EF4-FFF2-40B4-BE49-F238E27FC236}">
                <a16:creationId xmlns:a16="http://schemas.microsoft.com/office/drawing/2014/main" id="{558568B4-75E8-C649-8A21-E30BDB441CE1}"/>
              </a:ext>
            </a:extLst>
          </p:cNvPr>
          <p:cNvSpPr>
            <a:spLocks noGrp="1" noChangeArrowheads="1"/>
          </p:cNvSpPr>
          <p:nvPr>
            <p:ph idx="1"/>
          </p:nvPr>
        </p:nvSpPr>
        <p:spPr>
          <a:xfrm>
            <a:off x="0" y="1314967"/>
            <a:ext cx="8788685" cy="4872270"/>
          </a:xfrm>
        </p:spPr>
        <p:txBody>
          <a:bodyPr>
            <a:normAutofit/>
          </a:bodyPr>
          <a:lstStyle/>
          <a:p>
            <a:pPr marL="609600" indent="-609600">
              <a:buNone/>
              <a:defRPr/>
            </a:pPr>
            <a:r>
              <a:rPr lang="zh-CN" altLang="en-US" sz="2000" b="1" dirty="0">
                <a:latin typeface="楷体_GB2312" charset="0"/>
              </a:rPr>
              <a:t>例：对某个系的学生信息，根据用户的要求修改其中某些人的年龄。</a:t>
            </a:r>
            <a:endParaRPr lang="en-US" altLang="zh-CN" sz="2000" b="1" dirty="0">
              <a:latin typeface="楷体_GB2312" charset="0"/>
            </a:endParaRPr>
          </a:p>
          <a:p>
            <a:pPr marL="990600" lvl="1" indent="-981075">
              <a:buNone/>
              <a:defRPr/>
            </a:pPr>
            <a:r>
              <a:rPr lang="zh-CN" altLang="en-US" sz="2000" b="1" dirty="0">
                <a:solidFill>
                  <a:schemeClr val="hlink"/>
                </a:solidFill>
                <a:latin typeface="楷体_GB2312" charset="0"/>
              </a:rPr>
              <a:t>思路：</a:t>
            </a:r>
            <a:endParaRPr lang="en-US" altLang="zh-CN" sz="2000" b="1" dirty="0">
              <a:solidFill>
                <a:schemeClr val="hlink"/>
              </a:solidFill>
              <a:latin typeface="楷体_GB2312" charset="0"/>
            </a:endParaRPr>
          </a:p>
          <a:p>
            <a:pPr marL="409575" lvl="2" indent="-225425">
              <a:buNone/>
              <a:defRPr/>
            </a:pPr>
            <a:r>
              <a:rPr lang="en-US" altLang="zh-CN" b="1" dirty="0">
                <a:latin typeface="楷体_GB2312" charset="0"/>
              </a:rPr>
              <a:t> </a:t>
            </a:r>
            <a:r>
              <a:rPr lang="zh-CN" altLang="en-US" b="1" dirty="0">
                <a:latin typeface="楷体_GB2312" charset="0"/>
              </a:rPr>
              <a:t>先查询某个系全体学生的信息</a:t>
            </a:r>
            <a:r>
              <a:rPr lang="en-US" altLang="zh-CN" b="1" dirty="0">
                <a:latin typeface="楷体_GB2312" charset="0"/>
              </a:rPr>
              <a:t>(</a:t>
            </a:r>
            <a:r>
              <a:rPr lang="zh-CN" altLang="en-US" b="1" dirty="0">
                <a:latin typeface="楷体_GB2312" charset="0"/>
              </a:rPr>
              <a:t>要查询的系名由主变量</a:t>
            </a:r>
            <a:r>
              <a:rPr lang="en-US" altLang="zh-CN" b="1" dirty="0" err="1">
                <a:latin typeface="楷体_GB2312" charset="0"/>
              </a:rPr>
              <a:t>deptname</a:t>
            </a:r>
            <a:r>
              <a:rPr lang="zh-CN" altLang="en-US" b="1" dirty="0">
                <a:latin typeface="楷体_GB2312" charset="0"/>
              </a:rPr>
              <a:t>指定）。</a:t>
            </a:r>
            <a:endParaRPr lang="en-US" altLang="zh-CN" b="1" dirty="0">
              <a:latin typeface="楷体_GB2312" charset="0"/>
            </a:endParaRPr>
          </a:p>
          <a:p>
            <a:pPr marL="409575" lvl="2" indent="-225425">
              <a:buNone/>
              <a:defRPr/>
            </a:pPr>
            <a:r>
              <a:rPr lang="en-US" altLang="zh-CN" b="1" dirty="0">
                <a:latin typeface="楷体_GB2312" charset="0"/>
              </a:rPr>
              <a:t> </a:t>
            </a:r>
            <a:r>
              <a:rPr lang="zh-CN" altLang="en-US" b="1" dirty="0">
                <a:latin typeface="楷体_GB2312" charset="0"/>
              </a:rPr>
              <a:t>然后根据用户的要求修改其中某些记录的年龄字段。</a:t>
            </a:r>
          </a:p>
        </p:txBody>
      </p:sp>
      <p:sp>
        <p:nvSpPr>
          <p:cNvPr id="5" name="幻灯片编号占位符 5">
            <a:extLst>
              <a:ext uri="{FF2B5EF4-FFF2-40B4-BE49-F238E27FC236}">
                <a16:creationId xmlns:a16="http://schemas.microsoft.com/office/drawing/2014/main" id="{6989B05E-B0C4-5A47-9E3B-8DD9E40F7906}"/>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250E2CAE-103A-084C-BCDD-A72094B8BC22}" type="slidenum">
              <a:rPr kumimoji="0" lang="en-US" altLang="zh-CN" sz="1400">
                <a:ea typeface="宋体" panose="02010600030101010101" pitchFamily="2" charset="-122"/>
              </a:rPr>
              <a:pPr/>
              <a:t>123</a:t>
            </a:fld>
            <a:endParaRPr kumimoji="0" lang="en-US" altLang="zh-CN" sz="1400">
              <a:ea typeface="宋体" panose="02010600030101010101" pitchFamily="2" charset="-122"/>
            </a:endParaRPr>
          </a:p>
        </p:txBody>
      </p:sp>
      <p:sp>
        <p:nvSpPr>
          <p:cNvPr id="6" name="Rectangle 3">
            <a:extLst>
              <a:ext uri="{FF2B5EF4-FFF2-40B4-BE49-F238E27FC236}">
                <a16:creationId xmlns:a16="http://schemas.microsoft.com/office/drawing/2014/main" id="{64E357D2-6A0E-CC48-94E4-723D0BC0ABE6}"/>
              </a:ext>
            </a:extLst>
          </p:cNvPr>
          <p:cNvSpPr txBox="1">
            <a:spLocks noChangeArrowheads="1"/>
          </p:cNvSpPr>
          <p:nvPr/>
        </p:nvSpPr>
        <p:spPr>
          <a:xfrm>
            <a:off x="1676400" y="1162879"/>
            <a:ext cx="10515600" cy="571174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SimHei" panose="02010609060101010101" pitchFamily="49" charset="-122"/>
                <a:ea typeface="SimHei" panose="02010609060101010101" pitchFamily="49" charset="-122"/>
                <a:cs typeface="Arial" panose="020B0604020202020204" pitchFamily="34" charset="0"/>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DengXian" panose="02010600030101010101" pitchFamily="2" charset="-122"/>
                <a:ea typeface="DengXian" panose="02010600030101010101" pitchFamily="2" charset="-122"/>
                <a:cs typeface="Arial" panose="020B0604020202020204" pitchFamily="34"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DengXian" panose="02010600030101010101" pitchFamily="2" charset="-122"/>
                <a:ea typeface="DengXian" panose="02010600030101010101" pitchFamily="2" charset="-122"/>
                <a:cs typeface="Arial" panose="020B0604020202020204" pitchFamily="34"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DengXian" panose="02010600030101010101" pitchFamily="2" charset="-122"/>
                <a:ea typeface="DengXian" panose="02010600030101010101" pitchFamily="2" charset="-122"/>
                <a:cs typeface="Arial" panose="020B0604020202020204" pitchFamily="34"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DengXian" panose="02010600030101010101" pitchFamily="2" charset="-122"/>
                <a:ea typeface="DengXian" panose="02010600030101010101" pitchFamily="2"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70000"/>
              </a:lnSpc>
              <a:spcBef>
                <a:spcPct val="0"/>
              </a:spcBef>
              <a:buFont typeface="Wingdings" charset="0"/>
              <a:buNone/>
              <a:defRPr/>
            </a:pPr>
            <a:r>
              <a:rPr lang="en-US" altLang="zh-CN" sz="1800" b="1" dirty="0">
                <a:solidFill>
                  <a:schemeClr val="accent2"/>
                </a:solidFill>
                <a:latin typeface="楷体_GB2312" charset="0"/>
              </a:rPr>
              <a:t>   </a:t>
            </a:r>
            <a:r>
              <a:rPr lang="en-US" altLang="zh-CN" sz="1800" b="1" dirty="0">
                <a:solidFill>
                  <a:srgbClr val="000099"/>
                </a:solidFill>
                <a:latin typeface="楷体_GB2312" charset="0"/>
              </a:rPr>
              <a:t>......</a:t>
            </a:r>
          </a:p>
          <a:p>
            <a:pPr>
              <a:lnSpc>
                <a:spcPct val="170000"/>
              </a:lnSpc>
              <a:spcBef>
                <a:spcPct val="0"/>
              </a:spcBef>
              <a:buFont typeface="Wingdings" charset="0"/>
              <a:buNone/>
              <a:defRPr/>
            </a:pPr>
            <a:r>
              <a:rPr lang="en-US" altLang="zh-CN" sz="1800" b="1" dirty="0">
                <a:solidFill>
                  <a:srgbClr val="000099"/>
                </a:solidFill>
                <a:latin typeface="楷体_GB2312" charset="0"/>
              </a:rPr>
              <a:t>    EXEC SQL INCLUDE SQLCA;</a:t>
            </a:r>
          </a:p>
          <a:p>
            <a:pPr>
              <a:lnSpc>
                <a:spcPct val="170000"/>
              </a:lnSpc>
              <a:spcBef>
                <a:spcPct val="0"/>
              </a:spcBef>
              <a:buFont typeface="Wingdings" charset="0"/>
              <a:buNone/>
              <a:defRPr/>
            </a:pPr>
            <a:r>
              <a:rPr lang="en-US" altLang="zh-CN" sz="1800" b="1" dirty="0">
                <a:solidFill>
                  <a:srgbClr val="000099"/>
                </a:solidFill>
                <a:latin typeface="楷体_GB2312" charset="0"/>
              </a:rPr>
              <a:t>    EXEC SQL BEGIN DECLARE SECTION; </a:t>
            </a:r>
          </a:p>
          <a:p>
            <a:pPr>
              <a:lnSpc>
                <a:spcPct val="170000"/>
              </a:lnSpc>
              <a:spcBef>
                <a:spcPct val="0"/>
              </a:spcBef>
              <a:buFont typeface="Wingdings" charset="0"/>
              <a:buNone/>
              <a:defRPr/>
            </a:pPr>
            <a:r>
              <a:rPr lang="en-US" altLang="zh-CN" sz="1800" b="1" dirty="0">
                <a:solidFill>
                  <a:srgbClr val="000099"/>
                </a:solidFill>
                <a:latin typeface="楷体_GB2312" charset="0"/>
              </a:rPr>
              <a:t>   ......</a:t>
            </a:r>
          </a:p>
          <a:p>
            <a:pPr>
              <a:lnSpc>
                <a:spcPct val="170000"/>
              </a:lnSpc>
              <a:spcBef>
                <a:spcPct val="0"/>
              </a:spcBef>
              <a:buFont typeface="Wingdings" charset="0"/>
              <a:buNone/>
              <a:defRPr/>
            </a:pPr>
            <a:r>
              <a:rPr lang="en-US" altLang="zh-CN" sz="1800" b="1" dirty="0">
                <a:solidFill>
                  <a:srgbClr val="000099"/>
                </a:solidFill>
                <a:latin typeface="楷体_GB2312" charset="0"/>
              </a:rPr>
              <a:t>/* </a:t>
            </a:r>
            <a:r>
              <a:rPr lang="zh-CN" altLang="en-US" sz="1800" b="1" dirty="0">
                <a:solidFill>
                  <a:srgbClr val="000099"/>
                </a:solidFill>
                <a:latin typeface="楷体_GB2312" charset="0"/>
              </a:rPr>
              <a:t>说明主变量</a:t>
            </a:r>
            <a:r>
              <a:rPr lang="en-US" altLang="zh-CN" sz="1800" b="1" dirty="0">
                <a:solidFill>
                  <a:srgbClr val="000099"/>
                </a:solidFill>
                <a:latin typeface="楷体_GB2312" charset="0"/>
              </a:rPr>
              <a:t> </a:t>
            </a:r>
            <a:r>
              <a:rPr lang="en-US" altLang="zh-CN" sz="1800" b="1" dirty="0" err="1">
                <a:solidFill>
                  <a:srgbClr val="000099"/>
                </a:solidFill>
                <a:latin typeface="楷体_GB2312" charset="0"/>
              </a:rPr>
              <a:t>deptname,HSno,HSname,HSsex,HSage,NEWAge</a:t>
            </a:r>
            <a:r>
              <a:rPr lang="zh-CN" altLang="en-US" sz="1800" b="1" dirty="0">
                <a:solidFill>
                  <a:srgbClr val="000099"/>
                </a:solidFill>
                <a:latin typeface="楷体_GB2312" charset="0"/>
              </a:rPr>
              <a:t>等</a:t>
            </a:r>
            <a:r>
              <a:rPr lang="en-US" altLang="zh-CN" sz="1800" b="1" dirty="0">
                <a:solidFill>
                  <a:srgbClr val="000099"/>
                </a:solidFill>
                <a:latin typeface="楷体_GB2312" charset="0"/>
              </a:rPr>
              <a:t>*/</a:t>
            </a:r>
          </a:p>
          <a:p>
            <a:pPr>
              <a:lnSpc>
                <a:spcPct val="170000"/>
              </a:lnSpc>
              <a:spcBef>
                <a:spcPct val="0"/>
              </a:spcBef>
              <a:buFont typeface="Wingdings" charset="0"/>
              <a:buNone/>
              <a:defRPr/>
            </a:pPr>
            <a:r>
              <a:rPr lang="en-US" altLang="zh-CN" sz="1800" b="1" dirty="0">
                <a:solidFill>
                  <a:srgbClr val="000099"/>
                </a:solidFill>
                <a:latin typeface="楷体_GB2312" charset="0"/>
              </a:rPr>
              <a:t>    gets(</a:t>
            </a:r>
            <a:r>
              <a:rPr lang="en-US" altLang="zh-CN" sz="1800" b="1" dirty="0" err="1">
                <a:solidFill>
                  <a:srgbClr val="000099"/>
                </a:solidFill>
                <a:latin typeface="楷体_GB2312" charset="0"/>
              </a:rPr>
              <a:t>deptname</a:t>
            </a:r>
            <a:r>
              <a:rPr lang="en-US" altLang="zh-CN" sz="1800" b="1" dirty="0">
                <a:solidFill>
                  <a:srgbClr val="000099"/>
                </a:solidFill>
                <a:latin typeface="楷体_GB2312" charset="0"/>
              </a:rPr>
              <a:t>); </a:t>
            </a:r>
          </a:p>
          <a:p>
            <a:pPr>
              <a:lnSpc>
                <a:spcPct val="170000"/>
              </a:lnSpc>
              <a:spcBef>
                <a:spcPct val="0"/>
              </a:spcBef>
              <a:buFont typeface="Wingdings" charset="0"/>
              <a:buNone/>
              <a:defRPr/>
            </a:pPr>
            <a:r>
              <a:rPr lang="en-US" altLang="zh-CN" sz="1800" b="1" dirty="0">
                <a:solidFill>
                  <a:srgbClr val="FF00FF"/>
                </a:solidFill>
                <a:latin typeface="楷体_GB2312" charset="0"/>
              </a:rPr>
              <a:t>EXEC SQL DECLARE SX CURSOR FOR</a:t>
            </a:r>
          </a:p>
          <a:p>
            <a:pPr>
              <a:lnSpc>
                <a:spcPct val="170000"/>
              </a:lnSpc>
              <a:spcBef>
                <a:spcPct val="0"/>
              </a:spcBef>
              <a:buFont typeface="Wingdings" charset="0"/>
              <a:buNone/>
              <a:defRPr/>
            </a:pPr>
            <a:r>
              <a:rPr lang="en-US" altLang="zh-CN" sz="1800" b="1" dirty="0">
                <a:solidFill>
                  <a:srgbClr val="FF00FF"/>
                </a:solidFill>
                <a:latin typeface="楷体_GB2312" charset="0"/>
              </a:rPr>
              <a:t>       SELECT </a:t>
            </a:r>
            <a:r>
              <a:rPr lang="en-US" altLang="zh-CN" sz="1800" b="1" dirty="0" err="1">
                <a:solidFill>
                  <a:srgbClr val="FF00FF"/>
                </a:solidFill>
                <a:latin typeface="楷体_GB2312" charset="0"/>
              </a:rPr>
              <a:t>Sno</a:t>
            </a:r>
            <a:r>
              <a:rPr lang="en-US" altLang="zh-CN" sz="1800" b="1" dirty="0">
                <a:solidFill>
                  <a:srgbClr val="FF00FF"/>
                </a:solidFill>
                <a:latin typeface="楷体_GB2312" charset="0"/>
              </a:rPr>
              <a:t>, </a:t>
            </a:r>
            <a:r>
              <a:rPr lang="en-US" altLang="zh-CN" sz="1800" b="1" dirty="0" err="1">
                <a:solidFill>
                  <a:srgbClr val="FF00FF"/>
                </a:solidFill>
                <a:latin typeface="楷体_GB2312" charset="0"/>
              </a:rPr>
              <a:t>Sname</a:t>
            </a:r>
            <a:r>
              <a:rPr lang="en-US" altLang="zh-CN" sz="1800" b="1" dirty="0">
                <a:solidFill>
                  <a:srgbClr val="FF00FF"/>
                </a:solidFill>
                <a:latin typeface="楷体_GB2312" charset="0"/>
              </a:rPr>
              <a:t>, </a:t>
            </a:r>
            <a:r>
              <a:rPr lang="en-US" altLang="zh-CN" sz="1800" b="1" dirty="0" err="1">
                <a:solidFill>
                  <a:srgbClr val="FF00FF"/>
                </a:solidFill>
                <a:latin typeface="楷体_GB2312" charset="0"/>
              </a:rPr>
              <a:t>Ssex</a:t>
            </a:r>
            <a:r>
              <a:rPr lang="en-US" altLang="zh-CN" sz="1800" b="1" dirty="0">
                <a:solidFill>
                  <a:srgbClr val="FF00FF"/>
                </a:solidFill>
                <a:latin typeface="楷体_GB2312" charset="0"/>
              </a:rPr>
              <a:t>, Sage</a:t>
            </a:r>
          </a:p>
          <a:p>
            <a:pPr>
              <a:lnSpc>
                <a:spcPct val="170000"/>
              </a:lnSpc>
              <a:spcBef>
                <a:spcPct val="0"/>
              </a:spcBef>
              <a:buFont typeface="Wingdings" charset="0"/>
              <a:buNone/>
              <a:defRPr/>
            </a:pPr>
            <a:r>
              <a:rPr lang="en-US" altLang="zh-CN" sz="1800" b="1" dirty="0">
                <a:solidFill>
                  <a:srgbClr val="FF00FF"/>
                </a:solidFill>
                <a:latin typeface="楷体_GB2312" charset="0"/>
              </a:rPr>
              <a:t>       FROM Student</a:t>
            </a:r>
          </a:p>
          <a:p>
            <a:pPr>
              <a:lnSpc>
                <a:spcPct val="170000"/>
              </a:lnSpc>
              <a:spcBef>
                <a:spcPct val="0"/>
              </a:spcBef>
              <a:buFont typeface="Wingdings" charset="0"/>
              <a:buNone/>
              <a:defRPr/>
            </a:pPr>
            <a:r>
              <a:rPr lang="en-US" altLang="zh-CN" sz="1800" b="1" dirty="0">
                <a:solidFill>
                  <a:srgbClr val="FF00FF"/>
                </a:solidFill>
                <a:latin typeface="楷体_GB2312" charset="0"/>
              </a:rPr>
              <a:t>       WHERE </a:t>
            </a:r>
            <a:r>
              <a:rPr lang="en-US" altLang="zh-CN" sz="1800" b="1" dirty="0" err="1">
                <a:solidFill>
                  <a:srgbClr val="FF00FF"/>
                </a:solidFill>
                <a:latin typeface="楷体_GB2312" charset="0"/>
              </a:rPr>
              <a:t>SDept</a:t>
            </a:r>
            <a:r>
              <a:rPr lang="en-US" altLang="zh-CN" sz="1800" b="1" dirty="0">
                <a:solidFill>
                  <a:srgbClr val="FF00FF"/>
                </a:solidFill>
                <a:latin typeface="楷体_GB2312" charset="0"/>
              </a:rPr>
              <a:t>=:</a:t>
            </a:r>
            <a:r>
              <a:rPr lang="en-US" altLang="zh-CN" sz="1800" b="1" dirty="0" err="1">
                <a:solidFill>
                  <a:srgbClr val="FF00FF"/>
                </a:solidFill>
                <a:latin typeface="楷体_GB2312" charset="0"/>
              </a:rPr>
              <a:t>deptname</a:t>
            </a:r>
            <a:endParaRPr lang="en-US" altLang="zh-CN" sz="1800" b="1" dirty="0">
              <a:solidFill>
                <a:srgbClr val="FF00FF"/>
              </a:solidFill>
              <a:latin typeface="楷体_GB2312" charset="0"/>
            </a:endParaRPr>
          </a:p>
          <a:p>
            <a:pPr>
              <a:lnSpc>
                <a:spcPct val="170000"/>
              </a:lnSpc>
              <a:spcBef>
                <a:spcPct val="0"/>
              </a:spcBef>
              <a:buFont typeface="Wingdings" charset="0"/>
              <a:buNone/>
              <a:defRPr/>
            </a:pPr>
            <a:r>
              <a:rPr lang="en-US" altLang="zh-CN" sz="1800" b="1" dirty="0">
                <a:solidFill>
                  <a:srgbClr val="FF00FF"/>
                </a:solidFill>
                <a:latin typeface="楷体_GB2312" charset="0"/>
              </a:rPr>
              <a:t>       FOR UPDATE OF Sage;   /* </a:t>
            </a:r>
            <a:r>
              <a:rPr lang="zh-CN" altLang="en-US" sz="1800" b="1" dirty="0">
                <a:solidFill>
                  <a:srgbClr val="FF00FF"/>
                </a:solidFill>
                <a:latin typeface="楷体_GB2312" charset="0"/>
              </a:rPr>
              <a:t>说明游标</a:t>
            </a:r>
            <a:r>
              <a:rPr lang="en-US" altLang="zh-CN" sz="1800" b="1" dirty="0">
                <a:solidFill>
                  <a:srgbClr val="FF00FF"/>
                </a:solidFill>
                <a:latin typeface="楷体_GB2312" charset="0"/>
              </a:rPr>
              <a:t> */</a:t>
            </a:r>
          </a:p>
          <a:p>
            <a:pPr>
              <a:lnSpc>
                <a:spcPct val="170000"/>
              </a:lnSpc>
              <a:spcBef>
                <a:spcPct val="0"/>
              </a:spcBef>
              <a:buFont typeface="Wingdings" charset="0"/>
              <a:buNone/>
              <a:defRPr/>
            </a:pPr>
            <a:r>
              <a:rPr lang="en-US" altLang="zh-CN" sz="1800" b="1" dirty="0">
                <a:solidFill>
                  <a:srgbClr val="FF00FF"/>
                </a:solidFill>
                <a:latin typeface="楷体_GB2312" charset="0"/>
              </a:rPr>
              <a:t> EXEC SQL OPEN SX</a:t>
            </a:r>
            <a:r>
              <a:rPr lang="zh-CN" altLang="en-US" sz="1800" b="1" dirty="0">
                <a:solidFill>
                  <a:srgbClr val="FF00FF"/>
                </a:solidFill>
                <a:latin typeface="楷体_GB2312" charset="0"/>
              </a:rPr>
              <a:t>；</a:t>
            </a:r>
            <a:r>
              <a:rPr lang="en-US" altLang="zh-CN" sz="1800" b="1" dirty="0">
                <a:solidFill>
                  <a:srgbClr val="FF00FF"/>
                </a:solidFill>
                <a:latin typeface="楷体_GB2312" charset="0"/>
              </a:rPr>
              <a:t>        /* </a:t>
            </a:r>
            <a:r>
              <a:rPr lang="zh-CN" altLang="en-US" sz="1800" b="1" dirty="0">
                <a:solidFill>
                  <a:srgbClr val="FF00FF"/>
                </a:solidFill>
                <a:latin typeface="楷体_GB2312" charset="0"/>
              </a:rPr>
              <a:t>打开游标</a:t>
            </a:r>
            <a:r>
              <a:rPr lang="en-US" altLang="zh-CN" sz="1800" b="1" dirty="0">
                <a:solidFill>
                  <a:srgbClr val="FF00FF"/>
                </a:solidFill>
                <a:latin typeface="楷体_GB2312" charset="0"/>
              </a:rPr>
              <a:t> */</a:t>
            </a:r>
          </a:p>
        </p:txBody>
      </p:sp>
      <p:sp>
        <p:nvSpPr>
          <p:cNvPr id="7" name="Rectangle 4">
            <a:extLst>
              <a:ext uri="{FF2B5EF4-FFF2-40B4-BE49-F238E27FC236}">
                <a16:creationId xmlns:a16="http://schemas.microsoft.com/office/drawing/2014/main" id="{9DA8187B-3256-5346-BCF7-E77EC292EE9D}"/>
              </a:ext>
            </a:extLst>
          </p:cNvPr>
          <p:cNvSpPr>
            <a:spLocks noChangeArrowheads="1"/>
          </p:cNvSpPr>
          <p:nvPr/>
        </p:nvSpPr>
        <p:spPr bwMode="auto">
          <a:xfrm>
            <a:off x="5028406" y="161167"/>
            <a:ext cx="7164387" cy="6696833"/>
          </a:xfrm>
          <a:prstGeom prst="rect">
            <a:avLst/>
          </a:prstGeom>
          <a:solidFill>
            <a:schemeClr val="bg1">
              <a:lumMod val="95000"/>
            </a:schemeClr>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3"/>
          </a:lnRef>
          <a:fillRef idx="1">
            <a:schemeClr val="lt1"/>
          </a:fillRef>
          <a:effectRef idx="0">
            <a:schemeClr val="accent3"/>
          </a:effectRef>
          <a:fontRef idx="minor">
            <a:schemeClr val="dk1"/>
          </a:fontRef>
        </p:style>
        <p:txBody>
          <a:bodyPr>
            <a:spAutoFit/>
          </a:bodyPr>
          <a:lstStyle>
            <a:lvl1pPr>
              <a:defRPr kumimoji="1" sz="2400">
                <a:solidFill>
                  <a:schemeClr val="tx1"/>
                </a:solidFill>
                <a:latin typeface="Tahoma" panose="020B0604030504040204" pitchFamily="34" charset="0"/>
                <a:ea typeface="黑体" panose="02010609060101010101" pitchFamily="49" charset="-122"/>
              </a:defRPr>
            </a:lvl1pPr>
            <a:lvl2pPr>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lnSpc>
                <a:spcPct val="150000"/>
              </a:lnSpc>
            </a:pPr>
            <a:r>
              <a:rPr lang="en-US" altLang="zh-CN" sz="1600" b="1" dirty="0">
                <a:solidFill>
                  <a:srgbClr val="003300"/>
                </a:solidFill>
                <a:latin typeface="楷体_GB2312" pitchFamily="49" charset="-122"/>
                <a:ea typeface="楷体_GB2312" pitchFamily="49" charset="-122"/>
              </a:rPr>
              <a:t>WHILE(1) </a:t>
            </a:r>
          </a:p>
          <a:p>
            <a:pPr>
              <a:lnSpc>
                <a:spcPct val="150000"/>
              </a:lnSpc>
            </a:pPr>
            <a:r>
              <a:rPr lang="en-US" altLang="zh-CN" sz="1600" b="1" dirty="0">
                <a:solidFill>
                  <a:srgbClr val="003300"/>
                </a:solidFill>
                <a:latin typeface="楷体_GB2312" pitchFamily="49" charset="-122"/>
                <a:ea typeface="楷体_GB2312" pitchFamily="49" charset="-122"/>
              </a:rPr>
              <a:t>{   EXEC SQL FETCH SX </a:t>
            </a:r>
          </a:p>
          <a:p>
            <a:pPr>
              <a:lnSpc>
                <a:spcPct val="150000"/>
              </a:lnSpc>
            </a:pPr>
            <a:r>
              <a:rPr lang="en-US" altLang="zh-CN" sz="1600" b="1" dirty="0">
                <a:solidFill>
                  <a:srgbClr val="003300"/>
                </a:solidFill>
                <a:latin typeface="楷体_GB2312" pitchFamily="49" charset="-122"/>
                <a:ea typeface="楷体_GB2312" pitchFamily="49" charset="-122"/>
              </a:rPr>
              <a:t>    INTO :</a:t>
            </a:r>
            <a:r>
              <a:rPr lang="en-US" altLang="zh-CN" sz="1600" b="1" dirty="0" err="1">
                <a:solidFill>
                  <a:srgbClr val="003300"/>
                </a:solidFill>
                <a:latin typeface="楷体_GB2312" pitchFamily="49" charset="-122"/>
                <a:ea typeface="楷体_GB2312" pitchFamily="49" charset="-122"/>
              </a:rPr>
              <a:t>HSno</a:t>
            </a:r>
            <a:r>
              <a:rPr lang="en-US" altLang="zh-CN" sz="1600" b="1" dirty="0">
                <a:solidFill>
                  <a:srgbClr val="003300"/>
                </a:solidFill>
                <a:latin typeface="楷体_GB2312" pitchFamily="49" charset="-122"/>
                <a:ea typeface="楷体_GB2312" pitchFamily="49" charset="-122"/>
              </a:rPr>
              <a:t>, :</a:t>
            </a:r>
            <a:r>
              <a:rPr lang="en-US" altLang="zh-CN" sz="1600" b="1" dirty="0" err="1">
                <a:solidFill>
                  <a:srgbClr val="003300"/>
                </a:solidFill>
                <a:latin typeface="楷体_GB2312" pitchFamily="49" charset="-122"/>
                <a:ea typeface="楷体_GB2312" pitchFamily="49" charset="-122"/>
              </a:rPr>
              <a:t>HSname</a:t>
            </a:r>
            <a:r>
              <a:rPr lang="en-US" altLang="zh-CN" sz="1600" b="1" dirty="0">
                <a:solidFill>
                  <a:srgbClr val="003300"/>
                </a:solidFill>
                <a:latin typeface="楷体_GB2312" pitchFamily="49" charset="-122"/>
                <a:ea typeface="楷体_GB2312" pitchFamily="49" charset="-122"/>
              </a:rPr>
              <a:t>, :</a:t>
            </a:r>
            <a:r>
              <a:rPr lang="en-US" altLang="zh-CN" sz="1600" b="1" dirty="0" err="1">
                <a:solidFill>
                  <a:srgbClr val="003300"/>
                </a:solidFill>
                <a:latin typeface="楷体_GB2312" pitchFamily="49" charset="-122"/>
                <a:ea typeface="楷体_GB2312" pitchFamily="49" charset="-122"/>
              </a:rPr>
              <a:t>HSsex</a:t>
            </a:r>
            <a:r>
              <a:rPr lang="en-US" altLang="zh-CN" sz="1600" b="1" dirty="0">
                <a:solidFill>
                  <a:srgbClr val="003300"/>
                </a:solidFill>
                <a:latin typeface="楷体_GB2312" pitchFamily="49" charset="-122"/>
                <a:ea typeface="楷体_GB2312" pitchFamily="49" charset="-122"/>
              </a:rPr>
              <a:t>, :</a:t>
            </a:r>
            <a:r>
              <a:rPr lang="en-US" altLang="zh-CN" sz="1600" b="1" dirty="0" err="1">
                <a:solidFill>
                  <a:srgbClr val="003300"/>
                </a:solidFill>
                <a:latin typeface="楷体_GB2312" pitchFamily="49" charset="-122"/>
                <a:ea typeface="楷体_GB2312" pitchFamily="49" charset="-122"/>
              </a:rPr>
              <a:t>HSage</a:t>
            </a:r>
            <a:r>
              <a:rPr lang="en-US" altLang="zh-CN" sz="1600" b="1" dirty="0">
                <a:solidFill>
                  <a:srgbClr val="003300"/>
                </a:solidFill>
                <a:latin typeface="楷体_GB2312" pitchFamily="49" charset="-122"/>
                <a:ea typeface="楷体_GB2312" pitchFamily="49" charset="-122"/>
              </a:rPr>
              <a:t>;</a:t>
            </a:r>
          </a:p>
          <a:p>
            <a:pPr lvl="1">
              <a:lnSpc>
                <a:spcPct val="150000"/>
              </a:lnSpc>
            </a:pPr>
            <a:r>
              <a:rPr lang="en-US" altLang="zh-CN" sz="1600" b="1" dirty="0">
                <a:solidFill>
                  <a:srgbClr val="003300"/>
                </a:solidFill>
                <a:latin typeface="楷体_GB2312" pitchFamily="49" charset="-122"/>
                <a:ea typeface="楷体_GB2312" pitchFamily="49" charset="-122"/>
              </a:rPr>
              <a:t>if (</a:t>
            </a:r>
            <a:r>
              <a:rPr lang="en-US" altLang="zh-CN" sz="1600" b="1" dirty="0" err="1">
                <a:solidFill>
                  <a:srgbClr val="003300"/>
                </a:solidFill>
                <a:latin typeface="楷体_GB2312" pitchFamily="49" charset="-122"/>
                <a:ea typeface="楷体_GB2312" pitchFamily="49" charset="-122"/>
              </a:rPr>
              <a:t>sqlca.sqlcode</a:t>
            </a:r>
            <a:r>
              <a:rPr lang="en-US" altLang="zh-CN" sz="1600" b="1" dirty="0">
                <a:solidFill>
                  <a:srgbClr val="003300"/>
                </a:solidFill>
                <a:latin typeface="楷体_GB2312" pitchFamily="49" charset="-122"/>
                <a:ea typeface="楷体_GB2312" pitchFamily="49" charset="-122"/>
              </a:rPr>
              <a:t> </a:t>
            </a:r>
            <a:r>
              <a:rPr lang="zh-CN" altLang="en-US" sz="1600" b="1" dirty="0">
                <a:solidFill>
                  <a:srgbClr val="003300"/>
                </a:solidFill>
                <a:latin typeface="楷体_GB2312" pitchFamily="49" charset="-122"/>
                <a:ea typeface="楷体_GB2312" pitchFamily="49" charset="-122"/>
              </a:rPr>
              <a:t>！</a:t>
            </a:r>
            <a:r>
              <a:rPr lang="en-US" altLang="zh-CN" sz="1600" b="1" dirty="0">
                <a:solidFill>
                  <a:srgbClr val="003300"/>
                </a:solidFill>
                <a:latin typeface="楷体_GB2312" pitchFamily="49" charset="-122"/>
                <a:ea typeface="楷体_GB2312" pitchFamily="49" charset="-122"/>
              </a:rPr>
              <a:t>= SUCCESS)  </a:t>
            </a:r>
          </a:p>
          <a:p>
            <a:pPr lvl="1">
              <a:lnSpc>
                <a:spcPct val="150000"/>
              </a:lnSpc>
            </a:pPr>
            <a:r>
              <a:rPr lang="en-US" altLang="zh-CN" sz="1600" b="1" dirty="0">
                <a:solidFill>
                  <a:srgbClr val="003300"/>
                </a:solidFill>
                <a:latin typeface="楷体_GB2312" pitchFamily="49" charset="-122"/>
                <a:ea typeface="楷体_GB2312" pitchFamily="49" charset="-122"/>
              </a:rPr>
              <a:t>   break;   </a:t>
            </a:r>
          </a:p>
          <a:p>
            <a:pPr lvl="1">
              <a:lnSpc>
                <a:spcPct val="150000"/>
              </a:lnSpc>
            </a:pPr>
            <a:r>
              <a:rPr lang="en-US" altLang="zh-CN" sz="1600" b="1" dirty="0" err="1">
                <a:solidFill>
                  <a:srgbClr val="003300"/>
                </a:solidFill>
                <a:latin typeface="楷体_GB2312" pitchFamily="49" charset="-122"/>
                <a:ea typeface="楷体_GB2312" pitchFamily="49" charset="-122"/>
              </a:rPr>
              <a:t>printf</a:t>
            </a:r>
            <a:r>
              <a:rPr lang="en-US" altLang="zh-CN" sz="1600" b="1" dirty="0">
                <a:solidFill>
                  <a:srgbClr val="003300"/>
                </a:solidFill>
                <a:latin typeface="楷体_GB2312" pitchFamily="49" charset="-122"/>
                <a:ea typeface="楷体_GB2312" pitchFamily="49" charset="-122"/>
              </a:rPr>
              <a:t>("%s, %s, %s, %d", </a:t>
            </a:r>
            <a:r>
              <a:rPr lang="en-US" altLang="zh-CN" sz="1600" b="1" dirty="0" err="1">
                <a:solidFill>
                  <a:srgbClr val="003300"/>
                </a:solidFill>
                <a:latin typeface="楷体_GB2312" pitchFamily="49" charset="-122"/>
                <a:ea typeface="楷体_GB2312" pitchFamily="49" charset="-122"/>
              </a:rPr>
              <a:t>Sno</a:t>
            </a:r>
            <a:r>
              <a:rPr lang="en-US" altLang="zh-CN" sz="1600" b="1" dirty="0">
                <a:solidFill>
                  <a:srgbClr val="003300"/>
                </a:solidFill>
                <a:latin typeface="楷体_GB2312" pitchFamily="49" charset="-122"/>
                <a:ea typeface="楷体_GB2312" pitchFamily="49" charset="-122"/>
              </a:rPr>
              <a:t>, </a:t>
            </a:r>
            <a:r>
              <a:rPr lang="en-US" altLang="zh-CN" sz="1600" b="1" dirty="0" err="1">
                <a:solidFill>
                  <a:srgbClr val="003300"/>
                </a:solidFill>
                <a:latin typeface="楷体_GB2312" pitchFamily="49" charset="-122"/>
                <a:ea typeface="楷体_GB2312" pitchFamily="49" charset="-122"/>
              </a:rPr>
              <a:t>Sname</a:t>
            </a:r>
            <a:r>
              <a:rPr lang="en-US" altLang="zh-CN" sz="1600" b="1" dirty="0">
                <a:solidFill>
                  <a:srgbClr val="003300"/>
                </a:solidFill>
                <a:latin typeface="楷体_GB2312" pitchFamily="49" charset="-122"/>
                <a:ea typeface="楷体_GB2312" pitchFamily="49" charset="-122"/>
              </a:rPr>
              <a:t>, </a:t>
            </a:r>
            <a:r>
              <a:rPr lang="en-US" altLang="zh-CN" sz="1600" b="1" dirty="0" err="1">
                <a:solidFill>
                  <a:srgbClr val="003300"/>
                </a:solidFill>
                <a:latin typeface="楷体_GB2312" pitchFamily="49" charset="-122"/>
                <a:ea typeface="楷体_GB2312" pitchFamily="49" charset="-122"/>
              </a:rPr>
              <a:t>Ssex</a:t>
            </a:r>
            <a:r>
              <a:rPr lang="en-US" altLang="zh-CN" sz="1600" b="1" dirty="0">
                <a:solidFill>
                  <a:srgbClr val="003300"/>
                </a:solidFill>
                <a:latin typeface="楷体_GB2312" pitchFamily="49" charset="-122"/>
                <a:ea typeface="楷体_GB2312" pitchFamily="49" charset="-122"/>
              </a:rPr>
              <a:t>, Sage); </a:t>
            </a:r>
          </a:p>
          <a:p>
            <a:pPr lvl="1">
              <a:lnSpc>
                <a:spcPct val="150000"/>
              </a:lnSpc>
            </a:pPr>
            <a:r>
              <a:rPr lang="en-US" altLang="zh-CN" sz="1600" b="1" dirty="0" err="1">
                <a:solidFill>
                  <a:srgbClr val="003300"/>
                </a:solidFill>
                <a:latin typeface="楷体_GB2312" pitchFamily="49" charset="-122"/>
                <a:ea typeface="楷体_GB2312" pitchFamily="49" charset="-122"/>
              </a:rPr>
              <a:t>printf</a:t>
            </a:r>
            <a:r>
              <a:rPr lang="en-US" altLang="zh-CN" sz="1600" b="1" dirty="0">
                <a:solidFill>
                  <a:srgbClr val="003300"/>
                </a:solidFill>
                <a:latin typeface="楷体_GB2312" pitchFamily="49" charset="-122"/>
                <a:ea typeface="楷体_GB2312" pitchFamily="49" charset="-122"/>
              </a:rPr>
              <a:t>("UPDATE AGE ? "); </a:t>
            </a:r>
          </a:p>
          <a:p>
            <a:pPr lvl="1">
              <a:lnSpc>
                <a:spcPct val="150000"/>
              </a:lnSpc>
            </a:pPr>
            <a:r>
              <a:rPr lang="en-US" altLang="zh-CN" sz="1600" b="1" dirty="0" err="1">
                <a:solidFill>
                  <a:srgbClr val="003300"/>
                </a:solidFill>
                <a:latin typeface="楷体_GB2312" pitchFamily="49" charset="-122"/>
                <a:ea typeface="楷体_GB2312" pitchFamily="49" charset="-122"/>
              </a:rPr>
              <a:t>scanf</a:t>
            </a:r>
            <a:r>
              <a:rPr lang="en-US" altLang="zh-CN" sz="1600" b="1" dirty="0">
                <a:solidFill>
                  <a:srgbClr val="003300"/>
                </a:solidFill>
                <a:latin typeface="楷体_GB2312" pitchFamily="49" charset="-122"/>
                <a:ea typeface="楷体_GB2312" pitchFamily="49" charset="-122"/>
              </a:rPr>
              <a:t>("%c",&amp;</a:t>
            </a:r>
            <a:r>
              <a:rPr lang="en-US" altLang="zh-CN" sz="1600" b="1" dirty="0" err="1">
                <a:solidFill>
                  <a:srgbClr val="003300"/>
                </a:solidFill>
                <a:latin typeface="楷体_GB2312" pitchFamily="49" charset="-122"/>
                <a:ea typeface="楷体_GB2312" pitchFamily="49" charset="-122"/>
              </a:rPr>
              <a:t>yn</a:t>
            </a:r>
            <a:r>
              <a:rPr lang="en-US" altLang="zh-CN" sz="1600" b="1" dirty="0">
                <a:solidFill>
                  <a:srgbClr val="003300"/>
                </a:solidFill>
                <a:latin typeface="楷体_GB2312" pitchFamily="49" charset="-122"/>
                <a:ea typeface="楷体_GB2312" pitchFamily="49" charset="-122"/>
              </a:rPr>
              <a:t>);</a:t>
            </a:r>
            <a:endParaRPr lang="en-US" altLang="zh-CN" sz="1600" b="1" dirty="0">
              <a:solidFill>
                <a:schemeClr val="tx2"/>
              </a:solidFill>
              <a:latin typeface="楷体_GB2312" pitchFamily="49" charset="-122"/>
              <a:ea typeface="楷体_GB2312" pitchFamily="49" charset="-122"/>
            </a:endParaRPr>
          </a:p>
          <a:p>
            <a:pPr lvl="1">
              <a:lnSpc>
                <a:spcPct val="150000"/>
              </a:lnSpc>
            </a:pPr>
            <a:r>
              <a:rPr lang="en-US" altLang="zh-CN" sz="1600" b="1" dirty="0">
                <a:solidFill>
                  <a:schemeClr val="tx2"/>
                </a:solidFill>
                <a:latin typeface="楷体_GB2312" pitchFamily="49" charset="-122"/>
                <a:ea typeface="楷体_GB2312" pitchFamily="49" charset="-122"/>
              </a:rPr>
              <a:t>if (</a:t>
            </a:r>
            <a:r>
              <a:rPr lang="en-US" altLang="zh-CN" sz="1600" b="1" dirty="0" err="1">
                <a:solidFill>
                  <a:schemeClr val="tx2"/>
                </a:solidFill>
                <a:latin typeface="楷体_GB2312" pitchFamily="49" charset="-122"/>
                <a:ea typeface="楷体_GB2312" pitchFamily="49" charset="-122"/>
              </a:rPr>
              <a:t>yn</a:t>
            </a:r>
            <a:r>
              <a:rPr lang="en-US" altLang="zh-CN" sz="1600" b="1" dirty="0">
                <a:solidFill>
                  <a:schemeClr val="tx2"/>
                </a:solidFill>
                <a:latin typeface="楷体_GB2312" pitchFamily="49" charset="-122"/>
                <a:ea typeface="楷体_GB2312" pitchFamily="49" charset="-122"/>
              </a:rPr>
              <a:t>='y' or </a:t>
            </a:r>
            <a:r>
              <a:rPr lang="en-US" altLang="zh-CN" sz="1600" b="1" dirty="0" err="1">
                <a:solidFill>
                  <a:schemeClr val="tx2"/>
                </a:solidFill>
                <a:latin typeface="楷体_GB2312" pitchFamily="49" charset="-122"/>
                <a:ea typeface="楷体_GB2312" pitchFamily="49" charset="-122"/>
              </a:rPr>
              <a:t>yn</a:t>
            </a:r>
            <a:r>
              <a:rPr lang="en-US" altLang="zh-CN" sz="1600" b="1" dirty="0">
                <a:solidFill>
                  <a:schemeClr val="tx2"/>
                </a:solidFill>
                <a:latin typeface="楷体_GB2312" pitchFamily="49" charset="-122"/>
                <a:ea typeface="楷体_GB2312" pitchFamily="49" charset="-122"/>
              </a:rPr>
              <a:t>='Y')        /* </a:t>
            </a:r>
            <a:r>
              <a:rPr lang="zh-CN" altLang="en-US" sz="1600" b="1" dirty="0">
                <a:solidFill>
                  <a:schemeClr val="tx2"/>
                </a:solidFill>
                <a:latin typeface="楷体_GB2312" pitchFamily="49" charset="-122"/>
                <a:ea typeface="楷体_GB2312" pitchFamily="49" charset="-122"/>
              </a:rPr>
              <a:t>需要修改</a:t>
            </a:r>
            <a:r>
              <a:rPr lang="en-US" altLang="zh-CN" sz="1600" b="1" dirty="0">
                <a:solidFill>
                  <a:schemeClr val="tx2"/>
                </a:solidFill>
                <a:latin typeface="楷体_GB2312" pitchFamily="49" charset="-122"/>
                <a:ea typeface="楷体_GB2312" pitchFamily="49" charset="-122"/>
              </a:rPr>
              <a:t> */</a:t>
            </a:r>
          </a:p>
          <a:p>
            <a:pPr lvl="1">
              <a:lnSpc>
                <a:spcPct val="150000"/>
              </a:lnSpc>
            </a:pPr>
            <a:r>
              <a:rPr lang="en-US" altLang="zh-CN" sz="1600" b="1" dirty="0">
                <a:solidFill>
                  <a:schemeClr val="tx2"/>
                </a:solidFill>
                <a:latin typeface="楷体_GB2312" pitchFamily="49" charset="-122"/>
                <a:ea typeface="楷体_GB2312" pitchFamily="49" charset="-122"/>
              </a:rPr>
              <a:t>     {</a:t>
            </a:r>
          </a:p>
          <a:p>
            <a:pPr lvl="1">
              <a:lnSpc>
                <a:spcPct val="150000"/>
              </a:lnSpc>
            </a:pPr>
            <a:r>
              <a:rPr lang="en-US" altLang="zh-CN" sz="1600" b="1" dirty="0">
                <a:solidFill>
                  <a:schemeClr val="tx2"/>
                </a:solidFill>
                <a:latin typeface="楷体_GB2312" pitchFamily="49" charset="-122"/>
                <a:ea typeface="楷体_GB2312" pitchFamily="49" charset="-122"/>
              </a:rPr>
              <a:t>       </a:t>
            </a:r>
            <a:r>
              <a:rPr lang="en-US" altLang="zh-CN" sz="1600" b="1" dirty="0" err="1">
                <a:solidFill>
                  <a:schemeClr val="tx2"/>
                </a:solidFill>
                <a:latin typeface="楷体_GB2312" pitchFamily="49" charset="-122"/>
                <a:ea typeface="楷体_GB2312" pitchFamily="49" charset="-122"/>
              </a:rPr>
              <a:t>printf</a:t>
            </a:r>
            <a:r>
              <a:rPr lang="en-US" altLang="zh-CN" sz="1600" b="1" dirty="0">
                <a:solidFill>
                  <a:schemeClr val="tx2"/>
                </a:solidFill>
                <a:latin typeface="楷体_GB2312" pitchFamily="49" charset="-122"/>
                <a:ea typeface="楷体_GB2312" pitchFamily="49" charset="-122"/>
              </a:rPr>
              <a:t>("INPUT NEW AGE: ");</a:t>
            </a:r>
          </a:p>
          <a:p>
            <a:pPr lvl="1">
              <a:lnSpc>
                <a:spcPct val="150000"/>
              </a:lnSpc>
            </a:pPr>
            <a:r>
              <a:rPr lang="en-US" altLang="zh-CN" sz="1600" b="1" dirty="0">
                <a:solidFill>
                  <a:schemeClr val="tx2"/>
                </a:solidFill>
                <a:latin typeface="楷体_GB2312" pitchFamily="49" charset="-122"/>
                <a:ea typeface="楷体_GB2312" pitchFamily="49" charset="-122"/>
              </a:rPr>
              <a:t>       </a:t>
            </a:r>
            <a:r>
              <a:rPr lang="en-US" altLang="zh-CN" sz="1600" b="1" dirty="0" err="1">
                <a:solidFill>
                  <a:schemeClr val="tx2"/>
                </a:solidFill>
                <a:latin typeface="楷体_GB2312" pitchFamily="49" charset="-122"/>
                <a:ea typeface="楷体_GB2312" pitchFamily="49" charset="-122"/>
              </a:rPr>
              <a:t>scanf</a:t>
            </a:r>
            <a:r>
              <a:rPr lang="en-US" altLang="zh-CN" sz="1600" b="1" dirty="0">
                <a:solidFill>
                  <a:schemeClr val="tx2"/>
                </a:solidFill>
                <a:latin typeface="楷体_GB2312" pitchFamily="49" charset="-122"/>
                <a:ea typeface="楷体_GB2312" pitchFamily="49" charset="-122"/>
              </a:rPr>
              <a:t>(</a:t>
            </a:r>
            <a:r>
              <a:rPr lang="zh-CN" altLang="en-US" sz="1600" b="1" dirty="0">
                <a:solidFill>
                  <a:schemeClr val="tx2"/>
                </a:solidFill>
                <a:latin typeface="Times New Roman" panose="02020603050405020304" pitchFamily="18" charset="0"/>
                <a:ea typeface="楷体_GB2312" pitchFamily="49" charset="-122"/>
              </a:rPr>
              <a:t>“</a:t>
            </a:r>
            <a:r>
              <a:rPr lang="en-US" altLang="zh-CN" sz="1600" b="1" dirty="0">
                <a:solidFill>
                  <a:schemeClr val="tx2"/>
                </a:solidFill>
                <a:latin typeface="楷体_GB2312" pitchFamily="49" charset="-122"/>
                <a:ea typeface="楷体_GB2312" pitchFamily="49" charset="-122"/>
              </a:rPr>
              <a:t>%d</a:t>
            </a:r>
            <a:r>
              <a:rPr lang="zh-CN" altLang="en-US" sz="1600" b="1" dirty="0">
                <a:solidFill>
                  <a:schemeClr val="tx2"/>
                </a:solidFill>
                <a:latin typeface="Times New Roman" panose="02020603050405020304" pitchFamily="18" charset="0"/>
                <a:ea typeface="楷体_GB2312" pitchFamily="49" charset="-122"/>
              </a:rPr>
              <a:t>”</a:t>
            </a:r>
            <a:r>
              <a:rPr lang="en-US" altLang="zh-CN" sz="1600" b="1" dirty="0">
                <a:solidFill>
                  <a:schemeClr val="tx2"/>
                </a:solidFill>
                <a:latin typeface="楷体_GB2312" pitchFamily="49" charset="-122"/>
                <a:ea typeface="楷体_GB2312" pitchFamily="49" charset="-122"/>
              </a:rPr>
              <a:t>,&amp;</a:t>
            </a:r>
            <a:r>
              <a:rPr lang="en-US" altLang="zh-CN" sz="1600" b="1" dirty="0" err="1">
                <a:solidFill>
                  <a:schemeClr val="tx2"/>
                </a:solidFill>
                <a:latin typeface="楷体_GB2312" pitchFamily="49" charset="-122"/>
                <a:ea typeface="楷体_GB2312" pitchFamily="49" charset="-122"/>
              </a:rPr>
              <a:t>NEWAge</a:t>
            </a:r>
            <a:r>
              <a:rPr lang="en-US" altLang="zh-CN" sz="1600" b="1" dirty="0">
                <a:solidFill>
                  <a:schemeClr val="tx2"/>
                </a:solidFill>
                <a:latin typeface="楷体_GB2312" pitchFamily="49" charset="-122"/>
                <a:ea typeface="楷体_GB2312" pitchFamily="49" charset="-122"/>
              </a:rPr>
              <a:t>);   /* </a:t>
            </a:r>
            <a:r>
              <a:rPr lang="zh-CN" altLang="en-US" sz="1600" b="1" dirty="0">
                <a:solidFill>
                  <a:schemeClr val="tx2"/>
                </a:solidFill>
                <a:latin typeface="楷体_GB2312" pitchFamily="49" charset="-122"/>
                <a:ea typeface="楷体_GB2312" pitchFamily="49" charset="-122"/>
              </a:rPr>
              <a:t>输入新年龄</a:t>
            </a:r>
            <a:r>
              <a:rPr lang="en-US" altLang="zh-CN" sz="1600" b="1" dirty="0">
                <a:solidFill>
                  <a:schemeClr val="tx2"/>
                </a:solidFill>
                <a:latin typeface="楷体_GB2312" pitchFamily="49" charset="-122"/>
                <a:ea typeface="楷体_GB2312" pitchFamily="49" charset="-122"/>
              </a:rPr>
              <a:t>*/</a:t>
            </a:r>
          </a:p>
          <a:p>
            <a:pPr lvl="1">
              <a:lnSpc>
                <a:spcPct val="150000"/>
              </a:lnSpc>
            </a:pPr>
            <a:r>
              <a:rPr lang="en-US" altLang="zh-CN" sz="1600" b="1" dirty="0">
                <a:solidFill>
                  <a:schemeClr val="tx2"/>
                </a:solidFill>
                <a:latin typeface="楷体_GB2312" pitchFamily="49" charset="-122"/>
                <a:ea typeface="楷体_GB2312" pitchFamily="49" charset="-122"/>
              </a:rPr>
              <a:t>       EXEC SQL UPDATE Student</a:t>
            </a:r>
          </a:p>
          <a:p>
            <a:pPr lvl="1">
              <a:lnSpc>
                <a:spcPct val="150000"/>
              </a:lnSpc>
            </a:pPr>
            <a:r>
              <a:rPr lang="en-US" altLang="zh-CN" sz="1600" b="1" dirty="0">
                <a:solidFill>
                  <a:schemeClr val="tx2"/>
                </a:solidFill>
                <a:latin typeface="楷体_GB2312" pitchFamily="49" charset="-122"/>
                <a:ea typeface="楷体_GB2312" pitchFamily="49" charset="-122"/>
              </a:rPr>
              <a:t>                         SET Sage=:</a:t>
            </a:r>
            <a:r>
              <a:rPr lang="en-US" altLang="zh-CN" sz="1600" b="1" dirty="0" err="1">
                <a:solidFill>
                  <a:schemeClr val="tx2"/>
                </a:solidFill>
                <a:latin typeface="楷体_GB2312" pitchFamily="49" charset="-122"/>
                <a:ea typeface="楷体_GB2312" pitchFamily="49" charset="-122"/>
              </a:rPr>
              <a:t>NEWAge</a:t>
            </a:r>
            <a:endParaRPr lang="en-US" altLang="zh-CN" sz="1600" b="1" dirty="0">
              <a:solidFill>
                <a:schemeClr val="tx2"/>
              </a:solidFill>
              <a:latin typeface="楷体_GB2312" pitchFamily="49" charset="-122"/>
              <a:ea typeface="楷体_GB2312" pitchFamily="49" charset="-122"/>
            </a:endParaRPr>
          </a:p>
          <a:p>
            <a:pPr lvl="1">
              <a:lnSpc>
                <a:spcPct val="150000"/>
              </a:lnSpc>
            </a:pPr>
            <a:r>
              <a:rPr lang="en-US" altLang="zh-CN" sz="1600" b="1" dirty="0">
                <a:solidFill>
                  <a:schemeClr val="tx2"/>
                </a:solidFill>
                <a:latin typeface="楷体_GB2312" pitchFamily="49" charset="-122"/>
                <a:ea typeface="楷体_GB2312" pitchFamily="49" charset="-122"/>
              </a:rPr>
              <a:t>                         WHERE CURRENT OF SX; </a:t>
            </a:r>
          </a:p>
          <a:p>
            <a:pPr lvl="1">
              <a:lnSpc>
                <a:spcPct val="150000"/>
              </a:lnSpc>
            </a:pPr>
            <a:r>
              <a:rPr lang="en-US" altLang="zh-CN" sz="1600" b="1" dirty="0">
                <a:solidFill>
                  <a:schemeClr val="tx2"/>
                </a:solidFill>
                <a:latin typeface="楷体_GB2312" pitchFamily="49" charset="-122"/>
                <a:ea typeface="楷体_GB2312" pitchFamily="49" charset="-122"/>
              </a:rPr>
              <a:t>              /* </a:t>
            </a:r>
            <a:r>
              <a:rPr lang="zh-CN" altLang="en-US" sz="1600" b="1" dirty="0">
                <a:solidFill>
                  <a:schemeClr val="tx2"/>
                </a:solidFill>
                <a:latin typeface="楷体_GB2312" pitchFamily="49" charset="-122"/>
                <a:ea typeface="楷体_GB2312" pitchFamily="49" charset="-122"/>
              </a:rPr>
              <a:t>修改当前记录的年龄字段</a:t>
            </a:r>
            <a:r>
              <a:rPr lang="en-US" altLang="zh-CN" sz="1600" b="1" dirty="0">
                <a:solidFill>
                  <a:schemeClr val="tx2"/>
                </a:solidFill>
                <a:latin typeface="楷体_GB2312" pitchFamily="49" charset="-122"/>
                <a:ea typeface="楷体_GB2312" pitchFamily="49" charset="-122"/>
              </a:rPr>
              <a:t> */</a:t>
            </a:r>
          </a:p>
          <a:p>
            <a:pPr>
              <a:lnSpc>
                <a:spcPct val="150000"/>
              </a:lnSpc>
            </a:pPr>
            <a:r>
              <a:rPr lang="en-US" altLang="zh-CN" sz="1600" b="1" dirty="0">
                <a:solidFill>
                  <a:schemeClr val="tx2"/>
                </a:solidFill>
                <a:latin typeface="楷体_GB2312" pitchFamily="49" charset="-122"/>
                <a:ea typeface="楷体_GB2312" pitchFamily="49" charset="-122"/>
              </a:rPr>
              <a:t>          };</a:t>
            </a:r>
          </a:p>
          <a:p>
            <a:pPr>
              <a:lnSpc>
                <a:spcPct val="150000"/>
              </a:lnSpc>
            </a:pPr>
            <a:r>
              <a:rPr lang="en-US" altLang="zh-CN" sz="1600" b="1" dirty="0">
                <a:solidFill>
                  <a:schemeClr val="tx2"/>
                </a:solidFill>
                <a:latin typeface="楷体_GB2312" pitchFamily="49" charset="-122"/>
                <a:ea typeface="楷体_GB2312" pitchFamily="49" charset="-122"/>
              </a:rPr>
              <a:t> EXEC SQL CLOSE SX; </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0" name="Rectangle 2">
            <a:extLst>
              <a:ext uri="{FF2B5EF4-FFF2-40B4-BE49-F238E27FC236}">
                <a16:creationId xmlns:a16="http://schemas.microsoft.com/office/drawing/2014/main" id="{7BDDC31C-519F-B946-836A-8757E8BA7617}"/>
              </a:ext>
            </a:extLst>
          </p:cNvPr>
          <p:cNvSpPr>
            <a:spLocks noGrp="1" noChangeArrowheads="1"/>
          </p:cNvSpPr>
          <p:nvPr>
            <p:ph type="title"/>
          </p:nvPr>
        </p:nvSpPr>
        <p:spPr/>
        <p:txBody>
          <a:bodyPr/>
          <a:lstStyle/>
          <a:p>
            <a:pPr>
              <a:defRPr/>
            </a:pPr>
            <a:r>
              <a:rPr lang="en-US" altLang="zh-CN" dirty="0">
                <a:solidFill>
                  <a:schemeClr val="bg2">
                    <a:lumMod val="10000"/>
                  </a:schemeClr>
                </a:solidFill>
              </a:rPr>
              <a:t>  </a:t>
            </a:r>
            <a:r>
              <a:rPr lang="zh-CN" altLang="en-US" dirty="0">
                <a:solidFill>
                  <a:schemeClr val="bg2">
                    <a:lumMod val="10000"/>
                  </a:schemeClr>
                </a:solidFill>
              </a:rPr>
              <a:t>小结</a:t>
            </a:r>
          </a:p>
        </p:txBody>
      </p:sp>
      <p:sp>
        <p:nvSpPr>
          <p:cNvPr id="933891" name="Rectangle 3">
            <a:extLst>
              <a:ext uri="{FF2B5EF4-FFF2-40B4-BE49-F238E27FC236}">
                <a16:creationId xmlns:a16="http://schemas.microsoft.com/office/drawing/2014/main" id="{011186D6-A2A1-C24B-BD04-B0640067BBBD}"/>
              </a:ext>
            </a:extLst>
          </p:cNvPr>
          <p:cNvSpPr>
            <a:spLocks noGrp="1" noChangeArrowheads="1"/>
          </p:cNvSpPr>
          <p:nvPr>
            <p:ph idx="1"/>
          </p:nvPr>
        </p:nvSpPr>
        <p:spPr/>
        <p:txBody>
          <a:bodyPr>
            <a:normAutofit/>
          </a:bodyPr>
          <a:lstStyle/>
          <a:p>
            <a:pPr marL="0" indent="0">
              <a:buClr>
                <a:schemeClr val="hlink"/>
              </a:buClr>
              <a:buNone/>
              <a:defRPr/>
            </a:pPr>
            <a:r>
              <a:rPr lang="zh-CN" altLang="en-US" sz="2000" b="1" dirty="0">
                <a:latin typeface="楷体_GB2312" charset="0"/>
              </a:rPr>
              <a:t>本章重点掌握</a:t>
            </a:r>
            <a:r>
              <a:rPr lang="en-US" altLang="zh-CN" sz="2000" b="1" dirty="0">
                <a:latin typeface="楷体_GB2312" charset="0"/>
              </a:rPr>
              <a:t>SQL</a:t>
            </a:r>
            <a:r>
              <a:rPr lang="zh-CN" altLang="en-US" sz="2000" b="1" dirty="0">
                <a:latin typeface="楷体_GB2312" charset="0"/>
              </a:rPr>
              <a:t>操作语句，包括：</a:t>
            </a:r>
            <a:r>
              <a:rPr lang="en-US" altLang="zh-CN" sz="2000" b="1" dirty="0">
                <a:solidFill>
                  <a:srgbClr val="A50021"/>
                </a:solidFill>
                <a:latin typeface="楷体_GB2312" charset="0"/>
              </a:rPr>
              <a:t>CREATE TABLE</a:t>
            </a:r>
            <a:r>
              <a:rPr lang="zh-CN" altLang="en-US" sz="2000" b="1" dirty="0">
                <a:solidFill>
                  <a:srgbClr val="A50021"/>
                </a:solidFill>
                <a:latin typeface="楷体_GB2312" charset="0"/>
              </a:rPr>
              <a:t>、</a:t>
            </a:r>
            <a:r>
              <a:rPr lang="en-US" altLang="zh-CN" sz="2000" b="1" dirty="0">
                <a:solidFill>
                  <a:srgbClr val="A50021"/>
                </a:solidFill>
                <a:latin typeface="楷体_GB2312" charset="0"/>
              </a:rPr>
              <a:t> CREATE  VIEW</a:t>
            </a:r>
            <a:r>
              <a:rPr lang="zh-CN" altLang="en-US" sz="2000" b="1" dirty="0">
                <a:solidFill>
                  <a:srgbClr val="A50021"/>
                </a:solidFill>
                <a:latin typeface="楷体_GB2312" charset="0"/>
              </a:rPr>
              <a:t>、</a:t>
            </a:r>
            <a:r>
              <a:rPr lang="en-US" altLang="zh-CN" sz="2000" b="1" dirty="0">
                <a:solidFill>
                  <a:srgbClr val="A50021"/>
                </a:solidFill>
                <a:latin typeface="楷体_GB2312" charset="0"/>
              </a:rPr>
              <a:t>SELECT</a:t>
            </a:r>
            <a:r>
              <a:rPr lang="zh-CN" altLang="en-US" sz="2000" b="1" dirty="0">
                <a:solidFill>
                  <a:srgbClr val="A50021"/>
                </a:solidFill>
                <a:latin typeface="楷体_GB2312" charset="0"/>
              </a:rPr>
              <a:t>、</a:t>
            </a:r>
            <a:r>
              <a:rPr lang="en-US" altLang="zh-CN" sz="2000" b="1" dirty="0">
                <a:solidFill>
                  <a:srgbClr val="A50021"/>
                </a:solidFill>
                <a:latin typeface="楷体_GB2312" charset="0"/>
              </a:rPr>
              <a:t>INSERT</a:t>
            </a:r>
            <a:r>
              <a:rPr lang="zh-CN" altLang="en-US" sz="2000" b="1" dirty="0">
                <a:solidFill>
                  <a:srgbClr val="A50021"/>
                </a:solidFill>
                <a:latin typeface="楷体_GB2312" charset="0"/>
              </a:rPr>
              <a:t>、</a:t>
            </a:r>
            <a:r>
              <a:rPr lang="en-US" altLang="zh-CN" sz="2000" b="1" dirty="0">
                <a:solidFill>
                  <a:srgbClr val="A50021"/>
                </a:solidFill>
                <a:latin typeface="楷体_GB2312" charset="0"/>
              </a:rPr>
              <a:t>UPDATE</a:t>
            </a:r>
            <a:r>
              <a:rPr lang="zh-CN" altLang="en-US" sz="2000" b="1" dirty="0">
                <a:solidFill>
                  <a:srgbClr val="A50021"/>
                </a:solidFill>
                <a:latin typeface="楷体_GB2312" charset="0"/>
              </a:rPr>
              <a:t>、</a:t>
            </a:r>
            <a:r>
              <a:rPr lang="en-US" altLang="zh-CN" sz="2000" b="1" dirty="0">
                <a:solidFill>
                  <a:srgbClr val="A50021"/>
                </a:solidFill>
                <a:latin typeface="楷体_GB2312" charset="0"/>
              </a:rPr>
              <a:t>DELETE</a:t>
            </a:r>
            <a:r>
              <a:rPr lang="zh-CN" altLang="en-US" sz="2000" b="1" dirty="0">
                <a:latin typeface="楷体_GB2312" charset="0"/>
              </a:rPr>
              <a:t>语句，以及</a:t>
            </a:r>
            <a:r>
              <a:rPr lang="zh-CN" altLang="en-US" sz="2000" b="1" dirty="0">
                <a:solidFill>
                  <a:srgbClr val="A50021"/>
                </a:solidFill>
                <a:latin typeface="楷体_GB2312" charset="0"/>
              </a:rPr>
              <a:t>嵌入式</a:t>
            </a:r>
            <a:r>
              <a:rPr lang="en-US" altLang="zh-CN" sz="2000" b="1" dirty="0">
                <a:solidFill>
                  <a:srgbClr val="A50021"/>
                </a:solidFill>
                <a:latin typeface="楷体_GB2312" charset="0"/>
              </a:rPr>
              <a:t>SQL</a:t>
            </a:r>
            <a:r>
              <a:rPr lang="zh-CN" altLang="en-US" sz="2000" b="1" dirty="0">
                <a:solidFill>
                  <a:srgbClr val="A50021"/>
                </a:solidFill>
                <a:latin typeface="楷体_GB2312" charset="0"/>
              </a:rPr>
              <a:t>语句</a:t>
            </a:r>
            <a:r>
              <a:rPr lang="zh-CN" altLang="en-US" sz="2000" b="1" dirty="0">
                <a:latin typeface="楷体_GB2312" charset="0"/>
              </a:rPr>
              <a:t>，包括查询结果为单条记录的嵌入式</a:t>
            </a:r>
            <a:r>
              <a:rPr lang="en-US" altLang="zh-CN" sz="2000" b="1" dirty="0">
                <a:latin typeface="楷体_GB2312" charset="0"/>
              </a:rPr>
              <a:t>SELECT</a:t>
            </a:r>
            <a:r>
              <a:rPr lang="zh-CN" altLang="en-US" sz="2000" b="1" dirty="0">
                <a:latin typeface="楷体_GB2312" charset="0"/>
              </a:rPr>
              <a:t>语句、游标的使用方法等。</a:t>
            </a:r>
            <a:endParaRPr lang="en-US" altLang="zh-CN" sz="2000" b="1" dirty="0">
              <a:latin typeface="楷体_GB2312" charset="0"/>
            </a:endParaRPr>
          </a:p>
          <a:p>
            <a:pPr marL="0" indent="0">
              <a:buClr>
                <a:schemeClr val="hlink"/>
              </a:buClr>
              <a:buNone/>
              <a:defRPr/>
            </a:pPr>
            <a:r>
              <a:rPr lang="en-US" altLang="zh-CN" sz="2000" b="1" dirty="0">
                <a:latin typeface="楷体_GB2312" charset="0"/>
              </a:rPr>
              <a:t>SELECT</a:t>
            </a:r>
            <a:r>
              <a:rPr lang="zh-CN" altLang="en-US" sz="2000" b="1" dirty="0">
                <a:latin typeface="楷体_GB2312" charset="0"/>
              </a:rPr>
              <a:t>语句重点掌握：</a:t>
            </a:r>
            <a:r>
              <a:rPr lang="zh-CN" altLang="en-US" sz="2000" b="1" dirty="0">
                <a:solidFill>
                  <a:srgbClr val="000099"/>
                </a:solidFill>
                <a:latin typeface="楷体_GB2312" charset="0"/>
              </a:rPr>
              <a:t>模糊查询、分组查询、连接查询、嵌套查询</a:t>
            </a:r>
            <a:endParaRPr lang="en-US" altLang="zh-CN" sz="2000" b="1" dirty="0">
              <a:solidFill>
                <a:srgbClr val="000099"/>
              </a:solidFill>
              <a:latin typeface="楷体_GB2312" charset="0"/>
            </a:endParaRPr>
          </a:p>
        </p:txBody>
      </p:sp>
      <p:sp>
        <p:nvSpPr>
          <p:cNvPr id="5" name="幻灯片编号占位符 5">
            <a:extLst>
              <a:ext uri="{FF2B5EF4-FFF2-40B4-BE49-F238E27FC236}">
                <a16:creationId xmlns:a16="http://schemas.microsoft.com/office/drawing/2014/main" id="{5ABE95A6-0083-D444-98AA-A54B25CF959E}"/>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54CA4C99-7129-5E47-AA37-79E4B5259B86}" type="slidenum">
              <a:rPr kumimoji="0" lang="en-US" altLang="zh-CN" sz="1400">
                <a:ea typeface="宋体" panose="02010600030101010101" pitchFamily="2" charset="-122"/>
              </a:rPr>
              <a:pPr/>
              <a:t>124</a:t>
            </a:fld>
            <a:endParaRPr kumimoji="0" lang="en-US" altLang="zh-CN" sz="14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338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BBBBA5-7AD5-AB45-B1A5-747AA4BA9D49}"/>
              </a:ext>
            </a:extLst>
          </p:cNvPr>
          <p:cNvSpPr>
            <a:spLocks noGrp="1"/>
          </p:cNvSpPr>
          <p:nvPr>
            <p:ph type="title"/>
          </p:nvPr>
        </p:nvSpPr>
        <p:spPr/>
        <p:txBody>
          <a:bodyPr>
            <a:normAutofit/>
          </a:bodyPr>
          <a:lstStyle/>
          <a:p>
            <a:r>
              <a:rPr lang="zh-CN" altLang="en-US" dirty="0">
                <a:solidFill>
                  <a:schemeClr val="bg2">
                    <a:lumMod val="10000"/>
                  </a:schemeClr>
                </a:solidFill>
              </a:rPr>
              <a:t>作业</a:t>
            </a:r>
          </a:p>
        </p:txBody>
      </p:sp>
      <p:sp>
        <p:nvSpPr>
          <p:cNvPr id="1014787" name="Rectangle 3">
            <a:extLst>
              <a:ext uri="{FF2B5EF4-FFF2-40B4-BE49-F238E27FC236}">
                <a16:creationId xmlns:a16="http://schemas.microsoft.com/office/drawing/2014/main" id="{CA9EAF3F-8E64-A94A-A99C-D5FBC466EE3D}"/>
              </a:ext>
            </a:extLst>
          </p:cNvPr>
          <p:cNvSpPr>
            <a:spLocks noGrp="1" noChangeArrowheads="1"/>
          </p:cNvSpPr>
          <p:nvPr>
            <p:ph idx="1"/>
          </p:nvPr>
        </p:nvSpPr>
        <p:spPr>
          <a:xfrm>
            <a:off x="838200" y="1001712"/>
            <a:ext cx="10515600" cy="5175251"/>
          </a:xfrm>
        </p:spPr>
        <p:txBody>
          <a:bodyPr>
            <a:normAutofit fontScale="85000" lnSpcReduction="20000"/>
          </a:bodyPr>
          <a:lstStyle/>
          <a:p>
            <a:pPr>
              <a:buFont typeface="Wingdings" pitchFamily="2" charset="2"/>
              <a:buNone/>
            </a:pPr>
            <a:r>
              <a:rPr lang="zh-CN" altLang="en-US" sz="2000" b="1" dirty="0"/>
              <a:t>（</a:t>
            </a:r>
            <a:r>
              <a:rPr lang="en-US" altLang="zh-CN" sz="2000" b="1" dirty="0"/>
              <a:t>1</a:t>
            </a:r>
            <a:r>
              <a:rPr lang="zh-CN" altLang="en-US" sz="2000" b="1" dirty="0"/>
              <a:t>）学生（学号，姓名，性别，专业）</a:t>
            </a:r>
            <a:endParaRPr lang="en-US" altLang="zh-CN" sz="2000" b="1" dirty="0"/>
          </a:p>
          <a:p>
            <a:pPr>
              <a:buFont typeface="Wingdings" pitchFamily="2" charset="2"/>
              <a:buNone/>
            </a:pPr>
            <a:r>
              <a:rPr lang="zh-CN" altLang="en-US" sz="2000" b="1" dirty="0"/>
              <a:t>（</a:t>
            </a:r>
            <a:r>
              <a:rPr lang="en-US" altLang="zh-CN" sz="2000" b="1" dirty="0"/>
              <a:t>2</a:t>
            </a:r>
            <a:r>
              <a:rPr lang="zh-CN" altLang="en-US" sz="2000" b="1" dirty="0"/>
              <a:t>）课程（课程号，课程名，学分）</a:t>
            </a:r>
            <a:endParaRPr lang="en-US" altLang="zh-CN" sz="2000" b="1" dirty="0"/>
          </a:p>
          <a:p>
            <a:pPr>
              <a:buFont typeface="Wingdings" pitchFamily="2" charset="2"/>
              <a:buNone/>
            </a:pPr>
            <a:r>
              <a:rPr lang="zh-CN" altLang="en-US" sz="2000" b="1" dirty="0"/>
              <a:t>（</a:t>
            </a:r>
            <a:r>
              <a:rPr lang="en-US" altLang="zh-CN" sz="2000" b="1" dirty="0"/>
              <a:t>3</a:t>
            </a:r>
            <a:r>
              <a:rPr lang="zh-CN" altLang="en-US" sz="2000" b="1" dirty="0"/>
              <a:t>）学习（学号，课程号，分数）</a:t>
            </a:r>
            <a:endParaRPr lang="en-US" altLang="zh-CN" sz="2000" b="1" dirty="0"/>
          </a:p>
          <a:p>
            <a:pPr>
              <a:buFont typeface="Wingdings" pitchFamily="2" charset="2"/>
              <a:buNone/>
            </a:pPr>
            <a:r>
              <a:rPr lang="zh-CN" altLang="en-US" sz="2000" b="1" dirty="0"/>
              <a:t>（</a:t>
            </a:r>
            <a:r>
              <a:rPr lang="en-US" altLang="zh-CN" sz="2000" b="1" dirty="0"/>
              <a:t>4</a:t>
            </a:r>
            <a:r>
              <a:rPr lang="zh-CN" altLang="en-US" sz="2000" b="1" dirty="0"/>
              <a:t>）获奖（学号，奖学金名称，奖金数额，获奖时间）</a:t>
            </a:r>
            <a:endParaRPr lang="en-US" altLang="zh-CN" sz="2000" b="1" dirty="0"/>
          </a:p>
          <a:p>
            <a:pPr indent="312738">
              <a:buFont typeface="Wingdings" pitchFamily="2" charset="2"/>
              <a:buNone/>
            </a:pPr>
            <a:r>
              <a:rPr lang="en-US" altLang="zh-CN" sz="2000" b="1" dirty="0"/>
              <a:t>1. </a:t>
            </a:r>
            <a:r>
              <a:rPr lang="zh-CN" altLang="en-US" sz="2000" b="1" dirty="0"/>
              <a:t>利用关系代数查询选修了</a:t>
            </a:r>
            <a:r>
              <a:rPr lang="zh-CN" altLang="en-US" sz="2000" b="1" dirty="0">
                <a:latin typeface="Times New Roman" panose="02020603050405020304" pitchFamily="18" charset="0"/>
              </a:rPr>
              <a:t>‘</a:t>
            </a:r>
            <a:r>
              <a:rPr lang="en-US" altLang="zh-CN" sz="2000" b="1" dirty="0"/>
              <a:t>C2</a:t>
            </a:r>
            <a:r>
              <a:rPr lang="zh-CN" altLang="en-US" sz="2000" b="1" dirty="0">
                <a:latin typeface="Times New Roman" panose="02020603050405020304" pitchFamily="18" charset="0"/>
              </a:rPr>
              <a:t>’</a:t>
            </a:r>
            <a:r>
              <a:rPr lang="zh-CN" altLang="en-US" sz="2000" b="1" dirty="0"/>
              <a:t>号课程的学生学号。</a:t>
            </a:r>
            <a:endParaRPr lang="en-US" altLang="zh-CN" sz="2000" b="1" dirty="0"/>
          </a:p>
          <a:p>
            <a:pPr indent="312738">
              <a:buFont typeface="Wingdings" pitchFamily="2" charset="2"/>
              <a:buNone/>
            </a:pPr>
            <a:r>
              <a:rPr lang="en-US" altLang="zh-CN" sz="2000" b="1" dirty="0"/>
              <a:t>2. </a:t>
            </a:r>
            <a:r>
              <a:rPr lang="zh-CN" altLang="en-US" sz="2000" b="1" dirty="0"/>
              <a:t>检索有学生成绩得过满分（</a:t>
            </a:r>
            <a:r>
              <a:rPr lang="en-US" altLang="zh-CN" sz="2000" b="1" dirty="0"/>
              <a:t>100</a:t>
            </a:r>
            <a:r>
              <a:rPr lang="zh-CN" altLang="en-US" sz="2000" b="1" dirty="0"/>
              <a:t>分）的课程号和课程名。</a:t>
            </a:r>
            <a:endParaRPr lang="en-US" altLang="zh-CN" sz="2000" b="1" dirty="0"/>
          </a:p>
          <a:p>
            <a:pPr indent="312738">
              <a:buFont typeface="Wingdings" pitchFamily="2" charset="2"/>
              <a:buNone/>
            </a:pPr>
            <a:r>
              <a:rPr lang="en-US" altLang="zh-CN" sz="2000" b="1" dirty="0"/>
              <a:t>3. </a:t>
            </a:r>
            <a:r>
              <a:rPr lang="zh-CN" altLang="en-US" sz="2000" b="1" dirty="0"/>
              <a:t>检索没有任何一门课程成绩在</a:t>
            </a:r>
            <a:r>
              <a:rPr lang="en-US" altLang="zh-CN" sz="2000" b="1" dirty="0"/>
              <a:t>80</a:t>
            </a:r>
            <a:r>
              <a:rPr lang="zh-CN" altLang="en-US" sz="2000" b="1" dirty="0"/>
              <a:t>分以下（不含</a:t>
            </a:r>
            <a:r>
              <a:rPr lang="en-US" altLang="zh-CN" sz="2000" b="1" dirty="0"/>
              <a:t>80</a:t>
            </a:r>
            <a:r>
              <a:rPr lang="zh-CN" altLang="en-US" sz="2000" b="1" dirty="0"/>
              <a:t>分）的学生的学号。</a:t>
            </a:r>
            <a:endParaRPr lang="en-US" altLang="zh-CN" sz="2000" b="1" dirty="0"/>
          </a:p>
          <a:p>
            <a:pPr indent="312738">
              <a:buFont typeface="Wingdings" pitchFamily="2" charset="2"/>
              <a:buNone/>
            </a:pPr>
            <a:r>
              <a:rPr lang="en-US" altLang="zh-CN" sz="2000" b="1" dirty="0"/>
              <a:t>4.</a:t>
            </a:r>
            <a:r>
              <a:rPr lang="zh-CN" altLang="en-US" sz="2000" b="1" dirty="0"/>
              <a:t>检索没有获得奖学金，但至少有一门课程成绩在</a:t>
            </a:r>
            <a:r>
              <a:rPr lang="en-US" altLang="zh-CN" sz="2000" b="1" dirty="0"/>
              <a:t>95</a:t>
            </a:r>
            <a:r>
              <a:rPr lang="zh-CN" altLang="en-US" sz="2000" b="1" dirty="0"/>
              <a:t>分以上</a:t>
            </a:r>
            <a:r>
              <a:rPr lang="en-US" altLang="zh-CN" sz="2000" b="1" dirty="0"/>
              <a:t>(</a:t>
            </a:r>
            <a:r>
              <a:rPr lang="zh-CN" altLang="en-US" sz="2000" b="1" dirty="0"/>
              <a:t>含</a:t>
            </a:r>
            <a:r>
              <a:rPr lang="en-US" altLang="zh-CN" sz="2000" b="1" dirty="0"/>
              <a:t>95)</a:t>
            </a:r>
            <a:r>
              <a:rPr lang="zh-CN" altLang="en-US" sz="2000" b="1" dirty="0"/>
              <a:t>的学生学号。</a:t>
            </a:r>
            <a:endParaRPr lang="en-US" altLang="zh-CN" sz="2000" b="1" dirty="0"/>
          </a:p>
          <a:p>
            <a:pPr indent="312738">
              <a:buFont typeface="Wingdings" pitchFamily="2" charset="2"/>
              <a:buNone/>
            </a:pPr>
            <a:r>
              <a:rPr lang="en-US" altLang="zh-CN" sz="2000" b="1" dirty="0"/>
              <a:t>5.</a:t>
            </a:r>
            <a:r>
              <a:rPr lang="zh-CN" altLang="en-US" sz="2000" b="1" dirty="0"/>
              <a:t>检索平均成绩达到</a:t>
            </a:r>
            <a:r>
              <a:rPr lang="en-US" altLang="zh-CN" sz="2000" b="1" dirty="0"/>
              <a:t>90</a:t>
            </a:r>
            <a:r>
              <a:rPr lang="zh-CN" altLang="en-US" sz="2000" b="1" dirty="0"/>
              <a:t>分以上（含</a:t>
            </a:r>
            <a:r>
              <a:rPr lang="en-US" altLang="zh-CN" sz="2000" b="1" dirty="0"/>
              <a:t>90</a:t>
            </a:r>
            <a:r>
              <a:rPr lang="zh-CN" altLang="en-US" sz="2000" b="1" dirty="0"/>
              <a:t>）的学生学号和平均成绩。</a:t>
            </a:r>
            <a:endParaRPr lang="en-US" altLang="zh-CN" sz="2000" b="1" dirty="0"/>
          </a:p>
          <a:p>
            <a:pPr indent="312738">
              <a:buFont typeface="Wingdings" pitchFamily="2" charset="2"/>
              <a:buNone/>
            </a:pPr>
            <a:r>
              <a:rPr lang="en-US" altLang="zh-CN" sz="2000" b="1" dirty="0"/>
              <a:t>6.</a:t>
            </a:r>
            <a:r>
              <a:rPr lang="zh-CN" altLang="en-US" sz="2000" b="1" dirty="0"/>
              <a:t>查询</a:t>
            </a:r>
            <a:r>
              <a:rPr lang="zh-CN" altLang="en-US" sz="2000" b="1" dirty="0">
                <a:latin typeface="Times New Roman" panose="02020603050405020304" pitchFamily="18" charset="0"/>
              </a:rPr>
              <a:t>‘</a:t>
            </a:r>
            <a:r>
              <a:rPr lang="en-US" altLang="zh-CN" sz="2000" b="1" dirty="0"/>
              <a:t>0807011</a:t>
            </a:r>
            <a:r>
              <a:rPr lang="zh-CN" altLang="en-US" sz="2000" b="1" dirty="0">
                <a:latin typeface="Times New Roman" panose="02020603050405020304" pitchFamily="18" charset="0"/>
              </a:rPr>
              <a:t>’</a:t>
            </a:r>
            <a:r>
              <a:rPr lang="zh-CN" altLang="en-US" sz="2000" b="1" dirty="0"/>
              <a:t>号同学选修课程的学分总和。</a:t>
            </a:r>
            <a:endParaRPr lang="en-US" altLang="zh-CN" sz="2000" b="1" dirty="0"/>
          </a:p>
          <a:p>
            <a:pPr indent="312738">
              <a:buFont typeface="Wingdings" pitchFamily="2" charset="2"/>
              <a:buNone/>
            </a:pPr>
            <a:r>
              <a:rPr lang="en-US" altLang="zh-CN" sz="2000" b="1" dirty="0"/>
              <a:t>7. </a:t>
            </a:r>
            <a:r>
              <a:rPr lang="zh-CN" altLang="en-US" sz="2000" b="1" dirty="0"/>
              <a:t>定义有学生成绩得过满分（</a:t>
            </a:r>
            <a:r>
              <a:rPr lang="en-US" altLang="zh-CN" sz="2000" b="1" dirty="0"/>
              <a:t>100</a:t>
            </a:r>
            <a:r>
              <a:rPr lang="zh-CN" altLang="en-US" sz="2000" b="1" dirty="0"/>
              <a:t>分）的课程视图</a:t>
            </a:r>
            <a:r>
              <a:rPr lang="en-US" altLang="zh-CN" sz="2000" b="1" dirty="0"/>
              <a:t>AA</a:t>
            </a:r>
            <a:r>
              <a:rPr lang="zh-CN" altLang="en-US" sz="2000" b="1" dirty="0"/>
              <a:t>，包括课程号，课程名和学分。</a:t>
            </a:r>
            <a:r>
              <a:rPr lang="en-US" altLang="zh-CN" sz="2000" dirty="0"/>
              <a:t> </a:t>
            </a:r>
          </a:p>
        </p:txBody>
      </p:sp>
      <p:sp>
        <p:nvSpPr>
          <p:cNvPr id="5" name="幻灯片编号占位符 5">
            <a:extLst>
              <a:ext uri="{FF2B5EF4-FFF2-40B4-BE49-F238E27FC236}">
                <a16:creationId xmlns:a16="http://schemas.microsoft.com/office/drawing/2014/main" id="{9AFC283A-298F-3F49-A080-27C3E508464A}"/>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956211D9-F834-E843-B657-C3AD8028A9DC}" type="slidenum">
              <a:rPr kumimoji="0" lang="en-US" altLang="zh-CN" sz="1400">
                <a:ea typeface="宋体" panose="02010600030101010101" pitchFamily="2" charset="-122"/>
              </a:rPr>
              <a:pPr/>
              <a:t>125</a:t>
            </a:fld>
            <a:endParaRPr kumimoji="0" lang="en-US" altLang="zh-CN" sz="14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a:extLst>
              <a:ext uri="{FF2B5EF4-FFF2-40B4-BE49-F238E27FC236}">
                <a16:creationId xmlns:a16="http://schemas.microsoft.com/office/drawing/2014/main" id="{A9D332C7-4D98-4246-84B3-3D834C070B7A}"/>
              </a:ext>
            </a:extLst>
          </p:cNvPr>
          <p:cNvSpPr>
            <a:spLocks noGrp="1" noChangeArrowheads="1"/>
          </p:cNvSpPr>
          <p:nvPr>
            <p:ph type="title"/>
          </p:nvPr>
        </p:nvSpPr>
        <p:spPr/>
        <p:txBody>
          <a:bodyPr/>
          <a:lstStyle/>
          <a:p>
            <a:pPr>
              <a:defRPr/>
            </a:pPr>
            <a:r>
              <a:rPr lang="en-US" altLang="zh-CN" dirty="0">
                <a:solidFill>
                  <a:schemeClr val="bg2">
                    <a:lumMod val="10000"/>
                  </a:schemeClr>
                </a:solidFill>
              </a:rPr>
              <a:t>5.2.3 </a:t>
            </a:r>
            <a:r>
              <a:rPr lang="zh-CN" altLang="en-US" dirty="0">
                <a:solidFill>
                  <a:schemeClr val="bg2">
                    <a:lumMod val="10000"/>
                  </a:schemeClr>
                </a:solidFill>
              </a:rPr>
              <a:t>基本表的修改和删除</a:t>
            </a:r>
          </a:p>
        </p:txBody>
      </p:sp>
      <p:sp>
        <p:nvSpPr>
          <p:cNvPr id="329731" name="Rectangle 3">
            <a:extLst>
              <a:ext uri="{FF2B5EF4-FFF2-40B4-BE49-F238E27FC236}">
                <a16:creationId xmlns:a16="http://schemas.microsoft.com/office/drawing/2014/main" id="{9A133ED1-4108-4346-8B05-0591035DA777}"/>
              </a:ext>
            </a:extLst>
          </p:cNvPr>
          <p:cNvSpPr>
            <a:spLocks noGrp="1" noChangeArrowheads="1"/>
          </p:cNvSpPr>
          <p:nvPr>
            <p:ph idx="1"/>
          </p:nvPr>
        </p:nvSpPr>
        <p:spPr/>
        <p:txBody>
          <a:bodyPr/>
          <a:lstStyle/>
          <a:p>
            <a:pPr algn="just">
              <a:spcBef>
                <a:spcPct val="40000"/>
              </a:spcBef>
              <a:buNone/>
              <a:defRPr/>
            </a:pPr>
            <a:r>
              <a:rPr lang="zh-CN" altLang="en-US" b="1" dirty="0">
                <a:solidFill>
                  <a:schemeClr val="bg2">
                    <a:lumMod val="25000"/>
                  </a:schemeClr>
                </a:solidFill>
              </a:rPr>
              <a:t>（</a:t>
            </a:r>
            <a:r>
              <a:rPr lang="en-US" altLang="zh-CN" b="1" dirty="0">
                <a:solidFill>
                  <a:schemeClr val="bg2">
                    <a:lumMod val="25000"/>
                  </a:schemeClr>
                </a:solidFill>
              </a:rPr>
              <a:t>3</a:t>
            </a:r>
            <a:r>
              <a:rPr lang="zh-CN" altLang="en-US" b="1" dirty="0">
                <a:solidFill>
                  <a:schemeClr val="bg2">
                    <a:lumMod val="25000"/>
                  </a:schemeClr>
                </a:solidFill>
              </a:rPr>
              <a:t>）基本表的删除</a:t>
            </a:r>
            <a:endParaRPr lang="en-US" altLang="zh-CN" b="1" dirty="0">
              <a:solidFill>
                <a:schemeClr val="bg2">
                  <a:lumMod val="25000"/>
                </a:schemeClr>
              </a:solidFill>
            </a:endParaRPr>
          </a:p>
          <a:p>
            <a:pPr algn="just">
              <a:spcBef>
                <a:spcPct val="40000"/>
              </a:spcBef>
              <a:buFont typeface="Wingdings" charset="0"/>
              <a:buNone/>
              <a:defRPr/>
            </a:pPr>
            <a:r>
              <a:rPr lang="en-US" altLang="zh-CN" b="1" dirty="0">
                <a:solidFill>
                  <a:schemeClr val="tx2"/>
                </a:solidFill>
                <a:latin typeface="Times New Roman" charset="0"/>
              </a:rPr>
              <a:t>  </a:t>
            </a:r>
            <a:r>
              <a:rPr lang="zh-CN" altLang="en-US" b="1" dirty="0">
                <a:latin typeface="Times New Roman" charset="0"/>
              </a:rPr>
              <a:t>在</a:t>
            </a:r>
            <a:r>
              <a:rPr lang="en-US" altLang="zh-CN" b="1" dirty="0">
                <a:latin typeface="Times New Roman" charset="0"/>
              </a:rPr>
              <a:t>SQL</a:t>
            </a:r>
            <a:r>
              <a:rPr lang="zh-CN" altLang="en-US" b="1" dirty="0">
                <a:latin typeface="Times New Roman" charset="0"/>
              </a:rPr>
              <a:t>中删除一个无用表的语句格式为：</a:t>
            </a:r>
            <a:endParaRPr lang="en-US" altLang="zh-CN" b="1" dirty="0">
              <a:latin typeface="Times New Roman" charset="0"/>
            </a:endParaRPr>
          </a:p>
          <a:p>
            <a:pPr algn="just">
              <a:spcBef>
                <a:spcPct val="40000"/>
              </a:spcBef>
              <a:buFont typeface="Wingdings" charset="0"/>
              <a:buNone/>
              <a:defRPr/>
            </a:pPr>
            <a:r>
              <a:rPr lang="en-US" altLang="zh-CN" b="1" dirty="0">
                <a:solidFill>
                  <a:srgbClr val="A50021"/>
                </a:solidFill>
                <a:latin typeface="Times New Roman" charset="0"/>
              </a:rPr>
              <a:t>DROP TABLE    </a:t>
            </a:r>
            <a:r>
              <a:rPr lang="zh-CN" altLang="en-US" b="1" dirty="0">
                <a:solidFill>
                  <a:srgbClr val="A50021"/>
                </a:solidFill>
                <a:latin typeface="Times New Roman" charset="0"/>
              </a:rPr>
              <a:t>＜表名＞；</a:t>
            </a:r>
            <a:endParaRPr lang="en-US" altLang="zh-CN" b="1" dirty="0">
              <a:solidFill>
                <a:srgbClr val="A50021"/>
              </a:solidFill>
              <a:latin typeface="Times New Roman" charset="0"/>
            </a:endParaRPr>
          </a:p>
          <a:p>
            <a:pPr algn="just">
              <a:spcBef>
                <a:spcPct val="40000"/>
              </a:spcBef>
              <a:buNone/>
              <a:defRPr/>
            </a:pPr>
            <a:endParaRPr lang="en-US" altLang="zh-CN" b="1" dirty="0">
              <a:latin typeface="Tahoma" charset="0"/>
              <a:ea typeface="黑体" charset="0"/>
            </a:endParaRPr>
          </a:p>
          <a:p>
            <a:pPr algn="just">
              <a:spcBef>
                <a:spcPct val="40000"/>
              </a:spcBef>
              <a:buNone/>
              <a:defRPr/>
            </a:pPr>
            <a:r>
              <a:rPr lang="en-US" altLang="zh-CN" b="1" dirty="0">
                <a:latin typeface="Tahoma" charset="0"/>
                <a:ea typeface="黑体" charset="0"/>
              </a:rPr>
              <a:t> </a:t>
            </a:r>
            <a:r>
              <a:rPr lang="zh-CN" altLang="en-US" b="1" dirty="0">
                <a:latin typeface="Tahoma" charset="0"/>
                <a:ea typeface="黑体" charset="0"/>
              </a:rPr>
              <a:t>例：删除表</a:t>
            </a:r>
            <a:r>
              <a:rPr lang="en-US" altLang="zh-CN" b="1" dirty="0">
                <a:latin typeface="Tahoma" charset="0"/>
                <a:ea typeface="黑体" charset="0"/>
              </a:rPr>
              <a:t>S</a:t>
            </a:r>
            <a:r>
              <a:rPr lang="zh-CN" altLang="en-US" b="1" dirty="0">
                <a:latin typeface="Tahoma" charset="0"/>
                <a:ea typeface="黑体" charset="0"/>
              </a:rPr>
              <a:t>。</a:t>
            </a:r>
            <a:endParaRPr lang="en-US" altLang="zh-CN" b="1" dirty="0">
              <a:latin typeface="Tahoma" charset="0"/>
              <a:ea typeface="黑体" charset="0"/>
            </a:endParaRPr>
          </a:p>
          <a:p>
            <a:pPr algn="just">
              <a:spcBef>
                <a:spcPct val="40000"/>
              </a:spcBef>
              <a:buFont typeface="Wingdings" charset="0"/>
              <a:buNone/>
              <a:defRPr/>
            </a:pPr>
            <a:endParaRPr lang="en-US" altLang="zh-CN" b="1" dirty="0">
              <a:solidFill>
                <a:srgbClr val="A50021"/>
              </a:solidFill>
              <a:latin typeface="Times New Roman" charset="0"/>
            </a:endParaRPr>
          </a:p>
          <a:p>
            <a:pPr>
              <a:buFont typeface="Wingdings" charset="0"/>
              <a:buNone/>
              <a:defRPr/>
            </a:pPr>
            <a:endParaRPr lang="zh-CN" altLang="en-US" dirty="0">
              <a:solidFill>
                <a:srgbClr val="000099"/>
              </a:solidFill>
            </a:endParaRPr>
          </a:p>
        </p:txBody>
      </p:sp>
      <p:sp>
        <p:nvSpPr>
          <p:cNvPr id="6" name="幻灯片编号占位符 5">
            <a:extLst>
              <a:ext uri="{FF2B5EF4-FFF2-40B4-BE49-F238E27FC236}">
                <a16:creationId xmlns:a16="http://schemas.microsoft.com/office/drawing/2014/main" id="{4A38B9B8-354D-A54B-8B75-8388D6BAF60D}"/>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E25E3A49-20C5-F549-B3C7-621D99A79075}" type="slidenum">
              <a:rPr kumimoji="0" lang="en-US" altLang="zh-CN" sz="1400">
                <a:ea typeface="宋体" panose="02010600030101010101" pitchFamily="2" charset="-122"/>
              </a:rPr>
              <a:pPr/>
              <a:t>13</a:t>
            </a:fld>
            <a:endParaRPr kumimoji="0" lang="en-US" altLang="zh-CN" sz="1400">
              <a:ea typeface="宋体" panose="02010600030101010101" pitchFamily="2" charset="-122"/>
            </a:endParaRPr>
          </a:p>
        </p:txBody>
      </p:sp>
      <p:sp>
        <p:nvSpPr>
          <p:cNvPr id="329732" name="Rectangle 4">
            <a:extLst>
              <a:ext uri="{FF2B5EF4-FFF2-40B4-BE49-F238E27FC236}">
                <a16:creationId xmlns:a16="http://schemas.microsoft.com/office/drawing/2014/main" id="{111F1DDD-03F8-904B-87CB-04EFFD0BCE5B}"/>
              </a:ext>
            </a:extLst>
          </p:cNvPr>
          <p:cNvSpPr>
            <a:spLocks noChangeArrowheads="1"/>
          </p:cNvSpPr>
          <p:nvPr/>
        </p:nvSpPr>
        <p:spPr bwMode="auto">
          <a:xfrm>
            <a:off x="1035276" y="5291697"/>
            <a:ext cx="4559537" cy="523220"/>
          </a:xfrm>
          <a:prstGeom prst="rect">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800" b="1" dirty="0">
                <a:latin typeface="Tahoma" charset="0"/>
                <a:ea typeface="黑体" charset="0"/>
              </a:rPr>
              <a:t>DROP   TABLE  S;</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97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2"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id="{0CB9FBE3-973A-1747-A1E9-7C5DF825B062}"/>
              </a:ext>
            </a:extLst>
          </p:cNvPr>
          <p:cNvSpPr>
            <a:spLocks noGrp="1" noChangeArrowheads="1"/>
          </p:cNvSpPr>
          <p:nvPr>
            <p:ph type="title"/>
          </p:nvPr>
        </p:nvSpPr>
        <p:spPr/>
        <p:txBody>
          <a:bodyPr/>
          <a:lstStyle/>
          <a:p>
            <a:pPr>
              <a:defRPr/>
            </a:pPr>
            <a:r>
              <a:rPr lang="en-US" altLang="zh-CN" dirty="0">
                <a:solidFill>
                  <a:schemeClr val="bg2">
                    <a:lumMod val="10000"/>
                  </a:schemeClr>
                </a:solidFill>
              </a:rPr>
              <a:t>5.2.3 </a:t>
            </a:r>
            <a:r>
              <a:rPr lang="zh-CN" altLang="en-US" dirty="0">
                <a:solidFill>
                  <a:schemeClr val="bg2">
                    <a:lumMod val="10000"/>
                  </a:schemeClr>
                </a:solidFill>
              </a:rPr>
              <a:t>基本表的修改和删除</a:t>
            </a:r>
          </a:p>
        </p:txBody>
      </p:sp>
      <p:sp>
        <p:nvSpPr>
          <p:cNvPr id="207875" name="Rectangle 3">
            <a:extLst>
              <a:ext uri="{FF2B5EF4-FFF2-40B4-BE49-F238E27FC236}">
                <a16:creationId xmlns:a16="http://schemas.microsoft.com/office/drawing/2014/main" id="{FF376BE3-EF90-D541-A1C7-CCCFE15B9FA3}"/>
              </a:ext>
            </a:extLst>
          </p:cNvPr>
          <p:cNvSpPr>
            <a:spLocks noGrp="1" noChangeArrowheads="1"/>
          </p:cNvSpPr>
          <p:nvPr>
            <p:ph idx="1"/>
          </p:nvPr>
        </p:nvSpPr>
        <p:spPr/>
        <p:txBody>
          <a:bodyPr/>
          <a:lstStyle/>
          <a:p>
            <a:pPr algn="just">
              <a:spcBef>
                <a:spcPct val="40000"/>
              </a:spcBef>
              <a:buNone/>
              <a:defRPr/>
            </a:pPr>
            <a:r>
              <a:rPr lang="zh-CN" altLang="en-US" b="1" dirty="0">
                <a:solidFill>
                  <a:schemeClr val="bg2">
                    <a:lumMod val="25000"/>
                  </a:schemeClr>
                </a:solidFill>
                <a:latin typeface="楷体_GB2312" pitchFamily="49" charset="-122"/>
              </a:rPr>
              <a:t>（</a:t>
            </a:r>
            <a:r>
              <a:rPr lang="en-US" altLang="zh-CN" b="1" dirty="0">
                <a:solidFill>
                  <a:schemeClr val="bg2">
                    <a:lumMod val="25000"/>
                  </a:schemeClr>
                </a:solidFill>
                <a:latin typeface="楷体_GB2312" pitchFamily="49" charset="-122"/>
              </a:rPr>
              <a:t>4</a:t>
            </a:r>
            <a:r>
              <a:rPr lang="zh-CN" altLang="en-US" b="1" dirty="0">
                <a:solidFill>
                  <a:schemeClr val="bg2">
                    <a:lumMod val="25000"/>
                  </a:schemeClr>
                </a:solidFill>
                <a:latin typeface="楷体_GB2312" pitchFamily="49" charset="-122"/>
              </a:rPr>
              <a:t>）补充定义主键</a:t>
            </a:r>
            <a:endParaRPr lang="en-US" altLang="zh-CN" b="1" dirty="0">
              <a:solidFill>
                <a:schemeClr val="bg2">
                  <a:lumMod val="25000"/>
                </a:schemeClr>
              </a:solidFill>
              <a:latin typeface="楷体_GB2312" pitchFamily="49" charset="-122"/>
            </a:endParaRPr>
          </a:p>
          <a:p>
            <a:pPr algn="just">
              <a:lnSpc>
                <a:spcPct val="120000"/>
              </a:lnSpc>
              <a:spcBef>
                <a:spcPct val="40000"/>
              </a:spcBef>
              <a:buFont typeface="Wingdings" charset="0"/>
              <a:buNone/>
              <a:defRPr/>
            </a:pPr>
            <a:r>
              <a:rPr lang="en-US" altLang="zh-CN" b="1" dirty="0">
                <a:latin typeface="宋体" charset="0"/>
              </a:rPr>
              <a:t>  </a:t>
            </a:r>
            <a:r>
              <a:rPr lang="zh-CN" altLang="en-US" b="1" dirty="0">
                <a:latin typeface="宋体" charset="0"/>
              </a:rPr>
              <a:t>创建表时如果没有设置主键，则可以通过补充定义主键命令来定义主键。</a:t>
            </a:r>
            <a:endParaRPr lang="en-US" altLang="zh-CN" b="1" dirty="0">
              <a:latin typeface="宋体" charset="0"/>
            </a:endParaRPr>
          </a:p>
          <a:p>
            <a:pPr algn="just">
              <a:lnSpc>
                <a:spcPct val="120000"/>
              </a:lnSpc>
              <a:spcBef>
                <a:spcPct val="40000"/>
              </a:spcBef>
              <a:buFont typeface="Wingdings" charset="0"/>
              <a:buNone/>
              <a:defRPr/>
            </a:pPr>
            <a:r>
              <a:rPr lang="en-US" altLang="zh-CN" b="1" dirty="0">
                <a:solidFill>
                  <a:srgbClr val="A50021"/>
                </a:solidFill>
                <a:latin typeface="Times New Roman" charset="0"/>
              </a:rPr>
              <a:t>ALTER TABLE </a:t>
            </a:r>
            <a:r>
              <a:rPr lang="zh-CN" altLang="en-US" b="1" dirty="0">
                <a:solidFill>
                  <a:srgbClr val="A50021"/>
                </a:solidFill>
                <a:latin typeface="Times New Roman" charset="0"/>
              </a:rPr>
              <a:t>＜表名＞</a:t>
            </a:r>
            <a:r>
              <a:rPr lang="en-US" altLang="zh-CN" b="1" dirty="0">
                <a:solidFill>
                  <a:srgbClr val="A50021"/>
                </a:solidFill>
                <a:latin typeface="Times New Roman" charset="0"/>
              </a:rPr>
              <a:t> ADD PRIMARY KEY(&lt;</a:t>
            </a:r>
            <a:r>
              <a:rPr lang="zh-CN" altLang="en-US" b="1" dirty="0">
                <a:solidFill>
                  <a:srgbClr val="A50021"/>
                </a:solidFill>
                <a:latin typeface="Times New Roman" charset="0"/>
              </a:rPr>
              <a:t>属性名表</a:t>
            </a:r>
            <a:r>
              <a:rPr lang="en-US" altLang="zh-CN" b="1" dirty="0">
                <a:solidFill>
                  <a:srgbClr val="A50021"/>
                </a:solidFill>
                <a:latin typeface="Times New Roman" charset="0"/>
              </a:rPr>
              <a:t>&gt;)</a:t>
            </a:r>
            <a:r>
              <a:rPr lang="zh-CN" altLang="en-US" b="1" dirty="0">
                <a:solidFill>
                  <a:srgbClr val="A50021"/>
                </a:solidFill>
                <a:latin typeface="Times New Roman" charset="0"/>
              </a:rPr>
              <a:t>；</a:t>
            </a:r>
            <a:endParaRPr lang="en-US" altLang="zh-CN" b="1" dirty="0">
              <a:solidFill>
                <a:srgbClr val="A50021"/>
              </a:solidFill>
              <a:latin typeface="Times New Roman" charset="0"/>
            </a:endParaRPr>
          </a:p>
          <a:p>
            <a:pPr algn="just">
              <a:spcBef>
                <a:spcPct val="40000"/>
              </a:spcBef>
              <a:buNone/>
              <a:defRPr/>
            </a:pPr>
            <a:r>
              <a:rPr lang="zh-CN" altLang="en-US" b="1" dirty="0">
                <a:solidFill>
                  <a:schemeClr val="bg2">
                    <a:lumMod val="25000"/>
                  </a:schemeClr>
                </a:solidFill>
                <a:latin typeface="楷体_GB2312" pitchFamily="49" charset="-122"/>
              </a:rPr>
              <a:t>（</a:t>
            </a:r>
            <a:r>
              <a:rPr lang="en-US" altLang="zh-CN" b="1" dirty="0">
                <a:solidFill>
                  <a:schemeClr val="bg2">
                    <a:lumMod val="25000"/>
                  </a:schemeClr>
                </a:solidFill>
                <a:latin typeface="楷体_GB2312" pitchFamily="49" charset="-122"/>
              </a:rPr>
              <a:t>5</a:t>
            </a:r>
            <a:r>
              <a:rPr lang="zh-CN" altLang="en-US" b="1" dirty="0">
                <a:solidFill>
                  <a:schemeClr val="bg2">
                    <a:lumMod val="25000"/>
                  </a:schemeClr>
                </a:solidFill>
                <a:latin typeface="楷体_GB2312" pitchFamily="49" charset="-122"/>
              </a:rPr>
              <a:t>）撤销主键定义</a:t>
            </a:r>
            <a:endParaRPr lang="en-US" altLang="zh-CN" b="1" dirty="0">
              <a:solidFill>
                <a:schemeClr val="bg2">
                  <a:lumMod val="25000"/>
                </a:schemeClr>
              </a:solidFill>
              <a:latin typeface="楷体_GB2312" pitchFamily="49" charset="-122"/>
            </a:endParaRPr>
          </a:p>
          <a:p>
            <a:pPr algn="just">
              <a:lnSpc>
                <a:spcPct val="120000"/>
              </a:lnSpc>
              <a:spcBef>
                <a:spcPct val="40000"/>
              </a:spcBef>
              <a:buFont typeface="Wingdings" charset="0"/>
              <a:buNone/>
              <a:defRPr/>
            </a:pPr>
            <a:r>
              <a:rPr lang="en-US" altLang="zh-CN" b="1" dirty="0">
                <a:solidFill>
                  <a:srgbClr val="A50021"/>
                </a:solidFill>
                <a:latin typeface="Times New Roman" charset="0"/>
              </a:rPr>
              <a:t>ALTER TABLE </a:t>
            </a:r>
            <a:r>
              <a:rPr lang="zh-CN" altLang="en-US" b="1" dirty="0">
                <a:solidFill>
                  <a:srgbClr val="A50021"/>
                </a:solidFill>
                <a:latin typeface="Times New Roman" charset="0"/>
              </a:rPr>
              <a:t>＜表名＞</a:t>
            </a:r>
            <a:r>
              <a:rPr lang="en-US" altLang="zh-CN" b="1" dirty="0">
                <a:solidFill>
                  <a:srgbClr val="A50021"/>
                </a:solidFill>
                <a:latin typeface="Times New Roman" charset="0"/>
              </a:rPr>
              <a:t> DROP PRIMARY KEY</a:t>
            </a:r>
            <a:r>
              <a:rPr lang="zh-CN" altLang="en-US" b="1" dirty="0">
                <a:solidFill>
                  <a:srgbClr val="A50021"/>
                </a:solidFill>
                <a:latin typeface="Times New Roman" charset="0"/>
              </a:rPr>
              <a:t>；</a:t>
            </a:r>
          </a:p>
        </p:txBody>
      </p:sp>
      <p:sp>
        <p:nvSpPr>
          <p:cNvPr id="5" name="幻灯片编号占位符 5">
            <a:extLst>
              <a:ext uri="{FF2B5EF4-FFF2-40B4-BE49-F238E27FC236}">
                <a16:creationId xmlns:a16="http://schemas.microsoft.com/office/drawing/2014/main" id="{22543285-E69C-1043-9145-44C6A9AB539F}"/>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A863FB21-4BA3-1441-A8CA-A403368C859E}" type="slidenum">
              <a:rPr kumimoji="0" lang="en-US" altLang="zh-CN" sz="1400">
                <a:ea typeface="宋体" panose="02010600030101010101" pitchFamily="2" charset="-122"/>
              </a:rPr>
              <a:pPr/>
              <a:t>14</a:t>
            </a:fld>
            <a:endParaRPr kumimoji="0" lang="en-US" altLang="zh-CN" sz="14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7875">
                                            <p:txEl>
                                              <p:pRg st="0" end="0"/>
                                            </p:txEl>
                                          </p:spTgt>
                                        </p:tgtEl>
                                        <p:attrNameLst>
                                          <p:attrName>style.visibility</p:attrName>
                                        </p:attrNameLst>
                                      </p:cBhvr>
                                      <p:to>
                                        <p:strVal val="visible"/>
                                      </p:to>
                                    </p:set>
                                    <p:anim calcmode="lin" valueType="num">
                                      <p:cBhvr additive="base">
                                        <p:cTn id="7" dur="500" fill="hold"/>
                                        <p:tgtEl>
                                          <p:spTgt spid="20787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078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07875">
                                            <p:txEl>
                                              <p:pRg st="1" end="1"/>
                                            </p:txEl>
                                          </p:spTgt>
                                        </p:tgtEl>
                                        <p:attrNameLst>
                                          <p:attrName>style.visibility</p:attrName>
                                        </p:attrNameLst>
                                      </p:cBhvr>
                                      <p:to>
                                        <p:strVal val="visible"/>
                                      </p:to>
                                    </p:set>
                                    <p:anim calcmode="lin" valueType="num">
                                      <p:cBhvr additive="base">
                                        <p:cTn id="13" dur="500" fill="hold"/>
                                        <p:tgtEl>
                                          <p:spTgt spid="20787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078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07875">
                                            <p:txEl>
                                              <p:pRg st="2" end="2"/>
                                            </p:txEl>
                                          </p:spTgt>
                                        </p:tgtEl>
                                        <p:attrNameLst>
                                          <p:attrName>style.visibility</p:attrName>
                                        </p:attrNameLst>
                                      </p:cBhvr>
                                      <p:to>
                                        <p:strVal val="visible"/>
                                      </p:to>
                                    </p:set>
                                    <p:anim calcmode="lin" valueType="num">
                                      <p:cBhvr additive="base">
                                        <p:cTn id="19" dur="500" fill="hold"/>
                                        <p:tgtEl>
                                          <p:spTgt spid="20787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078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07875">
                                            <p:txEl>
                                              <p:pRg st="3" end="3"/>
                                            </p:txEl>
                                          </p:spTgt>
                                        </p:tgtEl>
                                        <p:attrNameLst>
                                          <p:attrName>style.visibility</p:attrName>
                                        </p:attrNameLst>
                                      </p:cBhvr>
                                      <p:to>
                                        <p:strVal val="visible"/>
                                      </p:to>
                                    </p:set>
                                    <p:anim calcmode="lin" valueType="num">
                                      <p:cBhvr additive="base">
                                        <p:cTn id="25" dur="500" fill="hold"/>
                                        <p:tgtEl>
                                          <p:spTgt spid="20787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078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07875">
                                            <p:txEl>
                                              <p:pRg st="4" end="4"/>
                                            </p:txEl>
                                          </p:spTgt>
                                        </p:tgtEl>
                                        <p:attrNameLst>
                                          <p:attrName>style.visibility</p:attrName>
                                        </p:attrNameLst>
                                      </p:cBhvr>
                                      <p:to>
                                        <p:strVal val="visible"/>
                                      </p:to>
                                    </p:set>
                                    <p:anim calcmode="lin" valueType="num">
                                      <p:cBhvr additive="base">
                                        <p:cTn id="31" dur="500" fill="hold"/>
                                        <p:tgtEl>
                                          <p:spTgt spid="20787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0787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2C3DF795-BE2F-C743-9366-0776B0606FF7}"/>
              </a:ext>
            </a:extLst>
          </p:cNvPr>
          <p:cNvSpPr>
            <a:spLocks noGrp="1" noChangeArrowheads="1"/>
          </p:cNvSpPr>
          <p:nvPr>
            <p:ph type="title"/>
          </p:nvPr>
        </p:nvSpPr>
        <p:spPr/>
        <p:txBody>
          <a:bodyPr/>
          <a:lstStyle/>
          <a:p>
            <a:pPr>
              <a:defRPr/>
            </a:pPr>
            <a:r>
              <a:rPr lang="en-US" altLang="zh-CN" dirty="0">
                <a:solidFill>
                  <a:schemeClr val="bg2">
                    <a:lumMod val="10000"/>
                  </a:schemeClr>
                </a:solidFill>
              </a:rPr>
              <a:t>5.2.3 </a:t>
            </a:r>
            <a:r>
              <a:rPr lang="zh-CN" altLang="en-US" dirty="0">
                <a:solidFill>
                  <a:schemeClr val="bg2">
                    <a:lumMod val="10000"/>
                  </a:schemeClr>
                </a:solidFill>
              </a:rPr>
              <a:t>基本表的修改和删除</a:t>
            </a:r>
          </a:p>
        </p:txBody>
      </p:sp>
      <p:sp>
        <p:nvSpPr>
          <p:cNvPr id="208899" name="Rectangle 3">
            <a:extLst>
              <a:ext uri="{FF2B5EF4-FFF2-40B4-BE49-F238E27FC236}">
                <a16:creationId xmlns:a16="http://schemas.microsoft.com/office/drawing/2014/main" id="{3FFC77DF-CFFC-CF4B-8F82-80A046E1555D}"/>
              </a:ext>
            </a:extLst>
          </p:cNvPr>
          <p:cNvSpPr>
            <a:spLocks noGrp="1" noChangeArrowheads="1"/>
          </p:cNvSpPr>
          <p:nvPr>
            <p:ph idx="1"/>
          </p:nvPr>
        </p:nvSpPr>
        <p:spPr>
          <a:xfrm>
            <a:off x="71439" y="1488610"/>
            <a:ext cx="6229350" cy="4872270"/>
          </a:xfrm>
        </p:spPr>
        <p:txBody>
          <a:bodyPr/>
          <a:lstStyle/>
          <a:p>
            <a:pPr algn="just">
              <a:spcBef>
                <a:spcPct val="40000"/>
              </a:spcBef>
              <a:buNone/>
            </a:pPr>
            <a:r>
              <a:rPr lang="zh-CN" altLang="en-US" b="1" dirty="0">
                <a:solidFill>
                  <a:schemeClr val="bg2">
                    <a:lumMod val="25000"/>
                  </a:schemeClr>
                </a:solidFill>
                <a:latin typeface="楷体_GB2312" pitchFamily="49" charset="-122"/>
              </a:rPr>
              <a:t>（</a:t>
            </a:r>
            <a:r>
              <a:rPr lang="en-US" altLang="zh-CN" b="1" dirty="0">
                <a:solidFill>
                  <a:schemeClr val="bg2">
                    <a:lumMod val="25000"/>
                  </a:schemeClr>
                </a:solidFill>
                <a:latin typeface="楷体_GB2312" pitchFamily="49" charset="-122"/>
              </a:rPr>
              <a:t>6</a:t>
            </a:r>
            <a:r>
              <a:rPr lang="zh-CN" altLang="en-US" b="1" dirty="0">
                <a:solidFill>
                  <a:schemeClr val="bg2">
                    <a:lumMod val="25000"/>
                  </a:schemeClr>
                </a:solidFill>
                <a:latin typeface="楷体_GB2312" pitchFamily="49" charset="-122"/>
              </a:rPr>
              <a:t>）补充定义外键</a:t>
            </a:r>
            <a:endParaRPr lang="en-US" altLang="zh-CN" b="1" dirty="0">
              <a:solidFill>
                <a:schemeClr val="bg2">
                  <a:lumMod val="25000"/>
                </a:schemeClr>
              </a:solidFill>
              <a:latin typeface="楷体_GB2312" pitchFamily="49" charset="-122"/>
            </a:endParaRPr>
          </a:p>
          <a:p>
            <a:pPr algn="just">
              <a:spcBef>
                <a:spcPct val="40000"/>
              </a:spcBef>
              <a:buFont typeface="Wingdings" pitchFamily="2" charset="2"/>
              <a:buNone/>
            </a:pPr>
            <a:r>
              <a:rPr lang="en-US" altLang="zh-CN" sz="2400" b="1" dirty="0">
                <a:solidFill>
                  <a:srgbClr val="A50021"/>
                </a:solidFill>
                <a:latin typeface="Times New Roman" charset="0"/>
              </a:rPr>
              <a:t>ALTER TABLE </a:t>
            </a:r>
            <a:r>
              <a:rPr lang="zh-CN" altLang="en-US" sz="2400" b="1" dirty="0">
                <a:solidFill>
                  <a:srgbClr val="A50021"/>
                </a:solidFill>
                <a:latin typeface="Times New Roman" charset="0"/>
              </a:rPr>
              <a:t>＜表名＞</a:t>
            </a:r>
            <a:r>
              <a:rPr lang="en-US" altLang="zh-CN" sz="2400" b="1" dirty="0">
                <a:solidFill>
                  <a:srgbClr val="A50021"/>
                </a:solidFill>
                <a:latin typeface="Times New Roman" charset="0"/>
              </a:rPr>
              <a:t> </a:t>
            </a:r>
          </a:p>
          <a:p>
            <a:pPr algn="just">
              <a:spcBef>
                <a:spcPct val="40000"/>
              </a:spcBef>
              <a:buFont typeface="Wingdings" pitchFamily="2" charset="2"/>
              <a:buNone/>
            </a:pPr>
            <a:r>
              <a:rPr lang="en-US" altLang="zh-CN" sz="2400" b="1" dirty="0">
                <a:solidFill>
                  <a:srgbClr val="A50021"/>
                </a:solidFill>
                <a:latin typeface="Times New Roman" charset="0"/>
              </a:rPr>
              <a:t>		ADD  FOREIGN KEY </a:t>
            </a:r>
            <a:r>
              <a:rPr lang="zh-CN" altLang="en-US" sz="2400" b="1" dirty="0">
                <a:solidFill>
                  <a:srgbClr val="A50021"/>
                </a:solidFill>
                <a:latin typeface="Times New Roman" charset="0"/>
              </a:rPr>
              <a:t>＜属性＞</a:t>
            </a:r>
            <a:r>
              <a:rPr lang="en-US" altLang="zh-CN" sz="2400" b="1" dirty="0">
                <a:solidFill>
                  <a:srgbClr val="A50021"/>
                </a:solidFill>
                <a:latin typeface="Times New Roman" charset="0"/>
              </a:rPr>
              <a:t> </a:t>
            </a:r>
          </a:p>
          <a:p>
            <a:pPr algn="just">
              <a:spcBef>
                <a:spcPct val="40000"/>
              </a:spcBef>
              <a:buFont typeface="Wingdings" pitchFamily="2" charset="2"/>
              <a:buNone/>
            </a:pPr>
            <a:r>
              <a:rPr lang="en-US" altLang="zh-CN" sz="2400" b="1" dirty="0">
                <a:solidFill>
                  <a:srgbClr val="A50021"/>
                </a:solidFill>
                <a:latin typeface="Times New Roman" charset="0"/>
              </a:rPr>
              <a:t>		REFERENCES   </a:t>
            </a:r>
            <a:r>
              <a:rPr lang="zh-CN" altLang="en-US" sz="2400" b="1" dirty="0">
                <a:solidFill>
                  <a:srgbClr val="A50021"/>
                </a:solidFill>
                <a:latin typeface="Times New Roman" charset="0"/>
              </a:rPr>
              <a:t>＜表名＞</a:t>
            </a:r>
            <a:r>
              <a:rPr lang="en-US" altLang="zh-CN" sz="2400" b="1" dirty="0">
                <a:solidFill>
                  <a:srgbClr val="A50021"/>
                </a:solidFill>
                <a:latin typeface="Times New Roman" charset="0"/>
              </a:rPr>
              <a:t>(&lt;</a:t>
            </a:r>
            <a:r>
              <a:rPr lang="zh-CN" altLang="en-US" sz="2400" b="1" dirty="0">
                <a:solidFill>
                  <a:srgbClr val="A50021"/>
                </a:solidFill>
                <a:latin typeface="Times New Roman" charset="0"/>
              </a:rPr>
              <a:t>属性</a:t>
            </a:r>
            <a:r>
              <a:rPr lang="en-US" altLang="zh-CN" sz="2400" b="1" dirty="0">
                <a:solidFill>
                  <a:srgbClr val="A50021"/>
                </a:solidFill>
                <a:latin typeface="Times New Roman" charset="0"/>
              </a:rPr>
              <a:t>&gt;)</a:t>
            </a:r>
            <a:r>
              <a:rPr lang="zh-CN" altLang="en-US" sz="2400" b="1" dirty="0">
                <a:solidFill>
                  <a:srgbClr val="A50021"/>
                </a:solidFill>
                <a:latin typeface="Times New Roman" charset="0"/>
              </a:rPr>
              <a:t>；</a:t>
            </a:r>
            <a:endParaRPr lang="en-US" altLang="zh-CN" sz="2400" b="1" dirty="0">
              <a:solidFill>
                <a:srgbClr val="A50021"/>
              </a:solidFill>
              <a:latin typeface="Times New Roman" charset="0"/>
            </a:endParaRPr>
          </a:p>
        </p:txBody>
      </p:sp>
      <p:sp>
        <p:nvSpPr>
          <p:cNvPr id="5" name="幻灯片编号占位符 5">
            <a:extLst>
              <a:ext uri="{FF2B5EF4-FFF2-40B4-BE49-F238E27FC236}">
                <a16:creationId xmlns:a16="http://schemas.microsoft.com/office/drawing/2014/main" id="{D0F5D558-9DA3-A64A-8940-BFB22D91B854}"/>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CF62E530-FDAE-2747-9323-CA0A834CBBF0}" type="slidenum">
              <a:rPr kumimoji="0" lang="en-US" altLang="zh-CN" sz="1400">
                <a:ea typeface="宋体" panose="02010600030101010101" pitchFamily="2" charset="-122"/>
              </a:rPr>
              <a:pPr/>
              <a:t>15</a:t>
            </a:fld>
            <a:endParaRPr kumimoji="0" lang="en-US" altLang="zh-CN" sz="1400">
              <a:ea typeface="宋体" panose="02010600030101010101" pitchFamily="2" charset="-122"/>
            </a:endParaRPr>
          </a:p>
        </p:txBody>
      </p:sp>
      <p:sp>
        <p:nvSpPr>
          <p:cNvPr id="2" name="矩形 1">
            <a:extLst>
              <a:ext uri="{FF2B5EF4-FFF2-40B4-BE49-F238E27FC236}">
                <a16:creationId xmlns:a16="http://schemas.microsoft.com/office/drawing/2014/main" id="{4CEA39C4-E6EB-354F-8CD2-A49EC88F983E}"/>
              </a:ext>
            </a:extLst>
          </p:cNvPr>
          <p:cNvSpPr/>
          <p:nvPr/>
        </p:nvSpPr>
        <p:spPr>
          <a:xfrm>
            <a:off x="6562725" y="1488610"/>
            <a:ext cx="6096000" cy="2072042"/>
          </a:xfrm>
          <a:prstGeom prst="rect">
            <a:avLst/>
          </a:prstGeom>
        </p:spPr>
        <p:txBody>
          <a:bodyPr>
            <a:spAutoFit/>
          </a:bodyPr>
          <a:lstStyle/>
          <a:p>
            <a:pPr algn="just">
              <a:lnSpc>
                <a:spcPct val="150000"/>
              </a:lnSpc>
              <a:spcBef>
                <a:spcPct val="40000"/>
              </a:spcBef>
              <a:buNone/>
            </a:pPr>
            <a:r>
              <a:rPr lang="zh-CN" altLang="en-US" sz="2800" b="1" dirty="0">
                <a:solidFill>
                  <a:schemeClr val="bg2">
                    <a:lumMod val="25000"/>
                  </a:schemeClr>
                </a:solidFill>
                <a:ea typeface="SimHei" panose="02010609060101010101" pitchFamily="49" charset="-122"/>
                <a:cs typeface="Arial" panose="020B0604020202020204" pitchFamily="34" charset="0"/>
              </a:rPr>
              <a:t>（</a:t>
            </a:r>
            <a:r>
              <a:rPr lang="en-US" altLang="zh-CN" sz="2800" b="1" dirty="0">
                <a:solidFill>
                  <a:schemeClr val="bg2">
                    <a:lumMod val="25000"/>
                  </a:schemeClr>
                </a:solidFill>
                <a:ea typeface="SimHei" panose="02010609060101010101" pitchFamily="49" charset="-122"/>
                <a:cs typeface="Arial" panose="020B0604020202020204" pitchFamily="34" charset="0"/>
              </a:rPr>
              <a:t>7</a:t>
            </a:r>
            <a:r>
              <a:rPr lang="zh-CN" altLang="en-US" sz="2800" b="1" dirty="0">
                <a:solidFill>
                  <a:schemeClr val="bg2">
                    <a:lumMod val="25000"/>
                  </a:schemeClr>
                </a:solidFill>
                <a:ea typeface="SimHei" panose="02010609060101010101" pitchFamily="49" charset="-122"/>
                <a:cs typeface="Arial" panose="020B0604020202020204" pitchFamily="34" charset="0"/>
              </a:rPr>
              <a:t>）撤消外键定义</a:t>
            </a:r>
            <a:endParaRPr lang="en-US" altLang="zh-CN" sz="2800" b="1" dirty="0">
              <a:solidFill>
                <a:schemeClr val="bg2">
                  <a:lumMod val="25000"/>
                </a:schemeClr>
              </a:solidFill>
              <a:ea typeface="SimHei" panose="02010609060101010101" pitchFamily="49" charset="-122"/>
              <a:cs typeface="Arial" panose="020B0604020202020204" pitchFamily="34" charset="0"/>
            </a:endParaRPr>
          </a:p>
          <a:p>
            <a:pPr algn="just">
              <a:lnSpc>
                <a:spcPct val="150000"/>
              </a:lnSpc>
              <a:spcBef>
                <a:spcPct val="40000"/>
              </a:spcBef>
              <a:buFont typeface="Wingdings" pitchFamily="2" charset="2"/>
              <a:buNone/>
            </a:pPr>
            <a:r>
              <a:rPr lang="en-US" altLang="zh-CN" sz="2400" b="1" dirty="0">
                <a:solidFill>
                  <a:srgbClr val="A50021"/>
                </a:solidFill>
                <a:latin typeface="Times New Roman" charset="0"/>
                <a:ea typeface="SimHei" panose="02010609060101010101" pitchFamily="49" charset="-122"/>
                <a:cs typeface="Arial" panose="020B0604020202020204" pitchFamily="34" charset="0"/>
              </a:rPr>
              <a:t>ALTER TABLE </a:t>
            </a:r>
            <a:r>
              <a:rPr lang="zh-CN" altLang="en-US" sz="2400" b="1" dirty="0">
                <a:solidFill>
                  <a:srgbClr val="A50021"/>
                </a:solidFill>
                <a:latin typeface="Times New Roman" charset="0"/>
                <a:ea typeface="SimHei" panose="02010609060101010101" pitchFamily="49" charset="-122"/>
                <a:cs typeface="Arial" panose="020B0604020202020204" pitchFamily="34" charset="0"/>
              </a:rPr>
              <a:t>＜表名＞</a:t>
            </a:r>
            <a:r>
              <a:rPr lang="en-US" altLang="zh-CN" sz="2400" b="1" dirty="0">
                <a:solidFill>
                  <a:srgbClr val="A50021"/>
                </a:solidFill>
                <a:latin typeface="Times New Roman" charset="0"/>
                <a:ea typeface="SimHei" panose="02010609060101010101" pitchFamily="49" charset="-122"/>
                <a:cs typeface="Arial" panose="020B0604020202020204" pitchFamily="34" charset="0"/>
              </a:rPr>
              <a:t> </a:t>
            </a:r>
          </a:p>
          <a:p>
            <a:pPr algn="just">
              <a:lnSpc>
                <a:spcPct val="150000"/>
              </a:lnSpc>
              <a:spcBef>
                <a:spcPct val="40000"/>
              </a:spcBef>
              <a:buFont typeface="Wingdings" pitchFamily="2" charset="2"/>
              <a:buNone/>
            </a:pPr>
            <a:r>
              <a:rPr lang="en-US" altLang="zh-CN" sz="2400" b="1" dirty="0">
                <a:solidFill>
                  <a:srgbClr val="A50021"/>
                </a:solidFill>
                <a:latin typeface="Times New Roman" charset="0"/>
                <a:ea typeface="SimHei" panose="02010609060101010101" pitchFamily="49" charset="-122"/>
                <a:cs typeface="Arial" panose="020B0604020202020204" pitchFamily="34" charset="0"/>
              </a:rPr>
              <a:t>	DROP FOREIGN KEY &lt;</a:t>
            </a:r>
            <a:r>
              <a:rPr lang="zh-CN" altLang="en-US" sz="2400" b="1" dirty="0">
                <a:solidFill>
                  <a:srgbClr val="A50021"/>
                </a:solidFill>
                <a:latin typeface="Times New Roman" charset="0"/>
                <a:ea typeface="SimHei" panose="02010609060101010101" pitchFamily="49" charset="-122"/>
                <a:cs typeface="Arial" panose="020B0604020202020204" pitchFamily="34" charset="0"/>
              </a:rPr>
              <a:t>外键名</a:t>
            </a:r>
            <a:r>
              <a:rPr lang="en-US" altLang="zh-CN" sz="2400" b="1" dirty="0">
                <a:solidFill>
                  <a:srgbClr val="A50021"/>
                </a:solidFill>
                <a:latin typeface="Times New Roman" charset="0"/>
                <a:ea typeface="SimHei" panose="02010609060101010101" pitchFamily="49" charset="-122"/>
                <a:cs typeface="Arial" panose="020B0604020202020204" pitchFamily="34" charset="0"/>
              </a:rPr>
              <a:t>&gt; </a:t>
            </a:r>
            <a:r>
              <a:rPr lang="zh-CN" altLang="en-US" sz="2400" b="1" dirty="0">
                <a:solidFill>
                  <a:srgbClr val="A50021"/>
                </a:solidFill>
                <a:latin typeface="Times New Roman" charset="0"/>
                <a:ea typeface="SimHei" panose="02010609060101010101" pitchFamily="49" charset="-122"/>
                <a:cs typeface="Arial" panose="020B0604020202020204" pitchFamily="34" charset="0"/>
              </a:rPr>
              <a:t>；</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anim calcmode="lin" valueType="num">
                                      <p:cBhvr additive="base">
                                        <p:cTn id="7" dur="500" fill="hold"/>
                                        <p:tgtEl>
                                          <p:spTgt spid="20889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088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08899">
                                            <p:txEl>
                                              <p:pRg st="1" end="1"/>
                                            </p:txEl>
                                          </p:spTgt>
                                        </p:tgtEl>
                                        <p:attrNameLst>
                                          <p:attrName>style.visibility</p:attrName>
                                        </p:attrNameLst>
                                      </p:cBhvr>
                                      <p:to>
                                        <p:strVal val="visible"/>
                                      </p:to>
                                    </p:set>
                                    <p:anim calcmode="lin" valueType="num">
                                      <p:cBhvr additive="base">
                                        <p:cTn id="13" dur="500" fill="hold"/>
                                        <p:tgtEl>
                                          <p:spTgt spid="20889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088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08899">
                                            <p:txEl>
                                              <p:pRg st="2" end="2"/>
                                            </p:txEl>
                                          </p:spTgt>
                                        </p:tgtEl>
                                        <p:attrNameLst>
                                          <p:attrName>style.visibility</p:attrName>
                                        </p:attrNameLst>
                                      </p:cBhvr>
                                      <p:to>
                                        <p:strVal val="visible"/>
                                      </p:to>
                                    </p:set>
                                    <p:anim calcmode="lin" valueType="num">
                                      <p:cBhvr additive="base">
                                        <p:cTn id="19" dur="500" fill="hold"/>
                                        <p:tgtEl>
                                          <p:spTgt spid="20889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088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08899">
                                            <p:txEl>
                                              <p:pRg st="3" end="3"/>
                                            </p:txEl>
                                          </p:spTgt>
                                        </p:tgtEl>
                                        <p:attrNameLst>
                                          <p:attrName>style.visibility</p:attrName>
                                        </p:attrNameLst>
                                      </p:cBhvr>
                                      <p:to>
                                        <p:strVal val="visible"/>
                                      </p:to>
                                    </p:set>
                                    <p:anim calcmode="lin" valueType="num">
                                      <p:cBhvr additive="base">
                                        <p:cTn id="25" dur="500" fill="hold"/>
                                        <p:tgtEl>
                                          <p:spTgt spid="20889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0889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a:extLst>
              <a:ext uri="{FF2B5EF4-FFF2-40B4-BE49-F238E27FC236}">
                <a16:creationId xmlns:a16="http://schemas.microsoft.com/office/drawing/2014/main" id="{F0B25BF5-0421-7D40-8D62-900B752281D4}"/>
              </a:ext>
            </a:extLst>
          </p:cNvPr>
          <p:cNvSpPr>
            <a:spLocks noGrp="1" noChangeArrowheads="1"/>
          </p:cNvSpPr>
          <p:nvPr>
            <p:ph type="title"/>
          </p:nvPr>
        </p:nvSpPr>
        <p:spPr/>
        <p:txBody>
          <a:bodyPr/>
          <a:lstStyle/>
          <a:p>
            <a:pPr>
              <a:defRPr/>
            </a:pPr>
            <a:r>
              <a:rPr lang="en-US" altLang="zh-CN" dirty="0">
                <a:solidFill>
                  <a:schemeClr val="bg2">
                    <a:lumMod val="10000"/>
                  </a:schemeClr>
                </a:solidFill>
              </a:rPr>
              <a:t>5.2.4 </a:t>
            </a:r>
            <a:r>
              <a:rPr lang="zh-CN" altLang="en-US" dirty="0">
                <a:solidFill>
                  <a:schemeClr val="bg2">
                    <a:lumMod val="10000"/>
                  </a:schemeClr>
                </a:solidFill>
              </a:rPr>
              <a:t>索引的建立和删除</a:t>
            </a:r>
          </a:p>
        </p:txBody>
      </p:sp>
      <p:sp>
        <p:nvSpPr>
          <p:cNvPr id="339971" name="Rectangle 3">
            <a:extLst>
              <a:ext uri="{FF2B5EF4-FFF2-40B4-BE49-F238E27FC236}">
                <a16:creationId xmlns:a16="http://schemas.microsoft.com/office/drawing/2014/main" id="{C21A48A0-9357-2240-91B3-AF3D59E41DA1}"/>
              </a:ext>
            </a:extLst>
          </p:cNvPr>
          <p:cNvSpPr>
            <a:spLocks noGrp="1" noChangeArrowheads="1"/>
          </p:cNvSpPr>
          <p:nvPr>
            <p:ph idx="1"/>
          </p:nvPr>
        </p:nvSpPr>
        <p:spPr>
          <a:xfrm>
            <a:off x="274675" y="1322846"/>
            <a:ext cx="5626395" cy="3791414"/>
          </a:xfrm>
        </p:spPr>
        <p:txBody>
          <a:bodyPr>
            <a:noAutofit/>
          </a:bodyPr>
          <a:lstStyle/>
          <a:p>
            <a:pPr algn="just"/>
            <a:r>
              <a:rPr lang="zh-CN" altLang="en-US" sz="2400" b="1" dirty="0"/>
              <a:t>建立索引是</a:t>
            </a:r>
            <a:r>
              <a:rPr lang="zh-CN" altLang="en-US" sz="2400" b="1" dirty="0">
                <a:solidFill>
                  <a:srgbClr val="C00000"/>
                </a:solidFill>
              </a:rPr>
              <a:t>加快查询速度</a:t>
            </a:r>
            <a:r>
              <a:rPr lang="zh-CN" altLang="en-US" sz="2400" b="1" dirty="0"/>
              <a:t>的有效手段</a:t>
            </a:r>
            <a:endParaRPr lang="en-US" altLang="zh-CN" sz="2400" b="1" dirty="0"/>
          </a:p>
          <a:p>
            <a:pPr algn="just"/>
            <a:r>
              <a:rPr lang="zh-CN" altLang="en-US" sz="2400" b="1" dirty="0"/>
              <a:t>建立索引</a:t>
            </a:r>
            <a:endParaRPr lang="en-US" altLang="zh-CN" sz="2400" b="1" dirty="0"/>
          </a:p>
          <a:p>
            <a:pPr marL="457200" lvl="1" indent="0" algn="just">
              <a:buNone/>
            </a:pPr>
            <a:r>
              <a:rPr lang="en-US" altLang="zh-CN" b="1" dirty="0">
                <a:latin typeface="SimHei" panose="02010609060101010101" pitchFamily="49" charset="-122"/>
                <a:ea typeface="SimHei" panose="02010609060101010101" pitchFamily="49" charset="-122"/>
              </a:rPr>
              <a:t>DBA</a:t>
            </a:r>
            <a:r>
              <a:rPr lang="zh-CN" altLang="en-US" b="1" dirty="0">
                <a:latin typeface="SimHei" panose="02010609060101010101" pitchFamily="49" charset="-122"/>
                <a:ea typeface="SimHei" panose="02010609060101010101" pitchFamily="49" charset="-122"/>
              </a:rPr>
              <a:t>或表的创建者根据需要建立</a:t>
            </a:r>
            <a:endParaRPr lang="en-US" altLang="zh-CN" b="1" dirty="0">
              <a:latin typeface="SimHei" panose="02010609060101010101" pitchFamily="49" charset="-122"/>
              <a:ea typeface="SimHei" panose="02010609060101010101" pitchFamily="49" charset="-122"/>
            </a:endParaRPr>
          </a:p>
          <a:p>
            <a:pPr marL="457200" lvl="1" indent="0" algn="just">
              <a:buNone/>
            </a:pPr>
            <a:r>
              <a:rPr lang="zh-CN" altLang="en-US" b="1" dirty="0">
                <a:latin typeface="SimHei" panose="02010609060101010101" pitchFamily="49" charset="-122"/>
                <a:ea typeface="SimHei" panose="02010609060101010101" pitchFamily="49" charset="-122"/>
              </a:rPr>
              <a:t>有些</a:t>
            </a:r>
            <a:r>
              <a:rPr lang="en-US" altLang="zh-CN" b="1" dirty="0">
                <a:latin typeface="SimHei" panose="02010609060101010101" pitchFamily="49" charset="-122"/>
                <a:ea typeface="SimHei" panose="02010609060101010101" pitchFamily="49" charset="-122"/>
              </a:rPr>
              <a:t>DBMS</a:t>
            </a:r>
            <a:r>
              <a:rPr lang="zh-CN" altLang="en-US" b="1" dirty="0">
                <a:latin typeface="SimHei" panose="02010609060101010101" pitchFamily="49" charset="-122"/>
                <a:ea typeface="SimHei" panose="02010609060101010101" pitchFamily="49" charset="-122"/>
              </a:rPr>
              <a:t>自动建立以下列上的索引</a:t>
            </a:r>
            <a:endParaRPr lang="en-US" altLang="zh-CN" b="1" dirty="0">
              <a:latin typeface="SimHei" panose="02010609060101010101" pitchFamily="49" charset="-122"/>
              <a:ea typeface="SimHei" panose="02010609060101010101" pitchFamily="49" charset="-122"/>
            </a:endParaRPr>
          </a:p>
          <a:p>
            <a:pPr marL="914400" lvl="2" indent="0" algn="just">
              <a:buNone/>
            </a:pPr>
            <a:r>
              <a:rPr lang="en-US" altLang="zh-CN" sz="2400" b="1" dirty="0">
                <a:latin typeface="SimHei" panose="02010609060101010101" pitchFamily="49" charset="-122"/>
                <a:ea typeface="SimHei" panose="02010609060101010101" pitchFamily="49" charset="-122"/>
              </a:rPr>
              <a:t> </a:t>
            </a:r>
            <a:r>
              <a:rPr lang="en-US" altLang="zh-CN" sz="2400" b="1" dirty="0">
                <a:solidFill>
                  <a:srgbClr val="C00000"/>
                </a:solidFill>
                <a:latin typeface="SimHei" panose="02010609060101010101" pitchFamily="49" charset="-122"/>
                <a:ea typeface="SimHei" panose="02010609060101010101" pitchFamily="49" charset="-122"/>
              </a:rPr>
              <a:t>PRIMARY  KEY</a:t>
            </a:r>
          </a:p>
          <a:p>
            <a:pPr marL="914400" lvl="2" indent="0" algn="just">
              <a:buNone/>
            </a:pPr>
            <a:r>
              <a:rPr lang="en-US" altLang="zh-CN" sz="2400" b="1" dirty="0">
                <a:solidFill>
                  <a:srgbClr val="C00000"/>
                </a:solidFill>
                <a:latin typeface="SimHei" panose="02010609060101010101" pitchFamily="49" charset="-122"/>
                <a:ea typeface="SimHei" panose="02010609060101010101" pitchFamily="49" charset="-122"/>
              </a:rPr>
              <a:t> UNIQUE</a:t>
            </a:r>
          </a:p>
        </p:txBody>
      </p:sp>
      <p:sp>
        <p:nvSpPr>
          <p:cNvPr id="5" name="幻灯片编号占位符 5">
            <a:extLst>
              <a:ext uri="{FF2B5EF4-FFF2-40B4-BE49-F238E27FC236}">
                <a16:creationId xmlns:a16="http://schemas.microsoft.com/office/drawing/2014/main" id="{5E93835D-936A-7246-9BA7-7D8EC3BECEFD}"/>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D60C5F39-5864-1D45-84BC-6CE856B27586}" type="slidenum">
              <a:rPr kumimoji="0" lang="en-US" altLang="zh-CN" sz="1400">
                <a:ea typeface="宋体" panose="02010600030101010101" pitchFamily="2" charset="-122"/>
              </a:rPr>
              <a:pPr/>
              <a:t>16</a:t>
            </a:fld>
            <a:endParaRPr kumimoji="0" lang="en-US" altLang="zh-CN" sz="1400">
              <a:ea typeface="宋体" panose="02010600030101010101" pitchFamily="2" charset="-122"/>
            </a:endParaRPr>
          </a:p>
        </p:txBody>
      </p:sp>
      <p:sp>
        <p:nvSpPr>
          <p:cNvPr id="3" name="矩形 2">
            <a:extLst>
              <a:ext uri="{FF2B5EF4-FFF2-40B4-BE49-F238E27FC236}">
                <a16:creationId xmlns:a16="http://schemas.microsoft.com/office/drawing/2014/main" id="{50021425-8DAD-AA4D-8531-D9560020723A}"/>
              </a:ext>
            </a:extLst>
          </p:cNvPr>
          <p:cNvSpPr/>
          <p:nvPr/>
        </p:nvSpPr>
        <p:spPr>
          <a:xfrm>
            <a:off x="6386623" y="1322846"/>
            <a:ext cx="6096000" cy="2806025"/>
          </a:xfrm>
          <a:prstGeom prst="rect">
            <a:avLst/>
          </a:prstGeom>
        </p:spPr>
        <p:txBody>
          <a:bodyPr>
            <a:spAutoFit/>
          </a:bodyPr>
          <a:lstStyle/>
          <a:p>
            <a:pPr marL="342900" indent="-342900" algn="just">
              <a:lnSpc>
                <a:spcPct val="150000"/>
              </a:lnSpc>
              <a:buFont typeface="Arial" panose="020B0604020202020204" pitchFamily="34" charset="0"/>
              <a:buChar char="•"/>
            </a:pPr>
            <a:r>
              <a:rPr lang="zh-CN" altLang="en-US" sz="2400" b="1" dirty="0">
                <a:latin typeface="SimHei" panose="02010609060101010101" pitchFamily="49" charset="-122"/>
                <a:ea typeface="SimHei" panose="02010609060101010101" pitchFamily="49" charset="-122"/>
                <a:cs typeface="Arial" panose="020B0604020202020204" pitchFamily="34" charset="0"/>
              </a:rPr>
              <a:t>维护索引</a:t>
            </a:r>
            <a:endParaRPr lang="en-US" altLang="zh-CN" sz="2400" b="1" dirty="0">
              <a:latin typeface="SimHei" panose="02010609060101010101" pitchFamily="49" charset="-122"/>
              <a:ea typeface="SimHei" panose="02010609060101010101" pitchFamily="49" charset="-122"/>
              <a:cs typeface="Arial" panose="020B0604020202020204" pitchFamily="34" charset="0"/>
            </a:endParaRPr>
          </a:p>
          <a:p>
            <a:pPr lvl="1" algn="just">
              <a:lnSpc>
                <a:spcPct val="150000"/>
              </a:lnSpc>
            </a:pPr>
            <a:r>
              <a:rPr lang="en-US" altLang="zh-CN" sz="2400" b="1" dirty="0">
                <a:latin typeface="SimHei" panose="02010609060101010101" pitchFamily="49" charset="-122"/>
                <a:ea typeface="SimHei" panose="02010609060101010101" pitchFamily="49" charset="-122"/>
                <a:cs typeface="Arial" panose="020B0604020202020204" pitchFamily="34" charset="0"/>
              </a:rPr>
              <a:t> DBMS</a:t>
            </a:r>
            <a:r>
              <a:rPr lang="zh-CN" altLang="en-US" sz="2400" b="1" dirty="0">
                <a:latin typeface="SimHei" panose="02010609060101010101" pitchFamily="49" charset="-122"/>
                <a:ea typeface="SimHei" panose="02010609060101010101" pitchFamily="49" charset="-122"/>
                <a:cs typeface="Arial" panose="020B0604020202020204" pitchFamily="34" charset="0"/>
              </a:rPr>
              <a:t>自动完成</a:t>
            </a:r>
            <a:r>
              <a:rPr lang="en-US" altLang="zh-CN" sz="2400" b="1" dirty="0">
                <a:latin typeface="SimHei" panose="02010609060101010101" pitchFamily="49" charset="-122"/>
                <a:ea typeface="SimHei" panose="02010609060101010101" pitchFamily="49" charset="-122"/>
                <a:cs typeface="Arial" panose="020B0604020202020204" pitchFamily="34" charset="0"/>
              </a:rPr>
              <a:t> </a:t>
            </a:r>
          </a:p>
          <a:p>
            <a:pPr marL="342900" indent="-342900" algn="just">
              <a:lnSpc>
                <a:spcPct val="150000"/>
              </a:lnSpc>
              <a:buFont typeface="Arial" panose="020B0604020202020204" pitchFamily="34" charset="0"/>
              <a:buChar char="•"/>
            </a:pPr>
            <a:r>
              <a:rPr lang="zh-CN" altLang="en-US" sz="2400" b="1" dirty="0">
                <a:latin typeface="SimHei" panose="02010609060101010101" pitchFamily="49" charset="-122"/>
                <a:ea typeface="SimHei" panose="02010609060101010101" pitchFamily="49" charset="-122"/>
                <a:cs typeface="Arial" panose="020B0604020202020204" pitchFamily="34" charset="0"/>
              </a:rPr>
              <a:t>使用索引</a:t>
            </a:r>
            <a:endParaRPr lang="en-US" altLang="zh-CN" sz="2400" b="1" dirty="0">
              <a:latin typeface="SimHei" panose="02010609060101010101" pitchFamily="49" charset="-122"/>
              <a:ea typeface="SimHei" panose="02010609060101010101" pitchFamily="49" charset="-122"/>
              <a:cs typeface="Arial" panose="020B0604020202020204" pitchFamily="34" charset="0"/>
            </a:endParaRPr>
          </a:p>
          <a:p>
            <a:pPr lvl="1" algn="just">
              <a:lnSpc>
                <a:spcPct val="150000"/>
              </a:lnSpc>
            </a:pPr>
            <a:r>
              <a:rPr lang="en-US" altLang="zh-CN" sz="2400" b="1" dirty="0">
                <a:latin typeface="SimHei" panose="02010609060101010101" pitchFamily="49" charset="-122"/>
                <a:ea typeface="SimHei" panose="02010609060101010101" pitchFamily="49" charset="-122"/>
                <a:cs typeface="Arial" panose="020B0604020202020204" pitchFamily="34" charset="0"/>
              </a:rPr>
              <a:t> DBMS</a:t>
            </a:r>
            <a:r>
              <a:rPr lang="zh-CN" altLang="en-US" sz="2400" b="1" dirty="0">
                <a:latin typeface="SimHei" panose="02010609060101010101" pitchFamily="49" charset="-122"/>
                <a:ea typeface="SimHei" panose="02010609060101010101" pitchFamily="49" charset="-122"/>
                <a:cs typeface="Arial" panose="020B0604020202020204" pitchFamily="34" charset="0"/>
              </a:rPr>
              <a:t>自动选择是否使用索引以及使用哪些索引</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9971">
                                            <p:txEl>
                                              <p:pRg st="0" end="0"/>
                                            </p:txEl>
                                          </p:spTgt>
                                        </p:tgtEl>
                                        <p:attrNameLst>
                                          <p:attrName>style.visibility</p:attrName>
                                        </p:attrNameLst>
                                      </p:cBhvr>
                                      <p:to>
                                        <p:strVal val="visible"/>
                                      </p:to>
                                    </p:set>
                                    <p:animEffect transition="in" filter="blinds(horizontal)">
                                      <p:cBhvr>
                                        <p:cTn id="7" dur="500"/>
                                        <p:tgtEl>
                                          <p:spTgt spid="3399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9971">
                                            <p:txEl>
                                              <p:pRg st="1" end="1"/>
                                            </p:txEl>
                                          </p:spTgt>
                                        </p:tgtEl>
                                        <p:attrNameLst>
                                          <p:attrName>style.visibility</p:attrName>
                                        </p:attrNameLst>
                                      </p:cBhvr>
                                      <p:to>
                                        <p:strVal val="visible"/>
                                      </p:to>
                                    </p:set>
                                    <p:animEffect transition="in" filter="blinds(horizontal)">
                                      <p:cBhvr>
                                        <p:cTn id="12" dur="500"/>
                                        <p:tgtEl>
                                          <p:spTgt spid="339971">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39971">
                                            <p:txEl>
                                              <p:pRg st="2" end="2"/>
                                            </p:txEl>
                                          </p:spTgt>
                                        </p:tgtEl>
                                        <p:attrNameLst>
                                          <p:attrName>style.visibility</p:attrName>
                                        </p:attrNameLst>
                                      </p:cBhvr>
                                      <p:to>
                                        <p:strVal val="visible"/>
                                      </p:to>
                                    </p:set>
                                    <p:animEffect transition="in" filter="blinds(horizontal)">
                                      <p:cBhvr>
                                        <p:cTn id="15" dur="500"/>
                                        <p:tgtEl>
                                          <p:spTgt spid="339971">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39971">
                                            <p:txEl>
                                              <p:pRg st="3" end="3"/>
                                            </p:txEl>
                                          </p:spTgt>
                                        </p:tgtEl>
                                        <p:attrNameLst>
                                          <p:attrName>style.visibility</p:attrName>
                                        </p:attrNameLst>
                                      </p:cBhvr>
                                      <p:to>
                                        <p:strVal val="visible"/>
                                      </p:to>
                                    </p:set>
                                    <p:animEffect transition="in" filter="blinds(horizontal)">
                                      <p:cBhvr>
                                        <p:cTn id="18" dur="500"/>
                                        <p:tgtEl>
                                          <p:spTgt spid="339971">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39971">
                                            <p:txEl>
                                              <p:pRg st="4" end="4"/>
                                            </p:txEl>
                                          </p:spTgt>
                                        </p:tgtEl>
                                        <p:attrNameLst>
                                          <p:attrName>style.visibility</p:attrName>
                                        </p:attrNameLst>
                                      </p:cBhvr>
                                      <p:to>
                                        <p:strVal val="visible"/>
                                      </p:to>
                                    </p:set>
                                    <p:animEffect transition="in" filter="blinds(horizontal)">
                                      <p:cBhvr>
                                        <p:cTn id="21" dur="500"/>
                                        <p:tgtEl>
                                          <p:spTgt spid="339971">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39971">
                                            <p:txEl>
                                              <p:pRg st="5" end="5"/>
                                            </p:txEl>
                                          </p:spTgt>
                                        </p:tgtEl>
                                        <p:attrNameLst>
                                          <p:attrName>style.visibility</p:attrName>
                                        </p:attrNameLst>
                                      </p:cBhvr>
                                      <p:to>
                                        <p:strVal val="visible"/>
                                      </p:to>
                                    </p:set>
                                    <p:animEffect transition="in" filter="blinds(horizontal)">
                                      <p:cBhvr>
                                        <p:cTn id="24" dur="500"/>
                                        <p:tgtEl>
                                          <p:spTgt spid="3399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1"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id="{F4A5598D-76BB-094E-925F-EEB55DF5F615}"/>
              </a:ext>
            </a:extLst>
          </p:cNvPr>
          <p:cNvSpPr/>
          <p:nvPr/>
        </p:nvSpPr>
        <p:spPr>
          <a:xfrm>
            <a:off x="0" y="4730946"/>
            <a:ext cx="12192000" cy="21270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5BDDA752-0A7A-D94E-B432-DBB427011C59}"/>
              </a:ext>
            </a:extLst>
          </p:cNvPr>
          <p:cNvSpPr/>
          <p:nvPr/>
        </p:nvSpPr>
        <p:spPr>
          <a:xfrm>
            <a:off x="6328148" y="2467024"/>
            <a:ext cx="5917903" cy="2130792"/>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1" name="矩形 20">
            <a:extLst>
              <a:ext uri="{FF2B5EF4-FFF2-40B4-BE49-F238E27FC236}">
                <a16:creationId xmlns:a16="http://schemas.microsoft.com/office/drawing/2014/main" id="{11F74BD4-26D2-5041-BC08-FD2C5AB6E37F}"/>
              </a:ext>
            </a:extLst>
          </p:cNvPr>
          <p:cNvSpPr/>
          <p:nvPr/>
        </p:nvSpPr>
        <p:spPr>
          <a:xfrm>
            <a:off x="-36666" y="3384377"/>
            <a:ext cx="12312508" cy="980853"/>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10946" name="Rectangle 2">
            <a:extLst>
              <a:ext uri="{FF2B5EF4-FFF2-40B4-BE49-F238E27FC236}">
                <a16:creationId xmlns:a16="http://schemas.microsoft.com/office/drawing/2014/main" id="{06822B0F-E96C-F443-8170-670E7A1A101C}"/>
              </a:ext>
            </a:extLst>
          </p:cNvPr>
          <p:cNvSpPr>
            <a:spLocks noGrp="1" noChangeArrowheads="1"/>
          </p:cNvSpPr>
          <p:nvPr>
            <p:ph type="title"/>
          </p:nvPr>
        </p:nvSpPr>
        <p:spPr/>
        <p:txBody>
          <a:bodyPr/>
          <a:lstStyle/>
          <a:p>
            <a:pPr>
              <a:defRPr/>
            </a:pPr>
            <a:r>
              <a:rPr lang="en-US" altLang="zh-CN" dirty="0">
                <a:solidFill>
                  <a:schemeClr val="bg2">
                    <a:lumMod val="10000"/>
                  </a:schemeClr>
                </a:solidFill>
              </a:rPr>
              <a:t>5.2.5 </a:t>
            </a:r>
            <a:r>
              <a:rPr lang="zh-CN" altLang="en-US" dirty="0">
                <a:solidFill>
                  <a:schemeClr val="bg2">
                    <a:lumMod val="10000"/>
                  </a:schemeClr>
                </a:solidFill>
              </a:rPr>
              <a:t>索引的建立和删除</a:t>
            </a:r>
          </a:p>
        </p:txBody>
      </p:sp>
      <p:sp>
        <p:nvSpPr>
          <p:cNvPr id="210947" name="Rectangle 3">
            <a:extLst>
              <a:ext uri="{FF2B5EF4-FFF2-40B4-BE49-F238E27FC236}">
                <a16:creationId xmlns:a16="http://schemas.microsoft.com/office/drawing/2014/main" id="{E44BE789-340C-3D45-B0A3-F293938AB735}"/>
              </a:ext>
            </a:extLst>
          </p:cNvPr>
          <p:cNvSpPr>
            <a:spLocks noGrp="1" noChangeArrowheads="1"/>
          </p:cNvSpPr>
          <p:nvPr>
            <p:ph idx="1"/>
          </p:nvPr>
        </p:nvSpPr>
        <p:spPr>
          <a:xfrm>
            <a:off x="88602" y="1109493"/>
            <a:ext cx="6588645" cy="2262856"/>
          </a:xfrm>
        </p:spPr>
        <p:txBody>
          <a:bodyPr>
            <a:normAutofit lnSpcReduction="10000"/>
          </a:bodyPr>
          <a:lstStyle/>
          <a:p>
            <a:pPr marL="0" indent="0" algn="just">
              <a:spcBef>
                <a:spcPct val="40000"/>
              </a:spcBef>
              <a:buSzTx/>
              <a:buNone/>
            </a:pPr>
            <a:r>
              <a:rPr lang="zh-CN" altLang="en-US" sz="2000" b="1" dirty="0"/>
              <a:t>建立索引：</a:t>
            </a:r>
            <a:endParaRPr lang="en-US" altLang="zh-CN" sz="2000" b="1" dirty="0"/>
          </a:p>
          <a:p>
            <a:pPr marL="0" indent="0" algn="just">
              <a:spcBef>
                <a:spcPct val="40000"/>
              </a:spcBef>
              <a:buSzTx/>
              <a:buNone/>
            </a:pPr>
            <a:r>
              <a:rPr lang="en-US" altLang="zh-CN" sz="2000" b="1" dirty="0">
                <a:latin typeface="楷体_GB2312" pitchFamily="49" charset="-122"/>
              </a:rPr>
              <a:t>CREATE </a:t>
            </a:r>
            <a:r>
              <a:rPr lang="zh-CN" altLang="en-US" sz="2000" b="1" dirty="0">
                <a:solidFill>
                  <a:schemeClr val="folHlink"/>
                </a:solidFill>
                <a:latin typeface="楷体_GB2312" pitchFamily="49" charset="-122"/>
              </a:rPr>
              <a:t>［</a:t>
            </a:r>
            <a:r>
              <a:rPr lang="en-US" altLang="zh-CN" sz="2000" b="1" dirty="0">
                <a:solidFill>
                  <a:schemeClr val="folHlink"/>
                </a:solidFill>
                <a:latin typeface="楷体_GB2312" pitchFamily="49" charset="-122"/>
              </a:rPr>
              <a:t>UNIQUE |CLUSTER </a:t>
            </a:r>
            <a:r>
              <a:rPr lang="zh-CN" altLang="en-US" sz="2000" b="1" dirty="0">
                <a:solidFill>
                  <a:schemeClr val="folHlink"/>
                </a:solidFill>
                <a:latin typeface="楷体_GB2312" pitchFamily="49" charset="-122"/>
              </a:rPr>
              <a:t>］</a:t>
            </a:r>
            <a:r>
              <a:rPr lang="en-US" altLang="zh-CN" sz="2000" b="1" dirty="0">
                <a:latin typeface="楷体_GB2312" pitchFamily="49" charset="-122"/>
              </a:rPr>
              <a:t> INDEX </a:t>
            </a:r>
            <a:r>
              <a:rPr lang="zh-CN" altLang="en-US" sz="2000" b="1" dirty="0">
                <a:latin typeface="楷体_GB2312" pitchFamily="49" charset="-122"/>
              </a:rPr>
              <a:t>＜索引名＞</a:t>
            </a:r>
            <a:r>
              <a:rPr lang="en-US" altLang="zh-CN" sz="2000" b="1" dirty="0">
                <a:latin typeface="楷体_GB2312" pitchFamily="49" charset="-122"/>
              </a:rPr>
              <a:t> </a:t>
            </a:r>
          </a:p>
          <a:p>
            <a:pPr algn="just">
              <a:spcBef>
                <a:spcPct val="40000"/>
              </a:spcBef>
              <a:buSzTx/>
              <a:buFont typeface="Wingdings" pitchFamily="2" charset="2"/>
              <a:buNone/>
            </a:pPr>
            <a:r>
              <a:rPr lang="en-US" altLang="zh-CN" sz="2000" b="1" dirty="0">
                <a:latin typeface="楷体_GB2312" pitchFamily="49" charset="-122"/>
              </a:rPr>
              <a:t>	ON </a:t>
            </a:r>
            <a:r>
              <a:rPr lang="zh-CN" altLang="en-US" sz="2000" b="1" dirty="0">
                <a:latin typeface="楷体_GB2312" pitchFamily="49" charset="-122"/>
              </a:rPr>
              <a:t>基本表名</a:t>
            </a:r>
            <a:r>
              <a:rPr lang="en-US" altLang="zh-CN" sz="2000" b="1" dirty="0">
                <a:latin typeface="楷体_GB2312" pitchFamily="49" charset="-122"/>
              </a:rPr>
              <a:t>(&lt;</a:t>
            </a:r>
            <a:r>
              <a:rPr lang="zh-CN" altLang="en-US" sz="2000" b="1" dirty="0">
                <a:latin typeface="楷体_GB2312" pitchFamily="49" charset="-122"/>
              </a:rPr>
              <a:t>属性名</a:t>
            </a:r>
            <a:r>
              <a:rPr lang="en-US" altLang="zh-CN" sz="2000" b="1" dirty="0">
                <a:latin typeface="楷体_GB2312" pitchFamily="49" charset="-122"/>
              </a:rPr>
              <a:t>1&gt;[ASC|DESC] </a:t>
            </a:r>
          </a:p>
          <a:p>
            <a:pPr algn="just">
              <a:spcBef>
                <a:spcPct val="40000"/>
              </a:spcBef>
              <a:buSzTx/>
              <a:buFont typeface="Wingdings" pitchFamily="2" charset="2"/>
              <a:buNone/>
            </a:pPr>
            <a:r>
              <a:rPr lang="en-US" altLang="zh-CN" sz="2000" b="1" dirty="0">
                <a:latin typeface="楷体_GB2312" pitchFamily="49" charset="-122"/>
              </a:rPr>
              <a:t>		[,&lt;</a:t>
            </a:r>
            <a:r>
              <a:rPr lang="zh-CN" altLang="en-US" sz="2000" b="1" dirty="0">
                <a:latin typeface="楷体_GB2312" pitchFamily="49" charset="-122"/>
              </a:rPr>
              <a:t>属性名</a:t>
            </a:r>
            <a:r>
              <a:rPr lang="en-US" altLang="zh-CN" sz="2000" b="1" dirty="0">
                <a:latin typeface="楷体_GB2312" pitchFamily="49" charset="-122"/>
              </a:rPr>
              <a:t>2&gt;[ ASC|DESC] </a:t>
            </a:r>
            <a:r>
              <a:rPr lang="en-US" altLang="zh-CN" sz="2000" b="1" dirty="0">
                <a:latin typeface="Times New Roman" panose="02020603050405020304" pitchFamily="18" charset="0"/>
              </a:rPr>
              <a:t>…</a:t>
            </a:r>
            <a:r>
              <a:rPr lang="en-US" altLang="zh-CN" sz="2000" b="1" dirty="0">
                <a:latin typeface="楷体_GB2312" pitchFamily="49" charset="-122"/>
              </a:rPr>
              <a:t>])</a:t>
            </a:r>
            <a:r>
              <a:rPr lang="zh-CN" altLang="en-US" sz="2000" b="1" dirty="0">
                <a:latin typeface="楷体_GB2312" pitchFamily="49" charset="-122"/>
              </a:rPr>
              <a:t>；</a:t>
            </a:r>
            <a:endParaRPr lang="en-US" altLang="zh-CN" sz="2000" b="1" dirty="0">
              <a:latin typeface="楷体_GB2312" pitchFamily="49" charset="-122"/>
            </a:endParaRPr>
          </a:p>
          <a:p>
            <a:pPr algn="just">
              <a:spcBef>
                <a:spcPct val="40000"/>
              </a:spcBef>
              <a:buSzTx/>
              <a:buFont typeface="Wingdings" pitchFamily="2" charset="2"/>
              <a:buNone/>
            </a:pPr>
            <a:endParaRPr lang="en-US" altLang="zh-CN" sz="2000" b="1" dirty="0"/>
          </a:p>
        </p:txBody>
      </p:sp>
      <p:sp>
        <p:nvSpPr>
          <p:cNvPr id="5" name="幻灯片编号占位符 5">
            <a:extLst>
              <a:ext uri="{FF2B5EF4-FFF2-40B4-BE49-F238E27FC236}">
                <a16:creationId xmlns:a16="http://schemas.microsoft.com/office/drawing/2014/main" id="{6ABD84C9-6348-3141-989F-6A1C0FAD97FD}"/>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B0DF6498-FDDB-4A42-A851-AE5FCC9741D8}" type="slidenum">
              <a:rPr kumimoji="0" lang="en-US" altLang="zh-CN" sz="1400">
                <a:ea typeface="宋体" panose="02010600030101010101" pitchFamily="2" charset="-122"/>
              </a:rPr>
              <a:pPr/>
              <a:t>17</a:t>
            </a:fld>
            <a:endParaRPr kumimoji="0" lang="en-US" altLang="zh-CN" sz="1400">
              <a:ea typeface="宋体" panose="02010600030101010101" pitchFamily="2" charset="-122"/>
            </a:endParaRPr>
          </a:p>
        </p:txBody>
      </p:sp>
      <p:sp>
        <p:nvSpPr>
          <p:cNvPr id="2" name="矩形 1">
            <a:extLst>
              <a:ext uri="{FF2B5EF4-FFF2-40B4-BE49-F238E27FC236}">
                <a16:creationId xmlns:a16="http://schemas.microsoft.com/office/drawing/2014/main" id="{47EC1DB1-52E4-5B47-BE4E-BCC09467BD7E}"/>
              </a:ext>
            </a:extLst>
          </p:cNvPr>
          <p:cNvSpPr/>
          <p:nvPr/>
        </p:nvSpPr>
        <p:spPr>
          <a:xfrm>
            <a:off x="82846" y="4747017"/>
            <a:ext cx="5358809" cy="400110"/>
          </a:xfrm>
          <a:prstGeom prst="rect">
            <a:avLst/>
          </a:prstGeom>
        </p:spPr>
        <p:txBody>
          <a:bodyPr wrap="square">
            <a:spAutoFit/>
          </a:bodyPr>
          <a:lstStyle/>
          <a:p>
            <a:pPr lvl="2" indent="-904875" algn="just">
              <a:spcBef>
                <a:spcPct val="40000"/>
              </a:spcBef>
              <a:buSzTx/>
            </a:pPr>
            <a:r>
              <a:rPr lang="en-US" altLang="zh-CN" sz="2000" b="1" dirty="0">
                <a:solidFill>
                  <a:srgbClr val="A50021"/>
                </a:solidFill>
                <a:latin typeface="楷体_GB2312" pitchFamily="49" charset="-122"/>
              </a:rPr>
              <a:t>CLUSTER</a:t>
            </a:r>
            <a:r>
              <a:rPr lang="zh-CN" altLang="en-US" sz="2000" b="1" dirty="0">
                <a:solidFill>
                  <a:srgbClr val="A50021"/>
                </a:solidFill>
                <a:latin typeface="楷体_GB2312" pitchFamily="49" charset="-122"/>
              </a:rPr>
              <a:t>：</a:t>
            </a:r>
            <a:r>
              <a:rPr lang="zh-CN" altLang="en-US" sz="2000" b="1" dirty="0">
                <a:latin typeface="楷体_GB2312" pitchFamily="49" charset="-122"/>
              </a:rPr>
              <a:t>表示要建立的索引是聚簇索引</a:t>
            </a:r>
          </a:p>
        </p:txBody>
      </p:sp>
      <p:sp>
        <p:nvSpPr>
          <p:cNvPr id="3" name="矩形 2">
            <a:extLst>
              <a:ext uri="{FF2B5EF4-FFF2-40B4-BE49-F238E27FC236}">
                <a16:creationId xmlns:a16="http://schemas.microsoft.com/office/drawing/2014/main" id="{BE715998-F0A3-604B-A7F5-1E38AB1DE27D}"/>
              </a:ext>
            </a:extLst>
          </p:cNvPr>
          <p:cNvSpPr/>
          <p:nvPr/>
        </p:nvSpPr>
        <p:spPr>
          <a:xfrm>
            <a:off x="6372446" y="2358161"/>
            <a:ext cx="5819554" cy="226607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50000"/>
              </a:lnSpc>
              <a:defRPr/>
            </a:pPr>
            <a:r>
              <a:rPr lang="zh-CN" altLang="en-US" sz="2400" b="1" dirty="0">
                <a:solidFill>
                  <a:srgbClr val="A50021"/>
                </a:solidFill>
              </a:rPr>
              <a:t>唯一值索引</a:t>
            </a:r>
            <a:endParaRPr lang="en-US" altLang="zh-CN" sz="2400" b="1" dirty="0">
              <a:solidFill>
                <a:srgbClr val="A50021"/>
              </a:solidFill>
            </a:endParaRPr>
          </a:p>
          <a:p>
            <a:pPr algn="just">
              <a:lnSpc>
                <a:spcPct val="150000"/>
              </a:lnSpc>
              <a:defRPr/>
            </a:pPr>
            <a:r>
              <a:rPr lang="zh-CN" altLang="en-US" b="1" dirty="0"/>
              <a:t>对于已含重复值的属性列不能建</a:t>
            </a:r>
            <a:r>
              <a:rPr lang="en-US" altLang="zh-CN" b="1" dirty="0"/>
              <a:t>UNIQUE</a:t>
            </a:r>
            <a:r>
              <a:rPr lang="zh-CN" altLang="en-US" b="1" dirty="0"/>
              <a:t>索引</a:t>
            </a:r>
            <a:endParaRPr lang="en-US" altLang="zh-CN" b="1" dirty="0"/>
          </a:p>
          <a:p>
            <a:pPr algn="just">
              <a:lnSpc>
                <a:spcPct val="150000"/>
              </a:lnSpc>
              <a:defRPr/>
            </a:pPr>
            <a:r>
              <a:rPr lang="zh-CN" altLang="en-US" b="1" dirty="0"/>
              <a:t>对某个列建立</a:t>
            </a:r>
            <a:r>
              <a:rPr lang="en-US" altLang="zh-CN" b="1" dirty="0"/>
              <a:t>UNIQUE</a:t>
            </a:r>
            <a:r>
              <a:rPr lang="zh-CN" altLang="en-US" b="1" dirty="0"/>
              <a:t>索引后，插入新记录时</a:t>
            </a:r>
            <a:r>
              <a:rPr lang="en-US" altLang="zh-CN" b="1" dirty="0"/>
              <a:t>DBMS</a:t>
            </a:r>
            <a:r>
              <a:rPr lang="zh-CN" altLang="en-US" b="1" dirty="0"/>
              <a:t>会自动检查新记录在该列上是否取了重复值，这相当于增加了一个</a:t>
            </a:r>
            <a:r>
              <a:rPr lang="en-US" altLang="zh-CN" b="1" dirty="0"/>
              <a:t>UNIQUE</a:t>
            </a:r>
            <a:r>
              <a:rPr lang="zh-CN" altLang="en-US" b="1" dirty="0"/>
              <a:t>约束。</a:t>
            </a:r>
            <a:endParaRPr lang="en-US" altLang="zh-CN" b="1" dirty="0"/>
          </a:p>
        </p:txBody>
      </p:sp>
      <p:sp>
        <p:nvSpPr>
          <p:cNvPr id="4" name="矩形 3">
            <a:extLst>
              <a:ext uri="{FF2B5EF4-FFF2-40B4-BE49-F238E27FC236}">
                <a16:creationId xmlns:a16="http://schemas.microsoft.com/office/drawing/2014/main" id="{79CF77E0-1ED1-2D47-AE09-288E7B92DA3F}"/>
              </a:ext>
            </a:extLst>
          </p:cNvPr>
          <p:cNvSpPr/>
          <p:nvPr/>
        </p:nvSpPr>
        <p:spPr>
          <a:xfrm>
            <a:off x="6108407" y="4730946"/>
            <a:ext cx="5994991" cy="2123658"/>
          </a:xfrm>
          <a:prstGeom prst="rect">
            <a:avLst/>
          </a:prstGeom>
        </p:spPr>
        <p:txBody>
          <a:bodyPr wrap="square">
            <a:spAutoFit/>
          </a:bodyPr>
          <a:lstStyle/>
          <a:p>
            <a:pPr algn="just">
              <a:defRPr/>
            </a:pPr>
            <a:r>
              <a:rPr lang="zh-CN" altLang="en-US" sz="2400" b="1" dirty="0">
                <a:solidFill>
                  <a:srgbClr val="A50021"/>
                </a:solidFill>
              </a:rPr>
              <a:t>聚簇索引</a:t>
            </a:r>
            <a:endParaRPr lang="en-US" altLang="zh-CN" sz="2400" b="1" dirty="0">
              <a:solidFill>
                <a:srgbClr val="A50021"/>
              </a:solidFill>
            </a:endParaRPr>
          </a:p>
          <a:p>
            <a:pPr algn="just">
              <a:defRPr/>
            </a:pPr>
            <a:r>
              <a:rPr lang="zh-CN" altLang="en-US" b="1" dirty="0"/>
              <a:t>建立聚簇索引后，基本表中的数据也需要按指定的聚簇属性值的升序或降序存放。即</a:t>
            </a:r>
            <a:r>
              <a:rPr lang="zh-CN" altLang="en-US" b="1" dirty="0">
                <a:solidFill>
                  <a:srgbClr val="FF00FF"/>
                </a:solidFill>
              </a:rPr>
              <a:t>聚簇索引的索引项顺序与表中记录的物理顺序一致。</a:t>
            </a:r>
            <a:endParaRPr lang="en-US" altLang="zh-CN" b="1" dirty="0">
              <a:solidFill>
                <a:srgbClr val="FF00FF"/>
              </a:solidFill>
            </a:endParaRPr>
          </a:p>
          <a:p>
            <a:pPr algn="just">
              <a:defRPr/>
            </a:pPr>
            <a:r>
              <a:rPr lang="zh-CN" altLang="en-US" b="1" dirty="0"/>
              <a:t>对某个列建立聚簇索引后，插入新记录时</a:t>
            </a:r>
            <a:r>
              <a:rPr lang="en-US" altLang="zh-CN" b="1" dirty="0"/>
              <a:t>DBMS</a:t>
            </a:r>
            <a:r>
              <a:rPr lang="zh-CN" altLang="en-US" b="1" dirty="0"/>
              <a:t>会自动将新记录按照索引值的顺序插入相应的位置，这会增加插入操作的时间。</a:t>
            </a:r>
            <a:endParaRPr lang="en-US" altLang="zh-CN" b="1" dirty="0"/>
          </a:p>
        </p:txBody>
      </p:sp>
      <p:sp>
        <p:nvSpPr>
          <p:cNvPr id="6" name="矩形 5">
            <a:extLst>
              <a:ext uri="{FF2B5EF4-FFF2-40B4-BE49-F238E27FC236}">
                <a16:creationId xmlns:a16="http://schemas.microsoft.com/office/drawing/2014/main" id="{B9237EE0-746D-7448-825A-8B63CE8EA3D9}"/>
              </a:ext>
            </a:extLst>
          </p:cNvPr>
          <p:cNvSpPr/>
          <p:nvPr/>
        </p:nvSpPr>
        <p:spPr>
          <a:xfrm>
            <a:off x="-66457" y="5414942"/>
            <a:ext cx="6150051" cy="1400448"/>
          </a:xfrm>
          <a:prstGeom prst="rect">
            <a:avLst/>
          </a:prstGeom>
        </p:spPr>
        <p:txBody>
          <a:bodyPr wrap="square">
            <a:spAutoFit/>
          </a:bodyPr>
          <a:lstStyle/>
          <a:p>
            <a:pPr lvl="1">
              <a:lnSpc>
                <a:spcPct val="120000"/>
              </a:lnSpc>
            </a:pPr>
            <a:r>
              <a:rPr lang="zh-CN" altLang="en-US" b="1" dirty="0"/>
              <a:t>在一个基本表上</a:t>
            </a:r>
            <a:r>
              <a:rPr lang="zh-CN" altLang="en-US" b="1" dirty="0">
                <a:solidFill>
                  <a:srgbClr val="A50021"/>
                </a:solidFill>
              </a:rPr>
              <a:t>最多只能建立一个聚簇索引</a:t>
            </a:r>
            <a:endParaRPr lang="en-US" altLang="zh-CN" b="1" dirty="0">
              <a:solidFill>
                <a:srgbClr val="A50021"/>
              </a:solidFill>
            </a:endParaRPr>
          </a:p>
          <a:p>
            <a:pPr lvl="1">
              <a:lnSpc>
                <a:spcPct val="120000"/>
              </a:lnSpc>
            </a:pPr>
            <a:r>
              <a:rPr lang="zh-CN" altLang="en-US" b="1" dirty="0">
                <a:solidFill>
                  <a:schemeClr val="folHlink"/>
                </a:solidFill>
              </a:rPr>
              <a:t>用途：</a:t>
            </a:r>
            <a:r>
              <a:rPr lang="zh-CN" altLang="en-US" b="1" dirty="0"/>
              <a:t>对于某些类型的查询，可以提高查询效率。</a:t>
            </a:r>
            <a:endParaRPr lang="en-US" altLang="zh-CN" b="1" dirty="0"/>
          </a:p>
          <a:p>
            <a:pPr lvl="1">
              <a:lnSpc>
                <a:spcPct val="120000"/>
              </a:lnSpc>
            </a:pPr>
            <a:r>
              <a:rPr lang="zh-CN" altLang="en-US" b="1" dirty="0">
                <a:solidFill>
                  <a:schemeClr val="folHlink"/>
                </a:solidFill>
              </a:rPr>
              <a:t>适用范围：</a:t>
            </a:r>
            <a:r>
              <a:rPr lang="zh-CN" altLang="en-US" b="1" dirty="0"/>
              <a:t>用于经常对表做查询操作，很少对表进行增删改操作的情况。</a:t>
            </a:r>
            <a:r>
              <a:rPr lang="en-US" altLang="zh-CN" b="1" dirty="0"/>
              <a:t> </a:t>
            </a:r>
          </a:p>
        </p:txBody>
      </p:sp>
      <p:sp>
        <p:nvSpPr>
          <p:cNvPr id="8" name="矩形 7">
            <a:extLst>
              <a:ext uri="{FF2B5EF4-FFF2-40B4-BE49-F238E27FC236}">
                <a16:creationId xmlns:a16="http://schemas.microsoft.com/office/drawing/2014/main" id="{56E5CC08-0E82-184C-B6C2-B7A91249F8F1}"/>
              </a:ext>
            </a:extLst>
          </p:cNvPr>
          <p:cNvSpPr/>
          <p:nvPr/>
        </p:nvSpPr>
        <p:spPr>
          <a:xfrm>
            <a:off x="7039642" y="902830"/>
            <a:ext cx="5206409"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2" indent="-904875" algn="just">
              <a:spcBef>
                <a:spcPct val="40000"/>
              </a:spcBef>
              <a:buSzTx/>
            </a:pPr>
            <a:r>
              <a:rPr lang="en-US" altLang="zh-CN" sz="2000" b="1" dirty="0">
                <a:solidFill>
                  <a:srgbClr val="A50021"/>
                </a:solidFill>
                <a:latin typeface="楷体_GB2312" pitchFamily="49" charset="-122"/>
              </a:rPr>
              <a:t>ASC</a:t>
            </a:r>
            <a:r>
              <a:rPr lang="zh-CN" altLang="en-US" sz="2000" b="1" dirty="0">
                <a:solidFill>
                  <a:srgbClr val="A50021"/>
                </a:solidFill>
                <a:latin typeface="楷体_GB2312" pitchFamily="49" charset="-122"/>
              </a:rPr>
              <a:t>：</a:t>
            </a:r>
            <a:r>
              <a:rPr lang="zh-CN" altLang="en-US" sz="2000" b="1" dirty="0">
                <a:latin typeface="楷体_GB2312" pitchFamily="49" charset="-122"/>
              </a:rPr>
              <a:t>表示按索引属性值升序排列</a:t>
            </a:r>
            <a:r>
              <a:rPr lang="en-US" altLang="zh-CN" sz="2000" b="1" dirty="0">
                <a:latin typeface="楷体_GB2312" pitchFamily="49" charset="-122"/>
              </a:rPr>
              <a:t>   </a:t>
            </a:r>
          </a:p>
          <a:p>
            <a:pPr lvl="2" indent="-904875" algn="just">
              <a:spcBef>
                <a:spcPct val="40000"/>
              </a:spcBef>
              <a:buSzTx/>
            </a:pPr>
            <a:r>
              <a:rPr lang="en-US" altLang="zh-CN" sz="2000" b="1" dirty="0">
                <a:solidFill>
                  <a:srgbClr val="A50021"/>
                </a:solidFill>
                <a:latin typeface="楷体_GB2312" pitchFamily="49" charset="-122"/>
              </a:rPr>
              <a:t>DESC</a:t>
            </a:r>
            <a:r>
              <a:rPr lang="zh-CN" altLang="en-US" sz="2000" b="1" dirty="0">
                <a:solidFill>
                  <a:srgbClr val="A50021"/>
                </a:solidFill>
                <a:latin typeface="楷体_GB2312" pitchFamily="49" charset="-122"/>
              </a:rPr>
              <a:t>：</a:t>
            </a:r>
            <a:r>
              <a:rPr lang="zh-CN" altLang="en-US" sz="2000" b="1" dirty="0">
                <a:latin typeface="楷体_GB2312" pitchFamily="49" charset="-122"/>
              </a:rPr>
              <a:t>表示按索引属性值升降序排列</a:t>
            </a:r>
            <a:endParaRPr lang="en-US" altLang="zh-CN" sz="2000" b="1" dirty="0">
              <a:latin typeface="楷体_GB2312" pitchFamily="49" charset="-122"/>
            </a:endParaRPr>
          </a:p>
        </p:txBody>
      </p:sp>
      <p:sp>
        <p:nvSpPr>
          <p:cNvPr id="19" name="矩形 18">
            <a:extLst>
              <a:ext uri="{FF2B5EF4-FFF2-40B4-BE49-F238E27FC236}">
                <a16:creationId xmlns:a16="http://schemas.microsoft.com/office/drawing/2014/main" id="{A0EEC935-0E91-1B47-B8BE-EB6078278F01}"/>
              </a:ext>
            </a:extLst>
          </p:cNvPr>
          <p:cNvSpPr/>
          <p:nvPr/>
        </p:nvSpPr>
        <p:spPr>
          <a:xfrm>
            <a:off x="82846" y="3532420"/>
            <a:ext cx="6096000" cy="8309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p>
            <a:pPr lvl="2" indent="-904875" algn="just">
              <a:spcBef>
                <a:spcPct val="40000"/>
              </a:spcBef>
              <a:buSzTx/>
            </a:pPr>
            <a:r>
              <a:rPr lang="en-US" altLang="zh-CN" sz="2000" b="1" dirty="0">
                <a:solidFill>
                  <a:srgbClr val="A50021"/>
                </a:solidFill>
                <a:latin typeface="楷体_GB2312" pitchFamily="49" charset="-122"/>
              </a:rPr>
              <a:t>UNIQUE</a:t>
            </a:r>
            <a:r>
              <a:rPr lang="zh-CN" altLang="en-US" sz="2000" b="1" dirty="0">
                <a:solidFill>
                  <a:srgbClr val="A50021"/>
                </a:solidFill>
                <a:latin typeface="楷体_GB2312" pitchFamily="49" charset="-122"/>
              </a:rPr>
              <a:t>：</a:t>
            </a:r>
            <a:endParaRPr lang="en-US" altLang="zh-CN" sz="2000" b="1" dirty="0">
              <a:solidFill>
                <a:srgbClr val="A50021"/>
              </a:solidFill>
              <a:latin typeface="楷体_GB2312" pitchFamily="49" charset="-122"/>
            </a:endParaRPr>
          </a:p>
          <a:p>
            <a:pPr lvl="2" indent="-904875" algn="just">
              <a:spcBef>
                <a:spcPct val="40000"/>
              </a:spcBef>
              <a:buSzTx/>
            </a:pPr>
            <a:r>
              <a:rPr lang="zh-CN" altLang="en-US" sz="2000" b="1" dirty="0">
                <a:latin typeface="楷体_GB2312" pitchFamily="49" charset="-122"/>
              </a:rPr>
              <a:t>表明此索引的每一个索引值只对应唯一的数据记录</a:t>
            </a:r>
            <a:endParaRPr lang="en-US" altLang="zh-CN" sz="2000" b="1" dirty="0">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anim calcmode="lin" valueType="num">
                                      <p:cBhvr additive="base">
                                        <p:cTn id="7" dur="500" fill="hold"/>
                                        <p:tgtEl>
                                          <p:spTgt spid="2109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109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10947">
                                            <p:txEl>
                                              <p:pRg st="1" end="1"/>
                                            </p:txEl>
                                          </p:spTgt>
                                        </p:tgtEl>
                                        <p:attrNameLst>
                                          <p:attrName>style.visibility</p:attrName>
                                        </p:attrNameLst>
                                      </p:cBhvr>
                                      <p:to>
                                        <p:strVal val="visible"/>
                                      </p:to>
                                    </p:set>
                                    <p:anim calcmode="lin" valueType="num">
                                      <p:cBhvr additive="base">
                                        <p:cTn id="13" dur="500" fill="hold"/>
                                        <p:tgtEl>
                                          <p:spTgt spid="21094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109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10947">
                                            <p:txEl>
                                              <p:pRg st="2" end="2"/>
                                            </p:txEl>
                                          </p:spTgt>
                                        </p:tgtEl>
                                        <p:attrNameLst>
                                          <p:attrName>style.visibility</p:attrName>
                                        </p:attrNameLst>
                                      </p:cBhvr>
                                      <p:to>
                                        <p:strVal val="visible"/>
                                      </p:to>
                                    </p:set>
                                    <p:anim calcmode="lin" valueType="num">
                                      <p:cBhvr additive="base">
                                        <p:cTn id="19" dur="500" fill="hold"/>
                                        <p:tgtEl>
                                          <p:spTgt spid="21094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109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10947">
                                            <p:txEl>
                                              <p:pRg st="3" end="3"/>
                                            </p:txEl>
                                          </p:spTgt>
                                        </p:tgtEl>
                                        <p:attrNameLst>
                                          <p:attrName>style.visibility</p:attrName>
                                        </p:attrNameLst>
                                      </p:cBhvr>
                                      <p:to>
                                        <p:strVal val="visible"/>
                                      </p:to>
                                    </p:set>
                                    <p:anim calcmode="lin" valueType="num">
                                      <p:cBhvr additive="base">
                                        <p:cTn id="25" dur="500" fill="hold"/>
                                        <p:tgtEl>
                                          <p:spTgt spid="21094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109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p" autoUpdateAnimBg="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a:extLst>
              <a:ext uri="{FF2B5EF4-FFF2-40B4-BE49-F238E27FC236}">
                <a16:creationId xmlns:a16="http://schemas.microsoft.com/office/drawing/2014/main" id="{91E60C3D-A23D-4A43-B488-D21E46112676}"/>
              </a:ext>
            </a:extLst>
          </p:cNvPr>
          <p:cNvSpPr>
            <a:spLocks noGrp="1" noChangeArrowheads="1"/>
          </p:cNvSpPr>
          <p:nvPr>
            <p:ph type="title"/>
          </p:nvPr>
        </p:nvSpPr>
        <p:spPr/>
        <p:txBody>
          <a:bodyPr/>
          <a:lstStyle/>
          <a:p>
            <a:pPr>
              <a:defRPr/>
            </a:pPr>
            <a:r>
              <a:rPr lang="en-US" altLang="zh-CN" dirty="0">
                <a:solidFill>
                  <a:schemeClr val="bg2">
                    <a:lumMod val="10000"/>
                  </a:schemeClr>
                </a:solidFill>
              </a:rPr>
              <a:t>5.2.5 </a:t>
            </a:r>
            <a:r>
              <a:rPr lang="zh-CN" altLang="en-US" dirty="0">
                <a:solidFill>
                  <a:schemeClr val="bg2">
                    <a:lumMod val="10000"/>
                  </a:schemeClr>
                </a:solidFill>
              </a:rPr>
              <a:t>索引的建立和删除</a:t>
            </a:r>
          </a:p>
        </p:txBody>
      </p:sp>
      <p:sp>
        <p:nvSpPr>
          <p:cNvPr id="340995" name="Rectangle 3">
            <a:extLst>
              <a:ext uri="{FF2B5EF4-FFF2-40B4-BE49-F238E27FC236}">
                <a16:creationId xmlns:a16="http://schemas.microsoft.com/office/drawing/2014/main" id="{22EFA3B3-CA0A-E44B-9512-8373FFC0EC06}"/>
              </a:ext>
            </a:extLst>
          </p:cNvPr>
          <p:cNvSpPr>
            <a:spLocks noGrp="1" noChangeArrowheads="1"/>
          </p:cNvSpPr>
          <p:nvPr>
            <p:ph idx="1"/>
          </p:nvPr>
        </p:nvSpPr>
        <p:spPr>
          <a:xfrm>
            <a:off x="838200" y="1304692"/>
            <a:ext cx="11220450" cy="5553307"/>
          </a:xfrm>
        </p:spPr>
        <p:txBody>
          <a:bodyPr>
            <a:normAutofit lnSpcReduction="10000"/>
          </a:bodyPr>
          <a:lstStyle/>
          <a:p>
            <a:pPr>
              <a:spcBef>
                <a:spcPct val="40000"/>
              </a:spcBef>
              <a:buSzTx/>
              <a:buFont typeface="Wingdings" charset="0"/>
              <a:buNone/>
              <a:defRPr/>
            </a:pPr>
            <a:r>
              <a:rPr lang="zh-CN" altLang="en-US" b="1" dirty="0">
                <a:latin typeface="Times New Roman" charset="0"/>
              </a:rPr>
              <a:t>例：</a:t>
            </a:r>
            <a:r>
              <a:rPr lang="en-US" altLang="zh-CN" b="1" dirty="0">
                <a:latin typeface="楷体_GB2312" charset="0"/>
              </a:rPr>
              <a:t>(1)</a:t>
            </a:r>
            <a:r>
              <a:rPr lang="zh-CN" altLang="en-US" b="1" dirty="0">
                <a:latin typeface="楷体_GB2312" charset="0"/>
              </a:rPr>
              <a:t>对</a:t>
            </a:r>
            <a:r>
              <a:rPr lang="zh-CN" altLang="en-US" b="1" dirty="0">
                <a:latin typeface="Times New Roman" charset="0"/>
              </a:rPr>
              <a:t>表</a:t>
            </a:r>
            <a:r>
              <a:rPr lang="en-US" altLang="zh-CN" b="1" dirty="0">
                <a:latin typeface="Times New Roman" charset="0"/>
              </a:rPr>
              <a:t>S</a:t>
            </a:r>
            <a:r>
              <a:rPr lang="zh-CN" altLang="en-US" b="1" dirty="0">
                <a:latin typeface="Times New Roman" charset="0"/>
              </a:rPr>
              <a:t>按照学号升序排列建立唯一索引</a:t>
            </a:r>
            <a:r>
              <a:rPr lang="en-US" altLang="zh-CN" b="1" dirty="0">
                <a:latin typeface="Times New Roman" charset="0"/>
              </a:rPr>
              <a:t>SNO_INDEX</a:t>
            </a:r>
            <a:r>
              <a:rPr lang="zh-CN" altLang="en-US" b="1" dirty="0">
                <a:latin typeface="Times New Roman" charset="0"/>
              </a:rPr>
              <a:t>。</a:t>
            </a:r>
            <a:endParaRPr lang="en-US" altLang="zh-CN" b="1" dirty="0">
              <a:latin typeface="Times New Roman" charset="0"/>
            </a:endParaRPr>
          </a:p>
          <a:p>
            <a:pPr>
              <a:spcBef>
                <a:spcPts val="0"/>
              </a:spcBef>
              <a:buSzTx/>
              <a:buFont typeface="Wingdings" charset="0"/>
              <a:buNone/>
              <a:defRPr/>
            </a:pPr>
            <a:r>
              <a:rPr lang="en-US" altLang="zh-CN" b="1" dirty="0">
                <a:solidFill>
                  <a:srgbClr val="C00000"/>
                </a:solidFill>
                <a:latin typeface="Times New Roman" charset="0"/>
              </a:rPr>
              <a:t>create unique index </a:t>
            </a:r>
            <a:r>
              <a:rPr lang="en-US" altLang="zh-CN" b="1" dirty="0" err="1">
                <a:solidFill>
                  <a:srgbClr val="C00000"/>
                </a:solidFill>
                <a:latin typeface="Times New Roman" charset="0"/>
              </a:rPr>
              <a:t>sno_index</a:t>
            </a:r>
            <a:r>
              <a:rPr lang="en-US" altLang="zh-CN" b="1" dirty="0">
                <a:solidFill>
                  <a:srgbClr val="C00000"/>
                </a:solidFill>
                <a:latin typeface="Times New Roman" charset="0"/>
              </a:rPr>
              <a:t> on s (</a:t>
            </a:r>
            <a:r>
              <a:rPr lang="en-US" altLang="zh-CN" b="1" dirty="0" err="1">
                <a:solidFill>
                  <a:srgbClr val="C00000"/>
                </a:solidFill>
                <a:latin typeface="Times New Roman" charset="0"/>
              </a:rPr>
              <a:t>sno</a:t>
            </a:r>
            <a:r>
              <a:rPr lang="en-US" altLang="zh-CN" b="1" dirty="0">
                <a:solidFill>
                  <a:srgbClr val="C00000"/>
                </a:solidFill>
                <a:latin typeface="Times New Roman" charset="0"/>
              </a:rPr>
              <a:t>)</a:t>
            </a:r>
            <a:r>
              <a:rPr lang="zh-CN" altLang="en-US" b="1" dirty="0">
                <a:solidFill>
                  <a:srgbClr val="C00000"/>
                </a:solidFill>
                <a:latin typeface="Times New Roman" charset="0"/>
              </a:rPr>
              <a:t>；</a:t>
            </a:r>
            <a:endParaRPr lang="en-US" altLang="zh-CN" b="1" dirty="0">
              <a:solidFill>
                <a:srgbClr val="C00000"/>
              </a:solidFill>
              <a:latin typeface="Times New Roman" charset="0"/>
            </a:endParaRPr>
          </a:p>
          <a:p>
            <a:pPr>
              <a:spcBef>
                <a:spcPct val="40000"/>
              </a:spcBef>
              <a:buSzTx/>
              <a:buFont typeface="Wingdings" charset="0"/>
              <a:buNone/>
              <a:defRPr/>
            </a:pPr>
            <a:r>
              <a:rPr lang="en-US" altLang="zh-CN" b="1" dirty="0">
                <a:latin typeface="楷体_GB2312" charset="0"/>
              </a:rPr>
              <a:t>(2)</a:t>
            </a:r>
            <a:r>
              <a:rPr lang="zh-CN" altLang="en-US" b="1" dirty="0">
                <a:latin typeface="楷体_GB2312" charset="0"/>
              </a:rPr>
              <a:t>对</a:t>
            </a:r>
            <a:r>
              <a:rPr lang="zh-CN" altLang="en-US" b="1" dirty="0">
                <a:latin typeface="Times New Roman" charset="0"/>
              </a:rPr>
              <a:t>表</a:t>
            </a:r>
            <a:r>
              <a:rPr lang="en-US" altLang="zh-CN" b="1" dirty="0">
                <a:latin typeface="Times New Roman" charset="0"/>
              </a:rPr>
              <a:t>S</a:t>
            </a:r>
            <a:r>
              <a:rPr lang="zh-CN" altLang="en-US" b="1" dirty="0">
                <a:latin typeface="Times New Roman" charset="0"/>
              </a:rPr>
              <a:t>按照系名升序、学号降序排列建立唯一索</a:t>
            </a:r>
            <a:r>
              <a:rPr lang="en-US" altLang="zh-CN" b="1" dirty="0">
                <a:latin typeface="Times New Roman" charset="0"/>
              </a:rPr>
              <a:t>DNAME_AGE_INDEX </a:t>
            </a:r>
            <a:r>
              <a:rPr lang="zh-CN" altLang="en-US" b="1" dirty="0">
                <a:latin typeface="Times New Roman" charset="0"/>
              </a:rPr>
              <a:t>。</a:t>
            </a:r>
            <a:endParaRPr lang="en-US" altLang="zh-CN" b="1" dirty="0">
              <a:latin typeface="Times New Roman" charset="0"/>
            </a:endParaRPr>
          </a:p>
          <a:p>
            <a:pPr>
              <a:spcBef>
                <a:spcPts val="0"/>
              </a:spcBef>
              <a:buNone/>
              <a:defRPr/>
            </a:pPr>
            <a:r>
              <a:rPr lang="en-US" altLang="zh-CN" sz="3200" b="1" dirty="0">
                <a:solidFill>
                  <a:srgbClr val="C00000"/>
                </a:solidFill>
                <a:latin typeface="Times New Roman" charset="0"/>
              </a:rPr>
              <a:t> create unique index </a:t>
            </a:r>
            <a:r>
              <a:rPr lang="en-US" altLang="zh-CN" sz="3200" b="1" dirty="0" err="1">
                <a:solidFill>
                  <a:srgbClr val="C00000"/>
                </a:solidFill>
                <a:latin typeface="Times New Roman" charset="0"/>
              </a:rPr>
              <a:t>dname_age_index</a:t>
            </a:r>
            <a:r>
              <a:rPr lang="en-US" altLang="zh-CN" sz="3200" b="1" dirty="0">
                <a:solidFill>
                  <a:srgbClr val="C00000"/>
                </a:solidFill>
                <a:latin typeface="Times New Roman" charset="0"/>
              </a:rPr>
              <a:t> </a:t>
            </a:r>
          </a:p>
          <a:p>
            <a:pPr>
              <a:spcBef>
                <a:spcPts val="0"/>
              </a:spcBef>
              <a:buNone/>
              <a:defRPr/>
            </a:pPr>
            <a:r>
              <a:rPr lang="en-US" altLang="zh-CN" sz="3200" b="1" dirty="0">
                <a:solidFill>
                  <a:srgbClr val="C00000"/>
                </a:solidFill>
                <a:latin typeface="Times New Roman" charset="0"/>
              </a:rPr>
              <a:t>		on s (</a:t>
            </a:r>
            <a:r>
              <a:rPr lang="en-US" altLang="zh-CN" sz="3200" b="1" dirty="0" err="1">
                <a:solidFill>
                  <a:srgbClr val="C00000"/>
                </a:solidFill>
                <a:latin typeface="Times New Roman" charset="0"/>
              </a:rPr>
              <a:t>dname</a:t>
            </a:r>
            <a:r>
              <a:rPr lang="en-US" altLang="zh-CN" sz="3200" b="1" dirty="0">
                <a:solidFill>
                  <a:srgbClr val="C00000"/>
                </a:solidFill>
                <a:latin typeface="Times New Roman" charset="0"/>
              </a:rPr>
              <a:t> </a:t>
            </a:r>
            <a:r>
              <a:rPr lang="en-US" altLang="zh-CN" sz="3200" b="1" dirty="0" err="1">
                <a:solidFill>
                  <a:srgbClr val="C00000"/>
                </a:solidFill>
                <a:latin typeface="Times New Roman" charset="0"/>
              </a:rPr>
              <a:t>asc</a:t>
            </a:r>
            <a:r>
              <a:rPr lang="zh-CN" altLang="en-US" sz="3200" b="1" dirty="0">
                <a:solidFill>
                  <a:srgbClr val="C00000"/>
                </a:solidFill>
                <a:latin typeface="Times New Roman" charset="0"/>
              </a:rPr>
              <a:t>，</a:t>
            </a:r>
            <a:r>
              <a:rPr lang="en-US" altLang="zh-CN" sz="3200" b="1" dirty="0" err="1">
                <a:solidFill>
                  <a:srgbClr val="C00000"/>
                </a:solidFill>
                <a:latin typeface="Times New Roman" charset="0"/>
              </a:rPr>
              <a:t>sno</a:t>
            </a:r>
            <a:r>
              <a:rPr lang="en-US" altLang="zh-CN" sz="3200" b="1" dirty="0">
                <a:solidFill>
                  <a:srgbClr val="C00000"/>
                </a:solidFill>
                <a:latin typeface="Times New Roman" charset="0"/>
              </a:rPr>
              <a:t>   desc)</a:t>
            </a:r>
            <a:r>
              <a:rPr lang="zh-CN" altLang="en-US" sz="3200" b="1" dirty="0">
                <a:solidFill>
                  <a:srgbClr val="C00000"/>
                </a:solidFill>
                <a:latin typeface="Times New Roman" charset="0"/>
              </a:rPr>
              <a:t>；</a:t>
            </a:r>
            <a:endParaRPr lang="en-US" altLang="zh-CN" sz="3200" b="1" dirty="0">
              <a:solidFill>
                <a:srgbClr val="C00000"/>
              </a:solidFill>
              <a:latin typeface="Times New Roman" charset="0"/>
            </a:endParaRPr>
          </a:p>
          <a:p>
            <a:pPr>
              <a:spcBef>
                <a:spcPct val="40000"/>
              </a:spcBef>
              <a:buSzTx/>
              <a:buFont typeface="Wingdings" charset="0"/>
              <a:buNone/>
              <a:defRPr/>
            </a:pPr>
            <a:r>
              <a:rPr lang="en-US" altLang="zh-CN" b="1" dirty="0">
                <a:latin typeface="楷体_GB2312" charset="0"/>
              </a:rPr>
              <a:t>(3)</a:t>
            </a:r>
            <a:r>
              <a:rPr lang="zh-CN" altLang="en-US" b="1" dirty="0">
                <a:latin typeface="楷体_GB2312" charset="0"/>
              </a:rPr>
              <a:t>对表</a:t>
            </a:r>
            <a:r>
              <a:rPr lang="en-US" altLang="zh-CN" b="1" dirty="0">
                <a:latin typeface="楷体_GB2312" charset="0"/>
              </a:rPr>
              <a:t>S</a:t>
            </a:r>
            <a:r>
              <a:rPr lang="zh-CN" altLang="en-US" b="1" dirty="0">
                <a:latin typeface="楷体_GB2312" charset="0"/>
              </a:rPr>
              <a:t>按照学号升序排列建立聚簇索引</a:t>
            </a:r>
            <a:r>
              <a:rPr lang="en-US" altLang="zh-CN" b="1" dirty="0">
                <a:latin typeface="楷体_GB2312" charset="0"/>
              </a:rPr>
              <a:t>SNO_CLUSTER</a:t>
            </a:r>
            <a:r>
              <a:rPr lang="zh-CN" altLang="en-US" b="1" dirty="0">
                <a:latin typeface="楷体_GB2312" charset="0"/>
              </a:rPr>
              <a:t>。</a:t>
            </a:r>
            <a:endParaRPr lang="en-US" altLang="zh-CN" b="1" dirty="0">
              <a:latin typeface="楷体_GB2312" charset="0"/>
            </a:endParaRPr>
          </a:p>
          <a:p>
            <a:pPr>
              <a:lnSpc>
                <a:spcPct val="160000"/>
              </a:lnSpc>
              <a:spcBef>
                <a:spcPts val="0"/>
              </a:spcBef>
              <a:buNone/>
              <a:defRPr/>
            </a:pPr>
            <a:r>
              <a:rPr lang="en-US" altLang="zh-CN" sz="3200" b="1" dirty="0">
                <a:solidFill>
                  <a:srgbClr val="C00000"/>
                </a:solidFill>
                <a:latin typeface="Times New Roman" charset="0"/>
              </a:rPr>
              <a:t> create cluster index </a:t>
            </a:r>
            <a:r>
              <a:rPr lang="en-US" altLang="zh-CN" sz="3200" b="1" dirty="0" err="1">
                <a:solidFill>
                  <a:srgbClr val="C00000"/>
                </a:solidFill>
                <a:latin typeface="Times New Roman" charset="0"/>
              </a:rPr>
              <a:t>sno_cluster</a:t>
            </a:r>
            <a:r>
              <a:rPr lang="en-US" altLang="zh-CN" sz="3200" b="1" dirty="0">
                <a:solidFill>
                  <a:srgbClr val="C00000"/>
                </a:solidFill>
                <a:latin typeface="Times New Roman" charset="0"/>
              </a:rPr>
              <a:t> on s (</a:t>
            </a:r>
            <a:r>
              <a:rPr lang="en-US" altLang="zh-CN" sz="3200" b="1" dirty="0" err="1">
                <a:solidFill>
                  <a:srgbClr val="C00000"/>
                </a:solidFill>
                <a:latin typeface="Times New Roman" charset="0"/>
              </a:rPr>
              <a:t>sno</a:t>
            </a:r>
            <a:r>
              <a:rPr lang="en-US" altLang="zh-CN" sz="3200" b="1" dirty="0">
                <a:solidFill>
                  <a:srgbClr val="C00000"/>
                </a:solidFill>
                <a:latin typeface="Times New Roman" charset="0"/>
              </a:rPr>
              <a:t>)</a:t>
            </a:r>
            <a:r>
              <a:rPr lang="zh-CN" altLang="en-US" sz="3200" b="1" dirty="0">
                <a:solidFill>
                  <a:srgbClr val="C00000"/>
                </a:solidFill>
                <a:latin typeface="Times New Roman" charset="0"/>
              </a:rPr>
              <a:t>；</a:t>
            </a:r>
          </a:p>
        </p:txBody>
      </p:sp>
      <p:sp>
        <p:nvSpPr>
          <p:cNvPr id="5" name="幻灯片编号占位符 5">
            <a:extLst>
              <a:ext uri="{FF2B5EF4-FFF2-40B4-BE49-F238E27FC236}">
                <a16:creationId xmlns:a16="http://schemas.microsoft.com/office/drawing/2014/main" id="{2BDBD392-ED70-9047-A74A-92A39B154936}"/>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463B89FC-ECC0-DF4B-87B6-873D3950497C}" type="slidenum">
              <a:rPr kumimoji="0" lang="en-US" altLang="zh-CN" sz="1400">
                <a:ea typeface="宋体" panose="02010600030101010101" pitchFamily="2" charset="-122"/>
              </a:rPr>
              <a:pPr/>
              <a:t>18</a:t>
            </a:fld>
            <a:endParaRPr kumimoji="0" lang="en-US" altLang="zh-CN" sz="14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a:extLst>
              <a:ext uri="{FF2B5EF4-FFF2-40B4-BE49-F238E27FC236}">
                <a16:creationId xmlns:a16="http://schemas.microsoft.com/office/drawing/2014/main" id="{434FFEA6-8379-E648-8960-9B8799D013C8}"/>
              </a:ext>
            </a:extLst>
          </p:cNvPr>
          <p:cNvSpPr>
            <a:spLocks noGrp="1" noChangeArrowheads="1"/>
          </p:cNvSpPr>
          <p:nvPr>
            <p:ph type="title"/>
          </p:nvPr>
        </p:nvSpPr>
        <p:spPr/>
        <p:txBody>
          <a:bodyPr/>
          <a:lstStyle/>
          <a:p>
            <a:pPr>
              <a:defRPr/>
            </a:pPr>
            <a:r>
              <a:rPr lang="en-US" altLang="zh-CN" dirty="0">
                <a:solidFill>
                  <a:schemeClr val="bg2">
                    <a:lumMod val="10000"/>
                  </a:schemeClr>
                </a:solidFill>
              </a:rPr>
              <a:t>5.2.5 </a:t>
            </a:r>
            <a:r>
              <a:rPr lang="zh-CN" altLang="en-US" dirty="0">
                <a:solidFill>
                  <a:schemeClr val="bg2">
                    <a:lumMod val="10000"/>
                  </a:schemeClr>
                </a:solidFill>
              </a:rPr>
              <a:t>索引的建立和删除</a:t>
            </a:r>
          </a:p>
        </p:txBody>
      </p:sp>
      <p:sp>
        <p:nvSpPr>
          <p:cNvPr id="352259" name="Rectangle 3">
            <a:extLst>
              <a:ext uri="{FF2B5EF4-FFF2-40B4-BE49-F238E27FC236}">
                <a16:creationId xmlns:a16="http://schemas.microsoft.com/office/drawing/2014/main" id="{61AD27FC-4096-DE44-990F-A5E8E97150B8}"/>
              </a:ext>
            </a:extLst>
          </p:cNvPr>
          <p:cNvSpPr>
            <a:spLocks noGrp="1" noChangeArrowheads="1"/>
          </p:cNvSpPr>
          <p:nvPr>
            <p:ph idx="1"/>
          </p:nvPr>
        </p:nvSpPr>
        <p:spPr/>
        <p:txBody>
          <a:bodyPr/>
          <a:lstStyle/>
          <a:p>
            <a:pPr algn="just">
              <a:buFont typeface="Wingdings" charset="0"/>
              <a:buNone/>
              <a:defRPr/>
            </a:pPr>
            <a:r>
              <a:rPr lang="zh-CN" altLang="en-US" b="1" dirty="0"/>
              <a:t>删除索引的语句格式：</a:t>
            </a:r>
            <a:endParaRPr lang="en-US" altLang="zh-CN" b="1" dirty="0"/>
          </a:p>
          <a:p>
            <a:pPr algn="just">
              <a:buFont typeface="Wingdings" charset="0"/>
              <a:buNone/>
              <a:defRPr/>
            </a:pPr>
            <a:r>
              <a:rPr lang="en-US" altLang="zh-CN" b="1" dirty="0">
                <a:solidFill>
                  <a:srgbClr val="A50021"/>
                </a:solidFill>
                <a:latin typeface="Times New Roman" charset="0"/>
              </a:rPr>
              <a:t>DROP INDEX </a:t>
            </a:r>
            <a:r>
              <a:rPr lang="en-US" altLang="zh-CN" b="1" dirty="0">
                <a:solidFill>
                  <a:srgbClr val="A50021"/>
                </a:solidFill>
              </a:rPr>
              <a:t> &lt;</a:t>
            </a:r>
            <a:r>
              <a:rPr lang="zh-CN" altLang="en-US" b="1" dirty="0">
                <a:solidFill>
                  <a:srgbClr val="A50021"/>
                </a:solidFill>
              </a:rPr>
              <a:t>索引名</a:t>
            </a:r>
            <a:r>
              <a:rPr lang="en-US" altLang="zh-CN" b="1" dirty="0">
                <a:solidFill>
                  <a:srgbClr val="A50021"/>
                </a:solidFill>
              </a:rPr>
              <a:t>&gt;</a:t>
            </a:r>
            <a:r>
              <a:rPr lang="zh-CN" altLang="en-US" b="1" dirty="0">
                <a:solidFill>
                  <a:srgbClr val="A50021"/>
                </a:solidFill>
              </a:rPr>
              <a:t>；</a:t>
            </a:r>
            <a:endParaRPr lang="en-US" altLang="zh-CN" b="1" dirty="0">
              <a:solidFill>
                <a:srgbClr val="A50021"/>
              </a:solidFill>
            </a:endParaRPr>
          </a:p>
          <a:p>
            <a:pPr algn="just">
              <a:buFont typeface="Wingdings" charset="0"/>
              <a:buNone/>
              <a:defRPr/>
            </a:pPr>
            <a:r>
              <a:rPr lang="zh-CN" altLang="en-US" b="1" dirty="0"/>
              <a:t>删除索引时，系统会从数据字典中删去有关该索引的描述。</a:t>
            </a:r>
            <a:endParaRPr lang="en-US" altLang="zh-CN" b="1" dirty="0"/>
          </a:p>
          <a:p>
            <a:pPr>
              <a:buFont typeface="Wingdings" charset="0"/>
              <a:buNone/>
              <a:defRPr/>
            </a:pPr>
            <a:endParaRPr lang="en-US" altLang="zh-CN" b="1" dirty="0"/>
          </a:p>
          <a:p>
            <a:pPr>
              <a:buFont typeface="Wingdings" charset="0"/>
              <a:buNone/>
              <a:defRPr/>
            </a:pPr>
            <a:r>
              <a:rPr lang="zh-CN" altLang="en-US" b="1" dirty="0"/>
              <a:t>例：删除</a:t>
            </a:r>
            <a:r>
              <a:rPr lang="en-US" altLang="zh-CN" b="1" dirty="0"/>
              <a:t>S</a:t>
            </a:r>
            <a:r>
              <a:rPr lang="zh-CN" altLang="en-US" b="1" dirty="0"/>
              <a:t>表的</a:t>
            </a:r>
            <a:r>
              <a:rPr lang="en-US" altLang="zh-CN" b="1" dirty="0"/>
              <a:t>SNO_INDEX</a:t>
            </a:r>
            <a:r>
              <a:rPr lang="zh-CN" altLang="en-US" b="1" dirty="0"/>
              <a:t>索引。</a:t>
            </a:r>
          </a:p>
        </p:txBody>
      </p:sp>
      <p:sp>
        <p:nvSpPr>
          <p:cNvPr id="6" name="幻灯片编号占位符 5">
            <a:extLst>
              <a:ext uri="{FF2B5EF4-FFF2-40B4-BE49-F238E27FC236}">
                <a16:creationId xmlns:a16="http://schemas.microsoft.com/office/drawing/2014/main" id="{DCDF0F2B-ACDD-2545-9880-E5B865376D9A}"/>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973254C0-99AC-1644-B054-587EFFE23978}" type="slidenum">
              <a:rPr kumimoji="0" lang="en-US" altLang="zh-CN" sz="1400">
                <a:ea typeface="宋体" panose="02010600030101010101" pitchFamily="2" charset="-122"/>
              </a:rPr>
              <a:pPr/>
              <a:t>19</a:t>
            </a:fld>
            <a:endParaRPr kumimoji="0" lang="en-US" altLang="zh-CN" sz="1400">
              <a:ea typeface="宋体" panose="02010600030101010101" pitchFamily="2" charset="-122"/>
            </a:endParaRPr>
          </a:p>
        </p:txBody>
      </p:sp>
      <p:sp>
        <p:nvSpPr>
          <p:cNvPr id="352260" name="Rectangle 4">
            <a:extLst>
              <a:ext uri="{FF2B5EF4-FFF2-40B4-BE49-F238E27FC236}">
                <a16:creationId xmlns:a16="http://schemas.microsoft.com/office/drawing/2014/main" id="{CF003773-322B-1B40-8489-2D503E66AB14}"/>
              </a:ext>
            </a:extLst>
          </p:cNvPr>
          <p:cNvSpPr>
            <a:spLocks noChangeArrowheads="1"/>
          </p:cNvSpPr>
          <p:nvPr/>
        </p:nvSpPr>
        <p:spPr bwMode="auto">
          <a:xfrm>
            <a:off x="913276" y="5184775"/>
            <a:ext cx="4681537" cy="523220"/>
          </a:xfrm>
          <a:prstGeom prst="rect">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wrap="square">
            <a:spAutoFit/>
          </a:bodyPr>
          <a:lstStyle/>
          <a:p>
            <a:pPr lvl="1" indent="-444500"/>
            <a:r>
              <a:rPr lang="en-US" altLang="zh-CN" sz="2800" dirty="0">
                <a:solidFill>
                  <a:schemeClr val="dk1"/>
                </a:solidFill>
              </a:rPr>
              <a:t>DROP INDEX </a:t>
            </a:r>
            <a:r>
              <a:rPr lang="en-US" sz="2800" dirty="0">
                <a:solidFill>
                  <a:schemeClr val="dk1"/>
                </a:solidFill>
              </a:rPr>
              <a:t>SNO_INDEX</a:t>
            </a:r>
            <a:r>
              <a:rPr lang="zh-CN" altLang="en-US" sz="2800" dirty="0">
                <a:solidFill>
                  <a:schemeClr val="dk1"/>
                </a:solidFill>
              </a:rPr>
              <a:t>；</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2260"/>
                                        </p:tgtEl>
                                        <p:attrNameLst>
                                          <p:attrName>style.visibility</p:attrName>
                                        </p:attrNameLst>
                                      </p:cBhvr>
                                      <p:to>
                                        <p:strVal val="visible"/>
                                      </p:to>
                                    </p:set>
                                    <p:anim calcmode="lin" valueType="num">
                                      <p:cBhvr additive="base">
                                        <p:cTn id="7" dur="500" fill="hold"/>
                                        <p:tgtEl>
                                          <p:spTgt spid="352260"/>
                                        </p:tgtEl>
                                        <p:attrNameLst>
                                          <p:attrName>ppt_x</p:attrName>
                                        </p:attrNameLst>
                                      </p:cBhvr>
                                      <p:tavLst>
                                        <p:tav tm="0">
                                          <p:val>
                                            <p:strVal val="#ppt_x"/>
                                          </p:val>
                                        </p:tav>
                                        <p:tav tm="100000">
                                          <p:val>
                                            <p:strVal val="#ppt_x"/>
                                          </p:val>
                                        </p:tav>
                                      </p:tavLst>
                                    </p:anim>
                                    <p:anim calcmode="lin" valueType="num">
                                      <p:cBhvr additive="base">
                                        <p:cTn id="8" dur="500" fill="hold"/>
                                        <p:tgtEl>
                                          <p:spTgt spid="35226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xit" presetSubtype="16" fill="hold" grpId="1" nodeType="clickEffect">
                                  <p:stCondLst>
                                    <p:cond delay="0"/>
                                  </p:stCondLst>
                                  <p:childTnLst>
                                    <p:animEffect transition="out" filter="box(in)">
                                      <p:cBhvr>
                                        <p:cTn id="12" dur="500"/>
                                        <p:tgtEl>
                                          <p:spTgt spid="352260"/>
                                        </p:tgtEl>
                                      </p:cBhvr>
                                    </p:animEffect>
                                    <p:set>
                                      <p:cBhvr>
                                        <p:cTn id="13" dur="1" fill="hold">
                                          <p:stCondLst>
                                            <p:cond delay="499"/>
                                          </p:stCondLst>
                                        </p:cTn>
                                        <p:tgtEl>
                                          <p:spTgt spid="3522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60" grpId="0" animBg="1"/>
      <p:bldP spid="352260"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p:cNvCxnSpPr/>
          <p:nvPr/>
        </p:nvCxnSpPr>
        <p:spPr>
          <a:xfrm>
            <a:off x="3160567" y="3438144"/>
            <a:ext cx="9031433"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355" y="18289"/>
            <a:ext cx="3287318" cy="6839711"/>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
        <p:nvSpPr>
          <p:cNvPr id="4" name="Freeform 5"/>
          <p:cNvSpPr>
            <a:spLocks/>
          </p:cNvSpPr>
          <p:nvPr/>
        </p:nvSpPr>
        <p:spPr bwMode="auto">
          <a:xfrm>
            <a:off x="2166000" y="1454763"/>
            <a:ext cx="2011680" cy="3966763"/>
          </a:xfrm>
          <a:custGeom>
            <a:avLst/>
            <a:gdLst>
              <a:gd name="T0" fmla="*/ 1531 w 4760"/>
              <a:gd name="T1" fmla="*/ 0 h 1417"/>
              <a:gd name="T2" fmla="*/ 0 w 4760"/>
              <a:gd name="T3" fmla="*/ 0 h 1417"/>
              <a:gd name="T4" fmla="*/ 0 w 4760"/>
              <a:gd name="T5" fmla="*/ 1417 h 1417"/>
              <a:gd name="T6" fmla="*/ 4760 w 4760"/>
              <a:gd name="T7" fmla="*/ 1417 h 1417"/>
              <a:gd name="T8" fmla="*/ 4760 w 4760"/>
              <a:gd name="T9" fmla="*/ 0 h 1417"/>
              <a:gd name="T10" fmla="*/ 3230 w 4760"/>
              <a:gd name="T11" fmla="*/ 0 h 1417"/>
            </a:gdLst>
            <a:ahLst/>
            <a:cxnLst>
              <a:cxn ang="0">
                <a:pos x="T0" y="T1"/>
              </a:cxn>
              <a:cxn ang="0">
                <a:pos x="T2" y="T3"/>
              </a:cxn>
              <a:cxn ang="0">
                <a:pos x="T4" y="T5"/>
              </a:cxn>
              <a:cxn ang="0">
                <a:pos x="T6" y="T7"/>
              </a:cxn>
              <a:cxn ang="0">
                <a:pos x="T8" y="T9"/>
              </a:cxn>
              <a:cxn ang="0">
                <a:pos x="T10" y="T11"/>
              </a:cxn>
            </a:cxnLst>
            <a:rect l="0" t="0" r="r" b="b"/>
            <a:pathLst>
              <a:path w="4760" h="1417">
                <a:moveTo>
                  <a:pt x="1531" y="0"/>
                </a:moveTo>
                <a:lnTo>
                  <a:pt x="0" y="0"/>
                </a:lnTo>
                <a:lnTo>
                  <a:pt x="0" y="1417"/>
                </a:lnTo>
                <a:lnTo>
                  <a:pt x="4760" y="1417"/>
                </a:lnTo>
                <a:lnTo>
                  <a:pt x="4760" y="0"/>
                </a:lnTo>
                <a:lnTo>
                  <a:pt x="3230" y="0"/>
                </a:lnTo>
              </a:path>
            </a:pathLst>
          </a:custGeom>
          <a:solidFill>
            <a:srgbClr val="596784">
              <a:alpha val="89804"/>
            </a:srgbClr>
          </a:solidFill>
          <a:ln w="19050" cap="flat">
            <a:noFill/>
            <a:prstDash val="solid"/>
            <a:miter lim="800000"/>
            <a:headEnd/>
            <a:tailEnd/>
          </a:ln>
        </p:spPr>
        <p:txBody>
          <a:bodyPr vert="horz" wrap="square" lIns="91435" tIns="45717" rIns="91435" bIns="45717" numCol="1" anchor="t" anchorCtr="0" compatLnSpc="1">
            <a:prstTxWarp prst="textNoShape">
              <a:avLst/>
            </a:prstTxWarp>
          </a:bodyPr>
          <a:lstStyle/>
          <a:p>
            <a:pPr>
              <a:lnSpc>
                <a:spcPct val="130000"/>
              </a:lnSpc>
            </a:pPr>
            <a:endParaRPr lang="zh-CN" altLang="en-US" sz="2000" dirty="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endParaRPr>
          </a:p>
        </p:txBody>
      </p:sp>
      <p:sp>
        <p:nvSpPr>
          <p:cNvPr id="8" name="TextBox 148"/>
          <p:cNvSpPr txBox="1"/>
          <p:nvPr/>
        </p:nvSpPr>
        <p:spPr>
          <a:xfrm>
            <a:off x="2744872" y="2390495"/>
            <a:ext cx="1402226" cy="2123658"/>
          </a:xfrm>
          <a:prstGeom prst="rect">
            <a:avLst/>
          </a:prstGeom>
          <a:noFill/>
        </p:spPr>
        <p:txBody>
          <a:bodyPr wrap="square" rtlCol="0">
            <a:spAutoFit/>
          </a:bodyPr>
          <a:lstStyle/>
          <a:p>
            <a:pPr algn="ctr"/>
            <a:r>
              <a:rPr lang="zh-CN" altLang="en-US" sz="6600" cap="all" spc="300" dirty="0">
                <a:solidFill>
                  <a:schemeClr val="bg1"/>
                </a:solidFill>
                <a:latin typeface="方正黑体简体" panose="02010601030101010101" pitchFamily="2" charset="-122"/>
                <a:ea typeface="方正黑体简体" panose="02010601030101010101" pitchFamily="2" charset="-122"/>
                <a:cs typeface="+mn-ea"/>
                <a:sym typeface="+mn-lt"/>
              </a:rPr>
              <a:t>目</a:t>
            </a:r>
            <a:endParaRPr lang="en-US" altLang="zh-CN" sz="6600" cap="all" spc="300" dirty="0">
              <a:solidFill>
                <a:schemeClr val="bg1"/>
              </a:solidFill>
              <a:latin typeface="方正黑体简体" panose="02010601030101010101" pitchFamily="2" charset="-122"/>
              <a:ea typeface="方正黑体简体" panose="02010601030101010101" pitchFamily="2" charset="-122"/>
              <a:cs typeface="+mn-ea"/>
              <a:sym typeface="+mn-lt"/>
            </a:endParaRPr>
          </a:p>
          <a:p>
            <a:pPr algn="ctr"/>
            <a:r>
              <a:rPr lang="zh-CN" altLang="en-US" sz="6600" cap="all" spc="300" dirty="0">
                <a:solidFill>
                  <a:schemeClr val="bg1"/>
                </a:solidFill>
                <a:latin typeface="方正黑体简体" panose="02010601030101010101" pitchFamily="2" charset="-122"/>
                <a:ea typeface="方正黑体简体" panose="02010601030101010101" pitchFamily="2" charset="-122"/>
                <a:cs typeface="+mn-ea"/>
                <a:sym typeface="+mn-lt"/>
              </a:rPr>
              <a:t>录</a:t>
            </a:r>
            <a:endParaRPr lang="en-US" altLang="zh-CN" sz="6600" cap="all" spc="300" dirty="0">
              <a:solidFill>
                <a:schemeClr val="bg1"/>
              </a:solidFill>
              <a:latin typeface="方正黑体简体" panose="02010601030101010101" pitchFamily="2" charset="-122"/>
              <a:ea typeface="方正黑体简体" panose="02010601030101010101" pitchFamily="2" charset="-122"/>
              <a:cs typeface="+mn-ea"/>
              <a:sym typeface="+mn-lt"/>
            </a:endParaRPr>
          </a:p>
        </p:txBody>
      </p:sp>
      <p:sp>
        <p:nvSpPr>
          <p:cNvPr id="17" name="矩形 16"/>
          <p:cNvSpPr/>
          <p:nvPr/>
        </p:nvSpPr>
        <p:spPr>
          <a:xfrm rot="5400000">
            <a:off x="1216925" y="2980281"/>
            <a:ext cx="2994731" cy="892552"/>
          </a:xfrm>
          <a:prstGeom prst="rect">
            <a:avLst/>
          </a:prstGeom>
        </p:spPr>
        <p:txBody>
          <a:bodyPr wrap="none">
            <a:spAutoFit/>
          </a:bodyPr>
          <a:lstStyle/>
          <a:p>
            <a:pPr algn="ctr">
              <a:lnSpc>
                <a:spcPct val="130000"/>
              </a:lnSpc>
            </a:pPr>
            <a:r>
              <a:rPr lang="en-US" altLang="zh-CN" sz="4000" cap="all" dirty="0">
                <a:solidFill>
                  <a:schemeClr val="bg1"/>
                </a:solidFill>
                <a:latin typeface="方正黑体简体" panose="02010601030101010101" pitchFamily="2" charset="-122"/>
                <a:ea typeface="方正黑体简体" panose="02010601030101010101" pitchFamily="2" charset="-122"/>
                <a:cs typeface="+mn-ea"/>
                <a:sym typeface="+mn-lt"/>
              </a:rPr>
              <a:t>contents</a:t>
            </a:r>
            <a:endParaRPr lang="zh-CN" altLang="en-US" sz="4000" cap="all" dirty="0">
              <a:solidFill>
                <a:schemeClr val="bg1"/>
              </a:solidFill>
              <a:latin typeface="方正黑体简体" panose="02010601030101010101" pitchFamily="2" charset="-122"/>
              <a:ea typeface="方正黑体简体" panose="02010601030101010101" pitchFamily="2" charset="-122"/>
              <a:cs typeface="+mn-ea"/>
              <a:sym typeface="+mn-lt"/>
            </a:endParaRPr>
          </a:p>
        </p:txBody>
      </p:sp>
      <p:grpSp>
        <p:nvGrpSpPr>
          <p:cNvPr id="24" name="组合 23"/>
          <p:cNvGrpSpPr/>
          <p:nvPr/>
        </p:nvGrpSpPr>
        <p:grpSpPr>
          <a:xfrm>
            <a:off x="3746737" y="2686445"/>
            <a:ext cx="2954655" cy="897101"/>
            <a:chOff x="3451312" y="2686445"/>
            <a:chExt cx="2954655" cy="897101"/>
          </a:xfrm>
        </p:grpSpPr>
        <p:sp>
          <p:nvSpPr>
            <p:cNvPr id="21" name="椭圆 20"/>
            <p:cNvSpPr/>
            <p:nvPr/>
          </p:nvSpPr>
          <p:spPr>
            <a:xfrm>
              <a:off x="5262084" y="3292741"/>
              <a:ext cx="290805" cy="290805"/>
            </a:xfrm>
            <a:prstGeom prst="ellipse">
              <a:avLst/>
            </a:prstGeom>
            <a:solidFill>
              <a:srgbClr val="FFB407"/>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200" b="1" dirty="0">
                  <a:latin typeface="方正黑体简体" panose="02010601030101010101" pitchFamily="2" charset="-122"/>
                  <a:ea typeface="方正黑体简体" panose="02010601030101010101" pitchFamily="2" charset="-122"/>
                </a:rPr>
                <a:t>01</a:t>
              </a:r>
              <a:endParaRPr lang="zh-CN" altLang="en-US" sz="1200" b="1" dirty="0">
                <a:latin typeface="方正黑体简体" panose="02010601030101010101" pitchFamily="2" charset="-122"/>
                <a:ea typeface="方正黑体简体" panose="02010601030101010101" pitchFamily="2" charset="-122"/>
              </a:endParaRPr>
            </a:p>
          </p:txBody>
        </p:sp>
        <p:sp>
          <p:nvSpPr>
            <p:cNvPr id="6" name="矩形 5"/>
            <p:cNvSpPr/>
            <p:nvPr/>
          </p:nvSpPr>
          <p:spPr>
            <a:xfrm>
              <a:off x="3451312" y="2686445"/>
              <a:ext cx="2954655" cy="461665"/>
            </a:xfrm>
            <a:prstGeom prst="rect">
              <a:avLst/>
            </a:prstGeom>
            <a:noFill/>
            <a:effectLst/>
          </p:spPr>
          <p:txBody>
            <a:bodyPr wrap="none">
              <a:spAutoFit/>
            </a:bodyPr>
            <a:lstStyle/>
            <a:p>
              <a:pPr lvl="2" algn="just">
                <a:spcBef>
                  <a:spcPct val="5000"/>
                </a:spcBef>
                <a:buClr>
                  <a:srgbClr val="A50021"/>
                </a:buClr>
                <a:defRPr/>
              </a:pPr>
              <a:r>
                <a:rPr lang="zh-CN" altLang="en-US" sz="2400" b="1" dirty="0">
                  <a:solidFill>
                    <a:srgbClr val="554B4F"/>
                  </a:solidFill>
                  <a:ea typeface="方正黑体简体" panose="02010601030101010101" pitchFamily="2" charset="-122"/>
                  <a:cs typeface="+mn-ea"/>
                </a:rPr>
                <a:t>数据定义语言</a:t>
              </a:r>
              <a:endParaRPr lang="en-US" altLang="zh-CN" sz="2400" b="1" dirty="0">
                <a:solidFill>
                  <a:srgbClr val="554B4F"/>
                </a:solidFill>
                <a:ea typeface="方正黑体简体" panose="02010601030101010101" pitchFamily="2" charset="-122"/>
                <a:cs typeface="+mn-ea"/>
              </a:endParaRPr>
            </a:p>
          </p:txBody>
        </p:sp>
      </p:grpSp>
      <p:grpSp>
        <p:nvGrpSpPr>
          <p:cNvPr id="25" name="组合 24"/>
          <p:cNvGrpSpPr/>
          <p:nvPr/>
        </p:nvGrpSpPr>
        <p:grpSpPr>
          <a:xfrm>
            <a:off x="6352928" y="3292741"/>
            <a:ext cx="2076209" cy="937653"/>
            <a:chOff x="4369381" y="3292741"/>
            <a:chExt cx="2076209" cy="937653"/>
          </a:xfrm>
        </p:grpSpPr>
        <p:sp>
          <p:nvSpPr>
            <p:cNvPr id="26" name="椭圆 25"/>
            <p:cNvSpPr/>
            <p:nvPr/>
          </p:nvSpPr>
          <p:spPr>
            <a:xfrm>
              <a:off x="5262084" y="3292741"/>
              <a:ext cx="290805" cy="290805"/>
            </a:xfrm>
            <a:prstGeom prst="ellipse">
              <a:avLst/>
            </a:prstGeom>
            <a:solidFill>
              <a:srgbClr val="596784"/>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200" b="1" dirty="0">
                  <a:latin typeface="方正黑体简体" panose="02010601030101010101" pitchFamily="2" charset="-122"/>
                  <a:ea typeface="方正黑体简体" panose="02010601030101010101" pitchFamily="2" charset="-122"/>
                </a:rPr>
                <a:t>02</a:t>
              </a:r>
              <a:endParaRPr lang="zh-CN" altLang="en-US" sz="1200" b="1" dirty="0">
                <a:latin typeface="方正黑体简体" panose="02010601030101010101" pitchFamily="2" charset="-122"/>
                <a:ea typeface="方正黑体简体" panose="02010601030101010101" pitchFamily="2" charset="-122"/>
              </a:endParaRPr>
            </a:p>
          </p:txBody>
        </p:sp>
        <p:sp>
          <p:nvSpPr>
            <p:cNvPr id="28" name="矩形 27"/>
            <p:cNvSpPr/>
            <p:nvPr/>
          </p:nvSpPr>
          <p:spPr>
            <a:xfrm>
              <a:off x="4369381" y="3768729"/>
              <a:ext cx="2076209" cy="461665"/>
            </a:xfrm>
            <a:prstGeom prst="rect">
              <a:avLst/>
            </a:prstGeom>
            <a:noFill/>
            <a:effectLst/>
          </p:spPr>
          <p:txBody>
            <a:bodyPr wrap="none">
              <a:spAutoFit/>
            </a:bodyPr>
            <a:lstStyle/>
            <a:p>
              <a:pPr lvl="2" indent="-869950" algn="just">
                <a:spcBef>
                  <a:spcPct val="5000"/>
                </a:spcBef>
                <a:buClr>
                  <a:srgbClr val="A50021"/>
                </a:buClr>
                <a:defRPr/>
              </a:pPr>
              <a:r>
                <a:rPr lang="zh-CN" altLang="en-US" sz="2400" b="1" dirty="0">
                  <a:solidFill>
                    <a:srgbClr val="554B4F"/>
                  </a:solidFill>
                  <a:ea typeface="方正黑体简体" panose="02010601030101010101" pitchFamily="2" charset="-122"/>
                  <a:cs typeface="+mn-ea"/>
                </a:rPr>
                <a:t>数据操纵语言</a:t>
              </a:r>
              <a:endParaRPr lang="en-US" altLang="zh-CN" sz="2400" b="1" dirty="0">
                <a:solidFill>
                  <a:srgbClr val="554B4F"/>
                </a:solidFill>
                <a:ea typeface="方正黑体简体" panose="02010601030101010101" pitchFamily="2" charset="-122"/>
                <a:cs typeface="+mn-ea"/>
              </a:endParaRPr>
            </a:p>
          </p:txBody>
        </p:sp>
      </p:grpSp>
      <p:grpSp>
        <p:nvGrpSpPr>
          <p:cNvPr id="30" name="组合 29"/>
          <p:cNvGrpSpPr/>
          <p:nvPr/>
        </p:nvGrpSpPr>
        <p:grpSpPr>
          <a:xfrm>
            <a:off x="8063492" y="2594739"/>
            <a:ext cx="2031325" cy="988807"/>
            <a:chOff x="4391823" y="2594739"/>
            <a:chExt cx="2031325" cy="988807"/>
          </a:xfrm>
        </p:grpSpPr>
        <p:sp>
          <p:nvSpPr>
            <p:cNvPr id="31" name="椭圆 30"/>
            <p:cNvSpPr/>
            <p:nvPr/>
          </p:nvSpPr>
          <p:spPr>
            <a:xfrm>
              <a:off x="5262084" y="3292741"/>
              <a:ext cx="290805" cy="290805"/>
            </a:xfrm>
            <a:prstGeom prst="ellipse">
              <a:avLst/>
            </a:prstGeom>
            <a:solidFill>
              <a:srgbClr val="FFB407"/>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200" b="1" dirty="0">
                  <a:latin typeface="方正黑体简体" panose="02010601030101010101" pitchFamily="2" charset="-122"/>
                  <a:ea typeface="方正黑体简体" panose="02010601030101010101" pitchFamily="2" charset="-122"/>
                </a:rPr>
                <a:t>03</a:t>
              </a:r>
              <a:endParaRPr lang="zh-CN" altLang="en-US" sz="1200" b="1" dirty="0">
                <a:latin typeface="方正黑体简体" panose="02010601030101010101" pitchFamily="2" charset="-122"/>
                <a:ea typeface="方正黑体简体" panose="02010601030101010101" pitchFamily="2" charset="-122"/>
              </a:endParaRPr>
            </a:p>
          </p:txBody>
        </p:sp>
        <p:sp>
          <p:nvSpPr>
            <p:cNvPr id="33" name="矩形 32"/>
            <p:cNvSpPr/>
            <p:nvPr/>
          </p:nvSpPr>
          <p:spPr>
            <a:xfrm>
              <a:off x="4391823" y="2594739"/>
              <a:ext cx="2031325" cy="532710"/>
            </a:xfrm>
            <a:prstGeom prst="rect">
              <a:avLst/>
            </a:prstGeom>
            <a:noFill/>
            <a:effectLst/>
          </p:spPr>
          <p:txBody>
            <a:bodyPr wrap="none">
              <a:spAutoFit/>
            </a:bodyPr>
            <a:lstStyle/>
            <a:p>
              <a:pPr>
                <a:lnSpc>
                  <a:spcPct val="130000"/>
                </a:lnSpc>
                <a:defRPr/>
              </a:pPr>
              <a:r>
                <a:rPr lang="zh-CN" altLang="en-US" sz="2400" b="1" dirty="0">
                  <a:solidFill>
                    <a:srgbClr val="554B4F"/>
                  </a:solidFill>
                  <a:ea typeface="方正黑体简体" panose="02010601030101010101" pitchFamily="2" charset="-122"/>
                  <a:cs typeface="+mn-ea"/>
                </a:rPr>
                <a:t>数据控制语言</a:t>
              </a:r>
            </a:p>
          </p:txBody>
        </p:sp>
      </p:grpSp>
    </p:spTree>
    <p:extLst>
      <p:ext uri="{BB962C8B-B14F-4D97-AF65-F5344CB8AC3E}">
        <p14:creationId xmlns:p14="http://schemas.microsoft.com/office/powerpoint/2010/main" val="5490903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12" presetClass="entr" presetSubtype="4"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ppt_y</p:attrName>
                                        </p:attrNameLst>
                                      </p:cBhvr>
                                      <p:tavLst>
                                        <p:tav tm="0">
                                          <p:val>
                                            <p:strVal val="#ppt_y+#ppt_h*1.125000"/>
                                          </p:val>
                                        </p:tav>
                                        <p:tav tm="100000">
                                          <p:val>
                                            <p:strVal val="#ppt_y"/>
                                          </p:val>
                                        </p:tav>
                                      </p:tavLst>
                                    </p:anim>
                                    <p:animEffect transition="in" filter="wipe(up)">
                                      <p:cBhvr>
                                        <p:cTn id="13" dur="500"/>
                                        <p:tgtEl>
                                          <p:spTgt spid="8"/>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up)">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 grpId="0" animBg="1"/>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819913" y="3720573"/>
            <a:ext cx="6264967" cy="990784"/>
          </a:xfrm>
          <a:prstGeom prst="rect">
            <a:avLst/>
          </a:prstGeom>
          <a:noFill/>
        </p:spPr>
        <p:txBody>
          <a:bodyPr wrap="square" lIns="0" tIns="0" rIns="0" bIns="0" rtlCol="0">
            <a:spAutoFit/>
          </a:bodyPr>
          <a:lstStyle/>
          <a:p>
            <a:pPr>
              <a:lnSpc>
                <a:spcPct val="130000"/>
              </a:lnSpc>
            </a:pPr>
            <a:r>
              <a:rPr lang="en-US" altLang="zh-CN" sz="5400" b="1" dirty="0"/>
              <a:t>5.3 </a:t>
            </a:r>
            <a:r>
              <a:rPr lang="zh-CN" altLang="en-US" sz="5400" b="1" dirty="0"/>
              <a:t>数据查询</a:t>
            </a:r>
            <a:endParaRPr lang="zh-CN" altLang="en-US" sz="5400" b="1" dirty="0">
              <a:solidFill>
                <a:srgbClr val="554B4F"/>
              </a:solidFill>
              <a:latin typeface="方正黑体简体" panose="02010601030101010101" pitchFamily="2" charset="-122"/>
              <a:ea typeface="方正黑体简体" panose="02010601030101010101" pitchFamily="2" charset="-122"/>
              <a:cs typeface="+mn-ea"/>
              <a:sym typeface="+mn-lt"/>
            </a:endParaRPr>
          </a:p>
        </p:txBody>
      </p:sp>
      <p:sp>
        <p:nvSpPr>
          <p:cNvPr id="11" name="矩形 10"/>
          <p:cNvSpPr/>
          <p:nvPr/>
        </p:nvSpPr>
        <p:spPr>
          <a:xfrm>
            <a:off x="9354" y="18289"/>
            <a:ext cx="12182645" cy="2896361"/>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
        <p:nvSpPr>
          <p:cNvPr id="14" name="矩形 13"/>
          <p:cNvSpPr/>
          <p:nvPr/>
        </p:nvSpPr>
        <p:spPr>
          <a:xfrm>
            <a:off x="1179690" y="963297"/>
            <a:ext cx="1845738" cy="4199253"/>
          </a:xfrm>
          <a:prstGeom prst="rect">
            <a:avLst/>
          </a:prstGeom>
          <a:solidFill>
            <a:srgbClr val="596784"/>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TextBox 48"/>
          <p:cNvSpPr txBox="1"/>
          <p:nvPr/>
        </p:nvSpPr>
        <p:spPr>
          <a:xfrm>
            <a:off x="1179690" y="3095904"/>
            <a:ext cx="1845739" cy="2076402"/>
          </a:xfrm>
          <a:prstGeom prst="rect">
            <a:avLst/>
          </a:prstGeom>
          <a:noFill/>
        </p:spPr>
        <p:txBody>
          <a:bodyPr wrap="square" lIns="0" tIns="0" rIns="0" bIns="0" rtlCol="0">
            <a:spAutoFit/>
          </a:bodyPr>
          <a:lstStyle/>
          <a:p>
            <a:pPr algn="ctr">
              <a:lnSpc>
                <a:spcPct val="130000"/>
              </a:lnSpc>
            </a:pPr>
            <a:r>
              <a:rPr lang="en-US" altLang="zh-CN" sz="11500" dirty="0">
                <a:solidFill>
                  <a:schemeClr val="bg1"/>
                </a:solidFill>
                <a:latin typeface="方正黑体简体" panose="02010601030101010101" pitchFamily="2" charset="-122"/>
                <a:ea typeface="方正黑体简体" panose="02010601030101010101" pitchFamily="2" charset="-122"/>
                <a:cs typeface="+mn-ea"/>
                <a:sym typeface="+mn-lt"/>
              </a:rPr>
              <a:t>5</a:t>
            </a:r>
            <a:endParaRPr lang="zh-CN" altLang="en-US" sz="11500" dirty="0">
              <a:solidFill>
                <a:schemeClr val="bg1"/>
              </a:solidFill>
              <a:latin typeface="方正黑体简体" panose="02010601030101010101" pitchFamily="2" charset="-122"/>
              <a:ea typeface="方正黑体简体" panose="02010601030101010101" pitchFamily="2" charset="-122"/>
              <a:cs typeface="+mn-ea"/>
              <a:sym typeface="+mn-lt"/>
            </a:endParaRPr>
          </a:p>
        </p:txBody>
      </p:sp>
      <p:sp>
        <p:nvSpPr>
          <p:cNvPr id="17" name="矩形 16"/>
          <p:cNvSpPr/>
          <p:nvPr/>
        </p:nvSpPr>
        <p:spPr>
          <a:xfrm>
            <a:off x="11059276" y="2715130"/>
            <a:ext cx="495300" cy="495300"/>
          </a:xfrm>
          <a:prstGeom prst="rect">
            <a:avLst/>
          </a:prstGeom>
          <a:solidFill>
            <a:srgbClr val="FFB407"/>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887979" y="4756150"/>
            <a:ext cx="640960" cy="640960"/>
          </a:xfrm>
          <a:prstGeom prst="rect">
            <a:avLst/>
          </a:prstGeom>
          <a:noFill/>
          <a:ln w="19050">
            <a:solidFill>
              <a:srgbClr val="FFB4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664409" y="5631308"/>
            <a:ext cx="217042" cy="217042"/>
          </a:xfrm>
          <a:prstGeom prst="rect">
            <a:avLst/>
          </a:prstGeom>
          <a:solidFill>
            <a:srgbClr val="FFB407"/>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65172078"/>
      </p:ext>
    </p:extLst>
  </p:cSld>
  <p:clrMapOvr>
    <a:masterClrMapping/>
  </p:clrMapOvr>
  <mc:AlternateContent xmlns:mc="http://schemas.openxmlformats.org/markup-compatibility/2006" xmlns:p14="http://schemas.microsoft.com/office/powerpoint/2010/main">
    <mc:Choice Requires="p14">
      <p:transition spd="slow" p14:dur="1250" advClick="0" advTm="3000">
        <p14:flip dir="r"/>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arn(inVertical)">
                                      <p:cBhvr>
                                        <p:cTn id="10" dur="500"/>
                                        <p:tgtEl>
                                          <p:spTgt spid="1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up)">
                                      <p:cBhvr>
                                        <p:cTn id="13" dur="500"/>
                                        <p:tgtEl>
                                          <p:spTgt spid="14"/>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p:cTn id="16" dur="500" fill="hold"/>
                                        <p:tgtEl>
                                          <p:spTgt spid="18"/>
                                        </p:tgtEl>
                                        <p:attrNameLst>
                                          <p:attrName>ppt_w</p:attrName>
                                        </p:attrNameLst>
                                      </p:cBhvr>
                                      <p:tavLst>
                                        <p:tav tm="0">
                                          <p:val>
                                            <p:fltVal val="0"/>
                                          </p:val>
                                        </p:tav>
                                        <p:tav tm="100000">
                                          <p:val>
                                            <p:strVal val="#ppt_w"/>
                                          </p:val>
                                        </p:tav>
                                      </p:tavLst>
                                    </p:anim>
                                    <p:anim calcmode="lin" valueType="num">
                                      <p:cBhvr>
                                        <p:cTn id="17" dur="500" fill="hold"/>
                                        <p:tgtEl>
                                          <p:spTgt spid="18"/>
                                        </p:tgtEl>
                                        <p:attrNameLst>
                                          <p:attrName>ppt_h</p:attrName>
                                        </p:attrNameLst>
                                      </p:cBhvr>
                                      <p:tavLst>
                                        <p:tav tm="0">
                                          <p:val>
                                            <p:fltVal val="0"/>
                                          </p:val>
                                        </p:tav>
                                        <p:tav tm="100000">
                                          <p:val>
                                            <p:strVal val="#ppt_h"/>
                                          </p:val>
                                        </p:tav>
                                      </p:tavLst>
                                    </p:anim>
                                    <p:animEffect transition="in" filter="fade">
                                      <p:cBhvr>
                                        <p:cTn id="18" dur="500"/>
                                        <p:tgtEl>
                                          <p:spTgt spid="18"/>
                                        </p:tgtEl>
                                      </p:cBhvr>
                                    </p:animEffect>
                                  </p:childTnLst>
                                </p:cTn>
                              </p:par>
                              <p:par>
                                <p:cTn id="19" presetID="53" presetClass="entr" presetSubtype="16" fill="hold" grpId="0" nodeType="withEffect">
                                  <p:stCondLst>
                                    <p:cond delay="250"/>
                                  </p:stCondLst>
                                  <p:childTnLst>
                                    <p:set>
                                      <p:cBhvr>
                                        <p:cTn id="20" dur="1" fill="hold">
                                          <p:stCondLst>
                                            <p:cond delay="0"/>
                                          </p:stCondLst>
                                        </p:cTn>
                                        <p:tgtEl>
                                          <p:spTgt spid="19"/>
                                        </p:tgtEl>
                                        <p:attrNameLst>
                                          <p:attrName>style.visibility</p:attrName>
                                        </p:attrNameLst>
                                      </p:cBhvr>
                                      <p:to>
                                        <p:strVal val="visible"/>
                                      </p:to>
                                    </p:set>
                                    <p:anim calcmode="lin" valueType="num">
                                      <p:cBhvr>
                                        <p:cTn id="21" dur="500" fill="hold"/>
                                        <p:tgtEl>
                                          <p:spTgt spid="19"/>
                                        </p:tgtEl>
                                        <p:attrNameLst>
                                          <p:attrName>ppt_w</p:attrName>
                                        </p:attrNameLst>
                                      </p:cBhvr>
                                      <p:tavLst>
                                        <p:tav tm="0">
                                          <p:val>
                                            <p:fltVal val="0"/>
                                          </p:val>
                                        </p:tav>
                                        <p:tav tm="100000">
                                          <p:val>
                                            <p:strVal val="#ppt_w"/>
                                          </p:val>
                                        </p:tav>
                                      </p:tavLst>
                                    </p:anim>
                                    <p:anim calcmode="lin" valueType="num">
                                      <p:cBhvr>
                                        <p:cTn id="22" dur="500" fill="hold"/>
                                        <p:tgtEl>
                                          <p:spTgt spid="19"/>
                                        </p:tgtEl>
                                        <p:attrNameLst>
                                          <p:attrName>ppt_h</p:attrName>
                                        </p:attrNameLst>
                                      </p:cBhvr>
                                      <p:tavLst>
                                        <p:tav tm="0">
                                          <p:val>
                                            <p:fltVal val="0"/>
                                          </p:val>
                                        </p:tav>
                                        <p:tav tm="100000">
                                          <p:val>
                                            <p:strVal val="#ppt_h"/>
                                          </p:val>
                                        </p:tav>
                                      </p:tavLst>
                                    </p:anim>
                                    <p:animEffect transition="in" filter="fade">
                                      <p:cBhvr>
                                        <p:cTn id="23" dur="500"/>
                                        <p:tgtEl>
                                          <p:spTgt spid="19"/>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childTnLst>
                          </p:cTn>
                        </p:par>
                        <p:par>
                          <p:cTn id="29" fill="hold">
                            <p:stCondLst>
                              <p:cond delay="1250"/>
                            </p:stCondLst>
                            <p:childTnLst>
                              <p:par>
                                <p:cTn id="30" presetID="16" presetClass="entr" presetSubtype="21" fill="hold" grpId="0" nodeType="after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barn(inVertical)">
                                      <p:cBhvr>
                                        <p:cTn id="3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11" grpId="0" animBg="1"/>
      <p:bldP spid="14" grpId="0" animBg="1"/>
      <p:bldP spid="16" grpId="0"/>
      <p:bldP spid="17" grpId="0" animBg="1"/>
      <p:bldP spid="18" grpId="0" animBg="1"/>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a:extLst>
              <a:ext uri="{FF2B5EF4-FFF2-40B4-BE49-F238E27FC236}">
                <a16:creationId xmlns:a16="http://schemas.microsoft.com/office/drawing/2014/main" id="{DB0498A0-B0F6-2D44-93A9-9F9DA7747ADB}"/>
              </a:ext>
            </a:extLst>
          </p:cNvPr>
          <p:cNvSpPr>
            <a:spLocks noGrp="1" noChangeArrowheads="1"/>
          </p:cNvSpPr>
          <p:nvPr>
            <p:ph type="title"/>
          </p:nvPr>
        </p:nvSpPr>
        <p:spPr/>
        <p:txBody>
          <a:bodyPr/>
          <a:lstStyle/>
          <a:p>
            <a:pPr>
              <a:defRPr/>
            </a:pPr>
            <a:r>
              <a:rPr lang="en-US" altLang="zh-CN" dirty="0">
                <a:solidFill>
                  <a:schemeClr val="bg2">
                    <a:lumMod val="10000"/>
                  </a:schemeClr>
                </a:solidFill>
              </a:rPr>
              <a:t>5.3.1 SQL</a:t>
            </a:r>
            <a:r>
              <a:rPr lang="zh-CN" altLang="en-US" dirty="0">
                <a:solidFill>
                  <a:schemeClr val="bg2">
                    <a:lumMod val="10000"/>
                  </a:schemeClr>
                </a:solidFill>
              </a:rPr>
              <a:t>查询语句格式</a:t>
            </a:r>
          </a:p>
        </p:txBody>
      </p:sp>
      <p:sp>
        <p:nvSpPr>
          <p:cNvPr id="354307" name="Rectangle 3">
            <a:extLst>
              <a:ext uri="{FF2B5EF4-FFF2-40B4-BE49-F238E27FC236}">
                <a16:creationId xmlns:a16="http://schemas.microsoft.com/office/drawing/2014/main" id="{AC6045F2-A3F7-5E40-9235-2A024F42F1A6}"/>
              </a:ext>
            </a:extLst>
          </p:cNvPr>
          <p:cNvSpPr>
            <a:spLocks noGrp="1" noChangeArrowheads="1"/>
          </p:cNvSpPr>
          <p:nvPr>
            <p:ph idx="1"/>
          </p:nvPr>
        </p:nvSpPr>
        <p:spPr>
          <a:xfrm>
            <a:off x="838200" y="1304693"/>
            <a:ext cx="10515600" cy="5428730"/>
          </a:xfrm>
          <a:ln>
            <a:solidFill>
              <a:schemeClr val="accent2">
                <a:lumMod val="50000"/>
              </a:schemeClr>
            </a:solidFill>
            <a:prstDash val="lgDash"/>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marL="228600" lvl="1" indent="0">
              <a:lnSpc>
                <a:spcPct val="200000"/>
              </a:lnSpc>
              <a:buNone/>
            </a:pPr>
            <a:r>
              <a:rPr lang="en-US" altLang="zh-CN" sz="2800" dirty="0">
                <a:solidFill>
                  <a:schemeClr val="dk1"/>
                </a:solidFill>
                <a:latin typeface="SimHei" panose="02010609060101010101" pitchFamily="49" charset="-122"/>
                <a:ea typeface="SimHei" panose="02010609060101010101" pitchFamily="49" charset="-122"/>
                <a:cs typeface="+mn-cs"/>
              </a:rPr>
              <a:t>SELECT [ALL|DISTINCT] &lt;</a:t>
            </a:r>
            <a:r>
              <a:rPr lang="zh-CN" altLang="en-US" sz="2800" dirty="0">
                <a:solidFill>
                  <a:schemeClr val="dk1"/>
                </a:solidFill>
                <a:latin typeface="SimHei" panose="02010609060101010101" pitchFamily="49" charset="-122"/>
                <a:ea typeface="SimHei" panose="02010609060101010101" pitchFamily="49" charset="-122"/>
                <a:cs typeface="+mn-cs"/>
              </a:rPr>
              <a:t>目标列表达式</a:t>
            </a:r>
            <a:r>
              <a:rPr lang="en-US" altLang="zh-CN" sz="2800" dirty="0">
                <a:solidFill>
                  <a:schemeClr val="dk1"/>
                </a:solidFill>
                <a:latin typeface="SimHei" panose="02010609060101010101" pitchFamily="49" charset="-122"/>
                <a:ea typeface="SimHei" panose="02010609060101010101" pitchFamily="49" charset="-122"/>
                <a:cs typeface="+mn-cs"/>
              </a:rPr>
              <a:t>&gt;</a:t>
            </a:r>
          </a:p>
          <a:p>
            <a:pPr marL="228600" lvl="1" indent="0">
              <a:lnSpc>
                <a:spcPct val="200000"/>
              </a:lnSpc>
              <a:buNone/>
            </a:pPr>
            <a:r>
              <a:rPr lang="en-US" altLang="zh-CN" sz="2800" dirty="0">
                <a:latin typeface="SimHei" panose="02010609060101010101" pitchFamily="49" charset="-122"/>
                <a:ea typeface="SimHei" panose="02010609060101010101" pitchFamily="49" charset="-122"/>
                <a:cs typeface="+mn-cs"/>
              </a:rPr>
              <a:t>	</a:t>
            </a:r>
            <a:r>
              <a:rPr lang="zh-CN" altLang="en-US" sz="2800" dirty="0">
                <a:latin typeface="SimHei" panose="02010609060101010101" pitchFamily="49" charset="-122"/>
                <a:ea typeface="SimHei" panose="02010609060101010101" pitchFamily="49" charset="-122"/>
                <a:cs typeface="+mn-cs"/>
              </a:rPr>
              <a:t>   </a:t>
            </a:r>
            <a:r>
              <a:rPr lang="en-US" altLang="zh-CN" sz="2800" dirty="0">
                <a:solidFill>
                  <a:schemeClr val="dk1"/>
                </a:solidFill>
                <a:latin typeface="SimHei" panose="02010609060101010101" pitchFamily="49" charset="-122"/>
                <a:ea typeface="SimHei" panose="02010609060101010101" pitchFamily="49" charset="-122"/>
                <a:cs typeface="+mn-cs"/>
              </a:rPr>
              <a:t>[</a:t>
            </a:r>
            <a:r>
              <a:rPr lang="zh-CN" altLang="en-US" sz="2800" dirty="0">
                <a:solidFill>
                  <a:schemeClr val="dk1"/>
                </a:solidFill>
                <a:latin typeface="SimHei" panose="02010609060101010101" pitchFamily="49" charset="-122"/>
                <a:ea typeface="SimHei" panose="02010609060101010101" pitchFamily="49" charset="-122"/>
                <a:cs typeface="+mn-cs"/>
              </a:rPr>
              <a:t>，</a:t>
            </a:r>
            <a:r>
              <a:rPr lang="en-US" altLang="zh-CN" sz="2800" dirty="0">
                <a:solidFill>
                  <a:schemeClr val="dk1"/>
                </a:solidFill>
                <a:latin typeface="SimHei" panose="02010609060101010101" pitchFamily="49" charset="-122"/>
                <a:ea typeface="SimHei" panose="02010609060101010101" pitchFamily="49" charset="-122"/>
                <a:cs typeface="+mn-cs"/>
              </a:rPr>
              <a:t>&lt;</a:t>
            </a:r>
            <a:r>
              <a:rPr lang="zh-CN" altLang="en-US" sz="2800" dirty="0">
                <a:solidFill>
                  <a:schemeClr val="dk1"/>
                </a:solidFill>
                <a:latin typeface="SimHei" panose="02010609060101010101" pitchFamily="49" charset="-122"/>
                <a:ea typeface="SimHei" panose="02010609060101010101" pitchFamily="49" charset="-122"/>
                <a:cs typeface="+mn-cs"/>
              </a:rPr>
              <a:t>目标列表达式</a:t>
            </a:r>
            <a:r>
              <a:rPr lang="en-US" altLang="zh-CN" sz="2800" dirty="0">
                <a:solidFill>
                  <a:schemeClr val="dk1"/>
                </a:solidFill>
                <a:latin typeface="SimHei" panose="02010609060101010101" pitchFamily="49" charset="-122"/>
                <a:ea typeface="SimHei" panose="02010609060101010101" pitchFamily="49" charset="-122"/>
                <a:cs typeface="+mn-cs"/>
              </a:rPr>
              <a:t>&gt;] …</a:t>
            </a:r>
          </a:p>
          <a:p>
            <a:pPr marL="228600" lvl="1" indent="0">
              <a:lnSpc>
                <a:spcPct val="200000"/>
              </a:lnSpc>
              <a:buNone/>
            </a:pPr>
            <a:r>
              <a:rPr lang="en-US" altLang="zh-CN" sz="2800" dirty="0">
                <a:solidFill>
                  <a:schemeClr val="dk1"/>
                </a:solidFill>
                <a:latin typeface="SimHei" panose="02010609060101010101" pitchFamily="49" charset="-122"/>
                <a:ea typeface="SimHei" panose="02010609060101010101" pitchFamily="49" charset="-122"/>
                <a:cs typeface="+mn-cs"/>
              </a:rPr>
              <a:t>FROM &lt;</a:t>
            </a:r>
            <a:r>
              <a:rPr lang="zh-CN" altLang="en-US" sz="2800" dirty="0">
                <a:solidFill>
                  <a:schemeClr val="dk1"/>
                </a:solidFill>
                <a:latin typeface="SimHei" panose="02010609060101010101" pitchFamily="49" charset="-122"/>
                <a:ea typeface="SimHei" panose="02010609060101010101" pitchFamily="49" charset="-122"/>
                <a:cs typeface="+mn-cs"/>
              </a:rPr>
              <a:t>表名或视图名</a:t>
            </a:r>
            <a:r>
              <a:rPr lang="en-US" altLang="zh-CN" sz="2800" dirty="0">
                <a:solidFill>
                  <a:schemeClr val="dk1"/>
                </a:solidFill>
                <a:latin typeface="SimHei" panose="02010609060101010101" pitchFamily="49" charset="-122"/>
                <a:ea typeface="SimHei" panose="02010609060101010101" pitchFamily="49" charset="-122"/>
                <a:cs typeface="+mn-cs"/>
              </a:rPr>
              <a:t>&gt;[</a:t>
            </a:r>
            <a:r>
              <a:rPr lang="zh-CN" altLang="en-US" sz="2800" dirty="0">
                <a:solidFill>
                  <a:schemeClr val="dk1"/>
                </a:solidFill>
                <a:latin typeface="SimHei" panose="02010609060101010101" pitchFamily="49" charset="-122"/>
                <a:ea typeface="SimHei" panose="02010609060101010101" pitchFamily="49" charset="-122"/>
                <a:cs typeface="+mn-cs"/>
              </a:rPr>
              <a:t>，</a:t>
            </a:r>
            <a:r>
              <a:rPr lang="en-US" altLang="zh-CN" sz="2800" dirty="0">
                <a:solidFill>
                  <a:schemeClr val="dk1"/>
                </a:solidFill>
                <a:latin typeface="SimHei" panose="02010609060101010101" pitchFamily="49" charset="-122"/>
                <a:ea typeface="SimHei" panose="02010609060101010101" pitchFamily="49" charset="-122"/>
                <a:cs typeface="+mn-cs"/>
              </a:rPr>
              <a:t> &lt;</a:t>
            </a:r>
            <a:r>
              <a:rPr lang="zh-CN" altLang="en-US" sz="2800" dirty="0">
                <a:solidFill>
                  <a:schemeClr val="dk1"/>
                </a:solidFill>
                <a:latin typeface="SimHei" panose="02010609060101010101" pitchFamily="49" charset="-122"/>
                <a:ea typeface="SimHei" panose="02010609060101010101" pitchFamily="49" charset="-122"/>
                <a:cs typeface="+mn-cs"/>
              </a:rPr>
              <a:t>表名或视图名</a:t>
            </a:r>
            <a:r>
              <a:rPr lang="en-US" altLang="zh-CN" sz="2800" dirty="0">
                <a:solidFill>
                  <a:schemeClr val="dk1"/>
                </a:solidFill>
                <a:latin typeface="SimHei" panose="02010609060101010101" pitchFamily="49" charset="-122"/>
                <a:ea typeface="SimHei" panose="02010609060101010101" pitchFamily="49" charset="-122"/>
                <a:cs typeface="+mn-cs"/>
              </a:rPr>
              <a:t>&gt; ] …</a:t>
            </a:r>
          </a:p>
          <a:p>
            <a:pPr marL="228600" lvl="1" indent="0">
              <a:lnSpc>
                <a:spcPct val="200000"/>
              </a:lnSpc>
              <a:buNone/>
            </a:pPr>
            <a:r>
              <a:rPr lang="en-US" altLang="zh-CN" sz="2800" dirty="0">
                <a:solidFill>
                  <a:schemeClr val="dk1"/>
                </a:solidFill>
                <a:latin typeface="SimHei" panose="02010609060101010101" pitchFamily="49" charset="-122"/>
                <a:ea typeface="SimHei" panose="02010609060101010101" pitchFamily="49" charset="-122"/>
                <a:cs typeface="+mn-cs"/>
              </a:rPr>
              <a:t>[ WHERE &lt;</a:t>
            </a:r>
            <a:r>
              <a:rPr lang="zh-CN" altLang="en-US" sz="2800" dirty="0">
                <a:solidFill>
                  <a:schemeClr val="dk1"/>
                </a:solidFill>
                <a:latin typeface="SimHei" panose="02010609060101010101" pitchFamily="49" charset="-122"/>
                <a:ea typeface="SimHei" panose="02010609060101010101" pitchFamily="49" charset="-122"/>
                <a:cs typeface="+mn-cs"/>
              </a:rPr>
              <a:t>条件表达式</a:t>
            </a:r>
            <a:r>
              <a:rPr lang="en-US" altLang="zh-CN" sz="2800" dirty="0">
                <a:solidFill>
                  <a:schemeClr val="dk1"/>
                </a:solidFill>
                <a:latin typeface="SimHei" panose="02010609060101010101" pitchFamily="49" charset="-122"/>
                <a:ea typeface="SimHei" panose="02010609060101010101" pitchFamily="49" charset="-122"/>
                <a:cs typeface="+mn-cs"/>
              </a:rPr>
              <a:t>&gt; ]</a:t>
            </a:r>
          </a:p>
          <a:p>
            <a:pPr marL="228600" lvl="1" indent="0">
              <a:lnSpc>
                <a:spcPct val="200000"/>
              </a:lnSpc>
              <a:buNone/>
            </a:pPr>
            <a:r>
              <a:rPr lang="en-US" altLang="zh-CN" sz="2800" dirty="0">
                <a:solidFill>
                  <a:schemeClr val="dk1"/>
                </a:solidFill>
                <a:latin typeface="SimHei" panose="02010609060101010101" pitchFamily="49" charset="-122"/>
                <a:ea typeface="SimHei" panose="02010609060101010101" pitchFamily="49" charset="-122"/>
                <a:cs typeface="+mn-cs"/>
              </a:rPr>
              <a:t>[ GROUP BY &lt;</a:t>
            </a:r>
            <a:r>
              <a:rPr lang="zh-CN" altLang="en-US" sz="2800" dirty="0">
                <a:solidFill>
                  <a:schemeClr val="dk1"/>
                </a:solidFill>
                <a:latin typeface="SimHei" panose="02010609060101010101" pitchFamily="49" charset="-122"/>
                <a:ea typeface="SimHei" panose="02010609060101010101" pitchFamily="49" charset="-122"/>
                <a:cs typeface="+mn-cs"/>
              </a:rPr>
              <a:t>列名</a:t>
            </a:r>
            <a:r>
              <a:rPr lang="en-US" altLang="zh-CN" sz="2800" dirty="0">
                <a:solidFill>
                  <a:schemeClr val="dk1"/>
                </a:solidFill>
                <a:latin typeface="SimHei" panose="02010609060101010101" pitchFamily="49" charset="-122"/>
                <a:ea typeface="SimHei" panose="02010609060101010101" pitchFamily="49" charset="-122"/>
                <a:cs typeface="+mn-cs"/>
              </a:rPr>
              <a:t>1&gt; [ HAVING &lt;</a:t>
            </a:r>
            <a:r>
              <a:rPr lang="zh-CN" altLang="en-US" sz="2800" dirty="0">
                <a:solidFill>
                  <a:schemeClr val="dk1"/>
                </a:solidFill>
                <a:latin typeface="SimHei" panose="02010609060101010101" pitchFamily="49" charset="-122"/>
                <a:ea typeface="SimHei" panose="02010609060101010101" pitchFamily="49" charset="-122"/>
                <a:cs typeface="+mn-cs"/>
              </a:rPr>
              <a:t>条件表达式</a:t>
            </a:r>
            <a:r>
              <a:rPr lang="en-US" altLang="zh-CN" sz="2800" dirty="0">
                <a:solidFill>
                  <a:schemeClr val="dk1"/>
                </a:solidFill>
                <a:latin typeface="SimHei" panose="02010609060101010101" pitchFamily="49" charset="-122"/>
                <a:ea typeface="SimHei" panose="02010609060101010101" pitchFamily="49" charset="-122"/>
                <a:cs typeface="+mn-cs"/>
              </a:rPr>
              <a:t>&gt; ] ]</a:t>
            </a:r>
          </a:p>
          <a:p>
            <a:pPr marL="228600" lvl="1" indent="0">
              <a:lnSpc>
                <a:spcPct val="200000"/>
              </a:lnSpc>
              <a:buNone/>
            </a:pPr>
            <a:r>
              <a:rPr lang="en-US" altLang="zh-CN" sz="2800" dirty="0">
                <a:solidFill>
                  <a:schemeClr val="dk1"/>
                </a:solidFill>
                <a:latin typeface="SimHei" panose="02010609060101010101" pitchFamily="49" charset="-122"/>
                <a:ea typeface="SimHei" panose="02010609060101010101" pitchFamily="49" charset="-122"/>
                <a:cs typeface="+mn-cs"/>
              </a:rPr>
              <a:t>[ ORDER BY &lt;</a:t>
            </a:r>
            <a:r>
              <a:rPr lang="zh-CN" altLang="en-US" sz="2800" dirty="0">
                <a:solidFill>
                  <a:schemeClr val="dk1"/>
                </a:solidFill>
                <a:latin typeface="SimHei" panose="02010609060101010101" pitchFamily="49" charset="-122"/>
                <a:ea typeface="SimHei" panose="02010609060101010101" pitchFamily="49" charset="-122"/>
                <a:cs typeface="+mn-cs"/>
              </a:rPr>
              <a:t>列名</a:t>
            </a:r>
            <a:r>
              <a:rPr lang="en-US" altLang="zh-CN" sz="2800" dirty="0">
                <a:solidFill>
                  <a:schemeClr val="dk1"/>
                </a:solidFill>
                <a:latin typeface="SimHei" panose="02010609060101010101" pitchFamily="49" charset="-122"/>
                <a:ea typeface="SimHei" panose="02010609060101010101" pitchFamily="49" charset="-122"/>
                <a:cs typeface="+mn-cs"/>
              </a:rPr>
              <a:t>2&gt; [ ASC|DESC ] ]</a:t>
            </a:r>
            <a:r>
              <a:rPr lang="zh-CN" altLang="en-US" sz="2800" dirty="0">
                <a:solidFill>
                  <a:schemeClr val="dk1"/>
                </a:solidFill>
                <a:latin typeface="SimHei" panose="02010609060101010101" pitchFamily="49" charset="-122"/>
                <a:ea typeface="SimHei" panose="02010609060101010101" pitchFamily="49" charset="-122"/>
                <a:cs typeface="+mn-cs"/>
              </a:rPr>
              <a:t>；</a:t>
            </a:r>
          </a:p>
        </p:txBody>
      </p:sp>
      <p:sp>
        <p:nvSpPr>
          <p:cNvPr id="6" name="幻灯片编号占位符 5">
            <a:extLst>
              <a:ext uri="{FF2B5EF4-FFF2-40B4-BE49-F238E27FC236}">
                <a16:creationId xmlns:a16="http://schemas.microsoft.com/office/drawing/2014/main" id="{7B6405CB-EE5F-2E41-A02C-2B3BBDDC3431}"/>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9A5A2942-F42B-0649-AAC2-1FC5CCF619A0}" type="slidenum">
              <a:rPr kumimoji="0" lang="en-US" altLang="zh-CN" sz="1400">
                <a:ea typeface="宋体" panose="02010600030101010101" pitchFamily="2" charset="-122"/>
              </a:rPr>
              <a:pPr/>
              <a:t>21</a:t>
            </a:fld>
            <a:endParaRPr kumimoji="0" lang="en-US" altLang="zh-CN" sz="14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430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430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43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43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43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430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430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1" nodeType="clickEffect">
                                  <p:stCondLst>
                                    <p:cond delay="0"/>
                                  </p:stCondLst>
                                  <p:childTnLst>
                                    <p:set>
                                      <p:cBhvr>
                                        <p:cTn id="22" dur="1" fill="hold">
                                          <p:stCondLst>
                                            <p:cond delay="0"/>
                                          </p:stCondLst>
                                        </p:cTn>
                                        <p:tgtEl>
                                          <p:spTgt spid="354307">
                                            <p:bg/>
                                          </p:spTgt>
                                        </p:tgtEl>
                                        <p:attrNameLst>
                                          <p:attrName>style.visibility</p:attrName>
                                        </p:attrNameLst>
                                      </p:cBhvr>
                                      <p:to>
                                        <p:strVal val="visible"/>
                                      </p:to>
                                    </p:set>
                                    <p:animEffect transition="in" filter="box(in)">
                                      <p:cBhvr>
                                        <p:cTn id="23" dur="500"/>
                                        <p:tgtEl>
                                          <p:spTgt spid="354307">
                                            <p:bg/>
                                          </p:spTgt>
                                        </p:tgtEl>
                                      </p:cBhvr>
                                    </p:animEffect>
                                  </p:childTnLst>
                                </p:cTn>
                              </p:par>
                              <p:par>
                                <p:cTn id="24" presetID="4" presetClass="entr" presetSubtype="16" fill="hold" grpId="1" nodeType="withEffect">
                                  <p:stCondLst>
                                    <p:cond delay="0"/>
                                  </p:stCondLst>
                                  <p:childTnLst>
                                    <p:set>
                                      <p:cBhvr>
                                        <p:cTn id="25" dur="1" fill="hold">
                                          <p:stCondLst>
                                            <p:cond delay="0"/>
                                          </p:stCondLst>
                                        </p:cTn>
                                        <p:tgtEl>
                                          <p:spTgt spid="354307">
                                            <p:txEl>
                                              <p:pRg st="0" end="0"/>
                                            </p:txEl>
                                          </p:spTgt>
                                        </p:tgtEl>
                                        <p:attrNameLst>
                                          <p:attrName>style.visibility</p:attrName>
                                        </p:attrNameLst>
                                      </p:cBhvr>
                                      <p:to>
                                        <p:strVal val="visible"/>
                                      </p:to>
                                    </p:set>
                                    <p:animEffect transition="in" filter="box(in)">
                                      <p:cBhvr>
                                        <p:cTn id="26" dur="500"/>
                                        <p:tgtEl>
                                          <p:spTgt spid="354307">
                                            <p:txEl>
                                              <p:pRg st="0" end="0"/>
                                            </p:txEl>
                                          </p:spTgt>
                                        </p:tgtEl>
                                      </p:cBhvr>
                                    </p:animEffect>
                                  </p:childTnLst>
                                </p:cTn>
                              </p:par>
                              <p:par>
                                <p:cTn id="27" presetID="4" presetClass="entr" presetSubtype="16" fill="hold" grpId="1" nodeType="withEffect">
                                  <p:stCondLst>
                                    <p:cond delay="0"/>
                                  </p:stCondLst>
                                  <p:childTnLst>
                                    <p:set>
                                      <p:cBhvr>
                                        <p:cTn id="28" dur="1" fill="hold">
                                          <p:stCondLst>
                                            <p:cond delay="0"/>
                                          </p:stCondLst>
                                        </p:cTn>
                                        <p:tgtEl>
                                          <p:spTgt spid="354307">
                                            <p:txEl>
                                              <p:pRg st="1" end="1"/>
                                            </p:txEl>
                                          </p:spTgt>
                                        </p:tgtEl>
                                        <p:attrNameLst>
                                          <p:attrName>style.visibility</p:attrName>
                                        </p:attrNameLst>
                                      </p:cBhvr>
                                      <p:to>
                                        <p:strVal val="visible"/>
                                      </p:to>
                                    </p:set>
                                    <p:animEffect transition="in" filter="box(in)">
                                      <p:cBhvr>
                                        <p:cTn id="29" dur="500"/>
                                        <p:tgtEl>
                                          <p:spTgt spid="354307">
                                            <p:txEl>
                                              <p:pRg st="1" end="1"/>
                                            </p:txEl>
                                          </p:spTgt>
                                        </p:tgtEl>
                                      </p:cBhvr>
                                    </p:animEffect>
                                  </p:childTnLst>
                                </p:cTn>
                              </p:par>
                              <p:par>
                                <p:cTn id="30" presetID="4" presetClass="entr" presetSubtype="16" fill="hold" grpId="1" nodeType="withEffect">
                                  <p:stCondLst>
                                    <p:cond delay="0"/>
                                  </p:stCondLst>
                                  <p:childTnLst>
                                    <p:set>
                                      <p:cBhvr>
                                        <p:cTn id="31" dur="1" fill="hold">
                                          <p:stCondLst>
                                            <p:cond delay="0"/>
                                          </p:stCondLst>
                                        </p:cTn>
                                        <p:tgtEl>
                                          <p:spTgt spid="354307">
                                            <p:txEl>
                                              <p:pRg st="2" end="2"/>
                                            </p:txEl>
                                          </p:spTgt>
                                        </p:tgtEl>
                                        <p:attrNameLst>
                                          <p:attrName>style.visibility</p:attrName>
                                        </p:attrNameLst>
                                      </p:cBhvr>
                                      <p:to>
                                        <p:strVal val="visible"/>
                                      </p:to>
                                    </p:set>
                                    <p:animEffect transition="in" filter="box(in)">
                                      <p:cBhvr>
                                        <p:cTn id="32" dur="500"/>
                                        <p:tgtEl>
                                          <p:spTgt spid="354307">
                                            <p:txEl>
                                              <p:pRg st="2" end="2"/>
                                            </p:txEl>
                                          </p:spTgt>
                                        </p:tgtEl>
                                      </p:cBhvr>
                                    </p:animEffect>
                                  </p:childTnLst>
                                </p:cTn>
                              </p:par>
                              <p:par>
                                <p:cTn id="33" presetID="4" presetClass="entr" presetSubtype="16" fill="hold" grpId="1" nodeType="withEffect">
                                  <p:stCondLst>
                                    <p:cond delay="0"/>
                                  </p:stCondLst>
                                  <p:childTnLst>
                                    <p:set>
                                      <p:cBhvr>
                                        <p:cTn id="34" dur="1" fill="hold">
                                          <p:stCondLst>
                                            <p:cond delay="0"/>
                                          </p:stCondLst>
                                        </p:cTn>
                                        <p:tgtEl>
                                          <p:spTgt spid="354307">
                                            <p:txEl>
                                              <p:pRg st="3" end="3"/>
                                            </p:txEl>
                                          </p:spTgt>
                                        </p:tgtEl>
                                        <p:attrNameLst>
                                          <p:attrName>style.visibility</p:attrName>
                                        </p:attrNameLst>
                                      </p:cBhvr>
                                      <p:to>
                                        <p:strVal val="visible"/>
                                      </p:to>
                                    </p:set>
                                    <p:animEffect transition="in" filter="box(in)">
                                      <p:cBhvr>
                                        <p:cTn id="35" dur="500"/>
                                        <p:tgtEl>
                                          <p:spTgt spid="354307">
                                            <p:txEl>
                                              <p:pRg st="3" end="3"/>
                                            </p:txEl>
                                          </p:spTgt>
                                        </p:tgtEl>
                                      </p:cBhvr>
                                    </p:animEffect>
                                  </p:childTnLst>
                                </p:cTn>
                              </p:par>
                              <p:par>
                                <p:cTn id="36" presetID="4" presetClass="entr" presetSubtype="16" fill="hold" grpId="1" nodeType="withEffect">
                                  <p:stCondLst>
                                    <p:cond delay="0"/>
                                  </p:stCondLst>
                                  <p:childTnLst>
                                    <p:set>
                                      <p:cBhvr>
                                        <p:cTn id="37" dur="1" fill="hold">
                                          <p:stCondLst>
                                            <p:cond delay="0"/>
                                          </p:stCondLst>
                                        </p:cTn>
                                        <p:tgtEl>
                                          <p:spTgt spid="354307">
                                            <p:txEl>
                                              <p:pRg st="4" end="4"/>
                                            </p:txEl>
                                          </p:spTgt>
                                        </p:tgtEl>
                                        <p:attrNameLst>
                                          <p:attrName>style.visibility</p:attrName>
                                        </p:attrNameLst>
                                      </p:cBhvr>
                                      <p:to>
                                        <p:strVal val="visible"/>
                                      </p:to>
                                    </p:set>
                                    <p:animEffect transition="in" filter="box(in)">
                                      <p:cBhvr>
                                        <p:cTn id="38" dur="500"/>
                                        <p:tgtEl>
                                          <p:spTgt spid="354307">
                                            <p:txEl>
                                              <p:pRg st="4" end="4"/>
                                            </p:txEl>
                                          </p:spTgt>
                                        </p:tgtEl>
                                      </p:cBhvr>
                                    </p:animEffect>
                                  </p:childTnLst>
                                </p:cTn>
                              </p:par>
                              <p:par>
                                <p:cTn id="39" presetID="4" presetClass="entr" presetSubtype="16" fill="hold" grpId="1" nodeType="withEffect">
                                  <p:stCondLst>
                                    <p:cond delay="0"/>
                                  </p:stCondLst>
                                  <p:childTnLst>
                                    <p:set>
                                      <p:cBhvr>
                                        <p:cTn id="40" dur="1" fill="hold">
                                          <p:stCondLst>
                                            <p:cond delay="0"/>
                                          </p:stCondLst>
                                        </p:cTn>
                                        <p:tgtEl>
                                          <p:spTgt spid="354307">
                                            <p:txEl>
                                              <p:pRg st="5" end="5"/>
                                            </p:txEl>
                                          </p:spTgt>
                                        </p:tgtEl>
                                        <p:attrNameLst>
                                          <p:attrName>style.visibility</p:attrName>
                                        </p:attrNameLst>
                                      </p:cBhvr>
                                      <p:to>
                                        <p:strVal val="visible"/>
                                      </p:to>
                                    </p:set>
                                    <p:animEffect transition="in" filter="box(in)">
                                      <p:cBhvr>
                                        <p:cTn id="41" dur="500"/>
                                        <p:tgtEl>
                                          <p:spTgt spid="3543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build="p" animBg="1"/>
      <p:bldP spid="354307" grpId="1"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a:extLst>
              <a:ext uri="{FF2B5EF4-FFF2-40B4-BE49-F238E27FC236}">
                <a16:creationId xmlns:a16="http://schemas.microsoft.com/office/drawing/2014/main" id="{230FF329-43F7-314D-887E-3295C274ECCD}"/>
              </a:ext>
            </a:extLst>
          </p:cNvPr>
          <p:cNvSpPr>
            <a:spLocks noGrp="1" noChangeArrowheads="1"/>
          </p:cNvSpPr>
          <p:nvPr>
            <p:ph type="title"/>
          </p:nvPr>
        </p:nvSpPr>
        <p:spPr/>
        <p:txBody>
          <a:bodyPr/>
          <a:lstStyle/>
          <a:p>
            <a:pPr>
              <a:defRPr/>
            </a:pPr>
            <a:r>
              <a:rPr lang="zh-CN" altLang="en-US" dirty="0">
                <a:solidFill>
                  <a:schemeClr val="bg2">
                    <a:lumMod val="10000"/>
                  </a:schemeClr>
                </a:solidFill>
              </a:rPr>
              <a:t>示例数据库</a:t>
            </a:r>
            <a:r>
              <a:rPr lang="en-US" altLang="zh-CN" dirty="0">
                <a:solidFill>
                  <a:schemeClr val="bg2">
                    <a:lumMod val="10000"/>
                  </a:schemeClr>
                </a:solidFill>
              </a:rPr>
              <a:t> </a:t>
            </a:r>
          </a:p>
        </p:txBody>
      </p:sp>
      <p:sp>
        <p:nvSpPr>
          <p:cNvPr id="355331" name="Rectangle 3">
            <a:extLst>
              <a:ext uri="{FF2B5EF4-FFF2-40B4-BE49-F238E27FC236}">
                <a16:creationId xmlns:a16="http://schemas.microsoft.com/office/drawing/2014/main" id="{838437AC-4923-FA4E-A2FB-622AA29853B5}"/>
              </a:ext>
            </a:extLst>
          </p:cNvPr>
          <p:cNvSpPr>
            <a:spLocks noGrp="1" noChangeArrowheads="1"/>
          </p:cNvSpPr>
          <p:nvPr>
            <p:ph idx="1"/>
          </p:nvPr>
        </p:nvSpPr>
        <p:spPr>
          <a:extLst>
            <a:ext uri="{909E8E84-426E-40dd-AFC4-6F175D3DCCD1}">
              <a14:hiddenFill xmlns:a14="http://schemas.microsoft.com/office/drawing/2010/main" xmlns="">
                <a:solidFill>
                  <a:srgbClr val="CCECFF"/>
                </a:solidFill>
              </a14:hiddenFill>
            </a:ext>
            <a:ext uri="{91240B29-F687-4f45-9708-019B960494DF}">
              <a14:hiddenLine xmlns:a14="http://schemas.microsoft.com/office/drawing/2010/main" xmlns="" w="57150" cmpd="sng">
                <a:solidFill>
                  <a:srgbClr val="FFFF00"/>
                </a:solidFill>
                <a:miter lim="800000"/>
                <a:headEnd/>
                <a:tailEnd/>
              </a14:hiddenLine>
            </a:ext>
          </a:extLst>
        </p:spPr>
        <p:txBody>
          <a:bodyPr>
            <a:normAutofit/>
          </a:bodyPr>
          <a:lstStyle/>
          <a:p>
            <a:pPr marL="609600" indent="-609600">
              <a:buNone/>
              <a:defRPr/>
            </a:pPr>
            <a:r>
              <a:rPr lang="zh-CN" altLang="en-US" b="1" dirty="0"/>
              <a:t>学生</a:t>
            </a:r>
            <a:r>
              <a:rPr lang="en-US" altLang="zh-CN" b="1" dirty="0"/>
              <a:t>-</a:t>
            </a:r>
            <a:r>
              <a:rPr lang="zh-CN" altLang="en-US" b="1" dirty="0"/>
              <a:t>课程数据库</a:t>
            </a:r>
            <a:endParaRPr lang="en-US" altLang="zh-CN" b="1" dirty="0"/>
          </a:p>
          <a:p>
            <a:pPr marL="609600" indent="-609600" algn="just">
              <a:buNone/>
              <a:defRPr/>
            </a:pPr>
            <a:r>
              <a:rPr lang="zh-CN" altLang="en-US" b="1" dirty="0">
                <a:solidFill>
                  <a:schemeClr val="folHlink"/>
                </a:solidFill>
              </a:rPr>
              <a:t>学生表：</a:t>
            </a:r>
            <a:r>
              <a:rPr lang="en-US" altLang="zh-CN" b="1" dirty="0"/>
              <a:t>Student(</a:t>
            </a:r>
            <a:r>
              <a:rPr lang="en-US" altLang="zh-CN" b="1" dirty="0" err="1"/>
              <a:t>Sno</a:t>
            </a:r>
            <a:r>
              <a:rPr lang="zh-CN" altLang="en-US" b="1" dirty="0"/>
              <a:t>，</a:t>
            </a:r>
            <a:r>
              <a:rPr lang="en-US" altLang="zh-CN" b="1" dirty="0" err="1"/>
              <a:t>Sname</a:t>
            </a:r>
            <a:r>
              <a:rPr lang="zh-CN" altLang="en-US" b="1" dirty="0"/>
              <a:t>，</a:t>
            </a:r>
            <a:r>
              <a:rPr lang="en-US" altLang="zh-CN" b="1" dirty="0" err="1"/>
              <a:t>Ssex</a:t>
            </a:r>
            <a:r>
              <a:rPr lang="zh-CN" altLang="en-US" b="1" dirty="0"/>
              <a:t>，</a:t>
            </a:r>
            <a:r>
              <a:rPr lang="en-US" altLang="zh-CN" b="1" dirty="0"/>
              <a:t>Sage</a:t>
            </a:r>
            <a:r>
              <a:rPr lang="zh-CN" altLang="en-US" b="1" dirty="0"/>
              <a:t>，</a:t>
            </a:r>
            <a:r>
              <a:rPr lang="en-US" altLang="zh-CN" b="1" dirty="0" err="1"/>
              <a:t>Sdept</a:t>
            </a:r>
            <a:r>
              <a:rPr lang="en-US" altLang="zh-CN" b="1" dirty="0"/>
              <a:t>)</a:t>
            </a:r>
          </a:p>
          <a:p>
            <a:pPr marL="609600" indent="-609600" algn="just">
              <a:buNone/>
              <a:defRPr/>
            </a:pPr>
            <a:r>
              <a:rPr lang="zh-CN" altLang="en-US" b="1" dirty="0">
                <a:solidFill>
                  <a:schemeClr val="folHlink"/>
                </a:solidFill>
              </a:rPr>
              <a:t>课程表：</a:t>
            </a:r>
            <a:r>
              <a:rPr lang="en-US" altLang="zh-CN" b="1" dirty="0"/>
              <a:t>Course(</a:t>
            </a:r>
            <a:r>
              <a:rPr lang="en-US" altLang="zh-CN" b="1" dirty="0" err="1"/>
              <a:t>Cno</a:t>
            </a:r>
            <a:r>
              <a:rPr lang="zh-CN" altLang="en-US" b="1" dirty="0"/>
              <a:t>，</a:t>
            </a:r>
            <a:r>
              <a:rPr lang="en-US" altLang="zh-CN" b="1" dirty="0" err="1"/>
              <a:t>Cname</a:t>
            </a:r>
            <a:r>
              <a:rPr lang="zh-CN" altLang="en-US" b="1" dirty="0"/>
              <a:t>，</a:t>
            </a:r>
            <a:r>
              <a:rPr lang="en-US" altLang="zh-CN" b="1" dirty="0" err="1"/>
              <a:t>Cpno</a:t>
            </a:r>
            <a:r>
              <a:rPr lang="zh-CN" altLang="en-US" b="1" dirty="0"/>
              <a:t>，</a:t>
            </a:r>
            <a:r>
              <a:rPr lang="en-US" altLang="zh-CN" b="1" dirty="0" err="1"/>
              <a:t>Ccredit</a:t>
            </a:r>
            <a:r>
              <a:rPr lang="en-US" altLang="zh-CN" b="1" dirty="0"/>
              <a:t>)</a:t>
            </a:r>
          </a:p>
          <a:p>
            <a:pPr marL="609600" indent="-609600" algn="just">
              <a:buNone/>
              <a:defRPr/>
            </a:pPr>
            <a:r>
              <a:rPr lang="zh-CN" altLang="en-US" b="1" dirty="0">
                <a:solidFill>
                  <a:schemeClr val="folHlink"/>
                </a:solidFill>
              </a:rPr>
              <a:t>学生选课表：</a:t>
            </a:r>
            <a:r>
              <a:rPr lang="en-US" altLang="zh-CN" b="1" dirty="0"/>
              <a:t>SC(</a:t>
            </a:r>
            <a:r>
              <a:rPr lang="en-US" altLang="zh-CN" b="1" dirty="0" err="1"/>
              <a:t>Sno</a:t>
            </a:r>
            <a:r>
              <a:rPr lang="zh-CN" altLang="en-US" b="1" dirty="0"/>
              <a:t>，</a:t>
            </a:r>
            <a:r>
              <a:rPr lang="en-US" altLang="zh-CN" b="1" dirty="0" err="1"/>
              <a:t>Cno</a:t>
            </a:r>
            <a:r>
              <a:rPr lang="zh-CN" altLang="en-US" b="1" dirty="0"/>
              <a:t>，</a:t>
            </a:r>
            <a:r>
              <a:rPr lang="en-US" altLang="zh-CN" b="1" dirty="0"/>
              <a:t>Grade) </a:t>
            </a:r>
          </a:p>
        </p:txBody>
      </p:sp>
      <p:sp>
        <p:nvSpPr>
          <p:cNvPr id="5" name="幻灯片编号占位符 5">
            <a:extLst>
              <a:ext uri="{FF2B5EF4-FFF2-40B4-BE49-F238E27FC236}">
                <a16:creationId xmlns:a16="http://schemas.microsoft.com/office/drawing/2014/main" id="{5FB5AF22-F21F-354C-9037-3403029C6F37}"/>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FCB1BE9A-064A-0345-A362-B7722ABBDF13}" type="slidenum">
              <a:rPr kumimoji="0" lang="en-US" altLang="zh-CN" sz="1400">
                <a:ea typeface="宋体" panose="02010600030101010101" pitchFamily="2" charset="-122"/>
              </a:rPr>
              <a:pPr/>
              <a:t>22</a:t>
            </a:fld>
            <a:endParaRPr kumimoji="0" lang="en-US" altLang="zh-CN" sz="14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a:extLst>
              <a:ext uri="{FF2B5EF4-FFF2-40B4-BE49-F238E27FC236}">
                <a16:creationId xmlns:a16="http://schemas.microsoft.com/office/drawing/2014/main" id="{1B7F0D68-A1D5-FB4C-A083-42A9C0E9DE2A}"/>
              </a:ext>
            </a:extLst>
          </p:cNvPr>
          <p:cNvSpPr>
            <a:spLocks noGrp="1" noChangeArrowheads="1"/>
          </p:cNvSpPr>
          <p:nvPr>
            <p:ph type="title"/>
          </p:nvPr>
        </p:nvSpPr>
        <p:spPr/>
        <p:txBody>
          <a:bodyPr/>
          <a:lstStyle/>
          <a:p>
            <a:pPr>
              <a:defRPr/>
            </a:pPr>
            <a:r>
              <a:rPr lang="en-US" altLang="zh-CN" dirty="0">
                <a:solidFill>
                  <a:schemeClr val="bg2">
                    <a:lumMod val="10000"/>
                  </a:schemeClr>
                </a:solidFill>
              </a:rPr>
              <a:t>5.3.2  </a:t>
            </a:r>
            <a:r>
              <a:rPr lang="zh-CN" altLang="en-US" dirty="0">
                <a:solidFill>
                  <a:schemeClr val="bg2">
                    <a:lumMod val="10000"/>
                  </a:schemeClr>
                </a:solidFill>
              </a:rPr>
              <a:t>单表查询</a:t>
            </a:r>
            <a:r>
              <a:rPr lang="en-US" altLang="zh-CN" dirty="0">
                <a:solidFill>
                  <a:schemeClr val="bg2">
                    <a:lumMod val="10000"/>
                  </a:schemeClr>
                </a:solidFill>
              </a:rPr>
              <a:t> </a:t>
            </a:r>
          </a:p>
        </p:txBody>
      </p:sp>
      <p:sp>
        <p:nvSpPr>
          <p:cNvPr id="359427" name="Rectangle 3">
            <a:extLst>
              <a:ext uri="{FF2B5EF4-FFF2-40B4-BE49-F238E27FC236}">
                <a16:creationId xmlns:a16="http://schemas.microsoft.com/office/drawing/2014/main" id="{B2B1D2DA-91C8-BE48-A155-82B2CD656860}"/>
              </a:ext>
            </a:extLst>
          </p:cNvPr>
          <p:cNvSpPr>
            <a:spLocks noGrp="1" noChangeArrowheads="1"/>
          </p:cNvSpPr>
          <p:nvPr>
            <p:ph idx="1"/>
          </p:nvPr>
        </p:nvSpPr>
        <p:spPr/>
        <p:txBody>
          <a:bodyPr/>
          <a:lstStyle/>
          <a:p>
            <a:pPr algn="just">
              <a:buFont typeface="Wingdings" pitchFamily="2" charset="2"/>
              <a:buNone/>
            </a:pPr>
            <a:r>
              <a:rPr lang="en-US" altLang="zh-CN" b="1" dirty="0"/>
              <a:t>    </a:t>
            </a:r>
            <a:r>
              <a:rPr lang="zh-CN" altLang="en-US" b="1" dirty="0"/>
              <a:t>查询仅涉及一个表，是一种最简单的查询操作。</a:t>
            </a:r>
            <a:endParaRPr lang="en-US" altLang="zh-CN" b="1" dirty="0"/>
          </a:p>
          <a:p>
            <a:pPr lvl="4" algn="just">
              <a:buFont typeface="Wingdings" pitchFamily="2" charset="2"/>
              <a:buNone/>
            </a:pPr>
            <a:r>
              <a:rPr lang="zh-CN" altLang="en-US" sz="2800" b="1" dirty="0"/>
              <a:t>一、选择表中的若干列</a:t>
            </a:r>
            <a:endParaRPr lang="en-US" altLang="zh-CN" sz="2800" b="1" dirty="0"/>
          </a:p>
          <a:p>
            <a:pPr lvl="4" algn="just">
              <a:buFont typeface="Wingdings" pitchFamily="2" charset="2"/>
              <a:buNone/>
            </a:pPr>
            <a:r>
              <a:rPr lang="zh-CN" altLang="en-US" sz="2800" b="1" dirty="0"/>
              <a:t>二、选择表中的若干元组</a:t>
            </a:r>
            <a:endParaRPr lang="en-US" altLang="zh-CN" sz="2800" b="1" dirty="0"/>
          </a:p>
          <a:p>
            <a:pPr lvl="4" algn="just">
              <a:buFont typeface="Wingdings" pitchFamily="2" charset="2"/>
              <a:buNone/>
            </a:pPr>
            <a:r>
              <a:rPr lang="zh-CN" altLang="en-US" sz="2800" b="1" dirty="0"/>
              <a:t>三、对查询结果排序</a:t>
            </a:r>
            <a:endParaRPr lang="en-US" altLang="zh-CN" sz="2800" b="1" dirty="0"/>
          </a:p>
          <a:p>
            <a:pPr lvl="4" algn="just">
              <a:buFont typeface="Wingdings" pitchFamily="2" charset="2"/>
              <a:buNone/>
            </a:pPr>
            <a:r>
              <a:rPr lang="zh-CN" altLang="en-US" sz="2800" b="1" dirty="0"/>
              <a:t>四、使用集函数</a:t>
            </a:r>
            <a:endParaRPr lang="en-US" altLang="zh-CN" sz="2800" b="1" dirty="0"/>
          </a:p>
          <a:p>
            <a:pPr lvl="4">
              <a:buFont typeface="Wingdings" pitchFamily="2" charset="2"/>
              <a:buNone/>
            </a:pPr>
            <a:r>
              <a:rPr lang="zh-CN" altLang="en-US" sz="2800" b="1" dirty="0"/>
              <a:t>五、对查询结果分组</a:t>
            </a:r>
            <a:r>
              <a:rPr lang="en-US" altLang="zh-CN" sz="2800" b="1" dirty="0"/>
              <a:t> </a:t>
            </a:r>
          </a:p>
        </p:txBody>
      </p:sp>
      <p:sp>
        <p:nvSpPr>
          <p:cNvPr id="5" name="幻灯片编号占位符 5">
            <a:extLst>
              <a:ext uri="{FF2B5EF4-FFF2-40B4-BE49-F238E27FC236}">
                <a16:creationId xmlns:a16="http://schemas.microsoft.com/office/drawing/2014/main" id="{69B961D6-E521-FE4C-9CB1-6E2361D2FE37}"/>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7494A28A-8B36-A34B-A0B7-28F3054CFE1E}" type="slidenum">
              <a:rPr kumimoji="0" lang="en-US" altLang="zh-CN" sz="1400">
                <a:ea typeface="宋体" panose="02010600030101010101" pitchFamily="2" charset="-122"/>
              </a:rPr>
              <a:pPr/>
              <a:t>23</a:t>
            </a:fld>
            <a:endParaRPr kumimoji="0" lang="en-US" altLang="zh-CN" sz="14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a:extLst>
              <a:ext uri="{FF2B5EF4-FFF2-40B4-BE49-F238E27FC236}">
                <a16:creationId xmlns:a16="http://schemas.microsoft.com/office/drawing/2014/main" id="{049A28AE-7CF9-A141-8AC1-D9CEDF700190}"/>
              </a:ext>
            </a:extLst>
          </p:cNvPr>
          <p:cNvSpPr>
            <a:spLocks noGrp="1" noChangeArrowheads="1"/>
          </p:cNvSpPr>
          <p:nvPr>
            <p:ph type="title"/>
          </p:nvPr>
        </p:nvSpPr>
        <p:spPr/>
        <p:txBody>
          <a:bodyPr/>
          <a:lstStyle/>
          <a:p>
            <a:pPr>
              <a:defRPr/>
            </a:pPr>
            <a:r>
              <a:rPr lang="zh-CN" altLang="en-US" dirty="0">
                <a:solidFill>
                  <a:schemeClr val="bg2">
                    <a:lumMod val="10000"/>
                  </a:schemeClr>
                </a:solidFill>
              </a:rPr>
              <a:t>一、选择表中的若干列</a:t>
            </a:r>
          </a:p>
        </p:txBody>
      </p:sp>
      <p:sp>
        <p:nvSpPr>
          <p:cNvPr id="361475" name="Rectangle 3">
            <a:extLst>
              <a:ext uri="{FF2B5EF4-FFF2-40B4-BE49-F238E27FC236}">
                <a16:creationId xmlns:a16="http://schemas.microsoft.com/office/drawing/2014/main" id="{09EBC2A0-F713-6A42-A02D-86EC7D6089B9}"/>
              </a:ext>
            </a:extLst>
          </p:cNvPr>
          <p:cNvSpPr>
            <a:spLocks noGrp="1" noChangeArrowheads="1"/>
          </p:cNvSpPr>
          <p:nvPr>
            <p:ph idx="1"/>
          </p:nvPr>
        </p:nvSpPr>
        <p:spPr>
          <a:xfrm>
            <a:off x="4943828" y="1805741"/>
            <a:ext cx="7144809" cy="1851917"/>
          </a:xfrm>
          <a:ln>
            <a:headEnd/>
            <a:tailEnd/>
          </a:ln>
        </p:spPr>
        <p:style>
          <a:lnRef idx="2">
            <a:schemeClr val="accent1"/>
          </a:lnRef>
          <a:fillRef idx="1">
            <a:schemeClr val="lt1"/>
          </a:fillRef>
          <a:effectRef idx="0">
            <a:schemeClr val="accent1"/>
          </a:effectRef>
          <a:fontRef idx="minor">
            <a:schemeClr val="dk1"/>
          </a:fontRef>
        </p:style>
        <p:txBody>
          <a:bodyPr wrap="square">
            <a:noAutofit/>
          </a:bodyPr>
          <a:lstStyle/>
          <a:p>
            <a:pPr marL="0" indent="0">
              <a:buNone/>
            </a:pPr>
            <a:r>
              <a:rPr lang="zh-CN" altLang="en-US" sz="2400" b="1" dirty="0">
                <a:latin typeface="Tahoma" charset="0"/>
                <a:ea typeface="黑体" charset="0"/>
                <a:cs typeface="+mn-cs"/>
              </a:rPr>
              <a:t>例：</a:t>
            </a:r>
            <a:r>
              <a:rPr lang="en-US" altLang="zh-CN" sz="2400" b="1" dirty="0">
                <a:latin typeface="Tahoma" charset="0"/>
                <a:ea typeface="黑体" charset="0"/>
                <a:cs typeface="+mn-cs"/>
              </a:rPr>
              <a:t> </a:t>
            </a:r>
            <a:r>
              <a:rPr lang="zh-CN" altLang="en-US" sz="2400" b="1" dirty="0">
                <a:latin typeface="Tahoma" charset="0"/>
                <a:ea typeface="黑体" charset="0"/>
                <a:cs typeface="+mn-cs"/>
              </a:rPr>
              <a:t>查询全体学生的姓名、学号、所在系。</a:t>
            </a:r>
            <a:endParaRPr lang="en-US" altLang="zh-CN" sz="2400" b="1" dirty="0">
              <a:latin typeface="Tahoma" charset="0"/>
              <a:ea typeface="黑体" charset="0"/>
              <a:cs typeface="+mn-cs"/>
            </a:endParaRPr>
          </a:p>
          <a:p>
            <a:pPr marL="228600" lvl="1" indent="0">
              <a:buNone/>
            </a:pPr>
            <a:r>
              <a:rPr lang="en-US" altLang="zh-CN" b="1" dirty="0">
                <a:latin typeface="+mn-lt"/>
                <a:ea typeface="+mn-ea"/>
                <a:cs typeface="+mn-cs"/>
              </a:rPr>
              <a:t>SELECT </a:t>
            </a:r>
            <a:r>
              <a:rPr lang="en-US" altLang="zh-CN" b="1" dirty="0" err="1">
                <a:latin typeface="+mn-lt"/>
                <a:ea typeface="+mn-ea"/>
                <a:cs typeface="+mn-cs"/>
              </a:rPr>
              <a:t>Sname</a:t>
            </a:r>
            <a:r>
              <a:rPr lang="zh-CN" altLang="en-US" b="1" dirty="0">
                <a:latin typeface="+mn-lt"/>
                <a:ea typeface="+mn-ea"/>
                <a:cs typeface="+mn-cs"/>
              </a:rPr>
              <a:t>，</a:t>
            </a:r>
            <a:r>
              <a:rPr lang="en-US" altLang="zh-CN" b="1" dirty="0" err="1">
                <a:latin typeface="+mn-lt"/>
                <a:ea typeface="+mn-ea"/>
                <a:cs typeface="+mn-cs"/>
              </a:rPr>
              <a:t>Sno</a:t>
            </a:r>
            <a:r>
              <a:rPr lang="zh-CN" altLang="en-US" b="1" dirty="0">
                <a:latin typeface="+mn-lt"/>
                <a:ea typeface="+mn-ea"/>
                <a:cs typeface="+mn-cs"/>
              </a:rPr>
              <a:t>，</a:t>
            </a:r>
            <a:r>
              <a:rPr lang="en-US" altLang="zh-CN" b="1" dirty="0" err="1">
                <a:latin typeface="+mn-lt"/>
                <a:ea typeface="+mn-ea"/>
                <a:cs typeface="+mn-cs"/>
              </a:rPr>
              <a:t>Sdept</a:t>
            </a:r>
            <a:endParaRPr lang="en-US" altLang="zh-CN" b="1" dirty="0">
              <a:latin typeface="+mn-lt"/>
              <a:ea typeface="+mn-ea"/>
              <a:cs typeface="+mn-cs"/>
            </a:endParaRPr>
          </a:p>
          <a:p>
            <a:pPr marL="228600" lvl="1" indent="0">
              <a:buNone/>
            </a:pPr>
            <a:r>
              <a:rPr lang="en-US" altLang="zh-CN" b="1" dirty="0">
                <a:latin typeface="+mn-lt"/>
                <a:ea typeface="+mn-ea"/>
                <a:cs typeface="+mn-cs"/>
              </a:rPr>
              <a:t>	FROM Student</a:t>
            </a:r>
            <a:r>
              <a:rPr lang="zh-CN" altLang="en-US" b="1" dirty="0">
                <a:latin typeface="+mn-lt"/>
                <a:ea typeface="+mn-ea"/>
                <a:cs typeface="+mn-cs"/>
              </a:rPr>
              <a:t>；</a:t>
            </a:r>
          </a:p>
        </p:txBody>
      </p:sp>
      <p:sp>
        <p:nvSpPr>
          <p:cNvPr id="9" name="幻灯片编号占位符 5">
            <a:extLst>
              <a:ext uri="{FF2B5EF4-FFF2-40B4-BE49-F238E27FC236}">
                <a16:creationId xmlns:a16="http://schemas.microsoft.com/office/drawing/2014/main" id="{B85937FA-D30E-534F-916C-4243911FBAFB}"/>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4EC9EC14-B26D-E945-B1A0-B3ED008B632F}" type="slidenum">
              <a:rPr kumimoji="0" lang="en-US" altLang="zh-CN" sz="1400">
                <a:ea typeface="宋体" panose="02010600030101010101" pitchFamily="2" charset="-122"/>
              </a:rPr>
              <a:pPr/>
              <a:t>24</a:t>
            </a:fld>
            <a:endParaRPr kumimoji="0" lang="en-US" altLang="zh-CN" sz="1400">
              <a:ea typeface="宋体" panose="02010600030101010101" pitchFamily="2" charset="-122"/>
            </a:endParaRPr>
          </a:p>
        </p:txBody>
      </p:sp>
      <p:sp>
        <p:nvSpPr>
          <p:cNvPr id="361476" name="Rectangle 4">
            <a:extLst>
              <a:ext uri="{FF2B5EF4-FFF2-40B4-BE49-F238E27FC236}">
                <a16:creationId xmlns:a16="http://schemas.microsoft.com/office/drawing/2014/main" id="{5118C77F-DE3C-8C42-B9B3-54A21986DECC}"/>
              </a:ext>
            </a:extLst>
          </p:cNvPr>
          <p:cNvSpPr>
            <a:spLocks noChangeArrowheads="1"/>
          </p:cNvSpPr>
          <p:nvPr/>
        </p:nvSpPr>
        <p:spPr bwMode="auto">
          <a:xfrm>
            <a:off x="823913" y="1248696"/>
            <a:ext cx="2867025"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zh-CN" altLang="en-US" sz="2800" dirty="0">
                <a:solidFill>
                  <a:schemeClr val="folHlink"/>
                </a:solidFill>
                <a:latin typeface="Tahoma" charset="0"/>
                <a:ea typeface="黑体" charset="0"/>
                <a:cs typeface="黑体" charset="0"/>
              </a:rPr>
              <a:t>（</a:t>
            </a:r>
            <a:r>
              <a:rPr lang="en-US" altLang="zh-CN" sz="2800" dirty="0">
                <a:solidFill>
                  <a:schemeClr val="folHlink"/>
                </a:solidFill>
                <a:latin typeface="Tahoma" charset="0"/>
                <a:ea typeface="黑体" charset="0"/>
                <a:cs typeface="黑体" charset="0"/>
              </a:rPr>
              <a:t>1</a:t>
            </a:r>
            <a:r>
              <a:rPr lang="zh-CN" altLang="en-US" sz="2800" dirty="0">
                <a:solidFill>
                  <a:schemeClr val="folHlink"/>
                </a:solidFill>
                <a:latin typeface="Tahoma" charset="0"/>
                <a:ea typeface="黑体" charset="0"/>
                <a:cs typeface="黑体" charset="0"/>
              </a:rPr>
              <a:t>）查询指定列</a:t>
            </a:r>
          </a:p>
        </p:txBody>
      </p:sp>
      <p:sp>
        <p:nvSpPr>
          <p:cNvPr id="361477" name="Rectangle 5">
            <a:extLst>
              <a:ext uri="{FF2B5EF4-FFF2-40B4-BE49-F238E27FC236}">
                <a16:creationId xmlns:a16="http://schemas.microsoft.com/office/drawing/2014/main" id="{C43EB139-7FDF-E848-AD65-3BE1160DF1D7}"/>
              </a:ext>
            </a:extLst>
          </p:cNvPr>
          <p:cNvSpPr>
            <a:spLocks noChangeArrowheads="1"/>
          </p:cNvSpPr>
          <p:nvPr/>
        </p:nvSpPr>
        <p:spPr bwMode="auto">
          <a:xfrm>
            <a:off x="103363" y="1805741"/>
            <a:ext cx="4840465" cy="1851917"/>
          </a:xfrm>
          <a:prstGeom prst="rect">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spcBef>
                <a:spcPts val="600"/>
              </a:spcBef>
            </a:pPr>
            <a:r>
              <a:rPr lang="zh-CN" altLang="en-US" sz="2400" b="1" dirty="0">
                <a:solidFill>
                  <a:schemeClr val="dk1"/>
                </a:solidFill>
                <a:latin typeface="Tahoma" charset="0"/>
                <a:ea typeface="黑体" charset="0"/>
              </a:rPr>
              <a:t>例</a:t>
            </a:r>
            <a:r>
              <a:rPr lang="zh-CN" altLang="en-US" sz="2400" b="1" dirty="0">
                <a:latin typeface="Tahoma" charset="0"/>
                <a:ea typeface="黑体" charset="0"/>
              </a:rPr>
              <a:t>：</a:t>
            </a:r>
            <a:r>
              <a:rPr lang="en-US" altLang="zh-CN" sz="2400" b="1" dirty="0">
                <a:solidFill>
                  <a:schemeClr val="dk1"/>
                </a:solidFill>
                <a:latin typeface="Tahoma" charset="0"/>
                <a:ea typeface="黑体" charset="0"/>
              </a:rPr>
              <a:t> </a:t>
            </a:r>
            <a:r>
              <a:rPr lang="zh-CN" altLang="en-US" sz="2400" b="1" dirty="0">
                <a:solidFill>
                  <a:schemeClr val="dk1"/>
                </a:solidFill>
                <a:latin typeface="Tahoma" charset="0"/>
                <a:ea typeface="黑体" charset="0"/>
              </a:rPr>
              <a:t>查询全体学生的学号与姓名。</a:t>
            </a:r>
            <a:endParaRPr lang="en-US" altLang="zh-CN" sz="2400" b="1" dirty="0">
              <a:solidFill>
                <a:schemeClr val="dk1"/>
              </a:solidFill>
              <a:latin typeface="Tahoma" charset="0"/>
              <a:ea typeface="黑体" charset="0"/>
            </a:endParaRPr>
          </a:p>
          <a:p>
            <a:pPr lvl="1">
              <a:lnSpc>
                <a:spcPct val="150000"/>
              </a:lnSpc>
              <a:spcBef>
                <a:spcPts val="600"/>
              </a:spcBef>
            </a:pPr>
            <a:r>
              <a:rPr lang="en-US" altLang="zh-CN" sz="2400" b="1" dirty="0">
                <a:solidFill>
                  <a:schemeClr val="dk1"/>
                </a:solidFill>
              </a:rPr>
              <a:t>SELECT </a:t>
            </a:r>
            <a:r>
              <a:rPr lang="en-US" altLang="zh-CN" sz="2400" b="1" dirty="0" err="1">
                <a:solidFill>
                  <a:schemeClr val="dk1"/>
                </a:solidFill>
              </a:rPr>
              <a:t>Sno</a:t>
            </a:r>
            <a:r>
              <a:rPr lang="zh-CN" altLang="en-US" sz="2400" b="1" dirty="0">
                <a:solidFill>
                  <a:schemeClr val="dk1"/>
                </a:solidFill>
              </a:rPr>
              <a:t>，</a:t>
            </a:r>
            <a:r>
              <a:rPr lang="en-US" altLang="zh-CN" sz="2400" b="1" dirty="0" err="1">
                <a:solidFill>
                  <a:schemeClr val="dk1"/>
                </a:solidFill>
              </a:rPr>
              <a:t>Sname</a:t>
            </a:r>
            <a:endParaRPr lang="en-US" altLang="zh-CN" sz="2400" b="1" dirty="0">
              <a:solidFill>
                <a:schemeClr val="dk1"/>
              </a:solidFill>
            </a:endParaRPr>
          </a:p>
          <a:p>
            <a:pPr lvl="1">
              <a:lnSpc>
                <a:spcPct val="150000"/>
              </a:lnSpc>
              <a:spcBef>
                <a:spcPts val="600"/>
              </a:spcBef>
            </a:pPr>
            <a:r>
              <a:rPr lang="en-US" altLang="zh-CN" sz="2400" b="1" dirty="0">
                <a:solidFill>
                  <a:schemeClr val="dk1"/>
                </a:solidFill>
              </a:rPr>
              <a:t>	FROM Student</a:t>
            </a:r>
            <a:r>
              <a:rPr lang="zh-CN" altLang="en-US" sz="2400" b="1" dirty="0">
                <a:solidFill>
                  <a:schemeClr val="dk1"/>
                </a:solidFill>
              </a:rPr>
              <a:t>；</a:t>
            </a:r>
          </a:p>
        </p:txBody>
      </p:sp>
      <p:sp>
        <p:nvSpPr>
          <p:cNvPr id="361478" name="Rectangle 6">
            <a:extLst>
              <a:ext uri="{FF2B5EF4-FFF2-40B4-BE49-F238E27FC236}">
                <a16:creationId xmlns:a16="http://schemas.microsoft.com/office/drawing/2014/main" id="{1802D784-E82B-FA48-AFF6-6DC23DD7D3DF}"/>
              </a:ext>
            </a:extLst>
          </p:cNvPr>
          <p:cNvSpPr>
            <a:spLocks noChangeArrowheads="1"/>
          </p:cNvSpPr>
          <p:nvPr/>
        </p:nvSpPr>
        <p:spPr bwMode="auto">
          <a:xfrm>
            <a:off x="5999163" y="5395682"/>
            <a:ext cx="6192837" cy="1439862"/>
          </a:xfrm>
          <a:prstGeom prst="rect">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2"/>
          </a:lnRef>
          <a:fillRef idx="1">
            <a:schemeClr val="lt1"/>
          </a:fillRef>
          <a:effectRef idx="0">
            <a:schemeClr val="accent2"/>
          </a:effectRef>
          <a:fontRef idx="minor">
            <a:schemeClr val="dk1"/>
          </a:fontRef>
        </p:style>
        <p:txBody>
          <a:bodyPr/>
          <a:lstStyle/>
          <a:p>
            <a:pPr marL="609600" indent="-609600">
              <a:spcBef>
                <a:spcPct val="20000"/>
              </a:spcBef>
              <a:buClr>
                <a:schemeClr val="folHlink"/>
              </a:buClr>
              <a:buSzPct val="60000"/>
              <a:defRPr/>
            </a:pPr>
            <a:r>
              <a:rPr lang="zh-CN" altLang="en-US" b="1" dirty="0">
                <a:latin typeface="Tahoma" charset="0"/>
                <a:ea typeface="楷体_GB2312" charset="0"/>
              </a:rPr>
              <a:t>学生</a:t>
            </a:r>
            <a:r>
              <a:rPr lang="en-US" altLang="zh-CN" b="1" dirty="0">
                <a:latin typeface="Tahoma" charset="0"/>
                <a:ea typeface="楷体_GB2312" charset="0"/>
              </a:rPr>
              <a:t>-</a:t>
            </a:r>
            <a:r>
              <a:rPr lang="zh-CN" altLang="en-US" b="1" dirty="0">
                <a:latin typeface="Tahoma" charset="0"/>
                <a:ea typeface="楷体_GB2312" charset="0"/>
              </a:rPr>
              <a:t>课程数据库</a:t>
            </a:r>
            <a:endParaRPr lang="en-US" altLang="zh-CN" b="1" dirty="0">
              <a:latin typeface="Tahoma" charset="0"/>
              <a:ea typeface="楷体_GB2312" charset="0"/>
            </a:endParaRPr>
          </a:p>
          <a:p>
            <a:pPr marL="609600" indent="-609600" algn="just">
              <a:spcBef>
                <a:spcPct val="20000"/>
              </a:spcBef>
              <a:buClr>
                <a:schemeClr val="folHlink"/>
              </a:buClr>
              <a:buSzPct val="60000"/>
              <a:defRPr/>
            </a:pPr>
            <a:r>
              <a:rPr lang="zh-CN" altLang="en-US" b="1" dirty="0">
                <a:solidFill>
                  <a:schemeClr val="folHlink"/>
                </a:solidFill>
                <a:latin typeface="Tahoma" charset="0"/>
                <a:ea typeface="楷体_GB2312" charset="0"/>
              </a:rPr>
              <a:t>学生表：</a:t>
            </a:r>
            <a:r>
              <a:rPr lang="en-US" altLang="zh-CN" b="1" dirty="0">
                <a:latin typeface="Tahoma" charset="0"/>
                <a:ea typeface="楷体_GB2312" charset="0"/>
              </a:rPr>
              <a:t>Student(</a:t>
            </a:r>
            <a:r>
              <a:rPr lang="en-US" altLang="zh-CN" b="1" dirty="0" err="1">
                <a:latin typeface="Tahoma" charset="0"/>
                <a:ea typeface="楷体_GB2312" charset="0"/>
              </a:rPr>
              <a:t>Sno</a:t>
            </a:r>
            <a:r>
              <a:rPr lang="zh-CN" altLang="en-US" b="1" dirty="0">
                <a:latin typeface="Tahoma" charset="0"/>
                <a:ea typeface="楷体_GB2312" charset="0"/>
              </a:rPr>
              <a:t>，</a:t>
            </a:r>
            <a:r>
              <a:rPr lang="en-US" altLang="zh-CN" b="1" dirty="0" err="1">
                <a:latin typeface="Tahoma" charset="0"/>
                <a:ea typeface="楷体_GB2312" charset="0"/>
              </a:rPr>
              <a:t>Sname</a:t>
            </a:r>
            <a:r>
              <a:rPr lang="zh-CN" altLang="en-US" b="1" dirty="0">
                <a:latin typeface="Tahoma" charset="0"/>
                <a:ea typeface="楷体_GB2312" charset="0"/>
              </a:rPr>
              <a:t>，</a:t>
            </a:r>
            <a:r>
              <a:rPr lang="en-US" altLang="zh-CN" b="1" dirty="0" err="1">
                <a:latin typeface="Tahoma" charset="0"/>
                <a:ea typeface="楷体_GB2312" charset="0"/>
              </a:rPr>
              <a:t>Ssex</a:t>
            </a:r>
            <a:r>
              <a:rPr lang="zh-CN" altLang="en-US" b="1" dirty="0">
                <a:latin typeface="Tahoma" charset="0"/>
                <a:ea typeface="楷体_GB2312" charset="0"/>
              </a:rPr>
              <a:t>，</a:t>
            </a:r>
            <a:r>
              <a:rPr lang="en-US" altLang="zh-CN" b="1" dirty="0">
                <a:latin typeface="Tahoma" charset="0"/>
                <a:ea typeface="楷体_GB2312" charset="0"/>
              </a:rPr>
              <a:t>Sage</a:t>
            </a:r>
            <a:r>
              <a:rPr lang="zh-CN" altLang="en-US" b="1" dirty="0">
                <a:latin typeface="Tahoma" charset="0"/>
                <a:ea typeface="楷体_GB2312" charset="0"/>
              </a:rPr>
              <a:t>，</a:t>
            </a:r>
            <a:r>
              <a:rPr lang="en-US" altLang="zh-CN" b="1" dirty="0" err="1">
                <a:latin typeface="Tahoma" charset="0"/>
                <a:ea typeface="楷体_GB2312" charset="0"/>
              </a:rPr>
              <a:t>Sdept</a:t>
            </a:r>
            <a:r>
              <a:rPr lang="en-US" altLang="zh-CN" b="1" dirty="0">
                <a:latin typeface="Tahoma" charset="0"/>
                <a:ea typeface="楷体_GB2312" charset="0"/>
              </a:rPr>
              <a:t>)</a:t>
            </a:r>
          </a:p>
          <a:p>
            <a:pPr marL="609600" indent="-609600" algn="just">
              <a:spcBef>
                <a:spcPct val="20000"/>
              </a:spcBef>
              <a:buClr>
                <a:schemeClr val="folHlink"/>
              </a:buClr>
              <a:buSzPct val="60000"/>
              <a:defRPr/>
            </a:pPr>
            <a:r>
              <a:rPr lang="zh-CN" altLang="en-US" b="1" dirty="0">
                <a:solidFill>
                  <a:schemeClr val="folHlink"/>
                </a:solidFill>
                <a:latin typeface="Tahoma" charset="0"/>
                <a:ea typeface="楷体_GB2312" charset="0"/>
              </a:rPr>
              <a:t>课程表：</a:t>
            </a:r>
            <a:r>
              <a:rPr lang="en-US" altLang="zh-CN" b="1" dirty="0">
                <a:latin typeface="Tahoma" charset="0"/>
                <a:ea typeface="楷体_GB2312" charset="0"/>
              </a:rPr>
              <a:t>Course(</a:t>
            </a:r>
            <a:r>
              <a:rPr lang="en-US" altLang="zh-CN" b="1" dirty="0" err="1">
                <a:latin typeface="Tahoma" charset="0"/>
                <a:ea typeface="楷体_GB2312" charset="0"/>
              </a:rPr>
              <a:t>Cno</a:t>
            </a:r>
            <a:r>
              <a:rPr lang="zh-CN" altLang="en-US" b="1" dirty="0">
                <a:latin typeface="Tahoma" charset="0"/>
                <a:ea typeface="楷体_GB2312" charset="0"/>
              </a:rPr>
              <a:t>，</a:t>
            </a:r>
            <a:r>
              <a:rPr lang="en-US" altLang="zh-CN" b="1" dirty="0" err="1">
                <a:latin typeface="Tahoma" charset="0"/>
                <a:ea typeface="楷体_GB2312" charset="0"/>
              </a:rPr>
              <a:t>Cname</a:t>
            </a:r>
            <a:r>
              <a:rPr lang="zh-CN" altLang="en-US" b="1" dirty="0">
                <a:latin typeface="Tahoma" charset="0"/>
                <a:ea typeface="楷体_GB2312" charset="0"/>
              </a:rPr>
              <a:t>，</a:t>
            </a:r>
            <a:r>
              <a:rPr lang="en-US" altLang="zh-CN" b="1" dirty="0" err="1">
                <a:latin typeface="Tahoma" charset="0"/>
                <a:ea typeface="楷体_GB2312" charset="0"/>
              </a:rPr>
              <a:t>Cpno</a:t>
            </a:r>
            <a:r>
              <a:rPr lang="zh-CN" altLang="en-US" b="1" dirty="0">
                <a:latin typeface="Tahoma" charset="0"/>
                <a:ea typeface="楷体_GB2312" charset="0"/>
              </a:rPr>
              <a:t>，</a:t>
            </a:r>
            <a:r>
              <a:rPr lang="en-US" altLang="zh-CN" b="1" dirty="0" err="1">
                <a:latin typeface="Tahoma" charset="0"/>
                <a:ea typeface="楷体_GB2312" charset="0"/>
              </a:rPr>
              <a:t>Ccredit</a:t>
            </a:r>
            <a:r>
              <a:rPr lang="en-US" altLang="zh-CN" b="1" dirty="0">
                <a:latin typeface="Tahoma" charset="0"/>
                <a:ea typeface="楷体_GB2312" charset="0"/>
              </a:rPr>
              <a:t>)</a:t>
            </a:r>
          </a:p>
          <a:p>
            <a:pPr marL="609600" indent="-609600" algn="just">
              <a:spcBef>
                <a:spcPct val="20000"/>
              </a:spcBef>
              <a:buClr>
                <a:schemeClr val="folHlink"/>
              </a:buClr>
              <a:buSzPct val="60000"/>
              <a:defRPr/>
            </a:pPr>
            <a:r>
              <a:rPr lang="zh-CN" altLang="en-US" b="1" dirty="0">
                <a:solidFill>
                  <a:schemeClr val="folHlink"/>
                </a:solidFill>
                <a:latin typeface="Tahoma" charset="0"/>
                <a:ea typeface="楷体_GB2312" charset="0"/>
              </a:rPr>
              <a:t>学生选课表：</a:t>
            </a:r>
            <a:r>
              <a:rPr lang="en-US" altLang="zh-CN" b="1" dirty="0">
                <a:latin typeface="Tahoma" charset="0"/>
                <a:ea typeface="楷体_GB2312" charset="0"/>
              </a:rPr>
              <a:t>SC(</a:t>
            </a:r>
            <a:r>
              <a:rPr lang="en-US" altLang="zh-CN" b="1" dirty="0" err="1">
                <a:latin typeface="Tahoma" charset="0"/>
                <a:ea typeface="楷体_GB2312" charset="0"/>
              </a:rPr>
              <a:t>Sno</a:t>
            </a:r>
            <a:r>
              <a:rPr lang="zh-CN" altLang="en-US" b="1" dirty="0">
                <a:latin typeface="Tahoma" charset="0"/>
                <a:ea typeface="楷体_GB2312" charset="0"/>
              </a:rPr>
              <a:t>，</a:t>
            </a:r>
            <a:r>
              <a:rPr lang="en-US" altLang="zh-CN" b="1" dirty="0" err="1">
                <a:latin typeface="Tahoma" charset="0"/>
                <a:ea typeface="楷体_GB2312" charset="0"/>
              </a:rPr>
              <a:t>Cno</a:t>
            </a:r>
            <a:r>
              <a:rPr lang="zh-CN" altLang="en-US" b="1" dirty="0">
                <a:latin typeface="Tahoma" charset="0"/>
                <a:ea typeface="楷体_GB2312" charset="0"/>
              </a:rPr>
              <a:t>，</a:t>
            </a:r>
            <a:r>
              <a:rPr lang="en-US" altLang="zh-CN" b="1" dirty="0">
                <a:latin typeface="Tahoma" charset="0"/>
                <a:ea typeface="楷体_GB2312" charset="0"/>
              </a:rPr>
              <a:t>Grade) </a:t>
            </a:r>
          </a:p>
        </p:txBody>
      </p:sp>
      <p:sp>
        <p:nvSpPr>
          <p:cNvPr id="361479" name="Rectangle 7">
            <a:extLst>
              <a:ext uri="{FF2B5EF4-FFF2-40B4-BE49-F238E27FC236}">
                <a16:creationId xmlns:a16="http://schemas.microsoft.com/office/drawing/2014/main" id="{4C1A93B5-FAAC-4E4F-9564-D3153903EF9E}"/>
              </a:ext>
            </a:extLst>
          </p:cNvPr>
          <p:cNvSpPr>
            <a:spLocks noChangeArrowheads="1"/>
          </p:cNvSpPr>
          <p:nvPr/>
        </p:nvSpPr>
        <p:spPr bwMode="auto">
          <a:xfrm>
            <a:off x="103363" y="4003450"/>
            <a:ext cx="9469262" cy="810222"/>
          </a:xfrm>
          <a:prstGeom prst="rect">
            <a:avLst/>
          </a:prstGeom>
          <a:noFill/>
          <a:ln>
            <a:noFill/>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b="1" dirty="0">
                <a:solidFill>
                  <a:schemeClr val="dk1"/>
                </a:solidFill>
                <a:latin typeface="Tahoma" charset="0"/>
                <a:ea typeface="黑体" charset="0"/>
              </a:rPr>
              <a:t>练习：</a:t>
            </a:r>
            <a:r>
              <a:rPr lang="en-US" altLang="zh-CN" sz="2800" b="1" dirty="0">
                <a:solidFill>
                  <a:schemeClr val="dk1"/>
                </a:solidFill>
                <a:latin typeface="Tahoma" charset="0"/>
                <a:ea typeface="黑体" charset="0"/>
              </a:rPr>
              <a:t> </a:t>
            </a:r>
            <a:r>
              <a:rPr lang="zh-CN" altLang="en-US" sz="2800" b="1" dirty="0">
                <a:solidFill>
                  <a:schemeClr val="dk1"/>
                </a:solidFill>
                <a:latin typeface="Tahoma" charset="0"/>
                <a:ea typeface="黑体" charset="0"/>
              </a:rPr>
              <a:t>查询全体课程的名单。结果中包含课程号和课程名</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61477"/>
                                        </p:tgtEl>
                                        <p:attrNameLst>
                                          <p:attrName>style.visibility</p:attrName>
                                        </p:attrNameLst>
                                      </p:cBhvr>
                                      <p:to>
                                        <p:strVal val="visible"/>
                                      </p:to>
                                    </p:set>
                                    <p:animEffect transition="in" filter="wipe(down)">
                                      <p:cBhvr>
                                        <p:cTn id="7" dur="500"/>
                                        <p:tgtEl>
                                          <p:spTgt spid="3614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61475">
                                            <p:bg/>
                                          </p:spTgt>
                                        </p:tgtEl>
                                        <p:attrNameLst>
                                          <p:attrName>style.visibility</p:attrName>
                                        </p:attrNameLst>
                                      </p:cBhvr>
                                      <p:to>
                                        <p:strVal val="visible"/>
                                      </p:to>
                                    </p:set>
                                    <p:animEffect transition="in" filter="wipe(down)">
                                      <p:cBhvr>
                                        <p:cTn id="12" dur="500"/>
                                        <p:tgtEl>
                                          <p:spTgt spid="361475">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61475">
                                            <p:txEl>
                                              <p:pRg st="0" end="0"/>
                                            </p:txEl>
                                          </p:spTgt>
                                        </p:tgtEl>
                                        <p:attrNameLst>
                                          <p:attrName>style.visibility</p:attrName>
                                        </p:attrNameLst>
                                      </p:cBhvr>
                                      <p:to>
                                        <p:strVal val="visible"/>
                                      </p:to>
                                    </p:set>
                                    <p:animEffect transition="in" filter="wipe(down)">
                                      <p:cBhvr>
                                        <p:cTn id="17" dur="500"/>
                                        <p:tgtEl>
                                          <p:spTgt spid="361475">
                                            <p:txEl>
                                              <p:pRg st="0" end="0"/>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61475">
                                            <p:txEl>
                                              <p:pRg st="1" end="1"/>
                                            </p:txEl>
                                          </p:spTgt>
                                        </p:tgtEl>
                                        <p:attrNameLst>
                                          <p:attrName>style.visibility</p:attrName>
                                        </p:attrNameLst>
                                      </p:cBhvr>
                                      <p:to>
                                        <p:strVal val="visible"/>
                                      </p:to>
                                    </p:set>
                                    <p:animEffect transition="in" filter="wipe(down)">
                                      <p:cBhvr>
                                        <p:cTn id="20" dur="500"/>
                                        <p:tgtEl>
                                          <p:spTgt spid="361475">
                                            <p:txEl>
                                              <p:pRg st="1" end="1"/>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61475">
                                            <p:txEl>
                                              <p:pRg st="2" end="2"/>
                                            </p:txEl>
                                          </p:spTgt>
                                        </p:tgtEl>
                                        <p:attrNameLst>
                                          <p:attrName>style.visibility</p:attrName>
                                        </p:attrNameLst>
                                      </p:cBhvr>
                                      <p:to>
                                        <p:strVal val="visible"/>
                                      </p:to>
                                    </p:set>
                                    <p:animEffect transition="in" filter="wipe(down)">
                                      <p:cBhvr>
                                        <p:cTn id="23" dur="500"/>
                                        <p:tgtEl>
                                          <p:spTgt spid="361475">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61479"/>
                                        </p:tgtEl>
                                        <p:attrNameLst>
                                          <p:attrName>style.visibility</p:attrName>
                                        </p:attrNameLst>
                                      </p:cBhvr>
                                      <p:to>
                                        <p:strVal val="visible"/>
                                      </p:to>
                                    </p:set>
                                    <p:animEffect transition="in" filter="wipe(down)">
                                      <p:cBhvr>
                                        <p:cTn id="28" dur="500"/>
                                        <p:tgtEl>
                                          <p:spTgt spid="361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5" grpId="0" build="p" animBg="1"/>
      <p:bldP spid="361477" grpId="0" animBg="1"/>
      <p:bldP spid="36147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a:extLst>
              <a:ext uri="{FF2B5EF4-FFF2-40B4-BE49-F238E27FC236}">
                <a16:creationId xmlns:a16="http://schemas.microsoft.com/office/drawing/2014/main" id="{2DA774E7-15CC-244F-A3C9-217CCF83272C}"/>
              </a:ext>
            </a:extLst>
          </p:cNvPr>
          <p:cNvSpPr>
            <a:spLocks noGrp="1" noChangeArrowheads="1"/>
          </p:cNvSpPr>
          <p:nvPr>
            <p:ph type="title"/>
          </p:nvPr>
        </p:nvSpPr>
        <p:spPr/>
        <p:txBody>
          <a:bodyPr/>
          <a:lstStyle/>
          <a:p>
            <a:pPr>
              <a:defRPr/>
            </a:pPr>
            <a:r>
              <a:rPr lang="zh-CN" altLang="en-US" dirty="0">
                <a:solidFill>
                  <a:schemeClr val="bg2">
                    <a:lumMod val="10000"/>
                  </a:schemeClr>
                </a:solidFill>
              </a:rPr>
              <a:t>一、选择表中的若干列</a:t>
            </a:r>
          </a:p>
        </p:txBody>
      </p:sp>
      <p:sp>
        <p:nvSpPr>
          <p:cNvPr id="363523" name="Rectangle 3">
            <a:extLst>
              <a:ext uri="{FF2B5EF4-FFF2-40B4-BE49-F238E27FC236}">
                <a16:creationId xmlns:a16="http://schemas.microsoft.com/office/drawing/2014/main" id="{6C60E3C1-8534-AB4E-99BC-AC329531DB01}"/>
              </a:ext>
            </a:extLst>
          </p:cNvPr>
          <p:cNvSpPr>
            <a:spLocks noGrp="1" noChangeArrowheads="1"/>
          </p:cNvSpPr>
          <p:nvPr>
            <p:ph idx="1"/>
          </p:nvPr>
        </p:nvSpPr>
        <p:spPr>
          <a:xfrm>
            <a:off x="838200" y="1304693"/>
            <a:ext cx="10515600" cy="648639"/>
          </a:xfrm>
          <a:noFill/>
          <a:ln>
            <a:noFill/>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marL="0" indent="0">
              <a:buNone/>
            </a:pPr>
            <a:r>
              <a:rPr lang="zh-CN" altLang="en-US" dirty="0">
                <a:solidFill>
                  <a:schemeClr val="folHlink"/>
                </a:solidFill>
                <a:latin typeface="Tahoma" charset="0"/>
                <a:ea typeface="黑体" charset="0"/>
              </a:rPr>
              <a:t>（</a:t>
            </a:r>
            <a:r>
              <a:rPr lang="en-US" altLang="zh-CN" dirty="0">
                <a:solidFill>
                  <a:schemeClr val="folHlink"/>
                </a:solidFill>
                <a:latin typeface="Tahoma" charset="0"/>
                <a:ea typeface="黑体" charset="0"/>
              </a:rPr>
              <a:t>2</a:t>
            </a:r>
            <a:r>
              <a:rPr lang="zh-CN" altLang="en-US" dirty="0">
                <a:solidFill>
                  <a:schemeClr val="folHlink"/>
                </a:solidFill>
                <a:latin typeface="Tahoma" charset="0"/>
                <a:ea typeface="黑体" charset="0"/>
              </a:rPr>
              <a:t>）查询全部列</a:t>
            </a:r>
            <a:endParaRPr lang="en-US" altLang="zh-CN" dirty="0">
              <a:solidFill>
                <a:schemeClr val="folHlink"/>
              </a:solidFill>
              <a:latin typeface="Tahoma" charset="0"/>
              <a:ea typeface="黑体" charset="0"/>
            </a:endParaRPr>
          </a:p>
        </p:txBody>
      </p:sp>
      <p:sp>
        <p:nvSpPr>
          <p:cNvPr id="9" name="幻灯片编号占位符 5">
            <a:extLst>
              <a:ext uri="{FF2B5EF4-FFF2-40B4-BE49-F238E27FC236}">
                <a16:creationId xmlns:a16="http://schemas.microsoft.com/office/drawing/2014/main" id="{D2015783-B3F0-A24F-91A6-3ECAE637E236}"/>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DD1D7292-95F4-0440-B92A-5C41BA402F68}" type="slidenum">
              <a:rPr kumimoji="0" lang="en-US" altLang="zh-CN" sz="1400">
                <a:ea typeface="宋体" panose="02010600030101010101" pitchFamily="2" charset="-122"/>
              </a:rPr>
              <a:pPr/>
              <a:t>25</a:t>
            </a:fld>
            <a:endParaRPr kumimoji="0" lang="en-US" altLang="zh-CN" sz="1400">
              <a:ea typeface="宋体" panose="02010600030101010101" pitchFamily="2" charset="-122"/>
            </a:endParaRPr>
          </a:p>
        </p:txBody>
      </p:sp>
      <p:sp>
        <p:nvSpPr>
          <p:cNvPr id="363524" name="Rectangle 4">
            <a:extLst>
              <a:ext uri="{FF2B5EF4-FFF2-40B4-BE49-F238E27FC236}">
                <a16:creationId xmlns:a16="http://schemas.microsoft.com/office/drawing/2014/main" id="{0AE95E73-A06C-674C-B8D5-894E1F5AC86E}"/>
              </a:ext>
            </a:extLst>
          </p:cNvPr>
          <p:cNvSpPr>
            <a:spLocks noChangeArrowheads="1"/>
          </p:cNvSpPr>
          <p:nvPr/>
        </p:nvSpPr>
        <p:spPr bwMode="auto">
          <a:xfrm>
            <a:off x="1142182" y="2106659"/>
            <a:ext cx="6173014" cy="2798010"/>
          </a:xfrm>
          <a:prstGeom prst="rect">
            <a:avLst/>
          </a:prstGeom>
          <a:noFill/>
          <a:ln>
            <a:noFill/>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wrap="square">
            <a:spAutoFit/>
          </a:bodyPr>
          <a:lstStyle>
            <a:lvl1pPr marL="342900" indent="-342900">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lvl="2" indent="-901700">
              <a:lnSpc>
                <a:spcPct val="150000"/>
              </a:lnSpc>
            </a:pPr>
            <a:r>
              <a:rPr lang="zh-CN" altLang="en-US" sz="2000" b="1" dirty="0">
                <a:latin typeface="+mj-lt"/>
              </a:rPr>
              <a:t>例：</a:t>
            </a:r>
            <a:r>
              <a:rPr lang="en-US" altLang="zh-CN" sz="2000" b="1" dirty="0">
                <a:latin typeface="+mj-lt"/>
              </a:rPr>
              <a:t>  </a:t>
            </a:r>
            <a:r>
              <a:rPr lang="zh-CN" altLang="en-US" sz="2000" b="1" dirty="0">
                <a:latin typeface="+mj-lt"/>
              </a:rPr>
              <a:t>查询全体学生的详细记录。</a:t>
            </a:r>
            <a:endParaRPr lang="en-US" altLang="zh-CN" sz="2000" b="1" dirty="0">
              <a:latin typeface="+mj-lt"/>
              <a:ea typeface="黑体" charset="0"/>
              <a:cs typeface="黑体" charset="0"/>
            </a:endParaRPr>
          </a:p>
          <a:p>
            <a:pPr lvl="2" indent="-901700">
              <a:lnSpc>
                <a:spcPct val="150000"/>
              </a:lnSpc>
            </a:pPr>
            <a:r>
              <a:rPr lang="zh-CN" altLang="en-US" sz="2000" b="1" dirty="0">
                <a:latin typeface="+mj-lt"/>
                <a:ea typeface="黑体" charset="0"/>
                <a:cs typeface="黑体" charset="0"/>
              </a:rPr>
              <a:t>    </a:t>
            </a:r>
            <a:r>
              <a:rPr lang="en-US" altLang="zh-CN" sz="2000" b="1" dirty="0">
                <a:latin typeface="+mj-lt"/>
                <a:ea typeface="黑体" charset="0"/>
                <a:cs typeface="黑体" charset="0"/>
              </a:rPr>
              <a:t>SELECT  </a:t>
            </a:r>
            <a:r>
              <a:rPr lang="en-US" altLang="zh-CN" sz="2000" b="1" dirty="0" err="1">
                <a:latin typeface="+mj-lt"/>
                <a:ea typeface="黑体" charset="0"/>
                <a:cs typeface="黑体" charset="0"/>
              </a:rPr>
              <a:t>Sno</a:t>
            </a:r>
            <a:r>
              <a:rPr lang="zh-CN" altLang="en-US" sz="2000" b="1" dirty="0">
                <a:latin typeface="+mj-lt"/>
                <a:ea typeface="黑体" charset="0"/>
                <a:cs typeface="黑体" charset="0"/>
              </a:rPr>
              <a:t>，</a:t>
            </a:r>
            <a:r>
              <a:rPr lang="en-US" altLang="zh-CN" sz="2000" b="1" dirty="0" err="1">
                <a:latin typeface="+mj-lt"/>
                <a:ea typeface="黑体" charset="0"/>
                <a:cs typeface="黑体" charset="0"/>
              </a:rPr>
              <a:t>Sname</a:t>
            </a:r>
            <a:r>
              <a:rPr lang="zh-CN" altLang="en-US" sz="2000" b="1" dirty="0">
                <a:latin typeface="+mj-lt"/>
                <a:ea typeface="黑体" charset="0"/>
                <a:cs typeface="黑体" charset="0"/>
              </a:rPr>
              <a:t>，</a:t>
            </a:r>
            <a:r>
              <a:rPr lang="en-US" altLang="zh-CN" sz="2000" b="1" dirty="0" err="1">
                <a:latin typeface="+mj-lt"/>
                <a:ea typeface="黑体" charset="0"/>
                <a:cs typeface="黑体" charset="0"/>
              </a:rPr>
              <a:t>Ssex</a:t>
            </a:r>
            <a:r>
              <a:rPr lang="zh-CN" altLang="en-US" sz="2000" b="1" dirty="0">
                <a:latin typeface="+mj-lt"/>
                <a:ea typeface="黑体" charset="0"/>
                <a:cs typeface="黑体" charset="0"/>
              </a:rPr>
              <a:t>，</a:t>
            </a:r>
            <a:r>
              <a:rPr lang="en-US" altLang="zh-CN" sz="2000" b="1" dirty="0">
                <a:latin typeface="+mj-lt"/>
                <a:ea typeface="黑体" charset="0"/>
                <a:cs typeface="黑体" charset="0"/>
              </a:rPr>
              <a:t>Sage</a:t>
            </a:r>
            <a:r>
              <a:rPr lang="zh-CN" altLang="en-US" sz="2000" b="1" dirty="0">
                <a:latin typeface="+mj-lt"/>
                <a:ea typeface="黑体" charset="0"/>
                <a:cs typeface="黑体" charset="0"/>
              </a:rPr>
              <a:t>，</a:t>
            </a:r>
            <a:r>
              <a:rPr lang="en-US" altLang="zh-CN" sz="2000" b="1" dirty="0" err="1">
                <a:latin typeface="+mj-lt"/>
                <a:ea typeface="黑体" charset="0"/>
                <a:cs typeface="黑体" charset="0"/>
              </a:rPr>
              <a:t>Sdept</a:t>
            </a:r>
            <a:r>
              <a:rPr lang="en-US" altLang="zh-CN" sz="2000" b="1" dirty="0">
                <a:latin typeface="+mj-lt"/>
                <a:ea typeface="黑体" charset="0"/>
                <a:cs typeface="黑体" charset="0"/>
              </a:rPr>
              <a:t> FROM Student</a:t>
            </a:r>
            <a:r>
              <a:rPr lang="zh-CN" altLang="en-US" sz="2000" b="1" dirty="0">
                <a:latin typeface="+mj-lt"/>
                <a:ea typeface="黑体" charset="0"/>
                <a:cs typeface="黑体" charset="0"/>
              </a:rPr>
              <a:t>；</a:t>
            </a:r>
            <a:r>
              <a:rPr lang="en-US" altLang="zh-CN" sz="2000" b="1" dirty="0">
                <a:latin typeface="+mj-lt"/>
                <a:ea typeface="黑体" charset="0"/>
                <a:cs typeface="黑体" charset="0"/>
              </a:rPr>
              <a:t> </a:t>
            </a:r>
          </a:p>
          <a:p>
            <a:pPr lvl="2" indent="-901700">
              <a:lnSpc>
                <a:spcPct val="150000"/>
              </a:lnSpc>
            </a:pPr>
            <a:r>
              <a:rPr lang="en-US" altLang="zh-CN" sz="2000" b="1" dirty="0">
                <a:latin typeface="+mj-lt"/>
                <a:ea typeface="黑体" charset="0"/>
                <a:cs typeface="黑体" charset="0"/>
              </a:rPr>
              <a:t>   </a:t>
            </a:r>
            <a:r>
              <a:rPr lang="zh-CN" altLang="en-US" sz="2000" b="1" dirty="0">
                <a:latin typeface="+mj-lt"/>
                <a:ea typeface="黑体" charset="0"/>
                <a:cs typeface="黑体" charset="0"/>
              </a:rPr>
              <a:t>或</a:t>
            </a:r>
            <a:endParaRPr lang="en-US" altLang="zh-CN" sz="2000" b="1" dirty="0">
              <a:latin typeface="+mj-lt"/>
              <a:ea typeface="黑体" charset="0"/>
              <a:cs typeface="黑体" charset="0"/>
            </a:endParaRPr>
          </a:p>
          <a:p>
            <a:pPr lvl="2" indent="-901700">
              <a:lnSpc>
                <a:spcPct val="150000"/>
              </a:lnSpc>
            </a:pPr>
            <a:r>
              <a:rPr lang="zh-CN" altLang="en-US" sz="2000" b="1" dirty="0">
                <a:latin typeface="+mj-lt"/>
                <a:ea typeface="黑体" charset="0"/>
                <a:cs typeface="黑体" charset="0"/>
              </a:rPr>
              <a:t>     </a:t>
            </a:r>
            <a:r>
              <a:rPr lang="en-US" altLang="zh-CN" sz="2000" b="1" dirty="0">
                <a:latin typeface="+mj-lt"/>
                <a:ea typeface="黑体" charset="0"/>
                <a:cs typeface="黑体" charset="0"/>
              </a:rPr>
              <a:t>SELECT  *</a:t>
            </a:r>
          </a:p>
          <a:p>
            <a:pPr lvl="2" indent="-901700">
              <a:lnSpc>
                <a:spcPct val="150000"/>
              </a:lnSpc>
            </a:pPr>
            <a:r>
              <a:rPr lang="en-US" altLang="zh-CN" sz="2000" b="1" dirty="0">
                <a:latin typeface="+mj-lt"/>
                <a:ea typeface="黑体" charset="0"/>
                <a:cs typeface="黑体" charset="0"/>
              </a:rPr>
              <a:t>	FROM Student</a:t>
            </a:r>
            <a:r>
              <a:rPr lang="zh-CN" altLang="en-US" sz="2000" b="1" dirty="0">
                <a:latin typeface="+mj-lt"/>
                <a:ea typeface="黑体" charset="0"/>
                <a:cs typeface="黑体" charset="0"/>
              </a:rPr>
              <a:t>；</a:t>
            </a:r>
            <a:r>
              <a:rPr lang="en-US" altLang="zh-CN" sz="2000" b="1" dirty="0">
                <a:latin typeface="+mj-lt"/>
                <a:ea typeface="黑体" charset="0"/>
                <a:cs typeface="黑体" charset="0"/>
              </a:rPr>
              <a:t> </a:t>
            </a:r>
          </a:p>
        </p:txBody>
      </p:sp>
      <p:sp>
        <p:nvSpPr>
          <p:cNvPr id="363525" name="Rectangle 5">
            <a:extLst>
              <a:ext uri="{FF2B5EF4-FFF2-40B4-BE49-F238E27FC236}">
                <a16:creationId xmlns:a16="http://schemas.microsoft.com/office/drawing/2014/main" id="{53733D39-280C-D24C-86E4-1B76AE233072}"/>
              </a:ext>
            </a:extLst>
          </p:cNvPr>
          <p:cNvSpPr>
            <a:spLocks noChangeArrowheads="1"/>
          </p:cNvSpPr>
          <p:nvPr/>
        </p:nvSpPr>
        <p:spPr bwMode="auto">
          <a:xfrm>
            <a:off x="5999163" y="5464176"/>
            <a:ext cx="6192837" cy="1439862"/>
          </a:xfrm>
          <a:prstGeom prst="rect">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2"/>
          </a:lnRef>
          <a:fillRef idx="1">
            <a:schemeClr val="lt1"/>
          </a:fillRef>
          <a:effectRef idx="0">
            <a:schemeClr val="accent2"/>
          </a:effectRef>
          <a:fontRef idx="minor">
            <a:schemeClr val="dk1"/>
          </a:fontRef>
        </p:style>
        <p:txBody>
          <a:bodyPr/>
          <a:lstStyle/>
          <a:p>
            <a:pPr marL="609600" indent="-609600">
              <a:spcBef>
                <a:spcPct val="20000"/>
              </a:spcBef>
              <a:buClr>
                <a:schemeClr val="folHlink"/>
              </a:buClr>
              <a:buSzPct val="60000"/>
            </a:pPr>
            <a:r>
              <a:rPr lang="zh-CN" altLang="en-US" b="1" dirty="0">
                <a:solidFill>
                  <a:schemeClr val="dk1"/>
                </a:solidFill>
                <a:latin typeface="Tahoma" charset="0"/>
              </a:rPr>
              <a:t>学生</a:t>
            </a:r>
            <a:r>
              <a:rPr lang="en-US" altLang="zh-CN" b="1" dirty="0">
                <a:solidFill>
                  <a:schemeClr val="dk1"/>
                </a:solidFill>
                <a:latin typeface="Tahoma" charset="0"/>
              </a:rPr>
              <a:t>-</a:t>
            </a:r>
            <a:r>
              <a:rPr lang="zh-CN" altLang="en-US" b="1" dirty="0">
                <a:solidFill>
                  <a:schemeClr val="dk1"/>
                </a:solidFill>
                <a:latin typeface="Tahoma" charset="0"/>
              </a:rPr>
              <a:t>课程数据库</a:t>
            </a:r>
            <a:endParaRPr lang="en-US" altLang="zh-CN" b="1" dirty="0">
              <a:solidFill>
                <a:schemeClr val="dk1"/>
              </a:solidFill>
              <a:latin typeface="Tahoma" charset="0"/>
            </a:endParaRPr>
          </a:p>
          <a:p>
            <a:pPr marL="609600" indent="-609600">
              <a:spcBef>
                <a:spcPct val="20000"/>
              </a:spcBef>
              <a:buClr>
                <a:schemeClr val="folHlink"/>
              </a:buClr>
              <a:buSzPct val="60000"/>
            </a:pPr>
            <a:r>
              <a:rPr lang="zh-CN" altLang="en-US" b="1" dirty="0">
                <a:solidFill>
                  <a:schemeClr val="dk1"/>
                </a:solidFill>
                <a:latin typeface="Tahoma" charset="0"/>
              </a:rPr>
              <a:t>学生表：</a:t>
            </a:r>
            <a:r>
              <a:rPr lang="en-US" altLang="zh-CN" b="1" dirty="0">
                <a:solidFill>
                  <a:schemeClr val="dk1"/>
                </a:solidFill>
                <a:latin typeface="Tahoma" charset="0"/>
              </a:rPr>
              <a:t>Student(</a:t>
            </a:r>
            <a:r>
              <a:rPr lang="en-US" altLang="zh-CN" b="1" dirty="0" err="1">
                <a:solidFill>
                  <a:schemeClr val="dk1"/>
                </a:solidFill>
                <a:latin typeface="Tahoma" charset="0"/>
              </a:rPr>
              <a:t>Sno</a:t>
            </a:r>
            <a:r>
              <a:rPr lang="zh-CN" altLang="en-US" b="1" dirty="0">
                <a:solidFill>
                  <a:schemeClr val="dk1"/>
                </a:solidFill>
                <a:latin typeface="Tahoma" charset="0"/>
              </a:rPr>
              <a:t>，</a:t>
            </a:r>
            <a:r>
              <a:rPr lang="en-US" altLang="zh-CN" b="1" dirty="0" err="1">
                <a:solidFill>
                  <a:schemeClr val="dk1"/>
                </a:solidFill>
                <a:latin typeface="Tahoma" charset="0"/>
              </a:rPr>
              <a:t>Sname</a:t>
            </a:r>
            <a:r>
              <a:rPr lang="zh-CN" altLang="en-US" b="1" dirty="0">
                <a:solidFill>
                  <a:schemeClr val="dk1"/>
                </a:solidFill>
                <a:latin typeface="Tahoma" charset="0"/>
              </a:rPr>
              <a:t>，</a:t>
            </a:r>
            <a:r>
              <a:rPr lang="en-US" altLang="zh-CN" b="1" dirty="0" err="1">
                <a:solidFill>
                  <a:schemeClr val="dk1"/>
                </a:solidFill>
                <a:latin typeface="Tahoma" charset="0"/>
              </a:rPr>
              <a:t>Ssex</a:t>
            </a:r>
            <a:r>
              <a:rPr lang="zh-CN" altLang="en-US" b="1" dirty="0">
                <a:solidFill>
                  <a:schemeClr val="dk1"/>
                </a:solidFill>
                <a:latin typeface="Tahoma" charset="0"/>
              </a:rPr>
              <a:t>，</a:t>
            </a:r>
            <a:r>
              <a:rPr lang="en-US" altLang="zh-CN" b="1" dirty="0">
                <a:solidFill>
                  <a:schemeClr val="dk1"/>
                </a:solidFill>
                <a:latin typeface="Tahoma" charset="0"/>
              </a:rPr>
              <a:t>Sage</a:t>
            </a:r>
            <a:r>
              <a:rPr lang="zh-CN" altLang="en-US" b="1" dirty="0">
                <a:solidFill>
                  <a:schemeClr val="dk1"/>
                </a:solidFill>
                <a:latin typeface="Tahoma" charset="0"/>
              </a:rPr>
              <a:t>，</a:t>
            </a:r>
            <a:r>
              <a:rPr lang="en-US" altLang="zh-CN" b="1" dirty="0" err="1">
                <a:solidFill>
                  <a:schemeClr val="dk1"/>
                </a:solidFill>
                <a:latin typeface="Tahoma" charset="0"/>
              </a:rPr>
              <a:t>Sdept</a:t>
            </a:r>
            <a:r>
              <a:rPr lang="en-US" altLang="zh-CN" b="1" dirty="0">
                <a:solidFill>
                  <a:schemeClr val="dk1"/>
                </a:solidFill>
                <a:latin typeface="Tahoma" charset="0"/>
              </a:rPr>
              <a:t>)</a:t>
            </a:r>
          </a:p>
          <a:p>
            <a:pPr marL="609600" indent="-609600">
              <a:spcBef>
                <a:spcPct val="20000"/>
              </a:spcBef>
              <a:buClr>
                <a:schemeClr val="folHlink"/>
              </a:buClr>
              <a:buSzPct val="60000"/>
            </a:pPr>
            <a:r>
              <a:rPr lang="zh-CN" altLang="en-US" b="1" dirty="0">
                <a:solidFill>
                  <a:schemeClr val="dk1"/>
                </a:solidFill>
                <a:latin typeface="Tahoma" charset="0"/>
              </a:rPr>
              <a:t>课程表：</a:t>
            </a:r>
            <a:r>
              <a:rPr lang="en-US" altLang="zh-CN" b="1" dirty="0">
                <a:solidFill>
                  <a:schemeClr val="dk1"/>
                </a:solidFill>
                <a:latin typeface="Tahoma" charset="0"/>
              </a:rPr>
              <a:t>Course(</a:t>
            </a:r>
            <a:r>
              <a:rPr lang="en-US" altLang="zh-CN" b="1" dirty="0" err="1">
                <a:solidFill>
                  <a:schemeClr val="dk1"/>
                </a:solidFill>
                <a:latin typeface="Tahoma" charset="0"/>
              </a:rPr>
              <a:t>Cno</a:t>
            </a:r>
            <a:r>
              <a:rPr lang="zh-CN" altLang="en-US" b="1" dirty="0">
                <a:solidFill>
                  <a:schemeClr val="dk1"/>
                </a:solidFill>
                <a:latin typeface="Tahoma" charset="0"/>
              </a:rPr>
              <a:t>，</a:t>
            </a:r>
            <a:r>
              <a:rPr lang="en-US" altLang="zh-CN" b="1" dirty="0" err="1">
                <a:solidFill>
                  <a:schemeClr val="dk1"/>
                </a:solidFill>
                <a:latin typeface="Tahoma" charset="0"/>
              </a:rPr>
              <a:t>Cname</a:t>
            </a:r>
            <a:r>
              <a:rPr lang="zh-CN" altLang="en-US" b="1" dirty="0">
                <a:solidFill>
                  <a:schemeClr val="dk1"/>
                </a:solidFill>
                <a:latin typeface="Tahoma" charset="0"/>
              </a:rPr>
              <a:t>，</a:t>
            </a:r>
            <a:r>
              <a:rPr lang="en-US" altLang="zh-CN" b="1" dirty="0" err="1">
                <a:solidFill>
                  <a:schemeClr val="dk1"/>
                </a:solidFill>
                <a:latin typeface="Tahoma" charset="0"/>
              </a:rPr>
              <a:t>Cpno</a:t>
            </a:r>
            <a:r>
              <a:rPr lang="zh-CN" altLang="en-US" b="1" dirty="0">
                <a:solidFill>
                  <a:schemeClr val="dk1"/>
                </a:solidFill>
                <a:latin typeface="Tahoma" charset="0"/>
              </a:rPr>
              <a:t>，</a:t>
            </a:r>
            <a:r>
              <a:rPr lang="en-US" altLang="zh-CN" b="1" dirty="0" err="1">
                <a:solidFill>
                  <a:schemeClr val="dk1"/>
                </a:solidFill>
                <a:latin typeface="Tahoma" charset="0"/>
              </a:rPr>
              <a:t>Ccredit</a:t>
            </a:r>
            <a:r>
              <a:rPr lang="en-US" altLang="zh-CN" b="1" dirty="0">
                <a:solidFill>
                  <a:schemeClr val="dk1"/>
                </a:solidFill>
                <a:latin typeface="Tahoma" charset="0"/>
              </a:rPr>
              <a:t>)</a:t>
            </a:r>
          </a:p>
          <a:p>
            <a:pPr marL="609600" indent="-609600">
              <a:spcBef>
                <a:spcPct val="20000"/>
              </a:spcBef>
              <a:buClr>
                <a:schemeClr val="folHlink"/>
              </a:buClr>
              <a:buSzPct val="60000"/>
            </a:pPr>
            <a:r>
              <a:rPr lang="zh-CN" altLang="en-US" b="1" dirty="0">
                <a:solidFill>
                  <a:schemeClr val="dk1"/>
                </a:solidFill>
                <a:latin typeface="Tahoma" charset="0"/>
              </a:rPr>
              <a:t>学生选课表：</a:t>
            </a:r>
            <a:r>
              <a:rPr lang="en-US" altLang="zh-CN" b="1" dirty="0">
                <a:solidFill>
                  <a:schemeClr val="dk1"/>
                </a:solidFill>
                <a:latin typeface="Tahoma" charset="0"/>
              </a:rPr>
              <a:t>SC(</a:t>
            </a:r>
            <a:r>
              <a:rPr lang="en-US" altLang="zh-CN" b="1" dirty="0" err="1">
                <a:solidFill>
                  <a:schemeClr val="dk1"/>
                </a:solidFill>
                <a:latin typeface="Tahoma" charset="0"/>
              </a:rPr>
              <a:t>Sno</a:t>
            </a:r>
            <a:r>
              <a:rPr lang="zh-CN" altLang="en-US" b="1" dirty="0">
                <a:solidFill>
                  <a:schemeClr val="dk1"/>
                </a:solidFill>
                <a:latin typeface="Tahoma" charset="0"/>
              </a:rPr>
              <a:t>，</a:t>
            </a:r>
            <a:r>
              <a:rPr lang="en-US" altLang="zh-CN" b="1" dirty="0" err="1">
                <a:solidFill>
                  <a:schemeClr val="dk1"/>
                </a:solidFill>
                <a:latin typeface="Tahoma" charset="0"/>
              </a:rPr>
              <a:t>Cno</a:t>
            </a:r>
            <a:r>
              <a:rPr lang="zh-CN" altLang="en-US" b="1" dirty="0">
                <a:solidFill>
                  <a:schemeClr val="dk1"/>
                </a:solidFill>
                <a:latin typeface="Tahoma" charset="0"/>
              </a:rPr>
              <a:t>，</a:t>
            </a:r>
            <a:r>
              <a:rPr lang="en-US" altLang="zh-CN" b="1" dirty="0">
                <a:solidFill>
                  <a:schemeClr val="dk1"/>
                </a:solidFill>
                <a:latin typeface="Tahoma" charset="0"/>
              </a:rPr>
              <a:t>Grade) </a:t>
            </a:r>
          </a:p>
        </p:txBody>
      </p:sp>
      <p:sp>
        <p:nvSpPr>
          <p:cNvPr id="363526" name="Rectangle 6">
            <a:extLst>
              <a:ext uri="{FF2B5EF4-FFF2-40B4-BE49-F238E27FC236}">
                <a16:creationId xmlns:a16="http://schemas.microsoft.com/office/drawing/2014/main" id="{46364CBB-7074-504F-B171-17A1F750B5F1}"/>
              </a:ext>
            </a:extLst>
          </p:cNvPr>
          <p:cNvSpPr>
            <a:spLocks noChangeArrowheads="1"/>
          </p:cNvSpPr>
          <p:nvPr/>
        </p:nvSpPr>
        <p:spPr bwMode="auto">
          <a:xfrm>
            <a:off x="7315196" y="1960520"/>
            <a:ext cx="4450415" cy="400110"/>
          </a:xfrm>
          <a:prstGeom prst="rect">
            <a:avLst/>
          </a:prstGeom>
          <a:noFill/>
          <a:ln>
            <a:noFill/>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6"/>
          </a:lnRef>
          <a:fillRef idx="1">
            <a:schemeClr val="lt1"/>
          </a:fillRef>
          <a:effectRef idx="0">
            <a:schemeClr val="accent6"/>
          </a:effectRef>
          <a:fontRef idx="minor">
            <a:schemeClr val="dk1"/>
          </a:fontRef>
        </p:style>
        <p:txBody>
          <a:bodyPr wrap="square">
            <a:spAutoFit/>
          </a:bodyPr>
          <a:lstStyle/>
          <a:p>
            <a:pPr marL="55563" lvl="2" indent="-42863"/>
            <a:r>
              <a:rPr lang="zh-CN" altLang="en-US" sz="2000" b="1" dirty="0">
                <a:latin typeface="Tahoma" charset="0"/>
                <a:ea typeface="黑体" charset="0"/>
              </a:rPr>
              <a:t>练习：</a:t>
            </a:r>
            <a:r>
              <a:rPr lang="en-US" altLang="zh-CN" sz="2000" b="1" dirty="0">
                <a:latin typeface="Tahoma" charset="0"/>
                <a:ea typeface="黑体" charset="0"/>
              </a:rPr>
              <a:t> </a:t>
            </a:r>
            <a:r>
              <a:rPr lang="zh-CN" altLang="en-US" sz="2000" b="1" dirty="0">
                <a:latin typeface="Tahoma" charset="0"/>
                <a:ea typeface="黑体" charset="0"/>
              </a:rPr>
              <a:t>查询全部课程信息。</a:t>
            </a:r>
          </a:p>
        </p:txBody>
      </p:sp>
      <p:sp>
        <p:nvSpPr>
          <p:cNvPr id="363527" name="Rectangle 7">
            <a:extLst>
              <a:ext uri="{FF2B5EF4-FFF2-40B4-BE49-F238E27FC236}">
                <a16:creationId xmlns:a16="http://schemas.microsoft.com/office/drawing/2014/main" id="{C42BFCCF-5AC3-8746-97B0-5EC9F8E70FEB}"/>
              </a:ext>
            </a:extLst>
          </p:cNvPr>
          <p:cNvSpPr>
            <a:spLocks noChangeArrowheads="1"/>
          </p:cNvSpPr>
          <p:nvPr/>
        </p:nvSpPr>
        <p:spPr bwMode="auto">
          <a:xfrm>
            <a:off x="7315196" y="2672417"/>
            <a:ext cx="4843462" cy="400110"/>
          </a:xfrm>
          <a:prstGeom prst="rect">
            <a:avLst/>
          </a:prstGeom>
          <a:noFill/>
          <a:ln>
            <a:noFill/>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sz="2000" b="1" dirty="0">
                <a:latin typeface="Tahoma" charset="0"/>
                <a:ea typeface="黑体" charset="0"/>
              </a:rPr>
              <a:t>练习：查询全部课程名及学分。</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3524"/>
                                        </p:tgtEl>
                                        <p:attrNameLst>
                                          <p:attrName>style.visibility</p:attrName>
                                        </p:attrNameLst>
                                      </p:cBhvr>
                                      <p:to>
                                        <p:strVal val="visible"/>
                                      </p:to>
                                    </p:set>
                                    <p:anim calcmode="lin" valueType="num">
                                      <p:cBhvr additive="base">
                                        <p:cTn id="7" dur="500" fill="hold"/>
                                        <p:tgtEl>
                                          <p:spTgt spid="363524"/>
                                        </p:tgtEl>
                                        <p:attrNameLst>
                                          <p:attrName>ppt_x</p:attrName>
                                        </p:attrNameLst>
                                      </p:cBhvr>
                                      <p:tavLst>
                                        <p:tav tm="0">
                                          <p:val>
                                            <p:strVal val="#ppt_x"/>
                                          </p:val>
                                        </p:tav>
                                        <p:tav tm="100000">
                                          <p:val>
                                            <p:strVal val="#ppt_x"/>
                                          </p:val>
                                        </p:tav>
                                      </p:tavLst>
                                    </p:anim>
                                    <p:anim calcmode="lin" valueType="num">
                                      <p:cBhvr additive="base">
                                        <p:cTn id="8" dur="500" fill="hold"/>
                                        <p:tgtEl>
                                          <p:spTgt spid="36352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363526"/>
                                        </p:tgtEl>
                                        <p:attrNameLst>
                                          <p:attrName>style.visibility</p:attrName>
                                        </p:attrNameLst>
                                      </p:cBhvr>
                                      <p:to>
                                        <p:strVal val="visible"/>
                                      </p:to>
                                    </p:set>
                                    <p:animEffect transition="in" filter="wipe(up)">
                                      <p:cBhvr>
                                        <p:cTn id="13" dur="500"/>
                                        <p:tgtEl>
                                          <p:spTgt spid="36352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63527"/>
                                        </p:tgtEl>
                                        <p:attrNameLst>
                                          <p:attrName>style.visibility</p:attrName>
                                        </p:attrNameLst>
                                      </p:cBhvr>
                                      <p:to>
                                        <p:strVal val="visible"/>
                                      </p:to>
                                    </p:set>
                                    <p:animEffect transition="in" filter="wipe(up)">
                                      <p:cBhvr>
                                        <p:cTn id="18" dur="500"/>
                                        <p:tgtEl>
                                          <p:spTgt spid="3635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4" grpId="0" animBg="1"/>
      <p:bldP spid="363526" grpId="0" animBg="1"/>
      <p:bldP spid="36352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a:extLst>
              <a:ext uri="{FF2B5EF4-FFF2-40B4-BE49-F238E27FC236}">
                <a16:creationId xmlns:a16="http://schemas.microsoft.com/office/drawing/2014/main" id="{07AAC8F1-722B-7548-908B-E3D4B430DB9C}"/>
              </a:ext>
            </a:extLst>
          </p:cNvPr>
          <p:cNvSpPr>
            <a:spLocks noGrp="1" noChangeArrowheads="1"/>
          </p:cNvSpPr>
          <p:nvPr>
            <p:ph type="title"/>
          </p:nvPr>
        </p:nvSpPr>
        <p:spPr/>
        <p:txBody>
          <a:bodyPr/>
          <a:lstStyle/>
          <a:p>
            <a:pPr>
              <a:defRPr/>
            </a:pPr>
            <a:r>
              <a:rPr lang="zh-CN" altLang="en-US" dirty="0">
                <a:solidFill>
                  <a:schemeClr val="bg2">
                    <a:lumMod val="10000"/>
                  </a:schemeClr>
                </a:solidFill>
              </a:rPr>
              <a:t>一、选择表中的若干列</a:t>
            </a:r>
          </a:p>
        </p:txBody>
      </p:sp>
      <p:sp>
        <p:nvSpPr>
          <p:cNvPr id="365571" name="Rectangle 3">
            <a:extLst>
              <a:ext uri="{FF2B5EF4-FFF2-40B4-BE49-F238E27FC236}">
                <a16:creationId xmlns:a16="http://schemas.microsoft.com/office/drawing/2014/main" id="{55DC7D7E-365B-1544-93F6-187CADBC9C3E}"/>
              </a:ext>
            </a:extLst>
          </p:cNvPr>
          <p:cNvSpPr>
            <a:spLocks noGrp="1" noChangeArrowheads="1"/>
          </p:cNvSpPr>
          <p:nvPr>
            <p:ph idx="1"/>
          </p:nvPr>
        </p:nvSpPr>
        <p:spPr/>
        <p:txBody>
          <a:bodyPr>
            <a:normAutofit/>
          </a:bodyPr>
          <a:lstStyle/>
          <a:p>
            <a:pPr algn="just">
              <a:lnSpc>
                <a:spcPct val="140000"/>
              </a:lnSpc>
              <a:buFont typeface="Wingdings" pitchFamily="2" charset="2"/>
              <a:buNone/>
            </a:pPr>
            <a:r>
              <a:rPr lang="zh-CN" altLang="en-US" dirty="0">
                <a:solidFill>
                  <a:schemeClr val="folHlink"/>
                </a:solidFill>
                <a:latin typeface="Tahoma" charset="0"/>
                <a:ea typeface="黑体" charset="0"/>
              </a:rPr>
              <a:t>（</a:t>
            </a:r>
            <a:r>
              <a:rPr lang="en-US" altLang="zh-CN" dirty="0">
                <a:solidFill>
                  <a:schemeClr val="folHlink"/>
                </a:solidFill>
                <a:latin typeface="Tahoma" charset="0"/>
                <a:ea typeface="黑体" charset="0"/>
              </a:rPr>
              <a:t>3</a:t>
            </a:r>
            <a:r>
              <a:rPr lang="zh-CN" altLang="en-US" dirty="0">
                <a:solidFill>
                  <a:schemeClr val="folHlink"/>
                </a:solidFill>
                <a:latin typeface="Tahoma" charset="0"/>
                <a:ea typeface="黑体" charset="0"/>
              </a:rPr>
              <a:t>）查询经过计算的值</a:t>
            </a:r>
            <a:r>
              <a:rPr lang="en-US" altLang="zh-CN" dirty="0">
                <a:solidFill>
                  <a:schemeClr val="folHlink"/>
                </a:solidFill>
                <a:latin typeface="Tahoma" charset="0"/>
                <a:ea typeface="黑体" charset="0"/>
              </a:rPr>
              <a:t> </a:t>
            </a:r>
          </a:p>
        </p:txBody>
      </p:sp>
      <p:sp>
        <p:nvSpPr>
          <p:cNvPr id="5" name="幻灯片编号占位符 5">
            <a:extLst>
              <a:ext uri="{FF2B5EF4-FFF2-40B4-BE49-F238E27FC236}">
                <a16:creationId xmlns:a16="http://schemas.microsoft.com/office/drawing/2014/main" id="{FBF1419D-3360-4D40-AC4C-7F5AFAC186DA}"/>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DAED201A-B1A1-1B47-B029-9FB74026D778}" type="slidenum">
              <a:rPr kumimoji="0" lang="en-US" altLang="zh-CN" sz="1400">
                <a:ea typeface="宋体" panose="02010600030101010101" pitchFamily="2" charset="-122"/>
              </a:rPr>
              <a:pPr/>
              <a:t>26</a:t>
            </a:fld>
            <a:endParaRPr kumimoji="0" lang="en-US" altLang="zh-CN" sz="1400">
              <a:ea typeface="宋体" panose="02010600030101010101" pitchFamily="2" charset="-122"/>
            </a:endParaRPr>
          </a:p>
        </p:txBody>
      </p:sp>
      <p:grpSp>
        <p:nvGrpSpPr>
          <p:cNvPr id="6" name="组合 5">
            <a:extLst>
              <a:ext uri="{FF2B5EF4-FFF2-40B4-BE49-F238E27FC236}">
                <a16:creationId xmlns:a16="http://schemas.microsoft.com/office/drawing/2014/main" id="{59A5EA8F-589F-2548-85E3-278B0B0E121B}"/>
              </a:ext>
            </a:extLst>
          </p:cNvPr>
          <p:cNvGrpSpPr/>
          <p:nvPr/>
        </p:nvGrpSpPr>
        <p:grpSpPr>
          <a:xfrm>
            <a:off x="4810785" y="2414442"/>
            <a:ext cx="1568055" cy="827791"/>
            <a:chOff x="3278693" y="1574327"/>
            <a:chExt cx="1823672" cy="1042093"/>
          </a:xfrm>
          <a:solidFill>
            <a:srgbClr val="596784"/>
          </a:solidFill>
          <a:effectLst>
            <a:outerShdw blurRad="254000" dist="63500" dir="2700000" algn="tl" rotWithShape="0">
              <a:prstClr val="black">
                <a:alpha val="20000"/>
              </a:prstClr>
            </a:outerShdw>
          </a:effectLst>
        </p:grpSpPr>
        <p:sp>
          <p:nvSpPr>
            <p:cNvPr id="7" name="Freeform 5">
              <a:extLst>
                <a:ext uri="{FF2B5EF4-FFF2-40B4-BE49-F238E27FC236}">
                  <a16:creationId xmlns:a16="http://schemas.microsoft.com/office/drawing/2014/main" id="{97726EDB-8E9A-4048-AF7D-5617CCBD7F17}"/>
                </a:ext>
              </a:extLst>
            </p:cNvPr>
            <p:cNvSpPr>
              <a:spLocks/>
            </p:cNvSpPr>
            <p:nvPr/>
          </p:nvSpPr>
          <p:spPr bwMode="auto">
            <a:xfrm>
              <a:off x="3278693" y="1574327"/>
              <a:ext cx="1823672" cy="1042093"/>
            </a:xfrm>
            <a:custGeom>
              <a:avLst/>
              <a:gdLst>
                <a:gd name="T0" fmla="*/ 35 w 35"/>
                <a:gd name="T1" fmla="*/ 20 h 20"/>
                <a:gd name="T2" fmla="*/ 10 w 35"/>
                <a:gd name="T3" fmla="*/ 20 h 20"/>
                <a:gd name="T4" fmla="*/ 0 w 35"/>
                <a:gd name="T5" fmla="*/ 0 h 20"/>
                <a:gd name="T6" fmla="*/ 25 w 35"/>
                <a:gd name="T7" fmla="*/ 0 h 20"/>
                <a:gd name="T8" fmla="*/ 35 w 35"/>
                <a:gd name="T9" fmla="*/ 20 h 20"/>
              </a:gdLst>
              <a:ahLst/>
              <a:cxnLst>
                <a:cxn ang="0">
                  <a:pos x="T0" y="T1"/>
                </a:cxn>
                <a:cxn ang="0">
                  <a:pos x="T2" y="T3"/>
                </a:cxn>
                <a:cxn ang="0">
                  <a:pos x="T4" y="T5"/>
                </a:cxn>
                <a:cxn ang="0">
                  <a:pos x="T6" y="T7"/>
                </a:cxn>
                <a:cxn ang="0">
                  <a:pos x="T8" y="T9"/>
                </a:cxn>
              </a:cxnLst>
              <a:rect l="0" t="0" r="r" b="b"/>
              <a:pathLst>
                <a:path w="35" h="20">
                  <a:moveTo>
                    <a:pt x="35" y="20"/>
                  </a:moveTo>
                  <a:lnTo>
                    <a:pt x="10" y="20"/>
                  </a:lnTo>
                  <a:lnTo>
                    <a:pt x="0" y="0"/>
                  </a:lnTo>
                  <a:lnTo>
                    <a:pt x="25" y="0"/>
                  </a:lnTo>
                  <a:lnTo>
                    <a:pt x="35" y="2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矩形 7">
              <a:extLst>
                <a:ext uri="{FF2B5EF4-FFF2-40B4-BE49-F238E27FC236}">
                  <a16:creationId xmlns:a16="http://schemas.microsoft.com/office/drawing/2014/main" id="{DCA8D931-7EAD-B64C-9ED9-9322979F68A9}"/>
                </a:ext>
              </a:extLst>
            </p:cNvPr>
            <p:cNvSpPr/>
            <p:nvPr/>
          </p:nvSpPr>
          <p:spPr>
            <a:xfrm>
              <a:off x="3851582" y="1821807"/>
              <a:ext cx="627095" cy="523220"/>
            </a:xfrm>
            <a:prstGeom prst="rect">
              <a:avLst/>
            </a:prstGeom>
            <a:grpFill/>
          </p:spPr>
          <p:txBody>
            <a:bodyPr wrap="none">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01</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grpSp>
        <p:nvGrpSpPr>
          <p:cNvPr id="9" name="组合 8">
            <a:extLst>
              <a:ext uri="{FF2B5EF4-FFF2-40B4-BE49-F238E27FC236}">
                <a16:creationId xmlns:a16="http://schemas.microsoft.com/office/drawing/2014/main" id="{99EA13C6-2CF4-AA47-A435-56F0F0C65336}"/>
              </a:ext>
            </a:extLst>
          </p:cNvPr>
          <p:cNvGrpSpPr/>
          <p:nvPr/>
        </p:nvGrpSpPr>
        <p:grpSpPr>
          <a:xfrm>
            <a:off x="6061303" y="3456535"/>
            <a:ext cx="1568055" cy="827791"/>
            <a:chOff x="4529211" y="2616420"/>
            <a:chExt cx="1823672" cy="1042093"/>
          </a:xfrm>
          <a:solidFill>
            <a:srgbClr val="FFB407"/>
          </a:solidFill>
          <a:effectLst>
            <a:outerShdw blurRad="254000" dist="63500" dir="2700000" algn="tl" rotWithShape="0">
              <a:prstClr val="black">
                <a:alpha val="20000"/>
              </a:prstClr>
            </a:outerShdw>
          </a:effectLst>
        </p:grpSpPr>
        <p:sp>
          <p:nvSpPr>
            <p:cNvPr id="10" name="Freeform 6">
              <a:extLst>
                <a:ext uri="{FF2B5EF4-FFF2-40B4-BE49-F238E27FC236}">
                  <a16:creationId xmlns:a16="http://schemas.microsoft.com/office/drawing/2014/main" id="{29E01565-67EC-1148-BE53-0BD745EC8DD2}"/>
                </a:ext>
              </a:extLst>
            </p:cNvPr>
            <p:cNvSpPr>
              <a:spLocks/>
            </p:cNvSpPr>
            <p:nvPr/>
          </p:nvSpPr>
          <p:spPr bwMode="auto">
            <a:xfrm>
              <a:off x="4529211" y="2616420"/>
              <a:ext cx="1823672" cy="1042093"/>
            </a:xfrm>
            <a:custGeom>
              <a:avLst/>
              <a:gdLst>
                <a:gd name="T0" fmla="*/ 35 w 35"/>
                <a:gd name="T1" fmla="*/ 20 h 20"/>
                <a:gd name="T2" fmla="*/ 10 w 35"/>
                <a:gd name="T3" fmla="*/ 20 h 20"/>
                <a:gd name="T4" fmla="*/ 0 w 35"/>
                <a:gd name="T5" fmla="*/ 0 h 20"/>
                <a:gd name="T6" fmla="*/ 25 w 35"/>
                <a:gd name="T7" fmla="*/ 0 h 20"/>
                <a:gd name="T8" fmla="*/ 35 w 35"/>
                <a:gd name="T9" fmla="*/ 20 h 20"/>
              </a:gdLst>
              <a:ahLst/>
              <a:cxnLst>
                <a:cxn ang="0">
                  <a:pos x="T0" y="T1"/>
                </a:cxn>
                <a:cxn ang="0">
                  <a:pos x="T2" y="T3"/>
                </a:cxn>
                <a:cxn ang="0">
                  <a:pos x="T4" y="T5"/>
                </a:cxn>
                <a:cxn ang="0">
                  <a:pos x="T6" y="T7"/>
                </a:cxn>
                <a:cxn ang="0">
                  <a:pos x="T8" y="T9"/>
                </a:cxn>
              </a:cxnLst>
              <a:rect l="0" t="0" r="r" b="b"/>
              <a:pathLst>
                <a:path w="35" h="20">
                  <a:moveTo>
                    <a:pt x="35" y="20"/>
                  </a:moveTo>
                  <a:lnTo>
                    <a:pt x="10" y="20"/>
                  </a:lnTo>
                  <a:lnTo>
                    <a:pt x="0" y="0"/>
                  </a:lnTo>
                  <a:lnTo>
                    <a:pt x="25" y="0"/>
                  </a:lnTo>
                  <a:lnTo>
                    <a:pt x="35" y="2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矩形 10">
              <a:extLst>
                <a:ext uri="{FF2B5EF4-FFF2-40B4-BE49-F238E27FC236}">
                  <a16:creationId xmlns:a16="http://schemas.microsoft.com/office/drawing/2014/main" id="{5119D012-9FBD-174B-9E70-DA6F64945125}"/>
                </a:ext>
              </a:extLst>
            </p:cNvPr>
            <p:cNvSpPr/>
            <p:nvPr/>
          </p:nvSpPr>
          <p:spPr>
            <a:xfrm>
              <a:off x="5127499" y="2875856"/>
              <a:ext cx="627095" cy="523220"/>
            </a:xfrm>
            <a:prstGeom prst="rect">
              <a:avLst/>
            </a:prstGeom>
            <a:grpFill/>
          </p:spPr>
          <p:txBody>
            <a:bodyPr wrap="none">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02</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grpSp>
        <p:nvGrpSpPr>
          <p:cNvPr id="12" name="组合 11">
            <a:extLst>
              <a:ext uri="{FF2B5EF4-FFF2-40B4-BE49-F238E27FC236}">
                <a16:creationId xmlns:a16="http://schemas.microsoft.com/office/drawing/2014/main" id="{702EE808-CE52-B149-B076-9A20E73041D5}"/>
              </a:ext>
            </a:extLst>
          </p:cNvPr>
          <p:cNvGrpSpPr/>
          <p:nvPr/>
        </p:nvGrpSpPr>
        <p:grpSpPr>
          <a:xfrm>
            <a:off x="7259716" y="4509342"/>
            <a:ext cx="1568055" cy="869180"/>
            <a:chOff x="5727624" y="3658512"/>
            <a:chExt cx="1823672" cy="1094197"/>
          </a:xfrm>
          <a:solidFill>
            <a:srgbClr val="596784"/>
          </a:solidFill>
          <a:effectLst>
            <a:outerShdw blurRad="254000" dist="63500" dir="2700000" algn="tl" rotWithShape="0">
              <a:prstClr val="black">
                <a:alpha val="20000"/>
              </a:prstClr>
            </a:outerShdw>
          </a:effectLst>
        </p:grpSpPr>
        <p:sp>
          <p:nvSpPr>
            <p:cNvPr id="13" name="Freeform 7">
              <a:extLst>
                <a:ext uri="{FF2B5EF4-FFF2-40B4-BE49-F238E27FC236}">
                  <a16:creationId xmlns:a16="http://schemas.microsoft.com/office/drawing/2014/main" id="{7A323C41-8098-D34A-880E-4AEFF6E9462D}"/>
                </a:ext>
              </a:extLst>
            </p:cNvPr>
            <p:cNvSpPr>
              <a:spLocks/>
            </p:cNvSpPr>
            <p:nvPr/>
          </p:nvSpPr>
          <p:spPr bwMode="auto">
            <a:xfrm>
              <a:off x="5727624" y="3658512"/>
              <a:ext cx="1823672" cy="1094197"/>
            </a:xfrm>
            <a:custGeom>
              <a:avLst/>
              <a:gdLst>
                <a:gd name="T0" fmla="*/ 35 w 35"/>
                <a:gd name="T1" fmla="*/ 21 h 21"/>
                <a:gd name="T2" fmla="*/ 10 w 35"/>
                <a:gd name="T3" fmla="*/ 21 h 21"/>
                <a:gd name="T4" fmla="*/ 0 w 35"/>
                <a:gd name="T5" fmla="*/ 0 h 21"/>
                <a:gd name="T6" fmla="*/ 25 w 35"/>
                <a:gd name="T7" fmla="*/ 0 h 21"/>
                <a:gd name="T8" fmla="*/ 35 w 35"/>
                <a:gd name="T9" fmla="*/ 21 h 21"/>
              </a:gdLst>
              <a:ahLst/>
              <a:cxnLst>
                <a:cxn ang="0">
                  <a:pos x="T0" y="T1"/>
                </a:cxn>
                <a:cxn ang="0">
                  <a:pos x="T2" y="T3"/>
                </a:cxn>
                <a:cxn ang="0">
                  <a:pos x="T4" y="T5"/>
                </a:cxn>
                <a:cxn ang="0">
                  <a:pos x="T6" y="T7"/>
                </a:cxn>
                <a:cxn ang="0">
                  <a:pos x="T8" y="T9"/>
                </a:cxn>
              </a:cxnLst>
              <a:rect l="0" t="0" r="r" b="b"/>
              <a:pathLst>
                <a:path w="35" h="21">
                  <a:moveTo>
                    <a:pt x="35" y="21"/>
                  </a:moveTo>
                  <a:lnTo>
                    <a:pt x="10" y="21"/>
                  </a:lnTo>
                  <a:lnTo>
                    <a:pt x="0" y="0"/>
                  </a:lnTo>
                  <a:lnTo>
                    <a:pt x="25" y="0"/>
                  </a:lnTo>
                  <a:lnTo>
                    <a:pt x="35" y="21"/>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C0C74F35-C78E-6847-B99B-4EC2A6D144C6}"/>
                </a:ext>
              </a:extLst>
            </p:cNvPr>
            <p:cNvSpPr/>
            <p:nvPr/>
          </p:nvSpPr>
          <p:spPr>
            <a:xfrm>
              <a:off x="6325912" y="3944000"/>
              <a:ext cx="627095" cy="523220"/>
            </a:xfrm>
            <a:prstGeom prst="rect">
              <a:avLst/>
            </a:prstGeom>
            <a:grpFill/>
          </p:spPr>
          <p:txBody>
            <a:bodyPr wrap="none">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03</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grpSp>
        <p:nvGrpSpPr>
          <p:cNvPr id="15" name="组合 14">
            <a:extLst>
              <a:ext uri="{FF2B5EF4-FFF2-40B4-BE49-F238E27FC236}">
                <a16:creationId xmlns:a16="http://schemas.microsoft.com/office/drawing/2014/main" id="{CEFF899B-0606-7B42-9B03-266603BA37DD}"/>
              </a:ext>
            </a:extLst>
          </p:cNvPr>
          <p:cNvGrpSpPr/>
          <p:nvPr/>
        </p:nvGrpSpPr>
        <p:grpSpPr>
          <a:xfrm>
            <a:off x="8510235" y="5592825"/>
            <a:ext cx="1568055" cy="827791"/>
            <a:chOff x="6978143" y="4752710"/>
            <a:chExt cx="1823672" cy="1042093"/>
          </a:xfrm>
          <a:solidFill>
            <a:srgbClr val="FFB407"/>
          </a:solidFill>
          <a:effectLst>
            <a:outerShdw blurRad="254000" dist="63500" dir="2700000" algn="tl" rotWithShape="0">
              <a:prstClr val="black">
                <a:alpha val="20000"/>
              </a:prstClr>
            </a:outerShdw>
          </a:effectLst>
        </p:grpSpPr>
        <p:sp>
          <p:nvSpPr>
            <p:cNvPr id="16" name="Freeform 8">
              <a:extLst>
                <a:ext uri="{FF2B5EF4-FFF2-40B4-BE49-F238E27FC236}">
                  <a16:creationId xmlns:a16="http://schemas.microsoft.com/office/drawing/2014/main" id="{C8D1C396-E7B8-9040-ADD8-5264D1742EF0}"/>
                </a:ext>
              </a:extLst>
            </p:cNvPr>
            <p:cNvSpPr>
              <a:spLocks/>
            </p:cNvSpPr>
            <p:nvPr/>
          </p:nvSpPr>
          <p:spPr bwMode="auto">
            <a:xfrm>
              <a:off x="6978143" y="4752710"/>
              <a:ext cx="1823672" cy="1042093"/>
            </a:xfrm>
            <a:custGeom>
              <a:avLst/>
              <a:gdLst>
                <a:gd name="T0" fmla="*/ 35 w 35"/>
                <a:gd name="T1" fmla="*/ 20 h 20"/>
                <a:gd name="T2" fmla="*/ 10 w 35"/>
                <a:gd name="T3" fmla="*/ 20 h 20"/>
                <a:gd name="T4" fmla="*/ 0 w 35"/>
                <a:gd name="T5" fmla="*/ 0 h 20"/>
                <a:gd name="T6" fmla="*/ 25 w 35"/>
                <a:gd name="T7" fmla="*/ 0 h 20"/>
                <a:gd name="T8" fmla="*/ 35 w 35"/>
                <a:gd name="T9" fmla="*/ 20 h 20"/>
              </a:gdLst>
              <a:ahLst/>
              <a:cxnLst>
                <a:cxn ang="0">
                  <a:pos x="T0" y="T1"/>
                </a:cxn>
                <a:cxn ang="0">
                  <a:pos x="T2" y="T3"/>
                </a:cxn>
                <a:cxn ang="0">
                  <a:pos x="T4" y="T5"/>
                </a:cxn>
                <a:cxn ang="0">
                  <a:pos x="T6" y="T7"/>
                </a:cxn>
                <a:cxn ang="0">
                  <a:pos x="T8" y="T9"/>
                </a:cxn>
              </a:cxnLst>
              <a:rect l="0" t="0" r="r" b="b"/>
              <a:pathLst>
                <a:path w="35" h="20">
                  <a:moveTo>
                    <a:pt x="35" y="20"/>
                  </a:moveTo>
                  <a:lnTo>
                    <a:pt x="10" y="20"/>
                  </a:lnTo>
                  <a:lnTo>
                    <a:pt x="0" y="0"/>
                  </a:lnTo>
                  <a:lnTo>
                    <a:pt x="25" y="0"/>
                  </a:lnTo>
                  <a:lnTo>
                    <a:pt x="35" y="2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矩形 16">
              <a:extLst>
                <a:ext uri="{FF2B5EF4-FFF2-40B4-BE49-F238E27FC236}">
                  <a16:creationId xmlns:a16="http://schemas.microsoft.com/office/drawing/2014/main" id="{09B3928E-9464-1242-B85D-2490A57FEFE5}"/>
                </a:ext>
              </a:extLst>
            </p:cNvPr>
            <p:cNvSpPr/>
            <p:nvPr/>
          </p:nvSpPr>
          <p:spPr>
            <a:xfrm>
              <a:off x="7576431" y="5012146"/>
              <a:ext cx="627095" cy="523220"/>
            </a:xfrm>
            <a:prstGeom prst="rect">
              <a:avLst/>
            </a:prstGeom>
            <a:grpFill/>
          </p:spPr>
          <p:txBody>
            <a:bodyPr wrap="none">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04</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18" name="矩形 17">
            <a:extLst>
              <a:ext uri="{FF2B5EF4-FFF2-40B4-BE49-F238E27FC236}">
                <a16:creationId xmlns:a16="http://schemas.microsoft.com/office/drawing/2014/main" id="{B2E1AC53-6D2F-1D4C-B353-A94A81460FF8}"/>
              </a:ext>
            </a:extLst>
          </p:cNvPr>
          <p:cNvSpPr/>
          <p:nvPr/>
        </p:nvSpPr>
        <p:spPr>
          <a:xfrm>
            <a:off x="5766513" y="2528969"/>
            <a:ext cx="3512984" cy="476541"/>
          </a:xfrm>
          <a:prstGeom prst="rect">
            <a:avLst/>
          </a:prstGeom>
        </p:spPr>
        <p:txBody>
          <a:bodyPr wrap="square">
            <a:spAutoFit/>
          </a:bodyPr>
          <a:lstStyle/>
          <a:p>
            <a:pPr lvl="1" algn="just">
              <a:lnSpc>
                <a:spcPct val="140000"/>
              </a:lnSpc>
            </a:pPr>
            <a:r>
              <a:rPr lang="zh-CN" altLang="en-US" sz="2000" b="1" kern="0" dirty="0">
                <a:solidFill>
                  <a:schemeClr val="tx1">
                    <a:lumMod val="65000"/>
                    <a:lumOff val="35000"/>
                  </a:schemeClr>
                </a:solidFill>
                <a:latin typeface="微软雅黑" panose="020B0503020204020204" pitchFamily="34" charset="-122"/>
                <a:ea typeface="微软雅黑" panose="020B0503020204020204" pitchFamily="34" charset="-122"/>
              </a:rPr>
              <a:t>算术表达式</a:t>
            </a:r>
            <a:endParaRPr lang="en-US" altLang="zh-CN" sz="20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52E940C4-9C26-7B42-A42A-57CDF3A83967}"/>
              </a:ext>
            </a:extLst>
          </p:cNvPr>
          <p:cNvSpPr/>
          <p:nvPr/>
        </p:nvSpPr>
        <p:spPr>
          <a:xfrm>
            <a:off x="2010346" y="3671974"/>
            <a:ext cx="4085654" cy="499624"/>
          </a:xfrm>
          <a:prstGeom prst="rect">
            <a:avLst/>
          </a:prstGeom>
        </p:spPr>
        <p:txBody>
          <a:bodyPr wrap="square">
            <a:spAutoFit/>
          </a:bodyPr>
          <a:lstStyle/>
          <a:p>
            <a:pPr algn="r" defTabSz="1450940">
              <a:lnSpc>
                <a:spcPct val="150000"/>
              </a:lnSpc>
            </a:pPr>
            <a:r>
              <a:rPr lang="zh-CN" altLang="en-US" sz="2000" b="1" kern="0" dirty="0">
                <a:solidFill>
                  <a:schemeClr val="tx1">
                    <a:lumMod val="65000"/>
                    <a:lumOff val="35000"/>
                  </a:schemeClr>
                </a:solidFill>
                <a:latin typeface="微软雅黑" panose="020B0503020204020204" pitchFamily="34" charset="-122"/>
                <a:ea typeface="微软雅黑" panose="020B0503020204020204" pitchFamily="34" charset="-122"/>
              </a:rPr>
              <a:t>字符串常量</a:t>
            </a:r>
            <a:endParaRPr lang="en-US" altLang="zh-CN" sz="20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E4C3B3DA-2A59-D441-9BBC-62081B661846}"/>
              </a:ext>
            </a:extLst>
          </p:cNvPr>
          <p:cNvSpPr/>
          <p:nvPr/>
        </p:nvSpPr>
        <p:spPr>
          <a:xfrm>
            <a:off x="8610600" y="4509342"/>
            <a:ext cx="4085654" cy="499624"/>
          </a:xfrm>
          <a:prstGeom prst="rect">
            <a:avLst/>
          </a:prstGeom>
        </p:spPr>
        <p:txBody>
          <a:bodyPr wrap="square">
            <a:spAutoFit/>
          </a:bodyPr>
          <a:lstStyle/>
          <a:p>
            <a:pPr defTabSz="1450940">
              <a:lnSpc>
                <a:spcPct val="150000"/>
              </a:lnSpc>
            </a:pPr>
            <a:r>
              <a:rPr lang="zh-CN" altLang="en-US" sz="2000" b="1" kern="0" dirty="0">
                <a:solidFill>
                  <a:schemeClr val="tx1">
                    <a:lumMod val="65000"/>
                    <a:lumOff val="35000"/>
                  </a:schemeClr>
                </a:solidFill>
                <a:latin typeface="微软雅黑" panose="020B0503020204020204" pitchFamily="34" charset="-122"/>
                <a:ea typeface="微软雅黑" panose="020B0503020204020204" pitchFamily="34" charset="-122"/>
              </a:rPr>
              <a:t>函数</a:t>
            </a:r>
            <a:endParaRPr lang="en-US" altLang="zh-CN" sz="20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E2B9A274-092B-C14D-A733-F99290CB1808}"/>
              </a:ext>
            </a:extLst>
          </p:cNvPr>
          <p:cNvSpPr/>
          <p:nvPr/>
        </p:nvSpPr>
        <p:spPr>
          <a:xfrm>
            <a:off x="5088838" y="5802716"/>
            <a:ext cx="3512984" cy="499624"/>
          </a:xfrm>
          <a:prstGeom prst="rect">
            <a:avLst/>
          </a:prstGeom>
        </p:spPr>
        <p:txBody>
          <a:bodyPr wrap="square">
            <a:spAutoFit/>
          </a:bodyPr>
          <a:lstStyle/>
          <a:p>
            <a:pPr algn="r" defTabSz="1450940">
              <a:lnSpc>
                <a:spcPct val="150000"/>
              </a:lnSpc>
            </a:pPr>
            <a:r>
              <a:rPr lang="zh-CN" altLang="en-US" sz="2000" b="1" kern="0" dirty="0">
                <a:solidFill>
                  <a:schemeClr val="tx1">
                    <a:lumMod val="65000"/>
                    <a:lumOff val="35000"/>
                  </a:schemeClr>
                </a:solidFill>
                <a:latin typeface="微软雅黑" panose="020B0503020204020204" pitchFamily="34" charset="-122"/>
                <a:ea typeface="微软雅黑" panose="020B0503020204020204" pitchFamily="34" charset="-122"/>
              </a:rPr>
              <a:t>列别名</a:t>
            </a:r>
            <a:r>
              <a:rPr lang="en-US" altLang="zh-CN" sz="2000" b="1" kern="0" dirty="0">
                <a:solidFill>
                  <a:schemeClr val="tx1">
                    <a:lumMod val="65000"/>
                    <a:lumOff val="35000"/>
                  </a:schemeClr>
                </a:solidFill>
                <a:latin typeface="微软雅黑" panose="020B0503020204020204" pitchFamily="34" charset="-122"/>
                <a:ea typeface="微软雅黑" panose="020B0503020204020204" pitchFamily="34" charset="-122"/>
              </a:rPr>
              <a:t> </a:t>
            </a:r>
          </a:p>
        </p:txBody>
      </p:sp>
      <p:sp>
        <p:nvSpPr>
          <p:cNvPr id="22" name="文本框 21">
            <a:extLst>
              <a:ext uri="{FF2B5EF4-FFF2-40B4-BE49-F238E27FC236}">
                <a16:creationId xmlns:a16="http://schemas.microsoft.com/office/drawing/2014/main" id="{D08D58D0-9272-B24B-8F4F-9945B77238CA}"/>
              </a:ext>
            </a:extLst>
          </p:cNvPr>
          <p:cNvSpPr txBox="1"/>
          <p:nvPr/>
        </p:nvSpPr>
        <p:spPr>
          <a:xfrm>
            <a:off x="1282988" y="1922511"/>
            <a:ext cx="6346370" cy="444865"/>
          </a:xfrm>
          <a:prstGeom prst="rect">
            <a:avLst/>
          </a:prstGeom>
          <a:noFill/>
        </p:spPr>
        <p:txBody>
          <a:bodyPr wrap="square">
            <a:spAutoFit/>
          </a:bodyPr>
          <a:lstStyle/>
          <a:p>
            <a:pPr algn="ctr">
              <a:lnSpc>
                <a:spcPct val="140000"/>
              </a:lnSpc>
              <a:buFont typeface="Wingdings" pitchFamily="2" charset="2"/>
              <a:buNone/>
            </a:pPr>
            <a:r>
              <a:rPr lang="en-US" altLang="zh-CN" sz="1800" b="1" dirty="0"/>
              <a:t>	SELECT</a:t>
            </a:r>
            <a:r>
              <a:rPr lang="zh-CN" altLang="en-US" sz="1800" b="1" dirty="0"/>
              <a:t>子句的 </a:t>
            </a:r>
            <a:r>
              <a:rPr lang="en-US" altLang="zh-CN" sz="1800" b="1" dirty="0"/>
              <a:t>&lt;</a:t>
            </a:r>
            <a:r>
              <a:rPr lang="zh-CN" altLang="en-US" sz="1800" b="1" dirty="0"/>
              <a:t>目标列表达式</a:t>
            </a:r>
            <a:r>
              <a:rPr lang="en-US" altLang="zh-CN" sz="1800" b="1" dirty="0"/>
              <a:t>&gt;</a:t>
            </a:r>
            <a:r>
              <a:rPr lang="zh-CN" altLang="en-US" sz="1800" b="1" dirty="0"/>
              <a:t> 为表达式</a:t>
            </a:r>
            <a:endParaRPr lang="en-US" altLang="zh-CN" sz="1800" b="1" dirty="0"/>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14:presetBounceEnd="4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40000">
                                          <p:cBhvr additive="base">
                                            <p:cTn id="7" dur="750" fill="hold"/>
                                            <p:tgtEl>
                                              <p:spTgt spid="6"/>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40000">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14:bounceEnd="40000">
                                          <p:cBhvr additive="base">
                                            <p:cTn id="11" dur="750" fill="hold"/>
                                            <p:tgtEl>
                                              <p:spTgt spid="9"/>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14:presetBounceEnd="40000">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14:bounceEnd="40000">
                                          <p:cBhvr additive="base">
                                            <p:cTn id="15" dur="750" fill="hold"/>
                                            <p:tgtEl>
                                              <p:spTgt spid="12"/>
                                            </p:tgtEl>
                                            <p:attrNameLst>
                                              <p:attrName>ppt_x</p:attrName>
                                            </p:attrNameLst>
                                          </p:cBhvr>
                                          <p:tavLst>
                                            <p:tav tm="0">
                                              <p:val>
                                                <p:strVal val="0-#ppt_w/2"/>
                                              </p:val>
                                            </p:tav>
                                            <p:tav tm="100000">
                                              <p:val>
                                                <p:strVal val="#ppt_x"/>
                                              </p:val>
                                            </p:tav>
                                          </p:tavLst>
                                        </p:anim>
                                        <p:anim calcmode="lin" valueType="num" p14:bounceEnd="40000">
                                          <p:cBhvr additive="base">
                                            <p:cTn id="16" dur="75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14:presetBounceEnd="40000">
                                      <p:stCondLst>
                                        <p:cond delay="750"/>
                                      </p:stCondLst>
                                      <p:childTnLst>
                                        <p:set>
                                          <p:cBhvr>
                                            <p:cTn id="18" dur="1" fill="hold">
                                              <p:stCondLst>
                                                <p:cond delay="0"/>
                                              </p:stCondLst>
                                            </p:cTn>
                                            <p:tgtEl>
                                              <p:spTgt spid="15"/>
                                            </p:tgtEl>
                                            <p:attrNameLst>
                                              <p:attrName>style.visibility</p:attrName>
                                            </p:attrNameLst>
                                          </p:cBhvr>
                                          <p:to>
                                            <p:strVal val="visible"/>
                                          </p:to>
                                        </p:set>
                                        <p:anim calcmode="lin" valueType="num" p14:bounceEnd="40000">
                                          <p:cBhvr additive="base">
                                            <p:cTn id="19" dur="750" fill="hold"/>
                                            <p:tgtEl>
                                              <p:spTgt spid="15"/>
                                            </p:tgtEl>
                                            <p:attrNameLst>
                                              <p:attrName>ppt_x</p:attrName>
                                            </p:attrNameLst>
                                          </p:cBhvr>
                                          <p:tavLst>
                                            <p:tav tm="0">
                                              <p:val>
                                                <p:strVal val="1+#ppt_w/2"/>
                                              </p:val>
                                            </p:tav>
                                            <p:tav tm="100000">
                                              <p:val>
                                                <p:strVal val="#ppt_x"/>
                                              </p:val>
                                            </p:tav>
                                          </p:tavLst>
                                        </p:anim>
                                        <p:anim calcmode="lin" valueType="num" p14:bounceEnd="40000">
                                          <p:cBhvr additive="base">
                                            <p:cTn id="20" dur="750" fill="hold"/>
                                            <p:tgtEl>
                                              <p:spTgt spid="15"/>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left)">
                                          <p:cBhvr>
                                            <p:cTn id="24" dur="750"/>
                                            <p:tgtEl>
                                              <p:spTgt spid="18"/>
                                            </p:tgtEl>
                                          </p:cBhvr>
                                        </p:animEffect>
                                      </p:childTnLst>
                                    </p:cTn>
                                  </p:par>
                                </p:childTnLst>
                              </p:cTn>
                            </p:par>
                            <p:par>
                              <p:cTn id="25" fill="hold">
                                <p:stCondLst>
                                  <p:cond delay="2250"/>
                                </p:stCondLst>
                                <p:childTnLst>
                                  <p:par>
                                    <p:cTn id="26" presetID="22" presetClass="entr" presetSubtype="2"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right)">
                                          <p:cBhvr>
                                            <p:cTn id="28" dur="750"/>
                                            <p:tgtEl>
                                              <p:spTgt spid="19"/>
                                            </p:tgtEl>
                                          </p:cBhvr>
                                        </p:animEffect>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750"/>
                                            <p:tgtEl>
                                              <p:spTgt spid="20"/>
                                            </p:tgtEl>
                                          </p:cBhvr>
                                        </p:animEffect>
                                      </p:childTnLst>
                                    </p:cTn>
                                  </p:par>
                                </p:childTnLst>
                              </p:cTn>
                            </p:par>
                            <p:par>
                              <p:cTn id="33" fill="hold">
                                <p:stCondLst>
                                  <p:cond delay="3750"/>
                                </p:stCondLst>
                                <p:childTnLst>
                                  <p:par>
                                    <p:cTn id="34" presetID="22" presetClass="entr" presetSubtype="2"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right)">
                                          <p:cBhvr>
                                            <p:cTn id="36"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750" fill="hold"/>
                                            <p:tgtEl>
                                              <p:spTgt spid="9"/>
                                            </p:tgtEl>
                                            <p:attrNameLst>
                                              <p:attrName>ppt_x</p:attrName>
                                            </p:attrNameLst>
                                          </p:cBhvr>
                                          <p:tavLst>
                                            <p:tav tm="0">
                                              <p:val>
                                                <p:strVal val="1+#ppt_w/2"/>
                                              </p:val>
                                            </p:tav>
                                            <p:tav tm="100000">
                                              <p:val>
                                                <p:strVal val="#ppt_x"/>
                                              </p:val>
                                            </p:tav>
                                          </p:tavLst>
                                        </p:anim>
                                        <p:anim calcmode="lin" valueType="num">
                                          <p:cBhvr additive="base">
                                            <p:cTn id="12" dur="75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750" fill="hold"/>
                                            <p:tgtEl>
                                              <p:spTgt spid="12"/>
                                            </p:tgtEl>
                                            <p:attrNameLst>
                                              <p:attrName>ppt_x</p:attrName>
                                            </p:attrNameLst>
                                          </p:cBhvr>
                                          <p:tavLst>
                                            <p:tav tm="0">
                                              <p:val>
                                                <p:strVal val="0-#ppt_w/2"/>
                                              </p:val>
                                            </p:tav>
                                            <p:tav tm="100000">
                                              <p:val>
                                                <p:strVal val="#ppt_x"/>
                                              </p:val>
                                            </p:tav>
                                          </p:tavLst>
                                        </p:anim>
                                        <p:anim calcmode="lin" valueType="num">
                                          <p:cBhvr additive="base">
                                            <p:cTn id="16" dur="75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75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750" fill="hold"/>
                                            <p:tgtEl>
                                              <p:spTgt spid="15"/>
                                            </p:tgtEl>
                                            <p:attrNameLst>
                                              <p:attrName>ppt_x</p:attrName>
                                            </p:attrNameLst>
                                          </p:cBhvr>
                                          <p:tavLst>
                                            <p:tav tm="0">
                                              <p:val>
                                                <p:strVal val="1+#ppt_w/2"/>
                                              </p:val>
                                            </p:tav>
                                            <p:tav tm="100000">
                                              <p:val>
                                                <p:strVal val="#ppt_x"/>
                                              </p:val>
                                            </p:tav>
                                          </p:tavLst>
                                        </p:anim>
                                        <p:anim calcmode="lin" valueType="num">
                                          <p:cBhvr additive="base">
                                            <p:cTn id="20" dur="750" fill="hold"/>
                                            <p:tgtEl>
                                              <p:spTgt spid="15"/>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left)">
                                          <p:cBhvr>
                                            <p:cTn id="24" dur="750"/>
                                            <p:tgtEl>
                                              <p:spTgt spid="18"/>
                                            </p:tgtEl>
                                          </p:cBhvr>
                                        </p:animEffect>
                                      </p:childTnLst>
                                    </p:cTn>
                                  </p:par>
                                </p:childTnLst>
                              </p:cTn>
                            </p:par>
                            <p:par>
                              <p:cTn id="25" fill="hold">
                                <p:stCondLst>
                                  <p:cond delay="2250"/>
                                </p:stCondLst>
                                <p:childTnLst>
                                  <p:par>
                                    <p:cTn id="26" presetID="22" presetClass="entr" presetSubtype="2"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right)">
                                          <p:cBhvr>
                                            <p:cTn id="28" dur="750"/>
                                            <p:tgtEl>
                                              <p:spTgt spid="19"/>
                                            </p:tgtEl>
                                          </p:cBhvr>
                                        </p:animEffect>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750"/>
                                            <p:tgtEl>
                                              <p:spTgt spid="20"/>
                                            </p:tgtEl>
                                          </p:cBhvr>
                                        </p:animEffect>
                                      </p:childTnLst>
                                    </p:cTn>
                                  </p:par>
                                </p:childTnLst>
                              </p:cTn>
                            </p:par>
                            <p:par>
                              <p:cTn id="33" fill="hold">
                                <p:stCondLst>
                                  <p:cond delay="3750"/>
                                </p:stCondLst>
                                <p:childTnLst>
                                  <p:par>
                                    <p:cTn id="34" presetID="22" presetClass="entr" presetSubtype="2"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right)">
                                          <p:cBhvr>
                                            <p:cTn id="36"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a:extLst>
              <a:ext uri="{FF2B5EF4-FFF2-40B4-BE49-F238E27FC236}">
                <a16:creationId xmlns:a16="http://schemas.microsoft.com/office/drawing/2014/main" id="{6C0112B3-5F0F-784F-BD01-F27587CDF665}"/>
              </a:ext>
            </a:extLst>
          </p:cNvPr>
          <p:cNvSpPr>
            <a:spLocks noGrp="1" noChangeArrowheads="1"/>
          </p:cNvSpPr>
          <p:nvPr>
            <p:ph type="title"/>
          </p:nvPr>
        </p:nvSpPr>
        <p:spPr/>
        <p:txBody>
          <a:bodyPr/>
          <a:lstStyle/>
          <a:p>
            <a:pPr>
              <a:defRPr/>
            </a:pPr>
            <a:r>
              <a:rPr lang="zh-CN" altLang="en-US" dirty="0">
                <a:solidFill>
                  <a:schemeClr val="bg2">
                    <a:lumMod val="10000"/>
                  </a:schemeClr>
                </a:solidFill>
              </a:rPr>
              <a:t>一、选择表中的若干列</a:t>
            </a:r>
          </a:p>
        </p:txBody>
      </p:sp>
      <p:sp>
        <p:nvSpPr>
          <p:cNvPr id="367619" name="Rectangle 3">
            <a:extLst>
              <a:ext uri="{FF2B5EF4-FFF2-40B4-BE49-F238E27FC236}">
                <a16:creationId xmlns:a16="http://schemas.microsoft.com/office/drawing/2014/main" id="{C1C0383E-B29E-7E47-A998-ADC14D2B9D3D}"/>
              </a:ext>
            </a:extLst>
          </p:cNvPr>
          <p:cNvSpPr>
            <a:spLocks noGrp="1" noChangeArrowheads="1"/>
          </p:cNvSpPr>
          <p:nvPr>
            <p:ph idx="1"/>
          </p:nvPr>
        </p:nvSpPr>
        <p:spPr>
          <a:noFill/>
          <a:ln>
            <a:noFill/>
            <a:headEnd/>
            <a:tailEnd/>
          </a:ln>
        </p:spPr>
        <p:style>
          <a:lnRef idx="2">
            <a:schemeClr val="accent2"/>
          </a:lnRef>
          <a:fillRef idx="1">
            <a:schemeClr val="lt1"/>
          </a:fillRef>
          <a:effectRef idx="0">
            <a:schemeClr val="accent2"/>
          </a:effectRef>
          <a:fontRef idx="minor">
            <a:schemeClr val="dk1"/>
          </a:fontRef>
        </p:style>
        <p:txBody>
          <a:bodyPr>
            <a:normAutofit/>
          </a:bodyPr>
          <a:lstStyle/>
          <a:p>
            <a:pPr marL="0" indent="0">
              <a:spcBef>
                <a:spcPct val="20000"/>
              </a:spcBef>
              <a:buClr>
                <a:schemeClr val="folHlink"/>
              </a:buClr>
              <a:buSzPct val="60000"/>
              <a:buNone/>
            </a:pPr>
            <a:r>
              <a:rPr lang="zh-CN" altLang="en-US" b="1" dirty="0">
                <a:solidFill>
                  <a:schemeClr val="tx1"/>
                </a:solidFill>
              </a:rPr>
              <a:t>例：查全体学生的姓名及其出生年份。</a:t>
            </a:r>
            <a:endParaRPr lang="en-US" altLang="zh-CN" b="1" dirty="0">
              <a:solidFill>
                <a:schemeClr val="tx1"/>
              </a:solidFill>
            </a:endParaRPr>
          </a:p>
          <a:p>
            <a:pPr marL="457200" lvl="1" indent="0">
              <a:buNone/>
              <a:defRPr/>
            </a:pPr>
            <a:r>
              <a:rPr lang="en-US" altLang="zh-CN" sz="2800" b="1" dirty="0">
                <a:solidFill>
                  <a:schemeClr val="tx1"/>
                </a:solidFill>
                <a:latin typeface="SimHei" panose="02010609060101010101" pitchFamily="49" charset="-122"/>
                <a:ea typeface="SimHei" panose="02010609060101010101" pitchFamily="49" charset="-122"/>
              </a:rPr>
              <a:t>SELECT </a:t>
            </a:r>
            <a:r>
              <a:rPr lang="en-US" altLang="zh-CN" sz="2800" b="1" dirty="0" err="1">
                <a:solidFill>
                  <a:schemeClr val="tx1"/>
                </a:solidFill>
                <a:latin typeface="SimHei" panose="02010609060101010101" pitchFamily="49" charset="-122"/>
                <a:ea typeface="SimHei" panose="02010609060101010101" pitchFamily="49" charset="-122"/>
              </a:rPr>
              <a:t>Sname</a:t>
            </a:r>
            <a:r>
              <a:rPr lang="zh-CN" altLang="en-US" sz="2800" b="1" dirty="0">
                <a:solidFill>
                  <a:schemeClr val="tx1"/>
                </a:solidFill>
                <a:latin typeface="SimHei" panose="02010609060101010101" pitchFamily="49" charset="-122"/>
                <a:ea typeface="SimHei" panose="02010609060101010101" pitchFamily="49" charset="-122"/>
              </a:rPr>
              <a:t>，</a:t>
            </a:r>
            <a:r>
              <a:rPr lang="en-US" altLang="zh-CN" sz="2800" b="1" dirty="0">
                <a:solidFill>
                  <a:schemeClr val="tx1"/>
                </a:solidFill>
                <a:latin typeface="SimHei" panose="02010609060101010101" pitchFamily="49" charset="-122"/>
                <a:ea typeface="SimHei" panose="02010609060101010101" pitchFamily="49" charset="-122"/>
              </a:rPr>
              <a:t>2022-Sage</a:t>
            </a:r>
          </a:p>
          <a:p>
            <a:pPr marL="457200" lvl="1" indent="0">
              <a:buNone/>
              <a:defRPr/>
            </a:pPr>
            <a:r>
              <a:rPr lang="en-US" altLang="zh-CN" sz="2800" b="1" dirty="0">
                <a:solidFill>
                  <a:schemeClr val="tx1"/>
                </a:solidFill>
                <a:latin typeface="SimHei" panose="02010609060101010101" pitchFamily="49" charset="-122"/>
                <a:ea typeface="SimHei" panose="02010609060101010101" pitchFamily="49" charset="-122"/>
              </a:rPr>
              <a:t>	FROM Student</a:t>
            </a:r>
            <a:r>
              <a:rPr lang="zh-CN" altLang="en-US" sz="2800" b="1" dirty="0">
                <a:solidFill>
                  <a:schemeClr val="tx1"/>
                </a:solidFill>
                <a:latin typeface="SimHei" panose="02010609060101010101" pitchFamily="49" charset="-122"/>
                <a:ea typeface="SimHei" panose="02010609060101010101" pitchFamily="49" charset="-122"/>
              </a:rPr>
              <a:t>；</a:t>
            </a:r>
          </a:p>
          <a:p>
            <a:pPr marL="609600" indent="-609600">
              <a:spcBef>
                <a:spcPct val="20000"/>
              </a:spcBef>
              <a:buClr>
                <a:schemeClr val="folHlink"/>
              </a:buClr>
              <a:buSzPct val="60000"/>
            </a:pPr>
            <a:endParaRPr lang="zh-CN" altLang="en-US" sz="1800" b="1" dirty="0">
              <a:solidFill>
                <a:schemeClr val="dk1"/>
              </a:solidFill>
              <a:latin typeface="Tahoma" charset="0"/>
              <a:cs typeface="+mn-cs"/>
            </a:endParaRPr>
          </a:p>
        </p:txBody>
      </p:sp>
      <p:sp>
        <p:nvSpPr>
          <p:cNvPr id="7" name="幻灯片编号占位符 5">
            <a:extLst>
              <a:ext uri="{FF2B5EF4-FFF2-40B4-BE49-F238E27FC236}">
                <a16:creationId xmlns:a16="http://schemas.microsoft.com/office/drawing/2014/main" id="{8A95599D-646E-5D42-A2C8-02DACB97EA31}"/>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A318A8EC-9C15-DA4D-9714-4CD3A780D8ED}" type="slidenum">
              <a:rPr kumimoji="0" lang="en-US" altLang="zh-CN" sz="1400">
                <a:ea typeface="宋体" panose="02010600030101010101" pitchFamily="2" charset="-122"/>
              </a:rPr>
              <a:pPr/>
              <a:t>27</a:t>
            </a:fld>
            <a:endParaRPr kumimoji="0" lang="en-US" altLang="zh-CN" sz="14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a:extLst>
              <a:ext uri="{FF2B5EF4-FFF2-40B4-BE49-F238E27FC236}">
                <a16:creationId xmlns:a16="http://schemas.microsoft.com/office/drawing/2014/main" id="{FB118C0A-C35D-5143-AD3D-04689311BD9B}"/>
              </a:ext>
            </a:extLst>
          </p:cNvPr>
          <p:cNvSpPr>
            <a:spLocks noGrp="1" noChangeArrowheads="1"/>
          </p:cNvSpPr>
          <p:nvPr>
            <p:ph type="title"/>
          </p:nvPr>
        </p:nvSpPr>
        <p:spPr/>
        <p:txBody>
          <a:bodyPr/>
          <a:lstStyle/>
          <a:p>
            <a:pPr>
              <a:defRPr/>
            </a:pPr>
            <a:r>
              <a:rPr lang="zh-CN" altLang="en-US" dirty="0">
                <a:solidFill>
                  <a:schemeClr val="bg2">
                    <a:lumMod val="10000"/>
                  </a:schemeClr>
                </a:solidFill>
              </a:rPr>
              <a:t>一、选择表中的若干列</a:t>
            </a:r>
          </a:p>
        </p:txBody>
      </p:sp>
      <p:sp>
        <p:nvSpPr>
          <p:cNvPr id="369667" name="Rectangle 3">
            <a:extLst>
              <a:ext uri="{FF2B5EF4-FFF2-40B4-BE49-F238E27FC236}">
                <a16:creationId xmlns:a16="http://schemas.microsoft.com/office/drawing/2014/main" id="{FD1F865C-D266-D045-933C-A36315A51061}"/>
              </a:ext>
            </a:extLst>
          </p:cNvPr>
          <p:cNvSpPr>
            <a:spLocks noGrp="1" noChangeArrowheads="1"/>
          </p:cNvSpPr>
          <p:nvPr>
            <p:ph idx="1"/>
          </p:nvPr>
        </p:nvSpPr>
        <p:spPr>
          <a:xfrm>
            <a:off x="838200" y="1304693"/>
            <a:ext cx="11026422" cy="1856196"/>
          </a:xfrm>
        </p:spPr>
        <p:txBody>
          <a:bodyPr>
            <a:normAutofit lnSpcReduction="10000"/>
          </a:bodyPr>
          <a:lstStyle/>
          <a:p>
            <a:pPr algn="just">
              <a:buFont typeface="Wingdings" charset="0"/>
              <a:buNone/>
              <a:defRPr/>
            </a:pPr>
            <a:r>
              <a:rPr lang="zh-CN" altLang="en-US" sz="2400" b="1" dirty="0"/>
              <a:t>例：查询全体学生的姓名、出生年份和所有系，要求用小写字母表示所有系名。</a:t>
            </a:r>
            <a:endParaRPr lang="en-US" altLang="zh-CN" sz="2400" b="1" dirty="0"/>
          </a:p>
          <a:p>
            <a:pPr marL="457200" lvl="1" indent="0">
              <a:buNone/>
            </a:pPr>
            <a:r>
              <a:rPr lang="en-US" altLang="zh-CN" b="1" dirty="0"/>
              <a:t>SELECT </a:t>
            </a:r>
            <a:r>
              <a:rPr lang="en-US" altLang="zh-CN" b="1" dirty="0" err="1"/>
              <a:t>Sname</a:t>
            </a:r>
            <a:r>
              <a:rPr lang="zh-CN" altLang="en-US" b="1" dirty="0"/>
              <a:t>，</a:t>
            </a:r>
            <a:r>
              <a:rPr lang="zh-CN" altLang="en-US" b="1" dirty="0">
                <a:latin typeface="Times New Roman" panose="02020603050405020304" pitchFamily="18" charset="0"/>
              </a:rPr>
              <a:t>‘</a:t>
            </a:r>
            <a:r>
              <a:rPr lang="en-US" altLang="zh-CN" b="1" dirty="0"/>
              <a:t>Year of Birth: </a:t>
            </a:r>
            <a:r>
              <a:rPr lang="zh-CN" altLang="en-US" b="1" dirty="0">
                <a:latin typeface="Times New Roman" panose="02020603050405020304" pitchFamily="18" charset="0"/>
              </a:rPr>
              <a:t>’</a:t>
            </a:r>
            <a:r>
              <a:rPr lang="zh-CN" altLang="en-US" b="1" dirty="0"/>
              <a:t>，</a:t>
            </a:r>
            <a:r>
              <a:rPr lang="en-US" altLang="zh-CN" b="1" dirty="0"/>
              <a:t>2021-Sage</a:t>
            </a:r>
            <a:r>
              <a:rPr lang="zh-CN" altLang="en-US" b="1" dirty="0"/>
              <a:t>，</a:t>
            </a:r>
            <a:r>
              <a:rPr lang="en-US" altLang="zh-CN" b="1" dirty="0">
                <a:solidFill>
                  <a:schemeClr val="folHlink"/>
                </a:solidFill>
              </a:rPr>
              <a:t>ISLOWER</a:t>
            </a:r>
            <a:r>
              <a:rPr lang="en-US" altLang="zh-CN" b="1" dirty="0"/>
              <a:t>(</a:t>
            </a:r>
            <a:r>
              <a:rPr lang="en-US" altLang="zh-CN" b="1" dirty="0" err="1"/>
              <a:t>Sdept</a:t>
            </a:r>
            <a:r>
              <a:rPr lang="en-US" altLang="zh-CN" b="1" dirty="0"/>
              <a:t>)</a:t>
            </a:r>
          </a:p>
          <a:p>
            <a:pPr marL="457200" lvl="1" indent="0">
              <a:buNone/>
            </a:pPr>
            <a:r>
              <a:rPr lang="en-US" altLang="zh-CN" b="1" dirty="0"/>
              <a:t>	FROM Student</a:t>
            </a:r>
            <a:r>
              <a:rPr lang="zh-CN" altLang="en-US" b="1" dirty="0"/>
              <a:t>；</a:t>
            </a:r>
            <a:r>
              <a:rPr lang="en-US" altLang="zh-CN" dirty="0"/>
              <a:t> </a:t>
            </a:r>
          </a:p>
          <a:p>
            <a:pPr algn="just">
              <a:buFont typeface="Wingdings" charset="0"/>
              <a:buNone/>
              <a:defRPr/>
            </a:pPr>
            <a:endParaRPr lang="en-US" altLang="zh-CN" sz="2400" b="1" dirty="0"/>
          </a:p>
          <a:p>
            <a:pPr algn="just">
              <a:buFont typeface="Wingdings" charset="0"/>
              <a:buNone/>
              <a:defRPr/>
            </a:pPr>
            <a:endParaRPr lang="zh-CN" altLang="en-US" sz="2400" b="1" dirty="0"/>
          </a:p>
        </p:txBody>
      </p:sp>
      <p:sp>
        <p:nvSpPr>
          <p:cNvPr id="8" name="幻灯片编号占位符 5">
            <a:extLst>
              <a:ext uri="{FF2B5EF4-FFF2-40B4-BE49-F238E27FC236}">
                <a16:creationId xmlns:a16="http://schemas.microsoft.com/office/drawing/2014/main" id="{5BABCB42-78F7-6E41-987C-79A6BA78CC96}"/>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1CF61ED5-D4D3-234F-B789-FC2D957F7C42}" type="slidenum">
              <a:rPr kumimoji="0" lang="en-US" altLang="zh-CN" sz="1400">
                <a:ea typeface="宋体" panose="02010600030101010101" pitchFamily="2" charset="-122"/>
              </a:rPr>
              <a:pPr/>
              <a:t>28</a:t>
            </a:fld>
            <a:endParaRPr kumimoji="0" lang="en-US" altLang="zh-CN" sz="1400">
              <a:ea typeface="宋体" panose="02010600030101010101" pitchFamily="2" charset="-122"/>
            </a:endParaRPr>
          </a:p>
        </p:txBody>
      </p:sp>
      <p:sp>
        <p:nvSpPr>
          <p:cNvPr id="369670" name="Rectangle 6">
            <a:extLst>
              <a:ext uri="{FF2B5EF4-FFF2-40B4-BE49-F238E27FC236}">
                <a16:creationId xmlns:a16="http://schemas.microsoft.com/office/drawing/2014/main" id="{3E7193E8-24D6-EC42-ACB3-B421A064576E}"/>
              </a:ext>
            </a:extLst>
          </p:cNvPr>
          <p:cNvSpPr>
            <a:spLocks noChangeArrowheads="1"/>
          </p:cNvSpPr>
          <p:nvPr/>
        </p:nvSpPr>
        <p:spPr bwMode="auto">
          <a:xfrm>
            <a:off x="1" y="3311294"/>
            <a:ext cx="5937955" cy="3546706"/>
          </a:xfrm>
          <a:prstGeom prst="rect">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a:lstStyle/>
          <a:p>
            <a:pPr marL="342900" indent="-342900" algn="just">
              <a:lnSpc>
                <a:spcPct val="150000"/>
              </a:lnSpc>
              <a:spcBef>
                <a:spcPct val="20000"/>
              </a:spcBef>
              <a:buClr>
                <a:schemeClr val="folHlink"/>
              </a:buClr>
              <a:buSzPct val="60000"/>
              <a:defRPr/>
            </a:pPr>
            <a:r>
              <a:rPr lang="zh-CN" altLang="en-US" sz="1600" b="1" dirty="0">
                <a:latin typeface="Tahoma" charset="0"/>
                <a:ea typeface="楷体_GB2312" charset="0"/>
              </a:rPr>
              <a:t>输出结果：</a:t>
            </a:r>
            <a:endParaRPr lang="en-US" altLang="zh-CN" sz="1600" b="1" dirty="0">
              <a:latin typeface="Tahoma" charset="0"/>
              <a:ea typeface="楷体_GB2312" charset="0"/>
            </a:endParaRPr>
          </a:p>
          <a:p>
            <a:pPr marL="342900" indent="-342900" algn="just">
              <a:lnSpc>
                <a:spcPct val="150000"/>
              </a:lnSpc>
              <a:spcBef>
                <a:spcPct val="20000"/>
              </a:spcBef>
              <a:buClr>
                <a:schemeClr val="folHlink"/>
              </a:buClr>
              <a:buSzPct val="60000"/>
              <a:defRPr/>
            </a:pPr>
            <a:r>
              <a:rPr lang="en-US" altLang="zh-CN" sz="1600" b="1" dirty="0">
                <a:latin typeface="Tahoma" charset="0"/>
                <a:ea typeface="楷体_GB2312" charset="0"/>
              </a:rPr>
              <a:t>   </a:t>
            </a:r>
            <a:r>
              <a:rPr lang="en-US" altLang="zh-CN" sz="1600" b="1" dirty="0" err="1">
                <a:latin typeface="Tahoma" charset="0"/>
                <a:ea typeface="楷体_GB2312" charset="0"/>
              </a:rPr>
              <a:t>Sname</a:t>
            </a:r>
            <a:r>
              <a:rPr lang="zh-CN" altLang="en-US" sz="1600" b="1" dirty="0">
                <a:latin typeface="Tahoma" charset="0"/>
                <a:ea typeface="楷体_GB2312" charset="0"/>
              </a:rPr>
              <a:t> </a:t>
            </a:r>
            <a:r>
              <a:rPr lang="en-US" altLang="zh-CN" sz="1600" b="1" dirty="0">
                <a:latin typeface="Tahoma" charset="0"/>
                <a:ea typeface="楷体_GB2312" charset="0"/>
              </a:rPr>
              <a:t>‘Year of Birth:</a:t>
            </a:r>
            <a:r>
              <a:rPr lang="zh-CN" altLang="en-US" sz="1600" b="1" dirty="0">
                <a:latin typeface="Tahoma" charset="0"/>
                <a:ea typeface="楷体_GB2312" charset="0"/>
              </a:rPr>
              <a:t> </a:t>
            </a:r>
            <a:r>
              <a:rPr lang="en-US" altLang="zh-CN" sz="1600" b="1" dirty="0">
                <a:latin typeface="Tahoma" charset="0"/>
                <a:ea typeface="楷体_GB2312" charset="0"/>
              </a:rPr>
              <a:t>‘</a:t>
            </a:r>
            <a:r>
              <a:rPr lang="zh-CN" altLang="en-US" sz="1600" b="1" dirty="0">
                <a:latin typeface="Tahoma" charset="0"/>
                <a:ea typeface="楷体_GB2312" charset="0"/>
              </a:rPr>
              <a:t> </a:t>
            </a:r>
            <a:r>
              <a:rPr lang="en-US" altLang="zh-CN" sz="1600" b="1" dirty="0">
                <a:latin typeface="Tahoma" charset="0"/>
                <a:ea typeface="楷体_GB2312" charset="0"/>
              </a:rPr>
              <a:t>2000-Sage  ISLOWER(</a:t>
            </a:r>
            <a:r>
              <a:rPr lang="en-US" altLang="zh-CN" sz="1600" b="1" dirty="0" err="1">
                <a:latin typeface="Tahoma" charset="0"/>
                <a:ea typeface="楷体_GB2312" charset="0"/>
              </a:rPr>
              <a:t>Sdept</a:t>
            </a:r>
            <a:r>
              <a:rPr lang="en-US" altLang="zh-CN" sz="1600" b="1" dirty="0">
                <a:latin typeface="Tahoma" charset="0"/>
                <a:ea typeface="楷体_GB2312" charset="0"/>
              </a:rPr>
              <a:t>)</a:t>
            </a:r>
          </a:p>
          <a:p>
            <a:pPr marL="342900" indent="-342900" algn="just">
              <a:lnSpc>
                <a:spcPct val="150000"/>
              </a:lnSpc>
              <a:spcBef>
                <a:spcPct val="20000"/>
              </a:spcBef>
              <a:buClr>
                <a:schemeClr val="folHlink"/>
              </a:buClr>
              <a:buSzPct val="60000"/>
              <a:defRPr/>
            </a:pPr>
            <a:r>
              <a:rPr lang="en-US" altLang="zh-CN" sz="1600" b="1" dirty="0">
                <a:latin typeface="Tahoma" charset="0"/>
                <a:ea typeface="楷体_GB2312" charset="0"/>
              </a:rPr>
              <a:t>   -------  -------------  -------  -------</a:t>
            </a:r>
          </a:p>
          <a:p>
            <a:pPr marL="342900" indent="-342900" algn="just">
              <a:lnSpc>
                <a:spcPct val="150000"/>
              </a:lnSpc>
              <a:spcBef>
                <a:spcPct val="20000"/>
              </a:spcBef>
              <a:buClr>
                <a:schemeClr val="folHlink"/>
              </a:buClr>
              <a:buSzPct val="60000"/>
              <a:defRPr/>
            </a:pPr>
            <a:r>
              <a:rPr lang="en-US" altLang="zh-CN" sz="1600" b="1" dirty="0">
                <a:latin typeface="Tahoma" charset="0"/>
                <a:ea typeface="楷体_GB2312" charset="0"/>
              </a:rPr>
              <a:t>      </a:t>
            </a:r>
            <a:r>
              <a:rPr lang="zh-CN" altLang="en-US" sz="1600" b="1" dirty="0">
                <a:latin typeface="Tahoma" charset="0"/>
                <a:ea typeface="楷体_GB2312" charset="0"/>
              </a:rPr>
              <a:t>李勇</a:t>
            </a:r>
            <a:r>
              <a:rPr lang="en-US" altLang="zh-CN" sz="1600" b="1" dirty="0">
                <a:latin typeface="Tahoma" charset="0"/>
                <a:ea typeface="楷体_GB2312" charset="0"/>
              </a:rPr>
              <a:t>    Year of Birth:    1976       cs</a:t>
            </a:r>
          </a:p>
          <a:p>
            <a:pPr marL="342900" indent="-342900" algn="just">
              <a:lnSpc>
                <a:spcPct val="150000"/>
              </a:lnSpc>
              <a:spcBef>
                <a:spcPct val="20000"/>
              </a:spcBef>
              <a:buClr>
                <a:schemeClr val="folHlink"/>
              </a:buClr>
              <a:buSzPct val="60000"/>
              <a:defRPr/>
            </a:pPr>
            <a:r>
              <a:rPr lang="en-US" altLang="zh-CN" sz="1600" b="1" dirty="0">
                <a:latin typeface="Tahoma" charset="0"/>
                <a:ea typeface="楷体_GB2312" charset="0"/>
              </a:rPr>
              <a:t>       </a:t>
            </a:r>
            <a:r>
              <a:rPr lang="zh-CN" altLang="en-US" sz="1600" b="1" dirty="0">
                <a:latin typeface="Tahoma" charset="0"/>
                <a:ea typeface="楷体_GB2312" charset="0"/>
              </a:rPr>
              <a:t>刘晨</a:t>
            </a:r>
            <a:r>
              <a:rPr lang="en-US" altLang="zh-CN" sz="1600" b="1" dirty="0">
                <a:latin typeface="Tahoma" charset="0"/>
                <a:ea typeface="楷体_GB2312" charset="0"/>
              </a:rPr>
              <a:t>    Year of Birth:    1977       is</a:t>
            </a:r>
          </a:p>
          <a:p>
            <a:pPr marL="342900" indent="-342900" algn="just">
              <a:lnSpc>
                <a:spcPct val="150000"/>
              </a:lnSpc>
              <a:spcBef>
                <a:spcPct val="20000"/>
              </a:spcBef>
              <a:buClr>
                <a:schemeClr val="folHlink"/>
              </a:buClr>
              <a:buSzPct val="60000"/>
              <a:defRPr/>
            </a:pPr>
            <a:r>
              <a:rPr lang="en-US" altLang="zh-CN" sz="1600" b="1" dirty="0">
                <a:latin typeface="Tahoma" charset="0"/>
                <a:ea typeface="楷体_GB2312" charset="0"/>
              </a:rPr>
              <a:t>       </a:t>
            </a:r>
            <a:r>
              <a:rPr lang="zh-CN" altLang="en-US" sz="1600" b="1" dirty="0">
                <a:latin typeface="Tahoma" charset="0"/>
                <a:ea typeface="楷体_GB2312" charset="0"/>
              </a:rPr>
              <a:t>王名</a:t>
            </a:r>
            <a:r>
              <a:rPr lang="en-US" altLang="zh-CN" sz="1600" b="1" dirty="0">
                <a:latin typeface="Tahoma" charset="0"/>
                <a:ea typeface="楷体_GB2312" charset="0"/>
              </a:rPr>
              <a:t>    Year of Birth:    1978       ma</a:t>
            </a:r>
          </a:p>
          <a:p>
            <a:pPr marL="342900" indent="-342900" algn="just">
              <a:lnSpc>
                <a:spcPct val="150000"/>
              </a:lnSpc>
              <a:spcBef>
                <a:spcPct val="20000"/>
              </a:spcBef>
              <a:buClr>
                <a:schemeClr val="folHlink"/>
              </a:buClr>
              <a:buSzPct val="60000"/>
              <a:defRPr/>
            </a:pPr>
            <a:r>
              <a:rPr lang="en-US" altLang="zh-CN" sz="1600" b="1" dirty="0">
                <a:latin typeface="Tahoma" charset="0"/>
                <a:ea typeface="楷体_GB2312" charset="0"/>
              </a:rPr>
              <a:t>       </a:t>
            </a:r>
            <a:r>
              <a:rPr lang="zh-CN" altLang="en-US" sz="1600" b="1" dirty="0">
                <a:latin typeface="Tahoma" charset="0"/>
                <a:ea typeface="楷体_GB2312" charset="0"/>
              </a:rPr>
              <a:t>张立</a:t>
            </a:r>
            <a:r>
              <a:rPr lang="en-US" altLang="zh-CN" sz="1600" b="1" dirty="0">
                <a:latin typeface="Tahoma" charset="0"/>
                <a:ea typeface="楷体_GB2312" charset="0"/>
              </a:rPr>
              <a:t>    Year of Birth:    1977       is </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96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8" presetClass="exit" presetSubtype="16" fill="hold" grpId="1" nodeType="clickEffect">
                                  <p:stCondLst>
                                    <p:cond delay="0"/>
                                  </p:stCondLst>
                                  <p:childTnLst>
                                    <p:animEffect transition="out" filter="diamond(in)">
                                      <p:cBhvr>
                                        <p:cTn id="10" dur="2000"/>
                                        <p:tgtEl>
                                          <p:spTgt spid="369670"/>
                                        </p:tgtEl>
                                      </p:cBhvr>
                                    </p:animEffect>
                                    <p:set>
                                      <p:cBhvr>
                                        <p:cTn id="11" dur="1" fill="hold">
                                          <p:stCondLst>
                                            <p:cond delay="1999"/>
                                          </p:stCondLst>
                                        </p:cTn>
                                        <p:tgtEl>
                                          <p:spTgt spid="3696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70" grpId="0" animBg="1"/>
      <p:bldP spid="369670"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a:extLst>
              <a:ext uri="{FF2B5EF4-FFF2-40B4-BE49-F238E27FC236}">
                <a16:creationId xmlns:a16="http://schemas.microsoft.com/office/drawing/2014/main" id="{F76989F7-C8D3-CC48-9D57-BE6A23DFC7C3}"/>
              </a:ext>
            </a:extLst>
          </p:cNvPr>
          <p:cNvSpPr>
            <a:spLocks noGrp="1" noChangeArrowheads="1"/>
          </p:cNvSpPr>
          <p:nvPr>
            <p:ph type="title"/>
          </p:nvPr>
        </p:nvSpPr>
        <p:spPr/>
        <p:txBody>
          <a:bodyPr/>
          <a:lstStyle/>
          <a:p>
            <a:pPr>
              <a:defRPr/>
            </a:pPr>
            <a:r>
              <a:rPr lang="zh-CN" altLang="en-US" dirty="0">
                <a:solidFill>
                  <a:schemeClr val="bg2">
                    <a:lumMod val="10000"/>
                  </a:schemeClr>
                </a:solidFill>
              </a:rPr>
              <a:t>使用别名改变查询结果的列标题</a:t>
            </a:r>
          </a:p>
        </p:txBody>
      </p:sp>
      <p:sp>
        <p:nvSpPr>
          <p:cNvPr id="373763" name="Rectangle 3">
            <a:extLst>
              <a:ext uri="{FF2B5EF4-FFF2-40B4-BE49-F238E27FC236}">
                <a16:creationId xmlns:a16="http://schemas.microsoft.com/office/drawing/2014/main" id="{C3C5238C-BF8D-B549-8F78-BE33BD462AAE}"/>
              </a:ext>
            </a:extLst>
          </p:cNvPr>
          <p:cNvSpPr>
            <a:spLocks noGrp="1" noChangeArrowheads="1"/>
          </p:cNvSpPr>
          <p:nvPr>
            <p:ph idx="1"/>
          </p:nvPr>
        </p:nvSpPr>
        <p:spPr>
          <a:xfrm>
            <a:off x="838200" y="1085236"/>
            <a:ext cx="10515600" cy="3506606"/>
          </a:xfrm>
          <a:noFill/>
          <a:ln w="57150">
            <a:noFill/>
            <a:miter lim="800000"/>
            <a:headEnd/>
            <a:tailEnd/>
          </a:ln>
        </p:spPr>
        <p:txBody>
          <a:bodyPr>
            <a:normAutofit/>
          </a:bodyPr>
          <a:lstStyle/>
          <a:p>
            <a:pPr algn="just">
              <a:buNone/>
            </a:pPr>
            <a:r>
              <a:rPr lang="zh-CN" altLang="en-US" sz="2000" b="1" dirty="0">
                <a:latin typeface="Tahoma" charset="0"/>
                <a:ea typeface="楷体_GB2312" charset="0"/>
              </a:rPr>
              <a:t>例</a:t>
            </a:r>
            <a:r>
              <a:rPr lang="en-US" altLang="zh-CN" sz="2000" b="1" dirty="0">
                <a:latin typeface="Tahoma" charset="0"/>
                <a:ea typeface="楷体_GB2312" charset="0"/>
              </a:rPr>
              <a:t>: </a:t>
            </a:r>
            <a:r>
              <a:rPr lang="zh-CN" altLang="en-US" sz="2000" b="1" dirty="0">
                <a:latin typeface="Tahoma" charset="0"/>
                <a:ea typeface="楷体_GB2312" charset="0"/>
              </a:rPr>
              <a:t>查询全体学生的姓名、出生年份和所有系，要求用小写字母表示所有系名。</a:t>
            </a:r>
            <a:endParaRPr lang="en-US" altLang="zh-CN" sz="2000" b="1" dirty="0">
              <a:latin typeface="Times New Roman" panose="02020603050405020304" pitchFamily="18" charset="0"/>
            </a:endParaRPr>
          </a:p>
          <a:p>
            <a:pPr algn="just">
              <a:lnSpc>
                <a:spcPct val="100000"/>
              </a:lnSpc>
              <a:buFont typeface="Wingdings" pitchFamily="2" charset="2"/>
              <a:buNone/>
            </a:pPr>
            <a:r>
              <a:rPr lang="en-US" altLang="zh-CN" sz="2000" b="1" dirty="0">
                <a:latin typeface="Times New Roman" panose="02020603050405020304" pitchFamily="18" charset="0"/>
              </a:rPr>
              <a:t>SELECT </a:t>
            </a:r>
            <a:r>
              <a:rPr lang="en-US" altLang="zh-CN" sz="2000" b="1" dirty="0" err="1">
                <a:latin typeface="Times New Roman" panose="02020603050405020304" pitchFamily="18" charset="0"/>
              </a:rPr>
              <a:t>Sname</a:t>
            </a:r>
            <a:r>
              <a:rPr lang="en-US" altLang="zh-CN" sz="2000" b="1" dirty="0">
                <a:latin typeface="Times New Roman" panose="02020603050405020304" pitchFamily="18" charset="0"/>
              </a:rPr>
              <a:t> </a:t>
            </a:r>
            <a:r>
              <a:rPr lang="zh-CN" altLang="en-US" sz="2000" b="1" dirty="0">
                <a:solidFill>
                  <a:srgbClr val="A50021"/>
                </a:solidFill>
                <a:latin typeface="Times New Roman" panose="02020603050405020304" pitchFamily="18" charset="0"/>
              </a:rPr>
              <a:t>‘</a:t>
            </a:r>
            <a:r>
              <a:rPr lang="en-US" altLang="zh-CN" sz="2000" b="1" dirty="0">
                <a:solidFill>
                  <a:srgbClr val="A50021"/>
                </a:solidFill>
                <a:latin typeface="Times New Roman" panose="02020603050405020304" pitchFamily="18" charset="0"/>
              </a:rPr>
              <a:t>NAME</a:t>
            </a:r>
            <a:r>
              <a:rPr lang="zh-CN" altLang="en-US" sz="2000" b="1" dirty="0">
                <a:solidFill>
                  <a:srgbClr val="A50021"/>
                </a:solidFill>
                <a:latin typeface="Times New Roman" panose="02020603050405020304" pitchFamily="18" charset="0"/>
              </a:rPr>
              <a:t>’</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'Year of Birth: </a:t>
            </a:r>
            <a:r>
              <a:rPr lang="zh-CN" altLang="en-US" sz="2000" b="1" dirty="0">
                <a:latin typeface="Times New Roman" panose="02020603050405020304" pitchFamily="18" charset="0"/>
              </a:rPr>
              <a:t>’</a:t>
            </a:r>
            <a:r>
              <a:rPr lang="zh-CN" altLang="en-US" sz="2000" b="1" dirty="0">
                <a:solidFill>
                  <a:srgbClr val="A50021"/>
                </a:solidFill>
                <a:latin typeface="Times New Roman" panose="02020603050405020304" pitchFamily="18" charset="0"/>
              </a:rPr>
              <a:t>‘</a:t>
            </a:r>
            <a:r>
              <a:rPr lang="en-US" altLang="zh-CN" sz="2000" b="1" dirty="0">
                <a:solidFill>
                  <a:srgbClr val="A50021"/>
                </a:solidFill>
                <a:latin typeface="Times New Roman" panose="02020603050405020304" pitchFamily="18" charset="0"/>
              </a:rPr>
              <a:t>BIRTH</a:t>
            </a:r>
            <a:r>
              <a:rPr lang="zh-CN" altLang="en-US" sz="2000" b="1" dirty="0">
                <a:solidFill>
                  <a:srgbClr val="A50021"/>
                </a:solidFill>
                <a:latin typeface="Times New Roman" panose="02020603050405020304" pitchFamily="18" charset="0"/>
              </a:rPr>
              <a:t>’</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2022-Sage </a:t>
            </a:r>
            <a:r>
              <a:rPr lang="zh-CN" altLang="en-US" sz="2000" b="1" dirty="0">
                <a:solidFill>
                  <a:srgbClr val="A50021"/>
                </a:solidFill>
                <a:latin typeface="Times New Roman" panose="02020603050405020304" pitchFamily="18" charset="0"/>
              </a:rPr>
              <a:t>‘</a:t>
            </a:r>
            <a:r>
              <a:rPr lang="en-US" altLang="zh-CN" sz="2000" b="1" dirty="0">
                <a:solidFill>
                  <a:srgbClr val="A50021"/>
                </a:solidFill>
                <a:latin typeface="Times New Roman" panose="02020603050405020304" pitchFamily="18" charset="0"/>
              </a:rPr>
              <a:t>BIRTHDAY</a:t>
            </a:r>
            <a:r>
              <a:rPr lang="zh-CN" altLang="en-US" sz="2000" b="1" dirty="0">
                <a:solidFill>
                  <a:srgbClr val="A50021"/>
                </a:solidFill>
                <a:latin typeface="Times New Roman" panose="02020603050405020304" pitchFamily="18" charset="0"/>
              </a:rPr>
              <a:t>’</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ISLOWER(</a:t>
            </a:r>
            <a:r>
              <a:rPr lang="en-US" altLang="zh-CN" sz="2000" b="1" dirty="0" err="1">
                <a:latin typeface="Times New Roman" panose="02020603050405020304" pitchFamily="18" charset="0"/>
              </a:rPr>
              <a:t>Sdept</a:t>
            </a:r>
            <a:r>
              <a:rPr lang="en-US" altLang="zh-CN" sz="2000" b="1" dirty="0">
                <a:latin typeface="Times New Roman" panose="02020603050405020304" pitchFamily="18" charset="0"/>
              </a:rPr>
              <a:t>)  </a:t>
            </a:r>
            <a:r>
              <a:rPr lang="zh-CN" altLang="en-US" sz="2000" b="1" dirty="0">
                <a:solidFill>
                  <a:srgbClr val="A50021"/>
                </a:solidFill>
                <a:latin typeface="Times New Roman" panose="02020603050405020304" pitchFamily="18" charset="0"/>
              </a:rPr>
              <a:t>‘</a:t>
            </a:r>
            <a:r>
              <a:rPr lang="en-US" altLang="zh-CN" sz="2000" b="1" dirty="0">
                <a:solidFill>
                  <a:srgbClr val="A50021"/>
                </a:solidFill>
                <a:latin typeface="Times New Roman" panose="02020603050405020304" pitchFamily="18" charset="0"/>
              </a:rPr>
              <a:t>DEPARTMENT</a:t>
            </a:r>
            <a:r>
              <a:rPr lang="zh-CN" altLang="en-US" sz="2000" b="1" dirty="0">
                <a:solidFill>
                  <a:srgbClr val="A50021"/>
                </a:solidFill>
                <a:latin typeface="Times New Roman" panose="02020603050405020304" pitchFamily="18" charset="0"/>
              </a:rPr>
              <a:t>’</a:t>
            </a:r>
            <a:endParaRPr lang="en-US" altLang="zh-CN" sz="2000" b="1" dirty="0">
              <a:solidFill>
                <a:srgbClr val="A50021"/>
              </a:solidFill>
              <a:latin typeface="Times New Roman" panose="02020603050405020304" pitchFamily="18" charset="0"/>
            </a:endParaRPr>
          </a:p>
          <a:p>
            <a:pPr algn="just">
              <a:lnSpc>
                <a:spcPct val="100000"/>
              </a:lnSpc>
              <a:buFont typeface="Wingdings" pitchFamily="2" charset="2"/>
              <a:buNone/>
            </a:pPr>
            <a:r>
              <a:rPr lang="en-US" altLang="zh-CN" sz="2000" b="1" dirty="0">
                <a:latin typeface="Times New Roman" panose="02020603050405020304" pitchFamily="18" charset="0"/>
              </a:rPr>
              <a:t>FROM Student</a:t>
            </a:r>
            <a:r>
              <a:rPr lang="zh-CN" altLang="en-US" sz="2000" b="1" dirty="0">
                <a:latin typeface="Times New Roman" panose="02020603050405020304" pitchFamily="18" charset="0"/>
              </a:rPr>
              <a:t>；</a:t>
            </a:r>
            <a:endParaRPr lang="en-US" altLang="zh-CN" sz="2000" b="1" dirty="0">
              <a:latin typeface="Times New Roman" panose="02020603050405020304" pitchFamily="18" charset="0"/>
            </a:endParaRPr>
          </a:p>
          <a:p>
            <a:pPr algn="just">
              <a:lnSpc>
                <a:spcPct val="130000"/>
              </a:lnSpc>
              <a:spcBef>
                <a:spcPct val="20000"/>
              </a:spcBef>
              <a:buClr>
                <a:schemeClr val="folHlink"/>
              </a:buClr>
              <a:buSzPct val="60000"/>
              <a:buFont typeface="Wingdings" pitchFamily="2" charset="2"/>
              <a:buNone/>
            </a:pPr>
            <a:r>
              <a:rPr lang="zh-CN" altLang="en-US" sz="2000" b="1" dirty="0">
                <a:latin typeface="Times New Roman" panose="02020603050405020304" pitchFamily="18" charset="0"/>
                <a:ea typeface="楷体_GB2312" pitchFamily="49" charset="-122"/>
              </a:rPr>
              <a:t>或：</a:t>
            </a:r>
            <a:r>
              <a:rPr lang="en-US" altLang="zh-CN" sz="2000" b="1" dirty="0">
                <a:latin typeface="Times New Roman" panose="02020603050405020304" pitchFamily="18" charset="0"/>
                <a:ea typeface="楷体_GB2312" pitchFamily="49" charset="-122"/>
              </a:rPr>
              <a:t> </a:t>
            </a:r>
          </a:p>
          <a:p>
            <a:pPr algn="just">
              <a:lnSpc>
                <a:spcPct val="130000"/>
              </a:lnSpc>
              <a:spcBef>
                <a:spcPct val="20000"/>
              </a:spcBef>
              <a:buClr>
                <a:schemeClr val="folHlink"/>
              </a:buClr>
              <a:buSzPct val="60000"/>
              <a:buFont typeface="Wingdings" pitchFamily="2" charset="2"/>
              <a:buNone/>
            </a:pPr>
            <a:r>
              <a:rPr lang="en-US" altLang="zh-CN" sz="2000" b="1" dirty="0">
                <a:latin typeface="Times New Roman" panose="02020603050405020304" pitchFamily="18" charset="0"/>
                <a:ea typeface="楷体_GB2312" pitchFamily="49" charset="-122"/>
              </a:rPr>
              <a:t>SELECT </a:t>
            </a:r>
            <a:r>
              <a:rPr lang="en-US" altLang="zh-CN" sz="2000" b="1" dirty="0" err="1">
                <a:latin typeface="Times New Roman" panose="02020603050405020304" pitchFamily="18" charset="0"/>
                <a:ea typeface="楷体_GB2312" pitchFamily="49" charset="-122"/>
              </a:rPr>
              <a:t>Sname</a:t>
            </a:r>
            <a:r>
              <a:rPr lang="en-US" altLang="zh-CN" sz="2000" b="1" dirty="0">
                <a:latin typeface="Times New Roman" panose="02020603050405020304" pitchFamily="18" charset="0"/>
                <a:ea typeface="楷体_GB2312" pitchFamily="49" charset="-122"/>
              </a:rPr>
              <a:t>  </a:t>
            </a:r>
            <a:r>
              <a:rPr lang="en-US" altLang="zh-CN" sz="2000" b="1" dirty="0">
                <a:solidFill>
                  <a:srgbClr val="A50021"/>
                </a:solidFill>
                <a:latin typeface="Times New Roman" panose="02020603050405020304" pitchFamily="18" charset="0"/>
                <a:ea typeface="楷体_GB2312" pitchFamily="49" charset="-122"/>
              </a:rPr>
              <a:t>as </a:t>
            </a:r>
            <a:r>
              <a:rPr lang="en-US" altLang="zh-CN" sz="2000" b="1" dirty="0">
                <a:latin typeface="Times New Roman" panose="02020603050405020304" pitchFamily="18" charset="0"/>
                <a:ea typeface="楷体_GB2312" pitchFamily="49" charset="-122"/>
              </a:rPr>
              <a:t>NAME</a:t>
            </a:r>
            <a:r>
              <a:rPr lang="zh-CN" altLang="en-US" sz="2000" b="1" dirty="0">
                <a:latin typeface="Times New Roman" panose="02020603050405020304" pitchFamily="18" charset="0"/>
                <a:ea typeface="楷体_GB2312" pitchFamily="49" charset="-122"/>
              </a:rPr>
              <a:t>，</a:t>
            </a:r>
            <a:r>
              <a:rPr lang="en-US" altLang="zh-CN" sz="2000" b="1" dirty="0">
                <a:latin typeface="Times New Roman" panose="02020603050405020304" pitchFamily="18" charset="0"/>
                <a:ea typeface="楷体_GB2312" pitchFamily="49" charset="-122"/>
              </a:rPr>
              <a:t>'Year of Birth: </a:t>
            </a:r>
            <a:r>
              <a:rPr lang="zh-CN" altLang="en-US" sz="2000" b="1" dirty="0">
                <a:latin typeface="Times New Roman" panose="02020603050405020304" pitchFamily="18" charset="0"/>
                <a:ea typeface="楷体_GB2312" pitchFamily="49" charset="-122"/>
              </a:rPr>
              <a:t>’</a:t>
            </a:r>
            <a:r>
              <a:rPr lang="en-US" altLang="zh-CN" sz="2000" b="1" dirty="0">
                <a:latin typeface="Times New Roman" panose="02020603050405020304" pitchFamily="18" charset="0"/>
                <a:ea typeface="楷体_GB2312" pitchFamily="49" charset="-122"/>
              </a:rPr>
              <a:t>   </a:t>
            </a:r>
            <a:r>
              <a:rPr lang="en-US" altLang="zh-CN" sz="2000" b="1" dirty="0">
                <a:solidFill>
                  <a:srgbClr val="A50021"/>
                </a:solidFill>
                <a:latin typeface="Times New Roman" panose="02020603050405020304" pitchFamily="18" charset="0"/>
                <a:ea typeface="楷体_GB2312" pitchFamily="49" charset="-122"/>
              </a:rPr>
              <a:t>as</a:t>
            </a:r>
            <a:r>
              <a:rPr lang="en-US" altLang="zh-CN" sz="2000" b="1" dirty="0">
                <a:latin typeface="Times New Roman" panose="02020603050405020304" pitchFamily="18" charset="0"/>
                <a:ea typeface="楷体_GB2312" pitchFamily="49" charset="-122"/>
              </a:rPr>
              <a:t> BIRTH</a:t>
            </a:r>
            <a:r>
              <a:rPr lang="zh-CN" altLang="en-US" sz="2000" b="1" dirty="0">
                <a:latin typeface="Times New Roman" panose="02020603050405020304" pitchFamily="18" charset="0"/>
                <a:ea typeface="楷体_GB2312" pitchFamily="49" charset="-122"/>
              </a:rPr>
              <a:t>，</a:t>
            </a:r>
            <a:r>
              <a:rPr lang="en-US" altLang="zh-CN" sz="2000" b="1" dirty="0">
                <a:latin typeface="Times New Roman" panose="02020603050405020304" pitchFamily="18" charset="0"/>
                <a:ea typeface="楷体_GB2312" pitchFamily="49" charset="-122"/>
              </a:rPr>
              <a:t>2022-Sage </a:t>
            </a:r>
            <a:r>
              <a:rPr lang="en-US" altLang="zh-CN" sz="2000" b="1" dirty="0">
                <a:solidFill>
                  <a:srgbClr val="A50021"/>
                </a:solidFill>
                <a:latin typeface="Times New Roman" panose="02020603050405020304" pitchFamily="18" charset="0"/>
                <a:ea typeface="楷体_GB2312" pitchFamily="49" charset="-122"/>
              </a:rPr>
              <a:t>as</a:t>
            </a:r>
            <a:r>
              <a:rPr lang="en-US" altLang="zh-CN" sz="2000" b="1" dirty="0">
                <a:latin typeface="Times New Roman" panose="02020603050405020304" pitchFamily="18" charset="0"/>
                <a:ea typeface="楷体_GB2312" pitchFamily="49" charset="-122"/>
              </a:rPr>
              <a:t> BIRTHDAY</a:t>
            </a:r>
            <a:r>
              <a:rPr lang="zh-CN" altLang="en-US" sz="2000" b="1" dirty="0">
                <a:latin typeface="Times New Roman" panose="02020603050405020304" pitchFamily="18" charset="0"/>
                <a:ea typeface="楷体_GB2312" pitchFamily="49" charset="-122"/>
              </a:rPr>
              <a:t>，</a:t>
            </a:r>
            <a:r>
              <a:rPr lang="en-US" altLang="zh-CN" sz="2000" b="1" dirty="0">
                <a:latin typeface="Times New Roman" panose="02020603050405020304" pitchFamily="18" charset="0"/>
                <a:ea typeface="楷体_GB2312" pitchFamily="49" charset="-122"/>
              </a:rPr>
              <a:t>ISLOWER(</a:t>
            </a:r>
            <a:r>
              <a:rPr lang="en-US" altLang="zh-CN" sz="2000" b="1" dirty="0" err="1">
                <a:latin typeface="Times New Roman" panose="02020603050405020304" pitchFamily="18" charset="0"/>
                <a:ea typeface="楷体_GB2312" pitchFamily="49" charset="-122"/>
              </a:rPr>
              <a:t>Sdept</a:t>
            </a:r>
            <a:r>
              <a:rPr lang="en-US" altLang="zh-CN" sz="2000" b="1" dirty="0">
                <a:latin typeface="Times New Roman" panose="02020603050405020304" pitchFamily="18" charset="0"/>
                <a:ea typeface="楷体_GB2312" pitchFamily="49" charset="-122"/>
              </a:rPr>
              <a:t>)  </a:t>
            </a:r>
            <a:r>
              <a:rPr lang="en-US" altLang="zh-CN" sz="2000" b="1" dirty="0">
                <a:solidFill>
                  <a:srgbClr val="A50021"/>
                </a:solidFill>
                <a:latin typeface="Times New Roman" panose="02020603050405020304" pitchFamily="18" charset="0"/>
                <a:ea typeface="楷体_GB2312" pitchFamily="49" charset="-122"/>
              </a:rPr>
              <a:t>as</a:t>
            </a:r>
            <a:r>
              <a:rPr lang="en-US" altLang="zh-CN" sz="2000" b="1" dirty="0">
                <a:latin typeface="Times New Roman" panose="02020603050405020304" pitchFamily="18" charset="0"/>
                <a:ea typeface="楷体_GB2312" pitchFamily="49" charset="-122"/>
              </a:rPr>
              <a:t> DEPARTMENT</a:t>
            </a:r>
          </a:p>
          <a:p>
            <a:pPr algn="just">
              <a:lnSpc>
                <a:spcPct val="130000"/>
              </a:lnSpc>
              <a:spcBef>
                <a:spcPct val="20000"/>
              </a:spcBef>
              <a:buClr>
                <a:schemeClr val="folHlink"/>
              </a:buClr>
              <a:buSzPct val="60000"/>
              <a:buFont typeface="Wingdings" pitchFamily="2" charset="2"/>
              <a:buNone/>
            </a:pPr>
            <a:r>
              <a:rPr lang="en-US" altLang="zh-CN" sz="2000" b="1" dirty="0">
                <a:latin typeface="Times New Roman" panose="02020603050405020304" pitchFamily="18" charset="0"/>
                <a:ea typeface="楷体_GB2312" pitchFamily="49" charset="-122"/>
              </a:rPr>
              <a:t>FROM Student</a:t>
            </a:r>
            <a:r>
              <a:rPr lang="zh-CN" altLang="en-US" sz="2000" b="1" dirty="0">
                <a:latin typeface="Times New Roman" panose="02020603050405020304" pitchFamily="18" charset="0"/>
                <a:ea typeface="楷体_GB2312" pitchFamily="49" charset="-122"/>
              </a:rPr>
              <a:t>；</a:t>
            </a:r>
          </a:p>
          <a:p>
            <a:pPr algn="just">
              <a:buFont typeface="Wingdings" pitchFamily="2" charset="2"/>
              <a:buNone/>
            </a:pPr>
            <a:endParaRPr lang="zh-CN" altLang="en-US" sz="2000" b="1" dirty="0">
              <a:latin typeface="Times New Roman" panose="02020603050405020304" pitchFamily="18" charset="0"/>
            </a:endParaRPr>
          </a:p>
        </p:txBody>
      </p:sp>
      <p:sp>
        <p:nvSpPr>
          <p:cNvPr id="9" name="幻灯片编号占位符 5">
            <a:extLst>
              <a:ext uri="{FF2B5EF4-FFF2-40B4-BE49-F238E27FC236}">
                <a16:creationId xmlns:a16="http://schemas.microsoft.com/office/drawing/2014/main" id="{EE3449E2-B168-3C4E-A1C4-53141193E83B}"/>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4C7830DD-6565-4349-BEC3-14906D393FB6}" type="slidenum">
              <a:rPr kumimoji="0" lang="en-US" altLang="zh-CN" sz="1400">
                <a:ea typeface="宋体" panose="02010600030101010101" pitchFamily="2" charset="-122"/>
              </a:rPr>
              <a:pPr/>
              <a:t>29</a:t>
            </a:fld>
            <a:endParaRPr kumimoji="0" lang="en-US" altLang="zh-CN" sz="1400">
              <a:ea typeface="宋体" panose="02010600030101010101" pitchFamily="2" charset="-122"/>
            </a:endParaRPr>
          </a:p>
        </p:txBody>
      </p:sp>
      <p:sp>
        <p:nvSpPr>
          <p:cNvPr id="373765" name="Rectangle 5">
            <a:extLst>
              <a:ext uri="{FF2B5EF4-FFF2-40B4-BE49-F238E27FC236}">
                <a16:creationId xmlns:a16="http://schemas.microsoft.com/office/drawing/2014/main" id="{134AB857-2047-B84F-8A7A-60419E5E2B82}"/>
              </a:ext>
            </a:extLst>
          </p:cNvPr>
          <p:cNvSpPr>
            <a:spLocks noChangeArrowheads="1"/>
          </p:cNvSpPr>
          <p:nvPr/>
        </p:nvSpPr>
        <p:spPr bwMode="auto">
          <a:xfrm>
            <a:off x="1061179" y="856457"/>
            <a:ext cx="7834313" cy="1909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gn="just">
              <a:spcBef>
                <a:spcPct val="20000"/>
              </a:spcBef>
              <a:buClr>
                <a:schemeClr val="folHlink"/>
              </a:buClr>
              <a:buSzPct val="60000"/>
              <a:defRPr/>
            </a:pPr>
            <a:endParaRPr lang="zh-CN" altLang="en-US" b="1" dirty="0">
              <a:latin typeface="Tahoma" charset="0"/>
              <a:ea typeface="楷体_GB2312" charset="0"/>
            </a:endParaRPr>
          </a:p>
        </p:txBody>
      </p:sp>
      <p:sp>
        <p:nvSpPr>
          <p:cNvPr id="373766" name="Rectangle 6">
            <a:extLst>
              <a:ext uri="{FF2B5EF4-FFF2-40B4-BE49-F238E27FC236}">
                <a16:creationId xmlns:a16="http://schemas.microsoft.com/office/drawing/2014/main" id="{325ED995-5109-E744-A6C1-68082F50B3B2}"/>
              </a:ext>
            </a:extLst>
          </p:cNvPr>
          <p:cNvSpPr>
            <a:spLocks noChangeArrowheads="1"/>
          </p:cNvSpPr>
          <p:nvPr/>
        </p:nvSpPr>
        <p:spPr bwMode="auto">
          <a:xfrm>
            <a:off x="1" y="5053336"/>
            <a:ext cx="5689600" cy="1804664"/>
          </a:xfrm>
          <a:prstGeom prst="rect">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a:lstStyle/>
          <a:p>
            <a:pPr marL="342900" indent="-342900">
              <a:spcBef>
                <a:spcPct val="20000"/>
              </a:spcBef>
              <a:buClr>
                <a:schemeClr val="folHlink"/>
              </a:buClr>
              <a:buSzPct val="60000"/>
              <a:defRPr/>
            </a:pPr>
            <a:r>
              <a:rPr lang="en-US" altLang="zh-CN" sz="1400" b="1" dirty="0">
                <a:latin typeface="Tahoma" charset="0"/>
                <a:ea typeface="楷体_GB2312" charset="0"/>
              </a:rPr>
              <a:t>       </a:t>
            </a:r>
            <a:r>
              <a:rPr lang="zh-CN" altLang="en-US" sz="1400" b="1" dirty="0">
                <a:latin typeface="Tahoma" charset="0"/>
                <a:ea typeface="楷体_GB2312" charset="0"/>
              </a:rPr>
              <a:t>输出结果：</a:t>
            </a:r>
            <a:endParaRPr lang="en-US" altLang="zh-CN" sz="1400" b="1" dirty="0">
              <a:latin typeface="Tahoma" charset="0"/>
              <a:ea typeface="楷体_GB2312" charset="0"/>
            </a:endParaRPr>
          </a:p>
          <a:p>
            <a:pPr marL="742950" lvl="1" indent="-285750" algn="just">
              <a:spcBef>
                <a:spcPct val="20000"/>
              </a:spcBef>
              <a:buClr>
                <a:schemeClr val="hlink"/>
              </a:buClr>
              <a:buSzPct val="55000"/>
              <a:defRPr/>
            </a:pPr>
            <a:r>
              <a:rPr lang="en-US" altLang="zh-CN" sz="1600" b="1" dirty="0">
                <a:latin typeface="Tahoma" charset="0"/>
                <a:ea typeface="楷体_GB2312" charset="0"/>
              </a:rPr>
              <a:t>     NAME     BIRTH      BIRTHDAY   DEPARTMENT</a:t>
            </a:r>
          </a:p>
          <a:p>
            <a:pPr marL="742950" lvl="1" indent="-285750" algn="just">
              <a:spcBef>
                <a:spcPct val="20000"/>
              </a:spcBef>
              <a:buClr>
                <a:schemeClr val="hlink"/>
              </a:buClr>
              <a:buSzPct val="55000"/>
              <a:defRPr/>
            </a:pPr>
            <a:r>
              <a:rPr lang="en-US" altLang="zh-CN" sz="1600" b="1" dirty="0">
                <a:latin typeface="Tahoma" charset="0"/>
                <a:ea typeface="楷体_GB2312" charset="0"/>
              </a:rPr>
              <a:t>     </a:t>
            </a:r>
            <a:r>
              <a:rPr lang="zh-CN" altLang="en-US" sz="1600" b="1" dirty="0">
                <a:latin typeface="Tahoma" charset="0"/>
                <a:ea typeface="楷体_GB2312" charset="0"/>
              </a:rPr>
              <a:t>李勇</a:t>
            </a:r>
            <a:r>
              <a:rPr lang="en-US" altLang="zh-CN" sz="1600" b="1" dirty="0">
                <a:latin typeface="Tahoma" charset="0"/>
                <a:ea typeface="楷体_GB2312" charset="0"/>
              </a:rPr>
              <a:t>    Year of Birth:    1976                cs</a:t>
            </a:r>
          </a:p>
          <a:p>
            <a:pPr marL="742950" lvl="1" indent="-285750" algn="just">
              <a:spcBef>
                <a:spcPct val="20000"/>
              </a:spcBef>
              <a:buClr>
                <a:schemeClr val="hlink"/>
              </a:buClr>
              <a:buSzPct val="55000"/>
              <a:defRPr/>
            </a:pPr>
            <a:r>
              <a:rPr lang="en-US" altLang="zh-CN" sz="1600" b="1" dirty="0">
                <a:latin typeface="Tahoma" charset="0"/>
                <a:ea typeface="楷体_GB2312" charset="0"/>
              </a:rPr>
              <a:t>     </a:t>
            </a:r>
            <a:r>
              <a:rPr lang="zh-CN" altLang="en-US" sz="1600" b="1" dirty="0">
                <a:latin typeface="Tahoma" charset="0"/>
                <a:ea typeface="楷体_GB2312" charset="0"/>
              </a:rPr>
              <a:t>刘晨</a:t>
            </a:r>
            <a:r>
              <a:rPr lang="en-US" altLang="zh-CN" sz="1600" b="1" dirty="0">
                <a:latin typeface="Tahoma" charset="0"/>
                <a:ea typeface="楷体_GB2312" charset="0"/>
              </a:rPr>
              <a:t>    Year of Birth:    1977                is</a:t>
            </a:r>
          </a:p>
          <a:p>
            <a:pPr marL="742950" lvl="1" indent="-285750" algn="just">
              <a:spcBef>
                <a:spcPct val="20000"/>
              </a:spcBef>
              <a:buClr>
                <a:schemeClr val="hlink"/>
              </a:buClr>
              <a:buSzPct val="55000"/>
              <a:defRPr/>
            </a:pPr>
            <a:r>
              <a:rPr lang="en-US" altLang="zh-CN" sz="1600" b="1" dirty="0">
                <a:latin typeface="Tahoma" charset="0"/>
                <a:ea typeface="楷体_GB2312" charset="0"/>
              </a:rPr>
              <a:t>     </a:t>
            </a:r>
            <a:r>
              <a:rPr lang="zh-CN" altLang="en-US" sz="1600" b="1" dirty="0">
                <a:latin typeface="Tahoma" charset="0"/>
                <a:ea typeface="楷体_GB2312" charset="0"/>
              </a:rPr>
              <a:t>王名</a:t>
            </a:r>
            <a:r>
              <a:rPr lang="en-US" altLang="zh-CN" sz="1600" b="1" dirty="0">
                <a:latin typeface="Tahoma" charset="0"/>
                <a:ea typeface="楷体_GB2312" charset="0"/>
              </a:rPr>
              <a:t>    Year of Birth:    1978               ma</a:t>
            </a:r>
          </a:p>
          <a:p>
            <a:pPr marL="742950" lvl="1" indent="-285750" algn="just">
              <a:spcBef>
                <a:spcPct val="20000"/>
              </a:spcBef>
              <a:buClr>
                <a:schemeClr val="hlink"/>
              </a:buClr>
              <a:buSzPct val="55000"/>
              <a:defRPr/>
            </a:pPr>
            <a:r>
              <a:rPr lang="en-US" altLang="zh-CN" sz="1600" b="1" dirty="0">
                <a:latin typeface="Tahoma" charset="0"/>
                <a:ea typeface="楷体_GB2312" charset="0"/>
              </a:rPr>
              <a:t>     </a:t>
            </a:r>
            <a:r>
              <a:rPr lang="zh-CN" altLang="en-US" sz="1600" b="1" dirty="0">
                <a:latin typeface="Tahoma" charset="0"/>
                <a:ea typeface="楷体_GB2312" charset="0"/>
              </a:rPr>
              <a:t>张立</a:t>
            </a:r>
            <a:r>
              <a:rPr lang="en-US" altLang="zh-CN" sz="1600" b="1" dirty="0">
                <a:latin typeface="Tahoma" charset="0"/>
                <a:ea typeface="楷体_GB2312" charset="0"/>
              </a:rPr>
              <a:t>    Year of Birth:    1977                is</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376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376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3763">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376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376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376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3763">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373766"/>
                                        </p:tgtEl>
                                        <p:attrNameLst>
                                          <p:attrName>style.visibility</p:attrName>
                                        </p:attrNameLst>
                                      </p:cBhvr>
                                      <p:to>
                                        <p:strVal val="visible"/>
                                      </p:to>
                                    </p:set>
                                    <p:animEffect transition="in" filter="box(in)">
                                      <p:cBhvr>
                                        <p:cTn id="35" dur="500"/>
                                        <p:tgtEl>
                                          <p:spTgt spid="373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3" grpId="0" build="p" animBg="1"/>
      <p:bldP spid="373766"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a:extLst>
              <a:ext uri="{FF2B5EF4-FFF2-40B4-BE49-F238E27FC236}">
                <a16:creationId xmlns:a16="http://schemas.microsoft.com/office/drawing/2014/main" id="{C0A88522-75BD-504D-88E7-7FAB4DA54C52}"/>
              </a:ext>
            </a:extLst>
          </p:cNvPr>
          <p:cNvSpPr>
            <a:spLocks noGrp="1" noChangeArrowheads="1"/>
          </p:cNvSpPr>
          <p:nvPr>
            <p:ph type="title"/>
          </p:nvPr>
        </p:nvSpPr>
        <p:spPr/>
        <p:txBody>
          <a:bodyPr>
            <a:normAutofit/>
          </a:bodyPr>
          <a:lstStyle/>
          <a:p>
            <a:pPr>
              <a:defRPr/>
            </a:pPr>
            <a:r>
              <a:rPr lang="en-US" altLang="zh-CN" dirty="0">
                <a:solidFill>
                  <a:schemeClr val="bg2">
                    <a:lumMod val="10000"/>
                  </a:schemeClr>
                </a:solidFill>
              </a:rPr>
              <a:t>5.1  SQL</a:t>
            </a:r>
            <a:r>
              <a:rPr lang="zh-CN" altLang="en-US" dirty="0">
                <a:solidFill>
                  <a:schemeClr val="bg2">
                    <a:lumMod val="10000"/>
                  </a:schemeClr>
                </a:solidFill>
              </a:rPr>
              <a:t>概述</a:t>
            </a:r>
          </a:p>
        </p:txBody>
      </p:sp>
      <p:sp>
        <p:nvSpPr>
          <p:cNvPr id="193539" name="Rectangle 3">
            <a:extLst>
              <a:ext uri="{FF2B5EF4-FFF2-40B4-BE49-F238E27FC236}">
                <a16:creationId xmlns:a16="http://schemas.microsoft.com/office/drawing/2014/main" id="{65684533-77A0-B84F-87D9-AF2B017668E2}"/>
              </a:ext>
            </a:extLst>
          </p:cNvPr>
          <p:cNvSpPr>
            <a:spLocks noGrp="1" noChangeArrowheads="1"/>
          </p:cNvSpPr>
          <p:nvPr>
            <p:ph idx="1"/>
          </p:nvPr>
        </p:nvSpPr>
        <p:spPr/>
        <p:txBody>
          <a:bodyPr/>
          <a:lstStyle/>
          <a:p>
            <a:pPr algn="just">
              <a:spcBef>
                <a:spcPct val="10000"/>
              </a:spcBef>
              <a:buFont typeface="Wingdings" pitchFamily="2" charset="2"/>
              <a:buNone/>
            </a:pPr>
            <a:r>
              <a:rPr lang="en-US" altLang="zh-CN" b="1" dirty="0">
                <a:solidFill>
                  <a:schemeClr val="bg2">
                    <a:lumMod val="25000"/>
                  </a:schemeClr>
                </a:solidFill>
                <a:latin typeface="SimHei" panose="02010609060101010101" pitchFamily="49" charset="-122"/>
                <a:ea typeface="SimHei" panose="02010609060101010101" pitchFamily="49" charset="-122"/>
              </a:rPr>
              <a:t>SQL</a:t>
            </a:r>
            <a:r>
              <a:rPr lang="zh-CN" altLang="en-US" b="1" dirty="0">
                <a:solidFill>
                  <a:schemeClr val="bg2">
                    <a:lumMod val="25000"/>
                  </a:schemeClr>
                </a:solidFill>
                <a:latin typeface="SimHei" panose="02010609060101010101" pitchFamily="49" charset="-122"/>
                <a:ea typeface="SimHei" panose="02010609060101010101" pitchFamily="49" charset="-122"/>
              </a:rPr>
              <a:t>的发展历程</a:t>
            </a:r>
            <a:endParaRPr lang="en-US" altLang="zh-CN" b="1" dirty="0">
              <a:solidFill>
                <a:schemeClr val="bg2">
                  <a:lumMod val="25000"/>
                </a:schemeClr>
              </a:solidFill>
              <a:latin typeface="SimHei" panose="02010609060101010101" pitchFamily="49" charset="-122"/>
              <a:ea typeface="SimHei" panose="02010609060101010101" pitchFamily="49" charset="-122"/>
            </a:endParaRPr>
          </a:p>
          <a:p>
            <a:pPr marL="0" indent="0" algn="just">
              <a:spcBef>
                <a:spcPct val="10000"/>
              </a:spcBef>
              <a:buClr>
                <a:schemeClr val="tx2"/>
              </a:buClr>
              <a:buSzTx/>
              <a:buNone/>
            </a:pPr>
            <a:r>
              <a:rPr lang="en-US" altLang="zh-CN" sz="2400" b="1" dirty="0">
                <a:solidFill>
                  <a:schemeClr val="bg2">
                    <a:lumMod val="25000"/>
                  </a:schemeClr>
                </a:solidFill>
                <a:latin typeface="SimHei" panose="02010609060101010101" pitchFamily="49" charset="-122"/>
                <a:ea typeface="SimHei" panose="02010609060101010101" pitchFamily="49" charset="-122"/>
              </a:rPr>
              <a:t>SQL</a:t>
            </a:r>
            <a:r>
              <a:rPr lang="zh-CN" altLang="en-US" sz="2400" b="1" dirty="0">
                <a:solidFill>
                  <a:schemeClr val="bg2">
                    <a:lumMod val="25000"/>
                  </a:schemeClr>
                </a:solidFill>
                <a:latin typeface="SimHei" panose="02010609060101010101" pitchFamily="49" charset="-122"/>
                <a:ea typeface="SimHei" panose="02010609060101010101" pitchFamily="49" charset="-122"/>
              </a:rPr>
              <a:t>语言产生于</a:t>
            </a:r>
            <a:r>
              <a:rPr lang="en-US" altLang="zh-CN" sz="2400" b="1" dirty="0">
                <a:solidFill>
                  <a:schemeClr val="bg2">
                    <a:lumMod val="25000"/>
                  </a:schemeClr>
                </a:solidFill>
                <a:latin typeface="SimHei" panose="02010609060101010101" pitchFamily="49" charset="-122"/>
                <a:ea typeface="SimHei" panose="02010609060101010101" pitchFamily="49" charset="-122"/>
              </a:rPr>
              <a:t>1974</a:t>
            </a:r>
            <a:r>
              <a:rPr lang="zh-CN" altLang="en-US" sz="2400" b="1" dirty="0">
                <a:solidFill>
                  <a:schemeClr val="bg2">
                    <a:lumMod val="25000"/>
                  </a:schemeClr>
                </a:solidFill>
                <a:latin typeface="SimHei" panose="02010609060101010101" pitchFamily="49" charset="-122"/>
                <a:ea typeface="SimHei" panose="02010609060101010101" pitchFamily="49" charset="-122"/>
              </a:rPr>
              <a:t>年，首先在</a:t>
            </a:r>
            <a:r>
              <a:rPr lang="en-US" altLang="zh-CN" sz="2400" b="1" dirty="0">
                <a:solidFill>
                  <a:schemeClr val="bg2">
                    <a:lumMod val="25000"/>
                  </a:schemeClr>
                </a:solidFill>
                <a:latin typeface="SimHei" panose="02010609060101010101" pitchFamily="49" charset="-122"/>
                <a:ea typeface="SimHei" panose="02010609060101010101" pitchFamily="49" charset="-122"/>
              </a:rPr>
              <a:t>IBM</a:t>
            </a:r>
            <a:r>
              <a:rPr lang="zh-CN" altLang="en-US" sz="2400" b="1" dirty="0">
                <a:solidFill>
                  <a:schemeClr val="bg2">
                    <a:lumMod val="25000"/>
                  </a:schemeClr>
                </a:solidFill>
                <a:latin typeface="SimHei" panose="02010609060101010101" pitchFamily="49" charset="-122"/>
                <a:ea typeface="SimHei" panose="02010609060101010101" pitchFamily="49" charset="-122"/>
              </a:rPr>
              <a:t>公司研制的关系数据库系统</a:t>
            </a:r>
            <a:r>
              <a:rPr lang="en-US" altLang="zh-CN" sz="2400" b="1" dirty="0">
                <a:solidFill>
                  <a:schemeClr val="bg2">
                    <a:lumMod val="25000"/>
                  </a:schemeClr>
                </a:solidFill>
                <a:latin typeface="SimHei" panose="02010609060101010101" pitchFamily="49" charset="-122"/>
                <a:ea typeface="SimHei" panose="02010609060101010101" pitchFamily="49" charset="-122"/>
              </a:rPr>
              <a:t>System R</a:t>
            </a:r>
            <a:r>
              <a:rPr lang="zh-CN" altLang="en-US" sz="2400" b="1" dirty="0">
                <a:solidFill>
                  <a:schemeClr val="bg2">
                    <a:lumMod val="25000"/>
                  </a:schemeClr>
                </a:solidFill>
                <a:latin typeface="SimHei" panose="02010609060101010101" pitchFamily="49" charset="-122"/>
                <a:ea typeface="SimHei" panose="02010609060101010101" pitchFamily="49" charset="-122"/>
              </a:rPr>
              <a:t>上得到实现。</a:t>
            </a:r>
            <a:endParaRPr lang="en-US" altLang="zh-CN" sz="2400" b="1" dirty="0">
              <a:solidFill>
                <a:schemeClr val="bg2">
                  <a:lumMod val="25000"/>
                </a:schemeClr>
              </a:solidFill>
              <a:latin typeface="SimHei" panose="02010609060101010101" pitchFamily="49" charset="-122"/>
              <a:ea typeface="SimHei" panose="02010609060101010101" pitchFamily="49" charset="-122"/>
            </a:endParaRPr>
          </a:p>
          <a:p>
            <a:pPr marL="0" indent="0" algn="just">
              <a:spcBef>
                <a:spcPct val="10000"/>
              </a:spcBef>
              <a:buClr>
                <a:schemeClr val="tx2"/>
              </a:buClr>
              <a:buSzTx/>
              <a:buNone/>
            </a:pPr>
            <a:r>
              <a:rPr lang="en-US" altLang="zh-CN" sz="2400" b="1" dirty="0">
                <a:solidFill>
                  <a:schemeClr val="bg2">
                    <a:lumMod val="25000"/>
                  </a:schemeClr>
                </a:solidFill>
                <a:latin typeface="SimHei" panose="02010609060101010101" pitchFamily="49" charset="-122"/>
                <a:ea typeface="SimHei" panose="02010609060101010101" pitchFamily="49" charset="-122"/>
              </a:rPr>
              <a:t>1986</a:t>
            </a:r>
            <a:r>
              <a:rPr lang="zh-CN" altLang="en-US" sz="2400" b="1" dirty="0">
                <a:solidFill>
                  <a:schemeClr val="bg2">
                    <a:lumMod val="25000"/>
                  </a:schemeClr>
                </a:solidFill>
                <a:latin typeface="SimHei" panose="02010609060101010101" pitchFamily="49" charset="-122"/>
                <a:ea typeface="SimHei" panose="02010609060101010101" pitchFamily="49" charset="-122"/>
              </a:rPr>
              <a:t>年</a:t>
            </a:r>
            <a:r>
              <a:rPr lang="en-US" altLang="zh-CN" sz="2400" b="1" dirty="0">
                <a:solidFill>
                  <a:schemeClr val="bg2">
                    <a:lumMod val="25000"/>
                  </a:schemeClr>
                </a:solidFill>
                <a:latin typeface="SimHei" panose="02010609060101010101" pitchFamily="49" charset="-122"/>
                <a:ea typeface="SimHei" panose="02010609060101010101" pitchFamily="49" charset="-122"/>
              </a:rPr>
              <a:t>10</a:t>
            </a:r>
            <a:r>
              <a:rPr lang="zh-CN" altLang="en-US" sz="2400" b="1" dirty="0">
                <a:solidFill>
                  <a:schemeClr val="bg2">
                    <a:lumMod val="25000"/>
                  </a:schemeClr>
                </a:solidFill>
                <a:latin typeface="SimHei" panose="02010609060101010101" pitchFamily="49" charset="-122"/>
                <a:ea typeface="SimHei" panose="02010609060101010101" pitchFamily="49" charset="-122"/>
              </a:rPr>
              <a:t>月，经美国国家标准局</a:t>
            </a:r>
            <a:r>
              <a:rPr lang="en-US" altLang="zh-CN" sz="2400" b="1" dirty="0">
                <a:solidFill>
                  <a:schemeClr val="bg2">
                    <a:lumMod val="25000"/>
                  </a:schemeClr>
                </a:solidFill>
                <a:latin typeface="SimHei" panose="02010609060101010101" pitchFamily="49" charset="-122"/>
                <a:ea typeface="SimHei" panose="02010609060101010101" pitchFamily="49" charset="-122"/>
              </a:rPr>
              <a:t>(ANSI)</a:t>
            </a:r>
            <a:r>
              <a:rPr lang="zh-CN" altLang="en-US" sz="2400" b="1" dirty="0">
                <a:solidFill>
                  <a:schemeClr val="bg2">
                    <a:lumMod val="25000"/>
                  </a:schemeClr>
                </a:solidFill>
                <a:latin typeface="SimHei" panose="02010609060101010101" pitchFamily="49" charset="-122"/>
                <a:ea typeface="SimHei" panose="02010609060101010101" pitchFamily="49" charset="-122"/>
              </a:rPr>
              <a:t>的数据库委员会批准了</a:t>
            </a:r>
            <a:r>
              <a:rPr lang="en-US" altLang="zh-CN" sz="2400" b="1" dirty="0">
                <a:solidFill>
                  <a:schemeClr val="bg2">
                    <a:lumMod val="25000"/>
                  </a:schemeClr>
                </a:solidFill>
                <a:latin typeface="SimHei" panose="02010609060101010101" pitchFamily="49" charset="-122"/>
                <a:ea typeface="SimHei" panose="02010609060101010101" pitchFamily="49" charset="-122"/>
              </a:rPr>
              <a:t>SQL</a:t>
            </a:r>
            <a:r>
              <a:rPr lang="zh-CN" altLang="en-US" sz="2400" b="1" dirty="0">
                <a:solidFill>
                  <a:schemeClr val="bg2">
                    <a:lumMod val="25000"/>
                  </a:schemeClr>
                </a:solidFill>
                <a:latin typeface="SimHei" panose="02010609060101010101" pitchFamily="49" charset="-122"/>
                <a:ea typeface="SimHei" panose="02010609060101010101" pitchFamily="49" charset="-122"/>
              </a:rPr>
              <a:t>作为关系数据库语言的美国标准，并公布了标准</a:t>
            </a:r>
            <a:r>
              <a:rPr lang="en-US" altLang="zh-CN" sz="2400" b="1" dirty="0">
                <a:solidFill>
                  <a:schemeClr val="bg2">
                    <a:lumMod val="25000"/>
                  </a:schemeClr>
                </a:solidFill>
                <a:latin typeface="SimHei" panose="02010609060101010101" pitchFamily="49" charset="-122"/>
                <a:ea typeface="SimHei" panose="02010609060101010101" pitchFamily="49" charset="-122"/>
              </a:rPr>
              <a:t>SQL</a:t>
            </a:r>
            <a:r>
              <a:rPr lang="zh-CN" altLang="en-US" sz="2400" b="1" dirty="0">
                <a:solidFill>
                  <a:schemeClr val="bg2">
                    <a:lumMod val="25000"/>
                  </a:schemeClr>
                </a:solidFill>
                <a:latin typeface="SimHei" panose="02010609060101010101" pitchFamily="49" charset="-122"/>
                <a:ea typeface="SimHei" panose="02010609060101010101" pitchFamily="49" charset="-122"/>
              </a:rPr>
              <a:t>文本。</a:t>
            </a:r>
            <a:r>
              <a:rPr lang="en-US" altLang="zh-CN" sz="2400" b="1" dirty="0">
                <a:solidFill>
                  <a:schemeClr val="bg2">
                    <a:lumMod val="25000"/>
                  </a:schemeClr>
                </a:solidFill>
                <a:latin typeface="SimHei" panose="02010609060101010101" pitchFamily="49" charset="-122"/>
                <a:ea typeface="SimHei" panose="02010609060101010101" pitchFamily="49" charset="-122"/>
              </a:rPr>
              <a:t>  </a:t>
            </a:r>
          </a:p>
          <a:p>
            <a:pPr marL="0" indent="0" algn="just">
              <a:spcBef>
                <a:spcPct val="10000"/>
              </a:spcBef>
              <a:buClr>
                <a:schemeClr val="tx2"/>
              </a:buClr>
              <a:buSzTx/>
              <a:buNone/>
            </a:pPr>
            <a:r>
              <a:rPr lang="en-US" altLang="zh-CN" sz="2400" b="1" dirty="0">
                <a:solidFill>
                  <a:schemeClr val="bg2">
                    <a:lumMod val="25000"/>
                  </a:schemeClr>
                </a:solidFill>
                <a:latin typeface="SimHei" panose="02010609060101010101" pitchFamily="49" charset="-122"/>
                <a:ea typeface="SimHei" panose="02010609060101010101" pitchFamily="49" charset="-122"/>
              </a:rPr>
              <a:t>1987</a:t>
            </a:r>
            <a:r>
              <a:rPr lang="zh-CN" altLang="en-US" sz="2400" b="1" dirty="0">
                <a:solidFill>
                  <a:schemeClr val="bg2">
                    <a:lumMod val="25000"/>
                  </a:schemeClr>
                </a:solidFill>
                <a:latin typeface="SimHei" panose="02010609060101010101" pitchFamily="49" charset="-122"/>
                <a:ea typeface="SimHei" panose="02010609060101010101" pitchFamily="49" charset="-122"/>
              </a:rPr>
              <a:t>年</a:t>
            </a:r>
            <a:r>
              <a:rPr lang="en-US" altLang="zh-CN" sz="2400" b="1" dirty="0">
                <a:solidFill>
                  <a:schemeClr val="bg2">
                    <a:lumMod val="25000"/>
                  </a:schemeClr>
                </a:solidFill>
                <a:latin typeface="SimHei" panose="02010609060101010101" pitchFamily="49" charset="-122"/>
                <a:ea typeface="SimHei" panose="02010609060101010101" pitchFamily="49" charset="-122"/>
              </a:rPr>
              <a:t>6</a:t>
            </a:r>
            <a:r>
              <a:rPr lang="zh-CN" altLang="en-US" sz="2400" b="1" dirty="0">
                <a:solidFill>
                  <a:schemeClr val="bg2">
                    <a:lumMod val="25000"/>
                  </a:schemeClr>
                </a:solidFill>
                <a:latin typeface="SimHei" panose="02010609060101010101" pitchFamily="49" charset="-122"/>
                <a:ea typeface="SimHei" panose="02010609060101010101" pitchFamily="49" charset="-122"/>
              </a:rPr>
              <a:t>月国际标准化组织</a:t>
            </a:r>
            <a:r>
              <a:rPr lang="en-US" altLang="zh-CN" sz="2400" b="1" dirty="0">
                <a:solidFill>
                  <a:schemeClr val="bg2">
                    <a:lumMod val="25000"/>
                  </a:schemeClr>
                </a:solidFill>
                <a:latin typeface="SimHei" panose="02010609060101010101" pitchFamily="49" charset="-122"/>
                <a:ea typeface="SimHei" panose="02010609060101010101" pitchFamily="49" charset="-122"/>
              </a:rPr>
              <a:t>(ISO)</a:t>
            </a:r>
            <a:r>
              <a:rPr lang="zh-CN" altLang="en-US" sz="2400" b="1" dirty="0">
                <a:solidFill>
                  <a:schemeClr val="bg2">
                    <a:lumMod val="25000"/>
                  </a:schemeClr>
                </a:solidFill>
                <a:latin typeface="SimHei" panose="02010609060101010101" pitchFamily="49" charset="-122"/>
                <a:ea typeface="SimHei" panose="02010609060101010101" pitchFamily="49" charset="-122"/>
              </a:rPr>
              <a:t>将其采纳为国际标准，称为“</a:t>
            </a:r>
            <a:r>
              <a:rPr lang="en-US" altLang="zh-CN" sz="2400" b="1" dirty="0">
                <a:solidFill>
                  <a:schemeClr val="bg2">
                    <a:lumMod val="25000"/>
                  </a:schemeClr>
                </a:solidFill>
                <a:latin typeface="SimHei" panose="02010609060101010101" pitchFamily="49" charset="-122"/>
                <a:ea typeface="SimHei" panose="02010609060101010101" pitchFamily="49" charset="-122"/>
              </a:rPr>
              <a:t>SQL86</a:t>
            </a:r>
            <a:r>
              <a:rPr lang="zh-CN" altLang="en-US" sz="2400" b="1" dirty="0">
                <a:solidFill>
                  <a:schemeClr val="bg2">
                    <a:lumMod val="25000"/>
                  </a:schemeClr>
                </a:solidFill>
                <a:latin typeface="SimHei" panose="02010609060101010101" pitchFamily="49" charset="-122"/>
                <a:ea typeface="SimHei" panose="02010609060101010101" pitchFamily="49" charset="-122"/>
              </a:rPr>
              <a:t>”。</a:t>
            </a:r>
            <a:r>
              <a:rPr lang="en-US" altLang="zh-CN" sz="2400" b="1" dirty="0">
                <a:solidFill>
                  <a:schemeClr val="bg2">
                    <a:lumMod val="25000"/>
                  </a:schemeClr>
                </a:solidFill>
                <a:latin typeface="SimHei" panose="02010609060101010101" pitchFamily="49" charset="-122"/>
                <a:ea typeface="SimHei" panose="02010609060101010101" pitchFamily="49" charset="-122"/>
              </a:rPr>
              <a:t> </a:t>
            </a:r>
          </a:p>
          <a:p>
            <a:pPr marL="0" indent="0" algn="just">
              <a:spcBef>
                <a:spcPct val="10000"/>
              </a:spcBef>
              <a:buClr>
                <a:schemeClr val="tx2"/>
              </a:buClr>
              <a:buSzTx/>
              <a:buNone/>
            </a:pPr>
            <a:r>
              <a:rPr lang="en-US" altLang="zh-CN" sz="2400" b="1" dirty="0">
                <a:solidFill>
                  <a:schemeClr val="bg2">
                    <a:lumMod val="25000"/>
                  </a:schemeClr>
                </a:solidFill>
                <a:latin typeface="SimHei" panose="02010609060101010101" pitchFamily="49" charset="-122"/>
                <a:ea typeface="SimHei" panose="02010609060101010101" pitchFamily="49" charset="-122"/>
              </a:rPr>
              <a:t>SQL</a:t>
            </a:r>
            <a:r>
              <a:rPr lang="zh-CN" altLang="en-US" sz="2400" b="1" dirty="0">
                <a:solidFill>
                  <a:schemeClr val="bg2">
                    <a:lumMod val="25000"/>
                  </a:schemeClr>
                </a:solidFill>
                <a:latin typeface="SimHei" panose="02010609060101010101" pitchFamily="49" charset="-122"/>
                <a:ea typeface="SimHei" panose="02010609060101010101" pitchFamily="49" charset="-122"/>
              </a:rPr>
              <a:t>已成为关系数据库领域中的一个主流语言。</a:t>
            </a:r>
          </a:p>
        </p:txBody>
      </p:sp>
      <p:sp>
        <p:nvSpPr>
          <p:cNvPr id="5" name="幻灯片编号占位符 5">
            <a:extLst>
              <a:ext uri="{FF2B5EF4-FFF2-40B4-BE49-F238E27FC236}">
                <a16:creationId xmlns:a16="http://schemas.microsoft.com/office/drawing/2014/main" id="{1590E48D-6468-AF47-B65F-D0037B75C4A2}"/>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947BC2D8-BBA1-7748-B95B-581F7DF0DB4C}" type="slidenum">
              <a:rPr kumimoji="0" lang="en-US" altLang="zh-CN" sz="1400">
                <a:ea typeface="宋体" panose="02010600030101010101" pitchFamily="2" charset="-122"/>
              </a:rPr>
              <a:pPr/>
              <a:t>3</a:t>
            </a:fld>
            <a:endParaRPr kumimoji="0" lang="en-US" altLang="zh-CN" sz="14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93539">
                                            <p:txEl>
                                              <p:pRg st="0" end="0"/>
                                            </p:txEl>
                                          </p:spTgt>
                                        </p:tgtEl>
                                        <p:attrNameLst>
                                          <p:attrName>style.visibility</p:attrName>
                                        </p:attrNameLst>
                                      </p:cBhvr>
                                      <p:to>
                                        <p:strVal val="visible"/>
                                      </p:to>
                                    </p:set>
                                    <p:anim calcmode="lin" valueType="num">
                                      <p:cBhvr additive="base">
                                        <p:cTn id="7" dur="500" fill="hold"/>
                                        <p:tgtEl>
                                          <p:spTgt spid="19353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935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93539">
                                            <p:txEl>
                                              <p:pRg st="1" end="1"/>
                                            </p:txEl>
                                          </p:spTgt>
                                        </p:tgtEl>
                                        <p:attrNameLst>
                                          <p:attrName>style.visibility</p:attrName>
                                        </p:attrNameLst>
                                      </p:cBhvr>
                                      <p:to>
                                        <p:strVal val="visible"/>
                                      </p:to>
                                    </p:set>
                                    <p:anim calcmode="lin" valueType="num">
                                      <p:cBhvr additive="base">
                                        <p:cTn id="13" dur="500" fill="hold"/>
                                        <p:tgtEl>
                                          <p:spTgt spid="19353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935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93539">
                                            <p:txEl>
                                              <p:pRg st="2" end="2"/>
                                            </p:txEl>
                                          </p:spTgt>
                                        </p:tgtEl>
                                        <p:attrNameLst>
                                          <p:attrName>style.visibility</p:attrName>
                                        </p:attrNameLst>
                                      </p:cBhvr>
                                      <p:to>
                                        <p:strVal val="visible"/>
                                      </p:to>
                                    </p:set>
                                    <p:anim calcmode="lin" valueType="num">
                                      <p:cBhvr additive="base">
                                        <p:cTn id="19" dur="500" fill="hold"/>
                                        <p:tgtEl>
                                          <p:spTgt spid="19353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935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93539">
                                            <p:txEl>
                                              <p:pRg st="3" end="3"/>
                                            </p:txEl>
                                          </p:spTgt>
                                        </p:tgtEl>
                                        <p:attrNameLst>
                                          <p:attrName>style.visibility</p:attrName>
                                        </p:attrNameLst>
                                      </p:cBhvr>
                                      <p:to>
                                        <p:strVal val="visible"/>
                                      </p:to>
                                    </p:set>
                                    <p:anim calcmode="lin" valueType="num">
                                      <p:cBhvr additive="base">
                                        <p:cTn id="25" dur="500" fill="hold"/>
                                        <p:tgtEl>
                                          <p:spTgt spid="19353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935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93539">
                                            <p:txEl>
                                              <p:pRg st="4" end="4"/>
                                            </p:txEl>
                                          </p:spTgt>
                                        </p:tgtEl>
                                        <p:attrNameLst>
                                          <p:attrName>style.visibility</p:attrName>
                                        </p:attrNameLst>
                                      </p:cBhvr>
                                      <p:to>
                                        <p:strVal val="visible"/>
                                      </p:to>
                                    </p:set>
                                    <p:anim calcmode="lin" valueType="num">
                                      <p:cBhvr additive="base">
                                        <p:cTn id="31" dur="500" fill="hold"/>
                                        <p:tgtEl>
                                          <p:spTgt spid="19353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9353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a:extLst>
              <a:ext uri="{FF2B5EF4-FFF2-40B4-BE49-F238E27FC236}">
                <a16:creationId xmlns:a16="http://schemas.microsoft.com/office/drawing/2014/main" id="{3F2EAFFF-E64C-BC42-9781-925CA9389D35}"/>
              </a:ext>
            </a:extLst>
          </p:cNvPr>
          <p:cNvSpPr>
            <a:spLocks noGrp="1" noChangeArrowheads="1"/>
          </p:cNvSpPr>
          <p:nvPr>
            <p:ph type="title"/>
          </p:nvPr>
        </p:nvSpPr>
        <p:spPr/>
        <p:txBody>
          <a:bodyPr/>
          <a:lstStyle/>
          <a:p>
            <a:pPr>
              <a:defRPr/>
            </a:pPr>
            <a:r>
              <a:rPr lang="zh-CN" altLang="en-US" dirty="0">
                <a:solidFill>
                  <a:schemeClr val="bg2">
                    <a:lumMod val="10000"/>
                  </a:schemeClr>
                </a:solidFill>
              </a:rPr>
              <a:t>二、选择表中的若干元组</a:t>
            </a:r>
            <a:r>
              <a:rPr lang="en-US" altLang="zh-CN" dirty="0">
                <a:solidFill>
                  <a:schemeClr val="bg2">
                    <a:lumMod val="10000"/>
                  </a:schemeClr>
                </a:solidFill>
              </a:rPr>
              <a:t> </a:t>
            </a:r>
          </a:p>
        </p:txBody>
      </p:sp>
      <p:sp>
        <p:nvSpPr>
          <p:cNvPr id="5" name="幻灯片编号占位符 5">
            <a:extLst>
              <a:ext uri="{FF2B5EF4-FFF2-40B4-BE49-F238E27FC236}">
                <a16:creationId xmlns:a16="http://schemas.microsoft.com/office/drawing/2014/main" id="{BA2DC182-5712-5F46-9451-75CDF02C625A}"/>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E17F5235-5F64-C947-9C6F-CA1B99311235}" type="slidenum">
              <a:rPr kumimoji="0" lang="en-US" altLang="zh-CN" sz="1400">
                <a:ea typeface="宋体" panose="02010600030101010101" pitchFamily="2" charset="-122"/>
              </a:rPr>
              <a:pPr/>
              <a:t>30</a:t>
            </a:fld>
            <a:endParaRPr kumimoji="0" lang="en-US" altLang="zh-CN" sz="1400">
              <a:ea typeface="宋体" panose="02010600030101010101" pitchFamily="2" charset="-122"/>
            </a:endParaRPr>
          </a:p>
        </p:txBody>
      </p:sp>
      <p:grpSp>
        <p:nvGrpSpPr>
          <p:cNvPr id="6" name="组合 5">
            <a:extLst>
              <a:ext uri="{FF2B5EF4-FFF2-40B4-BE49-F238E27FC236}">
                <a16:creationId xmlns:a16="http://schemas.microsoft.com/office/drawing/2014/main" id="{C406A4D5-1899-7D4E-8AD9-CBD710C46969}"/>
              </a:ext>
            </a:extLst>
          </p:cNvPr>
          <p:cNvGrpSpPr/>
          <p:nvPr/>
        </p:nvGrpSpPr>
        <p:grpSpPr>
          <a:xfrm>
            <a:off x="1802483" y="2092212"/>
            <a:ext cx="2869551" cy="4525324"/>
            <a:chOff x="1514159" y="1637520"/>
            <a:chExt cx="3157875" cy="4980016"/>
          </a:xfrm>
        </p:grpSpPr>
        <p:grpSp>
          <p:nvGrpSpPr>
            <p:cNvPr id="7" name="组合 6">
              <a:extLst>
                <a:ext uri="{FF2B5EF4-FFF2-40B4-BE49-F238E27FC236}">
                  <a16:creationId xmlns:a16="http://schemas.microsoft.com/office/drawing/2014/main" id="{75A269F0-F342-EB45-91D4-56A943907669}"/>
                </a:ext>
              </a:extLst>
            </p:cNvPr>
            <p:cNvGrpSpPr/>
            <p:nvPr/>
          </p:nvGrpSpPr>
          <p:grpSpPr>
            <a:xfrm>
              <a:off x="1514159" y="1637520"/>
              <a:ext cx="2552700" cy="4980016"/>
              <a:chOff x="4967967" y="2177727"/>
              <a:chExt cx="2552700" cy="4161189"/>
            </a:xfrm>
          </p:grpSpPr>
          <p:sp>
            <p:nvSpPr>
              <p:cNvPr id="17" name="Rectangle 193">
                <a:extLst>
                  <a:ext uri="{FF2B5EF4-FFF2-40B4-BE49-F238E27FC236}">
                    <a16:creationId xmlns:a16="http://schemas.microsoft.com/office/drawing/2014/main" id="{186D60D4-B158-2E40-A9CC-02883FF92D13}"/>
                  </a:ext>
                </a:extLst>
              </p:cNvPr>
              <p:cNvSpPr>
                <a:spLocks noChangeArrowheads="1"/>
              </p:cNvSpPr>
              <p:nvPr/>
            </p:nvSpPr>
            <p:spPr bwMode="auto">
              <a:xfrm>
                <a:off x="6095126" y="3345849"/>
                <a:ext cx="297131" cy="1224000"/>
              </a:xfrm>
              <a:prstGeom prst="rect">
                <a:avLst/>
              </a:prstGeom>
              <a:solidFill>
                <a:schemeClr val="tx1">
                  <a:lumMod val="50000"/>
                  <a:lumOff val="50000"/>
                </a:schemeClr>
              </a:solidFill>
              <a:ln>
                <a:noFill/>
              </a:ln>
            </p:spPr>
            <p:txBody>
              <a:bodyPr/>
              <a:lstStyle/>
              <a:p>
                <a:pPr fontAlgn="auto">
                  <a:spcBef>
                    <a:spcPts val="0"/>
                  </a:spcBef>
                  <a:spcAft>
                    <a:spcPts val="0"/>
                  </a:spcAft>
                  <a:buFontTx/>
                  <a:buNone/>
                  <a:defRPr/>
                </a:pPr>
                <a:endParaRPr lang="en-US">
                  <a:latin typeface="+mn-ea"/>
                </a:endParaRPr>
              </a:p>
            </p:txBody>
          </p:sp>
          <p:sp>
            <p:nvSpPr>
              <p:cNvPr id="18" name="椭圆 17">
                <a:extLst>
                  <a:ext uri="{FF2B5EF4-FFF2-40B4-BE49-F238E27FC236}">
                    <a16:creationId xmlns:a16="http://schemas.microsoft.com/office/drawing/2014/main" id="{992363A7-32BE-7E40-BCB2-36059E472A03}"/>
                  </a:ext>
                </a:extLst>
              </p:cNvPr>
              <p:cNvSpPr/>
              <p:nvPr/>
            </p:nvSpPr>
            <p:spPr>
              <a:xfrm>
                <a:off x="4967967" y="5900766"/>
                <a:ext cx="2552700" cy="438150"/>
              </a:xfrm>
              <a:prstGeom prst="ellipse">
                <a:avLst/>
              </a:prstGeom>
              <a:gradFill flip="none" rotWithShape="1">
                <a:gsLst>
                  <a:gs pos="0">
                    <a:schemeClr val="tx1">
                      <a:alpha val="5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latin typeface="+mn-ea"/>
                </a:endParaRPr>
              </a:p>
            </p:txBody>
          </p:sp>
          <p:sp>
            <p:nvSpPr>
              <p:cNvPr id="19" name="Rectangle 192">
                <a:extLst>
                  <a:ext uri="{FF2B5EF4-FFF2-40B4-BE49-F238E27FC236}">
                    <a16:creationId xmlns:a16="http://schemas.microsoft.com/office/drawing/2014/main" id="{8BAD6E8E-A8DF-734E-8D60-47BBF4C163DA}"/>
                  </a:ext>
                </a:extLst>
              </p:cNvPr>
              <p:cNvSpPr>
                <a:spLocks noChangeArrowheads="1"/>
              </p:cNvSpPr>
              <p:nvPr/>
            </p:nvSpPr>
            <p:spPr bwMode="auto">
              <a:xfrm>
                <a:off x="6095127" y="2177727"/>
                <a:ext cx="297131" cy="1224000"/>
              </a:xfrm>
              <a:prstGeom prst="rect">
                <a:avLst/>
              </a:prstGeom>
              <a:solidFill>
                <a:schemeClr val="tx1">
                  <a:lumMod val="50000"/>
                  <a:lumOff val="50000"/>
                </a:schemeClr>
              </a:solidFill>
              <a:ln>
                <a:noFill/>
              </a:ln>
            </p:spPr>
            <p:txBody>
              <a:bodyPr/>
              <a:lstStyle/>
              <a:p>
                <a:pPr fontAlgn="auto">
                  <a:spcBef>
                    <a:spcPts val="0"/>
                  </a:spcBef>
                  <a:spcAft>
                    <a:spcPts val="0"/>
                  </a:spcAft>
                  <a:buFontTx/>
                  <a:buNone/>
                  <a:defRPr/>
                </a:pPr>
                <a:endParaRPr lang="en-US">
                  <a:latin typeface="+mn-ea"/>
                </a:endParaRPr>
              </a:p>
            </p:txBody>
          </p:sp>
          <p:sp>
            <p:nvSpPr>
              <p:cNvPr id="20" name="Rectangle 194">
                <a:extLst>
                  <a:ext uri="{FF2B5EF4-FFF2-40B4-BE49-F238E27FC236}">
                    <a16:creationId xmlns:a16="http://schemas.microsoft.com/office/drawing/2014/main" id="{67C89CC4-54C4-0F4B-8857-E7532C64FB6A}"/>
                  </a:ext>
                </a:extLst>
              </p:cNvPr>
              <p:cNvSpPr>
                <a:spLocks noChangeArrowheads="1"/>
              </p:cNvSpPr>
              <p:nvPr/>
            </p:nvSpPr>
            <p:spPr bwMode="auto">
              <a:xfrm>
                <a:off x="6095127" y="4437178"/>
                <a:ext cx="297131" cy="1682312"/>
              </a:xfrm>
              <a:prstGeom prst="rect">
                <a:avLst/>
              </a:prstGeom>
              <a:solidFill>
                <a:schemeClr val="tx1">
                  <a:lumMod val="50000"/>
                  <a:lumOff val="50000"/>
                </a:schemeClr>
              </a:solidFill>
              <a:ln>
                <a:noFill/>
              </a:ln>
            </p:spPr>
            <p:txBody>
              <a:bodyPr/>
              <a:lstStyle/>
              <a:p>
                <a:pPr fontAlgn="auto">
                  <a:spcBef>
                    <a:spcPts val="0"/>
                  </a:spcBef>
                  <a:spcAft>
                    <a:spcPts val="0"/>
                  </a:spcAft>
                  <a:buFontTx/>
                  <a:buNone/>
                  <a:defRPr/>
                </a:pPr>
                <a:endParaRPr lang="en-US">
                  <a:latin typeface="+mn-ea"/>
                </a:endParaRPr>
              </a:p>
            </p:txBody>
          </p:sp>
        </p:grpSp>
        <p:grpSp>
          <p:nvGrpSpPr>
            <p:cNvPr id="8" name="组合 7">
              <a:extLst>
                <a:ext uri="{FF2B5EF4-FFF2-40B4-BE49-F238E27FC236}">
                  <a16:creationId xmlns:a16="http://schemas.microsoft.com/office/drawing/2014/main" id="{5A8546C0-06C2-7845-9E74-C475A71F0E82}"/>
                </a:ext>
              </a:extLst>
            </p:cNvPr>
            <p:cNvGrpSpPr/>
            <p:nvPr/>
          </p:nvGrpSpPr>
          <p:grpSpPr>
            <a:xfrm>
              <a:off x="1804440" y="3464266"/>
              <a:ext cx="2867594" cy="594870"/>
              <a:chOff x="4811094" y="3345849"/>
              <a:chExt cx="3162327" cy="706733"/>
            </a:xfrm>
            <a:solidFill>
              <a:srgbClr val="596784"/>
            </a:solidFill>
          </p:grpSpPr>
          <p:sp>
            <p:nvSpPr>
              <p:cNvPr id="15" name="Freeform 190">
                <a:extLst>
                  <a:ext uri="{FF2B5EF4-FFF2-40B4-BE49-F238E27FC236}">
                    <a16:creationId xmlns:a16="http://schemas.microsoft.com/office/drawing/2014/main" id="{40E03350-1EF4-0645-85B4-E7618DFACDE9}"/>
                  </a:ext>
                </a:extLst>
              </p:cNvPr>
              <p:cNvSpPr/>
              <p:nvPr/>
            </p:nvSpPr>
            <p:spPr bwMode="auto">
              <a:xfrm>
                <a:off x="4811094" y="3345849"/>
                <a:ext cx="3162327" cy="706733"/>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grpFill/>
              <a:ln w="12700">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b="1">
                  <a:solidFill>
                    <a:schemeClr val="lt1"/>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25475680-6CE5-CF45-A2F7-A168C70BD89C}"/>
                  </a:ext>
                </a:extLst>
              </p:cNvPr>
              <p:cNvSpPr>
                <a:spLocks noChangeArrowheads="1"/>
              </p:cNvSpPr>
              <p:nvPr/>
            </p:nvSpPr>
            <p:spPr bwMode="auto">
              <a:xfrm flipH="1">
                <a:off x="5007483" y="3586383"/>
                <a:ext cx="2408107" cy="218056"/>
              </a:xfrm>
              <a:prstGeom prst="rect">
                <a:avLst/>
              </a:prstGeom>
              <a:grp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a:latin typeface="微软雅黑" panose="020B0503020204020204" pitchFamily="34" charset="-122"/>
                    <a:ea typeface="微软雅黑" panose="020B0503020204020204" pitchFamily="34" charset="-122"/>
                  </a:rPr>
                  <a:t>二</a:t>
                </a:r>
              </a:p>
            </p:txBody>
          </p:sp>
        </p:grpSp>
        <p:grpSp>
          <p:nvGrpSpPr>
            <p:cNvPr id="9" name="组合 8">
              <a:extLst>
                <a:ext uri="{FF2B5EF4-FFF2-40B4-BE49-F238E27FC236}">
                  <a16:creationId xmlns:a16="http://schemas.microsoft.com/office/drawing/2014/main" id="{80DBA758-E60D-F045-8DB6-1DA5238E0C75}"/>
                </a:ext>
              </a:extLst>
            </p:cNvPr>
            <p:cNvGrpSpPr/>
            <p:nvPr/>
          </p:nvGrpSpPr>
          <p:grpSpPr>
            <a:xfrm flipH="1">
              <a:off x="1804440" y="4836321"/>
              <a:ext cx="2867594" cy="594870"/>
              <a:chOff x="4513963" y="4407490"/>
              <a:chExt cx="3162327" cy="706733"/>
            </a:xfrm>
            <a:solidFill>
              <a:srgbClr val="646464"/>
            </a:solidFill>
          </p:grpSpPr>
          <p:sp>
            <p:nvSpPr>
              <p:cNvPr id="13" name="Freeform 191">
                <a:extLst>
                  <a:ext uri="{FF2B5EF4-FFF2-40B4-BE49-F238E27FC236}">
                    <a16:creationId xmlns:a16="http://schemas.microsoft.com/office/drawing/2014/main" id="{5BED79D7-043C-3E44-8E85-8F4CDEB42CEF}"/>
                  </a:ext>
                </a:extLst>
              </p:cNvPr>
              <p:cNvSpPr/>
              <p:nvPr/>
            </p:nvSpPr>
            <p:spPr bwMode="auto">
              <a:xfrm>
                <a:off x="4513963" y="4407490"/>
                <a:ext cx="3162327" cy="706733"/>
              </a:xfrm>
              <a:custGeom>
                <a:avLst/>
                <a:gdLst>
                  <a:gd name="T0" fmla="*/ 0 w 298"/>
                  <a:gd name="T1" fmla="*/ 35 h 71"/>
                  <a:gd name="T2" fmla="*/ 43 w 298"/>
                  <a:gd name="T3" fmla="*/ 0 h 71"/>
                  <a:gd name="T4" fmla="*/ 298 w 298"/>
                  <a:gd name="T5" fmla="*/ 0 h 71"/>
                  <a:gd name="T6" fmla="*/ 298 w 298"/>
                  <a:gd name="T7" fmla="*/ 71 h 71"/>
                  <a:gd name="T8" fmla="*/ 43 w 298"/>
                  <a:gd name="T9" fmla="*/ 71 h 71"/>
                  <a:gd name="T10" fmla="*/ 0 w 298"/>
                  <a:gd name="T11" fmla="*/ 35 h 71"/>
                </a:gdLst>
                <a:ahLst/>
                <a:cxnLst>
                  <a:cxn ang="0">
                    <a:pos x="T0" y="T1"/>
                  </a:cxn>
                  <a:cxn ang="0">
                    <a:pos x="T2" y="T3"/>
                  </a:cxn>
                  <a:cxn ang="0">
                    <a:pos x="T4" y="T5"/>
                  </a:cxn>
                  <a:cxn ang="0">
                    <a:pos x="T6" y="T7"/>
                  </a:cxn>
                  <a:cxn ang="0">
                    <a:pos x="T8" y="T9"/>
                  </a:cxn>
                  <a:cxn ang="0">
                    <a:pos x="T10" y="T11"/>
                  </a:cxn>
                </a:cxnLst>
                <a:rect l="0" t="0" r="r" b="b"/>
                <a:pathLst>
                  <a:path w="298" h="71">
                    <a:moveTo>
                      <a:pt x="0" y="35"/>
                    </a:moveTo>
                    <a:lnTo>
                      <a:pt x="43" y="0"/>
                    </a:lnTo>
                    <a:lnTo>
                      <a:pt x="298" y="0"/>
                    </a:lnTo>
                    <a:lnTo>
                      <a:pt x="298" y="71"/>
                    </a:lnTo>
                    <a:lnTo>
                      <a:pt x="43" y="71"/>
                    </a:lnTo>
                    <a:lnTo>
                      <a:pt x="0" y="35"/>
                    </a:lnTo>
                    <a:close/>
                  </a:path>
                </a:pathLst>
              </a:custGeom>
              <a:grpFill/>
              <a:ln w="12700">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b="1">
                  <a:solidFill>
                    <a:schemeClr val="lt1"/>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31730414-F6B6-D649-BEBC-46733A03F48F}"/>
                  </a:ext>
                </a:extLst>
              </p:cNvPr>
              <p:cNvSpPr>
                <a:spLocks noChangeArrowheads="1"/>
              </p:cNvSpPr>
              <p:nvPr/>
            </p:nvSpPr>
            <p:spPr bwMode="auto">
              <a:xfrm flipH="1">
                <a:off x="5019834" y="4528636"/>
                <a:ext cx="2432370" cy="475641"/>
              </a:xfrm>
              <a:prstGeom prst="rect">
                <a:avLst/>
              </a:prstGeom>
              <a:grp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b="1" dirty="0">
                  <a:latin typeface="微软雅黑" panose="020B0503020204020204" pitchFamily="34" charset="-122"/>
                  <a:ea typeface="微软雅黑" panose="020B0503020204020204" pitchFamily="34" charset="-122"/>
                </a:endParaRPr>
              </a:p>
            </p:txBody>
          </p:sp>
        </p:grpSp>
        <p:grpSp>
          <p:nvGrpSpPr>
            <p:cNvPr id="10" name="组合 9">
              <a:extLst>
                <a:ext uri="{FF2B5EF4-FFF2-40B4-BE49-F238E27FC236}">
                  <a16:creationId xmlns:a16="http://schemas.microsoft.com/office/drawing/2014/main" id="{F5074A52-DEBD-8B47-BA12-027122F4476E}"/>
                </a:ext>
              </a:extLst>
            </p:cNvPr>
            <p:cNvGrpSpPr/>
            <p:nvPr/>
          </p:nvGrpSpPr>
          <p:grpSpPr>
            <a:xfrm flipH="1">
              <a:off x="1804440" y="2092212"/>
              <a:ext cx="2867594" cy="594870"/>
              <a:chOff x="4513963" y="2355144"/>
              <a:chExt cx="3162327" cy="706733"/>
            </a:xfrm>
            <a:solidFill>
              <a:srgbClr val="FFB407"/>
            </a:solidFill>
          </p:grpSpPr>
          <p:sp>
            <p:nvSpPr>
              <p:cNvPr id="11" name="Freeform 191">
                <a:extLst>
                  <a:ext uri="{FF2B5EF4-FFF2-40B4-BE49-F238E27FC236}">
                    <a16:creationId xmlns:a16="http://schemas.microsoft.com/office/drawing/2014/main" id="{0A2EEF20-8872-3441-9E7B-06EE88EFFBEC}"/>
                  </a:ext>
                </a:extLst>
              </p:cNvPr>
              <p:cNvSpPr/>
              <p:nvPr/>
            </p:nvSpPr>
            <p:spPr bwMode="auto">
              <a:xfrm>
                <a:off x="4513963" y="2355144"/>
                <a:ext cx="3162327" cy="706733"/>
              </a:xfrm>
              <a:custGeom>
                <a:avLst/>
                <a:gdLst>
                  <a:gd name="T0" fmla="*/ 0 w 298"/>
                  <a:gd name="T1" fmla="*/ 35 h 71"/>
                  <a:gd name="T2" fmla="*/ 43 w 298"/>
                  <a:gd name="T3" fmla="*/ 0 h 71"/>
                  <a:gd name="T4" fmla="*/ 298 w 298"/>
                  <a:gd name="T5" fmla="*/ 0 h 71"/>
                  <a:gd name="T6" fmla="*/ 298 w 298"/>
                  <a:gd name="T7" fmla="*/ 71 h 71"/>
                  <a:gd name="T8" fmla="*/ 43 w 298"/>
                  <a:gd name="T9" fmla="*/ 71 h 71"/>
                  <a:gd name="T10" fmla="*/ 0 w 298"/>
                  <a:gd name="T11" fmla="*/ 35 h 71"/>
                </a:gdLst>
                <a:ahLst/>
                <a:cxnLst>
                  <a:cxn ang="0">
                    <a:pos x="T0" y="T1"/>
                  </a:cxn>
                  <a:cxn ang="0">
                    <a:pos x="T2" y="T3"/>
                  </a:cxn>
                  <a:cxn ang="0">
                    <a:pos x="T4" y="T5"/>
                  </a:cxn>
                  <a:cxn ang="0">
                    <a:pos x="T6" y="T7"/>
                  </a:cxn>
                  <a:cxn ang="0">
                    <a:pos x="T8" y="T9"/>
                  </a:cxn>
                  <a:cxn ang="0">
                    <a:pos x="T10" y="T11"/>
                  </a:cxn>
                </a:cxnLst>
                <a:rect l="0" t="0" r="r" b="b"/>
                <a:pathLst>
                  <a:path w="298" h="71">
                    <a:moveTo>
                      <a:pt x="0" y="35"/>
                    </a:moveTo>
                    <a:lnTo>
                      <a:pt x="43" y="0"/>
                    </a:lnTo>
                    <a:lnTo>
                      <a:pt x="298" y="0"/>
                    </a:lnTo>
                    <a:lnTo>
                      <a:pt x="298" y="71"/>
                    </a:lnTo>
                    <a:lnTo>
                      <a:pt x="43" y="71"/>
                    </a:lnTo>
                    <a:lnTo>
                      <a:pt x="0" y="35"/>
                    </a:lnTo>
                    <a:close/>
                  </a:path>
                </a:pathLst>
              </a:custGeom>
              <a:grpFill/>
              <a:ln w="12700">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b="1">
                  <a:solidFill>
                    <a:schemeClr val="lt1"/>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3BBAA7E6-F20A-4246-8009-C0FE7D184B4F}"/>
                  </a:ext>
                </a:extLst>
              </p:cNvPr>
              <p:cNvSpPr>
                <a:spLocks noChangeArrowheads="1"/>
              </p:cNvSpPr>
              <p:nvPr/>
            </p:nvSpPr>
            <p:spPr bwMode="auto">
              <a:xfrm flipH="1">
                <a:off x="5115077" y="2355144"/>
                <a:ext cx="2419534" cy="636066"/>
              </a:xfrm>
              <a:prstGeom prst="rect">
                <a:avLst/>
              </a:prstGeom>
              <a:grp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a:solidFill>
                      <a:schemeClr val="lt1"/>
                    </a:solidFill>
                    <a:latin typeface="微软雅黑" panose="020B0503020204020204" pitchFamily="34" charset="-122"/>
                    <a:ea typeface="微软雅黑" panose="020B0503020204020204" pitchFamily="34" charset="-122"/>
                  </a:rPr>
                  <a:t>一</a:t>
                </a:r>
              </a:p>
            </p:txBody>
          </p:sp>
        </p:grpSp>
      </p:grpSp>
      <p:sp>
        <p:nvSpPr>
          <p:cNvPr id="21" name="矩形 20">
            <a:extLst>
              <a:ext uri="{FF2B5EF4-FFF2-40B4-BE49-F238E27FC236}">
                <a16:creationId xmlns:a16="http://schemas.microsoft.com/office/drawing/2014/main" id="{273B8F25-47B6-154C-A0B2-5B8EA836BE0C}"/>
              </a:ext>
            </a:extLst>
          </p:cNvPr>
          <p:cNvSpPr/>
          <p:nvPr/>
        </p:nvSpPr>
        <p:spPr>
          <a:xfrm>
            <a:off x="4677712" y="2119346"/>
            <a:ext cx="5448028" cy="940579"/>
          </a:xfrm>
          <a:prstGeom prst="rect">
            <a:avLst/>
          </a:prstGeom>
        </p:spPr>
        <p:txBody>
          <a:bodyPr wrap="square">
            <a:spAutoFit/>
          </a:bodyPr>
          <a:lstStyle/>
          <a:p>
            <a:pPr algn="just">
              <a:lnSpc>
                <a:spcPct val="200000"/>
              </a:lnSpc>
            </a:pPr>
            <a:r>
              <a:rPr lang="zh-CN" altLang="en-US" sz="3200" b="1" dirty="0"/>
              <a:t>消除取值重复的行</a:t>
            </a:r>
            <a:endParaRPr lang="en-US" altLang="zh-CN" sz="3200" b="1" dirty="0"/>
          </a:p>
        </p:txBody>
      </p:sp>
      <p:sp>
        <p:nvSpPr>
          <p:cNvPr id="23" name="矩形 22">
            <a:extLst>
              <a:ext uri="{FF2B5EF4-FFF2-40B4-BE49-F238E27FC236}">
                <a16:creationId xmlns:a16="http://schemas.microsoft.com/office/drawing/2014/main" id="{03514FA6-A06F-D84B-B588-88F9E8A8B7F1}"/>
              </a:ext>
            </a:extLst>
          </p:cNvPr>
          <p:cNvSpPr/>
          <p:nvPr/>
        </p:nvSpPr>
        <p:spPr>
          <a:xfrm>
            <a:off x="4680145" y="3357557"/>
            <a:ext cx="5443161" cy="940579"/>
          </a:xfrm>
          <a:prstGeom prst="rect">
            <a:avLst/>
          </a:prstGeom>
        </p:spPr>
        <p:txBody>
          <a:bodyPr wrap="square">
            <a:spAutoFit/>
          </a:bodyPr>
          <a:lstStyle/>
          <a:p>
            <a:pPr algn="just">
              <a:lnSpc>
                <a:spcPct val="200000"/>
              </a:lnSpc>
            </a:pPr>
            <a:r>
              <a:rPr lang="zh-CN" altLang="en-US" sz="3200" b="1" dirty="0"/>
              <a:t>查询满足条件的元组</a:t>
            </a:r>
            <a:r>
              <a:rPr lang="en-US" altLang="zh-CN" sz="3200" b="1" dirty="0"/>
              <a:t> </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500"/>
                                  </p:stCondLst>
                                  <p:childTnLst>
                                    <p:set>
                                      <p:cBhvr>
                                        <p:cTn id="6" dur="1" fill="hold">
                                          <p:stCondLst>
                                            <p:cond delay="0"/>
                                          </p:stCondLst>
                                        </p:cTn>
                                        <p:tgtEl>
                                          <p:spTgt spid="21"/>
                                        </p:tgtEl>
                                        <p:attrNameLst>
                                          <p:attrName>style.visibility</p:attrName>
                                        </p:attrNameLst>
                                      </p:cBhvr>
                                      <p:to>
                                        <p:strVal val="visible"/>
                                      </p:to>
                                    </p:set>
                                    <p:animEffect transition="in" filter="wipe(right)">
                                      <p:cBhvr>
                                        <p:cTn id="7" dur="300"/>
                                        <p:tgtEl>
                                          <p:spTgt spid="21"/>
                                        </p:tgtEl>
                                      </p:cBhvr>
                                    </p:animEffect>
                                  </p:childTnLst>
                                </p:cTn>
                              </p:par>
                              <p:par>
                                <p:cTn id="8" presetID="22" presetClass="entr" presetSubtype="8" fill="hold" grpId="0" nodeType="withEffect">
                                  <p:stCondLst>
                                    <p:cond delay="70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3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a:extLst>
              <a:ext uri="{FF2B5EF4-FFF2-40B4-BE49-F238E27FC236}">
                <a16:creationId xmlns:a16="http://schemas.microsoft.com/office/drawing/2014/main" id="{A6C2EDB8-EAA7-3B44-A5B4-9916BDC747B6}"/>
              </a:ext>
            </a:extLst>
          </p:cNvPr>
          <p:cNvSpPr>
            <a:spLocks noChangeArrowheads="1"/>
          </p:cNvSpPr>
          <p:nvPr/>
        </p:nvSpPr>
        <p:spPr bwMode="auto">
          <a:xfrm>
            <a:off x="4010377" y="2676394"/>
            <a:ext cx="3816967" cy="2944396"/>
          </a:xfrm>
          <a:prstGeom prst="rect">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endParaRPr lang="en-US" altLang="zh-CN" b="1" dirty="0">
              <a:latin typeface="Tahoma" charset="0"/>
              <a:ea typeface="黑体" charset="0"/>
              <a:cs typeface="黑体" charset="0"/>
            </a:endParaRPr>
          </a:p>
          <a:p>
            <a:pPr>
              <a:lnSpc>
                <a:spcPct val="150000"/>
              </a:lnSpc>
            </a:pPr>
            <a:endParaRPr lang="en-US" altLang="zh-CN" b="1" dirty="0">
              <a:latin typeface="Tahoma" charset="0"/>
              <a:ea typeface="黑体" charset="0"/>
              <a:cs typeface="黑体" charset="0"/>
            </a:endParaRPr>
          </a:p>
          <a:p>
            <a:pPr>
              <a:lnSpc>
                <a:spcPct val="150000"/>
              </a:lnSpc>
            </a:pPr>
            <a:endParaRPr lang="en-US" altLang="zh-CN" b="1" dirty="0">
              <a:latin typeface="Tahoma" charset="0"/>
              <a:ea typeface="黑体" charset="0"/>
              <a:cs typeface="黑体" charset="0"/>
            </a:endParaRPr>
          </a:p>
          <a:p>
            <a:pPr>
              <a:lnSpc>
                <a:spcPct val="150000"/>
              </a:lnSpc>
            </a:pPr>
            <a:r>
              <a:rPr lang="zh-CN" altLang="en-US" b="1" dirty="0">
                <a:latin typeface="Tahoma" charset="0"/>
                <a:ea typeface="黑体" charset="0"/>
                <a:cs typeface="黑体" charset="0"/>
              </a:rPr>
              <a:t>结果：</a:t>
            </a:r>
            <a:r>
              <a:rPr lang="en-US" altLang="zh-CN" b="1" dirty="0">
                <a:latin typeface="Tahoma" charset="0"/>
                <a:ea typeface="黑体" charset="0"/>
                <a:cs typeface="黑体" charset="0"/>
              </a:rPr>
              <a:t>	</a:t>
            </a:r>
            <a:r>
              <a:rPr lang="en-US" altLang="zh-CN" b="1" dirty="0" err="1">
                <a:latin typeface="Tahoma" charset="0"/>
                <a:ea typeface="黑体" charset="0"/>
                <a:cs typeface="黑体" charset="0"/>
              </a:rPr>
              <a:t>Sno</a:t>
            </a:r>
            <a:r>
              <a:rPr lang="en-US" altLang="zh-CN" b="1" dirty="0">
                <a:latin typeface="Tahoma" charset="0"/>
                <a:ea typeface="黑体" charset="0"/>
                <a:cs typeface="黑体" charset="0"/>
              </a:rPr>
              <a:t>   </a:t>
            </a:r>
          </a:p>
          <a:p>
            <a:pPr>
              <a:lnSpc>
                <a:spcPct val="150000"/>
              </a:lnSpc>
            </a:pPr>
            <a:r>
              <a:rPr lang="en-US" altLang="zh-CN" b="1" dirty="0">
                <a:latin typeface="Tahoma" charset="0"/>
                <a:ea typeface="黑体" charset="0"/>
                <a:cs typeface="黑体" charset="0"/>
              </a:rPr>
              <a:t>             ------- </a:t>
            </a:r>
          </a:p>
          <a:p>
            <a:pPr>
              <a:lnSpc>
                <a:spcPct val="150000"/>
              </a:lnSpc>
            </a:pPr>
            <a:r>
              <a:rPr lang="en-US" altLang="zh-CN" b="1" dirty="0">
                <a:latin typeface="Tahoma" charset="0"/>
                <a:ea typeface="黑体" charset="0"/>
                <a:cs typeface="黑体" charset="0"/>
              </a:rPr>
              <a:t>              95001  </a:t>
            </a:r>
          </a:p>
          <a:p>
            <a:pPr>
              <a:lnSpc>
                <a:spcPct val="150000"/>
              </a:lnSpc>
            </a:pPr>
            <a:r>
              <a:rPr lang="en-US" altLang="zh-CN" b="1" dirty="0">
                <a:latin typeface="Tahoma" charset="0"/>
                <a:ea typeface="黑体" charset="0"/>
                <a:cs typeface="黑体" charset="0"/>
              </a:rPr>
              <a:t>              95002 </a:t>
            </a:r>
          </a:p>
        </p:txBody>
      </p:sp>
      <p:sp>
        <p:nvSpPr>
          <p:cNvPr id="7" name="Rectangle 5">
            <a:extLst>
              <a:ext uri="{FF2B5EF4-FFF2-40B4-BE49-F238E27FC236}">
                <a16:creationId xmlns:a16="http://schemas.microsoft.com/office/drawing/2014/main" id="{6A4F7641-2A72-4D41-B945-18AEF86E8629}"/>
              </a:ext>
            </a:extLst>
          </p:cNvPr>
          <p:cNvSpPr>
            <a:spLocks noChangeArrowheads="1"/>
          </p:cNvSpPr>
          <p:nvPr/>
        </p:nvSpPr>
        <p:spPr bwMode="auto">
          <a:xfrm>
            <a:off x="1174044" y="2688838"/>
            <a:ext cx="2418647" cy="3775393"/>
          </a:xfrm>
          <a:prstGeom prst="rect">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wrap="square">
            <a:spAutoFit/>
          </a:bodyPr>
          <a:lstStyle/>
          <a:p>
            <a:pPr lvl="1" indent="-446088">
              <a:lnSpc>
                <a:spcPct val="150000"/>
              </a:lnSpc>
              <a:defRPr/>
            </a:pPr>
            <a:endParaRPr lang="en-US" altLang="zh-CN" b="1" dirty="0">
              <a:latin typeface="Tahoma" charset="0"/>
              <a:ea typeface="黑体" charset="0"/>
              <a:cs typeface="黑体" charset="0"/>
            </a:endParaRPr>
          </a:p>
          <a:p>
            <a:pPr lvl="1" indent="-446088">
              <a:lnSpc>
                <a:spcPct val="150000"/>
              </a:lnSpc>
              <a:defRPr/>
            </a:pPr>
            <a:endParaRPr lang="en-US" altLang="zh-CN" b="1" dirty="0">
              <a:latin typeface="Tahoma" charset="0"/>
              <a:ea typeface="黑体" charset="0"/>
              <a:cs typeface="黑体" charset="0"/>
            </a:endParaRPr>
          </a:p>
          <a:p>
            <a:pPr lvl="1" indent="-446088">
              <a:lnSpc>
                <a:spcPct val="150000"/>
              </a:lnSpc>
              <a:defRPr/>
            </a:pPr>
            <a:endParaRPr lang="en-US" altLang="zh-CN" b="1" dirty="0">
              <a:latin typeface="Tahoma" charset="0"/>
              <a:ea typeface="黑体" charset="0"/>
              <a:cs typeface="黑体" charset="0"/>
            </a:endParaRPr>
          </a:p>
          <a:p>
            <a:pPr lvl="1" indent="-446088">
              <a:lnSpc>
                <a:spcPct val="150000"/>
              </a:lnSpc>
              <a:defRPr/>
            </a:pPr>
            <a:r>
              <a:rPr lang="zh-CN" altLang="en-US" b="1" dirty="0">
                <a:latin typeface="Tahoma" charset="0"/>
                <a:ea typeface="黑体" charset="0"/>
                <a:cs typeface="黑体" charset="0"/>
              </a:rPr>
              <a:t>结果：</a:t>
            </a:r>
            <a:r>
              <a:rPr lang="en-US" altLang="zh-CN" b="1" dirty="0">
                <a:latin typeface="Tahoma" charset="0"/>
                <a:ea typeface="黑体" charset="0"/>
                <a:cs typeface="黑体" charset="0"/>
              </a:rPr>
              <a:t>    </a:t>
            </a:r>
            <a:r>
              <a:rPr lang="en-US" altLang="zh-CN" b="1" dirty="0" err="1">
                <a:latin typeface="Tahoma" charset="0"/>
                <a:ea typeface="黑体" charset="0"/>
                <a:cs typeface="黑体" charset="0"/>
              </a:rPr>
              <a:t>Sno</a:t>
            </a:r>
            <a:r>
              <a:rPr lang="en-US" altLang="zh-CN" b="1" dirty="0">
                <a:latin typeface="Tahoma" charset="0"/>
                <a:ea typeface="黑体" charset="0"/>
                <a:cs typeface="黑体" charset="0"/>
              </a:rPr>
              <a:t>   </a:t>
            </a:r>
          </a:p>
          <a:p>
            <a:pPr lvl="1" indent="-446088">
              <a:lnSpc>
                <a:spcPct val="150000"/>
              </a:lnSpc>
              <a:defRPr/>
            </a:pPr>
            <a:r>
              <a:rPr lang="en-US" altLang="zh-CN" b="1" dirty="0">
                <a:latin typeface="Tahoma" charset="0"/>
                <a:ea typeface="黑体" charset="0"/>
                <a:cs typeface="黑体" charset="0"/>
              </a:rPr>
              <a:t>              95001  </a:t>
            </a:r>
          </a:p>
          <a:p>
            <a:pPr lvl="1" indent="-446088">
              <a:lnSpc>
                <a:spcPct val="150000"/>
              </a:lnSpc>
              <a:defRPr/>
            </a:pPr>
            <a:r>
              <a:rPr lang="en-US" altLang="zh-CN" b="1" dirty="0">
                <a:latin typeface="Tahoma" charset="0"/>
                <a:ea typeface="黑体" charset="0"/>
                <a:cs typeface="黑体" charset="0"/>
              </a:rPr>
              <a:t>              95001  </a:t>
            </a:r>
          </a:p>
          <a:p>
            <a:pPr lvl="1">
              <a:lnSpc>
                <a:spcPct val="150000"/>
              </a:lnSpc>
              <a:defRPr/>
            </a:pPr>
            <a:r>
              <a:rPr lang="en-US" altLang="zh-CN" b="1" dirty="0">
                <a:latin typeface="Tahoma" charset="0"/>
                <a:ea typeface="黑体" charset="0"/>
                <a:cs typeface="黑体" charset="0"/>
              </a:rPr>
              <a:t>       95001  </a:t>
            </a:r>
          </a:p>
          <a:p>
            <a:pPr lvl="1">
              <a:lnSpc>
                <a:spcPct val="150000"/>
              </a:lnSpc>
              <a:defRPr/>
            </a:pPr>
            <a:r>
              <a:rPr lang="en-US" altLang="zh-CN" b="1" dirty="0">
                <a:latin typeface="Tahoma" charset="0"/>
                <a:ea typeface="黑体" charset="0"/>
                <a:cs typeface="黑体" charset="0"/>
              </a:rPr>
              <a:t>       95002  </a:t>
            </a:r>
          </a:p>
          <a:p>
            <a:pPr lvl="1">
              <a:lnSpc>
                <a:spcPct val="150000"/>
              </a:lnSpc>
              <a:defRPr/>
            </a:pPr>
            <a:r>
              <a:rPr lang="en-US" altLang="zh-CN" b="1" dirty="0">
                <a:latin typeface="Tahoma" charset="0"/>
                <a:ea typeface="黑体" charset="0"/>
                <a:cs typeface="黑体" charset="0"/>
              </a:rPr>
              <a:t>       95002 </a:t>
            </a:r>
          </a:p>
        </p:txBody>
      </p:sp>
      <p:sp>
        <p:nvSpPr>
          <p:cNvPr id="377858" name="Rectangle 2">
            <a:extLst>
              <a:ext uri="{FF2B5EF4-FFF2-40B4-BE49-F238E27FC236}">
                <a16:creationId xmlns:a16="http://schemas.microsoft.com/office/drawing/2014/main" id="{17A9AC3A-501A-8843-A672-EB1C688CF8B6}"/>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en-US" altLang="zh-CN" dirty="0">
                <a:solidFill>
                  <a:schemeClr val="bg2">
                    <a:lumMod val="10000"/>
                  </a:schemeClr>
                </a:solidFill>
              </a:rPr>
              <a:t>1. </a:t>
            </a:r>
            <a:r>
              <a:rPr lang="zh-CN" altLang="en-US" dirty="0">
                <a:solidFill>
                  <a:schemeClr val="bg2">
                    <a:lumMod val="10000"/>
                  </a:schemeClr>
                </a:solidFill>
              </a:rPr>
              <a:t>消除取值重复的行</a:t>
            </a:r>
          </a:p>
        </p:txBody>
      </p:sp>
      <p:sp>
        <p:nvSpPr>
          <p:cNvPr id="377859" name="Rectangle 3">
            <a:extLst>
              <a:ext uri="{FF2B5EF4-FFF2-40B4-BE49-F238E27FC236}">
                <a16:creationId xmlns:a16="http://schemas.microsoft.com/office/drawing/2014/main" id="{2DD18CC7-D6A3-E941-9401-D985ED6F089C}"/>
              </a:ext>
            </a:extLst>
          </p:cNvPr>
          <p:cNvSpPr>
            <a:spLocks noGrp="1" noChangeArrowheads="1"/>
          </p:cNvSpPr>
          <p:nvPr>
            <p:ph idx="1"/>
          </p:nvPr>
        </p:nvSpPr>
        <p:spPr/>
        <p:txBody>
          <a:bodyPr>
            <a:normAutofit/>
          </a:bodyPr>
          <a:lstStyle/>
          <a:p>
            <a:pPr marL="11113" lvl="1" indent="-11113">
              <a:buNone/>
              <a:defRPr/>
            </a:pPr>
            <a:r>
              <a:rPr lang="zh-CN" altLang="en-US" b="1" dirty="0"/>
              <a:t>在</a:t>
            </a:r>
            <a:r>
              <a:rPr lang="en-US" altLang="zh-CN" b="1" dirty="0"/>
              <a:t>SELECT</a:t>
            </a:r>
            <a:r>
              <a:rPr lang="zh-CN" altLang="en-US" b="1" dirty="0"/>
              <a:t>子句中使用</a:t>
            </a:r>
            <a:r>
              <a:rPr lang="en-US" altLang="zh-CN" b="1" dirty="0">
                <a:solidFill>
                  <a:srgbClr val="FF0000"/>
                </a:solidFill>
              </a:rPr>
              <a:t>DISTINCT</a:t>
            </a:r>
            <a:r>
              <a:rPr lang="zh-CN" altLang="en-US" b="1" dirty="0"/>
              <a:t>短语</a:t>
            </a:r>
          </a:p>
        </p:txBody>
      </p:sp>
      <p:sp>
        <p:nvSpPr>
          <p:cNvPr id="6" name="幻灯片编号占位符 5">
            <a:extLst>
              <a:ext uri="{FF2B5EF4-FFF2-40B4-BE49-F238E27FC236}">
                <a16:creationId xmlns:a16="http://schemas.microsoft.com/office/drawing/2014/main" id="{204F277F-480B-9F4F-81FA-3FCC0C93D2F9}"/>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EBE7EA2F-97B6-F245-97B4-5C2B61F54517}" type="slidenum">
              <a:rPr kumimoji="0" lang="en-US" altLang="zh-CN" sz="1400">
                <a:ea typeface="宋体" panose="02010600030101010101" pitchFamily="2" charset="-122"/>
              </a:rPr>
              <a:pPr/>
              <a:t>31</a:t>
            </a:fld>
            <a:endParaRPr kumimoji="0" lang="en-US" altLang="zh-CN" sz="1400" dirty="0">
              <a:ea typeface="宋体" panose="02010600030101010101" pitchFamily="2" charset="-122"/>
            </a:endParaRPr>
          </a:p>
        </p:txBody>
      </p:sp>
      <p:sp>
        <p:nvSpPr>
          <p:cNvPr id="377860" name="Rectangle 4">
            <a:extLst>
              <a:ext uri="{FF2B5EF4-FFF2-40B4-BE49-F238E27FC236}">
                <a16:creationId xmlns:a16="http://schemas.microsoft.com/office/drawing/2014/main" id="{D19E6092-1AB8-C947-9202-386C7E8DCC89}"/>
              </a:ext>
            </a:extLst>
          </p:cNvPr>
          <p:cNvSpPr>
            <a:spLocks noChangeArrowheads="1"/>
          </p:cNvSpPr>
          <p:nvPr/>
        </p:nvSpPr>
        <p:spPr bwMode="auto">
          <a:xfrm>
            <a:off x="8604956" y="2688838"/>
            <a:ext cx="3467982" cy="4138838"/>
          </a:xfrm>
          <a:prstGeom prst="rect">
            <a:avLst/>
          </a:prstGeom>
          <a:solidFill>
            <a:schemeClr val="accent5">
              <a:lumMod val="20000"/>
              <a:lumOff val="80000"/>
            </a:schemeClr>
          </a:solidFill>
          <a:ln w="19050">
            <a:noFill/>
            <a:prstDash val="lgDash"/>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wrap="square">
            <a:noAutofit/>
          </a:bodyPr>
          <a:lstStyle/>
          <a:p>
            <a:pPr marL="11113" lvl="1">
              <a:lnSpc>
                <a:spcPct val="150000"/>
              </a:lnSpc>
              <a:defRPr/>
            </a:pPr>
            <a:r>
              <a:rPr lang="en-US" altLang="zh-CN" dirty="0">
                <a:latin typeface="Tahoma" charset="0"/>
                <a:ea typeface="黑体" charset="0"/>
                <a:cs typeface="黑体" charset="0"/>
              </a:rPr>
              <a:t>SC:		</a:t>
            </a:r>
          </a:p>
          <a:p>
            <a:pPr lvl="1">
              <a:lnSpc>
                <a:spcPct val="150000"/>
              </a:lnSpc>
              <a:defRPr/>
            </a:pPr>
            <a:r>
              <a:rPr lang="en-US" altLang="zh-CN" dirty="0" err="1">
                <a:latin typeface="Tahoma" charset="0"/>
                <a:ea typeface="黑体" charset="0"/>
                <a:cs typeface="黑体" charset="0"/>
              </a:rPr>
              <a:t>Sno</a:t>
            </a:r>
            <a:r>
              <a:rPr lang="en-US" altLang="zh-CN" dirty="0">
                <a:latin typeface="Tahoma" charset="0"/>
                <a:ea typeface="黑体" charset="0"/>
                <a:cs typeface="黑体" charset="0"/>
              </a:rPr>
              <a:t>       </a:t>
            </a:r>
            <a:r>
              <a:rPr lang="en-US" altLang="zh-CN" dirty="0" err="1">
                <a:latin typeface="Tahoma" charset="0"/>
                <a:ea typeface="黑体" charset="0"/>
                <a:cs typeface="黑体" charset="0"/>
              </a:rPr>
              <a:t>Cno</a:t>
            </a:r>
            <a:r>
              <a:rPr lang="en-US" altLang="zh-CN" dirty="0">
                <a:latin typeface="Tahoma" charset="0"/>
                <a:ea typeface="黑体" charset="0"/>
                <a:cs typeface="黑体" charset="0"/>
              </a:rPr>
              <a:t>       Grade</a:t>
            </a:r>
          </a:p>
          <a:p>
            <a:pPr lvl="1">
              <a:lnSpc>
                <a:spcPct val="150000"/>
              </a:lnSpc>
              <a:defRPr/>
            </a:pPr>
            <a:r>
              <a:rPr lang="en-US" altLang="zh-CN" dirty="0">
                <a:latin typeface="Tahoma" charset="0"/>
                <a:ea typeface="黑体" charset="0"/>
                <a:cs typeface="黑体" charset="0"/>
              </a:rPr>
              <a:t>-------    -------     -------</a:t>
            </a:r>
          </a:p>
          <a:p>
            <a:pPr lvl="1">
              <a:lnSpc>
                <a:spcPct val="150000"/>
              </a:lnSpc>
              <a:defRPr/>
            </a:pPr>
            <a:r>
              <a:rPr lang="en-US" altLang="zh-CN" dirty="0">
                <a:latin typeface="Tahoma" charset="0"/>
                <a:ea typeface="黑体" charset="0"/>
                <a:cs typeface="黑体" charset="0"/>
              </a:rPr>
              <a:t>95001       1         92</a:t>
            </a:r>
          </a:p>
          <a:p>
            <a:pPr lvl="1">
              <a:lnSpc>
                <a:spcPct val="150000"/>
              </a:lnSpc>
              <a:defRPr/>
            </a:pPr>
            <a:r>
              <a:rPr lang="en-US" altLang="zh-CN" dirty="0">
                <a:latin typeface="Tahoma" charset="0"/>
                <a:ea typeface="黑体" charset="0"/>
                <a:cs typeface="黑体" charset="0"/>
              </a:rPr>
              <a:t>95001       2         85</a:t>
            </a:r>
          </a:p>
          <a:p>
            <a:pPr lvl="1">
              <a:lnSpc>
                <a:spcPct val="150000"/>
              </a:lnSpc>
              <a:defRPr/>
            </a:pPr>
            <a:r>
              <a:rPr lang="en-US" altLang="zh-CN" dirty="0">
                <a:latin typeface="Tahoma" charset="0"/>
                <a:ea typeface="黑体" charset="0"/>
                <a:cs typeface="黑体" charset="0"/>
              </a:rPr>
              <a:t>95001       3         88</a:t>
            </a:r>
          </a:p>
          <a:p>
            <a:pPr lvl="1">
              <a:lnSpc>
                <a:spcPct val="150000"/>
              </a:lnSpc>
              <a:defRPr/>
            </a:pPr>
            <a:r>
              <a:rPr lang="en-US" altLang="zh-CN" dirty="0">
                <a:latin typeface="Tahoma" charset="0"/>
                <a:ea typeface="黑体" charset="0"/>
                <a:cs typeface="黑体" charset="0"/>
              </a:rPr>
              <a:t>95002       2         90</a:t>
            </a:r>
          </a:p>
          <a:p>
            <a:pPr lvl="1">
              <a:lnSpc>
                <a:spcPct val="150000"/>
              </a:lnSpc>
              <a:defRPr/>
            </a:pPr>
            <a:r>
              <a:rPr lang="en-US" altLang="zh-CN" dirty="0">
                <a:latin typeface="Tahoma" charset="0"/>
                <a:ea typeface="黑体" charset="0"/>
                <a:cs typeface="黑体" charset="0"/>
              </a:rPr>
              <a:t>95002       3         80</a:t>
            </a:r>
          </a:p>
        </p:txBody>
      </p:sp>
      <p:sp>
        <p:nvSpPr>
          <p:cNvPr id="2" name="矩形 1">
            <a:extLst>
              <a:ext uri="{FF2B5EF4-FFF2-40B4-BE49-F238E27FC236}">
                <a16:creationId xmlns:a16="http://schemas.microsoft.com/office/drawing/2014/main" id="{365AAC7F-F71B-CC44-8567-670710578D23}"/>
              </a:ext>
            </a:extLst>
          </p:cNvPr>
          <p:cNvSpPr/>
          <p:nvPr/>
        </p:nvSpPr>
        <p:spPr>
          <a:xfrm>
            <a:off x="838200" y="2059679"/>
            <a:ext cx="4797777" cy="1520929"/>
          </a:xfrm>
          <a:prstGeom prst="rect">
            <a:avLst/>
          </a:prstGeom>
        </p:spPr>
        <p:txBody>
          <a:bodyPr wrap="square">
            <a:spAutoFit/>
          </a:bodyPr>
          <a:lstStyle/>
          <a:p>
            <a:pPr algn="just">
              <a:lnSpc>
                <a:spcPct val="150000"/>
              </a:lnSpc>
            </a:pPr>
            <a:r>
              <a:rPr lang="zh-CN" altLang="en-US" sz="2400" b="1" dirty="0">
                <a:latin typeface="Times New Roman" panose="02020603050405020304" pitchFamily="18" charset="0"/>
              </a:rPr>
              <a:t>例：查询选修了课程的学生学号。</a:t>
            </a:r>
            <a:endParaRPr lang="en-US" altLang="zh-CN" sz="2400" b="1" dirty="0">
              <a:latin typeface="Times New Roman" panose="02020603050405020304" pitchFamily="18" charset="0"/>
            </a:endParaRPr>
          </a:p>
          <a:p>
            <a:pPr lvl="1">
              <a:lnSpc>
                <a:spcPct val="150000"/>
              </a:lnSpc>
              <a:buFont typeface="Wingdings" pitchFamily="2" charset="2"/>
              <a:buNone/>
            </a:pPr>
            <a:r>
              <a:rPr lang="en-US" altLang="zh-CN" sz="2000" b="1" dirty="0">
                <a:latin typeface="Times New Roman" panose="02020603050405020304" pitchFamily="18" charset="0"/>
              </a:rPr>
              <a:t>(1) SELECT </a:t>
            </a:r>
            <a:r>
              <a:rPr lang="en-US" altLang="zh-CN" sz="2000" b="1" dirty="0" err="1">
                <a:latin typeface="Times New Roman" panose="02020603050405020304" pitchFamily="18" charset="0"/>
              </a:rPr>
              <a:t>Sno</a:t>
            </a:r>
            <a:endParaRPr lang="en-US" altLang="zh-CN" sz="2000" b="1" dirty="0">
              <a:latin typeface="Times New Roman" panose="02020603050405020304" pitchFamily="18" charset="0"/>
            </a:endParaRPr>
          </a:p>
          <a:p>
            <a:pPr lvl="1">
              <a:lnSpc>
                <a:spcPct val="150000"/>
              </a:lnSpc>
              <a:buFont typeface="Wingdings" pitchFamily="2" charset="2"/>
              <a:buNone/>
            </a:pPr>
            <a:r>
              <a:rPr lang="en-US" altLang="zh-CN" sz="2000" b="1" dirty="0">
                <a:latin typeface="Times New Roman" panose="02020603050405020304" pitchFamily="18" charset="0"/>
              </a:rPr>
              <a:t>      FROM SC;</a:t>
            </a:r>
            <a:endParaRPr lang="zh-CN" altLang="en-US" sz="2000" dirty="0"/>
          </a:p>
        </p:txBody>
      </p:sp>
      <p:sp>
        <p:nvSpPr>
          <p:cNvPr id="3" name="矩形 2">
            <a:extLst>
              <a:ext uri="{FF2B5EF4-FFF2-40B4-BE49-F238E27FC236}">
                <a16:creationId xmlns:a16="http://schemas.microsoft.com/office/drawing/2014/main" id="{9FD64C93-9B76-1A4A-BC26-310DA90CAF82}"/>
              </a:ext>
            </a:extLst>
          </p:cNvPr>
          <p:cNvSpPr/>
          <p:nvPr/>
        </p:nvSpPr>
        <p:spPr>
          <a:xfrm>
            <a:off x="4010377" y="2589158"/>
            <a:ext cx="4368800" cy="960328"/>
          </a:xfrm>
          <a:prstGeom prst="rect">
            <a:avLst/>
          </a:prstGeom>
        </p:spPr>
        <p:txBody>
          <a:bodyPr wrap="square">
            <a:spAutoFit/>
          </a:bodyPr>
          <a:lstStyle/>
          <a:p>
            <a:pPr algn="just">
              <a:lnSpc>
                <a:spcPct val="150000"/>
              </a:lnSpc>
              <a:buFont typeface="Wingdings" pitchFamily="2" charset="2"/>
              <a:buNone/>
            </a:pPr>
            <a:r>
              <a:rPr lang="en-US" altLang="zh-CN" sz="2000" b="1" dirty="0">
                <a:latin typeface="Times New Roman" panose="02020603050405020304" pitchFamily="18" charset="0"/>
              </a:rPr>
              <a:t>(2)  SELECT </a:t>
            </a:r>
            <a:r>
              <a:rPr lang="en-US" altLang="zh-CN" sz="2000" b="1" dirty="0">
                <a:solidFill>
                  <a:srgbClr val="FF0000"/>
                </a:solidFill>
                <a:latin typeface="Times New Roman" panose="02020603050405020304" pitchFamily="18" charset="0"/>
              </a:rPr>
              <a:t>DISTINCT</a:t>
            </a: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Sno</a:t>
            </a:r>
            <a:endParaRPr lang="en-US" altLang="zh-CN" sz="2000" b="1" dirty="0">
              <a:latin typeface="Times New Roman" panose="02020603050405020304" pitchFamily="18" charset="0"/>
            </a:endParaRPr>
          </a:p>
          <a:p>
            <a:pPr algn="just">
              <a:lnSpc>
                <a:spcPct val="150000"/>
              </a:lnSpc>
              <a:buFont typeface="Wingdings" pitchFamily="2" charset="2"/>
              <a:buNone/>
            </a:pPr>
            <a:r>
              <a:rPr lang="en-US" altLang="zh-CN" sz="2000" b="1" dirty="0">
                <a:latin typeface="Times New Roman" panose="02020603050405020304" pitchFamily="18" charset="0"/>
              </a:rPr>
              <a:t>         FROM SC;</a:t>
            </a:r>
          </a:p>
        </p:txBody>
      </p:sp>
      <p:sp>
        <p:nvSpPr>
          <p:cNvPr id="10" name="Rectangle 6">
            <a:extLst>
              <a:ext uri="{FF2B5EF4-FFF2-40B4-BE49-F238E27FC236}">
                <a16:creationId xmlns:a16="http://schemas.microsoft.com/office/drawing/2014/main" id="{E724F2E2-0793-5B40-8650-B28E205A2D61}"/>
              </a:ext>
            </a:extLst>
          </p:cNvPr>
          <p:cNvSpPr>
            <a:spLocks noChangeArrowheads="1"/>
          </p:cNvSpPr>
          <p:nvPr/>
        </p:nvSpPr>
        <p:spPr bwMode="auto">
          <a:xfrm>
            <a:off x="4044245" y="5910361"/>
            <a:ext cx="3816967" cy="553870"/>
          </a:xfrm>
          <a:prstGeom prst="rect">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2"/>
          </a:lnRef>
          <a:fillRef idx="1">
            <a:schemeClr val="lt1"/>
          </a:fillRef>
          <a:effectRef idx="0">
            <a:schemeClr val="accent2"/>
          </a:effectRef>
          <a:fontRef idx="minor">
            <a:schemeClr val="dk1"/>
          </a:fontRef>
        </p:style>
        <p:txBody>
          <a:bodyPr wrap="square">
            <a:spAutoFit/>
          </a:bodyPr>
          <a:lstStyle/>
          <a:p>
            <a:pPr>
              <a:lnSpc>
                <a:spcPct val="200000"/>
              </a:lnSpc>
              <a:spcBef>
                <a:spcPts val="600"/>
              </a:spcBef>
              <a:spcAft>
                <a:spcPts val="600"/>
              </a:spcAft>
              <a:defRPr/>
            </a:pPr>
            <a:r>
              <a:rPr lang="zh-CN" altLang="en-US" b="1" dirty="0">
                <a:latin typeface="Tahoma" charset="0"/>
                <a:ea typeface="黑体" charset="0"/>
                <a:cs typeface="黑体" charset="0"/>
              </a:rPr>
              <a:t>练习：</a:t>
            </a:r>
            <a:r>
              <a:rPr lang="en-US" altLang="zh-CN" b="1" dirty="0">
                <a:latin typeface="Tahoma" charset="0"/>
                <a:ea typeface="黑体" charset="0"/>
                <a:cs typeface="黑体" charset="0"/>
              </a:rPr>
              <a:t> </a:t>
            </a:r>
            <a:r>
              <a:rPr lang="zh-CN" altLang="en-US" b="1" dirty="0">
                <a:latin typeface="Tahoma" charset="0"/>
                <a:ea typeface="黑体" charset="0"/>
                <a:cs typeface="黑体" charset="0"/>
              </a:rPr>
              <a:t>查询已经有人选修的课程号</a:t>
            </a:r>
            <a:endParaRPr lang="en-US" altLang="zh-CN" b="1" dirty="0">
              <a:latin typeface="Tahoma" charset="0"/>
              <a:ea typeface="黑体" charset="0"/>
              <a:cs typeface="黑体"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ox(in)">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a:extLst>
              <a:ext uri="{FF2B5EF4-FFF2-40B4-BE49-F238E27FC236}">
                <a16:creationId xmlns:a16="http://schemas.microsoft.com/office/drawing/2014/main" id="{B3BFC924-76E6-FD44-9B6A-7ADA59C9D3A6}"/>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en-US" altLang="zh-CN" dirty="0">
                <a:solidFill>
                  <a:schemeClr val="bg2">
                    <a:lumMod val="10000"/>
                  </a:schemeClr>
                </a:solidFill>
              </a:rPr>
              <a:t>1. </a:t>
            </a:r>
            <a:r>
              <a:rPr lang="zh-CN" altLang="en-US" dirty="0">
                <a:solidFill>
                  <a:schemeClr val="bg2">
                    <a:lumMod val="10000"/>
                  </a:schemeClr>
                </a:solidFill>
              </a:rPr>
              <a:t>消除取值重复的行</a:t>
            </a:r>
          </a:p>
        </p:txBody>
      </p:sp>
      <p:sp>
        <p:nvSpPr>
          <p:cNvPr id="384003" name="Rectangle 3">
            <a:extLst>
              <a:ext uri="{FF2B5EF4-FFF2-40B4-BE49-F238E27FC236}">
                <a16:creationId xmlns:a16="http://schemas.microsoft.com/office/drawing/2014/main" id="{9EFF6F19-91FE-A746-97C6-48D73C5BC471}"/>
              </a:ext>
            </a:extLst>
          </p:cNvPr>
          <p:cNvSpPr>
            <a:spLocks noGrp="1" noChangeArrowheads="1"/>
          </p:cNvSpPr>
          <p:nvPr>
            <p:ph idx="1"/>
          </p:nvPr>
        </p:nvSpPr>
        <p:spPr/>
        <p:txBody>
          <a:bodyPr>
            <a:normAutofit/>
          </a:bodyPr>
          <a:lstStyle/>
          <a:p>
            <a:pPr marL="0" indent="0" algn="just">
              <a:lnSpc>
                <a:spcPct val="100000"/>
              </a:lnSpc>
              <a:buNone/>
            </a:pPr>
            <a:r>
              <a:rPr lang="zh-CN" altLang="en-US" sz="2600" b="1" dirty="0">
                <a:latin typeface="Times New Roman" panose="02020603050405020304" pitchFamily="18" charset="0"/>
              </a:rPr>
              <a:t>注意：</a:t>
            </a:r>
            <a:r>
              <a:rPr lang="en-US" altLang="zh-CN" sz="2600" b="1" dirty="0">
                <a:latin typeface="Times New Roman" panose="02020603050405020304" pitchFamily="18" charset="0"/>
              </a:rPr>
              <a:t> DISTINCT</a:t>
            </a:r>
            <a:r>
              <a:rPr lang="zh-CN" altLang="en-US" sz="2600" b="1" dirty="0">
                <a:latin typeface="Times New Roman" panose="02020603050405020304" pitchFamily="18" charset="0"/>
              </a:rPr>
              <a:t>短语的作用范围是所有目标</a:t>
            </a:r>
            <a:r>
              <a:rPr lang="zh-CN" altLang="en-US" sz="2600" b="1" dirty="0">
                <a:solidFill>
                  <a:srgbClr val="A50021"/>
                </a:solidFill>
                <a:latin typeface="Times New Roman" panose="02020603050405020304" pitchFamily="18" charset="0"/>
              </a:rPr>
              <a:t>列</a:t>
            </a:r>
            <a:endParaRPr lang="en-US" altLang="zh-CN" sz="2600" b="1" dirty="0">
              <a:solidFill>
                <a:srgbClr val="A50021"/>
              </a:solidFill>
              <a:latin typeface="Times New Roman" panose="02020603050405020304" pitchFamily="18" charset="0"/>
            </a:endParaRPr>
          </a:p>
          <a:p>
            <a:pPr marL="0" indent="0" algn="just">
              <a:buNone/>
            </a:pPr>
            <a:r>
              <a:rPr lang="zh-CN" altLang="en-US" sz="2600" b="1" dirty="0">
                <a:latin typeface="Times New Roman" panose="02020603050405020304" pitchFamily="18" charset="0"/>
                <a:ea typeface="SimHei" panose="02010609060101010101" pitchFamily="49" charset="-122"/>
              </a:rPr>
              <a:t>例：查询选修课程的各种成绩</a:t>
            </a:r>
            <a:endParaRPr lang="en-US" altLang="zh-CN" b="1" dirty="0">
              <a:latin typeface="Times New Roman" panose="02020603050405020304" pitchFamily="18" charset="0"/>
            </a:endParaRPr>
          </a:p>
          <a:p>
            <a:pPr lvl="1">
              <a:lnSpc>
                <a:spcPct val="110000"/>
              </a:lnSpc>
              <a:buFont typeface="Wingdings" pitchFamily="2" charset="2"/>
              <a:buNone/>
            </a:pPr>
            <a:r>
              <a:rPr lang="zh-CN" altLang="en-US" b="1" dirty="0">
                <a:solidFill>
                  <a:srgbClr val="C00000"/>
                </a:solidFill>
                <a:latin typeface="Times New Roman" panose="02020603050405020304" pitchFamily="18" charset="0"/>
              </a:rPr>
              <a:t>错误的写法</a:t>
            </a:r>
            <a:endParaRPr lang="en-US" altLang="zh-CN" b="1" dirty="0">
              <a:solidFill>
                <a:srgbClr val="C00000"/>
              </a:solidFill>
              <a:latin typeface="Times New Roman" panose="02020603050405020304" pitchFamily="18" charset="0"/>
            </a:endParaRPr>
          </a:p>
          <a:p>
            <a:pPr lvl="2">
              <a:lnSpc>
                <a:spcPct val="110000"/>
              </a:lnSpc>
              <a:buFont typeface="Wingdings" pitchFamily="2" charset="2"/>
              <a:buNone/>
            </a:pPr>
            <a:r>
              <a:rPr lang="en-US" altLang="zh-CN" sz="2800" b="1" dirty="0">
                <a:solidFill>
                  <a:srgbClr val="C00000"/>
                </a:solidFill>
                <a:latin typeface="Times New Roman" panose="02020603050405020304" pitchFamily="18" charset="0"/>
              </a:rPr>
              <a:t>SELECT </a:t>
            </a:r>
            <a:r>
              <a:rPr lang="en-US" altLang="zh-CN" sz="2800" b="1" dirty="0">
                <a:solidFill>
                  <a:schemeClr val="accent6">
                    <a:lumMod val="50000"/>
                  </a:schemeClr>
                </a:solidFill>
                <a:latin typeface="Times New Roman" panose="02020603050405020304" pitchFamily="18" charset="0"/>
              </a:rPr>
              <a:t>DISTINCT</a:t>
            </a:r>
            <a:r>
              <a:rPr lang="en-US" altLang="zh-CN" sz="2800" b="1" dirty="0">
                <a:solidFill>
                  <a:srgbClr val="C00000"/>
                </a:solidFill>
                <a:latin typeface="Times New Roman" panose="02020603050405020304" pitchFamily="18" charset="0"/>
              </a:rPr>
              <a:t> </a:t>
            </a:r>
            <a:r>
              <a:rPr lang="en-US" altLang="zh-CN" sz="2800" b="1" dirty="0" err="1">
                <a:solidFill>
                  <a:srgbClr val="C00000"/>
                </a:solidFill>
                <a:latin typeface="Times New Roman" panose="02020603050405020304" pitchFamily="18" charset="0"/>
              </a:rPr>
              <a:t>Cno</a:t>
            </a:r>
            <a:r>
              <a:rPr lang="zh-CN" altLang="en-US" sz="2800" b="1" dirty="0">
                <a:solidFill>
                  <a:srgbClr val="C00000"/>
                </a:solidFill>
                <a:latin typeface="Times New Roman" panose="02020603050405020304" pitchFamily="18" charset="0"/>
              </a:rPr>
              <a:t>，</a:t>
            </a:r>
            <a:r>
              <a:rPr lang="en-US" altLang="zh-CN" sz="2800" b="1" dirty="0">
                <a:solidFill>
                  <a:schemeClr val="accent6">
                    <a:lumMod val="50000"/>
                  </a:schemeClr>
                </a:solidFill>
                <a:latin typeface="Times New Roman" panose="02020603050405020304" pitchFamily="18" charset="0"/>
              </a:rPr>
              <a:t>DISTINCT</a:t>
            </a:r>
            <a:r>
              <a:rPr lang="en-US" altLang="zh-CN" sz="2800" b="1" dirty="0">
                <a:solidFill>
                  <a:srgbClr val="C00000"/>
                </a:solidFill>
                <a:latin typeface="Times New Roman" panose="02020603050405020304" pitchFamily="18" charset="0"/>
              </a:rPr>
              <a:t> Grade</a:t>
            </a:r>
          </a:p>
          <a:p>
            <a:pPr lvl="2">
              <a:lnSpc>
                <a:spcPct val="110000"/>
              </a:lnSpc>
              <a:buFont typeface="Wingdings" pitchFamily="2" charset="2"/>
              <a:buNone/>
            </a:pPr>
            <a:r>
              <a:rPr lang="en-US" altLang="zh-CN" sz="2800" b="1" dirty="0">
                <a:solidFill>
                  <a:srgbClr val="C00000"/>
                </a:solidFill>
                <a:latin typeface="Times New Roman" panose="02020603050405020304" pitchFamily="18" charset="0"/>
              </a:rPr>
              <a:t>FROM SC;</a:t>
            </a:r>
          </a:p>
          <a:p>
            <a:pPr lvl="2">
              <a:lnSpc>
                <a:spcPct val="110000"/>
              </a:lnSpc>
              <a:buFont typeface="Wingdings" pitchFamily="2" charset="2"/>
              <a:buNone/>
            </a:pPr>
            <a:endParaRPr lang="en-US" altLang="zh-CN" sz="2800" b="1" dirty="0">
              <a:solidFill>
                <a:srgbClr val="FF00FF"/>
              </a:solidFill>
              <a:latin typeface="Times New Roman" panose="02020603050405020304" pitchFamily="18" charset="0"/>
            </a:endParaRPr>
          </a:p>
          <a:p>
            <a:pPr lvl="1">
              <a:lnSpc>
                <a:spcPct val="110000"/>
              </a:lnSpc>
              <a:buFont typeface="Wingdings" pitchFamily="2" charset="2"/>
              <a:buNone/>
            </a:pPr>
            <a:r>
              <a:rPr lang="zh-CN" altLang="en-US" b="1" dirty="0">
                <a:solidFill>
                  <a:schemeClr val="accent6">
                    <a:lumMod val="50000"/>
                  </a:schemeClr>
                </a:solidFill>
                <a:latin typeface="Times New Roman" panose="02020603050405020304" pitchFamily="18" charset="0"/>
              </a:rPr>
              <a:t>正确的写法</a:t>
            </a:r>
            <a:endParaRPr lang="en-US" altLang="zh-CN" b="1" dirty="0">
              <a:solidFill>
                <a:schemeClr val="accent6">
                  <a:lumMod val="50000"/>
                </a:schemeClr>
              </a:solidFill>
              <a:latin typeface="Times New Roman" panose="02020603050405020304" pitchFamily="18" charset="0"/>
            </a:endParaRPr>
          </a:p>
          <a:p>
            <a:pPr lvl="1">
              <a:lnSpc>
                <a:spcPct val="110000"/>
              </a:lnSpc>
              <a:buFont typeface="Wingdings" pitchFamily="2" charset="2"/>
              <a:buNone/>
            </a:pPr>
            <a:r>
              <a:rPr lang="en-US" altLang="zh-CN" b="1" dirty="0">
                <a:solidFill>
                  <a:schemeClr val="accent6">
                    <a:lumMod val="50000"/>
                  </a:schemeClr>
                </a:solidFill>
                <a:latin typeface="Times New Roman" panose="02020603050405020304" pitchFamily="18" charset="0"/>
              </a:rPr>
              <a:t>     </a:t>
            </a:r>
            <a:r>
              <a:rPr lang="en-US" altLang="zh-CN" sz="2800" b="1" dirty="0">
                <a:solidFill>
                  <a:schemeClr val="accent6">
                    <a:lumMod val="50000"/>
                  </a:schemeClr>
                </a:solidFill>
                <a:latin typeface="Times New Roman" panose="02020603050405020304" pitchFamily="18" charset="0"/>
              </a:rPr>
              <a:t>SELECT DISTINCT </a:t>
            </a:r>
            <a:r>
              <a:rPr lang="en-US" altLang="zh-CN" sz="2800" b="1" dirty="0" err="1">
                <a:solidFill>
                  <a:schemeClr val="accent6">
                    <a:lumMod val="50000"/>
                  </a:schemeClr>
                </a:solidFill>
                <a:latin typeface="Times New Roman" panose="02020603050405020304" pitchFamily="18" charset="0"/>
              </a:rPr>
              <a:t>Cno</a:t>
            </a:r>
            <a:r>
              <a:rPr lang="zh-CN" altLang="en-US" sz="2800" b="1" dirty="0">
                <a:solidFill>
                  <a:schemeClr val="accent6">
                    <a:lumMod val="50000"/>
                  </a:schemeClr>
                </a:solidFill>
                <a:latin typeface="Times New Roman" panose="02020603050405020304" pitchFamily="18" charset="0"/>
              </a:rPr>
              <a:t>，</a:t>
            </a:r>
            <a:r>
              <a:rPr lang="en-US" altLang="zh-CN" sz="2800" b="1" dirty="0">
                <a:solidFill>
                  <a:schemeClr val="accent6">
                    <a:lumMod val="50000"/>
                  </a:schemeClr>
                </a:solidFill>
                <a:latin typeface="Times New Roman" panose="02020603050405020304" pitchFamily="18" charset="0"/>
              </a:rPr>
              <a:t>Grade</a:t>
            </a:r>
          </a:p>
          <a:p>
            <a:pPr lvl="1">
              <a:lnSpc>
                <a:spcPct val="110000"/>
              </a:lnSpc>
              <a:buFont typeface="Wingdings" pitchFamily="2" charset="2"/>
              <a:buNone/>
            </a:pPr>
            <a:r>
              <a:rPr lang="en-US" altLang="zh-CN" sz="2800" b="1" dirty="0">
                <a:solidFill>
                  <a:schemeClr val="accent6">
                    <a:lumMod val="50000"/>
                  </a:schemeClr>
                </a:solidFill>
                <a:latin typeface="Times New Roman" panose="02020603050405020304" pitchFamily="18" charset="0"/>
              </a:rPr>
              <a:t>            FROM SC; </a:t>
            </a:r>
          </a:p>
        </p:txBody>
      </p:sp>
      <p:sp>
        <p:nvSpPr>
          <p:cNvPr id="5" name="幻灯片编号占位符 5">
            <a:extLst>
              <a:ext uri="{FF2B5EF4-FFF2-40B4-BE49-F238E27FC236}">
                <a16:creationId xmlns:a16="http://schemas.microsoft.com/office/drawing/2014/main" id="{00BDF41A-6EEE-7E42-877D-F0CCE8A3F0D0}"/>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A69E0E80-98CE-8140-B20D-B88F24C63840}" type="slidenum">
              <a:rPr kumimoji="0" lang="en-US" altLang="zh-CN" sz="1400">
                <a:ea typeface="宋体" panose="02010600030101010101" pitchFamily="2" charset="-122"/>
              </a:rPr>
              <a:pPr/>
              <a:t>32</a:t>
            </a:fld>
            <a:endParaRPr kumimoji="0" lang="en-US" altLang="zh-CN" sz="1400">
              <a:ea typeface="宋体" panose="02010600030101010101" pitchFamily="2" charset="-122"/>
            </a:endParaRPr>
          </a:p>
        </p:txBody>
      </p:sp>
      <p:sp>
        <p:nvSpPr>
          <p:cNvPr id="2" name="文本框 1">
            <a:extLst>
              <a:ext uri="{FF2B5EF4-FFF2-40B4-BE49-F238E27FC236}">
                <a16:creationId xmlns:a16="http://schemas.microsoft.com/office/drawing/2014/main" id="{564DBCD2-9B4F-C044-8F13-7FD87AD374E0}"/>
              </a:ext>
            </a:extLst>
          </p:cNvPr>
          <p:cNvSpPr txBox="1"/>
          <p:nvPr/>
        </p:nvSpPr>
        <p:spPr>
          <a:xfrm>
            <a:off x="1896533" y="643467"/>
            <a:ext cx="184731" cy="369332"/>
          </a:xfrm>
          <a:prstGeom prst="rect">
            <a:avLst/>
          </a:prstGeom>
          <a:noFill/>
        </p:spPr>
        <p:txBody>
          <a:bodyPr wrap="none" rtlCol="0">
            <a:spAutoFit/>
          </a:bodyPr>
          <a:lstStyle/>
          <a:p>
            <a:endParaRPr kumimoji="1" lang="zh-CN" altLang="en-US" dirty="0"/>
          </a:p>
        </p:txBody>
      </p:sp>
      <p:sp>
        <p:nvSpPr>
          <p:cNvPr id="3" name="十字形 2">
            <a:extLst>
              <a:ext uri="{FF2B5EF4-FFF2-40B4-BE49-F238E27FC236}">
                <a16:creationId xmlns:a16="http://schemas.microsoft.com/office/drawing/2014/main" id="{962376EA-2839-2C4A-A1B6-FF0ADAF9E54F}"/>
              </a:ext>
            </a:extLst>
          </p:cNvPr>
          <p:cNvSpPr/>
          <p:nvPr/>
        </p:nvSpPr>
        <p:spPr>
          <a:xfrm rot="18900001">
            <a:off x="5767239" y="2217538"/>
            <a:ext cx="2160879" cy="2172101"/>
          </a:xfrm>
          <a:prstGeom prst="plus">
            <a:avLst>
              <a:gd name="adj" fmla="val 44444"/>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84003">
                                            <p:txEl>
                                              <p:pRg st="2" end="2"/>
                                            </p:txEl>
                                          </p:spTgt>
                                        </p:tgtEl>
                                        <p:attrNameLst>
                                          <p:attrName>style.visibility</p:attrName>
                                        </p:attrNameLst>
                                      </p:cBhvr>
                                      <p:to>
                                        <p:strVal val="visible"/>
                                      </p:to>
                                    </p:set>
                                    <p:anim calcmode="lin" valueType="num">
                                      <p:cBhvr additive="base">
                                        <p:cTn id="7" dur="500" fill="hold"/>
                                        <p:tgtEl>
                                          <p:spTgt spid="38400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4003">
                                            <p:txEl>
                                              <p:pRg st="2" end="2"/>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84003">
                                            <p:txEl>
                                              <p:pRg st="3" end="3"/>
                                            </p:txEl>
                                          </p:spTgt>
                                        </p:tgtEl>
                                        <p:attrNameLst>
                                          <p:attrName>style.visibility</p:attrName>
                                        </p:attrNameLst>
                                      </p:cBhvr>
                                      <p:to>
                                        <p:strVal val="visible"/>
                                      </p:to>
                                    </p:set>
                                    <p:anim calcmode="lin" valueType="num">
                                      <p:cBhvr additive="base">
                                        <p:cTn id="12" dur="500" fill="hold"/>
                                        <p:tgtEl>
                                          <p:spTgt spid="384003">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84003">
                                            <p:txEl>
                                              <p:pRg st="3" end="3"/>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84003">
                                            <p:txEl>
                                              <p:pRg st="4" end="4"/>
                                            </p:txEl>
                                          </p:spTgt>
                                        </p:tgtEl>
                                        <p:attrNameLst>
                                          <p:attrName>style.visibility</p:attrName>
                                        </p:attrNameLst>
                                      </p:cBhvr>
                                      <p:to>
                                        <p:strVal val="visible"/>
                                      </p:to>
                                    </p:set>
                                    <p:anim calcmode="lin" valueType="num">
                                      <p:cBhvr additive="base">
                                        <p:cTn id="17" dur="500" fill="hold"/>
                                        <p:tgtEl>
                                          <p:spTgt spid="38400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840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384003">
                                            <p:txEl>
                                              <p:pRg st="6" end="6"/>
                                            </p:txEl>
                                          </p:spTgt>
                                        </p:tgtEl>
                                        <p:attrNameLst>
                                          <p:attrName>style.visibility</p:attrName>
                                        </p:attrNameLst>
                                      </p:cBhvr>
                                      <p:to>
                                        <p:strVal val="visible"/>
                                      </p:to>
                                    </p:set>
                                    <p:anim calcmode="lin" valueType="num">
                                      <p:cBhvr additive="base">
                                        <p:cTn id="23" dur="500" fill="hold"/>
                                        <p:tgtEl>
                                          <p:spTgt spid="38400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84003">
                                            <p:txEl>
                                              <p:pRg st="6" end="6"/>
                                            </p:txEl>
                                          </p:spTgt>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500"/>
                            </p:stCondLst>
                            <p:childTnLst>
                              <p:par>
                                <p:cTn id="26" presetID="2" presetClass="entr" presetSubtype="4" fill="hold" nodeType="afterEffect">
                                  <p:stCondLst>
                                    <p:cond delay="0"/>
                                  </p:stCondLst>
                                  <p:childTnLst>
                                    <p:set>
                                      <p:cBhvr>
                                        <p:cTn id="27" dur="1" fill="hold">
                                          <p:stCondLst>
                                            <p:cond delay="0"/>
                                          </p:stCondLst>
                                        </p:cTn>
                                        <p:tgtEl>
                                          <p:spTgt spid="384003">
                                            <p:txEl>
                                              <p:pRg st="7" end="7"/>
                                            </p:txEl>
                                          </p:spTgt>
                                        </p:tgtEl>
                                        <p:attrNameLst>
                                          <p:attrName>style.visibility</p:attrName>
                                        </p:attrNameLst>
                                      </p:cBhvr>
                                      <p:to>
                                        <p:strVal val="visible"/>
                                      </p:to>
                                    </p:set>
                                    <p:anim calcmode="lin" valueType="num">
                                      <p:cBhvr additive="base">
                                        <p:cTn id="28" dur="500" fill="hold"/>
                                        <p:tgtEl>
                                          <p:spTgt spid="384003">
                                            <p:txEl>
                                              <p:pRg st="7" end="7"/>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84003">
                                            <p:txEl>
                                              <p:pRg st="7" end="7"/>
                                            </p:txEl>
                                          </p:spTgt>
                                        </p:tgtEl>
                                        <p:attrNameLst>
                                          <p:attrName>ppt_y</p:attrName>
                                        </p:attrNameLst>
                                      </p:cBhvr>
                                      <p:tavLst>
                                        <p:tav tm="0">
                                          <p:val>
                                            <p:strVal val="1+#ppt_h/2"/>
                                          </p:val>
                                        </p:tav>
                                        <p:tav tm="100000">
                                          <p:val>
                                            <p:strVal val="#ppt_y"/>
                                          </p:val>
                                        </p:tav>
                                      </p:tavLst>
                                    </p:anim>
                                  </p:childTnLst>
                                </p:cTn>
                              </p:par>
                            </p:childTnLst>
                          </p:cTn>
                        </p:par>
                        <p:par>
                          <p:cTn id="30" fill="hold" nodeType="afterGroup">
                            <p:stCondLst>
                              <p:cond delay="1000"/>
                            </p:stCondLst>
                            <p:childTnLst>
                              <p:par>
                                <p:cTn id="31" presetID="2" presetClass="entr" presetSubtype="4" fill="hold" nodeType="afterEffect">
                                  <p:stCondLst>
                                    <p:cond delay="0"/>
                                  </p:stCondLst>
                                  <p:childTnLst>
                                    <p:set>
                                      <p:cBhvr>
                                        <p:cTn id="32" dur="1" fill="hold">
                                          <p:stCondLst>
                                            <p:cond delay="0"/>
                                          </p:stCondLst>
                                        </p:cTn>
                                        <p:tgtEl>
                                          <p:spTgt spid="384003">
                                            <p:txEl>
                                              <p:pRg st="8" end="8"/>
                                            </p:txEl>
                                          </p:spTgt>
                                        </p:tgtEl>
                                        <p:attrNameLst>
                                          <p:attrName>style.visibility</p:attrName>
                                        </p:attrNameLst>
                                      </p:cBhvr>
                                      <p:to>
                                        <p:strVal val="visible"/>
                                      </p:to>
                                    </p:set>
                                    <p:anim calcmode="lin" valueType="num">
                                      <p:cBhvr additive="base">
                                        <p:cTn id="33" dur="500" fill="hold"/>
                                        <p:tgtEl>
                                          <p:spTgt spid="38400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8400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a:extLst>
              <a:ext uri="{FF2B5EF4-FFF2-40B4-BE49-F238E27FC236}">
                <a16:creationId xmlns:a16="http://schemas.microsoft.com/office/drawing/2014/main" id="{6DFC0903-3D83-E844-A3E6-3362E4FDCB3C}"/>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en-US" altLang="zh-CN" dirty="0">
                <a:solidFill>
                  <a:schemeClr val="bg2">
                    <a:lumMod val="10000"/>
                  </a:schemeClr>
                </a:solidFill>
              </a:rPr>
              <a:t>2.</a:t>
            </a:r>
            <a:r>
              <a:rPr lang="zh-CN" altLang="en-US" dirty="0">
                <a:solidFill>
                  <a:schemeClr val="bg2">
                    <a:lumMod val="10000"/>
                  </a:schemeClr>
                </a:solidFill>
              </a:rPr>
              <a:t>查询满足条件的元组</a:t>
            </a:r>
          </a:p>
        </p:txBody>
      </p:sp>
      <p:graphicFrame>
        <p:nvGraphicFramePr>
          <p:cNvPr id="73731" name="Object 3">
            <a:extLst>
              <a:ext uri="{FF2B5EF4-FFF2-40B4-BE49-F238E27FC236}">
                <a16:creationId xmlns:a16="http://schemas.microsoft.com/office/drawing/2014/main" id="{07A99433-9C02-134E-A1D5-97C11D0CEAB1}"/>
              </a:ext>
            </a:extLst>
          </p:cNvPr>
          <p:cNvGraphicFramePr>
            <a:graphicFrameLocks noGrp="1" noChangeAspect="1"/>
          </p:cNvGraphicFramePr>
          <p:nvPr>
            <p:ph idx="1"/>
            <p:extLst>
              <p:ext uri="{D42A27DB-BD31-4B8C-83A1-F6EECF244321}">
                <p14:modId xmlns:p14="http://schemas.microsoft.com/office/powerpoint/2010/main" val="484920211"/>
              </p:ext>
            </p:extLst>
          </p:nvPr>
        </p:nvGraphicFramePr>
        <p:xfrm>
          <a:off x="-1133112" y="1214437"/>
          <a:ext cx="15073214" cy="4610630"/>
        </p:xfrm>
        <a:graphic>
          <a:graphicData uri="http://schemas.openxmlformats.org/presentationml/2006/ole">
            <mc:AlternateContent xmlns:mc="http://schemas.openxmlformats.org/markup-compatibility/2006">
              <mc:Choice xmlns:v="urn:schemas-microsoft-com:vml" Requires="v">
                <p:oleObj name="文档" r:id="rId3" imgW="5397500" imgH="1651000" progId="Word.Document.8">
                  <p:embed/>
                </p:oleObj>
              </mc:Choice>
              <mc:Fallback>
                <p:oleObj name="文档" r:id="rId3" imgW="5397500" imgH="1651000" progId="Word.Document.8">
                  <p:embed/>
                  <p:pic>
                    <p:nvPicPr>
                      <p:cNvPr id="73731" name="Object 3">
                        <a:extLst>
                          <a:ext uri="{FF2B5EF4-FFF2-40B4-BE49-F238E27FC236}">
                            <a16:creationId xmlns:a16="http://schemas.microsoft.com/office/drawing/2014/main" id="{07A99433-9C02-134E-A1D5-97C11D0CEA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3112" y="1214437"/>
                        <a:ext cx="15073214" cy="4610630"/>
                      </a:xfrm>
                      <a:prstGeom prst="rect">
                        <a:avLst/>
                      </a:prstGeom>
                      <a:noFill/>
                      <a:ln>
                        <a:noFill/>
                      </a:ln>
                    </p:spPr>
                  </p:pic>
                </p:oleObj>
              </mc:Fallback>
            </mc:AlternateContent>
          </a:graphicData>
        </a:graphic>
      </p:graphicFrame>
      <p:sp>
        <p:nvSpPr>
          <p:cNvPr id="7" name="幻灯片编号占位符 5">
            <a:extLst>
              <a:ext uri="{FF2B5EF4-FFF2-40B4-BE49-F238E27FC236}">
                <a16:creationId xmlns:a16="http://schemas.microsoft.com/office/drawing/2014/main" id="{2AF7D3C8-51D8-6647-B22C-9F735A001FC7}"/>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9E1196F3-9C97-B04D-8587-6C89495A4ADC}" type="slidenum">
              <a:rPr kumimoji="0" lang="en-US" altLang="zh-CN" sz="1400">
                <a:ea typeface="宋体" panose="02010600030101010101" pitchFamily="2" charset="-122"/>
              </a:rPr>
              <a:pPr/>
              <a:t>33</a:t>
            </a:fld>
            <a:endParaRPr kumimoji="0" lang="en-US" altLang="zh-CN" sz="1400">
              <a:ea typeface="宋体" panose="02010600030101010101" pitchFamily="2" charset="-122"/>
            </a:endParaRPr>
          </a:p>
        </p:txBody>
      </p:sp>
      <p:sp>
        <p:nvSpPr>
          <p:cNvPr id="386052" name="Rectangle 4">
            <a:extLst>
              <a:ext uri="{FF2B5EF4-FFF2-40B4-BE49-F238E27FC236}">
                <a16:creationId xmlns:a16="http://schemas.microsoft.com/office/drawing/2014/main" id="{FADEF325-C192-5E44-A079-30457543509F}"/>
              </a:ext>
            </a:extLst>
          </p:cNvPr>
          <p:cNvSpPr>
            <a:spLocks noChangeArrowheads="1"/>
          </p:cNvSpPr>
          <p:nvPr/>
        </p:nvSpPr>
        <p:spPr bwMode="auto">
          <a:xfrm>
            <a:off x="2667000" y="1752600"/>
            <a:ext cx="7543800" cy="1295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nchor="ctr"/>
          <a:lstStyle/>
          <a:p>
            <a:pPr>
              <a:defRPr/>
            </a:pPr>
            <a:endParaRPr lang="zh-CN" altLang="en-US">
              <a:latin typeface="Tahoma" charset="0"/>
              <a:ea typeface="黑体" charset="0"/>
              <a:cs typeface="黑体" charset="0"/>
            </a:endParaRPr>
          </a:p>
        </p:txBody>
      </p:sp>
      <p:sp>
        <p:nvSpPr>
          <p:cNvPr id="386053" name="Rectangle 5">
            <a:extLst>
              <a:ext uri="{FF2B5EF4-FFF2-40B4-BE49-F238E27FC236}">
                <a16:creationId xmlns:a16="http://schemas.microsoft.com/office/drawing/2014/main" id="{0CDDBBA5-46E5-104D-A7BD-45C8CD98D25E}"/>
              </a:ext>
            </a:extLst>
          </p:cNvPr>
          <p:cNvSpPr>
            <a:spLocks noChangeArrowheads="1"/>
          </p:cNvSpPr>
          <p:nvPr/>
        </p:nvSpPr>
        <p:spPr bwMode="auto">
          <a:xfrm>
            <a:off x="2895600" y="1752600"/>
            <a:ext cx="7010400" cy="137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nchor="ctr"/>
          <a:lstStyle/>
          <a:p>
            <a:pPr>
              <a:defRPr/>
            </a:pPr>
            <a:endParaRPr lang="zh-CN" altLang="en-US">
              <a:latin typeface="Tahoma" charset="0"/>
              <a:ea typeface="黑体" charset="0"/>
              <a:cs typeface="黑体"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a:extLst>
              <a:ext uri="{FF2B5EF4-FFF2-40B4-BE49-F238E27FC236}">
                <a16:creationId xmlns:a16="http://schemas.microsoft.com/office/drawing/2014/main" id="{8B1FE8D1-1D52-874C-A16D-A8CDDA8A518F}"/>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zh-CN" altLang="en-US" dirty="0">
                <a:solidFill>
                  <a:schemeClr val="bg2">
                    <a:lumMod val="10000"/>
                  </a:schemeClr>
                </a:solidFill>
              </a:rPr>
              <a:t>（</a:t>
            </a:r>
            <a:r>
              <a:rPr lang="en-US" altLang="zh-CN" dirty="0">
                <a:solidFill>
                  <a:schemeClr val="bg2">
                    <a:lumMod val="10000"/>
                  </a:schemeClr>
                </a:solidFill>
              </a:rPr>
              <a:t>1</a:t>
            </a:r>
            <a:r>
              <a:rPr lang="zh-CN" altLang="en-US" dirty="0">
                <a:solidFill>
                  <a:schemeClr val="bg2">
                    <a:lumMod val="10000"/>
                  </a:schemeClr>
                </a:solidFill>
              </a:rPr>
              <a:t>）比较大小</a:t>
            </a:r>
          </a:p>
        </p:txBody>
      </p:sp>
      <p:sp>
        <p:nvSpPr>
          <p:cNvPr id="9" name="幻灯片编号占位符 5">
            <a:extLst>
              <a:ext uri="{FF2B5EF4-FFF2-40B4-BE49-F238E27FC236}">
                <a16:creationId xmlns:a16="http://schemas.microsoft.com/office/drawing/2014/main" id="{76C30A3A-C839-9A4C-BB8B-F9D5116E44C7}"/>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E637E6DF-B041-BA40-AA6B-0B4898F411F9}" type="slidenum">
              <a:rPr kumimoji="0" lang="en-US" altLang="zh-CN" sz="1400">
                <a:ea typeface="宋体" panose="02010600030101010101" pitchFamily="2" charset="-122"/>
              </a:rPr>
              <a:pPr/>
              <a:t>34</a:t>
            </a:fld>
            <a:endParaRPr kumimoji="0" lang="en-US" altLang="zh-CN" sz="1400">
              <a:ea typeface="宋体" panose="02010600030101010101" pitchFamily="2" charset="-122"/>
            </a:endParaRPr>
          </a:p>
        </p:txBody>
      </p:sp>
      <p:sp>
        <p:nvSpPr>
          <p:cNvPr id="390148" name="Rectangle 4">
            <a:extLst>
              <a:ext uri="{FF2B5EF4-FFF2-40B4-BE49-F238E27FC236}">
                <a16:creationId xmlns:a16="http://schemas.microsoft.com/office/drawing/2014/main" id="{B7452F18-1E6B-3149-89B7-BFF5ED4F1377}"/>
              </a:ext>
            </a:extLst>
          </p:cNvPr>
          <p:cNvSpPr>
            <a:spLocks noChangeArrowheads="1"/>
          </p:cNvSpPr>
          <p:nvPr/>
        </p:nvSpPr>
        <p:spPr bwMode="auto">
          <a:xfrm>
            <a:off x="811659" y="2506655"/>
            <a:ext cx="5986992" cy="3727239"/>
          </a:xfrm>
          <a:prstGeom prst="rect">
            <a:avLst/>
          </a:prstGeom>
          <a:noFill/>
          <a:ln>
            <a:noFill/>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wrap="square">
            <a:spAutoFit/>
          </a:bodyPr>
          <a:lstStyle>
            <a:lvl1pPr>
              <a:defRPr kumimoji="1" sz="2400">
                <a:solidFill>
                  <a:schemeClr val="tx1"/>
                </a:solidFill>
                <a:latin typeface="Tahoma" panose="020B0604030504040204" pitchFamily="34" charset="0"/>
                <a:ea typeface="黑体" panose="02010609060101010101" pitchFamily="49" charset="-122"/>
              </a:defRPr>
            </a:lvl1pPr>
            <a:lvl2pPr>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lnSpc>
                <a:spcPct val="150000"/>
              </a:lnSpc>
            </a:pPr>
            <a:r>
              <a:rPr lang="zh-CN" altLang="en-US" sz="2000" b="1" dirty="0">
                <a:latin typeface="Times New Roman" charset="0"/>
              </a:rPr>
              <a:t>例：</a:t>
            </a:r>
            <a:r>
              <a:rPr lang="en-US" altLang="zh-CN" sz="2000" b="1" dirty="0">
                <a:latin typeface="Times New Roman" charset="0"/>
              </a:rPr>
              <a:t> </a:t>
            </a:r>
            <a:r>
              <a:rPr lang="zh-CN" altLang="en-US" sz="2000" b="1" dirty="0">
                <a:latin typeface="Times New Roman" charset="0"/>
              </a:rPr>
              <a:t>查询所有年龄在</a:t>
            </a:r>
            <a:r>
              <a:rPr lang="en-US" altLang="zh-CN" sz="2000" b="1" dirty="0">
                <a:latin typeface="Times New Roman" charset="0"/>
              </a:rPr>
              <a:t>20</a:t>
            </a:r>
            <a:r>
              <a:rPr lang="zh-CN" altLang="en-US" sz="2000" b="1" dirty="0">
                <a:latin typeface="Times New Roman" charset="0"/>
              </a:rPr>
              <a:t>岁以下的学生姓名及其年龄。</a:t>
            </a:r>
            <a:endParaRPr lang="en-US" altLang="zh-CN" sz="2000" b="1" dirty="0"/>
          </a:p>
          <a:p>
            <a:pPr>
              <a:lnSpc>
                <a:spcPct val="150000"/>
              </a:lnSpc>
            </a:pPr>
            <a:r>
              <a:rPr lang="en-US" altLang="zh-CN" sz="2000" b="1" dirty="0"/>
              <a:t>SELECT </a:t>
            </a:r>
            <a:r>
              <a:rPr lang="en-US" altLang="zh-CN" sz="2000" b="1" dirty="0" err="1"/>
              <a:t>Sname</a:t>
            </a:r>
            <a:r>
              <a:rPr lang="zh-CN" altLang="en-US" sz="2000" b="1" dirty="0"/>
              <a:t>，</a:t>
            </a:r>
            <a:r>
              <a:rPr lang="en-US" altLang="zh-CN" sz="2000" b="1" dirty="0"/>
              <a:t>Sage </a:t>
            </a:r>
          </a:p>
          <a:p>
            <a:pPr lvl="1">
              <a:lnSpc>
                <a:spcPct val="150000"/>
              </a:lnSpc>
            </a:pPr>
            <a:r>
              <a:rPr lang="en-US" altLang="zh-CN" sz="2000" b="1" dirty="0"/>
              <a:t>FROM    Student    </a:t>
            </a:r>
          </a:p>
          <a:p>
            <a:pPr lvl="1">
              <a:lnSpc>
                <a:spcPct val="150000"/>
              </a:lnSpc>
            </a:pPr>
            <a:r>
              <a:rPr lang="en-US" altLang="zh-CN" sz="2000" b="1" dirty="0"/>
              <a:t>WHERE Sage &lt; 20</a:t>
            </a:r>
            <a:r>
              <a:rPr lang="zh-CN" altLang="en-US" sz="2000" b="1" dirty="0"/>
              <a:t>；</a:t>
            </a:r>
            <a:r>
              <a:rPr lang="en-US" altLang="zh-CN" sz="2000" b="1" dirty="0"/>
              <a:t>         </a:t>
            </a:r>
          </a:p>
          <a:p>
            <a:pPr>
              <a:lnSpc>
                <a:spcPct val="150000"/>
              </a:lnSpc>
            </a:pPr>
            <a:r>
              <a:rPr lang="zh-CN" altLang="en-US" sz="2000" b="1" dirty="0">
                <a:solidFill>
                  <a:schemeClr val="folHlink"/>
                </a:solidFill>
              </a:rPr>
              <a:t>或</a:t>
            </a:r>
            <a:r>
              <a:rPr lang="en-US" altLang="zh-CN" sz="2000" b="1" dirty="0">
                <a:solidFill>
                  <a:schemeClr val="folHlink"/>
                </a:solidFill>
              </a:rPr>
              <a:t> </a:t>
            </a:r>
          </a:p>
          <a:p>
            <a:pPr>
              <a:lnSpc>
                <a:spcPct val="150000"/>
              </a:lnSpc>
            </a:pPr>
            <a:r>
              <a:rPr lang="en-US" altLang="zh-CN" sz="2000" b="1" dirty="0">
                <a:solidFill>
                  <a:schemeClr val="folHlink"/>
                </a:solidFill>
              </a:rPr>
              <a:t>SELECT </a:t>
            </a:r>
            <a:r>
              <a:rPr lang="en-US" altLang="zh-CN" sz="2000" b="1" dirty="0" err="1">
                <a:solidFill>
                  <a:schemeClr val="folHlink"/>
                </a:solidFill>
              </a:rPr>
              <a:t>Sname</a:t>
            </a:r>
            <a:r>
              <a:rPr lang="zh-CN" altLang="en-US" sz="2000" b="1" dirty="0">
                <a:solidFill>
                  <a:schemeClr val="folHlink"/>
                </a:solidFill>
              </a:rPr>
              <a:t>，</a:t>
            </a:r>
            <a:r>
              <a:rPr lang="en-US" altLang="zh-CN" sz="2000" b="1" dirty="0">
                <a:solidFill>
                  <a:schemeClr val="folHlink"/>
                </a:solidFill>
              </a:rPr>
              <a:t>Sage </a:t>
            </a:r>
          </a:p>
          <a:p>
            <a:pPr lvl="1">
              <a:lnSpc>
                <a:spcPct val="150000"/>
              </a:lnSpc>
            </a:pPr>
            <a:r>
              <a:rPr lang="en-US" altLang="zh-CN" sz="2000" b="1" dirty="0">
                <a:solidFill>
                  <a:schemeClr val="folHlink"/>
                </a:solidFill>
              </a:rPr>
              <a:t>FROM    Student </a:t>
            </a:r>
          </a:p>
          <a:p>
            <a:pPr lvl="1">
              <a:lnSpc>
                <a:spcPct val="150000"/>
              </a:lnSpc>
            </a:pPr>
            <a:r>
              <a:rPr lang="en-US" altLang="zh-CN" sz="2000" b="1" dirty="0">
                <a:solidFill>
                  <a:schemeClr val="folHlink"/>
                </a:solidFill>
              </a:rPr>
              <a:t>WHERE NOT Sage &gt;= 20</a:t>
            </a:r>
            <a:r>
              <a:rPr lang="zh-CN" altLang="en-US" sz="2000" b="1" dirty="0">
                <a:solidFill>
                  <a:schemeClr val="folHlink"/>
                </a:solidFill>
              </a:rPr>
              <a:t>；</a:t>
            </a:r>
            <a:endParaRPr lang="zh-CN" altLang="en-US" sz="2000" b="1" dirty="0">
              <a:solidFill>
                <a:schemeClr val="folHlink"/>
              </a:solidFill>
              <a:latin typeface="Times New Roman" panose="02020603050405020304" pitchFamily="18" charset="0"/>
              <a:ea typeface="楷体_GB2312" pitchFamily="49" charset="-122"/>
            </a:endParaRPr>
          </a:p>
        </p:txBody>
      </p:sp>
      <p:sp>
        <p:nvSpPr>
          <p:cNvPr id="390150" name="Rectangle 6">
            <a:extLst>
              <a:ext uri="{FF2B5EF4-FFF2-40B4-BE49-F238E27FC236}">
                <a16:creationId xmlns:a16="http://schemas.microsoft.com/office/drawing/2014/main" id="{7FC4E0DA-0C48-DE4C-AAB1-092D17E0DEDB}"/>
              </a:ext>
            </a:extLst>
          </p:cNvPr>
          <p:cNvSpPr>
            <a:spLocks noChangeArrowheads="1"/>
          </p:cNvSpPr>
          <p:nvPr/>
        </p:nvSpPr>
        <p:spPr bwMode="auto">
          <a:xfrm>
            <a:off x="5986992" y="3591922"/>
            <a:ext cx="6095416" cy="605102"/>
          </a:xfrm>
          <a:prstGeom prst="rect">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3"/>
          </a:lnRef>
          <a:fillRef idx="1">
            <a:schemeClr val="lt1"/>
          </a:fillRef>
          <a:effectRef idx="0">
            <a:schemeClr val="accent3"/>
          </a:effectRef>
          <a:fontRef idx="minor">
            <a:schemeClr val="dk1"/>
          </a:fontRef>
        </p:style>
        <p:txBody>
          <a:bodyPr wrap="square">
            <a:spAutoFit/>
          </a:bodyPr>
          <a:lstStyle/>
          <a:p>
            <a:pPr>
              <a:lnSpc>
                <a:spcPct val="200000"/>
              </a:lnSpc>
              <a:defRPr/>
            </a:pPr>
            <a:r>
              <a:rPr lang="zh-CN" altLang="en-US" sz="2000" b="1" dirty="0">
                <a:latin typeface="Tahoma" charset="0"/>
                <a:ea typeface="黑体" charset="0"/>
                <a:cs typeface="黑体" charset="0"/>
              </a:rPr>
              <a:t>练习：</a:t>
            </a:r>
            <a:r>
              <a:rPr lang="en-US" altLang="zh-CN" sz="2000" b="1" dirty="0">
                <a:latin typeface="Tahoma" charset="0"/>
                <a:ea typeface="黑体" charset="0"/>
                <a:cs typeface="黑体" charset="0"/>
              </a:rPr>
              <a:t> </a:t>
            </a:r>
            <a:r>
              <a:rPr lang="zh-CN" altLang="en-US" sz="2000" b="1" dirty="0">
                <a:latin typeface="Tahoma" charset="0"/>
                <a:ea typeface="黑体" charset="0"/>
                <a:cs typeface="黑体" charset="0"/>
              </a:rPr>
              <a:t>查询全部学分大于</a:t>
            </a:r>
            <a:r>
              <a:rPr lang="en-US" altLang="zh-CN" sz="2000" b="1" dirty="0">
                <a:latin typeface="Tahoma" charset="0"/>
                <a:ea typeface="黑体" charset="0"/>
                <a:cs typeface="黑体" charset="0"/>
              </a:rPr>
              <a:t>3</a:t>
            </a:r>
            <a:r>
              <a:rPr lang="zh-CN" altLang="en-US" sz="2000" b="1" dirty="0">
                <a:latin typeface="Tahoma" charset="0"/>
                <a:ea typeface="黑体" charset="0"/>
                <a:cs typeface="黑体" charset="0"/>
              </a:rPr>
              <a:t>学分的课程名及开课院系。</a:t>
            </a:r>
          </a:p>
        </p:txBody>
      </p:sp>
      <p:sp>
        <p:nvSpPr>
          <p:cNvPr id="390151" name="Rectangle 7">
            <a:extLst>
              <a:ext uri="{FF2B5EF4-FFF2-40B4-BE49-F238E27FC236}">
                <a16:creationId xmlns:a16="http://schemas.microsoft.com/office/drawing/2014/main" id="{F45F9386-96F3-FB41-80BC-F9F115763648}"/>
              </a:ext>
            </a:extLst>
          </p:cNvPr>
          <p:cNvSpPr>
            <a:spLocks noChangeArrowheads="1"/>
          </p:cNvSpPr>
          <p:nvPr/>
        </p:nvSpPr>
        <p:spPr bwMode="auto">
          <a:xfrm>
            <a:off x="5986992" y="4511029"/>
            <a:ext cx="5986994" cy="605102"/>
          </a:xfrm>
          <a:prstGeom prst="rect">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3"/>
          </a:lnRef>
          <a:fillRef idx="1">
            <a:schemeClr val="lt1"/>
          </a:fillRef>
          <a:effectRef idx="0">
            <a:schemeClr val="accent3"/>
          </a:effectRef>
          <a:fontRef idx="minor">
            <a:schemeClr val="dk1"/>
          </a:fontRef>
        </p:style>
        <p:txBody>
          <a:bodyPr wrap="square">
            <a:spAutoFit/>
          </a:bodyPr>
          <a:lstStyle/>
          <a:p>
            <a:pPr>
              <a:lnSpc>
                <a:spcPct val="200000"/>
              </a:lnSpc>
              <a:defRPr/>
            </a:pPr>
            <a:r>
              <a:rPr lang="zh-CN" altLang="en-US" sz="2000" b="1" dirty="0">
                <a:latin typeface="Tahoma" charset="0"/>
                <a:ea typeface="黑体" charset="0"/>
                <a:cs typeface="黑体" charset="0"/>
              </a:rPr>
              <a:t>练习：</a:t>
            </a:r>
            <a:r>
              <a:rPr lang="en-US" altLang="zh-CN" sz="2000" b="1" dirty="0">
                <a:latin typeface="Tahoma" charset="0"/>
                <a:ea typeface="黑体" charset="0"/>
                <a:cs typeface="黑体" charset="0"/>
              </a:rPr>
              <a:t> </a:t>
            </a:r>
            <a:r>
              <a:rPr lang="zh-CN" altLang="en-US" sz="2000" b="1" dirty="0">
                <a:latin typeface="Tahoma" charset="0"/>
                <a:ea typeface="黑体" charset="0"/>
                <a:cs typeface="黑体" charset="0"/>
              </a:rPr>
              <a:t>查询全体男生名单</a:t>
            </a:r>
          </a:p>
        </p:txBody>
      </p:sp>
      <p:sp>
        <p:nvSpPr>
          <p:cNvPr id="2" name="矩形 1">
            <a:extLst>
              <a:ext uri="{FF2B5EF4-FFF2-40B4-BE49-F238E27FC236}">
                <a16:creationId xmlns:a16="http://schemas.microsoft.com/office/drawing/2014/main" id="{C7178893-C0BB-D941-BA5C-EAE414170AC8}"/>
              </a:ext>
            </a:extLst>
          </p:cNvPr>
          <p:cNvSpPr/>
          <p:nvPr/>
        </p:nvSpPr>
        <p:spPr>
          <a:xfrm>
            <a:off x="3458964" y="853599"/>
            <a:ext cx="5911067" cy="153644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just">
              <a:lnSpc>
                <a:spcPct val="150000"/>
              </a:lnSpc>
            </a:pPr>
            <a:r>
              <a:rPr lang="zh-CN" altLang="en-US" sz="2200" b="1" dirty="0">
                <a:latin typeface="SimHei" panose="02010609060101010101" pitchFamily="49" charset="-122"/>
                <a:ea typeface="SimHei" panose="02010609060101010101" pitchFamily="49" charset="-122"/>
              </a:rPr>
              <a:t>在</a:t>
            </a:r>
            <a:r>
              <a:rPr lang="en-US" altLang="zh-CN" sz="2200" b="1" dirty="0">
                <a:latin typeface="SimHei" panose="02010609060101010101" pitchFamily="49" charset="-122"/>
                <a:ea typeface="SimHei" panose="02010609060101010101" pitchFamily="49" charset="-122"/>
              </a:rPr>
              <a:t>WHERE</a:t>
            </a:r>
            <a:r>
              <a:rPr lang="zh-CN" altLang="en-US" sz="2200" b="1" dirty="0">
                <a:latin typeface="SimHei" panose="02010609060101010101" pitchFamily="49" charset="-122"/>
                <a:ea typeface="SimHei" panose="02010609060101010101" pitchFamily="49" charset="-122"/>
              </a:rPr>
              <a:t>子句的</a:t>
            </a:r>
            <a:r>
              <a:rPr lang="en-US" altLang="zh-CN" sz="2200" b="1" dirty="0">
                <a:latin typeface="SimHei" panose="02010609060101010101" pitchFamily="49" charset="-122"/>
                <a:ea typeface="SimHei" panose="02010609060101010101" pitchFamily="49" charset="-122"/>
              </a:rPr>
              <a:t>&lt;</a:t>
            </a:r>
            <a:r>
              <a:rPr lang="zh-CN" altLang="en-US" sz="2200" b="1" dirty="0">
                <a:latin typeface="SimHei" panose="02010609060101010101" pitchFamily="49" charset="-122"/>
                <a:ea typeface="SimHei" panose="02010609060101010101" pitchFamily="49" charset="-122"/>
              </a:rPr>
              <a:t>比较条件</a:t>
            </a:r>
            <a:r>
              <a:rPr lang="en-US" altLang="zh-CN" sz="2200" b="1" dirty="0">
                <a:latin typeface="SimHei" panose="02010609060101010101" pitchFamily="49" charset="-122"/>
                <a:ea typeface="SimHei" panose="02010609060101010101" pitchFamily="49" charset="-122"/>
              </a:rPr>
              <a:t>&gt;</a:t>
            </a:r>
            <a:r>
              <a:rPr lang="zh-CN" altLang="en-US" sz="2200" b="1" dirty="0">
                <a:latin typeface="SimHei" panose="02010609060101010101" pitchFamily="49" charset="-122"/>
                <a:ea typeface="SimHei" panose="02010609060101010101" pitchFamily="49" charset="-122"/>
              </a:rPr>
              <a:t>中使用比较运算符</a:t>
            </a:r>
            <a:endParaRPr lang="en-US" altLang="zh-CN" sz="2200" b="1" dirty="0">
              <a:latin typeface="SimHei" panose="02010609060101010101" pitchFamily="49" charset="-122"/>
              <a:ea typeface="SimHei" panose="02010609060101010101" pitchFamily="49" charset="-122"/>
            </a:endParaRPr>
          </a:p>
          <a:p>
            <a:pPr lvl="1">
              <a:lnSpc>
                <a:spcPct val="150000"/>
              </a:lnSpc>
              <a:buFont typeface="Wingdings" pitchFamily="2" charset="2"/>
              <a:buNone/>
            </a:pPr>
            <a:r>
              <a:rPr lang="en-US" altLang="zh-CN" sz="2200" b="1" dirty="0">
                <a:solidFill>
                  <a:schemeClr val="accent6">
                    <a:lumMod val="50000"/>
                  </a:schemeClr>
                </a:solidFill>
                <a:latin typeface="SimHei" panose="02010609060101010101" pitchFamily="49" charset="-122"/>
                <a:ea typeface="SimHei" panose="02010609060101010101" pitchFamily="49" charset="-122"/>
              </a:rPr>
              <a:t>=</a:t>
            </a:r>
            <a:r>
              <a:rPr lang="zh-CN" altLang="en-US" sz="2200" b="1" dirty="0">
                <a:solidFill>
                  <a:schemeClr val="accent6">
                    <a:lumMod val="50000"/>
                  </a:schemeClr>
                </a:solidFill>
                <a:latin typeface="SimHei" panose="02010609060101010101" pitchFamily="49" charset="-122"/>
                <a:ea typeface="SimHei" panose="02010609060101010101" pitchFamily="49" charset="-122"/>
              </a:rPr>
              <a:t>，</a:t>
            </a:r>
            <a:r>
              <a:rPr lang="en-US" altLang="zh-CN" sz="2200" b="1" dirty="0">
                <a:solidFill>
                  <a:schemeClr val="accent6">
                    <a:lumMod val="50000"/>
                  </a:schemeClr>
                </a:solidFill>
                <a:latin typeface="SimHei" panose="02010609060101010101" pitchFamily="49" charset="-122"/>
                <a:ea typeface="SimHei" panose="02010609060101010101" pitchFamily="49" charset="-122"/>
              </a:rPr>
              <a:t>&gt;</a:t>
            </a:r>
            <a:r>
              <a:rPr lang="zh-CN" altLang="en-US" sz="2200" b="1" dirty="0">
                <a:solidFill>
                  <a:schemeClr val="accent6">
                    <a:lumMod val="50000"/>
                  </a:schemeClr>
                </a:solidFill>
                <a:latin typeface="SimHei" panose="02010609060101010101" pitchFamily="49" charset="-122"/>
                <a:ea typeface="SimHei" panose="02010609060101010101" pitchFamily="49" charset="-122"/>
              </a:rPr>
              <a:t>，</a:t>
            </a:r>
            <a:r>
              <a:rPr lang="en-US" altLang="zh-CN" sz="2200" b="1" dirty="0">
                <a:solidFill>
                  <a:schemeClr val="accent6">
                    <a:lumMod val="50000"/>
                  </a:schemeClr>
                </a:solidFill>
                <a:latin typeface="SimHei" panose="02010609060101010101" pitchFamily="49" charset="-122"/>
                <a:ea typeface="SimHei" panose="02010609060101010101" pitchFamily="49" charset="-122"/>
              </a:rPr>
              <a:t>&lt;</a:t>
            </a:r>
            <a:r>
              <a:rPr lang="zh-CN" altLang="en-US" sz="2200" b="1" dirty="0">
                <a:solidFill>
                  <a:schemeClr val="accent6">
                    <a:lumMod val="50000"/>
                  </a:schemeClr>
                </a:solidFill>
                <a:latin typeface="SimHei" panose="02010609060101010101" pitchFamily="49" charset="-122"/>
                <a:ea typeface="SimHei" panose="02010609060101010101" pitchFamily="49" charset="-122"/>
              </a:rPr>
              <a:t>，</a:t>
            </a:r>
            <a:r>
              <a:rPr lang="en-US" altLang="zh-CN" sz="2200" b="1" dirty="0">
                <a:solidFill>
                  <a:schemeClr val="accent6">
                    <a:lumMod val="50000"/>
                  </a:schemeClr>
                </a:solidFill>
                <a:latin typeface="SimHei" panose="02010609060101010101" pitchFamily="49" charset="-122"/>
                <a:ea typeface="SimHei" panose="02010609060101010101" pitchFamily="49" charset="-122"/>
              </a:rPr>
              <a:t>&gt;=</a:t>
            </a:r>
            <a:r>
              <a:rPr lang="zh-CN" altLang="en-US" sz="2200" b="1" dirty="0">
                <a:solidFill>
                  <a:schemeClr val="accent6">
                    <a:lumMod val="50000"/>
                  </a:schemeClr>
                </a:solidFill>
                <a:latin typeface="SimHei" panose="02010609060101010101" pitchFamily="49" charset="-122"/>
                <a:ea typeface="SimHei" panose="02010609060101010101" pitchFamily="49" charset="-122"/>
              </a:rPr>
              <a:t>，</a:t>
            </a:r>
            <a:r>
              <a:rPr lang="en-US" altLang="zh-CN" sz="2200" b="1" dirty="0">
                <a:solidFill>
                  <a:schemeClr val="accent6">
                    <a:lumMod val="50000"/>
                  </a:schemeClr>
                </a:solidFill>
                <a:latin typeface="SimHei" panose="02010609060101010101" pitchFamily="49" charset="-122"/>
                <a:ea typeface="SimHei" panose="02010609060101010101" pitchFamily="49" charset="-122"/>
              </a:rPr>
              <a:t>&lt;=</a:t>
            </a:r>
            <a:r>
              <a:rPr lang="zh-CN" altLang="en-US" sz="2200" b="1" dirty="0">
                <a:solidFill>
                  <a:schemeClr val="accent6">
                    <a:lumMod val="50000"/>
                  </a:schemeClr>
                </a:solidFill>
                <a:latin typeface="SimHei" panose="02010609060101010101" pitchFamily="49" charset="-122"/>
                <a:ea typeface="SimHei" panose="02010609060101010101" pitchFamily="49" charset="-122"/>
              </a:rPr>
              <a:t>，</a:t>
            </a:r>
            <a:r>
              <a:rPr lang="en-US" altLang="zh-CN" sz="2200" b="1" dirty="0">
                <a:solidFill>
                  <a:schemeClr val="accent6">
                    <a:lumMod val="50000"/>
                  </a:schemeClr>
                </a:solidFill>
                <a:latin typeface="SimHei" panose="02010609060101010101" pitchFamily="49" charset="-122"/>
                <a:ea typeface="SimHei" panose="02010609060101010101" pitchFamily="49" charset="-122"/>
              </a:rPr>
              <a:t>!= </a:t>
            </a:r>
            <a:r>
              <a:rPr lang="zh-CN" altLang="en-US" sz="2200" b="1" dirty="0">
                <a:solidFill>
                  <a:schemeClr val="accent6">
                    <a:lumMod val="50000"/>
                  </a:schemeClr>
                </a:solidFill>
                <a:latin typeface="SimHei" panose="02010609060101010101" pitchFamily="49" charset="-122"/>
                <a:ea typeface="SimHei" panose="02010609060101010101" pitchFamily="49" charset="-122"/>
              </a:rPr>
              <a:t>或</a:t>
            </a:r>
            <a:r>
              <a:rPr lang="en-US" altLang="zh-CN" sz="2200" b="1" dirty="0">
                <a:solidFill>
                  <a:schemeClr val="accent6">
                    <a:lumMod val="50000"/>
                  </a:schemeClr>
                </a:solidFill>
                <a:latin typeface="SimHei" panose="02010609060101010101" pitchFamily="49" charset="-122"/>
                <a:ea typeface="SimHei" panose="02010609060101010101" pitchFamily="49" charset="-122"/>
              </a:rPr>
              <a:t> &lt;&gt;</a:t>
            </a:r>
            <a:r>
              <a:rPr lang="zh-CN" altLang="en-US" sz="2200" b="1" dirty="0">
                <a:solidFill>
                  <a:schemeClr val="accent6">
                    <a:lumMod val="50000"/>
                  </a:schemeClr>
                </a:solidFill>
                <a:latin typeface="SimHei" panose="02010609060101010101" pitchFamily="49" charset="-122"/>
                <a:ea typeface="SimHei" panose="02010609060101010101" pitchFamily="49" charset="-122"/>
              </a:rPr>
              <a:t>，</a:t>
            </a:r>
            <a:r>
              <a:rPr lang="en-US" altLang="zh-CN" sz="2200" b="1" dirty="0">
                <a:solidFill>
                  <a:schemeClr val="accent6">
                    <a:lumMod val="50000"/>
                  </a:schemeClr>
                </a:solidFill>
                <a:latin typeface="SimHei" panose="02010609060101010101" pitchFamily="49" charset="-122"/>
                <a:ea typeface="SimHei" panose="02010609060101010101" pitchFamily="49" charset="-122"/>
              </a:rPr>
              <a:t>!&gt;</a:t>
            </a:r>
            <a:r>
              <a:rPr lang="zh-CN" altLang="en-US" sz="2200" b="1" dirty="0">
                <a:solidFill>
                  <a:schemeClr val="accent6">
                    <a:lumMod val="50000"/>
                  </a:schemeClr>
                </a:solidFill>
                <a:latin typeface="SimHei" panose="02010609060101010101" pitchFamily="49" charset="-122"/>
                <a:ea typeface="SimHei" panose="02010609060101010101" pitchFamily="49" charset="-122"/>
              </a:rPr>
              <a:t>，</a:t>
            </a:r>
            <a:r>
              <a:rPr lang="en-US" altLang="zh-CN" sz="2200" b="1" dirty="0">
                <a:solidFill>
                  <a:schemeClr val="accent6">
                    <a:lumMod val="50000"/>
                  </a:schemeClr>
                </a:solidFill>
                <a:latin typeface="SimHei" panose="02010609060101010101" pitchFamily="49" charset="-122"/>
                <a:ea typeface="SimHei" panose="02010609060101010101" pitchFamily="49" charset="-122"/>
              </a:rPr>
              <a:t>!&lt;</a:t>
            </a:r>
            <a:r>
              <a:rPr lang="zh-CN" altLang="en-US" sz="2200" b="1" dirty="0">
                <a:solidFill>
                  <a:schemeClr val="accent6">
                    <a:lumMod val="50000"/>
                  </a:schemeClr>
                </a:solidFill>
                <a:latin typeface="SimHei" panose="02010609060101010101" pitchFamily="49" charset="-122"/>
                <a:ea typeface="SimHei" panose="02010609060101010101" pitchFamily="49" charset="-122"/>
              </a:rPr>
              <a:t>，</a:t>
            </a:r>
            <a:r>
              <a:rPr lang="en-US" altLang="zh-CN" sz="2200" b="1" dirty="0">
                <a:solidFill>
                  <a:schemeClr val="accent6">
                    <a:lumMod val="50000"/>
                  </a:schemeClr>
                </a:solidFill>
                <a:latin typeface="SimHei" panose="02010609060101010101" pitchFamily="49" charset="-122"/>
                <a:ea typeface="SimHei" panose="02010609060101010101" pitchFamily="49" charset="-122"/>
              </a:rPr>
              <a:t> </a:t>
            </a:r>
          </a:p>
          <a:p>
            <a:pPr lvl="1">
              <a:lnSpc>
                <a:spcPct val="150000"/>
              </a:lnSpc>
              <a:buFont typeface="Wingdings" pitchFamily="2" charset="2"/>
              <a:buNone/>
            </a:pPr>
            <a:r>
              <a:rPr lang="zh-CN" altLang="en-US" sz="2200" b="1" dirty="0">
                <a:solidFill>
                  <a:schemeClr val="accent6">
                    <a:lumMod val="50000"/>
                  </a:schemeClr>
                </a:solidFill>
                <a:latin typeface="SimHei" panose="02010609060101010101" pitchFamily="49" charset="-122"/>
                <a:ea typeface="SimHei" panose="02010609060101010101" pitchFamily="49" charset="-122"/>
              </a:rPr>
              <a:t>逻辑运算符</a:t>
            </a:r>
            <a:r>
              <a:rPr lang="en-US" altLang="zh-CN" sz="2200" b="1" dirty="0">
                <a:solidFill>
                  <a:schemeClr val="accent6">
                    <a:lumMod val="50000"/>
                  </a:schemeClr>
                </a:solidFill>
                <a:latin typeface="SimHei" panose="02010609060101010101" pitchFamily="49" charset="-122"/>
                <a:ea typeface="SimHei" panose="02010609060101010101" pitchFamily="49" charset="-122"/>
              </a:rPr>
              <a:t>NOT  +  </a:t>
            </a:r>
            <a:r>
              <a:rPr lang="zh-CN" altLang="en-US" sz="2200" b="1" dirty="0">
                <a:solidFill>
                  <a:schemeClr val="accent6">
                    <a:lumMod val="50000"/>
                  </a:schemeClr>
                </a:solidFill>
                <a:latin typeface="SimHei" panose="02010609060101010101" pitchFamily="49" charset="-122"/>
                <a:ea typeface="SimHei" panose="02010609060101010101" pitchFamily="49" charset="-122"/>
              </a:rPr>
              <a:t>比较运算符</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90148"/>
                                        </p:tgtEl>
                                        <p:attrNameLst>
                                          <p:attrName>style.visibility</p:attrName>
                                        </p:attrNameLst>
                                      </p:cBhvr>
                                      <p:to>
                                        <p:strVal val="visible"/>
                                      </p:to>
                                    </p:set>
                                    <p:animEffect transition="in" filter="box(in)">
                                      <p:cBhvr>
                                        <p:cTn id="7" dur="500"/>
                                        <p:tgtEl>
                                          <p:spTgt spid="3901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90150"/>
                                        </p:tgtEl>
                                        <p:attrNameLst>
                                          <p:attrName>style.visibility</p:attrName>
                                        </p:attrNameLst>
                                      </p:cBhvr>
                                      <p:to>
                                        <p:strVal val="visible"/>
                                      </p:to>
                                    </p:set>
                                    <p:animEffect transition="in" filter="wipe(up)">
                                      <p:cBhvr>
                                        <p:cTn id="12" dur="500"/>
                                        <p:tgtEl>
                                          <p:spTgt spid="3901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90151"/>
                                        </p:tgtEl>
                                        <p:attrNameLst>
                                          <p:attrName>style.visibility</p:attrName>
                                        </p:attrNameLst>
                                      </p:cBhvr>
                                      <p:to>
                                        <p:strVal val="visible"/>
                                      </p:to>
                                    </p:set>
                                    <p:animEffect transition="in" filter="wipe(up)">
                                      <p:cBhvr>
                                        <p:cTn id="17" dur="500"/>
                                        <p:tgtEl>
                                          <p:spTgt spid="390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8" grpId="0" animBg="1"/>
      <p:bldP spid="390150" grpId="0" animBg="1"/>
      <p:bldP spid="39015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a:extLst>
              <a:ext uri="{FF2B5EF4-FFF2-40B4-BE49-F238E27FC236}">
                <a16:creationId xmlns:a16="http://schemas.microsoft.com/office/drawing/2014/main" id="{93E2C72A-2F63-7540-AC84-5D17E9760F56}"/>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en-US" altLang="zh-CN" dirty="0">
                <a:solidFill>
                  <a:schemeClr val="bg2">
                    <a:lumMod val="10000"/>
                  </a:schemeClr>
                </a:solidFill>
              </a:rPr>
              <a:t>(2) </a:t>
            </a:r>
            <a:r>
              <a:rPr lang="zh-CN" altLang="en-US" dirty="0">
                <a:solidFill>
                  <a:schemeClr val="bg2">
                    <a:lumMod val="10000"/>
                  </a:schemeClr>
                </a:solidFill>
              </a:rPr>
              <a:t>确定范围</a:t>
            </a:r>
          </a:p>
        </p:txBody>
      </p:sp>
      <p:sp>
        <p:nvSpPr>
          <p:cNvPr id="391171" name="Rectangle 3">
            <a:extLst>
              <a:ext uri="{FF2B5EF4-FFF2-40B4-BE49-F238E27FC236}">
                <a16:creationId xmlns:a16="http://schemas.microsoft.com/office/drawing/2014/main" id="{9A6E1042-D4CE-E747-8D53-3B47EC21CEF5}"/>
              </a:ext>
            </a:extLst>
          </p:cNvPr>
          <p:cNvSpPr>
            <a:spLocks noGrp="1" noChangeArrowheads="1"/>
          </p:cNvSpPr>
          <p:nvPr>
            <p:ph idx="1"/>
          </p:nvPr>
        </p:nvSpPr>
        <p:spPr>
          <a:xfrm>
            <a:off x="849489" y="1088082"/>
            <a:ext cx="9547958" cy="622478"/>
          </a:xfrm>
          <a:ln>
            <a:headEnd/>
            <a:tailEnd/>
          </a:ln>
        </p:spPr>
        <p:style>
          <a:lnRef idx="2">
            <a:schemeClr val="accent3"/>
          </a:lnRef>
          <a:fillRef idx="1">
            <a:schemeClr val="lt1"/>
          </a:fillRef>
          <a:effectRef idx="0">
            <a:schemeClr val="accent3"/>
          </a:effectRef>
          <a:fontRef idx="minor">
            <a:schemeClr val="dk1"/>
          </a:fontRef>
        </p:style>
        <p:txBody>
          <a:bodyPr>
            <a:normAutofit fontScale="92500"/>
          </a:bodyPr>
          <a:lstStyle/>
          <a:p>
            <a:pPr marL="0" indent="0">
              <a:spcBef>
                <a:spcPct val="20000"/>
              </a:spcBef>
              <a:buClr>
                <a:schemeClr val="folHlink"/>
              </a:buClr>
              <a:buSzPct val="60000"/>
              <a:buNone/>
            </a:pPr>
            <a:r>
              <a:rPr lang="zh-CN" altLang="en-US" sz="2400" b="1" dirty="0">
                <a:solidFill>
                  <a:schemeClr val="dk1"/>
                </a:solidFill>
                <a:cs typeface="+mn-cs"/>
              </a:rPr>
              <a:t>谓词</a:t>
            </a:r>
            <a:r>
              <a:rPr lang="zh-CN" altLang="en-US" sz="2400" b="1" dirty="0">
                <a:cs typeface="+mn-cs"/>
              </a:rPr>
              <a:t>：</a:t>
            </a:r>
            <a:r>
              <a:rPr lang="en-US" altLang="zh-CN" sz="2400" b="1" dirty="0">
                <a:solidFill>
                  <a:schemeClr val="dk1"/>
                </a:solidFill>
                <a:cs typeface="+mn-cs"/>
              </a:rPr>
              <a:t> BETWEEN …  AND  …</a:t>
            </a:r>
            <a:r>
              <a:rPr lang="zh-CN" altLang="en-US" sz="2400" b="1" dirty="0">
                <a:solidFill>
                  <a:schemeClr val="dk1"/>
                </a:solidFill>
                <a:cs typeface="+mn-cs"/>
              </a:rPr>
              <a:t>   或</a:t>
            </a:r>
            <a:r>
              <a:rPr lang="en-US" altLang="zh-CN" sz="2400" b="1" dirty="0">
                <a:solidFill>
                  <a:schemeClr val="dk1"/>
                </a:solidFill>
                <a:cs typeface="+mn-cs"/>
              </a:rPr>
              <a:t>		NOT BETWEEN  …  AND  …</a:t>
            </a:r>
          </a:p>
        </p:txBody>
      </p:sp>
      <p:sp>
        <p:nvSpPr>
          <p:cNvPr id="8" name="幻灯片编号占位符 5">
            <a:extLst>
              <a:ext uri="{FF2B5EF4-FFF2-40B4-BE49-F238E27FC236}">
                <a16:creationId xmlns:a16="http://schemas.microsoft.com/office/drawing/2014/main" id="{0F9EE623-2AFA-2447-B1A7-7DB6F8DCD0C9}"/>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14FFA70F-0DDA-A34C-B5DE-2F5BA92322AC}" type="slidenum">
              <a:rPr kumimoji="0" lang="en-US" altLang="zh-CN" sz="1400">
                <a:ea typeface="宋体" panose="02010600030101010101" pitchFamily="2" charset="-122"/>
              </a:rPr>
              <a:pPr/>
              <a:t>35</a:t>
            </a:fld>
            <a:endParaRPr kumimoji="0" lang="en-US" altLang="zh-CN" sz="1400">
              <a:ea typeface="宋体" panose="02010600030101010101" pitchFamily="2" charset="-122"/>
            </a:endParaRPr>
          </a:p>
        </p:txBody>
      </p:sp>
      <p:sp>
        <p:nvSpPr>
          <p:cNvPr id="391172" name="Rectangle 4">
            <a:extLst>
              <a:ext uri="{FF2B5EF4-FFF2-40B4-BE49-F238E27FC236}">
                <a16:creationId xmlns:a16="http://schemas.microsoft.com/office/drawing/2014/main" id="{77CCF2AF-E65A-BC4E-97DA-6C3AEBA16661}"/>
              </a:ext>
            </a:extLst>
          </p:cNvPr>
          <p:cNvSpPr>
            <a:spLocks noChangeArrowheads="1"/>
          </p:cNvSpPr>
          <p:nvPr/>
        </p:nvSpPr>
        <p:spPr bwMode="auto">
          <a:xfrm>
            <a:off x="90312" y="2277925"/>
            <a:ext cx="6005688" cy="2336345"/>
          </a:xfrm>
          <a:prstGeom prst="rect">
            <a:avLst/>
          </a:prstGeom>
          <a:noFill/>
          <a:ln>
            <a:noFill/>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wrap="square">
            <a:spAutoFit/>
          </a:bodyPr>
          <a:lstStyle/>
          <a:p>
            <a:pPr lvl="1" indent="-446088">
              <a:lnSpc>
                <a:spcPct val="150000"/>
              </a:lnSpc>
              <a:defRPr/>
            </a:pPr>
            <a:r>
              <a:rPr lang="zh-CN" altLang="en-US" sz="2000" b="1" dirty="0"/>
              <a:t>例：查询年龄在</a:t>
            </a:r>
            <a:r>
              <a:rPr lang="en-US" altLang="zh-CN" sz="2000" b="1" dirty="0"/>
              <a:t>20-23</a:t>
            </a:r>
            <a:r>
              <a:rPr lang="zh-CN" altLang="en-US" sz="2000" b="1" dirty="0"/>
              <a:t>岁（包括</a:t>
            </a:r>
            <a:r>
              <a:rPr lang="en-US" altLang="zh-CN" sz="2000" b="1" dirty="0"/>
              <a:t>20</a:t>
            </a:r>
            <a:r>
              <a:rPr lang="zh-CN" altLang="en-US" sz="2000" b="1" dirty="0"/>
              <a:t>岁和</a:t>
            </a:r>
            <a:r>
              <a:rPr lang="en-US" altLang="zh-CN" sz="2000" b="1" dirty="0"/>
              <a:t>23</a:t>
            </a:r>
            <a:r>
              <a:rPr lang="zh-CN" altLang="en-US" sz="2000" b="1" dirty="0"/>
              <a:t>岁）之间的学生的姓名、系别和年龄。</a:t>
            </a:r>
            <a:endParaRPr lang="en-US" altLang="zh-CN" sz="2000" b="1" dirty="0">
              <a:latin typeface="Tahoma" charset="0"/>
              <a:ea typeface="黑体" charset="0"/>
              <a:cs typeface="黑体" charset="0"/>
            </a:endParaRPr>
          </a:p>
          <a:p>
            <a:pPr lvl="1">
              <a:lnSpc>
                <a:spcPct val="150000"/>
              </a:lnSpc>
              <a:defRPr/>
            </a:pPr>
            <a:r>
              <a:rPr lang="en-US" altLang="zh-CN" sz="2000" b="1" dirty="0">
                <a:latin typeface="Tahoma" charset="0"/>
                <a:ea typeface="黑体" charset="0"/>
                <a:cs typeface="黑体" charset="0"/>
              </a:rPr>
              <a:t>SELECT </a:t>
            </a:r>
            <a:r>
              <a:rPr lang="en-US" altLang="zh-CN" sz="2000" b="1" dirty="0" err="1">
                <a:latin typeface="Tahoma" charset="0"/>
                <a:ea typeface="黑体" charset="0"/>
                <a:cs typeface="黑体" charset="0"/>
              </a:rPr>
              <a:t>Sname</a:t>
            </a:r>
            <a:r>
              <a:rPr lang="zh-CN" altLang="en-US" sz="2000" b="1" dirty="0">
                <a:latin typeface="Tahoma" charset="0"/>
                <a:ea typeface="黑体" charset="0"/>
                <a:cs typeface="黑体" charset="0"/>
              </a:rPr>
              <a:t>，</a:t>
            </a:r>
            <a:r>
              <a:rPr lang="en-US" altLang="zh-CN" sz="2000" b="1" dirty="0" err="1">
                <a:latin typeface="Tahoma" charset="0"/>
                <a:ea typeface="黑体" charset="0"/>
                <a:cs typeface="黑体" charset="0"/>
              </a:rPr>
              <a:t>Sdept</a:t>
            </a:r>
            <a:r>
              <a:rPr lang="zh-CN" altLang="en-US" sz="2000" b="1" dirty="0">
                <a:latin typeface="Tahoma" charset="0"/>
                <a:ea typeface="黑体" charset="0"/>
                <a:cs typeface="黑体" charset="0"/>
              </a:rPr>
              <a:t>，</a:t>
            </a:r>
            <a:r>
              <a:rPr lang="en-US" altLang="zh-CN" sz="2000" b="1" dirty="0">
                <a:latin typeface="Tahoma" charset="0"/>
                <a:ea typeface="黑体" charset="0"/>
                <a:cs typeface="黑体" charset="0"/>
              </a:rPr>
              <a:t>Sage</a:t>
            </a:r>
          </a:p>
          <a:p>
            <a:pPr lvl="2">
              <a:lnSpc>
                <a:spcPct val="150000"/>
              </a:lnSpc>
              <a:defRPr/>
            </a:pPr>
            <a:r>
              <a:rPr lang="en-US" altLang="zh-CN" sz="2000" b="1" dirty="0">
                <a:latin typeface="Tahoma" charset="0"/>
                <a:ea typeface="黑体" charset="0"/>
                <a:cs typeface="黑体" charset="0"/>
              </a:rPr>
              <a:t>FROM   Student</a:t>
            </a:r>
          </a:p>
          <a:p>
            <a:pPr lvl="2">
              <a:lnSpc>
                <a:spcPct val="150000"/>
              </a:lnSpc>
              <a:defRPr/>
            </a:pPr>
            <a:r>
              <a:rPr lang="en-US" altLang="zh-CN" sz="2000" b="1" dirty="0">
                <a:latin typeface="Tahoma" charset="0"/>
                <a:ea typeface="黑体" charset="0"/>
                <a:cs typeface="黑体" charset="0"/>
              </a:rPr>
              <a:t>WHERE Sage </a:t>
            </a:r>
            <a:r>
              <a:rPr lang="en-US" altLang="zh-CN" sz="2000" b="1" dirty="0">
                <a:solidFill>
                  <a:srgbClr val="C00000"/>
                </a:solidFill>
                <a:latin typeface="Tahoma" charset="0"/>
                <a:ea typeface="黑体" charset="0"/>
                <a:cs typeface="黑体" charset="0"/>
              </a:rPr>
              <a:t>BETWEEN</a:t>
            </a:r>
            <a:r>
              <a:rPr lang="en-US" altLang="zh-CN" sz="2000" b="1" dirty="0">
                <a:latin typeface="Tahoma" charset="0"/>
                <a:ea typeface="黑体" charset="0"/>
                <a:cs typeface="黑体" charset="0"/>
              </a:rPr>
              <a:t> 20 </a:t>
            </a:r>
            <a:r>
              <a:rPr lang="en-US" altLang="zh-CN" sz="2000" b="1" dirty="0">
                <a:solidFill>
                  <a:srgbClr val="C00000"/>
                </a:solidFill>
                <a:latin typeface="Tahoma" charset="0"/>
                <a:ea typeface="黑体" charset="0"/>
                <a:cs typeface="黑体" charset="0"/>
              </a:rPr>
              <a:t>AND</a:t>
            </a:r>
            <a:r>
              <a:rPr lang="en-US" altLang="zh-CN" sz="2000" b="1" dirty="0">
                <a:latin typeface="Tahoma" charset="0"/>
                <a:ea typeface="黑体" charset="0"/>
                <a:cs typeface="黑体" charset="0"/>
              </a:rPr>
              <a:t> 23</a:t>
            </a:r>
            <a:r>
              <a:rPr lang="zh-CN" altLang="en-US" sz="2000" b="1" dirty="0">
                <a:latin typeface="Tahoma" charset="0"/>
                <a:ea typeface="黑体" charset="0"/>
                <a:cs typeface="黑体" charset="0"/>
              </a:rPr>
              <a:t>；</a:t>
            </a:r>
            <a:r>
              <a:rPr lang="en-US" altLang="zh-CN" sz="2000" dirty="0">
                <a:latin typeface="Tahoma" charset="0"/>
                <a:ea typeface="黑体" charset="0"/>
                <a:cs typeface="黑体" charset="0"/>
              </a:rPr>
              <a:t> </a:t>
            </a:r>
          </a:p>
        </p:txBody>
      </p:sp>
      <p:sp>
        <p:nvSpPr>
          <p:cNvPr id="391174" name="Rectangle 6">
            <a:extLst>
              <a:ext uri="{FF2B5EF4-FFF2-40B4-BE49-F238E27FC236}">
                <a16:creationId xmlns:a16="http://schemas.microsoft.com/office/drawing/2014/main" id="{020CE89F-88A6-B744-B917-368D0025F632}"/>
              </a:ext>
            </a:extLst>
          </p:cNvPr>
          <p:cNvSpPr>
            <a:spLocks noChangeArrowheads="1"/>
          </p:cNvSpPr>
          <p:nvPr/>
        </p:nvSpPr>
        <p:spPr bwMode="auto">
          <a:xfrm>
            <a:off x="90312" y="4606435"/>
            <a:ext cx="6005688" cy="622478"/>
          </a:xfrm>
          <a:prstGeom prst="rect">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3"/>
          </a:lnRef>
          <a:fillRef idx="1">
            <a:schemeClr val="lt1"/>
          </a:fillRef>
          <a:effectRef idx="0">
            <a:schemeClr val="accent3"/>
          </a:effectRef>
          <a:fontRef idx="minor">
            <a:schemeClr val="dk1"/>
          </a:fontRef>
        </p:style>
        <p:txBody>
          <a:bodyPr wrap="square">
            <a:spAutoFit/>
          </a:bodyPr>
          <a:lstStyle/>
          <a:p>
            <a:pPr>
              <a:lnSpc>
                <a:spcPct val="200000"/>
              </a:lnSpc>
              <a:defRPr/>
            </a:pPr>
            <a:r>
              <a:rPr lang="zh-CN" altLang="en-US" sz="2000" b="1" dirty="0"/>
              <a:t>练习：</a:t>
            </a:r>
            <a:r>
              <a:rPr lang="en-US" altLang="zh-CN" sz="2000" b="1" dirty="0"/>
              <a:t> </a:t>
            </a:r>
            <a:r>
              <a:rPr lang="zh-CN" altLang="en-US" sz="2000" b="1" dirty="0"/>
              <a:t>查询有成绩在</a:t>
            </a:r>
            <a:r>
              <a:rPr lang="en-US" altLang="zh-CN" sz="2000" b="1" dirty="0"/>
              <a:t>80-90</a:t>
            </a:r>
            <a:r>
              <a:rPr lang="zh-CN" altLang="en-US" sz="2000" b="1" dirty="0"/>
              <a:t>分之间的同学的学号</a:t>
            </a:r>
          </a:p>
        </p:txBody>
      </p:sp>
      <p:sp>
        <p:nvSpPr>
          <p:cNvPr id="9" name="Rectangle 4">
            <a:extLst>
              <a:ext uri="{FF2B5EF4-FFF2-40B4-BE49-F238E27FC236}">
                <a16:creationId xmlns:a16="http://schemas.microsoft.com/office/drawing/2014/main" id="{5AE9B222-3B30-4146-B54D-FF2FB16CE12B}"/>
              </a:ext>
            </a:extLst>
          </p:cNvPr>
          <p:cNvSpPr>
            <a:spLocks noChangeArrowheads="1"/>
          </p:cNvSpPr>
          <p:nvPr/>
        </p:nvSpPr>
        <p:spPr bwMode="auto">
          <a:xfrm>
            <a:off x="6186312" y="2277925"/>
            <a:ext cx="6005688" cy="2353721"/>
          </a:xfrm>
          <a:prstGeom prst="rect">
            <a:avLst/>
          </a:prstGeom>
          <a:noFill/>
          <a:ln>
            <a:noFill/>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2"/>
          </a:lnRef>
          <a:fillRef idx="1">
            <a:schemeClr val="lt1"/>
          </a:fillRef>
          <a:effectRef idx="0">
            <a:schemeClr val="accent2"/>
          </a:effectRef>
          <a:fontRef idx="minor">
            <a:schemeClr val="dk1"/>
          </a:fontRef>
        </p:style>
        <p:txBody>
          <a:bodyPr wrap="square">
            <a:spAutoFit/>
          </a:bodyPr>
          <a:lstStyle/>
          <a:p>
            <a:pPr lvl="2" indent="-869950">
              <a:lnSpc>
                <a:spcPct val="150000"/>
              </a:lnSpc>
              <a:defRPr/>
            </a:pPr>
            <a:r>
              <a:rPr lang="zh-CN" altLang="en-US" sz="2000" b="1" dirty="0"/>
              <a:t>例：查询年龄不在</a:t>
            </a:r>
            <a:r>
              <a:rPr lang="en-US" altLang="zh-CN" sz="2000" b="1" dirty="0"/>
              <a:t>20~23</a:t>
            </a:r>
            <a:r>
              <a:rPr lang="zh-CN" altLang="en-US" sz="2000" b="1" dirty="0"/>
              <a:t>岁之间的学生姓名、系别和年龄。</a:t>
            </a:r>
            <a:endParaRPr lang="en-US" altLang="zh-CN" sz="2000" b="1" dirty="0"/>
          </a:p>
          <a:p>
            <a:pPr lvl="2">
              <a:lnSpc>
                <a:spcPct val="150000"/>
              </a:lnSpc>
              <a:defRPr/>
            </a:pPr>
            <a:r>
              <a:rPr lang="en-US" altLang="zh-CN" sz="2000" b="1" dirty="0"/>
              <a:t>SELECT </a:t>
            </a:r>
            <a:r>
              <a:rPr lang="en-US" altLang="zh-CN" sz="2000" b="1" dirty="0" err="1"/>
              <a:t>Sname</a:t>
            </a:r>
            <a:r>
              <a:rPr lang="zh-CN" altLang="en-US" sz="2000" b="1" dirty="0"/>
              <a:t>，</a:t>
            </a:r>
            <a:r>
              <a:rPr lang="en-US" altLang="zh-CN" sz="2000" b="1" dirty="0" err="1"/>
              <a:t>Sdept</a:t>
            </a:r>
            <a:r>
              <a:rPr lang="zh-CN" altLang="en-US" sz="2000" b="1" dirty="0"/>
              <a:t>，</a:t>
            </a:r>
            <a:r>
              <a:rPr lang="en-US" altLang="zh-CN" sz="2000" b="1" dirty="0"/>
              <a:t>Sage</a:t>
            </a:r>
          </a:p>
          <a:p>
            <a:pPr lvl="2">
              <a:lnSpc>
                <a:spcPct val="150000"/>
              </a:lnSpc>
              <a:defRPr/>
            </a:pPr>
            <a:r>
              <a:rPr lang="en-US" altLang="zh-CN" sz="2000" b="1" dirty="0"/>
              <a:t>FROM    Student</a:t>
            </a:r>
          </a:p>
          <a:p>
            <a:pPr lvl="2">
              <a:lnSpc>
                <a:spcPct val="150000"/>
              </a:lnSpc>
              <a:defRPr/>
            </a:pPr>
            <a:r>
              <a:rPr lang="en-US" altLang="zh-CN" sz="2000" b="1" dirty="0"/>
              <a:t>WHERE Sage NOT BETWEEN 20 AND 23</a:t>
            </a:r>
            <a:r>
              <a:rPr lang="zh-CN" altLang="en-US" sz="2000" b="1" dirty="0"/>
              <a:t>；</a:t>
            </a:r>
            <a:r>
              <a:rPr lang="en-US" altLang="zh-CN" sz="2000" b="1" dirty="0"/>
              <a:t> </a:t>
            </a:r>
          </a:p>
        </p:txBody>
      </p:sp>
      <p:sp>
        <p:nvSpPr>
          <p:cNvPr id="10" name="Rectangle 6">
            <a:extLst>
              <a:ext uri="{FF2B5EF4-FFF2-40B4-BE49-F238E27FC236}">
                <a16:creationId xmlns:a16="http://schemas.microsoft.com/office/drawing/2014/main" id="{F6D51973-EE53-344A-ACF0-378F1AA5BB86}"/>
              </a:ext>
            </a:extLst>
          </p:cNvPr>
          <p:cNvSpPr>
            <a:spLocks noChangeArrowheads="1"/>
          </p:cNvSpPr>
          <p:nvPr/>
        </p:nvSpPr>
        <p:spPr bwMode="auto">
          <a:xfrm>
            <a:off x="6186312" y="4606435"/>
            <a:ext cx="6005688" cy="622478"/>
          </a:xfrm>
          <a:prstGeom prst="rect">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3"/>
          </a:lnRef>
          <a:fillRef idx="1">
            <a:schemeClr val="lt1"/>
          </a:fillRef>
          <a:effectRef idx="0">
            <a:schemeClr val="accent3"/>
          </a:effectRef>
          <a:fontRef idx="minor">
            <a:schemeClr val="dk1"/>
          </a:fontRef>
        </p:style>
        <p:txBody>
          <a:bodyPr wrap="square">
            <a:spAutoFit/>
          </a:bodyPr>
          <a:lstStyle/>
          <a:p>
            <a:pPr>
              <a:lnSpc>
                <a:spcPct val="200000"/>
              </a:lnSpc>
              <a:defRPr/>
            </a:pPr>
            <a:r>
              <a:rPr lang="zh-CN" altLang="en-US" sz="2000" b="1" dirty="0"/>
              <a:t>练习：</a:t>
            </a:r>
            <a:r>
              <a:rPr lang="en-US" altLang="zh-CN" sz="2000" b="1" dirty="0"/>
              <a:t> </a:t>
            </a:r>
            <a:r>
              <a:rPr lang="zh-CN" altLang="en-US" sz="2000" b="1" dirty="0"/>
              <a:t>查询学分不为</a:t>
            </a:r>
            <a:r>
              <a:rPr lang="en-US" altLang="zh-CN" sz="2000" b="1" dirty="0"/>
              <a:t>2</a:t>
            </a:r>
            <a:r>
              <a:rPr lang="zh-CN" altLang="en-US" sz="2000" b="1" dirty="0"/>
              <a:t>到</a:t>
            </a:r>
            <a:r>
              <a:rPr lang="en-US" altLang="zh-CN" sz="2000" b="1" dirty="0"/>
              <a:t>3</a:t>
            </a:r>
            <a:r>
              <a:rPr lang="zh-CN" altLang="en-US" sz="2000" b="1" dirty="0"/>
              <a:t>的课程信息</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91172"/>
                                        </p:tgtEl>
                                        <p:attrNameLst>
                                          <p:attrName>style.visibility</p:attrName>
                                        </p:attrNameLst>
                                      </p:cBhvr>
                                      <p:to>
                                        <p:strVal val="visible"/>
                                      </p:to>
                                    </p:set>
                                    <p:animEffect transition="in" filter="box(in)">
                                      <p:cBhvr>
                                        <p:cTn id="7" dur="500"/>
                                        <p:tgtEl>
                                          <p:spTgt spid="3911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91174"/>
                                        </p:tgtEl>
                                        <p:attrNameLst>
                                          <p:attrName>style.visibility</p:attrName>
                                        </p:attrNameLst>
                                      </p:cBhvr>
                                      <p:to>
                                        <p:strVal val="visible"/>
                                      </p:to>
                                    </p:set>
                                    <p:animEffect transition="in" filter="wipe(up)">
                                      <p:cBhvr>
                                        <p:cTn id="12" dur="500"/>
                                        <p:tgtEl>
                                          <p:spTgt spid="39117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2" grpId="0" animBg="1"/>
      <p:bldP spid="391174" grpId="0" animBg="1"/>
      <p:bldP spid="9" grpId="0" animBg="1"/>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a:extLst>
              <a:ext uri="{FF2B5EF4-FFF2-40B4-BE49-F238E27FC236}">
                <a16:creationId xmlns:a16="http://schemas.microsoft.com/office/drawing/2014/main" id="{4065DC50-C0CF-E74B-9BF3-0B54196E039C}"/>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en-US" altLang="zh-CN" dirty="0">
                <a:solidFill>
                  <a:schemeClr val="bg2">
                    <a:lumMod val="10000"/>
                  </a:schemeClr>
                </a:solidFill>
              </a:rPr>
              <a:t>(3) </a:t>
            </a:r>
            <a:r>
              <a:rPr lang="zh-CN" altLang="en-US" dirty="0">
                <a:solidFill>
                  <a:schemeClr val="bg2">
                    <a:lumMod val="10000"/>
                  </a:schemeClr>
                </a:solidFill>
              </a:rPr>
              <a:t>确定集合</a:t>
            </a:r>
          </a:p>
        </p:txBody>
      </p:sp>
      <p:sp>
        <p:nvSpPr>
          <p:cNvPr id="395267" name="Rectangle 3">
            <a:extLst>
              <a:ext uri="{FF2B5EF4-FFF2-40B4-BE49-F238E27FC236}">
                <a16:creationId xmlns:a16="http://schemas.microsoft.com/office/drawing/2014/main" id="{11E663D5-BEF0-0648-BDE7-DA3CE40B6304}"/>
              </a:ext>
            </a:extLst>
          </p:cNvPr>
          <p:cNvSpPr>
            <a:spLocks noGrp="1" noChangeArrowheads="1"/>
          </p:cNvSpPr>
          <p:nvPr>
            <p:ph idx="1"/>
          </p:nvPr>
        </p:nvSpPr>
        <p:spPr>
          <a:xfrm>
            <a:off x="0" y="1207357"/>
            <a:ext cx="5917915" cy="1001712"/>
          </a:xfrm>
        </p:spPr>
        <p:style>
          <a:lnRef idx="2">
            <a:schemeClr val="accent3"/>
          </a:lnRef>
          <a:fillRef idx="1">
            <a:schemeClr val="lt1"/>
          </a:fillRef>
          <a:effectRef idx="0">
            <a:schemeClr val="accent3"/>
          </a:effectRef>
          <a:fontRef idx="minor">
            <a:schemeClr val="dk1"/>
          </a:fontRef>
        </p:style>
        <p:txBody>
          <a:bodyPr/>
          <a:lstStyle/>
          <a:p>
            <a:pPr marL="0" indent="0" algn="just">
              <a:lnSpc>
                <a:spcPct val="100000"/>
              </a:lnSpc>
              <a:spcBef>
                <a:spcPts val="0"/>
              </a:spcBef>
              <a:buNone/>
            </a:pPr>
            <a:r>
              <a:rPr lang="zh-CN" altLang="en-US" sz="2400" b="1" dirty="0"/>
              <a:t>使用谓词</a:t>
            </a:r>
            <a:r>
              <a:rPr lang="en-US" altLang="zh-CN" sz="2400" b="1" dirty="0"/>
              <a:t>  </a:t>
            </a:r>
            <a:r>
              <a:rPr lang="en-US" altLang="zh-CN" sz="2400" b="1" dirty="0">
                <a:solidFill>
                  <a:srgbClr val="C00000"/>
                </a:solidFill>
              </a:rPr>
              <a:t>IN &lt;</a:t>
            </a:r>
            <a:r>
              <a:rPr lang="zh-CN" altLang="en-US" sz="2400" b="1" dirty="0">
                <a:solidFill>
                  <a:srgbClr val="C00000"/>
                </a:solidFill>
              </a:rPr>
              <a:t>值表</a:t>
            </a:r>
            <a:r>
              <a:rPr lang="en-US" altLang="zh-CN" sz="2400" b="1" dirty="0">
                <a:solidFill>
                  <a:srgbClr val="C00000"/>
                </a:solidFill>
              </a:rPr>
              <a:t>&gt;</a:t>
            </a:r>
            <a:r>
              <a:rPr lang="en-US" altLang="zh-CN" sz="2400" b="1" dirty="0">
                <a:solidFill>
                  <a:schemeClr val="tx1">
                    <a:lumMod val="95000"/>
                    <a:lumOff val="5000"/>
                  </a:schemeClr>
                </a:solidFill>
              </a:rPr>
              <a:t>, </a:t>
            </a:r>
            <a:r>
              <a:rPr lang="en-US" altLang="zh-CN" sz="2400" b="1" dirty="0">
                <a:solidFill>
                  <a:srgbClr val="C00000"/>
                </a:solidFill>
              </a:rPr>
              <a:t> NOT IN &lt;</a:t>
            </a:r>
            <a:r>
              <a:rPr lang="zh-CN" altLang="en-US" sz="2400" b="1" dirty="0">
                <a:solidFill>
                  <a:srgbClr val="C00000"/>
                </a:solidFill>
              </a:rPr>
              <a:t>值表</a:t>
            </a:r>
            <a:r>
              <a:rPr lang="en-US" altLang="zh-CN" sz="2400" b="1" dirty="0">
                <a:solidFill>
                  <a:srgbClr val="C00000"/>
                </a:solidFill>
              </a:rPr>
              <a:t>&gt;	</a:t>
            </a:r>
          </a:p>
          <a:p>
            <a:pPr marL="0" indent="0" algn="just">
              <a:lnSpc>
                <a:spcPct val="100000"/>
              </a:lnSpc>
              <a:spcBef>
                <a:spcPts val="0"/>
              </a:spcBef>
              <a:buNone/>
            </a:pPr>
            <a:r>
              <a:rPr lang="en-US" altLang="zh-CN" sz="2400" b="1" dirty="0">
                <a:solidFill>
                  <a:srgbClr val="C00000"/>
                </a:solidFill>
              </a:rPr>
              <a:t>	</a:t>
            </a:r>
            <a:r>
              <a:rPr lang="en-US" altLang="zh-CN" sz="2000" b="1" dirty="0"/>
              <a:t>&lt;</a:t>
            </a:r>
            <a:r>
              <a:rPr lang="zh-CN" altLang="en-US" sz="2000" b="1" dirty="0"/>
              <a:t>值表</a:t>
            </a:r>
            <a:r>
              <a:rPr lang="en-US" altLang="zh-CN" sz="2000" b="1" dirty="0"/>
              <a:t>&gt;</a:t>
            </a:r>
            <a:r>
              <a:rPr lang="zh-CN" altLang="en-US" sz="2000" b="1" dirty="0"/>
              <a:t>：用逗号分隔的一组取值</a:t>
            </a:r>
            <a:endParaRPr lang="en-US" altLang="zh-CN" sz="2400" b="1" dirty="0"/>
          </a:p>
        </p:txBody>
      </p:sp>
      <p:sp>
        <p:nvSpPr>
          <p:cNvPr id="8" name="幻灯片编号占位符 5">
            <a:extLst>
              <a:ext uri="{FF2B5EF4-FFF2-40B4-BE49-F238E27FC236}">
                <a16:creationId xmlns:a16="http://schemas.microsoft.com/office/drawing/2014/main" id="{78A68C74-29C5-384D-931D-880D66727133}"/>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DA4D0860-D1D0-6041-BF69-B8F845661CEA}" type="slidenum">
              <a:rPr kumimoji="0" lang="en-US" altLang="zh-CN" sz="1400">
                <a:ea typeface="宋体" panose="02010600030101010101" pitchFamily="2" charset="-122"/>
              </a:rPr>
              <a:pPr/>
              <a:t>36</a:t>
            </a:fld>
            <a:endParaRPr kumimoji="0" lang="en-US" altLang="zh-CN" sz="1400">
              <a:ea typeface="宋体" panose="02010600030101010101" pitchFamily="2" charset="-122"/>
            </a:endParaRPr>
          </a:p>
        </p:txBody>
      </p:sp>
      <p:sp>
        <p:nvSpPr>
          <p:cNvPr id="395268" name="Rectangle 4">
            <a:extLst>
              <a:ext uri="{FF2B5EF4-FFF2-40B4-BE49-F238E27FC236}">
                <a16:creationId xmlns:a16="http://schemas.microsoft.com/office/drawing/2014/main" id="{431B64AC-D1A7-9646-8E10-DAFBD1144D73}"/>
              </a:ext>
            </a:extLst>
          </p:cNvPr>
          <p:cNvSpPr>
            <a:spLocks noChangeArrowheads="1"/>
          </p:cNvSpPr>
          <p:nvPr/>
        </p:nvSpPr>
        <p:spPr bwMode="auto">
          <a:xfrm>
            <a:off x="-323637" y="2414715"/>
            <a:ext cx="5994971" cy="1896545"/>
          </a:xfrm>
          <a:prstGeom prst="rect">
            <a:avLst/>
          </a:prstGeom>
          <a:noFill/>
          <a:ln>
            <a:noFill/>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wrap="square">
            <a:spAutoFit/>
          </a:bodyPr>
          <a:lstStyle/>
          <a:p>
            <a:pPr lvl="1"/>
            <a:r>
              <a:rPr kumimoji="1" lang="zh-CN" altLang="en-US" sz="2000" b="1" dirty="0">
                <a:solidFill>
                  <a:schemeClr val="tx1"/>
                </a:solidFill>
                <a:latin typeface="Tahoma" panose="020B0604030504040204" pitchFamily="34" charset="0"/>
                <a:ea typeface="黑体" panose="02010609060101010101" pitchFamily="49" charset="-122"/>
              </a:rPr>
              <a:t>例：查询信息系（</a:t>
            </a:r>
            <a:r>
              <a:rPr kumimoji="1" lang="en-US" altLang="zh-CN" sz="2000" b="1" dirty="0">
                <a:solidFill>
                  <a:schemeClr val="tx1"/>
                </a:solidFill>
                <a:latin typeface="Tahoma" panose="020B0604030504040204" pitchFamily="34" charset="0"/>
                <a:ea typeface="黑体" panose="02010609060101010101" pitchFamily="49" charset="-122"/>
              </a:rPr>
              <a:t>IS</a:t>
            </a:r>
            <a:r>
              <a:rPr kumimoji="1" lang="zh-CN" altLang="en-US" sz="2000" b="1" dirty="0">
                <a:solidFill>
                  <a:schemeClr val="tx1"/>
                </a:solidFill>
                <a:latin typeface="Tahoma" panose="020B0604030504040204" pitchFamily="34" charset="0"/>
                <a:ea typeface="黑体" panose="02010609060101010101" pitchFamily="49" charset="-122"/>
              </a:rPr>
              <a:t>）、数学系（</a:t>
            </a:r>
            <a:r>
              <a:rPr kumimoji="1" lang="en-US" altLang="zh-CN" sz="2000" b="1" dirty="0">
                <a:solidFill>
                  <a:schemeClr val="tx1"/>
                </a:solidFill>
                <a:latin typeface="Tahoma" panose="020B0604030504040204" pitchFamily="34" charset="0"/>
                <a:ea typeface="黑体" panose="02010609060101010101" pitchFamily="49" charset="-122"/>
              </a:rPr>
              <a:t>MA</a:t>
            </a:r>
            <a:r>
              <a:rPr kumimoji="1" lang="zh-CN" altLang="en-US" sz="2000" b="1" dirty="0">
                <a:solidFill>
                  <a:schemeClr val="tx1"/>
                </a:solidFill>
                <a:latin typeface="Tahoma" panose="020B0604030504040204" pitchFamily="34" charset="0"/>
                <a:ea typeface="黑体" panose="02010609060101010101" pitchFamily="49" charset="-122"/>
              </a:rPr>
              <a:t>）和计算机科学系（</a:t>
            </a:r>
            <a:r>
              <a:rPr kumimoji="1" lang="en-US" altLang="zh-CN" sz="2000" b="1" dirty="0">
                <a:solidFill>
                  <a:schemeClr val="tx1"/>
                </a:solidFill>
                <a:latin typeface="Tahoma" panose="020B0604030504040204" pitchFamily="34" charset="0"/>
                <a:ea typeface="黑体" panose="02010609060101010101" pitchFamily="49" charset="-122"/>
              </a:rPr>
              <a:t>CS</a:t>
            </a:r>
            <a:r>
              <a:rPr kumimoji="1" lang="zh-CN" altLang="en-US" sz="2000" b="1" dirty="0">
                <a:solidFill>
                  <a:schemeClr val="tx1"/>
                </a:solidFill>
                <a:latin typeface="Tahoma" panose="020B0604030504040204" pitchFamily="34" charset="0"/>
                <a:ea typeface="黑体" panose="02010609060101010101" pitchFamily="49" charset="-122"/>
              </a:rPr>
              <a:t>）学生的姓名和性别。</a:t>
            </a:r>
            <a:endParaRPr kumimoji="1" lang="en-US" altLang="zh-CN" sz="2000" b="1" dirty="0">
              <a:solidFill>
                <a:schemeClr val="tx1"/>
              </a:solidFill>
              <a:latin typeface="Tahoma" panose="020B0604030504040204" pitchFamily="34" charset="0"/>
              <a:ea typeface="黑体" panose="02010609060101010101" pitchFamily="49" charset="-122"/>
            </a:endParaRPr>
          </a:p>
          <a:p>
            <a:pPr lvl="1">
              <a:lnSpc>
                <a:spcPct val="150000"/>
              </a:lnSpc>
            </a:pPr>
            <a:r>
              <a:rPr kumimoji="1" lang="en-US" altLang="zh-CN"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SELECT </a:t>
            </a:r>
            <a:r>
              <a:rPr kumimoji="1" lang="en-US" altLang="zh-CN" b="1"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Sname</a:t>
            </a:r>
            <a:r>
              <a:rPr kumimoji="1" lang="zh-CN" altLang="en-US"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b="1"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Ssex</a:t>
            </a:r>
            <a:endParaRPr kumimoji="1" lang="en-US" altLang="zh-CN"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lvl="1">
              <a:lnSpc>
                <a:spcPct val="150000"/>
              </a:lnSpc>
            </a:pPr>
            <a:r>
              <a:rPr kumimoji="1" lang="en-US" altLang="zh-CN"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FROM  Student</a:t>
            </a:r>
          </a:p>
          <a:p>
            <a:pPr lvl="1">
              <a:lnSpc>
                <a:spcPct val="150000"/>
              </a:lnSpc>
            </a:pPr>
            <a:r>
              <a:rPr kumimoji="1" lang="en-US" altLang="zh-CN"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WHERE </a:t>
            </a:r>
            <a:r>
              <a:rPr kumimoji="1" lang="en-US" altLang="zh-CN" b="1"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Sdept</a:t>
            </a:r>
            <a:r>
              <a:rPr kumimoji="1" lang="en-US" altLang="zh-CN"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IN</a:t>
            </a:r>
            <a:r>
              <a:rPr kumimoji="1" lang="en-US" altLang="zh-CN"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 'IS'</a:t>
            </a:r>
            <a:r>
              <a:rPr kumimoji="1" lang="zh-CN" altLang="en-US"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'MA'</a:t>
            </a:r>
            <a:r>
              <a:rPr kumimoji="1" lang="zh-CN" altLang="en-US"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'CS' );</a:t>
            </a:r>
          </a:p>
        </p:txBody>
      </p:sp>
      <p:sp>
        <p:nvSpPr>
          <p:cNvPr id="395270" name="Rectangle 6">
            <a:extLst>
              <a:ext uri="{FF2B5EF4-FFF2-40B4-BE49-F238E27FC236}">
                <a16:creationId xmlns:a16="http://schemas.microsoft.com/office/drawing/2014/main" id="{7CDED628-555C-874B-B58F-3E8F6F14DD81}"/>
              </a:ext>
            </a:extLst>
          </p:cNvPr>
          <p:cNvSpPr>
            <a:spLocks noChangeArrowheads="1"/>
          </p:cNvSpPr>
          <p:nvPr/>
        </p:nvSpPr>
        <p:spPr bwMode="auto">
          <a:xfrm>
            <a:off x="0" y="4407636"/>
            <a:ext cx="5476127" cy="1169551"/>
          </a:xfrm>
          <a:prstGeom prst="rect">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wrap="square">
            <a:spAutoFit/>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lnSpc>
                <a:spcPct val="150000"/>
              </a:lnSpc>
            </a:pPr>
            <a:r>
              <a:rPr lang="zh-CN" altLang="en-US" sz="2000" b="1" dirty="0"/>
              <a:t>练习：</a:t>
            </a:r>
            <a:r>
              <a:rPr lang="en-US" altLang="zh-CN" sz="2000" b="1" dirty="0"/>
              <a:t> </a:t>
            </a:r>
          </a:p>
          <a:p>
            <a:r>
              <a:rPr lang="zh-CN" altLang="en-US" sz="2000" b="1" dirty="0"/>
              <a:t>查询选修了“高等数学”或“线性代数”课程的同学的成绩信息。</a:t>
            </a:r>
          </a:p>
        </p:txBody>
      </p:sp>
      <p:sp>
        <p:nvSpPr>
          <p:cNvPr id="9" name="Rectangle 3">
            <a:extLst>
              <a:ext uri="{FF2B5EF4-FFF2-40B4-BE49-F238E27FC236}">
                <a16:creationId xmlns:a16="http://schemas.microsoft.com/office/drawing/2014/main" id="{5C4C4196-EE15-9141-99D9-EE9037EBF261}"/>
              </a:ext>
            </a:extLst>
          </p:cNvPr>
          <p:cNvSpPr txBox="1">
            <a:spLocks noChangeArrowheads="1"/>
          </p:cNvSpPr>
          <p:nvPr/>
        </p:nvSpPr>
        <p:spPr>
          <a:xfrm>
            <a:off x="5982128" y="1983276"/>
            <a:ext cx="6209872" cy="2158283"/>
          </a:xfrm>
          <a:prstGeom prst="rect">
            <a:avLst/>
          </a:prstGeom>
          <a:noFill/>
          <a:ln w="12700" cap="flat" cmpd="sng" algn="ctr">
            <a:noFill/>
            <a:prstDash val="solid"/>
            <a:miter lim="800000"/>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rtlCol="0">
            <a:sp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dk1"/>
                </a:solidFill>
                <a:latin typeface="SimHei" panose="02010609060101010101" pitchFamily="49" charset="-122"/>
                <a:ea typeface="SimHei" panose="02010609060101010101" pitchFamily="49" charset="-122"/>
                <a:cs typeface="Arial" panose="020B0604020202020204" pitchFamily="34" charset="0"/>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dk1"/>
                </a:solidFill>
                <a:latin typeface="DengXian" panose="02010600030101010101" pitchFamily="2" charset="-122"/>
                <a:ea typeface="DengXian" panose="02010600030101010101" pitchFamily="2" charset="-122"/>
                <a:cs typeface="Arial" panose="020B0604020202020204" pitchFamily="34"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dk1"/>
                </a:solidFill>
                <a:latin typeface="DengXian" panose="02010600030101010101" pitchFamily="2" charset="-122"/>
                <a:ea typeface="DengXian" panose="02010600030101010101" pitchFamily="2" charset="-122"/>
                <a:cs typeface="Arial" panose="020B0604020202020204" pitchFamily="34"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dk1"/>
                </a:solidFill>
                <a:latin typeface="DengXian" panose="02010600030101010101" pitchFamily="2" charset="-122"/>
                <a:ea typeface="DengXian" panose="02010600030101010101" pitchFamily="2" charset="-122"/>
                <a:cs typeface="Arial" panose="020B0604020202020204" pitchFamily="34"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dk1"/>
                </a:solidFill>
                <a:latin typeface="DengXian" panose="02010600030101010101" pitchFamily="2" charset="-122"/>
                <a:ea typeface="DengXian" panose="02010600030101010101" pitchFamily="2"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00000"/>
              </a:lnSpc>
              <a:buFont typeface="Arial" panose="020B0604020202020204" pitchFamily="34" charset="0"/>
              <a:buNone/>
            </a:pPr>
            <a:r>
              <a:rPr kumimoji="1" lang="zh-CN" altLang="en-US" sz="2000" b="1" dirty="0">
                <a:latin typeface="Tahoma" panose="020B0604030504040204" pitchFamily="34" charset="0"/>
                <a:ea typeface="黑体" panose="02010609060101010101" pitchFamily="49" charset="-122"/>
                <a:cs typeface="+mn-cs"/>
              </a:rPr>
              <a:t>例：查询既不是信息系、数学系，也不是计算机科学系的学生的姓名和性别。</a:t>
            </a:r>
            <a:endParaRPr kumimoji="1" lang="en-US" altLang="zh-CN" sz="2000" b="1" dirty="0">
              <a:latin typeface="Tahoma" panose="020B0604030504040204" pitchFamily="34" charset="0"/>
              <a:ea typeface="黑体" panose="02010609060101010101" pitchFamily="49" charset="-122"/>
              <a:cs typeface="+mn-cs"/>
            </a:endParaRPr>
          </a:p>
          <a:p>
            <a:pPr marL="0" indent="0">
              <a:buFont typeface="Arial" panose="020B0604020202020204" pitchFamily="34" charset="0"/>
              <a:buNone/>
            </a:pPr>
            <a:r>
              <a:rPr kumimoji="1" lang="en-US" altLang="zh-CN" sz="18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SELECT </a:t>
            </a:r>
            <a:r>
              <a:rPr kumimoji="1" lang="en-US" altLang="zh-CN" sz="1800" b="1"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Sname</a:t>
            </a:r>
            <a:r>
              <a:rPr kumimoji="1" lang="zh-CN" altLang="en-US" sz="18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1800" b="1"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Ssex</a:t>
            </a:r>
            <a:endParaRPr kumimoji="1" lang="en-US" altLang="zh-CN" sz="18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457200" lvl="1" indent="0">
              <a:buFont typeface="Arial" panose="020B0604020202020204" pitchFamily="34" charset="0"/>
              <a:buNone/>
            </a:pPr>
            <a:r>
              <a:rPr kumimoji="1" lang="en-US" altLang="zh-CN" sz="18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FROM Student</a:t>
            </a:r>
          </a:p>
          <a:p>
            <a:pPr marL="457200" lvl="1" indent="0">
              <a:buFont typeface="Arial" panose="020B0604020202020204" pitchFamily="34" charset="0"/>
              <a:buNone/>
            </a:pPr>
            <a:r>
              <a:rPr kumimoji="1" lang="en-US" altLang="zh-CN" sz="18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WHERE </a:t>
            </a:r>
            <a:r>
              <a:rPr kumimoji="1" lang="en-US" altLang="zh-CN" sz="1800" b="1"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Sdept</a:t>
            </a:r>
            <a:r>
              <a:rPr kumimoji="1" lang="en-US" altLang="zh-CN" sz="18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1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NOT IN </a:t>
            </a:r>
            <a:r>
              <a:rPr kumimoji="1" lang="en-US" altLang="zh-CN" sz="18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'IS'</a:t>
            </a:r>
            <a:r>
              <a:rPr kumimoji="1" lang="zh-CN" altLang="en-US" sz="18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18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'MA'</a:t>
            </a:r>
            <a:r>
              <a:rPr kumimoji="1" lang="zh-CN" altLang="en-US" sz="18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18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'CS' );</a:t>
            </a:r>
          </a:p>
        </p:txBody>
      </p:sp>
      <p:sp>
        <p:nvSpPr>
          <p:cNvPr id="10" name="Rectangle 7">
            <a:extLst>
              <a:ext uri="{FF2B5EF4-FFF2-40B4-BE49-F238E27FC236}">
                <a16:creationId xmlns:a16="http://schemas.microsoft.com/office/drawing/2014/main" id="{749FE670-EB3D-7E4A-B4D9-F89C9809632D}"/>
              </a:ext>
            </a:extLst>
          </p:cNvPr>
          <p:cNvSpPr>
            <a:spLocks noChangeArrowheads="1"/>
          </p:cNvSpPr>
          <p:nvPr/>
        </p:nvSpPr>
        <p:spPr bwMode="auto">
          <a:xfrm>
            <a:off x="5982128" y="4141559"/>
            <a:ext cx="5860551" cy="1169551"/>
          </a:xfrm>
          <a:prstGeom prst="rect">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wrap="square">
            <a:spAutoFit/>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lnSpc>
                <a:spcPct val="150000"/>
              </a:lnSpc>
            </a:pPr>
            <a:r>
              <a:rPr lang="zh-CN" altLang="en-US" sz="2000" b="1" dirty="0"/>
              <a:t>练习：</a:t>
            </a:r>
            <a:r>
              <a:rPr lang="en-US" altLang="zh-CN" sz="2000" b="1" dirty="0"/>
              <a:t> </a:t>
            </a:r>
          </a:p>
          <a:p>
            <a:r>
              <a:rPr lang="zh-CN" altLang="en-US" sz="2000" b="1" dirty="0"/>
              <a:t>查询没有选修“高等数学”或“线性代数”课程的同学的基本信息。</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5268"/>
                                        </p:tgtEl>
                                        <p:attrNameLst>
                                          <p:attrName>style.visibility</p:attrName>
                                        </p:attrNameLst>
                                      </p:cBhvr>
                                      <p:to>
                                        <p:strVal val="visible"/>
                                      </p:to>
                                    </p:set>
                                    <p:anim calcmode="lin" valueType="num">
                                      <p:cBhvr additive="base">
                                        <p:cTn id="7" dur="500" fill="hold"/>
                                        <p:tgtEl>
                                          <p:spTgt spid="395268"/>
                                        </p:tgtEl>
                                        <p:attrNameLst>
                                          <p:attrName>ppt_x</p:attrName>
                                        </p:attrNameLst>
                                      </p:cBhvr>
                                      <p:tavLst>
                                        <p:tav tm="0">
                                          <p:val>
                                            <p:strVal val="#ppt_x"/>
                                          </p:val>
                                        </p:tav>
                                        <p:tav tm="100000">
                                          <p:val>
                                            <p:strVal val="#ppt_x"/>
                                          </p:val>
                                        </p:tav>
                                      </p:tavLst>
                                    </p:anim>
                                    <p:anim calcmode="lin" valueType="num">
                                      <p:cBhvr additive="base">
                                        <p:cTn id="8" dur="500" fill="hold"/>
                                        <p:tgtEl>
                                          <p:spTgt spid="39526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395270"/>
                                        </p:tgtEl>
                                        <p:attrNameLst>
                                          <p:attrName>style.visibility</p:attrName>
                                        </p:attrNameLst>
                                      </p:cBhvr>
                                      <p:to>
                                        <p:strVal val="visible"/>
                                      </p:to>
                                    </p:set>
                                    <p:animEffect transition="in" filter="wipe(up)">
                                      <p:cBhvr>
                                        <p:cTn id="13" dur="500"/>
                                        <p:tgtEl>
                                          <p:spTgt spid="39527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8" grpId="0"/>
      <p:bldP spid="395270" grpId="0" animBg="1"/>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a:extLst>
              <a:ext uri="{FF2B5EF4-FFF2-40B4-BE49-F238E27FC236}">
                <a16:creationId xmlns:a16="http://schemas.microsoft.com/office/drawing/2014/main" id="{22CBFAAB-CA91-034B-ACFF-674764929148}"/>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en-US" altLang="zh-CN" dirty="0">
                <a:solidFill>
                  <a:schemeClr val="bg2">
                    <a:lumMod val="10000"/>
                  </a:schemeClr>
                </a:solidFill>
              </a:rPr>
              <a:t>(4) </a:t>
            </a:r>
            <a:r>
              <a:rPr lang="zh-CN" altLang="en-US" dirty="0">
                <a:solidFill>
                  <a:schemeClr val="bg2">
                    <a:lumMod val="10000"/>
                  </a:schemeClr>
                </a:solidFill>
              </a:rPr>
              <a:t>字符串匹配</a:t>
            </a:r>
          </a:p>
        </p:txBody>
      </p:sp>
      <p:sp>
        <p:nvSpPr>
          <p:cNvPr id="399363" name="Rectangle 3">
            <a:extLst>
              <a:ext uri="{FF2B5EF4-FFF2-40B4-BE49-F238E27FC236}">
                <a16:creationId xmlns:a16="http://schemas.microsoft.com/office/drawing/2014/main" id="{13FE8391-BB4A-FE47-8086-F28B62852639}"/>
              </a:ext>
            </a:extLst>
          </p:cNvPr>
          <p:cNvSpPr>
            <a:spLocks noGrp="1" noChangeArrowheads="1"/>
          </p:cNvSpPr>
          <p:nvPr>
            <p:ph idx="1"/>
          </p:nvPr>
        </p:nvSpPr>
        <p:spPr>
          <a:xfrm>
            <a:off x="158928" y="1092087"/>
            <a:ext cx="6096000" cy="1810960"/>
          </a:xfrm>
        </p:spPr>
        <p:txBody>
          <a:bodyPr>
            <a:noAutofit/>
          </a:bodyPr>
          <a:lstStyle/>
          <a:p>
            <a:pPr marL="469900" indent="-469900" algn="just">
              <a:spcBef>
                <a:spcPct val="0"/>
              </a:spcBef>
              <a:buNone/>
            </a:pPr>
            <a:r>
              <a:rPr lang="en-US" altLang="zh-CN" sz="2000" b="1" dirty="0">
                <a:solidFill>
                  <a:schemeClr val="accent6">
                    <a:lumMod val="50000"/>
                  </a:schemeClr>
                </a:solidFill>
                <a:latin typeface="+mn-lt"/>
                <a:ea typeface="+mn-ea"/>
                <a:cs typeface="+mn-cs"/>
              </a:rPr>
              <a:t> [NOT] LIKE  </a:t>
            </a:r>
            <a:r>
              <a:rPr lang="zh-CN" altLang="en-US" sz="2000" b="1" dirty="0">
                <a:solidFill>
                  <a:schemeClr val="accent6">
                    <a:lumMod val="50000"/>
                  </a:schemeClr>
                </a:solidFill>
                <a:latin typeface="+mn-lt"/>
                <a:ea typeface="+mn-ea"/>
                <a:cs typeface="+mn-cs"/>
              </a:rPr>
              <a:t>‘</a:t>
            </a:r>
            <a:r>
              <a:rPr lang="en-US" altLang="zh-CN" sz="2000" b="1" dirty="0">
                <a:solidFill>
                  <a:schemeClr val="accent6">
                    <a:lumMod val="50000"/>
                  </a:schemeClr>
                </a:solidFill>
                <a:latin typeface="+mn-lt"/>
                <a:ea typeface="+mn-ea"/>
                <a:cs typeface="+mn-cs"/>
              </a:rPr>
              <a:t>&lt;</a:t>
            </a:r>
            <a:r>
              <a:rPr lang="zh-CN" altLang="en-US" sz="2000" b="1" dirty="0">
                <a:solidFill>
                  <a:schemeClr val="accent6">
                    <a:lumMod val="50000"/>
                  </a:schemeClr>
                </a:solidFill>
                <a:latin typeface="+mn-lt"/>
                <a:ea typeface="+mn-ea"/>
                <a:cs typeface="+mn-cs"/>
              </a:rPr>
              <a:t>匹配串</a:t>
            </a:r>
            <a:r>
              <a:rPr lang="en-US" altLang="zh-CN" sz="2000" b="1" dirty="0">
                <a:solidFill>
                  <a:schemeClr val="accent6">
                    <a:lumMod val="50000"/>
                  </a:schemeClr>
                </a:solidFill>
                <a:latin typeface="+mn-lt"/>
                <a:ea typeface="+mn-ea"/>
                <a:cs typeface="+mn-cs"/>
              </a:rPr>
              <a:t>&gt;</a:t>
            </a:r>
            <a:r>
              <a:rPr lang="zh-CN" altLang="en-US" sz="2000" b="1" dirty="0">
                <a:solidFill>
                  <a:schemeClr val="accent6">
                    <a:lumMod val="50000"/>
                  </a:schemeClr>
                </a:solidFill>
                <a:latin typeface="+mn-lt"/>
                <a:ea typeface="+mn-ea"/>
                <a:cs typeface="+mn-cs"/>
              </a:rPr>
              <a:t>’</a:t>
            </a:r>
            <a:r>
              <a:rPr lang="en-US" altLang="zh-CN" sz="2000" b="1" dirty="0">
                <a:solidFill>
                  <a:schemeClr val="accent6">
                    <a:lumMod val="50000"/>
                  </a:schemeClr>
                </a:solidFill>
                <a:latin typeface="+mn-lt"/>
                <a:ea typeface="+mn-ea"/>
                <a:cs typeface="+mn-cs"/>
              </a:rPr>
              <a:t> </a:t>
            </a:r>
          </a:p>
          <a:p>
            <a:pPr marL="642938" lvl="1" indent="-109538" algn="just">
              <a:spcBef>
                <a:spcPct val="0"/>
              </a:spcBef>
              <a:buNone/>
            </a:pPr>
            <a:r>
              <a:rPr lang="en-US" altLang="zh-CN" sz="2000" b="1" dirty="0">
                <a:latin typeface="+mn-lt"/>
                <a:ea typeface="+mn-ea"/>
                <a:cs typeface="+mn-cs"/>
              </a:rPr>
              <a:t>&lt;</a:t>
            </a:r>
            <a:r>
              <a:rPr lang="zh-CN" altLang="en-US" sz="2000" b="1" dirty="0">
                <a:latin typeface="+mn-lt"/>
                <a:ea typeface="+mn-ea"/>
                <a:cs typeface="+mn-cs"/>
              </a:rPr>
              <a:t>匹配串</a:t>
            </a:r>
            <a:r>
              <a:rPr lang="en-US" altLang="zh-CN" sz="2000" b="1" dirty="0">
                <a:latin typeface="+mn-lt"/>
                <a:ea typeface="+mn-ea"/>
                <a:cs typeface="+mn-cs"/>
              </a:rPr>
              <a:t>&gt;</a:t>
            </a:r>
            <a:r>
              <a:rPr lang="zh-CN" altLang="en-US" sz="2000" b="1" dirty="0">
                <a:latin typeface="+mn-lt"/>
                <a:ea typeface="+mn-ea"/>
                <a:cs typeface="+mn-cs"/>
              </a:rPr>
              <a:t>：是指定匹配模板</a:t>
            </a:r>
            <a:endParaRPr lang="en-US" altLang="zh-CN" sz="2000" b="1" dirty="0">
              <a:latin typeface="+mn-lt"/>
              <a:ea typeface="+mn-ea"/>
              <a:cs typeface="+mn-cs"/>
            </a:endParaRPr>
          </a:p>
          <a:p>
            <a:pPr marL="642938" lvl="1" indent="-109538" algn="just">
              <a:spcBef>
                <a:spcPct val="0"/>
              </a:spcBef>
              <a:buNone/>
            </a:pPr>
            <a:r>
              <a:rPr lang="zh-CN" altLang="en-US" sz="2000" b="1" dirty="0">
                <a:latin typeface="+mn-lt"/>
                <a:ea typeface="+mn-ea"/>
                <a:cs typeface="+mn-cs"/>
              </a:rPr>
              <a:t>匹配模板：是指固定字符串或含通配符的字符串</a:t>
            </a:r>
            <a:endParaRPr lang="en-US" altLang="zh-CN" sz="2000" b="1" dirty="0">
              <a:latin typeface="+mn-lt"/>
              <a:ea typeface="+mn-ea"/>
              <a:cs typeface="+mn-cs"/>
            </a:endParaRPr>
          </a:p>
        </p:txBody>
      </p:sp>
      <p:sp>
        <p:nvSpPr>
          <p:cNvPr id="5" name="幻灯片编号占位符 5">
            <a:extLst>
              <a:ext uri="{FF2B5EF4-FFF2-40B4-BE49-F238E27FC236}">
                <a16:creationId xmlns:a16="http://schemas.microsoft.com/office/drawing/2014/main" id="{32AFC038-6DAA-A24C-9295-CD280F339F5F}"/>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443CF184-1EFE-6241-B8F0-3159AE1C8F6A}" type="slidenum">
              <a:rPr kumimoji="0" lang="en-US" altLang="zh-CN" sz="1400">
                <a:ea typeface="宋体" panose="02010600030101010101" pitchFamily="2" charset="-122"/>
              </a:rPr>
              <a:pPr/>
              <a:t>37</a:t>
            </a:fld>
            <a:endParaRPr kumimoji="0" lang="en-US" altLang="zh-CN" sz="1400">
              <a:ea typeface="宋体" panose="02010600030101010101" pitchFamily="2" charset="-122"/>
            </a:endParaRPr>
          </a:p>
        </p:txBody>
      </p:sp>
      <p:sp>
        <p:nvSpPr>
          <p:cNvPr id="2" name="矩形 1">
            <a:extLst>
              <a:ext uri="{FF2B5EF4-FFF2-40B4-BE49-F238E27FC236}">
                <a16:creationId xmlns:a16="http://schemas.microsoft.com/office/drawing/2014/main" id="{94C10229-67FA-2845-AF38-20424DF2FA56}"/>
              </a:ext>
            </a:extLst>
          </p:cNvPr>
          <p:cNvSpPr/>
          <p:nvPr/>
        </p:nvSpPr>
        <p:spPr>
          <a:xfrm>
            <a:off x="6357670" y="1230273"/>
            <a:ext cx="5478160" cy="120032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469900" indent="-469900" algn="just">
              <a:spcBef>
                <a:spcPct val="0"/>
              </a:spcBef>
              <a:buNone/>
            </a:pPr>
            <a:r>
              <a:rPr lang="zh-CN" altLang="en-US" b="1" dirty="0">
                <a:solidFill>
                  <a:schemeClr val="accent6">
                    <a:lumMod val="50000"/>
                  </a:schemeClr>
                </a:solidFill>
              </a:rPr>
              <a:t>说明：</a:t>
            </a:r>
            <a:r>
              <a:rPr lang="en-US" altLang="zh-CN" b="1" dirty="0">
                <a:solidFill>
                  <a:schemeClr val="accent6">
                    <a:lumMod val="50000"/>
                  </a:schemeClr>
                </a:solidFill>
              </a:rPr>
              <a:t>	</a:t>
            </a:r>
          </a:p>
          <a:p>
            <a:pPr marL="469900" indent="-469900" algn="just">
              <a:spcBef>
                <a:spcPct val="0"/>
              </a:spcBef>
              <a:buNone/>
            </a:pPr>
            <a:r>
              <a:rPr lang="en-US" altLang="zh-CN" b="1" dirty="0">
                <a:solidFill>
                  <a:schemeClr val="accent6">
                    <a:lumMod val="50000"/>
                  </a:schemeClr>
                </a:solidFill>
                <a:latin typeface="楷体_GB2312" pitchFamily="49" charset="-122"/>
              </a:rPr>
              <a:t>  </a:t>
            </a:r>
            <a:r>
              <a:rPr lang="zh-CN" altLang="en-US" b="1" dirty="0">
                <a:solidFill>
                  <a:schemeClr val="accent6">
                    <a:lumMod val="50000"/>
                  </a:schemeClr>
                </a:solidFill>
                <a:latin typeface="楷体_GB2312" pitchFamily="49" charset="-122"/>
              </a:rPr>
              <a:t>当匹配模板为固定字符串时，</a:t>
            </a:r>
            <a:endParaRPr lang="en-US" altLang="zh-CN" b="1" dirty="0">
              <a:solidFill>
                <a:schemeClr val="accent6">
                  <a:lumMod val="50000"/>
                </a:schemeClr>
              </a:solidFill>
              <a:latin typeface="楷体_GB2312" pitchFamily="49" charset="-122"/>
            </a:endParaRPr>
          </a:p>
          <a:p>
            <a:pPr marL="469900" indent="-469900" algn="just">
              <a:spcBef>
                <a:spcPct val="0"/>
              </a:spcBef>
              <a:buNone/>
            </a:pPr>
            <a:r>
              <a:rPr lang="en-US" altLang="zh-CN" b="1" dirty="0">
                <a:solidFill>
                  <a:schemeClr val="accent6">
                    <a:lumMod val="50000"/>
                  </a:schemeClr>
                </a:solidFill>
                <a:latin typeface="楷体_GB2312" pitchFamily="49" charset="-122"/>
              </a:rPr>
              <a:t>  </a:t>
            </a:r>
            <a:r>
              <a:rPr lang="zh-CN" altLang="en-US" b="1" dirty="0">
                <a:solidFill>
                  <a:schemeClr val="accent6">
                    <a:lumMod val="50000"/>
                  </a:schemeClr>
                </a:solidFill>
                <a:latin typeface="楷体_GB2312" pitchFamily="49" charset="-122"/>
              </a:rPr>
              <a:t>可以用</a:t>
            </a:r>
            <a:r>
              <a:rPr lang="zh-CN" altLang="en-US" b="1" dirty="0">
                <a:solidFill>
                  <a:schemeClr val="accent6">
                    <a:lumMod val="50000"/>
                  </a:schemeClr>
                </a:solidFill>
                <a:latin typeface="Times New Roman" panose="02020603050405020304" pitchFamily="18" charset="0"/>
              </a:rPr>
              <a:t>“</a:t>
            </a:r>
            <a:r>
              <a:rPr lang="en-US" altLang="zh-CN" b="1" dirty="0">
                <a:solidFill>
                  <a:schemeClr val="accent6">
                    <a:lumMod val="50000"/>
                  </a:schemeClr>
                </a:solidFill>
                <a:latin typeface="楷体_GB2312" pitchFamily="49" charset="-122"/>
              </a:rPr>
              <a:t>=</a:t>
            </a:r>
            <a:r>
              <a:rPr lang="zh-CN" altLang="en-US" b="1" dirty="0">
                <a:solidFill>
                  <a:schemeClr val="accent6">
                    <a:lumMod val="50000"/>
                  </a:schemeClr>
                </a:solidFill>
                <a:latin typeface="Times New Roman" panose="02020603050405020304" pitchFamily="18" charset="0"/>
              </a:rPr>
              <a:t>”</a:t>
            </a:r>
            <a:r>
              <a:rPr lang="en-US" altLang="zh-CN" b="1" dirty="0">
                <a:solidFill>
                  <a:schemeClr val="accent6">
                    <a:lumMod val="50000"/>
                  </a:schemeClr>
                </a:solidFill>
                <a:latin typeface="楷体_GB2312" pitchFamily="49" charset="-122"/>
              </a:rPr>
              <a:t> </a:t>
            </a:r>
            <a:r>
              <a:rPr lang="zh-CN" altLang="en-US" b="1" dirty="0">
                <a:solidFill>
                  <a:schemeClr val="accent6">
                    <a:lumMod val="50000"/>
                  </a:schemeClr>
                </a:solidFill>
                <a:latin typeface="楷体_GB2312" pitchFamily="49" charset="-122"/>
              </a:rPr>
              <a:t>运算符取代</a:t>
            </a:r>
            <a:r>
              <a:rPr lang="en-US" altLang="zh-CN" b="1" dirty="0">
                <a:solidFill>
                  <a:schemeClr val="accent6">
                    <a:lumMod val="50000"/>
                  </a:schemeClr>
                </a:solidFill>
                <a:latin typeface="楷体_GB2312" pitchFamily="49" charset="-122"/>
              </a:rPr>
              <a:t> LIKE </a:t>
            </a:r>
            <a:r>
              <a:rPr lang="zh-CN" altLang="en-US" b="1" dirty="0">
                <a:solidFill>
                  <a:schemeClr val="accent6">
                    <a:lumMod val="50000"/>
                  </a:schemeClr>
                </a:solidFill>
                <a:latin typeface="楷体_GB2312" pitchFamily="49" charset="-122"/>
              </a:rPr>
              <a:t>谓词，</a:t>
            </a:r>
            <a:r>
              <a:rPr lang="en-US" altLang="zh-CN" b="1" dirty="0">
                <a:solidFill>
                  <a:schemeClr val="accent6">
                    <a:lumMod val="50000"/>
                  </a:schemeClr>
                </a:solidFill>
                <a:latin typeface="楷体_GB2312" pitchFamily="49" charset="-122"/>
              </a:rPr>
              <a:t> </a:t>
            </a:r>
          </a:p>
          <a:p>
            <a:pPr marL="469900" indent="-469900" algn="just">
              <a:spcBef>
                <a:spcPct val="0"/>
              </a:spcBef>
              <a:buNone/>
            </a:pPr>
            <a:r>
              <a:rPr lang="en-US" altLang="zh-CN" b="1" dirty="0">
                <a:solidFill>
                  <a:schemeClr val="accent6">
                    <a:lumMod val="50000"/>
                  </a:schemeClr>
                </a:solidFill>
                <a:latin typeface="楷体_GB2312" pitchFamily="49" charset="-122"/>
              </a:rPr>
              <a:t>  </a:t>
            </a:r>
            <a:r>
              <a:rPr lang="zh-CN" altLang="en-US" b="1" dirty="0">
                <a:solidFill>
                  <a:schemeClr val="accent6">
                    <a:lumMod val="50000"/>
                  </a:schemeClr>
                </a:solidFill>
                <a:latin typeface="楷体_GB2312" pitchFamily="49" charset="-122"/>
              </a:rPr>
              <a:t>用</a:t>
            </a:r>
            <a:r>
              <a:rPr lang="en-US" altLang="zh-CN" b="1" dirty="0">
                <a:solidFill>
                  <a:schemeClr val="accent6">
                    <a:lumMod val="50000"/>
                  </a:schemeClr>
                </a:solidFill>
                <a:latin typeface="楷体_GB2312" pitchFamily="49" charset="-122"/>
              </a:rPr>
              <a:t> </a:t>
            </a:r>
            <a:r>
              <a:rPr lang="zh-CN" altLang="en-US" b="1" dirty="0">
                <a:solidFill>
                  <a:schemeClr val="accent6">
                    <a:lumMod val="50000"/>
                  </a:schemeClr>
                </a:solidFill>
                <a:latin typeface="Times New Roman" panose="02020603050405020304" pitchFamily="18" charset="0"/>
              </a:rPr>
              <a:t>“</a:t>
            </a:r>
            <a:r>
              <a:rPr lang="en-US" altLang="zh-CN" b="1" dirty="0">
                <a:solidFill>
                  <a:schemeClr val="accent6">
                    <a:lumMod val="50000"/>
                  </a:schemeClr>
                </a:solidFill>
                <a:latin typeface="楷体_GB2312" pitchFamily="49" charset="-122"/>
              </a:rPr>
              <a:t>!= </a:t>
            </a:r>
            <a:r>
              <a:rPr lang="zh-CN" altLang="en-US" b="1" dirty="0">
                <a:solidFill>
                  <a:schemeClr val="accent6">
                    <a:lumMod val="50000"/>
                  </a:schemeClr>
                </a:solidFill>
                <a:latin typeface="Times New Roman" panose="02020603050405020304" pitchFamily="18" charset="0"/>
              </a:rPr>
              <a:t>”</a:t>
            </a:r>
            <a:r>
              <a:rPr lang="zh-CN" altLang="en-US" b="1" dirty="0">
                <a:solidFill>
                  <a:schemeClr val="accent6">
                    <a:lumMod val="50000"/>
                  </a:schemeClr>
                </a:solidFill>
                <a:latin typeface="楷体_GB2312" pitchFamily="49" charset="-122"/>
              </a:rPr>
              <a:t>或</a:t>
            </a:r>
            <a:r>
              <a:rPr lang="zh-CN" altLang="en-US" b="1" dirty="0">
                <a:solidFill>
                  <a:schemeClr val="accent6">
                    <a:lumMod val="50000"/>
                  </a:schemeClr>
                </a:solidFill>
                <a:latin typeface="Times New Roman" panose="02020603050405020304" pitchFamily="18" charset="0"/>
              </a:rPr>
              <a:t>“</a:t>
            </a:r>
            <a:r>
              <a:rPr lang="en-US" altLang="zh-CN" b="1" dirty="0">
                <a:solidFill>
                  <a:schemeClr val="accent6">
                    <a:lumMod val="50000"/>
                  </a:schemeClr>
                </a:solidFill>
                <a:latin typeface="楷体_GB2312" pitchFamily="49" charset="-122"/>
              </a:rPr>
              <a:t> &lt; &gt;</a:t>
            </a:r>
            <a:r>
              <a:rPr lang="zh-CN" altLang="en-US" b="1" dirty="0">
                <a:solidFill>
                  <a:schemeClr val="accent6">
                    <a:lumMod val="50000"/>
                  </a:schemeClr>
                </a:solidFill>
                <a:latin typeface="Times New Roman" panose="02020603050405020304" pitchFamily="18" charset="0"/>
              </a:rPr>
              <a:t>”</a:t>
            </a:r>
            <a:r>
              <a:rPr lang="zh-CN" altLang="en-US" b="1" dirty="0">
                <a:solidFill>
                  <a:schemeClr val="accent6">
                    <a:lumMod val="50000"/>
                  </a:schemeClr>
                </a:solidFill>
                <a:latin typeface="楷体_GB2312" pitchFamily="49" charset="-122"/>
              </a:rPr>
              <a:t>运算符取代</a:t>
            </a:r>
            <a:r>
              <a:rPr lang="en-US" altLang="zh-CN" b="1" dirty="0">
                <a:solidFill>
                  <a:schemeClr val="accent6">
                    <a:lumMod val="50000"/>
                  </a:schemeClr>
                </a:solidFill>
                <a:latin typeface="楷体_GB2312" pitchFamily="49" charset="-122"/>
              </a:rPr>
              <a:t> NOT LIKE </a:t>
            </a:r>
            <a:r>
              <a:rPr lang="zh-CN" altLang="en-US" b="1" dirty="0">
                <a:solidFill>
                  <a:schemeClr val="accent6">
                    <a:lumMod val="50000"/>
                  </a:schemeClr>
                </a:solidFill>
                <a:latin typeface="楷体_GB2312" pitchFamily="49" charset="-122"/>
              </a:rPr>
              <a:t>谓词</a:t>
            </a:r>
          </a:p>
        </p:txBody>
      </p:sp>
      <p:sp>
        <p:nvSpPr>
          <p:cNvPr id="3" name="矩形 2">
            <a:extLst>
              <a:ext uri="{FF2B5EF4-FFF2-40B4-BE49-F238E27FC236}">
                <a16:creationId xmlns:a16="http://schemas.microsoft.com/office/drawing/2014/main" id="{E5E06729-93BB-1F42-832B-280FFE5D8801}"/>
              </a:ext>
            </a:extLst>
          </p:cNvPr>
          <p:cNvSpPr/>
          <p:nvPr/>
        </p:nvSpPr>
        <p:spPr>
          <a:xfrm>
            <a:off x="158928" y="3516394"/>
            <a:ext cx="5758987" cy="2353721"/>
          </a:xfrm>
          <a:prstGeom prst="rect">
            <a:avLst/>
          </a:prstGeom>
        </p:spPr>
        <p:txBody>
          <a:bodyPr wrap="square">
            <a:spAutoFit/>
          </a:bodyPr>
          <a:lstStyle/>
          <a:p>
            <a:pPr>
              <a:lnSpc>
                <a:spcPct val="150000"/>
              </a:lnSpc>
              <a:defRPr/>
            </a:pPr>
            <a:r>
              <a:rPr lang="en-US" altLang="zh-CN" sz="2000" b="1" dirty="0">
                <a:solidFill>
                  <a:srgbClr val="0070C0"/>
                </a:solidFill>
              </a:rPr>
              <a:t>% (</a:t>
            </a:r>
            <a:r>
              <a:rPr lang="zh-CN" altLang="en-US" sz="2000" b="1" dirty="0">
                <a:solidFill>
                  <a:srgbClr val="0070C0"/>
                </a:solidFill>
              </a:rPr>
              <a:t>百分号</a:t>
            </a:r>
            <a:r>
              <a:rPr lang="en-US" altLang="zh-CN" sz="2000" b="1" dirty="0">
                <a:solidFill>
                  <a:srgbClr val="0070C0"/>
                </a:solidFill>
              </a:rPr>
              <a:t>)  </a:t>
            </a:r>
          </a:p>
          <a:p>
            <a:pPr>
              <a:lnSpc>
                <a:spcPct val="150000"/>
              </a:lnSpc>
              <a:defRPr/>
            </a:pPr>
            <a:r>
              <a:rPr lang="zh-CN" altLang="en-US" sz="2000" b="1" dirty="0"/>
              <a:t>代表任意长度（长度可以为</a:t>
            </a:r>
            <a:r>
              <a:rPr lang="en-US" altLang="zh-CN" sz="2000" b="1" dirty="0"/>
              <a:t>0</a:t>
            </a:r>
            <a:r>
              <a:rPr lang="zh-CN" altLang="en-US" sz="2000" b="1" dirty="0"/>
              <a:t>）的字符串</a:t>
            </a:r>
            <a:endParaRPr lang="en-US" altLang="zh-CN" sz="2000" b="1" dirty="0"/>
          </a:p>
          <a:p>
            <a:pPr lvl="1">
              <a:lnSpc>
                <a:spcPct val="150000"/>
              </a:lnSpc>
              <a:defRPr/>
            </a:pPr>
            <a:r>
              <a:rPr lang="zh-CN" altLang="en-US" sz="2000" b="1" dirty="0"/>
              <a:t>例：</a:t>
            </a:r>
            <a:r>
              <a:rPr lang="en-US" altLang="zh-CN" sz="2000" b="1" dirty="0" err="1"/>
              <a:t>a%b</a:t>
            </a:r>
            <a:r>
              <a:rPr lang="zh-CN" altLang="en-US" sz="2000" b="1" dirty="0"/>
              <a:t>表示以</a:t>
            </a:r>
            <a:r>
              <a:rPr lang="en-US" altLang="zh-CN" sz="2000" b="1" dirty="0"/>
              <a:t>a</a:t>
            </a:r>
            <a:r>
              <a:rPr lang="zh-CN" altLang="en-US" sz="2000" b="1" dirty="0"/>
              <a:t>开头，以</a:t>
            </a:r>
            <a:r>
              <a:rPr lang="en-US" altLang="zh-CN" sz="2000" b="1" dirty="0"/>
              <a:t>b</a:t>
            </a:r>
            <a:r>
              <a:rPr lang="zh-CN" altLang="en-US" sz="2000" b="1" dirty="0"/>
              <a:t>结尾的任意长度的字符串。</a:t>
            </a:r>
            <a:endParaRPr lang="en-US" altLang="zh-CN" sz="2000" b="1" dirty="0"/>
          </a:p>
          <a:p>
            <a:pPr lvl="1">
              <a:lnSpc>
                <a:spcPct val="150000"/>
              </a:lnSpc>
              <a:defRPr/>
            </a:pPr>
            <a:r>
              <a:rPr lang="zh-CN" altLang="en-US" sz="2000" b="1" dirty="0"/>
              <a:t>如：</a:t>
            </a:r>
            <a:r>
              <a:rPr lang="en-US" altLang="zh-CN" sz="2000" b="1" dirty="0" err="1"/>
              <a:t>acb</a:t>
            </a:r>
            <a:r>
              <a:rPr lang="zh-CN" altLang="en-US" sz="2000" b="1" dirty="0"/>
              <a:t>，</a:t>
            </a:r>
            <a:r>
              <a:rPr lang="en-US" altLang="zh-CN" sz="2000" b="1" dirty="0" err="1"/>
              <a:t>addgb</a:t>
            </a:r>
            <a:r>
              <a:rPr lang="zh-CN" altLang="en-US" sz="2000" b="1" dirty="0"/>
              <a:t>，</a:t>
            </a:r>
            <a:r>
              <a:rPr lang="en-US" altLang="zh-CN" sz="2000" b="1" dirty="0"/>
              <a:t>ab </a:t>
            </a:r>
            <a:r>
              <a:rPr lang="zh-CN" altLang="en-US" sz="2000" b="1" dirty="0"/>
              <a:t>等都满足该匹配串</a:t>
            </a:r>
            <a:endParaRPr lang="en-US" altLang="zh-CN" sz="2000" b="1" dirty="0"/>
          </a:p>
        </p:txBody>
      </p:sp>
      <p:sp>
        <p:nvSpPr>
          <p:cNvPr id="4" name="矩形 3">
            <a:extLst>
              <a:ext uri="{FF2B5EF4-FFF2-40B4-BE49-F238E27FC236}">
                <a16:creationId xmlns:a16="http://schemas.microsoft.com/office/drawing/2014/main" id="{EDC6EE24-8339-544A-A664-589AA519F97D}"/>
              </a:ext>
            </a:extLst>
          </p:cNvPr>
          <p:cNvSpPr/>
          <p:nvPr/>
        </p:nvSpPr>
        <p:spPr>
          <a:xfrm>
            <a:off x="6274087" y="3519026"/>
            <a:ext cx="6096000" cy="2353721"/>
          </a:xfrm>
          <a:prstGeom prst="rect">
            <a:avLst/>
          </a:prstGeom>
        </p:spPr>
        <p:txBody>
          <a:bodyPr>
            <a:spAutoFit/>
          </a:bodyPr>
          <a:lstStyle/>
          <a:p>
            <a:pPr>
              <a:lnSpc>
                <a:spcPct val="150000"/>
              </a:lnSpc>
              <a:defRPr/>
            </a:pPr>
            <a:r>
              <a:rPr lang="en-US" altLang="zh-CN" sz="2000" b="1" dirty="0">
                <a:solidFill>
                  <a:schemeClr val="accent2">
                    <a:lumMod val="50000"/>
                  </a:schemeClr>
                </a:solidFill>
              </a:rPr>
              <a:t>_ (</a:t>
            </a:r>
            <a:r>
              <a:rPr lang="zh-CN" altLang="en-US" sz="2000" b="1" dirty="0">
                <a:solidFill>
                  <a:schemeClr val="accent2">
                    <a:lumMod val="50000"/>
                  </a:schemeClr>
                </a:solidFill>
              </a:rPr>
              <a:t>下横线</a:t>
            </a:r>
            <a:r>
              <a:rPr lang="en-US" altLang="zh-CN" sz="2000" b="1" dirty="0">
                <a:solidFill>
                  <a:schemeClr val="accent2">
                    <a:lumMod val="50000"/>
                  </a:schemeClr>
                </a:solidFill>
              </a:rPr>
              <a:t>)  </a:t>
            </a:r>
          </a:p>
          <a:p>
            <a:pPr>
              <a:lnSpc>
                <a:spcPct val="150000"/>
              </a:lnSpc>
              <a:defRPr/>
            </a:pPr>
            <a:r>
              <a:rPr lang="zh-CN" altLang="en-US" sz="2000" b="1" dirty="0"/>
              <a:t>代表任意单个字符</a:t>
            </a:r>
            <a:endParaRPr lang="en-US" altLang="zh-CN" sz="2000" b="1" dirty="0"/>
          </a:p>
          <a:p>
            <a:pPr lvl="1">
              <a:lnSpc>
                <a:spcPct val="150000"/>
              </a:lnSpc>
              <a:defRPr/>
            </a:pPr>
            <a:r>
              <a:rPr lang="zh-CN" altLang="en-US" sz="2000" b="1" dirty="0"/>
              <a:t>例：</a:t>
            </a:r>
            <a:r>
              <a:rPr lang="en-US" altLang="zh-CN" sz="2000" b="1" dirty="0" err="1"/>
              <a:t>a_b</a:t>
            </a:r>
            <a:r>
              <a:rPr lang="zh-CN" altLang="en-US" sz="2000" b="1" dirty="0"/>
              <a:t>表示以</a:t>
            </a:r>
            <a:r>
              <a:rPr lang="en-US" altLang="zh-CN" sz="2000" b="1" dirty="0"/>
              <a:t>a</a:t>
            </a:r>
            <a:r>
              <a:rPr lang="zh-CN" altLang="en-US" sz="2000" b="1" dirty="0"/>
              <a:t>开头，以</a:t>
            </a:r>
            <a:r>
              <a:rPr lang="en-US" altLang="zh-CN" sz="2000" b="1" dirty="0"/>
              <a:t>b</a:t>
            </a:r>
            <a:r>
              <a:rPr lang="zh-CN" altLang="en-US" sz="2000" b="1" dirty="0"/>
              <a:t>结尾的长度为</a:t>
            </a:r>
            <a:r>
              <a:rPr lang="en-US" altLang="zh-CN" sz="2000" b="1" dirty="0"/>
              <a:t>3</a:t>
            </a:r>
            <a:r>
              <a:rPr lang="zh-CN" altLang="en-US" sz="2000" b="1" dirty="0"/>
              <a:t>的任意字符串。</a:t>
            </a:r>
            <a:endParaRPr lang="en-US" altLang="zh-CN" sz="2000" b="1" dirty="0"/>
          </a:p>
          <a:p>
            <a:pPr lvl="1">
              <a:lnSpc>
                <a:spcPct val="150000"/>
              </a:lnSpc>
              <a:defRPr/>
            </a:pPr>
            <a:r>
              <a:rPr lang="zh-CN" altLang="en-US" sz="2000" b="1" dirty="0"/>
              <a:t>如：</a:t>
            </a:r>
            <a:r>
              <a:rPr lang="en-US" altLang="zh-CN" sz="2000" b="1" dirty="0" err="1"/>
              <a:t>acb</a:t>
            </a:r>
            <a:r>
              <a:rPr lang="zh-CN" altLang="en-US" sz="2000" b="1" dirty="0"/>
              <a:t>，</a:t>
            </a:r>
            <a:r>
              <a:rPr lang="en-US" altLang="zh-CN" sz="2000" b="1" dirty="0" err="1"/>
              <a:t>afb</a:t>
            </a:r>
            <a:r>
              <a:rPr lang="zh-CN" altLang="en-US" sz="2000" b="1" dirty="0"/>
              <a:t>等都满足该匹配串</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363">
                                            <p:txEl>
                                              <p:pRg st="0" end="0"/>
                                            </p:txEl>
                                          </p:spTgt>
                                        </p:tgtEl>
                                        <p:attrNameLst>
                                          <p:attrName>style.visibility</p:attrName>
                                        </p:attrNameLst>
                                      </p:cBhvr>
                                      <p:to>
                                        <p:strVal val="visible"/>
                                      </p:to>
                                    </p:set>
                                    <p:animEffect transition="in" filter="blinds(horizontal)">
                                      <p:cBhvr>
                                        <p:cTn id="7" dur="500"/>
                                        <p:tgtEl>
                                          <p:spTgt spid="39936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99363">
                                            <p:txEl>
                                              <p:pRg st="1" end="1"/>
                                            </p:txEl>
                                          </p:spTgt>
                                        </p:tgtEl>
                                        <p:attrNameLst>
                                          <p:attrName>style.visibility</p:attrName>
                                        </p:attrNameLst>
                                      </p:cBhvr>
                                      <p:to>
                                        <p:strVal val="visible"/>
                                      </p:to>
                                    </p:set>
                                    <p:animEffect transition="in" filter="blinds(horizontal)">
                                      <p:cBhvr>
                                        <p:cTn id="10" dur="500"/>
                                        <p:tgtEl>
                                          <p:spTgt spid="39936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99363">
                                            <p:txEl>
                                              <p:pRg st="2" end="2"/>
                                            </p:txEl>
                                          </p:spTgt>
                                        </p:tgtEl>
                                        <p:attrNameLst>
                                          <p:attrName>style.visibility</p:attrName>
                                        </p:attrNameLst>
                                      </p:cBhvr>
                                      <p:to>
                                        <p:strVal val="visible"/>
                                      </p:to>
                                    </p:set>
                                    <p:animEffect transition="in" filter="blinds(horizontal)">
                                      <p:cBhvr>
                                        <p:cTn id="13" dur="500"/>
                                        <p:tgtEl>
                                          <p:spTgt spid="399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a:extLst>
              <a:ext uri="{FF2B5EF4-FFF2-40B4-BE49-F238E27FC236}">
                <a16:creationId xmlns:a16="http://schemas.microsoft.com/office/drawing/2014/main" id="{8AF959A1-C632-0D45-8D26-574EF3C132E2}"/>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ormAutofit/>
          </a:bodyPr>
          <a:lstStyle/>
          <a:p>
            <a:pPr>
              <a:defRPr/>
            </a:pPr>
            <a:r>
              <a:rPr lang="zh-CN" altLang="en-US" dirty="0">
                <a:solidFill>
                  <a:schemeClr val="bg2">
                    <a:lumMod val="10000"/>
                  </a:schemeClr>
                </a:solidFill>
              </a:rPr>
              <a:t>例题</a:t>
            </a:r>
          </a:p>
        </p:txBody>
      </p:sp>
      <p:sp>
        <p:nvSpPr>
          <p:cNvPr id="405507" name="Rectangle 3">
            <a:extLst>
              <a:ext uri="{FF2B5EF4-FFF2-40B4-BE49-F238E27FC236}">
                <a16:creationId xmlns:a16="http://schemas.microsoft.com/office/drawing/2014/main" id="{2ABF549B-F9D4-A645-80DB-EAEF4BA266F9}"/>
              </a:ext>
            </a:extLst>
          </p:cNvPr>
          <p:cNvSpPr>
            <a:spLocks noGrp="1" noChangeArrowheads="1"/>
          </p:cNvSpPr>
          <p:nvPr>
            <p:ph idx="1"/>
          </p:nvPr>
        </p:nvSpPr>
        <p:spPr>
          <a:xfrm>
            <a:off x="838200" y="1304693"/>
            <a:ext cx="10515600" cy="1268937"/>
          </a:xfrm>
          <a:noFill/>
          <a:ln>
            <a:noFill/>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marL="0" indent="0">
              <a:buNone/>
            </a:pPr>
            <a:r>
              <a:rPr kumimoji="1" lang="zh-CN" altLang="en-US" sz="2400" b="1" dirty="0">
                <a:latin typeface="Tahoma" panose="020B0604030504040204" pitchFamily="34" charset="0"/>
                <a:ea typeface="黑体" panose="02010609060101010101" pitchFamily="49" charset="-122"/>
                <a:cs typeface="+mn-cs"/>
              </a:rPr>
              <a:t>（</a:t>
            </a:r>
            <a:r>
              <a:rPr kumimoji="1" lang="en-US" altLang="zh-CN" sz="2400" b="1" dirty="0">
                <a:latin typeface="Tahoma" panose="020B0604030504040204" pitchFamily="34" charset="0"/>
                <a:ea typeface="黑体" panose="02010609060101010101" pitchFamily="49" charset="-122"/>
                <a:cs typeface="+mn-cs"/>
              </a:rPr>
              <a:t>1</a:t>
            </a:r>
            <a:r>
              <a:rPr kumimoji="1" lang="zh-CN" altLang="en-US" sz="2400" b="1" dirty="0">
                <a:latin typeface="Tahoma" panose="020B0604030504040204" pitchFamily="34" charset="0"/>
                <a:ea typeface="黑体" panose="02010609060101010101" pitchFamily="49" charset="-122"/>
                <a:cs typeface="+mn-cs"/>
              </a:rPr>
              <a:t>）匹配模板为固定字符串</a:t>
            </a:r>
            <a:r>
              <a:rPr kumimoji="1" lang="en-US" altLang="zh-CN" sz="2400" b="1" dirty="0">
                <a:latin typeface="Tahoma" panose="020B0604030504040204" pitchFamily="34" charset="0"/>
                <a:ea typeface="黑体" panose="02010609060101010101" pitchFamily="49" charset="-122"/>
                <a:cs typeface="+mn-cs"/>
              </a:rPr>
              <a:t> </a:t>
            </a:r>
          </a:p>
          <a:p>
            <a:pPr marL="228600" lvl="1" indent="0">
              <a:buNone/>
            </a:pPr>
            <a:r>
              <a:rPr kumimoji="1" lang="zh-CN" altLang="en-US" b="1" dirty="0">
                <a:latin typeface="Tahoma" panose="020B0604030504040204" pitchFamily="34" charset="0"/>
                <a:ea typeface="黑体" panose="02010609060101010101" pitchFamily="49" charset="-122"/>
                <a:cs typeface="+mn-cs"/>
              </a:rPr>
              <a:t>例：查询学号为</a:t>
            </a:r>
            <a:r>
              <a:rPr kumimoji="1" lang="en-US" altLang="zh-CN" b="1" dirty="0">
                <a:latin typeface="Tahoma" panose="020B0604030504040204" pitchFamily="34" charset="0"/>
                <a:ea typeface="黑体" panose="02010609060101010101" pitchFamily="49" charset="-122"/>
                <a:cs typeface="+mn-cs"/>
              </a:rPr>
              <a:t>95001</a:t>
            </a:r>
            <a:r>
              <a:rPr kumimoji="1" lang="zh-CN" altLang="en-US" b="1" dirty="0">
                <a:latin typeface="Tahoma" panose="020B0604030504040204" pitchFamily="34" charset="0"/>
                <a:ea typeface="黑体" panose="02010609060101010101" pitchFamily="49" charset="-122"/>
                <a:cs typeface="+mn-cs"/>
              </a:rPr>
              <a:t>的学生的详细情况。</a:t>
            </a:r>
            <a:r>
              <a:rPr kumimoji="1" lang="en-US" altLang="zh-CN" sz="2800" dirty="0">
                <a:latin typeface="Tahoma" panose="020B0604030504040204" pitchFamily="34" charset="0"/>
                <a:ea typeface="黑体" panose="02010609060101010101" pitchFamily="49" charset="-122"/>
                <a:cs typeface="+mn-cs"/>
              </a:rPr>
              <a:t>      </a:t>
            </a:r>
          </a:p>
        </p:txBody>
      </p:sp>
      <p:sp>
        <p:nvSpPr>
          <p:cNvPr id="9" name="幻灯片编号占位符 5">
            <a:extLst>
              <a:ext uri="{FF2B5EF4-FFF2-40B4-BE49-F238E27FC236}">
                <a16:creationId xmlns:a16="http://schemas.microsoft.com/office/drawing/2014/main" id="{9795D49B-7325-8F41-9BA9-C7F9CF8DD0C9}"/>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4C44D3EF-B117-9B48-93DA-5A8BD2C58048}" type="slidenum">
              <a:rPr kumimoji="0" lang="en-US" altLang="zh-CN" sz="1400">
                <a:ea typeface="宋体" panose="02010600030101010101" pitchFamily="2" charset="-122"/>
              </a:rPr>
              <a:pPr/>
              <a:t>38</a:t>
            </a:fld>
            <a:endParaRPr kumimoji="0" lang="en-US" altLang="zh-CN" sz="1400">
              <a:ea typeface="宋体" panose="02010600030101010101" pitchFamily="2" charset="-122"/>
            </a:endParaRPr>
          </a:p>
        </p:txBody>
      </p:sp>
      <p:sp>
        <p:nvSpPr>
          <p:cNvPr id="405508" name="Rectangle 4">
            <a:extLst>
              <a:ext uri="{FF2B5EF4-FFF2-40B4-BE49-F238E27FC236}">
                <a16:creationId xmlns:a16="http://schemas.microsoft.com/office/drawing/2014/main" id="{126D15E4-C3C5-F045-927A-19A534543A3B}"/>
              </a:ext>
            </a:extLst>
          </p:cNvPr>
          <p:cNvSpPr>
            <a:spLocks noChangeArrowheads="1"/>
          </p:cNvSpPr>
          <p:nvPr/>
        </p:nvSpPr>
        <p:spPr bwMode="auto">
          <a:xfrm>
            <a:off x="1284465" y="2648229"/>
            <a:ext cx="4563180" cy="2942985"/>
          </a:xfrm>
          <a:prstGeom prst="rect">
            <a:avLst/>
          </a:prstGeom>
          <a:noFill/>
          <a:ln>
            <a:noFill/>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wrap="square">
            <a:spAutoFit/>
          </a:bodyPr>
          <a:lstStyle>
            <a:lvl1pPr>
              <a:defRPr kumimoji="1" sz="2400">
                <a:solidFill>
                  <a:schemeClr val="tx1"/>
                </a:solidFill>
                <a:latin typeface="Tahoma" panose="020B0604030504040204" pitchFamily="34" charset="0"/>
                <a:ea typeface="黑体" panose="02010609060101010101" pitchFamily="49" charset="-122"/>
              </a:defRPr>
            </a:lvl1pPr>
            <a:lvl2pPr>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lnSpc>
                <a:spcPct val="150000"/>
              </a:lnSpc>
            </a:pPr>
            <a:r>
              <a:rPr lang="en-US" altLang="zh-CN" sz="1800" b="1" dirty="0"/>
              <a:t>SELECT *    </a:t>
            </a:r>
          </a:p>
          <a:p>
            <a:pPr>
              <a:lnSpc>
                <a:spcPct val="150000"/>
              </a:lnSpc>
            </a:pPr>
            <a:r>
              <a:rPr lang="en-US" altLang="zh-CN" sz="1800" b="1" dirty="0"/>
              <a:t>     FROM  Student  </a:t>
            </a:r>
          </a:p>
          <a:p>
            <a:pPr>
              <a:lnSpc>
                <a:spcPct val="150000"/>
              </a:lnSpc>
            </a:pPr>
            <a:r>
              <a:rPr lang="en-US" altLang="zh-CN" sz="1800" b="1" dirty="0"/>
              <a:t>     WHERE  </a:t>
            </a:r>
            <a:r>
              <a:rPr lang="en-US" altLang="zh-CN" sz="1800" b="1" dirty="0" err="1"/>
              <a:t>Sno</a:t>
            </a:r>
            <a:r>
              <a:rPr lang="en-US" altLang="zh-CN" sz="1800" b="1" dirty="0"/>
              <a:t> LIKE '95001'</a:t>
            </a:r>
            <a:r>
              <a:rPr lang="zh-CN" altLang="en-US" sz="1800" b="1" dirty="0"/>
              <a:t>；</a:t>
            </a:r>
            <a:endParaRPr lang="en-US" altLang="zh-CN" sz="1800" b="1" dirty="0"/>
          </a:p>
          <a:p>
            <a:pPr>
              <a:lnSpc>
                <a:spcPct val="150000"/>
              </a:lnSpc>
            </a:pPr>
            <a:r>
              <a:rPr lang="zh-CN" altLang="en-US" sz="1800" b="1" dirty="0"/>
              <a:t>等价于：</a:t>
            </a:r>
            <a:r>
              <a:rPr lang="en-US" altLang="zh-CN" sz="1800" b="1" dirty="0"/>
              <a:t> </a:t>
            </a:r>
          </a:p>
          <a:p>
            <a:pPr>
              <a:lnSpc>
                <a:spcPct val="150000"/>
              </a:lnSpc>
            </a:pPr>
            <a:r>
              <a:rPr lang="en-US" altLang="zh-CN" sz="1800" b="1" dirty="0"/>
              <a:t>SELECT  *</a:t>
            </a:r>
          </a:p>
          <a:p>
            <a:pPr>
              <a:lnSpc>
                <a:spcPct val="150000"/>
              </a:lnSpc>
            </a:pPr>
            <a:r>
              <a:rPr lang="zh-CN" altLang="en-US" sz="1800" b="1" dirty="0"/>
              <a:t>    </a:t>
            </a:r>
            <a:r>
              <a:rPr lang="en-US" altLang="zh-CN" sz="1800" b="1" dirty="0"/>
              <a:t>FROM  Student </a:t>
            </a:r>
          </a:p>
          <a:p>
            <a:pPr>
              <a:lnSpc>
                <a:spcPct val="150000"/>
              </a:lnSpc>
            </a:pPr>
            <a:r>
              <a:rPr lang="zh-CN" altLang="en-US" sz="1800" b="1" dirty="0"/>
              <a:t>    </a:t>
            </a:r>
            <a:r>
              <a:rPr lang="en-US" altLang="zh-CN" sz="1800" b="1" dirty="0"/>
              <a:t>WHERE </a:t>
            </a:r>
            <a:r>
              <a:rPr lang="en-US" altLang="zh-CN" sz="1800" b="1" dirty="0" err="1"/>
              <a:t>Sno</a:t>
            </a:r>
            <a:r>
              <a:rPr lang="en-US" altLang="zh-CN" sz="1800" b="1" dirty="0"/>
              <a:t> = '95001'</a:t>
            </a:r>
            <a:r>
              <a:rPr lang="zh-CN" altLang="en-US" sz="1800" b="1" dirty="0"/>
              <a:t>；</a:t>
            </a:r>
          </a:p>
        </p:txBody>
      </p:sp>
      <p:sp>
        <p:nvSpPr>
          <p:cNvPr id="405510" name="Rectangle 6">
            <a:extLst>
              <a:ext uri="{FF2B5EF4-FFF2-40B4-BE49-F238E27FC236}">
                <a16:creationId xmlns:a16="http://schemas.microsoft.com/office/drawing/2014/main" id="{B9CC632D-3630-A643-8C27-2E91DA3E7867}"/>
              </a:ext>
            </a:extLst>
          </p:cNvPr>
          <p:cNvSpPr>
            <a:spLocks noChangeArrowheads="1"/>
          </p:cNvSpPr>
          <p:nvPr/>
        </p:nvSpPr>
        <p:spPr bwMode="auto">
          <a:xfrm>
            <a:off x="5966113" y="4039528"/>
            <a:ext cx="6225887" cy="489686"/>
          </a:xfrm>
          <a:prstGeom prst="rect">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wrap="square">
            <a:spAutoFit/>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lnSpc>
                <a:spcPct val="150000"/>
              </a:lnSpc>
            </a:pPr>
            <a:r>
              <a:rPr lang="zh-CN" altLang="en-US" sz="2000" b="1" dirty="0"/>
              <a:t>练习：</a:t>
            </a:r>
            <a:r>
              <a:rPr lang="en-US" altLang="zh-CN" sz="2000" b="1" dirty="0"/>
              <a:t> </a:t>
            </a:r>
            <a:r>
              <a:rPr lang="zh-CN" altLang="en-US" sz="2000" b="1" dirty="0"/>
              <a:t>查询计算机系“</a:t>
            </a:r>
            <a:r>
              <a:rPr lang="en-US" altLang="zh-CN" sz="2000" b="1" dirty="0"/>
              <a:t>cs</a:t>
            </a:r>
            <a:r>
              <a:rPr lang="zh-CN" altLang="en-US" sz="2000" b="1" dirty="0"/>
              <a:t>”同学的名单。</a:t>
            </a:r>
          </a:p>
        </p:txBody>
      </p:sp>
      <p:sp>
        <p:nvSpPr>
          <p:cNvPr id="405511" name="Rectangle 7">
            <a:extLst>
              <a:ext uri="{FF2B5EF4-FFF2-40B4-BE49-F238E27FC236}">
                <a16:creationId xmlns:a16="http://schemas.microsoft.com/office/drawing/2014/main" id="{54BE44D5-05DB-A847-BC5C-A07116644230}"/>
              </a:ext>
            </a:extLst>
          </p:cNvPr>
          <p:cNvSpPr>
            <a:spLocks noChangeArrowheads="1"/>
          </p:cNvSpPr>
          <p:nvPr/>
        </p:nvSpPr>
        <p:spPr bwMode="auto">
          <a:xfrm>
            <a:off x="5966112" y="4529214"/>
            <a:ext cx="6225887" cy="485389"/>
          </a:xfrm>
          <a:prstGeom prst="rect">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kumimoji="1" lang="zh-CN" altLang="en-US" sz="2000" b="1" dirty="0">
                <a:latin typeface="Tahoma" panose="020B0604030504040204" pitchFamily="34" charset="0"/>
                <a:ea typeface="黑体" panose="02010609060101010101" pitchFamily="49" charset="-122"/>
              </a:rPr>
              <a:t>练习：</a:t>
            </a:r>
            <a:r>
              <a:rPr kumimoji="1" lang="en-US" altLang="zh-CN" sz="2000" b="1" dirty="0">
                <a:latin typeface="Tahoma" panose="020B0604030504040204" pitchFamily="34" charset="0"/>
                <a:ea typeface="黑体" panose="02010609060101010101" pitchFamily="49" charset="-122"/>
              </a:rPr>
              <a:t> </a:t>
            </a:r>
            <a:r>
              <a:rPr kumimoji="1" lang="zh-CN" altLang="en-US" sz="2000" b="1" dirty="0">
                <a:latin typeface="Tahoma" panose="020B0604030504040204" pitchFamily="34" charset="0"/>
                <a:ea typeface="黑体" panose="02010609060101010101" pitchFamily="49" charset="-122"/>
              </a:rPr>
              <a:t>查询男生名单</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5507">
                                            <p:txEl>
                                              <p:pRg st="1" end="1"/>
                                            </p:txEl>
                                          </p:spTgt>
                                        </p:tgtEl>
                                        <p:attrNameLst>
                                          <p:attrName>style.visibility</p:attrName>
                                        </p:attrNameLst>
                                      </p:cBhvr>
                                      <p:to>
                                        <p:strVal val="visible"/>
                                      </p:to>
                                    </p:set>
                                    <p:animEffect transition="in" filter="blinds(horizontal)">
                                      <p:cBhvr>
                                        <p:cTn id="7" dur="500"/>
                                        <p:tgtEl>
                                          <p:spTgt spid="4055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0550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405510"/>
                                        </p:tgtEl>
                                        <p:attrNameLst>
                                          <p:attrName>style.visibility</p:attrName>
                                        </p:attrNameLst>
                                      </p:cBhvr>
                                      <p:to>
                                        <p:strVal val="visible"/>
                                      </p:to>
                                    </p:set>
                                    <p:animEffect transition="in" filter="wipe(up)">
                                      <p:cBhvr>
                                        <p:cTn id="16" dur="500"/>
                                        <p:tgtEl>
                                          <p:spTgt spid="40551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05511"/>
                                        </p:tgtEl>
                                        <p:attrNameLst>
                                          <p:attrName>style.visibility</p:attrName>
                                        </p:attrNameLst>
                                      </p:cBhvr>
                                      <p:to>
                                        <p:strVal val="visible"/>
                                      </p:to>
                                    </p:set>
                                    <p:animEffect transition="in" filter="wipe(up)">
                                      <p:cBhvr>
                                        <p:cTn id="21" dur="500"/>
                                        <p:tgtEl>
                                          <p:spTgt spid="405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8" grpId="0" animBg="1"/>
      <p:bldP spid="405510" grpId="0" animBg="1"/>
      <p:bldP spid="4055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7554" name="Rectangle 2">
            <a:extLst>
              <a:ext uri="{FF2B5EF4-FFF2-40B4-BE49-F238E27FC236}">
                <a16:creationId xmlns:a16="http://schemas.microsoft.com/office/drawing/2014/main" id="{8C45EB9D-2A9F-6046-B356-98497F3BA92C}"/>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zh-CN" altLang="en-US" dirty="0">
                <a:solidFill>
                  <a:schemeClr val="bg2">
                    <a:lumMod val="10000"/>
                  </a:schemeClr>
                </a:solidFill>
              </a:rPr>
              <a:t>例题（续）</a:t>
            </a:r>
          </a:p>
        </p:txBody>
      </p:sp>
      <p:sp>
        <p:nvSpPr>
          <p:cNvPr id="407555" name="Rectangle 3">
            <a:extLst>
              <a:ext uri="{FF2B5EF4-FFF2-40B4-BE49-F238E27FC236}">
                <a16:creationId xmlns:a16="http://schemas.microsoft.com/office/drawing/2014/main" id="{0E79FDDA-50B8-984B-9716-C2C82A4FFECE}"/>
              </a:ext>
            </a:extLst>
          </p:cNvPr>
          <p:cNvSpPr>
            <a:spLocks noGrp="1" noChangeArrowheads="1"/>
          </p:cNvSpPr>
          <p:nvPr>
            <p:ph idx="1"/>
          </p:nvPr>
        </p:nvSpPr>
        <p:spPr>
          <a:xfrm>
            <a:off x="838200" y="1304693"/>
            <a:ext cx="8377719" cy="524107"/>
          </a:xfrm>
        </p:spPr>
        <p:txBody>
          <a:bodyPr/>
          <a:lstStyle/>
          <a:p>
            <a:pPr>
              <a:lnSpc>
                <a:spcPct val="115000"/>
              </a:lnSpc>
              <a:buFont typeface="Wingdings" pitchFamily="2" charset="2"/>
              <a:buNone/>
            </a:pPr>
            <a:r>
              <a:rPr lang="zh-CN" altLang="en-US" sz="2400" b="1" dirty="0"/>
              <a:t>（</a:t>
            </a:r>
            <a:r>
              <a:rPr lang="en-US" altLang="zh-CN" sz="2400" b="1" dirty="0"/>
              <a:t>2</a:t>
            </a:r>
            <a:r>
              <a:rPr lang="zh-CN" altLang="en-US" sz="2400" b="1" dirty="0"/>
              <a:t>）匹配模板为含通配符的字符串</a:t>
            </a:r>
            <a:endParaRPr lang="en-US" altLang="zh-CN" sz="2400" b="1" dirty="0"/>
          </a:p>
        </p:txBody>
      </p:sp>
      <p:sp>
        <p:nvSpPr>
          <p:cNvPr id="7" name="幻灯片编号占位符 5">
            <a:extLst>
              <a:ext uri="{FF2B5EF4-FFF2-40B4-BE49-F238E27FC236}">
                <a16:creationId xmlns:a16="http://schemas.microsoft.com/office/drawing/2014/main" id="{30CA1FDD-FA96-CE4E-939A-0E673F69A2D5}"/>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45875C7F-B6C5-B94D-AF7E-5E89CC6E988E}" type="slidenum">
              <a:rPr kumimoji="0" lang="en-US" altLang="zh-CN" sz="1400">
                <a:ea typeface="宋体" panose="02010600030101010101" pitchFamily="2" charset="-122"/>
              </a:rPr>
              <a:pPr/>
              <a:t>39</a:t>
            </a:fld>
            <a:endParaRPr kumimoji="0" lang="en-US" altLang="zh-CN" sz="1400">
              <a:ea typeface="宋体" panose="02010600030101010101" pitchFamily="2" charset="-122"/>
            </a:endParaRPr>
          </a:p>
        </p:txBody>
      </p:sp>
      <p:sp>
        <p:nvSpPr>
          <p:cNvPr id="407556" name="Rectangle 4">
            <a:extLst>
              <a:ext uri="{FF2B5EF4-FFF2-40B4-BE49-F238E27FC236}">
                <a16:creationId xmlns:a16="http://schemas.microsoft.com/office/drawing/2014/main" id="{ED61382B-8954-B143-ACC7-7DD7C53B66B8}"/>
              </a:ext>
            </a:extLst>
          </p:cNvPr>
          <p:cNvSpPr>
            <a:spLocks noChangeArrowheads="1"/>
          </p:cNvSpPr>
          <p:nvPr/>
        </p:nvSpPr>
        <p:spPr bwMode="auto">
          <a:xfrm>
            <a:off x="169275" y="2193850"/>
            <a:ext cx="5579365" cy="1874680"/>
          </a:xfrm>
          <a:prstGeom prst="rect">
            <a:avLst/>
          </a:prstGeom>
          <a:noFill/>
          <a:ln>
            <a:noFill/>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wrap="square">
            <a:spAutoFit/>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lnSpc>
                <a:spcPct val="150000"/>
              </a:lnSpc>
            </a:pPr>
            <a:r>
              <a:rPr lang="zh-CN" altLang="en-US" sz="2000" b="1" dirty="0">
                <a:latin typeface="楷体_GB2312" pitchFamily="49" charset="-122"/>
              </a:rPr>
              <a:t>例：查询所有姓</a:t>
            </a:r>
            <a:r>
              <a:rPr lang="zh-CN" altLang="en-US" sz="2000" b="1" dirty="0">
                <a:latin typeface="Times New Roman" panose="02020603050405020304" pitchFamily="18" charset="0"/>
              </a:rPr>
              <a:t>“</a:t>
            </a:r>
            <a:r>
              <a:rPr lang="zh-CN" altLang="en-US" sz="2000" b="1" dirty="0">
                <a:latin typeface="楷体_GB2312" pitchFamily="49" charset="-122"/>
              </a:rPr>
              <a:t>刘</a:t>
            </a:r>
            <a:r>
              <a:rPr lang="zh-CN" altLang="en-US" sz="2000" b="1" dirty="0">
                <a:latin typeface="Times New Roman" panose="02020603050405020304" pitchFamily="18" charset="0"/>
              </a:rPr>
              <a:t>”</a:t>
            </a:r>
            <a:r>
              <a:rPr lang="zh-CN" altLang="en-US" sz="2000" b="1" dirty="0">
                <a:latin typeface="楷体_GB2312" pitchFamily="49" charset="-122"/>
              </a:rPr>
              <a:t>学生的姓名、学号和性别。</a:t>
            </a:r>
            <a:endParaRPr lang="en-US" altLang="zh-CN" sz="2000" b="1" dirty="0"/>
          </a:p>
          <a:p>
            <a:pPr>
              <a:lnSpc>
                <a:spcPct val="150000"/>
              </a:lnSpc>
            </a:pPr>
            <a:r>
              <a:rPr lang="en-US" altLang="zh-CN" sz="2000" dirty="0"/>
              <a:t>SELECT </a:t>
            </a:r>
            <a:r>
              <a:rPr lang="en-US" altLang="zh-CN" sz="2000" dirty="0" err="1"/>
              <a:t>Sname</a:t>
            </a:r>
            <a:r>
              <a:rPr lang="zh-CN" altLang="en-US" sz="2000" dirty="0"/>
              <a:t>，</a:t>
            </a:r>
            <a:r>
              <a:rPr lang="en-US" altLang="zh-CN" sz="2000" dirty="0" err="1"/>
              <a:t>Sno</a:t>
            </a:r>
            <a:r>
              <a:rPr lang="zh-CN" altLang="en-US" sz="2000" dirty="0"/>
              <a:t>，</a:t>
            </a:r>
            <a:r>
              <a:rPr lang="en-US" altLang="zh-CN" sz="2000" dirty="0" err="1"/>
              <a:t>Ssex</a:t>
            </a:r>
            <a:endParaRPr lang="en-US" altLang="zh-CN" sz="2000" dirty="0"/>
          </a:p>
          <a:p>
            <a:pPr>
              <a:lnSpc>
                <a:spcPct val="150000"/>
              </a:lnSpc>
            </a:pPr>
            <a:r>
              <a:rPr lang="en-US" altLang="zh-CN" sz="2000" dirty="0"/>
              <a:t>      FROM Student</a:t>
            </a:r>
          </a:p>
          <a:p>
            <a:pPr>
              <a:lnSpc>
                <a:spcPct val="150000"/>
              </a:lnSpc>
            </a:pPr>
            <a:r>
              <a:rPr lang="en-US" altLang="zh-CN" sz="2000" dirty="0"/>
              <a:t>      WHERE  </a:t>
            </a:r>
            <a:r>
              <a:rPr lang="en-US" altLang="zh-CN" sz="2000" dirty="0" err="1"/>
              <a:t>Sname</a:t>
            </a:r>
            <a:r>
              <a:rPr lang="en-US" altLang="zh-CN" sz="2000" dirty="0"/>
              <a:t> LIKE </a:t>
            </a:r>
            <a:r>
              <a:rPr lang="zh-CN" altLang="en-US" sz="2000" dirty="0">
                <a:solidFill>
                  <a:srgbClr val="FF0000"/>
                </a:solidFill>
              </a:rPr>
              <a:t>‘刘</a:t>
            </a:r>
            <a:r>
              <a:rPr lang="en-US" altLang="zh-CN" sz="2000" dirty="0">
                <a:solidFill>
                  <a:srgbClr val="FF0000"/>
                </a:solidFill>
              </a:rPr>
              <a:t>%</a:t>
            </a:r>
            <a:r>
              <a:rPr lang="zh-CN" altLang="en-US" sz="2000" dirty="0">
                <a:solidFill>
                  <a:srgbClr val="FF0000"/>
                </a:solidFill>
              </a:rPr>
              <a:t>’</a:t>
            </a:r>
            <a:r>
              <a:rPr lang="zh-CN" altLang="en-US" sz="2000" dirty="0"/>
              <a:t>；</a:t>
            </a:r>
          </a:p>
        </p:txBody>
      </p:sp>
      <p:sp>
        <p:nvSpPr>
          <p:cNvPr id="2" name="矩形 1">
            <a:extLst>
              <a:ext uri="{FF2B5EF4-FFF2-40B4-BE49-F238E27FC236}">
                <a16:creationId xmlns:a16="http://schemas.microsoft.com/office/drawing/2014/main" id="{20C4F8AC-A6EF-7649-901A-A2AD79AC6B68}"/>
              </a:ext>
            </a:extLst>
          </p:cNvPr>
          <p:cNvSpPr/>
          <p:nvPr/>
        </p:nvSpPr>
        <p:spPr>
          <a:xfrm>
            <a:off x="5926725" y="2193850"/>
            <a:ext cx="6096000" cy="1874680"/>
          </a:xfrm>
          <a:prstGeom prst="rect">
            <a:avLst/>
          </a:prstGeom>
        </p:spPr>
        <p:txBody>
          <a:bodyPr>
            <a:spAutoFit/>
          </a:bodyPr>
          <a:lstStyle/>
          <a:p>
            <a:pPr>
              <a:lnSpc>
                <a:spcPct val="150000"/>
              </a:lnSpc>
              <a:buFont typeface="Wingdings" charset="0"/>
              <a:buNone/>
              <a:defRPr/>
            </a:pPr>
            <a:r>
              <a:rPr lang="zh-CN" altLang="en-US" sz="2000" b="1" dirty="0"/>
              <a:t>例：查询姓</a:t>
            </a:r>
            <a:r>
              <a:rPr lang="en-US" altLang="zh-CN" sz="2000" b="1" dirty="0"/>
              <a:t>"</a:t>
            </a:r>
            <a:r>
              <a:rPr lang="zh-CN" altLang="en-US" sz="2000" b="1" dirty="0"/>
              <a:t>欧阳</a:t>
            </a:r>
            <a:r>
              <a:rPr lang="en-US" altLang="zh-CN" sz="2000" b="1" dirty="0"/>
              <a:t>"</a:t>
            </a:r>
            <a:r>
              <a:rPr lang="zh-CN" altLang="en-US" sz="2000" b="1" dirty="0"/>
              <a:t>且全名为三个汉字的学生的姓名。</a:t>
            </a:r>
            <a:r>
              <a:rPr lang="en-US" altLang="zh-CN" sz="2000" b="1" dirty="0"/>
              <a:t>      </a:t>
            </a:r>
          </a:p>
          <a:p>
            <a:pPr lvl="1">
              <a:lnSpc>
                <a:spcPct val="150000"/>
              </a:lnSpc>
            </a:pPr>
            <a:r>
              <a:rPr kumimoji="1" lang="en-US" altLang="zh-CN" sz="2000" dirty="0">
                <a:latin typeface="Tahoma" panose="020B0604030504040204" pitchFamily="34" charset="0"/>
                <a:ea typeface="黑体" panose="02010609060101010101" pitchFamily="49" charset="-122"/>
              </a:rPr>
              <a:t>SELECT </a:t>
            </a:r>
            <a:r>
              <a:rPr kumimoji="1" lang="en-US" altLang="zh-CN" sz="2000" dirty="0" err="1">
                <a:latin typeface="Tahoma" panose="020B0604030504040204" pitchFamily="34" charset="0"/>
                <a:ea typeface="黑体" panose="02010609060101010101" pitchFamily="49" charset="-122"/>
              </a:rPr>
              <a:t>Sname</a:t>
            </a:r>
            <a:endParaRPr kumimoji="1" lang="en-US" altLang="zh-CN" sz="2000" dirty="0">
              <a:latin typeface="Tahoma" panose="020B0604030504040204" pitchFamily="34" charset="0"/>
              <a:ea typeface="黑体" panose="02010609060101010101" pitchFamily="49" charset="-122"/>
            </a:endParaRPr>
          </a:p>
          <a:p>
            <a:pPr lvl="1">
              <a:lnSpc>
                <a:spcPct val="150000"/>
              </a:lnSpc>
            </a:pPr>
            <a:r>
              <a:rPr kumimoji="1" lang="en-US" altLang="zh-CN" sz="2000" dirty="0">
                <a:latin typeface="Tahoma" panose="020B0604030504040204" pitchFamily="34" charset="0"/>
                <a:ea typeface="黑体" panose="02010609060101010101" pitchFamily="49" charset="-122"/>
              </a:rPr>
              <a:t>      FROM   Student</a:t>
            </a:r>
          </a:p>
          <a:p>
            <a:pPr lvl="1">
              <a:lnSpc>
                <a:spcPct val="150000"/>
              </a:lnSpc>
            </a:pPr>
            <a:r>
              <a:rPr kumimoji="1" lang="en-US" altLang="zh-CN" sz="2000" dirty="0">
                <a:latin typeface="Tahoma" panose="020B0604030504040204" pitchFamily="34" charset="0"/>
                <a:ea typeface="黑体" panose="02010609060101010101" pitchFamily="49" charset="-122"/>
              </a:rPr>
              <a:t>      WHERE  </a:t>
            </a:r>
            <a:r>
              <a:rPr kumimoji="1" lang="en-US" altLang="zh-CN" sz="2000" dirty="0" err="1">
                <a:latin typeface="Tahoma" panose="020B0604030504040204" pitchFamily="34" charset="0"/>
                <a:ea typeface="黑体" panose="02010609060101010101" pitchFamily="49" charset="-122"/>
              </a:rPr>
              <a:t>Sname</a:t>
            </a:r>
            <a:r>
              <a:rPr kumimoji="1" lang="en-US" altLang="zh-CN" sz="2000" dirty="0">
                <a:latin typeface="Tahoma" panose="020B0604030504040204" pitchFamily="34" charset="0"/>
                <a:ea typeface="黑体" panose="02010609060101010101" pitchFamily="49" charset="-122"/>
              </a:rPr>
              <a:t> LIKE </a:t>
            </a:r>
            <a:r>
              <a:rPr kumimoji="1" lang="en-US" altLang="zh-CN" sz="2000" dirty="0">
                <a:solidFill>
                  <a:srgbClr val="FF0000"/>
                </a:solidFill>
                <a:latin typeface="Tahoma" panose="020B0604030504040204" pitchFamily="34" charset="0"/>
                <a:ea typeface="黑体" panose="02010609060101010101" pitchFamily="49" charset="-122"/>
              </a:rPr>
              <a:t>'</a:t>
            </a:r>
            <a:r>
              <a:rPr kumimoji="1" lang="zh-CN" altLang="en-US" sz="2000" dirty="0">
                <a:solidFill>
                  <a:srgbClr val="FF0000"/>
                </a:solidFill>
                <a:latin typeface="Tahoma" panose="020B0604030504040204" pitchFamily="34" charset="0"/>
                <a:ea typeface="黑体" panose="02010609060101010101" pitchFamily="49" charset="-122"/>
              </a:rPr>
              <a:t>欧阳</a:t>
            </a:r>
            <a:r>
              <a:rPr kumimoji="1" lang="en-US" altLang="zh-CN" sz="2000" dirty="0">
                <a:solidFill>
                  <a:srgbClr val="FF0000"/>
                </a:solidFill>
                <a:latin typeface="Tahoma" panose="020B0604030504040204" pitchFamily="34" charset="0"/>
                <a:ea typeface="黑体" panose="02010609060101010101" pitchFamily="49" charset="-122"/>
              </a:rPr>
              <a:t>_ _'</a:t>
            </a:r>
            <a:r>
              <a:rPr kumimoji="1" lang="zh-CN" altLang="en-US" sz="2000" dirty="0">
                <a:latin typeface="Tahoma" panose="020B0604030504040204" pitchFamily="34" charset="0"/>
                <a:ea typeface="黑体" panose="02010609060101010101" pitchFamily="49" charset="-122"/>
              </a:rPr>
              <a:t>；</a:t>
            </a:r>
          </a:p>
        </p:txBody>
      </p:sp>
      <p:sp>
        <p:nvSpPr>
          <p:cNvPr id="3" name="矩形 2">
            <a:extLst>
              <a:ext uri="{FF2B5EF4-FFF2-40B4-BE49-F238E27FC236}">
                <a16:creationId xmlns:a16="http://schemas.microsoft.com/office/drawing/2014/main" id="{24174DD1-C9BB-764F-8B83-7D5EA689F607}"/>
              </a:ext>
            </a:extLst>
          </p:cNvPr>
          <p:cNvSpPr/>
          <p:nvPr/>
        </p:nvSpPr>
        <p:spPr>
          <a:xfrm>
            <a:off x="0" y="4356286"/>
            <a:ext cx="5748641" cy="2028569"/>
          </a:xfrm>
          <a:prstGeom prst="rect">
            <a:avLst/>
          </a:prstGeom>
          <a:noFill/>
          <a:ln>
            <a:noFill/>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marL="742950" lvl="1" indent="-733425"/>
            <a:r>
              <a:rPr kumimoji="1" lang="zh-CN" altLang="en-US" sz="2000" b="1" dirty="0">
                <a:solidFill>
                  <a:schemeClr val="tx1"/>
                </a:solidFill>
                <a:ea typeface="黑体" panose="02010609060101010101" pitchFamily="49" charset="-122"/>
              </a:rPr>
              <a:t>例：查询名字中第</a:t>
            </a:r>
            <a:r>
              <a:rPr kumimoji="1" lang="en-US" altLang="zh-CN" sz="2000" b="1" dirty="0">
                <a:solidFill>
                  <a:schemeClr val="tx1"/>
                </a:solidFill>
                <a:ea typeface="黑体" panose="02010609060101010101" pitchFamily="49" charset="-122"/>
              </a:rPr>
              <a:t>2</a:t>
            </a:r>
            <a:r>
              <a:rPr kumimoji="1" lang="zh-CN" altLang="en-US" sz="2000" b="1" dirty="0">
                <a:solidFill>
                  <a:schemeClr val="tx1"/>
                </a:solidFill>
                <a:ea typeface="黑体" panose="02010609060101010101" pitchFamily="49" charset="-122"/>
              </a:rPr>
              <a:t>个字为</a:t>
            </a:r>
            <a:r>
              <a:rPr kumimoji="1" lang="en-US" altLang="zh-CN" sz="2000" b="1" dirty="0">
                <a:solidFill>
                  <a:schemeClr val="tx1"/>
                </a:solidFill>
                <a:ea typeface="黑体" panose="02010609060101010101" pitchFamily="49" charset="-122"/>
              </a:rPr>
              <a:t>"</a:t>
            </a:r>
            <a:r>
              <a:rPr kumimoji="1" lang="zh-CN" altLang="en-US" sz="2000" b="1" dirty="0">
                <a:solidFill>
                  <a:schemeClr val="tx1"/>
                </a:solidFill>
                <a:ea typeface="黑体" panose="02010609060101010101" pitchFamily="49" charset="-122"/>
              </a:rPr>
              <a:t>阳</a:t>
            </a:r>
            <a:r>
              <a:rPr kumimoji="1" lang="en-US" altLang="zh-CN" sz="2000" b="1" dirty="0">
                <a:solidFill>
                  <a:schemeClr val="tx1"/>
                </a:solidFill>
                <a:ea typeface="黑体" panose="02010609060101010101" pitchFamily="49" charset="-122"/>
              </a:rPr>
              <a:t>"</a:t>
            </a:r>
            <a:r>
              <a:rPr kumimoji="1" lang="zh-CN" altLang="en-US" sz="2000" b="1" dirty="0">
                <a:solidFill>
                  <a:schemeClr val="tx1"/>
                </a:solidFill>
                <a:ea typeface="黑体" panose="02010609060101010101" pitchFamily="49" charset="-122"/>
              </a:rPr>
              <a:t>字的学生的姓名和学号。</a:t>
            </a:r>
            <a:endParaRPr kumimoji="1" lang="en-US" altLang="zh-CN" sz="2000" b="1" dirty="0">
              <a:solidFill>
                <a:schemeClr val="tx1"/>
              </a:solidFill>
              <a:ea typeface="黑体" panose="02010609060101010101" pitchFamily="49" charset="-122"/>
            </a:endParaRPr>
          </a:p>
          <a:p>
            <a:pPr marL="742950" lvl="1" indent="-733425">
              <a:lnSpc>
                <a:spcPct val="150000"/>
              </a:lnSpc>
            </a:pPr>
            <a:r>
              <a:rPr kumimoji="1" lang="en-US" altLang="zh-CN" sz="2000" dirty="0">
                <a:solidFill>
                  <a:schemeClr val="tx1"/>
                </a:solidFill>
                <a:latin typeface="Tahoma" panose="020B0604030504040204" pitchFamily="34" charset="0"/>
                <a:ea typeface="黑体" panose="02010609060101010101" pitchFamily="49" charset="-122"/>
              </a:rPr>
              <a:t>SELECT </a:t>
            </a:r>
            <a:r>
              <a:rPr kumimoji="1" lang="en-US" altLang="zh-CN" sz="2000" dirty="0" err="1">
                <a:solidFill>
                  <a:schemeClr val="tx1"/>
                </a:solidFill>
                <a:latin typeface="Tahoma" panose="020B0604030504040204" pitchFamily="34" charset="0"/>
                <a:ea typeface="黑体" panose="02010609060101010101" pitchFamily="49" charset="-122"/>
              </a:rPr>
              <a:t>Sname</a:t>
            </a:r>
            <a:r>
              <a:rPr kumimoji="1" lang="zh-CN" altLang="en-US" sz="2000" dirty="0">
                <a:solidFill>
                  <a:schemeClr val="tx1"/>
                </a:solidFill>
                <a:latin typeface="Tahoma" panose="020B0604030504040204" pitchFamily="34" charset="0"/>
                <a:ea typeface="黑体" panose="02010609060101010101" pitchFamily="49" charset="-122"/>
              </a:rPr>
              <a:t>，</a:t>
            </a:r>
            <a:r>
              <a:rPr kumimoji="1" lang="en-US" altLang="zh-CN" sz="2000" dirty="0" err="1">
                <a:solidFill>
                  <a:schemeClr val="tx1"/>
                </a:solidFill>
                <a:latin typeface="Tahoma" panose="020B0604030504040204" pitchFamily="34" charset="0"/>
                <a:ea typeface="黑体" panose="02010609060101010101" pitchFamily="49" charset="-122"/>
              </a:rPr>
              <a:t>Sno</a:t>
            </a:r>
            <a:endParaRPr kumimoji="1" lang="en-US" altLang="zh-CN" sz="2000" dirty="0">
              <a:solidFill>
                <a:schemeClr val="tx1"/>
              </a:solidFill>
              <a:latin typeface="Tahoma" panose="020B0604030504040204" pitchFamily="34" charset="0"/>
              <a:ea typeface="黑体" panose="02010609060101010101" pitchFamily="49" charset="-122"/>
            </a:endParaRPr>
          </a:p>
          <a:p>
            <a:pPr marL="742950" lvl="1" indent="-285750">
              <a:lnSpc>
                <a:spcPct val="150000"/>
              </a:lnSpc>
            </a:pPr>
            <a:r>
              <a:rPr kumimoji="1" lang="en-US" altLang="zh-CN" sz="2000" dirty="0">
                <a:solidFill>
                  <a:schemeClr val="tx1"/>
                </a:solidFill>
                <a:latin typeface="Tahoma" panose="020B0604030504040204" pitchFamily="34" charset="0"/>
                <a:ea typeface="黑体" panose="02010609060101010101" pitchFamily="49" charset="-122"/>
              </a:rPr>
              <a:t>FROM Student</a:t>
            </a:r>
          </a:p>
          <a:p>
            <a:pPr marL="742950" lvl="1" indent="-285750">
              <a:lnSpc>
                <a:spcPct val="150000"/>
              </a:lnSpc>
            </a:pPr>
            <a:r>
              <a:rPr kumimoji="1" lang="en-US" altLang="zh-CN" sz="2000" dirty="0">
                <a:solidFill>
                  <a:schemeClr val="tx1"/>
                </a:solidFill>
                <a:latin typeface="Tahoma" panose="020B0604030504040204" pitchFamily="34" charset="0"/>
                <a:ea typeface="黑体" panose="02010609060101010101" pitchFamily="49" charset="-122"/>
              </a:rPr>
              <a:t>WHERE </a:t>
            </a:r>
            <a:r>
              <a:rPr kumimoji="1" lang="en-US" altLang="zh-CN" sz="2000" dirty="0" err="1">
                <a:solidFill>
                  <a:schemeClr val="tx1"/>
                </a:solidFill>
                <a:latin typeface="Tahoma" panose="020B0604030504040204" pitchFamily="34" charset="0"/>
                <a:ea typeface="黑体" panose="02010609060101010101" pitchFamily="49" charset="-122"/>
              </a:rPr>
              <a:t>Sname</a:t>
            </a:r>
            <a:r>
              <a:rPr kumimoji="1" lang="en-US" altLang="zh-CN" sz="2000" dirty="0">
                <a:solidFill>
                  <a:schemeClr val="tx1"/>
                </a:solidFill>
                <a:latin typeface="Tahoma" panose="020B0604030504040204" pitchFamily="34" charset="0"/>
                <a:ea typeface="黑体" panose="02010609060101010101" pitchFamily="49" charset="-122"/>
              </a:rPr>
              <a:t> LIKE </a:t>
            </a:r>
            <a:r>
              <a:rPr kumimoji="1" lang="en-US" altLang="zh-CN" sz="2000" dirty="0">
                <a:solidFill>
                  <a:srgbClr val="FF0000"/>
                </a:solidFill>
                <a:latin typeface="Tahoma" panose="020B0604030504040204" pitchFamily="34" charset="0"/>
                <a:ea typeface="黑体" panose="02010609060101010101" pitchFamily="49" charset="-122"/>
              </a:rPr>
              <a:t>'_ _</a:t>
            </a:r>
            <a:r>
              <a:rPr kumimoji="1" lang="zh-CN" altLang="en-US" sz="2000" dirty="0">
                <a:solidFill>
                  <a:srgbClr val="FF0000"/>
                </a:solidFill>
                <a:latin typeface="Tahoma" panose="020B0604030504040204" pitchFamily="34" charset="0"/>
                <a:ea typeface="黑体" panose="02010609060101010101" pitchFamily="49" charset="-122"/>
              </a:rPr>
              <a:t>阳</a:t>
            </a:r>
            <a:r>
              <a:rPr kumimoji="1" lang="en-US" altLang="zh-CN" sz="2000" dirty="0">
                <a:solidFill>
                  <a:srgbClr val="FF0000"/>
                </a:solidFill>
                <a:latin typeface="Tahoma" panose="020B0604030504040204" pitchFamily="34" charset="0"/>
                <a:ea typeface="黑体" panose="02010609060101010101" pitchFamily="49" charset="-122"/>
              </a:rPr>
              <a:t>%'</a:t>
            </a:r>
            <a:r>
              <a:rPr kumimoji="1" lang="zh-CN" altLang="en-US" sz="2000" dirty="0">
                <a:solidFill>
                  <a:schemeClr val="tx1"/>
                </a:solidFill>
                <a:latin typeface="Tahoma" panose="020B0604030504040204" pitchFamily="34" charset="0"/>
                <a:ea typeface="黑体" panose="02010609060101010101" pitchFamily="49" charset="-122"/>
              </a:rPr>
              <a:t>；</a:t>
            </a:r>
          </a:p>
        </p:txBody>
      </p:sp>
      <p:sp>
        <p:nvSpPr>
          <p:cNvPr id="4" name="矩形 3">
            <a:extLst>
              <a:ext uri="{FF2B5EF4-FFF2-40B4-BE49-F238E27FC236}">
                <a16:creationId xmlns:a16="http://schemas.microsoft.com/office/drawing/2014/main" id="{53BCA6B5-259E-7443-B09C-386B99B15599}"/>
              </a:ext>
            </a:extLst>
          </p:cNvPr>
          <p:cNvSpPr/>
          <p:nvPr/>
        </p:nvSpPr>
        <p:spPr>
          <a:xfrm>
            <a:off x="5926725" y="4302283"/>
            <a:ext cx="6096000" cy="1874680"/>
          </a:xfrm>
          <a:prstGeom prst="rect">
            <a:avLst/>
          </a:prstGeom>
        </p:spPr>
        <p:txBody>
          <a:bodyPr>
            <a:spAutoFit/>
          </a:bodyPr>
          <a:lstStyle/>
          <a:p>
            <a:pPr lvl="1" indent="-447675">
              <a:lnSpc>
                <a:spcPct val="150000"/>
              </a:lnSpc>
            </a:pPr>
            <a:r>
              <a:rPr lang="zh-CN" altLang="en-US" sz="2000" b="1" dirty="0"/>
              <a:t>例：查询所有不姓刘的学生姓名。</a:t>
            </a:r>
            <a:endParaRPr lang="en-US" altLang="zh-CN" sz="2000" b="1" dirty="0"/>
          </a:p>
          <a:p>
            <a:pPr lvl="1">
              <a:lnSpc>
                <a:spcPct val="150000"/>
              </a:lnSpc>
            </a:pPr>
            <a:r>
              <a:rPr kumimoji="1" lang="en-US" altLang="zh-CN" sz="2000" dirty="0">
                <a:latin typeface="Tahoma" panose="020B0604030504040204" pitchFamily="34" charset="0"/>
                <a:ea typeface="黑体" panose="02010609060101010101" pitchFamily="49" charset="-122"/>
              </a:rPr>
              <a:t>SELECT </a:t>
            </a:r>
            <a:r>
              <a:rPr kumimoji="1" lang="en-US" altLang="zh-CN" sz="2000" dirty="0" err="1">
                <a:latin typeface="Tahoma" panose="020B0604030504040204" pitchFamily="34" charset="0"/>
                <a:ea typeface="黑体" panose="02010609060101010101" pitchFamily="49" charset="-122"/>
              </a:rPr>
              <a:t>Sname</a:t>
            </a:r>
            <a:r>
              <a:rPr kumimoji="1" lang="zh-CN" altLang="en-US" sz="2000" dirty="0">
                <a:latin typeface="Tahoma" panose="020B0604030504040204" pitchFamily="34" charset="0"/>
                <a:ea typeface="黑体" panose="02010609060101010101" pitchFamily="49" charset="-122"/>
              </a:rPr>
              <a:t>，</a:t>
            </a:r>
            <a:r>
              <a:rPr kumimoji="1" lang="en-US" altLang="zh-CN" sz="2000" dirty="0" err="1">
                <a:latin typeface="Tahoma" panose="020B0604030504040204" pitchFamily="34" charset="0"/>
                <a:ea typeface="黑体" panose="02010609060101010101" pitchFamily="49" charset="-122"/>
              </a:rPr>
              <a:t>Sno</a:t>
            </a:r>
            <a:r>
              <a:rPr kumimoji="1" lang="zh-CN" altLang="en-US" sz="2000" dirty="0">
                <a:latin typeface="Tahoma" panose="020B0604030504040204" pitchFamily="34" charset="0"/>
                <a:ea typeface="黑体" panose="02010609060101010101" pitchFamily="49" charset="-122"/>
              </a:rPr>
              <a:t>，</a:t>
            </a:r>
            <a:r>
              <a:rPr kumimoji="1" lang="en-US" altLang="zh-CN" sz="2000" dirty="0" err="1">
                <a:latin typeface="Tahoma" panose="020B0604030504040204" pitchFamily="34" charset="0"/>
                <a:ea typeface="黑体" panose="02010609060101010101" pitchFamily="49" charset="-122"/>
              </a:rPr>
              <a:t>Ssex</a:t>
            </a:r>
            <a:endParaRPr kumimoji="1" lang="en-US" altLang="zh-CN" sz="2000" dirty="0">
              <a:latin typeface="Tahoma" panose="020B0604030504040204" pitchFamily="34" charset="0"/>
              <a:ea typeface="黑体" panose="02010609060101010101" pitchFamily="49" charset="-122"/>
            </a:endParaRPr>
          </a:p>
          <a:p>
            <a:pPr lvl="1">
              <a:lnSpc>
                <a:spcPct val="150000"/>
              </a:lnSpc>
            </a:pPr>
            <a:r>
              <a:rPr kumimoji="1" lang="en-US" altLang="zh-CN" sz="2000" dirty="0">
                <a:latin typeface="Tahoma" panose="020B0604030504040204" pitchFamily="34" charset="0"/>
                <a:ea typeface="黑体" panose="02010609060101010101" pitchFamily="49" charset="-122"/>
              </a:rPr>
              <a:t>      FROM Student</a:t>
            </a:r>
          </a:p>
          <a:p>
            <a:pPr lvl="1">
              <a:lnSpc>
                <a:spcPct val="150000"/>
              </a:lnSpc>
            </a:pPr>
            <a:r>
              <a:rPr kumimoji="1" lang="en-US" altLang="zh-CN" sz="2000" dirty="0">
                <a:latin typeface="Tahoma" panose="020B0604030504040204" pitchFamily="34" charset="0"/>
                <a:ea typeface="黑体" panose="02010609060101010101" pitchFamily="49" charset="-122"/>
              </a:rPr>
              <a:t>      WHERE </a:t>
            </a:r>
            <a:r>
              <a:rPr kumimoji="1" lang="en-US" altLang="zh-CN" sz="2000" dirty="0" err="1">
                <a:latin typeface="Tahoma" panose="020B0604030504040204" pitchFamily="34" charset="0"/>
                <a:ea typeface="黑体" panose="02010609060101010101" pitchFamily="49" charset="-122"/>
              </a:rPr>
              <a:t>Sname</a:t>
            </a:r>
            <a:r>
              <a:rPr kumimoji="1" lang="en-US" altLang="zh-CN" sz="2000" dirty="0">
                <a:latin typeface="Tahoma" panose="020B0604030504040204" pitchFamily="34" charset="0"/>
                <a:ea typeface="黑体" panose="02010609060101010101" pitchFamily="49" charset="-122"/>
              </a:rPr>
              <a:t> NOT LIKE </a:t>
            </a:r>
            <a:r>
              <a:rPr kumimoji="1" lang="en-US" altLang="zh-CN" sz="2000" dirty="0">
                <a:solidFill>
                  <a:srgbClr val="FF0000"/>
                </a:solidFill>
                <a:latin typeface="Tahoma" panose="020B0604030504040204" pitchFamily="34" charset="0"/>
                <a:ea typeface="黑体" panose="02010609060101010101" pitchFamily="49" charset="-122"/>
              </a:rPr>
              <a:t>'</a:t>
            </a:r>
            <a:r>
              <a:rPr kumimoji="1" lang="zh-CN" altLang="en-US" sz="2000" dirty="0">
                <a:solidFill>
                  <a:srgbClr val="FF0000"/>
                </a:solidFill>
                <a:latin typeface="Tahoma" panose="020B0604030504040204" pitchFamily="34" charset="0"/>
                <a:ea typeface="黑体" panose="02010609060101010101" pitchFamily="49" charset="-122"/>
              </a:rPr>
              <a:t>刘</a:t>
            </a:r>
            <a:r>
              <a:rPr kumimoji="1" lang="en-US" altLang="zh-CN" sz="2000" dirty="0">
                <a:solidFill>
                  <a:srgbClr val="FF0000"/>
                </a:solidFill>
                <a:latin typeface="Tahoma" panose="020B0604030504040204" pitchFamily="34" charset="0"/>
                <a:ea typeface="黑体" panose="02010609060101010101" pitchFamily="49" charset="-122"/>
              </a:rPr>
              <a:t>%'</a:t>
            </a:r>
            <a:r>
              <a:rPr kumimoji="1" lang="zh-CN" altLang="en-US" sz="2000" dirty="0">
                <a:latin typeface="Tahoma" panose="020B0604030504040204" pitchFamily="34" charset="0"/>
                <a:ea typeface="黑体" panose="02010609060101010101" pitchFamily="49" charset="-122"/>
              </a:rPr>
              <a:t>；</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7556"/>
                                        </p:tgtEl>
                                        <p:attrNameLst>
                                          <p:attrName>style.visibility</p:attrName>
                                        </p:attrNameLst>
                                      </p:cBhvr>
                                      <p:to>
                                        <p:strVal val="visible"/>
                                      </p:to>
                                    </p:set>
                                    <p:animEffect transition="in" filter="box(in)">
                                      <p:cBhvr>
                                        <p:cTn id="7" dur="500"/>
                                        <p:tgtEl>
                                          <p:spTgt spid="407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a:extLst>
              <a:ext uri="{FF2B5EF4-FFF2-40B4-BE49-F238E27FC236}">
                <a16:creationId xmlns:a16="http://schemas.microsoft.com/office/drawing/2014/main" id="{E657669B-3FB2-CF44-A10E-A11BBF195CB6}"/>
              </a:ext>
            </a:extLst>
          </p:cNvPr>
          <p:cNvSpPr>
            <a:spLocks noGrp="1" noChangeArrowheads="1"/>
          </p:cNvSpPr>
          <p:nvPr>
            <p:ph type="title"/>
          </p:nvPr>
        </p:nvSpPr>
        <p:spPr/>
        <p:txBody>
          <a:bodyPr/>
          <a:lstStyle/>
          <a:p>
            <a:pPr>
              <a:defRPr/>
            </a:pPr>
            <a:r>
              <a:rPr lang="en-US" altLang="zh-CN" dirty="0">
                <a:solidFill>
                  <a:schemeClr val="bg2">
                    <a:lumMod val="10000"/>
                  </a:schemeClr>
                </a:solidFill>
              </a:rPr>
              <a:t>1</a:t>
            </a:r>
            <a:r>
              <a:rPr lang="zh-CN" altLang="en-US" dirty="0">
                <a:solidFill>
                  <a:schemeClr val="bg2">
                    <a:lumMod val="10000"/>
                  </a:schemeClr>
                </a:solidFill>
              </a:rPr>
              <a:t>）</a:t>
            </a:r>
            <a:r>
              <a:rPr lang="en-US" altLang="zh-CN" dirty="0">
                <a:solidFill>
                  <a:schemeClr val="bg2">
                    <a:lumMod val="10000"/>
                  </a:schemeClr>
                </a:solidFill>
              </a:rPr>
              <a:t>SQL</a:t>
            </a:r>
            <a:r>
              <a:rPr lang="zh-CN" altLang="en-US" dirty="0">
                <a:solidFill>
                  <a:schemeClr val="bg2">
                    <a:lumMod val="10000"/>
                  </a:schemeClr>
                </a:solidFill>
              </a:rPr>
              <a:t>的特点</a:t>
            </a:r>
          </a:p>
        </p:txBody>
      </p:sp>
      <p:sp>
        <p:nvSpPr>
          <p:cNvPr id="5" name="幻灯片编号占位符 5">
            <a:extLst>
              <a:ext uri="{FF2B5EF4-FFF2-40B4-BE49-F238E27FC236}">
                <a16:creationId xmlns:a16="http://schemas.microsoft.com/office/drawing/2014/main" id="{15446361-59E0-A844-88BD-282399856F2D}"/>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9E34DFBF-C7E4-7A4B-9917-D604F881E011}" type="slidenum">
              <a:rPr kumimoji="0" lang="en-US" altLang="zh-CN" sz="1400">
                <a:ea typeface="宋体" panose="02010600030101010101" pitchFamily="2" charset="-122"/>
              </a:rPr>
              <a:pPr/>
              <a:t>4</a:t>
            </a:fld>
            <a:endParaRPr kumimoji="0" lang="en-US" altLang="zh-CN" sz="1400">
              <a:ea typeface="宋体" panose="02010600030101010101" pitchFamily="2" charset="-122"/>
            </a:endParaRPr>
          </a:p>
        </p:txBody>
      </p:sp>
      <p:sp>
        <p:nvSpPr>
          <p:cNvPr id="6" name="泪滴形 3">
            <a:extLst>
              <a:ext uri="{FF2B5EF4-FFF2-40B4-BE49-F238E27FC236}">
                <a16:creationId xmlns:a16="http://schemas.microsoft.com/office/drawing/2014/main" id="{D4D16E09-8A5C-384E-BBC9-6506E154A9F5}"/>
              </a:ext>
            </a:extLst>
          </p:cNvPr>
          <p:cNvSpPr/>
          <p:nvPr/>
        </p:nvSpPr>
        <p:spPr>
          <a:xfrm>
            <a:off x="2072015" y="1212718"/>
            <a:ext cx="863153" cy="863153"/>
          </a:xfrm>
          <a:prstGeom prst="teardrop">
            <a:avLst/>
          </a:prstGeom>
          <a:solidFill>
            <a:srgbClr val="596784"/>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1600" dirty="0">
                <a:latin typeface="微软雅黑" panose="020B0503020204020204" pitchFamily="34" charset="-122"/>
                <a:ea typeface="微软雅黑" panose="020B0503020204020204" pitchFamily="34" charset="-122"/>
              </a:rPr>
              <a:t>1</a:t>
            </a:r>
          </a:p>
        </p:txBody>
      </p:sp>
      <p:sp>
        <p:nvSpPr>
          <p:cNvPr id="7" name="泪滴形 4">
            <a:extLst>
              <a:ext uri="{FF2B5EF4-FFF2-40B4-BE49-F238E27FC236}">
                <a16:creationId xmlns:a16="http://schemas.microsoft.com/office/drawing/2014/main" id="{5036CD98-20F3-F74D-8D38-85AC871EE5C2}"/>
              </a:ext>
            </a:extLst>
          </p:cNvPr>
          <p:cNvSpPr/>
          <p:nvPr/>
        </p:nvSpPr>
        <p:spPr>
          <a:xfrm>
            <a:off x="2072015" y="2286887"/>
            <a:ext cx="863153" cy="863153"/>
          </a:xfrm>
          <a:prstGeom prst="teardrop">
            <a:avLst/>
          </a:prstGeom>
          <a:solidFill>
            <a:srgbClr val="FFB407"/>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1600" dirty="0">
                <a:latin typeface="微软雅黑" panose="020B0503020204020204" pitchFamily="34" charset="-122"/>
                <a:ea typeface="微软雅黑" panose="020B0503020204020204" pitchFamily="34" charset="-122"/>
              </a:rPr>
              <a:t>2</a:t>
            </a:r>
          </a:p>
        </p:txBody>
      </p:sp>
      <p:sp>
        <p:nvSpPr>
          <p:cNvPr id="8" name="泪滴形 5">
            <a:extLst>
              <a:ext uri="{FF2B5EF4-FFF2-40B4-BE49-F238E27FC236}">
                <a16:creationId xmlns:a16="http://schemas.microsoft.com/office/drawing/2014/main" id="{AF53EFF8-4B7E-634B-9CC5-2EA507D12A3C}"/>
              </a:ext>
            </a:extLst>
          </p:cNvPr>
          <p:cNvSpPr/>
          <p:nvPr/>
        </p:nvSpPr>
        <p:spPr>
          <a:xfrm>
            <a:off x="2072015" y="3361056"/>
            <a:ext cx="863153" cy="863153"/>
          </a:xfrm>
          <a:prstGeom prst="teardrop">
            <a:avLst/>
          </a:prstGeom>
          <a:solidFill>
            <a:srgbClr val="596784"/>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1600" dirty="0">
                <a:latin typeface="微软雅黑" panose="020B0503020204020204" pitchFamily="34" charset="-122"/>
                <a:ea typeface="微软雅黑" panose="020B0503020204020204" pitchFamily="34" charset="-122"/>
              </a:rPr>
              <a:t>3</a:t>
            </a:r>
          </a:p>
        </p:txBody>
      </p:sp>
      <p:sp>
        <p:nvSpPr>
          <p:cNvPr id="9" name="泪滴形 6">
            <a:extLst>
              <a:ext uri="{FF2B5EF4-FFF2-40B4-BE49-F238E27FC236}">
                <a16:creationId xmlns:a16="http://schemas.microsoft.com/office/drawing/2014/main" id="{46B5C27F-8A5F-5345-9828-07AC95F592C1}"/>
              </a:ext>
            </a:extLst>
          </p:cNvPr>
          <p:cNvSpPr/>
          <p:nvPr/>
        </p:nvSpPr>
        <p:spPr>
          <a:xfrm>
            <a:off x="2072015" y="4435225"/>
            <a:ext cx="863153" cy="863153"/>
          </a:xfrm>
          <a:prstGeom prst="teardrop">
            <a:avLst/>
          </a:prstGeom>
          <a:solidFill>
            <a:srgbClr val="FFB407"/>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1600" dirty="0">
                <a:latin typeface="微软雅黑" panose="020B0503020204020204" pitchFamily="34" charset="-122"/>
                <a:ea typeface="微软雅黑" panose="020B0503020204020204" pitchFamily="34" charset="-122"/>
              </a:rPr>
              <a:t>4</a:t>
            </a:r>
          </a:p>
        </p:txBody>
      </p:sp>
      <p:sp>
        <p:nvSpPr>
          <p:cNvPr id="10" name="Rectangle 5">
            <a:hlinkClick r:id="rId3"/>
            <a:extLst>
              <a:ext uri="{FF2B5EF4-FFF2-40B4-BE49-F238E27FC236}">
                <a16:creationId xmlns:a16="http://schemas.microsoft.com/office/drawing/2014/main" id="{7D6BA6E4-0FD3-004F-9665-DFEEAF9B65E4}"/>
              </a:ext>
            </a:extLst>
          </p:cNvPr>
          <p:cNvSpPr>
            <a:spLocks noChangeArrowheads="1"/>
          </p:cNvSpPr>
          <p:nvPr/>
        </p:nvSpPr>
        <p:spPr bwMode="gray">
          <a:xfrm>
            <a:off x="3102936" y="978391"/>
            <a:ext cx="3154126" cy="1050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32000" rIns="176000" bIns="88000"/>
          <a:lstStyle>
            <a:lvl1pPr marL="190500" indent="-190500"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indent="0">
              <a:buNone/>
              <a:defRPr/>
            </a:pPr>
            <a:r>
              <a:rPr lang="zh-CN" altLang="en-US" sz="2400" b="1" dirty="0">
                <a:latin typeface="+mn-lt"/>
                <a:ea typeface="+mn-ea"/>
              </a:rPr>
              <a:t>综合统一</a:t>
            </a:r>
            <a:endParaRPr lang="en-US" altLang="zh-CN" sz="2400" b="1" dirty="0">
              <a:latin typeface="+mn-lt"/>
              <a:ea typeface="+mn-ea"/>
            </a:endParaRPr>
          </a:p>
        </p:txBody>
      </p:sp>
      <p:sp>
        <p:nvSpPr>
          <p:cNvPr id="11" name="Rectangle 5">
            <a:hlinkClick r:id="rId3"/>
            <a:extLst>
              <a:ext uri="{FF2B5EF4-FFF2-40B4-BE49-F238E27FC236}">
                <a16:creationId xmlns:a16="http://schemas.microsoft.com/office/drawing/2014/main" id="{8A772D8A-7D0C-B945-9CBB-0110F890E168}"/>
              </a:ext>
            </a:extLst>
          </p:cNvPr>
          <p:cNvSpPr>
            <a:spLocks noChangeArrowheads="1"/>
          </p:cNvSpPr>
          <p:nvPr/>
        </p:nvSpPr>
        <p:spPr bwMode="gray">
          <a:xfrm>
            <a:off x="3102936" y="2129874"/>
            <a:ext cx="3154126" cy="1050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32000" rIns="176000" bIns="88000"/>
          <a:lstStyle>
            <a:lvl1pPr marL="190500" indent="-190500"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indent="0">
              <a:buNone/>
              <a:defRPr/>
            </a:pPr>
            <a:r>
              <a:rPr lang="zh-CN" altLang="en-US" sz="2400" b="1" dirty="0">
                <a:latin typeface="+mn-lt"/>
                <a:ea typeface="+mn-ea"/>
              </a:rPr>
              <a:t>高度非过程化</a:t>
            </a:r>
            <a:endParaRPr lang="en-US" altLang="zh-CN" sz="2400" b="1" dirty="0">
              <a:latin typeface="+mn-lt"/>
              <a:ea typeface="+mn-ea"/>
            </a:endParaRPr>
          </a:p>
        </p:txBody>
      </p:sp>
      <p:sp>
        <p:nvSpPr>
          <p:cNvPr id="12" name="Rectangle 5">
            <a:hlinkClick r:id="rId3"/>
            <a:extLst>
              <a:ext uri="{FF2B5EF4-FFF2-40B4-BE49-F238E27FC236}">
                <a16:creationId xmlns:a16="http://schemas.microsoft.com/office/drawing/2014/main" id="{4AB22A1D-127C-6C48-96BA-0558EC3E7083}"/>
              </a:ext>
            </a:extLst>
          </p:cNvPr>
          <p:cNvSpPr>
            <a:spLocks noChangeArrowheads="1"/>
          </p:cNvSpPr>
          <p:nvPr/>
        </p:nvSpPr>
        <p:spPr bwMode="gray">
          <a:xfrm>
            <a:off x="3102936" y="3202255"/>
            <a:ext cx="3154126" cy="1050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32000" rIns="176000" bIns="88000"/>
          <a:lstStyle>
            <a:lvl1pPr marL="190500" indent="-190500"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indent="0">
              <a:buNone/>
              <a:defRPr/>
            </a:pPr>
            <a:r>
              <a:rPr lang="zh-CN" altLang="en-US" sz="2400" b="1" dirty="0">
                <a:latin typeface="+mn-lt"/>
                <a:ea typeface="+mn-ea"/>
              </a:rPr>
              <a:t>面向集合的操作方式</a:t>
            </a:r>
            <a:endParaRPr lang="en-US" altLang="zh-CN" sz="2400" b="1" dirty="0">
              <a:latin typeface="+mn-lt"/>
              <a:ea typeface="+mn-ea"/>
            </a:endParaRPr>
          </a:p>
        </p:txBody>
      </p:sp>
      <p:sp>
        <p:nvSpPr>
          <p:cNvPr id="13" name="Rectangle 5">
            <a:hlinkClick r:id="rId3"/>
            <a:extLst>
              <a:ext uri="{FF2B5EF4-FFF2-40B4-BE49-F238E27FC236}">
                <a16:creationId xmlns:a16="http://schemas.microsoft.com/office/drawing/2014/main" id="{2391749F-D8F6-6541-8FFB-F095069FC879}"/>
              </a:ext>
            </a:extLst>
          </p:cNvPr>
          <p:cNvSpPr>
            <a:spLocks noChangeArrowheads="1"/>
          </p:cNvSpPr>
          <p:nvPr/>
        </p:nvSpPr>
        <p:spPr bwMode="gray">
          <a:xfrm>
            <a:off x="3102936" y="4224209"/>
            <a:ext cx="5810370" cy="1050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32000" rIns="176000" bIns="88000"/>
          <a:lstStyle>
            <a:lvl1pPr marL="190500" indent="-190500"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indent="0">
              <a:buNone/>
              <a:defRPr/>
            </a:pPr>
            <a:r>
              <a:rPr lang="zh-CN" altLang="en-US" sz="2400" b="1" dirty="0">
                <a:latin typeface="+mn-lt"/>
                <a:ea typeface="+mn-ea"/>
              </a:rPr>
              <a:t>以同一种语法结构提供两种使用方法：</a:t>
            </a:r>
            <a:endParaRPr lang="en-US" altLang="zh-CN" sz="2400" b="1" dirty="0">
              <a:latin typeface="+mn-lt"/>
              <a:ea typeface="+mn-ea"/>
            </a:endParaRPr>
          </a:p>
          <a:p>
            <a:pPr marL="0" indent="0">
              <a:buNone/>
              <a:defRPr/>
            </a:pPr>
            <a:r>
              <a:rPr lang="zh-CN" altLang="en-US" sz="2400" b="1" dirty="0">
                <a:latin typeface="+mn-lt"/>
                <a:ea typeface="+mn-ea"/>
              </a:rPr>
              <a:t>自主式和嵌入式</a:t>
            </a:r>
            <a:endParaRPr lang="en-US" altLang="zh-CN" sz="2400" b="1" dirty="0">
              <a:latin typeface="+mn-lt"/>
              <a:ea typeface="+mn-ea"/>
            </a:endParaRPr>
          </a:p>
        </p:txBody>
      </p:sp>
      <p:pic>
        <p:nvPicPr>
          <p:cNvPr id="14" name="图片 13">
            <a:extLst>
              <a:ext uri="{FF2B5EF4-FFF2-40B4-BE49-F238E27FC236}">
                <a16:creationId xmlns:a16="http://schemas.microsoft.com/office/drawing/2014/main" id="{D52A84B0-792F-1F48-A2D5-069B4FB6F8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0415" y="2164012"/>
            <a:ext cx="2725148" cy="3511600"/>
          </a:xfrm>
          <a:prstGeom prst="rect">
            <a:avLst/>
          </a:prstGeom>
        </p:spPr>
      </p:pic>
      <p:sp>
        <p:nvSpPr>
          <p:cNvPr id="15" name="泪滴形 5">
            <a:extLst>
              <a:ext uri="{FF2B5EF4-FFF2-40B4-BE49-F238E27FC236}">
                <a16:creationId xmlns:a16="http://schemas.microsoft.com/office/drawing/2014/main" id="{2C9AC809-E416-6141-AE9D-EE2BE8A06A12}"/>
              </a:ext>
            </a:extLst>
          </p:cNvPr>
          <p:cNvSpPr/>
          <p:nvPr/>
        </p:nvSpPr>
        <p:spPr>
          <a:xfrm>
            <a:off x="2072014" y="5509393"/>
            <a:ext cx="863153" cy="863153"/>
          </a:xfrm>
          <a:prstGeom prst="teardrop">
            <a:avLst/>
          </a:prstGeom>
          <a:solidFill>
            <a:srgbClr val="596784"/>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1600" dirty="0">
                <a:latin typeface="微软雅黑" panose="020B0503020204020204" pitchFamily="34" charset="-122"/>
                <a:ea typeface="微软雅黑" panose="020B0503020204020204" pitchFamily="34" charset="-122"/>
              </a:rPr>
              <a:t>5</a:t>
            </a:r>
          </a:p>
        </p:txBody>
      </p:sp>
      <p:sp>
        <p:nvSpPr>
          <p:cNvPr id="2" name="矩形 1">
            <a:extLst>
              <a:ext uri="{FF2B5EF4-FFF2-40B4-BE49-F238E27FC236}">
                <a16:creationId xmlns:a16="http://schemas.microsoft.com/office/drawing/2014/main" id="{964F866E-2AF9-6447-8CE0-D7AB44FE726F}"/>
              </a:ext>
            </a:extLst>
          </p:cNvPr>
          <p:cNvSpPr/>
          <p:nvPr/>
        </p:nvSpPr>
        <p:spPr>
          <a:xfrm>
            <a:off x="3102936" y="5444780"/>
            <a:ext cx="2954655" cy="461665"/>
          </a:xfrm>
          <a:prstGeom prst="rect">
            <a:avLst/>
          </a:prstGeom>
        </p:spPr>
        <p:txBody>
          <a:bodyPr wrap="none">
            <a:spAutoFit/>
          </a:bodyPr>
          <a:lstStyle/>
          <a:p>
            <a:pPr eaLnBrk="0" hangingPunct="0">
              <a:spcBef>
                <a:spcPct val="20000"/>
              </a:spcBef>
              <a:defRPr/>
            </a:pPr>
            <a:r>
              <a:rPr lang="zh-CN" altLang="en-US" sz="2400" b="1" dirty="0"/>
              <a:t>语言简洁，易学易用</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500"/>
                                        <p:tgtEl>
                                          <p:spTgt spid="12"/>
                                        </p:tgtEl>
                                      </p:cBhvr>
                                    </p:animEffect>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childTnLst>
                          </p:cTn>
                        </p:par>
                        <p:par>
                          <p:cTn id="40" fill="hold">
                            <p:stCondLst>
                              <p:cond delay="3500"/>
                            </p:stCondLst>
                            <p:childTnLst>
                              <p:par>
                                <p:cTn id="41" presetID="22" presetClass="entr" presetSubtype="8"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p:cTn id="47" dur="500" fill="hold"/>
                                        <p:tgtEl>
                                          <p:spTgt spid="15"/>
                                        </p:tgtEl>
                                        <p:attrNameLst>
                                          <p:attrName>ppt_w</p:attrName>
                                        </p:attrNameLst>
                                      </p:cBhvr>
                                      <p:tavLst>
                                        <p:tav tm="0">
                                          <p:val>
                                            <p:fltVal val="0"/>
                                          </p:val>
                                        </p:tav>
                                        <p:tav tm="100000">
                                          <p:val>
                                            <p:strVal val="#ppt_w"/>
                                          </p:val>
                                        </p:tav>
                                      </p:tavLst>
                                    </p:anim>
                                    <p:anim calcmode="lin" valueType="num">
                                      <p:cBhvr>
                                        <p:cTn id="48" dur="500" fill="hold"/>
                                        <p:tgtEl>
                                          <p:spTgt spid="15"/>
                                        </p:tgtEl>
                                        <p:attrNameLst>
                                          <p:attrName>ppt_h</p:attrName>
                                        </p:attrNameLst>
                                      </p:cBhvr>
                                      <p:tavLst>
                                        <p:tav tm="0">
                                          <p:val>
                                            <p:fltVal val="0"/>
                                          </p:val>
                                        </p:tav>
                                        <p:tav tm="100000">
                                          <p:val>
                                            <p:strVal val="#ppt_h"/>
                                          </p:val>
                                        </p:tav>
                                      </p:tavLst>
                                    </p:anim>
                                    <p:animEffect transition="in" filter="fade">
                                      <p:cBhvr>
                                        <p:cTn id="4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1" grpId="0"/>
      <p:bldP spid="12" grpId="0"/>
      <p:bldP spid="13" grpId="0"/>
      <p:bldP spid="1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a:extLst>
              <a:ext uri="{FF2B5EF4-FFF2-40B4-BE49-F238E27FC236}">
                <a16:creationId xmlns:a16="http://schemas.microsoft.com/office/drawing/2014/main" id="{669DDD05-1F90-4442-9CDF-C4707C10AA81}"/>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zh-CN" altLang="en-US">
                <a:solidFill>
                  <a:schemeClr val="bg2">
                    <a:lumMod val="10000"/>
                  </a:schemeClr>
                </a:solidFill>
              </a:rPr>
              <a:t>例题（续）</a:t>
            </a:r>
            <a:endParaRPr lang="zh-CN" altLang="en-US" dirty="0">
              <a:solidFill>
                <a:schemeClr val="bg2">
                  <a:lumMod val="10000"/>
                </a:schemeClr>
              </a:solidFill>
            </a:endParaRPr>
          </a:p>
        </p:txBody>
      </p:sp>
      <p:sp>
        <p:nvSpPr>
          <p:cNvPr id="415747" name="Rectangle 3">
            <a:extLst>
              <a:ext uri="{FF2B5EF4-FFF2-40B4-BE49-F238E27FC236}">
                <a16:creationId xmlns:a16="http://schemas.microsoft.com/office/drawing/2014/main" id="{09A489D9-9504-D649-99B9-1CD9A00FF59B}"/>
              </a:ext>
            </a:extLst>
          </p:cNvPr>
          <p:cNvSpPr>
            <a:spLocks noGrp="1" noChangeArrowheads="1"/>
          </p:cNvSpPr>
          <p:nvPr>
            <p:ph idx="1"/>
          </p:nvPr>
        </p:nvSpPr>
        <p:spPr>
          <a:xfrm>
            <a:off x="838200" y="1304693"/>
            <a:ext cx="10515600" cy="1251368"/>
          </a:xfrm>
          <a:noFill/>
          <a:ln>
            <a:noFill/>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rtlCol="0">
            <a:spAutoFit/>
          </a:bodyPr>
          <a:lstStyle/>
          <a:p>
            <a:pPr marL="0" indent="0">
              <a:buNone/>
            </a:pPr>
            <a:r>
              <a:rPr lang="zh-CN" altLang="en-US" sz="2400" b="1" dirty="0">
                <a:solidFill>
                  <a:schemeClr val="tx1"/>
                </a:solidFill>
              </a:rPr>
              <a:t>（</a:t>
            </a:r>
            <a:r>
              <a:rPr lang="en-US" altLang="zh-CN" sz="2400" b="1" dirty="0">
                <a:solidFill>
                  <a:schemeClr val="tx1"/>
                </a:solidFill>
              </a:rPr>
              <a:t>3</a:t>
            </a:r>
            <a:r>
              <a:rPr lang="zh-CN" altLang="en-US" sz="2400" b="1" dirty="0">
                <a:solidFill>
                  <a:schemeClr val="tx1"/>
                </a:solidFill>
              </a:rPr>
              <a:t>）使用换码字符将通配符转义为普通字符</a:t>
            </a:r>
            <a:r>
              <a:rPr lang="en-US" altLang="zh-CN" sz="2400" b="1" dirty="0">
                <a:solidFill>
                  <a:schemeClr val="tx1"/>
                </a:solidFill>
              </a:rPr>
              <a:t> </a:t>
            </a:r>
          </a:p>
          <a:p>
            <a:pPr marL="0" indent="0">
              <a:buNone/>
            </a:pPr>
            <a:r>
              <a:rPr lang="en-US" altLang="zh-CN" sz="2400" b="1" dirty="0">
                <a:solidFill>
                  <a:schemeClr val="tx1"/>
                </a:solidFill>
              </a:rPr>
              <a:t>	</a:t>
            </a:r>
            <a:endParaRPr kumimoji="1" lang="en-US" altLang="zh-CN" sz="2400" b="1" dirty="0">
              <a:highlight>
                <a:srgbClr val="FFFF00"/>
              </a:highlight>
              <a:latin typeface="Tahoma" panose="020B0604030504040204" pitchFamily="34" charset="0"/>
              <a:ea typeface="黑体" panose="02010609060101010101" pitchFamily="49" charset="-122"/>
              <a:cs typeface="+mn-cs"/>
            </a:endParaRPr>
          </a:p>
        </p:txBody>
      </p:sp>
      <p:sp>
        <p:nvSpPr>
          <p:cNvPr id="7" name="幻灯片编号占位符 5">
            <a:extLst>
              <a:ext uri="{FF2B5EF4-FFF2-40B4-BE49-F238E27FC236}">
                <a16:creationId xmlns:a16="http://schemas.microsoft.com/office/drawing/2014/main" id="{45DDD63C-B52F-EB49-8898-18D2E0ACD05F}"/>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FE2D362E-5606-7C4F-A600-D56D876577D2}" type="slidenum">
              <a:rPr kumimoji="0" lang="en-US" altLang="zh-CN" sz="1400" smtClean="0">
                <a:ea typeface="宋体" panose="02010600030101010101" pitchFamily="2" charset="-122"/>
              </a:rPr>
              <a:pPr/>
              <a:t>40</a:t>
            </a:fld>
            <a:endParaRPr kumimoji="0" lang="en-US" altLang="zh-CN" sz="1400">
              <a:ea typeface="宋体" panose="02010600030101010101" pitchFamily="2" charset="-122"/>
            </a:endParaRPr>
          </a:p>
        </p:txBody>
      </p:sp>
      <p:sp>
        <p:nvSpPr>
          <p:cNvPr id="415748" name="Rectangle 4">
            <a:extLst>
              <a:ext uri="{FF2B5EF4-FFF2-40B4-BE49-F238E27FC236}">
                <a16:creationId xmlns:a16="http://schemas.microsoft.com/office/drawing/2014/main" id="{003F094D-13E4-A043-B9A7-4F245D084906}"/>
              </a:ext>
            </a:extLst>
          </p:cNvPr>
          <p:cNvSpPr>
            <a:spLocks noChangeArrowheads="1"/>
          </p:cNvSpPr>
          <p:nvPr/>
        </p:nvSpPr>
        <p:spPr bwMode="auto">
          <a:xfrm>
            <a:off x="1" y="2032601"/>
            <a:ext cx="6096000" cy="1862048"/>
          </a:xfrm>
          <a:prstGeom prst="rect">
            <a:avLst/>
          </a:prstGeom>
          <a:noFill/>
          <a:ln>
            <a:noFill/>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rtlCol="0">
            <a:spAutoFit/>
          </a:bodyPr>
          <a:lstStyle/>
          <a:p>
            <a:pPr>
              <a:lnSpc>
                <a:spcPct val="150000"/>
              </a:lnSpc>
              <a:spcBef>
                <a:spcPts val="1000"/>
              </a:spcBef>
            </a:pPr>
            <a:r>
              <a:rPr kumimoji="1" lang="zh-CN" altLang="en-US" sz="2000" b="1" dirty="0">
                <a:solidFill>
                  <a:schemeClr val="tx1"/>
                </a:solidFill>
                <a:latin typeface="楷体_GB2312" pitchFamily="49" charset="-122"/>
                <a:ea typeface="黑体" panose="02010609060101010101" pitchFamily="49" charset="-122"/>
              </a:rPr>
              <a:t>例：查询</a:t>
            </a:r>
            <a:r>
              <a:rPr kumimoji="1" lang="en-US" altLang="zh-CN" sz="2000" b="1" dirty="0" err="1">
                <a:solidFill>
                  <a:schemeClr val="tx1"/>
                </a:solidFill>
                <a:latin typeface="楷体_GB2312" pitchFamily="49" charset="-122"/>
                <a:ea typeface="黑体" panose="02010609060101010101" pitchFamily="49" charset="-122"/>
              </a:rPr>
              <a:t>DB_Design</a:t>
            </a:r>
            <a:r>
              <a:rPr kumimoji="1" lang="zh-CN" altLang="en-US" sz="2000" b="1" dirty="0">
                <a:solidFill>
                  <a:schemeClr val="tx1"/>
                </a:solidFill>
                <a:latin typeface="楷体_GB2312" pitchFamily="49" charset="-122"/>
                <a:ea typeface="黑体" panose="02010609060101010101" pitchFamily="49" charset="-122"/>
              </a:rPr>
              <a:t>课程的课程号和学分。</a:t>
            </a:r>
            <a:endParaRPr kumimoji="1" lang="en-US" altLang="zh-CN" sz="2000" b="1" dirty="0">
              <a:solidFill>
                <a:schemeClr val="tx1"/>
              </a:solidFill>
              <a:latin typeface="楷体_GB2312" pitchFamily="49" charset="-122"/>
              <a:ea typeface="黑体" panose="02010609060101010101" pitchFamily="49" charset="-122"/>
            </a:endParaRPr>
          </a:p>
          <a:p>
            <a:pPr>
              <a:spcBef>
                <a:spcPts val="1000"/>
              </a:spcBef>
            </a:pPr>
            <a:r>
              <a:rPr kumimoji="1" lang="en-US" altLang="zh-CN" sz="2000" dirty="0">
                <a:solidFill>
                  <a:schemeClr val="tx1"/>
                </a:solidFill>
                <a:latin typeface="Tahoma" panose="020B0604030504040204" pitchFamily="34" charset="0"/>
                <a:ea typeface="黑体" panose="02010609060101010101" pitchFamily="49" charset="-122"/>
              </a:rPr>
              <a:t>SELECT </a:t>
            </a:r>
            <a:r>
              <a:rPr kumimoji="1" lang="en-US" altLang="zh-CN" sz="2000" dirty="0" err="1">
                <a:solidFill>
                  <a:schemeClr val="tx1"/>
                </a:solidFill>
                <a:latin typeface="Tahoma" panose="020B0604030504040204" pitchFamily="34" charset="0"/>
                <a:ea typeface="黑体" panose="02010609060101010101" pitchFamily="49" charset="-122"/>
              </a:rPr>
              <a:t>Cno</a:t>
            </a:r>
            <a:r>
              <a:rPr kumimoji="1" lang="zh-CN" altLang="en-US" sz="2000" dirty="0">
                <a:solidFill>
                  <a:schemeClr val="tx1"/>
                </a:solidFill>
                <a:latin typeface="Tahoma" panose="020B0604030504040204" pitchFamily="34" charset="0"/>
                <a:ea typeface="黑体" panose="02010609060101010101" pitchFamily="49" charset="-122"/>
              </a:rPr>
              <a:t>，</a:t>
            </a:r>
            <a:r>
              <a:rPr kumimoji="1" lang="en-US" altLang="zh-CN" sz="2000" dirty="0" err="1">
                <a:solidFill>
                  <a:schemeClr val="tx1"/>
                </a:solidFill>
                <a:latin typeface="Tahoma" panose="020B0604030504040204" pitchFamily="34" charset="0"/>
                <a:ea typeface="黑体" panose="02010609060101010101" pitchFamily="49" charset="-122"/>
              </a:rPr>
              <a:t>Ccredit</a:t>
            </a:r>
            <a:endParaRPr kumimoji="1" lang="en-US" altLang="zh-CN" sz="2000" dirty="0">
              <a:solidFill>
                <a:schemeClr val="tx1"/>
              </a:solidFill>
              <a:latin typeface="Tahoma" panose="020B0604030504040204" pitchFamily="34" charset="0"/>
              <a:ea typeface="黑体" panose="02010609060101010101" pitchFamily="49" charset="-122"/>
            </a:endParaRPr>
          </a:p>
          <a:p>
            <a:pPr>
              <a:spcBef>
                <a:spcPts val="1000"/>
              </a:spcBef>
            </a:pPr>
            <a:r>
              <a:rPr kumimoji="1" lang="en-US" altLang="zh-CN" sz="2000" dirty="0">
                <a:solidFill>
                  <a:schemeClr val="tx1"/>
                </a:solidFill>
                <a:latin typeface="Tahoma" panose="020B0604030504040204" pitchFamily="34" charset="0"/>
                <a:ea typeface="黑体" panose="02010609060101010101" pitchFamily="49" charset="-122"/>
              </a:rPr>
              <a:t>      FROM Course</a:t>
            </a:r>
          </a:p>
          <a:p>
            <a:pPr>
              <a:spcBef>
                <a:spcPts val="1000"/>
              </a:spcBef>
            </a:pPr>
            <a:r>
              <a:rPr kumimoji="1" lang="en-US" altLang="zh-CN" sz="2000" dirty="0">
                <a:solidFill>
                  <a:schemeClr val="tx1"/>
                </a:solidFill>
                <a:latin typeface="Tahoma" panose="020B0604030504040204" pitchFamily="34" charset="0"/>
                <a:ea typeface="黑体" panose="02010609060101010101" pitchFamily="49" charset="-122"/>
              </a:rPr>
              <a:t>      WHERE </a:t>
            </a:r>
            <a:r>
              <a:rPr kumimoji="1" lang="en-US" altLang="zh-CN" sz="2000" dirty="0" err="1">
                <a:solidFill>
                  <a:schemeClr val="tx1"/>
                </a:solidFill>
                <a:latin typeface="Tahoma" panose="020B0604030504040204" pitchFamily="34" charset="0"/>
                <a:ea typeface="黑体" panose="02010609060101010101" pitchFamily="49" charset="-122"/>
              </a:rPr>
              <a:t>Cname</a:t>
            </a:r>
            <a:r>
              <a:rPr kumimoji="1" lang="en-US" altLang="zh-CN" sz="2000" dirty="0">
                <a:solidFill>
                  <a:schemeClr val="tx1"/>
                </a:solidFill>
                <a:latin typeface="Tahoma" panose="020B0604030504040204" pitchFamily="34" charset="0"/>
                <a:ea typeface="黑体" panose="02010609060101010101" pitchFamily="49" charset="-122"/>
              </a:rPr>
              <a:t> LIKE 'DB\_Design'   </a:t>
            </a:r>
            <a:r>
              <a:rPr kumimoji="1" lang="en-US" altLang="zh-CN" sz="2000" dirty="0">
                <a:solidFill>
                  <a:srgbClr val="FF0000"/>
                </a:solidFill>
                <a:latin typeface="Tahoma" panose="020B0604030504040204" pitchFamily="34" charset="0"/>
                <a:ea typeface="黑体" panose="02010609060101010101" pitchFamily="49" charset="-122"/>
              </a:rPr>
              <a:t>ESCAPE   '\';</a:t>
            </a:r>
          </a:p>
        </p:txBody>
      </p:sp>
      <p:sp>
        <p:nvSpPr>
          <p:cNvPr id="2" name="矩形 1">
            <a:extLst>
              <a:ext uri="{FF2B5EF4-FFF2-40B4-BE49-F238E27FC236}">
                <a16:creationId xmlns:a16="http://schemas.microsoft.com/office/drawing/2014/main" id="{D6C0B4FD-52A0-1240-8041-E2BD14DE78D4}"/>
              </a:ext>
            </a:extLst>
          </p:cNvPr>
          <p:cNvSpPr/>
          <p:nvPr/>
        </p:nvSpPr>
        <p:spPr>
          <a:xfrm>
            <a:off x="6096000" y="2032601"/>
            <a:ext cx="6096000" cy="2059346"/>
          </a:xfrm>
          <a:prstGeom prst="rect">
            <a:avLst/>
          </a:prstGeom>
        </p:spPr>
        <p:txBody>
          <a:bodyPr>
            <a:spAutoFit/>
          </a:bodyPr>
          <a:lstStyle/>
          <a:p>
            <a:pPr>
              <a:lnSpc>
                <a:spcPct val="105000"/>
              </a:lnSpc>
              <a:buFont typeface="Wingdings" pitchFamily="2" charset="2"/>
              <a:buNone/>
            </a:pPr>
            <a:r>
              <a:rPr kumimoji="1" lang="zh-CN" altLang="en-US" sz="2000" b="1" dirty="0">
                <a:ea typeface="黑体" panose="02010609060101010101" pitchFamily="49" charset="-122"/>
              </a:rPr>
              <a:t>例：查询以</a:t>
            </a:r>
            <a:r>
              <a:rPr kumimoji="1" lang="en-US" altLang="zh-CN" sz="2000" b="1" dirty="0">
                <a:ea typeface="黑体" panose="02010609060101010101" pitchFamily="49" charset="-122"/>
              </a:rPr>
              <a:t>"DB_"</a:t>
            </a:r>
            <a:r>
              <a:rPr kumimoji="1" lang="zh-CN" altLang="en-US" sz="2000" b="1" dirty="0">
                <a:ea typeface="黑体" panose="02010609060101010101" pitchFamily="49" charset="-122"/>
              </a:rPr>
              <a:t>开头，且倒数第</a:t>
            </a:r>
            <a:r>
              <a:rPr kumimoji="1" lang="en-US" altLang="zh-CN" sz="2000" b="1" dirty="0">
                <a:ea typeface="黑体" panose="02010609060101010101" pitchFamily="49" charset="-122"/>
              </a:rPr>
              <a:t>3</a:t>
            </a:r>
            <a:r>
              <a:rPr kumimoji="1" lang="zh-CN" altLang="en-US" sz="2000" b="1" dirty="0">
                <a:ea typeface="黑体" panose="02010609060101010101" pitchFamily="49" charset="-122"/>
              </a:rPr>
              <a:t>个字符为</a:t>
            </a:r>
            <a:r>
              <a:rPr kumimoji="1" lang="en-US" altLang="zh-CN" sz="2000" b="1" dirty="0">
                <a:ea typeface="黑体" panose="02010609060101010101" pitchFamily="49" charset="-122"/>
              </a:rPr>
              <a:t> </a:t>
            </a:r>
            <a:r>
              <a:rPr kumimoji="1" lang="en-US" altLang="zh-CN" sz="2000" b="1" dirty="0" err="1">
                <a:ea typeface="黑体" panose="02010609060101010101" pitchFamily="49" charset="-122"/>
              </a:rPr>
              <a:t>i</a:t>
            </a:r>
            <a:r>
              <a:rPr kumimoji="1" lang="zh-CN" altLang="en-US" sz="2000" b="1" dirty="0">
                <a:ea typeface="黑体" panose="02010609060101010101" pitchFamily="49" charset="-122"/>
              </a:rPr>
              <a:t>的课程的详细情况。</a:t>
            </a:r>
            <a:endParaRPr kumimoji="1" lang="en-US" altLang="zh-CN" sz="2000" b="1" dirty="0">
              <a:ea typeface="黑体" panose="02010609060101010101" pitchFamily="49" charset="-122"/>
            </a:endParaRPr>
          </a:p>
          <a:p>
            <a:pPr>
              <a:lnSpc>
                <a:spcPct val="150000"/>
              </a:lnSpc>
            </a:pPr>
            <a:r>
              <a:rPr kumimoji="1" lang="en-US" altLang="zh-CN" sz="2000" dirty="0">
                <a:latin typeface="Tahoma" panose="020B0604030504040204" pitchFamily="34" charset="0"/>
                <a:ea typeface="黑体" panose="02010609060101010101" pitchFamily="49" charset="-122"/>
              </a:rPr>
              <a:t>SELECT  *</a:t>
            </a:r>
          </a:p>
          <a:p>
            <a:pPr>
              <a:lnSpc>
                <a:spcPct val="150000"/>
              </a:lnSpc>
            </a:pPr>
            <a:r>
              <a:rPr kumimoji="1" lang="en-US" altLang="zh-CN" sz="2000" dirty="0">
                <a:latin typeface="Tahoma" panose="020B0604030504040204" pitchFamily="34" charset="0"/>
                <a:ea typeface="黑体" panose="02010609060101010101" pitchFamily="49" charset="-122"/>
              </a:rPr>
              <a:t>      FROM   Course</a:t>
            </a:r>
          </a:p>
          <a:p>
            <a:pPr>
              <a:lnSpc>
                <a:spcPct val="150000"/>
              </a:lnSpc>
            </a:pPr>
            <a:r>
              <a:rPr kumimoji="1" lang="en-US" altLang="zh-CN" sz="2000" dirty="0">
                <a:latin typeface="Tahoma" panose="020B0604030504040204" pitchFamily="34" charset="0"/>
                <a:ea typeface="黑体" panose="02010609060101010101" pitchFamily="49" charset="-122"/>
              </a:rPr>
              <a:t>      WHERE  </a:t>
            </a:r>
            <a:r>
              <a:rPr kumimoji="1" lang="en-US" altLang="zh-CN" sz="2000" dirty="0" err="1">
                <a:latin typeface="Tahoma" panose="020B0604030504040204" pitchFamily="34" charset="0"/>
                <a:ea typeface="黑体" panose="02010609060101010101" pitchFamily="49" charset="-122"/>
              </a:rPr>
              <a:t>Cname</a:t>
            </a:r>
            <a:r>
              <a:rPr kumimoji="1" lang="en-US" altLang="zh-CN" sz="2000" dirty="0">
                <a:latin typeface="Tahoma" panose="020B0604030504040204" pitchFamily="34" charset="0"/>
                <a:ea typeface="黑体" panose="02010609060101010101" pitchFamily="49" charset="-122"/>
              </a:rPr>
              <a:t> LIKE  'DB\_%</a:t>
            </a:r>
            <a:r>
              <a:rPr kumimoji="1" lang="en-US" altLang="zh-CN" sz="2000" dirty="0" err="1">
                <a:latin typeface="Tahoma" panose="020B0604030504040204" pitchFamily="34" charset="0"/>
                <a:ea typeface="黑体" panose="02010609060101010101" pitchFamily="49" charset="-122"/>
              </a:rPr>
              <a:t>i</a:t>
            </a:r>
            <a:r>
              <a:rPr kumimoji="1" lang="en-US" altLang="zh-CN" sz="2000" dirty="0">
                <a:latin typeface="Tahoma" panose="020B0604030504040204" pitchFamily="34" charset="0"/>
                <a:ea typeface="黑体" panose="02010609060101010101" pitchFamily="49" charset="-122"/>
              </a:rPr>
              <a:t>_ _'  	</a:t>
            </a:r>
            <a:r>
              <a:rPr kumimoji="1" lang="en-US" altLang="zh-CN" sz="2000" dirty="0">
                <a:solidFill>
                  <a:srgbClr val="FF0000"/>
                </a:solidFill>
                <a:latin typeface="Tahoma" panose="020B0604030504040204" pitchFamily="34" charset="0"/>
                <a:ea typeface="黑体" panose="02010609060101010101" pitchFamily="49" charset="-122"/>
              </a:rPr>
              <a:t>ESCAPE ' \ '</a:t>
            </a:r>
            <a:r>
              <a:rPr kumimoji="1" lang="zh-CN" altLang="en-US" sz="2000" dirty="0">
                <a:latin typeface="Tahoma" panose="020B0604030504040204" pitchFamily="34" charset="0"/>
                <a:ea typeface="黑体" panose="02010609060101010101" pitchFamily="49" charset="-122"/>
              </a:rPr>
              <a:t>；</a:t>
            </a:r>
            <a:endParaRPr kumimoji="1" lang="en-US" altLang="zh-CN" sz="2000" dirty="0">
              <a:latin typeface="Tahoma" panose="020B0604030504040204" pitchFamily="34" charset="0"/>
              <a:ea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57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a:extLst>
              <a:ext uri="{FF2B5EF4-FFF2-40B4-BE49-F238E27FC236}">
                <a16:creationId xmlns:a16="http://schemas.microsoft.com/office/drawing/2014/main" id="{E0059B5E-0F73-4A4D-8E5D-AA3709B9ED21}"/>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en-US" altLang="zh-CN" dirty="0">
                <a:solidFill>
                  <a:schemeClr val="bg2">
                    <a:lumMod val="10000"/>
                  </a:schemeClr>
                </a:solidFill>
              </a:rPr>
              <a:t>(5) </a:t>
            </a:r>
            <a:r>
              <a:rPr lang="zh-CN" altLang="en-US" dirty="0">
                <a:solidFill>
                  <a:schemeClr val="bg2">
                    <a:lumMod val="10000"/>
                  </a:schemeClr>
                </a:solidFill>
              </a:rPr>
              <a:t>涉及空值的查询</a:t>
            </a:r>
          </a:p>
        </p:txBody>
      </p:sp>
      <p:sp>
        <p:nvSpPr>
          <p:cNvPr id="419843" name="Rectangle 3">
            <a:extLst>
              <a:ext uri="{FF2B5EF4-FFF2-40B4-BE49-F238E27FC236}">
                <a16:creationId xmlns:a16="http://schemas.microsoft.com/office/drawing/2014/main" id="{FE0A56D9-BC77-DD46-A3E6-960EA236DF98}"/>
              </a:ext>
            </a:extLst>
          </p:cNvPr>
          <p:cNvSpPr>
            <a:spLocks noGrp="1" noChangeArrowheads="1"/>
          </p:cNvSpPr>
          <p:nvPr>
            <p:ph idx="1"/>
          </p:nvPr>
        </p:nvSpPr>
        <p:spPr>
          <a:xfrm>
            <a:off x="337013" y="1109484"/>
            <a:ext cx="5844605" cy="914525"/>
          </a:xfrm>
        </p:spPr>
        <p:style>
          <a:lnRef idx="2">
            <a:schemeClr val="accent3"/>
          </a:lnRef>
          <a:fillRef idx="1">
            <a:schemeClr val="lt1"/>
          </a:fillRef>
          <a:effectRef idx="0">
            <a:schemeClr val="accent3"/>
          </a:effectRef>
          <a:fontRef idx="minor">
            <a:schemeClr val="dk1"/>
          </a:fontRef>
        </p:style>
        <p:txBody>
          <a:bodyPr>
            <a:normAutofit/>
          </a:bodyPr>
          <a:lstStyle/>
          <a:p>
            <a:pPr lvl="1">
              <a:lnSpc>
                <a:spcPct val="105000"/>
              </a:lnSpc>
              <a:buClr>
                <a:schemeClr val="folHlink"/>
              </a:buClr>
              <a:buSzPct val="60000"/>
              <a:buFont typeface="Wingdings" pitchFamily="2" charset="2"/>
              <a:buNone/>
            </a:pPr>
            <a:r>
              <a:rPr lang="en-US" altLang="zh-CN" b="1" dirty="0"/>
              <a:t> </a:t>
            </a:r>
            <a:r>
              <a:rPr lang="zh-CN" altLang="en-US" b="1" dirty="0"/>
              <a:t>使用谓词</a:t>
            </a:r>
            <a:r>
              <a:rPr lang="en-US" altLang="zh-CN" b="1" dirty="0"/>
              <a:t> IS NULL </a:t>
            </a:r>
            <a:r>
              <a:rPr lang="zh-CN" altLang="en-US" b="1" dirty="0"/>
              <a:t>或</a:t>
            </a:r>
            <a:r>
              <a:rPr lang="en-US" altLang="zh-CN" b="1" dirty="0"/>
              <a:t> IS NOT NULL</a:t>
            </a:r>
          </a:p>
          <a:p>
            <a:pPr lvl="2">
              <a:lnSpc>
                <a:spcPct val="105000"/>
              </a:lnSpc>
              <a:buSzPct val="60000"/>
              <a:buFont typeface="Wingdings" pitchFamily="2" charset="2"/>
              <a:buNone/>
            </a:pPr>
            <a:r>
              <a:rPr lang="en-US" altLang="zh-CN" b="1" dirty="0">
                <a:solidFill>
                  <a:schemeClr val="accent6">
                    <a:lumMod val="50000"/>
                  </a:schemeClr>
                </a:solidFill>
              </a:rPr>
              <a:t> </a:t>
            </a:r>
            <a:r>
              <a:rPr lang="zh-CN" altLang="en-US" b="1" dirty="0">
                <a:solidFill>
                  <a:schemeClr val="accent6">
                    <a:lumMod val="50000"/>
                  </a:schemeClr>
                </a:solidFill>
                <a:latin typeface="Times New Roman" panose="02020603050405020304" pitchFamily="18" charset="0"/>
              </a:rPr>
              <a:t>“</a:t>
            </a:r>
            <a:r>
              <a:rPr lang="en-US" altLang="zh-CN" b="1" dirty="0">
                <a:solidFill>
                  <a:schemeClr val="accent6">
                    <a:lumMod val="50000"/>
                  </a:schemeClr>
                </a:solidFill>
              </a:rPr>
              <a:t>IS NULL</a:t>
            </a:r>
            <a:r>
              <a:rPr lang="zh-CN" altLang="en-US" b="1" dirty="0">
                <a:solidFill>
                  <a:schemeClr val="accent6">
                    <a:lumMod val="50000"/>
                  </a:schemeClr>
                </a:solidFill>
                <a:latin typeface="Times New Roman" panose="02020603050405020304" pitchFamily="18" charset="0"/>
              </a:rPr>
              <a:t>”</a:t>
            </a:r>
            <a:r>
              <a:rPr lang="en-US" altLang="zh-CN" b="1" dirty="0">
                <a:solidFill>
                  <a:schemeClr val="accent6">
                    <a:lumMod val="50000"/>
                  </a:schemeClr>
                </a:solidFill>
              </a:rPr>
              <a:t> </a:t>
            </a:r>
            <a:r>
              <a:rPr lang="zh-CN" altLang="en-US" b="1" dirty="0">
                <a:solidFill>
                  <a:schemeClr val="accent6">
                    <a:lumMod val="50000"/>
                  </a:schemeClr>
                </a:solidFill>
              </a:rPr>
              <a:t>不能用</a:t>
            </a:r>
            <a:r>
              <a:rPr lang="en-US" altLang="zh-CN" b="1" dirty="0">
                <a:solidFill>
                  <a:schemeClr val="accent6">
                    <a:lumMod val="50000"/>
                  </a:schemeClr>
                </a:solidFill>
              </a:rPr>
              <a:t> </a:t>
            </a:r>
            <a:r>
              <a:rPr lang="zh-CN" altLang="en-US" b="1" dirty="0">
                <a:solidFill>
                  <a:schemeClr val="accent6">
                    <a:lumMod val="50000"/>
                  </a:schemeClr>
                </a:solidFill>
                <a:latin typeface="Times New Roman" panose="02020603050405020304" pitchFamily="18" charset="0"/>
              </a:rPr>
              <a:t>“</a:t>
            </a:r>
            <a:r>
              <a:rPr lang="en-US" altLang="zh-CN" b="1" dirty="0">
                <a:solidFill>
                  <a:schemeClr val="accent6">
                    <a:lumMod val="50000"/>
                  </a:schemeClr>
                </a:solidFill>
              </a:rPr>
              <a:t>= NULL</a:t>
            </a:r>
            <a:r>
              <a:rPr lang="zh-CN" altLang="en-US" b="1" dirty="0">
                <a:solidFill>
                  <a:schemeClr val="accent6">
                    <a:lumMod val="50000"/>
                  </a:schemeClr>
                </a:solidFill>
                <a:latin typeface="Times New Roman" panose="02020603050405020304" pitchFamily="18" charset="0"/>
              </a:rPr>
              <a:t>”</a:t>
            </a:r>
            <a:r>
              <a:rPr lang="en-US" altLang="zh-CN" b="1" dirty="0">
                <a:solidFill>
                  <a:schemeClr val="accent6">
                    <a:lumMod val="50000"/>
                  </a:schemeClr>
                </a:solidFill>
              </a:rPr>
              <a:t> </a:t>
            </a:r>
            <a:r>
              <a:rPr lang="zh-CN" altLang="en-US" b="1" dirty="0">
                <a:solidFill>
                  <a:schemeClr val="accent6">
                    <a:lumMod val="50000"/>
                  </a:schemeClr>
                </a:solidFill>
              </a:rPr>
              <a:t>代替</a:t>
            </a:r>
            <a:endParaRPr lang="en-US" altLang="zh-CN" b="1" dirty="0">
              <a:solidFill>
                <a:schemeClr val="accent6">
                  <a:lumMod val="50000"/>
                </a:schemeClr>
              </a:solidFill>
            </a:endParaRPr>
          </a:p>
        </p:txBody>
      </p:sp>
      <p:sp>
        <p:nvSpPr>
          <p:cNvPr id="7" name="幻灯片编号占位符 5">
            <a:extLst>
              <a:ext uri="{FF2B5EF4-FFF2-40B4-BE49-F238E27FC236}">
                <a16:creationId xmlns:a16="http://schemas.microsoft.com/office/drawing/2014/main" id="{796A8881-7CBC-5B40-8192-F6F36377181C}"/>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FE988157-C9CC-B14C-9E5A-02DC68240FE0}" type="slidenum">
              <a:rPr kumimoji="0" lang="en-US" altLang="zh-CN" sz="1400">
                <a:ea typeface="宋体" panose="02010600030101010101" pitchFamily="2" charset="-122"/>
              </a:rPr>
              <a:pPr/>
              <a:t>41</a:t>
            </a:fld>
            <a:endParaRPr kumimoji="0" lang="en-US" altLang="zh-CN" sz="1400">
              <a:ea typeface="宋体" panose="02010600030101010101" pitchFamily="2" charset="-122"/>
            </a:endParaRPr>
          </a:p>
        </p:txBody>
      </p:sp>
      <p:sp>
        <p:nvSpPr>
          <p:cNvPr id="419844" name="Rectangle 4">
            <a:extLst>
              <a:ext uri="{FF2B5EF4-FFF2-40B4-BE49-F238E27FC236}">
                <a16:creationId xmlns:a16="http://schemas.microsoft.com/office/drawing/2014/main" id="{2689607D-F8FA-9740-8F09-4DAB6E560358}"/>
              </a:ext>
            </a:extLst>
          </p:cNvPr>
          <p:cNvSpPr>
            <a:spLocks noChangeArrowheads="1"/>
          </p:cNvSpPr>
          <p:nvPr/>
        </p:nvSpPr>
        <p:spPr bwMode="auto">
          <a:xfrm>
            <a:off x="159054" y="2162990"/>
            <a:ext cx="5748587" cy="2798010"/>
          </a:xfrm>
          <a:prstGeom prst="rect">
            <a:avLst/>
          </a:prstGeom>
          <a:noFill/>
          <a:ln>
            <a:noFill/>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kumimoji="1" lang="zh-CN" altLang="en-US" sz="2000" b="1" dirty="0">
                <a:solidFill>
                  <a:schemeClr val="tx1"/>
                </a:solidFill>
                <a:latin typeface="楷体_GB2312" pitchFamily="49" charset="-122"/>
                <a:ea typeface="黑体" panose="02010609060101010101" pitchFamily="49" charset="-122"/>
              </a:rPr>
              <a:t>例：某些学生选修课程后没有参加考试，所以有选课记录，但没有考试成绩。查询缺少成绩的学生的学号和相应的课程号。</a:t>
            </a:r>
            <a:r>
              <a:rPr kumimoji="1" lang="en-US" altLang="zh-CN" sz="2000" b="1" dirty="0">
                <a:solidFill>
                  <a:schemeClr val="tx1"/>
                </a:solidFill>
                <a:latin typeface="楷体_GB2312" pitchFamily="49" charset="-122"/>
                <a:ea typeface="黑体" panose="02010609060101010101" pitchFamily="49" charset="-122"/>
              </a:rPr>
              <a:t>     </a:t>
            </a:r>
            <a:endParaRPr kumimoji="1" lang="en-US" altLang="zh-CN" b="1" dirty="0">
              <a:solidFill>
                <a:schemeClr val="tx1"/>
              </a:solidFill>
              <a:latin typeface="Tahoma" panose="020B0604030504040204" pitchFamily="34" charset="0"/>
              <a:ea typeface="黑体" panose="02010609060101010101" pitchFamily="49" charset="-122"/>
            </a:endParaRPr>
          </a:p>
          <a:p>
            <a:pPr>
              <a:lnSpc>
                <a:spcPct val="150000"/>
              </a:lnSpc>
            </a:pPr>
            <a:r>
              <a:rPr kumimoji="1" lang="en-US" altLang="zh-CN" sz="2000" dirty="0">
                <a:solidFill>
                  <a:schemeClr val="tx1"/>
                </a:solidFill>
                <a:latin typeface="Tahoma" panose="020B0604030504040204" pitchFamily="34" charset="0"/>
                <a:ea typeface="黑体" panose="02010609060101010101" pitchFamily="49" charset="-122"/>
              </a:rPr>
              <a:t>SELECT </a:t>
            </a:r>
            <a:r>
              <a:rPr kumimoji="1" lang="en-US" altLang="zh-CN" sz="2000" dirty="0" err="1">
                <a:solidFill>
                  <a:schemeClr val="tx1"/>
                </a:solidFill>
                <a:latin typeface="Tahoma" panose="020B0604030504040204" pitchFamily="34" charset="0"/>
                <a:ea typeface="黑体" panose="02010609060101010101" pitchFamily="49" charset="-122"/>
              </a:rPr>
              <a:t>Sno</a:t>
            </a:r>
            <a:r>
              <a:rPr kumimoji="1" lang="zh-CN" altLang="en-US" sz="2000" dirty="0">
                <a:solidFill>
                  <a:schemeClr val="tx1"/>
                </a:solidFill>
                <a:latin typeface="Tahoma" panose="020B0604030504040204" pitchFamily="34" charset="0"/>
                <a:ea typeface="黑体" panose="02010609060101010101" pitchFamily="49" charset="-122"/>
              </a:rPr>
              <a:t>，</a:t>
            </a:r>
            <a:r>
              <a:rPr kumimoji="1" lang="en-US" altLang="zh-CN" sz="2000" dirty="0" err="1">
                <a:solidFill>
                  <a:schemeClr val="tx1"/>
                </a:solidFill>
                <a:latin typeface="Tahoma" panose="020B0604030504040204" pitchFamily="34" charset="0"/>
                <a:ea typeface="黑体" panose="02010609060101010101" pitchFamily="49" charset="-122"/>
              </a:rPr>
              <a:t>Cno</a:t>
            </a:r>
            <a:endParaRPr kumimoji="1" lang="en-US" altLang="zh-CN" sz="2000" dirty="0">
              <a:solidFill>
                <a:schemeClr val="tx1"/>
              </a:solidFill>
              <a:latin typeface="Tahoma" panose="020B0604030504040204" pitchFamily="34" charset="0"/>
              <a:ea typeface="黑体" panose="02010609060101010101" pitchFamily="49" charset="-122"/>
            </a:endParaRPr>
          </a:p>
          <a:p>
            <a:pPr>
              <a:lnSpc>
                <a:spcPct val="150000"/>
              </a:lnSpc>
            </a:pPr>
            <a:r>
              <a:rPr kumimoji="1" lang="en-US" altLang="zh-CN" sz="2000" dirty="0">
                <a:solidFill>
                  <a:schemeClr val="tx1"/>
                </a:solidFill>
                <a:latin typeface="Tahoma" panose="020B0604030504040204" pitchFamily="34" charset="0"/>
                <a:ea typeface="黑体" panose="02010609060101010101" pitchFamily="49" charset="-122"/>
              </a:rPr>
              <a:t>      FROM SC</a:t>
            </a:r>
          </a:p>
          <a:p>
            <a:pPr>
              <a:lnSpc>
                <a:spcPct val="150000"/>
              </a:lnSpc>
            </a:pPr>
            <a:r>
              <a:rPr kumimoji="1" lang="en-US" altLang="zh-CN" sz="2000" dirty="0">
                <a:solidFill>
                  <a:schemeClr val="tx1"/>
                </a:solidFill>
                <a:latin typeface="Tahoma" panose="020B0604030504040204" pitchFamily="34" charset="0"/>
                <a:ea typeface="黑体" panose="02010609060101010101" pitchFamily="49" charset="-122"/>
              </a:rPr>
              <a:t>      WHERE Grade </a:t>
            </a:r>
            <a:r>
              <a:rPr kumimoji="1" lang="en-US" altLang="zh-CN" sz="2000" dirty="0">
                <a:solidFill>
                  <a:srgbClr val="FF0000"/>
                </a:solidFill>
                <a:latin typeface="Tahoma" panose="020B0604030504040204" pitchFamily="34" charset="0"/>
                <a:ea typeface="黑体" panose="02010609060101010101" pitchFamily="49" charset="-122"/>
              </a:rPr>
              <a:t>IS NULL</a:t>
            </a:r>
            <a:r>
              <a:rPr kumimoji="1" lang="zh-CN" altLang="en-US" sz="2000" dirty="0">
                <a:solidFill>
                  <a:schemeClr val="tx1"/>
                </a:solidFill>
                <a:latin typeface="Tahoma" panose="020B0604030504040204" pitchFamily="34" charset="0"/>
                <a:ea typeface="黑体" panose="02010609060101010101" pitchFamily="49" charset="-122"/>
              </a:rPr>
              <a:t>；</a:t>
            </a:r>
          </a:p>
        </p:txBody>
      </p:sp>
      <p:sp>
        <p:nvSpPr>
          <p:cNvPr id="2" name="矩形 1">
            <a:extLst>
              <a:ext uri="{FF2B5EF4-FFF2-40B4-BE49-F238E27FC236}">
                <a16:creationId xmlns:a16="http://schemas.microsoft.com/office/drawing/2014/main" id="{3AE79C7F-BD55-7847-AE8F-1B89D37C2F77}"/>
              </a:ext>
            </a:extLst>
          </p:cNvPr>
          <p:cNvSpPr/>
          <p:nvPr/>
        </p:nvSpPr>
        <p:spPr>
          <a:xfrm>
            <a:off x="6181618" y="2162990"/>
            <a:ext cx="5068584" cy="1874680"/>
          </a:xfrm>
          <a:prstGeom prst="rect">
            <a:avLst/>
          </a:prstGeom>
        </p:spPr>
        <p:txBody>
          <a:bodyPr wrap="square">
            <a:spAutoFit/>
          </a:bodyPr>
          <a:lstStyle/>
          <a:p>
            <a:pPr lvl="1" indent="-447675">
              <a:lnSpc>
                <a:spcPct val="150000"/>
              </a:lnSpc>
            </a:pPr>
            <a:r>
              <a:rPr kumimoji="1" lang="zh-CN" altLang="en-US" sz="2000" b="1" dirty="0">
                <a:ea typeface="黑体" panose="02010609060101010101" pitchFamily="49" charset="-122"/>
              </a:rPr>
              <a:t>例：</a:t>
            </a:r>
            <a:r>
              <a:rPr kumimoji="1" lang="en-US" altLang="zh-CN" sz="2000" b="1" dirty="0">
                <a:ea typeface="黑体" panose="02010609060101010101" pitchFamily="49" charset="-122"/>
              </a:rPr>
              <a:t> </a:t>
            </a:r>
            <a:r>
              <a:rPr kumimoji="1" lang="zh-CN" altLang="en-US" sz="2000" b="1" dirty="0">
                <a:ea typeface="黑体" panose="02010609060101010101" pitchFamily="49" charset="-122"/>
              </a:rPr>
              <a:t>查所有有成绩的学生学号和课程号。</a:t>
            </a:r>
            <a:endParaRPr kumimoji="1" lang="en-US" altLang="zh-CN" sz="2000" b="1" dirty="0">
              <a:ea typeface="黑体" panose="02010609060101010101" pitchFamily="49" charset="-122"/>
            </a:endParaRPr>
          </a:p>
          <a:p>
            <a:pPr lvl="1">
              <a:lnSpc>
                <a:spcPct val="150000"/>
              </a:lnSpc>
            </a:pPr>
            <a:r>
              <a:rPr kumimoji="1" lang="en-US" altLang="zh-CN" sz="2000" dirty="0">
                <a:latin typeface="Tahoma" panose="020B0604030504040204" pitchFamily="34" charset="0"/>
                <a:ea typeface="黑体" panose="02010609060101010101" pitchFamily="49" charset="-122"/>
              </a:rPr>
              <a:t>SELECT </a:t>
            </a:r>
            <a:r>
              <a:rPr kumimoji="1" lang="en-US" altLang="zh-CN" sz="2000" dirty="0" err="1">
                <a:latin typeface="Tahoma" panose="020B0604030504040204" pitchFamily="34" charset="0"/>
                <a:ea typeface="黑体" panose="02010609060101010101" pitchFamily="49" charset="-122"/>
              </a:rPr>
              <a:t>Sno</a:t>
            </a:r>
            <a:r>
              <a:rPr kumimoji="1" lang="zh-CN" altLang="en-US" sz="2000" dirty="0">
                <a:latin typeface="Tahoma" panose="020B0604030504040204" pitchFamily="34" charset="0"/>
                <a:ea typeface="黑体" panose="02010609060101010101" pitchFamily="49" charset="-122"/>
              </a:rPr>
              <a:t>，</a:t>
            </a:r>
            <a:r>
              <a:rPr kumimoji="1" lang="en-US" altLang="zh-CN" sz="2000" dirty="0" err="1">
                <a:latin typeface="Tahoma" panose="020B0604030504040204" pitchFamily="34" charset="0"/>
                <a:ea typeface="黑体" panose="02010609060101010101" pitchFamily="49" charset="-122"/>
              </a:rPr>
              <a:t>Cno</a:t>
            </a:r>
            <a:endParaRPr kumimoji="1" lang="en-US" altLang="zh-CN" sz="2000" dirty="0">
              <a:latin typeface="Tahoma" panose="020B0604030504040204" pitchFamily="34" charset="0"/>
              <a:ea typeface="黑体" panose="02010609060101010101" pitchFamily="49" charset="-122"/>
            </a:endParaRPr>
          </a:p>
          <a:p>
            <a:pPr lvl="1">
              <a:lnSpc>
                <a:spcPct val="150000"/>
              </a:lnSpc>
            </a:pPr>
            <a:r>
              <a:rPr kumimoji="1" lang="en-US" altLang="zh-CN" sz="2000" dirty="0">
                <a:latin typeface="Tahoma" panose="020B0604030504040204" pitchFamily="34" charset="0"/>
                <a:ea typeface="黑体" panose="02010609060101010101" pitchFamily="49" charset="-122"/>
              </a:rPr>
              <a:t>      FROM  SC</a:t>
            </a:r>
          </a:p>
          <a:p>
            <a:pPr lvl="1">
              <a:lnSpc>
                <a:spcPct val="150000"/>
              </a:lnSpc>
            </a:pPr>
            <a:r>
              <a:rPr kumimoji="1" lang="en-US" altLang="zh-CN" sz="2000" dirty="0">
                <a:latin typeface="Tahoma" panose="020B0604030504040204" pitchFamily="34" charset="0"/>
                <a:ea typeface="黑体" panose="02010609060101010101" pitchFamily="49" charset="-122"/>
              </a:rPr>
              <a:t>      WHERE  Grade </a:t>
            </a:r>
            <a:r>
              <a:rPr kumimoji="1" lang="en-US" altLang="zh-CN" sz="2000" dirty="0">
                <a:solidFill>
                  <a:srgbClr val="FF0000"/>
                </a:solidFill>
                <a:latin typeface="Tahoma" panose="020B0604030504040204" pitchFamily="34" charset="0"/>
                <a:ea typeface="黑体" panose="02010609060101010101" pitchFamily="49" charset="-122"/>
              </a:rPr>
              <a:t>IS NOT NULL</a:t>
            </a:r>
            <a:r>
              <a:rPr kumimoji="1" lang="zh-CN" altLang="en-US" sz="2000" dirty="0">
                <a:latin typeface="Tahoma" panose="020B0604030504040204" pitchFamily="34" charset="0"/>
                <a:ea typeface="黑体" panose="020106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a:extLst>
              <a:ext uri="{FF2B5EF4-FFF2-40B4-BE49-F238E27FC236}">
                <a16:creationId xmlns:a16="http://schemas.microsoft.com/office/drawing/2014/main" id="{8D3C1BA8-54DF-B543-B057-38D03C1310AC}"/>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en-US" altLang="zh-CN" dirty="0">
                <a:solidFill>
                  <a:schemeClr val="bg2">
                    <a:lumMod val="10000"/>
                  </a:schemeClr>
                </a:solidFill>
              </a:rPr>
              <a:t>(6) </a:t>
            </a:r>
            <a:r>
              <a:rPr lang="zh-CN" altLang="en-US" dirty="0">
                <a:solidFill>
                  <a:schemeClr val="bg2">
                    <a:lumMod val="10000"/>
                  </a:schemeClr>
                </a:solidFill>
              </a:rPr>
              <a:t>多重条件查询</a:t>
            </a:r>
          </a:p>
        </p:txBody>
      </p:sp>
      <p:sp>
        <p:nvSpPr>
          <p:cNvPr id="424963" name="Rectangle 3">
            <a:extLst>
              <a:ext uri="{FF2B5EF4-FFF2-40B4-BE49-F238E27FC236}">
                <a16:creationId xmlns:a16="http://schemas.microsoft.com/office/drawing/2014/main" id="{5C3D0739-8887-3E42-A3B9-6B4607549C96}"/>
              </a:ext>
            </a:extLst>
          </p:cNvPr>
          <p:cNvSpPr>
            <a:spLocks noGrp="1" noChangeArrowheads="1"/>
          </p:cNvSpPr>
          <p:nvPr>
            <p:ph idx="1"/>
          </p:nvPr>
        </p:nvSpPr>
        <p:spPr>
          <a:xfrm>
            <a:off x="314219" y="1302016"/>
            <a:ext cx="5613971" cy="1664538"/>
          </a:xfrm>
        </p:spPr>
        <p:style>
          <a:lnRef idx="2">
            <a:schemeClr val="accent3"/>
          </a:lnRef>
          <a:fillRef idx="1">
            <a:schemeClr val="lt1"/>
          </a:fillRef>
          <a:effectRef idx="0">
            <a:schemeClr val="accent3"/>
          </a:effectRef>
          <a:fontRef idx="minor">
            <a:schemeClr val="dk1"/>
          </a:fontRef>
        </p:style>
        <p:txBody>
          <a:bodyPr>
            <a:noAutofit/>
          </a:bodyPr>
          <a:lstStyle/>
          <a:p>
            <a:pPr>
              <a:buFont typeface="Wingdings" charset="0"/>
              <a:buNone/>
              <a:defRPr/>
            </a:pPr>
            <a:r>
              <a:rPr kumimoji="1" lang="zh-CN" altLang="en-US" sz="2000" dirty="0">
                <a:solidFill>
                  <a:schemeClr val="bg2">
                    <a:lumMod val="10000"/>
                  </a:schemeClr>
                </a:solidFill>
                <a:latin typeface="Tahoma" panose="020B0604030504040204" pitchFamily="34" charset="0"/>
                <a:ea typeface="黑体" panose="02010609060101010101" pitchFamily="49" charset="-122"/>
                <a:cs typeface="+mn-cs"/>
              </a:rPr>
              <a:t>用逻辑运算符</a:t>
            </a:r>
            <a:r>
              <a:rPr kumimoji="1" lang="en-US" altLang="zh-CN" sz="2000" dirty="0">
                <a:solidFill>
                  <a:schemeClr val="bg2">
                    <a:lumMod val="10000"/>
                  </a:schemeClr>
                </a:solidFill>
                <a:latin typeface="Tahoma" panose="020B0604030504040204" pitchFamily="34" charset="0"/>
                <a:ea typeface="黑体" panose="02010609060101010101" pitchFamily="49" charset="-122"/>
                <a:cs typeface="+mn-cs"/>
              </a:rPr>
              <a:t>AND</a:t>
            </a:r>
            <a:r>
              <a:rPr kumimoji="1" lang="zh-CN" altLang="en-US" sz="2000" dirty="0">
                <a:solidFill>
                  <a:schemeClr val="bg2">
                    <a:lumMod val="10000"/>
                  </a:schemeClr>
                </a:solidFill>
                <a:latin typeface="Tahoma" panose="020B0604030504040204" pitchFamily="34" charset="0"/>
                <a:ea typeface="黑体" panose="02010609060101010101" pitchFamily="49" charset="-122"/>
                <a:cs typeface="+mn-cs"/>
              </a:rPr>
              <a:t>和</a:t>
            </a:r>
            <a:r>
              <a:rPr kumimoji="1" lang="en-US" altLang="zh-CN" sz="2000" dirty="0">
                <a:solidFill>
                  <a:schemeClr val="bg2">
                    <a:lumMod val="10000"/>
                  </a:schemeClr>
                </a:solidFill>
                <a:latin typeface="Tahoma" panose="020B0604030504040204" pitchFamily="34" charset="0"/>
                <a:ea typeface="黑体" panose="02010609060101010101" pitchFamily="49" charset="-122"/>
                <a:cs typeface="+mn-cs"/>
              </a:rPr>
              <a:t> OR</a:t>
            </a:r>
            <a:r>
              <a:rPr kumimoji="1" lang="zh-CN" altLang="en-US" sz="2000" dirty="0">
                <a:solidFill>
                  <a:schemeClr val="bg2">
                    <a:lumMod val="10000"/>
                  </a:schemeClr>
                </a:solidFill>
                <a:latin typeface="Tahoma" panose="020B0604030504040204" pitchFamily="34" charset="0"/>
                <a:ea typeface="黑体" panose="02010609060101010101" pitchFamily="49" charset="-122"/>
                <a:cs typeface="+mn-cs"/>
              </a:rPr>
              <a:t>来联结多个查询条件</a:t>
            </a:r>
            <a:endParaRPr kumimoji="1" lang="en-US" altLang="zh-CN" sz="2000" dirty="0">
              <a:solidFill>
                <a:schemeClr val="bg2">
                  <a:lumMod val="10000"/>
                </a:schemeClr>
              </a:solidFill>
              <a:latin typeface="Tahoma" panose="020B0604030504040204" pitchFamily="34" charset="0"/>
              <a:ea typeface="黑体" panose="02010609060101010101" pitchFamily="49" charset="-122"/>
              <a:cs typeface="+mn-cs"/>
            </a:endParaRPr>
          </a:p>
          <a:p>
            <a:pPr lvl="1">
              <a:buNone/>
              <a:defRPr/>
            </a:pPr>
            <a:r>
              <a:rPr kumimoji="1" lang="en-US" altLang="zh-CN" sz="2000" dirty="0">
                <a:solidFill>
                  <a:schemeClr val="bg2">
                    <a:lumMod val="10000"/>
                  </a:schemeClr>
                </a:solidFill>
                <a:latin typeface="Tahoma" panose="020B0604030504040204" pitchFamily="34" charset="0"/>
                <a:ea typeface="黑体" panose="02010609060101010101" pitchFamily="49" charset="-122"/>
                <a:cs typeface="+mn-cs"/>
              </a:rPr>
              <a:t>AND</a:t>
            </a:r>
            <a:r>
              <a:rPr kumimoji="1" lang="zh-CN" altLang="en-US" sz="2000" dirty="0">
                <a:solidFill>
                  <a:schemeClr val="bg2">
                    <a:lumMod val="10000"/>
                  </a:schemeClr>
                </a:solidFill>
                <a:latin typeface="Tahoma" panose="020B0604030504040204" pitchFamily="34" charset="0"/>
                <a:ea typeface="黑体" panose="02010609060101010101" pitchFamily="49" charset="-122"/>
                <a:cs typeface="+mn-cs"/>
              </a:rPr>
              <a:t>的优先级高于</a:t>
            </a:r>
            <a:r>
              <a:rPr kumimoji="1" lang="en-US" altLang="zh-CN" sz="2000" dirty="0">
                <a:solidFill>
                  <a:schemeClr val="bg2">
                    <a:lumMod val="10000"/>
                  </a:schemeClr>
                </a:solidFill>
                <a:latin typeface="Tahoma" panose="020B0604030504040204" pitchFamily="34" charset="0"/>
                <a:ea typeface="黑体" panose="02010609060101010101" pitchFamily="49" charset="-122"/>
                <a:cs typeface="+mn-cs"/>
              </a:rPr>
              <a:t>OR</a:t>
            </a:r>
          </a:p>
          <a:p>
            <a:pPr lvl="1">
              <a:buNone/>
              <a:defRPr/>
            </a:pPr>
            <a:r>
              <a:rPr kumimoji="1" lang="zh-CN" altLang="en-US" sz="2000" dirty="0">
                <a:solidFill>
                  <a:schemeClr val="bg2">
                    <a:lumMod val="10000"/>
                  </a:schemeClr>
                </a:solidFill>
                <a:latin typeface="Tahoma" panose="020B0604030504040204" pitchFamily="34" charset="0"/>
                <a:ea typeface="黑体" panose="02010609060101010101" pitchFamily="49" charset="-122"/>
                <a:cs typeface="+mn-cs"/>
              </a:rPr>
              <a:t>可以用括号改变优先级</a:t>
            </a:r>
          </a:p>
        </p:txBody>
      </p:sp>
      <p:sp>
        <p:nvSpPr>
          <p:cNvPr id="5" name="幻灯片编号占位符 5">
            <a:extLst>
              <a:ext uri="{FF2B5EF4-FFF2-40B4-BE49-F238E27FC236}">
                <a16:creationId xmlns:a16="http://schemas.microsoft.com/office/drawing/2014/main" id="{1C6CD4C7-A65C-C44D-BA99-25E6EB122144}"/>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E0863C82-D942-2049-9B6C-E4D82F6597E4}" type="slidenum">
              <a:rPr kumimoji="0" lang="en-US" altLang="zh-CN" sz="1400">
                <a:ea typeface="宋体" panose="02010600030101010101" pitchFamily="2" charset="-122"/>
              </a:rPr>
              <a:pPr/>
              <a:t>42</a:t>
            </a:fld>
            <a:endParaRPr kumimoji="0" lang="en-US" altLang="zh-CN" sz="1400">
              <a:ea typeface="宋体" panose="02010600030101010101" pitchFamily="2" charset="-122"/>
            </a:endParaRPr>
          </a:p>
        </p:txBody>
      </p:sp>
      <p:sp>
        <p:nvSpPr>
          <p:cNvPr id="2" name="矩形 1">
            <a:extLst>
              <a:ext uri="{FF2B5EF4-FFF2-40B4-BE49-F238E27FC236}">
                <a16:creationId xmlns:a16="http://schemas.microsoft.com/office/drawing/2014/main" id="{3F759E61-C2C3-D74A-AC36-C9A28EC04C96}"/>
              </a:ext>
            </a:extLst>
          </p:cNvPr>
          <p:cNvSpPr/>
          <p:nvPr/>
        </p:nvSpPr>
        <p:spPr>
          <a:xfrm>
            <a:off x="356171" y="3266858"/>
            <a:ext cx="6096000" cy="1874680"/>
          </a:xfrm>
          <a:prstGeom prst="rect">
            <a:avLst/>
          </a:prstGeom>
        </p:spPr>
        <p:txBody>
          <a:bodyPr>
            <a:spAutoFit/>
          </a:bodyPr>
          <a:lstStyle/>
          <a:p>
            <a:pPr>
              <a:lnSpc>
                <a:spcPct val="150000"/>
              </a:lnSpc>
            </a:pPr>
            <a:r>
              <a:rPr kumimoji="1" lang="zh-CN" altLang="en-US" sz="2000" b="1" dirty="0">
                <a:ea typeface="黑体" panose="02010609060101010101" pitchFamily="49" charset="-122"/>
              </a:rPr>
              <a:t>例：查询计算机系年龄在</a:t>
            </a:r>
            <a:r>
              <a:rPr kumimoji="1" lang="en-US" altLang="zh-CN" sz="2000" b="1" dirty="0">
                <a:ea typeface="黑体" panose="02010609060101010101" pitchFamily="49" charset="-122"/>
              </a:rPr>
              <a:t>20</a:t>
            </a:r>
            <a:r>
              <a:rPr kumimoji="1" lang="zh-CN" altLang="en-US" sz="2000" b="1" dirty="0">
                <a:ea typeface="黑体" panose="02010609060101010101" pitchFamily="49" charset="-122"/>
              </a:rPr>
              <a:t>岁以下的学生姓名。</a:t>
            </a:r>
            <a:endParaRPr kumimoji="1" lang="en-US" altLang="zh-CN" sz="2000" b="1" dirty="0">
              <a:ea typeface="黑体" panose="02010609060101010101" pitchFamily="49" charset="-122"/>
            </a:endParaRPr>
          </a:p>
          <a:p>
            <a:pPr>
              <a:lnSpc>
                <a:spcPct val="150000"/>
              </a:lnSpc>
            </a:pPr>
            <a:r>
              <a:rPr kumimoji="1" lang="en-US" altLang="zh-CN" sz="2000" dirty="0">
                <a:latin typeface="Tahoma" panose="020B0604030504040204" pitchFamily="34" charset="0"/>
                <a:ea typeface="黑体" panose="02010609060101010101" pitchFamily="49" charset="-122"/>
              </a:rPr>
              <a:t>SELECT </a:t>
            </a:r>
            <a:r>
              <a:rPr kumimoji="1" lang="en-US" altLang="zh-CN" sz="2000" dirty="0" err="1">
                <a:latin typeface="Tahoma" panose="020B0604030504040204" pitchFamily="34" charset="0"/>
                <a:ea typeface="黑体" panose="02010609060101010101" pitchFamily="49" charset="-122"/>
              </a:rPr>
              <a:t>Sname</a:t>
            </a:r>
            <a:endParaRPr kumimoji="1" lang="en-US" altLang="zh-CN" sz="2000" dirty="0">
              <a:latin typeface="Tahoma" panose="020B0604030504040204" pitchFamily="34" charset="0"/>
              <a:ea typeface="黑体" panose="02010609060101010101" pitchFamily="49" charset="-122"/>
            </a:endParaRPr>
          </a:p>
          <a:p>
            <a:pPr>
              <a:lnSpc>
                <a:spcPct val="150000"/>
              </a:lnSpc>
            </a:pPr>
            <a:r>
              <a:rPr kumimoji="1" lang="en-US" altLang="zh-CN" sz="2000" dirty="0">
                <a:latin typeface="Tahoma" panose="020B0604030504040204" pitchFamily="34" charset="0"/>
                <a:ea typeface="黑体" panose="02010609060101010101" pitchFamily="49" charset="-122"/>
              </a:rPr>
              <a:t>       FROM  Student</a:t>
            </a:r>
          </a:p>
          <a:p>
            <a:pPr>
              <a:lnSpc>
                <a:spcPct val="150000"/>
              </a:lnSpc>
            </a:pPr>
            <a:r>
              <a:rPr kumimoji="1" lang="en-US" altLang="zh-CN" sz="2000" dirty="0">
                <a:latin typeface="Tahoma" panose="020B0604030504040204" pitchFamily="34" charset="0"/>
                <a:ea typeface="黑体" panose="02010609060101010101" pitchFamily="49" charset="-122"/>
              </a:rPr>
              <a:t>       WHERE </a:t>
            </a:r>
            <a:r>
              <a:rPr kumimoji="1" lang="en-US" altLang="zh-CN" sz="2000" dirty="0" err="1">
                <a:latin typeface="Tahoma" panose="020B0604030504040204" pitchFamily="34" charset="0"/>
                <a:ea typeface="黑体" panose="02010609060101010101" pitchFamily="49" charset="-122"/>
              </a:rPr>
              <a:t>Sdept</a:t>
            </a:r>
            <a:r>
              <a:rPr kumimoji="1" lang="en-US" altLang="zh-CN" sz="2000" dirty="0">
                <a:latin typeface="Tahoma" panose="020B0604030504040204" pitchFamily="34" charset="0"/>
                <a:ea typeface="黑体" panose="02010609060101010101" pitchFamily="49" charset="-122"/>
              </a:rPr>
              <a:t>= 'CS' AND 	Sage&lt;20</a:t>
            </a:r>
            <a:r>
              <a:rPr kumimoji="1" lang="zh-CN" altLang="en-US" sz="2000" dirty="0">
                <a:latin typeface="Tahoma" panose="020B0604030504040204" pitchFamily="34" charset="0"/>
                <a:ea typeface="黑体" panose="02010609060101010101" pitchFamily="49" charset="-122"/>
              </a:rPr>
              <a:t>；</a:t>
            </a:r>
          </a:p>
        </p:txBody>
      </p:sp>
      <p:sp>
        <p:nvSpPr>
          <p:cNvPr id="3" name="矩形 2">
            <a:extLst>
              <a:ext uri="{FF2B5EF4-FFF2-40B4-BE49-F238E27FC236}">
                <a16:creationId xmlns:a16="http://schemas.microsoft.com/office/drawing/2014/main" id="{28109B14-CB8F-3C4F-9B42-D97BFFCDDB71}"/>
              </a:ext>
            </a:extLst>
          </p:cNvPr>
          <p:cNvSpPr/>
          <p:nvPr/>
        </p:nvSpPr>
        <p:spPr>
          <a:xfrm>
            <a:off x="6263811" y="481227"/>
            <a:ext cx="6096000" cy="3413563"/>
          </a:xfrm>
          <a:prstGeom prst="rect">
            <a:avLst/>
          </a:prstGeom>
        </p:spPr>
        <p:txBody>
          <a:bodyPr>
            <a:spAutoFit/>
          </a:bodyPr>
          <a:lstStyle/>
          <a:p>
            <a:pPr lvl="1" indent="-447675"/>
            <a:r>
              <a:rPr kumimoji="1" lang="zh-CN" altLang="en-US" sz="2000" b="1" dirty="0">
                <a:ea typeface="黑体" panose="02010609060101010101" pitchFamily="49" charset="-122"/>
              </a:rPr>
              <a:t>例：查询信息系（</a:t>
            </a:r>
            <a:r>
              <a:rPr kumimoji="1" lang="en-US" altLang="zh-CN" sz="2000" b="1" dirty="0">
                <a:ea typeface="黑体" panose="02010609060101010101" pitchFamily="49" charset="-122"/>
              </a:rPr>
              <a:t>IS</a:t>
            </a:r>
            <a:r>
              <a:rPr kumimoji="1" lang="zh-CN" altLang="en-US" sz="2000" b="1" dirty="0">
                <a:ea typeface="黑体" panose="02010609060101010101" pitchFamily="49" charset="-122"/>
              </a:rPr>
              <a:t>）、数学系（</a:t>
            </a:r>
            <a:r>
              <a:rPr kumimoji="1" lang="en-US" altLang="zh-CN" sz="2000" b="1" dirty="0">
                <a:ea typeface="黑体" panose="02010609060101010101" pitchFamily="49" charset="-122"/>
              </a:rPr>
              <a:t>MA</a:t>
            </a:r>
            <a:r>
              <a:rPr kumimoji="1" lang="zh-CN" altLang="en-US" sz="2000" b="1" dirty="0">
                <a:ea typeface="黑体" panose="02010609060101010101" pitchFamily="49" charset="-122"/>
              </a:rPr>
              <a:t>）和计算机科学系（</a:t>
            </a:r>
            <a:r>
              <a:rPr kumimoji="1" lang="en-US" altLang="zh-CN" sz="2000" b="1" dirty="0">
                <a:ea typeface="黑体" panose="02010609060101010101" pitchFamily="49" charset="-122"/>
              </a:rPr>
              <a:t>CS</a:t>
            </a:r>
            <a:r>
              <a:rPr kumimoji="1" lang="zh-CN" altLang="en-US" sz="2000" b="1" dirty="0">
                <a:ea typeface="黑体" panose="02010609060101010101" pitchFamily="49" charset="-122"/>
              </a:rPr>
              <a:t>）学生的姓名和性别。</a:t>
            </a:r>
            <a:endParaRPr kumimoji="1" lang="en-US" altLang="zh-CN" sz="2000" b="1" dirty="0">
              <a:ea typeface="黑体" panose="02010609060101010101" pitchFamily="49" charset="-122"/>
            </a:endParaRPr>
          </a:p>
          <a:p>
            <a:pPr lvl="1" indent="-447675">
              <a:lnSpc>
                <a:spcPct val="150000"/>
              </a:lnSpc>
            </a:pPr>
            <a:r>
              <a:rPr kumimoji="1" lang="zh-CN" altLang="en-US" sz="2000" b="1" dirty="0">
                <a:ea typeface="黑体" panose="02010609060101010101" pitchFamily="49" charset="-122"/>
              </a:rPr>
              <a:t>可改写为：</a:t>
            </a:r>
            <a:endParaRPr kumimoji="1" lang="en-US" altLang="zh-CN" sz="2000" b="1" dirty="0">
              <a:ea typeface="黑体" panose="02010609060101010101" pitchFamily="49" charset="-122"/>
            </a:endParaRPr>
          </a:p>
          <a:p>
            <a:pPr lvl="1">
              <a:lnSpc>
                <a:spcPct val="150000"/>
              </a:lnSpc>
            </a:pPr>
            <a:r>
              <a:rPr kumimoji="1" lang="en-US" altLang="zh-CN" sz="2000" dirty="0">
                <a:latin typeface="Tahoma" panose="020B0604030504040204" pitchFamily="34" charset="0"/>
                <a:ea typeface="黑体" panose="02010609060101010101" pitchFamily="49" charset="-122"/>
              </a:rPr>
              <a:t>SELECT </a:t>
            </a:r>
            <a:r>
              <a:rPr kumimoji="1" lang="en-US" altLang="zh-CN" sz="2000" dirty="0" err="1">
                <a:latin typeface="Tahoma" panose="020B0604030504040204" pitchFamily="34" charset="0"/>
                <a:ea typeface="黑体" panose="02010609060101010101" pitchFamily="49" charset="-122"/>
              </a:rPr>
              <a:t>Sname</a:t>
            </a:r>
            <a:r>
              <a:rPr kumimoji="1" lang="zh-CN" altLang="en-US" sz="2000" dirty="0">
                <a:latin typeface="Tahoma" panose="020B0604030504040204" pitchFamily="34" charset="0"/>
                <a:ea typeface="黑体" panose="02010609060101010101" pitchFamily="49" charset="-122"/>
              </a:rPr>
              <a:t>，</a:t>
            </a:r>
            <a:r>
              <a:rPr kumimoji="1" lang="en-US" altLang="zh-CN" sz="2000" dirty="0" err="1">
                <a:latin typeface="Tahoma" panose="020B0604030504040204" pitchFamily="34" charset="0"/>
                <a:ea typeface="黑体" panose="02010609060101010101" pitchFamily="49" charset="-122"/>
              </a:rPr>
              <a:t>Ssex</a:t>
            </a:r>
            <a:endParaRPr kumimoji="1" lang="en-US" altLang="zh-CN" sz="2000" dirty="0">
              <a:latin typeface="Tahoma" panose="020B0604030504040204" pitchFamily="34" charset="0"/>
              <a:ea typeface="黑体" panose="02010609060101010101" pitchFamily="49" charset="-122"/>
            </a:endParaRPr>
          </a:p>
          <a:p>
            <a:pPr lvl="1">
              <a:lnSpc>
                <a:spcPct val="150000"/>
              </a:lnSpc>
            </a:pPr>
            <a:r>
              <a:rPr kumimoji="1" lang="en-US" altLang="zh-CN" sz="2000" dirty="0">
                <a:latin typeface="Tahoma" panose="020B0604030504040204" pitchFamily="34" charset="0"/>
                <a:ea typeface="黑体" panose="02010609060101010101" pitchFamily="49" charset="-122"/>
              </a:rPr>
              <a:t>FROM   Student</a:t>
            </a:r>
          </a:p>
          <a:p>
            <a:pPr lvl="1">
              <a:lnSpc>
                <a:spcPct val="150000"/>
              </a:lnSpc>
            </a:pPr>
            <a:r>
              <a:rPr kumimoji="1" lang="en-US" altLang="zh-CN" sz="2000" dirty="0">
                <a:latin typeface="Tahoma" panose="020B0604030504040204" pitchFamily="34" charset="0"/>
                <a:ea typeface="黑体" panose="02010609060101010101" pitchFamily="49" charset="-122"/>
              </a:rPr>
              <a:t>WHERE  </a:t>
            </a:r>
            <a:r>
              <a:rPr kumimoji="1" lang="en-US" altLang="zh-CN" sz="2000" dirty="0" err="1">
                <a:latin typeface="Tahoma" panose="020B0604030504040204" pitchFamily="34" charset="0"/>
                <a:ea typeface="黑体" panose="02010609060101010101" pitchFamily="49" charset="-122"/>
              </a:rPr>
              <a:t>Sdept</a:t>
            </a:r>
            <a:r>
              <a:rPr kumimoji="1" lang="en-US" altLang="zh-CN" sz="2000" dirty="0">
                <a:latin typeface="Tahoma" panose="020B0604030504040204" pitchFamily="34" charset="0"/>
                <a:ea typeface="黑体" panose="02010609060101010101" pitchFamily="49" charset="-122"/>
              </a:rPr>
              <a:t>= ' IS ‘ </a:t>
            </a:r>
          </a:p>
          <a:p>
            <a:pPr lvl="1">
              <a:lnSpc>
                <a:spcPct val="150000"/>
              </a:lnSpc>
            </a:pPr>
            <a:r>
              <a:rPr kumimoji="1" lang="en-US" altLang="zh-CN" sz="2000" dirty="0">
                <a:latin typeface="Tahoma" panose="020B0604030504040204" pitchFamily="34" charset="0"/>
                <a:ea typeface="黑体" panose="02010609060101010101" pitchFamily="49" charset="-122"/>
              </a:rPr>
              <a:t>	OR</a:t>
            </a:r>
            <a:r>
              <a:rPr kumimoji="1" lang="zh-CN" altLang="en-US" sz="2000" dirty="0">
                <a:latin typeface="Tahoma" panose="020B0604030504040204" pitchFamily="34" charset="0"/>
                <a:ea typeface="黑体" panose="02010609060101010101" pitchFamily="49" charset="-122"/>
              </a:rPr>
              <a:t> </a:t>
            </a:r>
            <a:r>
              <a:rPr kumimoji="1" lang="en-US" altLang="zh-CN" sz="2000" dirty="0" err="1">
                <a:latin typeface="Tahoma" panose="020B0604030504040204" pitchFamily="34" charset="0"/>
                <a:ea typeface="黑体" panose="02010609060101010101" pitchFamily="49" charset="-122"/>
              </a:rPr>
              <a:t>Sdept</a:t>
            </a:r>
            <a:r>
              <a:rPr kumimoji="1" lang="en-US" altLang="zh-CN" sz="2000" dirty="0">
                <a:latin typeface="Tahoma" panose="020B0604030504040204" pitchFamily="34" charset="0"/>
                <a:ea typeface="黑体" panose="02010609060101010101" pitchFamily="49" charset="-122"/>
              </a:rPr>
              <a:t>= ' MA’ </a:t>
            </a:r>
          </a:p>
          <a:p>
            <a:pPr lvl="1">
              <a:lnSpc>
                <a:spcPct val="150000"/>
              </a:lnSpc>
            </a:pPr>
            <a:r>
              <a:rPr kumimoji="1" lang="en-US" altLang="zh-CN" sz="2000" dirty="0">
                <a:latin typeface="Tahoma" panose="020B0604030504040204" pitchFamily="34" charset="0"/>
                <a:ea typeface="黑体" panose="02010609060101010101" pitchFamily="49" charset="-122"/>
              </a:rPr>
              <a:t>	OR </a:t>
            </a:r>
            <a:r>
              <a:rPr kumimoji="1" lang="en-US" altLang="zh-CN" sz="2000" dirty="0" err="1">
                <a:latin typeface="Tahoma" panose="020B0604030504040204" pitchFamily="34" charset="0"/>
                <a:ea typeface="黑体" panose="02010609060101010101" pitchFamily="49" charset="-122"/>
              </a:rPr>
              <a:t>Sdept</a:t>
            </a:r>
            <a:r>
              <a:rPr kumimoji="1" lang="en-US" altLang="zh-CN" sz="2000" dirty="0">
                <a:latin typeface="Tahoma" panose="020B0604030504040204" pitchFamily="34" charset="0"/>
                <a:ea typeface="黑体" panose="02010609060101010101" pitchFamily="49" charset="-122"/>
              </a:rPr>
              <a:t>= ' CS '</a:t>
            </a:r>
            <a:r>
              <a:rPr kumimoji="1" lang="zh-CN" altLang="en-US" sz="2000" dirty="0">
                <a:latin typeface="Tahoma" panose="020B0604030504040204" pitchFamily="34" charset="0"/>
                <a:ea typeface="黑体" panose="02010609060101010101" pitchFamily="49" charset="-122"/>
              </a:rPr>
              <a:t>；</a:t>
            </a:r>
          </a:p>
        </p:txBody>
      </p:sp>
      <p:sp>
        <p:nvSpPr>
          <p:cNvPr id="7" name="Rectangle 4">
            <a:extLst>
              <a:ext uri="{FF2B5EF4-FFF2-40B4-BE49-F238E27FC236}">
                <a16:creationId xmlns:a16="http://schemas.microsoft.com/office/drawing/2014/main" id="{2A21FDED-7B5C-5346-B80C-F848ACF5D34D}"/>
              </a:ext>
            </a:extLst>
          </p:cNvPr>
          <p:cNvSpPr>
            <a:spLocks noChangeArrowheads="1"/>
          </p:cNvSpPr>
          <p:nvPr/>
        </p:nvSpPr>
        <p:spPr bwMode="auto">
          <a:xfrm>
            <a:off x="6263811" y="3973365"/>
            <a:ext cx="5928189" cy="2490233"/>
          </a:xfrm>
          <a:prstGeom prst="rect">
            <a:avLst/>
          </a:prstGeom>
          <a:noFill/>
          <a:ln>
            <a:noFill/>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wrap="square">
            <a:spAutoFit/>
          </a:bodyPr>
          <a:lstStyle/>
          <a:p>
            <a:pPr>
              <a:buFont typeface="Wingdings" pitchFamily="2" charset="2"/>
              <a:buNone/>
            </a:pPr>
            <a:r>
              <a:rPr kumimoji="1" lang="zh-CN" altLang="en-US" sz="2000" b="1" dirty="0">
                <a:solidFill>
                  <a:schemeClr val="tx1"/>
                </a:solidFill>
                <a:ea typeface="黑体" panose="02010609060101010101" pitchFamily="49" charset="-122"/>
              </a:rPr>
              <a:t>例：查询年龄在</a:t>
            </a:r>
            <a:r>
              <a:rPr kumimoji="1" lang="en-US" altLang="zh-CN" sz="2000" b="1" dirty="0">
                <a:solidFill>
                  <a:schemeClr val="tx1"/>
                </a:solidFill>
                <a:ea typeface="黑体" panose="02010609060101010101" pitchFamily="49" charset="-122"/>
              </a:rPr>
              <a:t>20~23</a:t>
            </a:r>
            <a:r>
              <a:rPr kumimoji="1" lang="zh-CN" altLang="en-US" sz="2000" b="1" dirty="0">
                <a:solidFill>
                  <a:schemeClr val="tx1"/>
                </a:solidFill>
                <a:ea typeface="黑体" panose="02010609060101010101" pitchFamily="49" charset="-122"/>
              </a:rPr>
              <a:t>岁（包括</a:t>
            </a:r>
            <a:r>
              <a:rPr kumimoji="1" lang="en-US" altLang="zh-CN" sz="2000" b="1" dirty="0">
                <a:solidFill>
                  <a:schemeClr val="tx1"/>
                </a:solidFill>
                <a:ea typeface="黑体" panose="02010609060101010101" pitchFamily="49" charset="-122"/>
              </a:rPr>
              <a:t>20</a:t>
            </a:r>
            <a:r>
              <a:rPr kumimoji="1" lang="zh-CN" altLang="en-US" sz="2000" b="1" dirty="0">
                <a:solidFill>
                  <a:schemeClr val="tx1"/>
                </a:solidFill>
                <a:ea typeface="黑体" panose="02010609060101010101" pitchFamily="49" charset="-122"/>
              </a:rPr>
              <a:t>岁和</a:t>
            </a:r>
            <a:r>
              <a:rPr kumimoji="1" lang="en-US" altLang="zh-CN" sz="2000" b="1" dirty="0">
                <a:solidFill>
                  <a:schemeClr val="tx1"/>
                </a:solidFill>
                <a:ea typeface="黑体" panose="02010609060101010101" pitchFamily="49" charset="-122"/>
              </a:rPr>
              <a:t>23</a:t>
            </a:r>
            <a:r>
              <a:rPr kumimoji="1" lang="zh-CN" altLang="en-US" sz="2000" b="1" dirty="0">
                <a:solidFill>
                  <a:schemeClr val="tx1"/>
                </a:solidFill>
                <a:ea typeface="黑体" panose="02010609060101010101" pitchFamily="49" charset="-122"/>
              </a:rPr>
              <a:t>岁）之间的学生的姓名、系别和年龄。</a:t>
            </a:r>
            <a:endParaRPr kumimoji="1" lang="en-US" altLang="zh-CN" sz="2000" b="1" dirty="0">
              <a:solidFill>
                <a:schemeClr val="tx1"/>
              </a:solidFill>
              <a:ea typeface="黑体" panose="02010609060101010101" pitchFamily="49" charset="-122"/>
            </a:endParaRPr>
          </a:p>
          <a:p>
            <a:pPr>
              <a:lnSpc>
                <a:spcPct val="150000"/>
              </a:lnSpc>
              <a:buFont typeface="Wingdings" pitchFamily="2" charset="2"/>
              <a:buNone/>
            </a:pPr>
            <a:r>
              <a:rPr kumimoji="1" lang="zh-CN" altLang="en-US" sz="2000" b="1" dirty="0">
                <a:solidFill>
                  <a:schemeClr val="tx1"/>
                </a:solidFill>
                <a:ea typeface="黑体" panose="02010609060101010101" pitchFamily="49" charset="-122"/>
              </a:rPr>
              <a:t>可改写为：</a:t>
            </a:r>
            <a:endParaRPr kumimoji="1" lang="en-US" altLang="zh-CN" sz="2000" b="1" dirty="0">
              <a:solidFill>
                <a:schemeClr val="tx1"/>
              </a:solidFill>
              <a:ea typeface="黑体" panose="02010609060101010101" pitchFamily="49" charset="-122"/>
            </a:endParaRPr>
          </a:p>
          <a:p>
            <a:pPr lvl="1">
              <a:lnSpc>
                <a:spcPct val="150000"/>
              </a:lnSpc>
            </a:pPr>
            <a:r>
              <a:rPr kumimoji="1" lang="en-US" altLang="zh-CN" sz="2000" dirty="0">
                <a:solidFill>
                  <a:schemeClr val="tx1"/>
                </a:solidFill>
                <a:latin typeface="Tahoma" panose="020B0604030504040204" pitchFamily="34" charset="0"/>
                <a:ea typeface="黑体" panose="02010609060101010101" pitchFamily="49" charset="-122"/>
              </a:rPr>
              <a:t>SELECT </a:t>
            </a:r>
            <a:r>
              <a:rPr kumimoji="1" lang="en-US" altLang="zh-CN" sz="2000" dirty="0" err="1">
                <a:solidFill>
                  <a:schemeClr val="tx1"/>
                </a:solidFill>
                <a:latin typeface="Tahoma" panose="020B0604030504040204" pitchFamily="34" charset="0"/>
                <a:ea typeface="黑体" panose="02010609060101010101" pitchFamily="49" charset="-122"/>
              </a:rPr>
              <a:t>Sname</a:t>
            </a:r>
            <a:r>
              <a:rPr kumimoji="1" lang="zh-CN" altLang="en-US" sz="2000" dirty="0">
                <a:solidFill>
                  <a:schemeClr val="tx1"/>
                </a:solidFill>
                <a:latin typeface="Tahoma" panose="020B0604030504040204" pitchFamily="34" charset="0"/>
                <a:ea typeface="黑体" panose="02010609060101010101" pitchFamily="49" charset="-122"/>
              </a:rPr>
              <a:t>，</a:t>
            </a:r>
            <a:r>
              <a:rPr kumimoji="1" lang="en-US" altLang="zh-CN" sz="2000" dirty="0" err="1">
                <a:solidFill>
                  <a:schemeClr val="tx1"/>
                </a:solidFill>
                <a:latin typeface="Tahoma" panose="020B0604030504040204" pitchFamily="34" charset="0"/>
                <a:ea typeface="黑体" panose="02010609060101010101" pitchFamily="49" charset="-122"/>
              </a:rPr>
              <a:t>Sdept</a:t>
            </a:r>
            <a:r>
              <a:rPr kumimoji="1" lang="zh-CN" altLang="en-US" sz="2000" dirty="0">
                <a:solidFill>
                  <a:schemeClr val="tx1"/>
                </a:solidFill>
                <a:latin typeface="Tahoma" panose="020B0604030504040204" pitchFamily="34" charset="0"/>
                <a:ea typeface="黑体" panose="02010609060101010101" pitchFamily="49" charset="-122"/>
              </a:rPr>
              <a:t>，</a:t>
            </a:r>
            <a:r>
              <a:rPr kumimoji="1" lang="en-US" altLang="zh-CN" sz="2000" dirty="0">
                <a:solidFill>
                  <a:schemeClr val="tx1"/>
                </a:solidFill>
                <a:latin typeface="Tahoma" panose="020B0604030504040204" pitchFamily="34" charset="0"/>
                <a:ea typeface="黑体" panose="02010609060101010101" pitchFamily="49" charset="-122"/>
              </a:rPr>
              <a:t>Sag</a:t>
            </a:r>
          </a:p>
          <a:p>
            <a:pPr lvl="1">
              <a:lnSpc>
                <a:spcPct val="150000"/>
              </a:lnSpc>
            </a:pPr>
            <a:r>
              <a:rPr kumimoji="1" lang="en-US" altLang="zh-CN" sz="2000" dirty="0">
                <a:solidFill>
                  <a:schemeClr val="tx1"/>
                </a:solidFill>
                <a:latin typeface="Tahoma" panose="020B0604030504040204" pitchFamily="34" charset="0"/>
                <a:ea typeface="黑体" panose="02010609060101010101" pitchFamily="49" charset="-122"/>
              </a:rPr>
              <a:t>FROM Student     </a:t>
            </a:r>
          </a:p>
          <a:p>
            <a:pPr lvl="1">
              <a:lnSpc>
                <a:spcPct val="150000"/>
              </a:lnSpc>
            </a:pPr>
            <a:r>
              <a:rPr kumimoji="1" lang="en-US" altLang="zh-CN" sz="2000" dirty="0">
                <a:solidFill>
                  <a:schemeClr val="tx1"/>
                </a:solidFill>
                <a:latin typeface="Tahoma" panose="020B0604030504040204" pitchFamily="34" charset="0"/>
                <a:ea typeface="黑体" panose="02010609060101010101" pitchFamily="49" charset="-122"/>
              </a:rPr>
              <a:t>WHERE  Sage&gt;=20 AND  Sage&lt;=23</a:t>
            </a:r>
            <a:r>
              <a:rPr kumimoji="1" lang="zh-CN" altLang="en-US" sz="2000" dirty="0">
                <a:solidFill>
                  <a:schemeClr val="tx1"/>
                </a:solidFill>
                <a:latin typeface="Tahoma" panose="020B0604030504040204" pitchFamily="34" charset="0"/>
                <a:ea typeface="黑体" panose="020106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a:extLst>
              <a:ext uri="{FF2B5EF4-FFF2-40B4-BE49-F238E27FC236}">
                <a16:creationId xmlns:a16="http://schemas.microsoft.com/office/drawing/2014/main" id="{1C097E97-BE82-4E4C-AB60-95B2EDC37433}"/>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r>
              <a:rPr lang="zh-CN" altLang="en-US" dirty="0">
                <a:solidFill>
                  <a:schemeClr val="bg2">
                    <a:lumMod val="10000"/>
                  </a:schemeClr>
                </a:solidFill>
              </a:rPr>
              <a:t>三、对查询结果排序</a:t>
            </a:r>
            <a:r>
              <a:rPr lang="en-US" altLang="zh-CN" dirty="0">
                <a:solidFill>
                  <a:schemeClr val="bg2">
                    <a:lumMod val="10000"/>
                  </a:schemeClr>
                </a:solidFill>
              </a:rPr>
              <a:t> </a:t>
            </a:r>
          </a:p>
        </p:txBody>
      </p:sp>
      <p:sp>
        <p:nvSpPr>
          <p:cNvPr id="433155" name="Rectangle 3">
            <a:extLst>
              <a:ext uri="{FF2B5EF4-FFF2-40B4-BE49-F238E27FC236}">
                <a16:creationId xmlns:a16="http://schemas.microsoft.com/office/drawing/2014/main" id="{3D6CF9D8-0282-3D47-9330-C4058ED77F99}"/>
              </a:ext>
            </a:extLst>
          </p:cNvPr>
          <p:cNvSpPr>
            <a:spLocks noGrp="1" noChangeArrowheads="1"/>
          </p:cNvSpPr>
          <p:nvPr>
            <p:ph idx="1"/>
          </p:nvPr>
        </p:nvSpPr>
        <p:spPr>
          <a:xfrm>
            <a:off x="0" y="1201952"/>
            <a:ext cx="6055760" cy="3259212"/>
          </a:xfrm>
        </p:spPr>
        <p:style>
          <a:lnRef idx="2">
            <a:schemeClr val="accent3"/>
          </a:lnRef>
          <a:fillRef idx="1">
            <a:schemeClr val="lt1"/>
          </a:fillRef>
          <a:effectRef idx="0">
            <a:schemeClr val="accent3"/>
          </a:effectRef>
          <a:fontRef idx="minor">
            <a:schemeClr val="dk1"/>
          </a:fontRef>
        </p:style>
        <p:txBody>
          <a:bodyPr>
            <a:noAutofit/>
          </a:bodyPr>
          <a:lstStyle/>
          <a:p>
            <a:pPr>
              <a:lnSpc>
                <a:spcPct val="105000"/>
              </a:lnSpc>
              <a:buFont typeface="Wingdings" pitchFamily="2" charset="2"/>
              <a:buNone/>
            </a:pPr>
            <a:r>
              <a:rPr lang="en-US" altLang="zh-CN" sz="2000" b="1" dirty="0"/>
              <a:t>	</a:t>
            </a:r>
            <a:r>
              <a:rPr lang="zh-CN" altLang="en-US" sz="2000" b="1" dirty="0"/>
              <a:t>使用</a:t>
            </a:r>
            <a:r>
              <a:rPr lang="en-US" altLang="zh-CN" sz="2000" b="1" dirty="0">
                <a:solidFill>
                  <a:srgbClr val="000099"/>
                </a:solidFill>
              </a:rPr>
              <a:t>ORDER BY</a:t>
            </a:r>
            <a:r>
              <a:rPr lang="zh-CN" altLang="en-US" sz="2000" b="1" dirty="0"/>
              <a:t>子句</a:t>
            </a:r>
            <a:endParaRPr lang="en-US" altLang="zh-CN" sz="2000" b="1" dirty="0"/>
          </a:p>
          <a:p>
            <a:pPr lvl="2">
              <a:lnSpc>
                <a:spcPct val="105000"/>
              </a:lnSpc>
              <a:buClr>
                <a:schemeClr val="hlink"/>
              </a:buClr>
              <a:buSzPct val="55000"/>
              <a:buFont typeface="Wingdings" pitchFamily="2" charset="2"/>
              <a:buNone/>
            </a:pPr>
            <a:r>
              <a:rPr lang="zh-CN" altLang="en-US" b="1" dirty="0"/>
              <a:t>可以按一个或多个属性列排序</a:t>
            </a:r>
            <a:endParaRPr lang="en-US" altLang="zh-CN" b="1" dirty="0"/>
          </a:p>
          <a:p>
            <a:pPr lvl="2">
              <a:lnSpc>
                <a:spcPct val="105000"/>
              </a:lnSpc>
              <a:buClr>
                <a:schemeClr val="hlink"/>
              </a:buClr>
              <a:buSzPct val="55000"/>
            </a:pPr>
            <a:r>
              <a:rPr lang="zh-CN" altLang="en-US" b="1" dirty="0"/>
              <a:t>升序：</a:t>
            </a:r>
            <a:r>
              <a:rPr lang="en-US" altLang="zh-CN" b="1" dirty="0"/>
              <a:t>ASC</a:t>
            </a:r>
          </a:p>
          <a:p>
            <a:pPr lvl="2">
              <a:lnSpc>
                <a:spcPct val="105000"/>
              </a:lnSpc>
              <a:buClr>
                <a:schemeClr val="hlink"/>
              </a:buClr>
              <a:buSzPct val="55000"/>
            </a:pPr>
            <a:r>
              <a:rPr lang="zh-CN" altLang="en-US" b="1" dirty="0"/>
              <a:t>降序：</a:t>
            </a:r>
            <a:r>
              <a:rPr lang="en-US" altLang="zh-CN" b="1" dirty="0"/>
              <a:t>DESC</a:t>
            </a:r>
          </a:p>
          <a:p>
            <a:pPr lvl="2">
              <a:lnSpc>
                <a:spcPct val="105000"/>
              </a:lnSpc>
              <a:buClr>
                <a:schemeClr val="hlink"/>
              </a:buClr>
              <a:buSzPct val="55000"/>
            </a:pPr>
            <a:r>
              <a:rPr lang="zh-CN" altLang="en-US" b="1" dirty="0"/>
              <a:t>缺省值为升序</a:t>
            </a:r>
            <a:endParaRPr lang="en-US" altLang="zh-CN" b="1" dirty="0"/>
          </a:p>
          <a:p>
            <a:pPr lvl="1">
              <a:lnSpc>
                <a:spcPct val="105000"/>
              </a:lnSpc>
              <a:buFont typeface="Wingdings" pitchFamily="2" charset="2"/>
              <a:buNone/>
            </a:pPr>
            <a:r>
              <a:rPr lang="zh-CN" altLang="en-US" sz="2000" b="1" dirty="0"/>
              <a:t>当排序列含空值时</a:t>
            </a:r>
            <a:endParaRPr lang="en-US" altLang="zh-CN" sz="2000" b="1" dirty="0"/>
          </a:p>
          <a:p>
            <a:pPr lvl="2">
              <a:lnSpc>
                <a:spcPct val="105000"/>
              </a:lnSpc>
              <a:buClr>
                <a:schemeClr val="hlink"/>
              </a:buClr>
              <a:buSzPct val="55000"/>
              <a:buFont typeface="Wingdings" pitchFamily="2" charset="2"/>
              <a:buNone/>
            </a:pPr>
            <a:r>
              <a:rPr lang="en-US" altLang="zh-CN" b="1" dirty="0">
                <a:solidFill>
                  <a:srgbClr val="A50021"/>
                </a:solidFill>
              </a:rPr>
              <a:t>ASC</a:t>
            </a:r>
            <a:r>
              <a:rPr lang="zh-CN" altLang="en-US" b="1" dirty="0">
                <a:solidFill>
                  <a:srgbClr val="A50021"/>
                </a:solidFill>
              </a:rPr>
              <a:t>：排序列为空值的元组最后显示</a:t>
            </a:r>
            <a:endParaRPr lang="en-US" altLang="zh-CN" b="1" dirty="0">
              <a:solidFill>
                <a:srgbClr val="A50021"/>
              </a:solidFill>
            </a:endParaRPr>
          </a:p>
          <a:p>
            <a:pPr lvl="2">
              <a:lnSpc>
                <a:spcPct val="105000"/>
              </a:lnSpc>
              <a:buClr>
                <a:schemeClr val="hlink"/>
              </a:buClr>
              <a:buSzPct val="55000"/>
              <a:buFont typeface="Wingdings" pitchFamily="2" charset="2"/>
              <a:buNone/>
            </a:pPr>
            <a:r>
              <a:rPr lang="en-US" altLang="zh-CN" b="1" dirty="0">
                <a:solidFill>
                  <a:srgbClr val="A50021"/>
                </a:solidFill>
              </a:rPr>
              <a:t>DESC</a:t>
            </a:r>
            <a:r>
              <a:rPr lang="zh-CN" altLang="en-US" b="1" dirty="0">
                <a:solidFill>
                  <a:srgbClr val="A50021"/>
                </a:solidFill>
              </a:rPr>
              <a:t>：排序列为空值的元组最先显示</a:t>
            </a:r>
            <a:r>
              <a:rPr lang="en-US" altLang="zh-CN" b="1" dirty="0"/>
              <a:t> </a:t>
            </a:r>
          </a:p>
        </p:txBody>
      </p:sp>
      <p:sp>
        <p:nvSpPr>
          <p:cNvPr id="5" name="幻灯片编号占位符 5">
            <a:extLst>
              <a:ext uri="{FF2B5EF4-FFF2-40B4-BE49-F238E27FC236}">
                <a16:creationId xmlns:a16="http://schemas.microsoft.com/office/drawing/2014/main" id="{3926C345-515C-7049-844E-D44E0DA5A213}"/>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903B14A7-54C9-284B-92D4-E8209B37C7D6}" type="slidenum">
              <a:rPr kumimoji="0" lang="en-US" altLang="zh-CN" sz="1400">
                <a:ea typeface="宋体" panose="02010600030101010101" pitchFamily="2" charset="-122"/>
              </a:rPr>
              <a:pPr/>
              <a:t>43</a:t>
            </a:fld>
            <a:endParaRPr kumimoji="0" lang="en-US" altLang="zh-CN" sz="1400">
              <a:ea typeface="宋体" panose="02010600030101010101" pitchFamily="2" charset="-122"/>
            </a:endParaRPr>
          </a:p>
        </p:txBody>
      </p:sp>
      <p:sp>
        <p:nvSpPr>
          <p:cNvPr id="2" name="矩形 1">
            <a:extLst>
              <a:ext uri="{FF2B5EF4-FFF2-40B4-BE49-F238E27FC236}">
                <a16:creationId xmlns:a16="http://schemas.microsoft.com/office/drawing/2014/main" id="{FB46DD5A-BB84-2E43-B40E-165989D7EF7D}"/>
              </a:ext>
            </a:extLst>
          </p:cNvPr>
          <p:cNvSpPr/>
          <p:nvPr/>
        </p:nvSpPr>
        <p:spPr>
          <a:xfrm>
            <a:off x="6325456" y="1001712"/>
            <a:ext cx="5787775" cy="2490233"/>
          </a:xfrm>
          <a:prstGeom prst="rect">
            <a:avLst/>
          </a:prstGeom>
        </p:spPr>
        <p:txBody>
          <a:bodyPr wrap="square">
            <a:spAutoFit/>
          </a:bodyPr>
          <a:lstStyle/>
          <a:p>
            <a:r>
              <a:rPr lang="zh-CN" altLang="en-US" sz="2000" b="1" dirty="0"/>
              <a:t>例：查询选修了</a:t>
            </a:r>
            <a:r>
              <a:rPr lang="en-US" altLang="zh-CN" sz="2000" b="1" dirty="0"/>
              <a:t>3</a:t>
            </a:r>
            <a:r>
              <a:rPr lang="zh-CN" altLang="en-US" sz="2000" b="1" dirty="0"/>
              <a:t>号课程的学生的学号及其成绩，查询结果按分数降序排列。</a:t>
            </a:r>
            <a:endParaRPr kumimoji="1" lang="en-US" altLang="zh-CN" sz="2000" b="1" dirty="0">
              <a:latin typeface="Tahoma" panose="020B0604030504040204" pitchFamily="34" charset="0"/>
              <a:ea typeface="黑体" panose="02010609060101010101" pitchFamily="49" charset="-122"/>
            </a:endParaRPr>
          </a:p>
          <a:p>
            <a:pPr>
              <a:lnSpc>
                <a:spcPct val="150000"/>
              </a:lnSpc>
            </a:pPr>
            <a:r>
              <a:rPr kumimoji="1" lang="en-US" altLang="zh-CN" sz="2000" dirty="0">
                <a:latin typeface="Tahoma" panose="020B0604030504040204" pitchFamily="34" charset="0"/>
                <a:ea typeface="黑体" panose="02010609060101010101" pitchFamily="49" charset="-122"/>
              </a:rPr>
              <a:t>SELECT </a:t>
            </a:r>
            <a:r>
              <a:rPr kumimoji="1" lang="en-US" altLang="zh-CN" sz="2000" dirty="0" err="1">
                <a:latin typeface="Tahoma" panose="020B0604030504040204" pitchFamily="34" charset="0"/>
                <a:ea typeface="黑体" panose="02010609060101010101" pitchFamily="49" charset="-122"/>
              </a:rPr>
              <a:t>Sno</a:t>
            </a:r>
            <a:r>
              <a:rPr kumimoji="1" lang="zh-CN" altLang="en-US" sz="2000" dirty="0">
                <a:latin typeface="Tahoma" panose="020B0604030504040204" pitchFamily="34" charset="0"/>
                <a:ea typeface="黑体" panose="02010609060101010101" pitchFamily="49" charset="-122"/>
              </a:rPr>
              <a:t>，</a:t>
            </a:r>
            <a:r>
              <a:rPr kumimoji="1" lang="en-US" altLang="zh-CN" sz="2000" dirty="0">
                <a:latin typeface="Tahoma" panose="020B0604030504040204" pitchFamily="34" charset="0"/>
                <a:ea typeface="黑体" panose="02010609060101010101" pitchFamily="49" charset="-122"/>
              </a:rPr>
              <a:t>Grade</a:t>
            </a:r>
          </a:p>
          <a:p>
            <a:pPr>
              <a:lnSpc>
                <a:spcPct val="150000"/>
              </a:lnSpc>
            </a:pPr>
            <a:r>
              <a:rPr kumimoji="1" lang="en-US" altLang="zh-CN" sz="2000" dirty="0">
                <a:latin typeface="Tahoma" panose="020B0604030504040204" pitchFamily="34" charset="0"/>
                <a:ea typeface="黑体" panose="02010609060101010101" pitchFamily="49" charset="-122"/>
              </a:rPr>
              <a:t>    FROM  SC</a:t>
            </a:r>
          </a:p>
          <a:p>
            <a:pPr>
              <a:lnSpc>
                <a:spcPct val="150000"/>
              </a:lnSpc>
            </a:pPr>
            <a:r>
              <a:rPr kumimoji="1" lang="en-US" altLang="zh-CN" sz="2000" dirty="0">
                <a:latin typeface="Tahoma" panose="020B0604030504040204" pitchFamily="34" charset="0"/>
                <a:ea typeface="黑体" panose="02010609060101010101" pitchFamily="49" charset="-122"/>
              </a:rPr>
              <a:t>    WHERE  </a:t>
            </a:r>
            <a:r>
              <a:rPr kumimoji="1" lang="en-US" altLang="zh-CN" sz="2000" dirty="0" err="1">
                <a:latin typeface="Tahoma" panose="020B0604030504040204" pitchFamily="34" charset="0"/>
                <a:ea typeface="黑体" panose="02010609060101010101" pitchFamily="49" charset="-122"/>
              </a:rPr>
              <a:t>Cno</a:t>
            </a:r>
            <a:r>
              <a:rPr kumimoji="1" lang="en-US" altLang="zh-CN" sz="2000" dirty="0">
                <a:latin typeface="Tahoma" panose="020B0604030504040204" pitchFamily="34" charset="0"/>
                <a:ea typeface="黑体" panose="02010609060101010101" pitchFamily="49" charset="-122"/>
              </a:rPr>
              <a:t>= ' 3 '</a:t>
            </a:r>
          </a:p>
          <a:p>
            <a:pPr>
              <a:lnSpc>
                <a:spcPct val="150000"/>
              </a:lnSpc>
            </a:pPr>
            <a:r>
              <a:rPr kumimoji="1" lang="en-US" altLang="zh-CN" sz="2000" dirty="0">
                <a:latin typeface="Tahoma" panose="020B0604030504040204" pitchFamily="34" charset="0"/>
                <a:ea typeface="黑体" panose="02010609060101010101" pitchFamily="49" charset="-122"/>
              </a:rPr>
              <a:t>    ORDER BY Grade DESC</a:t>
            </a:r>
            <a:r>
              <a:rPr kumimoji="1" lang="zh-CN" altLang="en-US" sz="2000" dirty="0">
                <a:latin typeface="Tahoma" panose="020B0604030504040204" pitchFamily="34" charset="0"/>
                <a:ea typeface="黑体" panose="02010609060101010101" pitchFamily="49" charset="-122"/>
              </a:rPr>
              <a:t>；</a:t>
            </a:r>
            <a:r>
              <a:rPr kumimoji="1" lang="en-US" altLang="zh-CN" sz="2000" dirty="0">
                <a:latin typeface="Tahoma" panose="020B0604030504040204" pitchFamily="34" charset="0"/>
                <a:ea typeface="黑体" panose="02010609060101010101" pitchFamily="49" charset="-122"/>
              </a:rPr>
              <a:t> </a:t>
            </a:r>
            <a:endParaRPr kumimoji="1" lang="zh-CN" altLang="en-US" sz="2000" dirty="0">
              <a:latin typeface="Tahoma" panose="020B0604030504040204" pitchFamily="34" charset="0"/>
              <a:ea typeface="黑体" panose="02010609060101010101" pitchFamily="49" charset="-122"/>
            </a:endParaRPr>
          </a:p>
        </p:txBody>
      </p:sp>
      <p:sp>
        <p:nvSpPr>
          <p:cNvPr id="6" name="Rectangle 6">
            <a:extLst>
              <a:ext uri="{FF2B5EF4-FFF2-40B4-BE49-F238E27FC236}">
                <a16:creationId xmlns:a16="http://schemas.microsoft.com/office/drawing/2014/main" id="{9D556A1F-7957-2440-B8F8-E68B2AC62E28}"/>
              </a:ext>
            </a:extLst>
          </p:cNvPr>
          <p:cNvSpPr>
            <a:spLocks noChangeArrowheads="1"/>
          </p:cNvSpPr>
          <p:nvPr/>
        </p:nvSpPr>
        <p:spPr bwMode="auto">
          <a:xfrm>
            <a:off x="8152114" y="3503904"/>
            <a:ext cx="2134457" cy="2852446"/>
          </a:xfrm>
          <a:prstGeom prst="rect">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wrap="square">
            <a:noAutofit/>
          </a:bodyPr>
          <a:lstStyle/>
          <a:p>
            <a:r>
              <a:rPr kumimoji="1" lang="en-US" altLang="zh-CN" b="1" dirty="0" err="1">
                <a:latin typeface="Tahoma" panose="020B0604030504040204" pitchFamily="34" charset="0"/>
                <a:ea typeface="黑体" panose="02010609060101010101" pitchFamily="49" charset="-122"/>
              </a:rPr>
              <a:t>Sno</a:t>
            </a:r>
            <a:r>
              <a:rPr kumimoji="1" lang="en-US" altLang="zh-CN" b="1" dirty="0">
                <a:latin typeface="Tahoma" panose="020B0604030504040204" pitchFamily="34" charset="0"/>
                <a:ea typeface="黑体" panose="02010609060101010101" pitchFamily="49" charset="-122"/>
              </a:rPr>
              <a:t>        Grade</a:t>
            </a:r>
          </a:p>
          <a:p>
            <a:r>
              <a:rPr kumimoji="1" lang="en-US" altLang="zh-CN" b="1" dirty="0">
                <a:latin typeface="Tahoma" panose="020B0604030504040204" pitchFamily="34" charset="0"/>
                <a:ea typeface="黑体" panose="02010609060101010101" pitchFamily="49" charset="-122"/>
              </a:rPr>
              <a:t>-------    -------</a:t>
            </a:r>
          </a:p>
          <a:p>
            <a:r>
              <a:rPr kumimoji="1" lang="en-US" altLang="zh-CN" b="1" dirty="0">
                <a:latin typeface="Tahoma" panose="020B0604030504040204" pitchFamily="34" charset="0"/>
                <a:ea typeface="黑体" panose="02010609060101010101" pitchFamily="49" charset="-122"/>
              </a:rPr>
              <a:t>95010</a:t>
            </a:r>
          </a:p>
          <a:p>
            <a:r>
              <a:rPr kumimoji="1" lang="en-US" altLang="zh-CN" b="1" dirty="0">
                <a:latin typeface="Tahoma" panose="020B0604030504040204" pitchFamily="34" charset="0"/>
                <a:ea typeface="黑体" panose="02010609060101010101" pitchFamily="49" charset="-122"/>
              </a:rPr>
              <a:t>95024</a:t>
            </a:r>
          </a:p>
          <a:p>
            <a:r>
              <a:rPr kumimoji="1" lang="en-US" altLang="zh-CN" b="1" dirty="0">
                <a:latin typeface="Tahoma" panose="020B0604030504040204" pitchFamily="34" charset="0"/>
                <a:ea typeface="黑体" panose="02010609060101010101" pitchFamily="49" charset="-122"/>
              </a:rPr>
              <a:t>95007       92</a:t>
            </a:r>
          </a:p>
          <a:p>
            <a:r>
              <a:rPr kumimoji="1" lang="en-US" altLang="zh-CN" b="1" dirty="0">
                <a:latin typeface="Tahoma" panose="020B0604030504040204" pitchFamily="34" charset="0"/>
                <a:ea typeface="黑体" panose="02010609060101010101" pitchFamily="49" charset="-122"/>
              </a:rPr>
              <a:t>95003       82</a:t>
            </a:r>
          </a:p>
          <a:p>
            <a:r>
              <a:rPr kumimoji="1" lang="en-US" altLang="zh-CN" b="1" dirty="0">
                <a:latin typeface="Tahoma" panose="020B0604030504040204" pitchFamily="34" charset="0"/>
                <a:ea typeface="黑体" panose="02010609060101010101" pitchFamily="49" charset="-122"/>
              </a:rPr>
              <a:t>95010       82</a:t>
            </a:r>
          </a:p>
          <a:p>
            <a:r>
              <a:rPr kumimoji="1" lang="en-US" altLang="zh-CN" b="1" dirty="0">
                <a:latin typeface="Tahoma" panose="020B0604030504040204" pitchFamily="34" charset="0"/>
                <a:ea typeface="黑体" panose="02010609060101010101" pitchFamily="49" charset="-122"/>
              </a:rPr>
              <a:t>95009       75</a:t>
            </a:r>
          </a:p>
          <a:p>
            <a:r>
              <a:rPr kumimoji="1" lang="en-US" altLang="zh-CN" b="1" dirty="0">
                <a:latin typeface="Tahoma" panose="020B0604030504040204" pitchFamily="34" charset="0"/>
                <a:ea typeface="黑体" panose="02010609060101010101" pitchFamily="49" charset="-122"/>
              </a:rPr>
              <a:t>95014       61</a:t>
            </a:r>
          </a:p>
          <a:p>
            <a:r>
              <a:rPr kumimoji="1" lang="en-US" altLang="zh-CN" b="1" dirty="0">
                <a:latin typeface="Tahoma" panose="020B0604030504040204" pitchFamily="34" charset="0"/>
                <a:ea typeface="黑体" panose="02010609060101010101" pitchFamily="49" charset="-122"/>
              </a:rPr>
              <a:t>95002       55</a:t>
            </a:r>
          </a:p>
        </p:txBody>
      </p:sp>
      <p:sp>
        <p:nvSpPr>
          <p:cNvPr id="3" name="矩形 2">
            <a:extLst>
              <a:ext uri="{FF2B5EF4-FFF2-40B4-BE49-F238E27FC236}">
                <a16:creationId xmlns:a16="http://schemas.microsoft.com/office/drawing/2014/main" id="{BC9632E9-E6A4-944E-8431-7BC0E3FB0B85}"/>
              </a:ext>
            </a:extLst>
          </p:cNvPr>
          <p:cNvSpPr/>
          <p:nvPr/>
        </p:nvSpPr>
        <p:spPr>
          <a:xfrm>
            <a:off x="384853" y="4692906"/>
            <a:ext cx="6096000" cy="2028569"/>
          </a:xfrm>
          <a:prstGeom prst="rect">
            <a:avLst/>
          </a:prstGeom>
        </p:spPr>
        <p:txBody>
          <a:bodyPr>
            <a:spAutoFit/>
          </a:bodyPr>
          <a:lstStyle/>
          <a:p>
            <a:pPr marL="0" lvl="1" indent="-447675"/>
            <a:r>
              <a:rPr lang="zh-CN" altLang="en-US" sz="2000" b="1" dirty="0"/>
              <a:t>例：查询全体学生情况，查询结果按所在系的系号升序排列，同一系中的学生按年龄降序排列。</a:t>
            </a:r>
            <a:endParaRPr kumimoji="1" lang="en-US" altLang="zh-CN" sz="2000" dirty="0">
              <a:latin typeface="Tahoma" panose="020B0604030504040204" pitchFamily="34" charset="0"/>
              <a:ea typeface="黑体" panose="02010609060101010101" pitchFamily="49" charset="-122"/>
            </a:endParaRPr>
          </a:p>
          <a:p>
            <a:pPr lvl="1">
              <a:lnSpc>
                <a:spcPct val="150000"/>
              </a:lnSpc>
            </a:pPr>
            <a:r>
              <a:rPr kumimoji="1" lang="en-US" altLang="zh-CN" sz="2000" dirty="0">
                <a:latin typeface="Tahoma" panose="020B0604030504040204" pitchFamily="34" charset="0"/>
                <a:ea typeface="黑体" panose="02010609060101010101" pitchFamily="49" charset="-122"/>
              </a:rPr>
              <a:t>SELECT  *</a:t>
            </a:r>
          </a:p>
          <a:p>
            <a:pPr lvl="1">
              <a:lnSpc>
                <a:spcPct val="150000"/>
              </a:lnSpc>
            </a:pPr>
            <a:r>
              <a:rPr kumimoji="1" lang="en-US" altLang="zh-CN" sz="2000" dirty="0">
                <a:latin typeface="Tahoma" panose="020B0604030504040204" pitchFamily="34" charset="0"/>
                <a:ea typeface="黑体" panose="02010609060101010101" pitchFamily="49" charset="-122"/>
              </a:rPr>
              <a:t>    FROM  Student</a:t>
            </a:r>
          </a:p>
          <a:p>
            <a:pPr lvl="1">
              <a:lnSpc>
                <a:spcPct val="150000"/>
              </a:lnSpc>
            </a:pPr>
            <a:r>
              <a:rPr kumimoji="1" lang="en-US" altLang="zh-CN" sz="2000" dirty="0">
                <a:latin typeface="Tahoma" panose="020B0604030504040204" pitchFamily="34" charset="0"/>
                <a:ea typeface="黑体" panose="02010609060101010101" pitchFamily="49" charset="-122"/>
              </a:rPr>
              <a:t>    ORDER BY </a:t>
            </a:r>
            <a:r>
              <a:rPr kumimoji="1" lang="en-US" altLang="zh-CN" sz="2000" dirty="0" err="1">
                <a:latin typeface="Tahoma" panose="020B0604030504040204" pitchFamily="34" charset="0"/>
                <a:ea typeface="黑体" panose="02010609060101010101" pitchFamily="49" charset="-122"/>
              </a:rPr>
              <a:t>Sdept</a:t>
            </a:r>
            <a:r>
              <a:rPr kumimoji="1" lang="zh-CN" altLang="en-US" sz="2000" dirty="0">
                <a:latin typeface="Tahoma" panose="020B0604030504040204" pitchFamily="34" charset="0"/>
                <a:ea typeface="黑体" panose="02010609060101010101" pitchFamily="49" charset="-122"/>
              </a:rPr>
              <a:t>，</a:t>
            </a:r>
            <a:r>
              <a:rPr kumimoji="1" lang="en-US" altLang="zh-CN" sz="2000" dirty="0">
                <a:latin typeface="Tahoma" panose="020B0604030504040204" pitchFamily="34" charset="0"/>
                <a:ea typeface="黑体" panose="02010609060101010101" pitchFamily="49" charset="-122"/>
              </a:rPr>
              <a:t>Sage DESC</a:t>
            </a:r>
            <a:r>
              <a:rPr kumimoji="1" lang="zh-CN" altLang="en-US" sz="2000" dirty="0">
                <a:latin typeface="Tahoma" panose="020B0604030504040204" pitchFamily="34" charset="0"/>
                <a:ea typeface="黑体" panose="02010609060101010101" pitchFamily="49" charset="-122"/>
              </a:rPr>
              <a:t>；</a:t>
            </a:r>
            <a:r>
              <a:rPr kumimoji="1" lang="en-US" altLang="zh-CN" sz="2000" dirty="0">
                <a:latin typeface="Tahoma" panose="020B0604030504040204" pitchFamily="34" charset="0"/>
                <a:ea typeface="黑体" panose="020106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a:extLst>
              <a:ext uri="{FF2B5EF4-FFF2-40B4-BE49-F238E27FC236}">
                <a16:creationId xmlns:a16="http://schemas.microsoft.com/office/drawing/2014/main" id="{F304EF50-85F2-AD4E-BB82-4931A9302705}"/>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r>
              <a:rPr lang="zh-CN" altLang="en-US" dirty="0">
                <a:solidFill>
                  <a:schemeClr val="bg2">
                    <a:lumMod val="10000"/>
                  </a:schemeClr>
                </a:solidFill>
              </a:rPr>
              <a:t>四、使用集函数（续）</a:t>
            </a:r>
            <a:r>
              <a:rPr lang="en-US" altLang="zh-CN" dirty="0">
                <a:solidFill>
                  <a:schemeClr val="bg2">
                    <a:lumMod val="10000"/>
                  </a:schemeClr>
                </a:solidFill>
              </a:rPr>
              <a:t> </a:t>
            </a:r>
          </a:p>
        </p:txBody>
      </p:sp>
      <p:sp>
        <p:nvSpPr>
          <p:cNvPr id="5" name="幻灯片编号占位符 5">
            <a:extLst>
              <a:ext uri="{FF2B5EF4-FFF2-40B4-BE49-F238E27FC236}">
                <a16:creationId xmlns:a16="http://schemas.microsoft.com/office/drawing/2014/main" id="{D3D8A837-C76D-F046-BC14-CC84FB86F78C}"/>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A856959A-E6CC-B14C-9763-FC3B62BCF703}" type="slidenum">
              <a:rPr kumimoji="0" lang="en-US" altLang="zh-CN" sz="1400">
                <a:ea typeface="宋体" panose="02010600030101010101" pitchFamily="2" charset="-122"/>
              </a:rPr>
              <a:pPr/>
              <a:t>44</a:t>
            </a:fld>
            <a:endParaRPr kumimoji="0" lang="en-US" altLang="zh-CN" sz="1400">
              <a:ea typeface="宋体" panose="02010600030101010101" pitchFamily="2" charset="-122"/>
            </a:endParaRPr>
          </a:p>
        </p:txBody>
      </p:sp>
      <p:sp>
        <p:nvSpPr>
          <p:cNvPr id="6" name="AutoShape 2">
            <a:extLst>
              <a:ext uri="{FF2B5EF4-FFF2-40B4-BE49-F238E27FC236}">
                <a16:creationId xmlns:a16="http://schemas.microsoft.com/office/drawing/2014/main" id="{CD702C7B-F0D7-B84C-90EC-DEA270519C61}"/>
              </a:ext>
            </a:extLst>
          </p:cNvPr>
          <p:cNvSpPr>
            <a:spLocks noChangeArrowheads="1"/>
          </p:cNvSpPr>
          <p:nvPr/>
        </p:nvSpPr>
        <p:spPr bwMode="auto">
          <a:xfrm>
            <a:off x="4260967" y="2558492"/>
            <a:ext cx="2856176" cy="2857666"/>
          </a:xfrm>
          <a:prstGeom prst="ellipse">
            <a:avLst/>
          </a:prstGeom>
          <a:noFill/>
          <a:ln w="44450">
            <a:solidFill>
              <a:schemeClr val="tx1"/>
            </a:solidFill>
            <a:round/>
            <a:headEnd type="none" w="sm" len="sm"/>
            <a:tailEnd type="none" w="sm" len="sm"/>
          </a:ln>
          <a:effectLst/>
        </p:spPr>
        <p:txBody>
          <a:bodyPr wrap="none" lIns="60960" rIns="60960" anchor="ctr"/>
          <a:lstStyle/>
          <a:p>
            <a:pPr>
              <a:defRPr/>
            </a:pPr>
            <a:endParaRPr lang="ko-KR" altLang="en-US" sz="1600">
              <a:solidFill>
                <a:srgbClr val="4D4D4D"/>
              </a:solidFill>
            </a:endParaRPr>
          </a:p>
        </p:txBody>
      </p:sp>
      <p:sp>
        <p:nvSpPr>
          <p:cNvPr id="8" name="Oval 13">
            <a:extLst>
              <a:ext uri="{FF2B5EF4-FFF2-40B4-BE49-F238E27FC236}">
                <a16:creationId xmlns:a16="http://schemas.microsoft.com/office/drawing/2014/main" id="{2746069E-7523-9B4D-B524-D5B01379C4AD}"/>
              </a:ext>
            </a:extLst>
          </p:cNvPr>
          <p:cNvSpPr>
            <a:spLocks noChangeArrowheads="1"/>
          </p:cNvSpPr>
          <p:nvPr/>
        </p:nvSpPr>
        <p:spPr bwMode="auto">
          <a:xfrm>
            <a:off x="3779310" y="4306991"/>
            <a:ext cx="1234297" cy="1219390"/>
          </a:xfrm>
          <a:prstGeom prst="ellipse">
            <a:avLst/>
          </a:prstGeom>
          <a:solidFill>
            <a:srgbClr val="596784"/>
          </a:solidFill>
          <a:ln w="25400">
            <a:noFill/>
          </a:ln>
          <a:effectLst>
            <a:outerShdw blurRad="254000" dist="63500" dir="2700000" algn="tl" rotWithShape="0">
              <a:prstClr val="black">
                <a:alpha val="20000"/>
              </a:prstClr>
            </a:outerShdw>
          </a:effectLst>
          <a:scene3d>
            <a:camera prst="orthographicFront"/>
            <a:lightRig rig="twoPt" dir="t"/>
          </a:scene3d>
          <a:sp3d prstMaterial="plastic">
            <a:extrusionClr>
              <a:schemeClr val="accent1"/>
            </a:extrusionClr>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pc="-200" dirty="0">
                <a:solidFill>
                  <a:srgbClr val="FFFFFF"/>
                </a:solidFill>
                <a:latin typeface="微软雅黑" panose="020B0503020204020204" pitchFamily="34" charset="-122"/>
                <a:ea typeface="微软雅黑" panose="020B0503020204020204" pitchFamily="34" charset="-122"/>
              </a:rPr>
              <a:t>最大值</a:t>
            </a:r>
            <a:endParaRPr lang="ko-KR" altLang="ko-KR" sz="1600" spc="-200" dirty="0">
              <a:solidFill>
                <a:srgbClr val="FFFFFF"/>
              </a:solidFill>
              <a:latin typeface="微软雅黑" panose="020B0503020204020204" pitchFamily="34" charset="-122"/>
            </a:endParaRPr>
          </a:p>
        </p:txBody>
      </p:sp>
      <p:sp>
        <p:nvSpPr>
          <p:cNvPr id="9" name="Oval 14">
            <a:extLst>
              <a:ext uri="{FF2B5EF4-FFF2-40B4-BE49-F238E27FC236}">
                <a16:creationId xmlns:a16="http://schemas.microsoft.com/office/drawing/2014/main" id="{C892ACAD-7627-3540-A04F-384FFA9BDB04}"/>
              </a:ext>
            </a:extLst>
          </p:cNvPr>
          <p:cNvSpPr>
            <a:spLocks noChangeArrowheads="1"/>
          </p:cNvSpPr>
          <p:nvPr/>
        </p:nvSpPr>
        <p:spPr bwMode="auto">
          <a:xfrm>
            <a:off x="6490418" y="4250388"/>
            <a:ext cx="1234297" cy="1220882"/>
          </a:xfrm>
          <a:prstGeom prst="ellipse">
            <a:avLst/>
          </a:prstGeom>
          <a:solidFill>
            <a:srgbClr val="596784"/>
          </a:solidFill>
          <a:ln w="25400">
            <a:noFill/>
          </a:ln>
          <a:effectLst>
            <a:outerShdw blurRad="254000" dist="63500" dir="2700000" algn="tl" rotWithShape="0">
              <a:prstClr val="black">
                <a:alpha val="20000"/>
              </a:prstClr>
            </a:outerShdw>
          </a:effectLst>
          <a:scene3d>
            <a:camera prst="orthographicFront"/>
            <a:lightRig rig="twoPt" dir="t"/>
          </a:scene3d>
          <a:sp3d prstMaterial="plastic">
            <a:extrusionClr>
              <a:schemeClr val="accent1"/>
            </a:extrusionClr>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pc="-200" dirty="0">
                <a:solidFill>
                  <a:srgbClr val="FFFFFF"/>
                </a:solidFill>
                <a:latin typeface="微软雅黑" panose="020B0503020204020204" pitchFamily="34" charset="-122"/>
                <a:ea typeface="微软雅黑" panose="020B0503020204020204" pitchFamily="34" charset="-122"/>
              </a:rPr>
              <a:t>平均值</a:t>
            </a:r>
            <a:endParaRPr lang="ko-KR" altLang="ko-KR" sz="1600" spc="-200" dirty="0">
              <a:solidFill>
                <a:srgbClr val="FFFFFF"/>
              </a:solidFill>
              <a:latin typeface="微软雅黑" panose="020B0503020204020204" pitchFamily="34" charset="-122"/>
            </a:endParaRPr>
          </a:p>
        </p:txBody>
      </p:sp>
      <p:sp>
        <p:nvSpPr>
          <p:cNvPr id="10" name="Oval 15">
            <a:extLst>
              <a:ext uri="{FF2B5EF4-FFF2-40B4-BE49-F238E27FC236}">
                <a16:creationId xmlns:a16="http://schemas.microsoft.com/office/drawing/2014/main" id="{0749944A-3917-5142-80A9-FC2C394B72EE}"/>
              </a:ext>
            </a:extLst>
          </p:cNvPr>
          <p:cNvSpPr>
            <a:spLocks noChangeArrowheads="1"/>
          </p:cNvSpPr>
          <p:nvPr/>
        </p:nvSpPr>
        <p:spPr bwMode="auto">
          <a:xfrm>
            <a:off x="3584266" y="2708851"/>
            <a:ext cx="1234297" cy="1220880"/>
          </a:xfrm>
          <a:prstGeom prst="ellipse">
            <a:avLst/>
          </a:prstGeom>
          <a:solidFill>
            <a:srgbClr val="FFB407"/>
          </a:solidFill>
          <a:ln w="25400">
            <a:noFill/>
          </a:ln>
          <a:effectLst>
            <a:outerShdw blurRad="254000" dist="63500" dir="2700000" algn="tl" rotWithShape="0">
              <a:prstClr val="black">
                <a:alpha val="20000"/>
              </a:prstClr>
            </a:outerShdw>
          </a:effectLst>
          <a:scene3d>
            <a:camera prst="orthographicFront"/>
            <a:lightRig rig="twoPt" dir="t"/>
          </a:scene3d>
          <a:sp3d prstMaterial="plastic">
            <a:extrusionClr>
              <a:schemeClr val="accent1"/>
            </a:extrusionClr>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spc="-200" dirty="0" err="1">
                <a:solidFill>
                  <a:srgbClr val="FFFFFF"/>
                </a:solidFill>
                <a:latin typeface="微软雅黑" panose="020B0503020204020204" pitchFamily="34" charset="-122"/>
                <a:ea typeface="微软雅黑" panose="020B0503020204020204" pitchFamily="34" charset="-122"/>
              </a:rPr>
              <a:t>最小值</a:t>
            </a:r>
            <a:endParaRPr lang="ko-KR" altLang="ko-KR" sz="1600" spc="-200" dirty="0">
              <a:solidFill>
                <a:srgbClr val="FFFFFF"/>
              </a:solidFill>
              <a:latin typeface="微软雅黑" panose="020B0503020204020204" pitchFamily="34" charset="-122"/>
            </a:endParaRPr>
          </a:p>
        </p:txBody>
      </p:sp>
      <p:sp>
        <p:nvSpPr>
          <p:cNvPr id="11" name="Oval 16">
            <a:extLst>
              <a:ext uri="{FF2B5EF4-FFF2-40B4-BE49-F238E27FC236}">
                <a16:creationId xmlns:a16="http://schemas.microsoft.com/office/drawing/2014/main" id="{F7074BAC-146B-0C41-92CF-8B3FED13C497}"/>
              </a:ext>
            </a:extLst>
          </p:cNvPr>
          <p:cNvSpPr>
            <a:spLocks noChangeArrowheads="1"/>
          </p:cNvSpPr>
          <p:nvPr/>
        </p:nvSpPr>
        <p:spPr bwMode="auto">
          <a:xfrm>
            <a:off x="6453495" y="2657522"/>
            <a:ext cx="1234297" cy="1220882"/>
          </a:xfrm>
          <a:prstGeom prst="ellipse">
            <a:avLst/>
          </a:prstGeom>
          <a:solidFill>
            <a:srgbClr val="FFB407"/>
          </a:solidFill>
          <a:ln w="25400">
            <a:noFill/>
          </a:ln>
          <a:effectLst>
            <a:outerShdw blurRad="254000" dist="63500" dir="2700000" algn="tl" rotWithShape="0">
              <a:prstClr val="black">
                <a:alpha val="20000"/>
              </a:prstClr>
            </a:outerShdw>
          </a:effectLst>
          <a:scene3d>
            <a:camera prst="orthographicFront"/>
            <a:lightRig rig="twoPt" dir="t"/>
          </a:scene3d>
          <a:sp3d prstMaterial="plastic">
            <a:extrusionClr>
              <a:schemeClr val="accent1"/>
            </a:extrusionClr>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spc="-200" dirty="0" err="1">
                <a:solidFill>
                  <a:srgbClr val="FFFFFF"/>
                </a:solidFill>
                <a:latin typeface="微软雅黑" panose="020B0503020204020204" pitchFamily="34" charset="-122"/>
              </a:rPr>
              <a:t>求和</a:t>
            </a:r>
            <a:endParaRPr lang="ko-KR" altLang="ko-KR" sz="1600" spc="-200" dirty="0">
              <a:solidFill>
                <a:srgbClr val="FFFFFF"/>
              </a:solidFill>
              <a:latin typeface="微软雅黑" panose="020B0503020204020204" pitchFamily="34" charset="-122"/>
            </a:endParaRPr>
          </a:p>
        </p:txBody>
      </p:sp>
      <p:sp>
        <p:nvSpPr>
          <p:cNvPr id="12" name="Oval 17">
            <a:extLst>
              <a:ext uri="{FF2B5EF4-FFF2-40B4-BE49-F238E27FC236}">
                <a16:creationId xmlns:a16="http://schemas.microsoft.com/office/drawing/2014/main" id="{AC445B25-9E6F-F54C-91E0-54E1CB2AD7D4}"/>
              </a:ext>
            </a:extLst>
          </p:cNvPr>
          <p:cNvSpPr>
            <a:spLocks noChangeArrowheads="1"/>
          </p:cNvSpPr>
          <p:nvPr/>
        </p:nvSpPr>
        <p:spPr bwMode="auto">
          <a:xfrm>
            <a:off x="5013607" y="1761085"/>
            <a:ext cx="1234297" cy="1222371"/>
          </a:xfrm>
          <a:prstGeom prst="ellipse">
            <a:avLst/>
          </a:prstGeom>
          <a:solidFill>
            <a:srgbClr val="596784"/>
          </a:solidFill>
          <a:ln w="25400">
            <a:noFill/>
          </a:ln>
          <a:effectLst>
            <a:outerShdw blurRad="254000" dist="63500" dir="2700000" algn="tl" rotWithShape="0">
              <a:prstClr val="black">
                <a:alpha val="20000"/>
              </a:prstClr>
            </a:outerShdw>
          </a:effectLst>
          <a:scene3d>
            <a:camera prst="orthographicFront"/>
            <a:lightRig rig="twoPt" dir="t"/>
          </a:scene3d>
          <a:sp3d prstMaterial="plastic">
            <a:extrusionClr>
              <a:schemeClr val="accent1"/>
            </a:extrusionClr>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pc="-200" dirty="0">
                <a:solidFill>
                  <a:srgbClr val="FFFFFF"/>
                </a:solidFill>
                <a:latin typeface="微软雅黑" panose="020B0503020204020204" pitchFamily="34" charset="-122"/>
                <a:ea typeface="微软雅黑" panose="020B0503020204020204" pitchFamily="34" charset="-122"/>
              </a:rPr>
              <a:t>计数</a:t>
            </a:r>
            <a:endParaRPr lang="en-US" altLang="zh-CN" sz="1600" spc="-200" dirty="0">
              <a:solidFill>
                <a:srgbClr val="FFFFFF"/>
              </a:solidFill>
              <a:latin typeface="微软雅黑" panose="020B0503020204020204" pitchFamily="34" charset="-122"/>
              <a:ea typeface="微软雅黑" panose="020B0503020204020204" pitchFamily="34" charset="-122"/>
            </a:endParaRPr>
          </a:p>
        </p:txBody>
      </p:sp>
      <p:sp>
        <p:nvSpPr>
          <p:cNvPr id="13" name="Text Box 5">
            <a:extLst>
              <a:ext uri="{FF2B5EF4-FFF2-40B4-BE49-F238E27FC236}">
                <a16:creationId xmlns:a16="http://schemas.microsoft.com/office/drawing/2014/main" id="{838F5C93-31AD-5041-98C7-417DE0098EB3}"/>
              </a:ext>
            </a:extLst>
          </p:cNvPr>
          <p:cNvSpPr txBox="1">
            <a:spLocks noChangeArrowheads="1"/>
          </p:cNvSpPr>
          <p:nvPr/>
        </p:nvSpPr>
        <p:spPr bwMode="auto">
          <a:xfrm>
            <a:off x="5173917" y="889184"/>
            <a:ext cx="4954532" cy="1200329"/>
          </a:xfrm>
          <a:prstGeom prst="rect">
            <a:avLst/>
          </a:prstGeom>
          <a:noFill/>
          <a:ln w="9525">
            <a:noFill/>
            <a:miter lim="800000"/>
            <a:headEnd/>
            <a:tailEnd/>
          </a:ln>
        </p:spPr>
        <p:txBody>
          <a:bodyPr wrap="square">
            <a:spAutoFit/>
          </a:bodyPr>
          <a:lstStyle/>
          <a:p>
            <a:pPr marL="9525" lvl="1">
              <a:lnSpc>
                <a:spcPct val="150000"/>
              </a:lnSpc>
              <a:buClr>
                <a:schemeClr val="folHlink"/>
              </a:buClr>
              <a:buSzPct val="60000"/>
              <a:defRPr/>
            </a:pPr>
            <a:r>
              <a:rPr lang="en-US" altLang="zh-CN" b="1" dirty="0">
                <a:solidFill>
                  <a:schemeClr val="accent6">
                    <a:lumMod val="50000"/>
                  </a:schemeClr>
                </a:solidFill>
              </a:rPr>
              <a:t>COUNT</a:t>
            </a:r>
            <a:r>
              <a:rPr lang="zh-CN" altLang="en-US" b="1" dirty="0">
                <a:solidFill>
                  <a:schemeClr val="accent6">
                    <a:lumMod val="50000"/>
                  </a:schemeClr>
                </a:solidFill>
              </a:rPr>
              <a:t>（</a:t>
            </a:r>
            <a:r>
              <a:rPr lang="en-US" altLang="zh-CN" b="1" dirty="0">
                <a:solidFill>
                  <a:schemeClr val="accent6">
                    <a:lumMod val="50000"/>
                  </a:schemeClr>
                </a:solidFill>
              </a:rPr>
              <a:t>[DISTINCT|ALL] *</a:t>
            </a:r>
            <a:r>
              <a:rPr lang="zh-CN" altLang="en-US" b="1" dirty="0">
                <a:solidFill>
                  <a:schemeClr val="accent6">
                    <a:lumMod val="50000"/>
                  </a:schemeClr>
                </a:solidFill>
              </a:rPr>
              <a:t>）：</a:t>
            </a:r>
            <a:r>
              <a:rPr lang="zh-CN" altLang="en-US" b="1" dirty="0">
                <a:solidFill>
                  <a:schemeClr val="bg2">
                    <a:lumMod val="10000"/>
                  </a:schemeClr>
                </a:solidFill>
              </a:rPr>
              <a:t>计算元组个数</a:t>
            </a:r>
            <a:endParaRPr lang="en-US" altLang="zh-CN" b="1" dirty="0">
              <a:solidFill>
                <a:schemeClr val="bg2">
                  <a:lumMod val="10000"/>
                </a:schemeClr>
              </a:solidFill>
            </a:endParaRPr>
          </a:p>
          <a:p>
            <a:pPr marL="9525" lvl="1">
              <a:lnSpc>
                <a:spcPct val="150000"/>
              </a:lnSpc>
              <a:buClr>
                <a:schemeClr val="folHlink"/>
              </a:buClr>
              <a:buSzPct val="60000"/>
              <a:defRPr/>
            </a:pPr>
            <a:r>
              <a:rPr lang="en-US" altLang="zh-CN" b="1" dirty="0">
                <a:solidFill>
                  <a:schemeClr val="accent6">
                    <a:lumMod val="50000"/>
                  </a:schemeClr>
                </a:solidFill>
              </a:rPr>
              <a:t>COUNT</a:t>
            </a:r>
            <a:r>
              <a:rPr lang="zh-CN" altLang="en-US" b="1" dirty="0">
                <a:solidFill>
                  <a:schemeClr val="accent6">
                    <a:lumMod val="50000"/>
                  </a:schemeClr>
                </a:solidFill>
              </a:rPr>
              <a:t>（</a:t>
            </a:r>
            <a:r>
              <a:rPr lang="en-US" altLang="zh-CN" b="1" dirty="0">
                <a:solidFill>
                  <a:schemeClr val="accent6">
                    <a:lumMod val="50000"/>
                  </a:schemeClr>
                </a:solidFill>
              </a:rPr>
              <a:t>[DISTINCT|ALL] &lt;</a:t>
            </a:r>
            <a:r>
              <a:rPr lang="zh-CN" altLang="en-US" b="1" dirty="0">
                <a:solidFill>
                  <a:schemeClr val="accent6">
                    <a:lumMod val="50000"/>
                  </a:schemeClr>
                </a:solidFill>
              </a:rPr>
              <a:t>列名</a:t>
            </a:r>
            <a:r>
              <a:rPr lang="en-US" altLang="zh-CN" b="1" dirty="0">
                <a:solidFill>
                  <a:schemeClr val="accent6">
                    <a:lumMod val="50000"/>
                  </a:schemeClr>
                </a:solidFill>
              </a:rPr>
              <a:t>&gt;</a:t>
            </a:r>
            <a:r>
              <a:rPr lang="zh-CN" altLang="en-US" b="1" dirty="0">
                <a:solidFill>
                  <a:schemeClr val="accent6">
                    <a:lumMod val="50000"/>
                  </a:schemeClr>
                </a:solidFill>
              </a:rPr>
              <a:t>）</a:t>
            </a:r>
            <a:endParaRPr lang="en-US" altLang="zh-CN" b="1" dirty="0">
              <a:solidFill>
                <a:schemeClr val="accent6">
                  <a:lumMod val="50000"/>
                </a:schemeClr>
              </a:solidFill>
            </a:endParaRPr>
          </a:p>
          <a:p>
            <a:pPr lvl="2" indent="-904875">
              <a:lnSpc>
                <a:spcPct val="100000"/>
              </a:lnSpc>
              <a:buClr>
                <a:schemeClr val="hlink"/>
              </a:buClr>
              <a:buSzPct val="55000"/>
              <a:buFont typeface="Wingdings" charset="0"/>
              <a:buNone/>
              <a:defRPr/>
            </a:pPr>
            <a:r>
              <a:rPr lang="en-US" altLang="zh-CN" b="1" dirty="0">
                <a:solidFill>
                  <a:schemeClr val="bg2">
                    <a:lumMod val="10000"/>
                  </a:schemeClr>
                </a:solidFill>
              </a:rPr>
              <a:t>	</a:t>
            </a:r>
            <a:r>
              <a:rPr lang="zh-CN" altLang="en-US" b="1" dirty="0">
                <a:solidFill>
                  <a:schemeClr val="bg2">
                    <a:lumMod val="10000"/>
                  </a:schemeClr>
                </a:solidFill>
              </a:rPr>
              <a:t>计算某一列值的个数，空值也要计数</a:t>
            </a:r>
            <a:endParaRPr lang="en-US" altLang="zh-CN" b="1" dirty="0">
              <a:solidFill>
                <a:schemeClr val="bg2">
                  <a:lumMod val="10000"/>
                </a:schemeClr>
              </a:solidFill>
            </a:endParaRPr>
          </a:p>
        </p:txBody>
      </p:sp>
      <p:sp>
        <p:nvSpPr>
          <p:cNvPr id="14" name="KMA1D1FEAF">
            <a:extLst>
              <a:ext uri="{FF2B5EF4-FFF2-40B4-BE49-F238E27FC236}">
                <a16:creationId xmlns:a16="http://schemas.microsoft.com/office/drawing/2014/main" id="{3761F7CB-54EA-4F4B-B65A-7D2FE0F2CC9E}"/>
              </a:ext>
            </a:extLst>
          </p:cNvPr>
          <p:cNvSpPr>
            <a:spLocks noChangeArrowheads="1"/>
          </p:cNvSpPr>
          <p:nvPr>
            <p:custDataLst>
              <p:tags r:id="rId1"/>
            </p:custDataLst>
          </p:nvPr>
        </p:nvSpPr>
        <p:spPr bwMode="ltGray">
          <a:xfrm>
            <a:off x="4976811" y="3310133"/>
            <a:ext cx="1497103" cy="13697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9600" tIns="129600" rIns="130776" bIns="129600" anchor="ctr">
            <a:spAutoFit/>
          </a:bodyPr>
          <a:lstStyle/>
          <a:p>
            <a:pPr marL="177796" indent="-177796" algn="ctr">
              <a:buSzPct val="80000"/>
              <a:defRPr/>
            </a:pPr>
            <a:r>
              <a:rPr lang="zh-CN" altLang="en-US" sz="3600" b="1" spc="-400" dirty="0">
                <a:solidFill>
                  <a:srgbClr val="596784"/>
                </a:solidFill>
                <a:effectLst>
                  <a:outerShdw blurRad="203200" dist="177800" dir="8100000" algn="tr" rotWithShape="0">
                    <a:prstClr val="black">
                      <a:alpha val="21000"/>
                    </a:prstClr>
                  </a:outerShdw>
                </a:effectLst>
                <a:latin typeface="微软雅黑"/>
                <a:cs typeface="Arial" charset="0"/>
              </a:rPr>
              <a:t>五类</a:t>
            </a:r>
            <a:endParaRPr lang="en-US" altLang="zh-CN" sz="3600" b="1" spc="-400" dirty="0">
              <a:solidFill>
                <a:srgbClr val="596784"/>
              </a:solidFill>
              <a:effectLst>
                <a:outerShdw blurRad="203200" dist="177800" dir="8100000" algn="tr" rotWithShape="0">
                  <a:prstClr val="black">
                    <a:alpha val="21000"/>
                  </a:prstClr>
                </a:outerShdw>
              </a:effectLst>
              <a:latin typeface="微软雅黑"/>
              <a:cs typeface="Arial" charset="0"/>
            </a:endParaRPr>
          </a:p>
          <a:p>
            <a:pPr marL="177796" indent="-177796" algn="ctr">
              <a:buSzPct val="80000"/>
              <a:defRPr/>
            </a:pPr>
            <a:r>
              <a:rPr lang="zh-CN" altLang="en-US" sz="3600" b="1" spc="-400" dirty="0">
                <a:solidFill>
                  <a:srgbClr val="596784"/>
                </a:solidFill>
                <a:effectLst>
                  <a:outerShdw blurRad="203200" dist="177800" dir="8100000" algn="tr" rotWithShape="0">
                    <a:prstClr val="black">
                      <a:alpha val="21000"/>
                    </a:prstClr>
                  </a:outerShdw>
                </a:effectLst>
                <a:latin typeface="微软雅黑"/>
                <a:cs typeface="Arial" charset="0"/>
              </a:rPr>
              <a:t>集函数</a:t>
            </a:r>
            <a:endParaRPr lang="ko-KR" altLang="ko-KR" sz="3600" b="1" spc="-400" dirty="0">
              <a:solidFill>
                <a:srgbClr val="596784"/>
              </a:solidFill>
              <a:effectLst>
                <a:outerShdw blurRad="203200" dist="177800" dir="8100000" algn="tr" rotWithShape="0">
                  <a:prstClr val="black">
                    <a:alpha val="21000"/>
                  </a:prstClr>
                </a:outerShdw>
              </a:effectLst>
              <a:latin typeface="微软雅黑"/>
              <a:cs typeface="Arial" charset="0"/>
            </a:endParaRPr>
          </a:p>
        </p:txBody>
      </p:sp>
      <p:sp>
        <p:nvSpPr>
          <p:cNvPr id="15" name="Text Box 5">
            <a:extLst>
              <a:ext uri="{FF2B5EF4-FFF2-40B4-BE49-F238E27FC236}">
                <a16:creationId xmlns:a16="http://schemas.microsoft.com/office/drawing/2014/main" id="{8B954E84-F36E-DF4E-BD88-695775B987AD}"/>
              </a:ext>
            </a:extLst>
          </p:cNvPr>
          <p:cNvSpPr txBox="1">
            <a:spLocks noChangeArrowheads="1"/>
          </p:cNvSpPr>
          <p:nvPr/>
        </p:nvSpPr>
        <p:spPr bwMode="auto">
          <a:xfrm>
            <a:off x="7724588" y="2695050"/>
            <a:ext cx="4298617" cy="1081130"/>
          </a:xfrm>
          <a:prstGeom prst="rect">
            <a:avLst/>
          </a:prstGeom>
          <a:noFill/>
          <a:ln w="9525">
            <a:noFill/>
            <a:miter lim="800000"/>
            <a:headEnd/>
            <a:tailEnd/>
          </a:ln>
        </p:spPr>
        <p:txBody>
          <a:bodyPr wrap="square">
            <a:spAutoFit/>
          </a:bodyPr>
          <a:lstStyle/>
          <a:p>
            <a:pPr marL="9525" lvl="1">
              <a:lnSpc>
                <a:spcPct val="100000"/>
              </a:lnSpc>
              <a:buFont typeface="Wingdings" pitchFamily="2" charset="2"/>
              <a:buNone/>
            </a:pPr>
            <a:r>
              <a:rPr lang="zh-CN" altLang="en-US" sz="2000" b="1" dirty="0">
                <a:solidFill>
                  <a:schemeClr val="bg2">
                    <a:lumMod val="10000"/>
                  </a:schemeClr>
                </a:solidFill>
              </a:rPr>
              <a:t>求某一列上值的总和，要求该属性列为数值型</a:t>
            </a:r>
            <a:endParaRPr lang="en-US" altLang="zh-CN" sz="2000" b="1" dirty="0">
              <a:solidFill>
                <a:schemeClr val="bg2">
                  <a:lumMod val="10000"/>
                </a:schemeClr>
              </a:solidFill>
            </a:endParaRPr>
          </a:p>
          <a:p>
            <a:pPr marL="9525" lvl="1">
              <a:lnSpc>
                <a:spcPct val="150000"/>
              </a:lnSpc>
              <a:buClr>
                <a:schemeClr val="folHlink"/>
              </a:buClr>
              <a:buSzPct val="60000"/>
            </a:pPr>
            <a:r>
              <a:rPr lang="en-US" altLang="zh-CN" b="1" dirty="0">
                <a:solidFill>
                  <a:schemeClr val="accent6">
                    <a:lumMod val="50000"/>
                  </a:schemeClr>
                </a:solidFill>
              </a:rPr>
              <a:t>SUM</a:t>
            </a:r>
            <a:r>
              <a:rPr lang="zh-CN" altLang="en-US" b="1" dirty="0">
                <a:solidFill>
                  <a:schemeClr val="accent6">
                    <a:lumMod val="50000"/>
                  </a:schemeClr>
                </a:solidFill>
              </a:rPr>
              <a:t>（</a:t>
            </a:r>
            <a:r>
              <a:rPr lang="en-US" altLang="zh-CN" b="1" dirty="0">
                <a:solidFill>
                  <a:schemeClr val="accent6">
                    <a:lumMod val="50000"/>
                  </a:schemeClr>
                </a:solidFill>
              </a:rPr>
              <a:t>[DISTINCT|ALL] &lt;</a:t>
            </a:r>
            <a:r>
              <a:rPr lang="zh-CN" altLang="en-US" b="1" dirty="0">
                <a:solidFill>
                  <a:schemeClr val="accent6">
                    <a:lumMod val="50000"/>
                  </a:schemeClr>
                </a:solidFill>
              </a:rPr>
              <a:t>列名</a:t>
            </a:r>
            <a:r>
              <a:rPr lang="en-US" altLang="zh-CN" b="1" dirty="0">
                <a:solidFill>
                  <a:schemeClr val="accent6">
                    <a:lumMod val="50000"/>
                  </a:schemeClr>
                </a:solidFill>
              </a:rPr>
              <a:t>&gt;</a:t>
            </a:r>
            <a:r>
              <a:rPr lang="zh-CN" altLang="en-US" b="1" dirty="0">
                <a:solidFill>
                  <a:schemeClr val="accent6">
                    <a:lumMod val="50000"/>
                  </a:schemeClr>
                </a:solidFill>
              </a:rPr>
              <a:t>）</a:t>
            </a:r>
            <a:endParaRPr lang="en-US" altLang="zh-CN" b="1" dirty="0">
              <a:solidFill>
                <a:schemeClr val="accent6">
                  <a:lumMod val="50000"/>
                </a:schemeClr>
              </a:solidFill>
            </a:endParaRPr>
          </a:p>
        </p:txBody>
      </p:sp>
      <p:sp>
        <p:nvSpPr>
          <p:cNvPr id="16" name="Text Box 5">
            <a:extLst>
              <a:ext uri="{FF2B5EF4-FFF2-40B4-BE49-F238E27FC236}">
                <a16:creationId xmlns:a16="http://schemas.microsoft.com/office/drawing/2014/main" id="{C56EA9F1-A044-A146-A4DB-145E30F15C3B}"/>
              </a:ext>
            </a:extLst>
          </p:cNvPr>
          <p:cNvSpPr txBox="1">
            <a:spLocks noChangeArrowheads="1"/>
          </p:cNvSpPr>
          <p:nvPr/>
        </p:nvSpPr>
        <p:spPr bwMode="auto">
          <a:xfrm>
            <a:off x="7699935" y="4661876"/>
            <a:ext cx="4096346" cy="1081130"/>
          </a:xfrm>
          <a:prstGeom prst="rect">
            <a:avLst/>
          </a:prstGeom>
          <a:noFill/>
          <a:ln w="9525">
            <a:noFill/>
            <a:miter lim="800000"/>
            <a:headEnd/>
            <a:tailEnd/>
          </a:ln>
        </p:spPr>
        <p:txBody>
          <a:bodyPr wrap="square">
            <a:spAutoFit/>
          </a:bodyPr>
          <a:lstStyle/>
          <a:p>
            <a:pPr marL="50800" lvl="1">
              <a:buClr>
                <a:schemeClr val="folHlink"/>
              </a:buClr>
              <a:buSzPct val="60000"/>
              <a:buFont typeface="Wingdings" pitchFamily="2" charset="2"/>
              <a:buNone/>
            </a:pPr>
            <a:r>
              <a:rPr lang="zh-CN" altLang="en-US" sz="2000" b="1" dirty="0">
                <a:solidFill>
                  <a:schemeClr val="bg2">
                    <a:lumMod val="10000"/>
                  </a:schemeClr>
                </a:solidFill>
              </a:rPr>
              <a:t>求某一列上的平均值，要求该属性列为数值型</a:t>
            </a:r>
            <a:endParaRPr lang="en-US" altLang="zh-CN" sz="2800" b="1" dirty="0">
              <a:solidFill>
                <a:schemeClr val="bg2">
                  <a:lumMod val="10000"/>
                </a:schemeClr>
              </a:solidFill>
            </a:endParaRPr>
          </a:p>
          <a:p>
            <a:pPr marL="9525" lvl="1">
              <a:lnSpc>
                <a:spcPct val="150000"/>
              </a:lnSpc>
              <a:buClr>
                <a:schemeClr val="folHlink"/>
              </a:buClr>
              <a:buSzPct val="60000"/>
            </a:pPr>
            <a:r>
              <a:rPr lang="en-US" altLang="zh-CN" b="1" dirty="0">
                <a:solidFill>
                  <a:schemeClr val="accent6">
                    <a:lumMod val="50000"/>
                  </a:schemeClr>
                </a:solidFill>
              </a:rPr>
              <a:t>AVG</a:t>
            </a:r>
            <a:r>
              <a:rPr lang="zh-CN" altLang="en-US" b="1" dirty="0">
                <a:solidFill>
                  <a:schemeClr val="accent6">
                    <a:lumMod val="50000"/>
                  </a:schemeClr>
                </a:solidFill>
              </a:rPr>
              <a:t>（</a:t>
            </a:r>
            <a:r>
              <a:rPr lang="en-US" altLang="zh-CN" b="1" dirty="0">
                <a:solidFill>
                  <a:schemeClr val="accent6">
                    <a:lumMod val="50000"/>
                  </a:schemeClr>
                </a:solidFill>
              </a:rPr>
              <a:t>[DISTINCT|ALL] &lt;</a:t>
            </a:r>
            <a:r>
              <a:rPr lang="zh-CN" altLang="en-US" b="1" dirty="0">
                <a:solidFill>
                  <a:schemeClr val="accent6">
                    <a:lumMod val="50000"/>
                  </a:schemeClr>
                </a:solidFill>
              </a:rPr>
              <a:t>列名</a:t>
            </a:r>
            <a:r>
              <a:rPr lang="en-US" altLang="zh-CN" b="1" dirty="0">
                <a:solidFill>
                  <a:schemeClr val="accent6">
                    <a:lumMod val="50000"/>
                  </a:schemeClr>
                </a:solidFill>
              </a:rPr>
              <a:t>&gt;</a:t>
            </a:r>
            <a:r>
              <a:rPr lang="zh-CN" altLang="en-US" b="1" dirty="0">
                <a:solidFill>
                  <a:schemeClr val="accent6">
                    <a:lumMod val="50000"/>
                  </a:schemeClr>
                </a:solidFill>
              </a:rPr>
              <a:t>）</a:t>
            </a:r>
            <a:endParaRPr lang="en-US" altLang="zh-CN" b="1" dirty="0">
              <a:solidFill>
                <a:schemeClr val="accent6">
                  <a:lumMod val="50000"/>
                </a:schemeClr>
              </a:solidFill>
            </a:endParaRPr>
          </a:p>
        </p:txBody>
      </p:sp>
      <p:sp>
        <p:nvSpPr>
          <p:cNvPr id="18" name="Text Box 5">
            <a:extLst>
              <a:ext uri="{FF2B5EF4-FFF2-40B4-BE49-F238E27FC236}">
                <a16:creationId xmlns:a16="http://schemas.microsoft.com/office/drawing/2014/main" id="{24F4AE7B-E604-9D49-978F-200F057944A3}"/>
              </a:ext>
            </a:extLst>
          </p:cNvPr>
          <p:cNvSpPr txBox="1">
            <a:spLocks noChangeArrowheads="1"/>
          </p:cNvSpPr>
          <p:nvPr/>
        </p:nvSpPr>
        <p:spPr bwMode="auto">
          <a:xfrm>
            <a:off x="189401" y="4279111"/>
            <a:ext cx="3714779" cy="773353"/>
          </a:xfrm>
          <a:prstGeom prst="rect">
            <a:avLst/>
          </a:prstGeom>
          <a:noFill/>
          <a:ln w="9525">
            <a:noFill/>
            <a:miter lim="800000"/>
            <a:headEnd/>
            <a:tailEnd/>
          </a:ln>
        </p:spPr>
        <p:txBody>
          <a:bodyPr wrap="square">
            <a:spAutoFit/>
          </a:bodyPr>
          <a:lstStyle/>
          <a:p>
            <a:pPr marL="9525" lvl="1">
              <a:lnSpc>
                <a:spcPct val="100000"/>
              </a:lnSpc>
              <a:buClr>
                <a:schemeClr val="folHlink"/>
              </a:buClr>
              <a:buSzPct val="60000"/>
              <a:buFont typeface="Wingdings" pitchFamily="2" charset="2"/>
              <a:buNone/>
            </a:pPr>
            <a:r>
              <a:rPr lang="zh-CN" altLang="en-US" sz="2000" b="1" dirty="0">
                <a:solidFill>
                  <a:schemeClr val="bg2">
                    <a:lumMod val="10000"/>
                  </a:schemeClr>
                </a:solidFill>
              </a:rPr>
              <a:t>求最大值</a:t>
            </a:r>
            <a:endParaRPr lang="en-US" altLang="zh-CN" sz="2000" b="1" dirty="0">
              <a:solidFill>
                <a:schemeClr val="bg2">
                  <a:lumMod val="10000"/>
                </a:schemeClr>
              </a:solidFill>
            </a:endParaRPr>
          </a:p>
          <a:p>
            <a:pPr marL="9525" lvl="1">
              <a:lnSpc>
                <a:spcPct val="150000"/>
              </a:lnSpc>
              <a:buClr>
                <a:schemeClr val="folHlink"/>
              </a:buClr>
              <a:buSzPct val="60000"/>
            </a:pPr>
            <a:r>
              <a:rPr lang="en-US" altLang="zh-CN" b="1" dirty="0">
                <a:solidFill>
                  <a:schemeClr val="accent6">
                    <a:lumMod val="50000"/>
                  </a:schemeClr>
                </a:solidFill>
              </a:rPr>
              <a:t>MAX</a:t>
            </a:r>
            <a:r>
              <a:rPr lang="zh-CN" altLang="en-US" b="1" dirty="0">
                <a:solidFill>
                  <a:schemeClr val="accent6">
                    <a:lumMod val="50000"/>
                  </a:schemeClr>
                </a:solidFill>
              </a:rPr>
              <a:t>（</a:t>
            </a:r>
            <a:r>
              <a:rPr lang="en-US" altLang="zh-CN" b="1" dirty="0">
                <a:solidFill>
                  <a:schemeClr val="accent6">
                    <a:lumMod val="50000"/>
                  </a:schemeClr>
                </a:solidFill>
              </a:rPr>
              <a:t>[DISTINCT|ALL] &lt;</a:t>
            </a:r>
            <a:r>
              <a:rPr lang="zh-CN" altLang="en-US" b="1" dirty="0">
                <a:solidFill>
                  <a:schemeClr val="accent6">
                    <a:lumMod val="50000"/>
                  </a:schemeClr>
                </a:solidFill>
              </a:rPr>
              <a:t>列名</a:t>
            </a:r>
            <a:r>
              <a:rPr lang="en-US" altLang="zh-CN" b="1" dirty="0">
                <a:solidFill>
                  <a:schemeClr val="accent6">
                    <a:lumMod val="50000"/>
                  </a:schemeClr>
                </a:solidFill>
              </a:rPr>
              <a:t>&gt;</a:t>
            </a:r>
            <a:r>
              <a:rPr lang="zh-CN" altLang="en-US" b="1" dirty="0">
                <a:solidFill>
                  <a:schemeClr val="accent6">
                    <a:lumMod val="50000"/>
                  </a:schemeClr>
                </a:solidFill>
              </a:rPr>
              <a:t>）</a:t>
            </a:r>
            <a:endParaRPr lang="en-US" altLang="zh-CN" b="1" dirty="0">
              <a:solidFill>
                <a:schemeClr val="accent6">
                  <a:lumMod val="50000"/>
                </a:schemeClr>
              </a:solidFill>
            </a:endParaRPr>
          </a:p>
        </p:txBody>
      </p:sp>
      <p:sp>
        <p:nvSpPr>
          <p:cNvPr id="19" name="Text Box 5">
            <a:extLst>
              <a:ext uri="{FF2B5EF4-FFF2-40B4-BE49-F238E27FC236}">
                <a16:creationId xmlns:a16="http://schemas.microsoft.com/office/drawing/2014/main" id="{811932E6-4CB5-884F-A7EE-638055A1FBD8}"/>
              </a:ext>
            </a:extLst>
          </p:cNvPr>
          <p:cNvSpPr txBox="1">
            <a:spLocks noChangeArrowheads="1"/>
          </p:cNvSpPr>
          <p:nvPr/>
        </p:nvSpPr>
        <p:spPr bwMode="auto">
          <a:xfrm>
            <a:off x="95036" y="2480124"/>
            <a:ext cx="3472726" cy="773353"/>
          </a:xfrm>
          <a:prstGeom prst="rect">
            <a:avLst/>
          </a:prstGeom>
          <a:noFill/>
          <a:ln w="9525">
            <a:noFill/>
            <a:miter lim="800000"/>
            <a:headEnd/>
            <a:tailEnd/>
          </a:ln>
        </p:spPr>
        <p:txBody>
          <a:bodyPr wrap="square">
            <a:spAutoFit/>
          </a:bodyPr>
          <a:lstStyle/>
          <a:p>
            <a:pPr marL="9525" lvl="1">
              <a:lnSpc>
                <a:spcPct val="100000"/>
              </a:lnSpc>
              <a:buClr>
                <a:schemeClr val="folHlink"/>
              </a:buClr>
              <a:buSzPct val="60000"/>
              <a:buFont typeface="Wingdings" pitchFamily="2" charset="2"/>
              <a:buNone/>
            </a:pPr>
            <a:r>
              <a:rPr lang="zh-CN" altLang="en-US" sz="2000" b="1" dirty="0">
                <a:solidFill>
                  <a:schemeClr val="bg2">
                    <a:lumMod val="10000"/>
                  </a:schemeClr>
                </a:solidFill>
              </a:rPr>
              <a:t>求最小值</a:t>
            </a:r>
            <a:endParaRPr lang="en-US" altLang="zh-CN" sz="2000" b="1" dirty="0">
              <a:solidFill>
                <a:schemeClr val="bg2">
                  <a:lumMod val="10000"/>
                </a:schemeClr>
              </a:solidFill>
            </a:endParaRPr>
          </a:p>
          <a:p>
            <a:pPr marL="9525" lvl="1">
              <a:lnSpc>
                <a:spcPct val="150000"/>
              </a:lnSpc>
              <a:buClr>
                <a:schemeClr val="folHlink"/>
              </a:buClr>
              <a:buSzPct val="60000"/>
              <a:buFont typeface="Wingdings" pitchFamily="2" charset="2"/>
              <a:buNone/>
            </a:pPr>
            <a:r>
              <a:rPr lang="en-US" altLang="zh-CN" b="1" dirty="0">
                <a:solidFill>
                  <a:schemeClr val="accent6">
                    <a:lumMod val="50000"/>
                  </a:schemeClr>
                </a:solidFill>
              </a:rPr>
              <a:t>MIN</a:t>
            </a:r>
            <a:r>
              <a:rPr lang="zh-CN" altLang="en-US" b="1" dirty="0">
                <a:solidFill>
                  <a:schemeClr val="accent6">
                    <a:lumMod val="50000"/>
                  </a:schemeClr>
                </a:solidFill>
              </a:rPr>
              <a:t>（</a:t>
            </a:r>
            <a:r>
              <a:rPr lang="en-US" altLang="zh-CN" b="1" dirty="0">
                <a:solidFill>
                  <a:schemeClr val="accent6">
                    <a:lumMod val="50000"/>
                  </a:schemeClr>
                </a:solidFill>
              </a:rPr>
              <a:t>[DISTINCT|ALL] &lt;</a:t>
            </a:r>
            <a:r>
              <a:rPr lang="zh-CN" altLang="en-US" b="1" dirty="0">
                <a:solidFill>
                  <a:schemeClr val="accent6">
                    <a:lumMod val="50000"/>
                  </a:schemeClr>
                </a:solidFill>
              </a:rPr>
              <a:t>列名</a:t>
            </a:r>
            <a:r>
              <a:rPr lang="en-US" altLang="zh-CN" b="1" dirty="0">
                <a:solidFill>
                  <a:schemeClr val="accent6">
                    <a:lumMod val="50000"/>
                  </a:schemeClr>
                </a:solidFill>
              </a:rPr>
              <a:t>&gt;</a:t>
            </a:r>
            <a:r>
              <a:rPr lang="zh-CN" altLang="en-US" b="1" dirty="0">
                <a:solidFill>
                  <a:schemeClr val="accent6">
                    <a:lumMod val="50000"/>
                  </a:schemeClr>
                </a:solidFill>
              </a:rPr>
              <a:t>）</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grpId="0" nodeType="withEffect">
                                  <p:stCondLst>
                                    <p:cond delay="900"/>
                                  </p:stCondLst>
                                  <p:childTnLst>
                                    <p:set>
                                      <p:cBhvr>
                                        <p:cTn id="6" dur="1" fill="hold">
                                          <p:stCondLst>
                                            <p:cond delay="0"/>
                                          </p:stCondLst>
                                        </p:cTn>
                                        <p:tgtEl>
                                          <p:spTgt spid="6"/>
                                        </p:tgtEl>
                                        <p:attrNameLst>
                                          <p:attrName>style.visibility</p:attrName>
                                        </p:attrNameLst>
                                      </p:cBhvr>
                                      <p:to>
                                        <p:strVal val="visible"/>
                                      </p:to>
                                    </p:set>
                                    <p:animEffect transition="in" filter="wheel(8)">
                                      <p:cBhvr>
                                        <p:cTn id="7" dur="2000"/>
                                        <p:tgtEl>
                                          <p:spTgt spid="6"/>
                                        </p:tgtEl>
                                      </p:cBhvr>
                                    </p:animEffect>
                                  </p:childTnLst>
                                </p:cTn>
                              </p:par>
                              <p:par>
                                <p:cTn id="8" presetID="21" presetClass="entr" presetSubtype="1" fill="hold" grpId="0" nodeType="withEffect">
                                  <p:stCondLst>
                                    <p:cond delay="3000"/>
                                  </p:stCondLst>
                                  <p:childTnLst>
                                    <p:set>
                                      <p:cBhvr>
                                        <p:cTn id="9" dur="1" fill="hold">
                                          <p:stCondLst>
                                            <p:cond delay="0"/>
                                          </p:stCondLst>
                                        </p:cTn>
                                        <p:tgtEl>
                                          <p:spTgt spid="12"/>
                                        </p:tgtEl>
                                        <p:attrNameLst>
                                          <p:attrName>style.visibility</p:attrName>
                                        </p:attrNameLst>
                                      </p:cBhvr>
                                      <p:to>
                                        <p:strVal val="visible"/>
                                      </p:to>
                                    </p:set>
                                    <p:animEffect transition="in" filter="wheel(1)">
                                      <p:cBhvr>
                                        <p:cTn id="10" dur="2000"/>
                                        <p:tgtEl>
                                          <p:spTgt spid="12"/>
                                        </p:tgtEl>
                                      </p:cBhvr>
                                    </p:animEffect>
                                  </p:childTnLst>
                                </p:cTn>
                              </p:par>
                              <p:par>
                                <p:cTn id="11" presetID="21" presetClass="entr" presetSubtype="1" fill="hold" grpId="0" nodeType="withEffect">
                                  <p:stCondLst>
                                    <p:cond delay="3000"/>
                                  </p:stCondLst>
                                  <p:childTnLst>
                                    <p:set>
                                      <p:cBhvr>
                                        <p:cTn id="12" dur="1" fill="hold">
                                          <p:stCondLst>
                                            <p:cond delay="0"/>
                                          </p:stCondLst>
                                        </p:cTn>
                                        <p:tgtEl>
                                          <p:spTgt spid="11"/>
                                        </p:tgtEl>
                                        <p:attrNameLst>
                                          <p:attrName>style.visibility</p:attrName>
                                        </p:attrNameLst>
                                      </p:cBhvr>
                                      <p:to>
                                        <p:strVal val="visible"/>
                                      </p:to>
                                    </p:set>
                                    <p:animEffect transition="in" filter="wheel(1)">
                                      <p:cBhvr>
                                        <p:cTn id="13" dur="2000"/>
                                        <p:tgtEl>
                                          <p:spTgt spid="11"/>
                                        </p:tgtEl>
                                      </p:cBhvr>
                                    </p:animEffect>
                                  </p:childTnLst>
                                </p:cTn>
                              </p:par>
                              <p:par>
                                <p:cTn id="14" presetID="21" presetClass="entr" presetSubtype="1" fill="hold" grpId="0" nodeType="withEffect">
                                  <p:stCondLst>
                                    <p:cond delay="3000"/>
                                  </p:stCondLst>
                                  <p:childTnLst>
                                    <p:set>
                                      <p:cBhvr>
                                        <p:cTn id="15" dur="1" fill="hold">
                                          <p:stCondLst>
                                            <p:cond delay="0"/>
                                          </p:stCondLst>
                                        </p:cTn>
                                        <p:tgtEl>
                                          <p:spTgt spid="9"/>
                                        </p:tgtEl>
                                        <p:attrNameLst>
                                          <p:attrName>style.visibility</p:attrName>
                                        </p:attrNameLst>
                                      </p:cBhvr>
                                      <p:to>
                                        <p:strVal val="visible"/>
                                      </p:to>
                                    </p:set>
                                    <p:animEffect transition="in" filter="wheel(1)">
                                      <p:cBhvr>
                                        <p:cTn id="16" dur="2000"/>
                                        <p:tgtEl>
                                          <p:spTgt spid="9"/>
                                        </p:tgtEl>
                                      </p:cBhvr>
                                    </p:animEffect>
                                  </p:childTnLst>
                                </p:cTn>
                              </p:par>
                              <p:par>
                                <p:cTn id="17" presetID="21" presetClass="entr" presetSubtype="1" fill="hold" grpId="0" nodeType="withEffect">
                                  <p:stCondLst>
                                    <p:cond delay="3000"/>
                                  </p:stCondLst>
                                  <p:childTnLst>
                                    <p:set>
                                      <p:cBhvr>
                                        <p:cTn id="18" dur="1" fill="hold">
                                          <p:stCondLst>
                                            <p:cond delay="0"/>
                                          </p:stCondLst>
                                        </p:cTn>
                                        <p:tgtEl>
                                          <p:spTgt spid="8"/>
                                        </p:tgtEl>
                                        <p:attrNameLst>
                                          <p:attrName>style.visibility</p:attrName>
                                        </p:attrNameLst>
                                      </p:cBhvr>
                                      <p:to>
                                        <p:strVal val="visible"/>
                                      </p:to>
                                    </p:set>
                                    <p:animEffect transition="in" filter="wheel(1)">
                                      <p:cBhvr>
                                        <p:cTn id="19" dur="2000"/>
                                        <p:tgtEl>
                                          <p:spTgt spid="8"/>
                                        </p:tgtEl>
                                      </p:cBhvr>
                                    </p:animEffect>
                                  </p:childTnLst>
                                </p:cTn>
                              </p:par>
                              <p:par>
                                <p:cTn id="20" presetID="21" presetClass="entr" presetSubtype="1" fill="hold" grpId="0" nodeType="withEffect">
                                  <p:stCondLst>
                                    <p:cond delay="3000"/>
                                  </p:stCondLst>
                                  <p:childTnLst>
                                    <p:set>
                                      <p:cBhvr>
                                        <p:cTn id="21" dur="1" fill="hold">
                                          <p:stCondLst>
                                            <p:cond delay="0"/>
                                          </p:stCondLst>
                                        </p:cTn>
                                        <p:tgtEl>
                                          <p:spTgt spid="10"/>
                                        </p:tgtEl>
                                        <p:attrNameLst>
                                          <p:attrName>style.visibility</p:attrName>
                                        </p:attrNameLst>
                                      </p:cBhvr>
                                      <p:to>
                                        <p:strVal val="visible"/>
                                      </p:to>
                                    </p:set>
                                    <p:animEffect transition="in" filter="wheel(1)">
                                      <p:cBhvr>
                                        <p:cTn id="22" dur="2000"/>
                                        <p:tgtEl>
                                          <p:spTgt spid="10"/>
                                        </p:tgtEl>
                                      </p:cBhvr>
                                    </p:animEffect>
                                  </p:childTnLst>
                                </p:cTn>
                              </p:par>
                              <p:par>
                                <p:cTn id="23" presetID="53" presetClass="entr" presetSubtype="16" fill="hold" grpId="0" nodeType="withEffect">
                                  <p:stCondLst>
                                    <p:cond delay="400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fltVal val="0"/>
                                          </p:val>
                                        </p:tav>
                                        <p:tav tm="100000">
                                          <p:val>
                                            <p:strVal val="#ppt_w"/>
                                          </p:val>
                                        </p:tav>
                                      </p:tavLst>
                                    </p:anim>
                                    <p:anim calcmode="lin" valueType="num">
                                      <p:cBhvr>
                                        <p:cTn id="26" dur="500" fill="hold"/>
                                        <p:tgtEl>
                                          <p:spTgt spid="14"/>
                                        </p:tgtEl>
                                        <p:attrNameLst>
                                          <p:attrName>ppt_h</p:attrName>
                                        </p:attrNameLst>
                                      </p:cBhvr>
                                      <p:tavLst>
                                        <p:tav tm="0">
                                          <p:val>
                                            <p:fltVal val="0"/>
                                          </p:val>
                                        </p:tav>
                                        <p:tav tm="100000">
                                          <p:val>
                                            <p:strVal val="#ppt_h"/>
                                          </p:val>
                                        </p:tav>
                                      </p:tavLst>
                                    </p:anim>
                                    <p:animEffect transition="in" filter="fade">
                                      <p:cBhvr>
                                        <p:cTn id="27" dur="500"/>
                                        <p:tgtEl>
                                          <p:spTgt spid="14"/>
                                        </p:tgtEl>
                                      </p:cBhvr>
                                    </p:animEffect>
                                  </p:childTnLst>
                                </p:cTn>
                              </p:par>
                              <p:par>
                                <p:cTn id="28" presetID="22" presetClass="entr" presetSubtype="4" fill="hold" grpId="0" nodeType="withEffect">
                                  <p:stCondLst>
                                    <p:cond delay="5000"/>
                                  </p:stCondLst>
                                  <p:childTnLst>
                                    <p:set>
                                      <p:cBhvr>
                                        <p:cTn id="29" dur="1" fill="hold">
                                          <p:stCondLst>
                                            <p:cond delay="0"/>
                                          </p:stCondLst>
                                        </p:cTn>
                                        <p:tgtEl>
                                          <p:spTgt spid="13"/>
                                        </p:tgtEl>
                                        <p:attrNameLst>
                                          <p:attrName>style.visibility</p:attrName>
                                        </p:attrNameLst>
                                      </p:cBhvr>
                                      <p:to>
                                        <p:strVal val="visible"/>
                                      </p:to>
                                    </p:set>
                                    <p:animEffect transition="in" filter="wipe(down)">
                                      <p:cBhvr>
                                        <p:cTn id="30" dur="2000"/>
                                        <p:tgtEl>
                                          <p:spTgt spid="13"/>
                                        </p:tgtEl>
                                      </p:cBhvr>
                                    </p:animEffect>
                                  </p:childTnLst>
                                </p:cTn>
                              </p:par>
                              <p:par>
                                <p:cTn id="31" presetID="22" presetClass="entr" presetSubtype="4" fill="hold" grpId="0" nodeType="withEffect">
                                  <p:stCondLst>
                                    <p:cond delay="5000"/>
                                  </p:stCondLst>
                                  <p:childTnLst>
                                    <p:set>
                                      <p:cBhvr>
                                        <p:cTn id="32" dur="1" fill="hold">
                                          <p:stCondLst>
                                            <p:cond delay="0"/>
                                          </p:stCondLst>
                                        </p:cTn>
                                        <p:tgtEl>
                                          <p:spTgt spid="15"/>
                                        </p:tgtEl>
                                        <p:attrNameLst>
                                          <p:attrName>style.visibility</p:attrName>
                                        </p:attrNameLst>
                                      </p:cBhvr>
                                      <p:to>
                                        <p:strVal val="visible"/>
                                      </p:to>
                                    </p:set>
                                    <p:animEffect transition="in" filter="wipe(down)">
                                      <p:cBhvr>
                                        <p:cTn id="33" dur="2000"/>
                                        <p:tgtEl>
                                          <p:spTgt spid="15"/>
                                        </p:tgtEl>
                                      </p:cBhvr>
                                    </p:animEffect>
                                  </p:childTnLst>
                                </p:cTn>
                              </p:par>
                              <p:par>
                                <p:cTn id="34" presetID="22" presetClass="entr" presetSubtype="4" fill="hold" grpId="0" nodeType="withEffect">
                                  <p:stCondLst>
                                    <p:cond delay="5000"/>
                                  </p:stCondLst>
                                  <p:childTnLst>
                                    <p:set>
                                      <p:cBhvr>
                                        <p:cTn id="35" dur="1" fill="hold">
                                          <p:stCondLst>
                                            <p:cond delay="0"/>
                                          </p:stCondLst>
                                        </p:cTn>
                                        <p:tgtEl>
                                          <p:spTgt spid="16"/>
                                        </p:tgtEl>
                                        <p:attrNameLst>
                                          <p:attrName>style.visibility</p:attrName>
                                        </p:attrNameLst>
                                      </p:cBhvr>
                                      <p:to>
                                        <p:strVal val="visible"/>
                                      </p:to>
                                    </p:set>
                                    <p:animEffect transition="in" filter="wipe(down)">
                                      <p:cBhvr>
                                        <p:cTn id="36" dur="2000"/>
                                        <p:tgtEl>
                                          <p:spTgt spid="16"/>
                                        </p:tgtEl>
                                      </p:cBhvr>
                                    </p:animEffect>
                                  </p:childTnLst>
                                </p:cTn>
                              </p:par>
                              <p:par>
                                <p:cTn id="37" presetID="22" presetClass="entr" presetSubtype="4" fill="hold" grpId="0" nodeType="withEffect">
                                  <p:stCondLst>
                                    <p:cond delay="5000"/>
                                  </p:stCondLst>
                                  <p:childTnLst>
                                    <p:set>
                                      <p:cBhvr>
                                        <p:cTn id="38" dur="1" fill="hold">
                                          <p:stCondLst>
                                            <p:cond delay="0"/>
                                          </p:stCondLst>
                                        </p:cTn>
                                        <p:tgtEl>
                                          <p:spTgt spid="18"/>
                                        </p:tgtEl>
                                        <p:attrNameLst>
                                          <p:attrName>style.visibility</p:attrName>
                                        </p:attrNameLst>
                                      </p:cBhvr>
                                      <p:to>
                                        <p:strVal val="visible"/>
                                      </p:to>
                                    </p:set>
                                    <p:animEffect transition="in" filter="wipe(down)">
                                      <p:cBhvr>
                                        <p:cTn id="39" dur="2000"/>
                                        <p:tgtEl>
                                          <p:spTgt spid="18"/>
                                        </p:tgtEl>
                                      </p:cBhvr>
                                    </p:animEffect>
                                  </p:childTnLst>
                                </p:cTn>
                              </p:par>
                              <p:par>
                                <p:cTn id="40" presetID="22" presetClass="entr" presetSubtype="4" fill="hold" grpId="0" nodeType="withEffect">
                                  <p:stCondLst>
                                    <p:cond delay="5000"/>
                                  </p:stCondLst>
                                  <p:childTnLst>
                                    <p:set>
                                      <p:cBhvr>
                                        <p:cTn id="41" dur="1" fill="hold">
                                          <p:stCondLst>
                                            <p:cond delay="0"/>
                                          </p:stCondLst>
                                        </p:cTn>
                                        <p:tgtEl>
                                          <p:spTgt spid="19"/>
                                        </p:tgtEl>
                                        <p:attrNameLst>
                                          <p:attrName>style.visibility</p:attrName>
                                        </p:attrNameLst>
                                      </p:cBhvr>
                                      <p:to>
                                        <p:strVal val="visible"/>
                                      </p:to>
                                    </p:set>
                                    <p:animEffect transition="in" filter="wipe(down)">
                                      <p:cBhvr>
                                        <p:cTn id="42"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3" grpId="0"/>
      <p:bldP spid="14" grpId="0"/>
      <p:bldP spid="15" grpId="0"/>
      <p:bldP spid="16" grpId="0"/>
      <p:bldP spid="18" grpId="0"/>
      <p:bldP spid="1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a:extLst>
              <a:ext uri="{FF2B5EF4-FFF2-40B4-BE49-F238E27FC236}">
                <a16:creationId xmlns:a16="http://schemas.microsoft.com/office/drawing/2014/main" id="{C0EDEAD6-AA36-A34E-9C55-8CCE9FD72F1A}"/>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zh-CN" altLang="en-US" dirty="0">
                <a:solidFill>
                  <a:schemeClr val="bg2">
                    <a:lumMod val="10000"/>
                  </a:schemeClr>
                </a:solidFill>
              </a:rPr>
              <a:t>四、使用集函数</a:t>
            </a:r>
          </a:p>
        </p:txBody>
      </p:sp>
      <p:sp>
        <p:nvSpPr>
          <p:cNvPr id="445443" name="Rectangle 3">
            <a:extLst>
              <a:ext uri="{FF2B5EF4-FFF2-40B4-BE49-F238E27FC236}">
                <a16:creationId xmlns:a16="http://schemas.microsoft.com/office/drawing/2014/main" id="{A7FB9794-ECB9-A74A-8B4C-7248C4AAB2ED}"/>
              </a:ext>
            </a:extLst>
          </p:cNvPr>
          <p:cNvSpPr>
            <a:spLocks noGrp="1" noChangeArrowheads="1"/>
          </p:cNvSpPr>
          <p:nvPr>
            <p:ph idx="1"/>
          </p:nvPr>
        </p:nvSpPr>
        <p:spPr>
          <a:xfrm>
            <a:off x="838200" y="1304693"/>
            <a:ext cx="11244209" cy="5270768"/>
          </a:xfrm>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numCol="2">
            <a:normAutofit/>
          </a:bodyPr>
          <a:lstStyle/>
          <a:p>
            <a:pPr>
              <a:lnSpc>
                <a:spcPct val="105000"/>
              </a:lnSpc>
              <a:buFont typeface="Wingdings" pitchFamily="2" charset="2"/>
              <a:buNone/>
            </a:pPr>
            <a:r>
              <a:rPr lang="zh-CN" altLang="en-US" sz="2000" b="1" dirty="0"/>
              <a:t>例：查询学生总人数。</a:t>
            </a:r>
            <a:endParaRPr lang="en-US" altLang="zh-CN" sz="2000" b="1" dirty="0"/>
          </a:p>
          <a:p>
            <a:pPr lvl="2" indent="-825500">
              <a:lnSpc>
                <a:spcPct val="105000"/>
              </a:lnSpc>
              <a:buClr>
                <a:schemeClr val="hlink"/>
              </a:buClr>
              <a:buSzPct val="55000"/>
              <a:buFont typeface="Wingdings" pitchFamily="2" charset="2"/>
              <a:buNone/>
            </a:pPr>
            <a:r>
              <a:rPr kumimoji="1" lang="en-US" altLang="zh-CN" dirty="0">
                <a:latin typeface="Tahoma" panose="020B0604030504040204" pitchFamily="34" charset="0"/>
                <a:ea typeface="黑体" panose="02010609060101010101" pitchFamily="49" charset="-122"/>
                <a:cs typeface="+mn-cs"/>
              </a:rPr>
              <a:t>SELECT COUNT(*)</a:t>
            </a:r>
          </a:p>
          <a:p>
            <a:pPr lvl="2" indent="-468313">
              <a:lnSpc>
                <a:spcPct val="105000"/>
              </a:lnSpc>
              <a:buClr>
                <a:schemeClr val="hlink"/>
              </a:buClr>
              <a:buSzPct val="55000"/>
              <a:buFont typeface="Wingdings" pitchFamily="2" charset="2"/>
              <a:buNone/>
            </a:pPr>
            <a:r>
              <a:rPr kumimoji="1" lang="en-US" altLang="zh-CN" dirty="0">
                <a:latin typeface="Tahoma" panose="020B0604030504040204" pitchFamily="34" charset="0"/>
                <a:ea typeface="黑体" panose="02010609060101010101" pitchFamily="49" charset="-122"/>
                <a:cs typeface="+mn-cs"/>
              </a:rPr>
              <a:t>FROM  Student</a:t>
            </a:r>
            <a:r>
              <a:rPr kumimoji="1" lang="zh-CN" altLang="en-US" dirty="0">
                <a:latin typeface="Tahoma" panose="020B0604030504040204" pitchFamily="34" charset="0"/>
                <a:ea typeface="黑体" panose="02010609060101010101" pitchFamily="49" charset="-122"/>
                <a:cs typeface="+mn-cs"/>
              </a:rPr>
              <a:t>；</a:t>
            </a:r>
            <a:r>
              <a:rPr kumimoji="1" lang="en-US" altLang="zh-CN" dirty="0">
                <a:latin typeface="Tahoma" panose="020B0604030504040204" pitchFamily="34" charset="0"/>
                <a:ea typeface="黑体" panose="02010609060101010101" pitchFamily="49" charset="-122"/>
                <a:cs typeface="+mn-cs"/>
              </a:rPr>
              <a:t> </a:t>
            </a:r>
          </a:p>
          <a:p>
            <a:pPr lvl="2">
              <a:lnSpc>
                <a:spcPct val="105000"/>
              </a:lnSpc>
              <a:buClr>
                <a:schemeClr val="hlink"/>
              </a:buClr>
              <a:buSzPct val="55000"/>
              <a:buFont typeface="Wingdings" pitchFamily="2" charset="2"/>
              <a:buNone/>
            </a:pPr>
            <a:endParaRPr lang="en-US" altLang="zh-CN" b="1" dirty="0"/>
          </a:p>
          <a:p>
            <a:pPr>
              <a:lnSpc>
                <a:spcPct val="105000"/>
              </a:lnSpc>
              <a:buFont typeface="Wingdings" pitchFamily="2" charset="2"/>
              <a:buNone/>
            </a:pPr>
            <a:endParaRPr lang="en-US" altLang="zh-CN" sz="2000" b="1" dirty="0"/>
          </a:p>
          <a:p>
            <a:pPr>
              <a:lnSpc>
                <a:spcPct val="105000"/>
              </a:lnSpc>
              <a:buFont typeface="Wingdings" pitchFamily="2" charset="2"/>
              <a:buNone/>
            </a:pPr>
            <a:r>
              <a:rPr lang="zh-CN" altLang="en-US" sz="2000" b="1" dirty="0"/>
              <a:t>例：查询选修了课程的学生人数。</a:t>
            </a:r>
            <a:endParaRPr lang="en-US" altLang="zh-CN" sz="2000" b="1" dirty="0"/>
          </a:p>
          <a:p>
            <a:pPr lvl="2" indent="-733425">
              <a:lnSpc>
                <a:spcPct val="105000"/>
              </a:lnSpc>
              <a:buClr>
                <a:schemeClr val="hlink"/>
              </a:buClr>
              <a:buSzPct val="55000"/>
              <a:buFont typeface="Wingdings" pitchFamily="2" charset="2"/>
              <a:buNone/>
            </a:pPr>
            <a:r>
              <a:rPr kumimoji="1" lang="en-US" altLang="zh-CN" dirty="0">
                <a:latin typeface="Tahoma" panose="020B0604030504040204" pitchFamily="34" charset="0"/>
                <a:ea typeface="黑体" panose="02010609060101010101" pitchFamily="49" charset="-122"/>
                <a:cs typeface="+mn-cs"/>
              </a:rPr>
              <a:t>SELECT COUNT(DISTINCT </a:t>
            </a:r>
            <a:r>
              <a:rPr kumimoji="1" lang="en-US" altLang="zh-CN" dirty="0" err="1">
                <a:latin typeface="Tahoma" panose="020B0604030504040204" pitchFamily="34" charset="0"/>
                <a:ea typeface="黑体" panose="02010609060101010101" pitchFamily="49" charset="-122"/>
                <a:cs typeface="+mn-cs"/>
              </a:rPr>
              <a:t>Sno</a:t>
            </a:r>
            <a:r>
              <a:rPr kumimoji="1" lang="en-US" altLang="zh-CN" dirty="0">
                <a:latin typeface="Tahoma" panose="020B0604030504040204" pitchFamily="34" charset="0"/>
                <a:ea typeface="黑体" panose="02010609060101010101" pitchFamily="49" charset="-122"/>
                <a:cs typeface="+mn-cs"/>
              </a:rPr>
              <a:t>)</a:t>
            </a:r>
          </a:p>
          <a:p>
            <a:pPr marL="9525" lvl="2" indent="400050">
              <a:lnSpc>
                <a:spcPct val="105000"/>
              </a:lnSpc>
              <a:buClr>
                <a:schemeClr val="hlink"/>
              </a:buClr>
              <a:buSzPct val="55000"/>
              <a:buFont typeface="Wingdings" pitchFamily="2" charset="2"/>
              <a:buNone/>
            </a:pPr>
            <a:r>
              <a:rPr kumimoji="1" lang="en-US" altLang="zh-CN" dirty="0">
                <a:latin typeface="Tahoma" panose="020B0604030504040204" pitchFamily="34" charset="0"/>
                <a:ea typeface="黑体" panose="02010609060101010101" pitchFamily="49" charset="-122"/>
                <a:cs typeface="+mn-cs"/>
              </a:rPr>
              <a:t>     FROM SC</a:t>
            </a:r>
            <a:r>
              <a:rPr kumimoji="1" lang="zh-CN" altLang="en-US" dirty="0">
                <a:latin typeface="Tahoma" panose="020B0604030504040204" pitchFamily="34" charset="0"/>
                <a:ea typeface="黑体" panose="02010609060101010101" pitchFamily="49" charset="-122"/>
                <a:cs typeface="+mn-cs"/>
              </a:rPr>
              <a:t>；</a:t>
            </a:r>
            <a:r>
              <a:rPr kumimoji="1" lang="en-US" altLang="zh-CN" dirty="0">
                <a:latin typeface="Tahoma" panose="020B0604030504040204" pitchFamily="34" charset="0"/>
                <a:ea typeface="黑体" panose="02010609060101010101" pitchFamily="49" charset="-122"/>
                <a:cs typeface="+mn-cs"/>
              </a:rPr>
              <a:t> </a:t>
            </a:r>
          </a:p>
          <a:p>
            <a:pPr>
              <a:lnSpc>
                <a:spcPct val="105000"/>
              </a:lnSpc>
              <a:buFont typeface="Wingdings" pitchFamily="2" charset="2"/>
              <a:buNone/>
            </a:pPr>
            <a:r>
              <a:rPr lang="en-US" altLang="zh-CN" sz="2000" b="1" dirty="0"/>
              <a:t>    </a:t>
            </a:r>
            <a:r>
              <a:rPr lang="zh-CN" altLang="en-US" sz="2000" b="1" dirty="0"/>
              <a:t>注：用</a:t>
            </a:r>
            <a:r>
              <a:rPr lang="en-US" altLang="zh-CN" sz="2000" b="1" dirty="0"/>
              <a:t>DISTINCT</a:t>
            </a:r>
            <a:r>
              <a:rPr lang="zh-CN" altLang="en-US" sz="2000" b="1" dirty="0"/>
              <a:t>以避免重复计算学生人数</a:t>
            </a:r>
            <a:endParaRPr lang="en-US" altLang="zh-CN" sz="2000" b="1" dirty="0"/>
          </a:p>
          <a:p>
            <a:pPr>
              <a:lnSpc>
                <a:spcPct val="105000"/>
              </a:lnSpc>
              <a:buFont typeface="Wingdings" pitchFamily="2" charset="2"/>
              <a:buNone/>
            </a:pPr>
            <a:endParaRPr lang="en-US" altLang="zh-CN" sz="2000" b="1" dirty="0"/>
          </a:p>
          <a:p>
            <a:pPr>
              <a:lnSpc>
                <a:spcPct val="105000"/>
              </a:lnSpc>
              <a:buFont typeface="Wingdings" pitchFamily="2" charset="2"/>
              <a:buNone/>
            </a:pPr>
            <a:endParaRPr lang="en-US" altLang="zh-CN" sz="2000" b="1" dirty="0"/>
          </a:p>
          <a:p>
            <a:pPr>
              <a:lnSpc>
                <a:spcPct val="105000"/>
              </a:lnSpc>
              <a:buFont typeface="Wingdings" pitchFamily="2" charset="2"/>
              <a:buNone/>
            </a:pPr>
            <a:endParaRPr lang="en-US" altLang="zh-CN" sz="2000" b="1" dirty="0"/>
          </a:p>
          <a:p>
            <a:pPr>
              <a:lnSpc>
                <a:spcPct val="105000"/>
              </a:lnSpc>
              <a:buFont typeface="Wingdings" charset="0"/>
              <a:buNone/>
              <a:defRPr/>
            </a:pPr>
            <a:r>
              <a:rPr lang="zh-CN" altLang="en-US" sz="2000" b="1" dirty="0"/>
              <a:t>例：计算</a:t>
            </a:r>
            <a:r>
              <a:rPr lang="en-US" altLang="zh-CN" sz="2000" b="1" dirty="0"/>
              <a:t>1</a:t>
            </a:r>
            <a:r>
              <a:rPr lang="zh-CN" altLang="en-US" sz="2000" b="1" dirty="0"/>
              <a:t>号课程的学生平均成绩。</a:t>
            </a:r>
            <a:endParaRPr lang="en-US" altLang="zh-CN" sz="2000" b="1" dirty="0"/>
          </a:p>
          <a:p>
            <a:pPr marL="9525" lvl="1" indent="0">
              <a:lnSpc>
                <a:spcPct val="105000"/>
              </a:lnSpc>
              <a:buFont typeface="Wingdings" charset="0"/>
              <a:buNone/>
              <a:defRPr/>
            </a:pPr>
            <a:r>
              <a:rPr lang="en-US" altLang="zh-CN" sz="2000" b="1" dirty="0"/>
              <a:t>     </a:t>
            </a:r>
            <a:r>
              <a:rPr kumimoji="1" lang="en-US" altLang="zh-CN" sz="2000" dirty="0">
                <a:latin typeface="Tahoma" panose="020B0604030504040204" pitchFamily="34" charset="0"/>
                <a:ea typeface="黑体" panose="02010609060101010101" pitchFamily="49" charset="-122"/>
                <a:cs typeface="+mn-cs"/>
              </a:rPr>
              <a:t>SELECT AVG(Grade)</a:t>
            </a:r>
          </a:p>
          <a:p>
            <a:pPr lvl="1">
              <a:lnSpc>
                <a:spcPct val="105000"/>
              </a:lnSpc>
              <a:buFont typeface="Wingdings" charset="0"/>
              <a:buNone/>
              <a:defRPr/>
            </a:pPr>
            <a:r>
              <a:rPr kumimoji="1" lang="en-US" altLang="zh-CN" sz="2000" dirty="0">
                <a:latin typeface="Tahoma" panose="020B0604030504040204" pitchFamily="34" charset="0"/>
                <a:ea typeface="黑体" panose="02010609060101010101" pitchFamily="49" charset="-122"/>
                <a:cs typeface="+mn-cs"/>
              </a:rPr>
              <a:t>     FROM SC</a:t>
            </a:r>
          </a:p>
          <a:p>
            <a:pPr lvl="1">
              <a:lnSpc>
                <a:spcPct val="105000"/>
              </a:lnSpc>
              <a:buFont typeface="Wingdings" charset="0"/>
              <a:buNone/>
              <a:defRPr/>
            </a:pPr>
            <a:r>
              <a:rPr kumimoji="1" lang="en-US" altLang="zh-CN" sz="2000" dirty="0">
                <a:latin typeface="Tahoma" panose="020B0604030504040204" pitchFamily="34" charset="0"/>
                <a:ea typeface="黑体" panose="02010609060101010101" pitchFamily="49" charset="-122"/>
                <a:cs typeface="+mn-cs"/>
              </a:rPr>
              <a:t>     WHERE </a:t>
            </a:r>
            <a:r>
              <a:rPr kumimoji="1" lang="en-US" altLang="zh-CN" sz="2000" dirty="0" err="1">
                <a:latin typeface="Tahoma" panose="020B0604030504040204" pitchFamily="34" charset="0"/>
                <a:ea typeface="黑体" panose="02010609060101010101" pitchFamily="49" charset="-122"/>
                <a:cs typeface="+mn-cs"/>
              </a:rPr>
              <a:t>Cno</a:t>
            </a:r>
            <a:r>
              <a:rPr kumimoji="1" lang="en-US" altLang="zh-CN" sz="2000" dirty="0">
                <a:latin typeface="Tahoma" panose="020B0604030504040204" pitchFamily="34" charset="0"/>
                <a:ea typeface="黑体" panose="02010609060101010101" pitchFamily="49" charset="-122"/>
                <a:cs typeface="+mn-cs"/>
              </a:rPr>
              <a:t>= ' 1 ‘</a:t>
            </a:r>
            <a:r>
              <a:rPr kumimoji="1" lang="zh-CN" altLang="en-US" sz="2000" dirty="0">
                <a:latin typeface="Tahoma" panose="020B0604030504040204" pitchFamily="34" charset="0"/>
                <a:ea typeface="黑体" panose="02010609060101010101" pitchFamily="49" charset="-122"/>
                <a:cs typeface="+mn-cs"/>
              </a:rPr>
              <a:t>；</a:t>
            </a:r>
            <a:endParaRPr kumimoji="1" lang="en-US" altLang="zh-CN" sz="2000" dirty="0">
              <a:latin typeface="Tahoma" panose="020B0604030504040204" pitchFamily="34" charset="0"/>
              <a:ea typeface="黑体" panose="02010609060101010101" pitchFamily="49" charset="-122"/>
              <a:cs typeface="+mn-cs"/>
            </a:endParaRPr>
          </a:p>
          <a:p>
            <a:pPr>
              <a:lnSpc>
                <a:spcPct val="105000"/>
              </a:lnSpc>
              <a:buFont typeface="Wingdings" pitchFamily="2" charset="2"/>
              <a:buNone/>
            </a:pPr>
            <a:endParaRPr lang="en-US" altLang="zh-CN" sz="2000" b="1" dirty="0"/>
          </a:p>
          <a:p>
            <a:pPr>
              <a:lnSpc>
                <a:spcPct val="105000"/>
              </a:lnSpc>
              <a:buFont typeface="Wingdings" pitchFamily="2" charset="2"/>
              <a:buNone/>
            </a:pPr>
            <a:r>
              <a:rPr lang="zh-CN" altLang="en-US" sz="2000" b="1" dirty="0"/>
              <a:t>例：查询选修</a:t>
            </a:r>
            <a:r>
              <a:rPr lang="en-US" altLang="zh-CN" sz="2000" b="1" dirty="0"/>
              <a:t>1</a:t>
            </a:r>
            <a:r>
              <a:rPr lang="zh-CN" altLang="en-US" sz="2000" b="1" dirty="0"/>
              <a:t>号课程的学生最高分数。</a:t>
            </a:r>
            <a:endParaRPr lang="en-US" altLang="zh-CN" sz="2000" b="1" dirty="0"/>
          </a:p>
          <a:p>
            <a:pPr lvl="1" indent="-676275">
              <a:lnSpc>
                <a:spcPct val="105000"/>
              </a:lnSpc>
              <a:buFont typeface="Wingdings" pitchFamily="2" charset="2"/>
              <a:buNone/>
            </a:pPr>
            <a:r>
              <a:rPr lang="en-US" altLang="zh-CN" sz="2000" b="1" dirty="0"/>
              <a:t>     </a:t>
            </a:r>
            <a:r>
              <a:rPr kumimoji="1" lang="en-US" altLang="zh-CN" sz="2000" dirty="0">
                <a:latin typeface="Tahoma" panose="020B0604030504040204" pitchFamily="34" charset="0"/>
                <a:ea typeface="黑体" panose="02010609060101010101" pitchFamily="49" charset="-122"/>
                <a:cs typeface="+mn-cs"/>
              </a:rPr>
              <a:t>SELECT MAX(Grade)</a:t>
            </a:r>
          </a:p>
          <a:p>
            <a:pPr lvl="1">
              <a:lnSpc>
                <a:spcPct val="105000"/>
              </a:lnSpc>
              <a:buFont typeface="Wingdings" pitchFamily="2" charset="2"/>
              <a:buNone/>
            </a:pPr>
            <a:r>
              <a:rPr kumimoji="1" lang="en-US" altLang="zh-CN" sz="2000" dirty="0">
                <a:latin typeface="Tahoma" panose="020B0604030504040204" pitchFamily="34" charset="0"/>
                <a:ea typeface="黑体" panose="02010609060101010101" pitchFamily="49" charset="-122"/>
                <a:cs typeface="+mn-cs"/>
              </a:rPr>
              <a:t>     FROM SC</a:t>
            </a:r>
          </a:p>
          <a:p>
            <a:pPr lvl="1">
              <a:lnSpc>
                <a:spcPct val="105000"/>
              </a:lnSpc>
              <a:buFont typeface="Wingdings" pitchFamily="2" charset="2"/>
              <a:buNone/>
            </a:pPr>
            <a:r>
              <a:rPr kumimoji="1" lang="en-US" altLang="zh-CN" sz="2000" dirty="0">
                <a:latin typeface="Tahoma" panose="020B0604030504040204" pitchFamily="34" charset="0"/>
                <a:ea typeface="黑体" panose="02010609060101010101" pitchFamily="49" charset="-122"/>
                <a:cs typeface="+mn-cs"/>
              </a:rPr>
              <a:t>     WHER </a:t>
            </a:r>
            <a:r>
              <a:rPr kumimoji="1" lang="en-US" altLang="zh-CN" sz="2000" dirty="0" err="1">
                <a:latin typeface="Tahoma" panose="020B0604030504040204" pitchFamily="34" charset="0"/>
                <a:ea typeface="黑体" panose="02010609060101010101" pitchFamily="49" charset="-122"/>
                <a:cs typeface="+mn-cs"/>
              </a:rPr>
              <a:t>Cno</a:t>
            </a:r>
            <a:r>
              <a:rPr kumimoji="1" lang="en-US" altLang="zh-CN" sz="2000" dirty="0">
                <a:latin typeface="Tahoma" panose="020B0604030504040204" pitchFamily="34" charset="0"/>
                <a:ea typeface="黑体" panose="02010609060101010101" pitchFamily="49" charset="-122"/>
                <a:cs typeface="+mn-cs"/>
              </a:rPr>
              <a:t>= ' 1 '</a:t>
            </a:r>
            <a:r>
              <a:rPr kumimoji="1" lang="zh-CN" altLang="en-US" sz="2000" dirty="0">
                <a:latin typeface="Tahoma" panose="020B0604030504040204" pitchFamily="34" charset="0"/>
                <a:ea typeface="黑体" panose="02010609060101010101" pitchFamily="49" charset="-122"/>
                <a:cs typeface="+mn-cs"/>
              </a:rPr>
              <a:t>；</a:t>
            </a:r>
            <a:r>
              <a:rPr kumimoji="1" lang="en-US" altLang="zh-CN" sz="2000" dirty="0">
                <a:latin typeface="Tahoma" panose="020B0604030504040204" pitchFamily="34" charset="0"/>
                <a:ea typeface="黑体" panose="02010609060101010101" pitchFamily="49" charset="-122"/>
                <a:cs typeface="+mn-cs"/>
              </a:rPr>
              <a:t> </a:t>
            </a:r>
          </a:p>
          <a:p>
            <a:pPr lvl="1">
              <a:lnSpc>
                <a:spcPct val="105000"/>
              </a:lnSpc>
              <a:buFont typeface="Wingdings" charset="0"/>
              <a:buNone/>
              <a:defRPr/>
            </a:pPr>
            <a:endParaRPr lang="zh-CN" altLang="en-US" sz="2000" b="1" dirty="0"/>
          </a:p>
          <a:p>
            <a:pPr>
              <a:lnSpc>
                <a:spcPct val="105000"/>
              </a:lnSpc>
              <a:buFont typeface="Wingdings" pitchFamily="2" charset="2"/>
              <a:buNone/>
            </a:pPr>
            <a:endParaRPr lang="zh-CN" altLang="en-US" sz="2000" b="1" dirty="0"/>
          </a:p>
        </p:txBody>
      </p:sp>
      <p:sp>
        <p:nvSpPr>
          <p:cNvPr id="6" name="幻灯片编号占位符 5">
            <a:extLst>
              <a:ext uri="{FF2B5EF4-FFF2-40B4-BE49-F238E27FC236}">
                <a16:creationId xmlns:a16="http://schemas.microsoft.com/office/drawing/2014/main" id="{01AD5AEC-34A0-C349-91D1-0400D47E0E67}"/>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A323FD6A-E83E-9C41-A359-DE1E684AC44F}" type="slidenum">
              <a:rPr kumimoji="0" lang="en-US" altLang="zh-CN" sz="1400">
                <a:ea typeface="宋体" panose="02010600030101010101" pitchFamily="2" charset="-122"/>
              </a:rPr>
              <a:pPr/>
              <a:t>45</a:t>
            </a:fld>
            <a:endParaRPr kumimoji="0" lang="en-US" altLang="zh-CN" sz="14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54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544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45443">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4544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5443">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4544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5443">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5443">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5443">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5443">
                                            <p:txEl>
                                              <p:pRg st="15" end="1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45443">
                                            <p:txEl>
                                              <p:pRg st="17" end="1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45443">
                                            <p:txEl>
                                              <p:pRg st="18" end="1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45443">
                                            <p:txEl>
                                              <p:pRg st="19" end="1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45443">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a:extLst>
              <a:ext uri="{FF2B5EF4-FFF2-40B4-BE49-F238E27FC236}">
                <a16:creationId xmlns:a16="http://schemas.microsoft.com/office/drawing/2014/main" id="{A4C25E45-8A2A-6447-BF27-F4603A6FA055}"/>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r>
              <a:rPr lang="zh-CN" altLang="en-US" dirty="0">
                <a:solidFill>
                  <a:schemeClr val="bg2">
                    <a:lumMod val="10000"/>
                  </a:schemeClr>
                </a:solidFill>
              </a:rPr>
              <a:t>五、对查询结果分组</a:t>
            </a:r>
            <a:r>
              <a:rPr lang="en-US" altLang="zh-CN" dirty="0">
                <a:solidFill>
                  <a:schemeClr val="bg2">
                    <a:lumMod val="10000"/>
                  </a:schemeClr>
                </a:solidFill>
              </a:rPr>
              <a:t> </a:t>
            </a:r>
          </a:p>
        </p:txBody>
      </p:sp>
      <p:sp>
        <p:nvSpPr>
          <p:cNvPr id="450563" name="Rectangle 3">
            <a:extLst>
              <a:ext uri="{FF2B5EF4-FFF2-40B4-BE49-F238E27FC236}">
                <a16:creationId xmlns:a16="http://schemas.microsoft.com/office/drawing/2014/main" id="{9985AE8F-D133-A147-8BDD-170667AA345C}"/>
              </a:ext>
            </a:extLst>
          </p:cNvPr>
          <p:cNvSpPr>
            <a:spLocks noGrp="1" noChangeArrowheads="1"/>
          </p:cNvSpPr>
          <p:nvPr>
            <p:ph idx="1"/>
          </p:nvPr>
        </p:nvSpPr>
        <p:spPr>
          <a:xfrm>
            <a:off x="190928" y="1184611"/>
            <a:ext cx="6466726" cy="4196113"/>
          </a:xfrm>
          <a:ln/>
        </p:spPr>
        <p:style>
          <a:lnRef idx="2">
            <a:schemeClr val="accent3"/>
          </a:lnRef>
          <a:fillRef idx="1">
            <a:schemeClr val="lt1"/>
          </a:fillRef>
          <a:effectRef idx="0">
            <a:schemeClr val="accent3"/>
          </a:effectRef>
          <a:fontRef idx="minor">
            <a:schemeClr val="dk1"/>
          </a:fontRef>
        </p:style>
        <p:txBody>
          <a:bodyPr>
            <a:normAutofit/>
          </a:bodyPr>
          <a:lstStyle/>
          <a:p>
            <a:pPr marL="0" indent="0">
              <a:lnSpc>
                <a:spcPct val="105000"/>
              </a:lnSpc>
              <a:buNone/>
            </a:pPr>
            <a:r>
              <a:rPr lang="zh-CN" altLang="en-US" sz="2000" b="1" dirty="0">
                <a:solidFill>
                  <a:schemeClr val="folHlink"/>
                </a:solidFill>
              </a:rPr>
              <a:t>使用</a:t>
            </a:r>
            <a:r>
              <a:rPr lang="en-US" altLang="zh-CN" sz="2000" b="1" dirty="0">
                <a:solidFill>
                  <a:schemeClr val="folHlink"/>
                </a:solidFill>
              </a:rPr>
              <a:t>GROUP BY</a:t>
            </a:r>
            <a:r>
              <a:rPr lang="zh-CN" altLang="en-US" sz="2000" b="1" dirty="0">
                <a:solidFill>
                  <a:schemeClr val="folHlink"/>
                </a:solidFill>
              </a:rPr>
              <a:t>子句分组</a:t>
            </a:r>
            <a:r>
              <a:rPr lang="en-US" altLang="zh-CN" sz="2000" b="1" dirty="0"/>
              <a:t> 	</a:t>
            </a:r>
          </a:p>
          <a:p>
            <a:pPr marL="0" indent="0">
              <a:lnSpc>
                <a:spcPct val="105000"/>
              </a:lnSpc>
              <a:buNone/>
            </a:pPr>
            <a:r>
              <a:rPr lang="en-US" altLang="zh-CN" sz="2000" b="1" dirty="0"/>
              <a:t>GROUP BY</a:t>
            </a:r>
            <a:r>
              <a:rPr lang="zh-CN" altLang="en-US" sz="2000" b="1" dirty="0"/>
              <a:t>子句的功能是</a:t>
            </a:r>
            <a:r>
              <a:rPr lang="zh-CN" altLang="en-US" sz="2000" b="1" dirty="0">
                <a:solidFill>
                  <a:srgbClr val="A50021"/>
                </a:solidFill>
              </a:rPr>
              <a:t>细化集函数的作用对象</a:t>
            </a:r>
            <a:endParaRPr lang="en-US" altLang="zh-CN" sz="2000" b="1" dirty="0">
              <a:solidFill>
                <a:srgbClr val="A50021"/>
              </a:solidFill>
            </a:endParaRPr>
          </a:p>
          <a:p>
            <a:pPr marL="457200" lvl="1" indent="0">
              <a:lnSpc>
                <a:spcPct val="105000"/>
              </a:lnSpc>
              <a:buNone/>
            </a:pPr>
            <a:r>
              <a:rPr lang="en-US" altLang="zh-CN" sz="2000" b="1" dirty="0"/>
              <a:t> </a:t>
            </a:r>
            <a:r>
              <a:rPr lang="zh-CN" altLang="en-US" sz="2000" b="1" dirty="0"/>
              <a:t>未对查询结果分组，集函数将作用于</a:t>
            </a:r>
            <a:r>
              <a:rPr lang="zh-CN" altLang="en-US" sz="2000" b="1" dirty="0">
                <a:solidFill>
                  <a:srgbClr val="A50021"/>
                </a:solidFill>
              </a:rPr>
              <a:t>整个查询结果</a:t>
            </a:r>
            <a:endParaRPr lang="en-US" altLang="zh-CN" sz="2000" b="1" dirty="0">
              <a:solidFill>
                <a:srgbClr val="A50021"/>
              </a:solidFill>
            </a:endParaRPr>
          </a:p>
          <a:p>
            <a:pPr marL="457200" lvl="1" indent="0">
              <a:lnSpc>
                <a:spcPct val="105000"/>
              </a:lnSpc>
              <a:buNone/>
            </a:pPr>
            <a:r>
              <a:rPr lang="en-US" altLang="zh-CN" sz="2000" b="1" dirty="0"/>
              <a:t> </a:t>
            </a:r>
            <a:r>
              <a:rPr lang="zh-CN" altLang="en-US" sz="2000" b="1" dirty="0"/>
              <a:t>对查询结果分组后，集函数将分别作用于</a:t>
            </a:r>
            <a:r>
              <a:rPr lang="zh-CN" altLang="en-US" sz="2000" b="1" dirty="0">
                <a:solidFill>
                  <a:srgbClr val="A50021"/>
                </a:solidFill>
              </a:rPr>
              <a:t>每个组</a:t>
            </a:r>
            <a:endParaRPr lang="en-US" altLang="zh-CN" sz="2000" b="1" dirty="0">
              <a:solidFill>
                <a:srgbClr val="A50021"/>
              </a:solidFill>
            </a:endParaRPr>
          </a:p>
          <a:p>
            <a:pPr marL="457200" lvl="1" indent="0">
              <a:lnSpc>
                <a:spcPct val="105000"/>
              </a:lnSpc>
              <a:buNone/>
            </a:pPr>
            <a:endParaRPr lang="en-US" altLang="zh-CN" sz="2000" b="1" dirty="0">
              <a:solidFill>
                <a:srgbClr val="A50021"/>
              </a:solidFill>
            </a:endParaRPr>
          </a:p>
          <a:p>
            <a:pPr marL="0" indent="0">
              <a:lnSpc>
                <a:spcPct val="105000"/>
              </a:lnSpc>
              <a:buNone/>
              <a:defRPr/>
            </a:pPr>
            <a:r>
              <a:rPr lang="en-US" altLang="zh-CN" sz="2000" b="1" dirty="0">
                <a:latin typeface="DengXian" panose="02010600030101010101" pitchFamily="2" charset="-122"/>
                <a:ea typeface="DengXian" panose="02010600030101010101" pitchFamily="2" charset="-122"/>
              </a:rPr>
              <a:t>GROUP BY</a:t>
            </a:r>
            <a:r>
              <a:rPr lang="zh-CN" altLang="en-US" sz="2000" b="1" dirty="0">
                <a:latin typeface="DengXian" panose="02010600030101010101" pitchFamily="2" charset="-122"/>
                <a:ea typeface="DengXian" panose="02010600030101010101" pitchFamily="2" charset="-122"/>
              </a:rPr>
              <a:t>子句的作用对象是查询的中间结果表</a:t>
            </a:r>
            <a:endParaRPr lang="en-US" altLang="zh-CN" sz="2000" b="1" dirty="0">
              <a:latin typeface="DengXian" panose="02010600030101010101" pitchFamily="2" charset="-122"/>
              <a:ea typeface="DengXian" panose="02010600030101010101" pitchFamily="2" charset="-122"/>
            </a:endParaRPr>
          </a:p>
          <a:p>
            <a:pPr marL="457200" lvl="1" indent="0">
              <a:lnSpc>
                <a:spcPct val="105000"/>
              </a:lnSpc>
              <a:buNone/>
              <a:defRPr/>
            </a:pPr>
            <a:r>
              <a:rPr lang="zh-CN" altLang="en-US" sz="2000" b="1" dirty="0">
                <a:solidFill>
                  <a:srgbClr val="FF0000"/>
                </a:solidFill>
              </a:rPr>
              <a:t>分组方法：</a:t>
            </a:r>
            <a:r>
              <a:rPr lang="zh-CN" altLang="en-US" sz="2000" b="1" dirty="0"/>
              <a:t>按指定的一列或多列值分组，值相等的为一组</a:t>
            </a:r>
            <a:endParaRPr lang="en-US" altLang="zh-CN" sz="2000" b="1" dirty="0"/>
          </a:p>
          <a:p>
            <a:pPr marL="0" indent="0">
              <a:lnSpc>
                <a:spcPct val="105000"/>
              </a:lnSpc>
              <a:buNone/>
              <a:defRPr/>
            </a:pPr>
            <a:r>
              <a:rPr lang="zh-CN" altLang="en-US" sz="2000" b="1" dirty="0">
                <a:latin typeface="DengXian" panose="02010600030101010101" pitchFamily="2" charset="-122"/>
                <a:ea typeface="DengXian" panose="02010600030101010101" pitchFamily="2" charset="-122"/>
              </a:rPr>
              <a:t>使用</a:t>
            </a:r>
            <a:r>
              <a:rPr lang="en-US" altLang="zh-CN" sz="2000" b="1" dirty="0">
                <a:latin typeface="DengXian" panose="02010600030101010101" pitchFamily="2" charset="-122"/>
                <a:ea typeface="DengXian" panose="02010600030101010101" pitchFamily="2" charset="-122"/>
              </a:rPr>
              <a:t>GROUP BY</a:t>
            </a:r>
            <a:r>
              <a:rPr lang="zh-CN" altLang="en-US" sz="2000" b="1" dirty="0">
                <a:latin typeface="DengXian" panose="02010600030101010101" pitchFamily="2" charset="-122"/>
                <a:ea typeface="DengXian" panose="02010600030101010101" pitchFamily="2" charset="-122"/>
              </a:rPr>
              <a:t>子句后，</a:t>
            </a:r>
            <a:r>
              <a:rPr lang="en-US" altLang="zh-CN" sz="2000" b="1" dirty="0">
                <a:latin typeface="DengXian" panose="02010600030101010101" pitchFamily="2" charset="-122"/>
                <a:ea typeface="DengXian" panose="02010600030101010101" pitchFamily="2" charset="-122"/>
              </a:rPr>
              <a:t>SELECT</a:t>
            </a:r>
            <a:r>
              <a:rPr lang="zh-CN" altLang="en-US" sz="2000" b="1" dirty="0">
                <a:latin typeface="DengXian" panose="02010600030101010101" pitchFamily="2" charset="-122"/>
                <a:ea typeface="DengXian" panose="02010600030101010101" pitchFamily="2" charset="-122"/>
              </a:rPr>
              <a:t>子句的列名列表中</a:t>
            </a:r>
            <a:r>
              <a:rPr lang="zh-CN" altLang="en-US" sz="2000" b="1" dirty="0">
                <a:solidFill>
                  <a:srgbClr val="FF0000"/>
                </a:solidFill>
                <a:latin typeface="DengXian" panose="02010600030101010101" pitchFamily="2" charset="-122"/>
                <a:ea typeface="DengXian" panose="02010600030101010101" pitchFamily="2" charset="-122"/>
              </a:rPr>
              <a:t>只能</a:t>
            </a:r>
            <a:r>
              <a:rPr lang="zh-CN" altLang="en-US" sz="2000" b="1" dirty="0">
                <a:latin typeface="DengXian" panose="02010600030101010101" pitchFamily="2" charset="-122"/>
                <a:ea typeface="DengXian" panose="02010600030101010101" pitchFamily="2" charset="-122"/>
              </a:rPr>
              <a:t>出现</a:t>
            </a:r>
            <a:r>
              <a:rPr lang="zh-CN" altLang="en-US" sz="2000" b="1" dirty="0">
                <a:solidFill>
                  <a:srgbClr val="FF0000"/>
                </a:solidFill>
                <a:latin typeface="DengXian" panose="02010600030101010101" pitchFamily="2" charset="-122"/>
                <a:ea typeface="DengXian" panose="02010600030101010101" pitchFamily="2" charset="-122"/>
              </a:rPr>
              <a:t>分组属性和集函数</a:t>
            </a:r>
          </a:p>
        </p:txBody>
      </p:sp>
      <p:sp>
        <p:nvSpPr>
          <p:cNvPr id="5" name="幻灯片编号占位符 5">
            <a:extLst>
              <a:ext uri="{FF2B5EF4-FFF2-40B4-BE49-F238E27FC236}">
                <a16:creationId xmlns:a16="http://schemas.microsoft.com/office/drawing/2014/main" id="{BA5DDDE4-9CCA-7947-BD98-0EDC69ED7DE6}"/>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1E65A5BD-F5DA-3848-891D-936B7653D135}" type="slidenum">
              <a:rPr kumimoji="0" lang="en-US" altLang="zh-CN" sz="1400">
                <a:ea typeface="宋体" panose="02010600030101010101" pitchFamily="2" charset="-122"/>
              </a:rPr>
              <a:pPr/>
              <a:t>46</a:t>
            </a:fld>
            <a:endParaRPr kumimoji="0" lang="en-US" altLang="zh-CN" sz="1400">
              <a:ea typeface="宋体" panose="02010600030101010101" pitchFamily="2" charset="-122"/>
            </a:endParaRPr>
          </a:p>
        </p:txBody>
      </p:sp>
      <p:sp>
        <p:nvSpPr>
          <p:cNvPr id="2" name="矩形 1">
            <a:extLst>
              <a:ext uri="{FF2B5EF4-FFF2-40B4-BE49-F238E27FC236}">
                <a16:creationId xmlns:a16="http://schemas.microsoft.com/office/drawing/2014/main" id="{647FCC41-8860-E34D-8325-7113309FBBDD}"/>
              </a:ext>
            </a:extLst>
          </p:cNvPr>
          <p:cNvSpPr/>
          <p:nvPr/>
        </p:nvSpPr>
        <p:spPr>
          <a:xfrm>
            <a:off x="7119135" y="660460"/>
            <a:ext cx="4514636" cy="1890261"/>
          </a:xfrm>
          <a:prstGeom prst="rect">
            <a:avLst/>
          </a:prstGeom>
        </p:spPr>
        <p:txBody>
          <a:bodyPr wrap="square">
            <a:spAutoFit/>
          </a:bodyPr>
          <a:lstStyle/>
          <a:p>
            <a:pPr>
              <a:lnSpc>
                <a:spcPct val="150000"/>
              </a:lnSpc>
              <a:buFont typeface="Wingdings" pitchFamily="2" charset="2"/>
              <a:buNone/>
            </a:pPr>
            <a:r>
              <a:rPr lang="zh-CN" altLang="en-US" sz="2000" b="1" dirty="0"/>
              <a:t>例：求各个课程号及相应的选课人数。</a:t>
            </a:r>
            <a:endParaRPr lang="en-US" altLang="zh-CN" sz="2000" b="1" dirty="0"/>
          </a:p>
          <a:p>
            <a:pPr>
              <a:lnSpc>
                <a:spcPct val="150000"/>
              </a:lnSpc>
              <a:buFont typeface="Wingdings" pitchFamily="2" charset="2"/>
              <a:buNone/>
            </a:pPr>
            <a:r>
              <a:rPr lang="en-US" altLang="zh-CN" sz="2000" b="1" dirty="0"/>
              <a:t>     </a:t>
            </a:r>
            <a:r>
              <a:rPr kumimoji="1" lang="en-US" altLang="zh-CN" sz="2000" dirty="0">
                <a:latin typeface="Tahoma" panose="020B0604030504040204" pitchFamily="34" charset="0"/>
                <a:ea typeface="黑体" panose="02010609060101010101" pitchFamily="49" charset="-122"/>
              </a:rPr>
              <a:t>SELECT </a:t>
            </a:r>
            <a:r>
              <a:rPr kumimoji="1" lang="en-US" altLang="zh-CN" sz="2000" dirty="0" err="1">
                <a:latin typeface="Tahoma" panose="020B0604030504040204" pitchFamily="34" charset="0"/>
                <a:ea typeface="黑体" panose="02010609060101010101" pitchFamily="49" charset="-122"/>
              </a:rPr>
              <a:t>Cno</a:t>
            </a:r>
            <a:r>
              <a:rPr kumimoji="1" lang="zh-CN" altLang="en-US" sz="2000" dirty="0">
                <a:latin typeface="Tahoma" panose="020B0604030504040204" pitchFamily="34" charset="0"/>
                <a:ea typeface="黑体" panose="02010609060101010101" pitchFamily="49" charset="-122"/>
              </a:rPr>
              <a:t>，</a:t>
            </a:r>
            <a:r>
              <a:rPr kumimoji="1" lang="en-US" altLang="zh-CN" sz="2000" dirty="0">
                <a:latin typeface="Tahoma" panose="020B0604030504040204" pitchFamily="34" charset="0"/>
                <a:ea typeface="黑体" panose="02010609060101010101" pitchFamily="49" charset="-122"/>
              </a:rPr>
              <a:t>COUNT(</a:t>
            </a:r>
            <a:r>
              <a:rPr kumimoji="1" lang="en-US" altLang="zh-CN" sz="2000" dirty="0" err="1">
                <a:latin typeface="Tahoma" panose="020B0604030504040204" pitchFamily="34" charset="0"/>
                <a:ea typeface="黑体" panose="02010609060101010101" pitchFamily="49" charset="-122"/>
              </a:rPr>
              <a:t>Sno</a:t>
            </a:r>
            <a:r>
              <a:rPr kumimoji="1" lang="en-US" altLang="zh-CN" sz="2000" dirty="0">
                <a:latin typeface="Tahoma" panose="020B0604030504040204" pitchFamily="34" charset="0"/>
                <a:ea typeface="黑体" panose="02010609060101010101" pitchFamily="49" charset="-122"/>
              </a:rPr>
              <a:t>)</a:t>
            </a:r>
          </a:p>
          <a:p>
            <a:pPr>
              <a:lnSpc>
                <a:spcPct val="150000"/>
              </a:lnSpc>
              <a:buFont typeface="Wingdings" pitchFamily="2" charset="2"/>
              <a:buNone/>
            </a:pPr>
            <a:r>
              <a:rPr kumimoji="1" lang="en-US" altLang="zh-CN" sz="2000" dirty="0">
                <a:latin typeface="Tahoma" panose="020B0604030504040204" pitchFamily="34" charset="0"/>
                <a:ea typeface="黑体" panose="02010609060101010101" pitchFamily="49" charset="-122"/>
              </a:rPr>
              <a:t>     FROM    SC</a:t>
            </a:r>
          </a:p>
          <a:p>
            <a:pPr>
              <a:lnSpc>
                <a:spcPct val="150000"/>
              </a:lnSpc>
              <a:buFont typeface="Wingdings" pitchFamily="2" charset="2"/>
              <a:buNone/>
            </a:pPr>
            <a:r>
              <a:rPr kumimoji="1" lang="en-US" altLang="zh-CN" sz="2000" dirty="0">
                <a:latin typeface="Tahoma" panose="020B0604030504040204" pitchFamily="34" charset="0"/>
                <a:ea typeface="黑体" panose="02010609060101010101" pitchFamily="49" charset="-122"/>
              </a:rPr>
              <a:t>     GROUP BY </a:t>
            </a:r>
            <a:r>
              <a:rPr kumimoji="1" lang="en-US" altLang="zh-CN" sz="2000" dirty="0" err="1">
                <a:latin typeface="Tahoma" panose="020B0604030504040204" pitchFamily="34" charset="0"/>
                <a:ea typeface="黑体" panose="02010609060101010101" pitchFamily="49" charset="-122"/>
              </a:rPr>
              <a:t>Cno</a:t>
            </a:r>
            <a:r>
              <a:rPr kumimoji="1" lang="zh-CN" altLang="en-US" sz="2000" dirty="0">
                <a:latin typeface="Tahoma" panose="020B0604030504040204" pitchFamily="34" charset="0"/>
                <a:ea typeface="黑体" panose="02010609060101010101" pitchFamily="49" charset="-122"/>
              </a:rPr>
              <a:t>；</a:t>
            </a:r>
            <a:r>
              <a:rPr kumimoji="1" lang="en-US" altLang="zh-CN" sz="2000" dirty="0">
                <a:latin typeface="Tahoma" panose="020B0604030504040204" pitchFamily="34" charset="0"/>
                <a:ea typeface="黑体" panose="02010609060101010101" pitchFamily="49" charset="-122"/>
              </a:rPr>
              <a:t> </a:t>
            </a:r>
          </a:p>
        </p:txBody>
      </p:sp>
      <p:sp>
        <p:nvSpPr>
          <p:cNvPr id="6" name="Text Box 4">
            <a:extLst>
              <a:ext uri="{FF2B5EF4-FFF2-40B4-BE49-F238E27FC236}">
                <a16:creationId xmlns:a16="http://schemas.microsoft.com/office/drawing/2014/main" id="{CC4D5B39-F2F4-0345-9361-937FAA9BFEFC}"/>
              </a:ext>
            </a:extLst>
          </p:cNvPr>
          <p:cNvSpPr txBox="1">
            <a:spLocks noChangeArrowheads="1"/>
          </p:cNvSpPr>
          <p:nvPr/>
        </p:nvSpPr>
        <p:spPr bwMode="auto">
          <a:xfrm>
            <a:off x="7119135" y="2808686"/>
            <a:ext cx="5072865" cy="1061829"/>
          </a:xfrm>
          <a:prstGeom prst="rect">
            <a:avLst/>
          </a:prstGeom>
          <a:noFill/>
          <a:ln>
            <a:noFill/>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wrap="square">
            <a:spAutoFit/>
          </a:bodyPr>
          <a:lstStyle>
            <a:defPPr>
              <a:defRPr lang="zh-CN"/>
            </a:defPPr>
            <a:lvl1pPr>
              <a:lnSpc>
                <a:spcPct val="150000"/>
              </a:lnSpc>
              <a:defRPr kumimoji="1" sz="2000" b="1">
                <a:latin typeface="Tahoma" panose="020B0604030504040204" pitchFamily="34" charset="0"/>
                <a:ea typeface="黑体" panose="02010609060101010101" pitchFamily="49" charset="-122"/>
              </a:defRPr>
            </a:lvl1pPr>
            <a:lvl2pPr lvl="1">
              <a:lnSpc>
                <a:spcPct val="150000"/>
              </a:lnSpc>
              <a:defRPr kumimoji="1" sz="2000" b="1">
                <a:latin typeface="Tahoma" panose="020B0604030504040204" pitchFamily="34" charset="0"/>
                <a:ea typeface="黑体" panose="02010609060101010101" pitchFamily="49" charset="-122"/>
              </a:defRPr>
            </a:lvl2pPr>
            <a:lvl3pPr marL="1143000" indent="-228600">
              <a:defRPr kumimoji="1" sz="2400">
                <a:latin typeface="Tahoma" panose="020B0604030504040204" pitchFamily="34" charset="0"/>
                <a:ea typeface="黑体" panose="02010609060101010101" pitchFamily="49" charset="-122"/>
              </a:defRPr>
            </a:lvl3pPr>
            <a:lvl4pPr marL="1600200" indent="-228600">
              <a:defRPr kumimoji="1" sz="2400">
                <a:latin typeface="Tahoma" panose="020B0604030504040204" pitchFamily="34" charset="0"/>
                <a:ea typeface="黑体" panose="02010609060101010101" pitchFamily="49" charset="-122"/>
              </a:defRPr>
            </a:lvl4pPr>
            <a:lvl5pPr marL="2057400" indent="-228600">
              <a:defRPr kumimoji="1" sz="2400">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latin typeface="Tahoma" panose="020B0604030504040204" pitchFamily="34" charset="0"/>
                <a:ea typeface="黑体" panose="02010609060101010101" pitchFamily="49" charset="-122"/>
              </a:defRPr>
            </a:lvl9pPr>
          </a:lstStyle>
          <a:p>
            <a:r>
              <a:rPr lang="zh-CN" altLang="en-US" sz="1800" dirty="0"/>
              <a:t>练习：</a:t>
            </a:r>
            <a:endParaRPr lang="en-US" altLang="zh-CN" sz="1800" dirty="0"/>
          </a:p>
          <a:p>
            <a:pPr>
              <a:lnSpc>
                <a:spcPct val="100000"/>
              </a:lnSpc>
            </a:pPr>
            <a:r>
              <a:rPr lang="zh-CN" altLang="en-US" sz="1800" dirty="0"/>
              <a:t>对</a:t>
            </a:r>
            <a:r>
              <a:rPr lang="en-US" altLang="zh-CN" sz="1800" dirty="0"/>
              <a:t>student(</a:t>
            </a:r>
            <a:r>
              <a:rPr lang="en-US" altLang="zh-CN" sz="1800" dirty="0" err="1"/>
              <a:t>sno</a:t>
            </a:r>
            <a:r>
              <a:rPr lang="zh-CN" altLang="en-US" sz="1800" dirty="0"/>
              <a:t>，</a:t>
            </a:r>
            <a:r>
              <a:rPr lang="en-US" altLang="zh-CN" sz="1800" dirty="0" err="1"/>
              <a:t>sname</a:t>
            </a:r>
            <a:r>
              <a:rPr lang="zh-CN" altLang="en-US" sz="1800" dirty="0"/>
              <a:t>，</a:t>
            </a:r>
            <a:r>
              <a:rPr lang="en-US" altLang="zh-CN" sz="1800" dirty="0"/>
              <a:t>sex</a:t>
            </a:r>
            <a:r>
              <a:rPr lang="zh-CN" altLang="en-US" sz="1800" dirty="0"/>
              <a:t>，</a:t>
            </a:r>
            <a:r>
              <a:rPr lang="en-US" altLang="zh-CN" sz="1800" dirty="0"/>
              <a:t>age</a:t>
            </a:r>
            <a:r>
              <a:rPr lang="zh-CN" altLang="en-US" sz="1800" dirty="0"/>
              <a:t>，</a:t>
            </a:r>
            <a:r>
              <a:rPr lang="en-US" altLang="zh-CN" sz="1800" dirty="0" err="1"/>
              <a:t>sdept</a:t>
            </a:r>
            <a:r>
              <a:rPr lang="en-US" altLang="zh-CN" sz="1800" dirty="0"/>
              <a:t>)</a:t>
            </a:r>
            <a:r>
              <a:rPr lang="zh-CN" altLang="en-US" sz="1800" dirty="0"/>
              <a:t>，</a:t>
            </a:r>
            <a:endParaRPr lang="en-US" altLang="zh-CN" sz="1800" dirty="0"/>
          </a:p>
          <a:p>
            <a:pPr>
              <a:lnSpc>
                <a:spcPct val="100000"/>
              </a:lnSpc>
            </a:pPr>
            <a:r>
              <a:rPr lang="zh-CN" altLang="en-US" sz="1800" dirty="0"/>
              <a:t>求各个系的学生人数。</a:t>
            </a:r>
          </a:p>
        </p:txBody>
      </p:sp>
      <p:sp>
        <p:nvSpPr>
          <p:cNvPr id="7" name="Text Box 6">
            <a:extLst>
              <a:ext uri="{FF2B5EF4-FFF2-40B4-BE49-F238E27FC236}">
                <a16:creationId xmlns:a16="http://schemas.microsoft.com/office/drawing/2014/main" id="{4CAF5FCF-AF8F-1249-AF98-7E34D4E61758}"/>
              </a:ext>
            </a:extLst>
          </p:cNvPr>
          <p:cNvSpPr txBox="1">
            <a:spLocks noChangeArrowheads="1"/>
          </p:cNvSpPr>
          <p:nvPr/>
        </p:nvSpPr>
        <p:spPr bwMode="auto">
          <a:xfrm>
            <a:off x="7125128" y="4099732"/>
            <a:ext cx="5066872" cy="1061829"/>
          </a:xfrm>
          <a:prstGeom prst="rect">
            <a:avLst/>
          </a:prstGeom>
          <a:noFill/>
          <a:ln>
            <a:noFill/>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wrap="square">
            <a:spAutoFit/>
          </a:bodyPr>
          <a:lstStyle>
            <a:defPPr>
              <a:defRPr lang="zh-CN"/>
            </a:defPPr>
            <a:lvl1pPr>
              <a:lnSpc>
                <a:spcPct val="150000"/>
              </a:lnSpc>
              <a:defRPr kumimoji="1" sz="2000" b="1">
                <a:latin typeface="Tahoma" panose="020B0604030504040204" pitchFamily="34" charset="0"/>
                <a:ea typeface="黑体" panose="02010609060101010101" pitchFamily="49" charset="-122"/>
              </a:defRPr>
            </a:lvl1pPr>
            <a:lvl2pPr lvl="1">
              <a:lnSpc>
                <a:spcPct val="150000"/>
              </a:lnSpc>
              <a:defRPr kumimoji="1" sz="2000" b="1">
                <a:latin typeface="Tahoma" panose="020B0604030504040204" pitchFamily="34" charset="0"/>
                <a:ea typeface="黑体" panose="02010609060101010101" pitchFamily="49" charset="-122"/>
              </a:defRPr>
            </a:lvl2pPr>
            <a:lvl3pPr marL="1143000" indent="-228600">
              <a:defRPr kumimoji="1" sz="2400">
                <a:latin typeface="Tahoma" panose="020B0604030504040204" pitchFamily="34" charset="0"/>
                <a:ea typeface="黑体" panose="02010609060101010101" pitchFamily="49" charset="-122"/>
              </a:defRPr>
            </a:lvl3pPr>
            <a:lvl4pPr marL="1600200" indent="-228600">
              <a:defRPr kumimoji="1" sz="2400">
                <a:latin typeface="Tahoma" panose="020B0604030504040204" pitchFamily="34" charset="0"/>
                <a:ea typeface="黑体" panose="02010609060101010101" pitchFamily="49" charset="-122"/>
              </a:defRPr>
            </a:lvl4pPr>
            <a:lvl5pPr marL="2057400" indent="-228600">
              <a:defRPr kumimoji="1" sz="2400">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latin typeface="Tahoma" panose="020B0604030504040204" pitchFamily="34" charset="0"/>
                <a:ea typeface="黑体" panose="02010609060101010101" pitchFamily="49" charset="-122"/>
              </a:defRPr>
            </a:lvl9pPr>
          </a:lstStyle>
          <a:p>
            <a:r>
              <a:rPr lang="zh-CN" altLang="en-US" sz="1800" dirty="0"/>
              <a:t>练习：</a:t>
            </a:r>
            <a:endParaRPr lang="en-US" altLang="zh-CN" sz="1800" dirty="0"/>
          </a:p>
          <a:p>
            <a:pPr>
              <a:lnSpc>
                <a:spcPct val="100000"/>
              </a:lnSpc>
            </a:pPr>
            <a:r>
              <a:rPr lang="zh-CN" altLang="en-US" sz="1800" dirty="0"/>
              <a:t>对</a:t>
            </a:r>
            <a:r>
              <a:rPr lang="en-US" altLang="zh-CN" sz="1800" dirty="0"/>
              <a:t>student(</a:t>
            </a:r>
            <a:r>
              <a:rPr lang="en-US" altLang="zh-CN" sz="1800" dirty="0" err="1"/>
              <a:t>sno</a:t>
            </a:r>
            <a:r>
              <a:rPr lang="zh-CN" altLang="en-US" sz="1800" dirty="0"/>
              <a:t>，</a:t>
            </a:r>
            <a:r>
              <a:rPr lang="en-US" altLang="zh-CN" sz="1800" dirty="0" err="1"/>
              <a:t>sname</a:t>
            </a:r>
            <a:r>
              <a:rPr lang="zh-CN" altLang="en-US" sz="1800" dirty="0"/>
              <a:t>，</a:t>
            </a:r>
            <a:r>
              <a:rPr lang="en-US" altLang="zh-CN" sz="1800" dirty="0"/>
              <a:t>sex</a:t>
            </a:r>
            <a:r>
              <a:rPr lang="zh-CN" altLang="en-US" sz="1800" dirty="0"/>
              <a:t>，</a:t>
            </a:r>
            <a:r>
              <a:rPr lang="en-US" altLang="zh-CN" sz="1800" dirty="0"/>
              <a:t>age</a:t>
            </a:r>
            <a:r>
              <a:rPr lang="zh-CN" altLang="en-US" sz="1800" dirty="0"/>
              <a:t>，</a:t>
            </a:r>
            <a:r>
              <a:rPr lang="en-US" altLang="zh-CN" sz="1800" dirty="0" err="1"/>
              <a:t>sdept</a:t>
            </a:r>
            <a:r>
              <a:rPr lang="en-US" altLang="zh-CN" sz="1800" dirty="0"/>
              <a:t>)</a:t>
            </a:r>
            <a:r>
              <a:rPr lang="zh-CN" altLang="en-US" sz="1800" dirty="0"/>
              <a:t>，求各个系男女生人数。</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056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505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5056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056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056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056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a:extLst>
              <a:ext uri="{FF2B5EF4-FFF2-40B4-BE49-F238E27FC236}">
                <a16:creationId xmlns:a16="http://schemas.microsoft.com/office/drawing/2014/main" id="{CF7A5EEB-1235-DB4B-B372-20AD8A14C1B7}"/>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zh-CN" altLang="en-US" dirty="0">
                <a:solidFill>
                  <a:schemeClr val="bg2">
                    <a:lumMod val="10000"/>
                  </a:schemeClr>
                </a:solidFill>
              </a:rPr>
              <a:t>使用</a:t>
            </a:r>
            <a:r>
              <a:rPr lang="en-US" altLang="zh-CN" dirty="0">
                <a:solidFill>
                  <a:schemeClr val="bg2">
                    <a:lumMod val="10000"/>
                  </a:schemeClr>
                </a:solidFill>
              </a:rPr>
              <a:t>HAVING</a:t>
            </a:r>
            <a:r>
              <a:rPr lang="zh-CN" altLang="en-US" dirty="0">
                <a:solidFill>
                  <a:schemeClr val="bg2">
                    <a:lumMod val="10000"/>
                  </a:schemeClr>
                </a:solidFill>
              </a:rPr>
              <a:t>短语筛选最终输出结果</a:t>
            </a:r>
          </a:p>
        </p:txBody>
      </p:sp>
      <p:sp>
        <p:nvSpPr>
          <p:cNvPr id="456707" name="Rectangle 3">
            <a:extLst>
              <a:ext uri="{FF2B5EF4-FFF2-40B4-BE49-F238E27FC236}">
                <a16:creationId xmlns:a16="http://schemas.microsoft.com/office/drawing/2014/main" id="{181E5643-FB91-8E48-A183-533B8B0DC8EF}"/>
              </a:ext>
            </a:extLst>
          </p:cNvPr>
          <p:cNvSpPr>
            <a:spLocks noGrp="1" noChangeArrowheads="1"/>
          </p:cNvSpPr>
          <p:nvPr>
            <p:ph idx="1"/>
          </p:nvPr>
        </p:nvSpPr>
        <p:spPr>
          <a:xfrm>
            <a:off x="190929" y="1234871"/>
            <a:ext cx="6271516" cy="2330262"/>
          </a:xfrm>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ormAutofit/>
          </a:bodyPr>
          <a:lstStyle/>
          <a:p>
            <a:pPr marL="0" indent="0">
              <a:lnSpc>
                <a:spcPct val="105000"/>
              </a:lnSpc>
              <a:buNone/>
              <a:defRPr/>
            </a:pPr>
            <a:r>
              <a:rPr lang="en-US" altLang="zh-CN" sz="2000" b="1" dirty="0">
                <a:latin typeface="Times New Roman" charset="0"/>
              </a:rPr>
              <a:t>HAVING</a:t>
            </a:r>
            <a:r>
              <a:rPr lang="zh-CN" altLang="en-US" sz="2000" b="1" dirty="0">
                <a:latin typeface="Times New Roman" charset="0"/>
              </a:rPr>
              <a:t>短语的作用是用来输出满足指定条件的</a:t>
            </a:r>
            <a:r>
              <a:rPr lang="zh-CN" altLang="en-US" sz="2000" b="1" dirty="0">
                <a:solidFill>
                  <a:schemeClr val="folHlink"/>
                </a:solidFill>
                <a:latin typeface="Times New Roman" charset="0"/>
              </a:rPr>
              <a:t>分组（即</a:t>
            </a:r>
            <a:r>
              <a:rPr lang="en-US" altLang="zh-CN" sz="2000" b="1" dirty="0">
                <a:solidFill>
                  <a:schemeClr val="folHlink"/>
                </a:solidFill>
                <a:latin typeface="Times New Roman" charset="0"/>
              </a:rPr>
              <a:t>GROUP </a:t>
            </a:r>
            <a:r>
              <a:rPr lang="zh-CN" altLang="en-US" sz="2000" b="1" dirty="0">
                <a:solidFill>
                  <a:schemeClr val="folHlink"/>
                </a:solidFill>
                <a:latin typeface="Times New Roman" charset="0"/>
              </a:rPr>
              <a:t>）</a:t>
            </a:r>
            <a:r>
              <a:rPr lang="zh-CN" altLang="en-US" sz="2000" b="1" dirty="0">
                <a:latin typeface="Times New Roman" charset="0"/>
              </a:rPr>
              <a:t>。</a:t>
            </a:r>
            <a:endParaRPr lang="en-US" altLang="zh-CN" sz="2000" b="1" dirty="0">
              <a:latin typeface="Times New Roman" charset="0"/>
            </a:endParaRPr>
          </a:p>
          <a:p>
            <a:pPr marL="0" indent="0">
              <a:lnSpc>
                <a:spcPct val="100000"/>
              </a:lnSpc>
              <a:buNone/>
              <a:defRPr/>
            </a:pPr>
            <a:r>
              <a:rPr lang="en-US" altLang="zh-CN" sz="2000" b="1" dirty="0">
                <a:latin typeface="Times New Roman" charset="0"/>
              </a:rPr>
              <a:t>HAVING</a:t>
            </a:r>
            <a:r>
              <a:rPr lang="zh-CN" altLang="en-US" sz="2000" b="1" dirty="0">
                <a:latin typeface="Times New Roman" charset="0"/>
              </a:rPr>
              <a:t>短语与</a:t>
            </a:r>
            <a:r>
              <a:rPr lang="en-US" altLang="zh-CN" sz="2000" b="1" dirty="0">
                <a:latin typeface="Times New Roman" charset="0"/>
              </a:rPr>
              <a:t>WHERE</a:t>
            </a:r>
            <a:r>
              <a:rPr lang="zh-CN" altLang="en-US" sz="2000" b="1" dirty="0">
                <a:latin typeface="Times New Roman" charset="0"/>
              </a:rPr>
              <a:t>子句的区别：</a:t>
            </a:r>
            <a:r>
              <a:rPr lang="zh-CN" altLang="en-US" sz="2000" b="1" dirty="0">
                <a:solidFill>
                  <a:schemeClr val="folHlink"/>
                </a:solidFill>
                <a:latin typeface="Times New Roman" charset="0"/>
              </a:rPr>
              <a:t>作用对象不同</a:t>
            </a:r>
            <a:endParaRPr lang="en-US" altLang="zh-CN" sz="2000" b="1" dirty="0">
              <a:solidFill>
                <a:schemeClr val="folHlink"/>
              </a:solidFill>
              <a:latin typeface="Times New Roman" charset="0"/>
            </a:endParaRPr>
          </a:p>
          <a:p>
            <a:pPr marL="457200" lvl="1" indent="0">
              <a:lnSpc>
                <a:spcPct val="100000"/>
              </a:lnSpc>
              <a:buNone/>
              <a:defRPr/>
            </a:pPr>
            <a:r>
              <a:rPr lang="en-US" altLang="zh-CN" sz="2000" b="1" dirty="0">
                <a:latin typeface="Times New Roman" charset="0"/>
              </a:rPr>
              <a:t>WHERE</a:t>
            </a:r>
            <a:r>
              <a:rPr lang="zh-CN" altLang="en-US" sz="2000" b="1" dirty="0">
                <a:latin typeface="Times New Roman" charset="0"/>
              </a:rPr>
              <a:t>子句作用于基表或视图，从中选择满足条件的</a:t>
            </a:r>
            <a:r>
              <a:rPr lang="zh-CN" altLang="en-US" sz="2000" b="1" dirty="0">
                <a:solidFill>
                  <a:srgbClr val="A50021"/>
                </a:solidFill>
                <a:latin typeface="Times New Roman" charset="0"/>
              </a:rPr>
              <a:t>元组</a:t>
            </a:r>
            <a:r>
              <a:rPr lang="zh-CN" altLang="en-US" sz="2000" b="1" dirty="0">
                <a:latin typeface="Times New Roman" charset="0"/>
              </a:rPr>
              <a:t>。</a:t>
            </a:r>
            <a:endParaRPr lang="en-US" altLang="zh-CN" sz="2000" b="1" dirty="0">
              <a:latin typeface="Times New Roman" charset="0"/>
            </a:endParaRPr>
          </a:p>
          <a:p>
            <a:pPr marL="457200" lvl="1" indent="0">
              <a:lnSpc>
                <a:spcPct val="105000"/>
              </a:lnSpc>
              <a:buNone/>
              <a:defRPr/>
            </a:pPr>
            <a:r>
              <a:rPr lang="en-US" altLang="zh-CN" sz="2000" b="1" dirty="0">
                <a:latin typeface="Times New Roman" charset="0"/>
              </a:rPr>
              <a:t>HAVING</a:t>
            </a:r>
            <a:r>
              <a:rPr lang="zh-CN" altLang="en-US" sz="2000" b="1" dirty="0">
                <a:latin typeface="Times New Roman" charset="0"/>
              </a:rPr>
              <a:t>短语作用于组，从中选择满足条件的</a:t>
            </a:r>
            <a:r>
              <a:rPr lang="zh-CN" altLang="en-US" sz="2000" b="1" dirty="0">
                <a:solidFill>
                  <a:srgbClr val="A50021"/>
                </a:solidFill>
                <a:latin typeface="Times New Roman" charset="0"/>
              </a:rPr>
              <a:t>组</a:t>
            </a:r>
            <a:r>
              <a:rPr lang="zh-CN" altLang="en-US" sz="2000" b="1" dirty="0">
                <a:latin typeface="Times New Roman" charset="0"/>
              </a:rPr>
              <a:t>。</a:t>
            </a:r>
          </a:p>
        </p:txBody>
      </p:sp>
      <p:sp>
        <p:nvSpPr>
          <p:cNvPr id="6" name="幻灯片编号占位符 5">
            <a:extLst>
              <a:ext uri="{FF2B5EF4-FFF2-40B4-BE49-F238E27FC236}">
                <a16:creationId xmlns:a16="http://schemas.microsoft.com/office/drawing/2014/main" id="{AF75AA1B-5237-BE45-83B8-0CC099899BFF}"/>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D00D0EC9-4892-424C-A10B-EF9681508280}" type="slidenum">
              <a:rPr kumimoji="0" lang="en-US" altLang="zh-CN" sz="1400">
                <a:ea typeface="宋体" panose="02010600030101010101" pitchFamily="2" charset="-122"/>
              </a:rPr>
              <a:pPr/>
              <a:t>47</a:t>
            </a:fld>
            <a:endParaRPr kumimoji="0" lang="en-US" altLang="zh-CN" sz="1400">
              <a:ea typeface="宋体" panose="02010600030101010101" pitchFamily="2" charset="-122"/>
            </a:endParaRPr>
          </a:p>
        </p:txBody>
      </p:sp>
      <p:sp>
        <p:nvSpPr>
          <p:cNvPr id="456709" name="Rectangle 5">
            <a:extLst>
              <a:ext uri="{FF2B5EF4-FFF2-40B4-BE49-F238E27FC236}">
                <a16:creationId xmlns:a16="http://schemas.microsoft.com/office/drawing/2014/main" id="{3A8A7869-9BB4-B146-B79E-604CF49EC4F9}"/>
              </a:ext>
            </a:extLst>
          </p:cNvPr>
          <p:cNvSpPr>
            <a:spLocks noChangeArrowheads="1"/>
          </p:cNvSpPr>
          <p:nvPr/>
        </p:nvSpPr>
        <p:spPr bwMode="auto">
          <a:xfrm>
            <a:off x="190929" y="3746911"/>
            <a:ext cx="6086581" cy="1615827"/>
          </a:xfrm>
          <a:prstGeom prst="rect">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kumimoji="1" lang="zh-CN" altLang="en-US" b="1" dirty="0">
                <a:latin typeface="Tahoma" panose="020B0604030504040204" pitchFamily="34" charset="0"/>
                <a:ea typeface="黑体" panose="02010609060101010101" pitchFamily="49" charset="-122"/>
              </a:rPr>
              <a:t>注意：</a:t>
            </a:r>
            <a:endParaRPr kumimoji="1" lang="en-US" altLang="zh-CN" b="1" dirty="0">
              <a:latin typeface="Tahoma" panose="020B0604030504040204" pitchFamily="34" charset="0"/>
              <a:ea typeface="黑体" panose="02010609060101010101" pitchFamily="49" charset="-122"/>
            </a:endParaRPr>
          </a:p>
          <a:p>
            <a:r>
              <a:rPr kumimoji="1" lang="zh-CN" altLang="en-US" b="1" dirty="0">
                <a:latin typeface="Tahoma" panose="020B0604030504040204" pitchFamily="34" charset="0"/>
                <a:ea typeface="黑体" panose="02010609060101010101" pitchFamily="49" charset="-122"/>
              </a:rPr>
              <a:t>  </a:t>
            </a:r>
            <a:r>
              <a:rPr kumimoji="1" lang="en-US" altLang="zh-CN" b="1" dirty="0">
                <a:latin typeface="Tahoma" panose="020B0604030504040204" pitchFamily="34" charset="0"/>
                <a:ea typeface="黑体" panose="02010609060101010101" pitchFamily="49" charset="-122"/>
              </a:rPr>
              <a:t>HAVING</a:t>
            </a:r>
            <a:r>
              <a:rPr kumimoji="1" lang="zh-CN" altLang="en-US" b="1" dirty="0">
                <a:latin typeface="Tahoma" panose="020B0604030504040204" pitchFamily="34" charset="0"/>
                <a:ea typeface="黑体" panose="02010609060101010101" pitchFamily="49" charset="-122"/>
              </a:rPr>
              <a:t>短语不能单独使用，必须和</a:t>
            </a:r>
            <a:r>
              <a:rPr kumimoji="1" lang="en-US" altLang="zh-CN" b="1" dirty="0">
                <a:latin typeface="Tahoma" panose="020B0604030504040204" pitchFamily="34" charset="0"/>
                <a:ea typeface="黑体" panose="02010609060101010101" pitchFamily="49" charset="-122"/>
              </a:rPr>
              <a:t>GROUP BY</a:t>
            </a:r>
            <a:r>
              <a:rPr kumimoji="1" lang="zh-CN" altLang="en-US" b="1" dirty="0">
                <a:latin typeface="Tahoma" panose="020B0604030504040204" pitchFamily="34" charset="0"/>
                <a:ea typeface="黑体" panose="02010609060101010101" pitchFamily="49" charset="-122"/>
              </a:rPr>
              <a:t>子句一起使用。</a:t>
            </a:r>
            <a:endParaRPr kumimoji="1" lang="en-US" altLang="zh-CN" b="1" dirty="0">
              <a:latin typeface="Tahoma" panose="020B0604030504040204" pitchFamily="34" charset="0"/>
              <a:ea typeface="黑体" panose="02010609060101010101" pitchFamily="49" charset="-122"/>
            </a:endParaRPr>
          </a:p>
          <a:p>
            <a:r>
              <a:rPr kumimoji="1" lang="zh-CN" altLang="en-US" b="1" dirty="0">
                <a:latin typeface="Tahoma" panose="020B0604030504040204" pitchFamily="34" charset="0"/>
                <a:ea typeface="黑体" panose="02010609060101010101" pitchFamily="49" charset="-122"/>
              </a:rPr>
              <a:t>  有</a:t>
            </a:r>
            <a:r>
              <a:rPr kumimoji="1" lang="en-US" altLang="zh-CN" b="1" dirty="0">
                <a:latin typeface="Tahoma" panose="020B0604030504040204" pitchFamily="34" charset="0"/>
                <a:ea typeface="黑体" panose="02010609060101010101" pitchFamily="49" charset="-122"/>
              </a:rPr>
              <a:t>GROUP BY </a:t>
            </a:r>
            <a:r>
              <a:rPr kumimoji="1" lang="zh-CN" altLang="en-US" b="1" dirty="0">
                <a:latin typeface="Tahoma" panose="020B0604030504040204" pitchFamily="34" charset="0"/>
                <a:ea typeface="黑体" panose="02010609060101010101" pitchFamily="49" charset="-122"/>
              </a:rPr>
              <a:t>，不一定有</a:t>
            </a:r>
            <a:r>
              <a:rPr kumimoji="1" lang="en-US" altLang="zh-CN" b="1" dirty="0">
                <a:latin typeface="Tahoma" panose="020B0604030504040204" pitchFamily="34" charset="0"/>
                <a:ea typeface="黑体" panose="02010609060101010101" pitchFamily="49" charset="-122"/>
              </a:rPr>
              <a:t>HAVING</a:t>
            </a:r>
            <a:r>
              <a:rPr kumimoji="1" lang="zh-CN" altLang="en-US" b="1" dirty="0">
                <a:latin typeface="Tahoma" panose="020B0604030504040204" pitchFamily="34" charset="0"/>
                <a:ea typeface="黑体" panose="02010609060101010101" pitchFamily="49" charset="-122"/>
              </a:rPr>
              <a:t>，但有</a:t>
            </a:r>
            <a:r>
              <a:rPr kumimoji="1" lang="en-US" altLang="zh-CN" b="1" dirty="0">
                <a:latin typeface="Tahoma" panose="020B0604030504040204" pitchFamily="34" charset="0"/>
                <a:ea typeface="黑体" panose="02010609060101010101" pitchFamily="49" charset="-122"/>
              </a:rPr>
              <a:t>HAVING</a:t>
            </a:r>
            <a:r>
              <a:rPr kumimoji="1" lang="zh-CN" altLang="en-US" b="1" dirty="0">
                <a:latin typeface="Tahoma" panose="020B0604030504040204" pitchFamily="34" charset="0"/>
                <a:ea typeface="黑体" panose="02010609060101010101" pitchFamily="49" charset="-122"/>
              </a:rPr>
              <a:t>，则一定有</a:t>
            </a:r>
            <a:r>
              <a:rPr kumimoji="1" lang="en-US" altLang="zh-CN" b="1" dirty="0">
                <a:latin typeface="Tahoma" panose="020B0604030504040204" pitchFamily="34" charset="0"/>
                <a:ea typeface="黑体" panose="02010609060101010101" pitchFamily="49" charset="-122"/>
              </a:rPr>
              <a:t>GROUP BY </a:t>
            </a:r>
            <a:r>
              <a:rPr kumimoji="1" lang="zh-CN" altLang="en-US" b="1" dirty="0">
                <a:latin typeface="Tahoma" panose="020B0604030504040204" pitchFamily="34" charset="0"/>
                <a:ea typeface="黑体" panose="02010609060101010101" pitchFamily="49" charset="-122"/>
              </a:rPr>
              <a:t>。</a:t>
            </a:r>
            <a:endParaRPr kumimoji="1" lang="en-US" altLang="zh-CN" b="1" dirty="0">
              <a:latin typeface="Tahoma" panose="020B0604030504040204" pitchFamily="34" charset="0"/>
              <a:ea typeface="黑体" panose="02010609060101010101" pitchFamily="49" charset="-122"/>
            </a:endParaRPr>
          </a:p>
        </p:txBody>
      </p:sp>
      <p:sp>
        <p:nvSpPr>
          <p:cNvPr id="2" name="矩形 1">
            <a:extLst>
              <a:ext uri="{FF2B5EF4-FFF2-40B4-BE49-F238E27FC236}">
                <a16:creationId xmlns:a16="http://schemas.microsoft.com/office/drawing/2014/main" id="{FAAA1CB5-038C-A546-8115-659883560654}"/>
              </a:ext>
            </a:extLst>
          </p:cNvPr>
          <p:cNvSpPr/>
          <p:nvPr/>
        </p:nvSpPr>
        <p:spPr>
          <a:xfrm>
            <a:off x="6736421" y="1140682"/>
            <a:ext cx="5068585" cy="1678473"/>
          </a:xfrm>
          <a:prstGeom prst="rect">
            <a:avLst/>
          </a:prstGeom>
        </p:spPr>
        <p:txBody>
          <a:bodyPr wrap="square">
            <a:spAutoFit/>
          </a:bodyPr>
          <a:lstStyle/>
          <a:p>
            <a:pPr>
              <a:lnSpc>
                <a:spcPct val="105000"/>
              </a:lnSpc>
              <a:buFont typeface="Wingdings" charset="0"/>
              <a:buNone/>
              <a:defRPr/>
            </a:pPr>
            <a:r>
              <a:rPr lang="zh-CN" altLang="en-US" sz="2000" b="1" dirty="0">
                <a:latin typeface="SimHei" panose="02010609060101010101" pitchFamily="49" charset="-122"/>
                <a:ea typeface="SimHei" panose="02010609060101010101" pitchFamily="49" charset="-122"/>
                <a:cs typeface="Arial" panose="020B0604020202020204" pitchFamily="34" charset="0"/>
              </a:rPr>
              <a:t>例：查询选修了</a:t>
            </a:r>
            <a:r>
              <a:rPr lang="en-US" altLang="zh-CN" sz="2000" b="1" dirty="0">
                <a:latin typeface="SimHei" panose="02010609060101010101" pitchFamily="49" charset="-122"/>
                <a:ea typeface="SimHei" panose="02010609060101010101" pitchFamily="49" charset="-122"/>
                <a:cs typeface="Arial" panose="020B0604020202020204" pitchFamily="34" charset="0"/>
              </a:rPr>
              <a:t>3</a:t>
            </a:r>
            <a:r>
              <a:rPr lang="zh-CN" altLang="en-US" sz="2000" b="1" dirty="0">
                <a:latin typeface="SimHei" panose="02010609060101010101" pitchFamily="49" charset="-122"/>
                <a:ea typeface="SimHei" panose="02010609060101010101" pitchFamily="49" charset="-122"/>
                <a:cs typeface="Arial" panose="020B0604020202020204" pitchFamily="34" charset="0"/>
              </a:rPr>
              <a:t>门以上课程的学生学号。</a:t>
            </a:r>
            <a:endParaRPr lang="en-US" altLang="zh-CN" sz="2000" b="1" dirty="0">
              <a:latin typeface="SimHei" panose="02010609060101010101" pitchFamily="49" charset="-122"/>
              <a:ea typeface="SimHei" panose="02010609060101010101" pitchFamily="49" charset="-122"/>
              <a:cs typeface="Arial" panose="020B0604020202020204" pitchFamily="34" charset="0"/>
            </a:endParaRPr>
          </a:p>
          <a:p>
            <a:pPr lvl="1">
              <a:lnSpc>
                <a:spcPct val="105000"/>
              </a:lnSpc>
              <a:buFont typeface="Wingdings" charset="0"/>
              <a:buNone/>
              <a:defRPr/>
            </a:pPr>
            <a:r>
              <a:rPr lang="en-US" altLang="zh-CN" b="1" dirty="0"/>
              <a:t>     </a:t>
            </a:r>
            <a:r>
              <a:rPr kumimoji="1" lang="en-US" altLang="zh-CN" sz="2000" dirty="0">
                <a:latin typeface="Tahoma" panose="020B0604030504040204" pitchFamily="34" charset="0"/>
                <a:ea typeface="黑体" panose="02010609060101010101" pitchFamily="49" charset="-122"/>
              </a:rPr>
              <a:t>SELECT </a:t>
            </a:r>
            <a:r>
              <a:rPr kumimoji="1" lang="en-US" altLang="zh-CN" sz="2000" dirty="0" err="1">
                <a:latin typeface="Tahoma" panose="020B0604030504040204" pitchFamily="34" charset="0"/>
                <a:ea typeface="黑体" panose="02010609060101010101" pitchFamily="49" charset="-122"/>
              </a:rPr>
              <a:t>Sno</a:t>
            </a:r>
            <a:endParaRPr kumimoji="1" lang="en-US" altLang="zh-CN" sz="2000" dirty="0">
              <a:latin typeface="Tahoma" panose="020B0604030504040204" pitchFamily="34" charset="0"/>
              <a:ea typeface="黑体" panose="02010609060101010101" pitchFamily="49" charset="-122"/>
            </a:endParaRPr>
          </a:p>
          <a:p>
            <a:pPr lvl="1">
              <a:lnSpc>
                <a:spcPct val="105000"/>
              </a:lnSpc>
              <a:buFont typeface="Wingdings" charset="0"/>
              <a:buNone/>
              <a:defRPr/>
            </a:pPr>
            <a:r>
              <a:rPr kumimoji="1" lang="en-US" altLang="zh-CN" sz="2000" dirty="0">
                <a:latin typeface="Tahoma" panose="020B0604030504040204" pitchFamily="34" charset="0"/>
                <a:ea typeface="黑体" panose="02010609060101010101" pitchFamily="49" charset="-122"/>
              </a:rPr>
              <a:t>     FROM  SC</a:t>
            </a:r>
          </a:p>
          <a:p>
            <a:pPr lvl="1">
              <a:lnSpc>
                <a:spcPct val="105000"/>
              </a:lnSpc>
              <a:buFont typeface="Wingdings" charset="0"/>
              <a:buNone/>
              <a:defRPr/>
            </a:pPr>
            <a:r>
              <a:rPr kumimoji="1" lang="en-US" altLang="zh-CN" sz="2000" dirty="0">
                <a:latin typeface="Tahoma" panose="020B0604030504040204" pitchFamily="34" charset="0"/>
                <a:ea typeface="黑体" panose="02010609060101010101" pitchFamily="49" charset="-122"/>
              </a:rPr>
              <a:t>     GROUP BY </a:t>
            </a:r>
            <a:r>
              <a:rPr kumimoji="1" lang="en-US" altLang="zh-CN" sz="2000" dirty="0" err="1">
                <a:latin typeface="Tahoma" panose="020B0604030504040204" pitchFamily="34" charset="0"/>
                <a:ea typeface="黑体" panose="02010609060101010101" pitchFamily="49" charset="-122"/>
              </a:rPr>
              <a:t>Sno</a:t>
            </a:r>
            <a:endParaRPr kumimoji="1" lang="en-US" altLang="zh-CN" sz="2000" dirty="0">
              <a:latin typeface="Tahoma" panose="020B0604030504040204" pitchFamily="34" charset="0"/>
              <a:ea typeface="黑体" panose="02010609060101010101" pitchFamily="49" charset="-122"/>
            </a:endParaRPr>
          </a:p>
          <a:p>
            <a:pPr lvl="1">
              <a:lnSpc>
                <a:spcPct val="105000"/>
              </a:lnSpc>
              <a:buFont typeface="Wingdings" charset="0"/>
              <a:buNone/>
              <a:defRPr/>
            </a:pPr>
            <a:r>
              <a:rPr kumimoji="1" lang="en-US" altLang="zh-CN" sz="2000" dirty="0">
                <a:latin typeface="Tahoma" panose="020B0604030504040204" pitchFamily="34" charset="0"/>
                <a:ea typeface="黑体" panose="02010609060101010101" pitchFamily="49" charset="-122"/>
              </a:rPr>
              <a:t>     HAVING  COUNT(*) &gt;3</a:t>
            </a:r>
            <a:r>
              <a:rPr kumimoji="1" lang="zh-CN" altLang="en-US" sz="2000" dirty="0">
                <a:latin typeface="Tahoma" panose="020B0604030504040204" pitchFamily="34" charset="0"/>
                <a:ea typeface="黑体" panose="02010609060101010101" pitchFamily="49" charset="-122"/>
              </a:rPr>
              <a:t>；</a:t>
            </a:r>
          </a:p>
        </p:txBody>
      </p:sp>
      <p:sp>
        <p:nvSpPr>
          <p:cNvPr id="3" name="矩形 2">
            <a:extLst>
              <a:ext uri="{FF2B5EF4-FFF2-40B4-BE49-F238E27FC236}">
                <a16:creationId xmlns:a16="http://schemas.microsoft.com/office/drawing/2014/main" id="{62D34F56-D1F0-AF43-8C09-24ABC25D049C}"/>
              </a:ext>
            </a:extLst>
          </p:cNvPr>
          <p:cNvSpPr/>
          <p:nvPr/>
        </p:nvSpPr>
        <p:spPr>
          <a:xfrm>
            <a:off x="6736421" y="3128299"/>
            <a:ext cx="5356260" cy="2327560"/>
          </a:xfrm>
          <a:prstGeom prst="rect">
            <a:avLst/>
          </a:prstGeom>
        </p:spPr>
        <p:txBody>
          <a:bodyPr wrap="square">
            <a:spAutoFit/>
          </a:bodyPr>
          <a:lstStyle/>
          <a:p>
            <a:pPr>
              <a:lnSpc>
                <a:spcPct val="105000"/>
              </a:lnSpc>
              <a:buFont typeface="Wingdings" charset="0"/>
              <a:buNone/>
              <a:defRPr/>
            </a:pPr>
            <a:r>
              <a:rPr lang="zh-CN" altLang="en-US" sz="2000" b="1" dirty="0">
                <a:latin typeface="SimHei" panose="02010609060101010101" pitchFamily="49" charset="-122"/>
                <a:ea typeface="SimHei" panose="02010609060101010101" pitchFamily="49" charset="-122"/>
                <a:cs typeface="Arial" panose="020B0604020202020204" pitchFamily="34" charset="0"/>
              </a:rPr>
              <a:t>例：查询有</a:t>
            </a:r>
            <a:r>
              <a:rPr lang="en-US" altLang="zh-CN" sz="2000" b="1" dirty="0">
                <a:latin typeface="SimHei" panose="02010609060101010101" pitchFamily="49" charset="-122"/>
                <a:ea typeface="SimHei" panose="02010609060101010101" pitchFamily="49" charset="-122"/>
                <a:cs typeface="Arial" panose="020B0604020202020204" pitchFamily="34" charset="0"/>
              </a:rPr>
              <a:t>3</a:t>
            </a:r>
            <a:r>
              <a:rPr lang="zh-CN" altLang="en-US" sz="2000" b="1" dirty="0">
                <a:latin typeface="SimHei" panose="02010609060101010101" pitchFamily="49" charset="-122"/>
                <a:ea typeface="SimHei" panose="02010609060101010101" pitchFamily="49" charset="-122"/>
                <a:cs typeface="Arial" panose="020B0604020202020204" pitchFamily="34" charset="0"/>
              </a:rPr>
              <a:t>门以上课程是</a:t>
            </a:r>
            <a:r>
              <a:rPr lang="en-US" altLang="zh-CN" sz="2000" b="1" dirty="0">
                <a:latin typeface="SimHei" panose="02010609060101010101" pitchFamily="49" charset="-122"/>
                <a:ea typeface="SimHei" panose="02010609060101010101" pitchFamily="49" charset="-122"/>
                <a:cs typeface="Arial" panose="020B0604020202020204" pitchFamily="34" charset="0"/>
              </a:rPr>
              <a:t>90</a:t>
            </a:r>
            <a:r>
              <a:rPr lang="zh-CN" altLang="en-US" sz="2000" b="1" dirty="0">
                <a:latin typeface="SimHei" panose="02010609060101010101" pitchFamily="49" charset="-122"/>
                <a:ea typeface="SimHei" panose="02010609060101010101" pitchFamily="49" charset="-122"/>
                <a:cs typeface="Arial" panose="020B0604020202020204" pitchFamily="34" charset="0"/>
              </a:rPr>
              <a:t>分以上的学生学号及（</a:t>
            </a:r>
            <a:r>
              <a:rPr lang="en-US" altLang="zh-CN" sz="2000" b="1" dirty="0">
                <a:latin typeface="SimHei" panose="02010609060101010101" pitchFamily="49" charset="-122"/>
                <a:ea typeface="SimHei" panose="02010609060101010101" pitchFamily="49" charset="-122"/>
                <a:cs typeface="Arial" panose="020B0604020202020204" pitchFamily="34" charset="0"/>
              </a:rPr>
              <a:t>90</a:t>
            </a:r>
            <a:r>
              <a:rPr lang="zh-CN" altLang="en-US" sz="2000" b="1" dirty="0">
                <a:latin typeface="SimHei" panose="02010609060101010101" pitchFamily="49" charset="-122"/>
                <a:ea typeface="SimHei" panose="02010609060101010101" pitchFamily="49" charset="-122"/>
                <a:cs typeface="Arial" panose="020B0604020202020204" pitchFamily="34" charset="0"/>
              </a:rPr>
              <a:t>分以上的）课程数。</a:t>
            </a:r>
            <a:endParaRPr lang="en-US" altLang="zh-CN" sz="2000" b="1" dirty="0">
              <a:latin typeface="SimHei" panose="02010609060101010101" pitchFamily="49" charset="-122"/>
              <a:ea typeface="SimHei" panose="02010609060101010101" pitchFamily="49" charset="-122"/>
              <a:cs typeface="Arial" panose="020B0604020202020204" pitchFamily="34" charset="0"/>
            </a:endParaRPr>
          </a:p>
          <a:p>
            <a:pPr lvl="1">
              <a:lnSpc>
                <a:spcPct val="105000"/>
              </a:lnSpc>
              <a:buFont typeface="Wingdings" charset="0"/>
              <a:buNone/>
              <a:defRPr/>
            </a:pPr>
            <a:r>
              <a:rPr lang="en-US" altLang="zh-CN" b="1" dirty="0">
                <a:latin typeface="Times New Roman" charset="0"/>
              </a:rPr>
              <a:t>        </a:t>
            </a:r>
            <a:r>
              <a:rPr kumimoji="1" lang="en-US" altLang="zh-CN" sz="2000" dirty="0">
                <a:latin typeface="Tahoma" panose="020B0604030504040204" pitchFamily="34" charset="0"/>
                <a:ea typeface="黑体" panose="02010609060101010101" pitchFamily="49" charset="-122"/>
              </a:rPr>
              <a:t>SELECT  </a:t>
            </a:r>
            <a:r>
              <a:rPr kumimoji="1" lang="en-US" altLang="zh-CN" sz="2000" dirty="0" err="1">
                <a:latin typeface="Tahoma" panose="020B0604030504040204" pitchFamily="34" charset="0"/>
                <a:ea typeface="黑体" panose="02010609060101010101" pitchFamily="49" charset="-122"/>
              </a:rPr>
              <a:t>Sno</a:t>
            </a:r>
            <a:r>
              <a:rPr kumimoji="1" lang="en-US" altLang="zh-CN" sz="2000" dirty="0">
                <a:latin typeface="Tahoma" panose="020B0604030504040204" pitchFamily="34" charset="0"/>
                <a:ea typeface="黑体" panose="02010609060101010101" pitchFamily="49" charset="-122"/>
              </a:rPr>
              <a:t>,  COUNT(*)</a:t>
            </a:r>
          </a:p>
          <a:p>
            <a:pPr lvl="2">
              <a:lnSpc>
                <a:spcPct val="105000"/>
              </a:lnSpc>
              <a:buFont typeface="Wingdings" charset="0"/>
              <a:buNone/>
              <a:defRPr/>
            </a:pPr>
            <a:r>
              <a:rPr kumimoji="1" lang="en-US" altLang="zh-CN" sz="2000" dirty="0">
                <a:latin typeface="Tahoma" panose="020B0604030504040204" pitchFamily="34" charset="0"/>
                <a:ea typeface="黑体" panose="02010609060101010101" pitchFamily="49" charset="-122"/>
              </a:rPr>
              <a:t>        FROM   SC</a:t>
            </a:r>
          </a:p>
          <a:p>
            <a:pPr lvl="2">
              <a:lnSpc>
                <a:spcPct val="105000"/>
              </a:lnSpc>
              <a:buFont typeface="Wingdings" charset="0"/>
              <a:buNone/>
              <a:defRPr/>
            </a:pPr>
            <a:r>
              <a:rPr kumimoji="1" lang="en-US" altLang="zh-CN" sz="2000" dirty="0">
                <a:latin typeface="Tahoma" panose="020B0604030504040204" pitchFamily="34" charset="0"/>
                <a:ea typeface="黑体" panose="02010609060101010101" pitchFamily="49" charset="-122"/>
              </a:rPr>
              <a:t>        WHERE Grade&gt;=90</a:t>
            </a:r>
          </a:p>
          <a:p>
            <a:pPr lvl="2">
              <a:lnSpc>
                <a:spcPct val="105000"/>
              </a:lnSpc>
              <a:buFont typeface="Wingdings" charset="0"/>
              <a:buNone/>
              <a:defRPr/>
            </a:pPr>
            <a:r>
              <a:rPr kumimoji="1" lang="en-US" altLang="zh-CN" sz="2000" dirty="0">
                <a:latin typeface="Tahoma" panose="020B0604030504040204" pitchFamily="34" charset="0"/>
                <a:ea typeface="黑体" panose="02010609060101010101" pitchFamily="49" charset="-122"/>
              </a:rPr>
              <a:t>        GROUP BY </a:t>
            </a:r>
            <a:r>
              <a:rPr kumimoji="1" lang="en-US" altLang="zh-CN" sz="2000" dirty="0" err="1">
                <a:latin typeface="Tahoma" panose="020B0604030504040204" pitchFamily="34" charset="0"/>
                <a:ea typeface="黑体" panose="02010609060101010101" pitchFamily="49" charset="-122"/>
              </a:rPr>
              <a:t>Sno</a:t>
            </a:r>
            <a:endParaRPr kumimoji="1" lang="en-US" altLang="zh-CN" sz="2000" dirty="0">
              <a:latin typeface="Tahoma" panose="020B0604030504040204" pitchFamily="34" charset="0"/>
              <a:ea typeface="黑体" panose="02010609060101010101" pitchFamily="49" charset="-122"/>
            </a:endParaRPr>
          </a:p>
          <a:p>
            <a:pPr lvl="2">
              <a:lnSpc>
                <a:spcPct val="105000"/>
              </a:lnSpc>
              <a:buFont typeface="Wingdings" charset="0"/>
              <a:buNone/>
              <a:defRPr/>
            </a:pPr>
            <a:r>
              <a:rPr kumimoji="1" lang="en-US" altLang="zh-CN" sz="2000" dirty="0">
                <a:latin typeface="Tahoma" panose="020B0604030504040204" pitchFamily="34" charset="0"/>
                <a:ea typeface="黑体" panose="02010609060101010101" pitchFamily="49" charset="-122"/>
              </a:rPr>
              <a:t>        HAVING COUNT(*)&gt;=3;         </a:t>
            </a:r>
            <a:r>
              <a:rPr lang="en-US" altLang="zh-CN" b="1" dirty="0">
                <a:latin typeface="Times New Roman" charset="0"/>
              </a:rPr>
              <a:t>         </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67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567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567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456709"/>
                                        </p:tgtEl>
                                        <p:attrNameLst>
                                          <p:attrName>style.visibility</p:attrName>
                                        </p:attrNameLst>
                                      </p:cBhvr>
                                      <p:to>
                                        <p:strVal val="visible"/>
                                      </p:to>
                                    </p:set>
                                    <p:animEffect transition="in" filter="box(in)">
                                      <p:cBhvr>
                                        <p:cTn id="19" dur="500"/>
                                        <p:tgtEl>
                                          <p:spTgt spid="456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a:extLst>
              <a:ext uri="{FF2B5EF4-FFF2-40B4-BE49-F238E27FC236}">
                <a16:creationId xmlns:a16="http://schemas.microsoft.com/office/drawing/2014/main" id="{D139D924-4C38-1C45-BB7C-1B53C54E2500}"/>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en-US" altLang="zh-CN" dirty="0">
                <a:solidFill>
                  <a:schemeClr val="bg2">
                    <a:lumMod val="10000"/>
                  </a:schemeClr>
                </a:solidFill>
              </a:rPr>
              <a:t>5.3.3  </a:t>
            </a:r>
            <a:r>
              <a:rPr lang="zh-CN" altLang="en-US" dirty="0">
                <a:solidFill>
                  <a:schemeClr val="bg2">
                    <a:lumMod val="10000"/>
                  </a:schemeClr>
                </a:solidFill>
              </a:rPr>
              <a:t>连接查询</a:t>
            </a:r>
          </a:p>
        </p:txBody>
      </p:sp>
      <p:sp>
        <p:nvSpPr>
          <p:cNvPr id="464899" name="Rectangle 3">
            <a:extLst>
              <a:ext uri="{FF2B5EF4-FFF2-40B4-BE49-F238E27FC236}">
                <a16:creationId xmlns:a16="http://schemas.microsoft.com/office/drawing/2014/main" id="{25DE5997-7E24-4B42-B3F0-89999FBE0106}"/>
              </a:ext>
            </a:extLst>
          </p:cNvPr>
          <p:cNvSpPr>
            <a:spLocks noGrp="1" noChangeArrowheads="1"/>
          </p:cNvSpPr>
          <p:nvPr>
            <p:ph idx="1"/>
          </p:nvPr>
        </p:nvSpPr>
        <p:spPr/>
        <p:txBody>
          <a:bodyPr>
            <a:normAutofit/>
          </a:bodyPr>
          <a:lstStyle/>
          <a:p>
            <a:pPr marL="0" indent="0" algn="just">
              <a:lnSpc>
                <a:spcPct val="120000"/>
              </a:lnSpc>
              <a:spcBef>
                <a:spcPct val="10000"/>
              </a:spcBef>
              <a:buNone/>
            </a:pPr>
            <a:r>
              <a:rPr lang="zh-CN" altLang="en-US" sz="2000" b="1" dirty="0"/>
              <a:t>同时涉及多个表的查询称为</a:t>
            </a:r>
            <a:r>
              <a:rPr lang="zh-CN" altLang="en-US" sz="2000" b="1" dirty="0">
                <a:solidFill>
                  <a:schemeClr val="accent2">
                    <a:lumMod val="50000"/>
                  </a:schemeClr>
                </a:solidFill>
              </a:rPr>
              <a:t>连接查询</a:t>
            </a:r>
            <a:endParaRPr lang="en-US" altLang="zh-CN" sz="2000" b="1" dirty="0">
              <a:solidFill>
                <a:schemeClr val="accent2">
                  <a:lumMod val="50000"/>
                </a:schemeClr>
              </a:solidFill>
            </a:endParaRPr>
          </a:p>
          <a:p>
            <a:pPr marL="0" indent="0" algn="just">
              <a:lnSpc>
                <a:spcPct val="120000"/>
              </a:lnSpc>
              <a:spcBef>
                <a:spcPct val="10000"/>
              </a:spcBef>
              <a:buNone/>
            </a:pPr>
            <a:r>
              <a:rPr lang="zh-CN" altLang="en-US" sz="2000" b="1" dirty="0"/>
              <a:t>用来连接两个表的条件称为</a:t>
            </a:r>
            <a:r>
              <a:rPr lang="zh-CN" altLang="en-US" sz="2000" b="1" dirty="0">
                <a:solidFill>
                  <a:schemeClr val="accent2">
                    <a:lumMod val="50000"/>
                  </a:schemeClr>
                </a:solidFill>
              </a:rPr>
              <a:t>连接条件或连接谓词</a:t>
            </a:r>
            <a:r>
              <a:rPr lang="en-US" altLang="zh-CN" sz="2000" b="1" dirty="0">
                <a:solidFill>
                  <a:schemeClr val="accent2">
                    <a:lumMod val="50000"/>
                  </a:schemeClr>
                </a:solidFill>
              </a:rPr>
              <a:t> </a:t>
            </a:r>
          </a:p>
          <a:p>
            <a:pPr marL="0" indent="0" algn="just">
              <a:lnSpc>
                <a:spcPct val="120000"/>
              </a:lnSpc>
              <a:spcBef>
                <a:spcPct val="10000"/>
              </a:spcBef>
              <a:buNone/>
            </a:pPr>
            <a:endParaRPr lang="en-US" altLang="zh-CN" sz="2000" b="1" dirty="0">
              <a:solidFill>
                <a:schemeClr val="accent2">
                  <a:lumMod val="50000"/>
                </a:schemeClr>
              </a:solidFill>
            </a:endParaRPr>
          </a:p>
          <a:p>
            <a:pPr marL="0" indent="0" algn="just">
              <a:spcBef>
                <a:spcPct val="10000"/>
              </a:spcBef>
              <a:buNone/>
            </a:pPr>
            <a:r>
              <a:rPr lang="zh-CN" altLang="en-US" sz="2000" b="1" dirty="0">
                <a:solidFill>
                  <a:schemeClr val="bg2">
                    <a:lumMod val="10000"/>
                  </a:schemeClr>
                </a:solidFill>
              </a:rPr>
              <a:t>一般</a:t>
            </a:r>
            <a:r>
              <a:rPr lang="zh-CN" altLang="en-US" sz="2000" b="1" dirty="0"/>
              <a:t>格式</a:t>
            </a:r>
            <a:r>
              <a:rPr lang="zh-CN" altLang="en-US" sz="2000" b="1" dirty="0">
                <a:solidFill>
                  <a:schemeClr val="bg2">
                    <a:lumMod val="10000"/>
                  </a:schemeClr>
                </a:solidFill>
              </a:rPr>
              <a:t>：</a:t>
            </a:r>
            <a:endParaRPr lang="en-US" altLang="zh-CN" sz="2000" b="1" dirty="0">
              <a:solidFill>
                <a:schemeClr val="bg2">
                  <a:lumMod val="10000"/>
                </a:schemeClr>
              </a:solidFill>
            </a:endParaRPr>
          </a:p>
          <a:p>
            <a:pPr marL="457200" lvl="1" indent="0">
              <a:lnSpc>
                <a:spcPct val="120000"/>
              </a:lnSpc>
              <a:spcBef>
                <a:spcPct val="10000"/>
              </a:spcBef>
              <a:buNone/>
            </a:pPr>
            <a:r>
              <a:rPr lang="en-US" altLang="zh-CN" sz="2000" b="1" dirty="0"/>
              <a:t>[&lt;</a:t>
            </a:r>
            <a:r>
              <a:rPr lang="zh-CN" altLang="en-US" sz="2000" b="1" dirty="0"/>
              <a:t>表名</a:t>
            </a:r>
            <a:r>
              <a:rPr lang="en-US" altLang="zh-CN" sz="2000" b="1" dirty="0"/>
              <a:t>1&gt;.]&lt;</a:t>
            </a:r>
            <a:r>
              <a:rPr lang="zh-CN" altLang="en-US" sz="2000" b="1" dirty="0"/>
              <a:t>列名</a:t>
            </a:r>
            <a:r>
              <a:rPr lang="en-US" altLang="zh-CN" sz="2000" b="1" dirty="0"/>
              <a:t>1&gt;  </a:t>
            </a:r>
            <a:r>
              <a:rPr lang="en-US" altLang="zh-CN" sz="2000" b="1" dirty="0">
                <a:solidFill>
                  <a:srgbClr val="800000"/>
                </a:solidFill>
              </a:rPr>
              <a:t>&lt;</a:t>
            </a:r>
            <a:r>
              <a:rPr lang="zh-CN" altLang="en-US" sz="2000" b="1" dirty="0">
                <a:solidFill>
                  <a:srgbClr val="800000"/>
                </a:solidFill>
              </a:rPr>
              <a:t>比较运算符</a:t>
            </a:r>
            <a:r>
              <a:rPr lang="en-US" altLang="zh-CN" sz="2000" b="1" dirty="0">
                <a:solidFill>
                  <a:srgbClr val="800000"/>
                </a:solidFill>
              </a:rPr>
              <a:t>&gt;</a:t>
            </a:r>
            <a:r>
              <a:rPr lang="en-US" altLang="zh-CN" sz="2000" b="1" dirty="0"/>
              <a:t>  [&lt;</a:t>
            </a:r>
            <a:r>
              <a:rPr lang="zh-CN" altLang="en-US" sz="2000" b="1" dirty="0"/>
              <a:t>表名</a:t>
            </a:r>
            <a:r>
              <a:rPr lang="en-US" altLang="zh-CN" sz="2000" b="1" dirty="0"/>
              <a:t>2&gt;.]&lt;</a:t>
            </a:r>
            <a:r>
              <a:rPr lang="zh-CN" altLang="en-US" sz="2000" b="1" dirty="0"/>
              <a:t>列名</a:t>
            </a:r>
            <a:r>
              <a:rPr lang="en-US" altLang="zh-CN" sz="2000" b="1" dirty="0"/>
              <a:t>2&gt;</a:t>
            </a:r>
          </a:p>
          <a:p>
            <a:pPr marL="914400" lvl="2" indent="0">
              <a:lnSpc>
                <a:spcPct val="120000"/>
              </a:lnSpc>
              <a:spcBef>
                <a:spcPct val="10000"/>
              </a:spcBef>
              <a:buNone/>
            </a:pPr>
            <a:r>
              <a:rPr lang="zh-CN" altLang="en-US" b="1" dirty="0"/>
              <a:t>比较运算符：</a:t>
            </a:r>
            <a:r>
              <a:rPr lang="en-US" altLang="zh-CN" b="1" dirty="0"/>
              <a:t>=</a:t>
            </a:r>
            <a:r>
              <a:rPr lang="zh-CN" altLang="en-US" b="1" dirty="0"/>
              <a:t>、</a:t>
            </a:r>
            <a:r>
              <a:rPr lang="en-US" altLang="zh-CN" b="1" dirty="0"/>
              <a:t>&gt;</a:t>
            </a:r>
            <a:r>
              <a:rPr lang="zh-CN" altLang="en-US" b="1" dirty="0"/>
              <a:t>、</a:t>
            </a:r>
            <a:r>
              <a:rPr lang="en-US" altLang="zh-CN" b="1" dirty="0"/>
              <a:t>&lt;</a:t>
            </a:r>
            <a:r>
              <a:rPr lang="zh-CN" altLang="en-US" b="1" dirty="0"/>
              <a:t>、</a:t>
            </a:r>
            <a:r>
              <a:rPr lang="en-US" altLang="zh-CN" b="1" dirty="0"/>
              <a:t>&gt;=</a:t>
            </a:r>
            <a:r>
              <a:rPr lang="zh-CN" altLang="en-US" b="1" dirty="0"/>
              <a:t>、</a:t>
            </a:r>
            <a:r>
              <a:rPr lang="en-US" altLang="zh-CN" b="1" dirty="0"/>
              <a:t>&lt;=</a:t>
            </a:r>
            <a:r>
              <a:rPr lang="zh-CN" altLang="en-US" b="1" dirty="0"/>
              <a:t>、</a:t>
            </a:r>
            <a:r>
              <a:rPr lang="en-US" altLang="zh-CN" b="1" dirty="0"/>
              <a:t>!=</a:t>
            </a:r>
          </a:p>
          <a:p>
            <a:pPr marL="457200" lvl="1" indent="0">
              <a:lnSpc>
                <a:spcPct val="120000"/>
              </a:lnSpc>
              <a:spcBef>
                <a:spcPct val="10000"/>
              </a:spcBef>
              <a:buNone/>
            </a:pPr>
            <a:r>
              <a:rPr lang="en-US" altLang="zh-CN" sz="2000" b="1" dirty="0"/>
              <a:t>[&lt;</a:t>
            </a:r>
            <a:r>
              <a:rPr lang="zh-CN" altLang="en-US" sz="2000" b="1" dirty="0"/>
              <a:t>表名</a:t>
            </a:r>
            <a:r>
              <a:rPr lang="en-US" altLang="zh-CN" sz="2000" b="1" dirty="0"/>
              <a:t>1&gt;.]&lt;</a:t>
            </a:r>
            <a:r>
              <a:rPr lang="zh-CN" altLang="en-US" sz="2000" b="1" dirty="0"/>
              <a:t>列名</a:t>
            </a:r>
            <a:r>
              <a:rPr lang="en-US" altLang="zh-CN" sz="2000" b="1" dirty="0"/>
              <a:t>1&gt; </a:t>
            </a:r>
            <a:r>
              <a:rPr lang="en-US" altLang="zh-CN" sz="2000" b="1" dirty="0">
                <a:solidFill>
                  <a:srgbClr val="800000"/>
                </a:solidFill>
              </a:rPr>
              <a:t>BETWEEN </a:t>
            </a:r>
            <a:r>
              <a:rPr lang="en-US" altLang="zh-CN" sz="2000" b="1" dirty="0"/>
              <a:t>[&lt;</a:t>
            </a:r>
            <a:r>
              <a:rPr lang="zh-CN" altLang="en-US" sz="2000" b="1" dirty="0"/>
              <a:t>表名</a:t>
            </a:r>
            <a:r>
              <a:rPr lang="en-US" altLang="zh-CN" sz="2000" b="1" dirty="0"/>
              <a:t>2&gt;.]&lt;</a:t>
            </a:r>
            <a:r>
              <a:rPr lang="zh-CN" altLang="en-US" sz="2000" b="1" dirty="0"/>
              <a:t>列名</a:t>
            </a:r>
            <a:r>
              <a:rPr lang="en-US" altLang="zh-CN" sz="2000" b="1" dirty="0"/>
              <a:t>2&gt;</a:t>
            </a:r>
            <a:r>
              <a:rPr lang="en-US" altLang="zh-CN" sz="2000" b="1" dirty="0">
                <a:solidFill>
                  <a:srgbClr val="800000"/>
                </a:solidFill>
              </a:rPr>
              <a:t> AND</a:t>
            </a:r>
            <a:r>
              <a:rPr lang="zh-CN" altLang="en-US" sz="2000" b="1" dirty="0">
                <a:solidFill>
                  <a:srgbClr val="800000"/>
                </a:solidFill>
              </a:rPr>
              <a:t> </a:t>
            </a:r>
            <a:r>
              <a:rPr lang="en-US" altLang="zh-CN" sz="2000" b="1" dirty="0"/>
              <a:t>[&lt;</a:t>
            </a:r>
            <a:r>
              <a:rPr lang="zh-CN" altLang="en-US" sz="2000" b="1" dirty="0"/>
              <a:t>表名</a:t>
            </a:r>
            <a:r>
              <a:rPr lang="en-US" altLang="zh-CN" sz="2000" b="1" dirty="0"/>
              <a:t>2&gt;.]&lt;</a:t>
            </a:r>
            <a:r>
              <a:rPr lang="zh-CN" altLang="en-US" sz="2000" b="1" dirty="0"/>
              <a:t>列名</a:t>
            </a:r>
            <a:r>
              <a:rPr lang="en-US" altLang="zh-CN" sz="2000" b="1" dirty="0"/>
              <a:t>3&gt;</a:t>
            </a:r>
          </a:p>
          <a:p>
            <a:pPr marL="457200" lvl="1" indent="0">
              <a:lnSpc>
                <a:spcPct val="120000"/>
              </a:lnSpc>
              <a:spcBef>
                <a:spcPct val="10000"/>
              </a:spcBef>
              <a:buNone/>
            </a:pPr>
            <a:endParaRPr lang="en-US" altLang="zh-CN" sz="2000" b="1" dirty="0"/>
          </a:p>
          <a:p>
            <a:pPr marL="0" indent="0" algn="just">
              <a:buNone/>
              <a:defRPr/>
            </a:pPr>
            <a:r>
              <a:rPr lang="zh-CN" altLang="en-US" sz="2000" b="1" dirty="0"/>
              <a:t>连接字段</a:t>
            </a:r>
            <a:endParaRPr lang="en-US" altLang="zh-CN" sz="2000" b="1" dirty="0"/>
          </a:p>
          <a:p>
            <a:pPr marL="457200" lvl="1" indent="0" algn="just">
              <a:lnSpc>
                <a:spcPct val="110000"/>
              </a:lnSpc>
              <a:buClr>
                <a:schemeClr val="folHlink"/>
              </a:buClr>
              <a:buSzPct val="60000"/>
              <a:buNone/>
              <a:defRPr/>
            </a:pPr>
            <a:r>
              <a:rPr lang="zh-CN" altLang="en-US" sz="2000" b="1" dirty="0">
                <a:latin typeface="SimHei" panose="02010609060101010101" pitchFamily="49" charset="-122"/>
                <a:ea typeface="SimHei" panose="02010609060101010101" pitchFamily="49" charset="-122"/>
              </a:rPr>
              <a:t>连接谓词中的列名称为连接字段</a:t>
            </a:r>
            <a:endParaRPr lang="en-US" altLang="zh-CN" sz="2000" b="1" dirty="0">
              <a:latin typeface="SimHei" panose="02010609060101010101" pitchFamily="49" charset="-122"/>
              <a:ea typeface="SimHei" panose="02010609060101010101" pitchFamily="49" charset="-122"/>
            </a:endParaRPr>
          </a:p>
          <a:p>
            <a:pPr marL="457200" lvl="1" indent="0" algn="just">
              <a:lnSpc>
                <a:spcPct val="110000"/>
              </a:lnSpc>
              <a:buClr>
                <a:schemeClr val="folHlink"/>
              </a:buClr>
              <a:buSzPct val="60000"/>
              <a:buNone/>
              <a:defRPr/>
            </a:pPr>
            <a:r>
              <a:rPr lang="zh-CN" altLang="en-US" sz="2000" b="1" dirty="0">
                <a:latin typeface="SimHei" panose="02010609060101010101" pitchFamily="49" charset="-122"/>
                <a:ea typeface="SimHei" panose="02010609060101010101" pitchFamily="49" charset="-122"/>
              </a:rPr>
              <a:t>连接条件中的各连接字段类型必须是可比的，但不必是相同的</a:t>
            </a:r>
          </a:p>
          <a:p>
            <a:pPr marL="457200" lvl="1" indent="0">
              <a:lnSpc>
                <a:spcPct val="120000"/>
              </a:lnSpc>
              <a:spcBef>
                <a:spcPct val="10000"/>
              </a:spcBef>
              <a:buNone/>
            </a:pPr>
            <a:endParaRPr lang="en-US" altLang="zh-CN" sz="2000" b="1" dirty="0"/>
          </a:p>
        </p:txBody>
      </p:sp>
      <p:sp>
        <p:nvSpPr>
          <p:cNvPr id="5" name="幻灯片编号占位符 5">
            <a:extLst>
              <a:ext uri="{FF2B5EF4-FFF2-40B4-BE49-F238E27FC236}">
                <a16:creationId xmlns:a16="http://schemas.microsoft.com/office/drawing/2014/main" id="{0A9F5E7D-218B-9340-8AF4-EAACA6B6CEE4}"/>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9CB70E82-2688-3B47-8028-64756E97E35A}" type="slidenum">
              <a:rPr kumimoji="0" lang="en-US" altLang="zh-CN" sz="1400">
                <a:ea typeface="宋体" panose="02010600030101010101" pitchFamily="2" charset="-122"/>
              </a:rPr>
              <a:pPr/>
              <a:t>48</a:t>
            </a:fld>
            <a:endParaRPr kumimoji="0" lang="en-US" altLang="zh-CN" sz="14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a:extLst>
              <a:ext uri="{FF2B5EF4-FFF2-40B4-BE49-F238E27FC236}">
                <a16:creationId xmlns:a16="http://schemas.microsoft.com/office/drawing/2014/main" id="{6C9B6836-768A-B04A-A78D-93C7A8E63646}"/>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zh-CN" altLang="en-US" dirty="0">
                <a:solidFill>
                  <a:schemeClr val="bg2">
                    <a:lumMod val="10000"/>
                  </a:schemeClr>
                </a:solidFill>
              </a:rPr>
              <a:t>连接查询</a:t>
            </a:r>
          </a:p>
        </p:txBody>
      </p:sp>
      <p:sp>
        <p:nvSpPr>
          <p:cNvPr id="468995" name="Rectangle 3">
            <a:extLst>
              <a:ext uri="{FF2B5EF4-FFF2-40B4-BE49-F238E27FC236}">
                <a16:creationId xmlns:a16="http://schemas.microsoft.com/office/drawing/2014/main" id="{32190F80-6278-8346-ADB4-49A345B6DB3D}"/>
              </a:ext>
            </a:extLst>
          </p:cNvPr>
          <p:cNvSpPr>
            <a:spLocks noGrp="1" noChangeArrowheads="1"/>
          </p:cNvSpPr>
          <p:nvPr>
            <p:ph idx="1"/>
          </p:nvPr>
        </p:nvSpPr>
        <p:spPr>
          <a:xfrm>
            <a:off x="3870369" y="1287631"/>
            <a:ext cx="4086833" cy="1167957"/>
          </a:xfrm>
          <a:noFill/>
          <a:ln>
            <a:solidFill>
              <a:schemeClr val="accent4">
                <a:lumMod val="75000"/>
              </a:schemeClr>
            </a:solidFill>
            <a:extLst>
              <a:ext uri="{C807C97D-BFC1-408E-A445-0C87EB9F89A2}">
                <ask:lineSketchStyleProps xmlns:ask="http://schemas.microsoft.com/office/drawing/2018/sketchyshapes">
                  <ask:type>
                    <ask:lineSketchScribble/>
                  </ask:type>
                </ask:lineSketchStyleProps>
              </a:ext>
            </a:extLst>
          </a:ln>
        </p:spPr>
        <p:style>
          <a:lnRef idx="2">
            <a:schemeClr val="accent3"/>
          </a:lnRef>
          <a:fillRef idx="1">
            <a:schemeClr val="lt1"/>
          </a:fillRef>
          <a:effectRef idx="0">
            <a:schemeClr val="accent3"/>
          </a:effectRef>
          <a:fontRef idx="minor">
            <a:schemeClr val="dk1"/>
          </a:fontRef>
        </p:style>
        <p:txBody>
          <a:bodyPr>
            <a:normAutofit/>
          </a:bodyPr>
          <a:lstStyle/>
          <a:p>
            <a:pPr algn="ctr">
              <a:lnSpc>
                <a:spcPct val="100000"/>
              </a:lnSpc>
              <a:spcBef>
                <a:spcPts val="0"/>
              </a:spcBef>
              <a:buFont typeface="Wingdings" pitchFamily="2" charset="2"/>
              <a:buNone/>
            </a:pPr>
            <a:r>
              <a:rPr lang="en-US" altLang="zh-CN" sz="2400" b="1" dirty="0">
                <a:solidFill>
                  <a:schemeClr val="bg2">
                    <a:lumMod val="25000"/>
                  </a:schemeClr>
                </a:solidFill>
                <a:latin typeface="Times New Roman" panose="02020603050405020304" pitchFamily="18" charset="0"/>
              </a:rPr>
              <a:t>SQL</a:t>
            </a:r>
            <a:r>
              <a:rPr lang="zh-CN" altLang="en-US" sz="2400" b="1" dirty="0">
                <a:solidFill>
                  <a:schemeClr val="bg2">
                    <a:lumMod val="25000"/>
                  </a:schemeClr>
                </a:solidFill>
                <a:latin typeface="Times New Roman" panose="02020603050405020304" pitchFamily="18" charset="0"/>
              </a:rPr>
              <a:t>中</a:t>
            </a:r>
            <a:endParaRPr lang="en-US" altLang="zh-CN" sz="2400" b="1" dirty="0">
              <a:solidFill>
                <a:schemeClr val="bg2">
                  <a:lumMod val="25000"/>
                </a:schemeClr>
              </a:solidFill>
              <a:latin typeface="Times New Roman" panose="02020603050405020304" pitchFamily="18" charset="0"/>
            </a:endParaRPr>
          </a:p>
          <a:p>
            <a:pPr algn="ctr">
              <a:lnSpc>
                <a:spcPct val="100000"/>
              </a:lnSpc>
              <a:spcBef>
                <a:spcPts val="0"/>
              </a:spcBef>
              <a:buFont typeface="Wingdings" pitchFamily="2" charset="2"/>
              <a:buNone/>
            </a:pPr>
            <a:r>
              <a:rPr lang="zh-CN" altLang="en-US" sz="2400" b="1" dirty="0">
                <a:solidFill>
                  <a:schemeClr val="bg2">
                    <a:lumMod val="25000"/>
                  </a:schemeClr>
                </a:solidFill>
                <a:latin typeface="Times New Roman" panose="02020603050405020304" pitchFamily="18" charset="0"/>
              </a:rPr>
              <a:t>连接查询的主要类型</a:t>
            </a:r>
            <a:endParaRPr lang="en-US" altLang="zh-CN" sz="2400" b="1" dirty="0">
              <a:solidFill>
                <a:schemeClr val="bg2">
                  <a:lumMod val="25000"/>
                </a:schemeClr>
              </a:solidFill>
              <a:latin typeface="Times New Roman" panose="02020603050405020304" pitchFamily="18" charset="0"/>
            </a:endParaRPr>
          </a:p>
        </p:txBody>
      </p:sp>
      <p:sp>
        <p:nvSpPr>
          <p:cNvPr id="5" name="幻灯片编号占位符 5">
            <a:extLst>
              <a:ext uri="{FF2B5EF4-FFF2-40B4-BE49-F238E27FC236}">
                <a16:creationId xmlns:a16="http://schemas.microsoft.com/office/drawing/2014/main" id="{821FB1B4-E298-7E46-AEDC-EED204E09900}"/>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D4A45DEE-1272-4349-8AF3-6EF7C4802B8D}" type="slidenum">
              <a:rPr kumimoji="0" lang="en-US" altLang="zh-CN" sz="1400">
                <a:ea typeface="宋体" panose="02010600030101010101" pitchFamily="2" charset="-122"/>
              </a:rPr>
              <a:pPr/>
              <a:t>49</a:t>
            </a:fld>
            <a:endParaRPr kumimoji="0" lang="en-US" altLang="zh-CN" sz="1400" dirty="0">
              <a:ea typeface="宋体" panose="02010600030101010101" pitchFamily="2" charset="-122"/>
            </a:endParaRPr>
          </a:p>
        </p:txBody>
      </p:sp>
      <p:grpSp>
        <p:nvGrpSpPr>
          <p:cNvPr id="6" name="组合 5">
            <a:extLst>
              <a:ext uri="{FF2B5EF4-FFF2-40B4-BE49-F238E27FC236}">
                <a16:creationId xmlns:a16="http://schemas.microsoft.com/office/drawing/2014/main" id="{5292231D-E6C5-0B47-A722-57F1DA081B62}"/>
              </a:ext>
            </a:extLst>
          </p:cNvPr>
          <p:cNvGrpSpPr>
            <a:grpSpLocks noChangeAspect="1"/>
          </p:cNvGrpSpPr>
          <p:nvPr/>
        </p:nvGrpSpPr>
        <p:grpSpPr>
          <a:xfrm rot="16200000">
            <a:off x="2349374" y="3036142"/>
            <a:ext cx="1071325" cy="1067882"/>
            <a:chOff x="3395261" y="1209491"/>
            <a:chExt cx="1073298" cy="1069851"/>
          </a:xfrm>
          <a:solidFill>
            <a:srgbClr val="596784"/>
          </a:solidFill>
          <a:effectLst>
            <a:outerShdw blurRad="254000" dist="63500" dir="2700000" algn="tl" rotWithShape="0">
              <a:prstClr val="black">
                <a:alpha val="20000"/>
              </a:prstClr>
            </a:outerShdw>
          </a:effectLst>
        </p:grpSpPr>
        <p:sp>
          <p:nvSpPr>
            <p:cNvPr id="7" name="Freeform 5">
              <a:extLst>
                <a:ext uri="{FF2B5EF4-FFF2-40B4-BE49-F238E27FC236}">
                  <a16:creationId xmlns:a16="http://schemas.microsoft.com/office/drawing/2014/main" id="{D0E5E37E-0FD3-224A-809E-60D21866D40D}"/>
                </a:ext>
              </a:extLst>
            </p:cNvPr>
            <p:cNvSpPr>
              <a:spLocks/>
            </p:cNvSpPr>
            <p:nvPr/>
          </p:nvSpPr>
          <p:spPr bwMode="auto">
            <a:xfrm rot="2700000">
              <a:off x="3396984" y="1207768"/>
              <a:ext cx="1069851" cy="1073298"/>
            </a:xfrm>
            <a:custGeom>
              <a:avLst/>
              <a:gdLst>
                <a:gd name="T0" fmla="*/ 795 w 4296"/>
                <a:gd name="T1" fmla="*/ 796 h 4297"/>
                <a:gd name="T2" fmla="*/ 3678 w 4296"/>
                <a:gd name="T3" fmla="*/ 796 h 4297"/>
                <a:gd name="T4" fmla="*/ 4273 w 4296"/>
                <a:gd name="T5" fmla="*/ 2324 h 4297"/>
                <a:gd name="T6" fmla="*/ 4273 w 4296"/>
                <a:gd name="T7" fmla="*/ 4273 h 4297"/>
                <a:gd name="T8" fmla="*/ 2324 w 4296"/>
                <a:gd name="T9" fmla="*/ 4273 h 4297"/>
                <a:gd name="T10" fmla="*/ 795 w 4296"/>
                <a:gd name="T11" fmla="*/ 3678 h 4297"/>
                <a:gd name="T12" fmla="*/ 795 w 4296"/>
                <a:gd name="T13" fmla="*/ 796 h 4297"/>
              </a:gdLst>
              <a:ahLst/>
              <a:cxnLst>
                <a:cxn ang="0">
                  <a:pos x="T0" y="T1"/>
                </a:cxn>
                <a:cxn ang="0">
                  <a:pos x="T2" y="T3"/>
                </a:cxn>
                <a:cxn ang="0">
                  <a:pos x="T4" y="T5"/>
                </a:cxn>
                <a:cxn ang="0">
                  <a:pos x="T6" y="T7"/>
                </a:cxn>
                <a:cxn ang="0">
                  <a:pos x="T8" y="T9"/>
                </a:cxn>
                <a:cxn ang="0">
                  <a:pos x="T10" y="T11"/>
                </a:cxn>
                <a:cxn ang="0">
                  <a:pos x="T12" y="T13"/>
                </a:cxn>
              </a:cxnLst>
              <a:rect l="0" t="0" r="r" b="b"/>
              <a:pathLst>
                <a:path w="4296" h="4297">
                  <a:moveTo>
                    <a:pt x="795" y="796"/>
                  </a:moveTo>
                  <a:cubicBezTo>
                    <a:pt x="1591" y="0"/>
                    <a:pt x="2882" y="0"/>
                    <a:pt x="3678" y="796"/>
                  </a:cubicBezTo>
                  <a:cubicBezTo>
                    <a:pt x="4098" y="1216"/>
                    <a:pt x="4296" y="1774"/>
                    <a:pt x="4273" y="2324"/>
                  </a:cubicBezTo>
                  <a:lnTo>
                    <a:pt x="4273" y="4273"/>
                  </a:lnTo>
                  <a:lnTo>
                    <a:pt x="2324" y="4273"/>
                  </a:lnTo>
                  <a:cubicBezTo>
                    <a:pt x="1774" y="4297"/>
                    <a:pt x="1216" y="4098"/>
                    <a:pt x="795" y="3678"/>
                  </a:cubicBezTo>
                  <a:cubicBezTo>
                    <a:pt x="0" y="2882"/>
                    <a:pt x="0" y="1592"/>
                    <a:pt x="795" y="796"/>
                  </a:cubicBezTo>
                  <a:close/>
                </a:path>
              </a:pathLst>
            </a:custGeom>
            <a:grpFill/>
            <a:ln>
              <a:noFill/>
            </a:ln>
          </p:spPr>
          <p:txBody>
            <a:bodyPr vert="horz" wrap="square" lIns="121920" tIns="60960" rIns="121920" bIns="60960" numCol="1" anchor="t" anchorCtr="0" compatLnSpc="1">
              <a:prstTxWarp prst="textNoShape">
                <a:avLst/>
              </a:prstTxWarp>
            </a:bodyPr>
            <a:lstStyle/>
            <a:p>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8" name="TextBox 9">
              <a:extLst>
                <a:ext uri="{FF2B5EF4-FFF2-40B4-BE49-F238E27FC236}">
                  <a16:creationId xmlns:a16="http://schemas.microsoft.com/office/drawing/2014/main" id="{C73ED221-A58C-A349-996D-C103EF7083C8}"/>
                </a:ext>
              </a:extLst>
            </p:cNvPr>
            <p:cNvSpPr txBox="1">
              <a:spLocks noChangeArrowheads="1"/>
            </p:cNvSpPr>
            <p:nvPr/>
          </p:nvSpPr>
          <p:spPr bwMode="auto">
            <a:xfrm rot="5400000">
              <a:off x="3688502" y="1544353"/>
              <a:ext cx="635619" cy="46251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en-US" altLang="zh-CN" sz="2400" dirty="0">
                  <a:solidFill>
                    <a:schemeClr val="bg1"/>
                  </a:solidFill>
                  <a:latin typeface="微软雅黑" pitchFamily="34" charset="-122"/>
                  <a:ea typeface="微软雅黑" pitchFamily="34" charset="-122"/>
                </a:rPr>
                <a:t>02</a:t>
              </a:r>
              <a:endParaRPr lang="zh-CN" altLang="en-US" sz="2400" dirty="0">
                <a:solidFill>
                  <a:schemeClr val="bg1"/>
                </a:solidFill>
                <a:latin typeface="微软雅黑" pitchFamily="34" charset="-122"/>
                <a:ea typeface="微软雅黑" pitchFamily="34" charset="-122"/>
              </a:endParaRPr>
            </a:p>
          </p:txBody>
        </p:sp>
      </p:grpSp>
      <p:grpSp>
        <p:nvGrpSpPr>
          <p:cNvPr id="9" name="组合 8">
            <a:extLst>
              <a:ext uri="{FF2B5EF4-FFF2-40B4-BE49-F238E27FC236}">
                <a16:creationId xmlns:a16="http://schemas.microsoft.com/office/drawing/2014/main" id="{2C3D4C26-7228-AD4B-B511-1E030190F1E9}"/>
              </a:ext>
            </a:extLst>
          </p:cNvPr>
          <p:cNvGrpSpPr>
            <a:grpSpLocks noChangeAspect="1"/>
          </p:cNvGrpSpPr>
          <p:nvPr/>
        </p:nvGrpSpPr>
        <p:grpSpPr>
          <a:xfrm>
            <a:off x="1953729" y="1830134"/>
            <a:ext cx="1074776" cy="1071325"/>
            <a:chOff x="4254365" y="1910376"/>
            <a:chExt cx="1300156" cy="1295980"/>
          </a:xfrm>
          <a:solidFill>
            <a:srgbClr val="FFB407"/>
          </a:solidFill>
          <a:effectLst>
            <a:outerShdw blurRad="254000" dist="63500" dir="2700000" algn="tl" rotWithShape="0">
              <a:prstClr val="black">
                <a:alpha val="20000"/>
              </a:prstClr>
            </a:outerShdw>
          </a:effectLst>
        </p:grpSpPr>
        <p:sp>
          <p:nvSpPr>
            <p:cNvPr id="10" name="Freeform 5">
              <a:extLst>
                <a:ext uri="{FF2B5EF4-FFF2-40B4-BE49-F238E27FC236}">
                  <a16:creationId xmlns:a16="http://schemas.microsoft.com/office/drawing/2014/main" id="{D3BE7EA4-BC26-9F47-A9B4-9DBEEBCB5A6A}"/>
                </a:ext>
              </a:extLst>
            </p:cNvPr>
            <p:cNvSpPr>
              <a:spLocks/>
            </p:cNvSpPr>
            <p:nvPr/>
          </p:nvSpPr>
          <p:spPr bwMode="auto">
            <a:xfrm rot="2700000" flipH="1">
              <a:off x="4256453" y="1908288"/>
              <a:ext cx="1295980" cy="1300156"/>
            </a:xfrm>
            <a:custGeom>
              <a:avLst/>
              <a:gdLst>
                <a:gd name="T0" fmla="*/ 795 w 4296"/>
                <a:gd name="T1" fmla="*/ 796 h 4297"/>
                <a:gd name="T2" fmla="*/ 3678 w 4296"/>
                <a:gd name="T3" fmla="*/ 796 h 4297"/>
                <a:gd name="T4" fmla="*/ 4273 w 4296"/>
                <a:gd name="T5" fmla="*/ 2324 h 4297"/>
                <a:gd name="T6" fmla="*/ 4273 w 4296"/>
                <a:gd name="T7" fmla="*/ 4273 h 4297"/>
                <a:gd name="T8" fmla="*/ 2324 w 4296"/>
                <a:gd name="T9" fmla="*/ 4273 h 4297"/>
                <a:gd name="T10" fmla="*/ 795 w 4296"/>
                <a:gd name="T11" fmla="*/ 3678 h 4297"/>
                <a:gd name="T12" fmla="*/ 795 w 4296"/>
                <a:gd name="T13" fmla="*/ 796 h 4297"/>
              </a:gdLst>
              <a:ahLst/>
              <a:cxnLst>
                <a:cxn ang="0">
                  <a:pos x="T0" y="T1"/>
                </a:cxn>
                <a:cxn ang="0">
                  <a:pos x="T2" y="T3"/>
                </a:cxn>
                <a:cxn ang="0">
                  <a:pos x="T4" y="T5"/>
                </a:cxn>
                <a:cxn ang="0">
                  <a:pos x="T6" y="T7"/>
                </a:cxn>
                <a:cxn ang="0">
                  <a:pos x="T8" y="T9"/>
                </a:cxn>
                <a:cxn ang="0">
                  <a:pos x="T10" y="T11"/>
                </a:cxn>
                <a:cxn ang="0">
                  <a:pos x="T12" y="T13"/>
                </a:cxn>
              </a:cxnLst>
              <a:rect l="0" t="0" r="r" b="b"/>
              <a:pathLst>
                <a:path w="4296" h="4297">
                  <a:moveTo>
                    <a:pt x="795" y="796"/>
                  </a:moveTo>
                  <a:cubicBezTo>
                    <a:pt x="1591" y="0"/>
                    <a:pt x="2882" y="0"/>
                    <a:pt x="3678" y="796"/>
                  </a:cubicBezTo>
                  <a:cubicBezTo>
                    <a:pt x="4098" y="1216"/>
                    <a:pt x="4296" y="1774"/>
                    <a:pt x="4273" y="2324"/>
                  </a:cubicBezTo>
                  <a:lnTo>
                    <a:pt x="4273" y="4273"/>
                  </a:lnTo>
                  <a:lnTo>
                    <a:pt x="2324" y="4273"/>
                  </a:lnTo>
                  <a:cubicBezTo>
                    <a:pt x="1774" y="4297"/>
                    <a:pt x="1216" y="4098"/>
                    <a:pt x="795" y="3678"/>
                  </a:cubicBezTo>
                  <a:cubicBezTo>
                    <a:pt x="0" y="2882"/>
                    <a:pt x="0" y="1592"/>
                    <a:pt x="795" y="796"/>
                  </a:cubicBezTo>
                  <a:close/>
                </a:path>
              </a:pathLst>
            </a:custGeom>
            <a:grpFill/>
            <a:ln>
              <a:noFill/>
            </a:ln>
          </p:spPr>
          <p:txBody>
            <a:bodyPr vert="horz" wrap="square" lIns="121920" tIns="60960" rIns="121920" bIns="60960" numCol="1" anchor="t" anchorCtr="0" compatLnSpc="1">
              <a:prstTxWarp prst="textNoShape">
                <a:avLst/>
              </a:prstTxWarp>
            </a:bodyPr>
            <a:lstStyle/>
            <a:p>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11" name="TextBox 9">
              <a:extLst>
                <a:ext uri="{FF2B5EF4-FFF2-40B4-BE49-F238E27FC236}">
                  <a16:creationId xmlns:a16="http://schemas.microsoft.com/office/drawing/2014/main" id="{18300411-2FD8-9641-946D-AEE6D7D72536}"/>
                </a:ext>
              </a:extLst>
            </p:cNvPr>
            <p:cNvSpPr txBox="1">
              <a:spLocks noChangeArrowheads="1"/>
            </p:cNvSpPr>
            <p:nvPr/>
          </p:nvSpPr>
          <p:spPr bwMode="auto">
            <a:xfrm>
              <a:off x="4573623" y="2217005"/>
              <a:ext cx="661640" cy="5584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en-US" altLang="zh-CN" sz="2400" dirty="0">
                  <a:solidFill>
                    <a:schemeClr val="bg1"/>
                  </a:solidFill>
                  <a:latin typeface="微软雅黑" pitchFamily="34" charset="-122"/>
                  <a:ea typeface="微软雅黑" pitchFamily="34" charset="-122"/>
                </a:rPr>
                <a:t>01</a:t>
              </a:r>
              <a:endParaRPr lang="zh-CN" altLang="en-US" sz="2400" dirty="0">
                <a:solidFill>
                  <a:schemeClr val="bg1"/>
                </a:solidFill>
                <a:latin typeface="微软雅黑" pitchFamily="34" charset="-122"/>
                <a:ea typeface="微软雅黑" pitchFamily="34" charset="-122"/>
              </a:endParaRPr>
            </a:p>
          </p:txBody>
        </p:sp>
      </p:grpSp>
      <p:sp>
        <p:nvSpPr>
          <p:cNvPr id="12" name="文本框 34">
            <a:extLst>
              <a:ext uri="{FF2B5EF4-FFF2-40B4-BE49-F238E27FC236}">
                <a16:creationId xmlns:a16="http://schemas.microsoft.com/office/drawing/2014/main" id="{A45423B4-2FDF-9B42-901C-7A658211B4ED}"/>
              </a:ext>
            </a:extLst>
          </p:cNvPr>
          <p:cNvSpPr>
            <a:spLocks noChangeArrowheads="1"/>
          </p:cNvSpPr>
          <p:nvPr/>
        </p:nvSpPr>
        <p:spPr bwMode="auto">
          <a:xfrm>
            <a:off x="3614748" y="3254144"/>
            <a:ext cx="174353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gn="ctr"/>
            <a:r>
              <a:rPr lang="zh-CN" altLang="en-US" sz="2000" b="1" dirty="0">
                <a:latin typeface="Times New Roman" panose="02020603050405020304" pitchFamily="18" charset="0"/>
              </a:rPr>
              <a:t>等值连接</a:t>
            </a:r>
            <a:endParaRPr lang="en-US" altLang="zh-CN" sz="2000" b="1" dirty="0">
              <a:latin typeface="Times New Roman" panose="02020603050405020304" pitchFamily="18" charset="0"/>
            </a:endParaRPr>
          </a:p>
          <a:p>
            <a:pPr algn="ctr"/>
            <a:r>
              <a:rPr lang="en-US" altLang="zh-CN" sz="2000" b="1" dirty="0">
                <a:latin typeface="Times New Roman" panose="02020603050405020304" pitchFamily="18" charset="0"/>
              </a:rPr>
              <a:t>(</a:t>
            </a:r>
            <a:r>
              <a:rPr lang="zh-CN" altLang="en-US" sz="2000" b="1" dirty="0">
                <a:latin typeface="Times New Roman" panose="02020603050405020304" pitchFamily="18" charset="0"/>
              </a:rPr>
              <a:t>含自然连接</a:t>
            </a:r>
            <a:r>
              <a:rPr lang="en-US" altLang="zh-CN" sz="2000" b="1" dirty="0">
                <a:latin typeface="Times New Roman" panose="02020603050405020304" pitchFamily="18" charset="0"/>
              </a:rPr>
              <a:t>)</a:t>
            </a:r>
          </a:p>
        </p:txBody>
      </p:sp>
      <p:sp>
        <p:nvSpPr>
          <p:cNvPr id="13" name="文本框 34">
            <a:extLst>
              <a:ext uri="{FF2B5EF4-FFF2-40B4-BE49-F238E27FC236}">
                <a16:creationId xmlns:a16="http://schemas.microsoft.com/office/drawing/2014/main" id="{1971F20F-A14D-7541-B994-849E636ACC8C}"/>
              </a:ext>
            </a:extLst>
          </p:cNvPr>
          <p:cNvSpPr>
            <a:spLocks noChangeArrowheads="1"/>
          </p:cNvSpPr>
          <p:nvPr/>
        </p:nvSpPr>
        <p:spPr bwMode="auto">
          <a:xfrm>
            <a:off x="-450017" y="2159329"/>
            <a:ext cx="3456435" cy="412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lvl="1" algn="just">
              <a:lnSpc>
                <a:spcPct val="110000"/>
              </a:lnSpc>
              <a:buNone/>
            </a:pPr>
            <a:r>
              <a:rPr lang="zh-CN" altLang="en-US" sz="2000" b="1" dirty="0">
                <a:latin typeface="Times New Roman" panose="02020603050405020304" pitchFamily="18" charset="0"/>
              </a:rPr>
              <a:t>广义笛卡尔积</a:t>
            </a:r>
            <a:endParaRPr lang="en-US" altLang="zh-CN" sz="2000" b="1" dirty="0">
              <a:latin typeface="Times New Roman" panose="02020603050405020304" pitchFamily="18" charset="0"/>
            </a:endParaRPr>
          </a:p>
        </p:txBody>
      </p:sp>
      <p:sp>
        <p:nvSpPr>
          <p:cNvPr id="14" name="文本框 34">
            <a:extLst>
              <a:ext uri="{FF2B5EF4-FFF2-40B4-BE49-F238E27FC236}">
                <a16:creationId xmlns:a16="http://schemas.microsoft.com/office/drawing/2014/main" id="{56C460DA-52DA-7D41-9DBE-F72923C344C0}"/>
              </a:ext>
            </a:extLst>
          </p:cNvPr>
          <p:cNvSpPr>
            <a:spLocks noChangeArrowheads="1"/>
          </p:cNvSpPr>
          <p:nvPr/>
        </p:nvSpPr>
        <p:spPr bwMode="auto">
          <a:xfrm>
            <a:off x="795636" y="4536289"/>
            <a:ext cx="3104323" cy="414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lvl="1" algn="just">
              <a:lnSpc>
                <a:spcPct val="110000"/>
              </a:lnSpc>
              <a:buNone/>
            </a:pPr>
            <a:r>
              <a:rPr lang="zh-CN" altLang="en-US" sz="2000" b="1" dirty="0">
                <a:latin typeface="Times New Roman" panose="02020603050405020304" pitchFamily="18" charset="0"/>
              </a:rPr>
              <a:t>自身连接查询</a:t>
            </a:r>
            <a:endParaRPr lang="en-US" altLang="zh-CN" sz="2000" b="1" dirty="0">
              <a:latin typeface="Times New Roman" panose="02020603050405020304" pitchFamily="18" charset="0"/>
            </a:endParaRPr>
          </a:p>
        </p:txBody>
      </p:sp>
      <p:grpSp>
        <p:nvGrpSpPr>
          <p:cNvPr id="15" name="组合 14">
            <a:extLst>
              <a:ext uri="{FF2B5EF4-FFF2-40B4-BE49-F238E27FC236}">
                <a16:creationId xmlns:a16="http://schemas.microsoft.com/office/drawing/2014/main" id="{719635EF-9EEC-BB49-8AC5-4545382922D1}"/>
              </a:ext>
            </a:extLst>
          </p:cNvPr>
          <p:cNvGrpSpPr>
            <a:grpSpLocks noChangeAspect="1"/>
          </p:cNvGrpSpPr>
          <p:nvPr/>
        </p:nvGrpSpPr>
        <p:grpSpPr>
          <a:xfrm flipH="1">
            <a:off x="6962484" y="4250136"/>
            <a:ext cx="1074776" cy="1071325"/>
            <a:chOff x="4254365" y="1910376"/>
            <a:chExt cx="1300156" cy="1295980"/>
          </a:xfrm>
          <a:solidFill>
            <a:srgbClr val="596784"/>
          </a:solidFill>
          <a:effectLst>
            <a:outerShdw blurRad="254000" dist="63500" dir="2700000" algn="tl" rotWithShape="0">
              <a:prstClr val="black">
                <a:alpha val="20000"/>
              </a:prstClr>
            </a:outerShdw>
          </a:effectLst>
        </p:grpSpPr>
        <p:sp>
          <p:nvSpPr>
            <p:cNvPr id="16" name="Freeform 5">
              <a:extLst>
                <a:ext uri="{FF2B5EF4-FFF2-40B4-BE49-F238E27FC236}">
                  <a16:creationId xmlns:a16="http://schemas.microsoft.com/office/drawing/2014/main" id="{70CD75C0-51F5-404D-8714-0551AEB29C93}"/>
                </a:ext>
              </a:extLst>
            </p:cNvPr>
            <p:cNvSpPr>
              <a:spLocks/>
            </p:cNvSpPr>
            <p:nvPr/>
          </p:nvSpPr>
          <p:spPr bwMode="auto">
            <a:xfrm rot="2700000" flipH="1">
              <a:off x="4256453" y="1908288"/>
              <a:ext cx="1295980" cy="1300156"/>
            </a:xfrm>
            <a:custGeom>
              <a:avLst/>
              <a:gdLst>
                <a:gd name="T0" fmla="*/ 795 w 4296"/>
                <a:gd name="T1" fmla="*/ 796 h 4297"/>
                <a:gd name="T2" fmla="*/ 3678 w 4296"/>
                <a:gd name="T3" fmla="*/ 796 h 4297"/>
                <a:gd name="T4" fmla="*/ 4273 w 4296"/>
                <a:gd name="T5" fmla="*/ 2324 h 4297"/>
                <a:gd name="T6" fmla="*/ 4273 w 4296"/>
                <a:gd name="T7" fmla="*/ 4273 h 4297"/>
                <a:gd name="T8" fmla="*/ 2324 w 4296"/>
                <a:gd name="T9" fmla="*/ 4273 h 4297"/>
                <a:gd name="T10" fmla="*/ 795 w 4296"/>
                <a:gd name="T11" fmla="*/ 3678 h 4297"/>
                <a:gd name="T12" fmla="*/ 795 w 4296"/>
                <a:gd name="T13" fmla="*/ 796 h 4297"/>
              </a:gdLst>
              <a:ahLst/>
              <a:cxnLst>
                <a:cxn ang="0">
                  <a:pos x="T0" y="T1"/>
                </a:cxn>
                <a:cxn ang="0">
                  <a:pos x="T2" y="T3"/>
                </a:cxn>
                <a:cxn ang="0">
                  <a:pos x="T4" y="T5"/>
                </a:cxn>
                <a:cxn ang="0">
                  <a:pos x="T6" y="T7"/>
                </a:cxn>
                <a:cxn ang="0">
                  <a:pos x="T8" y="T9"/>
                </a:cxn>
                <a:cxn ang="0">
                  <a:pos x="T10" y="T11"/>
                </a:cxn>
                <a:cxn ang="0">
                  <a:pos x="T12" y="T13"/>
                </a:cxn>
              </a:cxnLst>
              <a:rect l="0" t="0" r="r" b="b"/>
              <a:pathLst>
                <a:path w="4296" h="4297">
                  <a:moveTo>
                    <a:pt x="795" y="796"/>
                  </a:moveTo>
                  <a:cubicBezTo>
                    <a:pt x="1591" y="0"/>
                    <a:pt x="2882" y="0"/>
                    <a:pt x="3678" y="796"/>
                  </a:cubicBezTo>
                  <a:cubicBezTo>
                    <a:pt x="4098" y="1216"/>
                    <a:pt x="4296" y="1774"/>
                    <a:pt x="4273" y="2324"/>
                  </a:cubicBezTo>
                  <a:lnTo>
                    <a:pt x="4273" y="4273"/>
                  </a:lnTo>
                  <a:lnTo>
                    <a:pt x="2324" y="4273"/>
                  </a:lnTo>
                  <a:cubicBezTo>
                    <a:pt x="1774" y="4297"/>
                    <a:pt x="1216" y="4098"/>
                    <a:pt x="795" y="3678"/>
                  </a:cubicBezTo>
                  <a:cubicBezTo>
                    <a:pt x="0" y="2882"/>
                    <a:pt x="0" y="1592"/>
                    <a:pt x="795" y="796"/>
                  </a:cubicBezTo>
                  <a:close/>
                </a:path>
              </a:pathLst>
            </a:custGeom>
            <a:grpFill/>
            <a:ln>
              <a:noFill/>
            </a:ln>
          </p:spPr>
          <p:txBody>
            <a:bodyPr vert="horz" wrap="square" lIns="121920" tIns="60960" rIns="121920" bIns="60960" numCol="1" anchor="t" anchorCtr="0" compatLnSpc="1">
              <a:prstTxWarp prst="textNoShape">
                <a:avLst/>
              </a:prstTxWarp>
            </a:bodyPr>
            <a:lstStyle/>
            <a:p>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17" name="TextBox 9">
              <a:extLst>
                <a:ext uri="{FF2B5EF4-FFF2-40B4-BE49-F238E27FC236}">
                  <a16:creationId xmlns:a16="http://schemas.microsoft.com/office/drawing/2014/main" id="{936330C1-1277-054A-B4D0-DE3B5A512BC1}"/>
                </a:ext>
              </a:extLst>
            </p:cNvPr>
            <p:cNvSpPr txBox="1">
              <a:spLocks noChangeArrowheads="1"/>
            </p:cNvSpPr>
            <p:nvPr/>
          </p:nvSpPr>
          <p:spPr bwMode="auto">
            <a:xfrm>
              <a:off x="4535959" y="2217005"/>
              <a:ext cx="661640" cy="5584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en-US" altLang="zh-CN" sz="2400" dirty="0">
                  <a:solidFill>
                    <a:schemeClr val="bg1"/>
                  </a:solidFill>
                  <a:latin typeface="微软雅黑" pitchFamily="34" charset="-122"/>
                  <a:ea typeface="微软雅黑" pitchFamily="34" charset="-122"/>
                </a:rPr>
                <a:t>04</a:t>
              </a:r>
              <a:endParaRPr lang="zh-CN" altLang="en-US" sz="2400" dirty="0">
                <a:solidFill>
                  <a:schemeClr val="bg1"/>
                </a:solidFill>
                <a:latin typeface="微软雅黑" pitchFamily="34" charset="-122"/>
                <a:ea typeface="微软雅黑" pitchFamily="34" charset="-122"/>
              </a:endParaRPr>
            </a:p>
          </p:txBody>
        </p:sp>
      </p:grpSp>
      <p:sp>
        <p:nvSpPr>
          <p:cNvPr id="18" name="文本框 34">
            <a:extLst>
              <a:ext uri="{FF2B5EF4-FFF2-40B4-BE49-F238E27FC236}">
                <a16:creationId xmlns:a16="http://schemas.microsoft.com/office/drawing/2014/main" id="{E73AFC12-6F34-3343-A0DE-D42CC29005F2}"/>
              </a:ext>
            </a:extLst>
          </p:cNvPr>
          <p:cNvSpPr>
            <a:spLocks noChangeArrowheads="1"/>
          </p:cNvSpPr>
          <p:nvPr/>
        </p:nvSpPr>
        <p:spPr bwMode="auto">
          <a:xfrm>
            <a:off x="7811329" y="4578434"/>
            <a:ext cx="3324602" cy="414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lvl="1" algn="just">
              <a:lnSpc>
                <a:spcPct val="110000"/>
              </a:lnSpc>
              <a:buNone/>
            </a:pPr>
            <a:r>
              <a:rPr lang="zh-CN" altLang="en-US" sz="2000" b="1" dirty="0">
                <a:latin typeface="Times New Roman" panose="02020603050405020304" pitchFamily="18" charset="0"/>
              </a:rPr>
              <a:t>非等值连接查询</a:t>
            </a:r>
            <a:endParaRPr lang="en-US" altLang="zh-CN" sz="2000" b="1" dirty="0">
              <a:latin typeface="Times New Roman" panose="02020603050405020304" pitchFamily="18" charset="0"/>
            </a:endParaRPr>
          </a:p>
        </p:txBody>
      </p:sp>
      <p:grpSp>
        <p:nvGrpSpPr>
          <p:cNvPr id="19" name="组合 18">
            <a:extLst>
              <a:ext uri="{FF2B5EF4-FFF2-40B4-BE49-F238E27FC236}">
                <a16:creationId xmlns:a16="http://schemas.microsoft.com/office/drawing/2014/main" id="{51D9FD8C-6D85-1B49-BFD6-94DA1C03221C}"/>
              </a:ext>
            </a:extLst>
          </p:cNvPr>
          <p:cNvGrpSpPr/>
          <p:nvPr/>
        </p:nvGrpSpPr>
        <p:grpSpPr>
          <a:xfrm rot="16200000">
            <a:off x="3196686" y="4210112"/>
            <a:ext cx="1070596" cy="1067083"/>
            <a:chOff x="3111668" y="2944827"/>
            <a:chExt cx="1640481" cy="1635098"/>
          </a:xfrm>
          <a:solidFill>
            <a:srgbClr val="FFB407"/>
          </a:solidFill>
          <a:effectLst>
            <a:outerShdw blurRad="254000" dist="63500" dir="2700000" algn="tl" rotWithShape="0">
              <a:prstClr val="black">
                <a:alpha val="20000"/>
              </a:prstClr>
            </a:outerShdw>
          </a:effectLst>
        </p:grpSpPr>
        <p:sp>
          <p:nvSpPr>
            <p:cNvPr id="20" name="Freeform 7">
              <a:extLst>
                <a:ext uri="{FF2B5EF4-FFF2-40B4-BE49-F238E27FC236}">
                  <a16:creationId xmlns:a16="http://schemas.microsoft.com/office/drawing/2014/main" id="{D16D31FC-0256-EA4B-9125-52B8B282E930}"/>
                </a:ext>
              </a:extLst>
            </p:cNvPr>
            <p:cNvSpPr>
              <a:spLocks/>
            </p:cNvSpPr>
            <p:nvPr/>
          </p:nvSpPr>
          <p:spPr bwMode="auto">
            <a:xfrm rot="2700000">
              <a:off x="3114360" y="2942135"/>
              <a:ext cx="1635098" cy="1640481"/>
            </a:xfrm>
            <a:custGeom>
              <a:avLst/>
              <a:gdLst>
                <a:gd name="T0" fmla="*/ 4570 w 5609"/>
                <a:gd name="T1" fmla="*/ 4570 h 5609"/>
                <a:gd name="T2" fmla="*/ 807 w 5609"/>
                <a:gd name="T3" fmla="*/ 4570 h 5609"/>
                <a:gd name="T4" fmla="*/ 30 w 5609"/>
                <a:gd name="T5" fmla="*/ 2575 h 5609"/>
                <a:gd name="T6" fmla="*/ 30 w 5609"/>
                <a:gd name="T7" fmla="*/ 30 h 5609"/>
                <a:gd name="T8" fmla="*/ 2574 w 5609"/>
                <a:gd name="T9" fmla="*/ 30 h 5609"/>
                <a:gd name="T10" fmla="*/ 4570 w 5609"/>
                <a:gd name="T11" fmla="*/ 807 h 5609"/>
                <a:gd name="T12" fmla="*/ 4570 w 5609"/>
                <a:gd name="T13" fmla="*/ 4570 h 5609"/>
              </a:gdLst>
              <a:ahLst/>
              <a:cxnLst>
                <a:cxn ang="0">
                  <a:pos x="T0" y="T1"/>
                </a:cxn>
                <a:cxn ang="0">
                  <a:pos x="T2" y="T3"/>
                </a:cxn>
                <a:cxn ang="0">
                  <a:pos x="T4" y="T5"/>
                </a:cxn>
                <a:cxn ang="0">
                  <a:pos x="T6" y="T7"/>
                </a:cxn>
                <a:cxn ang="0">
                  <a:pos x="T8" y="T9"/>
                </a:cxn>
                <a:cxn ang="0">
                  <a:pos x="T10" y="T11"/>
                </a:cxn>
                <a:cxn ang="0">
                  <a:pos x="T12" y="T13"/>
                </a:cxn>
              </a:cxnLst>
              <a:rect l="0" t="0" r="r" b="b"/>
              <a:pathLst>
                <a:path w="5609" h="5609">
                  <a:moveTo>
                    <a:pt x="4570" y="4570"/>
                  </a:moveTo>
                  <a:cubicBezTo>
                    <a:pt x="3531" y="5609"/>
                    <a:pt x="1846" y="5609"/>
                    <a:pt x="807" y="4570"/>
                  </a:cubicBezTo>
                  <a:cubicBezTo>
                    <a:pt x="258" y="4022"/>
                    <a:pt x="0" y="3293"/>
                    <a:pt x="30" y="2575"/>
                  </a:cubicBezTo>
                  <a:lnTo>
                    <a:pt x="30" y="30"/>
                  </a:lnTo>
                  <a:lnTo>
                    <a:pt x="2574" y="30"/>
                  </a:lnTo>
                  <a:cubicBezTo>
                    <a:pt x="3293" y="0"/>
                    <a:pt x="4022" y="258"/>
                    <a:pt x="4570" y="807"/>
                  </a:cubicBezTo>
                  <a:cubicBezTo>
                    <a:pt x="5609" y="1846"/>
                    <a:pt x="5609" y="3531"/>
                    <a:pt x="4570" y="4570"/>
                  </a:cubicBezTo>
                  <a:close/>
                </a:path>
              </a:pathLst>
            </a:custGeom>
            <a:grpFill/>
            <a:ln>
              <a:noFill/>
            </a:ln>
          </p:spPr>
          <p:txBody>
            <a:bodyPr vert="horz" wrap="square" lIns="121920" tIns="60960" rIns="121920" bIns="60960" numCol="1" anchor="t" anchorCtr="0" compatLnSpc="1">
              <a:prstTxWarp prst="textNoShape">
                <a:avLst/>
              </a:prstTxWarp>
            </a:bodyPr>
            <a:lstStyle/>
            <a:p>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21" name="TextBox 9">
              <a:extLst>
                <a:ext uri="{FF2B5EF4-FFF2-40B4-BE49-F238E27FC236}">
                  <a16:creationId xmlns:a16="http://schemas.microsoft.com/office/drawing/2014/main" id="{381AF7F3-70CE-0D4E-A522-7B1DCB107336}"/>
                </a:ext>
              </a:extLst>
            </p:cNvPr>
            <p:cNvSpPr txBox="1">
              <a:spLocks noChangeArrowheads="1"/>
            </p:cNvSpPr>
            <p:nvPr/>
          </p:nvSpPr>
          <p:spPr bwMode="auto">
            <a:xfrm rot="5400000">
              <a:off x="3593545" y="3408671"/>
              <a:ext cx="838089" cy="7074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en-US" altLang="zh-CN" sz="2400" dirty="0">
                  <a:solidFill>
                    <a:schemeClr val="bg1"/>
                  </a:solidFill>
                  <a:latin typeface="微软雅黑" pitchFamily="34" charset="-122"/>
                  <a:ea typeface="微软雅黑" pitchFamily="34" charset="-122"/>
                </a:rPr>
                <a:t>03</a:t>
              </a:r>
              <a:endParaRPr lang="zh-CN" altLang="en-US" sz="2400" dirty="0">
                <a:solidFill>
                  <a:schemeClr val="bg1"/>
                </a:solidFill>
                <a:latin typeface="微软雅黑" pitchFamily="34" charset="-122"/>
                <a:ea typeface="微软雅黑" pitchFamily="34" charset="-122"/>
              </a:endParaRPr>
            </a:p>
          </p:txBody>
        </p:sp>
      </p:grpSp>
      <p:grpSp>
        <p:nvGrpSpPr>
          <p:cNvPr id="22" name="组合 21">
            <a:extLst>
              <a:ext uri="{FF2B5EF4-FFF2-40B4-BE49-F238E27FC236}">
                <a16:creationId xmlns:a16="http://schemas.microsoft.com/office/drawing/2014/main" id="{8C4A505F-6DE9-774B-A4BC-E0AA343D85A3}"/>
              </a:ext>
            </a:extLst>
          </p:cNvPr>
          <p:cNvGrpSpPr>
            <a:grpSpLocks noChangeAspect="1"/>
          </p:cNvGrpSpPr>
          <p:nvPr/>
        </p:nvGrpSpPr>
        <p:grpSpPr>
          <a:xfrm flipH="1">
            <a:off x="8670041" y="1830134"/>
            <a:ext cx="1074776" cy="1071325"/>
            <a:chOff x="4254365" y="1910376"/>
            <a:chExt cx="1300156" cy="1295980"/>
          </a:xfrm>
          <a:solidFill>
            <a:srgbClr val="596784"/>
          </a:solidFill>
          <a:effectLst>
            <a:outerShdw blurRad="254000" dist="63500" dir="2700000" algn="tl" rotWithShape="0">
              <a:prstClr val="black">
                <a:alpha val="20000"/>
              </a:prstClr>
            </a:outerShdw>
          </a:effectLst>
        </p:grpSpPr>
        <p:sp>
          <p:nvSpPr>
            <p:cNvPr id="23" name="Freeform 5">
              <a:extLst>
                <a:ext uri="{FF2B5EF4-FFF2-40B4-BE49-F238E27FC236}">
                  <a16:creationId xmlns:a16="http://schemas.microsoft.com/office/drawing/2014/main" id="{98A36B2E-3DF8-3846-8F0F-3F7BDEC6652F}"/>
                </a:ext>
              </a:extLst>
            </p:cNvPr>
            <p:cNvSpPr>
              <a:spLocks/>
            </p:cNvSpPr>
            <p:nvPr/>
          </p:nvSpPr>
          <p:spPr bwMode="auto">
            <a:xfrm rot="2700000" flipH="1">
              <a:off x="4256453" y="1908288"/>
              <a:ext cx="1295980" cy="1300156"/>
            </a:xfrm>
            <a:custGeom>
              <a:avLst/>
              <a:gdLst>
                <a:gd name="T0" fmla="*/ 795 w 4296"/>
                <a:gd name="T1" fmla="*/ 796 h 4297"/>
                <a:gd name="T2" fmla="*/ 3678 w 4296"/>
                <a:gd name="T3" fmla="*/ 796 h 4297"/>
                <a:gd name="T4" fmla="*/ 4273 w 4296"/>
                <a:gd name="T5" fmla="*/ 2324 h 4297"/>
                <a:gd name="T6" fmla="*/ 4273 w 4296"/>
                <a:gd name="T7" fmla="*/ 4273 h 4297"/>
                <a:gd name="T8" fmla="*/ 2324 w 4296"/>
                <a:gd name="T9" fmla="*/ 4273 h 4297"/>
                <a:gd name="T10" fmla="*/ 795 w 4296"/>
                <a:gd name="T11" fmla="*/ 3678 h 4297"/>
                <a:gd name="T12" fmla="*/ 795 w 4296"/>
                <a:gd name="T13" fmla="*/ 796 h 4297"/>
              </a:gdLst>
              <a:ahLst/>
              <a:cxnLst>
                <a:cxn ang="0">
                  <a:pos x="T0" y="T1"/>
                </a:cxn>
                <a:cxn ang="0">
                  <a:pos x="T2" y="T3"/>
                </a:cxn>
                <a:cxn ang="0">
                  <a:pos x="T4" y="T5"/>
                </a:cxn>
                <a:cxn ang="0">
                  <a:pos x="T6" y="T7"/>
                </a:cxn>
                <a:cxn ang="0">
                  <a:pos x="T8" y="T9"/>
                </a:cxn>
                <a:cxn ang="0">
                  <a:pos x="T10" y="T11"/>
                </a:cxn>
                <a:cxn ang="0">
                  <a:pos x="T12" y="T13"/>
                </a:cxn>
              </a:cxnLst>
              <a:rect l="0" t="0" r="r" b="b"/>
              <a:pathLst>
                <a:path w="4296" h="4297">
                  <a:moveTo>
                    <a:pt x="795" y="796"/>
                  </a:moveTo>
                  <a:cubicBezTo>
                    <a:pt x="1591" y="0"/>
                    <a:pt x="2882" y="0"/>
                    <a:pt x="3678" y="796"/>
                  </a:cubicBezTo>
                  <a:cubicBezTo>
                    <a:pt x="4098" y="1216"/>
                    <a:pt x="4296" y="1774"/>
                    <a:pt x="4273" y="2324"/>
                  </a:cubicBezTo>
                  <a:lnTo>
                    <a:pt x="4273" y="4273"/>
                  </a:lnTo>
                  <a:lnTo>
                    <a:pt x="2324" y="4273"/>
                  </a:lnTo>
                  <a:cubicBezTo>
                    <a:pt x="1774" y="4297"/>
                    <a:pt x="1216" y="4098"/>
                    <a:pt x="795" y="3678"/>
                  </a:cubicBezTo>
                  <a:cubicBezTo>
                    <a:pt x="0" y="2882"/>
                    <a:pt x="0" y="1592"/>
                    <a:pt x="795" y="796"/>
                  </a:cubicBezTo>
                  <a:close/>
                </a:path>
              </a:pathLst>
            </a:custGeom>
            <a:grpFill/>
            <a:ln>
              <a:noFill/>
            </a:ln>
          </p:spPr>
          <p:txBody>
            <a:bodyPr vert="horz" wrap="square" lIns="121920" tIns="60960" rIns="121920" bIns="60960" numCol="1" anchor="t" anchorCtr="0" compatLnSpc="1">
              <a:prstTxWarp prst="textNoShape">
                <a:avLst/>
              </a:prstTxWarp>
            </a:bodyPr>
            <a:lstStyle/>
            <a:p>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24" name="TextBox 9">
              <a:extLst>
                <a:ext uri="{FF2B5EF4-FFF2-40B4-BE49-F238E27FC236}">
                  <a16:creationId xmlns:a16="http://schemas.microsoft.com/office/drawing/2014/main" id="{314B23E2-B04F-D041-8287-577B4276F6DB}"/>
                </a:ext>
              </a:extLst>
            </p:cNvPr>
            <p:cNvSpPr txBox="1">
              <a:spLocks noChangeArrowheads="1"/>
            </p:cNvSpPr>
            <p:nvPr/>
          </p:nvSpPr>
          <p:spPr bwMode="auto">
            <a:xfrm>
              <a:off x="4535958" y="2217005"/>
              <a:ext cx="661640" cy="5584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en-US" altLang="zh-CN" sz="2400" dirty="0">
                  <a:solidFill>
                    <a:schemeClr val="bg1"/>
                  </a:solidFill>
                  <a:latin typeface="微软雅黑" pitchFamily="34" charset="-122"/>
                  <a:ea typeface="微软雅黑" pitchFamily="34" charset="-122"/>
                </a:rPr>
                <a:t>06</a:t>
              </a:r>
              <a:endParaRPr lang="zh-CN" altLang="en-US" sz="2400" dirty="0">
                <a:solidFill>
                  <a:schemeClr val="bg1"/>
                </a:solidFill>
                <a:latin typeface="微软雅黑" pitchFamily="34" charset="-122"/>
                <a:ea typeface="微软雅黑" pitchFamily="34" charset="-122"/>
              </a:endParaRPr>
            </a:p>
          </p:txBody>
        </p:sp>
      </p:grpSp>
      <p:sp>
        <p:nvSpPr>
          <p:cNvPr id="2" name="矩形 1">
            <a:extLst>
              <a:ext uri="{FF2B5EF4-FFF2-40B4-BE49-F238E27FC236}">
                <a16:creationId xmlns:a16="http://schemas.microsoft.com/office/drawing/2014/main" id="{65342E64-6BEB-C94F-9186-B3A4712B21E8}"/>
              </a:ext>
            </a:extLst>
          </p:cNvPr>
          <p:cNvSpPr/>
          <p:nvPr/>
        </p:nvSpPr>
        <p:spPr>
          <a:xfrm>
            <a:off x="5986817" y="3363616"/>
            <a:ext cx="1928733" cy="412934"/>
          </a:xfrm>
          <a:prstGeom prst="rect">
            <a:avLst/>
          </a:prstGeom>
        </p:spPr>
        <p:txBody>
          <a:bodyPr wrap="none">
            <a:spAutoFit/>
          </a:bodyPr>
          <a:lstStyle/>
          <a:p>
            <a:pPr lvl="1" algn="just">
              <a:lnSpc>
                <a:spcPct val="110000"/>
              </a:lnSpc>
              <a:buNone/>
            </a:pPr>
            <a:r>
              <a:rPr lang="zh-CN" altLang="en-US" sz="2000" b="1" dirty="0">
                <a:latin typeface="Times New Roman" panose="02020603050405020304" pitchFamily="18" charset="0"/>
              </a:rPr>
              <a:t>外连接查询</a:t>
            </a:r>
            <a:endParaRPr lang="en-US" altLang="zh-CN" sz="2000" b="1" dirty="0">
              <a:latin typeface="Times New Roman" panose="02020603050405020304" pitchFamily="18" charset="0"/>
            </a:endParaRPr>
          </a:p>
        </p:txBody>
      </p:sp>
      <p:sp>
        <p:nvSpPr>
          <p:cNvPr id="3" name="矩形 2">
            <a:extLst>
              <a:ext uri="{FF2B5EF4-FFF2-40B4-BE49-F238E27FC236}">
                <a16:creationId xmlns:a16="http://schemas.microsoft.com/office/drawing/2014/main" id="{037E9D7E-2710-5344-AED9-8D0928E2910A}"/>
              </a:ext>
            </a:extLst>
          </p:cNvPr>
          <p:cNvSpPr/>
          <p:nvPr/>
        </p:nvSpPr>
        <p:spPr>
          <a:xfrm>
            <a:off x="9468243" y="2159329"/>
            <a:ext cx="2698175" cy="412934"/>
          </a:xfrm>
          <a:prstGeom prst="rect">
            <a:avLst/>
          </a:prstGeom>
        </p:spPr>
        <p:txBody>
          <a:bodyPr wrap="none">
            <a:spAutoFit/>
          </a:bodyPr>
          <a:lstStyle/>
          <a:p>
            <a:pPr lvl="1" algn="just">
              <a:lnSpc>
                <a:spcPct val="110000"/>
              </a:lnSpc>
              <a:buNone/>
            </a:pPr>
            <a:r>
              <a:rPr lang="zh-CN" altLang="en-US" sz="2000" b="1" dirty="0">
                <a:latin typeface="Times New Roman" panose="02020603050405020304" pitchFamily="18" charset="0"/>
              </a:rPr>
              <a:t>复合条件连接查询</a:t>
            </a:r>
          </a:p>
        </p:txBody>
      </p:sp>
      <p:grpSp>
        <p:nvGrpSpPr>
          <p:cNvPr id="26" name="组合 25">
            <a:extLst>
              <a:ext uri="{FF2B5EF4-FFF2-40B4-BE49-F238E27FC236}">
                <a16:creationId xmlns:a16="http://schemas.microsoft.com/office/drawing/2014/main" id="{93445DA4-ABA2-8F43-B52D-77DDDB07BAEF}"/>
              </a:ext>
            </a:extLst>
          </p:cNvPr>
          <p:cNvGrpSpPr/>
          <p:nvPr/>
        </p:nvGrpSpPr>
        <p:grpSpPr>
          <a:xfrm rot="16200000">
            <a:off x="8048664" y="3036542"/>
            <a:ext cx="1070596" cy="1067083"/>
            <a:chOff x="3111668" y="2944827"/>
            <a:chExt cx="1640481" cy="1635098"/>
          </a:xfrm>
          <a:solidFill>
            <a:srgbClr val="FFB407"/>
          </a:solidFill>
          <a:effectLst>
            <a:outerShdw blurRad="254000" dist="63500" dir="2700000" algn="tl" rotWithShape="0">
              <a:prstClr val="black">
                <a:alpha val="20000"/>
              </a:prstClr>
            </a:outerShdw>
          </a:effectLst>
        </p:grpSpPr>
        <p:sp>
          <p:nvSpPr>
            <p:cNvPr id="27" name="Freeform 7">
              <a:extLst>
                <a:ext uri="{FF2B5EF4-FFF2-40B4-BE49-F238E27FC236}">
                  <a16:creationId xmlns:a16="http://schemas.microsoft.com/office/drawing/2014/main" id="{32D4922E-9417-B942-AED8-EE68C42A7D6F}"/>
                </a:ext>
              </a:extLst>
            </p:cNvPr>
            <p:cNvSpPr>
              <a:spLocks/>
            </p:cNvSpPr>
            <p:nvPr/>
          </p:nvSpPr>
          <p:spPr bwMode="auto">
            <a:xfrm rot="2700000">
              <a:off x="3114360" y="2942135"/>
              <a:ext cx="1635098" cy="1640481"/>
            </a:xfrm>
            <a:custGeom>
              <a:avLst/>
              <a:gdLst>
                <a:gd name="T0" fmla="*/ 4570 w 5609"/>
                <a:gd name="T1" fmla="*/ 4570 h 5609"/>
                <a:gd name="T2" fmla="*/ 807 w 5609"/>
                <a:gd name="T3" fmla="*/ 4570 h 5609"/>
                <a:gd name="T4" fmla="*/ 30 w 5609"/>
                <a:gd name="T5" fmla="*/ 2575 h 5609"/>
                <a:gd name="T6" fmla="*/ 30 w 5609"/>
                <a:gd name="T7" fmla="*/ 30 h 5609"/>
                <a:gd name="T8" fmla="*/ 2574 w 5609"/>
                <a:gd name="T9" fmla="*/ 30 h 5609"/>
                <a:gd name="T10" fmla="*/ 4570 w 5609"/>
                <a:gd name="T11" fmla="*/ 807 h 5609"/>
                <a:gd name="T12" fmla="*/ 4570 w 5609"/>
                <a:gd name="T13" fmla="*/ 4570 h 5609"/>
              </a:gdLst>
              <a:ahLst/>
              <a:cxnLst>
                <a:cxn ang="0">
                  <a:pos x="T0" y="T1"/>
                </a:cxn>
                <a:cxn ang="0">
                  <a:pos x="T2" y="T3"/>
                </a:cxn>
                <a:cxn ang="0">
                  <a:pos x="T4" y="T5"/>
                </a:cxn>
                <a:cxn ang="0">
                  <a:pos x="T6" y="T7"/>
                </a:cxn>
                <a:cxn ang="0">
                  <a:pos x="T8" y="T9"/>
                </a:cxn>
                <a:cxn ang="0">
                  <a:pos x="T10" y="T11"/>
                </a:cxn>
                <a:cxn ang="0">
                  <a:pos x="T12" y="T13"/>
                </a:cxn>
              </a:cxnLst>
              <a:rect l="0" t="0" r="r" b="b"/>
              <a:pathLst>
                <a:path w="5609" h="5609">
                  <a:moveTo>
                    <a:pt x="4570" y="4570"/>
                  </a:moveTo>
                  <a:cubicBezTo>
                    <a:pt x="3531" y="5609"/>
                    <a:pt x="1846" y="5609"/>
                    <a:pt x="807" y="4570"/>
                  </a:cubicBezTo>
                  <a:cubicBezTo>
                    <a:pt x="258" y="4022"/>
                    <a:pt x="0" y="3293"/>
                    <a:pt x="30" y="2575"/>
                  </a:cubicBezTo>
                  <a:lnTo>
                    <a:pt x="30" y="30"/>
                  </a:lnTo>
                  <a:lnTo>
                    <a:pt x="2574" y="30"/>
                  </a:lnTo>
                  <a:cubicBezTo>
                    <a:pt x="3293" y="0"/>
                    <a:pt x="4022" y="258"/>
                    <a:pt x="4570" y="807"/>
                  </a:cubicBezTo>
                  <a:cubicBezTo>
                    <a:pt x="5609" y="1846"/>
                    <a:pt x="5609" y="3531"/>
                    <a:pt x="4570" y="4570"/>
                  </a:cubicBezTo>
                  <a:close/>
                </a:path>
              </a:pathLst>
            </a:custGeom>
            <a:grpFill/>
            <a:ln>
              <a:noFill/>
            </a:ln>
          </p:spPr>
          <p:txBody>
            <a:bodyPr vert="horz" wrap="square" lIns="121920" tIns="60960" rIns="121920" bIns="60960" numCol="1" anchor="t" anchorCtr="0" compatLnSpc="1">
              <a:prstTxWarp prst="textNoShape">
                <a:avLst/>
              </a:prstTxWarp>
            </a:bodyPr>
            <a:lstStyle/>
            <a:p>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28" name="TextBox 9">
              <a:extLst>
                <a:ext uri="{FF2B5EF4-FFF2-40B4-BE49-F238E27FC236}">
                  <a16:creationId xmlns:a16="http://schemas.microsoft.com/office/drawing/2014/main" id="{DD17AB32-D773-7A43-8F35-F70C77F5A7A2}"/>
                </a:ext>
              </a:extLst>
            </p:cNvPr>
            <p:cNvSpPr txBox="1">
              <a:spLocks noChangeArrowheads="1"/>
            </p:cNvSpPr>
            <p:nvPr/>
          </p:nvSpPr>
          <p:spPr bwMode="auto">
            <a:xfrm rot="5400000">
              <a:off x="3593545" y="3408671"/>
              <a:ext cx="838089" cy="7074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en-US" altLang="zh-CN" sz="2400" dirty="0">
                  <a:solidFill>
                    <a:schemeClr val="bg1"/>
                  </a:solidFill>
                  <a:latin typeface="微软雅黑" pitchFamily="34" charset="-122"/>
                  <a:ea typeface="微软雅黑" pitchFamily="34" charset="-122"/>
                </a:rPr>
                <a:t>05</a:t>
              </a:r>
              <a:endParaRPr lang="zh-CN" altLang="en-US" sz="2400" dirty="0">
                <a:solidFill>
                  <a:schemeClr val="bg1"/>
                </a:solidFill>
                <a:latin typeface="微软雅黑" pitchFamily="34" charset="-122"/>
                <a:ea typeface="微软雅黑"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1+#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75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childTnLst>
                          </p:cTn>
                        </p:par>
                        <p:par>
                          <p:cTn id="21" fill="hold">
                            <p:stCondLst>
                              <p:cond delay="1250"/>
                            </p:stCondLst>
                            <p:childTnLst>
                              <p:par>
                                <p:cTn id="22" presetID="2" presetClass="entr" presetSubtype="8" decel="53333"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750" fill="hold"/>
                                        <p:tgtEl>
                                          <p:spTgt spid="12"/>
                                        </p:tgtEl>
                                        <p:attrNameLst>
                                          <p:attrName>ppt_x</p:attrName>
                                        </p:attrNameLst>
                                      </p:cBhvr>
                                      <p:tavLst>
                                        <p:tav tm="0">
                                          <p:val>
                                            <p:strVal val="0-#ppt_w/2"/>
                                          </p:val>
                                        </p:tav>
                                        <p:tav tm="100000">
                                          <p:val>
                                            <p:strVal val="#ppt_x"/>
                                          </p:val>
                                        </p:tav>
                                      </p:tavLst>
                                    </p:anim>
                                    <p:anim calcmode="lin" valueType="num">
                                      <p:cBhvr additive="base">
                                        <p:cTn id="25" dur="750" fill="hold"/>
                                        <p:tgtEl>
                                          <p:spTgt spid="12"/>
                                        </p:tgtEl>
                                        <p:attrNameLst>
                                          <p:attrName>ppt_y</p:attrName>
                                        </p:attrNameLst>
                                      </p:cBhvr>
                                      <p:tavLst>
                                        <p:tav tm="0">
                                          <p:val>
                                            <p:strVal val="#ppt_y"/>
                                          </p:val>
                                        </p:tav>
                                        <p:tav tm="100000">
                                          <p:val>
                                            <p:strVal val="#ppt_y"/>
                                          </p:val>
                                        </p:tav>
                                      </p:tavLst>
                                    </p:anim>
                                  </p:childTnLst>
                                </p:cTn>
                              </p:par>
                              <p:par>
                                <p:cTn id="26" presetID="2" presetClass="entr" presetSubtype="8" decel="53333"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750" fill="hold"/>
                                        <p:tgtEl>
                                          <p:spTgt spid="14"/>
                                        </p:tgtEl>
                                        <p:attrNameLst>
                                          <p:attrName>ppt_x</p:attrName>
                                        </p:attrNameLst>
                                      </p:cBhvr>
                                      <p:tavLst>
                                        <p:tav tm="0">
                                          <p:val>
                                            <p:strVal val="0-#ppt_w/2"/>
                                          </p:val>
                                        </p:tav>
                                        <p:tav tm="100000">
                                          <p:val>
                                            <p:strVal val="#ppt_x"/>
                                          </p:val>
                                        </p:tav>
                                      </p:tavLst>
                                    </p:anim>
                                    <p:anim calcmode="lin" valueType="num">
                                      <p:cBhvr additive="base">
                                        <p:cTn id="29" dur="750" fill="hold"/>
                                        <p:tgtEl>
                                          <p:spTgt spid="14"/>
                                        </p:tgtEl>
                                        <p:attrNameLst>
                                          <p:attrName>ppt_y</p:attrName>
                                        </p:attrNameLst>
                                      </p:cBhvr>
                                      <p:tavLst>
                                        <p:tav tm="0">
                                          <p:val>
                                            <p:strVal val="#ppt_y"/>
                                          </p:val>
                                        </p:tav>
                                        <p:tav tm="100000">
                                          <p:val>
                                            <p:strVal val="#ppt_y"/>
                                          </p:val>
                                        </p:tav>
                                      </p:tavLst>
                                    </p:anim>
                                  </p:childTnLst>
                                </p:cTn>
                              </p:par>
                              <p:par>
                                <p:cTn id="30" presetID="2" presetClass="entr" presetSubtype="2" decel="53333"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750" fill="hold"/>
                                        <p:tgtEl>
                                          <p:spTgt spid="13"/>
                                        </p:tgtEl>
                                        <p:attrNameLst>
                                          <p:attrName>ppt_x</p:attrName>
                                        </p:attrNameLst>
                                      </p:cBhvr>
                                      <p:tavLst>
                                        <p:tav tm="0">
                                          <p:val>
                                            <p:strVal val="1+#ppt_w/2"/>
                                          </p:val>
                                        </p:tav>
                                        <p:tav tm="100000">
                                          <p:val>
                                            <p:strVal val="#ppt_x"/>
                                          </p:val>
                                        </p:tav>
                                      </p:tavLst>
                                    </p:anim>
                                    <p:anim calcmode="lin" valueType="num">
                                      <p:cBhvr additive="base">
                                        <p:cTn id="33" dur="750" fill="hold"/>
                                        <p:tgtEl>
                                          <p:spTgt spid="13"/>
                                        </p:tgtEl>
                                        <p:attrNameLst>
                                          <p:attrName>ppt_y</p:attrName>
                                        </p:attrNameLst>
                                      </p:cBhvr>
                                      <p:tavLst>
                                        <p:tav tm="0">
                                          <p:val>
                                            <p:strVal val="#ppt_y"/>
                                          </p:val>
                                        </p:tav>
                                        <p:tav tm="100000">
                                          <p:val>
                                            <p:strVal val="#ppt_y"/>
                                          </p:val>
                                        </p:tav>
                                      </p:tavLst>
                                    </p:anim>
                                  </p:childTnLst>
                                </p:cTn>
                              </p:par>
                              <p:par>
                                <p:cTn id="34" presetID="2" presetClass="entr" presetSubtype="2" decel="53333"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750" fill="hold"/>
                                        <p:tgtEl>
                                          <p:spTgt spid="18"/>
                                        </p:tgtEl>
                                        <p:attrNameLst>
                                          <p:attrName>ppt_x</p:attrName>
                                        </p:attrNameLst>
                                      </p:cBhvr>
                                      <p:tavLst>
                                        <p:tav tm="0">
                                          <p:val>
                                            <p:strVal val="1+#ppt_w/2"/>
                                          </p:val>
                                        </p:tav>
                                        <p:tav tm="100000">
                                          <p:val>
                                            <p:strVal val="#ppt_x"/>
                                          </p:val>
                                        </p:tav>
                                      </p:tavLst>
                                    </p:anim>
                                    <p:anim calcmode="lin" valueType="num">
                                      <p:cBhvr additive="base">
                                        <p:cTn id="37" dur="750" fill="hold"/>
                                        <p:tgtEl>
                                          <p:spTgt spid="18"/>
                                        </p:tgtEl>
                                        <p:attrNameLst>
                                          <p:attrName>ppt_y</p:attrName>
                                        </p:attrNameLst>
                                      </p:cBhvr>
                                      <p:tavLst>
                                        <p:tav tm="0">
                                          <p:val>
                                            <p:strVal val="#ppt_y"/>
                                          </p:val>
                                        </p:tav>
                                        <p:tav tm="100000">
                                          <p:val>
                                            <p:strVal val="#ppt_y"/>
                                          </p:val>
                                        </p:tav>
                                      </p:tavLst>
                                    </p:anim>
                                  </p:childTnLst>
                                </p:cTn>
                              </p:par>
                              <p:par>
                                <p:cTn id="38" presetID="2" presetClass="entr" presetSubtype="2" fill="hold" nodeType="withEffect">
                                  <p:stCondLst>
                                    <p:cond delay="500"/>
                                  </p:stCondLst>
                                  <p:childTnLst>
                                    <p:set>
                                      <p:cBhvr>
                                        <p:cTn id="39" dur="1" fill="hold">
                                          <p:stCondLst>
                                            <p:cond delay="0"/>
                                          </p:stCondLst>
                                        </p:cTn>
                                        <p:tgtEl>
                                          <p:spTgt spid="22"/>
                                        </p:tgtEl>
                                        <p:attrNameLst>
                                          <p:attrName>style.visibility</p:attrName>
                                        </p:attrNameLst>
                                      </p:cBhvr>
                                      <p:to>
                                        <p:strVal val="visible"/>
                                      </p:to>
                                    </p:set>
                                    <p:anim calcmode="lin" valueType="num">
                                      <p:cBhvr additive="base">
                                        <p:cTn id="40" dur="500" fill="hold"/>
                                        <p:tgtEl>
                                          <p:spTgt spid="22"/>
                                        </p:tgtEl>
                                        <p:attrNameLst>
                                          <p:attrName>ppt_x</p:attrName>
                                        </p:attrNameLst>
                                      </p:cBhvr>
                                      <p:tavLst>
                                        <p:tav tm="0">
                                          <p:val>
                                            <p:strVal val="1+#ppt_w/2"/>
                                          </p:val>
                                        </p:tav>
                                        <p:tav tm="100000">
                                          <p:val>
                                            <p:strVal val="#ppt_x"/>
                                          </p:val>
                                        </p:tav>
                                      </p:tavLst>
                                    </p:anim>
                                    <p:anim calcmode="lin" valueType="num">
                                      <p:cBhvr additive="base">
                                        <p:cTn id="41" dur="500" fill="hold"/>
                                        <p:tgtEl>
                                          <p:spTgt spid="22"/>
                                        </p:tgtEl>
                                        <p:attrNameLst>
                                          <p:attrName>ppt_y</p:attrName>
                                        </p:attrNameLst>
                                      </p:cBhvr>
                                      <p:tavLst>
                                        <p:tav tm="0">
                                          <p:val>
                                            <p:strVal val="#ppt_y"/>
                                          </p:val>
                                        </p:tav>
                                        <p:tav tm="100000">
                                          <p:val>
                                            <p:strVal val="#ppt_y"/>
                                          </p:val>
                                        </p:tav>
                                      </p:tavLst>
                                    </p:anim>
                                  </p:childTnLst>
                                </p:cTn>
                              </p:par>
                              <p:par>
                                <p:cTn id="42" presetID="2" presetClass="entr" presetSubtype="8" fill="hold" nodeType="withEffect">
                                  <p:stCondLst>
                                    <p:cond delay="750"/>
                                  </p:stCondLst>
                                  <p:childTnLst>
                                    <p:set>
                                      <p:cBhvr>
                                        <p:cTn id="43" dur="1" fill="hold">
                                          <p:stCondLst>
                                            <p:cond delay="0"/>
                                          </p:stCondLst>
                                        </p:cTn>
                                        <p:tgtEl>
                                          <p:spTgt spid="26"/>
                                        </p:tgtEl>
                                        <p:attrNameLst>
                                          <p:attrName>style.visibility</p:attrName>
                                        </p:attrNameLst>
                                      </p:cBhvr>
                                      <p:to>
                                        <p:strVal val="visible"/>
                                      </p:to>
                                    </p:set>
                                    <p:anim calcmode="lin" valueType="num">
                                      <p:cBhvr additive="base">
                                        <p:cTn id="44" dur="500" fill="hold"/>
                                        <p:tgtEl>
                                          <p:spTgt spid="26"/>
                                        </p:tgtEl>
                                        <p:attrNameLst>
                                          <p:attrName>ppt_x</p:attrName>
                                        </p:attrNameLst>
                                      </p:cBhvr>
                                      <p:tavLst>
                                        <p:tav tm="0">
                                          <p:val>
                                            <p:strVal val="0-#ppt_w/2"/>
                                          </p:val>
                                        </p:tav>
                                        <p:tav tm="100000">
                                          <p:val>
                                            <p:strVal val="#ppt_x"/>
                                          </p:val>
                                        </p:tav>
                                      </p:tavLst>
                                    </p:anim>
                                    <p:anim calcmode="lin" valueType="num">
                                      <p:cBhvr additive="base">
                                        <p:cTn id="45"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197A338F-F8C4-7845-98C2-91A653F898B3}"/>
              </a:ext>
            </a:extLst>
          </p:cNvPr>
          <p:cNvSpPr>
            <a:spLocks noGrp="1" noChangeArrowheads="1"/>
          </p:cNvSpPr>
          <p:nvPr>
            <p:ph type="title"/>
          </p:nvPr>
        </p:nvSpPr>
        <p:spPr/>
        <p:txBody>
          <a:bodyPr/>
          <a:lstStyle/>
          <a:p>
            <a:pPr>
              <a:defRPr/>
            </a:pPr>
            <a:r>
              <a:rPr lang="en-US" altLang="zh-CN" dirty="0">
                <a:solidFill>
                  <a:schemeClr val="bg2">
                    <a:lumMod val="10000"/>
                  </a:schemeClr>
                </a:solidFill>
                <a:latin typeface="SimHei" panose="02010609060101010101" pitchFamily="49" charset="-122"/>
                <a:ea typeface="SimHei" panose="02010609060101010101" pitchFamily="49" charset="-122"/>
              </a:rPr>
              <a:t>2)SQL</a:t>
            </a:r>
            <a:r>
              <a:rPr lang="zh-CN" altLang="en-US" dirty="0">
                <a:solidFill>
                  <a:schemeClr val="bg2">
                    <a:lumMod val="10000"/>
                  </a:schemeClr>
                </a:solidFill>
                <a:latin typeface="SimHei" panose="02010609060101010101" pitchFamily="49" charset="-122"/>
                <a:ea typeface="SimHei" panose="02010609060101010101" pitchFamily="49" charset="-122"/>
              </a:rPr>
              <a:t>数据库的体系结构</a:t>
            </a:r>
          </a:p>
        </p:txBody>
      </p:sp>
      <p:sp>
        <p:nvSpPr>
          <p:cNvPr id="37" name="幻灯片编号占位符 5">
            <a:extLst>
              <a:ext uri="{FF2B5EF4-FFF2-40B4-BE49-F238E27FC236}">
                <a16:creationId xmlns:a16="http://schemas.microsoft.com/office/drawing/2014/main" id="{C7D3AE0A-B863-3849-81F0-323948B38223}"/>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7F60E7B0-5A7C-7447-9082-672CB155B5DC}" type="slidenum">
              <a:rPr kumimoji="0" lang="en-US" altLang="zh-CN" sz="1400">
                <a:ea typeface="宋体" panose="02010600030101010101" pitchFamily="2" charset="-122"/>
              </a:rPr>
              <a:pPr/>
              <a:t>5</a:t>
            </a:fld>
            <a:endParaRPr kumimoji="0" lang="en-US" altLang="zh-CN" sz="1400">
              <a:ea typeface="宋体" panose="02010600030101010101" pitchFamily="2" charset="-122"/>
            </a:endParaRPr>
          </a:p>
        </p:txBody>
      </p:sp>
      <p:grpSp>
        <p:nvGrpSpPr>
          <p:cNvPr id="20483" name="Group 38">
            <a:extLst>
              <a:ext uri="{FF2B5EF4-FFF2-40B4-BE49-F238E27FC236}">
                <a16:creationId xmlns:a16="http://schemas.microsoft.com/office/drawing/2014/main" id="{25FF094B-5AD5-D247-873C-42498B5629DB}"/>
              </a:ext>
            </a:extLst>
          </p:cNvPr>
          <p:cNvGrpSpPr>
            <a:grpSpLocks/>
          </p:cNvGrpSpPr>
          <p:nvPr/>
        </p:nvGrpSpPr>
        <p:grpSpPr bwMode="auto">
          <a:xfrm>
            <a:off x="1294695" y="1053306"/>
            <a:ext cx="9915172" cy="5155583"/>
            <a:chOff x="240" y="1056"/>
            <a:chExt cx="4992" cy="2688"/>
          </a:xfrm>
        </p:grpSpPr>
        <p:sp>
          <p:nvSpPr>
            <p:cNvPr id="20484" name="Text Box 6">
              <a:extLst>
                <a:ext uri="{FF2B5EF4-FFF2-40B4-BE49-F238E27FC236}">
                  <a16:creationId xmlns:a16="http://schemas.microsoft.com/office/drawing/2014/main" id="{0711FFED-34B1-B845-8A33-886445E989F8}"/>
                </a:ext>
              </a:extLst>
            </p:cNvPr>
            <p:cNvSpPr txBox="1">
              <a:spLocks noChangeArrowheads="1"/>
            </p:cNvSpPr>
            <p:nvPr/>
          </p:nvSpPr>
          <p:spPr bwMode="auto">
            <a:xfrm>
              <a:off x="2791" y="1851"/>
              <a:ext cx="745" cy="336"/>
            </a:xfrm>
            <a:prstGeom prst="rect">
              <a:avLst/>
            </a:prstGeom>
            <a:solidFill>
              <a:schemeClr val="accent1"/>
            </a:solidFill>
            <a:ln w="9525">
              <a:solidFill>
                <a:srgbClr val="000000"/>
              </a:solidFill>
              <a:miter lim="800000"/>
              <a:headEnd/>
              <a:tailEnd/>
            </a:ln>
          </p:spPr>
          <p:txBody>
            <a:bodyPr lIns="0" tIns="108000" rIns="0"/>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lgn="ctr" eaLnBrk="0" hangingPunct="0"/>
              <a:r>
                <a:rPr kumimoji="0" lang="zh-CN" altLang="en-US" sz="2000" b="1">
                  <a:solidFill>
                    <a:schemeClr val="tx2"/>
                  </a:solidFill>
                  <a:latin typeface="Times New Roman" panose="02020603050405020304" pitchFamily="18" charset="0"/>
                  <a:ea typeface="宋体" panose="02010600030101010101" pitchFamily="2" charset="-122"/>
                </a:rPr>
                <a:t>视图</a:t>
              </a:r>
              <a:r>
                <a:rPr kumimoji="0" lang="en-US" altLang="zh-CN" sz="2000" b="1">
                  <a:solidFill>
                    <a:schemeClr val="tx2"/>
                  </a:solidFill>
                  <a:latin typeface="Times New Roman" panose="02020603050405020304" pitchFamily="18" charset="0"/>
                  <a:ea typeface="宋体" panose="02010600030101010101" pitchFamily="2" charset="-122"/>
                </a:rPr>
                <a:t>V1</a:t>
              </a:r>
            </a:p>
          </p:txBody>
        </p:sp>
        <p:sp>
          <p:nvSpPr>
            <p:cNvPr id="20485" name="Text Box 7">
              <a:extLst>
                <a:ext uri="{FF2B5EF4-FFF2-40B4-BE49-F238E27FC236}">
                  <a16:creationId xmlns:a16="http://schemas.microsoft.com/office/drawing/2014/main" id="{4A64E230-8744-EE45-B396-EB598B54A429}"/>
                </a:ext>
              </a:extLst>
            </p:cNvPr>
            <p:cNvSpPr txBox="1">
              <a:spLocks noChangeArrowheads="1"/>
            </p:cNvSpPr>
            <p:nvPr/>
          </p:nvSpPr>
          <p:spPr bwMode="auto">
            <a:xfrm>
              <a:off x="1136" y="1056"/>
              <a:ext cx="745" cy="336"/>
            </a:xfrm>
            <a:prstGeom prst="rect">
              <a:avLst/>
            </a:prstGeom>
            <a:solidFill>
              <a:srgbClr val="FFFFFF"/>
            </a:solidFill>
            <a:ln w="9525">
              <a:solidFill>
                <a:srgbClr val="000000"/>
              </a:solidFill>
              <a:miter lim="800000"/>
              <a:headEnd/>
              <a:tailEnd/>
            </a:ln>
          </p:spPr>
          <p:txBody>
            <a:bodyPr lIns="0" tIns="108000" rIns="0"/>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lgn="ctr" eaLnBrk="0" hangingPunct="0"/>
              <a:r>
                <a:rPr kumimoji="0" lang="zh-CN" altLang="en-US" sz="2000" b="1">
                  <a:solidFill>
                    <a:schemeClr val="tx2"/>
                  </a:solidFill>
                  <a:latin typeface="Times New Roman" panose="02020603050405020304" pitchFamily="18" charset="0"/>
                  <a:ea typeface="宋体" panose="02010600030101010101" pitchFamily="2" charset="-122"/>
                </a:rPr>
                <a:t>用户</a:t>
              </a:r>
              <a:r>
                <a:rPr kumimoji="0" lang="en-US" altLang="zh-CN" sz="2000" b="1">
                  <a:solidFill>
                    <a:schemeClr val="tx2"/>
                  </a:solidFill>
                  <a:latin typeface="Times New Roman" panose="02020603050405020304" pitchFamily="18" charset="0"/>
                  <a:ea typeface="宋体" panose="02010600030101010101" pitchFamily="2" charset="-122"/>
                </a:rPr>
                <a:t>1</a:t>
              </a:r>
            </a:p>
          </p:txBody>
        </p:sp>
        <p:sp>
          <p:nvSpPr>
            <p:cNvPr id="20486" name="Text Box 8">
              <a:extLst>
                <a:ext uri="{FF2B5EF4-FFF2-40B4-BE49-F238E27FC236}">
                  <a16:creationId xmlns:a16="http://schemas.microsoft.com/office/drawing/2014/main" id="{B462A25C-1BC9-7445-B0FD-7AEB17395280}"/>
                </a:ext>
              </a:extLst>
            </p:cNvPr>
            <p:cNvSpPr txBox="1">
              <a:spLocks noChangeArrowheads="1"/>
            </p:cNvSpPr>
            <p:nvPr/>
          </p:nvSpPr>
          <p:spPr bwMode="auto">
            <a:xfrm>
              <a:off x="3940" y="1840"/>
              <a:ext cx="745" cy="336"/>
            </a:xfrm>
            <a:prstGeom prst="rect">
              <a:avLst/>
            </a:prstGeom>
            <a:solidFill>
              <a:schemeClr val="accent1"/>
            </a:solidFill>
            <a:ln w="9525">
              <a:solidFill>
                <a:srgbClr val="000000"/>
              </a:solidFill>
              <a:miter lim="800000"/>
              <a:headEnd/>
              <a:tailEnd/>
            </a:ln>
          </p:spPr>
          <p:txBody>
            <a:bodyPr lIns="0" tIns="108000" rIns="0"/>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lgn="ctr" eaLnBrk="0" hangingPunct="0"/>
              <a:r>
                <a:rPr kumimoji="0" lang="zh-CN" altLang="en-US" sz="2000" b="1">
                  <a:solidFill>
                    <a:schemeClr val="tx2"/>
                  </a:solidFill>
                  <a:latin typeface="Times New Roman" panose="02020603050405020304" pitchFamily="18" charset="0"/>
                  <a:ea typeface="宋体" panose="02010600030101010101" pitchFamily="2" charset="-122"/>
                </a:rPr>
                <a:t>视图</a:t>
              </a:r>
              <a:r>
                <a:rPr kumimoji="0" lang="en-US" altLang="zh-CN" sz="2000" b="1">
                  <a:solidFill>
                    <a:schemeClr val="tx2"/>
                  </a:solidFill>
                  <a:latin typeface="Times New Roman" panose="02020603050405020304" pitchFamily="18" charset="0"/>
                  <a:ea typeface="宋体" panose="02010600030101010101" pitchFamily="2" charset="-122"/>
                </a:rPr>
                <a:t>V2</a:t>
              </a:r>
            </a:p>
          </p:txBody>
        </p:sp>
        <p:sp>
          <p:nvSpPr>
            <p:cNvPr id="20487" name="Text Box 9">
              <a:extLst>
                <a:ext uri="{FF2B5EF4-FFF2-40B4-BE49-F238E27FC236}">
                  <a16:creationId xmlns:a16="http://schemas.microsoft.com/office/drawing/2014/main" id="{5948D1A9-69C8-0A4C-B6C6-052E6D75C937}"/>
                </a:ext>
              </a:extLst>
            </p:cNvPr>
            <p:cNvSpPr txBox="1">
              <a:spLocks noChangeArrowheads="1"/>
            </p:cNvSpPr>
            <p:nvPr/>
          </p:nvSpPr>
          <p:spPr bwMode="auto">
            <a:xfrm>
              <a:off x="1063" y="2613"/>
              <a:ext cx="745" cy="336"/>
            </a:xfrm>
            <a:prstGeom prst="rect">
              <a:avLst/>
            </a:prstGeom>
            <a:solidFill>
              <a:srgbClr val="99CCFF"/>
            </a:solidFill>
            <a:ln w="9525">
              <a:solidFill>
                <a:srgbClr val="000000"/>
              </a:solidFill>
              <a:miter lim="800000"/>
              <a:headEnd/>
              <a:tailEnd/>
            </a:ln>
          </p:spPr>
          <p:txBody>
            <a:bodyPr lIns="0" tIns="108000" rIns="0"/>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lgn="ctr" eaLnBrk="0" hangingPunct="0"/>
              <a:r>
                <a:rPr kumimoji="0" lang="zh-CN" altLang="en-US" sz="2000" b="1">
                  <a:solidFill>
                    <a:schemeClr val="tx2"/>
                  </a:solidFill>
                  <a:latin typeface="Times New Roman" panose="02020603050405020304" pitchFamily="18" charset="0"/>
                  <a:ea typeface="宋体" panose="02010600030101010101" pitchFamily="2" charset="-122"/>
                </a:rPr>
                <a:t>基本表</a:t>
              </a:r>
              <a:r>
                <a:rPr kumimoji="0" lang="en-US" altLang="zh-CN" sz="2000" b="1">
                  <a:solidFill>
                    <a:schemeClr val="tx2"/>
                  </a:solidFill>
                  <a:latin typeface="Times New Roman" panose="02020603050405020304" pitchFamily="18" charset="0"/>
                  <a:ea typeface="宋体" panose="02010600030101010101" pitchFamily="2" charset="-122"/>
                </a:rPr>
                <a:t>B1</a:t>
              </a:r>
            </a:p>
          </p:txBody>
        </p:sp>
        <p:sp>
          <p:nvSpPr>
            <p:cNvPr id="20488" name="Text Box 10">
              <a:extLst>
                <a:ext uri="{FF2B5EF4-FFF2-40B4-BE49-F238E27FC236}">
                  <a16:creationId xmlns:a16="http://schemas.microsoft.com/office/drawing/2014/main" id="{D8D365C5-EE17-1943-87D9-94B9EFE22D14}"/>
                </a:ext>
              </a:extLst>
            </p:cNvPr>
            <p:cNvSpPr txBox="1">
              <a:spLocks noChangeArrowheads="1"/>
            </p:cNvSpPr>
            <p:nvPr/>
          </p:nvSpPr>
          <p:spPr bwMode="auto">
            <a:xfrm>
              <a:off x="2182" y="2624"/>
              <a:ext cx="744" cy="336"/>
            </a:xfrm>
            <a:prstGeom prst="rect">
              <a:avLst/>
            </a:prstGeom>
            <a:solidFill>
              <a:srgbClr val="99CCFF"/>
            </a:solidFill>
            <a:ln w="9525">
              <a:solidFill>
                <a:srgbClr val="000000"/>
              </a:solidFill>
              <a:miter lim="800000"/>
              <a:headEnd/>
              <a:tailEnd/>
            </a:ln>
          </p:spPr>
          <p:txBody>
            <a:bodyPr lIns="0" tIns="108000" rIns="0"/>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lgn="ctr" eaLnBrk="0" hangingPunct="0"/>
              <a:r>
                <a:rPr kumimoji="0" lang="zh-CN" altLang="en-US" sz="2000" b="1">
                  <a:solidFill>
                    <a:schemeClr val="tx2"/>
                  </a:solidFill>
                  <a:latin typeface="Times New Roman" panose="02020603050405020304" pitchFamily="18" charset="0"/>
                  <a:ea typeface="宋体" panose="02010600030101010101" pitchFamily="2" charset="-122"/>
                </a:rPr>
                <a:t>基本表</a:t>
              </a:r>
              <a:r>
                <a:rPr kumimoji="0" lang="en-US" altLang="zh-CN" sz="2000" b="1">
                  <a:solidFill>
                    <a:schemeClr val="tx2"/>
                  </a:solidFill>
                  <a:latin typeface="Times New Roman" panose="02020603050405020304" pitchFamily="18" charset="0"/>
                  <a:ea typeface="宋体" panose="02010600030101010101" pitchFamily="2" charset="-122"/>
                </a:rPr>
                <a:t>B2</a:t>
              </a:r>
            </a:p>
          </p:txBody>
        </p:sp>
        <p:sp>
          <p:nvSpPr>
            <p:cNvPr id="20489" name="Text Box 11">
              <a:extLst>
                <a:ext uri="{FF2B5EF4-FFF2-40B4-BE49-F238E27FC236}">
                  <a16:creationId xmlns:a16="http://schemas.microsoft.com/office/drawing/2014/main" id="{3252B74D-B7DB-A842-A5BC-B355F5E98A7B}"/>
                </a:ext>
              </a:extLst>
            </p:cNvPr>
            <p:cNvSpPr txBox="1">
              <a:spLocks noChangeArrowheads="1"/>
            </p:cNvSpPr>
            <p:nvPr/>
          </p:nvSpPr>
          <p:spPr bwMode="auto">
            <a:xfrm>
              <a:off x="3340" y="2624"/>
              <a:ext cx="745" cy="336"/>
            </a:xfrm>
            <a:prstGeom prst="rect">
              <a:avLst/>
            </a:prstGeom>
            <a:solidFill>
              <a:srgbClr val="99CCFF"/>
            </a:solidFill>
            <a:ln w="9525">
              <a:solidFill>
                <a:srgbClr val="000000"/>
              </a:solidFill>
              <a:miter lim="800000"/>
              <a:headEnd/>
              <a:tailEnd/>
            </a:ln>
          </p:spPr>
          <p:txBody>
            <a:bodyPr lIns="0" tIns="108000" rIns="0"/>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lgn="ctr" eaLnBrk="0" hangingPunct="0"/>
              <a:r>
                <a:rPr kumimoji="0" lang="zh-CN" altLang="en-US" sz="2000" b="1">
                  <a:solidFill>
                    <a:schemeClr val="tx2"/>
                  </a:solidFill>
                  <a:latin typeface="Times New Roman" panose="02020603050405020304" pitchFamily="18" charset="0"/>
                  <a:ea typeface="宋体" panose="02010600030101010101" pitchFamily="2" charset="-122"/>
                </a:rPr>
                <a:t>基本表</a:t>
              </a:r>
              <a:r>
                <a:rPr kumimoji="0" lang="en-US" altLang="zh-CN" sz="2000" b="1">
                  <a:solidFill>
                    <a:schemeClr val="tx2"/>
                  </a:solidFill>
                  <a:latin typeface="Times New Roman" panose="02020603050405020304" pitchFamily="18" charset="0"/>
                  <a:ea typeface="宋体" panose="02010600030101010101" pitchFamily="2" charset="-122"/>
                </a:rPr>
                <a:t>B3</a:t>
              </a:r>
            </a:p>
          </p:txBody>
        </p:sp>
        <p:sp>
          <p:nvSpPr>
            <p:cNvPr id="20490" name="Text Box 12">
              <a:extLst>
                <a:ext uri="{FF2B5EF4-FFF2-40B4-BE49-F238E27FC236}">
                  <a16:creationId xmlns:a16="http://schemas.microsoft.com/office/drawing/2014/main" id="{CF5D9DE0-44A9-CC42-AE64-0D90FDAB7244}"/>
                </a:ext>
              </a:extLst>
            </p:cNvPr>
            <p:cNvSpPr txBox="1">
              <a:spLocks noChangeArrowheads="1"/>
            </p:cNvSpPr>
            <p:nvPr/>
          </p:nvSpPr>
          <p:spPr bwMode="auto">
            <a:xfrm>
              <a:off x="4467" y="2613"/>
              <a:ext cx="744" cy="336"/>
            </a:xfrm>
            <a:prstGeom prst="rect">
              <a:avLst/>
            </a:prstGeom>
            <a:solidFill>
              <a:srgbClr val="99CCFF"/>
            </a:solidFill>
            <a:ln w="9525">
              <a:solidFill>
                <a:srgbClr val="000000"/>
              </a:solidFill>
              <a:miter lim="800000"/>
              <a:headEnd/>
              <a:tailEnd/>
            </a:ln>
          </p:spPr>
          <p:txBody>
            <a:bodyPr lIns="0" tIns="108000" rIns="0"/>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lgn="ctr" eaLnBrk="0" hangingPunct="0"/>
              <a:r>
                <a:rPr kumimoji="0" lang="zh-CN" altLang="en-US" sz="2000" b="1">
                  <a:solidFill>
                    <a:schemeClr val="tx2"/>
                  </a:solidFill>
                  <a:latin typeface="Times New Roman" panose="02020603050405020304" pitchFamily="18" charset="0"/>
                  <a:ea typeface="宋体" panose="02010600030101010101" pitchFamily="2" charset="-122"/>
                </a:rPr>
                <a:t>基本表</a:t>
              </a:r>
              <a:r>
                <a:rPr kumimoji="0" lang="en-US" altLang="zh-CN" sz="2000" b="1">
                  <a:solidFill>
                    <a:schemeClr val="tx2"/>
                  </a:solidFill>
                  <a:latin typeface="Times New Roman" panose="02020603050405020304" pitchFamily="18" charset="0"/>
                  <a:ea typeface="宋体" panose="02010600030101010101" pitchFamily="2" charset="-122"/>
                </a:rPr>
                <a:t>B4</a:t>
              </a:r>
            </a:p>
          </p:txBody>
        </p:sp>
        <p:sp>
          <p:nvSpPr>
            <p:cNvPr id="20491" name="Text Box 13">
              <a:extLst>
                <a:ext uri="{FF2B5EF4-FFF2-40B4-BE49-F238E27FC236}">
                  <a16:creationId xmlns:a16="http://schemas.microsoft.com/office/drawing/2014/main" id="{3EAAB84D-9BDF-9948-926F-ADB642E6B788}"/>
                </a:ext>
              </a:extLst>
            </p:cNvPr>
            <p:cNvSpPr txBox="1">
              <a:spLocks noChangeArrowheads="1"/>
            </p:cNvSpPr>
            <p:nvPr/>
          </p:nvSpPr>
          <p:spPr bwMode="auto">
            <a:xfrm>
              <a:off x="1085" y="3408"/>
              <a:ext cx="745" cy="336"/>
            </a:xfrm>
            <a:prstGeom prst="rect">
              <a:avLst/>
            </a:prstGeom>
            <a:solidFill>
              <a:schemeClr val="accent2"/>
            </a:solidFill>
            <a:ln w="9525">
              <a:solidFill>
                <a:srgbClr val="000000"/>
              </a:solidFill>
              <a:miter lim="800000"/>
              <a:headEnd/>
              <a:tailEnd/>
            </a:ln>
          </p:spPr>
          <p:txBody>
            <a:bodyPr lIns="0" tIns="108000" rIns="0"/>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lgn="ctr" eaLnBrk="0" hangingPunct="0"/>
              <a:r>
                <a:rPr kumimoji="0" lang="zh-CN" altLang="en-US" sz="1800" b="1">
                  <a:solidFill>
                    <a:schemeClr val="tx2"/>
                  </a:solidFill>
                  <a:latin typeface="Times New Roman" panose="02020603050405020304" pitchFamily="18" charset="0"/>
                  <a:ea typeface="宋体" panose="02010600030101010101" pitchFamily="2" charset="-122"/>
                </a:rPr>
                <a:t>存储文件</a:t>
              </a:r>
              <a:r>
                <a:rPr kumimoji="0" lang="en-US" altLang="zh-CN" sz="1800" b="1">
                  <a:solidFill>
                    <a:schemeClr val="tx2"/>
                  </a:solidFill>
                  <a:latin typeface="Times New Roman" panose="02020603050405020304" pitchFamily="18" charset="0"/>
                  <a:ea typeface="宋体" panose="02010600030101010101" pitchFamily="2" charset="-122"/>
                </a:rPr>
                <a:t>S1</a:t>
              </a:r>
            </a:p>
          </p:txBody>
        </p:sp>
        <p:sp>
          <p:nvSpPr>
            <p:cNvPr id="20492" name="Text Box 14">
              <a:extLst>
                <a:ext uri="{FF2B5EF4-FFF2-40B4-BE49-F238E27FC236}">
                  <a16:creationId xmlns:a16="http://schemas.microsoft.com/office/drawing/2014/main" id="{7C010106-EC5F-4A48-9A9D-404624B4FA77}"/>
                </a:ext>
              </a:extLst>
            </p:cNvPr>
            <p:cNvSpPr txBox="1">
              <a:spLocks noChangeArrowheads="1"/>
            </p:cNvSpPr>
            <p:nvPr/>
          </p:nvSpPr>
          <p:spPr bwMode="auto">
            <a:xfrm>
              <a:off x="2191" y="3397"/>
              <a:ext cx="745" cy="336"/>
            </a:xfrm>
            <a:prstGeom prst="rect">
              <a:avLst/>
            </a:prstGeom>
            <a:solidFill>
              <a:schemeClr val="accent2"/>
            </a:solidFill>
            <a:ln w="9525">
              <a:solidFill>
                <a:srgbClr val="000000"/>
              </a:solidFill>
              <a:miter lim="800000"/>
              <a:headEnd/>
              <a:tailEnd/>
            </a:ln>
          </p:spPr>
          <p:txBody>
            <a:bodyPr lIns="0" tIns="108000" rIns="0"/>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lgn="ctr" eaLnBrk="0" hangingPunct="0"/>
              <a:r>
                <a:rPr kumimoji="0" lang="zh-CN" altLang="en-US" sz="1800" b="1">
                  <a:solidFill>
                    <a:schemeClr val="tx2"/>
                  </a:solidFill>
                  <a:latin typeface="Times New Roman" panose="02020603050405020304" pitchFamily="18" charset="0"/>
                  <a:ea typeface="宋体" panose="02010600030101010101" pitchFamily="2" charset="-122"/>
                </a:rPr>
                <a:t>存储文件</a:t>
              </a:r>
              <a:r>
                <a:rPr kumimoji="0" lang="en-US" altLang="zh-CN" sz="1800" b="1">
                  <a:solidFill>
                    <a:schemeClr val="tx2"/>
                  </a:solidFill>
                  <a:latin typeface="Times New Roman" panose="02020603050405020304" pitchFamily="18" charset="0"/>
                  <a:ea typeface="宋体" panose="02010600030101010101" pitchFamily="2" charset="-122"/>
                </a:rPr>
                <a:t>S2</a:t>
              </a:r>
            </a:p>
          </p:txBody>
        </p:sp>
        <p:sp>
          <p:nvSpPr>
            <p:cNvPr id="20493" name="Text Box 15">
              <a:extLst>
                <a:ext uri="{FF2B5EF4-FFF2-40B4-BE49-F238E27FC236}">
                  <a16:creationId xmlns:a16="http://schemas.microsoft.com/office/drawing/2014/main" id="{C5AB8473-7701-FC4E-ABDB-A213BEA3131F}"/>
                </a:ext>
              </a:extLst>
            </p:cNvPr>
            <p:cNvSpPr txBox="1">
              <a:spLocks noChangeArrowheads="1"/>
            </p:cNvSpPr>
            <p:nvPr/>
          </p:nvSpPr>
          <p:spPr bwMode="auto">
            <a:xfrm>
              <a:off x="3329" y="3397"/>
              <a:ext cx="745" cy="336"/>
            </a:xfrm>
            <a:prstGeom prst="rect">
              <a:avLst/>
            </a:prstGeom>
            <a:solidFill>
              <a:schemeClr val="accent2"/>
            </a:solidFill>
            <a:ln w="9525">
              <a:solidFill>
                <a:srgbClr val="000000"/>
              </a:solidFill>
              <a:miter lim="800000"/>
              <a:headEnd/>
              <a:tailEnd/>
            </a:ln>
          </p:spPr>
          <p:txBody>
            <a:bodyPr lIns="0" tIns="108000" rIns="0"/>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lgn="ctr" eaLnBrk="0" hangingPunct="0"/>
              <a:r>
                <a:rPr kumimoji="0" lang="zh-CN" altLang="en-US" sz="1800" b="1">
                  <a:solidFill>
                    <a:schemeClr val="tx2"/>
                  </a:solidFill>
                  <a:latin typeface="Times New Roman" panose="02020603050405020304" pitchFamily="18" charset="0"/>
                  <a:ea typeface="宋体" panose="02010600030101010101" pitchFamily="2" charset="-122"/>
                </a:rPr>
                <a:t>存储文件</a:t>
              </a:r>
              <a:r>
                <a:rPr kumimoji="0" lang="en-US" altLang="zh-CN" sz="1800" b="1">
                  <a:solidFill>
                    <a:schemeClr val="tx2"/>
                  </a:solidFill>
                  <a:latin typeface="Times New Roman" panose="02020603050405020304" pitchFamily="18" charset="0"/>
                  <a:ea typeface="宋体" panose="02010600030101010101" pitchFamily="2" charset="-122"/>
                </a:rPr>
                <a:t>S3</a:t>
              </a:r>
            </a:p>
          </p:txBody>
        </p:sp>
        <p:sp>
          <p:nvSpPr>
            <p:cNvPr id="20494" name="Text Box 16">
              <a:extLst>
                <a:ext uri="{FF2B5EF4-FFF2-40B4-BE49-F238E27FC236}">
                  <a16:creationId xmlns:a16="http://schemas.microsoft.com/office/drawing/2014/main" id="{6105EE3C-BC35-4A4E-AEC8-EDF0A46ACCF1}"/>
                </a:ext>
              </a:extLst>
            </p:cNvPr>
            <p:cNvSpPr txBox="1">
              <a:spLocks noChangeArrowheads="1"/>
            </p:cNvSpPr>
            <p:nvPr/>
          </p:nvSpPr>
          <p:spPr bwMode="auto">
            <a:xfrm>
              <a:off x="4487" y="3397"/>
              <a:ext cx="745" cy="298"/>
            </a:xfrm>
            <a:prstGeom prst="rect">
              <a:avLst/>
            </a:prstGeom>
            <a:solidFill>
              <a:schemeClr val="accent2"/>
            </a:solidFill>
            <a:ln w="9525">
              <a:solidFill>
                <a:srgbClr val="000000"/>
              </a:solidFill>
              <a:miter lim="800000"/>
              <a:headEnd/>
              <a:tailEnd/>
            </a:ln>
          </p:spPr>
          <p:txBody>
            <a:bodyPr lIns="0" tIns="108000" rIns="0"/>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lgn="ctr" eaLnBrk="0" hangingPunct="0"/>
              <a:r>
                <a:rPr kumimoji="0" lang="zh-CN" altLang="en-US" sz="1800" b="1">
                  <a:solidFill>
                    <a:schemeClr val="tx2"/>
                  </a:solidFill>
                  <a:latin typeface="Times New Roman" panose="02020603050405020304" pitchFamily="18" charset="0"/>
                  <a:ea typeface="宋体" panose="02010600030101010101" pitchFamily="2" charset="-122"/>
                </a:rPr>
                <a:t>存储文件</a:t>
              </a:r>
              <a:r>
                <a:rPr kumimoji="0" lang="en-US" altLang="zh-CN" sz="1800" b="1">
                  <a:solidFill>
                    <a:schemeClr val="tx2"/>
                  </a:solidFill>
                  <a:latin typeface="Times New Roman" panose="02020603050405020304" pitchFamily="18" charset="0"/>
                  <a:ea typeface="宋体" panose="02010600030101010101" pitchFamily="2" charset="-122"/>
                </a:rPr>
                <a:t>S4</a:t>
              </a:r>
            </a:p>
          </p:txBody>
        </p:sp>
        <p:sp>
          <p:nvSpPr>
            <p:cNvPr id="20495" name="Text Box 17">
              <a:extLst>
                <a:ext uri="{FF2B5EF4-FFF2-40B4-BE49-F238E27FC236}">
                  <a16:creationId xmlns:a16="http://schemas.microsoft.com/office/drawing/2014/main" id="{4072F5E2-4EEA-6E47-BAC2-FF68744D9211}"/>
                </a:ext>
              </a:extLst>
            </p:cNvPr>
            <p:cNvSpPr txBox="1">
              <a:spLocks noChangeArrowheads="1"/>
            </p:cNvSpPr>
            <p:nvPr/>
          </p:nvSpPr>
          <p:spPr bwMode="auto">
            <a:xfrm>
              <a:off x="2253" y="1056"/>
              <a:ext cx="745" cy="336"/>
            </a:xfrm>
            <a:prstGeom prst="rect">
              <a:avLst/>
            </a:prstGeom>
            <a:solidFill>
              <a:srgbClr val="FFFFFF"/>
            </a:solidFill>
            <a:ln w="9525">
              <a:solidFill>
                <a:srgbClr val="000000"/>
              </a:solidFill>
              <a:miter lim="800000"/>
              <a:headEnd/>
              <a:tailEnd/>
            </a:ln>
          </p:spPr>
          <p:txBody>
            <a:bodyPr lIns="0" tIns="108000" rIns="0"/>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lgn="ctr" eaLnBrk="0" hangingPunct="0"/>
              <a:r>
                <a:rPr kumimoji="0" lang="zh-CN" altLang="en-US" sz="2000" b="1">
                  <a:solidFill>
                    <a:schemeClr val="tx2"/>
                  </a:solidFill>
                  <a:latin typeface="Times New Roman" panose="02020603050405020304" pitchFamily="18" charset="0"/>
                  <a:ea typeface="宋体" panose="02010600030101010101" pitchFamily="2" charset="-122"/>
                </a:rPr>
                <a:t>用户</a:t>
              </a:r>
              <a:r>
                <a:rPr kumimoji="0" lang="en-US" altLang="zh-CN" sz="2000" b="1">
                  <a:solidFill>
                    <a:schemeClr val="tx2"/>
                  </a:solidFill>
                  <a:latin typeface="Times New Roman" panose="02020603050405020304" pitchFamily="18" charset="0"/>
                  <a:ea typeface="宋体" panose="02010600030101010101" pitchFamily="2" charset="-122"/>
                </a:rPr>
                <a:t>2</a:t>
              </a:r>
            </a:p>
          </p:txBody>
        </p:sp>
        <p:sp>
          <p:nvSpPr>
            <p:cNvPr id="20496" name="Text Box 18">
              <a:extLst>
                <a:ext uri="{FF2B5EF4-FFF2-40B4-BE49-F238E27FC236}">
                  <a16:creationId xmlns:a16="http://schemas.microsoft.com/office/drawing/2014/main" id="{5511F5E4-A278-1740-8192-D30EF5E13C8A}"/>
                </a:ext>
              </a:extLst>
            </p:cNvPr>
            <p:cNvSpPr txBox="1">
              <a:spLocks noChangeArrowheads="1"/>
            </p:cNvSpPr>
            <p:nvPr/>
          </p:nvSpPr>
          <p:spPr bwMode="auto">
            <a:xfrm>
              <a:off x="3370" y="1056"/>
              <a:ext cx="745" cy="336"/>
            </a:xfrm>
            <a:prstGeom prst="rect">
              <a:avLst/>
            </a:prstGeom>
            <a:solidFill>
              <a:srgbClr val="FFFFFF"/>
            </a:solidFill>
            <a:ln w="9525">
              <a:solidFill>
                <a:srgbClr val="000000"/>
              </a:solidFill>
              <a:miter lim="800000"/>
              <a:headEnd/>
              <a:tailEnd/>
            </a:ln>
          </p:spPr>
          <p:txBody>
            <a:bodyPr lIns="0" tIns="108000" rIns="0"/>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lgn="ctr" eaLnBrk="0" hangingPunct="0"/>
              <a:r>
                <a:rPr kumimoji="0" lang="zh-CN" altLang="en-US" sz="2000" b="1">
                  <a:solidFill>
                    <a:schemeClr val="tx2"/>
                  </a:solidFill>
                  <a:latin typeface="Times New Roman" panose="02020603050405020304" pitchFamily="18" charset="0"/>
                  <a:ea typeface="宋体" panose="02010600030101010101" pitchFamily="2" charset="-122"/>
                </a:rPr>
                <a:t>用户</a:t>
              </a:r>
              <a:r>
                <a:rPr kumimoji="0" lang="en-US" altLang="zh-CN" sz="2000" b="1">
                  <a:solidFill>
                    <a:schemeClr val="tx2"/>
                  </a:solidFill>
                  <a:latin typeface="Times New Roman" panose="02020603050405020304" pitchFamily="18" charset="0"/>
                  <a:ea typeface="宋体" panose="02010600030101010101" pitchFamily="2" charset="-122"/>
                </a:rPr>
                <a:t>3</a:t>
              </a:r>
            </a:p>
          </p:txBody>
        </p:sp>
        <p:sp>
          <p:nvSpPr>
            <p:cNvPr id="20497" name="Text Box 19">
              <a:extLst>
                <a:ext uri="{FF2B5EF4-FFF2-40B4-BE49-F238E27FC236}">
                  <a16:creationId xmlns:a16="http://schemas.microsoft.com/office/drawing/2014/main" id="{D740E3B9-A05F-424F-A866-AB72AA4CF881}"/>
                </a:ext>
              </a:extLst>
            </p:cNvPr>
            <p:cNvSpPr txBox="1">
              <a:spLocks noChangeArrowheads="1"/>
            </p:cNvSpPr>
            <p:nvPr/>
          </p:nvSpPr>
          <p:spPr bwMode="auto">
            <a:xfrm>
              <a:off x="4487" y="1056"/>
              <a:ext cx="745" cy="336"/>
            </a:xfrm>
            <a:prstGeom prst="rect">
              <a:avLst/>
            </a:prstGeom>
            <a:solidFill>
              <a:srgbClr val="FFFFFF"/>
            </a:solidFill>
            <a:ln w="9525">
              <a:solidFill>
                <a:srgbClr val="000000"/>
              </a:solidFill>
              <a:miter lim="800000"/>
              <a:headEnd/>
              <a:tailEnd/>
            </a:ln>
          </p:spPr>
          <p:txBody>
            <a:bodyPr lIns="0" tIns="108000" rIns="0"/>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lgn="ctr" eaLnBrk="0" hangingPunct="0"/>
              <a:r>
                <a:rPr kumimoji="0" lang="zh-CN" altLang="en-US" sz="2000" b="1">
                  <a:solidFill>
                    <a:schemeClr val="tx2"/>
                  </a:solidFill>
                  <a:latin typeface="Times New Roman" panose="02020603050405020304" pitchFamily="18" charset="0"/>
                  <a:ea typeface="宋体" panose="02010600030101010101" pitchFamily="2" charset="-122"/>
                </a:rPr>
                <a:t>用户</a:t>
              </a:r>
              <a:r>
                <a:rPr kumimoji="0" lang="en-US" altLang="zh-CN" sz="2000" b="1">
                  <a:solidFill>
                    <a:schemeClr val="tx2"/>
                  </a:solidFill>
                  <a:latin typeface="Times New Roman" panose="02020603050405020304" pitchFamily="18" charset="0"/>
                  <a:ea typeface="宋体" panose="02010600030101010101" pitchFamily="2" charset="-122"/>
                </a:rPr>
                <a:t>4</a:t>
              </a:r>
            </a:p>
          </p:txBody>
        </p:sp>
        <p:sp>
          <p:nvSpPr>
            <p:cNvPr id="20498" name="Line 20">
              <a:extLst>
                <a:ext uri="{FF2B5EF4-FFF2-40B4-BE49-F238E27FC236}">
                  <a16:creationId xmlns:a16="http://schemas.microsoft.com/office/drawing/2014/main" id="{ECA381CB-4492-034D-9553-A16C14B3EE8E}"/>
                </a:ext>
              </a:extLst>
            </p:cNvPr>
            <p:cNvSpPr>
              <a:spLocks noChangeShapeType="1"/>
            </p:cNvSpPr>
            <p:nvPr/>
          </p:nvSpPr>
          <p:spPr bwMode="auto">
            <a:xfrm flipH="1">
              <a:off x="1300" y="1381"/>
              <a:ext cx="196" cy="122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tIns="108000"/>
            <a:lstStyle/>
            <a:p>
              <a:endParaRPr lang="zh-CN" altLang="en-US"/>
            </a:p>
          </p:txBody>
        </p:sp>
        <p:sp>
          <p:nvSpPr>
            <p:cNvPr id="20499" name="Line 21">
              <a:extLst>
                <a:ext uri="{FF2B5EF4-FFF2-40B4-BE49-F238E27FC236}">
                  <a16:creationId xmlns:a16="http://schemas.microsoft.com/office/drawing/2014/main" id="{7FD21859-2661-344A-AFE2-1977A0D1A260}"/>
                </a:ext>
              </a:extLst>
            </p:cNvPr>
            <p:cNvSpPr>
              <a:spLocks noChangeShapeType="1"/>
            </p:cNvSpPr>
            <p:nvPr/>
          </p:nvSpPr>
          <p:spPr bwMode="auto">
            <a:xfrm flipH="1">
              <a:off x="1612" y="1392"/>
              <a:ext cx="796" cy="122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tIns="108000"/>
            <a:lstStyle/>
            <a:p>
              <a:endParaRPr lang="zh-CN" altLang="en-US"/>
            </a:p>
          </p:txBody>
        </p:sp>
        <p:sp>
          <p:nvSpPr>
            <p:cNvPr id="20500" name="Line 22">
              <a:extLst>
                <a:ext uri="{FF2B5EF4-FFF2-40B4-BE49-F238E27FC236}">
                  <a16:creationId xmlns:a16="http://schemas.microsoft.com/office/drawing/2014/main" id="{6CAED76B-5F23-764E-A6C6-62D219F9C4BB}"/>
                </a:ext>
              </a:extLst>
            </p:cNvPr>
            <p:cNvSpPr>
              <a:spLocks noChangeShapeType="1"/>
            </p:cNvSpPr>
            <p:nvPr/>
          </p:nvSpPr>
          <p:spPr bwMode="auto">
            <a:xfrm flipH="1">
              <a:off x="1456" y="2954"/>
              <a:ext cx="0" cy="44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tIns="108000"/>
            <a:lstStyle/>
            <a:p>
              <a:endParaRPr lang="zh-CN" altLang="en-US"/>
            </a:p>
          </p:txBody>
        </p:sp>
        <p:sp>
          <p:nvSpPr>
            <p:cNvPr id="20501" name="Line 23">
              <a:extLst>
                <a:ext uri="{FF2B5EF4-FFF2-40B4-BE49-F238E27FC236}">
                  <a16:creationId xmlns:a16="http://schemas.microsoft.com/office/drawing/2014/main" id="{07C25FBE-922F-1B41-AD67-E6AD73764700}"/>
                </a:ext>
              </a:extLst>
            </p:cNvPr>
            <p:cNvSpPr>
              <a:spLocks noChangeShapeType="1"/>
            </p:cNvSpPr>
            <p:nvPr/>
          </p:nvSpPr>
          <p:spPr bwMode="auto">
            <a:xfrm flipH="1">
              <a:off x="2543" y="2964"/>
              <a:ext cx="0" cy="442"/>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tIns="108000"/>
            <a:lstStyle/>
            <a:p>
              <a:endParaRPr lang="zh-CN" altLang="en-US"/>
            </a:p>
          </p:txBody>
        </p:sp>
        <p:sp>
          <p:nvSpPr>
            <p:cNvPr id="20502" name="Line 24">
              <a:extLst>
                <a:ext uri="{FF2B5EF4-FFF2-40B4-BE49-F238E27FC236}">
                  <a16:creationId xmlns:a16="http://schemas.microsoft.com/office/drawing/2014/main" id="{3318CA44-0E88-AC45-9F8C-CAD11F8B3AC8}"/>
                </a:ext>
              </a:extLst>
            </p:cNvPr>
            <p:cNvSpPr>
              <a:spLocks noChangeShapeType="1"/>
            </p:cNvSpPr>
            <p:nvPr/>
          </p:nvSpPr>
          <p:spPr bwMode="auto">
            <a:xfrm flipH="1">
              <a:off x="3692" y="2964"/>
              <a:ext cx="0" cy="442"/>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tIns="108000"/>
            <a:lstStyle/>
            <a:p>
              <a:endParaRPr lang="zh-CN" altLang="en-US"/>
            </a:p>
          </p:txBody>
        </p:sp>
        <p:sp>
          <p:nvSpPr>
            <p:cNvPr id="20503" name="Line 25">
              <a:extLst>
                <a:ext uri="{FF2B5EF4-FFF2-40B4-BE49-F238E27FC236}">
                  <a16:creationId xmlns:a16="http://schemas.microsoft.com/office/drawing/2014/main" id="{58D80D32-D8AA-2D4F-BC28-9E906FCF7A98}"/>
                </a:ext>
              </a:extLst>
            </p:cNvPr>
            <p:cNvSpPr>
              <a:spLocks noChangeShapeType="1"/>
            </p:cNvSpPr>
            <p:nvPr/>
          </p:nvSpPr>
          <p:spPr bwMode="auto">
            <a:xfrm flipH="1">
              <a:off x="4871" y="2964"/>
              <a:ext cx="0" cy="442"/>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tIns="108000"/>
            <a:lstStyle/>
            <a:p>
              <a:endParaRPr lang="zh-CN" altLang="en-US"/>
            </a:p>
          </p:txBody>
        </p:sp>
        <p:sp>
          <p:nvSpPr>
            <p:cNvPr id="20504" name="Line 26">
              <a:extLst>
                <a:ext uri="{FF2B5EF4-FFF2-40B4-BE49-F238E27FC236}">
                  <a16:creationId xmlns:a16="http://schemas.microsoft.com/office/drawing/2014/main" id="{03F8EA20-B794-0640-AD4C-382823279CE8}"/>
                </a:ext>
              </a:extLst>
            </p:cNvPr>
            <p:cNvSpPr>
              <a:spLocks noChangeShapeType="1"/>
            </p:cNvSpPr>
            <p:nvPr/>
          </p:nvSpPr>
          <p:spPr bwMode="auto">
            <a:xfrm flipH="1">
              <a:off x="2565" y="2178"/>
              <a:ext cx="557" cy="442"/>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tIns="108000"/>
            <a:lstStyle/>
            <a:p>
              <a:endParaRPr lang="zh-CN" altLang="en-US"/>
            </a:p>
          </p:txBody>
        </p:sp>
        <p:sp>
          <p:nvSpPr>
            <p:cNvPr id="20505" name="Line 27">
              <a:extLst>
                <a:ext uri="{FF2B5EF4-FFF2-40B4-BE49-F238E27FC236}">
                  <a16:creationId xmlns:a16="http://schemas.microsoft.com/office/drawing/2014/main" id="{AB62B5E6-7668-9C42-A20A-CFDDA71D5540}"/>
                </a:ext>
              </a:extLst>
            </p:cNvPr>
            <p:cNvSpPr>
              <a:spLocks noChangeShapeType="1"/>
            </p:cNvSpPr>
            <p:nvPr/>
          </p:nvSpPr>
          <p:spPr bwMode="auto">
            <a:xfrm flipH="1">
              <a:off x="3630" y="2178"/>
              <a:ext cx="557" cy="442"/>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tIns="108000"/>
            <a:lstStyle/>
            <a:p>
              <a:endParaRPr lang="zh-CN" altLang="en-US"/>
            </a:p>
          </p:txBody>
        </p:sp>
        <p:sp>
          <p:nvSpPr>
            <p:cNvPr id="20506" name="Line 28">
              <a:extLst>
                <a:ext uri="{FF2B5EF4-FFF2-40B4-BE49-F238E27FC236}">
                  <a16:creationId xmlns:a16="http://schemas.microsoft.com/office/drawing/2014/main" id="{98A371F6-05AB-524F-A29F-0304EACA2B72}"/>
                </a:ext>
              </a:extLst>
            </p:cNvPr>
            <p:cNvSpPr>
              <a:spLocks noChangeShapeType="1"/>
            </p:cNvSpPr>
            <p:nvPr/>
          </p:nvSpPr>
          <p:spPr bwMode="auto">
            <a:xfrm flipH="1">
              <a:off x="3330" y="1370"/>
              <a:ext cx="238" cy="496"/>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tIns="108000"/>
            <a:lstStyle/>
            <a:p>
              <a:endParaRPr lang="zh-CN" altLang="en-US"/>
            </a:p>
          </p:txBody>
        </p:sp>
        <p:sp>
          <p:nvSpPr>
            <p:cNvPr id="20507" name="Line 29">
              <a:extLst>
                <a:ext uri="{FF2B5EF4-FFF2-40B4-BE49-F238E27FC236}">
                  <a16:creationId xmlns:a16="http://schemas.microsoft.com/office/drawing/2014/main" id="{116B03A1-8DD6-8344-AE5D-1F883BDCF89B}"/>
                </a:ext>
              </a:extLst>
            </p:cNvPr>
            <p:cNvSpPr>
              <a:spLocks noChangeShapeType="1"/>
            </p:cNvSpPr>
            <p:nvPr/>
          </p:nvSpPr>
          <p:spPr bwMode="auto">
            <a:xfrm flipH="1">
              <a:off x="4436" y="1381"/>
              <a:ext cx="279" cy="453"/>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tIns="108000"/>
            <a:lstStyle/>
            <a:p>
              <a:endParaRPr lang="zh-CN" altLang="en-US"/>
            </a:p>
          </p:txBody>
        </p:sp>
        <p:sp>
          <p:nvSpPr>
            <p:cNvPr id="20508" name="Line 30">
              <a:extLst>
                <a:ext uri="{FF2B5EF4-FFF2-40B4-BE49-F238E27FC236}">
                  <a16:creationId xmlns:a16="http://schemas.microsoft.com/office/drawing/2014/main" id="{0EF06EC2-2552-B744-BAAA-E8059F2A6FF2}"/>
                </a:ext>
              </a:extLst>
            </p:cNvPr>
            <p:cNvSpPr>
              <a:spLocks noChangeShapeType="1"/>
            </p:cNvSpPr>
            <p:nvPr/>
          </p:nvSpPr>
          <p:spPr bwMode="auto">
            <a:xfrm>
              <a:off x="2761" y="1370"/>
              <a:ext cx="207" cy="496"/>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tIns="108000"/>
            <a:lstStyle/>
            <a:p>
              <a:endParaRPr lang="zh-CN" altLang="en-US"/>
            </a:p>
          </p:txBody>
        </p:sp>
        <p:sp>
          <p:nvSpPr>
            <p:cNvPr id="20509" name="Line 31">
              <a:extLst>
                <a:ext uri="{FF2B5EF4-FFF2-40B4-BE49-F238E27FC236}">
                  <a16:creationId xmlns:a16="http://schemas.microsoft.com/office/drawing/2014/main" id="{4B0C30D4-96A9-F046-8305-0E3C1D912EFC}"/>
                </a:ext>
              </a:extLst>
            </p:cNvPr>
            <p:cNvSpPr>
              <a:spLocks noChangeShapeType="1"/>
            </p:cNvSpPr>
            <p:nvPr/>
          </p:nvSpPr>
          <p:spPr bwMode="auto">
            <a:xfrm>
              <a:off x="3972" y="1392"/>
              <a:ext cx="175" cy="47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tIns="108000"/>
            <a:lstStyle/>
            <a:p>
              <a:endParaRPr lang="zh-CN" altLang="en-US"/>
            </a:p>
          </p:txBody>
        </p:sp>
        <p:sp>
          <p:nvSpPr>
            <p:cNvPr id="20510" name="Line 32">
              <a:extLst>
                <a:ext uri="{FF2B5EF4-FFF2-40B4-BE49-F238E27FC236}">
                  <a16:creationId xmlns:a16="http://schemas.microsoft.com/office/drawing/2014/main" id="{9286ECD1-886F-F84B-B02F-E2A9AB363633}"/>
                </a:ext>
              </a:extLst>
            </p:cNvPr>
            <p:cNvSpPr>
              <a:spLocks noChangeShapeType="1"/>
            </p:cNvSpPr>
            <p:nvPr/>
          </p:nvSpPr>
          <p:spPr bwMode="auto">
            <a:xfrm>
              <a:off x="4465" y="2178"/>
              <a:ext cx="406" cy="42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tIns="108000"/>
            <a:lstStyle/>
            <a:p>
              <a:endParaRPr lang="zh-CN" altLang="en-US"/>
            </a:p>
          </p:txBody>
        </p:sp>
        <p:sp>
          <p:nvSpPr>
            <p:cNvPr id="20511" name="Text Box 33">
              <a:extLst>
                <a:ext uri="{FF2B5EF4-FFF2-40B4-BE49-F238E27FC236}">
                  <a16:creationId xmlns:a16="http://schemas.microsoft.com/office/drawing/2014/main" id="{902B1DDB-915A-C94B-A914-DB06B7C81949}"/>
                </a:ext>
              </a:extLst>
            </p:cNvPr>
            <p:cNvSpPr txBox="1">
              <a:spLocks noChangeArrowheads="1"/>
            </p:cNvSpPr>
            <p:nvPr/>
          </p:nvSpPr>
          <p:spPr bwMode="auto">
            <a:xfrm>
              <a:off x="281" y="1078"/>
              <a:ext cx="68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0" rIns="0" bIns="0"/>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lgn="ctr" eaLnBrk="0" hangingPunct="0"/>
              <a:r>
                <a:rPr kumimoji="0" lang="en-US" altLang="zh-CN" sz="2000" b="1">
                  <a:solidFill>
                    <a:schemeClr val="tx2"/>
                  </a:solidFill>
                  <a:latin typeface="Times New Roman" panose="02020603050405020304" pitchFamily="18" charset="0"/>
                  <a:ea typeface="宋体" panose="02010600030101010101" pitchFamily="2" charset="-122"/>
                </a:rPr>
                <a:t>SQL</a:t>
              </a:r>
              <a:r>
                <a:rPr kumimoji="0" lang="zh-CN" altLang="en-US" sz="2000" b="1">
                  <a:solidFill>
                    <a:schemeClr val="tx2"/>
                  </a:solidFill>
                  <a:latin typeface="Times New Roman" panose="02020603050405020304" pitchFamily="18" charset="0"/>
                  <a:ea typeface="宋体" panose="02010600030101010101" pitchFamily="2" charset="-122"/>
                </a:rPr>
                <a:t>用户</a:t>
              </a:r>
            </a:p>
          </p:txBody>
        </p:sp>
        <p:sp>
          <p:nvSpPr>
            <p:cNvPr id="20512" name="Text Box 34">
              <a:extLst>
                <a:ext uri="{FF2B5EF4-FFF2-40B4-BE49-F238E27FC236}">
                  <a16:creationId xmlns:a16="http://schemas.microsoft.com/office/drawing/2014/main" id="{C2455D73-29F3-6141-9429-3EE3D40F544C}"/>
                </a:ext>
              </a:extLst>
            </p:cNvPr>
            <p:cNvSpPr txBox="1">
              <a:spLocks noChangeArrowheads="1"/>
            </p:cNvSpPr>
            <p:nvPr/>
          </p:nvSpPr>
          <p:spPr bwMode="auto">
            <a:xfrm>
              <a:off x="240" y="1810"/>
              <a:ext cx="6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0" rIns="0" bIns="0"/>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lgn="ctr" eaLnBrk="0" hangingPunct="0"/>
              <a:r>
                <a:rPr kumimoji="0" lang="zh-CN" altLang="en-US" b="1">
                  <a:solidFill>
                    <a:schemeClr val="tx2"/>
                  </a:solidFill>
                  <a:latin typeface="Times New Roman" panose="02020603050405020304" pitchFamily="18" charset="0"/>
                  <a:ea typeface="宋体" panose="02010600030101010101" pitchFamily="2" charset="-122"/>
                </a:rPr>
                <a:t>外模式</a:t>
              </a:r>
            </a:p>
          </p:txBody>
        </p:sp>
        <p:sp>
          <p:nvSpPr>
            <p:cNvPr id="20513" name="Text Box 35">
              <a:extLst>
                <a:ext uri="{FF2B5EF4-FFF2-40B4-BE49-F238E27FC236}">
                  <a16:creationId xmlns:a16="http://schemas.microsoft.com/office/drawing/2014/main" id="{C2C0B029-A1C6-704C-979E-8D9A1982FFA4}"/>
                </a:ext>
              </a:extLst>
            </p:cNvPr>
            <p:cNvSpPr txBox="1">
              <a:spLocks noChangeArrowheads="1"/>
            </p:cNvSpPr>
            <p:nvPr/>
          </p:nvSpPr>
          <p:spPr bwMode="auto">
            <a:xfrm>
              <a:off x="281" y="2682"/>
              <a:ext cx="6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0" rIns="0" bIns="0"/>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lgn="ctr" eaLnBrk="0" hangingPunct="0"/>
              <a:r>
                <a:rPr kumimoji="0" lang="zh-CN" altLang="en-US" b="1">
                  <a:solidFill>
                    <a:schemeClr val="tx2"/>
                  </a:solidFill>
                  <a:latin typeface="Times New Roman" panose="02020603050405020304" pitchFamily="18" charset="0"/>
                  <a:ea typeface="宋体" panose="02010600030101010101" pitchFamily="2" charset="-122"/>
                </a:rPr>
                <a:t>模式</a:t>
              </a:r>
            </a:p>
          </p:txBody>
        </p:sp>
        <p:sp>
          <p:nvSpPr>
            <p:cNvPr id="20514" name="Text Box 36">
              <a:extLst>
                <a:ext uri="{FF2B5EF4-FFF2-40B4-BE49-F238E27FC236}">
                  <a16:creationId xmlns:a16="http://schemas.microsoft.com/office/drawing/2014/main" id="{31FA5736-E7D9-7948-9606-A0D563AE7E32}"/>
                </a:ext>
              </a:extLst>
            </p:cNvPr>
            <p:cNvSpPr txBox="1">
              <a:spLocks noChangeArrowheads="1"/>
            </p:cNvSpPr>
            <p:nvPr/>
          </p:nvSpPr>
          <p:spPr bwMode="auto">
            <a:xfrm>
              <a:off x="261" y="3479"/>
              <a:ext cx="6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0" rIns="0" bIns="0"/>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lgn="ctr" eaLnBrk="0" hangingPunct="0"/>
              <a:r>
                <a:rPr kumimoji="0" lang="zh-CN" altLang="en-US" b="1">
                  <a:solidFill>
                    <a:schemeClr val="tx2"/>
                  </a:solidFill>
                  <a:latin typeface="Times New Roman" panose="02020603050405020304" pitchFamily="18" charset="0"/>
                  <a:ea typeface="宋体" panose="02010600030101010101" pitchFamily="2" charset="-122"/>
                </a:rPr>
                <a:t>内模式</a:t>
              </a:r>
            </a:p>
          </p:txBody>
        </p:sp>
        <p:sp>
          <p:nvSpPr>
            <p:cNvPr id="195621" name="Line 37">
              <a:extLst>
                <a:ext uri="{FF2B5EF4-FFF2-40B4-BE49-F238E27FC236}">
                  <a16:creationId xmlns:a16="http://schemas.microsoft.com/office/drawing/2014/main" id="{30AF28E4-F5D5-B74C-B7D6-06D47CDCE3DA}"/>
                </a:ext>
              </a:extLst>
            </p:cNvPr>
            <p:cNvSpPr>
              <a:spLocks noChangeShapeType="1"/>
            </p:cNvSpPr>
            <p:nvPr/>
          </p:nvSpPr>
          <p:spPr bwMode="auto">
            <a:xfrm flipH="1">
              <a:off x="1726" y="2976"/>
              <a:ext cx="611" cy="431"/>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108000" rIns="0"/>
            <a:lstStyle/>
            <a:p>
              <a:pPr>
                <a:defRPr/>
              </a:pPr>
              <a:endParaRPr lang="zh-CN" altLang="en-US">
                <a:latin typeface="Tahoma" charset="0"/>
                <a:ea typeface="黑体" charset="0"/>
                <a:cs typeface="黑体" charset="0"/>
              </a:endParaRPr>
            </a:p>
          </p:txBody>
        </p:sp>
      </p:grpSp>
      <p:cxnSp>
        <p:nvCxnSpPr>
          <p:cNvPr id="3" name="直线连接符 2">
            <a:extLst>
              <a:ext uri="{FF2B5EF4-FFF2-40B4-BE49-F238E27FC236}">
                <a16:creationId xmlns:a16="http://schemas.microsoft.com/office/drawing/2014/main" id="{F0052E75-A4E3-2447-A368-82400DD4BE85}"/>
              </a:ext>
            </a:extLst>
          </p:cNvPr>
          <p:cNvCxnSpPr/>
          <p:nvPr/>
        </p:nvCxnSpPr>
        <p:spPr>
          <a:xfrm>
            <a:off x="702585" y="3657600"/>
            <a:ext cx="11387470" cy="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39" name="直线连接符 38">
            <a:extLst>
              <a:ext uri="{FF2B5EF4-FFF2-40B4-BE49-F238E27FC236}">
                <a16:creationId xmlns:a16="http://schemas.microsoft.com/office/drawing/2014/main" id="{B8215E60-C3B0-6D4A-896C-A6AA7593F5BA}"/>
              </a:ext>
            </a:extLst>
          </p:cNvPr>
          <p:cNvCxnSpPr/>
          <p:nvPr/>
        </p:nvCxnSpPr>
        <p:spPr>
          <a:xfrm>
            <a:off x="701749" y="5213497"/>
            <a:ext cx="11387470" cy="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a:extLst>
              <a:ext uri="{FF2B5EF4-FFF2-40B4-BE49-F238E27FC236}">
                <a16:creationId xmlns:a16="http://schemas.microsoft.com/office/drawing/2014/main" id="{976EDB05-378C-CA40-9868-541872CF1122}"/>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r>
              <a:rPr lang="zh-CN" altLang="en-US" dirty="0">
                <a:solidFill>
                  <a:schemeClr val="bg2">
                    <a:lumMod val="10000"/>
                  </a:schemeClr>
                </a:solidFill>
              </a:rPr>
              <a:t>一、广义笛卡尔积</a:t>
            </a:r>
            <a:r>
              <a:rPr lang="en-US" altLang="zh-CN" dirty="0">
                <a:solidFill>
                  <a:schemeClr val="bg2">
                    <a:lumMod val="10000"/>
                  </a:schemeClr>
                </a:solidFill>
              </a:rPr>
              <a:t> </a:t>
            </a:r>
          </a:p>
        </p:txBody>
      </p:sp>
      <p:sp>
        <p:nvSpPr>
          <p:cNvPr id="471043" name="Rectangle 3">
            <a:extLst>
              <a:ext uri="{FF2B5EF4-FFF2-40B4-BE49-F238E27FC236}">
                <a16:creationId xmlns:a16="http://schemas.microsoft.com/office/drawing/2014/main" id="{CFA66882-743B-964C-B133-0E19CEBF1A60}"/>
              </a:ext>
            </a:extLst>
          </p:cNvPr>
          <p:cNvSpPr>
            <a:spLocks noGrp="1" noChangeArrowheads="1"/>
          </p:cNvSpPr>
          <p:nvPr>
            <p:ph idx="1"/>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lgn="just">
              <a:lnSpc>
                <a:spcPct val="110000"/>
              </a:lnSpc>
              <a:buFont typeface="Wingdings" charset="0"/>
              <a:buChar char="n"/>
              <a:defRPr/>
            </a:pPr>
            <a:r>
              <a:rPr lang="en-US" altLang="zh-CN" b="1" dirty="0">
                <a:latin typeface="Times New Roman" charset="0"/>
              </a:rPr>
              <a:t> </a:t>
            </a:r>
            <a:r>
              <a:rPr lang="zh-CN" altLang="en-US" b="1" dirty="0">
                <a:latin typeface="Times New Roman" charset="0"/>
              </a:rPr>
              <a:t>不带连接谓词的连接</a:t>
            </a:r>
            <a:endParaRPr lang="en-US" altLang="zh-CN" b="1" dirty="0">
              <a:latin typeface="Times New Roman" charset="0"/>
            </a:endParaRPr>
          </a:p>
          <a:p>
            <a:pPr algn="just">
              <a:lnSpc>
                <a:spcPct val="110000"/>
              </a:lnSpc>
              <a:buFont typeface="Wingdings" charset="0"/>
              <a:buChar char="n"/>
              <a:defRPr/>
            </a:pPr>
            <a:r>
              <a:rPr lang="en-US" altLang="zh-CN" b="1" dirty="0">
                <a:latin typeface="Times New Roman" charset="0"/>
              </a:rPr>
              <a:t> </a:t>
            </a:r>
            <a:r>
              <a:rPr lang="zh-CN" altLang="en-US" b="1" dirty="0">
                <a:latin typeface="Times New Roman" charset="0"/>
              </a:rPr>
              <a:t>很少使用</a:t>
            </a:r>
            <a:endParaRPr lang="en-US" altLang="zh-CN" b="1" dirty="0">
              <a:latin typeface="Times New Roman" charset="0"/>
            </a:endParaRPr>
          </a:p>
          <a:p>
            <a:pPr algn="just">
              <a:lnSpc>
                <a:spcPct val="110000"/>
              </a:lnSpc>
              <a:buFont typeface="Wingdings" charset="0"/>
              <a:buNone/>
              <a:defRPr/>
            </a:pPr>
            <a:r>
              <a:rPr lang="en-US" altLang="zh-CN" b="1" dirty="0">
                <a:latin typeface="Times New Roman" charset="0"/>
              </a:rPr>
              <a:t>     </a:t>
            </a:r>
            <a:r>
              <a:rPr lang="zh-CN" altLang="en-US" b="1" dirty="0">
                <a:latin typeface="Times New Roman" charset="0"/>
              </a:rPr>
              <a:t>例：</a:t>
            </a:r>
            <a:endParaRPr lang="en-US" altLang="zh-CN" b="1" dirty="0">
              <a:latin typeface="Times New Roman" charset="0"/>
            </a:endParaRPr>
          </a:p>
          <a:p>
            <a:pPr algn="just">
              <a:lnSpc>
                <a:spcPct val="110000"/>
              </a:lnSpc>
              <a:buFont typeface="Wingdings" charset="0"/>
              <a:buNone/>
              <a:defRPr/>
            </a:pPr>
            <a:r>
              <a:rPr lang="en-US" altLang="zh-CN" b="1" dirty="0">
                <a:latin typeface="Times New Roman" charset="0"/>
              </a:rPr>
              <a:t>        SELECT  Student.* ,  SC.*</a:t>
            </a:r>
          </a:p>
          <a:p>
            <a:pPr algn="just">
              <a:lnSpc>
                <a:spcPct val="110000"/>
              </a:lnSpc>
              <a:buFont typeface="Wingdings" charset="0"/>
              <a:buNone/>
              <a:defRPr/>
            </a:pPr>
            <a:r>
              <a:rPr lang="en-US" altLang="zh-CN" b="1" dirty="0">
                <a:latin typeface="Times New Roman" charset="0"/>
              </a:rPr>
              <a:t>          FROM     Student, SC</a:t>
            </a:r>
          </a:p>
        </p:txBody>
      </p:sp>
      <p:sp>
        <p:nvSpPr>
          <p:cNvPr id="5" name="幻灯片编号占位符 5">
            <a:extLst>
              <a:ext uri="{FF2B5EF4-FFF2-40B4-BE49-F238E27FC236}">
                <a16:creationId xmlns:a16="http://schemas.microsoft.com/office/drawing/2014/main" id="{F941D822-FA8C-0346-8C22-2B0874A23C62}"/>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E880A1BF-3E19-3B42-98C2-061689B13651}" type="slidenum">
              <a:rPr kumimoji="0" lang="en-US" altLang="zh-CN" sz="1400">
                <a:ea typeface="宋体" panose="02010600030101010101" pitchFamily="2" charset="-122"/>
              </a:rPr>
              <a:pPr/>
              <a:t>50</a:t>
            </a:fld>
            <a:endParaRPr kumimoji="0" lang="en-US" altLang="zh-CN" sz="14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1043">
                                            <p:txEl>
                                              <p:pRg st="2" end="2"/>
                                            </p:txEl>
                                          </p:spTgt>
                                        </p:tgtEl>
                                        <p:attrNameLst>
                                          <p:attrName>style.visibility</p:attrName>
                                        </p:attrNameLst>
                                      </p:cBhvr>
                                      <p:to>
                                        <p:strVal val="visible"/>
                                      </p:to>
                                    </p:set>
                                    <p:animEffect transition="in" filter="blinds(horizontal)">
                                      <p:cBhvr>
                                        <p:cTn id="7" dur="500"/>
                                        <p:tgtEl>
                                          <p:spTgt spid="47104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71043">
                                            <p:txEl>
                                              <p:pRg st="3" end="3"/>
                                            </p:txEl>
                                          </p:spTgt>
                                        </p:tgtEl>
                                        <p:attrNameLst>
                                          <p:attrName>style.visibility</p:attrName>
                                        </p:attrNameLst>
                                      </p:cBhvr>
                                      <p:to>
                                        <p:strVal val="visible"/>
                                      </p:to>
                                    </p:set>
                                    <p:animEffect transition="in" filter="blinds(horizontal)">
                                      <p:cBhvr>
                                        <p:cTn id="10" dur="500"/>
                                        <p:tgtEl>
                                          <p:spTgt spid="47104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71043">
                                            <p:txEl>
                                              <p:pRg st="4" end="4"/>
                                            </p:txEl>
                                          </p:spTgt>
                                        </p:tgtEl>
                                        <p:attrNameLst>
                                          <p:attrName>style.visibility</p:attrName>
                                        </p:attrNameLst>
                                      </p:cBhvr>
                                      <p:to>
                                        <p:strVal val="visible"/>
                                      </p:to>
                                    </p:set>
                                    <p:animEffect transition="in" filter="blinds(horizontal)">
                                      <p:cBhvr>
                                        <p:cTn id="13" dur="500"/>
                                        <p:tgtEl>
                                          <p:spTgt spid="4710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a:extLst>
              <a:ext uri="{FF2B5EF4-FFF2-40B4-BE49-F238E27FC236}">
                <a16:creationId xmlns:a16="http://schemas.microsoft.com/office/drawing/2014/main" id="{69ED7253-F565-8543-8C99-8C5DD6A666A7}"/>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r>
              <a:rPr lang="zh-CN" altLang="en-US" dirty="0">
                <a:solidFill>
                  <a:schemeClr val="bg2">
                    <a:lumMod val="10000"/>
                  </a:schemeClr>
                </a:solidFill>
              </a:rPr>
              <a:t>二、等值与非等值连接查询</a:t>
            </a:r>
            <a:r>
              <a:rPr lang="en-US" altLang="zh-CN" dirty="0">
                <a:solidFill>
                  <a:schemeClr val="bg2">
                    <a:lumMod val="10000"/>
                  </a:schemeClr>
                </a:solidFill>
              </a:rPr>
              <a:t> </a:t>
            </a:r>
          </a:p>
        </p:txBody>
      </p:sp>
      <p:sp>
        <p:nvSpPr>
          <p:cNvPr id="5" name="幻灯片编号占位符 5">
            <a:extLst>
              <a:ext uri="{FF2B5EF4-FFF2-40B4-BE49-F238E27FC236}">
                <a16:creationId xmlns:a16="http://schemas.microsoft.com/office/drawing/2014/main" id="{95A4B7A0-D90E-2A42-8A0A-2601D1369301}"/>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626BDF78-4E8A-E24A-912F-9E53F6389073}" type="slidenum">
              <a:rPr kumimoji="0" lang="en-US" altLang="zh-CN" sz="1400">
                <a:ea typeface="宋体" panose="02010600030101010101" pitchFamily="2" charset="-122"/>
              </a:rPr>
              <a:pPr/>
              <a:t>51</a:t>
            </a:fld>
            <a:endParaRPr kumimoji="0" lang="en-US" altLang="zh-CN" sz="1400" dirty="0">
              <a:ea typeface="宋体" panose="02010600030101010101" pitchFamily="2" charset="-122"/>
            </a:endParaRPr>
          </a:p>
        </p:txBody>
      </p:sp>
      <p:grpSp>
        <p:nvGrpSpPr>
          <p:cNvPr id="6" name="Group 41">
            <a:extLst>
              <a:ext uri="{FF2B5EF4-FFF2-40B4-BE49-F238E27FC236}">
                <a16:creationId xmlns:a16="http://schemas.microsoft.com/office/drawing/2014/main" id="{BBBB8A12-9819-A74B-A7C1-3136BE9988BA}"/>
              </a:ext>
            </a:extLst>
          </p:cNvPr>
          <p:cNvGrpSpPr/>
          <p:nvPr/>
        </p:nvGrpSpPr>
        <p:grpSpPr>
          <a:xfrm>
            <a:off x="5613117" y="1900972"/>
            <a:ext cx="3061187" cy="3822165"/>
            <a:chOff x="4731074" y="3558159"/>
            <a:chExt cx="2569838" cy="3208672"/>
          </a:xfrm>
        </p:grpSpPr>
        <p:grpSp>
          <p:nvGrpSpPr>
            <p:cNvPr id="7" name="组合 72">
              <a:extLst>
                <a:ext uri="{FF2B5EF4-FFF2-40B4-BE49-F238E27FC236}">
                  <a16:creationId xmlns:a16="http://schemas.microsoft.com/office/drawing/2014/main" id="{56920AF0-C727-854D-AF74-B886AA9C77B1}"/>
                </a:ext>
              </a:extLst>
            </p:cNvPr>
            <p:cNvGrpSpPr/>
            <p:nvPr/>
          </p:nvGrpSpPr>
          <p:grpSpPr>
            <a:xfrm>
              <a:off x="6096000" y="4175841"/>
              <a:ext cx="1204912" cy="2428808"/>
              <a:chOff x="4281488" y="2009843"/>
              <a:chExt cx="1204912" cy="2428808"/>
            </a:xfrm>
          </p:grpSpPr>
          <p:sp>
            <p:nvSpPr>
              <p:cNvPr id="17" name="Freeform 59">
                <a:extLst>
                  <a:ext uri="{FF2B5EF4-FFF2-40B4-BE49-F238E27FC236}">
                    <a16:creationId xmlns:a16="http://schemas.microsoft.com/office/drawing/2014/main" id="{4DF7E7B5-F291-4B43-B4A7-FF56D621E26B}"/>
                  </a:ext>
                </a:extLst>
              </p:cNvPr>
              <p:cNvSpPr>
                <a:spLocks/>
              </p:cNvSpPr>
              <p:nvPr/>
            </p:nvSpPr>
            <p:spPr bwMode="auto">
              <a:xfrm>
                <a:off x="4728043" y="2583169"/>
                <a:ext cx="378730" cy="448633"/>
              </a:xfrm>
              <a:custGeom>
                <a:avLst/>
                <a:gdLst>
                  <a:gd name="T0" fmla="*/ 102 w 154"/>
                  <a:gd name="T1" fmla="*/ 109 h 182"/>
                  <a:gd name="T2" fmla="*/ 154 w 154"/>
                  <a:gd name="T3" fmla="*/ 46 h 182"/>
                  <a:gd name="T4" fmla="*/ 69 w 154"/>
                  <a:gd name="T5" fmla="*/ 0 h 182"/>
                  <a:gd name="T6" fmla="*/ 18 w 154"/>
                  <a:gd name="T7" fmla="*/ 63 h 182"/>
                  <a:gd name="T8" fmla="*/ 17 w 154"/>
                  <a:gd name="T9" fmla="*/ 131 h 182"/>
                  <a:gd name="T10" fmla="*/ 25 w 154"/>
                  <a:gd name="T11" fmla="*/ 136 h 182"/>
                  <a:gd name="T12" fmla="*/ 110 w 154"/>
                  <a:gd name="T13" fmla="*/ 182 h 182"/>
                  <a:gd name="T14" fmla="*/ 102 w 154"/>
                  <a:gd name="T15" fmla="*/ 177 h 182"/>
                  <a:gd name="T16" fmla="*/ 102 w 154"/>
                  <a:gd name="T17" fmla="*/ 109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182">
                    <a:moveTo>
                      <a:pt x="102" y="109"/>
                    </a:moveTo>
                    <a:cubicBezTo>
                      <a:pt x="154" y="46"/>
                      <a:pt x="154" y="46"/>
                      <a:pt x="154" y="46"/>
                    </a:cubicBezTo>
                    <a:cubicBezTo>
                      <a:pt x="69" y="0"/>
                      <a:pt x="69" y="0"/>
                      <a:pt x="69" y="0"/>
                    </a:cubicBezTo>
                    <a:cubicBezTo>
                      <a:pt x="18" y="63"/>
                      <a:pt x="18" y="63"/>
                      <a:pt x="18" y="63"/>
                    </a:cubicBezTo>
                    <a:cubicBezTo>
                      <a:pt x="0" y="84"/>
                      <a:pt x="0" y="114"/>
                      <a:pt x="17" y="131"/>
                    </a:cubicBezTo>
                    <a:cubicBezTo>
                      <a:pt x="20" y="133"/>
                      <a:pt x="22" y="135"/>
                      <a:pt x="25" y="136"/>
                    </a:cubicBezTo>
                    <a:cubicBezTo>
                      <a:pt x="110" y="182"/>
                      <a:pt x="110" y="182"/>
                      <a:pt x="110" y="182"/>
                    </a:cubicBezTo>
                    <a:cubicBezTo>
                      <a:pt x="107" y="181"/>
                      <a:pt x="105" y="179"/>
                      <a:pt x="102" y="177"/>
                    </a:cubicBezTo>
                    <a:cubicBezTo>
                      <a:pt x="85" y="160"/>
                      <a:pt x="85" y="130"/>
                      <a:pt x="102" y="109"/>
                    </a:cubicBezTo>
                    <a:close/>
                  </a:path>
                </a:pathLst>
              </a:custGeom>
              <a:solidFill>
                <a:schemeClr val="bg1">
                  <a:lumMod val="75000"/>
                </a:schemeClr>
              </a:solidFill>
              <a:ln w="1270">
                <a:no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a:solidFill>
                    <a:prstClr val="white"/>
                  </a:solidFill>
                  <a:latin typeface="+mn-lt"/>
                  <a:ea typeface="+mn-ea"/>
                </a:endParaRPr>
              </a:p>
            </p:txBody>
          </p:sp>
          <p:sp>
            <p:nvSpPr>
              <p:cNvPr id="18" name="Freeform 54">
                <a:extLst>
                  <a:ext uri="{FF2B5EF4-FFF2-40B4-BE49-F238E27FC236}">
                    <a16:creationId xmlns:a16="http://schemas.microsoft.com/office/drawing/2014/main" id="{E4F43CFB-9E59-234F-8F7B-15D065B4CF9B}"/>
                  </a:ext>
                </a:extLst>
              </p:cNvPr>
              <p:cNvSpPr>
                <a:spLocks/>
              </p:cNvSpPr>
              <p:nvPr/>
            </p:nvSpPr>
            <p:spPr bwMode="auto">
              <a:xfrm>
                <a:off x="4755829" y="2009843"/>
                <a:ext cx="387076" cy="450720"/>
              </a:xfrm>
              <a:custGeom>
                <a:avLst/>
                <a:gdLst>
                  <a:gd name="T0" fmla="*/ 102 w 157"/>
                  <a:gd name="T1" fmla="*/ 65 h 183"/>
                  <a:gd name="T2" fmla="*/ 133 w 157"/>
                  <a:gd name="T3" fmla="*/ 47 h 183"/>
                  <a:gd name="T4" fmla="*/ 157 w 157"/>
                  <a:gd name="T5" fmla="*/ 51 h 183"/>
                  <a:gd name="T6" fmla="*/ 72 w 157"/>
                  <a:gd name="T7" fmla="*/ 5 h 183"/>
                  <a:gd name="T8" fmla="*/ 49 w 157"/>
                  <a:gd name="T9" fmla="*/ 1 h 183"/>
                  <a:gd name="T10" fmla="*/ 17 w 157"/>
                  <a:gd name="T11" fmla="*/ 19 h 183"/>
                  <a:gd name="T12" fmla="*/ 17 w 157"/>
                  <a:gd name="T13" fmla="*/ 87 h 183"/>
                  <a:gd name="T14" fmla="*/ 70 w 157"/>
                  <a:gd name="T15" fmla="*/ 137 h 183"/>
                  <a:gd name="T16" fmla="*/ 155 w 157"/>
                  <a:gd name="T17" fmla="*/ 183 h 183"/>
                  <a:gd name="T18" fmla="*/ 102 w 157"/>
                  <a:gd name="T19" fmla="*/ 133 h 183"/>
                  <a:gd name="T20" fmla="*/ 102 w 157"/>
                  <a:gd name="T21" fmla="*/ 65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 h="183">
                    <a:moveTo>
                      <a:pt x="102" y="65"/>
                    </a:moveTo>
                    <a:cubicBezTo>
                      <a:pt x="111" y="55"/>
                      <a:pt x="122" y="48"/>
                      <a:pt x="133" y="47"/>
                    </a:cubicBezTo>
                    <a:cubicBezTo>
                      <a:pt x="142" y="46"/>
                      <a:pt x="150" y="47"/>
                      <a:pt x="157" y="51"/>
                    </a:cubicBezTo>
                    <a:cubicBezTo>
                      <a:pt x="129" y="36"/>
                      <a:pt x="101" y="20"/>
                      <a:pt x="72" y="5"/>
                    </a:cubicBezTo>
                    <a:cubicBezTo>
                      <a:pt x="65" y="1"/>
                      <a:pt x="57" y="0"/>
                      <a:pt x="49" y="1"/>
                    </a:cubicBezTo>
                    <a:cubicBezTo>
                      <a:pt x="37" y="2"/>
                      <a:pt x="26" y="9"/>
                      <a:pt x="17" y="19"/>
                    </a:cubicBezTo>
                    <a:cubicBezTo>
                      <a:pt x="0" y="40"/>
                      <a:pt x="0" y="71"/>
                      <a:pt x="17" y="87"/>
                    </a:cubicBezTo>
                    <a:cubicBezTo>
                      <a:pt x="70" y="137"/>
                      <a:pt x="70" y="137"/>
                      <a:pt x="70" y="137"/>
                    </a:cubicBezTo>
                    <a:cubicBezTo>
                      <a:pt x="155" y="183"/>
                      <a:pt x="155" y="183"/>
                      <a:pt x="155" y="183"/>
                    </a:cubicBezTo>
                    <a:cubicBezTo>
                      <a:pt x="102" y="133"/>
                      <a:pt x="102" y="133"/>
                      <a:pt x="102" y="133"/>
                    </a:cubicBezTo>
                    <a:cubicBezTo>
                      <a:pt x="85" y="117"/>
                      <a:pt x="85" y="86"/>
                      <a:pt x="102" y="65"/>
                    </a:cubicBezTo>
                    <a:close/>
                  </a:path>
                </a:pathLst>
              </a:custGeom>
              <a:solidFill>
                <a:schemeClr val="bg1">
                  <a:lumMod val="75000"/>
                </a:schemeClr>
              </a:solidFill>
              <a:ln w="1270">
                <a:no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a:solidFill>
                    <a:prstClr val="white"/>
                  </a:solidFill>
                  <a:latin typeface="+mn-lt"/>
                  <a:ea typeface="+mn-ea"/>
                </a:endParaRPr>
              </a:p>
            </p:txBody>
          </p:sp>
          <p:sp>
            <p:nvSpPr>
              <p:cNvPr id="19" name="Freeform 71">
                <a:extLst>
                  <a:ext uri="{FF2B5EF4-FFF2-40B4-BE49-F238E27FC236}">
                    <a16:creationId xmlns:a16="http://schemas.microsoft.com/office/drawing/2014/main" id="{B0AF2180-0E78-314A-AA6C-C9A3BE193736}"/>
                  </a:ext>
                </a:extLst>
              </p:cNvPr>
              <p:cNvSpPr>
                <a:spLocks/>
              </p:cNvSpPr>
              <p:nvPr/>
            </p:nvSpPr>
            <p:spPr bwMode="auto">
              <a:xfrm>
                <a:off x="4475163" y="2103438"/>
                <a:ext cx="1011237" cy="2335213"/>
              </a:xfrm>
              <a:custGeom>
                <a:avLst/>
                <a:gdLst>
                  <a:gd name="T0" fmla="*/ 232 w 410"/>
                  <a:gd name="T1" fmla="*/ 1 h 948"/>
                  <a:gd name="T2" fmla="*/ 264 w 410"/>
                  <a:gd name="T3" fmla="*/ 11 h 948"/>
                  <a:gd name="T4" fmla="*/ 394 w 410"/>
                  <a:gd name="T5" fmla="*/ 134 h 948"/>
                  <a:gd name="T6" fmla="*/ 399 w 410"/>
                  <a:gd name="T7" fmla="*/ 139 h 948"/>
                  <a:gd name="T8" fmla="*/ 402 w 410"/>
                  <a:gd name="T9" fmla="*/ 188 h 948"/>
                  <a:gd name="T10" fmla="*/ 394 w 410"/>
                  <a:gd name="T11" fmla="*/ 201 h 948"/>
                  <a:gd name="T12" fmla="*/ 263 w 410"/>
                  <a:gd name="T13" fmla="*/ 361 h 948"/>
                  <a:gd name="T14" fmla="*/ 232 w 410"/>
                  <a:gd name="T15" fmla="*/ 380 h 948"/>
                  <a:gd name="T16" fmla="*/ 200 w 410"/>
                  <a:gd name="T17" fmla="*/ 370 h 948"/>
                  <a:gd name="T18" fmla="*/ 200 w 410"/>
                  <a:gd name="T19" fmla="*/ 302 h 948"/>
                  <a:gd name="T20" fmla="*/ 252 w 410"/>
                  <a:gd name="T21" fmla="*/ 240 h 948"/>
                  <a:gd name="T22" fmla="*/ 223 w 410"/>
                  <a:gd name="T23" fmla="*/ 244 h 948"/>
                  <a:gd name="T24" fmla="*/ 96 w 410"/>
                  <a:gd name="T25" fmla="*/ 398 h 948"/>
                  <a:gd name="T26" fmla="*/ 95 w 410"/>
                  <a:gd name="T27" fmla="*/ 887 h 948"/>
                  <a:gd name="T28" fmla="*/ 48 w 410"/>
                  <a:gd name="T29" fmla="*/ 945 h 948"/>
                  <a:gd name="T30" fmla="*/ 0 w 410"/>
                  <a:gd name="T31" fmla="*/ 900 h 948"/>
                  <a:gd name="T32" fmla="*/ 1 w 410"/>
                  <a:gd name="T33" fmla="*/ 411 h 948"/>
                  <a:gd name="T34" fmla="*/ 223 w 410"/>
                  <a:gd name="T35" fmla="*/ 141 h 948"/>
                  <a:gd name="T36" fmla="*/ 254 w 410"/>
                  <a:gd name="T37" fmla="*/ 137 h 948"/>
                  <a:gd name="T38" fmla="*/ 201 w 410"/>
                  <a:gd name="T39" fmla="*/ 87 h 948"/>
                  <a:gd name="T40" fmla="*/ 201 w 410"/>
                  <a:gd name="T41" fmla="*/ 20 h 948"/>
                  <a:gd name="T42" fmla="*/ 232 w 410"/>
                  <a:gd name="T43" fmla="*/ 1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0" h="948">
                    <a:moveTo>
                      <a:pt x="232" y="1"/>
                    </a:moveTo>
                    <a:cubicBezTo>
                      <a:pt x="244" y="0"/>
                      <a:pt x="255" y="3"/>
                      <a:pt x="264" y="11"/>
                    </a:cubicBezTo>
                    <a:cubicBezTo>
                      <a:pt x="394" y="134"/>
                      <a:pt x="394" y="134"/>
                      <a:pt x="394" y="134"/>
                    </a:cubicBezTo>
                    <a:cubicBezTo>
                      <a:pt x="396" y="135"/>
                      <a:pt x="398" y="137"/>
                      <a:pt x="399" y="139"/>
                    </a:cubicBezTo>
                    <a:cubicBezTo>
                      <a:pt x="409" y="154"/>
                      <a:pt x="410" y="172"/>
                      <a:pt x="402" y="188"/>
                    </a:cubicBezTo>
                    <a:cubicBezTo>
                      <a:pt x="400" y="193"/>
                      <a:pt x="398" y="198"/>
                      <a:pt x="394" y="201"/>
                    </a:cubicBezTo>
                    <a:cubicBezTo>
                      <a:pt x="263" y="361"/>
                      <a:pt x="263" y="361"/>
                      <a:pt x="263" y="361"/>
                    </a:cubicBezTo>
                    <a:cubicBezTo>
                      <a:pt x="254" y="372"/>
                      <a:pt x="243" y="378"/>
                      <a:pt x="232" y="380"/>
                    </a:cubicBezTo>
                    <a:cubicBezTo>
                      <a:pt x="220" y="381"/>
                      <a:pt x="209" y="378"/>
                      <a:pt x="200" y="370"/>
                    </a:cubicBezTo>
                    <a:cubicBezTo>
                      <a:pt x="183" y="354"/>
                      <a:pt x="183" y="323"/>
                      <a:pt x="200" y="302"/>
                    </a:cubicBezTo>
                    <a:cubicBezTo>
                      <a:pt x="252" y="240"/>
                      <a:pt x="252" y="240"/>
                      <a:pt x="252" y="240"/>
                    </a:cubicBezTo>
                    <a:cubicBezTo>
                      <a:pt x="223" y="244"/>
                      <a:pt x="223" y="244"/>
                      <a:pt x="223" y="244"/>
                    </a:cubicBezTo>
                    <a:cubicBezTo>
                      <a:pt x="153" y="254"/>
                      <a:pt x="96" y="323"/>
                      <a:pt x="96" y="398"/>
                    </a:cubicBezTo>
                    <a:cubicBezTo>
                      <a:pt x="95" y="887"/>
                      <a:pt x="95" y="887"/>
                      <a:pt x="95" y="887"/>
                    </a:cubicBezTo>
                    <a:cubicBezTo>
                      <a:pt x="95" y="915"/>
                      <a:pt x="74" y="941"/>
                      <a:pt x="48" y="945"/>
                    </a:cubicBezTo>
                    <a:cubicBezTo>
                      <a:pt x="22" y="948"/>
                      <a:pt x="0" y="929"/>
                      <a:pt x="0" y="900"/>
                    </a:cubicBezTo>
                    <a:cubicBezTo>
                      <a:pt x="1" y="411"/>
                      <a:pt x="1" y="411"/>
                      <a:pt x="1" y="411"/>
                    </a:cubicBezTo>
                    <a:cubicBezTo>
                      <a:pt x="2" y="279"/>
                      <a:pt x="101" y="159"/>
                      <a:pt x="223" y="141"/>
                    </a:cubicBezTo>
                    <a:cubicBezTo>
                      <a:pt x="254" y="137"/>
                      <a:pt x="254" y="137"/>
                      <a:pt x="254" y="137"/>
                    </a:cubicBezTo>
                    <a:cubicBezTo>
                      <a:pt x="201" y="87"/>
                      <a:pt x="201" y="87"/>
                      <a:pt x="201" y="87"/>
                    </a:cubicBezTo>
                    <a:cubicBezTo>
                      <a:pt x="184" y="71"/>
                      <a:pt x="184" y="41"/>
                      <a:pt x="201" y="20"/>
                    </a:cubicBezTo>
                    <a:cubicBezTo>
                      <a:pt x="210" y="9"/>
                      <a:pt x="221" y="3"/>
                      <a:pt x="232" y="1"/>
                    </a:cubicBezTo>
                    <a:close/>
                  </a:path>
                </a:pathLst>
              </a:custGeom>
              <a:solidFill>
                <a:srgbClr val="646464"/>
              </a:solidFill>
              <a:ln w="1270">
                <a:no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a:solidFill>
                    <a:prstClr val="white"/>
                  </a:solidFill>
                  <a:latin typeface="+mn-lt"/>
                  <a:ea typeface="+mn-ea"/>
                </a:endParaRPr>
              </a:p>
            </p:txBody>
          </p:sp>
          <p:sp>
            <p:nvSpPr>
              <p:cNvPr id="20" name="Freeform 75">
                <a:extLst>
                  <a:ext uri="{FF2B5EF4-FFF2-40B4-BE49-F238E27FC236}">
                    <a16:creationId xmlns:a16="http://schemas.microsoft.com/office/drawing/2014/main" id="{254D4FA1-32B6-F246-8A5D-C93D520B6082}"/>
                  </a:ext>
                </a:extLst>
              </p:cNvPr>
              <p:cNvSpPr>
                <a:spLocks/>
              </p:cNvSpPr>
              <p:nvPr/>
            </p:nvSpPr>
            <p:spPr bwMode="auto">
              <a:xfrm>
                <a:off x="4281488" y="2332038"/>
                <a:ext cx="831850" cy="2093912"/>
              </a:xfrm>
              <a:custGeom>
                <a:avLst/>
                <a:gdLst>
                  <a:gd name="T0" fmla="*/ 253 w 338"/>
                  <a:gd name="T1" fmla="*/ 0 h 849"/>
                  <a:gd name="T2" fmla="*/ 222 w 338"/>
                  <a:gd name="T3" fmla="*/ 4 h 849"/>
                  <a:gd name="T4" fmla="*/ 0 w 338"/>
                  <a:gd name="T5" fmla="*/ 273 h 849"/>
                  <a:gd name="T6" fmla="*/ 0 w 338"/>
                  <a:gd name="T7" fmla="*/ 763 h 849"/>
                  <a:gd name="T8" fmla="*/ 22 w 338"/>
                  <a:gd name="T9" fmla="*/ 803 h 849"/>
                  <a:gd name="T10" fmla="*/ 106 w 338"/>
                  <a:gd name="T11" fmla="*/ 849 h 849"/>
                  <a:gd name="T12" fmla="*/ 84 w 338"/>
                  <a:gd name="T13" fmla="*/ 809 h 849"/>
                  <a:gd name="T14" fmla="*/ 85 w 338"/>
                  <a:gd name="T15" fmla="*/ 320 h 849"/>
                  <a:gd name="T16" fmla="*/ 307 w 338"/>
                  <a:gd name="T17" fmla="*/ 50 h 849"/>
                  <a:gd name="T18" fmla="*/ 338 w 338"/>
                  <a:gd name="T19" fmla="*/ 46 h 849"/>
                  <a:gd name="T20" fmla="*/ 253 w 338"/>
                  <a:gd name="T21" fmla="*/ 0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8" h="849">
                    <a:moveTo>
                      <a:pt x="253" y="0"/>
                    </a:moveTo>
                    <a:cubicBezTo>
                      <a:pt x="222" y="4"/>
                      <a:pt x="222" y="4"/>
                      <a:pt x="222" y="4"/>
                    </a:cubicBezTo>
                    <a:cubicBezTo>
                      <a:pt x="100" y="21"/>
                      <a:pt x="1" y="142"/>
                      <a:pt x="0" y="273"/>
                    </a:cubicBezTo>
                    <a:cubicBezTo>
                      <a:pt x="0" y="763"/>
                      <a:pt x="0" y="763"/>
                      <a:pt x="0" y="763"/>
                    </a:cubicBezTo>
                    <a:cubicBezTo>
                      <a:pt x="0" y="781"/>
                      <a:pt x="8" y="796"/>
                      <a:pt x="22" y="803"/>
                    </a:cubicBezTo>
                    <a:cubicBezTo>
                      <a:pt x="106" y="849"/>
                      <a:pt x="106" y="849"/>
                      <a:pt x="106" y="849"/>
                    </a:cubicBezTo>
                    <a:cubicBezTo>
                      <a:pt x="93" y="842"/>
                      <a:pt x="84" y="827"/>
                      <a:pt x="84" y="809"/>
                    </a:cubicBezTo>
                    <a:cubicBezTo>
                      <a:pt x="85" y="320"/>
                      <a:pt x="85" y="320"/>
                      <a:pt x="85" y="320"/>
                    </a:cubicBezTo>
                    <a:cubicBezTo>
                      <a:pt x="86" y="188"/>
                      <a:pt x="185" y="67"/>
                      <a:pt x="307" y="50"/>
                    </a:cubicBezTo>
                    <a:cubicBezTo>
                      <a:pt x="338" y="46"/>
                      <a:pt x="338" y="46"/>
                      <a:pt x="338" y="46"/>
                    </a:cubicBezTo>
                    <a:lnTo>
                      <a:pt x="253" y="0"/>
                    </a:lnTo>
                    <a:close/>
                  </a:path>
                </a:pathLst>
              </a:custGeom>
              <a:solidFill>
                <a:schemeClr val="bg1">
                  <a:lumMod val="75000"/>
                </a:schemeClr>
              </a:solidFill>
              <a:ln w="1270">
                <a:no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a:solidFill>
                    <a:prstClr val="white"/>
                  </a:solidFill>
                  <a:latin typeface="+mn-lt"/>
                  <a:ea typeface="+mn-ea"/>
                </a:endParaRPr>
              </a:p>
            </p:txBody>
          </p:sp>
        </p:grpSp>
        <p:grpSp>
          <p:nvGrpSpPr>
            <p:cNvPr id="8" name="组合 207">
              <a:extLst>
                <a:ext uri="{FF2B5EF4-FFF2-40B4-BE49-F238E27FC236}">
                  <a16:creationId xmlns:a16="http://schemas.microsoft.com/office/drawing/2014/main" id="{3FEE2479-BE0C-0047-8772-D8160F2FD982}"/>
                </a:ext>
              </a:extLst>
            </p:cNvPr>
            <p:cNvGrpSpPr/>
            <p:nvPr/>
          </p:nvGrpSpPr>
          <p:grpSpPr>
            <a:xfrm>
              <a:off x="5472339" y="3558159"/>
              <a:ext cx="1084733" cy="3208672"/>
              <a:chOff x="4089129" y="1275606"/>
              <a:chExt cx="1084733" cy="3208672"/>
            </a:xfrm>
          </p:grpSpPr>
          <p:sp>
            <p:nvSpPr>
              <p:cNvPr id="14" name="Freeform 27">
                <a:extLst>
                  <a:ext uri="{FF2B5EF4-FFF2-40B4-BE49-F238E27FC236}">
                    <a16:creationId xmlns:a16="http://schemas.microsoft.com/office/drawing/2014/main" id="{08F5109A-CB63-9C4B-8408-4F63A698BF38}"/>
                  </a:ext>
                </a:extLst>
              </p:cNvPr>
              <p:cNvSpPr>
                <a:spLocks/>
              </p:cNvSpPr>
              <p:nvPr/>
            </p:nvSpPr>
            <p:spPr bwMode="auto">
              <a:xfrm>
                <a:off x="4402839" y="1717360"/>
                <a:ext cx="263963" cy="2752310"/>
              </a:xfrm>
              <a:custGeom>
                <a:avLst/>
                <a:gdLst>
                  <a:gd name="T0" fmla="*/ 85 w 107"/>
                  <a:gd name="T1" fmla="*/ 1077 h 1117"/>
                  <a:gd name="T2" fmla="*/ 87 w 107"/>
                  <a:gd name="T3" fmla="*/ 46 h 1117"/>
                  <a:gd name="T4" fmla="*/ 2 w 107"/>
                  <a:gd name="T5" fmla="*/ 0 h 1117"/>
                  <a:gd name="T6" fmla="*/ 0 w 107"/>
                  <a:gd name="T7" fmla="*/ 1031 h 1117"/>
                  <a:gd name="T8" fmla="*/ 22 w 107"/>
                  <a:gd name="T9" fmla="*/ 1071 h 1117"/>
                  <a:gd name="T10" fmla="*/ 107 w 107"/>
                  <a:gd name="T11" fmla="*/ 1117 h 1117"/>
                  <a:gd name="T12" fmla="*/ 85 w 107"/>
                  <a:gd name="T13" fmla="*/ 1077 h 1117"/>
                </a:gdLst>
                <a:ahLst/>
                <a:cxnLst>
                  <a:cxn ang="0">
                    <a:pos x="T0" y="T1"/>
                  </a:cxn>
                  <a:cxn ang="0">
                    <a:pos x="T2" y="T3"/>
                  </a:cxn>
                  <a:cxn ang="0">
                    <a:pos x="T4" y="T5"/>
                  </a:cxn>
                  <a:cxn ang="0">
                    <a:pos x="T6" y="T7"/>
                  </a:cxn>
                  <a:cxn ang="0">
                    <a:pos x="T8" y="T9"/>
                  </a:cxn>
                  <a:cxn ang="0">
                    <a:pos x="T10" y="T11"/>
                  </a:cxn>
                  <a:cxn ang="0">
                    <a:pos x="T12" y="T13"/>
                  </a:cxn>
                </a:cxnLst>
                <a:rect l="0" t="0" r="r" b="b"/>
                <a:pathLst>
                  <a:path w="107" h="1117">
                    <a:moveTo>
                      <a:pt x="85" y="1077"/>
                    </a:moveTo>
                    <a:cubicBezTo>
                      <a:pt x="87" y="46"/>
                      <a:pt x="87" y="46"/>
                      <a:pt x="87" y="46"/>
                    </a:cubicBezTo>
                    <a:cubicBezTo>
                      <a:pt x="2" y="0"/>
                      <a:pt x="2" y="0"/>
                      <a:pt x="2" y="0"/>
                    </a:cubicBezTo>
                    <a:cubicBezTo>
                      <a:pt x="0" y="1031"/>
                      <a:pt x="0" y="1031"/>
                      <a:pt x="0" y="1031"/>
                    </a:cubicBezTo>
                    <a:cubicBezTo>
                      <a:pt x="0" y="1049"/>
                      <a:pt x="9" y="1064"/>
                      <a:pt x="22" y="1071"/>
                    </a:cubicBezTo>
                    <a:cubicBezTo>
                      <a:pt x="107" y="1117"/>
                      <a:pt x="107" y="1117"/>
                      <a:pt x="107" y="1117"/>
                    </a:cubicBezTo>
                    <a:cubicBezTo>
                      <a:pt x="94" y="1110"/>
                      <a:pt x="85" y="1095"/>
                      <a:pt x="85" y="1077"/>
                    </a:cubicBezTo>
                    <a:close/>
                  </a:path>
                </a:pathLst>
              </a:custGeom>
              <a:solidFill>
                <a:srgbClr val="7087AC"/>
              </a:solidFill>
              <a:ln w="1270">
                <a:no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a:solidFill>
                    <a:prstClr val="white"/>
                  </a:solidFill>
                </a:endParaRPr>
              </a:p>
            </p:txBody>
          </p:sp>
          <p:sp>
            <p:nvSpPr>
              <p:cNvPr id="15" name="Freeform 23">
                <a:extLst>
                  <a:ext uri="{FF2B5EF4-FFF2-40B4-BE49-F238E27FC236}">
                    <a16:creationId xmlns:a16="http://schemas.microsoft.com/office/drawing/2014/main" id="{8591A770-EEDA-5543-A535-4500027510B9}"/>
                  </a:ext>
                </a:extLst>
              </p:cNvPr>
              <p:cNvSpPr>
                <a:spLocks/>
              </p:cNvSpPr>
              <p:nvPr/>
            </p:nvSpPr>
            <p:spPr bwMode="auto">
              <a:xfrm>
                <a:off x="4290160" y="1381408"/>
                <a:ext cx="883702" cy="3102870"/>
              </a:xfrm>
              <a:custGeom>
                <a:avLst/>
                <a:gdLst>
                  <a:gd name="T0" fmla="*/ 180 w 359"/>
                  <a:gd name="T1" fmla="*/ 1 h 1259"/>
                  <a:gd name="T2" fmla="*/ 205 w 359"/>
                  <a:gd name="T3" fmla="*/ 5 h 1259"/>
                  <a:gd name="T4" fmla="*/ 212 w 359"/>
                  <a:gd name="T5" fmla="*/ 11 h 1259"/>
                  <a:gd name="T6" fmla="*/ 342 w 359"/>
                  <a:gd name="T7" fmla="*/ 134 h 1259"/>
                  <a:gd name="T8" fmla="*/ 342 w 359"/>
                  <a:gd name="T9" fmla="*/ 201 h 1259"/>
                  <a:gd name="T10" fmla="*/ 311 w 359"/>
                  <a:gd name="T11" fmla="*/ 220 h 1259"/>
                  <a:gd name="T12" fmla="*/ 279 w 359"/>
                  <a:gd name="T13" fmla="*/ 210 h 1259"/>
                  <a:gd name="T14" fmla="*/ 223 w 359"/>
                  <a:gd name="T15" fmla="*/ 157 h 1259"/>
                  <a:gd name="T16" fmla="*/ 221 w 359"/>
                  <a:gd name="T17" fmla="*/ 1198 h 1259"/>
                  <a:gd name="T18" fmla="*/ 173 w 359"/>
                  <a:gd name="T19" fmla="*/ 1256 h 1259"/>
                  <a:gd name="T20" fmla="*/ 126 w 359"/>
                  <a:gd name="T21" fmla="*/ 1211 h 1259"/>
                  <a:gd name="T22" fmla="*/ 128 w 359"/>
                  <a:gd name="T23" fmla="*/ 180 h 1259"/>
                  <a:gd name="T24" fmla="*/ 80 w 359"/>
                  <a:gd name="T25" fmla="*/ 238 h 1259"/>
                  <a:gd name="T26" fmla="*/ 49 w 359"/>
                  <a:gd name="T27" fmla="*/ 257 h 1259"/>
                  <a:gd name="T28" fmla="*/ 17 w 359"/>
                  <a:gd name="T29" fmla="*/ 247 h 1259"/>
                  <a:gd name="T30" fmla="*/ 18 w 359"/>
                  <a:gd name="T31" fmla="*/ 179 h 1259"/>
                  <a:gd name="T32" fmla="*/ 149 w 359"/>
                  <a:gd name="T33" fmla="*/ 19 h 1259"/>
                  <a:gd name="T34" fmla="*/ 160 w 359"/>
                  <a:gd name="T35" fmla="*/ 9 h 1259"/>
                  <a:gd name="T36" fmla="*/ 180 w 359"/>
                  <a:gd name="T37" fmla="*/ 1 h 1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9" h="1259">
                    <a:moveTo>
                      <a:pt x="180" y="1"/>
                    </a:moveTo>
                    <a:cubicBezTo>
                      <a:pt x="189" y="0"/>
                      <a:pt x="197" y="1"/>
                      <a:pt x="205" y="5"/>
                    </a:cubicBezTo>
                    <a:cubicBezTo>
                      <a:pt x="208" y="8"/>
                      <a:pt x="210" y="9"/>
                      <a:pt x="212" y="11"/>
                    </a:cubicBezTo>
                    <a:cubicBezTo>
                      <a:pt x="342" y="134"/>
                      <a:pt x="342" y="134"/>
                      <a:pt x="342" y="134"/>
                    </a:cubicBezTo>
                    <a:cubicBezTo>
                      <a:pt x="359" y="150"/>
                      <a:pt x="359" y="180"/>
                      <a:pt x="342" y="201"/>
                    </a:cubicBezTo>
                    <a:cubicBezTo>
                      <a:pt x="333" y="212"/>
                      <a:pt x="322" y="218"/>
                      <a:pt x="311" y="220"/>
                    </a:cubicBezTo>
                    <a:cubicBezTo>
                      <a:pt x="299" y="221"/>
                      <a:pt x="288" y="218"/>
                      <a:pt x="279" y="210"/>
                    </a:cubicBezTo>
                    <a:cubicBezTo>
                      <a:pt x="223" y="157"/>
                      <a:pt x="223" y="157"/>
                      <a:pt x="223" y="157"/>
                    </a:cubicBezTo>
                    <a:cubicBezTo>
                      <a:pt x="221" y="1198"/>
                      <a:pt x="221" y="1198"/>
                      <a:pt x="221" y="1198"/>
                    </a:cubicBezTo>
                    <a:cubicBezTo>
                      <a:pt x="221" y="1226"/>
                      <a:pt x="200" y="1252"/>
                      <a:pt x="173" y="1256"/>
                    </a:cubicBezTo>
                    <a:cubicBezTo>
                      <a:pt x="147" y="1259"/>
                      <a:pt x="126" y="1239"/>
                      <a:pt x="126" y="1211"/>
                    </a:cubicBezTo>
                    <a:cubicBezTo>
                      <a:pt x="128" y="180"/>
                      <a:pt x="128" y="180"/>
                      <a:pt x="128" y="180"/>
                    </a:cubicBezTo>
                    <a:cubicBezTo>
                      <a:pt x="80" y="238"/>
                      <a:pt x="80" y="238"/>
                      <a:pt x="80" y="238"/>
                    </a:cubicBezTo>
                    <a:cubicBezTo>
                      <a:pt x="72" y="249"/>
                      <a:pt x="60" y="255"/>
                      <a:pt x="49" y="257"/>
                    </a:cubicBezTo>
                    <a:cubicBezTo>
                      <a:pt x="37" y="258"/>
                      <a:pt x="26" y="255"/>
                      <a:pt x="17" y="247"/>
                    </a:cubicBezTo>
                    <a:cubicBezTo>
                      <a:pt x="0" y="231"/>
                      <a:pt x="0" y="200"/>
                      <a:pt x="18" y="179"/>
                    </a:cubicBezTo>
                    <a:cubicBezTo>
                      <a:pt x="149" y="19"/>
                      <a:pt x="149" y="19"/>
                      <a:pt x="149" y="19"/>
                    </a:cubicBezTo>
                    <a:cubicBezTo>
                      <a:pt x="152" y="15"/>
                      <a:pt x="156" y="12"/>
                      <a:pt x="160" y="9"/>
                    </a:cubicBezTo>
                    <a:cubicBezTo>
                      <a:pt x="166" y="5"/>
                      <a:pt x="173" y="2"/>
                      <a:pt x="180" y="1"/>
                    </a:cubicBezTo>
                    <a:close/>
                  </a:path>
                </a:pathLst>
              </a:custGeom>
              <a:solidFill>
                <a:srgbClr val="596784"/>
              </a:solidFill>
              <a:ln w="1270">
                <a:no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a:solidFill>
                    <a:prstClr val="white"/>
                  </a:solidFill>
                </a:endParaRPr>
              </a:p>
            </p:txBody>
          </p:sp>
          <p:sp>
            <p:nvSpPr>
              <p:cNvPr id="16" name="Freeform 32">
                <a:extLst>
                  <a:ext uri="{FF2B5EF4-FFF2-40B4-BE49-F238E27FC236}">
                    <a16:creationId xmlns:a16="http://schemas.microsoft.com/office/drawing/2014/main" id="{55C9C2AD-94B1-9843-81D4-BA24EB02B78C}"/>
                  </a:ext>
                </a:extLst>
              </p:cNvPr>
              <p:cNvSpPr>
                <a:spLocks/>
              </p:cNvSpPr>
              <p:nvPr/>
            </p:nvSpPr>
            <p:spPr bwMode="auto">
              <a:xfrm>
                <a:off x="4089129" y="1275606"/>
                <a:ext cx="712595" cy="734506"/>
              </a:xfrm>
              <a:custGeom>
                <a:avLst/>
                <a:gdLst>
                  <a:gd name="T0" fmla="*/ 204 w 289"/>
                  <a:gd name="T1" fmla="*/ 5 h 298"/>
                  <a:gd name="T2" fmla="*/ 180 w 289"/>
                  <a:gd name="T3" fmla="*/ 1 h 298"/>
                  <a:gd name="T4" fmla="*/ 160 w 289"/>
                  <a:gd name="T5" fmla="*/ 9 h 298"/>
                  <a:gd name="T6" fmla="*/ 149 w 289"/>
                  <a:gd name="T7" fmla="*/ 19 h 298"/>
                  <a:gd name="T8" fmla="*/ 18 w 289"/>
                  <a:gd name="T9" fmla="*/ 179 h 298"/>
                  <a:gd name="T10" fmla="*/ 18 w 289"/>
                  <a:gd name="T11" fmla="*/ 247 h 298"/>
                  <a:gd name="T12" fmla="*/ 25 w 289"/>
                  <a:gd name="T13" fmla="*/ 252 h 298"/>
                  <a:gd name="T14" fmla="*/ 106 w 289"/>
                  <a:gd name="T15" fmla="*/ 296 h 298"/>
                  <a:gd name="T16" fmla="*/ 110 w 289"/>
                  <a:gd name="T17" fmla="*/ 298 h 298"/>
                  <a:gd name="T18" fmla="*/ 102 w 289"/>
                  <a:gd name="T19" fmla="*/ 293 h 298"/>
                  <a:gd name="T20" fmla="*/ 103 w 289"/>
                  <a:gd name="T21" fmla="*/ 225 h 298"/>
                  <a:gd name="T22" fmla="*/ 234 w 289"/>
                  <a:gd name="T23" fmla="*/ 65 h 298"/>
                  <a:gd name="T24" fmla="*/ 245 w 289"/>
                  <a:gd name="T25" fmla="*/ 55 h 298"/>
                  <a:gd name="T26" fmla="*/ 265 w 289"/>
                  <a:gd name="T27" fmla="*/ 47 h 298"/>
                  <a:gd name="T28" fmla="*/ 289 w 289"/>
                  <a:gd name="T29" fmla="*/ 51 h 298"/>
                  <a:gd name="T30" fmla="*/ 204 w 289"/>
                  <a:gd name="T31" fmla="*/ 5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298">
                    <a:moveTo>
                      <a:pt x="204" y="5"/>
                    </a:moveTo>
                    <a:cubicBezTo>
                      <a:pt x="197" y="1"/>
                      <a:pt x="189" y="0"/>
                      <a:pt x="180" y="1"/>
                    </a:cubicBezTo>
                    <a:cubicBezTo>
                      <a:pt x="173" y="2"/>
                      <a:pt x="166" y="5"/>
                      <a:pt x="160" y="9"/>
                    </a:cubicBezTo>
                    <a:cubicBezTo>
                      <a:pt x="156" y="12"/>
                      <a:pt x="152" y="15"/>
                      <a:pt x="149" y="19"/>
                    </a:cubicBezTo>
                    <a:cubicBezTo>
                      <a:pt x="18" y="179"/>
                      <a:pt x="18" y="179"/>
                      <a:pt x="18" y="179"/>
                    </a:cubicBezTo>
                    <a:cubicBezTo>
                      <a:pt x="0" y="200"/>
                      <a:pt x="0" y="230"/>
                      <a:pt x="18" y="247"/>
                    </a:cubicBezTo>
                    <a:cubicBezTo>
                      <a:pt x="20" y="249"/>
                      <a:pt x="23" y="251"/>
                      <a:pt x="25" y="252"/>
                    </a:cubicBezTo>
                    <a:cubicBezTo>
                      <a:pt x="52" y="267"/>
                      <a:pt x="79" y="282"/>
                      <a:pt x="106" y="296"/>
                    </a:cubicBezTo>
                    <a:cubicBezTo>
                      <a:pt x="107" y="297"/>
                      <a:pt x="109" y="298"/>
                      <a:pt x="110" y="298"/>
                    </a:cubicBezTo>
                    <a:cubicBezTo>
                      <a:pt x="107" y="297"/>
                      <a:pt x="105" y="295"/>
                      <a:pt x="102" y="293"/>
                    </a:cubicBezTo>
                    <a:cubicBezTo>
                      <a:pt x="85" y="277"/>
                      <a:pt x="85" y="246"/>
                      <a:pt x="103" y="225"/>
                    </a:cubicBezTo>
                    <a:cubicBezTo>
                      <a:pt x="234" y="65"/>
                      <a:pt x="234" y="65"/>
                      <a:pt x="234" y="65"/>
                    </a:cubicBezTo>
                    <a:cubicBezTo>
                      <a:pt x="237" y="61"/>
                      <a:pt x="241" y="58"/>
                      <a:pt x="245" y="55"/>
                    </a:cubicBezTo>
                    <a:cubicBezTo>
                      <a:pt x="251" y="51"/>
                      <a:pt x="258" y="48"/>
                      <a:pt x="265" y="47"/>
                    </a:cubicBezTo>
                    <a:cubicBezTo>
                      <a:pt x="273" y="46"/>
                      <a:pt x="282" y="47"/>
                      <a:pt x="289" y="51"/>
                    </a:cubicBezTo>
                    <a:lnTo>
                      <a:pt x="204" y="5"/>
                    </a:lnTo>
                    <a:close/>
                  </a:path>
                </a:pathLst>
              </a:custGeom>
              <a:solidFill>
                <a:srgbClr val="7087AC"/>
              </a:solidFill>
              <a:ln w="1270">
                <a:no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a:solidFill>
                    <a:prstClr val="white"/>
                  </a:solidFill>
                </a:endParaRPr>
              </a:p>
            </p:txBody>
          </p:sp>
        </p:grpSp>
        <p:grpSp>
          <p:nvGrpSpPr>
            <p:cNvPr id="9" name="组合 208">
              <a:extLst>
                <a:ext uri="{FF2B5EF4-FFF2-40B4-BE49-F238E27FC236}">
                  <a16:creationId xmlns:a16="http://schemas.microsoft.com/office/drawing/2014/main" id="{E5F91AE8-B6B1-5D40-9572-E04794934AFB}"/>
                </a:ext>
              </a:extLst>
            </p:cNvPr>
            <p:cNvGrpSpPr/>
            <p:nvPr/>
          </p:nvGrpSpPr>
          <p:grpSpPr>
            <a:xfrm>
              <a:off x="4731074" y="4973788"/>
              <a:ext cx="1185392" cy="1769046"/>
              <a:chOff x="3347864" y="2691235"/>
              <a:chExt cx="1185392" cy="1769046"/>
            </a:xfrm>
          </p:grpSpPr>
          <p:sp>
            <p:nvSpPr>
              <p:cNvPr id="10" name="Freeform 67">
                <a:extLst>
                  <a:ext uri="{FF2B5EF4-FFF2-40B4-BE49-F238E27FC236}">
                    <a16:creationId xmlns:a16="http://schemas.microsoft.com/office/drawing/2014/main" id="{786EAECD-9A37-084F-8176-D8F4EBD292A1}"/>
                  </a:ext>
                </a:extLst>
              </p:cNvPr>
              <p:cNvSpPr>
                <a:spLocks/>
              </p:cNvSpPr>
              <p:nvPr/>
            </p:nvSpPr>
            <p:spPr bwMode="auto">
              <a:xfrm>
                <a:off x="3732038" y="3029373"/>
                <a:ext cx="552450" cy="166687"/>
              </a:xfrm>
              <a:custGeom>
                <a:avLst/>
                <a:gdLst>
                  <a:gd name="T0" fmla="*/ 22 w 224"/>
                  <a:gd name="T1" fmla="*/ 0 h 67"/>
                  <a:gd name="T2" fmla="*/ 0 w 224"/>
                  <a:gd name="T3" fmla="*/ 3 h 67"/>
                  <a:gd name="T4" fmla="*/ 85 w 224"/>
                  <a:gd name="T5" fmla="*/ 49 h 67"/>
                  <a:gd name="T6" fmla="*/ 107 w 224"/>
                  <a:gd name="T7" fmla="*/ 46 h 67"/>
                  <a:gd name="T8" fmla="*/ 224 w 224"/>
                  <a:gd name="T9" fmla="*/ 67 h 67"/>
                </a:gdLst>
                <a:ahLst/>
                <a:cxnLst>
                  <a:cxn ang="0">
                    <a:pos x="T0" y="T1"/>
                  </a:cxn>
                  <a:cxn ang="0">
                    <a:pos x="T2" y="T3"/>
                  </a:cxn>
                  <a:cxn ang="0">
                    <a:pos x="T4" y="T5"/>
                  </a:cxn>
                  <a:cxn ang="0">
                    <a:pos x="T6" y="T7"/>
                  </a:cxn>
                  <a:cxn ang="0">
                    <a:pos x="T8" y="T9"/>
                  </a:cxn>
                </a:cxnLst>
                <a:rect l="0" t="0" r="r" b="b"/>
                <a:pathLst>
                  <a:path w="224" h="67">
                    <a:moveTo>
                      <a:pt x="22" y="0"/>
                    </a:moveTo>
                    <a:cubicBezTo>
                      <a:pt x="0" y="3"/>
                      <a:pt x="0" y="3"/>
                      <a:pt x="0" y="3"/>
                    </a:cubicBezTo>
                    <a:cubicBezTo>
                      <a:pt x="85" y="49"/>
                      <a:pt x="85" y="49"/>
                      <a:pt x="85" y="49"/>
                    </a:cubicBezTo>
                    <a:cubicBezTo>
                      <a:pt x="107" y="46"/>
                      <a:pt x="107" y="46"/>
                      <a:pt x="107" y="46"/>
                    </a:cubicBezTo>
                    <a:cubicBezTo>
                      <a:pt x="150" y="40"/>
                      <a:pt x="190" y="48"/>
                      <a:pt x="224" y="67"/>
                    </a:cubicBezTo>
                  </a:path>
                </a:pathLst>
              </a:custGeom>
              <a:gradFill flip="none" rotWithShape="1">
                <a:gsLst>
                  <a:gs pos="37000">
                    <a:srgbClr val="FECE02"/>
                  </a:gs>
                  <a:gs pos="98000">
                    <a:srgbClr val="C73E01"/>
                  </a:gs>
                </a:gsLst>
                <a:lin ang="19800000" scaled="0"/>
                <a:tileRect/>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mn-lt"/>
                  <a:ea typeface="+mn-ea"/>
                </a:endParaRPr>
              </a:p>
            </p:txBody>
          </p:sp>
          <p:sp>
            <p:nvSpPr>
              <p:cNvPr id="11" name="Freeform 42">
                <a:extLst>
                  <a:ext uri="{FF2B5EF4-FFF2-40B4-BE49-F238E27FC236}">
                    <a16:creationId xmlns:a16="http://schemas.microsoft.com/office/drawing/2014/main" id="{0CB11593-2174-3F46-9661-4F2120E87F65}"/>
                  </a:ext>
                </a:extLst>
              </p:cNvPr>
              <p:cNvSpPr>
                <a:spLocks/>
              </p:cNvSpPr>
              <p:nvPr/>
            </p:nvSpPr>
            <p:spPr bwMode="auto">
              <a:xfrm>
                <a:off x="3947947" y="3309811"/>
                <a:ext cx="404813" cy="1130972"/>
              </a:xfrm>
              <a:custGeom>
                <a:avLst/>
                <a:gdLst>
                  <a:gd name="T0" fmla="*/ 142 w 164"/>
                  <a:gd name="T1" fmla="*/ 419 h 459"/>
                  <a:gd name="T2" fmla="*/ 143 w 164"/>
                  <a:gd name="T3" fmla="*/ 153 h 459"/>
                  <a:gd name="T4" fmla="*/ 84 w 164"/>
                  <a:gd name="T5" fmla="*/ 46 h 459"/>
                  <a:gd name="T6" fmla="*/ 0 w 164"/>
                  <a:gd name="T7" fmla="*/ 0 h 459"/>
                  <a:gd name="T8" fmla="*/ 58 w 164"/>
                  <a:gd name="T9" fmla="*/ 107 h 459"/>
                  <a:gd name="T10" fmla="*/ 58 w 164"/>
                  <a:gd name="T11" fmla="*/ 373 h 459"/>
                  <a:gd name="T12" fmla="*/ 80 w 164"/>
                  <a:gd name="T13" fmla="*/ 413 h 459"/>
                  <a:gd name="T14" fmla="*/ 122 w 164"/>
                  <a:gd name="T15" fmla="*/ 436 h 459"/>
                  <a:gd name="T16" fmla="*/ 164 w 164"/>
                  <a:gd name="T17" fmla="*/ 459 h 459"/>
                  <a:gd name="T18" fmla="*/ 142 w 164"/>
                  <a:gd name="T19" fmla="*/ 419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459">
                    <a:moveTo>
                      <a:pt x="142" y="419"/>
                    </a:moveTo>
                    <a:cubicBezTo>
                      <a:pt x="143" y="153"/>
                      <a:pt x="143" y="153"/>
                      <a:pt x="143" y="153"/>
                    </a:cubicBezTo>
                    <a:cubicBezTo>
                      <a:pt x="143" y="104"/>
                      <a:pt x="120" y="65"/>
                      <a:pt x="84" y="46"/>
                    </a:cubicBezTo>
                    <a:cubicBezTo>
                      <a:pt x="56" y="31"/>
                      <a:pt x="28" y="15"/>
                      <a:pt x="0" y="0"/>
                    </a:cubicBezTo>
                    <a:cubicBezTo>
                      <a:pt x="35" y="19"/>
                      <a:pt x="58" y="58"/>
                      <a:pt x="58" y="107"/>
                    </a:cubicBezTo>
                    <a:cubicBezTo>
                      <a:pt x="58" y="373"/>
                      <a:pt x="58" y="373"/>
                      <a:pt x="58" y="373"/>
                    </a:cubicBezTo>
                    <a:cubicBezTo>
                      <a:pt x="58" y="391"/>
                      <a:pt x="66" y="406"/>
                      <a:pt x="80" y="413"/>
                    </a:cubicBezTo>
                    <a:cubicBezTo>
                      <a:pt x="94" y="421"/>
                      <a:pt x="108" y="428"/>
                      <a:pt x="122" y="436"/>
                    </a:cubicBezTo>
                    <a:cubicBezTo>
                      <a:pt x="136" y="444"/>
                      <a:pt x="150" y="452"/>
                      <a:pt x="164" y="459"/>
                    </a:cubicBezTo>
                    <a:cubicBezTo>
                      <a:pt x="151" y="452"/>
                      <a:pt x="142" y="437"/>
                      <a:pt x="142" y="419"/>
                    </a:cubicBezTo>
                    <a:close/>
                  </a:path>
                </a:pathLst>
              </a:custGeom>
              <a:gradFill flip="none" rotWithShape="1">
                <a:gsLst>
                  <a:gs pos="8000">
                    <a:schemeClr val="accent4">
                      <a:lumMod val="60000"/>
                      <a:lumOff val="40000"/>
                    </a:schemeClr>
                  </a:gs>
                  <a:gs pos="83000">
                    <a:schemeClr val="accent4"/>
                  </a:gs>
                </a:gsLst>
                <a:lin ang="21000000" scaled="0"/>
                <a:tileRect/>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mn-lt"/>
                  <a:ea typeface="+mn-ea"/>
                </a:endParaRPr>
              </a:p>
            </p:txBody>
          </p:sp>
          <p:sp>
            <p:nvSpPr>
              <p:cNvPr id="12" name="Freeform 38">
                <a:extLst>
                  <a:ext uri="{FF2B5EF4-FFF2-40B4-BE49-F238E27FC236}">
                    <a16:creationId xmlns:a16="http://schemas.microsoft.com/office/drawing/2014/main" id="{FD204D51-B587-4548-AF21-EDDF585F1F1C}"/>
                  </a:ext>
                </a:extLst>
              </p:cNvPr>
              <p:cNvSpPr>
                <a:spLocks/>
              </p:cNvSpPr>
              <p:nvPr/>
            </p:nvSpPr>
            <p:spPr bwMode="auto">
              <a:xfrm>
                <a:off x="3548351" y="2795123"/>
                <a:ext cx="984905" cy="1665158"/>
              </a:xfrm>
              <a:custGeom>
                <a:avLst/>
                <a:gdLst>
                  <a:gd name="T0" fmla="*/ 178 w 399"/>
                  <a:gd name="T1" fmla="*/ 2 h 676"/>
                  <a:gd name="T2" fmla="*/ 210 w 399"/>
                  <a:gd name="T3" fmla="*/ 12 h 676"/>
                  <a:gd name="T4" fmla="*/ 210 w 399"/>
                  <a:gd name="T5" fmla="*/ 79 h 676"/>
                  <a:gd name="T6" fmla="*/ 157 w 399"/>
                  <a:gd name="T7" fmla="*/ 144 h 676"/>
                  <a:gd name="T8" fmla="*/ 178 w 399"/>
                  <a:gd name="T9" fmla="*/ 141 h 676"/>
                  <a:gd name="T10" fmla="*/ 399 w 399"/>
                  <a:gd name="T11" fmla="*/ 348 h 676"/>
                  <a:gd name="T12" fmla="*/ 398 w 399"/>
                  <a:gd name="T13" fmla="*/ 615 h 676"/>
                  <a:gd name="T14" fmla="*/ 351 w 399"/>
                  <a:gd name="T15" fmla="*/ 673 h 676"/>
                  <a:gd name="T16" fmla="*/ 303 w 399"/>
                  <a:gd name="T17" fmla="*/ 628 h 676"/>
                  <a:gd name="T18" fmla="*/ 304 w 399"/>
                  <a:gd name="T19" fmla="*/ 362 h 676"/>
                  <a:gd name="T20" fmla="*/ 178 w 399"/>
                  <a:gd name="T21" fmla="*/ 243 h 676"/>
                  <a:gd name="T22" fmla="*/ 158 w 399"/>
                  <a:gd name="T23" fmla="*/ 246 h 676"/>
                  <a:gd name="T24" fmla="*/ 209 w 399"/>
                  <a:gd name="T25" fmla="*/ 294 h 676"/>
                  <a:gd name="T26" fmla="*/ 209 w 399"/>
                  <a:gd name="T27" fmla="*/ 362 h 676"/>
                  <a:gd name="T28" fmla="*/ 178 w 399"/>
                  <a:gd name="T29" fmla="*/ 381 h 676"/>
                  <a:gd name="T30" fmla="*/ 146 w 399"/>
                  <a:gd name="T31" fmla="*/ 371 h 676"/>
                  <a:gd name="T32" fmla="*/ 16 w 399"/>
                  <a:gd name="T33" fmla="*/ 248 h 676"/>
                  <a:gd name="T34" fmla="*/ 8 w 399"/>
                  <a:gd name="T35" fmla="*/ 238 h 676"/>
                  <a:gd name="T36" fmla="*/ 10 w 399"/>
                  <a:gd name="T37" fmla="*/ 189 h 676"/>
                  <a:gd name="T38" fmla="*/ 11 w 399"/>
                  <a:gd name="T39" fmla="*/ 187 h 676"/>
                  <a:gd name="T40" fmla="*/ 16 w 399"/>
                  <a:gd name="T41" fmla="*/ 180 h 676"/>
                  <a:gd name="T42" fmla="*/ 147 w 399"/>
                  <a:gd name="T43" fmla="*/ 21 h 676"/>
                  <a:gd name="T44" fmla="*/ 178 w 399"/>
                  <a:gd name="T45" fmla="*/ 2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9" h="676">
                    <a:moveTo>
                      <a:pt x="178" y="2"/>
                    </a:moveTo>
                    <a:cubicBezTo>
                      <a:pt x="190" y="0"/>
                      <a:pt x="201" y="4"/>
                      <a:pt x="210" y="12"/>
                    </a:cubicBezTo>
                    <a:cubicBezTo>
                      <a:pt x="227" y="28"/>
                      <a:pt x="227" y="58"/>
                      <a:pt x="210" y="79"/>
                    </a:cubicBezTo>
                    <a:cubicBezTo>
                      <a:pt x="157" y="144"/>
                      <a:pt x="157" y="144"/>
                      <a:pt x="157" y="144"/>
                    </a:cubicBezTo>
                    <a:cubicBezTo>
                      <a:pt x="178" y="141"/>
                      <a:pt x="178" y="141"/>
                      <a:pt x="178" y="141"/>
                    </a:cubicBezTo>
                    <a:cubicBezTo>
                      <a:pt x="300" y="124"/>
                      <a:pt x="399" y="217"/>
                      <a:pt x="399" y="348"/>
                    </a:cubicBezTo>
                    <a:cubicBezTo>
                      <a:pt x="398" y="615"/>
                      <a:pt x="398" y="615"/>
                      <a:pt x="398" y="615"/>
                    </a:cubicBezTo>
                    <a:cubicBezTo>
                      <a:pt x="398" y="643"/>
                      <a:pt x="377" y="669"/>
                      <a:pt x="351" y="673"/>
                    </a:cubicBezTo>
                    <a:cubicBezTo>
                      <a:pt x="325" y="676"/>
                      <a:pt x="303" y="656"/>
                      <a:pt x="303" y="628"/>
                    </a:cubicBezTo>
                    <a:cubicBezTo>
                      <a:pt x="304" y="362"/>
                      <a:pt x="304" y="362"/>
                      <a:pt x="304" y="362"/>
                    </a:cubicBezTo>
                    <a:cubicBezTo>
                      <a:pt x="304" y="287"/>
                      <a:pt x="248" y="234"/>
                      <a:pt x="178" y="243"/>
                    </a:cubicBezTo>
                    <a:cubicBezTo>
                      <a:pt x="158" y="246"/>
                      <a:pt x="158" y="246"/>
                      <a:pt x="158" y="246"/>
                    </a:cubicBezTo>
                    <a:cubicBezTo>
                      <a:pt x="209" y="294"/>
                      <a:pt x="209" y="294"/>
                      <a:pt x="209" y="294"/>
                    </a:cubicBezTo>
                    <a:cubicBezTo>
                      <a:pt x="227" y="311"/>
                      <a:pt x="226" y="341"/>
                      <a:pt x="209" y="362"/>
                    </a:cubicBezTo>
                    <a:cubicBezTo>
                      <a:pt x="200" y="373"/>
                      <a:pt x="189" y="379"/>
                      <a:pt x="178" y="381"/>
                    </a:cubicBezTo>
                    <a:cubicBezTo>
                      <a:pt x="166" y="382"/>
                      <a:pt x="155" y="379"/>
                      <a:pt x="146" y="371"/>
                    </a:cubicBezTo>
                    <a:cubicBezTo>
                      <a:pt x="16" y="248"/>
                      <a:pt x="16" y="248"/>
                      <a:pt x="16" y="248"/>
                    </a:cubicBezTo>
                    <a:cubicBezTo>
                      <a:pt x="12" y="245"/>
                      <a:pt x="10" y="241"/>
                      <a:pt x="8" y="238"/>
                    </a:cubicBezTo>
                    <a:cubicBezTo>
                      <a:pt x="0" y="223"/>
                      <a:pt x="1" y="204"/>
                      <a:pt x="10" y="189"/>
                    </a:cubicBezTo>
                    <a:cubicBezTo>
                      <a:pt x="10" y="188"/>
                      <a:pt x="11" y="187"/>
                      <a:pt x="11" y="187"/>
                    </a:cubicBezTo>
                    <a:cubicBezTo>
                      <a:pt x="13" y="184"/>
                      <a:pt x="14" y="182"/>
                      <a:pt x="16" y="180"/>
                    </a:cubicBezTo>
                    <a:cubicBezTo>
                      <a:pt x="147" y="21"/>
                      <a:pt x="147" y="21"/>
                      <a:pt x="147" y="21"/>
                    </a:cubicBezTo>
                    <a:cubicBezTo>
                      <a:pt x="156" y="10"/>
                      <a:pt x="167" y="4"/>
                      <a:pt x="178" y="2"/>
                    </a:cubicBezTo>
                    <a:close/>
                  </a:path>
                </a:pathLst>
              </a:custGeom>
              <a:solidFill>
                <a:srgbClr val="FFB407"/>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mn-lt"/>
                  <a:ea typeface="+mn-ea"/>
                </a:endParaRPr>
              </a:p>
            </p:txBody>
          </p:sp>
          <p:sp>
            <p:nvSpPr>
              <p:cNvPr id="13" name="Freeform 63">
                <a:extLst>
                  <a:ext uri="{FF2B5EF4-FFF2-40B4-BE49-F238E27FC236}">
                    <a16:creationId xmlns:a16="http://schemas.microsoft.com/office/drawing/2014/main" id="{0CC6BA33-3A85-114B-9239-DDB1D322575E}"/>
                  </a:ext>
                </a:extLst>
              </p:cNvPr>
              <p:cNvSpPr>
                <a:spLocks/>
              </p:cNvSpPr>
              <p:nvPr/>
            </p:nvSpPr>
            <p:spPr bwMode="auto">
              <a:xfrm>
                <a:off x="3347864" y="2691235"/>
                <a:ext cx="706438" cy="1038225"/>
              </a:xfrm>
              <a:custGeom>
                <a:avLst/>
                <a:gdLst>
                  <a:gd name="T0" fmla="*/ 202 w 287"/>
                  <a:gd name="T1" fmla="*/ 5 h 421"/>
                  <a:gd name="T2" fmla="*/ 179 w 287"/>
                  <a:gd name="T3" fmla="*/ 1 h 421"/>
                  <a:gd name="T4" fmla="*/ 147 w 287"/>
                  <a:gd name="T5" fmla="*/ 19 h 421"/>
                  <a:gd name="T6" fmla="*/ 16 w 287"/>
                  <a:gd name="T7" fmla="*/ 179 h 421"/>
                  <a:gd name="T8" fmla="*/ 11 w 287"/>
                  <a:gd name="T9" fmla="*/ 185 h 421"/>
                  <a:gd name="T10" fmla="*/ 10 w 287"/>
                  <a:gd name="T11" fmla="*/ 187 h 421"/>
                  <a:gd name="T12" fmla="*/ 8 w 287"/>
                  <a:gd name="T13" fmla="*/ 236 h 421"/>
                  <a:gd name="T14" fmla="*/ 16 w 287"/>
                  <a:gd name="T15" fmla="*/ 247 h 421"/>
                  <a:gd name="T16" fmla="*/ 146 w 287"/>
                  <a:gd name="T17" fmla="*/ 370 h 421"/>
                  <a:gd name="T18" fmla="*/ 154 w 287"/>
                  <a:gd name="T19" fmla="*/ 375 h 421"/>
                  <a:gd name="T20" fmla="*/ 235 w 287"/>
                  <a:gd name="T21" fmla="*/ 419 h 421"/>
                  <a:gd name="T22" fmla="*/ 239 w 287"/>
                  <a:gd name="T23" fmla="*/ 421 h 421"/>
                  <a:gd name="T24" fmla="*/ 231 w 287"/>
                  <a:gd name="T25" fmla="*/ 416 h 421"/>
                  <a:gd name="T26" fmla="*/ 101 w 287"/>
                  <a:gd name="T27" fmla="*/ 293 h 421"/>
                  <a:gd name="T28" fmla="*/ 93 w 287"/>
                  <a:gd name="T29" fmla="*/ 283 h 421"/>
                  <a:gd name="T30" fmla="*/ 95 w 287"/>
                  <a:gd name="T31" fmla="*/ 234 h 421"/>
                  <a:gd name="T32" fmla="*/ 96 w 287"/>
                  <a:gd name="T33" fmla="*/ 232 h 421"/>
                  <a:gd name="T34" fmla="*/ 101 w 287"/>
                  <a:gd name="T35" fmla="*/ 225 h 421"/>
                  <a:gd name="T36" fmla="*/ 232 w 287"/>
                  <a:gd name="T37" fmla="*/ 66 h 421"/>
                  <a:gd name="T38" fmla="*/ 263 w 287"/>
                  <a:gd name="T39" fmla="*/ 47 h 421"/>
                  <a:gd name="T40" fmla="*/ 287 w 287"/>
                  <a:gd name="T41" fmla="*/ 51 h 421"/>
                  <a:gd name="T42" fmla="*/ 202 w 287"/>
                  <a:gd name="T43" fmla="*/ 5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7" h="421">
                    <a:moveTo>
                      <a:pt x="202" y="5"/>
                    </a:moveTo>
                    <a:cubicBezTo>
                      <a:pt x="195" y="1"/>
                      <a:pt x="187" y="0"/>
                      <a:pt x="179" y="1"/>
                    </a:cubicBezTo>
                    <a:cubicBezTo>
                      <a:pt x="167" y="3"/>
                      <a:pt x="156" y="9"/>
                      <a:pt x="147" y="19"/>
                    </a:cubicBezTo>
                    <a:cubicBezTo>
                      <a:pt x="16" y="179"/>
                      <a:pt x="16" y="179"/>
                      <a:pt x="16" y="179"/>
                    </a:cubicBezTo>
                    <a:cubicBezTo>
                      <a:pt x="14" y="181"/>
                      <a:pt x="13" y="183"/>
                      <a:pt x="11" y="185"/>
                    </a:cubicBezTo>
                    <a:cubicBezTo>
                      <a:pt x="11" y="186"/>
                      <a:pt x="11" y="187"/>
                      <a:pt x="10" y="187"/>
                    </a:cubicBezTo>
                    <a:cubicBezTo>
                      <a:pt x="1" y="203"/>
                      <a:pt x="0" y="222"/>
                      <a:pt x="8" y="236"/>
                    </a:cubicBezTo>
                    <a:cubicBezTo>
                      <a:pt x="10" y="240"/>
                      <a:pt x="13" y="244"/>
                      <a:pt x="16" y="247"/>
                    </a:cubicBezTo>
                    <a:cubicBezTo>
                      <a:pt x="146" y="370"/>
                      <a:pt x="146" y="370"/>
                      <a:pt x="146" y="370"/>
                    </a:cubicBezTo>
                    <a:cubicBezTo>
                      <a:pt x="149" y="372"/>
                      <a:pt x="151" y="374"/>
                      <a:pt x="154" y="375"/>
                    </a:cubicBezTo>
                    <a:cubicBezTo>
                      <a:pt x="181" y="390"/>
                      <a:pt x="208" y="405"/>
                      <a:pt x="235" y="419"/>
                    </a:cubicBezTo>
                    <a:cubicBezTo>
                      <a:pt x="236" y="420"/>
                      <a:pt x="238" y="421"/>
                      <a:pt x="239" y="421"/>
                    </a:cubicBezTo>
                    <a:cubicBezTo>
                      <a:pt x="236" y="420"/>
                      <a:pt x="234" y="418"/>
                      <a:pt x="231" y="416"/>
                    </a:cubicBezTo>
                    <a:cubicBezTo>
                      <a:pt x="101" y="293"/>
                      <a:pt x="101" y="293"/>
                      <a:pt x="101" y="293"/>
                    </a:cubicBezTo>
                    <a:cubicBezTo>
                      <a:pt x="97" y="290"/>
                      <a:pt x="95" y="286"/>
                      <a:pt x="93" y="283"/>
                    </a:cubicBezTo>
                    <a:cubicBezTo>
                      <a:pt x="85" y="268"/>
                      <a:pt x="86" y="249"/>
                      <a:pt x="95" y="234"/>
                    </a:cubicBezTo>
                    <a:cubicBezTo>
                      <a:pt x="95" y="233"/>
                      <a:pt x="96" y="232"/>
                      <a:pt x="96" y="232"/>
                    </a:cubicBezTo>
                    <a:cubicBezTo>
                      <a:pt x="98" y="229"/>
                      <a:pt x="99" y="227"/>
                      <a:pt x="101" y="225"/>
                    </a:cubicBezTo>
                    <a:cubicBezTo>
                      <a:pt x="232" y="66"/>
                      <a:pt x="232" y="66"/>
                      <a:pt x="232" y="66"/>
                    </a:cubicBezTo>
                    <a:cubicBezTo>
                      <a:pt x="241" y="55"/>
                      <a:pt x="252" y="49"/>
                      <a:pt x="263" y="47"/>
                    </a:cubicBezTo>
                    <a:cubicBezTo>
                      <a:pt x="272" y="46"/>
                      <a:pt x="280" y="47"/>
                      <a:pt x="287" y="51"/>
                    </a:cubicBezTo>
                    <a:lnTo>
                      <a:pt x="202" y="5"/>
                    </a:lnTo>
                    <a:close/>
                  </a:path>
                </a:pathLst>
              </a:custGeom>
              <a:solidFill>
                <a:srgbClr val="FEE08C"/>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mn-lt"/>
                  <a:ea typeface="+mn-ea"/>
                </a:endParaRPr>
              </a:p>
            </p:txBody>
          </p:sp>
        </p:grpSp>
      </p:grpSp>
      <p:grpSp>
        <p:nvGrpSpPr>
          <p:cNvPr id="21" name="Group 3">
            <a:extLst>
              <a:ext uri="{FF2B5EF4-FFF2-40B4-BE49-F238E27FC236}">
                <a16:creationId xmlns:a16="http://schemas.microsoft.com/office/drawing/2014/main" id="{97460D0C-D1B6-BA41-A5D5-8E305518BF8E}"/>
              </a:ext>
            </a:extLst>
          </p:cNvPr>
          <p:cNvGrpSpPr/>
          <p:nvPr/>
        </p:nvGrpSpPr>
        <p:grpSpPr>
          <a:xfrm>
            <a:off x="8729770" y="2239460"/>
            <a:ext cx="3617131" cy="2699672"/>
            <a:chOff x="8130600" y="2810798"/>
            <a:chExt cx="3856715" cy="2699672"/>
          </a:xfrm>
        </p:grpSpPr>
        <p:sp>
          <p:nvSpPr>
            <p:cNvPr id="22" name="TextBox 46">
              <a:extLst>
                <a:ext uri="{FF2B5EF4-FFF2-40B4-BE49-F238E27FC236}">
                  <a16:creationId xmlns:a16="http://schemas.microsoft.com/office/drawing/2014/main" id="{5ED14E43-90E9-504C-A622-EDB2D91F2739}"/>
                </a:ext>
              </a:extLst>
            </p:cNvPr>
            <p:cNvSpPr txBox="1"/>
            <p:nvPr/>
          </p:nvSpPr>
          <p:spPr>
            <a:xfrm>
              <a:off x="8130600" y="2810798"/>
              <a:ext cx="1290772" cy="400110"/>
            </a:xfrm>
            <a:prstGeom prst="rect">
              <a:avLst/>
            </a:prstGeom>
            <a:noFill/>
          </p:spPr>
          <p:txBody>
            <a:bodyPr wrap="none" rtlCol="0">
              <a:spAutoFit/>
            </a:bodyPr>
            <a:lstStyle/>
            <a:p>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自然连接</a:t>
              </a:r>
            </a:p>
          </p:txBody>
        </p:sp>
        <p:sp>
          <p:nvSpPr>
            <p:cNvPr id="23" name="Rectangle 47">
              <a:extLst>
                <a:ext uri="{FF2B5EF4-FFF2-40B4-BE49-F238E27FC236}">
                  <a16:creationId xmlns:a16="http://schemas.microsoft.com/office/drawing/2014/main" id="{071ED4CC-E134-2A4F-A8E4-232A16EFCA81}"/>
                </a:ext>
              </a:extLst>
            </p:cNvPr>
            <p:cNvSpPr/>
            <p:nvPr/>
          </p:nvSpPr>
          <p:spPr>
            <a:xfrm>
              <a:off x="8130600" y="3156749"/>
              <a:ext cx="3856715" cy="2353721"/>
            </a:xfrm>
            <a:prstGeom prst="rect">
              <a:avLst/>
            </a:prstGeom>
          </p:spPr>
          <p:txBody>
            <a:bodyPr wrap="square">
              <a:spAutoFit/>
            </a:bodyPr>
            <a:lstStyle/>
            <a:p>
              <a:pPr>
                <a:lnSpc>
                  <a:spcPct val="120000"/>
                </a:lnSpc>
                <a:spcBef>
                  <a:spcPct val="10000"/>
                </a:spcBef>
                <a:defRPr/>
              </a:pPr>
              <a:r>
                <a:rPr lang="zh-CN" altLang="en-US" sz="2000" b="1" dirty="0"/>
                <a:t>自然连接是一种特殊的等值连接，它要求进行连接的两个表必须具有相同的属性，并且在目标列中要把重复的属性列</a:t>
              </a:r>
              <a:r>
                <a:rPr lang="zh-CN" altLang="en-US" sz="2000" b="1" dirty="0">
                  <a:solidFill>
                    <a:srgbClr val="FF0000"/>
                  </a:solidFill>
                </a:rPr>
                <a:t>去掉。</a:t>
              </a:r>
              <a:endParaRPr lang="en-US" altLang="zh-CN" sz="2000" b="1" dirty="0">
                <a:solidFill>
                  <a:srgbClr val="FF0000"/>
                </a:solidFill>
              </a:endParaRPr>
            </a:p>
            <a:p>
              <a:pPr>
                <a:lnSpc>
                  <a:spcPct val="150000"/>
                </a:lnSpc>
              </a:pPr>
              <a:endParaRPr lang="zh-CN" altLang="en-US" sz="2000" b="1" dirty="0"/>
            </a:p>
          </p:txBody>
        </p:sp>
      </p:grpSp>
      <p:grpSp>
        <p:nvGrpSpPr>
          <p:cNvPr id="24" name="Group 4">
            <a:extLst>
              <a:ext uri="{FF2B5EF4-FFF2-40B4-BE49-F238E27FC236}">
                <a16:creationId xmlns:a16="http://schemas.microsoft.com/office/drawing/2014/main" id="{64662B95-1463-A945-AB25-90DEC389F465}"/>
              </a:ext>
            </a:extLst>
          </p:cNvPr>
          <p:cNvGrpSpPr/>
          <p:nvPr/>
        </p:nvGrpSpPr>
        <p:grpSpPr>
          <a:xfrm>
            <a:off x="-52550" y="4032143"/>
            <a:ext cx="9067268" cy="2668538"/>
            <a:chOff x="187478" y="3910414"/>
            <a:chExt cx="5896206" cy="2668538"/>
          </a:xfrm>
        </p:grpSpPr>
        <p:sp>
          <p:nvSpPr>
            <p:cNvPr id="25" name="TextBox 48">
              <a:extLst>
                <a:ext uri="{FF2B5EF4-FFF2-40B4-BE49-F238E27FC236}">
                  <a16:creationId xmlns:a16="http://schemas.microsoft.com/office/drawing/2014/main" id="{1BC95023-1038-E646-82A1-90D9F3257A37}"/>
                </a:ext>
              </a:extLst>
            </p:cNvPr>
            <p:cNvSpPr txBox="1"/>
            <p:nvPr/>
          </p:nvSpPr>
          <p:spPr>
            <a:xfrm>
              <a:off x="2905815" y="3910414"/>
              <a:ext cx="953996" cy="400110"/>
            </a:xfrm>
            <a:prstGeom prst="rect">
              <a:avLst/>
            </a:prstGeom>
            <a:noFill/>
          </p:spPr>
          <p:txBody>
            <a:bodyPr wrap="none" rtlCol="0">
              <a:spAutoFit/>
            </a:bodyPr>
            <a:lstStyle/>
            <a:p>
              <a:pPr algn="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非等值连接</a:t>
              </a:r>
            </a:p>
          </p:txBody>
        </p:sp>
        <p:sp>
          <p:nvSpPr>
            <p:cNvPr id="26" name="Rectangle 49">
              <a:extLst>
                <a:ext uri="{FF2B5EF4-FFF2-40B4-BE49-F238E27FC236}">
                  <a16:creationId xmlns:a16="http://schemas.microsoft.com/office/drawing/2014/main" id="{D5692307-854F-E649-B915-FA1C96A08535}"/>
                </a:ext>
              </a:extLst>
            </p:cNvPr>
            <p:cNvSpPr/>
            <p:nvPr/>
          </p:nvSpPr>
          <p:spPr>
            <a:xfrm>
              <a:off x="187478" y="4233695"/>
              <a:ext cx="5896206" cy="2345257"/>
            </a:xfrm>
            <a:prstGeom prst="rect">
              <a:avLst/>
            </a:prstGeom>
          </p:spPr>
          <p:txBody>
            <a:bodyPr wrap="square">
              <a:spAutoFit/>
            </a:bodyPr>
            <a:lstStyle/>
            <a:p>
              <a:pPr>
                <a:lnSpc>
                  <a:spcPct val="200000"/>
                </a:lnSpc>
                <a:spcBef>
                  <a:spcPct val="10000"/>
                </a:spcBef>
                <a:buSzPct val="80000"/>
                <a:defRPr/>
              </a:pPr>
              <a:r>
                <a:rPr lang="zh-CN" altLang="en-US" sz="2000" b="1" dirty="0">
                  <a:latin typeface="Times New Roman" charset="0"/>
                </a:rPr>
                <a:t>连接运算符不是</a:t>
              </a:r>
              <a:r>
                <a:rPr lang="en-US" altLang="zh-CN" sz="2000" b="1" dirty="0">
                  <a:latin typeface="Times New Roman" charset="0"/>
                </a:rPr>
                <a:t> = </a:t>
              </a:r>
              <a:r>
                <a:rPr lang="zh-CN" altLang="en-US" sz="2000" b="1" dirty="0">
                  <a:latin typeface="Times New Roman" charset="0"/>
                </a:rPr>
                <a:t>的连接操作</a:t>
              </a:r>
              <a:r>
                <a:rPr lang="en-US" altLang="zh-CN" sz="2000" b="1" dirty="0">
                  <a:latin typeface="Times New Roman" charset="0"/>
                </a:rPr>
                <a:t> </a:t>
              </a:r>
            </a:p>
            <a:p>
              <a:pPr>
                <a:lnSpc>
                  <a:spcPct val="200000"/>
                </a:lnSpc>
                <a:spcBef>
                  <a:spcPct val="10000"/>
                </a:spcBef>
                <a:buSzPct val="80000"/>
                <a:defRPr/>
              </a:pPr>
              <a:r>
                <a:rPr lang="en-US" altLang="zh-CN" b="1" dirty="0">
                  <a:latin typeface="Times New Roman" charset="0"/>
                </a:rPr>
                <a:t>[&lt;</a:t>
              </a:r>
              <a:r>
                <a:rPr lang="zh-CN" altLang="en-US" b="1" dirty="0">
                  <a:latin typeface="Times New Roman" charset="0"/>
                </a:rPr>
                <a:t>表名</a:t>
              </a:r>
              <a:r>
                <a:rPr lang="en-US" altLang="zh-CN" b="1" dirty="0">
                  <a:latin typeface="Times New Roman" charset="0"/>
                </a:rPr>
                <a:t>1&gt;.]&lt;</a:t>
              </a:r>
              <a:r>
                <a:rPr lang="zh-CN" altLang="en-US" b="1" dirty="0">
                  <a:latin typeface="Times New Roman" charset="0"/>
                </a:rPr>
                <a:t>列名</a:t>
              </a:r>
              <a:r>
                <a:rPr lang="en-US" altLang="zh-CN" b="1" dirty="0">
                  <a:latin typeface="Times New Roman" charset="0"/>
                </a:rPr>
                <a:t>1&gt;&lt;</a:t>
              </a:r>
              <a:r>
                <a:rPr lang="zh-CN" altLang="en-US" b="1" dirty="0">
                  <a:latin typeface="Times New Roman" charset="0"/>
                </a:rPr>
                <a:t>比较运算符</a:t>
              </a:r>
              <a:r>
                <a:rPr lang="en-US" altLang="zh-CN" b="1" dirty="0">
                  <a:latin typeface="Times New Roman" charset="0"/>
                </a:rPr>
                <a:t>&gt;[&lt;</a:t>
              </a:r>
              <a:r>
                <a:rPr lang="zh-CN" altLang="en-US" b="1" dirty="0">
                  <a:latin typeface="Times New Roman" charset="0"/>
                </a:rPr>
                <a:t>表名</a:t>
              </a:r>
              <a:r>
                <a:rPr lang="en-US" altLang="zh-CN" b="1" dirty="0">
                  <a:latin typeface="Times New Roman" charset="0"/>
                </a:rPr>
                <a:t>2&gt;.]&lt;</a:t>
              </a:r>
              <a:r>
                <a:rPr lang="zh-CN" altLang="en-US" b="1" dirty="0">
                  <a:latin typeface="Times New Roman" charset="0"/>
                </a:rPr>
                <a:t>列名</a:t>
              </a:r>
              <a:r>
                <a:rPr lang="en-US" altLang="zh-CN" b="1" dirty="0">
                  <a:latin typeface="Times New Roman" charset="0"/>
                </a:rPr>
                <a:t>2&gt;</a:t>
              </a:r>
            </a:p>
            <a:p>
              <a:pPr lvl="2">
                <a:lnSpc>
                  <a:spcPct val="150000"/>
                </a:lnSpc>
                <a:spcBef>
                  <a:spcPct val="10000"/>
                </a:spcBef>
                <a:buSzPct val="80000"/>
                <a:defRPr/>
              </a:pPr>
              <a:r>
                <a:rPr lang="zh-CN" altLang="en-US" b="1" dirty="0">
                  <a:solidFill>
                    <a:schemeClr val="folHlink"/>
                  </a:solidFill>
                  <a:latin typeface="Times New Roman" charset="0"/>
                </a:rPr>
                <a:t>比较运算符：</a:t>
              </a:r>
              <a:r>
                <a:rPr lang="en-US" altLang="zh-CN" b="1" dirty="0">
                  <a:solidFill>
                    <a:schemeClr val="folHlink"/>
                  </a:solidFill>
                  <a:latin typeface="Times New Roman" charset="0"/>
                </a:rPr>
                <a:t>&gt;</a:t>
              </a:r>
              <a:r>
                <a:rPr lang="zh-CN" altLang="en-US" b="1" dirty="0">
                  <a:solidFill>
                    <a:schemeClr val="folHlink"/>
                  </a:solidFill>
                  <a:latin typeface="Times New Roman" charset="0"/>
                </a:rPr>
                <a:t>、</a:t>
              </a:r>
              <a:r>
                <a:rPr lang="en-US" altLang="zh-CN" b="1" dirty="0">
                  <a:solidFill>
                    <a:schemeClr val="folHlink"/>
                  </a:solidFill>
                  <a:latin typeface="Times New Roman" charset="0"/>
                </a:rPr>
                <a:t>&lt;</a:t>
              </a:r>
              <a:r>
                <a:rPr lang="zh-CN" altLang="en-US" b="1" dirty="0">
                  <a:solidFill>
                    <a:schemeClr val="folHlink"/>
                  </a:solidFill>
                  <a:latin typeface="Times New Roman" charset="0"/>
                </a:rPr>
                <a:t>、</a:t>
              </a:r>
              <a:r>
                <a:rPr lang="en-US" altLang="zh-CN" b="1" dirty="0">
                  <a:solidFill>
                    <a:schemeClr val="folHlink"/>
                  </a:solidFill>
                  <a:latin typeface="Times New Roman" charset="0"/>
                </a:rPr>
                <a:t>&gt;=</a:t>
              </a:r>
              <a:r>
                <a:rPr lang="zh-CN" altLang="en-US" b="1" dirty="0">
                  <a:solidFill>
                    <a:schemeClr val="folHlink"/>
                  </a:solidFill>
                  <a:latin typeface="Times New Roman" charset="0"/>
                </a:rPr>
                <a:t>、</a:t>
              </a:r>
              <a:r>
                <a:rPr lang="en-US" altLang="zh-CN" b="1" dirty="0">
                  <a:solidFill>
                    <a:schemeClr val="folHlink"/>
                  </a:solidFill>
                  <a:latin typeface="Times New Roman" charset="0"/>
                </a:rPr>
                <a:t>&lt;=</a:t>
              </a:r>
              <a:r>
                <a:rPr lang="zh-CN" altLang="en-US" b="1" dirty="0">
                  <a:solidFill>
                    <a:schemeClr val="folHlink"/>
                  </a:solidFill>
                  <a:latin typeface="Times New Roman" charset="0"/>
                </a:rPr>
                <a:t>、</a:t>
              </a:r>
              <a:r>
                <a:rPr lang="en-US" altLang="zh-CN" b="1" dirty="0">
                  <a:solidFill>
                    <a:schemeClr val="folHlink"/>
                  </a:solidFill>
                  <a:latin typeface="Times New Roman" charset="0"/>
                </a:rPr>
                <a:t>!=</a:t>
              </a:r>
            </a:p>
            <a:p>
              <a:pPr>
                <a:spcBef>
                  <a:spcPct val="10000"/>
                </a:spcBef>
                <a:buSzPct val="80000"/>
                <a:defRPr/>
              </a:pPr>
              <a:r>
                <a:rPr lang="en-US" altLang="zh-CN" b="1" dirty="0">
                  <a:latin typeface="Times New Roman" charset="0"/>
                </a:rPr>
                <a:t> [&lt;</a:t>
              </a:r>
              <a:r>
                <a:rPr lang="zh-CN" altLang="en-US" b="1" dirty="0">
                  <a:latin typeface="Times New Roman" charset="0"/>
                </a:rPr>
                <a:t>表名</a:t>
              </a:r>
              <a:r>
                <a:rPr lang="en-US" altLang="zh-CN" b="1" dirty="0">
                  <a:latin typeface="Times New Roman" charset="0"/>
                </a:rPr>
                <a:t>1&gt;.]&lt;</a:t>
              </a:r>
              <a:r>
                <a:rPr lang="zh-CN" altLang="en-US" b="1" dirty="0">
                  <a:latin typeface="Times New Roman" charset="0"/>
                </a:rPr>
                <a:t>列名</a:t>
              </a:r>
              <a:r>
                <a:rPr lang="en-US" altLang="zh-CN" b="1" dirty="0">
                  <a:latin typeface="Times New Roman" charset="0"/>
                </a:rPr>
                <a:t>1&gt; </a:t>
              </a:r>
              <a:r>
                <a:rPr lang="en-US" altLang="zh-CN" b="1" dirty="0">
                  <a:solidFill>
                    <a:schemeClr val="folHlink"/>
                  </a:solidFill>
                  <a:latin typeface="Times New Roman" charset="0"/>
                </a:rPr>
                <a:t>BETWEEN</a:t>
              </a:r>
              <a:r>
                <a:rPr lang="en-US" altLang="zh-CN" b="1" dirty="0">
                  <a:latin typeface="Times New Roman" charset="0"/>
                </a:rPr>
                <a:t>   [&lt;</a:t>
              </a:r>
              <a:r>
                <a:rPr lang="zh-CN" altLang="en-US" b="1" dirty="0">
                  <a:latin typeface="Times New Roman" charset="0"/>
                </a:rPr>
                <a:t>表名</a:t>
              </a:r>
              <a:r>
                <a:rPr lang="en-US" altLang="zh-CN" b="1" dirty="0">
                  <a:latin typeface="Times New Roman" charset="0"/>
                </a:rPr>
                <a:t>2&gt;.]&lt;</a:t>
              </a:r>
              <a:r>
                <a:rPr lang="zh-CN" altLang="en-US" b="1" dirty="0">
                  <a:latin typeface="Times New Roman" charset="0"/>
                </a:rPr>
                <a:t>列名</a:t>
              </a:r>
              <a:r>
                <a:rPr lang="en-US" altLang="zh-CN" b="1" dirty="0">
                  <a:latin typeface="Times New Roman" charset="0"/>
                </a:rPr>
                <a:t>2&gt;    </a:t>
              </a:r>
              <a:r>
                <a:rPr lang="en-US" altLang="zh-CN" b="1" dirty="0">
                  <a:solidFill>
                    <a:schemeClr val="folHlink"/>
                  </a:solidFill>
                  <a:latin typeface="Times New Roman" charset="0"/>
                </a:rPr>
                <a:t>AND</a:t>
              </a:r>
              <a:r>
                <a:rPr lang="en-US" altLang="zh-CN" b="1" dirty="0">
                  <a:latin typeface="Times New Roman" charset="0"/>
                </a:rPr>
                <a:t>    [&lt;</a:t>
              </a:r>
              <a:r>
                <a:rPr lang="zh-CN" altLang="en-US" b="1" dirty="0">
                  <a:latin typeface="Times New Roman" charset="0"/>
                </a:rPr>
                <a:t>表名</a:t>
              </a:r>
              <a:r>
                <a:rPr lang="en-US" altLang="zh-CN" b="1" dirty="0">
                  <a:latin typeface="Times New Roman" charset="0"/>
                </a:rPr>
                <a:t>2&gt;.]&lt;</a:t>
              </a:r>
              <a:r>
                <a:rPr lang="zh-CN" altLang="en-US" b="1" dirty="0">
                  <a:latin typeface="Times New Roman" charset="0"/>
                </a:rPr>
                <a:t>列名</a:t>
              </a:r>
              <a:r>
                <a:rPr lang="en-US" altLang="zh-CN" b="1" dirty="0">
                  <a:latin typeface="Times New Roman" charset="0"/>
                </a:rPr>
                <a:t>3&gt; </a:t>
              </a:r>
            </a:p>
            <a:p>
              <a:pPr algn="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27" name="Group 53">
            <a:extLst>
              <a:ext uri="{FF2B5EF4-FFF2-40B4-BE49-F238E27FC236}">
                <a16:creationId xmlns:a16="http://schemas.microsoft.com/office/drawing/2014/main" id="{EA6E7726-34CC-CC47-925F-9B32A40271B3}"/>
              </a:ext>
            </a:extLst>
          </p:cNvPr>
          <p:cNvGrpSpPr/>
          <p:nvPr/>
        </p:nvGrpSpPr>
        <p:grpSpPr>
          <a:xfrm>
            <a:off x="68424" y="1626934"/>
            <a:ext cx="6506436" cy="2196311"/>
            <a:chOff x="1061606" y="1528961"/>
            <a:chExt cx="4983987" cy="2789814"/>
          </a:xfrm>
        </p:grpSpPr>
        <p:sp>
          <p:nvSpPr>
            <p:cNvPr id="28" name="TextBox 51">
              <a:extLst>
                <a:ext uri="{FF2B5EF4-FFF2-40B4-BE49-F238E27FC236}">
                  <a16:creationId xmlns:a16="http://schemas.microsoft.com/office/drawing/2014/main" id="{BD4630ED-0E6B-2842-AC68-373C3731B0AC}"/>
                </a:ext>
              </a:extLst>
            </p:cNvPr>
            <p:cNvSpPr txBox="1"/>
            <p:nvPr/>
          </p:nvSpPr>
          <p:spPr>
            <a:xfrm>
              <a:off x="4909051" y="1528961"/>
              <a:ext cx="927321" cy="400110"/>
            </a:xfrm>
            <a:prstGeom prst="rect">
              <a:avLst/>
            </a:prstGeom>
            <a:noFill/>
          </p:spPr>
          <p:txBody>
            <a:bodyPr wrap="none" rtlCol="0">
              <a:spAutoFit/>
            </a:bodyPr>
            <a:lstStyle/>
            <a:p>
              <a:pPr algn="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等值连接</a:t>
              </a:r>
            </a:p>
          </p:txBody>
        </p:sp>
        <p:sp>
          <p:nvSpPr>
            <p:cNvPr id="29" name="Rectangle 52">
              <a:extLst>
                <a:ext uri="{FF2B5EF4-FFF2-40B4-BE49-F238E27FC236}">
                  <a16:creationId xmlns:a16="http://schemas.microsoft.com/office/drawing/2014/main" id="{9C5C24EA-134B-9B4B-8679-B649755540EE}"/>
                </a:ext>
              </a:extLst>
            </p:cNvPr>
            <p:cNvSpPr/>
            <p:nvPr/>
          </p:nvSpPr>
          <p:spPr>
            <a:xfrm>
              <a:off x="1061606" y="1979673"/>
              <a:ext cx="4983987" cy="2339102"/>
            </a:xfrm>
            <a:prstGeom prst="rect">
              <a:avLst/>
            </a:prstGeom>
          </p:spPr>
          <p:txBody>
            <a:bodyPr wrap="square">
              <a:spAutoFit/>
            </a:bodyPr>
            <a:lstStyle/>
            <a:p>
              <a:pPr>
                <a:spcBef>
                  <a:spcPct val="10000"/>
                </a:spcBef>
              </a:pPr>
              <a:r>
                <a:rPr lang="zh-CN" altLang="en-US" sz="2000" b="1" dirty="0"/>
                <a:t>等值连接是指连接运算符为</a:t>
              </a:r>
              <a:r>
                <a:rPr lang="en-US" altLang="zh-CN" sz="2000" b="1" dirty="0"/>
                <a:t> </a:t>
              </a:r>
              <a:r>
                <a:rPr lang="zh-CN" altLang="en-US" sz="2000" b="1" dirty="0">
                  <a:latin typeface="Times New Roman" panose="02020603050405020304" pitchFamily="18" charset="0"/>
                </a:rPr>
                <a:t>“</a:t>
              </a:r>
              <a:r>
                <a:rPr lang="en-US" altLang="zh-CN" sz="2000" b="1" dirty="0"/>
                <a:t>=</a:t>
              </a:r>
              <a:r>
                <a:rPr lang="zh-CN" altLang="en-US" sz="2000" b="1" dirty="0">
                  <a:latin typeface="Times New Roman" panose="02020603050405020304" pitchFamily="18" charset="0"/>
                </a:rPr>
                <a:t>”</a:t>
              </a:r>
              <a:r>
                <a:rPr lang="en-US" altLang="zh-CN" sz="2000" b="1" dirty="0"/>
                <a:t> </a:t>
              </a:r>
              <a:r>
                <a:rPr lang="zh-CN" altLang="en-US" sz="2000" b="1" dirty="0"/>
                <a:t>的连接操作，查询结果不取消重复的列。</a:t>
              </a:r>
              <a:endParaRPr lang="en-US" altLang="zh-CN" sz="2000" b="1" dirty="0"/>
            </a:p>
            <a:p>
              <a:pPr>
                <a:lnSpc>
                  <a:spcPct val="200000"/>
                </a:lnSpc>
                <a:spcBef>
                  <a:spcPct val="10000"/>
                </a:spcBef>
              </a:pPr>
              <a:r>
                <a:rPr lang="zh-CN" altLang="en-US" sz="2000" b="1" dirty="0"/>
                <a:t>等值连接表达式：</a:t>
              </a:r>
              <a:endParaRPr lang="en-US" altLang="zh-CN" sz="2000" b="1" dirty="0"/>
            </a:p>
            <a:p>
              <a:pPr>
                <a:spcBef>
                  <a:spcPct val="10000"/>
                </a:spcBef>
              </a:pPr>
              <a:r>
                <a:rPr lang="en-US" altLang="zh-CN" sz="2000" b="1" dirty="0"/>
                <a:t>[&lt;</a:t>
              </a:r>
              <a:r>
                <a:rPr lang="zh-CN" altLang="en-US" sz="2000" b="1" dirty="0"/>
                <a:t>表名</a:t>
              </a:r>
              <a:r>
                <a:rPr lang="en-US" altLang="zh-CN" sz="2000" b="1" dirty="0"/>
                <a:t>1&gt;.]&lt;</a:t>
              </a:r>
              <a:r>
                <a:rPr lang="zh-CN" altLang="en-US" sz="2000" b="1" dirty="0"/>
                <a:t>列名</a:t>
              </a:r>
              <a:r>
                <a:rPr lang="en-US" altLang="zh-CN" sz="2000" b="1" dirty="0"/>
                <a:t>1&gt;  =  [&lt;</a:t>
              </a:r>
              <a:r>
                <a:rPr lang="zh-CN" altLang="en-US" sz="2000" b="1" dirty="0"/>
                <a:t>表名</a:t>
              </a:r>
              <a:r>
                <a:rPr lang="en-US" altLang="zh-CN" sz="2000" b="1" dirty="0"/>
                <a:t>2&gt;.]&lt;</a:t>
              </a:r>
              <a:r>
                <a:rPr lang="zh-CN" altLang="en-US" sz="2000" b="1" dirty="0"/>
                <a:t>列名</a:t>
              </a:r>
              <a:r>
                <a:rPr lang="en-US" altLang="zh-CN" sz="2000" b="1" dirty="0"/>
                <a:t>2&gt;</a:t>
              </a:r>
            </a:p>
            <a:p>
              <a:pPr lvl="1">
                <a:spcBef>
                  <a:spcPct val="10000"/>
                </a:spcBef>
                <a:buClr>
                  <a:schemeClr val="folHlink"/>
                </a:buClr>
              </a:pPr>
              <a:endParaRPr lang="en-US" altLang="zh-CN" sz="2000" b="1" dirty="0"/>
            </a:p>
            <a:p>
              <a:pPr algn="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a:extLst>
              <a:ext uri="{FF2B5EF4-FFF2-40B4-BE49-F238E27FC236}">
                <a16:creationId xmlns:a16="http://schemas.microsoft.com/office/drawing/2014/main" id="{7580541D-0C43-954B-B396-95B1E6D849BB}"/>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zh-CN" altLang="en-US" dirty="0">
                <a:solidFill>
                  <a:schemeClr val="bg2">
                    <a:lumMod val="10000"/>
                  </a:schemeClr>
                </a:solidFill>
              </a:rPr>
              <a:t>（</a:t>
            </a:r>
            <a:r>
              <a:rPr lang="en-US" altLang="zh-CN" dirty="0">
                <a:solidFill>
                  <a:schemeClr val="bg2">
                    <a:lumMod val="10000"/>
                  </a:schemeClr>
                </a:solidFill>
              </a:rPr>
              <a:t>1</a:t>
            </a:r>
            <a:r>
              <a:rPr lang="zh-CN" altLang="en-US" dirty="0">
                <a:solidFill>
                  <a:schemeClr val="bg2">
                    <a:lumMod val="10000"/>
                  </a:schemeClr>
                </a:solidFill>
              </a:rPr>
              <a:t>）等值连接</a:t>
            </a:r>
          </a:p>
        </p:txBody>
      </p:sp>
      <p:sp>
        <p:nvSpPr>
          <p:cNvPr id="477187" name="Rectangle 3">
            <a:extLst>
              <a:ext uri="{FF2B5EF4-FFF2-40B4-BE49-F238E27FC236}">
                <a16:creationId xmlns:a16="http://schemas.microsoft.com/office/drawing/2014/main" id="{C40370B3-F920-E242-93D3-94123476B750}"/>
              </a:ext>
            </a:extLst>
          </p:cNvPr>
          <p:cNvSpPr>
            <a:spLocks noGrp="1" noChangeArrowheads="1"/>
          </p:cNvSpPr>
          <p:nvPr>
            <p:ph idx="1"/>
          </p:nvPr>
        </p:nvSpPr>
        <p:spPr>
          <a:xfrm>
            <a:off x="125857" y="1037653"/>
            <a:ext cx="5809180" cy="4140610"/>
          </a:xfrm>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ormAutofit/>
          </a:bodyPr>
          <a:lstStyle/>
          <a:p>
            <a:pPr>
              <a:lnSpc>
                <a:spcPct val="120000"/>
              </a:lnSpc>
              <a:spcBef>
                <a:spcPct val="10000"/>
              </a:spcBef>
              <a:buFontTx/>
              <a:buNone/>
            </a:pPr>
            <a:r>
              <a:rPr lang="en-US" altLang="zh-CN" sz="2000" b="1" dirty="0"/>
              <a:t>Student</a:t>
            </a:r>
            <a:r>
              <a:rPr lang="zh-CN" altLang="en-US" sz="2000" b="1" dirty="0"/>
              <a:t>表、</a:t>
            </a:r>
            <a:r>
              <a:rPr lang="en-US" altLang="zh-CN" sz="2000" b="1" dirty="0"/>
              <a:t>SC</a:t>
            </a:r>
            <a:r>
              <a:rPr lang="zh-CN" altLang="en-US" sz="2000" b="1" dirty="0"/>
              <a:t>表分别有下列数据：</a:t>
            </a:r>
            <a:endParaRPr lang="en-US" altLang="zh-CN" sz="2000" b="1" dirty="0"/>
          </a:p>
          <a:p>
            <a:pPr>
              <a:lnSpc>
                <a:spcPct val="120000"/>
              </a:lnSpc>
              <a:spcBef>
                <a:spcPct val="10000"/>
              </a:spcBef>
              <a:buNone/>
            </a:pPr>
            <a:r>
              <a:rPr lang="en-US" altLang="zh-CN" sz="2000" b="1" dirty="0"/>
              <a:t> Student</a:t>
            </a:r>
            <a:r>
              <a:rPr lang="zh-CN" altLang="en-US" sz="2000" b="1" dirty="0"/>
              <a:t>表</a:t>
            </a:r>
            <a:r>
              <a:rPr lang="en-US" altLang="zh-CN" sz="2000" b="1" dirty="0"/>
              <a:t> 					</a:t>
            </a:r>
          </a:p>
          <a:p>
            <a:pPr>
              <a:lnSpc>
                <a:spcPct val="120000"/>
              </a:lnSpc>
              <a:spcBef>
                <a:spcPct val="10000"/>
              </a:spcBef>
              <a:buNone/>
            </a:pPr>
            <a:endParaRPr lang="en-US" altLang="zh-CN" sz="2000" b="1" dirty="0"/>
          </a:p>
          <a:p>
            <a:pPr>
              <a:lnSpc>
                <a:spcPct val="120000"/>
              </a:lnSpc>
              <a:spcBef>
                <a:spcPct val="10000"/>
              </a:spcBef>
              <a:buNone/>
            </a:pPr>
            <a:endParaRPr lang="en-US" altLang="zh-CN" sz="2000" b="1" dirty="0"/>
          </a:p>
          <a:p>
            <a:pPr>
              <a:lnSpc>
                <a:spcPct val="120000"/>
              </a:lnSpc>
              <a:spcBef>
                <a:spcPct val="10000"/>
              </a:spcBef>
              <a:buNone/>
            </a:pPr>
            <a:endParaRPr lang="en-US" altLang="zh-CN" sz="2000" b="1" dirty="0"/>
          </a:p>
          <a:p>
            <a:pPr>
              <a:lnSpc>
                <a:spcPct val="120000"/>
              </a:lnSpc>
              <a:spcBef>
                <a:spcPct val="10000"/>
              </a:spcBef>
              <a:buNone/>
            </a:pPr>
            <a:endParaRPr lang="en-US" altLang="zh-CN" sz="2000" b="1" dirty="0"/>
          </a:p>
          <a:p>
            <a:pPr>
              <a:lnSpc>
                <a:spcPct val="120000"/>
              </a:lnSpc>
              <a:spcBef>
                <a:spcPct val="10000"/>
              </a:spcBef>
              <a:buNone/>
            </a:pPr>
            <a:endParaRPr lang="en-US" altLang="zh-CN" sz="2000" b="1" dirty="0"/>
          </a:p>
          <a:p>
            <a:pPr>
              <a:lnSpc>
                <a:spcPct val="120000"/>
              </a:lnSpc>
              <a:spcBef>
                <a:spcPct val="10000"/>
              </a:spcBef>
              <a:buNone/>
            </a:pPr>
            <a:endParaRPr lang="en-US" altLang="zh-CN" sz="2000" b="1" dirty="0"/>
          </a:p>
          <a:p>
            <a:pPr>
              <a:lnSpc>
                <a:spcPct val="120000"/>
              </a:lnSpc>
              <a:spcBef>
                <a:spcPct val="10000"/>
              </a:spcBef>
              <a:buNone/>
            </a:pPr>
            <a:r>
              <a:rPr lang="en-US" altLang="zh-CN" sz="2000" b="1" dirty="0"/>
              <a:t>SC</a:t>
            </a:r>
            <a:r>
              <a:rPr lang="zh-CN" altLang="en-US" sz="2000" b="1" dirty="0"/>
              <a:t>表</a:t>
            </a:r>
            <a:r>
              <a:rPr lang="en-US" altLang="zh-CN" sz="2000" b="1" dirty="0"/>
              <a:t> </a:t>
            </a:r>
          </a:p>
        </p:txBody>
      </p:sp>
      <p:sp>
        <p:nvSpPr>
          <p:cNvPr id="83" name="幻灯片编号占位符 5">
            <a:extLst>
              <a:ext uri="{FF2B5EF4-FFF2-40B4-BE49-F238E27FC236}">
                <a16:creationId xmlns:a16="http://schemas.microsoft.com/office/drawing/2014/main" id="{A28D2CE5-D5F1-E148-89F8-921126FABA72}"/>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E6D27C50-D55D-FC40-86FD-BE4534042ECA}" type="slidenum">
              <a:rPr kumimoji="0" lang="en-US" altLang="zh-CN" sz="1400">
                <a:ea typeface="宋体" panose="02010600030101010101" pitchFamily="2" charset="-122"/>
              </a:rPr>
              <a:pPr/>
              <a:t>52</a:t>
            </a:fld>
            <a:endParaRPr kumimoji="0" lang="en-US" altLang="zh-CN" sz="1400">
              <a:ea typeface="宋体" panose="02010600030101010101" pitchFamily="2" charset="-122"/>
            </a:endParaRPr>
          </a:p>
        </p:txBody>
      </p:sp>
      <p:graphicFrame>
        <p:nvGraphicFramePr>
          <p:cNvPr id="84" name="表格 2">
            <a:extLst>
              <a:ext uri="{FF2B5EF4-FFF2-40B4-BE49-F238E27FC236}">
                <a16:creationId xmlns:a16="http://schemas.microsoft.com/office/drawing/2014/main" id="{255B082A-7477-6049-A057-89AAE778E4E1}"/>
              </a:ext>
            </a:extLst>
          </p:cNvPr>
          <p:cNvGraphicFramePr>
            <a:graphicFrameLocks noGrp="1"/>
          </p:cNvGraphicFramePr>
          <p:nvPr>
            <p:extLst>
              <p:ext uri="{D42A27DB-BD31-4B8C-83A1-F6EECF244321}">
                <p14:modId xmlns:p14="http://schemas.microsoft.com/office/powerpoint/2010/main" val="296851196"/>
              </p:ext>
            </p:extLst>
          </p:nvPr>
        </p:nvGraphicFramePr>
        <p:xfrm>
          <a:off x="800526" y="4496435"/>
          <a:ext cx="4459845" cy="2225040"/>
        </p:xfrm>
        <a:graphic>
          <a:graphicData uri="http://schemas.openxmlformats.org/drawingml/2006/table">
            <a:tbl>
              <a:tblPr firstRow="1" bandRow="1">
                <a:tableStyleId>{5C22544A-7EE6-4342-B048-85BDC9FD1C3A}</a:tableStyleId>
              </a:tblPr>
              <a:tblGrid>
                <a:gridCol w="1486615">
                  <a:extLst>
                    <a:ext uri="{9D8B030D-6E8A-4147-A177-3AD203B41FA5}">
                      <a16:colId xmlns:a16="http://schemas.microsoft.com/office/drawing/2014/main" val="2347503672"/>
                    </a:ext>
                  </a:extLst>
                </a:gridCol>
                <a:gridCol w="1486615">
                  <a:extLst>
                    <a:ext uri="{9D8B030D-6E8A-4147-A177-3AD203B41FA5}">
                      <a16:colId xmlns:a16="http://schemas.microsoft.com/office/drawing/2014/main" val="3164631391"/>
                    </a:ext>
                  </a:extLst>
                </a:gridCol>
                <a:gridCol w="1486615">
                  <a:extLst>
                    <a:ext uri="{9D8B030D-6E8A-4147-A177-3AD203B41FA5}">
                      <a16:colId xmlns:a16="http://schemas.microsoft.com/office/drawing/2014/main" val="2974120214"/>
                    </a:ext>
                  </a:extLst>
                </a:gridCol>
              </a:tblGrid>
              <a:tr h="370840">
                <a:tc>
                  <a:txBody>
                    <a:bodyPr/>
                    <a:lstStyle/>
                    <a:p>
                      <a:pPr algn="ctr"/>
                      <a:r>
                        <a:rPr lang="en-US" altLang="zh-CN" dirty="0" err="1"/>
                        <a:t>Sno</a:t>
                      </a:r>
                      <a:endParaRPr lang="en-US" altLang="zh-CN" dirty="0"/>
                    </a:p>
                  </a:txBody>
                  <a:tcPr/>
                </a:tc>
                <a:tc>
                  <a:txBody>
                    <a:bodyPr/>
                    <a:lstStyle/>
                    <a:p>
                      <a:pPr algn="ctr"/>
                      <a:r>
                        <a:rPr lang="en-US" altLang="zh-CN" dirty="0" err="1"/>
                        <a:t>Cno</a:t>
                      </a:r>
                      <a:endParaRPr lang="zh-CN" altLang="en-US" dirty="0"/>
                    </a:p>
                  </a:txBody>
                  <a:tcPr/>
                </a:tc>
                <a:tc>
                  <a:txBody>
                    <a:bodyPr/>
                    <a:lstStyle/>
                    <a:p>
                      <a:pPr algn="ctr"/>
                      <a:r>
                        <a:rPr lang="en-US" altLang="zh-CN" dirty="0"/>
                        <a:t>Grade</a:t>
                      </a:r>
                      <a:endParaRPr lang="zh-CN" altLang="en-US" dirty="0"/>
                    </a:p>
                  </a:txBody>
                  <a:tcPr/>
                </a:tc>
                <a:extLst>
                  <a:ext uri="{0D108BD9-81ED-4DB2-BD59-A6C34878D82A}">
                    <a16:rowId xmlns:a16="http://schemas.microsoft.com/office/drawing/2014/main" val="3207758310"/>
                  </a:ext>
                </a:extLst>
              </a:tr>
              <a:tr h="370840">
                <a:tc>
                  <a:txBody>
                    <a:bodyPr/>
                    <a:lstStyle/>
                    <a:p>
                      <a:pPr algn="ctr"/>
                      <a:r>
                        <a:rPr lang="en-US" altLang="zh-CN" sz="1800" b="1" kern="1200" dirty="0">
                          <a:solidFill>
                            <a:schemeClr val="dk1"/>
                          </a:solidFill>
                          <a:latin typeface="+mn-lt"/>
                          <a:ea typeface="+mn-ea"/>
                          <a:cs typeface="+mn-cs"/>
                        </a:rPr>
                        <a:t>95001</a:t>
                      </a:r>
                    </a:p>
                  </a:txBody>
                  <a:tcPr/>
                </a:tc>
                <a:tc>
                  <a:txBody>
                    <a:bodyPr/>
                    <a:lstStyle/>
                    <a:p>
                      <a:pPr algn="ctr"/>
                      <a:r>
                        <a:rPr lang="en-US" altLang="zh-CN" sz="1800" b="1" kern="1200" dirty="0">
                          <a:solidFill>
                            <a:schemeClr val="dk1"/>
                          </a:solidFill>
                          <a:latin typeface="+mn-lt"/>
                          <a:ea typeface="+mn-ea"/>
                          <a:cs typeface="+mn-cs"/>
                        </a:rPr>
                        <a:t>1</a:t>
                      </a:r>
                      <a:endParaRPr lang="zh-CN" altLang="en-US" sz="1800" b="1" kern="1200" dirty="0">
                        <a:solidFill>
                          <a:schemeClr val="dk1"/>
                        </a:solidFill>
                        <a:latin typeface="+mn-lt"/>
                        <a:ea typeface="+mn-ea"/>
                        <a:cs typeface="+mn-cs"/>
                      </a:endParaRPr>
                    </a:p>
                  </a:txBody>
                  <a:tcPr/>
                </a:tc>
                <a:tc>
                  <a:txBody>
                    <a:bodyPr/>
                    <a:lstStyle/>
                    <a:p>
                      <a:pPr algn="ctr"/>
                      <a:r>
                        <a:rPr lang="en-US" altLang="zh-CN" sz="1800" b="1" kern="1200" dirty="0">
                          <a:solidFill>
                            <a:schemeClr val="dk1"/>
                          </a:solidFill>
                          <a:latin typeface="+mn-lt"/>
                          <a:ea typeface="+mn-ea"/>
                          <a:cs typeface="+mn-cs"/>
                        </a:rPr>
                        <a:t>92</a:t>
                      </a:r>
                      <a:endParaRPr lang="zh-CN" altLang="en-US" sz="1800" b="1" kern="1200" dirty="0">
                        <a:solidFill>
                          <a:schemeClr val="dk1"/>
                        </a:solidFill>
                        <a:latin typeface="+mn-lt"/>
                        <a:ea typeface="+mn-ea"/>
                        <a:cs typeface="+mn-cs"/>
                      </a:endParaRPr>
                    </a:p>
                  </a:txBody>
                  <a:tcPr/>
                </a:tc>
                <a:extLst>
                  <a:ext uri="{0D108BD9-81ED-4DB2-BD59-A6C34878D82A}">
                    <a16:rowId xmlns:a16="http://schemas.microsoft.com/office/drawing/2014/main" val="3069041732"/>
                  </a:ext>
                </a:extLst>
              </a:tr>
              <a:tr h="370840">
                <a:tc>
                  <a:txBody>
                    <a:bodyPr/>
                    <a:lstStyle/>
                    <a:p>
                      <a:pPr algn="ctr"/>
                      <a:r>
                        <a:rPr lang="en-US" altLang="zh-CN" sz="1800" b="1" kern="1200" dirty="0">
                          <a:solidFill>
                            <a:schemeClr val="dk1"/>
                          </a:solidFill>
                          <a:latin typeface="+mn-lt"/>
                          <a:ea typeface="+mn-ea"/>
                          <a:cs typeface="+mn-cs"/>
                        </a:rPr>
                        <a:t>95001</a:t>
                      </a:r>
                    </a:p>
                  </a:txBody>
                  <a:tcPr/>
                </a:tc>
                <a:tc>
                  <a:txBody>
                    <a:bodyPr/>
                    <a:lstStyle/>
                    <a:p>
                      <a:pPr algn="ctr"/>
                      <a:r>
                        <a:rPr lang="en-US" altLang="zh-CN" sz="1800" b="1" kern="1200" dirty="0">
                          <a:solidFill>
                            <a:schemeClr val="dk1"/>
                          </a:solidFill>
                          <a:latin typeface="+mn-lt"/>
                          <a:ea typeface="+mn-ea"/>
                          <a:cs typeface="+mn-cs"/>
                        </a:rPr>
                        <a:t>2</a:t>
                      </a:r>
                      <a:endParaRPr lang="zh-CN" altLang="en-US" sz="1800" b="1" kern="1200" dirty="0">
                        <a:solidFill>
                          <a:schemeClr val="dk1"/>
                        </a:solidFill>
                        <a:latin typeface="+mn-lt"/>
                        <a:ea typeface="+mn-ea"/>
                        <a:cs typeface="+mn-cs"/>
                      </a:endParaRPr>
                    </a:p>
                  </a:txBody>
                  <a:tcPr/>
                </a:tc>
                <a:tc>
                  <a:txBody>
                    <a:bodyPr/>
                    <a:lstStyle/>
                    <a:p>
                      <a:pPr algn="ctr"/>
                      <a:r>
                        <a:rPr lang="en-US" altLang="zh-CN" sz="1800" b="1" kern="1200" dirty="0">
                          <a:solidFill>
                            <a:schemeClr val="dk1"/>
                          </a:solidFill>
                          <a:latin typeface="+mn-lt"/>
                          <a:ea typeface="+mn-ea"/>
                          <a:cs typeface="+mn-cs"/>
                        </a:rPr>
                        <a:t>85</a:t>
                      </a:r>
                      <a:endParaRPr lang="zh-CN" altLang="en-US" sz="1800" b="1" kern="1200" dirty="0">
                        <a:solidFill>
                          <a:schemeClr val="dk1"/>
                        </a:solidFill>
                        <a:latin typeface="+mn-lt"/>
                        <a:ea typeface="+mn-ea"/>
                        <a:cs typeface="+mn-cs"/>
                      </a:endParaRPr>
                    </a:p>
                  </a:txBody>
                  <a:tcPr/>
                </a:tc>
                <a:extLst>
                  <a:ext uri="{0D108BD9-81ED-4DB2-BD59-A6C34878D82A}">
                    <a16:rowId xmlns:a16="http://schemas.microsoft.com/office/drawing/2014/main" val="1465553881"/>
                  </a:ext>
                </a:extLst>
              </a:tr>
              <a:tr h="370840">
                <a:tc>
                  <a:txBody>
                    <a:bodyPr/>
                    <a:lstStyle/>
                    <a:p>
                      <a:pPr algn="ctr"/>
                      <a:r>
                        <a:rPr lang="en-US" altLang="zh-CN" sz="1800" b="1" kern="1200" dirty="0">
                          <a:solidFill>
                            <a:schemeClr val="dk1"/>
                          </a:solidFill>
                          <a:latin typeface="+mn-lt"/>
                          <a:ea typeface="+mn-ea"/>
                          <a:cs typeface="+mn-cs"/>
                        </a:rPr>
                        <a:t>95001</a:t>
                      </a:r>
                    </a:p>
                  </a:txBody>
                  <a:tcPr/>
                </a:tc>
                <a:tc>
                  <a:txBody>
                    <a:bodyPr/>
                    <a:lstStyle/>
                    <a:p>
                      <a:pPr algn="ctr"/>
                      <a:r>
                        <a:rPr lang="en-US" altLang="zh-CN" sz="1800" b="1" kern="1200" dirty="0">
                          <a:solidFill>
                            <a:schemeClr val="dk1"/>
                          </a:solidFill>
                          <a:latin typeface="+mn-lt"/>
                          <a:ea typeface="+mn-ea"/>
                          <a:cs typeface="+mn-cs"/>
                        </a:rPr>
                        <a:t>3</a:t>
                      </a:r>
                      <a:endParaRPr lang="zh-CN" altLang="en-US" sz="1800" b="1" kern="1200" dirty="0">
                        <a:solidFill>
                          <a:schemeClr val="dk1"/>
                        </a:solidFill>
                        <a:latin typeface="+mn-lt"/>
                        <a:ea typeface="+mn-ea"/>
                        <a:cs typeface="+mn-cs"/>
                      </a:endParaRPr>
                    </a:p>
                  </a:txBody>
                  <a:tcPr/>
                </a:tc>
                <a:tc>
                  <a:txBody>
                    <a:bodyPr/>
                    <a:lstStyle/>
                    <a:p>
                      <a:pPr algn="ctr"/>
                      <a:r>
                        <a:rPr lang="en-US" altLang="zh-CN" sz="1800" b="1" kern="1200" dirty="0">
                          <a:solidFill>
                            <a:schemeClr val="dk1"/>
                          </a:solidFill>
                          <a:latin typeface="+mn-lt"/>
                          <a:ea typeface="+mn-ea"/>
                          <a:cs typeface="+mn-cs"/>
                        </a:rPr>
                        <a:t>88</a:t>
                      </a:r>
                      <a:endParaRPr lang="zh-CN" altLang="en-US" sz="1800" b="1" kern="1200" dirty="0">
                        <a:solidFill>
                          <a:schemeClr val="dk1"/>
                        </a:solidFill>
                        <a:latin typeface="+mn-lt"/>
                        <a:ea typeface="+mn-ea"/>
                        <a:cs typeface="+mn-cs"/>
                      </a:endParaRPr>
                    </a:p>
                  </a:txBody>
                  <a:tcPr/>
                </a:tc>
                <a:extLst>
                  <a:ext uri="{0D108BD9-81ED-4DB2-BD59-A6C34878D82A}">
                    <a16:rowId xmlns:a16="http://schemas.microsoft.com/office/drawing/2014/main" val="3798393463"/>
                  </a:ext>
                </a:extLst>
              </a:tr>
              <a:tr h="370840">
                <a:tc>
                  <a:txBody>
                    <a:bodyPr/>
                    <a:lstStyle/>
                    <a:p>
                      <a:pPr algn="ctr"/>
                      <a:r>
                        <a:rPr lang="en-US" altLang="zh-CN" sz="1800" b="1" kern="1200" dirty="0">
                          <a:solidFill>
                            <a:schemeClr val="dk1"/>
                          </a:solidFill>
                          <a:latin typeface="+mn-lt"/>
                          <a:ea typeface="+mn-ea"/>
                          <a:cs typeface="+mn-cs"/>
                        </a:rPr>
                        <a:t>95002</a:t>
                      </a:r>
                    </a:p>
                  </a:txBody>
                  <a:tcPr/>
                </a:tc>
                <a:tc>
                  <a:txBody>
                    <a:bodyPr/>
                    <a:lstStyle/>
                    <a:p>
                      <a:pPr algn="ctr"/>
                      <a:r>
                        <a:rPr lang="en-US" altLang="zh-CN" sz="1800" b="1" kern="1200" dirty="0">
                          <a:solidFill>
                            <a:schemeClr val="dk1"/>
                          </a:solidFill>
                          <a:latin typeface="+mn-lt"/>
                          <a:ea typeface="+mn-ea"/>
                          <a:cs typeface="+mn-cs"/>
                        </a:rPr>
                        <a:t>2</a:t>
                      </a:r>
                      <a:endParaRPr lang="zh-CN" altLang="en-US" sz="1800" b="1" kern="1200" dirty="0">
                        <a:solidFill>
                          <a:schemeClr val="dk1"/>
                        </a:solidFill>
                        <a:latin typeface="+mn-lt"/>
                        <a:ea typeface="+mn-ea"/>
                        <a:cs typeface="+mn-cs"/>
                      </a:endParaRPr>
                    </a:p>
                  </a:txBody>
                  <a:tcPr/>
                </a:tc>
                <a:tc>
                  <a:txBody>
                    <a:bodyPr/>
                    <a:lstStyle/>
                    <a:p>
                      <a:pPr algn="ctr"/>
                      <a:r>
                        <a:rPr lang="en-US" altLang="zh-CN" sz="1800" b="1" kern="1200" dirty="0">
                          <a:solidFill>
                            <a:schemeClr val="dk1"/>
                          </a:solidFill>
                          <a:latin typeface="+mn-lt"/>
                          <a:ea typeface="+mn-ea"/>
                          <a:cs typeface="+mn-cs"/>
                        </a:rPr>
                        <a:t>90</a:t>
                      </a:r>
                      <a:endParaRPr lang="zh-CN" altLang="en-US" sz="1800" b="1" kern="1200" dirty="0">
                        <a:solidFill>
                          <a:schemeClr val="dk1"/>
                        </a:solidFill>
                        <a:latin typeface="+mn-lt"/>
                        <a:ea typeface="+mn-ea"/>
                        <a:cs typeface="+mn-cs"/>
                      </a:endParaRPr>
                    </a:p>
                  </a:txBody>
                  <a:tcPr/>
                </a:tc>
                <a:extLst>
                  <a:ext uri="{0D108BD9-81ED-4DB2-BD59-A6C34878D82A}">
                    <a16:rowId xmlns:a16="http://schemas.microsoft.com/office/drawing/2014/main" val="21100748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dk1"/>
                          </a:solidFill>
                          <a:latin typeface="+mn-lt"/>
                          <a:ea typeface="+mn-ea"/>
                          <a:cs typeface="+mn-cs"/>
                        </a:rPr>
                        <a:t>95002</a:t>
                      </a:r>
                      <a:endParaRPr lang="zh-CN" altLang="en-US" sz="1800" b="1" kern="1200" dirty="0">
                        <a:solidFill>
                          <a:schemeClr val="dk1"/>
                        </a:solidFill>
                        <a:latin typeface="+mn-lt"/>
                        <a:ea typeface="+mn-ea"/>
                        <a:cs typeface="+mn-cs"/>
                      </a:endParaRPr>
                    </a:p>
                  </a:txBody>
                  <a:tcPr/>
                </a:tc>
                <a:tc>
                  <a:txBody>
                    <a:bodyPr/>
                    <a:lstStyle/>
                    <a:p>
                      <a:pPr algn="ctr"/>
                      <a:r>
                        <a:rPr lang="en-US" altLang="zh-CN" sz="1800" b="1" kern="1200" dirty="0">
                          <a:solidFill>
                            <a:schemeClr val="dk1"/>
                          </a:solidFill>
                          <a:latin typeface="+mn-lt"/>
                          <a:ea typeface="+mn-ea"/>
                          <a:cs typeface="+mn-cs"/>
                        </a:rPr>
                        <a:t>3</a:t>
                      </a:r>
                      <a:endParaRPr lang="zh-CN" altLang="en-US" sz="1800" b="1" kern="1200" dirty="0">
                        <a:solidFill>
                          <a:schemeClr val="dk1"/>
                        </a:solidFill>
                        <a:latin typeface="+mn-lt"/>
                        <a:ea typeface="+mn-ea"/>
                        <a:cs typeface="+mn-cs"/>
                      </a:endParaRPr>
                    </a:p>
                  </a:txBody>
                  <a:tcPr/>
                </a:tc>
                <a:tc>
                  <a:txBody>
                    <a:bodyPr/>
                    <a:lstStyle/>
                    <a:p>
                      <a:pPr algn="ctr"/>
                      <a:r>
                        <a:rPr lang="en-US" altLang="zh-CN" sz="1800" b="1" kern="1200" dirty="0">
                          <a:solidFill>
                            <a:schemeClr val="dk1"/>
                          </a:solidFill>
                          <a:latin typeface="+mn-lt"/>
                          <a:ea typeface="+mn-ea"/>
                          <a:cs typeface="+mn-cs"/>
                        </a:rPr>
                        <a:t>80</a:t>
                      </a:r>
                      <a:endParaRPr lang="zh-CN" altLang="en-US" sz="1800" b="1" kern="1200" dirty="0">
                        <a:solidFill>
                          <a:schemeClr val="dk1"/>
                        </a:solidFill>
                        <a:latin typeface="+mn-lt"/>
                        <a:ea typeface="+mn-ea"/>
                        <a:cs typeface="+mn-cs"/>
                      </a:endParaRPr>
                    </a:p>
                  </a:txBody>
                  <a:tcPr/>
                </a:tc>
                <a:extLst>
                  <a:ext uri="{0D108BD9-81ED-4DB2-BD59-A6C34878D82A}">
                    <a16:rowId xmlns:a16="http://schemas.microsoft.com/office/drawing/2014/main" val="2282797628"/>
                  </a:ext>
                </a:extLst>
              </a:tr>
            </a:tbl>
          </a:graphicData>
        </a:graphic>
      </p:graphicFrame>
      <p:graphicFrame>
        <p:nvGraphicFramePr>
          <p:cNvPr id="3" name="表格 3">
            <a:extLst>
              <a:ext uri="{FF2B5EF4-FFF2-40B4-BE49-F238E27FC236}">
                <a16:creationId xmlns:a16="http://schemas.microsoft.com/office/drawing/2014/main" id="{68105CB9-7741-894E-BD3E-90AC1BDED937}"/>
              </a:ext>
            </a:extLst>
          </p:cNvPr>
          <p:cNvGraphicFramePr>
            <a:graphicFrameLocks noGrp="1"/>
          </p:cNvGraphicFramePr>
          <p:nvPr>
            <p:extLst>
              <p:ext uri="{D42A27DB-BD31-4B8C-83A1-F6EECF244321}">
                <p14:modId xmlns:p14="http://schemas.microsoft.com/office/powerpoint/2010/main" val="2746045764"/>
              </p:ext>
            </p:extLst>
          </p:nvPr>
        </p:nvGraphicFramePr>
        <p:xfrm>
          <a:off x="800525" y="1915986"/>
          <a:ext cx="4459845" cy="2225040"/>
        </p:xfrm>
        <a:graphic>
          <a:graphicData uri="http://schemas.openxmlformats.org/drawingml/2006/table">
            <a:tbl>
              <a:tblPr firstRow="1" bandRow="1">
                <a:tableStyleId>{5C22544A-7EE6-4342-B048-85BDC9FD1C3A}</a:tableStyleId>
              </a:tblPr>
              <a:tblGrid>
                <a:gridCol w="891969">
                  <a:extLst>
                    <a:ext uri="{9D8B030D-6E8A-4147-A177-3AD203B41FA5}">
                      <a16:colId xmlns:a16="http://schemas.microsoft.com/office/drawing/2014/main" val="770183872"/>
                    </a:ext>
                  </a:extLst>
                </a:gridCol>
                <a:gridCol w="891969">
                  <a:extLst>
                    <a:ext uri="{9D8B030D-6E8A-4147-A177-3AD203B41FA5}">
                      <a16:colId xmlns:a16="http://schemas.microsoft.com/office/drawing/2014/main" val="3629598262"/>
                    </a:ext>
                  </a:extLst>
                </a:gridCol>
                <a:gridCol w="891969">
                  <a:extLst>
                    <a:ext uri="{9D8B030D-6E8A-4147-A177-3AD203B41FA5}">
                      <a16:colId xmlns:a16="http://schemas.microsoft.com/office/drawing/2014/main" val="722751730"/>
                    </a:ext>
                  </a:extLst>
                </a:gridCol>
                <a:gridCol w="891969">
                  <a:extLst>
                    <a:ext uri="{9D8B030D-6E8A-4147-A177-3AD203B41FA5}">
                      <a16:colId xmlns:a16="http://schemas.microsoft.com/office/drawing/2014/main" val="940817841"/>
                    </a:ext>
                  </a:extLst>
                </a:gridCol>
                <a:gridCol w="891969">
                  <a:extLst>
                    <a:ext uri="{9D8B030D-6E8A-4147-A177-3AD203B41FA5}">
                      <a16:colId xmlns:a16="http://schemas.microsoft.com/office/drawing/2014/main" val="3863102189"/>
                    </a:ext>
                  </a:extLst>
                </a:gridCol>
              </a:tblGrid>
              <a:tr h="4450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dirty="0" err="1"/>
                        <a:t>Sno</a:t>
                      </a:r>
                      <a:r>
                        <a:rPr lang="en-US" altLang="zh-CN" sz="1800" b="1" dirty="0"/>
                        <a:t> </a:t>
                      </a:r>
                      <a:endParaRPr lang="en-US" altLang="zh-CN" sz="1000" dirty="0">
                        <a:latin typeface="Times New Roman" charset="0"/>
                        <a:ea typeface="宋体" charset="0"/>
                        <a:cs typeface="宋体"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dirty="0" err="1"/>
                        <a:t>Sname</a:t>
                      </a:r>
                      <a:endParaRPr lang="en-US" altLang="zh-CN" sz="1000" dirty="0">
                        <a:latin typeface="Times New Roman" charset="0"/>
                        <a:ea typeface="宋体" charset="0"/>
                        <a:cs typeface="宋体"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dirty="0" err="1"/>
                        <a:t>Ssex</a:t>
                      </a:r>
                      <a:endParaRPr lang="en-US" altLang="zh-CN" sz="1000" dirty="0">
                        <a:latin typeface="Times New Roman" charset="0"/>
                        <a:ea typeface="宋体" charset="0"/>
                        <a:cs typeface="宋体" charset="0"/>
                      </a:endParaRPr>
                    </a:p>
                  </a:txBody>
                  <a:tcPr/>
                </a:tc>
                <a:tc>
                  <a:txBody>
                    <a:bodyPr/>
                    <a:lstStyle/>
                    <a:p>
                      <a:pPr algn="ctr"/>
                      <a:r>
                        <a:rPr lang="en-US" altLang="zh-CN" sz="1800" dirty="0"/>
                        <a:t>Sage</a:t>
                      </a:r>
                      <a:endParaRPr lang="zh-CN" altLang="en-US" sz="1800" dirty="0"/>
                    </a:p>
                  </a:txBody>
                  <a:tcPr/>
                </a:tc>
                <a:tc>
                  <a:txBody>
                    <a:bodyPr/>
                    <a:lstStyle/>
                    <a:p>
                      <a:pPr algn="ctr"/>
                      <a:r>
                        <a:rPr lang="en-US" altLang="zh-CN" sz="1800" dirty="0" err="1"/>
                        <a:t>Sdept</a:t>
                      </a:r>
                      <a:endParaRPr lang="zh-CN" altLang="en-US" sz="1800" dirty="0"/>
                    </a:p>
                  </a:txBody>
                  <a:tcPr/>
                </a:tc>
                <a:extLst>
                  <a:ext uri="{0D108BD9-81ED-4DB2-BD59-A6C34878D82A}">
                    <a16:rowId xmlns:a16="http://schemas.microsoft.com/office/drawing/2014/main" val="1600617014"/>
                  </a:ext>
                </a:extLst>
              </a:tr>
              <a:tr h="4450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dirty="0"/>
                        <a:t>95001</a:t>
                      </a:r>
                      <a:endParaRPr lang="en-US" altLang="zh-CN" sz="1000" dirty="0">
                        <a:latin typeface="Times New Roman" charset="0"/>
                        <a:ea typeface="宋体" charset="0"/>
                        <a:cs typeface="宋体"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dirty="0"/>
                        <a:t> </a:t>
                      </a:r>
                      <a:r>
                        <a:rPr lang="zh-CN" altLang="en-US" sz="1800" b="1" dirty="0"/>
                        <a:t>李勇</a:t>
                      </a:r>
                      <a:endParaRPr lang="en-US" altLang="zh-CN" sz="1000" dirty="0">
                        <a:latin typeface="Times New Roman" charset="0"/>
                        <a:ea typeface="宋体" charset="0"/>
                        <a:cs typeface="宋体"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dirty="0"/>
                        <a:t> </a:t>
                      </a:r>
                      <a:r>
                        <a:rPr lang="zh-CN" altLang="en-US" sz="1800" b="1" dirty="0"/>
                        <a:t>男</a:t>
                      </a:r>
                      <a:endParaRPr lang="en-US" altLang="zh-CN" sz="1000" dirty="0">
                        <a:latin typeface="Times New Roman" charset="0"/>
                        <a:ea typeface="宋体" charset="0"/>
                        <a:cs typeface="宋体" charset="0"/>
                      </a:endParaRPr>
                    </a:p>
                  </a:txBody>
                  <a:tcPr/>
                </a:tc>
                <a:tc>
                  <a:txBody>
                    <a:bodyPr/>
                    <a:lstStyle/>
                    <a:p>
                      <a:pPr algn="ctr"/>
                      <a:r>
                        <a:rPr lang="en-US" altLang="zh-CN" sz="1800" b="1" kern="1200" dirty="0">
                          <a:solidFill>
                            <a:schemeClr val="dk1"/>
                          </a:solidFill>
                          <a:latin typeface="+mn-lt"/>
                          <a:ea typeface="+mn-ea"/>
                          <a:cs typeface="+mn-cs"/>
                        </a:rPr>
                        <a:t>20</a:t>
                      </a:r>
                      <a:endParaRPr lang="zh-CN" altLang="en-US" sz="1800" b="1" kern="1200" dirty="0">
                        <a:solidFill>
                          <a:schemeClr val="dk1"/>
                        </a:solidFill>
                        <a:latin typeface="+mn-lt"/>
                        <a:ea typeface="+mn-ea"/>
                        <a:cs typeface="+mn-cs"/>
                      </a:endParaRPr>
                    </a:p>
                  </a:txBody>
                  <a:tcPr/>
                </a:tc>
                <a:tc>
                  <a:txBody>
                    <a:bodyPr/>
                    <a:lstStyle/>
                    <a:p>
                      <a:pPr algn="ctr"/>
                      <a:r>
                        <a:rPr lang="en-US" altLang="zh-CN" sz="1800" b="1" kern="1200" dirty="0">
                          <a:solidFill>
                            <a:schemeClr val="dk1"/>
                          </a:solidFill>
                          <a:latin typeface="+mn-lt"/>
                          <a:ea typeface="+mn-ea"/>
                          <a:cs typeface="+mn-cs"/>
                        </a:rPr>
                        <a:t>CS</a:t>
                      </a:r>
                      <a:endParaRPr lang="zh-CN" altLang="en-US" sz="1800" b="1" kern="1200" dirty="0">
                        <a:solidFill>
                          <a:schemeClr val="dk1"/>
                        </a:solidFill>
                        <a:latin typeface="+mn-lt"/>
                        <a:ea typeface="+mn-ea"/>
                        <a:cs typeface="+mn-cs"/>
                      </a:endParaRPr>
                    </a:p>
                  </a:txBody>
                  <a:tcPr/>
                </a:tc>
                <a:extLst>
                  <a:ext uri="{0D108BD9-81ED-4DB2-BD59-A6C34878D82A}">
                    <a16:rowId xmlns:a16="http://schemas.microsoft.com/office/drawing/2014/main" val="2492427256"/>
                  </a:ext>
                </a:extLst>
              </a:tr>
              <a:tr h="4450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dirty="0"/>
                        <a:t>95002</a:t>
                      </a:r>
                      <a:endParaRPr lang="en-US" altLang="zh-CN" sz="1000" dirty="0">
                        <a:latin typeface="Times New Roman" charset="0"/>
                        <a:ea typeface="宋体" charset="0"/>
                        <a:cs typeface="宋体"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dirty="0"/>
                        <a:t> </a:t>
                      </a:r>
                      <a:r>
                        <a:rPr lang="zh-CN" altLang="en-US" sz="1800" b="1" dirty="0"/>
                        <a:t>刘晨</a:t>
                      </a:r>
                      <a:endParaRPr lang="en-US" altLang="zh-CN" sz="1000" dirty="0">
                        <a:latin typeface="Times New Roman" charset="0"/>
                        <a:ea typeface="宋体" charset="0"/>
                        <a:cs typeface="宋体" charset="0"/>
                      </a:endParaRPr>
                    </a:p>
                  </a:txBody>
                  <a:tcPr/>
                </a:tc>
                <a:tc>
                  <a:txBody>
                    <a:bodyPr/>
                    <a:lstStyle/>
                    <a:p>
                      <a:pPr algn="ctr"/>
                      <a:r>
                        <a:rPr lang="zh-CN" altLang="en-US" sz="1800" dirty="0"/>
                        <a:t>女</a:t>
                      </a:r>
                    </a:p>
                  </a:txBody>
                  <a:tcPr/>
                </a:tc>
                <a:tc>
                  <a:txBody>
                    <a:bodyPr/>
                    <a:lstStyle/>
                    <a:p>
                      <a:pPr algn="ctr"/>
                      <a:r>
                        <a:rPr lang="en-US" altLang="zh-CN" sz="1800" b="1" kern="1200" dirty="0">
                          <a:solidFill>
                            <a:schemeClr val="dk1"/>
                          </a:solidFill>
                          <a:latin typeface="+mn-lt"/>
                          <a:ea typeface="+mn-ea"/>
                          <a:cs typeface="+mn-cs"/>
                        </a:rPr>
                        <a:t>19</a:t>
                      </a:r>
                      <a:endParaRPr lang="zh-CN" altLang="en-US" sz="1800" b="1" kern="1200" dirty="0">
                        <a:solidFill>
                          <a:schemeClr val="dk1"/>
                        </a:solidFill>
                        <a:latin typeface="+mn-lt"/>
                        <a:ea typeface="+mn-ea"/>
                        <a:cs typeface="+mn-cs"/>
                      </a:endParaRPr>
                    </a:p>
                  </a:txBody>
                  <a:tcPr/>
                </a:tc>
                <a:tc>
                  <a:txBody>
                    <a:bodyPr/>
                    <a:lstStyle/>
                    <a:p>
                      <a:pPr algn="ctr"/>
                      <a:r>
                        <a:rPr lang="en-US" altLang="zh-CN" sz="1800" b="1" kern="1200" dirty="0">
                          <a:solidFill>
                            <a:schemeClr val="dk1"/>
                          </a:solidFill>
                          <a:latin typeface="+mn-lt"/>
                          <a:ea typeface="+mn-ea"/>
                          <a:cs typeface="+mn-cs"/>
                        </a:rPr>
                        <a:t>IS</a:t>
                      </a:r>
                      <a:endParaRPr lang="zh-CN" altLang="en-US" sz="1800" b="1" kern="1200" dirty="0">
                        <a:solidFill>
                          <a:schemeClr val="dk1"/>
                        </a:solidFill>
                        <a:latin typeface="+mn-lt"/>
                        <a:ea typeface="+mn-ea"/>
                        <a:cs typeface="+mn-cs"/>
                      </a:endParaRPr>
                    </a:p>
                  </a:txBody>
                  <a:tcPr/>
                </a:tc>
                <a:extLst>
                  <a:ext uri="{0D108BD9-81ED-4DB2-BD59-A6C34878D82A}">
                    <a16:rowId xmlns:a16="http://schemas.microsoft.com/office/drawing/2014/main" val="720926626"/>
                  </a:ext>
                </a:extLst>
              </a:tr>
              <a:tr h="4450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dirty="0"/>
                        <a:t>95003</a:t>
                      </a:r>
                      <a:endParaRPr lang="en-US" altLang="zh-CN" sz="1000" dirty="0">
                        <a:latin typeface="Times New Roman" charset="0"/>
                        <a:ea typeface="宋体" charset="0"/>
                        <a:cs typeface="宋体"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dirty="0"/>
                        <a:t> </a:t>
                      </a:r>
                      <a:r>
                        <a:rPr lang="zh-CN" altLang="en-US" sz="1800" b="1" dirty="0"/>
                        <a:t>王敏</a:t>
                      </a:r>
                      <a:r>
                        <a:rPr lang="en-US" altLang="zh-CN" sz="1800" b="1" dirty="0"/>
                        <a:t>  </a:t>
                      </a:r>
                      <a:endParaRPr lang="en-US" altLang="zh-CN" sz="1000" dirty="0">
                        <a:latin typeface="Times New Roman" charset="0"/>
                        <a:ea typeface="宋体" charset="0"/>
                        <a:cs typeface="宋体" charset="0"/>
                      </a:endParaRPr>
                    </a:p>
                  </a:txBody>
                  <a:tcPr/>
                </a:tc>
                <a:tc>
                  <a:txBody>
                    <a:bodyPr/>
                    <a:lstStyle/>
                    <a:p>
                      <a:pPr algn="ctr"/>
                      <a:r>
                        <a:rPr lang="zh-CN" altLang="en-US" sz="1800" dirty="0"/>
                        <a:t>女</a:t>
                      </a:r>
                    </a:p>
                  </a:txBody>
                  <a:tcPr/>
                </a:tc>
                <a:tc>
                  <a:txBody>
                    <a:bodyPr/>
                    <a:lstStyle/>
                    <a:p>
                      <a:pPr algn="ctr"/>
                      <a:r>
                        <a:rPr lang="en-US" altLang="zh-CN" sz="1800" b="1" kern="1200" dirty="0">
                          <a:solidFill>
                            <a:schemeClr val="dk1"/>
                          </a:solidFill>
                          <a:latin typeface="+mn-lt"/>
                          <a:ea typeface="+mn-ea"/>
                          <a:cs typeface="+mn-cs"/>
                        </a:rPr>
                        <a:t>18</a:t>
                      </a:r>
                      <a:endParaRPr lang="zh-CN" altLang="en-US" sz="1800" b="1" kern="1200" dirty="0">
                        <a:solidFill>
                          <a:schemeClr val="dk1"/>
                        </a:solidFill>
                        <a:latin typeface="+mn-lt"/>
                        <a:ea typeface="+mn-ea"/>
                        <a:cs typeface="+mn-cs"/>
                      </a:endParaRPr>
                    </a:p>
                  </a:txBody>
                  <a:tcPr/>
                </a:tc>
                <a:tc>
                  <a:txBody>
                    <a:bodyPr/>
                    <a:lstStyle/>
                    <a:p>
                      <a:pPr algn="ctr"/>
                      <a:r>
                        <a:rPr lang="en-US" altLang="zh-CN" sz="1800" b="1" kern="1200" dirty="0">
                          <a:solidFill>
                            <a:schemeClr val="dk1"/>
                          </a:solidFill>
                          <a:latin typeface="+mn-lt"/>
                          <a:ea typeface="+mn-ea"/>
                          <a:cs typeface="+mn-cs"/>
                        </a:rPr>
                        <a:t>MA</a:t>
                      </a:r>
                      <a:endParaRPr lang="zh-CN" altLang="en-US" sz="1800" b="1" kern="1200" dirty="0">
                        <a:solidFill>
                          <a:schemeClr val="dk1"/>
                        </a:solidFill>
                        <a:latin typeface="+mn-lt"/>
                        <a:ea typeface="+mn-ea"/>
                        <a:cs typeface="+mn-cs"/>
                      </a:endParaRPr>
                    </a:p>
                  </a:txBody>
                  <a:tcPr/>
                </a:tc>
                <a:extLst>
                  <a:ext uri="{0D108BD9-81ED-4DB2-BD59-A6C34878D82A}">
                    <a16:rowId xmlns:a16="http://schemas.microsoft.com/office/drawing/2014/main" val="2015719370"/>
                  </a:ext>
                </a:extLst>
              </a:tr>
              <a:tr h="4450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dirty="0"/>
                        <a:t>95004</a:t>
                      </a:r>
                      <a:endParaRPr lang="en-US" altLang="zh-CN" sz="1000" dirty="0">
                        <a:latin typeface="Times New Roman" charset="0"/>
                        <a:ea typeface="宋体" charset="0"/>
                        <a:cs typeface="宋体"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dirty="0"/>
                        <a:t> </a:t>
                      </a:r>
                      <a:r>
                        <a:rPr lang="zh-CN" altLang="en-US" sz="1800" b="1" dirty="0"/>
                        <a:t>张立</a:t>
                      </a:r>
                      <a:endParaRPr lang="en-US" altLang="zh-CN" sz="1000" dirty="0">
                        <a:latin typeface="Times New Roman" charset="0"/>
                        <a:ea typeface="宋体" charset="0"/>
                        <a:cs typeface="宋体" charset="0"/>
                      </a:endParaRPr>
                    </a:p>
                  </a:txBody>
                  <a:tcPr/>
                </a:tc>
                <a:tc>
                  <a:txBody>
                    <a:bodyPr/>
                    <a:lstStyle/>
                    <a:p>
                      <a:pPr algn="ctr"/>
                      <a:r>
                        <a:rPr lang="zh-CN" altLang="en-US" sz="1800" dirty="0"/>
                        <a:t>男</a:t>
                      </a:r>
                    </a:p>
                  </a:txBody>
                  <a:tcPr/>
                </a:tc>
                <a:tc>
                  <a:txBody>
                    <a:bodyPr/>
                    <a:lstStyle/>
                    <a:p>
                      <a:pPr algn="ctr"/>
                      <a:r>
                        <a:rPr lang="en-US" altLang="zh-CN" sz="1800" b="1" kern="1200" dirty="0">
                          <a:solidFill>
                            <a:schemeClr val="dk1"/>
                          </a:solidFill>
                          <a:latin typeface="+mn-lt"/>
                          <a:ea typeface="+mn-ea"/>
                          <a:cs typeface="+mn-cs"/>
                        </a:rPr>
                        <a:t>19</a:t>
                      </a:r>
                      <a:endParaRPr lang="zh-CN" altLang="en-US" sz="1800" b="1" kern="1200" dirty="0">
                        <a:solidFill>
                          <a:schemeClr val="dk1"/>
                        </a:solidFill>
                        <a:latin typeface="+mn-lt"/>
                        <a:ea typeface="+mn-ea"/>
                        <a:cs typeface="+mn-cs"/>
                      </a:endParaRPr>
                    </a:p>
                  </a:txBody>
                  <a:tcPr/>
                </a:tc>
                <a:tc>
                  <a:txBody>
                    <a:bodyPr/>
                    <a:lstStyle/>
                    <a:p>
                      <a:pPr algn="ctr"/>
                      <a:r>
                        <a:rPr lang="en-US" altLang="zh-CN" sz="1800" b="1" kern="1200" dirty="0">
                          <a:solidFill>
                            <a:schemeClr val="dk1"/>
                          </a:solidFill>
                          <a:latin typeface="+mn-lt"/>
                          <a:ea typeface="+mn-ea"/>
                          <a:cs typeface="+mn-cs"/>
                        </a:rPr>
                        <a:t>IS</a:t>
                      </a:r>
                      <a:endParaRPr lang="zh-CN" altLang="en-US" sz="1800" b="1" kern="1200" dirty="0">
                        <a:solidFill>
                          <a:schemeClr val="dk1"/>
                        </a:solidFill>
                        <a:latin typeface="+mn-lt"/>
                        <a:ea typeface="+mn-ea"/>
                        <a:cs typeface="+mn-cs"/>
                      </a:endParaRPr>
                    </a:p>
                  </a:txBody>
                  <a:tcPr/>
                </a:tc>
                <a:extLst>
                  <a:ext uri="{0D108BD9-81ED-4DB2-BD59-A6C34878D82A}">
                    <a16:rowId xmlns:a16="http://schemas.microsoft.com/office/drawing/2014/main" val="2081189021"/>
                  </a:ext>
                </a:extLst>
              </a:tr>
            </a:tbl>
          </a:graphicData>
        </a:graphic>
      </p:graphicFrame>
      <p:sp>
        <p:nvSpPr>
          <p:cNvPr id="5" name="矩形 4">
            <a:extLst>
              <a:ext uri="{FF2B5EF4-FFF2-40B4-BE49-F238E27FC236}">
                <a16:creationId xmlns:a16="http://schemas.microsoft.com/office/drawing/2014/main" id="{E02DBEA7-F1E6-5248-A694-05E851E640A6}"/>
              </a:ext>
            </a:extLst>
          </p:cNvPr>
          <p:cNvSpPr/>
          <p:nvPr/>
        </p:nvSpPr>
        <p:spPr>
          <a:xfrm>
            <a:off x="5594813" y="1069706"/>
            <a:ext cx="5487262" cy="2360646"/>
          </a:xfrm>
          <a:prstGeom prst="rect">
            <a:avLst/>
          </a:prstGeom>
        </p:spPr>
        <p:txBody>
          <a:bodyPr wrap="square">
            <a:spAutoFit/>
          </a:bodyPr>
          <a:lstStyle/>
          <a:p>
            <a:pPr>
              <a:lnSpc>
                <a:spcPct val="150000"/>
              </a:lnSpc>
              <a:spcBef>
                <a:spcPct val="10000"/>
              </a:spcBef>
              <a:buFontTx/>
              <a:buNone/>
              <a:defRPr/>
            </a:pPr>
            <a:r>
              <a:rPr lang="zh-CN" altLang="en-US" sz="2400" b="1" dirty="0">
                <a:latin typeface="Times New Roman" panose="02020603050405020304" pitchFamily="18" charset="0"/>
                <a:cs typeface="Times New Roman" panose="02020603050405020304" pitchFamily="18" charset="0"/>
              </a:rPr>
              <a:t>例：查询每个学生及其选修课程的情况。</a:t>
            </a:r>
            <a:endParaRPr lang="en-US" altLang="zh-CN" sz="2400" b="1" dirty="0">
              <a:latin typeface="Times New Roman" panose="02020603050405020304" pitchFamily="18" charset="0"/>
              <a:cs typeface="Times New Roman" panose="02020603050405020304" pitchFamily="18" charset="0"/>
            </a:endParaRPr>
          </a:p>
          <a:p>
            <a:pPr lvl="1">
              <a:lnSpc>
                <a:spcPct val="150000"/>
              </a:lnSpc>
              <a:spcBef>
                <a:spcPct val="10000"/>
              </a:spcBef>
              <a:buFontTx/>
              <a:buNone/>
              <a:defRPr/>
            </a:pPr>
            <a:r>
              <a:rPr lang="en-US" altLang="zh-CN" sz="2400" b="1" dirty="0">
                <a:latin typeface="Times New Roman" panose="02020603050405020304" pitchFamily="18" charset="0"/>
                <a:cs typeface="Times New Roman" panose="02020603050405020304" pitchFamily="18" charset="0"/>
              </a:rPr>
              <a:t>SELECT  Student.*</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SC.*</a:t>
            </a:r>
          </a:p>
          <a:p>
            <a:pPr lvl="1">
              <a:lnSpc>
                <a:spcPct val="150000"/>
              </a:lnSpc>
              <a:spcBef>
                <a:spcPct val="10000"/>
              </a:spcBef>
              <a:buFontTx/>
              <a:buNone/>
              <a:defRPr/>
            </a:pPr>
            <a:r>
              <a:rPr lang="en-US" altLang="zh-CN" sz="2400" b="1" dirty="0">
                <a:latin typeface="Times New Roman" panose="02020603050405020304" pitchFamily="18" charset="0"/>
                <a:cs typeface="Times New Roman" panose="02020603050405020304" pitchFamily="18" charset="0"/>
              </a:rPr>
              <a:t>	FROM     Student</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SC</a:t>
            </a:r>
          </a:p>
          <a:p>
            <a:pPr lvl="1">
              <a:lnSpc>
                <a:spcPct val="150000"/>
              </a:lnSpc>
              <a:spcBef>
                <a:spcPct val="10000"/>
              </a:spcBef>
              <a:buFontTx/>
              <a:buNone/>
              <a:defRPr/>
            </a:pPr>
            <a:r>
              <a:rPr lang="en-US" altLang="zh-CN" sz="2400" b="1" dirty="0">
                <a:latin typeface="Times New Roman" panose="02020603050405020304" pitchFamily="18" charset="0"/>
                <a:cs typeface="Times New Roman" panose="02020603050405020304" pitchFamily="18" charset="0"/>
              </a:rPr>
              <a:t>	WHERE  </a:t>
            </a:r>
            <a:r>
              <a:rPr lang="en-US" altLang="zh-CN" sz="2400" b="1" dirty="0" err="1">
                <a:latin typeface="Times New Roman" panose="02020603050405020304" pitchFamily="18" charset="0"/>
                <a:cs typeface="Times New Roman" panose="02020603050405020304" pitchFamily="18" charset="0"/>
              </a:rPr>
              <a:t>Student.Sno</a:t>
            </a:r>
            <a:r>
              <a:rPr lang="en-US" altLang="zh-CN" sz="2400" b="1" dirty="0">
                <a:latin typeface="Times New Roman" panose="02020603050405020304" pitchFamily="18" charset="0"/>
                <a:cs typeface="Times New Roman" panose="02020603050405020304" pitchFamily="18" charset="0"/>
              </a:rPr>
              <a:t> = </a:t>
            </a:r>
            <a:r>
              <a:rPr lang="en-US" altLang="zh-CN" sz="2400" b="1" dirty="0" err="1">
                <a:latin typeface="Times New Roman" panose="02020603050405020304" pitchFamily="18" charset="0"/>
                <a:cs typeface="Times New Roman" panose="02020603050405020304" pitchFamily="18" charset="0"/>
              </a:rPr>
              <a:t>SC.Sno</a:t>
            </a:r>
            <a:r>
              <a:rPr lang="zh-CN" altLang="en-US" sz="2400" b="1"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8CA1F915-F202-5346-B323-CFF4DDE2B2C3}"/>
              </a:ext>
            </a:extLst>
          </p:cNvPr>
          <p:cNvSpPr/>
          <p:nvPr/>
        </p:nvSpPr>
        <p:spPr>
          <a:xfrm>
            <a:off x="5496674" y="4217854"/>
            <a:ext cx="6777519" cy="2640146"/>
          </a:xfrm>
          <a:prstGeom prst="rect">
            <a:avLst/>
          </a:prstGeom>
          <a:solidFill>
            <a:schemeClr val="accent1">
              <a:lumMod val="20000"/>
              <a:lumOff val="80000"/>
            </a:schemeClr>
          </a:solidFill>
          <a:ln>
            <a:noFill/>
          </a:ln>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50000"/>
              </a:lnSpc>
              <a:buFont typeface="Wingdings" charset="0"/>
              <a:buNone/>
              <a:defRPr/>
            </a:pPr>
            <a:r>
              <a:rPr lang="zh-CN" altLang="en-US" sz="1600" b="1" dirty="0"/>
              <a:t>结果：</a:t>
            </a:r>
            <a:endParaRPr lang="en-US" altLang="zh-CN" sz="1600" b="1" dirty="0"/>
          </a:p>
          <a:p>
            <a:pPr algn="just">
              <a:lnSpc>
                <a:spcPct val="150000"/>
              </a:lnSpc>
              <a:buFont typeface="Wingdings" charset="0"/>
              <a:buNone/>
              <a:defRPr/>
            </a:pPr>
            <a:r>
              <a:rPr lang="en-US" altLang="zh-CN" sz="1600" b="1" dirty="0"/>
              <a:t> </a:t>
            </a:r>
            <a:r>
              <a:rPr lang="en-US" altLang="zh-CN" sz="1600" b="1" dirty="0" err="1">
                <a:solidFill>
                  <a:srgbClr val="0033CC"/>
                </a:solidFill>
                <a:effectLst>
                  <a:outerShdw blurRad="38100" dist="38100" dir="2700000" algn="tl">
                    <a:srgbClr val="DDDDDD"/>
                  </a:outerShdw>
                </a:effectLst>
              </a:rPr>
              <a:t>Student.Sno</a:t>
            </a:r>
            <a:r>
              <a:rPr lang="en-US" altLang="zh-CN" sz="1600" b="1" dirty="0">
                <a:solidFill>
                  <a:srgbClr val="0033CC"/>
                </a:solidFill>
                <a:effectLst>
                  <a:outerShdw blurRad="38100" dist="38100" dir="2700000" algn="tl">
                    <a:srgbClr val="DDDDDD"/>
                  </a:outerShdw>
                </a:effectLst>
              </a:rPr>
              <a:t>  </a:t>
            </a:r>
            <a:r>
              <a:rPr lang="en-US" altLang="zh-CN" sz="1600" b="1" dirty="0" err="1">
                <a:solidFill>
                  <a:srgbClr val="0033CC"/>
                </a:solidFill>
                <a:effectLst>
                  <a:outerShdw blurRad="38100" dist="38100" dir="2700000" algn="tl">
                    <a:srgbClr val="DDDDDD"/>
                  </a:outerShdw>
                </a:effectLst>
              </a:rPr>
              <a:t>Sname</a:t>
            </a:r>
            <a:r>
              <a:rPr lang="en-US" altLang="zh-CN" sz="1600" b="1" dirty="0">
                <a:solidFill>
                  <a:srgbClr val="0033CC"/>
                </a:solidFill>
                <a:effectLst>
                  <a:outerShdw blurRad="38100" dist="38100" dir="2700000" algn="tl">
                    <a:srgbClr val="DDDDDD"/>
                  </a:outerShdw>
                </a:effectLst>
              </a:rPr>
              <a:t>   </a:t>
            </a:r>
            <a:r>
              <a:rPr lang="en-US" altLang="zh-CN" sz="1600" b="1" dirty="0" err="1">
                <a:solidFill>
                  <a:srgbClr val="0033CC"/>
                </a:solidFill>
                <a:effectLst>
                  <a:outerShdw blurRad="38100" dist="38100" dir="2700000" algn="tl">
                    <a:srgbClr val="DDDDDD"/>
                  </a:outerShdw>
                </a:effectLst>
              </a:rPr>
              <a:t>Ssex</a:t>
            </a:r>
            <a:r>
              <a:rPr lang="en-US" altLang="zh-CN" sz="1600" b="1" dirty="0">
                <a:solidFill>
                  <a:srgbClr val="0033CC"/>
                </a:solidFill>
                <a:effectLst>
                  <a:outerShdw blurRad="38100" dist="38100" dir="2700000" algn="tl">
                    <a:srgbClr val="DDDDDD"/>
                  </a:outerShdw>
                </a:effectLst>
              </a:rPr>
              <a:t>    Sage     </a:t>
            </a:r>
            <a:r>
              <a:rPr lang="en-US" altLang="zh-CN" sz="1600" b="1" dirty="0" err="1">
                <a:solidFill>
                  <a:srgbClr val="0033CC"/>
                </a:solidFill>
                <a:effectLst>
                  <a:outerShdw blurRad="38100" dist="38100" dir="2700000" algn="tl">
                    <a:srgbClr val="DDDDDD"/>
                  </a:outerShdw>
                </a:effectLst>
              </a:rPr>
              <a:t>Sdept</a:t>
            </a:r>
            <a:r>
              <a:rPr lang="en-US" altLang="zh-CN" sz="1600" b="1" dirty="0">
                <a:solidFill>
                  <a:srgbClr val="0033CC"/>
                </a:solidFill>
                <a:effectLst>
                  <a:outerShdw blurRad="38100" dist="38100" dir="2700000" algn="tl">
                    <a:srgbClr val="DDDDDD"/>
                  </a:outerShdw>
                </a:effectLst>
              </a:rPr>
              <a:t>      </a:t>
            </a:r>
            <a:r>
              <a:rPr lang="en-US" altLang="zh-CN" sz="1600" b="1" dirty="0" err="1">
                <a:solidFill>
                  <a:srgbClr val="0033CC"/>
                </a:solidFill>
                <a:effectLst>
                  <a:outerShdw blurRad="38100" dist="38100" dir="2700000" algn="tl">
                    <a:srgbClr val="DDDDDD"/>
                  </a:outerShdw>
                </a:effectLst>
              </a:rPr>
              <a:t>SC.Sno</a:t>
            </a:r>
            <a:r>
              <a:rPr lang="en-US" altLang="zh-CN" sz="1600" b="1" dirty="0">
                <a:solidFill>
                  <a:srgbClr val="0033CC"/>
                </a:solidFill>
                <a:effectLst>
                  <a:outerShdw blurRad="38100" dist="38100" dir="2700000" algn="tl">
                    <a:srgbClr val="DDDDDD"/>
                  </a:outerShdw>
                </a:effectLst>
              </a:rPr>
              <a:t>      </a:t>
            </a:r>
            <a:r>
              <a:rPr lang="en-US" altLang="zh-CN" sz="1600" b="1" dirty="0" err="1">
                <a:solidFill>
                  <a:srgbClr val="0033CC"/>
                </a:solidFill>
                <a:effectLst>
                  <a:outerShdw blurRad="38100" dist="38100" dir="2700000" algn="tl">
                    <a:srgbClr val="DDDDDD"/>
                  </a:outerShdw>
                </a:effectLst>
              </a:rPr>
              <a:t>Cno</a:t>
            </a:r>
            <a:r>
              <a:rPr lang="en-US" altLang="zh-CN" sz="1600" b="1" dirty="0">
                <a:solidFill>
                  <a:srgbClr val="0033CC"/>
                </a:solidFill>
                <a:effectLst>
                  <a:outerShdw blurRad="38100" dist="38100" dir="2700000" algn="tl">
                    <a:srgbClr val="DDDDDD"/>
                  </a:outerShdw>
                </a:effectLst>
              </a:rPr>
              <a:t>   Grade</a:t>
            </a:r>
          </a:p>
          <a:p>
            <a:pPr>
              <a:lnSpc>
                <a:spcPct val="150000"/>
              </a:lnSpc>
              <a:buFont typeface="Wingdings" charset="0"/>
              <a:buNone/>
              <a:defRPr/>
            </a:pPr>
            <a:r>
              <a:rPr lang="en-US" altLang="zh-CN" sz="1600" b="1" dirty="0"/>
              <a:t>   95001         </a:t>
            </a:r>
            <a:r>
              <a:rPr lang="zh-CN" altLang="en-US" sz="1600" b="1" dirty="0"/>
              <a:t>李勇</a:t>
            </a:r>
            <a:r>
              <a:rPr lang="en-US" altLang="zh-CN" sz="1600" b="1" dirty="0"/>
              <a:t>       </a:t>
            </a:r>
            <a:r>
              <a:rPr lang="zh-CN" altLang="en-US" sz="1600" b="1" dirty="0"/>
              <a:t> 男</a:t>
            </a:r>
            <a:r>
              <a:rPr lang="en-US" altLang="zh-CN" sz="1600" b="1" dirty="0"/>
              <a:t>       20 	</a:t>
            </a:r>
            <a:r>
              <a:rPr lang="zh-CN" altLang="en-US" sz="1600" b="1" dirty="0"/>
              <a:t>      </a:t>
            </a:r>
            <a:r>
              <a:rPr lang="en-US" altLang="zh-CN" sz="1600" b="1" dirty="0"/>
              <a:t>CS	95001       </a:t>
            </a:r>
            <a:r>
              <a:rPr lang="zh-CN" altLang="en-US" sz="1600" b="1" dirty="0"/>
              <a:t>    </a:t>
            </a:r>
            <a:r>
              <a:rPr lang="en-US" altLang="zh-CN" sz="1600" b="1" dirty="0"/>
              <a:t>1        92   </a:t>
            </a:r>
          </a:p>
          <a:p>
            <a:pPr>
              <a:lnSpc>
                <a:spcPct val="150000"/>
              </a:lnSpc>
              <a:buFont typeface="Wingdings" charset="0"/>
              <a:buNone/>
              <a:defRPr/>
            </a:pPr>
            <a:r>
              <a:rPr lang="en-US" altLang="zh-CN" sz="1600" b="1" dirty="0"/>
              <a:t>    95001         </a:t>
            </a:r>
            <a:r>
              <a:rPr lang="zh-CN" altLang="en-US" sz="1600" b="1" dirty="0"/>
              <a:t>李勇</a:t>
            </a:r>
            <a:r>
              <a:rPr lang="en-US" altLang="zh-CN" sz="1600" b="1" dirty="0"/>
              <a:t>       </a:t>
            </a:r>
            <a:r>
              <a:rPr lang="zh-CN" altLang="en-US" sz="1600" b="1" dirty="0"/>
              <a:t>男</a:t>
            </a:r>
            <a:r>
              <a:rPr lang="en-US" altLang="zh-CN" sz="1600" b="1" dirty="0"/>
              <a:t>       20	</a:t>
            </a:r>
            <a:r>
              <a:rPr lang="zh-CN" altLang="en-US" sz="1600" b="1" dirty="0"/>
              <a:t>      </a:t>
            </a:r>
            <a:r>
              <a:rPr lang="en-US" altLang="zh-CN" sz="1600" b="1" dirty="0"/>
              <a:t>CS	95001       </a:t>
            </a:r>
            <a:r>
              <a:rPr lang="zh-CN" altLang="en-US" sz="1600" b="1" dirty="0"/>
              <a:t>    </a:t>
            </a:r>
            <a:r>
              <a:rPr lang="en-US" altLang="zh-CN" sz="1600" b="1" dirty="0"/>
              <a:t>2        85   </a:t>
            </a:r>
          </a:p>
          <a:p>
            <a:pPr>
              <a:lnSpc>
                <a:spcPct val="150000"/>
              </a:lnSpc>
              <a:buFont typeface="Wingdings" charset="0"/>
              <a:buNone/>
              <a:defRPr/>
            </a:pPr>
            <a:r>
              <a:rPr lang="en-US" altLang="zh-CN" sz="1600" b="1" dirty="0"/>
              <a:t>    95001         </a:t>
            </a:r>
            <a:r>
              <a:rPr lang="zh-CN" altLang="en-US" sz="1600" b="1" dirty="0"/>
              <a:t>李勇</a:t>
            </a:r>
            <a:r>
              <a:rPr lang="en-US" altLang="zh-CN" sz="1600" b="1" dirty="0"/>
              <a:t>       </a:t>
            </a:r>
            <a:r>
              <a:rPr lang="zh-CN" altLang="en-US" sz="1600" b="1" dirty="0"/>
              <a:t>男</a:t>
            </a:r>
            <a:r>
              <a:rPr lang="en-US" altLang="zh-CN" sz="1600" b="1" dirty="0"/>
              <a:t>       20	</a:t>
            </a:r>
            <a:r>
              <a:rPr lang="zh-CN" altLang="en-US" sz="1600" b="1" dirty="0"/>
              <a:t>      </a:t>
            </a:r>
            <a:r>
              <a:rPr lang="en-US" altLang="zh-CN" sz="1600" b="1" dirty="0"/>
              <a:t>CS	95001       </a:t>
            </a:r>
            <a:r>
              <a:rPr lang="zh-CN" altLang="en-US" sz="1600" b="1" dirty="0"/>
              <a:t>    </a:t>
            </a:r>
            <a:r>
              <a:rPr lang="en-US" altLang="zh-CN" sz="1600" b="1" dirty="0"/>
              <a:t>3        88   </a:t>
            </a:r>
          </a:p>
          <a:p>
            <a:pPr>
              <a:lnSpc>
                <a:spcPct val="150000"/>
              </a:lnSpc>
              <a:buFont typeface="Wingdings" charset="0"/>
              <a:buNone/>
              <a:defRPr/>
            </a:pPr>
            <a:r>
              <a:rPr lang="en-US" altLang="zh-CN" sz="1600" b="1" dirty="0"/>
              <a:t>    95002         </a:t>
            </a:r>
            <a:r>
              <a:rPr lang="zh-CN" altLang="en-US" sz="1600" b="1" dirty="0"/>
              <a:t>刘晨</a:t>
            </a:r>
            <a:r>
              <a:rPr lang="en-US" altLang="zh-CN" sz="1600" b="1" dirty="0"/>
              <a:t>       </a:t>
            </a:r>
            <a:r>
              <a:rPr lang="zh-CN" altLang="en-US" sz="1600" b="1" dirty="0"/>
              <a:t>女</a:t>
            </a:r>
            <a:r>
              <a:rPr lang="en-US" altLang="zh-CN" sz="1600" b="1" dirty="0"/>
              <a:t>       19	</a:t>
            </a:r>
            <a:r>
              <a:rPr lang="zh-CN" altLang="en-US" sz="1600" b="1" dirty="0"/>
              <a:t>      </a:t>
            </a:r>
            <a:r>
              <a:rPr lang="en-US" altLang="zh-CN" sz="1600" b="1" dirty="0"/>
              <a:t>IS 	95002       </a:t>
            </a:r>
            <a:r>
              <a:rPr lang="zh-CN" altLang="en-US" sz="1600" b="1" dirty="0"/>
              <a:t>    </a:t>
            </a:r>
            <a:r>
              <a:rPr lang="en-US" altLang="zh-CN" sz="1600" b="1" dirty="0"/>
              <a:t>2        90   </a:t>
            </a:r>
          </a:p>
          <a:p>
            <a:pPr>
              <a:lnSpc>
                <a:spcPct val="150000"/>
              </a:lnSpc>
              <a:buFont typeface="Wingdings" charset="0"/>
              <a:buNone/>
              <a:defRPr/>
            </a:pPr>
            <a:r>
              <a:rPr lang="en-US" altLang="zh-CN" sz="1600" b="1" dirty="0"/>
              <a:t>    95002         </a:t>
            </a:r>
            <a:r>
              <a:rPr lang="zh-CN" altLang="en-US" sz="1600" b="1" dirty="0"/>
              <a:t>刘晨</a:t>
            </a:r>
            <a:r>
              <a:rPr lang="en-US" altLang="zh-CN" sz="1600" b="1" dirty="0"/>
              <a:t>       </a:t>
            </a:r>
            <a:r>
              <a:rPr lang="zh-CN" altLang="en-US" sz="1600" b="1" dirty="0"/>
              <a:t>女</a:t>
            </a:r>
            <a:r>
              <a:rPr lang="en-US" altLang="zh-CN" sz="1600" b="1" dirty="0"/>
              <a:t>       19	</a:t>
            </a:r>
            <a:r>
              <a:rPr lang="zh-CN" altLang="en-US" sz="1600" b="1" dirty="0"/>
              <a:t>      </a:t>
            </a:r>
            <a:r>
              <a:rPr lang="en-US" altLang="zh-CN" sz="1600" b="1" dirty="0"/>
              <a:t>IS	95002       </a:t>
            </a:r>
            <a:r>
              <a:rPr lang="zh-CN" altLang="en-US" sz="1600" b="1" dirty="0"/>
              <a:t>    </a:t>
            </a:r>
            <a:r>
              <a:rPr lang="en-US" altLang="zh-CN" sz="1600" b="1" dirty="0"/>
              <a:t>3        80   </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78" name="Rectangle 2">
            <a:extLst>
              <a:ext uri="{FF2B5EF4-FFF2-40B4-BE49-F238E27FC236}">
                <a16:creationId xmlns:a16="http://schemas.microsoft.com/office/drawing/2014/main" id="{3CF72665-68C6-AC4C-9102-8C0D270BB109}"/>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zh-CN" altLang="en-US" dirty="0">
                <a:solidFill>
                  <a:schemeClr val="bg2">
                    <a:lumMod val="10000"/>
                  </a:schemeClr>
                </a:solidFill>
              </a:rPr>
              <a:t>（</a:t>
            </a:r>
            <a:r>
              <a:rPr lang="en-US" altLang="zh-CN" dirty="0">
                <a:solidFill>
                  <a:schemeClr val="bg2">
                    <a:lumMod val="10000"/>
                  </a:schemeClr>
                </a:solidFill>
              </a:rPr>
              <a:t>2</a:t>
            </a:r>
            <a:r>
              <a:rPr lang="zh-CN" altLang="en-US" dirty="0">
                <a:solidFill>
                  <a:schemeClr val="bg2">
                    <a:lumMod val="10000"/>
                  </a:schemeClr>
                </a:solidFill>
              </a:rPr>
              <a:t>）自然连接</a:t>
            </a:r>
          </a:p>
        </p:txBody>
      </p:sp>
      <p:sp>
        <p:nvSpPr>
          <p:cNvPr id="946179" name="Rectangle 3">
            <a:extLst>
              <a:ext uri="{FF2B5EF4-FFF2-40B4-BE49-F238E27FC236}">
                <a16:creationId xmlns:a16="http://schemas.microsoft.com/office/drawing/2014/main" id="{B9BCFDED-EC37-9943-A67F-300641A08C30}"/>
              </a:ext>
            </a:extLst>
          </p:cNvPr>
          <p:cNvSpPr>
            <a:spLocks noGrp="1" noChangeArrowheads="1"/>
          </p:cNvSpPr>
          <p:nvPr>
            <p:ph idx="1"/>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ormAutofit/>
          </a:bodyPr>
          <a:lstStyle/>
          <a:p>
            <a:pPr marL="0" indent="0">
              <a:lnSpc>
                <a:spcPct val="120000"/>
              </a:lnSpc>
              <a:spcBef>
                <a:spcPct val="10000"/>
              </a:spcBef>
              <a:buNone/>
              <a:defRPr/>
            </a:pPr>
            <a:r>
              <a:rPr lang="zh-CN" altLang="en-US" sz="2400" dirty="0"/>
              <a:t>自然连接是一种特殊的等值连接，它要求进行连接的两个表必须具有相同的属性，并且在目标列中要</a:t>
            </a:r>
            <a:r>
              <a:rPr lang="zh-CN" altLang="en-US" sz="2400" dirty="0">
                <a:solidFill>
                  <a:srgbClr val="C00000"/>
                </a:solidFill>
              </a:rPr>
              <a:t>把重复的属性列去掉</a:t>
            </a:r>
            <a:r>
              <a:rPr lang="zh-CN" altLang="en-US" sz="2400" dirty="0"/>
              <a:t>。</a:t>
            </a:r>
            <a:endParaRPr lang="en-US" altLang="zh-CN" sz="2400" dirty="0"/>
          </a:p>
          <a:p>
            <a:pPr marL="266700" indent="-266700">
              <a:lnSpc>
                <a:spcPct val="200000"/>
              </a:lnSpc>
              <a:spcBef>
                <a:spcPct val="10000"/>
              </a:spcBef>
              <a:buNone/>
              <a:defRPr/>
            </a:pPr>
            <a:r>
              <a:rPr lang="zh-CN" altLang="en-US" sz="2400" dirty="0"/>
              <a:t>例：查询每个学生及其选修课程的情况（用自然连接完成）。</a:t>
            </a:r>
            <a:endParaRPr lang="en-US" altLang="zh-CN" sz="2400" dirty="0"/>
          </a:p>
          <a:p>
            <a:pPr marL="266700" indent="-266700">
              <a:lnSpc>
                <a:spcPct val="120000"/>
              </a:lnSpc>
              <a:spcBef>
                <a:spcPct val="10000"/>
              </a:spcBef>
              <a:buNone/>
              <a:defRPr/>
            </a:pPr>
            <a:r>
              <a:rPr lang="en-US" altLang="zh-CN" sz="2400" dirty="0"/>
              <a:t>SELECT  </a:t>
            </a:r>
            <a:r>
              <a:rPr lang="en-US" altLang="zh-CN" sz="2400" dirty="0" err="1"/>
              <a:t>Student.Sno</a:t>
            </a:r>
            <a:r>
              <a:rPr lang="zh-CN" altLang="en-US" sz="2400" dirty="0"/>
              <a:t>，</a:t>
            </a:r>
            <a:r>
              <a:rPr lang="en-US" altLang="zh-CN" sz="2400" dirty="0" err="1"/>
              <a:t>Sname</a:t>
            </a:r>
            <a:r>
              <a:rPr lang="zh-CN" altLang="en-US" sz="2400" dirty="0"/>
              <a:t>，</a:t>
            </a:r>
            <a:r>
              <a:rPr lang="en-US" altLang="zh-CN" sz="2400" dirty="0" err="1"/>
              <a:t>Ssex</a:t>
            </a:r>
            <a:r>
              <a:rPr lang="zh-CN" altLang="en-US" sz="2400" dirty="0"/>
              <a:t>，</a:t>
            </a:r>
            <a:r>
              <a:rPr lang="en-US" altLang="zh-CN" sz="2400" dirty="0"/>
              <a:t>Sage</a:t>
            </a:r>
            <a:r>
              <a:rPr lang="zh-CN" altLang="en-US" sz="2400" dirty="0"/>
              <a:t>，</a:t>
            </a:r>
            <a:r>
              <a:rPr lang="en-US" altLang="zh-CN" sz="2400" dirty="0" err="1"/>
              <a:t>Sdept</a:t>
            </a:r>
            <a:r>
              <a:rPr lang="zh-CN" altLang="en-US" sz="2400" dirty="0"/>
              <a:t>，</a:t>
            </a:r>
            <a:r>
              <a:rPr lang="en-US" altLang="zh-CN" sz="2400" dirty="0" err="1"/>
              <a:t>Cno</a:t>
            </a:r>
            <a:r>
              <a:rPr lang="zh-CN" altLang="en-US" sz="2400" dirty="0"/>
              <a:t>，</a:t>
            </a:r>
            <a:r>
              <a:rPr lang="en-US" altLang="zh-CN" sz="2400" dirty="0"/>
              <a:t>Grade</a:t>
            </a:r>
          </a:p>
          <a:p>
            <a:pPr marL="266700" indent="-266700">
              <a:lnSpc>
                <a:spcPct val="120000"/>
              </a:lnSpc>
              <a:spcBef>
                <a:spcPct val="10000"/>
              </a:spcBef>
              <a:buNone/>
              <a:defRPr/>
            </a:pPr>
            <a:r>
              <a:rPr lang="en-US" altLang="zh-CN" sz="2400" dirty="0"/>
              <a:t>	FROM     Student</a:t>
            </a:r>
            <a:r>
              <a:rPr lang="zh-CN" altLang="en-US" sz="2400" dirty="0"/>
              <a:t>，</a:t>
            </a:r>
            <a:r>
              <a:rPr lang="en-US" altLang="zh-CN" sz="2400" dirty="0"/>
              <a:t>SC</a:t>
            </a:r>
          </a:p>
          <a:p>
            <a:pPr marL="266700" indent="-266700">
              <a:lnSpc>
                <a:spcPct val="120000"/>
              </a:lnSpc>
              <a:spcBef>
                <a:spcPct val="10000"/>
              </a:spcBef>
              <a:buNone/>
              <a:defRPr/>
            </a:pPr>
            <a:r>
              <a:rPr lang="en-US" altLang="zh-CN" sz="2400" dirty="0"/>
              <a:t>	WHERE  </a:t>
            </a:r>
            <a:r>
              <a:rPr lang="en-US" altLang="zh-CN" sz="2400" dirty="0" err="1"/>
              <a:t>Student.Sno</a:t>
            </a:r>
            <a:r>
              <a:rPr lang="en-US" altLang="zh-CN" sz="2400" dirty="0"/>
              <a:t> = </a:t>
            </a:r>
            <a:r>
              <a:rPr lang="en-US" altLang="zh-CN" sz="2400" dirty="0" err="1"/>
              <a:t>SC.Sno</a:t>
            </a:r>
            <a:r>
              <a:rPr lang="zh-CN" altLang="en-US" sz="2400" dirty="0"/>
              <a:t>；</a:t>
            </a:r>
            <a:endParaRPr lang="en-US" altLang="zh-CN" sz="2400" dirty="0"/>
          </a:p>
          <a:p>
            <a:pPr marL="266700" indent="-266700">
              <a:lnSpc>
                <a:spcPct val="120000"/>
              </a:lnSpc>
              <a:spcBef>
                <a:spcPct val="10000"/>
              </a:spcBef>
              <a:buFont typeface="Wingdings" charset="0"/>
              <a:buChar char="u"/>
              <a:defRPr/>
            </a:pPr>
            <a:endParaRPr lang="zh-CN" altLang="en-US" sz="2400" dirty="0"/>
          </a:p>
        </p:txBody>
      </p:sp>
      <p:sp>
        <p:nvSpPr>
          <p:cNvPr id="6" name="幻灯片编号占位符 5">
            <a:extLst>
              <a:ext uri="{FF2B5EF4-FFF2-40B4-BE49-F238E27FC236}">
                <a16:creationId xmlns:a16="http://schemas.microsoft.com/office/drawing/2014/main" id="{A8FC7291-50E5-CA48-BFE4-577B12CDDD63}"/>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45C2F4E1-31C4-3B40-B071-4072DC73ABF9}" type="slidenum">
              <a:rPr kumimoji="0" lang="en-US" altLang="zh-CN" sz="1400">
                <a:ea typeface="宋体" panose="02010600030101010101" pitchFamily="2" charset="-122"/>
              </a:rPr>
              <a:pPr/>
              <a:t>53</a:t>
            </a:fld>
            <a:endParaRPr kumimoji="0" lang="en-US" altLang="zh-CN" sz="1400">
              <a:ea typeface="宋体" panose="02010600030101010101" pitchFamily="2" charset="-122"/>
            </a:endParaRPr>
          </a:p>
        </p:txBody>
      </p:sp>
      <p:sp>
        <p:nvSpPr>
          <p:cNvPr id="7" name="矩形 6">
            <a:extLst>
              <a:ext uri="{FF2B5EF4-FFF2-40B4-BE49-F238E27FC236}">
                <a16:creationId xmlns:a16="http://schemas.microsoft.com/office/drawing/2014/main" id="{F973C05C-EFC3-2B46-81C9-BFB455C8380E}"/>
              </a:ext>
            </a:extLst>
          </p:cNvPr>
          <p:cNvSpPr/>
          <p:nvPr/>
        </p:nvSpPr>
        <p:spPr>
          <a:xfrm>
            <a:off x="0" y="4839176"/>
            <a:ext cx="6000108" cy="1982594"/>
          </a:xfrm>
          <a:ln cmpd="dbl">
            <a:round/>
          </a:ln>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spcBef>
                <a:spcPct val="10000"/>
              </a:spcBef>
              <a:buFontTx/>
              <a:buNone/>
              <a:defRPr/>
            </a:pPr>
            <a:r>
              <a:rPr lang="zh-CN" altLang="en-US" sz="2000" b="1" dirty="0">
                <a:latin typeface="Times New Roman" panose="02020603050405020304" pitchFamily="18" charset="0"/>
                <a:cs typeface="Times New Roman" panose="02020603050405020304" pitchFamily="18" charset="0"/>
              </a:rPr>
              <a:t>例：查询每个学生及其选修课程的情况。</a:t>
            </a:r>
            <a:endParaRPr lang="en-US" altLang="zh-CN" sz="2000" b="1" dirty="0">
              <a:latin typeface="Times New Roman" panose="02020603050405020304" pitchFamily="18" charset="0"/>
              <a:cs typeface="Times New Roman" panose="02020603050405020304" pitchFamily="18" charset="0"/>
            </a:endParaRPr>
          </a:p>
          <a:p>
            <a:pPr lvl="1">
              <a:lnSpc>
                <a:spcPct val="150000"/>
              </a:lnSpc>
              <a:spcBef>
                <a:spcPct val="10000"/>
              </a:spcBef>
              <a:buFontTx/>
              <a:buNone/>
              <a:defRPr/>
            </a:pPr>
            <a:r>
              <a:rPr lang="en-US" altLang="zh-CN" sz="2000" b="1" dirty="0">
                <a:latin typeface="Times New Roman" panose="02020603050405020304" pitchFamily="18" charset="0"/>
                <a:cs typeface="Times New Roman" panose="02020603050405020304" pitchFamily="18" charset="0"/>
              </a:rPr>
              <a:t>SELECT  Student.*</a:t>
            </a: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SC.*</a:t>
            </a:r>
          </a:p>
          <a:p>
            <a:pPr lvl="1">
              <a:lnSpc>
                <a:spcPct val="150000"/>
              </a:lnSpc>
              <a:spcBef>
                <a:spcPct val="10000"/>
              </a:spcBef>
              <a:buFontTx/>
              <a:buNone/>
              <a:defRPr/>
            </a:pPr>
            <a:r>
              <a:rPr lang="en-US" altLang="zh-CN" sz="2000" b="1" dirty="0">
                <a:latin typeface="Times New Roman" panose="02020603050405020304" pitchFamily="18" charset="0"/>
                <a:cs typeface="Times New Roman" panose="02020603050405020304" pitchFamily="18" charset="0"/>
              </a:rPr>
              <a:t>	FROM     Student</a:t>
            </a: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SC</a:t>
            </a:r>
          </a:p>
          <a:p>
            <a:pPr lvl="1">
              <a:lnSpc>
                <a:spcPct val="150000"/>
              </a:lnSpc>
              <a:spcBef>
                <a:spcPct val="10000"/>
              </a:spcBef>
              <a:buFontTx/>
              <a:buNone/>
              <a:defRPr/>
            </a:pPr>
            <a:r>
              <a:rPr lang="en-US" altLang="zh-CN" sz="2000" b="1" dirty="0">
                <a:latin typeface="Times New Roman" panose="02020603050405020304" pitchFamily="18" charset="0"/>
                <a:cs typeface="Times New Roman" panose="02020603050405020304" pitchFamily="18" charset="0"/>
              </a:rPr>
              <a:t>	WHERE  </a:t>
            </a:r>
            <a:r>
              <a:rPr lang="en-US" altLang="zh-CN" sz="2000" b="1" dirty="0" err="1">
                <a:latin typeface="Times New Roman" panose="02020603050405020304" pitchFamily="18" charset="0"/>
                <a:cs typeface="Times New Roman" panose="02020603050405020304" pitchFamily="18" charset="0"/>
              </a:rPr>
              <a:t>Student.Sno</a:t>
            </a:r>
            <a:r>
              <a:rPr lang="en-US" altLang="zh-CN" sz="2000" b="1" dirty="0">
                <a:latin typeface="Times New Roman" panose="02020603050405020304" pitchFamily="18" charset="0"/>
                <a:cs typeface="Times New Roman" panose="02020603050405020304" pitchFamily="18" charset="0"/>
              </a:rPr>
              <a:t> = </a:t>
            </a:r>
            <a:r>
              <a:rPr lang="en-US" altLang="zh-CN" sz="2000" b="1" dirty="0" err="1">
                <a:latin typeface="Times New Roman" panose="02020603050405020304" pitchFamily="18" charset="0"/>
                <a:cs typeface="Times New Roman" panose="02020603050405020304" pitchFamily="18" charset="0"/>
              </a:rPr>
              <a:t>SC.Sno</a:t>
            </a:r>
            <a:r>
              <a:rPr lang="zh-CN" altLang="en-US" sz="2000" b="1"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grpSp>
        <p:nvGrpSpPr>
          <p:cNvPr id="5" name="组合 4">
            <a:extLst>
              <a:ext uri="{FF2B5EF4-FFF2-40B4-BE49-F238E27FC236}">
                <a16:creationId xmlns:a16="http://schemas.microsoft.com/office/drawing/2014/main" id="{F4D4BAF4-2ED2-D54A-A4E1-D527E604E329}"/>
              </a:ext>
            </a:extLst>
          </p:cNvPr>
          <p:cNvGrpSpPr/>
          <p:nvPr/>
        </p:nvGrpSpPr>
        <p:grpSpPr>
          <a:xfrm>
            <a:off x="71919" y="3740828"/>
            <a:ext cx="877163" cy="1098348"/>
            <a:chOff x="71919" y="3740828"/>
            <a:chExt cx="877163" cy="1098348"/>
          </a:xfrm>
        </p:grpSpPr>
        <p:cxnSp>
          <p:nvCxnSpPr>
            <p:cNvPr id="4" name="肘形连接符 3">
              <a:extLst>
                <a:ext uri="{FF2B5EF4-FFF2-40B4-BE49-F238E27FC236}">
                  <a16:creationId xmlns:a16="http://schemas.microsoft.com/office/drawing/2014/main" id="{5F8A0721-B6F7-974F-93FA-B354C423D0EB}"/>
                </a:ext>
              </a:extLst>
            </p:cNvPr>
            <p:cNvCxnSpPr>
              <a:stCxn id="946179" idx="1"/>
            </p:cNvCxnSpPr>
            <p:nvPr/>
          </p:nvCxnSpPr>
          <p:spPr>
            <a:xfrm rot="10800000" flipV="1">
              <a:off x="523982" y="3740828"/>
              <a:ext cx="314218" cy="1098348"/>
            </a:xfrm>
            <a:prstGeom prst="bentConnector2">
              <a:avLst/>
            </a:prstGeom>
            <a:ln w="38100">
              <a:headEnd type="triangle"/>
              <a:tailEnd type="triangle"/>
            </a:ln>
          </p:spPr>
          <p:style>
            <a:lnRef idx="1">
              <a:schemeClr val="accent2"/>
            </a:lnRef>
            <a:fillRef idx="0">
              <a:schemeClr val="accent2"/>
            </a:fillRef>
            <a:effectRef idx="0">
              <a:schemeClr val="accent2"/>
            </a:effectRef>
            <a:fontRef idx="minor">
              <a:schemeClr val="tx1"/>
            </a:fontRef>
          </p:style>
        </p:cxnSp>
        <p:sp>
          <p:nvSpPr>
            <p:cNvPr id="2" name="文本框 1">
              <a:extLst>
                <a:ext uri="{FF2B5EF4-FFF2-40B4-BE49-F238E27FC236}">
                  <a16:creationId xmlns:a16="http://schemas.microsoft.com/office/drawing/2014/main" id="{9B5BE367-C3E3-D74A-AA5A-C114F7A4DCDD}"/>
                </a:ext>
              </a:extLst>
            </p:cNvPr>
            <p:cNvSpPr txBox="1"/>
            <p:nvPr/>
          </p:nvSpPr>
          <p:spPr>
            <a:xfrm>
              <a:off x="71919" y="4133688"/>
              <a:ext cx="877163"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kumimoji="1" lang="zh-CN" altLang="en-US" dirty="0"/>
                <a:t>？区别</a:t>
              </a: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a:extLst>
              <a:ext uri="{FF2B5EF4-FFF2-40B4-BE49-F238E27FC236}">
                <a16:creationId xmlns:a16="http://schemas.microsoft.com/office/drawing/2014/main" id="{2FCAF2FE-D93A-1F4F-AD98-CC73C4AC4C39}"/>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zh-CN" altLang="en-US" dirty="0">
                <a:solidFill>
                  <a:schemeClr val="bg2">
                    <a:lumMod val="10000"/>
                  </a:schemeClr>
                </a:solidFill>
              </a:rPr>
              <a:t>（</a:t>
            </a:r>
            <a:r>
              <a:rPr lang="en-US" altLang="zh-CN" dirty="0">
                <a:solidFill>
                  <a:schemeClr val="bg2">
                    <a:lumMod val="10000"/>
                  </a:schemeClr>
                </a:solidFill>
              </a:rPr>
              <a:t>3</a:t>
            </a:r>
            <a:r>
              <a:rPr lang="zh-CN" altLang="en-US" dirty="0">
                <a:solidFill>
                  <a:schemeClr val="bg2">
                    <a:lumMod val="10000"/>
                  </a:schemeClr>
                </a:solidFill>
              </a:rPr>
              <a:t>）非等值连接查询</a:t>
            </a:r>
          </a:p>
        </p:txBody>
      </p:sp>
      <p:sp>
        <p:nvSpPr>
          <p:cNvPr id="486403" name="Rectangle 3">
            <a:extLst>
              <a:ext uri="{FF2B5EF4-FFF2-40B4-BE49-F238E27FC236}">
                <a16:creationId xmlns:a16="http://schemas.microsoft.com/office/drawing/2014/main" id="{8EAC9F3A-2304-3E45-8E82-DF7EFABE4339}"/>
              </a:ext>
            </a:extLst>
          </p:cNvPr>
          <p:cNvSpPr>
            <a:spLocks noGrp="1" noChangeArrowheads="1"/>
          </p:cNvSpPr>
          <p:nvPr>
            <p:ph idx="1"/>
          </p:nvPr>
        </p:nvSpPr>
        <p:spPr>
          <a:xfrm>
            <a:off x="838200" y="1304693"/>
            <a:ext cx="11242964" cy="4872270"/>
          </a:xfrm>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ormAutofit/>
          </a:bodyPr>
          <a:lstStyle/>
          <a:p>
            <a:pPr marL="0" indent="0">
              <a:spcBef>
                <a:spcPct val="10000"/>
              </a:spcBef>
              <a:buSzPct val="80000"/>
              <a:buNone/>
              <a:defRPr/>
            </a:pPr>
            <a:r>
              <a:rPr lang="zh-CN" altLang="en-US" sz="2400" b="1" dirty="0">
                <a:latin typeface="Times New Roman" charset="0"/>
              </a:rPr>
              <a:t>连接运算符不是</a:t>
            </a:r>
            <a:r>
              <a:rPr lang="en-US" altLang="zh-CN" sz="2400" b="1" dirty="0">
                <a:latin typeface="Times New Roman" charset="0"/>
              </a:rPr>
              <a:t> = </a:t>
            </a:r>
            <a:r>
              <a:rPr lang="zh-CN" altLang="en-US" sz="2400" b="1" dirty="0">
                <a:latin typeface="Times New Roman" charset="0"/>
              </a:rPr>
              <a:t>的连接操作</a:t>
            </a:r>
            <a:r>
              <a:rPr lang="en-US" altLang="zh-CN" sz="2400" b="1" dirty="0">
                <a:latin typeface="Times New Roman" charset="0"/>
              </a:rPr>
              <a:t> </a:t>
            </a:r>
          </a:p>
          <a:p>
            <a:pPr marL="0" indent="0">
              <a:spcBef>
                <a:spcPct val="10000"/>
              </a:spcBef>
              <a:buSzPct val="80000"/>
              <a:buNone/>
              <a:defRPr/>
            </a:pPr>
            <a:r>
              <a:rPr lang="en-US" altLang="zh-CN" sz="2400" b="1" dirty="0">
                <a:latin typeface="Times New Roman" charset="0"/>
              </a:rPr>
              <a:t>   </a:t>
            </a:r>
          </a:p>
          <a:p>
            <a:pPr marL="0" indent="0">
              <a:spcBef>
                <a:spcPct val="10000"/>
              </a:spcBef>
              <a:buSzPct val="80000"/>
              <a:buNone/>
              <a:defRPr/>
            </a:pPr>
            <a:r>
              <a:rPr lang="en-US" altLang="zh-CN" sz="2400" b="1" dirty="0">
                <a:latin typeface="Times New Roman" charset="0"/>
              </a:rPr>
              <a:t>[&lt;</a:t>
            </a:r>
            <a:r>
              <a:rPr lang="zh-CN" altLang="en-US" sz="2400" b="1" dirty="0">
                <a:latin typeface="Times New Roman" charset="0"/>
              </a:rPr>
              <a:t>表名</a:t>
            </a:r>
            <a:r>
              <a:rPr lang="en-US" altLang="zh-CN" sz="2400" b="1" dirty="0">
                <a:latin typeface="Times New Roman" charset="0"/>
              </a:rPr>
              <a:t>1&gt;.]&lt;</a:t>
            </a:r>
            <a:r>
              <a:rPr lang="zh-CN" altLang="en-US" sz="2400" b="1" dirty="0">
                <a:latin typeface="Times New Roman" charset="0"/>
              </a:rPr>
              <a:t>列名</a:t>
            </a:r>
            <a:r>
              <a:rPr lang="en-US" altLang="zh-CN" sz="2400" b="1" dirty="0">
                <a:latin typeface="Times New Roman" charset="0"/>
              </a:rPr>
              <a:t>1&gt;</a:t>
            </a:r>
            <a:r>
              <a:rPr lang="zh-CN" altLang="en-US" sz="2400" b="1" dirty="0">
                <a:solidFill>
                  <a:schemeClr val="folHlink"/>
                </a:solidFill>
                <a:latin typeface="Times New Roman" charset="0"/>
                <a:ea typeface="DengXian" panose="02010600030101010101" pitchFamily="2" charset="-122"/>
              </a:rPr>
              <a:t>    </a:t>
            </a:r>
            <a:r>
              <a:rPr lang="en-US" altLang="zh-CN" sz="2400" b="1" dirty="0">
                <a:solidFill>
                  <a:schemeClr val="folHlink"/>
                </a:solidFill>
                <a:latin typeface="Times New Roman" charset="0"/>
                <a:ea typeface="DengXian" panose="02010600030101010101" pitchFamily="2" charset="-122"/>
              </a:rPr>
              <a:t>&lt;</a:t>
            </a:r>
            <a:r>
              <a:rPr lang="zh-CN" altLang="en-US" sz="2400" b="1" dirty="0">
                <a:solidFill>
                  <a:schemeClr val="folHlink"/>
                </a:solidFill>
                <a:latin typeface="Times New Roman" charset="0"/>
                <a:ea typeface="DengXian" panose="02010600030101010101" pitchFamily="2" charset="-122"/>
              </a:rPr>
              <a:t>比较运算符</a:t>
            </a:r>
            <a:r>
              <a:rPr lang="en-US" altLang="zh-CN" sz="2400" b="1" dirty="0">
                <a:latin typeface="Times New Roman" charset="0"/>
              </a:rPr>
              <a:t>&gt;</a:t>
            </a:r>
            <a:r>
              <a:rPr lang="zh-CN" altLang="en-US" sz="2400" b="1" dirty="0">
                <a:latin typeface="Times New Roman" charset="0"/>
              </a:rPr>
              <a:t>   </a:t>
            </a:r>
            <a:r>
              <a:rPr lang="en-US" altLang="zh-CN" sz="2400" b="1" dirty="0">
                <a:latin typeface="Times New Roman" charset="0"/>
              </a:rPr>
              <a:t>[&lt;</a:t>
            </a:r>
            <a:r>
              <a:rPr lang="zh-CN" altLang="en-US" sz="2400" b="1" dirty="0">
                <a:latin typeface="Times New Roman" charset="0"/>
              </a:rPr>
              <a:t>表名</a:t>
            </a:r>
            <a:r>
              <a:rPr lang="en-US" altLang="zh-CN" sz="2400" b="1" dirty="0">
                <a:latin typeface="Times New Roman" charset="0"/>
              </a:rPr>
              <a:t>2&gt;.]&lt;</a:t>
            </a:r>
            <a:r>
              <a:rPr lang="zh-CN" altLang="en-US" sz="2400" b="1" dirty="0">
                <a:latin typeface="Times New Roman" charset="0"/>
              </a:rPr>
              <a:t>列名</a:t>
            </a:r>
            <a:r>
              <a:rPr lang="en-US" altLang="zh-CN" sz="2400" b="1" dirty="0">
                <a:latin typeface="Times New Roman" charset="0"/>
              </a:rPr>
              <a:t>2&gt;</a:t>
            </a:r>
          </a:p>
          <a:p>
            <a:pPr marL="914400" lvl="2" indent="0">
              <a:spcBef>
                <a:spcPct val="10000"/>
              </a:spcBef>
              <a:buSzPct val="80000"/>
              <a:buNone/>
              <a:defRPr/>
            </a:pPr>
            <a:r>
              <a:rPr lang="zh-CN" altLang="en-US" sz="2400" b="1" dirty="0">
                <a:solidFill>
                  <a:schemeClr val="folHlink"/>
                </a:solidFill>
                <a:latin typeface="Times New Roman" charset="0"/>
              </a:rPr>
              <a:t>比较运算符：</a:t>
            </a:r>
            <a:r>
              <a:rPr lang="en-US" altLang="zh-CN" sz="2400" b="1" dirty="0">
                <a:solidFill>
                  <a:schemeClr val="folHlink"/>
                </a:solidFill>
                <a:latin typeface="Times New Roman" charset="0"/>
              </a:rPr>
              <a:t>&gt;</a:t>
            </a:r>
            <a:r>
              <a:rPr lang="zh-CN" altLang="en-US" sz="2400" b="1" dirty="0">
                <a:solidFill>
                  <a:schemeClr val="folHlink"/>
                </a:solidFill>
                <a:latin typeface="Times New Roman" charset="0"/>
              </a:rPr>
              <a:t>、</a:t>
            </a:r>
            <a:r>
              <a:rPr lang="en-US" altLang="zh-CN" sz="2400" b="1" dirty="0">
                <a:solidFill>
                  <a:schemeClr val="folHlink"/>
                </a:solidFill>
                <a:latin typeface="Times New Roman" charset="0"/>
              </a:rPr>
              <a:t>&lt;</a:t>
            </a:r>
            <a:r>
              <a:rPr lang="zh-CN" altLang="en-US" sz="2400" b="1" dirty="0">
                <a:solidFill>
                  <a:schemeClr val="folHlink"/>
                </a:solidFill>
                <a:latin typeface="Times New Roman" charset="0"/>
              </a:rPr>
              <a:t>、</a:t>
            </a:r>
            <a:r>
              <a:rPr lang="en-US" altLang="zh-CN" sz="2400" b="1" dirty="0">
                <a:solidFill>
                  <a:schemeClr val="folHlink"/>
                </a:solidFill>
                <a:latin typeface="Times New Roman" charset="0"/>
              </a:rPr>
              <a:t>&gt;=</a:t>
            </a:r>
            <a:r>
              <a:rPr lang="zh-CN" altLang="en-US" sz="2400" b="1" dirty="0">
                <a:solidFill>
                  <a:schemeClr val="folHlink"/>
                </a:solidFill>
                <a:latin typeface="Times New Roman" charset="0"/>
              </a:rPr>
              <a:t>、</a:t>
            </a:r>
            <a:r>
              <a:rPr lang="en-US" altLang="zh-CN" sz="2400" b="1" dirty="0">
                <a:solidFill>
                  <a:schemeClr val="folHlink"/>
                </a:solidFill>
                <a:latin typeface="Times New Roman" charset="0"/>
              </a:rPr>
              <a:t>&lt;=</a:t>
            </a:r>
            <a:r>
              <a:rPr lang="zh-CN" altLang="en-US" sz="2400" b="1" dirty="0">
                <a:solidFill>
                  <a:schemeClr val="folHlink"/>
                </a:solidFill>
                <a:latin typeface="Times New Roman" charset="0"/>
              </a:rPr>
              <a:t>、</a:t>
            </a:r>
            <a:r>
              <a:rPr lang="en-US" altLang="zh-CN" sz="2400" b="1" dirty="0">
                <a:solidFill>
                  <a:schemeClr val="folHlink"/>
                </a:solidFill>
                <a:latin typeface="Times New Roman" charset="0"/>
              </a:rPr>
              <a:t>!=</a:t>
            </a:r>
          </a:p>
          <a:p>
            <a:pPr marL="914400" lvl="2" indent="0">
              <a:spcBef>
                <a:spcPct val="10000"/>
              </a:spcBef>
              <a:buSzPct val="80000"/>
              <a:buNone/>
              <a:defRPr/>
            </a:pPr>
            <a:r>
              <a:rPr lang="zh-CN" altLang="en-US" sz="2400" b="1" dirty="0">
                <a:solidFill>
                  <a:schemeClr val="bg2">
                    <a:lumMod val="10000"/>
                  </a:schemeClr>
                </a:solidFill>
                <a:latin typeface="Times New Roman" charset="0"/>
              </a:rPr>
              <a:t>如：</a:t>
            </a:r>
            <a:r>
              <a:rPr lang="en-US" altLang="zh-CN" sz="2400" b="1" dirty="0" err="1">
                <a:solidFill>
                  <a:schemeClr val="bg2">
                    <a:lumMod val="10000"/>
                  </a:schemeClr>
                </a:solidFill>
                <a:latin typeface="Times New Roman" charset="0"/>
              </a:rPr>
              <a:t>emp.years</a:t>
            </a:r>
            <a:r>
              <a:rPr lang="en-US" altLang="zh-CN" sz="2400" b="1" dirty="0">
                <a:solidFill>
                  <a:schemeClr val="bg2">
                    <a:lumMod val="10000"/>
                  </a:schemeClr>
                </a:solidFill>
                <a:latin typeface="Times New Roman" charset="0"/>
              </a:rPr>
              <a:t>&gt;=</a:t>
            </a:r>
            <a:r>
              <a:rPr lang="en-US" altLang="zh-CN" sz="2400" b="1" dirty="0" err="1">
                <a:solidFill>
                  <a:schemeClr val="bg2">
                    <a:lumMod val="10000"/>
                  </a:schemeClr>
                </a:solidFill>
                <a:latin typeface="Times New Roman" charset="0"/>
              </a:rPr>
              <a:t>elit.years</a:t>
            </a:r>
            <a:endParaRPr lang="en-US" altLang="zh-CN" sz="2400" b="1" dirty="0">
              <a:solidFill>
                <a:schemeClr val="bg2">
                  <a:lumMod val="10000"/>
                </a:schemeClr>
              </a:solidFill>
              <a:latin typeface="Times New Roman" charset="0"/>
            </a:endParaRPr>
          </a:p>
          <a:p>
            <a:pPr marL="0" indent="0">
              <a:spcBef>
                <a:spcPct val="10000"/>
              </a:spcBef>
              <a:buSzPct val="80000"/>
              <a:buNone/>
              <a:defRPr/>
            </a:pPr>
            <a:r>
              <a:rPr lang="en-US" altLang="zh-CN" sz="2400" b="1" dirty="0">
                <a:latin typeface="Times New Roman" charset="0"/>
              </a:rPr>
              <a:t> [&lt;</a:t>
            </a:r>
            <a:r>
              <a:rPr lang="zh-CN" altLang="en-US" sz="2400" b="1" dirty="0">
                <a:latin typeface="Times New Roman" charset="0"/>
              </a:rPr>
              <a:t>表名</a:t>
            </a:r>
            <a:r>
              <a:rPr lang="en-US" altLang="zh-CN" sz="2400" b="1" dirty="0">
                <a:latin typeface="Times New Roman" charset="0"/>
              </a:rPr>
              <a:t>1&gt;.]&lt;</a:t>
            </a:r>
            <a:r>
              <a:rPr lang="zh-CN" altLang="en-US" sz="2400" b="1" dirty="0">
                <a:latin typeface="Times New Roman" charset="0"/>
              </a:rPr>
              <a:t>列名</a:t>
            </a:r>
            <a:r>
              <a:rPr lang="en-US" altLang="zh-CN" sz="2400" b="1" dirty="0">
                <a:latin typeface="Times New Roman" charset="0"/>
              </a:rPr>
              <a:t>1&gt; </a:t>
            </a:r>
            <a:r>
              <a:rPr lang="en-US" altLang="zh-CN" sz="2400" b="1" dirty="0">
                <a:solidFill>
                  <a:schemeClr val="folHlink"/>
                </a:solidFill>
                <a:latin typeface="Times New Roman" charset="0"/>
              </a:rPr>
              <a:t>BETWEEN</a:t>
            </a:r>
            <a:r>
              <a:rPr lang="en-US" altLang="zh-CN" sz="2400" b="1" dirty="0">
                <a:latin typeface="Times New Roman" charset="0"/>
              </a:rPr>
              <a:t>   [&lt;</a:t>
            </a:r>
            <a:r>
              <a:rPr lang="zh-CN" altLang="en-US" sz="2400" b="1" dirty="0">
                <a:latin typeface="Times New Roman" charset="0"/>
              </a:rPr>
              <a:t>表名</a:t>
            </a:r>
            <a:r>
              <a:rPr lang="en-US" altLang="zh-CN" sz="2400" b="1" dirty="0">
                <a:latin typeface="Times New Roman" charset="0"/>
              </a:rPr>
              <a:t>2&gt;.]&lt;</a:t>
            </a:r>
            <a:r>
              <a:rPr lang="zh-CN" altLang="en-US" sz="2400" b="1" dirty="0">
                <a:latin typeface="Times New Roman" charset="0"/>
              </a:rPr>
              <a:t>列名</a:t>
            </a:r>
            <a:r>
              <a:rPr lang="en-US" altLang="zh-CN" sz="2400" b="1" dirty="0">
                <a:latin typeface="Times New Roman" charset="0"/>
              </a:rPr>
              <a:t>2&gt;    </a:t>
            </a:r>
            <a:r>
              <a:rPr lang="en-US" altLang="zh-CN" sz="2400" b="1" dirty="0">
                <a:solidFill>
                  <a:schemeClr val="folHlink"/>
                </a:solidFill>
                <a:latin typeface="Times New Roman" charset="0"/>
              </a:rPr>
              <a:t>AND</a:t>
            </a:r>
            <a:r>
              <a:rPr lang="en-US" altLang="zh-CN" sz="2400" b="1" dirty="0">
                <a:latin typeface="Times New Roman" charset="0"/>
              </a:rPr>
              <a:t>    [&lt;</a:t>
            </a:r>
            <a:r>
              <a:rPr lang="zh-CN" altLang="en-US" sz="2400" b="1" dirty="0">
                <a:latin typeface="Times New Roman" charset="0"/>
              </a:rPr>
              <a:t>表名</a:t>
            </a:r>
            <a:r>
              <a:rPr lang="en-US" altLang="zh-CN" sz="2400" b="1" dirty="0">
                <a:latin typeface="Times New Roman" charset="0"/>
              </a:rPr>
              <a:t>2&gt;.]&lt;</a:t>
            </a:r>
            <a:r>
              <a:rPr lang="zh-CN" altLang="en-US" sz="2400" b="1" dirty="0">
                <a:latin typeface="Times New Roman" charset="0"/>
              </a:rPr>
              <a:t>列名</a:t>
            </a:r>
            <a:r>
              <a:rPr lang="en-US" altLang="zh-CN" sz="2400" b="1" dirty="0">
                <a:latin typeface="Times New Roman" charset="0"/>
              </a:rPr>
              <a:t>3&gt; </a:t>
            </a:r>
          </a:p>
        </p:txBody>
      </p:sp>
      <p:sp>
        <p:nvSpPr>
          <p:cNvPr id="5" name="幻灯片编号占位符 5">
            <a:extLst>
              <a:ext uri="{FF2B5EF4-FFF2-40B4-BE49-F238E27FC236}">
                <a16:creationId xmlns:a16="http://schemas.microsoft.com/office/drawing/2014/main" id="{D800925F-7C5A-634E-843D-5EF01F6057F5}"/>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D1437AE2-BD39-1845-A2ED-5846A1FCFA90}" type="slidenum">
              <a:rPr kumimoji="0" lang="en-US" altLang="zh-CN" sz="1400">
                <a:ea typeface="宋体" panose="02010600030101010101" pitchFamily="2" charset="-122"/>
              </a:rPr>
              <a:pPr/>
              <a:t>54</a:t>
            </a:fld>
            <a:endParaRPr kumimoji="0" lang="en-US" altLang="zh-CN" sz="1400">
              <a:ea typeface="宋体" panose="02010600030101010101" pitchFamily="2" charset="-122"/>
            </a:endParaRPr>
          </a:p>
        </p:txBody>
      </p:sp>
      <p:pic>
        <p:nvPicPr>
          <p:cNvPr id="3" name="图片 2">
            <a:extLst>
              <a:ext uri="{FF2B5EF4-FFF2-40B4-BE49-F238E27FC236}">
                <a16:creationId xmlns:a16="http://schemas.microsoft.com/office/drawing/2014/main" id="{FFC10480-26F5-7D4B-A277-D2F2861DA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27361"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a:extLst>
              <a:ext uri="{FF2B5EF4-FFF2-40B4-BE49-F238E27FC236}">
                <a16:creationId xmlns:a16="http://schemas.microsoft.com/office/drawing/2014/main" id="{37491D4C-E87C-6C4B-B339-E438F8548D30}"/>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r>
              <a:rPr lang="zh-CN" altLang="en-US" dirty="0">
                <a:solidFill>
                  <a:schemeClr val="bg2">
                    <a:lumMod val="10000"/>
                  </a:schemeClr>
                </a:solidFill>
              </a:rPr>
              <a:t>三、自身连接</a:t>
            </a:r>
            <a:r>
              <a:rPr lang="en-US" altLang="zh-CN" dirty="0">
                <a:solidFill>
                  <a:schemeClr val="bg2">
                    <a:lumMod val="10000"/>
                  </a:schemeClr>
                </a:solidFill>
              </a:rPr>
              <a:t> </a:t>
            </a:r>
          </a:p>
        </p:txBody>
      </p:sp>
      <p:sp>
        <p:nvSpPr>
          <p:cNvPr id="488451" name="Rectangle 3">
            <a:extLst>
              <a:ext uri="{FF2B5EF4-FFF2-40B4-BE49-F238E27FC236}">
                <a16:creationId xmlns:a16="http://schemas.microsoft.com/office/drawing/2014/main" id="{45C8D8B6-E4E8-DC44-A6C1-49C46A10A8D2}"/>
              </a:ext>
            </a:extLst>
          </p:cNvPr>
          <p:cNvSpPr>
            <a:spLocks noGrp="1" noChangeArrowheads="1"/>
          </p:cNvSpPr>
          <p:nvPr>
            <p:ph idx="1"/>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ormAutofit/>
          </a:bodyPr>
          <a:lstStyle/>
          <a:p>
            <a:pPr marL="0" indent="0">
              <a:spcBef>
                <a:spcPct val="10000"/>
              </a:spcBef>
              <a:buNone/>
              <a:defRPr/>
            </a:pPr>
            <a:r>
              <a:rPr lang="zh-CN" altLang="en-US" sz="2000" b="1" dirty="0"/>
              <a:t>一个表与其自己进行连接，称为表的</a:t>
            </a:r>
            <a:r>
              <a:rPr lang="zh-CN" altLang="en-US" sz="2000" b="1" dirty="0">
                <a:solidFill>
                  <a:srgbClr val="C00000"/>
                </a:solidFill>
              </a:rPr>
              <a:t>自身连接</a:t>
            </a:r>
            <a:endParaRPr lang="en-US" altLang="zh-CN" sz="2000" b="1" dirty="0">
              <a:solidFill>
                <a:srgbClr val="C00000"/>
              </a:solidFill>
            </a:endParaRPr>
          </a:p>
          <a:p>
            <a:pPr marL="0" indent="0">
              <a:spcBef>
                <a:spcPct val="10000"/>
              </a:spcBef>
              <a:buNone/>
              <a:defRPr/>
            </a:pPr>
            <a:r>
              <a:rPr lang="en-US" altLang="zh-CN" sz="2000" b="1" dirty="0">
                <a:solidFill>
                  <a:schemeClr val="accent6">
                    <a:lumMod val="75000"/>
                  </a:schemeClr>
                </a:solidFill>
              </a:rPr>
              <a:t>//</a:t>
            </a:r>
            <a:r>
              <a:rPr lang="zh-CN" altLang="en-US" sz="2000" b="1" dirty="0">
                <a:solidFill>
                  <a:schemeClr val="accent6">
                    <a:lumMod val="75000"/>
                  </a:schemeClr>
                </a:solidFill>
              </a:rPr>
              <a:t>需要给表起别名以示区别</a:t>
            </a:r>
            <a:endParaRPr lang="en-US" altLang="zh-CN" sz="2000" b="1" dirty="0">
              <a:solidFill>
                <a:schemeClr val="accent6">
                  <a:lumMod val="75000"/>
                </a:schemeClr>
              </a:solidFill>
            </a:endParaRPr>
          </a:p>
          <a:p>
            <a:pPr marL="0" indent="0">
              <a:spcBef>
                <a:spcPct val="10000"/>
              </a:spcBef>
              <a:buNone/>
              <a:defRPr/>
            </a:pPr>
            <a:r>
              <a:rPr lang="zh-CN" altLang="en-US" sz="2000" b="1" dirty="0"/>
              <a:t>由于所有属性名都是同名属性，因此必须使用别名前缀</a:t>
            </a:r>
          </a:p>
        </p:txBody>
      </p:sp>
      <p:sp>
        <p:nvSpPr>
          <p:cNvPr id="5" name="幻灯片编号占位符 5">
            <a:extLst>
              <a:ext uri="{FF2B5EF4-FFF2-40B4-BE49-F238E27FC236}">
                <a16:creationId xmlns:a16="http://schemas.microsoft.com/office/drawing/2014/main" id="{CF469984-B7C7-D94D-9EBD-0999E72C7306}"/>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C3B3868D-BE6E-9A46-8943-DFF2E347B356}" type="slidenum">
              <a:rPr kumimoji="0" lang="en-US" altLang="zh-CN" sz="1400">
                <a:ea typeface="宋体" panose="02010600030101010101" pitchFamily="2" charset="-122"/>
              </a:rPr>
              <a:pPr/>
              <a:t>55</a:t>
            </a:fld>
            <a:endParaRPr kumimoji="0" lang="en-US" altLang="zh-CN" sz="1400">
              <a:ea typeface="宋体" panose="02010600030101010101" pitchFamily="2" charset="-122"/>
            </a:endParaRPr>
          </a:p>
        </p:txBody>
      </p:sp>
      <p:sp>
        <p:nvSpPr>
          <p:cNvPr id="2" name="矩形 1">
            <a:extLst>
              <a:ext uri="{FF2B5EF4-FFF2-40B4-BE49-F238E27FC236}">
                <a16:creationId xmlns:a16="http://schemas.microsoft.com/office/drawing/2014/main" id="{E8567E51-11F5-1946-A774-E83CD31B7FE0}"/>
              </a:ext>
            </a:extLst>
          </p:cNvPr>
          <p:cNvSpPr/>
          <p:nvPr/>
        </p:nvSpPr>
        <p:spPr>
          <a:xfrm>
            <a:off x="73692" y="3460193"/>
            <a:ext cx="6356218" cy="1638141"/>
          </a:xfrm>
          <a:prstGeom prst="rect">
            <a:avLst/>
          </a:prstGeom>
        </p:spPr>
        <p:txBody>
          <a:bodyPr wrap="square">
            <a:spAutoFit/>
          </a:bodyPr>
          <a:lstStyle/>
          <a:p>
            <a:pPr>
              <a:lnSpc>
                <a:spcPct val="120000"/>
              </a:lnSpc>
              <a:spcBef>
                <a:spcPct val="10000"/>
              </a:spcBef>
            </a:pPr>
            <a:r>
              <a:rPr lang="zh-CN" altLang="en-US" sz="2000" b="1" dirty="0"/>
              <a:t>例：查询每一门课的间接先修课（即先修课的先修课）</a:t>
            </a:r>
            <a:endParaRPr lang="en-US" altLang="zh-CN" sz="2000" b="1" dirty="0"/>
          </a:p>
          <a:p>
            <a:pPr lvl="1">
              <a:lnSpc>
                <a:spcPct val="120000"/>
              </a:lnSpc>
              <a:spcBef>
                <a:spcPct val="10000"/>
              </a:spcBef>
              <a:buFont typeface="Wingdings" pitchFamily="2" charset="2"/>
              <a:buNone/>
            </a:pPr>
            <a:r>
              <a:rPr lang="en-US" altLang="zh-CN" sz="2000" b="1" dirty="0"/>
              <a:t>    </a:t>
            </a:r>
            <a:r>
              <a:rPr lang="en-US" altLang="zh-CN" sz="2000" dirty="0"/>
              <a:t>SELECT  </a:t>
            </a:r>
            <a:r>
              <a:rPr lang="en-US" altLang="zh-CN" sz="2000" dirty="0" err="1"/>
              <a:t>FIRST.Cno</a:t>
            </a:r>
            <a:r>
              <a:rPr lang="zh-CN" altLang="en-US" sz="2000" dirty="0"/>
              <a:t>，</a:t>
            </a:r>
            <a:r>
              <a:rPr lang="en-US" altLang="zh-CN" sz="2000" dirty="0" err="1"/>
              <a:t>SECOND.Cpno</a:t>
            </a:r>
            <a:endParaRPr lang="en-US" altLang="zh-CN" sz="2000" dirty="0"/>
          </a:p>
          <a:p>
            <a:pPr lvl="1">
              <a:lnSpc>
                <a:spcPct val="120000"/>
              </a:lnSpc>
              <a:spcBef>
                <a:spcPct val="10000"/>
              </a:spcBef>
              <a:buFont typeface="Wingdings" pitchFamily="2" charset="2"/>
              <a:buNone/>
            </a:pPr>
            <a:r>
              <a:rPr lang="en-US" altLang="zh-CN" sz="2000" dirty="0"/>
              <a:t>        FROM  Course  FIRST</a:t>
            </a:r>
            <a:r>
              <a:rPr lang="zh-CN" altLang="en-US" sz="2000" dirty="0"/>
              <a:t>，</a:t>
            </a:r>
            <a:r>
              <a:rPr lang="en-US" altLang="zh-CN" sz="2000" dirty="0"/>
              <a:t>Course  SECOND</a:t>
            </a:r>
          </a:p>
          <a:p>
            <a:pPr lvl="1">
              <a:lnSpc>
                <a:spcPct val="120000"/>
              </a:lnSpc>
              <a:spcBef>
                <a:spcPct val="10000"/>
              </a:spcBef>
              <a:buFont typeface="Wingdings" pitchFamily="2" charset="2"/>
              <a:buNone/>
            </a:pPr>
            <a:r>
              <a:rPr lang="en-US" altLang="zh-CN" sz="2000" dirty="0"/>
              <a:t>        WHERE </a:t>
            </a:r>
            <a:r>
              <a:rPr lang="en-US" altLang="zh-CN" sz="2000" dirty="0" err="1"/>
              <a:t>FIRST.Cpno</a:t>
            </a:r>
            <a:r>
              <a:rPr lang="en-US" altLang="zh-CN" sz="2000" dirty="0"/>
              <a:t> = </a:t>
            </a:r>
            <a:r>
              <a:rPr lang="en-US" altLang="zh-CN" sz="2000" dirty="0" err="1"/>
              <a:t>SECOND.Cno</a:t>
            </a:r>
            <a:r>
              <a:rPr lang="zh-CN" altLang="en-US" sz="2000" dirty="0"/>
              <a:t>；</a:t>
            </a:r>
            <a:r>
              <a:rPr lang="en-US" altLang="zh-CN" sz="2000" b="1" dirty="0"/>
              <a:t> </a:t>
            </a:r>
            <a:endParaRPr lang="zh-CN" altLang="en-US" sz="2000" dirty="0"/>
          </a:p>
        </p:txBody>
      </p:sp>
      <p:sp>
        <p:nvSpPr>
          <p:cNvPr id="7" name="文本框 6">
            <a:extLst>
              <a:ext uri="{FF2B5EF4-FFF2-40B4-BE49-F238E27FC236}">
                <a16:creationId xmlns:a16="http://schemas.microsoft.com/office/drawing/2014/main" id="{0A6AE16D-748E-8F41-8B23-B500335225D0}"/>
              </a:ext>
            </a:extLst>
          </p:cNvPr>
          <p:cNvSpPr txBox="1"/>
          <p:nvPr/>
        </p:nvSpPr>
        <p:spPr>
          <a:xfrm>
            <a:off x="4159321" y="4160310"/>
            <a:ext cx="811659" cy="471623"/>
          </a:xfrm>
          <a:prstGeom prst="rect">
            <a:avLst/>
          </a:prstGeom>
          <a:noFill/>
        </p:spPr>
        <p:txBody>
          <a:bodyPr wrap="square" rtlCol="0">
            <a:spAutoFit/>
          </a:bodyPr>
          <a:lstStyle/>
          <a:p>
            <a:endParaRPr kumimoji="1" lang="zh-CN" altLang="en-US" dirty="0"/>
          </a:p>
        </p:txBody>
      </p:sp>
      <p:pic>
        <p:nvPicPr>
          <p:cNvPr id="8" name="图片 7">
            <a:extLst>
              <a:ext uri="{FF2B5EF4-FFF2-40B4-BE49-F238E27FC236}">
                <a16:creationId xmlns:a16="http://schemas.microsoft.com/office/drawing/2014/main" id="{93B08E9C-4FD0-4A49-966D-AA7A07F05A13}"/>
              </a:ext>
            </a:extLst>
          </p:cNvPr>
          <p:cNvPicPr>
            <a:picLocks noChangeAspect="1"/>
          </p:cNvPicPr>
          <p:nvPr/>
        </p:nvPicPr>
        <p:blipFill rotWithShape="1">
          <a:blip r:embed="rId3">
            <a:extLst>
              <a:ext uri="{28A0092B-C50C-407E-A947-70E740481C1C}">
                <a14:useLocalDpi xmlns:a14="http://schemas.microsoft.com/office/drawing/2010/main" val="0"/>
              </a:ext>
            </a:extLst>
          </a:blip>
          <a:srcRect r="20674"/>
          <a:stretch/>
        </p:blipFill>
        <p:spPr>
          <a:xfrm>
            <a:off x="6326161" y="3552519"/>
            <a:ext cx="5989129" cy="1215581"/>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a:extLst>
              <a:ext uri="{FF2B5EF4-FFF2-40B4-BE49-F238E27FC236}">
                <a16:creationId xmlns:a16="http://schemas.microsoft.com/office/drawing/2014/main" id="{AE6FC3CA-E435-7A48-9D5E-FF2812129440}"/>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r>
              <a:rPr lang="zh-CN" altLang="en-US" dirty="0">
                <a:solidFill>
                  <a:schemeClr val="bg2">
                    <a:lumMod val="10000"/>
                  </a:schemeClr>
                </a:solidFill>
              </a:rPr>
              <a:t>四、外连接（</a:t>
            </a:r>
            <a:r>
              <a:rPr lang="en-US" altLang="zh-CN" dirty="0">
                <a:solidFill>
                  <a:schemeClr val="bg2">
                    <a:lumMod val="10000"/>
                  </a:schemeClr>
                </a:solidFill>
              </a:rPr>
              <a:t>Outer Join</a:t>
            </a:r>
            <a:r>
              <a:rPr lang="zh-CN" altLang="en-US" dirty="0">
                <a:solidFill>
                  <a:schemeClr val="bg2">
                    <a:lumMod val="10000"/>
                  </a:schemeClr>
                </a:solidFill>
              </a:rPr>
              <a:t>）</a:t>
            </a:r>
            <a:r>
              <a:rPr lang="en-US" altLang="zh-CN" dirty="0">
                <a:solidFill>
                  <a:schemeClr val="bg2">
                    <a:lumMod val="10000"/>
                  </a:schemeClr>
                </a:solidFill>
              </a:rPr>
              <a:t> </a:t>
            </a:r>
          </a:p>
        </p:txBody>
      </p:sp>
      <p:sp>
        <p:nvSpPr>
          <p:cNvPr id="492547" name="Rectangle 3">
            <a:extLst>
              <a:ext uri="{FF2B5EF4-FFF2-40B4-BE49-F238E27FC236}">
                <a16:creationId xmlns:a16="http://schemas.microsoft.com/office/drawing/2014/main" id="{4F6742AC-CF16-9A4C-92BC-40BF1FD3C898}"/>
              </a:ext>
            </a:extLst>
          </p:cNvPr>
          <p:cNvSpPr>
            <a:spLocks noGrp="1" noChangeArrowheads="1"/>
          </p:cNvSpPr>
          <p:nvPr>
            <p:ph idx="1"/>
          </p:nvPr>
        </p:nvSpPr>
        <p:spPr>
          <a:xfrm>
            <a:off x="838200" y="1001712"/>
            <a:ext cx="11353800" cy="4872270"/>
          </a:xfrm>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ormAutofit/>
          </a:bodyPr>
          <a:lstStyle/>
          <a:p>
            <a:pPr marL="457200" lvl="1" indent="-447675">
              <a:spcBef>
                <a:spcPct val="10000"/>
              </a:spcBef>
              <a:buClr>
                <a:srgbClr val="A50021"/>
              </a:buClr>
              <a:buNone/>
              <a:defRPr/>
            </a:pPr>
            <a:r>
              <a:rPr lang="zh-CN" altLang="en-US" b="1" dirty="0">
                <a:solidFill>
                  <a:schemeClr val="accent6">
                    <a:lumMod val="75000"/>
                  </a:schemeClr>
                </a:solidFill>
              </a:rPr>
              <a:t>内连接</a:t>
            </a:r>
            <a:r>
              <a:rPr lang="zh-CN" altLang="en-US" b="1" dirty="0"/>
              <a:t>只输出满足连接条件的元组。</a:t>
            </a:r>
            <a:endParaRPr lang="en-US" altLang="zh-CN" b="1" dirty="0">
              <a:solidFill>
                <a:schemeClr val="accent6">
                  <a:lumMod val="75000"/>
                </a:schemeClr>
              </a:solidFill>
            </a:endParaRPr>
          </a:p>
          <a:p>
            <a:pPr marL="457200" lvl="1" indent="-447675">
              <a:spcBef>
                <a:spcPct val="10000"/>
              </a:spcBef>
              <a:buClr>
                <a:srgbClr val="A50021"/>
              </a:buClr>
              <a:buNone/>
              <a:defRPr/>
            </a:pPr>
            <a:r>
              <a:rPr lang="zh-CN" altLang="en-US" b="1" dirty="0">
                <a:solidFill>
                  <a:schemeClr val="accent6">
                    <a:lumMod val="75000"/>
                  </a:schemeClr>
                </a:solidFill>
              </a:rPr>
              <a:t>外连接</a:t>
            </a:r>
            <a:r>
              <a:rPr lang="zh-CN" altLang="en-US" b="1" dirty="0"/>
              <a:t>操作以指定表为连接主体，将主体表中不满足连接条件的元组一并输出。</a:t>
            </a:r>
            <a:endParaRPr lang="en-US" altLang="zh-CN" b="1" dirty="0"/>
          </a:p>
          <a:p>
            <a:pPr marL="457200" lvl="1" indent="0">
              <a:lnSpc>
                <a:spcPct val="100000"/>
              </a:lnSpc>
              <a:spcBef>
                <a:spcPct val="10000"/>
              </a:spcBef>
              <a:buClr>
                <a:srgbClr val="A50021"/>
              </a:buClr>
              <a:buNone/>
              <a:defRPr/>
            </a:pPr>
            <a:r>
              <a:rPr lang="zh-CN" altLang="en-US" b="1" dirty="0">
                <a:latin typeface="Tahoma" charset="0"/>
              </a:rPr>
              <a:t>分为：左外连接、右外连接和全外连接。</a:t>
            </a:r>
          </a:p>
          <a:p>
            <a:pPr marL="457200" lvl="1" indent="0">
              <a:spcBef>
                <a:spcPct val="10000"/>
              </a:spcBef>
              <a:buClr>
                <a:srgbClr val="A50021"/>
              </a:buClr>
              <a:buNone/>
              <a:defRPr/>
            </a:pPr>
            <a:endParaRPr lang="zh-CN" altLang="en-US" b="1" dirty="0"/>
          </a:p>
        </p:txBody>
      </p:sp>
      <p:sp>
        <p:nvSpPr>
          <p:cNvPr id="5" name="幻灯片编号占位符 5">
            <a:extLst>
              <a:ext uri="{FF2B5EF4-FFF2-40B4-BE49-F238E27FC236}">
                <a16:creationId xmlns:a16="http://schemas.microsoft.com/office/drawing/2014/main" id="{6EAC5F99-9C52-EF40-A323-EB536ECEEF32}"/>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A175F6E4-5B54-8D42-B109-606BE0769381}" type="slidenum">
              <a:rPr kumimoji="0" lang="en-US" altLang="zh-CN" sz="1400">
                <a:ea typeface="宋体" panose="02010600030101010101" pitchFamily="2" charset="-122"/>
              </a:rPr>
              <a:pPr/>
              <a:t>56</a:t>
            </a:fld>
            <a:endParaRPr kumimoji="0" lang="en-US" altLang="zh-CN" sz="1400">
              <a:ea typeface="宋体" panose="02010600030101010101" pitchFamily="2" charset="-122"/>
            </a:endParaRPr>
          </a:p>
        </p:txBody>
      </p:sp>
      <p:sp>
        <p:nvSpPr>
          <p:cNvPr id="2" name="矩形 1">
            <a:extLst>
              <a:ext uri="{FF2B5EF4-FFF2-40B4-BE49-F238E27FC236}">
                <a16:creationId xmlns:a16="http://schemas.microsoft.com/office/drawing/2014/main" id="{212E10CE-9B15-634C-BE7C-5A3F203C16E0}"/>
              </a:ext>
            </a:extLst>
          </p:cNvPr>
          <p:cNvSpPr/>
          <p:nvPr/>
        </p:nvSpPr>
        <p:spPr>
          <a:xfrm>
            <a:off x="0" y="2735580"/>
            <a:ext cx="5676900" cy="275389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40000"/>
              </a:lnSpc>
              <a:spcBef>
                <a:spcPct val="5000"/>
              </a:spcBef>
              <a:defRPr/>
            </a:pPr>
            <a:r>
              <a:rPr lang="zh-CN" altLang="en-US" sz="2000" b="1" dirty="0">
                <a:solidFill>
                  <a:schemeClr val="accent6">
                    <a:lumMod val="50000"/>
                  </a:schemeClr>
                </a:solidFill>
              </a:rPr>
              <a:t>左外连接</a:t>
            </a:r>
            <a:endParaRPr lang="en-US" altLang="zh-CN" sz="2000" b="1" dirty="0">
              <a:solidFill>
                <a:schemeClr val="accent6">
                  <a:lumMod val="50000"/>
                </a:schemeClr>
              </a:solidFill>
            </a:endParaRPr>
          </a:p>
          <a:p>
            <a:pPr lvl="1" indent="-447675" algn="just">
              <a:lnSpc>
                <a:spcPct val="110000"/>
              </a:lnSpc>
              <a:spcBef>
                <a:spcPct val="5000"/>
              </a:spcBef>
              <a:defRPr/>
            </a:pPr>
            <a:r>
              <a:rPr lang="zh-CN" altLang="en-US" sz="2000" b="1" dirty="0"/>
              <a:t>用来显示符合条件的数据行以及左边表中不符合条件的数据行，此时右边数据行以</a:t>
            </a:r>
            <a:r>
              <a:rPr lang="en-US" altLang="zh-CN" sz="2000" b="1" dirty="0">
                <a:solidFill>
                  <a:srgbClr val="C00000"/>
                </a:solidFill>
              </a:rPr>
              <a:t>NULL</a:t>
            </a:r>
            <a:r>
              <a:rPr lang="zh-CN" altLang="en-US" sz="2000" b="1" dirty="0"/>
              <a:t>显示。</a:t>
            </a:r>
            <a:endParaRPr lang="en-US" altLang="zh-CN" sz="2000" b="1" dirty="0"/>
          </a:p>
          <a:p>
            <a:pPr>
              <a:lnSpc>
                <a:spcPct val="120000"/>
              </a:lnSpc>
              <a:spcBef>
                <a:spcPct val="10000"/>
              </a:spcBef>
              <a:buClr>
                <a:schemeClr val="tx2"/>
              </a:buClr>
              <a:defRPr/>
            </a:pPr>
            <a:r>
              <a:rPr lang="en-US" altLang="zh-CN" sz="2000" b="1" dirty="0"/>
              <a:t>select </a:t>
            </a:r>
            <a:r>
              <a:rPr lang="en-US" altLang="zh-CN" sz="2000" b="1" dirty="0" err="1"/>
              <a:t>emp_id,dept_name</a:t>
            </a:r>
            <a:endParaRPr lang="en-US" altLang="zh-CN" sz="2000" b="1" dirty="0"/>
          </a:p>
          <a:p>
            <a:pPr>
              <a:lnSpc>
                <a:spcPct val="120000"/>
              </a:lnSpc>
              <a:spcBef>
                <a:spcPct val="10000"/>
              </a:spcBef>
              <a:buClr>
                <a:schemeClr val="tx2"/>
              </a:buClr>
              <a:defRPr/>
            </a:pPr>
            <a:r>
              <a:rPr lang="zh-CN" altLang="en-US" sz="2000" b="1" dirty="0"/>
              <a:t>    </a:t>
            </a:r>
            <a:r>
              <a:rPr lang="en-US" altLang="zh-CN" sz="2000" b="1" dirty="0"/>
              <a:t>from employee </a:t>
            </a:r>
            <a:r>
              <a:rPr lang="en-US" altLang="zh-CN" sz="2000" b="1" dirty="0">
                <a:solidFill>
                  <a:srgbClr val="C00000"/>
                </a:solidFill>
              </a:rPr>
              <a:t>left outer join  </a:t>
            </a:r>
            <a:r>
              <a:rPr lang="en-US" altLang="zh-CN" sz="2000" b="1" dirty="0"/>
              <a:t>department  </a:t>
            </a:r>
          </a:p>
          <a:p>
            <a:pPr>
              <a:lnSpc>
                <a:spcPct val="120000"/>
              </a:lnSpc>
              <a:spcBef>
                <a:spcPct val="10000"/>
              </a:spcBef>
              <a:buClr>
                <a:schemeClr val="tx2"/>
              </a:buClr>
              <a:defRPr/>
            </a:pPr>
            <a:r>
              <a:rPr lang="zh-CN" altLang="en-US" sz="2000" b="1" dirty="0"/>
              <a:t>    </a:t>
            </a:r>
            <a:r>
              <a:rPr lang="en-US" altLang="zh-CN" sz="2000" b="1" dirty="0"/>
              <a:t>on </a:t>
            </a:r>
            <a:r>
              <a:rPr lang="en-US" altLang="zh-CN" sz="2000" b="1" dirty="0" err="1"/>
              <a:t>department.dept_id</a:t>
            </a:r>
            <a:r>
              <a:rPr lang="en-US" altLang="zh-CN" sz="2000" b="1" dirty="0"/>
              <a:t>=</a:t>
            </a:r>
            <a:r>
              <a:rPr lang="en-US" altLang="zh-CN" sz="2000" b="1" dirty="0" err="1"/>
              <a:t>employee.dept_id</a:t>
            </a:r>
            <a:r>
              <a:rPr lang="en-US" altLang="zh-CN" sz="2000" b="1" dirty="0"/>
              <a:t>;</a:t>
            </a:r>
          </a:p>
          <a:p>
            <a:pPr lvl="1" algn="just">
              <a:lnSpc>
                <a:spcPct val="110000"/>
              </a:lnSpc>
              <a:spcBef>
                <a:spcPct val="5000"/>
              </a:spcBef>
              <a:defRPr/>
            </a:pPr>
            <a:endParaRPr lang="zh-CN" altLang="en-US" sz="2000" b="1" dirty="0"/>
          </a:p>
        </p:txBody>
      </p:sp>
      <p:sp>
        <p:nvSpPr>
          <p:cNvPr id="3" name="矩形 2">
            <a:extLst>
              <a:ext uri="{FF2B5EF4-FFF2-40B4-BE49-F238E27FC236}">
                <a16:creationId xmlns:a16="http://schemas.microsoft.com/office/drawing/2014/main" id="{A9C7B1D4-7EE0-4645-AC9A-516D295A9C25}"/>
              </a:ext>
            </a:extLst>
          </p:cNvPr>
          <p:cNvSpPr/>
          <p:nvPr/>
        </p:nvSpPr>
        <p:spPr>
          <a:xfrm>
            <a:off x="5981700" y="2818835"/>
            <a:ext cx="6096000" cy="2770117"/>
          </a:xfrm>
          <a:prstGeom prst="rect">
            <a:avLst/>
          </a:prstGeom>
        </p:spPr>
        <p:txBody>
          <a:bodyPr>
            <a:spAutoFit/>
          </a:bodyPr>
          <a:lstStyle/>
          <a:p>
            <a:pPr>
              <a:lnSpc>
                <a:spcPct val="120000"/>
              </a:lnSpc>
              <a:spcBef>
                <a:spcPct val="10000"/>
              </a:spcBef>
              <a:defRPr/>
            </a:pPr>
            <a:r>
              <a:rPr lang="zh-CN" altLang="en-US" sz="2000" b="1" dirty="0">
                <a:solidFill>
                  <a:schemeClr val="accent6">
                    <a:lumMod val="50000"/>
                  </a:schemeClr>
                </a:solidFill>
              </a:rPr>
              <a:t>右外连接</a:t>
            </a:r>
            <a:endParaRPr lang="en-US" altLang="zh-CN" sz="2000" b="1" dirty="0">
              <a:solidFill>
                <a:schemeClr val="accent6">
                  <a:lumMod val="50000"/>
                </a:schemeClr>
              </a:solidFill>
            </a:endParaRPr>
          </a:p>
          <a:p>
            <a:pPr lvl="1" indent="-447675">
              <a:lnSpc>
                <a:spcPct val="120000"/>
              </a:lnSpc>
              <a:spcBef>
                <a:spcPct val="10000"/>
              </a:spcBef>
              <a:buClr>
                <a:srgbClr val="A50021"/>
              </a:buClr>
              <a:defRPr/>
            </a:pPr>
            <a:r>
              <a:rPr lang="zh-CN" altLang="en-US" sz="2000" b="1" dirty="0">
                <a:solidFill>
                  <a:schemeClr val="dk1"/>
                </a:solidFill>
              </a:rPr>
              <a:t>用来显示符合条件的数据行以及右边表中不符合条件的数据行，此时左边数据行以</a:t>
            </a:r>
            <a:r>
              <a:rPr lang="en-US" altLang="zh-CN" sz="2000" b="1" dirty="0">
                <a:solidFill>
                  <a:srgbClr val="C00000"/>
                </a:solidFill>
              </a:rPr>
              <a:t>NULL</a:t>
            </a:r>
            <a:r>
              <a:rPr lang="zh-CN" altLang="en-US" sz="2000" b="1" dirty="0">
                <a:solidFill>
                  <a:schemeClr val="dk1"/>
                </a:solidFill>
              </a:rPr>
              <a:t>显示。</a:t>
            </a:r>
            <a:endParaRPr lang="en-US" altLang="zh-CN" sz="2000" b="1" dirty="0">
              <a:solidFill>
                <a:schemeClr val="dk1"/>
              </a:solidFill>
            </a:endParaRPr>
          </a:p>
          <a:p>
            <a:pPr>
              <a:lnSpc>
                <a:spcPct val="120000"/>
              </a:lnSpc>
              <a:spcBef>
                <a:spcPct val="10000"/>
              </a:spcBef>
              <a:buClr>
                <a:schemeClr val="tx2"/>
              </a:buClr>
              <a:defRPr/>
            </a:pPr>
            <a:r>
              <a:rPr lang="en-US" altLang="zh-CN" sz="2000" b="1" dirty="0">
                <a:solidFill>
                  <a:schemeClr val="dk1"/>
                </a:solidFill>
              </a:rPr>
              <a:t>select </a:t>
            </a:r>
            <a:r>
              <a:rPr lang="en-US" altLang="zh-CN" sz="2000" b="1" dirty="0" err="1">
                <a:solidFill>
                  <a:schemeClr val="dk1"/>
                </a:solidFill>
              </a:rPr>
              <a:t>emp_id,dept_name</a:t>
            </a:r>
            <a:endParaRPr lang="en-US" altLang="zh-CN" sz="2000" b="1" dirty="0">
              <a:solidFill>
                <a:schemeClr val="dk1"/>
              </a:solidFill>
            </a:endParaRPr>
          </a:p>
          <a:p>
            <a:pPr>
              <a:lnSpc>
                <a:spcPct val="120000"/>
              </a:lnSpc>
              <a:spcBef>
                <a:spcPct val="10000"/>
              </a:spcBef>
              <a:buClr>
                <a:schemeClr val="tx2"/>
              </a:buClr>
              <a:defRPr/>
            </a:pPr>
            <a:r>
              <a:rPr lang="zh-CN" altLang="en-US" sz="2000" b="1" dirty="0">
                <a:solidFill>
                  <a:schemeClr val="dk1"/>
                </a:solidFill>
              </a:rPr>
              <a:t>    </a:t>
            </a:r>
            <a:r>
              <a:rPr lang="en-US" altLang="zh-CN" sz="2000" b="1" dirty="0">
                <a:solidFill>
                  <a:schemeClr val="dk1"/>
                </a:solidFill>
              </a:rPr>
              <a:t>from employee </a:t>
            </a:r>
            <a:r>
              <a:rPr lang="en-US" altLang="zh-CN" sz="2000" b="1" dirty="0">
                <a:solidFill>
                  <a:srgbClr val="C00000"/>
                </a:solidFill>
              </a:rPr>
              <a:t>right outer join  </a:t>
            </a:r>
            <a:r>
              <a:rPr lang="en-US" altLang="zh-CN" sz="2000" b="1" dirty="0">
                <a:solidFill>
                  <a:schemeClr val="dk1"/>
                </a:solidFill>
              </a:rPr>
              <a:t>department</a:t>
            </a:r>
          </a:p>
          <a:p>
            <a:pPr>
              <a:lnSpc>
                <a:spcPct val="120000"/>
              </a:lnSpc>
              <a:spcBef>
                <a:spcPct val="10000"/>
              </a:spcBef>
              <a:buClr>
                <a:schemeClr val="tx2"/>
              </a:buClr>
              <a:defRPr/>
            </a:pPr>
            <a:r>
              <a:rPr lang="zh-CN" altLang="en-US" sz="2000" b="1" dirty="0">
                <a:solidFill>
                  <a:schemeClr val="dk1"/>
                </a:solidFill>
              </a:rPr>
              <a:t>    </a:t>
            </a:r>
            <a:r>
              <a:rPr lang="en-US" altLang="zh-CN" sz="2000" b="1" dirty="0">
                <a:solidFill>
                  <a:schemeClr val="dk1"/>
                </a:solidFill>
              </a:rPr>
              <a:t>on </a:t>
            </a:r>
            <a:r>
              <a:rPr lang="en-US" altLang="zh-CN" sz="2000" b="1" dirty="0" err="1">
                <a:solidFill>
                  <a:schemeClr val="dk1"/>
                </a:solidFill>
              </a:rPr>
              <a:t>employee.dept_id</a:t>
            </a:r>
            <a:r>
              <a:rPr lang="en-US" altLang="zh-CN" sz="2000" b="1" dirty="0">
                <a:solidFill>
                  <a:schemeClr val="dk1"/>
                </a:solidFill>
              </a:rPr>
              <a:t> =</a:t>
            </a:r>
            <a:r>
              <a:rPr lang="en-US" altLang="zh-CN" sz="2000" b="1" dirty="0" err="1">
                <a:solidFill>
                  <a:schemeClr val="dk1"/>
                </a:solidFill>
              </a:rPr>
              <a:t>department.dept_id</a:t>
            </a:r>
            <a:r>
              <a:rPr lang="en-US" altLang="zh-CN" sz="2000" b="1" dirty="0">
                <a:solidFill>
                  <a:schemeClr val="dk1"/>
                </a:solidFill>
              </a:rPr>
              <a:t>;</a:t>
            </a:r>
          </a:p>
          <a:p>
            <a:pPr lvl="1">
              <a:lnSpc>
                <a:spcPct val="120000"/>
              </a:lnSpc>
              <a:spcBef>
                <a:spcPct val="10000"/>
              </a:spcBef>
              <a:buClr>
                <a:srgbClr val="A50021"/>
              </a:buClr>
              <a:defRPr/>
            </a:pPr>
            <a:endParaRPr lang="zh-CN" altLang="en-US" b="1" dirty="0"/>
          </a:p>
        </p:txBody>
      </p:sp>
      <p:sp>
        <p:nvSpPr>
          <p:cNvPr id="4" name="矩形 3">
            <a:extLst>
              <a:ext uri="{FF2B5EF4-FFF2-40B4-BE49-F238E27FC236}">
                <a16:creationId xmlns:a16="http://schemas.microsoft.com/office/drawing/2014/main" id="{DB17E3F6-6BC3-5D46-BC0C-F10BD2391FAA}"/>
              </a:ext>
            </a:extLst>
          </p:cNvPr>
          <p:cNvSpPr/>
          <p:nvPr/>
        </p:nvSpPr>
        <p:spPr>
          <a:xfrm>
            <a:off x="-57150" y="5254648"/>
            <a:ext cx="12427235" cy="2038315"/>
          </a:xfrm>
          <a:prstGeom prst="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wrap="square" numCol="2" spcCol="216000">
            <a:spAutoFit/>
          </a:bodyPr>
          <a:lstStyle/>
          <a:p>
            <a:pPr>
              <a:lnSpc>
                <a:spcPct val="120000"/>
              </a:lnSpc>
              <a:spcBef>
                <a:spcPct val="10000"/>
              </a:spcBef>
              <a:defRPr/>
            </a:pPr>
            <a:r>
              <a:rPr lang="zh-CN" altLang="en-US" sz="2000" b="1" dirty="0">
                <a:solidFill>
                  <a:schemeClr val="accent6">
                    <a:lumMod val="50000"/>
                  </a:schemeClr>
                </a:solidFill>
              </a:rPr>
              <a:t>全外连接</a:t>
            </a:r>
            <a:endParaRPr lang="en-US" altLang="zh-CN" sz="2000" b="1" dirty="0">
              <a:solidFill>
                <a:schemeClr val="accent6">
                  <a:lumMod val="50000"/>
                </a:schemeClr>
              </a:solidFill>
            </a:endParaRPr>
          </a:p>
          <a:p>
            <a:pPr lvl="1">
              <a:lnSpc>
                <a:spcPct val="120000"/>
              </a:lnSpc>
              <a:spcBef>
                <a:spcPct val="10000"/>
              </a:spcBef>
              <a:buClr>
                <a:srgbClr val="A50021"/>
              </a:buClr>
              <a:defRPr/>
            </a:pPr>
            <a:r>
              <a:rPr lang="zh-CN" altLang="en-US" sz="2000" b="1" dirty="0">
                <a:solidFill>
                  <a:schemeClr val="dk1"/>
                </a:solidFill>
              </a:rPr>
              <a:t>用来显示符合条件的数据行及左边表、右边表中不符合条件的数据行，此时缺少数据的数据行以</a:t>
            </a:r>
            <a:r>
              <a:rPr lang="en-US" altLang="zh-CN" sz="2000" b="1" dirty="0">
                <a:solidFill>
                  <a:srgbClr val="C00000"/>
                </a:solidFill>
              </a:rPr>
              <a:t>NULL</a:t>
            </a:r>
            <a:r>
              <a:rPr lang="zh-CN" altLang="en-US" sz="2000" b="1" dirty="0">
                <a:solidFill>
                  <a:schemeClr val="dk1"/>
                </a:solidFill>
              </a:rPr>
              <a:t>显示。</a:t>
            </a:r>
            <a:endParaRPr lang="en-US" altLang="zh-CN" sz="2000" b="1" dirty="0">
              <a:solidFill>
                <a:schemeClr val="dk1"/>
              </a:solidFill>
            </a:endParaRPr>
          </a:p>
          <a:p>
            <a:pPr lvl="1">
              <a:lnSpc>
                <a:spcPct val="120000"/>
              </a:lnSpc>
              <a:spcBef>
                <a:spcPct val="10000"/>
              </a:spcBef>
              <a:buClr>
                <a:srgbClr val="A50021"/>
              </a:buClr>
              <a:defRPr/>
            </a:pPr>
            <a:endParaRPr lang="en-US" altLang="zh-CN" sz="2000" b="1" dirty="0">
              <a:solidFill>
                <a:schemeClr val="dk1"/>
              </a:solidFill>
            </a:endParaRPr>
          </a:p>
          <a:p>
            <a:pPr>
              <a:lnSpc>
                <a:spcPct val="120000"/>
              </a:lnSpc>
              <a:spcBef>
                <a:spcPct val="10000"/>
              </a:spcBef>
              <a:buClr>
                <a:schemeClr val="tx2"/>
              </a:buClr>
            </a:pPr>
            <a:endParaRPr lang="en-US" altLang="zh-CN" sz="2000" b="1" dirty="0">
              <a:solidFill>
                <a:schemeClr val="dk1"/>
              </a:solidFill>
            </a:endParaRPr>
          </a:p>
          <a:p>
            <a:pPr>
              <a:lnSpc>
                <a:spcPct val="120000"/>
              </a:lnSpc>
              <a:spcBef>
                <a:spcPct val="10000"/>
              </a:spcBef>
              <a:buClr>
                <a:schemeClr val="tx2"/>
              </a:buClr>
            </a:pPr>
            <a:r>
              <a:rPr lang="en-US" altLang="zh-CN" sz="2000" b="1" dirty="0">
                <a:solidFill>
                  <a:schemeClr val="dk1"/>
                </a:solidFill>
              </a:rPr>
              <a:t>select </a:t>
            </a:r>
            <a:r>
              <a:rPr lang="en-US" altLang="zh-CN" sz="2000" b="1" dirty="0" err="1">
                <a:solidFill>
                  <a:schemeClr val="dk1"/>
                </a:solidFill>
              </a:rPr>
              <a:t>emp_id,dept_name</a:t>
            </a:r>
            <a:endParaRPr lang="en-US" altLang="zh-CN" sz="2000" b="1" dirty="0">
              <a:solidFill>
                <a:schemeClr val="dk1"/>
              </a:solidFill>
            </a:endParaRPr>
          </a:p>
          <a:p>
            <a:pPr>
              <a:lnSpc>
                <a:spcPct val="120000"/>
              </a:lnSpc>
              <a:spcBef>
                <a:spcPct val="10000"/>
              </a:spcBef>
              <a:buClr>
                <a:schemeClr val="tx2"/>
              </a:buClr>
            </a:pPr>
            <a:r>
              <a:rPr lang="zh-CN" altLang="en-US" sz="2000" b="1" dirty="0">
                <a:solidFill>
                  <a:schemeClr val="dk1"/>
                </a:solidFill>
              </a:rPr>
              <a:t>    </a:t>
            </a:r>
            <a:r>
              <a:rPr lang="en-US" altLang="zh-CN" sz="2000" b="1" dirty="0">
                <a:solidFill>
                  <a:schemeClr val="dk1"/>
                </a:solidFill>
              </a:rPr>
              <a:t>from employee </a:t>
            </a:r>
            <a:r>
              <a:rPr lang="en-US" altLang="zh-CN" sz="2000" b="1" dirty="0">
                <a:solidFill>
                  <a:srgbClr val="C00000"/>
                </a:solidFill>
              </a:rPr>
              <a:t>full outer join  </a:t>
            </a:r>
            <a:r>
              <a:rPr lang="en-US" altLang="zh-CN" sz="2000" b="1" dirty="0">
                <a:solidFill>
                  <a:schemeClr val="dk1"/>
                </a:solidFill>
              </a:rPr>
              <a:t>department  </a:t>
            </a:r>
          </a:p>
          <a:p>
            <a:pPr>
              <a:lnSpc>
                <a:spcPct val="120000"/>
              </a:lnSpc>
              <a:spcBef>
                <a:spcPct val="10000"/>
              </a:spcBef>
              <a:buClr>
                <a:schemeClr val="tx2"/>
              </a:buClr>
            </a:pPr>
            <a:r>
              <a:rPr lang="zh-CN" altLang="en-US" sz="2000" b="1" dirty="0">
                <a:solidFill>
                  <a:schemeClr val="dk1"/>
                </a:solidFill>
              </a:rPr>
              <a:t>    </a:t>
            </a:r>
            <a:r>
              <a:rPr lang="en-US" altLang="zh-CN" sz="2000" b="1" dirty="0">
                <a:solidFill>
                  <a:schemeClr val="dk1"/>
                </a:solidFill>
              </a:rPr>
              <a:t>on </a:t>
            </a:r>
            <a:r>
              <a:rPr lang="en-US" altLang="zh-CN" sz="2000" b="1" dirty="0" err="1">
                <a:solidFill>
                  <a:schemeClr val="dk1"/>
                </a:solidFill>
              </a:rPr>
              <a:t>employee.dept_id</a:t>
            </a:r>
            <a:r>
              <a:rPr lang="en-US" altLang="zh-CN" sz="2000" b="1" dirty="0">
                <a:solidFill>
                  <a:schemeClr val="dk1"/>
                </a:solidFill>
              </a:rPr>
              <a:t> = </a:t>
            </a:r>
            <a:r>
              <a:rPr lang="en-US" altLang="zh-CN" sz="2000" b="1" dirty="0" err="1">
                <a:solidFill>
                  <a:schemeClr val="dk1"/>
                </a:solidFill>
              </a:rPr>
              <a:t>department.dept_id</a:t>
            </a:r>
            <a:r>
              <a:rPr lang="en-US" altLang="zh-CN" sz="2000" b="1" dirty="0">
                <a:solidFill>
                  <a:schemeClr val="dk1"/>
                </a:solidFill>
              </a:rPr>
              <a:t>;</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a:extLst>
              <a:ext uri="{FF2B5EF4-FFF2-40B4-BE49-F238E27FC236}">
                <a16:creationId xmlns:a16="http://schemas.microsoft.com/office/drawing/2014/main" id="{309ACCC3-D40C-F741-BCED-F77CB89192E7}"/>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zh-CN" altLang="en-US" dirty="0">
                <a:solidFill>
                  <a:schemeClr val="bg2">
                    <a:lumMod val="10000"/>
                  </a:schemeClr>
                </a:solidFill>
              </a:rPr>
              <a:t>五、复合条件连接</a:t>
            </a:r>
          </a:p>
        </p:txBody>
      </p:sp>
      <p:sp>
        <p:nvSpPr>
          <p:cNvPr id="502787" name="Rectangle 3">
            <a:extLst>
              <a:ext uri="{FF2B5EF4-FFF2-40B4-BE49-F238E27FC236}">
                <a16:creationId xmlns:a16="http://schemas.microsoft.com/office/drawing/2014/main" id="{2D2E45FB-1F6F-4141-A708-1CA304C24002}"/>
              </a:ext>
            </a:extLst>
          </p:cNvPr>
          <p:cNvSpPr>
            <a:spLocks noGrp="1" noChangeArrowheads="1"/>
          </p:cNvSpPr>
          <p:nvPr>
            <p:ph idx="1"/>
          </p:nvPr>
        </p:nvSpPr>
        <p:spPr>
          <a:xfrm>
            <a:off x="29358" y="1931416"/>
            <a:ext cx="5565455" cy="3657725"/>
          </a:xfrm>
        </p:spPr>
        <p:txBody>
          <a:bodyPr>
            <a:normAutofit/>
          </a:bodyPr>
          <a:lstStyle/>
          <a:p>
            <a:pPr algn="just">
              <a:lnSpc>
                <a:spcPct val="30000"/>
              </a:lnSpc>
              <a:buFont typeface="Wingdings" charset="0"/>
              <a:buNone/>
              <a:defRPr/>
            </a:pPr>
            <a:endParaRPr lang="en-US" altLang="zh-CN" sz="2000" b="1" dirty="0">
              <a:solidFill>
                <a:srgbClr val="FF00FF"/>
              </a:solidFill>
              <a:latin typeface="Times New Roman" charset="0"/>
            </a:endParaRPr>
          </a:p>
          <a:p>
            <a:pPr>
              <a:lnSpc>
                <a:spcPct val="90000"/>
              </a:lnSpc>
              <a:buFont typeface="Wingdings" charset="0"/>
              <a:buNone/>
              <a:defRPr/>
            </a:pPr>
            <a:r>
              <a:rPr lang="zh-CN" altLang="en-US" sz="2000" b="1" dirty="0">
                <a:latin typeface="Times New Roman" charset="0"/>
              </a:rPr>
              <a:t>例：查询选修</a:t>
            </a:r>
            <a:r>
              <a:rPr lang="en-US" altLang="zh-CN" sz="2000" b="1" dirty="0">
                <a:latin typeface="Times New Roman" charset="0"/>
              </a:rPr>
              <a:t>2</a:t>
            </a:r>
            <a:r>
              <a:rPr lang="zh-CN" altLang="en-US" sz="2000" b="1" dirty="0">
                <a:latin typeface="Times New Roman" charset="0"/>
              </a:rPr>
              <a:t>号课程且成绩在</a:t>
            </a:r>
            <a:r>
              <a:rPr lang="en-US" altLang="zh-CN" sz="2000" b="1" dirty="0">
                <a:latin typeface="Times New Roman" charset="0"/>
              </a:rPr>
              <a:t>90</a:t>
            </a:r>
            <a:r>
              <a:rPr lang="zh-CN" altLang="en-US" sz="2000" b="1" dirty="0">
                <a:latin typeface="Times New Roman" charset="0"/>
              </a:rPr>
              <a:t>分以上的所有学生的学号、姓名。</a:t>
            </a:r>
            <a:endParaRPr lang="en-US" altLang="zh-CN" sz="2000" b="1" dirty="0">
              <a:latin typeface="Times New Roman" charset="0"/>
            </a:endParaRPr>
          </a:p>
          <a:p>
            <a:pPr lvl="1">
              <a:lnSpc>
                <a:spcPct val="100000"/>
              </a:lnSpc>
              <a:spcBef>
                <a:spcPts val="2300"/>
              </a:spcBef>
              <a:buFont typeface="Wingdings" charset="0"/>
              <a:buNone/>
              <a:defRPr/>
            </a:pPr>
            <a:r>
              <a:rPr lang="en-US" altLang="zh-CN" sz="2000" b="1" dirty="0"/>
              <a:t>SELECT </a:t>
            </a:r>
            <a:r>
              <a:rPr lang="en-US" altLang="zh-CN" sz="2000" b="1" dirty="0" err="1"/>
              <a:t>Student.Sno</a:t>
            </a:r>
            <a:r>
              <a:rPr lang="en-US" altLang="zh-CN" sz="2000" b="1" dirty="0"/>
              <a:t>, </a:t>
            </a:r>
            <a:r>
              <a:rPr lang="en-US" altLang="zh-CN" sz="2000" b="1" dirty="0" err="1"/>
              <a:t>student.Sname</a:t>
            </a:r>
            <a:endParaRPr lang="en-US" altLang="zh-CN" sz="2000" b="1" dirty="0"/>
          </a:p>
          <a:p>
            <a:pPr lvl="1">
              <a:lnSpc>
                <a:spcPct val="100000"/>
              </a:lnSpc>
              <a:buFont typeface="Wingdings" charset="0"/>
              <a:buNone/>
              <a:defRPr/>
            </a:pPr>
            <a:r>
              <a:rPr lang="zh-CN" altLang="en-US" sz="2000" b="1" dirty="0"/>
              <a:t>     </a:t>
            </a:r>
            <a:r>
              <a:rPr lang="en-US" altLang="zh-CN" sz="2000" b="1" dirty="0"/>
              <a:t>FROM    Student, SC</a:t>
            </a:r>
          </a:p>
          <a:p>
            <a:pPr lvl="1">
              <a:lnSpc>
                <a:spcPct val="100000"/>
              </a:lnSpc>
              <a:buFont typeface="Wingdings" charset="0"/>
              <a:buNone/>
              <a:defRPr/>
            </a:pPr>
            <a:r>
              <a:rPr lang="zh-CN" altLang="en-US" sz="2000" b="1" dirty="0"/>
              <a:t>     </a:t>
            </a:r>
            <a:r>
              <a:rPr lang="en-US" altLang="zh-CN" sz="2000" b="1" dirty="0"/>
              <a:t>WHERE </a:t>
            </a:r>
            <a:r>
              <a:rPr lang="en-US" altLang="zh-CN" sz="2000" b="1" dirty="0" err="1"/>
              <a:t>Student.Sno</a:t>
            </a:r>
            <a:r>
              <a:rPr lang="en-US" altLang="zh-CN" sz="2000" b="1" dirty="0"/>
              <a:t> = </a:t>
            </a:r>
            <a:r>
              <a:rPr lang="en-US" altLang="zh-CN" sz="2000" b="1" dirty="0" err="1"/>
              <a:t>SC.Sno</a:t>
            </a:r>
            <a:r>
              <a:rPr lang="en-US" altLang="zh-CN" sz="2000" b="1" dirty="0"/>
              <a:t> </a:t>
            </a:r>
          </a:p>
          <a:p>
            <a:pPr lvl="4">
              <a:lnSpc>
                <a:spcPct val="100000"/>
              </a:lnSpc>
              <a:buFont typeface="Wingdings" charset="0"/>
              <a:buNone/>
              <a:defRPr/>
            </a:pPr>
            <a:r>
              <a:rPr lang="en-US" altLang="zh-CN" sz="2000" b="1" dirty="0"/>
              <a:t>AND   </a:t>
            </a:r>
            <a:r>
              <a:rPr lang="en-US" altLang="zh-CN" sz="2000" b="1" dirty="0" err="1"/>
              <a:t>SC.Cno</a:t>
            </a:r>
            <a:r>
              <a:rPr lang="en-US" altLang="zh-CN" sz="2000" b="1" dirty="0"/>
              <a:t>= ' 2 ' </a:t>
            </a:r>
          </a:p>
          <a:p>
            <a:pPr lvl="4">
              <a:lnSpc>
                <a:spcPct val="100000"/>
              </a:lnSpc>
              <a:buFont typeface="Wingdings" charset="0"/>
              <a:buNone/>
              <a:defRPr/>
            </a:pPr>
            <a:r>
              <a:rPr lang="en-US" altLang="zh-CN" sz="2000" b="1" dirty="0"/>
              <a:t>AND </a:t>
            </a:r>
            <a:r>
              <a:rPr lang="en-US" altLang="zh-CN" sz="2000" b="1" dirty="0" err="1"/>
              <a:t>SC.Grade</a:t>
            </a:r>
            <a:r>
              <a:rPr lang="en-US" altLang="zh-CN" sz="2000" b="1" dirty="0"/>
              <a:t> &gt; 90</a:t>
            </a:r>
            <a:r>
              <a:rPr lang="zh-CN" altLang="en-US" sz="2000" b="1" dirty="0"/>
              <a:t>；</a:t>
            </a:r>
          </a:p>
        </p:txBody>
      </p:sp>
      <p:sp>
        <p:nvSpPr>
          <p:cNvPr id="6" name="幻灯片编号占位符 5">
            <a:extLst>
              <a:ext uri="{FF2B5EF4-FFF2-40B4-BE49-F238E27FC236}">
                <a16:creationId xmlns:a16="http://schemas.microsoft.com/office/drawing/2014/main" id="{4FE32990-CA87-F244-B0AC-02F424B18842}"/>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620B5C2F-014A-9C42-8071-27D2D13772F4}" type="slidenum">
              <a:rPr kumimoji="0" lang="en-US" altLang="zh-CN" sz="1400">
                <a:ea typeface="宋体" panose="02010600030101010101" pitchFamily="2" charset="-122"/>
              </a:rPr>
              <a:pPr/>
              <a:t>57</a:t>
            </a:fld>
            <a:endParaRPr kumimoji="0" lang="en-US" altLang="zh-CN" sz="1400">
              <a:ea typeface="宋体" panose="02010600030101010101" pitchFamily="2" charset="-122"/>
            </a:endParaRPr>
          </a:p>
        </p:txBody>
      </p:sp>
      <p:sp>
        <p:nvSpPr>
          <p:cNvPr id="2" name="矩形 1">
            <a:extLst>
              <a:ext uri="{FF2B5EF4-FFF2-40B4-BE49-F238E27FC236}">
                <a16:creationId xmlns:a16="http://schemas.microsoft.com/office/drawing/2014/main" id="{F2AB1D15-834A-194F-B965-E715BFF5A06F}"/>
              </a:ext>
            </a:extLst>
          </p:cNvPr>
          <p:cNvSpPr/>
          <p:nvPr/>
        </p:nvSpPr>
        <p:spPr>
          <a:xfrm>
            <a:off x="5777500" y="2069418"/>
            <a:ext cx="6414499" cy="2569165"/>
          </a:xfrm>
          <a:prstGeom prst="rect">
            <a:avLst/>
          </a:prstGeom>
        </p:spPr>
        <p:txBody>
          <a:bodyPr wrap="square">
            <a:spAutoFit/>
          </a:bodyPr>
          <a:lstStyle/>
          <a:p>
            <a:pPr algn="just">
              <a:lnSpc>
                <a:spcPct val="120000"/>
              </a:lnSpc>
              <a:buFont typeface="Wingdings" pitchFamily="2" charset="2"/>
              <a:buNone/>
            </a:pPr>
            <a:r>
              <a:rPr lang="zh-CN" altLang="en-US" sz="2000" b="1" dirty="0">
                <a:latin typeface="Times New Roman" charset="0"/>
                <a:ea typeface="SimHei" panose="02010609060101010101" pitchFamily="49" charset="-122"/>
                <a:cs typeface="Arial" panose="020B0604020202020204" pitchFamily="34" charset="0"/>
              </a:rPr>
              <a:t>例：查询每个学生的学号、姓名、选修的课程名及成绩。</a:t>
            </a:r>
            <a:endParaRPr lang="en-US" altLang="zh-CN" sz="2000" b="1" dirty="0">
              <a:latin typeface="Times New Roman" charset="0"/>
              <a:ea typeface="SimHei" panose="02010609060101010101" pitchFamily="49" charset="-122"/>
              <a:cs typeface="Arial" panose="020B0604020202020204" pitchFamily="34" charset="0"/>
            </a:endParaRPr>
          </a:p>
          <a:p>
            <a:pPr marL="0" lvl="1" indent="-228600">
              <a:lnSpc>
                <a:spcPct val="150000"/>
              </a:lnSpc>
              <a:spcBef>
                <a:spcPts val="2400"/>
              </a:spcBef>
              <a:defRPr/>
            </a:pPr>
            <a:r>
              <a:rPr lang="en-US" altLang="zh-CN" sz="2000" b="1" dirty="0">
                <a:latin typeface="DengXian" panose="02010600030101010101" pitchFamily="2" charset="-122"/>
                <a:ea typeface="DengXian" panose="02010600030101010101" pitchFamily="2" charset="-122"/>
                <a:cs typeface="Arial" panose="020B0604020202020204" pitchFamily="34" charset="0"/>
              </a:rPr>
              <a:t> SELECT </a:t>
            </a:r>
            <a:r>
              <a:rPr lang="en-US" altLang="zh-CN" sz="2000" b="1" dirty="0" err="1">
                <a:latin typeface="DengXian" panose="02010600030101010101" pitchFamily="2" charset="-122"/>
                <a:ea typeface="DengXian" panose="02010600030101010101" pitchFamily="2" charset="-122"/>
                <a:cs typeface="Arial" panose="020B0604020202020204" pitchFamily="34" charset="0"/>
              </a:rPr>
              <a:t>Student.Sno</a:t>
            </a:r>
            <a:r>
              <a:rPr lang="zh-CN" altLang="en-US" sz="2000" b="1" dirty="0">
                <a:latin typeface="DengXian" panose="02010600030101010101" pitchFamily="2" charset="-122"/>
                <a:ea typeface="DengXian" panose="02010600030101010101" pitchFamily="2" charset="-122"/>
                <a:cs typeface="Arial" panose="020B0604020202020204" pitchFamily="34" charset="0"/>
              </a:rPr>
              <a:t>，</a:t>
            </a:r>
            <a:r>
              <a:rPr lang="en-US" altLang="zh-CN" sz="2000" b="1" dirty="0" err="1">
                <a:latin typeface="DengXian" panose="02010600030101010101" pitchFamily="2" charset="-122"/>
                <a:ea typeface="DengXian" panose="02010600030101010101" pitchFamily="2" charset="-122"/>
                <a:cs typeface="Arial" panose="020B0604020202020204" pitchFamily="34" charset="0"/>
              </a:rPr>
              <a:t>Sname</a:t>
            </a:r>
            <a:r>
              <a:rPr lang="zh-CN" altLang="en-US" sz="2000" b="1" dirty="0">
                <a:latin typeface="DengXian" panose="02010600030101010101" pitchFamily="2" charset="-122"/>
                <a:ea typeface="DengXian" panose="02010600030101010101" pitchFamily="2" charset="-122"/>
                <a:cs typeface="Arial" panose="020B0604020202020204" pitchFamily="34" charset="0"/>
              </a:rPr>
              <a:t>，</a:t>
            </a:r>
            <a:r>
              <a:rPr lang="en-US" altLang="zh-CN" sz="2000" b="1" dirty="0" err="1">
                <a:latin typeface="DengXian" panose="02010600030101010101" pitchFamily="2" charset="-122"/>
                <a:ea typeface="DengXian" panose="02010600030101010101" pitchFamily="2" charset="-122"/>
                <a:cs typeface="Arial" panose="020B0604020202020204" pitchFamily="34" charset="0"/>
              </a:rPr>
              <a:t>Cname</a:t>
            </a:r>
            <a:r>
              <a:rPr lang="zh-CN" altLang="en-US" sz="2000" b="1" dirty="0">
                <a:latin typeface="DengXian" panose="02010600030101010101" pitchFamily="2" charset="-122"/>
                <a:ea typeface="DengXian" panose="02010600030101010101" pitchFamily="2" charset="-122"/>
                <a:cs typeface="Arial" panose="020B0604020202020204" pitchFamily="34" charset="0"/>
              </a:rPr>
              <a:t>，</a:t>
            </a:r>
            <a:r>
              <a:rPr lang="en-US" altLang="zh-CN" sz="2000" b="1" dirty="0">
                <a:latin typeface="DengXian" panose="02010600030101010101" pitchFamily="2" charset="-122"/>
                <a:ea typeface="DengXian" panose="02010600030101010101" pitchFamily="2" charset="-122"/>
                <a:cs typeface="Arial" panose="020B0604020202020204" pitchFamily="34" charset="0"/>
              </a:rPr>
              <a:t>Grade</a:t>
            </a:r>
          </a:p>
          <a:p>
            <a:pPr marL="0" lvl="1" indent="-228600">
              <a:lnSpc>
                <a:spcPct val="150000"/>
              </a:lnSpc>
              <a:defRPr/>
            </a:pPr>
            <a:r>
              <a:rPr lang="en-US" altLang="zh-CN" sz="2000" b="1" dirty="0">
                <a:latin typeface="DengXian" panose="02010600030101010101" pitchFamily="2" charset="-122"/>
                <a:ea typeface="DengXian" panose="02010600030101010101" pitchFamily="2" charset="-122"/>
                <a:cs typeface="Arial" panose="020B0604020202020204" pitchFamily="34" charset="0"/>
              </a:rPr>
              <a:t>   FROM    Student</a:t>
            </a:r>
            <a:r>
              <a:rPr lang="zh-CN" altLang="en-US" sz="2000" b="1" dirty="0">
                <a:latin typeface="DengXian" panose="02010600030101010101" pitchFamily="2" charset="-122"/>
                <a:ea typeface="DengXian" panose="02010600030101010101" pitchFamily="2" charset="-122"/>
                <a:cs typeface="Arial" panose="020B0604020202020204" pitchFamily="34" charset="0"/>
              </a:rPr>
              <a:t>，</a:t>
            </a:r>
            <a:r>
              <a:rPr lang="en-US" altLang="zh-CN" sz="2000" b="1" dirty="0">
                <a:latin typeface="DengXian" panose="02010600030101010101" pitchFamily="2" charset="-122"/>
                <a:ea typeface="DengXian" panose="02010600030101010101" pitchFamily="2" charset="-122"/>
                <a:cs typeface="Arial" panose="020B0604020202020204" pitchFamily="34" charset="0"/>
              </a:rPr>
              <a:t>SC</a:t>
            </a:r>
            <a:r>
              <a:rPr lang="zh-CN" altLang="en-US" sz="2000" b="1" dirty="0">
                <a:latin typeface="DengXian" panose="02010600030101010101" pitchFamily="2" charset="-122"/>
                <a:ea typeface="DengXian" panose="02010600030101010101" pitchFamily="2" charset="-122"/>
                <a:cs typeface="Arial" panose="020B0604020202020204" pitchFamily="34" charset="0"/>
              </a:rPr>
              <a:t>，</a:t>
            </a:r>
            <a:r>
              <a:rPr lang="en-US" altLang="zh-CN" sz="2000" b="1" dirty="0">
                <a:latin typeface="DengXian" panose="02010600030101010101" pitchFamily="2" charset="-122"/>
                <a:ea typeface="DengXian" panose="02010600030101010101" pitchFamily="2" charset="-122"/>
                <a:cs typeface="Arial" panose="020B0604020202020204" pitchFamily="34" charset="0"/>
              </a:rPr>
              <a:t>Course</a:t>
            </a:r>
          </a:p>
          <a:p>
            <a:pPr marL="0" lvl="1" indent="-228600">
              <a:lnSpc>
                <a:spcPct val="150000"/>
              </a:lnSpc>
              <a:defRPr/>
            </a:pPr>
            <a:r>
              <a:rPr lang="en-US" altLang="zh-CN" sz="2000" b="1" dirty="0">
                <a:latin typeface="DengXian" panose="02010600030101010101" pitchFamily="2" charset="-122"/>
                <a:ea typeface="DengXian" panose="02010600030101010101" pitchFamily="2" charset="-122"/>
                <a:cs typeface="Arial" panose="020B0604020202020204" pitchFamily="34" charset="0"/>
              </a:rPr>
              <a:t>   WHERE </a:t>
            </a:r>
            <a:r>
              <a:rPr lang="en-US" altLang="zh-CN" sz="2000" b="1" dirty="0" err="1">
                <a:latin typeface="DengXian" panose="02010600030101010101" pitchFamily="2" charset="-122"/>
                <a:ea typeface="DengXian" panose="02010600030101010101" pitchFamily="2" charset="-122"/>
                <a:cs typeface="Arial" panose="020B0604020202020204" pitchFamily="34" charset="0"/>
              </a:rPr>
              <a:t>Student.Sno</a:t>
            </a:r>
            <a:r>
              <a:rPr lang="en-US" altLang="zh-CN" sz="2000" b="1" dirty="0">
                <a:latin typeface="DengXian" panose="02010600030101010101" pitchFamily="2" charset="-122"/>
                <a:ea typeface="DengXian" panose="02010600030101010101" pitchFamily="2" charset="-122"/>
                <a:cs typeface="Arial" panose="020B0604020202020204" pitchFamily="34" charset="0"/>
              </a:rPr>
              <a:t> = </a:t>
            </a:r>
            <a:r>
              <a:rPr lang="en-US" altLang="zh-CN" sz="2000" b="1" dirty="0" err="1">
                <a:latin typeface="DengXian" panose="02010600030101010101" pitchFamily="2" charset="-122"/>
                <a:ea typeface="DengXian" panose="02010600030101010101" pitchFamily="2" charset="-122"/>
                <a:cs typeface="Arial" panose="020B0604020202020204" pitchFamily="34" charset="0"/>
              </a:rPr>
              <a:t>SC.Sno</a:t>
            </a:r>
            <a:r>
              <a:rPr lang="en-US" altLang="zh-CN" sz="2000" b="1" dirty="0">
                <a:latin typeface="DengXian" panose="02010600030101010101" pitchFamily="2" charset="-122"/>
                <a:ea typeface="DengXian" panose="02010600030101010101" pitchFamily="2" charset="-122"/>
                <a:cs typeface="Arial" panose="020B0604020202020204" pitchFamily="34" charset="0"/>
              </a:rPr>
              <a:t> </a:t>
            </a:r>
          </a:p>
          <a:p>
            <a:pPr marL="0" lvl="1" indent="-228600">
              <a:lnSpc>
                <a:spcPct val="150000"/>
              </a:lnSpc>
              <a:defRPr/>
            </a:pPr>
            <a:r>
              <a:rPr lang="en-US" altLang="zh-CN" sz="2000" b="1" dirty="0">
                <a:latin typeface="DengXian" panose="02010600030101010101" pitchFamily="2" charset="-122"/>
                <a:ea typeface="DengXian" panose="02010600030101010101" pitchFamily="2" charset="-122"/>
                <a:cs typeface="Arial" panose="020B0604020202020204" pitchFamily="34" charset="0"/>
              </a:rPr>
              <a:t>                   AND </a:t>
            </a:r>
            <a:r>
              <a:rPr lang="en-US" altLang="zh-CN" sz="2000" b="1" dirty="0" err="1">
                <a:latin typeface="DengXian" panose="02010600030101010101" pitchFamily="2" charset="-122"/>
                <a:ea typeface="DengXian" panose="02010600030101010101" pitchFamily="2" charset="-122"/>
                <a:cs typeface="Arial" panose="020B0604020202020204" pitchFamily="34" charset="0"/>
              </a:rPr>
              <a:t>SC.Cno</a:t>
            </a:r>
            <a:r>
              <a:rPr lang="en-US" altLang="zh-CN" sz="2000" b="1" dirty="0">
                <a:latin typeface="DengXian" panose="02010600030101010101" pitchFamily="2" charset="-122"/>
                <a:ea typeface="DengXian" panose="02010600030101010101" pitchFamily="2" charset="-122"/>
                <a:cs typeface="Arial" panose="020B0604020202020204" pitchFamily="34" charset="0"/>
              </a:rPr>
              <a:t> = </a:t>
            </a:r>
            <a:r>
              <a:rPr lang="en-US" altLang="zh-CN" sz="2000" b="1" dirty="0" err="1">
                <a:latin typeface="DengXian" panose="02010600030101010101" pitchFamily="2" charset="-122"/>
                <a:ea typeface="DengXian" panose="02010600030101010101" pitchFamily="2" charset="-122"/>
                <a:cs typeface="Arial" panose="020B0604020202020204" pitchFamily="34" charset="0"/>
              </a:rPr>
              <a:t>Course.Cno</a:t>
            </a:r>
            <a:r>
              <a:rPr lang="zh-CN" altLang="en-US" sz="2000" b="1" dirty="0">
                <a:latin typeface="DengXian" panose="02010600030101010101" pitchFamily="2" charset="-122"/>
                <a:ea typeface="DengXian" panose="02010600030101010101" pitchFamily="2" charset="-122"/>
                <a:cs typeface="Arial" panose="020B0604020202020204" pitchFamily="34" charset="0"/>
              </a:rPr>
              <a:t>；</a:t>
            </a:r>
            <a:endParaRPr lang="en-US" altLang="zh-CN" sz="2000" b="1" dirty="0">
              <a:latin typeface="DengXian" panose="02010600030101010101" pitchFamily="2" charset="-122"/>
              <a:ea typeface="DengXian" panose="02010600030101010101" pitchFamily="2" charset="-122"/>
              <a:cs typeface="Arial" panose="020B0604020202020204" pitchFamily="34" charset="0"/>
            </a:endParaRPr>
          </a:p>
        </p:txBody>
      </p:sp>
      <p:sp>
        <p:nvSpPr>
          <p:cNvPr id="3" name="矩形 2">
            <a:extLst>
              <a:ext uri="{FF2B5EF4-FFF2-40B4-BE49-F238E27FC236}">
                <a16:creationId xmlns:a16="http://schemas.microsoft.com/office/drawing/2014/main" id="{E1866316-08AA-E642-A976-8EB52BC0A63D}"/>
              </a:ext>
            </a:extLst>
          </p:cNvPr>
          <p:cNvSpPr/>
          <p:nvPr/>
        </p:nvSpPr>
        <p:spPr>
          <a:xfrm>
            <a:off x="1740096" y="1251980"/>
            <a:ext cx="7520007" cy="424732"/>
          </a:xfrm>
          <a:prstGeom prst="rect">
            <a:avLst/>
          </a:prstGeom>
        </p:spPr>
        <p:txBody>
          <a:bodyPr wrap="none">
            <a:spAutoFit/>
          </a:bodyPr>
          <a:lstStyle/>
          <a:p>
            <a:pPr algn="just">
              <a:lnSpc>
                <a:spcPct val="90000"/>
              </a:lnSpc>
              <a:buFont typeface="Wingdings" charset="0"/>
              <a:buNone/>
              <a:defRPr/>
            </a:pPr>
            <a:r>
              <a:rPr lang="en-US" altLang="zh-CN" sz="2400" b="1" dirty="0">
                <a:latin typeface="Times New Roman" charset="0"/>
              </a:rPr>
              <a:t>WHERE</a:t>
            </a:r>
            <a:r>
              <a:rPr lang="zh-CN" altLang="en-US" sz="2400" b="1" dirty="0">
                <a:latin typeface="Times New Roman" charset="0"/>
              </a:rPr>
              <a:t>子句中含多个连接条件时，称为</a:t>
            </a:r>
            <a:r>
              <a:rPr lang="zh-CN" altLang="en-US" sz="2400" b="1" dirty="0">
                <a:solidFill>
                  <a:srgbClr val="FF00FF"/>
                </a:solidFill>
                <a:latin typeface="Times New Roman" charset="0"/>
              </a:rPr>
              <a:t>复合条件连接</a:t>
            </a:r>
            <a:endParaRPr lang="en-US" altLang="zh-CN" sz="2400" b="1" dirty="0">
              <a:solidFill>
                <a:srgbClr val="FF00FF"/>
              </a:solidFill>
              <a:latin typeface="Times New Roman"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2787">
                                            <p:txEl>
                                              <p:pRg st="1" end="1"/>
                                            </p:txEl>
                                          </p:spTgt>
                                        </p:tgtEl>
                                        <p:attrNameLst>
                                          <p:attrName>style.visibility</p:attrName>
                                        </p:attrNameLst>
                                      </p:cBhvr>
                                      <p:to>
                                        <p:strVal val="visible"/>
                                      </p:to>
                                    </p:set>
                                    <p:animEffect transition="in" filter="blinds(horizontal)">
                                      <p:cBhvr>
                                        <p:cTn id="7" dur="500"/>
                                        <p:tgtEl>
                                          <p:spTgt spid="5027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502787">
                                            <p:txEl>
                                              <p:pRg st="2" end="2"/>
                                            </p:txEl>
                                          </p:spTgt>
                                        </p:tgtEl>
                                        <p:attrNameLst>
                                          <p:attrName>style.visibility</p:attrName>
                                        </p:attrNameLst>
                                      </p:cBhvr>
                                      <p:to>
                                        <p:strVal val="visible"/>
                                      </p:to>
                                    </p:set>
                                    <p:anim calcmode="lin" valueType="num">
                                      <p:cBhvr additive="base">
                                        <p:cTn id="12" dur="500" fill="hold"/>
                                        <p:tgtEl>
                                          <p:spTgt spid="502787">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02787">
                                            <p:txEl>
                                              <p:pRg st="2" end="2"/>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502787">
                                            <p:txEl>
                                              <p:pRg st="3" end="3"/>
                                            </p:txEl>
                                          </p:spTgt>
                                        </p:tgtEl>
                                        <p:attrNameLst>
                                          <p:attrName>style.visibility</p:attrName>
                                        </p:attrNameLst>
                                      </p:cBhvr>
                                      <p:to>
                                        <p:strVal val="visible"/>
                                      </p:to>
                                    </p:set>
                                    <p:anim calcmode="lin" valueType="num">
                                      <p:cBhvr additive="base">
                                        <p:cTn id="16" dur="500" fill="hold"/>
                                        <p:tgtEl>
                                          <p:spTgt spid="502787">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02787">
                                            <p:txEl>
                                              <p:pRg st="3" end="3"/>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502787">
                                            <p:txEl>
                                              <p:pRg st="4" end="4"/>
                                            </p:txEl>
                                          </p:spTgt>
                                        </p:tgtEl>
                                        <p:attrNameLst>
                                          <p:attrName>style.visibility</p:attrName>
                                        </p:attrNameLst>
                                      </p:cBhvr>
                                      <p:to>
                                        <p:strVal val="visible"/>
                                      </p:to>
                                    </p:set>
                                    <p:anim calcmode="lin" valueType="num">
                                      <p:cBhvr additive="base">
                                        <p:cTn id="20" dur="500" fill="hold"/>
                                        <p:tgtEl>
                                          <p:spTgt spid="502787">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02787">
                                            <p:txEl>
                                              <p:pRg st="4" end="4"/>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502787">
                                            <p:txEl>
                                              <p:pRg st="5" end="5"/>
                                            </p:txEl>
                                          </p:spTgt>
                                        </p:tgtEl>
                                        <p:attrNameLst>
                                          <p:attrName>style.visibility</p:attrName>
                                        </p:attrNameLst>
                                      </p:cBhvr>
                                      <p:to>
                                        <p:strVal val="visible"/>
                                      </p:to>
                                    </p:set>
                                    <p:anim calcmode="lin" valueType="num">
                                      <p:cBhvr additive="base">
                                        <p:cTn id="24" dur="500" fill="hold"/>
                                        <p:tgtEl>
                                          <p:spTgt spid="502787">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02787">
                                            <p:txEl>
                                              <p:pRg st="5" end="5"/>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502787">
                                            <p:txEl>
                                              <p:pRg st="6" end="6"/>
                                            </p:txEl>
                                          </p:spTgt>
                                        </p:tgtEl>
                                        <p:attrNameLst>
                                          <p:attrName>style.visibility</p:attrName>
                                        </p:attrNameLst>
                                      </p:cBhvr>
                                      <p:to>
                                        <p:strVal val="visible"/>
                                      </p:to>
                                    </p:set>
                                    <p:anim calcmode="lin" valueType="num">
                                      <p:cBhvr additive="base">
                                        <p:cTn id="28" dur="500" fill="hold"/>
                                        <p:tgtEl>
                                          <p:spTgt spid="502787">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0278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a:extLst>
              <a:ext uri="{FF2B5EF4-FFF2-40B4-BE49-F238E27FC236}">
                <a16:creationId xmlns:a16="http://schemas.microsoft.com/office/drawing/2014/main" id="{013860D0-8B0B-C749-BC36-A68379F67009}"/>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en-US" altLang="zh-CN" dirty="0">
                <a:solidFill>
                  <a:schemeClr val="bg2">
                    <a:lumMod val="10000"/>
                  </a:schemeClr>
                </a:solidFill>
              </a:rPr>
              <a:t>5.3.4 </a:t>
            </a:r>
            <a:r>
              <a:rPr lang="zh-CN" altLang="en-US" dirty="0">
                <a:solidFill>
                  <a:schemeClr val="bg2">
                    <a:lumMod val="10000"/>
                  </a:schemeClr>
                </a:solidFill>
              </a:rPr>
              <a:t>嵌套查询</a:t>
            </a:r>
          </a:p>
        </p:txBody>
      </p:sp>
      <p:sp>
        <p:nvSpPr>
          <p:cNvPr id="506883" name="Rectangle 3">
            <a:extLst>
              <a:ext uri="{FF2B5EF4-FFF2-40B4-BE49-F238E27FC236}">
                <a16:creationId xmlns:a16="http://schemas.microsoft.com/office/drawing/2014/main" id="{E658C825-63F8-4F4B-93A3-442D1CBE273A}"/>
              </a:ext>
            </a:extLst>
          </p:cNvPr>
          <p:cNvSpPr>
            <a:spLocks noGrp="1" noChangeArrowheads="1"/>
          </p:cNvSpPr>
          <p:nvPr>
            <p:ph idx="1"/>
          </p:nvPr>
        </p:nvSpPr>
        <p:spPr>
          <a:xfrm>
            <a:off x="678095" y="1304693"/>
            <a:ext cx="11394040" cy="4872270"/>
          </a:xfrm>
        </p:spPr>
        <p:txBody>
          <a:bodyPr>
            <a:normAutofit/>
          </a:bodyPr>
          <a:lstStyle/>
          <a:p>
            <a:pPr marL="0" indent="0">
              <a:lnSpc>
                <a:spcPct val="120000"/>
              </a:lnSpc>
              <a:buNone/>
              <a:defRPr/>
            </a:pPr>
            <a:r>
              <a:rPr lang="zh-CN" altLang="en-US" sz="2000" b="1" dirty="0">
                <a:solidFill>
                  <a:schemeClr val="folHlink"/>
                </a:solidFill>
                <a:latin typeface="Times New Roman" charset="0"/>
              </a:rPr>
              <a:t>概念：</a:t>
            </a:r>
            <a:endParaRPr lang="en-US" altLang="zh-CN" sz="2000" b="1" dirty="0">
              <a:solidFill>
                <a:schemeClr val="folHlink"/>
              </a:solidFill>
              <a:latin typeface="Times New Roman" charset="0"/>
            </a:endParaRPr>
          </a:p>
          <a:p>
            <a:pPr marL="457200" lvl="1" indent="-447675">
              <a:lnSpc>
                <a:spcPct val="110000"/>
              </a:lnSpc>
              <a:spcAft>
                <a:spcPct val="40000"/>
              </a:spcAft>
              <a:buNone/>
              <a:defRPr/>
            </a:pPr>
            <a:r>
              <a:rPr lang="zh-CN" altLang="en-US" sz="2000" b="1" dirty="0">
                <a:latin typeface="Times New Roman" charset="0"/>
              </a:rPr>
              <a:t>一个</a:t>
            </a:r>
            <a:r>
              <a:rPr lang="en-US" altLang="zh-CN" sz="2000" b="1" dirty="0">
                <a:latin typeface="Times New Roman" charset="0"/>
              </a:rPr>
              <a:t>SELECT-FROM-WHERE</a:t>
            </a:r>
            <a:r>
              <a:rPr lang="zh-CN" altLang="en-US" sz="2000" b="1" dirty="0">
                <a:latin typeface="Times New Roman" charset="0"/>
              </a:rPr>
              <a:t>语句称为一个</a:t>
            </a:r>
            <a:r>
              <a:rPr lang="zh-CN" altLang="en-US" sz="2000" b="1" dirty="0">
                <a:solidFill>
                  <a:srgbClr val="CC0000"/>
                </a:solidFill>
                <a:latin typeface="Times New Roman" charset="0"/>
              </a:rPr>
              <a:t>查询块。</a:t>
            </a:r>
            <a:endParaRPr lang="en-US" altLang="zh-CN" sz="2000" b="1" dirty="0">
              <a:solidFill>
                <a:srgbClr val="CC0000"/>
              </a:solidFill>
              <a:latin typeface="Times New Roman" charset="0"/>
            </a:endParaRPr>
          </a:p>
          <a:p>
            <a:pPr marL="457200" lvl="1" indent="-447675">
              <a:lnSpc>
                <a:spcPct val="110000"/>
              </a:lnSpc>
              <a:buNone/>
              <a:defRPr/>
            </a:pPr>
            <a:r>
              <a:rPr lang="zh-CN" altLang="en-US" sz="2000" b="1" dirty="0">
                <a:latin typeface="Times New Roman" charset="0"/>
              </a:rPr>
              <a:t>将一个查询块嵌套在另一个查询块的</a:t>
            </a:r>
            <a:r>
              <a:rPr lang="en-US" altLang="zh-CN" sz="2000" b="1" dirty="0">
                <a:latin typeface="Times New Roman" charset="0"/>
              </a:rPr>
              <a:t>WHERE</a:t>
            </a:r>
            <a:r>
              <a:rPr lang="zh-CN" altLang="en-US" sz="2000" b="1" dirty="0">
                <a:latin typeface="Times New Roman" charset="0"/>
              </a:rPr>
              <a:t>子句或</a:t>
            </a:r>
            <a:r>
              <a:rPr lang="en-US" altLang="zh-CN" sz="2000" b="1" dirty="0">
                <a:latin typeface="Times New Roman" charset="0"/>
              </a:rPr>
              <a:t>HAVING</a:t>
            </a:r>
            <a:r>
              <a:rPr lang="zh-CN" altLang="en-US" sz="2000" b="1" dirty="0">
                <a:latin typeface="Times New Roman" charset="0"/>
              </a:rPr>
              <a:t>短语的条件中的查询称为</a:t>
            </a:r>
            <a:r>
              <a:rPr lang="zh-CN" altLang="en-US" sz="2000" b="1" dirty="0">
                <a:solidFill>
                  <a:srgbClr val="CC0000"/>
                </a:solidFill>
                <a:latin typeface="Times New Roman" charset="0"/>
              </a:rPr>
              <a:t>嵌套查询。</a:t>
            </a:r>
            <a:endParaRPr lang="en-US" altLang="zh-CN" sz="2000" b="1" dirty="0">
              <a:solidFill>
                <a:srgbClr val="CC0000"/>
              </a:solidFill>
              <a:latin typeface="Times New Roman" charset="0"/>
            </a:endParaRPr>
          </a:p>
          <a:p>
            <a:pPr marL="0" indent="0">
              <a:lnSpc>
                <a:spcPct val="120000"/>
              </a:lnSpc>
              <a:buNone/>
              <a:defRPr/>
            </a:pPr>
            <a:r>
              <a:rPr lang="en-US" altLang="zh-CN" sz="2000" b="1" dirty="0">
                <a:latin typeface="Times New Roman" charset="0"/>
              </a:rPr>
              <a:t>        </a:t>
            </a:r>
          </a:p>
        </p:txBody>
      </p:sp>
      <p:sp>
        <p:nvSpPr>
          <p:cNvPr id="5" name="幻灯片编号占位符 5">
            <a:extLst>
              <a:ext uri="{FF2B5EF4-FFF2-40B4-BE49-F238E27FC236}">
                <a16:creationId xmlns:a16="http://schemas.microsoft.com/office/drawing/2014/main" id="{82FDE2E9-94E8-0A48-B90A-38DF10560D70}"/>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265BA778-7302-F44A-A457-A82137D84673}" type="slidenum">
              <a:rPr kumimoji="0" lang="en-US" altLang="zh-CN" sz="1400">
                <a:ea typeface="宋体" panose="02010600030101010101" pitchFamily="2" charset="-122"/>
              </a:rPr>
              <a:pPr/>
              <a:t>58</a:t>
            </a:fld>
            <a:endParaRPr kumimoji="0" lang="en-US" altLang="zh-CN" sz="1400">
              <a:ea typeface="宋体" panose="02010600030101010101" pitchFamily="2" charset="-122"/>
            </a:endParaRPr>
          </a:p>
        </p:txBody>
      </p:sp>
      <p:sp>
        <p:nvSpPr>
          <p:cNvPr id="2" name="矩形 1">
            <a:extLst>
              <a:ext uri="{FF2B5EF4-FFF2-40B4-BE49-F238E27FC236}">
                <a16:creationId xmlns:a16="http://schemas.microsoft.com/office/drawing/2014/main" id="{CE6124A5-91F8-074B-8705-D7B3648F72A1}"/>
              </a:ext>
            </a:extLst>
          </p:cNvPr>
          <p:cNvSpPr/>
          <p:nvPr/>
        </p:nvSpPr>
        <p:spPr>
          <a:xfrm>
            <a:off x="811659" y="2934683"/>
            <a:ext cx="5284341" cy="3142399"/>
          </a:xfrm>
          <a:prstGeom prst="rect">
            <a:avLst/>
          </a:prstGeom>
        </p:spPr>
        <p:txBody>
          <a:bodyPr wrap="square">
            <a:spAutoFit/>
          </a:bodyPr>
          <a:lstStyle/>
          <a:p>
            <a:pPr>
              <a:lnSpc>
                <a:spcPct val="125000"/>
              </a:lnSpc>
              <a:buFont typeface="Wingdings" pitchFamily="2" charset="2"/>
              <a:buNone/>
            </a:pPr>
            <a:r>
              <a:rPr lang="en-US" altLang="zh-CN" sz="2000" b="1" dirty="0">
                <a:latin typeface="DengXian" panose="02010600030101010101" pitchFamily="2" charset="-122"/>
                <a:ea typeface="DengXian" panose="02010600030101010101" pitchFamily="2" charset="-122"/>
              </a:rPr>
              <a:t>SELECT </a:t>
            </a:r>
            <a:r>
              <a:rPr lang="en-US" altLang="zh-CN" sz="2000" b="1" dirty="0" err="1">
                <a:latin typeface="DengXian" panose="02010600030101010101" pitchFamily="2" charset="-122"/>
                <a:ea typeface="DengXian" panose="02010600030101010101" pitchFamily="2" charset="-122"/>
              </a:rPr>
              <a:t>Sname</a:t>
            </a:r>
            <a:r>
              <a:rPr lang="en-US" altLang="zh-CN" sz="2000" b="1" dirty="0">
                <a:latin typeface="DengXian" panose="02010600030101010101" pitchFamily="2" charset="-122"/>
                <a:ea typeface="DengXian" panose="02010600030101010101" pitchFamily="2" charset="-122"/>
              </a:rPr>
              <a:t>	</a:t>
            </a:r>
            <a:r>
              <a:rPr lang="zh-CN" altLang="en-US" sz="2000" b="1" dirty="0">
                <a:latin typeface="DengXian" panose="02010600030101010101" pitchFamily="2" charset="-122"/>
                <a:ea typeface="DengXian" panose="02010600030101010101" pitchFamily="2" charset="-122"/>
              </a:rPr>
              <a:t>外层查询</a:t>
            </a:r>
            <a:r>
              <a:rPr lang="en-US" altLang="zh-CN" sz="2000" b="1" dirty="0">
                <a:latin typeface="DengXian" panose="02010600030101010101" pitchFamily="2" charset="-122"/>
                <a:ea typeface="DengXian" panose="02010600030101010101" pitchFamily="2" charset="-122"/>
              </a:rPr>
              <a:t>/</a:t>
            </a:r>
            <a:r>
              <a:rPr lang="zh-CN" altLang="en-US" sz="2000" b="1" dirty="0">
                <a:latin typeface="DengXian" panose="02010600030101010101" pitchFamily="2" charset="-122"/>
                <a:ea typeface="DengXian" panose="02010600030101010101" pitchFamily="2" charset="-122"/>
              </a:rPr>
              <a:t>父查询</a:t>
            </a:r>
            <a:endParaRPr lang="en-US" altLang="zh-CN" sz="2000" b="1" dirty="0">
              <a:latin typeface="DengXian" panose="02010600030101010101" pitchFamily="2" charset="-122"/>
              <a:ea typeface="DengXian" panose="02010600030101010101" pitchFamily="2" charset="-122"/>
            </a:endParaRPr>
          </a:p>
          <a:p>
            <a:pPr>
              <a:lnSpc>
                <a:spcPct val="125000"/>
              </a:lnSpc>
              <a:buFont typeface="Wingdings" pitchFamily="2" charset="2"/>
              <a:buNone/>
            </a:pPr>
            <a:r>
              <a:rPr lang="en-US" altLang="zh-CN" sz="2000" b="1" dirty="0">
                <a:latin typeface="DengXian" panose="02010600030101010101" pitchFamily="2" charset="-122"/>
                <a:ea typeface="DengXian" panose="02010600030101010101" pitchFamily="2" charset="-122"/>
              </a:rPr>
              <a:t> FROM Student</a:t>
            </a:r>
          </a:p>
          <a:p>
            <a:pPr>
              <a:lnSpc>
                <a:spcPct val="125000"/>
              </a:lnSpc>
              <a:buFont typeface="Wingdings" pitchFamily="2" charset="2"/>
              <a:buNone/>
            </a:pPr>
            <a:r>
              <a:rPr lang="en-US" altLang="zh-CN" sz="2000" b="1" dirty="0">
                <a:latin typeface="DengXian" panose="02010600030101010101" pitchFamily="2" charset="-122"/>
                <a:ea typeface="DengXian" panose="02010600030101010101" pitchFamily="2" charset="-122"/>
              </a:rPr>
              <a:t> WHERE </a:t>
            </a:r>
            <a:r>
              <a:rPr lang="en-US" altLang="zh-CN" sz="2000" b="1" dirty="0" err="1">
                <a:latin typeface="DengXian" panose="02010600030101010101" pitchFamily="2" charset="-122"/>
                <a:ea typeface="DengXian" panose="02010600030101010101" pitchFamily="2" charset="-122"/>
              </a:rPr>
              <a:t>Sno</a:t>
            </a:r>
            <a:r>
              <a:rPr lang="en-US" altLang="zh-CN" sz="2000" b="1" dirty="0">
                <a:latin typeface="DengXian" panose="02010600030101010101" pitchFamily="2" charset="-122"/>
                <a:ea typeface="DengXian" panose="02010600030101010101" pitchFamily="2" charset="-122"/>
              </a:rPr>
              <a:t> </a:t>
            </a:r>
            <a:r>
              <a:rPr lang="en-US" altLang="zh-CN" sz="2000" b="1" dirty="0">
                <a:solidFill>
                  <a:srgbClr val="FF00FF"/>
                </a:solidFill>
                <a:latin typeface="DengXian" panose="02010600030101010101" pitchFamily="2" charset="-122"/>
                <a:ea typeface="DengXian" panose="02010600030101010101" pitchFamily="2" charset="-122"/>
              </a:rPr>
              <a:t>IN</a:t>
            </a:r>
          </a:p>
          <a:p>
            <a:pPr>
              <a:lnSpc>
                <a:spcPct val="125000"/>
              </a:lnSpc>
              <a:buFont typeface="Wingdings" pitchFamily="2" charset="2"/>
              <a:buNone/>
            </a:pPr>
            <a:r>
              <a:rPr lang="en-US" altLang="zh-CN" sz="2000" b="1" dirty="0">
                <a:latin typeface="DengXian" panose="02010600030101010101" pitchFamily="2" charset="-122"/>
                <a:ea typeface="DengXian" panose="02010600030101010101" pitchFamily="2" charset="-122"/>
              </a:rPr>
              <a:t>  </a:t>
            </a:r>
            <a:r>
              <a:rPr lang="zh-CN" altLang="en-US" sz="2000" b="1" dirty="0">
                <a:solidFill>
                  <a:schemeClr val="folHlink"/>
                </a:solidFill>
                <a:latin typeface="DengXian" panose="02010600030101010101" pitchFamily="2" charset="-122"/>
                <a:ea typeface="DengXian" panose="02010600030101010101" pitchFamily="2" charset="-122"/>
              </a:rPr>
              <a:t>（</a:t>
            </a:r>
            <a:endParaRPr lang="en-US" altLang="zh-CN" sz="2000" b="1" dirty="0">
              <a:solidFill>
                <a:schemeClr val="folHlink"/>
              </a:solidFill>
              <a:latin typeface="DengXian" panose="02010600030101010101" pitchFamily="2" charset="-122"/>
              <a:ea typeface="DengXian" panose="02010600030101010101" pitchFamily="2" charset="-122"/>
            </a:endParaRPr>
          </a:p>
          <a:p>
            <a:pPr>
              <a:lnSpc>
                <a:spcPct val="125000"/>
              </a:lnSpc>
              <a:buFont typeface="Wingdings" pitchFamily="2" charset="2"/>
              <a:buNone/>
            </a:pPr>
            <a:r>
              <a:rPr lang="zh-CN" altLang="en-US" sz="2000" b="1" dirty="0">
                <a:solidFill>
                  <a:schemeClr val="folHlink"/>
                </a:solidFill>
                <a:latin typeface="DengXian" panose="02010600030101010101" pitchFamily="2" charset="-122"/>
                <a:ea typeface="DengXian" panose="02010600030101010101" pitchFamily="2" charset="-122"/>
              </a:rPr>
              <a:t>    </a:t>
            </a:r>
            <a:r>
              <a:rPr lang="en-US" altLang="zh-CN" sz="2000" b="1" dirty="0">
                <a:solidFill>
                  <a:schemeClr val="folHlink"/>
                </a:solidFill>
                <a:latin typeface="DengXian" panose="02010600030101010101" pitchFamily="2" charset="-122"/>
                <a:ea typeface="DengXian" panose="02010600030101010101" pitchFamily="2" charset="-122"/>
              </a:rPr>
              <a:t>SELECT </a:t>
            </a:r>
            <a:r>
              <a:rPr lang="en-US" altLang="zh-CN" sz="2000" b="1" dirty="0" err="1">
                <a:solidFill>
                  <a:schemeClr val="folHlink"/>
                </a:solidFill>
                <a:latin typeface="DengXian" panose="02010600030101010101" pitchFamily="2" charset="-122"/>
                <a:ea typeface="DengXian" panose="02010600030101010101" pitchFamily="2" charset="-122"/>
              </a:rPr>
              <a:t>Sno</a:t>
            </a:r>
            <a:r>
              <a:rPr lang="en-US" altLang="zh-CN" sz="2000" b="1" dirty="0">
                <a:solidFill>
                  <a:schemeClr val="folHlink"/>
                </a:solidFill>
                <a:latin typeface="DengXian" panose="02010600030101010101" pitchFamily="2" charset="-122"/>
                <a:ea typeface="DengXian" panose="02010600030101010101" pitchFamily="2" charset="-122"/>
              </a:rPr>
              <a:t>	</a:t>
            </a:r>
            <a:r>
              <a:rPr lang="zh-CN" altLang="en-US" sz="2000" b="1" dirty="0">
                <a:solidFill>
                  <a:schemeClr val="folHlink"/>
                </a:solidFill>
                <a:latin typeface="DengXian" panose="02010600030101010101" pitchFamily="2" charset="-122"/>
                <a:ea typeface="DengXian" panose="02010600030101010101" pitchFamily="2" charset="-122"/>
              </a:rPr>
              <a:t>内层查询</a:t>
            </a:r>
            <a:r>
              <a:rPr lang="en-US" altLang="zh-CN" sz="2000" b="1" dirty="0">
                <a:solidFill>
                  <a:schemeClr val="folHlink"/>
                </a:solidFill>
                <a:latin typeface="DengXian" panose="02010600030101010101" pitchFamily="2" charset="-122"/>
                <a:ea typeface="DengXian" panose="02010600030101010101" pitchFamily="2" charset="-122"/>
              </a:rPr>
              <a:t>/</a:t>
            </a:r>
            <a:r>
              <a:rPr lang="zh-CN" altLang="en-US" sz="2000" b="1" dirty="0">
                <a:solidFill>
                  <a:schemeClr val="folHlink"/>
                </a:solidFill>
                <a:latin typeface="DengXian" panose="02010600030101010101" pitchFamily="2" charset="-122"/>
                <a:ea typeface="DengXian" panose="02010600030101010101" pitchFamily="2" charset="-122"/>
              </a:rPr>
              <a:t>子查询</a:t>
            </a:r>
            <a:endParaRPr lang="en-US" altLang="zh-CN" sz="2000" b="1" dirty="0">
              <a:solidFill>
                <a:schemeClr val="folHlink"/>
              </a:solidFill>
              <a:latin typeface="DengXian" panose="02010600030101010101" pitchFamily="2" charset="-122"/>
              <a:ea typeface="DengXian" panose="02010600030101010101" pitchFamily="2" charset="-122"/>
            </a:endParaRPr>
          </a:p>
          <a:p>
            <a:pPr>
              <a:lnSpc>
                <a:spcPct val="125000"/>
              </a:lnSpc>
              <a:buFont typeface="Wingdings" pitchFamily="2" charset="2"/>
              <a:buNone/>
            </a:pPr>
            <a:r>
              <a:rPr lang="en-US" altLang="zh-CN" sz="2000" b="1" dirty="0">
                <a:solidFill>
                  <a:schemeClr val="folHlink"/>
                </a:solidFill>
                <a:latin typeface="DengXian" panose="02010600030101010101" pitchFamily="2" charset="-122"/>
                <a:ea typeface="DengXian" panose="02010600030101010101" pitchFamily="2" charset="-122"/>
              </a:rPr>
              <a:t>    FROM SC</a:t>
            </a:r>
          </a:p>
          <a:p>
            <a:pPr>
              <a:lnSpc>
                <a:spcPct val="125000"/>
              </a:lnSpc>
              <a:buFont typeface="Wingdings" pitchFamily="2" charset="2"/>
              <a:buNone/>
            </a:pPr>
            <a:r>
              <a:rPr lang="en-US" altLang="zh-CN" sz="2000" b="1" dirty="0">
                <a:solidFill>
                  <a:schemeClr val="folHlink"/>
                </a:solidFill>
                <a:latin typeface="DengXian" panose="02010600030101010101" pitchFamily="2" charset="-122"/>
                <a:ea typeface="DengXian" panose="02010600030101010101" pitchFamily="2" charset="-122"/>
              </a:rPr>
              <a:t>    WHERE </a:t>
            </a:r>
            <a:r>
              <a:rPr lang="en-US" altLang="zh-CN" sz="2000" b="1" dirty="0" err="1">
                <a:solidFill>
                  <a:schemeClr val="folHlink"/>
                </a:solidFill>
                <a:latin typeface="DengXian" panose="02010600030101010101" pitchFamily="2" charset="-122"/>
                <a:ea typeface="DengXian" panose="02010600030101010101" pitchFamily="2" charset="-122"/>
              </a:rPr>
              <a:t>Cno</a:t>
            </a:r>
            <a:r>
              <a:rPr lang="en-US" altLang="zh-CN" sz="2000" b="1" dirty="0">
                <a:solidFill>
                  <a:schemeClr val="folHlink"/>
                </a:solidFill>
                <a:latin typeface="DengXian" panose="02010600030101010101" pitchFamily="2" charset="-122"/>
                <a:ea typeface="DengXian" panose="02010600030101010101" pitchFamily="2" charset="-122"/>
              </a:rPr>
              <a:t>=</a:t>
            </a:r>
            <a:r>
              <a:rPr lang="zh-CN" altLang="en-US" sz="2000" b="1" dirty="0">
                <a:solidFill>
                  <a:schemeClr val="folHlink"/>
                </a:solidFill>
                <a:latin typeface="DengXian" panose="02010600030101010101" pitchFamily="2" charset="-122"/>
                <a:ea typeface="DengXian" panose="02010600030101010101" pitchFamily="2" charset="-122"/>
              </a:rPr>
              <a:t>‘</a:t>
            </a:r>
            <a:r>
              <a:rPr lang="en-US" altLang="zh-CN" sz="2000" b="1" dirty="0">
                <a:solidFill>
                  <a:schemeClr val="folHlink"/>
                </a:solidFill>
                <a:latin typeface="DengXian" panose="02010600030101010101" pitchFamily="2" charset="-122"/>
                <a:ea typeface="DengXian" panose="02010600030101010101" pitchFamily="2" charset="-122"/>
              </a:rPr>
              <a:t>2’</a:t>
            </a:r>
          </a:p>
          <a:p>
            <a:pPr>
              <a:lnSpc>
                <a:spcPct val="125000"/>
              </a:lnSpc>
              <a:buFont typeface="Wingdings" pitchFamily="2" charset="2"/>
              <a:buNone/>
            </a:pPr>
            <a:r>
              <a:rPr lang="zh-CN" altLang="en-US" sz="2000" b="1" dirty="0">
                <a:solidFill>
                  <a:schemeClr val="folHlink"/>
                </a:solidFill>
                <a:latin typeface="DengXian" panose="02010600030101010101" pitchFamily="2" charset="-122"/>
                <a:ea typeface="DengXian" panose="02010600030101010101" pitchFamily="2" charset="-122"/>
              </a:rPr>
              <a:t>    ）；</a:t>
            </a:r>
            <a:endParaRPr lang="en-US" altLang="zh-CN" sz="2000" b="1" dirty="0">
              <a:solidFill>
                <a:schemeClr val="folHlink"/>
              </a:solidFill>
              <a:latin typeface="DengXian" panose="02010600030101010101" pitchFamily="2" charset="-122"/>
              <a:ea typeface="DengXian" panose="02010600030101010101" pitchFamily="2" charset="-122"/>
            </a:endParaRPr>
          </a:p>
        </p:txBody>
      </p:sp>
      <p:sp>
        <p:nvSpPr>
          <p:cNvPr id="6" name="Rectangle 4">
            <a:extLst>
              <a:ext uri="{FF2B5EF4-FFF2-40B4-BE49-F238E27FC236}">
                <a16:creationId xmlns:a16="http://schemas.microsoft.com/office/drawing/2014/main" id="{659572C2-6806-1642-99FA-292919DBBD6E}"/>
              </a:ext>
            </a:extLst>
          </p:cNvPr>
          <p:cNvSpPr>
            <a:spLocks noChangeArrowheads="1"/>
          </p:cNvSpPr>
          <p:nvPr/>
        </p:nvSpPr>
        <p:spPr bwMode="auto">
          <a:xfrm>
            <a:off x="6229564" y="4272315"/>
            <a:ext cx="4130211" cy="1280992"/>
          </a:xfrm>
          <a:prstGeom prst="rect">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wrap="square">
            <a:spAutoFit/>
          </a:bodyPr>
          <a:lstStyle/>
          <a:p>
            <a:pPr lvl="1" indent="-447675">
              <a:lnSpc>
                <a:spcPct val="150000"/>
              </a:lnSpc>
            </a:pPr>
            <a:r>
              <a:rPr kumimoji="1" lang="zh-CN" altLang="en-US" b="1" dirty="0">
                <a:latin typeface="Tahoma" panose="020B0604030504040204" pitchFamily="34" charset="0"/>
                <a:ea typeface="黑体" panose="02010609060101010101" pitchFamily="49" charset="-122"/>
              </a:rPr>
              <a:t>说明：</a:t>
            </a:r>
            <a:endParaRPr kumimoji="1" lang="en-US" altLang="zh-CN" b="1" dirty="0">
              <a:latin typeface="Tahoma" panose="020B0604030504040204" pitchFamily="34" charset="0"/>
              <a:ea typeface="黑体" panose="02010609060101010101" pitchFamily="49" charset="-122"/>
            </a:endParaRPr>
          </a:p>
          <a:p>
            <a:pPr lvl="1" indent="-447675">
              <a:lnSpc>
                <a:spcPct val="150000"/>
              </a:lnSpc>
            </a:pPr>
            <a:r>
              <a:rPr kumimoji="1" lang="zh-CN" altLang="en-US" b="1" dirty="0">
                <a:latin typeface="Tahoma" panose="020B0604030504040204" pitchFamily="34" charset="0"/>
                <a:ea typeface="黑体" panose="02010609060101010101" pitchFamily="49" charset="-122"/>
              </a:rPr>
              <a:t>子查询中</a:t>
            </a:r>
            <a:r>
              <a:rPr kumimoji="1" lang="zh-CN" altLang="en-US" b="1" dirty="0">
                <a:solidFill>
                  <a:srgbClr val="C00000"/>
                </a:solidFill>
                <a:latin typeface="Tahoma" panose="020B0604030504040204" pitchFamily="34" charset="0"/>
                <a:ea typeface="黑体" panose="02010609060101010101" pitchFamily="49" charset="-122"/>
              </a:rPr>
              <a:t>不能</a:t>
            </a:r>
            <a:r>
              <a:rPr kumimoji="1" lang="zh-CN" altLang="en-US" b="1" dirty="0">
                <a:latin typeface="Tahoma" panose="020B0604030504040204" pitchFamily="34" charset="0"/>
                <a:ea typeface="黑体" panose="02010609060101010101" pitchFamily="49" charset="-122"/>
              </a:rPr>
              <a:t>使用</a:t>
            </a:r>
            <a:r>
              <a:rPr kumimoji="1" lang="en-US" altLang="zh-CN" b="1" dirty="0">
                <a:latin typeface="Tahoma" panose="020B0604030504040204" pitchFamily="34" charset="0"/>
                <a:ea typeface="黑体" panose="02010609060101010101" pitchFamily="49" charset="-122"/>
              </a:rPr>
              <a:t>ORDER BY</a:t>
            </a:r>
            <a:r>
              <a:rPr kumimoji="1" lang="zh-CN" altLang="en-US" b="1" dirty="0">
                <a:latin typeface="Tahoma" panose="020B0604030504040204" pitchFamily="34" charset="0"/>
                <a:ea typeface="黑体" panose="02010609060101010101" pitchFamily="49" charset="-122"/>
              </a:rPr>
              <a:t>子句</a:t>
            </a:r>
            <a:endParaRPr kumimoji="1" lang="en-US" altLang="zh-CN" b="1" dirty="0">
              <a:latin typeface="Tahoma" panose="020B0604030504040204" pitchFamily="34" charset="0"/>
              <a:ea typeface="黑体" panose="02010609060101010101" pitchFamily="49" charset="-122"/>
            </a:endParaRPr>
          </a:p>
          <a:p>
            <a:pPr lvl="1" indent="-447675">
              <a:lnSpc>
                <a:spcPct val="150000"/>
              </a:lnSpc>
            </a:pPr>
            <a:r>
              <a:rPr kumimoji="1" lang="zh-CN" altLang="en-US" b="1" dirty="0">
                <a:latin typeface="Tahoma" panose="020B0604030504040204" pitchFamily="34" charset="0"/>
                <a:ea typeface="黑体" panose="02010609060101010101" pitchFamily="49" charset="-122"/>
              </a:rPr>
              <a:t>有些嵌套查询可以用连接查询替代</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Oval 4"/>
          <p:cNvSpPr/>
          <p:nvPr/>
        </p:nvSpPr>
        <p:spPr>
          <a:xfrm>
            <a:off x="6822988" y="1110360"/>
            <a:ext cx="1071523" cy="1077671"/>
          </a:xfrm>
          <a:prstGeom prst="ellipse">
            <a:avLst/>
          </a:prstGeom>
          <a:solidFill>
            <a:schemeClr val="accent6">
              <a:lumMod val="75000"/>
            </a:schemeClr>
          </a:solidFill>
          <a:ln w="25400">
            <a:noFill/>
          </a:ln>
          <a:effectLst>
            <a:outerShdw blurRad="254000" dist="63500" dir="2700000" algn="tl" rotWithShape="0">
              <a:prstClr val="black">
                <a:alpha val="20000"/>
              </a:prstClr>
            </a:outerShdw>
          </a:effectLst>
          <a:scene3d>
            <a:camera prst="orthographicFront"/>
            <a:lightRig rig="twoPt" dir="t"/>
          </a:scene3d>
          <a:sp3d prstMaterial="plastic">
            <a:extrusionClr>
              <a:schemeClr val="accent1"/>
            </a:extrusionClr>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33">
              <a:solidFill>
                <a:srgbClr val="B2B2B2"/>
              </a:solidFill>
              <a:latin typeface="微软雅黑"/>
            </a:endParaRPr>
          </a:p>
        </p:txBody>
      </p:sp>
      <p:sp>
        <p:nvSpPr>
          <p:cNvPr id="38" name="Oval 5"/>
          <p:cNvSpPr/>
          <p:nvPr/>
        </p:nvSpPr>
        <p:spPr>
          <a:xfrm>
            <a:off x="4326711" y="1110360"/>
            <a:ext cx="1071523" cy="1077671"/>
          </a:xfrm>
          <a:prstGeom prst="ellipse">
            <a:avLst/>
          </a:prstGeom>
          <a:solidFill>
            <a:srgbClr val="596784"/>
          </a:solidFill>
          <a:ln w="25400">
            <a:noFill/>
          </a:ln>
          <a:effectLst>
            <a:outerShdw blurRad="254000" dist="63500" dir="2700000" algn="tl" rotWithShape="0">
              <a:prstClr val="black">
                <a:alpha val="20000"/>
              </a:prstClr>
            </a:outerShdw>
          </a:effectLst>
          <a:scene3d>
            <a:camera prst="orthographicFront"/>
            <a:lightRig rig="twoPt" dir="t"/>
          </a:scene3d>
          <a:sp3d prstMaterial="plastic">
            <a:extrusionClr>
              <a:schemeClr val="accent1"/>
            </a:extrusionClr>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33">
              <a:solidFill>
                <a:srgbClr val="B2B2B2"/>
              </a:solidFill>
              <a:latin typeface="微软雅黑"/>
            </a:endParaRPr>
          </a:p>
        </p:txBody>
      </p:sp>
      <p:sp>
        <p:nvSpPr>
          <p:cNvPr id="39" name="Rectangle 9"/>
          <p:cNvSpPr/>
          <p:nvPr/>
        </p:nvSpPr>
        <p:spPr>
          <a:xfrm>
            <a:off x="6826606" y="3575421"/>
            <a:ext cx="4423596" cy="2698851"/>
          </a:xfrm>
          <a:prstGeom prst="rect">
            <a:avLst/>
          </a:prstGeom>
          <a:solidFill>
            <a:schemeClr val="accent6">
              <a:lumMod val="75000"/>
            </a:schemeClr>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indent="-447675">
              <a:lnSpc>
                <a:spcPct val="150000"/>
              </a:lnSpc>
              <a:defRPr/>
            </a:pPr>
            <a:r>
              <a:rPr lang="zh-CN" altLang="en-US" sz="2000" b="1" dirty="0">
                <a:solidFill>
                  <a:schemeClr val="bg1">
                    <a:lumMod val="95000"/>
                  </a:schemeClr>
                </a:solidFill>
                <a:latin typeface="Times New Roman" charset="0"/>
              </a:rPr>
              <a:t>由里向外逐层处理。</a:t>
            </a:r>
            <a:endParaRPr lang="en-US" altLang="zh-CN" sz="2000" b="1" dirty="0">
              <a:solidFill>
                <a:schemeClr val="bg1">
                  <a:lumMod val="95000"/>
                </a:schemeClr>
              </a:solidFill>
              <a:latin typeface="Times New Roman" charset="0"/>
            </a:endParaRPr>
          </a:p>
          <a:p>
            <a:pPr marL="9525" lvl="1">
              <a:lnSpc>
                <a:spcPct val="150000"/>
              </a:lnSpc>
              <a:defRPr/>
            </a:pPr>
            <a:r>
              <a:rPr lang="zh-CN" altLang="en-US" sz="2000" b="1" dirty="0">
                <a:solidFill>
                  <a:schemeClr val="bg1">
                    <a:lumMod val="95000"/>
                  </a:schemeClr>
                </a:solidFill>
                <a:latin typeface="Times New Roman" charset="0"/>
              </a:rPr>
              <a:t>即每个子查询在上一级查询处理之前求解，子查询的结果用于建立其父查询的查找条件。</a:t>
            </a:r>
            <a:endParaRPr lang="en-US" altLang="zh-CN" sz="2000" b="1" dirty="0">
              <a:solidFill>
                <a:schemeClr val="bg1">
                  <a:lumMod val="95000"/>
                </a:schemeClr>
              </a:solidFill>
              <a:latin typeface="Times New Roman" charset="0"/>
            </a:endParaRPr>
          </a:p>
          <a:p>
            <a:endParaRPr lang="en-US" altLang="zh-CN" sz="2000" b="1" dirty="0">
              <a:solidFill>
                <a:schemeClr val="bg1">
                  <a:lumMod val="95000"/>
                </a:schemeClr>
              </a:solidFill>
              <a:latin typeface="微软雅黑"/>
            </a:endParaRPr>
          </a:p>
        </p:txBody>
      </p:sp>
      <p:sp>
        <p:nvSpPr>
          <p:cNvPr id="44" name="Rectangle 21"/>
          <p:cNvSpPr/>
          <p:nvPr/>
        </p:nvSpPr>
        <p:spPr>
          <a:xfrm>
            <a:off x="575352" y="3576912"/>
            <a:ext cx="4714517" cy="2698851"/>
          </a:xfrm>
          <a:prstGeom prst="rect">
            <a:avLst/>
          </a:prstGeom>
          <a:solidFill>
            <a:srgbClr val="596784"/>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r">
              <a:lnSpc>
                <a:spcPct val="150000"/>
              </a:lnSpc>
              <a:defRPr/>
            </a:pPr>
            <a:r>
              <a:rPr lang="zh-CN" altLang="en-US" sz="2000" b="1" dirty="0">
                <a:latin typeface="Times New Roman" charset="0"/>
              </a:rPr>
              <a:t>由里向外逐层处理。</a:t>
            </a:r>
            <a:endParaRPr lang="en-US" altLang="zh-CN" sz="2000" b="1" dirty="0">
              <a:latin typeface="Times New Roman" charset="0"/>
            </a:endParaRPr>
          </a:p>
          <a:p>
            <a:pPr marL="9525" lvl="1" algn="r">
              <a:lnSpc>
                <a:spcPct val="150000"/>
              </a:lnSpc>
              <a:defRPr/>
            </a:pPr>
            <a:r>
              <a:rPr lang="zh-CN" altLang="en-US" sz="2000" b="1" dirty="0">
                <a:latin typeface="Times New Roman" charset="0"/>
              </a:rPr>
              <a:t>即每个子查询在上一级查询处理之前求解，子查询的结果用于建立其父查询的查找条件。</a:t>
            </a:r>
            <a:endParaRPr lang="en-US" altLang="zh-CN" sz="2000" b="1" dirty="0">
              <a:latin typeface="Times New Roman" charset="0"/>
            </a:endParaRPr>
          </a:p>
        </p:txBody>
      </p:sp>
      <p:sp>
        <p:nvSpPr>
          <p:cNvPr id="49" name="Freeform 45"/>
          <p:cNvSpPr>
            <a:spLocks noEditPoints="1"/>
          </p:cNvSpPr>
          <p:nvPr/>
        </p:nvSpPr>
        <p:spPr bwMode="auto">
          <a:xfrm>
            <a:off x="4621214" y="1338053"/>
            <a:ext cx="482519" cy="622283"/>
          </a:xfrm>
          <a:custGeom>
            <a:avLst/>
            <a:gdLst>
              <a:gd name="T0" fmla="*/ 104 w 109"/>
              <a:gd name="T1" fmla="*/ 67 h 141"/>
              <a:gd name="T2" fmla="*/ 96 w 109"/>
              <a:gd name="T3" fmla="*/ 67 h 141"/>
              <a:gd name="T4" fmla="*/ 96 w 109"/>
              <a:gd name="T5" fmla="*/ 44 h 141"/>
              <a:gd name="T6" fmla="*/ 84 w 109"/>
              <a:gd name="T7" fmla="*/ 13 h 141"/>
              <a:gd name="T8" fmla="*/ 55 w 109"/>
              <a:gd name="T9" fmla="*/ 0 h 141"/>
              <a:gd name="T10" fmla="*/ 25 w 109"/>
              <a:gd name="T11" fmla="*/ 13 h 141"/>
              <a:gd name="T12" fmla="*/ 13 w 109"/>
              <a:gd name="T13" fmla="*/ 44 h 141"/>
              <a:gd name="T14" fmla="*/ 13 w 109"/>
              <a:gd name="T15" fmla="*/ 67 h 141"/>
              <a:gd name="T16" fmla="*/ 6 w 109"/>
              <a:gd name="T17" fmla="*/ 67 h 141"/>
              <a:gd name="T18" fmla="*/ 0 w 109"/>
              <a:gd name="T19" fmla="*/ 73 h 141"/>
              <a:gd name="T20" fmla="*/ 0 w 109"/>
              <a:gd name="T21" fmla="*/ 136 h 141"/>
              <a:gd name="T22" fmla="*/ 6 w 109"/>
              <a:gd name="T23" fmla="*/ 141 h 141"/>
              <a:gd name="T24" fmla="*/ 104 w 109"/>
              <a:gd name="T25" fmla="*/ 141 h 141"/>
              <a:gd name="T26" fmla="*/ 109 w 109"/>
              <a:gd name="T27" fmla="*/ 136 h 141"/>
              <a:gd name="T28" fmla="*/ 109 w 109"/>
              <a:gd name="T29" fmla="*/ 73 h 141"/>
              <a:gd name="T30" fmla="*/ 104 w 109"/>
              <a:gd name="T31" fmla="*/ 67 h 141"/>
              <a:gd name="T32" fmla="*/ 67 w 109"/>
              <a:gd name="T33" fmla="*/ 124 h 141"/>
              <a:gd name="T34" fmla="*/ 55 w 109"/>
              <a:gd name="T35" fmla="*/ 136 h 141"/>
              <a:gd name="T36" fmla="*/ 43 w 109"/>
              <a:gd name="T37" fmla="*/ 124 h 141"/>
              <a:gd name="T38" fmla="*/ 43 w 109"/>
              <a:gd name="T39" fmla="*/ 102 h 141"/>
              <a:gd name="T40" fmla="*/ 55 w 109"/>
              <a:gd name="T41" fmla="*/ 90 h 141"/>
              <a:gd name="T42" fmla="*/ 67 w 109"/>
              <a:gd name="T43" fmla="*/ 102 h 141"/>
              <a:gd name="T44" fmla="*/ 67 w 109"/>
              <a:gd name="T45" fmla="*/ 124 h 141"/>
              <a:gd name="T46" fmla="*/ 77 w 109"/>
              <a:gd name="T47" fmla="*/ 67 h 141"/>
              <a:gd name="T48" fmla="*/ 33 w 109"/>
              <a:gd name="T49" fmla="*/ 67 h 141"/>
              <a:gd name="T50" fmla="*/ 33 w 109"/>
              <a:gd name="T51" fmla="*/ 44 h 141"/>
              <a:gd name="T52" fmla="*/ 39 w 109"/>
              <a:gd name="T53" fmla="*/ 26 h 141"/>
              <a:gd name="T54" fmla="*/ 55 w 109"/>
              <a:gd name="T55" fmla="*/ 19 h 141"/>
              <a:gd name="T56" fmla="*/ 70 w 109"/>
              <a:gd name="T57" fmla="*/ 26 h 141"/>
              <a:gd name="T58" fmla="*/ 77 w 109"/>
              <a:gd name="T59" fmla="*/ 44 h 141"/>
              <a:gd name="T60" fmla="*/ 77 w 109"/>
              <a:gd name="T61" fmla="*/ 6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9" h="141">
                <a:moveTo>
                  <a:pt x="104" y="67"/>
                </a:moveTo>
                <a:cubicBezTo>
                  <a:pt x="96" y="67"/>
                  <a:pt x="96" y="67"/>
                  <a:pt x="96" y="67"/>
                </a:cubicBezTo>
                <a:cubicBezTo>
                  <a:pt x="96" y="44"/>
                  <a:pt x="96" y="44"/>
                  <a:pt x="96" y="44"/>
                </a:cubicBezTo>
                <a:cubicBezTo>
                  <a:pt x="96" y="32"/>
                  <a:pt x="92" y="21"/>
                  <a:pt x="84" y="13"/>
                </a:cubicBezTo>
                <a:cubicBezTo>
                  <a:pt x="77" y="5"/>
                  <a:pt x="66" y="0"/>
                  <a:pt x="55" y="0"/>
                </a:cubicBezTo>
                <a:cubicBezTo>
                  <a:pt x="43" y="0"/>
                  <a:pt x="32" y="5"/>
                  <a:pt x="25" y="13"/>
                </a:cubicBezTo>
                <a:cubicBezTo>
                  <a:pt x="18" y="21"/>
                  <a:pt x="13" y="32"/>
                  <a:pt x="13" y="44"/>
                </a:cubicBezTo>
                <a:cubicBezTo>
                  <a:pt x="13" y="67"/>
                  <a:pt x="13" y="67"/>
                  <a:pt x="13" y="67"/>
                </a:cubicBezTo>
                <a:cubicBezTo>
                  <a:pt x="6" y="67"/>
                  <a:pt x="6" y="67"/>
                  <a:pt x="6" y="67"/>
                </a:cubicBezTo>
                <a:cubicBezTo>
                  <a:pt x="3" y="67"/>
                  <a:pt x="0" y="70"/>
                  <a:pt x="0" y="73"/>
                </a:cubicBezTo>
                <a:cubicBezTo>
                  <a:pt x="0" y="136"/>
                  <a:pt x="0" y="136"/>
                  <a:pt x="0" y="136"/>
                </a:cubicBezTo>
                <a:cubicBezTo>
                  <a:pt x="0" y="139"/>
                  <a:pt x="3" y="141"/>
                  <a:pt x="6" y="141"/>
                </a:cubicBezTo>
                <a:cubicBezTo>
                  <a:pt x="104" y="141"/>
                  <a:pt x="104" y="141"/>
                  <a:pt x="104" y="141"/>
                </a:cubicBezTo>
                <a:cubicBezTo>
                  <a:pt x="107" y="141"/>
                  <a:pt x="109" y="139"/>
                  <a:pt x="109" y="136"/>
                </a:cubicBezTo>
                <a:cubicBezTo>
                  <a:pt x="109" y="73"/>
                  <a:pt x="109" y="73"/>
                  <a:pt x="109" y="73"/>
                </a:cubicBezTo>
                <a:cubicBezTo>
                  <a:pt x="109" y="70"/>
                  <a:pt x="107" y="67"/>
                  <a:pt x="104" y="67"/>
                </a:cubicBezTo>
                <a:close/>
                <a:moveTo>
                  <a:pt x="67" y="124"/>
                </a:moveTo>
                <a:cubicBezTo>
                  <a:pt x="67" y="130"/>
                  <a:pt x="61" y="136"/>
                  <a:pt x="55" y="136"/>
                </a:cubicBezTo>
                <a:cubicBezTo>
                  <a:pt x="48" y="136"/>
                  <a:pt x="43" y="130"/>
                  <a:pt x="43" y="124"/>
                </a:cubicBezTo>
                <a:cubicBezTo>
                  <a:pt x="43" y="102"/>
                  <a:pt x="43" y="102"/>
                  <a:pt x="43" y="102"/>
                </a:cubicBezTo>
                <a:cubicBezTo>
                  <a:pt x="43" y="95"/>
                  <a:pt x="48" y="90"/>
                  <a:pt x="55" y="90"/>
                </a:cubicBezTo>
                <a:cubicBezTo>
                  <a:pt x="61" y="90"/>
                  <a:pt x="67" y="95"/>
                  <a:pt x="67" y="102"/>
                </a:cubicBezTo>
                <a:lnTo>
                  <a:pt x="67" y="124"/>
                </a:lnTo>
                <a:close/>
                <a:moveTo>
                  <a:pt x="77" y="67"/>
                </a:moveTo>
                <a:cubicBezTo>
                  <a:pt x="33" y="67"/>
                  <a:pt x="33" y="67"/>
                  <a:pt x="33" y="67"/>
                </a:cubicBezTo>
                <a:cubicBezTo>
                  <a:pt x="33" y="44"/>
                  <a:pt x="33" y="44"/>
                  <a:pt x="33" y="44"/>
                </a:cubicBezTo>
                <a:cubicBezTo>
                  <a:pt x="33" y="37"/>
                  <a:pt x="35" y="31"/>
                  <a:pt x="39" y="26"/>
                </a:cubicBezTo>
                <a:cubicBezTo>
                  <a:pt x="44" y="22"/>
                  <a:pt x="49" y="19"/>
                  <a:pt x="55" y="19"/>
                </a:cubicBezTo>
                <a:cubicBezTo>
                  <a:pt x="61" y="19"/>
                  <a:pt x="66" y="22"/>
                  <a:pt x="70" y="26"/>
                </a:cubicBezTo>
                <a:cubicBezTo>
                  <a:pt x="74" y="31"/>
                  <a:pt x="77" y="37"/>
                  <a:pt x="77" y="44"/>
                </a:cubicBezTo>
                <a:lnTo>
                  <a:pt x="77" y="67"/>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a:solidFill>
                <a:srgbClr val="4D4D4D"/>
              </a:solidFill>
              <a:latin typeface="微软雅黑"/>
            </a:endParaRPr>
          </a:p>
        </p:txBody>
      </p:sp>
      <p:grpSp>
        <p:nvGrpSpPr>
          <p:cNvPr id="50" name="Group 32"/>
          <p:cNvGrpSpPr/>
          <p:nvPr/>
        </p:nvGrpSpPr>
        <p:grpSpPr>
          <a:xfrm>
            <a:off x="7042592" y="1338053"/>
            <a:ext cx="632319" cy="622283"/>
            <a:chOff x="1587575" y="2265358"/>
            <a:chExt cx="314468" cy="309477"/>
          </a:xfrm>
          <a:solidFill>
            <a:schemeClr val="bg1"/>
          </a:solidFill>
        </p:grpSpPr>
        <p:sp>
          <p:nvSpPr>
            <p:cNvPr id="51" name="Freeform 59"/>
            <p:cNvSpPr>
              <a:spLocks noEditPoints="1"/>
            </p:cNvSpPr>
            <p:nvPr/>
          </p:nvSpPr>
          <p:spPr bwMode="auto">
            <a:xfrm>
              <a:off x="1587575" y="2265358"/>
              <a:ext cx="314468" cy="309477"/>
            </a:xfrm>
            <a:custGeom>
              <a:avLst/>
              <a:gdLst>
                <a:gd name="T0" fmla="*/ 82 w 95"/>
                <a:gd name="T1" fmla="*/ 57 h 93"/>
                <a:gd name="T2" fmla="*/ 95 w 95"/>
                <a:gd name="T3" fmla="*/ 51 h 93"/>
                <a:gd name="T4" fmla="*/ 95 w 95"/>
                <a:gd name="T5" fmla="*/ 41 h 93"/>
                <a:gd name="T6" fmla="*/ 82 w 95"/>
                <a:gd name="T7" fmla="*/ 36 h 93"/>
                <a:gd name="T8" fmla="*/ 80 w 95"/>
                <a:gd name="T9" fmla="*/ 30 h 93"/>
                <a:gd name="T10" fmla="*/ 85 w 95"/>
                <a:gd name="T11" fmla="*/ 17 h 93"/>
                <a:gd name="T12" fmla="*/ 77 w 95"/>
                <a:gd name="T13" fmla="*/ 10 h 93"/>
                <a:gd name="T14" fmla="*/ 64 w 95"/>
                <a:gd name="T15" fmla="*/ 15 h 93"/>
                <a:gd name="T16" fmla="*/ 59 w 95"/>
                <a:gd name="T17" fmla="*/ 13 h 93"/>
                <a:gd name="T18" fmla="*/ 53 w 95"/>
                <a:gd name="T19" fmla="*/ 0 h 93"/>
                <a:gd name="T20" fmla="*/ 42 w 95"/>
                <a:gd name="T21" fmla="*/ 0 h 93"/>
                <a:gd name="T22" fmla="*/ 37 w 95"/>
                <a:gd name="T23" fmla="*/ 13 h 93"/>
                <a:gd name="T24" fmla="*/ 31 w 95"/>
                <a:gd name="T25" fmla="*/ 15 h 93"/>
                <a:gd name="T26" fmla="*/ 18 w 95"/>
                <a:gd name="T27" fmla="*/ 10 h 93"/>
                <a:gd name="T28" fmla="*/ 10 w 95"/>
                <a:gd name="T29" fmla="*/ 17 h 93"/>
                <a:gd name="T30" fmla="*/ 16 w 95"/>
                <a:gd name="T31" fmla="*/ 30 h 93"/>
                <a:gd name="T32" fmla="*/ 13 w 95"/>
                <a:gd name="T33" fmla="*/ 36 h 93"/>
                <a:gd name="T34" fmla="*/ 0 w 95"/>
                <a:gd name="T35" fmla="*/ 41 h 93"/>
                <a:gd name="T36" fmla="*/ 0 w 95"/>
                <a:gd name="T37" fmla="*/ 52 h 93"/>
                <a:gd name="T38" fmla="*/ 13 w 95"/>
                <a:gd name="T39" fmla="*/ 57 h 93"/>
                <a:gd name="T40" fmla="*/ 16 w 95"/>
                <a:gd name="T41" fmla="*/ 63 h 93"/>
                <a:gd name="T42" fmla="*/ 11 w 95"/>
                <a:gd name="T43" fmla="*/ 76 h 93"/>
                <a:gd name="T44" fmla="*/ 18 w 95"/>
                <a:gd name="T45" fmla="*/ 83 h 93"/>
                <a:gd name="T46" fmla="*/ 31 w 95"/>
                <a:gd name="T47" fmla="*/ 78 h 93"/>
                <a:gd name="T48" fmla="*/ 37 w 95"/>
                <a:gd name="T49" fmla="*/ 80 h 93"/>
                <a:gd name="T50" fmla="*/ 43 w 95"/>
                <a:gd name="T51" fmla="*/ 93 h 93"/>
                <a:gd name="T52" fmla="*/ 53 w 95"/>
                <a:gd name="T53" fmla="*/ 93 h 93"/>
                <a:gd name="T54" fmla="*/ 59 w 95"/>
                <a:gd name="T55" fmla="*/ 80 h 93"/>
                <a:gd name="T56" fmla="*/ 64 w 95"/>
                <a:gd name="T57" fmla="*/ 78 h 93"/>
                <a:gd name="T58" fmla="*/ 78 w 95"/>
                <a:gd name="T59" fmla="*/ 83 h 93"/>
                <a:gd name="T60" fmla="*/ 85 w 95"/>
                <a:gd name="T61" fmla="*/ 75 h 93"/>
                <a:gd name="T62" fmla="*/ 80 w 95"/>
                <a:gd name="T63" fmla="*/ 63 h 93"/>
                <a:gd name="T64" fmla="*/ 82 w 95"/>
                <a:gd name="T65" fmla="*/ 57 h 93"/>
                <a:gd name="T66" fmla="*/ 48 w 95"/>
                <a:gd name="T67" fmla="*/ 61 h 93"/>
                <a:gd name="T68" fmla="*/ 33 w 95"/>
                <a:gd name="T69" fmla="*/ 46 h 93"/>
                <a:gd name="T70" fmla="*/ 48 w 95"/>
                <a:gd name="T71" fmla="*/ 32 h 93"/>
                <a:gd name="T72" fmla="*/ 63 w 95"/>
                <a:gd name="T73" fmla="*/ 46 h 93"/>
                <a:gd name="T74" fmla="*/ 48 w 95"/>
                <a:gd name="T75" fmla="*/ 6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5" h="93">
                  <a:moveTo>
                    <a:pt x="82" y="57"/>
                  </a:moveTo>
                  <a:cubicBezTo>
                    <a:pt x="82" y="57"/>
                    <a:pt x="95" y="52"/>
                    <a:pt x="95" y="51"/>
                  </a:cubicBezTo>
                  <a:cubicBezTo>
                    <a:pt x="95" y="41"/>
                    <a:pt x="95" y="41"/>
                    <a:pt x="95" y="41"/>
                  </a:cubicBezTo>
                  <a:cubicBezTo>
                    <a:pt x="95" y="40"/>
                    <a:pt x="82" y="36"/>
                    <a:pt x="82" y="36"/>
                  </a:cubicBezTo>
                  <a:cubicBezTo>
                    <a:pt x="80" y="30"/>
                    <a:pt x="80" y="30"/>
                    <a:pt x="80" y="30"/>
                  </a:cubicBezTo>
                  <a:cubicBezTo>
                    <a:pt x="80" y="30"/>
                    <a:pt x="85" y="17"/>
                    <a:pt x="85" y="17"/>
                  </a:cubicBezTo>
                  <a:cubicBezTo>
                    <a:pt x="77" y="10"/>
                    <a:pt x="77" y="10"/>
                    <a:pt x="77" y="10"/>
                  </a:cubicBezTo>
                  <a:cubicBezTo>
                    <a:pt x="77" y="9"/>
                    <a:pt x="64" y="15"/>
                    <a:pt x="64" y="15"/>
                  </a:cubicBezTo>
                  <a:cubicBezTo>
                    <a:pt x="59" y="13"/>
                    <a:pt x="59" y="13"/>
                    <a:pt x="59" y="13"/>
                  </a:cubicBezTo>
                  <a:cubicBezTo>
                    <a:pt x="59" y="13"/>
                    <a:pt x="53" y="0"/>
                    <a:pt x="53" y="0"/>
                  </a:cubicBezTo>
                  <a:cubicBezTo>
                    <a:pt x="42" y="0"/>
                    <a:pt x="42" y="0"/>
                    <a:pt x="42" y="0"/>
                  </a:cubicBezTo>
                  <a:cubicBezTo>
                    <a:pt x="42" y="0"/>
                    <a:pt x="37" y="13"/>
                    <a:pt x="37" y="13"/>
                  </a:cubicBezTo>
                  <a:cubicBezTo>
                    <a:pt x="31" y="15"/>
                    <a:pt x="31" y="15"/>
                    <a:pt x="31" y="15"/>
                  </a:cubicBezTo>
                  <a:cubicBezTo>
                    <a:pt x="31" y="15"/>
                    <a:pt x="18" y="10"/>
                    <a:pt x="18" y="10"/>
                  </a:cubicBezTo>
                  <a:cubicBezTo>
                    <a:pt x="10" y="17"/>
                    <a:pt x="10" y="17"/>
                    <a:pt x="10" y="17"/>
                  </a:cubicBezTo>
                  <a:cubicBezTo>
                    <a:pt x="10" y="18"/>
                    <a:pt x="16" y="30"/>
                    <a:pt x="16" y="30"/>
                  </a:cubicBezTo>
                  <a:cubicBezTo>
                    <a:pt x="13" y="36"/>
                    <a:pt x="13" y="36"/>
                    <a:pt x="13" y="36"/>
                  </a:cubicBezTo>
                  <a:cubicBezTo>
                    <a:pt x="13" y="36"/>
                    <a:pt x="0" y="41"/>
                    <a:pt x="0" y="41"/>
                  </a:cubicBezTo>
                  <a:cubicBezTo>
                    <a:pt x="0" y="52"/>
                    <a:pt x="0" y="52"/>
                    <a:pt x="0" y="52"/>
                  </a:cubicBezTo>
                  <a:cubicBezTo>
                    <a:pt x="0" y="52"/>
                    <a:pt x="13" y="57"/>
                    <a:pt x="13" y="57"/>
                  </a:cubicBezTo>
                  <a:cubicBezTo>
                    <a:pt x="16" y="63"/>
                    <a:pt x="16" y="63"/>
                    <a:pt x="16" y="63"/>
                  </a:cubicBezTo>
                  <a:cubicBezTo>
                    <a:pt x="16" y="63"/>
                    <a:pt x="10" y="75"/>
                    <a:pt x="11" y="76"/>
                  </a:cubicBezTo>
                  <a:cubicBezTo>
                    <a:pt x="18" y="83"/>
                    <a:pt x="18" y="83"/>
                    <a:pt x="18" y="83"/>
                  </a:cubicBezTo>
                  <a:cubicBezTo>
                    <a:pt x="19" y="84"/>
                    <a:pt x="31" y="78"/>
                    <a:pt x="31" y="78"/>
                  </a:cubicBezTo>
                  <a:cubicBezTo>
                    <a:pt x="37" y="80"/>
                    <a:pt x="37" y="80"/>
                    <a:pt x="37" y="80"/>
                  </a:cubicBezTo>
                  <a:cubicBezTo>
                    <a:pt x="37" y="80"/>
                    <a:pt x="42" y="93"/>
                    <a:pt x="43" y="93"/>
                  </a:cubicBezTo>
                  <a:cubicBezTo>
                    <a:pt x="53" y="93"/>
                    <a:pt x="53" y="93"/>
                    <a:pt x="53" y="93"/>
                  </a:cubicBezTo>
                  <a:cubicBezTo>
                    <a:pt x="54" y="93"/>
                    <a:pt x="59" y="80"/>
                    <a:pt x="59" y="80"/>
                  </a:cubicBezTo>
                  <a:cubicBezTo>
                    <a:pt x="64" y="78"/>
                    <a:pt x="64" y="78"/>
                    <a:pt x="64" y="78"/>
                  </a:cubicBezTo>
                  <a:cubicBezTo>
                    <a:pt x="64" y="78"/>
                    <a:pt x="77" y="83"/>
                    <a:pt x="78" y="83"/>
                  </a:cubicBezTo>
                  <a:cubicBezTo>
                    <a:pt x="85" y="75"/>
                    <a:pt x="85" y="75"/>
                    <a:pt x="85" y="75"/>
                  </a:cubicBezTo>
                  <a:cubicBezTo>
                    <a:pt x="86" y="75"/>
                    <a:pt x="80" y="63"/>
                    <a:pt x="80" y="63"/>
                  </a:cubicBezTo>
                  <a:lnTo>
                    <a:pt x="82" y="57"/>
                  </a:lnTo>
                  <a:close/>
                  <a:moveTo>
                    <a:pt x="48" y="61"/>
                  </a:moveTo>
                  <a:cubicBezTo>
                    <a:pt x="39" y="61"/>
                    <a:pt x="33" y="55"/>
                    <a:pt x="33" y="46"/>
                  </a:cubicBezTo>
                  <a:cubicBezTo>
                    <a:pt x="33" y="38"/>
                    <a:pt x="39" y="32"/>
                    <a:pt x="48" y="32"/>
                  </a:cubicBezTo>
                  <a:cubicBezTo>
                    <a:pt x="56" y="32"/>
                    <a:pt x="63" y="38"/>
                    <a:pt x="63" y="46"/>
                  </a:cubicBezTo>
                  <a:cubicBezTo>
                    <a:pt x="63" y="55"/>
                    <a:pt x="56" y="61"/>
                    <a:pt x="48"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srgbClr val="4D4D4D"/>
                </a:solidFill>
                <a:latin typeface="微软雅黑"/>
              </a:endParaRPr>
            </a:p>
          </p:txBody>
        </p:sp>
        <p:sp>
          <p:nvSpPr>
            <p:cNvPr id="52" name="Oval 60"/>
            <p:cNvSpPr>
              <a:spLocks noChangeArrowheads="1"/>
            </p:cNvSpPr>
            <p:nvPr/>
          </p:nvSpPr>
          <p:spPr bwMode="auto">
            <a:xfrm>
              <a:off x="1712364" y="2387652"/>
              <a:ext cx="64890" cy="6239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srgbClr val="4D4D4D"/>
                </a:solidFill>
                <a:latin typeface="微软雅黑"/>
              </a:endParaRPr>
            </a:p>
          </p:txBody>
        </p:sp>
      </p:grpSp>
      <p:grpSp>
        <p:nvGrpSpPr>
          <p:cNvPr id="95" name="组合 94"/>
          <p:cNvGrpSpPr/>
          <p:nvPr/>
        </p:nvGrpSpPr>
        <p:grpSpPr>
          <a:xfrm>
            <a:off x="6705313" y="2391594"/>
            <a:ext cx="3169581" cy="674879"/>
            <a:chOff x="5059807" y="1808237"/>
            <a:chExt cx="2377186" cy="506159"/>
          </a:xfrm>
        </p:grpSpPr>
        <p:sp>
          <p:nvSpPr>
            <p:cNvPr id="96" name="TextBox 56"/>
            <p:cNvSpPr txBox="1"/>
            <p:nvPr/>
          </p:nvSpPr>
          <p:spPr>
            <a:xfrm>
              <a:off x="5059807" y="2067694"/>
              <a:ext cx="2377186" cy="246702"/>
            </a:xfrm>
            <a:prstGeom prst="rect">
              <a:avLst/>
            </a:prstGeom>
            <a:noFill/>
          </p:spPr>
          <p:txBody>
            <a:bodyPr wrap="square" rtlCol="0">
              <a:spAutoFit/>
            </a:bodyPr>
            <a:lstStyle/>
            <a:p>
              <a:pPr>
                <a:lnSpc>
                  <a:spcPct val="120000"/>
                </a:lnSpc>
              </a:pPr>
              <a:r>
                <a:rPr lang="zh-CN" altLang="en-US" sz="1400" dirty="0">
                  <a:solidFill>
                    <a:schemeClr val="bg2">
                      <a:lumMod val="25000"/>
                    </a:schemeClr>
                  </a:solidFill>
                  <a:latin typeface="微软雅黑" panose="020B0503020204020204" pitchFamily="34" charset="-122"/>
                  <a:ea typeface="微软雅黑" panose="020B0503020204020204" pitchFamily="34" charset="-122"/>
                </a:rPr>
                <a:t>子查询的查询条件依赖于父查询</a:t>
              </a:r>
              <a:endParaRPr lang="en-US" altLang="zh-CN" sz="1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97" name="TextBox 56"/>
            <p:cNvSpPr txBox="1"/>
            <p:nvPr/>
          </p:nvSpPr>
          <p:spPr>
            <a:xfrm>
              <a:off x="5087216" y="1808237"/>
              <a:ext cx="1717032" cy="297437"/>
            </a:xfrm>
            <a:prstGeom prst="rect">
              <a:avLst/>
            </a:prstGeom>
            <a:noFill/>
          </p:spPr>
          <p:txBody>
            <a:bodyPr wrap="square" rtlCol="0">
              <a:spAutoFit/>
            </a:bodyPr>
            <a:lstStyle/>
            <a:p>
              <a:pPr>
                <a:lnSpc>
                  <a:spcPct val="120000"/>
                </a:lnSpc>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相关子查询</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p:txBody>
        </p:sp>
      </p:grpSp>
      <p:grpSp>
        <p:nvGrpSpPr>
          <p:cNvPr id="98" name="组合 97"/>
          <p:cNvGrpSpPr/>
          <p:nvPr/>
        </p:nvGrpSpPr>
        <p:grpSpPr>
          <a:xfrm>
            <a:off x="2317550" y="2367811"/>
            <a:ext cx="3169581" cy="674878"/>
            <a:chOff x="5059807" y="1808238"/>
            <a:chExt cx="2377186" cy="506159"/>
          </a:xfrm>
        </p:grpSpPr>
        <p:sp>
          <p:nvSpPr>
            <p:cNvPr id="99" name="TextBox 56"/>
            <p:cNvSpPr txBox="1"/>
            <p:nvPr/>
          </p:nvSpPr>
          <p:spPr>
            <a:xfrm>
              <a:off x="5059807" y="2067695"/>
              <a:ext cx="2377186" cy="246702"/>
            </a:xfrm>
            <a:prstGeom prst="rect">
              <a:avLst/>
            </a:prstGeom>
            <a:noFill/>
          </p:spPr>
          <p:txBody>
            <a:bodyPr wrap="square" rtlCol="0">
              <a:spAutoFit/>
            </a:bodyPr>
            <a:lstStyle/>
            <a:p>
              <a:pPr algn="r">
                <a:lnSpc>
                  <a:spcPct val="120000"/>
                </a:lnSpc>
              </a:pPr>
              <a:r>
                <a:rPr lang="zh-CN" altLang="en-US" sz="1400" dirty="0">
                  <a:solidFill>
                    <a:schemeClr val="bg2">
                      <a:lumMod val="25000"/>
                    </a:schemeClr>
                  </a:solidFill>
                  <a:latin typeface="微软雅黑" panose="020B0503020204020204" pitchFamily="34" charset="-122"/>
                  <a:ea typeface="微软雅黑" panose="020B0503020204020204" pitchFamily="34" charset="-122"/>
                </a:rPr>
                <a:t>子查询的查询条件不依赖于父查询</a:t>
              </a:r>
              <a:endParaRPr lang="en-US" altLang="zh-CN" sz="1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00" name="TextBox 56"/>
            <p:cNvSpPr txBox="1"/>
            <p:nvPr/>
          </p:nvSpPr>
          <p:spPr>
            <a:xfrm>
              <a:off x="5719961" y="1808238"/>
              <a:ext cx="1717032" cy="297438"/>
            </a:xfrm>
            <a:prstGeom prst="rect">
              <a:avLst/>
            </a:prstGeom>
            <a:noFill/>
          </p:spPr>
          <p:txBody>
            <a:bodyPr wrap="square" rtlCol="0">
              <a:spAutoFit/>
            </a:bodyPr>
            <a:lstStyle/>
            <a:p>
              <a:pPr algn="r">
                <a:lnSpc>
                  <a:spcPct val="120000"/>
                </a:lnSpc>
              </a:pPr>
              <a:r>
                <a:rPr lang="zh-CN" altLang="en-US" b="1" dirty="0">
                  <a:solidFill>
                    <a:srgbClr val="596784"/>
                  </a:solidFill>
                  <a:latin typeface="微软雅黑" panose="020B0503020204020204" pitchFamily="34" charset="-122"/>
                  <a:ea typeface="微软雅黑" panose="020B0503020204020204" pitchFamily="34" charset="-122"/>
                </a:rPr>
                <a:t>不相关子查询</a:t>
              </a:r>
              <a:endParaRPr lang="en-US" altLang="zh-CN" b="1" dirty="0">
                <a:solidFill>
                  <a:srgbClr val="596784"/>
                </a:solidFill>
                <a:latin typeface="微软雅黑" panose="020B0503020204020204" pitchFamily="34" charset="-122"/>
                <a:ea typeface="微软雅黑" panose="020B0503020204020204" pitchFamily="34" charset="-122"/>
              </a:endParaRPr>
            </a:p>
          </p:txBody>
        </p:sp>
      </p:grpSp>
      <p:grpSp>
        <p:nvGrpSpPr>
          <p:cNvPr id="62" name="组合 61"/>
          <p:cNvGrpSpPr/>
          <p:nvPr/>
        </p:nvGrpSpPr>
        <p:grpSpPr>
          <a:xfrm>
            <a:off x="394446" y="0"/>
            <a:ext cx="666734" cy="994611"/>
            <a:chOff x="514366" y="0"/>
            <a:chExt cx="666734" cy="994611"/>
          </a:xfrm>
        </p:grpSpPr>
        <p:sp>
          <p:nvSpPr>
            <p:cNvPr id="63" name="矩形 62"/>
            <p:cNvSpPr/>
            <p:nvPr/>
          </p:nvSpPr>
          <p:spPr>
            <a:xfrm>
              <a:off x="514366" y="0"/>
              <a:ext cx="666734" cy="994611"/>
            </a:xfrm>
            <a:prstGeom prst="rect">
              <a:avLst/>
            </a:prstGeom>
            <a:solidFill>
              <a:srgbClr val="596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TextBox 48"/>
            <p:cNvSpPr txBox="1"/>
            <p:nvPr/>
          </p:nvSpPr>
          <p:spPr>
            <a:xfrm>
              <a:off x="514366" y="97195"/>
              <a:ext cx="666734" cy="722249"/>
            </a:xfrm>
            <a:prstGeom prst="rect">
              <a:avLst/>
            </a:prstGeom>
            <a:noFill/>
          </p:spPr>
          <p:txBody>
            <a:bodyPr wrap="square" lIns="0" tIns="0" rIns="0" bIns="0" rtlCol="0">
              <a:spAutoFit/>
            </a:bodyPr>
            <a:lstStyle/>
            <a:p>
              <a:pPr algn="ctr">
                <a:lnSpc>
                  <a:spcPct val="130000"/>
                </a:lnSpc>
              </a:pPr>
              <a:r>
                <a:rPr lang="en-US" altLang="zh-CN" sz="4000" dirty="0">
                  <a:solidFill>
                    <a:schemeClr val="bg1"/>
                  </a:solidFill>
                  <a:latin typeface="方正黑体简体" panose="02010601030101010101" pitchFamily="2" charset="-122"/>
                  <a:ea typeface="方正黑体简体" panose="02010601030101010101" pitchFamily="2" charset="-122"/>
                  <a:cs typeface="+mn-ea"/>
                  <a:sym typeface="+mn-lt"/>
                </a:rPr>
                <a:t>5</a:t>
              </a:r>
              <a:endParaRPr lang="zh-CN" altLang="en-US" sz="4000" dirty="0">
                <a:solidFill>
                  <a:schemeClr val="bg1"/>
                </a:solidFill>
                <a:latin typeface="方正黑体简体" panose="02010601030101010101" pitchFamily="2" charset="-122"/>
                <a:ea typeface="方正黑体简体" panose="02010601030101010101" pitchFamily="2" charset="-122"/>
                <a:cs typeface="+mn-ea"/>
                <a:sym typeface="+mn-lt"/>
              </a:endParaRPr>
            </a:p>
          </p:txBody>
        </p:sp>
      </p:grpSp>
      <p:grpSp>
        <p:nvGrpSpPr>
          <p:cNvPr id="6" name="组合 5">
            <a:extLst>
              <a:ext uri="{FF2B5EF4-FFF2-40B4-BE49-F238E27FC236}">
                <a16:creationId xmlns:a16="http://schemas.microsoft.com/office/drawing/2014/main" id="{CBC4A247-A9B3-0449-9373-B67E89EC5774}"/>
              </a:ext>
            </a:extLst>
          </p:cNvPr>
          <p:cNvGrpSpPr/>
          <p:nvPr/>
        </p:nvGrpSpPr>
        <p:grpSpPr>
          <a:xfrm>
            <a:off x="2932611" y="3141352"/>
            <a:ext cx="6105793" cy="404739"/>
            <a:chOff x="2973708" y="3508626"/>
            <a:chExt cx="6105793" cy="404739"/>
          </a:xfrm>
        </p:grpSpPr>
        <p:cxnSp>
          <p:nvCxnSpPr>
            <p:cNvPr id="5" name="肘形连接符 4">
              <a:extLst>
                <a:ext uri="{FF2B5EF4-FFF2-40B4-BE49-F238E27FC236}">
                  <a16:creationId xmlns:a16="http://schemas.microsoft.com/office/drawing/2014/main" id="{B11AC66D-F8E3-FB48-AF8F-83918A621725}"/>
                </a:ext>
              </a:extLst>
            </p:cNvPr>
            <p:cNvCxnSpPr>
              <a:stCxn id="44" idx="0"/>
              <a:endCxn id="39" idx="0"/>
            </p:cNvCxnSpPr>
            <p:nvPr/>
          </p:nvCxnSpPr>
          <p:spPr>
            <a:xfrm rot="5400000" flipH="1" flipV="1">
              <a:off x="6025859" y="859723"/>
              <a:ext cx="1491" cy="6105793"/>
            </a:xfrm>
            <a:prstGeom prst="bentConnector3">
              <a:avLst>
                <a:gd name="adj1" fmla="val 15431992"/>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
          <p:nvSpPr>
            <p:cNvPr id="2" name="矩形 1">
              <a:extLst>
                <a:ext uri="{FF2B5EF4-FFF2-40B4-BE49-F238E27FC236}">
                  <a16:creationId xmlns:a16="http://schemas.microsoft.com/office/drawing/2014/main" id="{6724FDDE-0F59-8541-924D-03321EA630CA}"/>
                </a:ext>
              </a:extLst>
            </p:cNvPr>
            <p:cNvSpPr/>
            <p:nvPr/>
          </p:nvSpPr>
          <p:spPr>
            <a:xfrm>
              <a:off x="5439331" y="3508626"/>
              <a:ext cx="1210588" cy="400110"/>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r>
                <a:rPr lang="zh-CN" altLang="en-US" sz="2000" b="1" dirty="0">
                  <a:solidFill>
                    <a:schemeClr val="bg1"/>
                  </a:solidFill>
                  <a:latin typeface="Times New Roman" charset="0"/>
                </a:rPr>
                <a:t>求解过程</a:t>
              </a:r>
              <a:endParaRPr lang="zh-CN" altLang="en-US" sz="2000" dirty="0">
                <a:solidFill>
                  <a:schemeClr val="bg1"/>
                </a:solidFill>
              </a:endParaRPr>
            </a:p>
          </p:txBody>
        </p:sp>
      </p:grpSp>
      <p:sp>
        <p:nvSpPr>
          <p:cNvPr id="67" name="Rectangle 2">
            <a:extLst>
              <a:ext uri="{FF2B5EF4-FFF2-40B4-BE49-F238E27FC236}">
                <a16:creationId xmlns:a16="http://schemas.microsoft.com/office/drawing/2014/main" id="{3B073575-1665-FF47-A40B-9193EF267D35}"/>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zh-CN" altLang="en-US" dirty="0">
                <a:solidFill>
                  <a:schemeClr val="bg2">
                    <a:lumMod val="10000"/>
                  </a:schemeClr>
                </a:solidFill>
              </a:rPr>
              <a:t>嵌套查询分类</a:t>
            </a:r>
          </a:p>
        </p:txBody>
      </p:sp>
    </p:spTree>
    <p:extLst>
      <p:ext uri="{BB962C8B-B14F-4D97-AF65-F5344CB8AC3E}">
        <p14:creationId xmlns:p14="http://schemas.microsoft.com/office/powerpoint/2010/main" val="4001256358"/>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fade">
                                      <p:cBhvr>
                                        <p:cTn id="11" dur="500"/>
                                        <p:tgtEl>
                                          <p:spTgt spid="49"/>
                                        </p:tgtEl>
                                      </p:cBhvr>
                                    </p:animEffect>
                                  </p:childTnLst>
                                </p:cTn>
                              </p:par>
                              <p:par>
                                <p:cTn id="12" presetID="42" presetClass="entr" presetSubtype="0" fill="hold" nodeType="withEffect">
                                  <p:stCondLst>
                                    <p:cond delay="0"/>
                                  </p:stCondLst>
                                  <p:childTnLst>
                                    <p:set>
                                      <p:cBhvr>
                                        <p:cTn id="13" dur="1" fill="hold">
                                          <p:stCondLst>
                                            <p:cond delay="0"/>
                                          </p:stCondLst>
                                        </p:cTn>
                                        <p:tgtEl>
                                          <p:spTgt spid="98"/>
                                        </p:tgtEl>
                                        <p:attrNameLst>
                                          <p:attrName>style.visibility</p:attrName>
                                        </p:attrNameLst>
                                      </p:cBhvr>
                                      <p:to>
                                        <p:strVal val="visible"/>
                                      </p:to>
                                    </p:set>
                                    <p:animEffect transition="in" filter="fade">
                                      <p:cBhvr>
                                        <p:cTn id="14" dur="1000"/>
                                        <p:tgtEl>
                                          <p:spTgt spid="98"/>
                                        </p:tgtEl>
                                      </p:cBhvr>
                                    </p:animEffect>
                                    <p:anim calcmode="lin" valueType="num">
                                      <p:cBhvr>
                                        <p:cTn id="15" dur="1000" fill="hold"/>
                                        <p:tgtEl>
                                          <p:spTgt spid="98"/>
                                        </p:tgtEl>
                                        <p:attrNameLst>
                                          <p:attrName>ppt_x</p:attrName>
                                        </p:attrNameLst>
                                      </p:cBhvr>
                                      <p:tavLst>
                                        <p:tav tm="0">
                                          <p:val>
                                            <p:strVal val="#ppt_x"/>
                                          </p:val>
                                        </p:tav>
                                        <p:tav tm="100000">
                                          <p:val>
                                            <p:strVal val="#ppt_x"/>
                                          </p:val>
                                        </p:tav>
                                      </p:tavLst>
                                    </p:anim>
                                    <p:anim calcmode="lin" valueType="num">
                                      <p:cBhvr>
                                        <p:cTn id="16" dur="1000" fill="hold"/>
                                        <p:tgtEl>
                                          <p:spTgt spid="98"/>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22" presetClass="entr" presetSubtype="2" fill="hold" grpId="0" nodeType="after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wipe(right)">
                                      <p:cBhvr>
                                        <p:cTn id="20" dur="500"/>
                                        <p:tgtEl>
                                          <p:spTgt spid="44"/>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fade">
                                      <p:cBhvr>
                                        <p:cTn id="28" dur="500"/>
                                        <p:tgtEl>
                                          <p:spTgt spid="50"/>
                                        </p:tgtEl>
                                      </p:cBhvr>
                                    </p:animEffect>
                                  </p:childTnLst>
                                </p:cTn>
                              </p:par>
                              <p:par>
                                <p:cTn id="29" presetID="42" presetClass="entr" presetSubtype="0" fill="hold" nodeType="withEffect">
                                  <p:stCondLst>
                                    <p:cond delay="0"/>
                                  </p:stCondLst>
                                  <p:childTnLst>
                                    <p:set>
                                      <p:cBhvr>
                                        <p:cTn id="30" dur="1" fill="hold">
                                          <p:stCondLst>
                                            <p:cond delay="0"/>
                                          </p:stCondLst>
                                        </p:cTn>
                                        <p:tgtEl>
                                          <p:spTgt spid="95"/>
                                        </p:tgtEl>
                                        <p:attrNameLst>
                                          <p:attrName>style.visibility</p:attrName>
                                        </p:attrNameLst>
                                      </p:cBhvr>
                                      <p:to>
                                        <p:strVal val="visible"/>
                                      </p:to>
                                    </p:set>
                                    <p:animEffect transition="in" filter="fade">
                                      <p:cBhvr>
                                        <p:cTn id="31" dur="1000"/>
                                        <p:tgtEl>
                                          <p:spTgt spid="95"/>
                                        </p:tgtEl>
                                      </p:cBhvr>
                                    </p:animEffect>
                                    <p:anim calcmode="lin" valueType="num">
                                      <p:cBhvr>
                                        <p:cTn id="32" dur="1000" fill="hold"/>
                                        <p:tgtEl>
                                          <p:spTgt spid="95"/>
                                        </p:tgtEl>
                                        <p:attrNameLst>
                                          <p:attrName>ppt_x</p:attrName>
                                        </p:attrNameLst>
                                      </p:cBhvr>
                                      <p:tavLst>
                                        <p:tav tm="0">
                                          <p:val>
                                            <p:strVal val="#ppt_x"/>
                                          </p:val>
                                        </p:tav>
                                        <p:tav tm="100000">
                                          <p:val>
                                            <p:strVal val="#ppt_x"/>
                                          </p:val>
                                        </p:tav>
                                      </p:tavLst>
                                    </p:anim>
                                    <p:anim calcmode="lin" valueType="num">
                                      <p:cBhvr>
                                        <p:cTn id="33" dur="1000" fill="hold"/>
                                        <p:tgtEl>
                                          <p:spTgt spid="95"/>
                                        </p:tgtEl>
                                        <p:attrNameLst>
                                          <p:attrName>ppt_y</p:attrName>
                                        </p:attrNameLst>
                                      </p:cBhvr>
                                      <p:tavLst>
                                        <p:tav tm="0">
                                          <p:val>
                                            <p:strVal val="#ppt_y+.1"/>
                                          </p:val>
                                        </p:tav>
                                        <p:tav tm="100000">
                                          <p:val>
                                            <p:strVal val="#ppt_y"/>
                                          </p:val>
                                        </p:tav>
                                      </p:tavLst>
                                    </p:anim>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wipe(left)">
                                      <p:cBhvr>
                                        <p:cTn id="3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4" grpId="0" animBg="1"/>
      <p:bldP spid="4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FA1A7E-DB35-454A-A66E-7B9165470459}"/>
              </a:ext>
            </a:extLst>
          </p:cNvPr>
          <p:cNvSpPr>
            <a:spLocks noGrp="1"/>
          </p:cNvSpPr>
          <p:nvPr>
            <p:ph type="title"/>
          </p:nvPr>
        </p:nvSpPr>
        <p:spPr/>
        <p:txBody>
          <a:bodyPr/>
          <a:lstStyle/>
          <a:p>
            <a:r>
              <a:rPr lang="en-US" altLang="zh-CN" dirty="0">
                <a:solidFill>
                  <a:schemeClr val="bg2">
                    <a:lumMod val="10000"/>
                  </a:schemeClr>
                </a:solidFill>
              </a:rPr>
              <a:t>SQL</a:t>
            </a:r>
            <a:r>
              <a:rPr lang="zh-CN" altLang="en-US" dirty="0">
                <a:solidFill>
                  <a:schemeClr val="bg2">
                    <a:lumMod val="10000"/>
                  </a:schemeClr>
                </a:solidFill>
              </a:rPr>
              <a:t>的组成</a:t>
            </a:r>
            <a:r>
              <a:rPr lang="en-US" altLang="zh-CN" dirty="0">
                <a:solidFill>
                  <a:schemeClr val="bg2">
                    <a:lumMod val="10000"/>
                  </a:schemeClr>
                </a:solidFill>
              </a:rPr>
              <a:t> </a:t>
            </a:r>
            <a:endParaRPr kumimoji="1" lang="zh-CN" altLang="en-US" dirty="0"/>
          </a:p>
        </p:txBody>
      </p:sp>
      <p:sp>
        <p:nvSpPr>
          <p:cNvPr id="4" name="椭圆 3">
            <a:extLst>
              <a:ext uri="{FF2B5EF4-FFF2-40B4-BE49-F238E27FC236}">
                <a16:creationId xmlns:a16="http://schemas.microsoft.com/office/drawing/2014/main" id="{2F66DC2D-8404-CA46-87A3-C53233592DA5}"/>
              </a:ext>
            </a:extLst>
          </p:cNvPr>
          <p:cNvSpPr/>
          <p:nvPr/>
        </p:nvSpPr>
        <p:spPr>
          <a:xfrm>
            <a:off x="1679235" y="1589754"/>
            <a:ext cx="1344149" cy="1344149"/>
          </a:xfrm>
          <a:prstGeom prst="ellipse">
            <a:avLst/>
          </a:prstGeom>
          <a:solidFill>
            <a:srgbClr val="596784"/>
          </a:solidFill>
          <a:ln w="25400">
            <a:noFill/>
          </a:ln>
          <a:effectLst>
            <a:outerShdw blurRad="254000" dist="63500" dir="2700000" algn="tl" rotWithShape="0">
              <a:prstClr val="black">
                <a:alpha val="20000"/>
              </a:prstClr>
            </a:outerShdw>
          </a:effectLst>
          <a:scene3d>
            <a:camera prst="orthographicFront"/>
            <a:lightRig rig="twoPt" dir="t"/>
          </a:scene3d>
          <a:sp3d prstMaterial="plastic">
            <a:extrusionClr>
              <a:schemeClr val="accent1"/>
            </a:extrusionClr>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5" name="椭圆 4">
            <a:extLst>
              <a:ext uri="{FF2B5EF4-FFF2-40B4-BE49-F238E27FC236}">
                <a16:creationId xmlns:a16="http://schemas.microsoft.com/office/drawing/2014/main" id="{34BC44E7-2DBF-E543-B65D-2BFCAA0A7732}"/>
              </a:ext>
            </a:extLst>
          </p:cNvPr>
          <p:cNvSpPr/>
          <p:nvPr/>
        </p:nvSpPr>
        <p:spPr>
          <a:xfrm>
            <a:off x="5231629" y="1589754"/>
            <a:ext cx="1344149" cy="1344149"/>
          </a:xfrm>
          <a:prstGeom prst="ellipse">
            <a:avLst/>
          </a:prstGeom>
          <a:solidFill>
            <a:srgbClr val="FFB407"/>
          </a:solidFill>
          <a:ln w="25400">
            <a:noFill/>
          </a:ln>
          <a:effectLst>
            <a:outerShdw blurRad="254000" dist="63500" dir="2700000" algn="tl" rotWithShape="0">
              <a:prstClr val="black">
                <a:alpha val="20000"/>
              </a:prstClr>
            </a:outerShdw>
          </a:effectLst>
          <a:scene3d>
            <a:camera prst="orthographicFront"/>
            <a:lightRig rig="twoPt" dir="t"/>
          </a:scene3d>
          <a:sp3d prstMaterial="plastic">
            <a:extrusionClr>
              <a:schemeClr val="accent1"/>
            </a:extrusionClr>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6" name="椭圆 5">
            <a:extLst>
              <a:ext uri="{FF2B5EF4-FFF2-40B4-BE49-F238E27FC236}">
                <a16:creationId xmlns:a16="http://schemas.microsoft.com/office/drawing/2014/main" id="{57FCD042-506D-924A-A94A-4E55490BF58B}"/>
              </a:ext>
            </a:extLst>
          </p:cNvPr>
          <p:cNvSpPr/>
          <p:nvPr/>
        </p:nvSpPr>
        <p:spPr>
          <a:xfrm>
            <a:off x="8784024" y="1589754"/>
            <a:ext cx="1344149" cy="1344149"/>
          </a:xfrm>
          <a:prstGeom prst="ellipse">
            <a:avLst/>
          </a:prstGeom>
          <a:solidFill>
            <a:srgbClr val="596784"/>
          </a:solidFill>
          <a:ln w="25400">
            <a:noFill/>
          </a:ln>
          <a:effectLst>
            <a:outerShdw blurRad="254000" dist="63500" dir="2700000" algn="tl" rotWithShape="0">
              <a:prstClr val="black">
                <a:alpha val="20000"/>
              </a:prstClr>
            </a:outerShdw>
          </a:effectLst>
          <a:scene3d>
            <a:camera prst="orthographicFront"/>
            <a:lightRig rig="twoPt" dir="t"/>
          </a:scene3d>
          <a:sp3d prstMaterial="plastic">
            <a:extrusionClr>
              <a:schemeClr val="accent1"/>
            </a:extrusionClr>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28" name="矩形 1">
            <a:extLst>
              <a:ext uri="{FF2B5EF4-FFF2-40B4-BE49-F238E27FC236}">
                <a16:creationId xmlns:a16="http://schemas.microsoft.com/office/drawing/2014/main" id="{8DCA25A9-138A-1E4C-AA06-AA46441984BE}"/>
              </a:ext>
            </a:extLst>
          </p:cNvPr>
          <p:cNvSpPr>
            <a:spLocks noChangeArrowheads="1"/>
          </p:cNvSpPr>
          <p:nvPr/>
        </p:nvSpPr>
        <p:spPr bwMode="auto">
          <a:xfrm>
            <a:off x="1126505" y="4700226"/>
            <a:ext cx="230120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Bef>
                <a:spcPct val="40000"/>
              </a:spcBef>
              <a:buFont typeface="Wingdings" charset="0"/>
              <a:buNone/>
              <a:defRPr/>
            </a:pPr>
            <a:r>
              <a:rPr lang="zh-CN" altLang="en-US" b="1" dirty="0">
                <a:solidFill>
                  <a:schemeClr val="accent2">
                    <a:lumMod val="50000"/>
                  </a:schemeClr>
                </a:solidFill>
                <a:latin typeface="Times New Roman" charset="0"/>
              </a:rPr>
              <a:t>用于定义</a:t>
            </a:r>
            <a:r>
              <a:rPr lang="en-US" altLang="zh-CN" b="1" dirty="0">
                <a:solidFill>
                  <a:schemeClr val="accent2">
                    <a:lumMod val="50000"/>
                  </a:schemeClr>
                </a:solidFill>
                <a:latin typeface="Times New Roman" charset="0"/>
              </a:rPr>
              <a:t>SQL</a:t>
            </a:r>
            <a:r>
              <a:rPr lang="zh-CN" altLang="en-US" b="1" dirty="0">
                <a:solidFill>
                  <a:schemeClr val="accent2">
                    <a:lumMod val="50000"/>
                  </a:schemeClr>
                </a:solidFill>
                <a:latin typeface="Times New Roman" charset="0"/>
              </a:rPr>
              <a:t>模式、基本表、视图和索引。</a:t>
            </a:r>
            <a:endParaRPr lang="en-US" altLang="zh-CN" b="1" dirty="0">
              <a:solidFill>
                <a:schemeClr val="accent2">
                  <a:lumMod val="50000"/>
                </a:schemeClr>
              </a:solidFill>
              <a:latin typeface="Times New Roman" charset="0"/>
            </a:endParaRPr>
          </a:p>
        </p:txBody>
      </p:sp>
      <p:sp>
        <p:nvSpPr>
          <p:cNvPr id="33" name="矩形 1">
            <a:extLst>
              <a:ext uri="{FF2B5EF4-FFF2-40B4-BE49-F238E27FC236}">
                <a16:creationId xmlns:a16="http://schemas.microsoft.com/office/drawing/2014/main" id="{950939C0-BD1E-454E-B716-A4F7B338DC01}"/>
              </a:ext>
            </a:extLst>
          </p:cNvPr>
          <p:cNvSpPr>
            <a:spLocks noChangeArrowheads="1"/>
          </p:cNvSpPr>
          <p:nvPr/>
        </p:nvSpPr>
        <p:spPr bwMode="auto">
          <a:xfrm>
            <a:off x="1107253" y="3226054"/>
            <a:ext cx="248810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Bef>
                <a:spcPct val="40000"/>
              </a:spcBef>
              <a:buFont typeface="Wingdings" charset="0"/>
              <a:buNone/>
              <a:defRPr/>
            </a:pPr>
            <a:r>
              <a:rPr lang="zh-CN" altLang="en-US" sz="2000" b="1" dirty="0">
                <a:solidFill>
                  <a:schemeClr val="bg2">
                    <a:lumMod val="25000"/>
                  </a:schemeClr>
                </a:solidFill>
                <a:latin typeface="Times New Roman" charset="0"/>
              </a:rPr>
              <a:t>数据定义语言</a:t>
            </a:r>
            <a:r>
              <a:rPr lang="en-US" altLang="zh-CN" sz="2000" b="1" dirty="0">
                <a:solidFill>
                  <a:schemeClr val="bg2">
                    <a:lumMod val="25000"/>
                  </a:schemeClr>
                </a:solidFill>
                <a:latin typeface="Times New Roman" charset="0"/>
              </a:rPr>
              <a:t>(Data Definition Language</a:t>
            </a:r>
            <a:r>
              <a:rPr lang="zh-CN" altLang="en-US" sz="2000" b="1" dirty="0">
                <a:solidFill>
                  <a:schemeClr val="bg2">
                    <a:lumMod val="25000"/>
                  </a:schemeClr>
                </a:solidFill>
                <a:latin typeface="Times New Roman" charset="0"/>
              </a:rPr>
              <a:t>，简称</a:t>
            </a:r>
            <a:r>
              <a:rPr lang="en-US" altLang="zh-CN" sz="2000" b="1" dirty="0">
                <a:solidFill>
                  <a:schemeClr val="bg2">
                    <a:lumMod val="25000"/>
                  </a:schemeClr>
                </a:solidFill>
                <a:latin typeface="Times New Roman" charset="0"/>
              </a:rPr>
              <a:t>DDL)</a:t>
            </a:r>
          </a:p>
        </p:txBody>
      </p:sp>
      <p:sp>
        <p:nvSpPr>
          <p:cNvPr id="34" name="矩形 1">
            <a:extLst>
              <a:ext uri="{FF2B5EF4-FFF2-40B4-BE49-F238E27FC236}">
                <a16:creationId xmlns:a16="http://schemas.microsoft.com/office/drawing/2014/main" id="{C0644CC3-91E8-CC4D-A9D7-20ED6257B76D}"/>
              </a:ext>
            </a:extLst>
          </p:cNvPr>
          <p:cNvSpPr>
            <a:spLocks noChangeArrowheads="1"/>
          </p:cNvSpPr>
          <p:nvPr/>
        </p:nvSpPr>
        <p:spPr bwMode="auto">
          <a:xfrm>
            <a:off x="4829727" y="4700226"/>
            <a:ext cx="230120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chemeClr val="accent2">
                    <a:lumMod val="50000"/>
                  </a:schemeClr>
                </a:solidFill>
                <a:latin typeface="Times New Roman" charset="0"/>
              </a:rPr>
              <a:t>用于数据的查询、增、删、修改。</a:t>
            </a:r>
            <a:endParaRPr lang="en-US" altLang="zh-CN" sz="2000" b="1" dirty="0">
              <a:solidFill>
                <a:schemeClr val="accent2">
                  <a:lumMod val="50000"/>
                </a:schemeClr>
              </a:solidFill>
              <a:latin typeface="Times New Roman" charset="0"/>
            </a:endParaRPr>
          </a:p>
        </p:txBody>
      </p:sp>
      <p:sp>
        <p:nvSpPr>
          <p:cNvPr id="35" name="矩形 1">
            <a:extLst>
              <a:ext uri="{FF2B5EF4-FFF2-40B4-BE49-F238E27FC236}">
                <a16:creationId xmlns:a16="http://schemas.microsoft.com/office/drawing/2014/main" id="{C8E592CF-50D6-214B-A2AA-95475C32D32E}"/>
              </a:ext>
            </a:extLst>
          </p:cNvPr>
          <p:cNvSpPr>
            <a:spLocks noChangeArrowheads="1"/>
          </p:cNvSpPr>
          <p:nvPr/>
        </p:nvSpPr>
        <p:spPr bwMode="auto">
          <a:xfrm>
            <a:off x="4659651" y="3226054"/>
            <a:ext cx="248810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Bef>
                <a:spcPct val="40000"/>
              </a:spcBef>
              <a:buFont typeface="Wingdings" charset="0"/>
              <a:buNone/>
              <a:defRPr/>
            </a:pPr>
            <a:r>
              <a:rPr lang="zh-CN" altLang="en-US" sz="2000" b="1" dirty="0">
                <a:solidFill>
                  <a:schemeClr val="bg2">
                    <a:lumMod val="25000"/>
                  </a:schemeClr>
                </a:solidFill>
                <a:latin typeface="Times New Roman" charset="0"/>
              </a:rPr>
              <a:t>数据操纵语言</a:t>
            </a:r>
            <a:r>
              <a:rPr lang="en-US" altLang="zh-CN" sz="2000" b="1" dirty="0">
                <a:solidFill>
                  <a:schemeClr val="bg2">
                    <a:lumMod val="25000"/>
                  </a:schemeClr>
                </a:solidFill>
                <a:latin typeface="Times New Roman" charset="0"/>
              </a:rPr>
              <a:t>(Data Manipulation Language</a:t>
            </a:r>
            <a:r>
              <a:rPr lang="zh-CN" altLang="en-US" sz="2000" b="1" dirty="0">
                <a:solidFill>
                  <a:schemeClr val="bg2">
                    <a:lumMod val="25000"/>
                  </a:schemeClr>
                </a:solidFill>
                <a:latin typeface="Times New Roman" charset="0"/>
              </a:rPr>
              <a:t>，简称</a:t>
            </a:r>
            <a:r>
              <a:rPr lang="en-US" altLang="zh-CN" sz="2000" b="1" dirty="0">
                <a:solidFill>
                  <a:schemeClr val="bg2">
                    <a:lumMod val="25000"/>
                  </a:schemeClr>
                </a:solidFill>
                <a:latin typeface="Times New Roman" charset="0"/>
              </a:rPr>
              <a:t>DML)</a:t>
            </a:r>
          </a:p>
        </p:txBody>
      </p:sp>
      <p:sp>
        <p:nvSpPr>
          <p:cNvPr id="36" name="矩形 1">
            <a:extLst>
              <a:ext uri="{FF2B5EF4-FFF2-40B4-BE49-F238E27FC236}">
                <a16:creationId xmlns:a16="http://schemas.microsoft.com/office/drawing/2014/main" id="{852AA17B-FAE4-7F43-B4DD-8878CD76A8A3}"/>
              </a:ext>
            </a:extLst>
          </p:cNvPr>
          <p:cNvSpPr>
            <a:spLocks noChangeArrowheads="1"/>
          </p:cNvSpPr>
          <p:nvPr/>
        </p:nvSpPr>
        <p:spPr bwMode="auto">
          <a:xfrm>
            <a:off x="8324746" y="4700226"/>
            <a:ext cx="230120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Bef>
                <a:spcPct val="40000"/>
              </a:spcBef>
              <a:buFont typeface="Wingdings" charset="0"/>
              <a:buNone/>
              <a:defRPr/>
            </a:pPr>
            <a:r>
              <a:rPr lang="zh-CN" altLang="en-US" sz="2000" b="1" dirty="0">
                <a:solidFill>
                  <a:schemeClr val="accent2">
                    <a:lumMod val="50000"/>
                  </a:schemeClr>
                </a:solidFill>
                <a:latin typeface="Times New Roman" charset="0"/>
              </a:rPr>
              <a:t>用于数据访问权限的控制。</a:t>
            </a:r>
            <a:endParaRPr lang="en-US" altLang="zh-CN" sz="2000" b="1" dirty="0">
              <a:solidFill>
                <a:schemeClr val="accent2">
                  <a:lumMod val="50000"/>
                </a:schemeClr>
              </a:solidFill>
              <a:latin typeface="Times New Roman" charset="0"/>
            </a:endParaRPr>
          </a:p>
        </p:txBody>
      </p:sp>
      <p:sp>
        <p:nvSpPr>
          <p:cNvPr id="37" name="矩形 1">
            <a:extLst>
              <a:ext uri="{FF2B5EF4-FFF2-40B4-BE49-F238E27FC236}">
                <a16:creationId xmlns:a16="http://schemas.microsoft.com/office/drawing/2014/main" id="{30CB759D-5C8D-9445-AC95-7424F81C546C}"/>
              </a:ext>
            </a:extLst>
          </p:cNvPr>
          <p:cNvSpPr>
            <a:spLocks noChangeArrowheads="1"/>
          </p:cNvSpPr>
          <p:nvPr/>
        </p:nvSpPr>
        <p:spPr bwMode="auto">
          <a:xfrm>
            <a:off x="8212046" y="3226054"/>
            <a:ext cx="248810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Bef>
                <a:spcPct val="40000"/>
              </a:spcBef>
              <a:buFont typeface="Wingdings" charset="0"/>
              <a:buNone/>
              <a:defRPr/>
            </a:pPr>
            <a:r>
              <a:rPr lang="zh-CN" altLang="en-US" sz="2000" b="1" dirty="0">
                <a:solidFill>
                  <a:schemeClr val="bg2">
                    <a:lumMod val="25000"/>
                  </a:schemeClr>
                </a:solidFill>
                <a:latin typeface="Times New Roman" charset="0"/>
              </a:rPr>
              <a:t>数据控制语言</a:t>
            </a:r>
            <a:r>
              <a:rPr lang="en-US" altLang="zh-CN" sz="2000" b="1" dirty="0">
                <a:solidFill>
                  <a:schemeClr val="bg2">
                    <a:lumMod val="25000"/>
                  </a:schemeClr>
                </a:solidFill>
                <a:latin typeface="Times New Roman" charset="0"/>
              </a:rPr>
              <a:t>(Data Control Language</a:t>
            </a:r>
            <a:r>
              <a:rPr lang="zh-CN" altLang="en-US" sz="2000" b="1" dirty="0">
                <a:solidFill>
                  <a:schemeClr val="bg2">
                    <a:lumMod val="25000"/>
                  </a:schemeClr>
                </a:solidFill>
                <a:latin typeface="Times New Roman" charset="0"/>
              </a:rPr>
              <a:t>，简称</a:t>
            </a:r>
            <a:r>
              <a:rPr lang="en-US" altLang="zh-CN" sz="2000" b="1" dirty="0">
                <a:solidFill>
                  <a:schemeClr val="bg2">
                    <a:lumMod val="25000"/>
                  </a:schemeClr>
                </a:solidFill>
                <a:latin typeface="Times New Roman" charset="0"/>
              </a:rPr>
              <a:t>DCL)</a:t>
            </a:r>
          </a:p>
        </p:txBody>
      </p:sp>
      <p:cxnSp>
        <p:nvCxnSpPr>
          <p:cNvPr id="38" name="直接连接符 60">
            <a:extLst>
              <a:ext uri="{FF2B5EF4-FFF2-40B4-BE49-F238E27FC236}">
                <a16:creationId xmlns:a16="http://schemas.microsoft.com/office/drawing/2014/main" id="{DFFEE376-BCDD-B24C-96AE-B7D2D1940A29}"/>
              </a:ext>
            </a:extLst>
          </p:cNvPr>
          <p:cNvCxnSpPr/>
          <p:nvPr/>
        </p:nvCxnSpPr>
        <p:spPr>
          <a:xfrm>
            <a:off x="3427688" y="2312554"/>
            <a:ext cx="1382787" cy="0"/>
          </a:xfrm>
          <a:prstGeom prst="line">
            <a:avLst/>
          </a:prstGeom>
          <a:ln>
            <a:solidFill>
              <a:srgbClr val="596784"/>
            </a:solidFill>
          </a:ln>
        </p:spPr>
        <p:style>
          <a:lnRef idx="1">
            <a:schemeClr val="accent1"/>
          </a:lnRef>
          <a:fillRef idx="0">
            <a:schemeClr val="accent1"/>
          </a:fillRef>
          <a:effectRef idx="0">
            <a:schemeClr val="accent1"/>
          </a:effectRef>
          <a:fontRef idx="minor">
            <a:schemeClr val="tx1"/>
          </a:fontRef>
        </p:style>
      </p:cxnSp>
      <p:cxnSp>
        <p:nvCxnSpPr>
          <p:cNvPr id="39" name="直接连接符 61">
            <a:extLst>
              <a:ext uri="{FF2B5EF4-FFF2-40B4-BE49-F238E27FC236}">
                <a16:creationId xmlns:a16="http://schemas.microsoft.com/office/drawing/2014/main" id="{128D7AC9-9B20-2A4D-BD99-95D234C9909A}"/>
              </a:ext>
            </a:extLst>
          </p:cNvPr>
          <p:cNvCxnSpPr/>
          <p:nvPr/>
        </p:nvCxnSpPr>
        <p:spPr>
          <a:xfrm>
            <a:off x="7054306" y="2312554"/>
            <a:ext cx="1382787" cy="0"/>
          </a:xfrm>
          <a:prstGeom prst="line">
            <a:avLst/>
          </a:prstGeom>
          <a:ln>
            <a:solidFill>
              <a:srgbClr val="596784"/>
            </a:solidFill>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C9B6EE4C-DAB1-C048-B7F9-7A8E047638A9}"/>
              </a:ext>
            </a:extLst>
          </p:cNvPr>
          <p:cNvSpPr/>
          <p:nvPr/>
        </p:nvSpPr>
        <p:spPr>
          <a:xfrm>
            <a:off x="1948869" y="2055471"/>
            <a:ext cx="858127" cy="461665"/>
          </a:xfrm>
          <a:prstGeom prst="rect">
            <a:avLst/>
          </a:prstGeom>
        </p:spPr>
        <p:txBody>
          <a:bodyPr wrap="square">
            <a:spAutoFit/>
          </a:bodyPr>
          <a:lstStyle/>
          <a:p>
            <a:r>
              <a:rPr lang="en-US" altLang="zh-CN" sz="2400" b="1" dirty="0">
                <a:solidFill>
                  <a:schemeClr val="bg1"/>
                </a:solidFill>
                <a:latin typeface="Times New Roman" charset="0"/>
              </a:rPr>
              <a:t>DDL</a:t>
            </a:r>
            <a:endParaRPr lang="zh-CN" altLang="en-US" sz="2400" dirty="0">
              <a:solidFill>
                <a:schemeClr val="bg1"/>
              </a:solidFill>
            </a:endParaRPr>
          </a:p>
        </p:txBody>
      </p:sp>
      <p:sp>
        <p:nvSpPr>
          <p:cNvPr id="41" name="矩形 40">
            <a:extLst>
              <a:ext uri="{FF2B5EF4-FFF2-40B4-BE49-F238E27FC236}">
                <a16:creationId xmlns:a16="http://schemas.microsoft.com/office/drawing/2014/main" id="{1B63D073-3E4E-614B-8DC9-6702D41FE10A}"/>
              </a:ext>
            </a:extLst>
          </p:cNvPr>
          <p:cNvSpPr/>
          <p:nvPr/>
        </p:nvSpPr>
        <p:spPr>
          <a:xfrm>
            <a:off x="5499535" y="2055471"/>
            <a:ext cx="902811" cy="461665"/>
          </a:xfrm>
          <a:prstGeom prst="rect">
            <a:avLst/>
          </a:prstGeom>
        </p:spPr>
        <p:txBody>
          <a:bodyPr wrap="none">
            <a:spAutoFit/>
          </a:bodyPr>
          <a:lstStyle/>
          <a:p>
            <a:r>
              <a:rPr lang="en-US" altLang="zh-CN" sz="2400" b="1" dirty="0">
                <a:solidFill>
                  <a:schemeClr val="bg2">
                    <a:lumMod val="25000"/>
                  </a:schemeClr>
                </a:solidFill>
                <a:latin typeface="Times New Roman" charset="0"/>
              </a:rPr>
              <a:t>DML</a:t>
            </a:r>
            <a:endParaRPr lang="zh-CN" altLang="en-US" sz="2400" dirty="0"/>
          </a:p>
        </p:txBody>
      </p:sp>
      <p:sp>
        <p:nvSpPr>
          <p:cNvPr id="43" name="矩形 42">
            <a:extLst>
              <a:ext uri="{FF2B5EF4-FFF2-40B4-BE49-F238E27FC236}">
                <a16:creationId xmlns:a16="http://schemas.microsoft.com/office/drawing/2014/main" id="{D33F3940-676C-FB47-BB24-DB174D32EDC4}"/>
              </a:ext>
            </a:extLst>
          </p:cNvPr>
          <p:cNvSpPr/>
          <p:nvPr/>
        </p:nvSpPr>
        <p:spPr>
          <a:xfrm>
            <a:off x="9077578" y="2055471"/>
            <a:ext cx="835485" cy="461665"/>
          </a:xfrm>
          <a:prstGeom prst="rect">
            <a:avLst/>
          </a:prstGeom>
        </p:spPr>
        <p:txBody>
          <a:bodyPr wrap="none">
            <a:spAutoFit/>
          </a:bodyPr>
          <a:lstStyle/>
          <a:p>
            <a:r>
              <a:rPr lang="en-US" altLang="zh-CN" sz="2400" b="1" dirty="0">
                <a:solidFill>
                  <a:schemeClr val="bg1"/>
                </a:solidFill>
                <a:latin typeface="Times New Roman" charset="0"/>
              </a:rPr>
              <a:t>DCL</a:t>
            </a:r>
            <a:endParaRPr lang="zh-CN" altLang="en-US" sz="2400" dirty="0">
              <a:solidFill>
                <a:schemeClr val="bg1"/>
              </a:solidFill>
            </a:endParaRPr>
          </a:p>
        </p:txBody>
      </p:sp>
    </p:spTree>
    <p:extLst>
      <p:ext uri="{BB962C8B-B14F-4D97-AF65-F5344CB8AC3E}">
        <p14:creationId xmlns:p14="http://schemas.microsoft.com/office/powerpoint/2010/main" val="2940723923"/>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4*#ppt_w"/>
                                          </p:val>
                                        </p:tav>
                                        <p:tav tm="100000">
                                          <p:val>
                                            <p:strVal val="#ppt_w"/>
                                          </p:val>
                                        </p:tav>
                                      </p:tavLst>
                                    </p:anim>
                                    <p:anim calcmode="lin" valueType="num">
                                      <p:cBhvr>
                                        <p:cTn id="8" dur="500" fill="hold"/>
                                        <p:tgtEl>
                                          <p:spTgt spid="4"/>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strVal val="4*#ppt_w"/>
                                          </p:val>
                                        </p:tav>
                                        <p:tav tm="100000">
                                          <p:val>
                                            <p:strVal val="#ppt_w"/>
                                          </p:val>
                                        </p:tav>
                                      </p:tavLst>
                                    </p:anim>
                                    <p:anim calcmode="lin" valueType="num">
                                      <p:cBhvr>
                                        <p:cTn id="13" dur="500" fill="hold"/>
                                        <p:tgtEl>
                                          <p:spTgt spid="5"/>
                                        </p:tgtEl>
                                        <p:attrNameLst>
                                          <p:attrName>ppt_h</p:attrName>
                                        </p:attrNameLst>
                                      </p:cBhvr>
                                      <p:tavLst>
                                        <p:tav tm="0">
                                          <p:val>
                                            <p:strVal val="4*#ppt_h"/>
                                          </p:val>
                                        </p:tav>
                                        <p:tav tm="100000">
                                          <p:val>
                                            <p:strVal val="#ppt_h"/>
                                          </p:val>
                                        </p:tav>
                                      </p:tavLst>
                                    </p:anim>
                                  </p:childTnLst>
                                </p:cTn>
                              </p:par>
                              <p:par>
                                <p:cTn id="14" presetID="22" presetClass="entr" presetSubtype="4" fill="hold"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down)">
                                      <p:cBhvr>
                                        <p:cTn id="16" dur="500"/>
                                        <p:tgtEl>
                                          <p:spTgt spid="38"/>
                                        </p:tgtEl>
                                      </p:cBhvr>
                                    </p:animEffect>
                                  </p:childTnLst>
                                </p:cTn>
                              </p:par>
                            </p:childTnLst>
                          </p:cTn>
                        </p:par>
                        <p:par>
                          <p:cTn id="17" fill="hold">
                            <p:stCondLst>
                              <p:cond delay="1000"/>
                            </p:stCondLst>
                            <p:childTnLst>
                              <p:par>
                                <p:cTn id="18" presetID="23" presetClass="entr" presetSubtype="32"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strVal val="4*#ppt_w"/>
                                          </p:val>
                                        </p:tav>
                                        <p:tav tm="100000">
                                          <p:val>
                                            <p:strVal val="#ppt_w"/>
                                          </p:val>
                                        </p:tav>
                                      </p:tavLst>
                                    </p:anim>
                                    <p:anim calcmode="lin" valueType="num">
                                      <p:cBhvr>
                                        <p:cTn id="21" dur="500" fill="hold"/>
                                        <p:tgtEl>
                                          <p:spTgt spid="6"/>
                                        </p:tgtEl>
                                        <p:attrNameLst>
                                          <p:attrName>ppt_h</p:attrName>
                                        </p:attrNameLst>
                                      </p:cBhvr>
                                      <p:tavLst>
                                        <p:tav tm="0">
                                          <p:val>
                                            <p:strVal val="4*#ppt_h"/>
                                          </p:val>
                                        </p:tav>
                                        <p:tav tm="100000">
                                          <p:val>
                                            <p:strVal val="#ppt_h"/>
                                          </p:val>
                                        </p:tav>
                                      </p:tavLst>
                                    </p:anim>
                                  </p:childTnLst>
                                </p:cTn>
                              </p:par>
                              <p:par>
                                <p:cTn id="22" presetID="22" presetClass="entr" presetSubtype="4" fill="hold"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wipe(down)">
                                      <p:cBhvr>
                                        <p:cTn id="24" dur="500"/>
                                        <p:tgtEl>
                                          <p:spTgt spid="39"/>
                                        </p:tgtEl>
                                      </p:cBhvr>
                                    </p:animEffect>
                                  </p:childTnLst>
                                </p:cTn>
                              </p:par>
                            </p:childTnLst>
                          </p:cTn>
                        </p:par>
                        <p:par>
                          <p:cTn id="25" fill="hold">
                            <p:stCondLst>
                              <p:cond delay="15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33"/>
                                        </p:tgtEl>
                                        <p:attrNameLst>
                                          <p:attrName>style.visibility</p:attrName>
                                        </p:attrNameLst>
                                      </p:cBhvr>
                                      <p:to>
                                        <p:strVal val="visible"/>
                                      </p:to>
                                    </p:set>
                                    <p:anim calcmode="lin" valueType="num">
                                      <p:cBhvr>
                                        <p:cTn id="28"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33"/>
                                        </p:tgtEl>
                                        <p:attrNameLst>
                                          <p:attrName>ppt_y</p:attrName>
                                        </p:attrNameLst>
                                      </p:cBhvr>
                                      <p:tavLst>
                                        <p:tav tm="0">
                                          <p:val>
                                            <p:strVal val="#ppt_y"/>
                                          </p:val>
                                        </p:tav>
                                        <p:tav tm="100000">
                                          <p:val>
                                            <p:strVal val="#ppt_y"/>
                                          </p:val>
                                        </p:tav>
                                      </p:tavLst>
                                    </p:anim>
                                    <p:anim calcmode="lin" valueType="num">
                                      <p:cBhvr>
                                        <p:cTn id="30"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33"/>
                                        </p:tgtEl>
                                      </p:cBhvr>
                                    </p:animEffect>
                                  </p:childTnLst>
                                </p:cTn>
                              </p:par>
                              <p:par>
                                <p:cTn id="33" presetID="42"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1000"/>
                                        <p:tgtEl>
                                          <p:spTgt spid="28"/>
                                        </p:tgtEl>
                                      </p:cBhvr>
                                    </p:animEffect>
                                    <p:anim calcmode="lin" valueType="num">
                                      <p:cBhvr>
                                        <p:cTn id="36" dur="1000" fill="hold"/>
                                        <p:tgtEl>
                                          <p:spTgt spid="28"/>
                                        </p:tgtEl>
                                        <p:attrNameLst>
                                          <p:attrName>ppt_x</p:attrName>
                                        </p:attrNameLst>
                                      </p:cBhvr>
                                      <p:tavLst>
                                        <p:tav tm="0">
                                          <p:val>
                                            <p:strVal val="#ppt_x"/>
                                          </p:val>
                                        </p:tav>
                                        <p:tav tm="100000">
                                          <p:val>
                                            <p:strVal val="#ppt_x"/>
                                          </p:val>
                                        </p:tav>
                                      </p:tavLst>
                                    </p:anim>
                                    <p:anim calcmode="lin" valueType="num">
                                      <p:cBhvr>
                                        <p:cTn id="37" dur="1000" fill="hold"/>
                                        <p:tgtEl>
                                          <p:spTgt spid="28"/>
                                        </p:tgtEl>
                                        <p:attrNameLst>
                                          <p:attrName>ppt_y</p:attrName>
                                        </p:attrNameLst>
                                      </p:cBhvr>
                                      <p:tavLst>
                                        <p:tav tm="0">
                                          <p:val>
                                            <p:strVal val="#ppt_y+.1"/>
                                          </p:val>
                                        </p:tav>
                                        <p:tav tm="100000">
                                          <p:val>
                                            <p:strVal val="#ppt_y"/>
                                          </p:val>
                                        </p:tav>
                                      </p:tavLst>
                                    </p:anim>
                                  </p:childTnLst>
                                </p:cTn>
                              </p:par>
                            </p:childTnLst>
                          </p:cTn>
                        </p:par>
                        <p:par>
                          <p:cTn id="38" fill="hold">
                            <p:stCondLst>
                              <p:cond delay="3750"/>
                            </p:stCondLst>
                            <p:childTnLst>
                              <p:par>
                                <p:cTn id="39" presetID="41" presetClass="entr" presetSubtype="0" fill="hold" grpId="0" nodeType="afterEffect">
                                  <p:stCondLst>
                                    <p:cond delay="0"/>
                                  </p:stCondLst>
                                  <p:iterate type="lt">
                                    <p:tmPct val="10000"/>
                                  </p:iterate>
                                  <p:childTnLst>
                                    <p:set>
                                      <p:cBhvr>
                                        <p:cTn id="40" dur="1" fill="hold">
                                          <p:stCondLst>
                                            <p:cond delay="0"/>
                                          </p:stCondLst>
                                        </p:cTn>
                                        <p:tgtEl>
                                          <p:spTgt spid="35"/>
                                        </p:tgtEl>
                                        <p:attrNameLst>
                                          <p:attrName>style.visibility</p:attrName>
                                        </p:attrNameLst>
                                      </p:cBhvr>
                                      <p:to>
                                        <p:strVal val="visible"/>
                                      </p:to>
                                    </p:set>
                                    <p:anim calcmode="lin" valueType="num">
                                      <p:cBhvr>
                                        <p:cTn id="41"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42" dur="500" fill="hold"/>
                                        <p:tgtEl>
                                          <p:spTgt spid="35"/>
                                        </p:tgtEl>
                                        <p:attrNameLst>
                                          <p:attrName>ppt_y</p:attrName>
                                        </p:attrNameLst>
                                      </p:cBhvr>
                                      <p:tavLst>
                                        <p:tav tm="0">
                                          <p:val>
                                            <p:strVal val="#ppt_y"/>
                                          </p:val>
                                        </p:tav>
                                        <p:tav tm="100000">
                                          <p:val>
                                            <p:strVal val="#ppt_y"/>
                                          </p:val>
                                        </p:tav>
                                      </p:tavLst>
                                    </p:anim>
                                    <p:anim calcmode="lin" valueType="num">
                                      <p:cBhvr>
                                        <p:cTn id="43"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44"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45" dur="500" tmFilter="0,0; .5, 1; 1, 1"/>
                                        <p:tgtEl>
                                          <p:spTgt spid="35"/>
                                        </p:tgtEl>
                                      </p:cBhvr>
                                    </p:animEffect>
                                  </p:childTnLst>
                                </p:cTn>
                              </p:par>
                              <p:par>
                                <p:cTn id="46" presetID="42" presetClass="entr" presetSubtype="0"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1000"/>
                                        <p:tgtEl>
                                          <p:spTgt spid="34"/>
                                        </p:tgtEl>
                                      </p:cBhvr>
                                    </p:animEffect>
                                    <p:anim calcmode="lin" valueType="num">
                                      <p:cBhvr>
                                        <p:cTn id="49" dur="1000" fill="hold"/>
                                        <p:tgtEl>
                                          <p:spTgt spid="34"/>
                                        </p:tgtEl>
                                        <p:attrNameLst>
                                          <p:attrName>ppt_x</p:attrName>
                                        </p:attrNameLst>
                                      </p:cBhvr>
                                      <p:tavLst>
                                        <p:tav tm="0">
                                          <p:val>
                                            <p:strVal val="#ppt_x"/>
                                          </p:val>
                                        </p:tav>
                                        <p:tav tm="100000">
                                          <p:val>
                                            <p:strVal val="#ppt_x"/>
                                          </p:val>
                                        </p:tav>
                                      </p:tavLst>
                                    </p:anim>
                                    <p:anim calcmode="lin" valueType="num">
                                      <p:cBhvr>
                                        <p:cTn id="50" dur="1000" fill="hold"/>
                                        <p:tgtEl>
                                          <p:spTgt spid="34"/>
                                        </p:tgtEl>
                                        <p:attrNameLst>
                                          <p:attrName>ppt_y</p:attrName>
                                        </p:attrNameLst>
                                      </p:cBhvr>
                                      <p:tavLst>
                                        <p:tav tm="0">
                                          <p:val>
                                            <p:strVal val="#ppt_y+.1"/>
                                          </p:val>
                                        </p:tav>
                                        <p:tav tm="100000">
                                          <p:val>
                                            <p:strVal val="#ppt_y"/>
                                          </p:val>
                                        </p:tav>
                                      </p:tavLst>
                                    </p:anim>
                                  </p:childTnLst>
                                </p:cTn>
                              </p:par>
                            </p:childTnLst>
                          </p:cTn>
                        </p:par>
                        <p:par>
                          <p:cTn id="51" fill="hold">
                            <p:stCondLst>
                              <p:cond delay="6100"/>
                            </p:stCondLst>
                            <p:childTnLst>
                              <p:par>
                                <p:cTn id="52" presetID="41" presetClass="entr" presetSubtype="0" fill="hold" grpId="0" nodeType="afterEffect">
                                  <p:stCondLst>
                                    <p:cond delay="0"/>
                                  </p:stCondLst>
                                  <p:iterate type="lt">
                                    <p:tmPct val="10000"/>
                                  </p:iterate>
                                  <p:childTnLst>
                                    <p:set>
                                      <p:cBhvr>
                                        <p:cTn id="53" dur="1" fill="hold">
                                          <p:stCondLst>
                                            <p:cond delay="0"/>
                                          </p:stCondLst>
                                        </p:cTn>
                                        <p:tgtEl>
                                          <p:spTgt spid="37"/>
                                        </p:tgtEl>
                                        <p:attrNameLst>
                                          <p:attrName>style.visibility</p:attrName>
                                        </p:attrNameLst>
                                      </p:cBhvr>
                                      <p:to>
                                        <p:strVal val="visible"/>
                                      </p:to>
                                    </p:set>
                                    <p:anim calcmode="lin" valueType="num">
                                      <p:cBhvr>
                                        <p:cTn id="54"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55" dur="500" fill="hold"/>
                                        <p:tgtEl>
                                          <p:spTgt spid="37"/>
                                        </p:tgtEl>
                                        <p:attrNameLst>
                                          <p:attrName>ppt_y</p:attrName>
                                        </p:attrNameLst>
                                      </p:cBhvr>
                                      <p:tavLst>
                                        <p:tav tm="0">
                                          <p:val>
                                            <p:strVal val="#ppt_y"/>
                                          </p:val>
                                        </p:tav>
                                        <p:tav tm="100000">
                                          <p:val>
                                            <p:strVal val="#ppt_y"/>
                                          </p:val>
                                        </p:tav>
                                      </p:tavLst>
                                    </p:anim>
                                    <p:anim calcmode="lin" valueType="num">
                                      <p:cBhvr>
                                        <p:cTn id="56"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57"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58" dur="500" tmFilter="0,0; .5, 1; 1, 1"/>
                                        <p:tgtEl>
                                          <p:spTgt spid="37"/>
                                        </p:tgtEl>
                                      </p:cBhvr>
                                    </p:animEffect>
                                  </p:childTnLst>
                                </p:cTn>
                              </p:par>
                              <p:par>
                                <p:cTn id="59" presetID="42" presetClass="entr" presetSubtype="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1000"/>
                                        <p:tgtEl>
                                          <p:spTgt spid="36"/>
                                        </p:tgtEl>
                                      </p:cBhvr>
                                    </p:animEffect>
                                    <p:anim calcmode="lin" valueType="num">
                                      <p:cBhvr>
                                        <p:cTn id="62" dur="1000" fill="hold"/>
                                        <p:tgtEl>
                                          <p:spTgt spid="36"/>
                                        </p:tgtEl>
                                        <p:attrNameLst>
                                          <p:attrName>ppt_x</p:attrName>
                                        </p:attrNameLst>
                                      </p:cBhvr>
                                      <p:tavLst>
                                        <p:tav tm="0">
                                          <p:val>
                                            <p:strVal val="#ppt_x"/>
                                          </p:val>
                                        </p:tav>
                                        <p:tav tm="100000">
                                          <p:val>
                                            <p:strVal val="#ppt_x"/>
                                          </p:val>
                                        </p:tav>
                                      </p:tavLst>
                                    </p:anim>
                                    <p:anim calcmode="lin" valueType="num">
                                      <p:cBhvr>
                                        <p:cTn id="63"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28" grpId="0"/>
      <p:bldP spid="33" grpId="0"/>
      <p:bldP spid="34" grpId="0"/>
      <p:bldP spid="35" grpId="0"/>
      <p:bldP spid="36" grpId="0"/>
      <p:bldP spid="3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6D2DCA1-2A02-0241-93F7-CD4E476AA04F}"/>
              </a:ext>
            </a:extLst>
          </p:cNvPr>
          <p:cNvSpPr/>
          <p:nvPr/>
        </p:nvSpPr>
        <p:spPr>
          <a:xfrm>
            <a:off x="698642" y="1227497"/>
            <a:ext cx="11493358" cy="1828925"/>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519170" name="Rectangle 2">
            <a:extLst>
              <a:ext uri="{FF2B5EF4-FFF2-40B4-BE49-F238E27FC236}">
                <a16:creationId xmlns:a16="http://schemas.microsoft.com/office/drawing/2014/main" id="{77FE94B6-E717-CE43-9A56-872DEE0FE13A}"/>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zh-CN" altLang="en-US" dirty="0">
                <a:solidFill>
                  <a:schemeClr val="bg2">
                    <a:lumMod val="10000"/>
                  </a:schemeClr>
                </a:solidFill>
              </a:rPr>
              <a:t>引出子查询的谓词</a:t>
            </a:r>
          </a:p>
        </p:txBody>
      </p:sp>
      <p:sp>
        <p:nvSpPr>
          <p:cNvPr id="519171" name="Rectangle 3">
            <a:extLst>
              <a:ext uri="{FF2B5EF4-FFF2-40B4-BE49-F238E27FC236}">
                <a16:creationId xmlns:a16="http://schemas.microsoft.com/office/drawing/2014/main" id="{292E524B-75FE-7B42-B61C-97A158E10E1A}"/>
              </a:ext>
            </a:extLst>
          </p:cNvPr>
          <p:cNvSpPr>
            <a:spLocks noGrp="1" noChangeArrowheads="1"/>
          </p:cNvSpPr>
          <p:nvPr>
            <p:ph idx="1"/>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lnSpc>
                <a:spcPct val="120000"/>
              </a:lnSpc>
              <a:buFont typeface="Wingdings" charset="0"/>
              <a:buNone/>
              <a:defRPr/>
            </a:pPr>
            <a:r>
              <a:rPr lang="zh-CN" altLang="en-US" sz="2400" b="1" dirty="0">
                <a:latin typeface="DengXian" panose="02010600030101010101" pitchFamily="2" charset="-122"/>
                <a:ea typeface="DengXian" panose="02010600030101010101" pitchFamily="2" charset="-122"/>
              </a:rPr>
              <a:t>带有</a:t>
            </a:r>
            <a:r>
              <a:rPr lang="en-US" altLang="zh-CN" sz="2400" b="1" dirty="0">
                <a:latin typeface="DengXian" panose="02010600030101010101" pitchFamily="2" charset="-122"/>
                <a:ea typeface="DengXian" panose="02010600030101010101" pitchFamily="2" charset="-122"/>
              </a:rPr>
              <a:t>IN</a:t>
            </a:r>
            <a:r>
              <a:rPr lang="zh-CN" altLang="en-US" sz="2400" b="1" dirty="0">
                <a:latin typeface="DengXian" panose="02010600030101010101" pitchFamily="2" charset="-122"/>
                <a:ea typeface="DengXian" panose="02010600030101010101" pitchFamily="2" charset="-122"/>
              </a:rPr>
              <a:t>谓词的子查询</a:t>
            </a:r>
            <a:endParaRPr lang="en-US" altLang="zh-CN" sz="2400" b="1" dirty="0">
              <a:latin typeface="DengXian" panose="02010600030101010101" pitchFamily="2" charset="-122"/>
              <a:ea typeface="DengXian" panose="02010600030101010101" pitchFamily="2" charset="-122"/>
            </a:endParaRPr>
          </a:p>
          <a:p>
            <a:pPr>
              <a:lnSpc>
                <a:spcPct val="120000"/>
              </a:lnSpc>
              <a:buFont typeface="Wingdings" charset="0"/>
              <a:buNone/>
              <a:defRPr/>
            </a:pPr>
            <a:r>
              <a:rPr lang="zh-CN" altLang="en-US" sz="2400" b="1" dirty="0">
                <a:latin typeface="DengXian" panose="02010600030101010101" pitchFamily="2" charset="-122"/>
                <a:ea typeface="DengXian" panose="02010600030101010101" pitchFamily="2" charset="-122"/>
              </a:rPr>
              <a:t>带有比较运算符的子查询</a:t>
            </a:r>
            <a:endParaRPr lang="en-US" altLang="zh-CN" sz="2400" b="1" dirty="0">
              <a:latin typeface="DengXian" panose="02010600030101010101" pitchFamily="2" charset="-122"/>
              <a:ea typeface="DengXian" panose="02010600030101010101" pitchFamily="2" charset="-122"/>
            </a:endParaRPr>
          </a:p>
          <a:p>
            <a:pPr>
              <a:lnSpc>
                <a:spcPct val="120000"/>
              </a:lnSpc>
              <a:buFont typeface="Wingdings" charset="0"/>
              <a:buNone/>
              <a:defRPr/>
            </a:pPr>
            <a:r>
              <a:rPr lang="zh-CN" altLang="en-US" sz="2400" b="1" dirty="0">
                <a:latin typeface="DengXian" panose="02010600030101010101" pitchFamily="2" charset="-122"/>
                <a:ea typeface="DengXian" panose="02010600030101010101" pitchFamily="2" charset="-122"/>
              </a:rPr>
              <a:t>带有</a:t>
            </a:r>
            <a:r>
              <a:rPr lang="en-US" altLang="zh-CN" sz="2400" b="1" dirty="0">
                <a:latin typeface="DengXian" panose="02010600030101010101" pitchFamily="2" charset="-122"/>
                <a:ea typeface="DengXian" panose="02010600030101010101" pitchFamily="2" charset="-122"/>
              </a:rPr>
              <a:t>ANY</a:t>
            </a:r>
            <a:r>
              <a:rPr lang="zh-CN" altLang="en-US" sz="2400" b="1" dirty="0">
                <a:latin typeface="DengXian" panose="02010600030101010101" pitchFamily="2" charset="-122"/>
                <a:ea typeface="DengXian" panose="02010600030101010101" pitchFamily="2" charset="-122"/>
              </a:rPr>
              <a:t>或</a:t>
            </a:r>
            <a:r>
              <a:rPr lang="en-US" altLang="zh-CN" sz="2400" b="1" dirty="0">
                <a:latin typeface="DengXian" panose="02010600030101010101" pitchFamily="2" charset="-122"/>
                <a:ea typeface="DengXian" panose="02010600030101010101" pitchFamily="2" charset="-122"/>
              </a:rPr>
              <a:t>ALL</a:t>
            </a:r>
            <a:r>
              <a:rPr lang="zh-CN" altLang="en-US" sz="2400" b="1" dirty="0">
                <a:latin typeface="DengXian" panose="02010600030101010101" pitchFamily="2" charset="-122"/>
                <a:ea typeface="DengXian" panose="02010600030101010101" pitchFamily="2" charset="-122"/>
              </a:rPr>
              <a:t>谓词的子查询</a:t>
            </a:r>
            <a:endParaRPr lang="en-US" altLang="zh-CN" sz="2400" b="1" dirty="0">
              <a:latin typeface="DengXian" panose="02010600030101010101" pitchFamily="2" charset="-122"/>
              <a:ea typeface="DengXian" panose="02010600030101010101" pitchFamily="2" charset="-122"/>
            </a:endParaRPr>
          </a:p>
          <a:p>
            <a:pPr>
              <a:lnSpc>
                <a:spcPct val="120000"/>
              </a:lnSpc>
              <a:buFont typeface="Wingdings" charset="0"/>
              <a:buNone/>
              <a:defRPr/>
            </a:pPr>
            <a:endParaRPr lang="en-US" altLang="zh-CN" sz="2400" b="1" dirty="0">
              <a:latin typeface="DengXian" panose="02010600030101010101" pitchFamily="2" charset="-122"/>
              <a:ea typeface="DengXian" panose="02010600030101010101" pitchFamily="2" charset="-122"/>
            </a:endParaRPr>
          </a:p>
          <a:p>
            <a:pPr>
              <a:lnSpc>
                <a:spcPct val="120000"/>
              </a:lnSpc>
              <a:buFont typeface="Wingdings" charset="0"/>
              <a:buNone/>
              <a:defRPr/>
            </a:pPr>
            <a:r>
              <a:rPr lang="zh-CN" altLang="en-US" sz="2400" b="1" dirty="0">
                <a:latin typeface="DengXian" panose="02010600030101010101" pitchFamily="2" charset="-122"/>
                <a:ea typeface="DengXian" panose="02010600030101010101" pitchFamily="2" charset="-122"/>
              </a:rPr>
              <a:t>带有</a:t>
            </a:r>
            <a:r>
              <a:rPr lang="en-US" altLang="zh-CN" sz="2400" b="1" dirty="0">
                <a:latin typeface="DengXian" panose="02010600030101010101" pitchFamily="2" charset="-122"/>
                <a:ea typeface="DengXian" panose="02010600030101010101" pitchFamily="2" charset="-122"/>
              </a:rPr>
              <a:t>EXISTS</a:t>
            </a:r>
            <a:r>
              <a:rPr lang="zh-CN" altLang="en-US" sz="2400" b="1" dirty="0">
                <a:latin typeface="DengXian" panose="02010600030101010101" pitchFamily="2" charset="-122"/>
                <a:ea typeface="DengXian" panose="02010600030101010101" pitchFamily="2" charset="-122"/>
              </a:rPr>
              <a:t>谓词的子查询</a:t>
            </a:r>
            <a:endParaRPr lang="en-US" altLang="zh-CN" sz="2400" b="1" dirty="0">
              <a:latin typeface="DengXian" panose="02010600030101010101" pitchFamily="2" charset="-122"/>
              <a:ea typeface="DengXian" panose="02010600030101010101" pitchFamily="2" charset="-122"/>
            </a:endParaRPr>
          </a:p>
        </p:txBody>
      </p:sp>
      <p:sp>
        <p:nvSpPr>
          <p:cNvPr id="9" name="幻灯片编号占位符 5">
            <a:extLst>
              <a:ext uri="{FF2B5EF4-FFF2-40B4-BE49-F238E27FC236}">
                <a16:creationId xmlns:a16="http://schemas.microsoft.com/office/drawing/2014/main" id="{DAB9117A-AF5F-C94B-ACB4-1178FFB9D068}"/>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3A2C3E4D-F626-E949-A378-FE14C8E83B93}" type="slidenum">
              <a:rPr kumimoji="0" lang="en-US" altLang="zh-CN" sz="1400">
                <a:ea typeface="宋体" panose="02010600030101010101" pitchFamily="2" charset="-122"/>
              </a:rPr>
              <a:pPr/>
              <a:t>60</a:t>
            </a:fld>
            <a:endParaRPr kumimoji="0" lang="en-US" altLang="zh-CN" sz="1400">
              <a:ea typeface="宋体" panose="02010600030101010101" pitchFamily="2" charset="-122"/>
            </a:endParaRPr>
          </a:p>
        </p:txBody>
      </p:sp>
      <p:sp>
        <p:nvSpPr>
          <p:cNvPr id="519172" name="AutoShape 4">
            <a:extLst>
              <a:ext uri="{FF2B5EF4-FFF2-40B4-BE49-F238E27FC236}">
                <a16:creationId xmlns:a16="http://schemas.microsoft.com/office/drawing/2014/main" id="{9C3993E6-3D83-4B4E-987F-113028F2231E}"/>
              </a:ext>
            </a:extLst>
          </p:cNvPr>
          <p:cNvSpPr>
            <a:spLocks/>
          </p:cNvSpPr>
          <p:nvPr/>
        </p:nvSpPr>
        <p:spPr bwMode="auto">
          <a:xfrm>
            <a:off x="5753528" y="1304693"/>
            <a:ext cx="72998" cy="1592619"/>
          </a:xfrm>
          <a:prstGeom prst="rightBrace">
            <a:avLst>
              <a:gd name="adj1" fmla="val 230254"/>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Tahoma" charset="0"/>
              <a:ea typeface="黑体" charset="0"/>
              <a:cs typeface="黑体" charset="0"/>
            </a:endParaRPr>
          </a:p>
        </p:txBody>
      </p:sp>
      <p:sp>
        <p:nvSpPr>
          <p:cNvPr id="519173" name="Text Box 5">
            <a:extLst>
              <a:ext uri="{FF2B5EF4-FFF2-40B4-BE49-F238E27FC236}">
                <a16:creationId xmlns:a16="http://schemas.microsoft.com/office/drawing/2014/main" id="{E6340CBE-4644-A74E-812F-98F60BF740E9}"/>
              </a:ext>
            </a:extLst>
          </p:cNvPr>
          <p:cNvSpPr txBox="1">
            <a:spLocks noChangeArrowheads="1"/>
          </p:cNvSpPr>
          <p:nvPr/>
        </p:nvSpPr>
        <p:spPr bwMode="auto">
          <a:xfrm>
            <a:off x="5826526" y="1902564"/>
            <a:ext cx="208756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zh-CN" altLang="en-US" sz="2000" b="1" dirty="0">
                <a:latin typeface="Verdana" charset="0"/>
                <a:ea typeface="宋体" charset="0"/>
                <a:cs typeface="宋体" charset="0"/>
              </a:rPr>
              <a:t>不相关子查询</a:t>
            </a:r>
          </a:p>
        </p:txBody>
      </p:sp>
      <p:sp>
        <p:nvSpPr>
          <p:cNvPr id="519174" name="Line 6">
            <a:extLst>
              <a:ext uri="{FF2B5EF4-FFF2-40B4-BE49-F238E27FC236}">
                <a16:creationId xmlns:a16="http://schemas.microsoft.com/office/drawing/2014/main" id="{9D2509F3-855E-D943-9B68-DF32A90B96FA}"/>
              </a:ext>
            </a:extLst>
          </p:cNvPr>
          <p:cNvSpPr>
            <a:spLocks noChangeShapeType="1"/>
          </p:cNvSpPr>
          <p:nvPr/>
        </p:nvSpPr>
        <p:spPr bwMode="auto">
          <a:xfrm>
            <a:off x="4872038" y="3840253"/>
            <a:ext cx="122396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黑体" charset="0"/>
              <a:cs typeface="黑体" charset="0"/>
            </a:endParaRPr>
          </a:p>
        </p:txBody>
      </p:sp>
      <p:sp>
        <p:nvSpPr>
          <p:cNvPr id="519175" name="Text Box 7">
            <a:extLst>
              <a:ext uri="{FF2B5EF4-FFF2-40B4-BE49-F238E27FC236}">
                <a16:creationId xmlns:a16="http://schemas.microsoft.com/office/drawing/2014/main" id="{3E3FDDC9-0F0E-764D-AC94-73483B595313}"/>
              </a:ext>
            </a:extLst>
          </p:cNvPr>
          <p:cNvSpPr txBox="1">
            <a:spLocks noChangeArrowheads="1"/>
          </p:cNvSpPr>
          <p:nvPr/>
        </p:nvSpPr>
        <p:spPr bwMode="auto">
          <a:xfrm>
            <a:off x="6096000" y="3641815"/>
            <a:ext cx="2087562"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zh-CN" altLang="en-US" sz="2000" b="1" dirty="0">
                <a:latin typeface="Verdana" charset="0"/>
                <a:ea typeface="宋体" charset="0"/>
                <a:cs typeface="宋体" charset="0"/>
              </a:rPr>
              <a:t>相关子查询</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D6EEFABE-EE63-0543-A927-56615A56714B}"/>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zh-CN" altLang="en-US" dirty="0">
                <a:solidFill>
                  <a:schemeClr val="bg2">
                    <a:lumMod val="10000"/>
                  </a:schemeClr>
                </a:solidFill>
              </a:rPr>
              <a:t>一、带有</a:t>
            </a:r>
            <a:r>
              <a:rPr lang="en-US" altLang="zh-CN" dirty="0">
                <a:solidFill>
                  <a:schemeClr val="bg2">
                    <a:lumMod val="10000"/>
                  </a:schemeClr>
                </a:solidFill>
              </a:rPr>
              <a:t>IN</a:t>
            </a:r>
            <a:r>
              <a:rPr lang="zh-CN" altLang="en-US" dirty="0">
                <a:solidFill>
                  <a:schemeClr val="bg2">
                    <a:lumMod val="10000"/>
                  </a:schemeClr>
                </a:solidFill>
              </a:rPr>
              <a:t>谓词的子查询</a:t>
            </a:r>
          </a:p>
        </p:txBody>
      </p:sp>
      <p:sp>
        <p:nvSpPr>
          <p:cNvPr id="521219" name="Rectangle 3">
            <a:extLst>
              <a:ext uri="{FF2B5EF4-FFF2-40B4-BE49-F238E27FC236}">
                <a16:creationId xmlns:a16="http://schemas.microsoft.com/office/drawing/2014/main" id="{D72AD5B0-1F80-864E-95DD-D56513337E66}"/>
              </a:ext>
            </a:extLst>
          </p:cNvPr>
          <p:cNvSpPr>
            <a:spLocks noGrp="1" noChangeArrowheads="1"/>
          </p:cNvSpPr>
          <p:nvPr>
            <p:ph idx="1"/>
          </p:nvPr>
        </p:nvSpPr>
        <p:spPr/>
        <p:txBody>
          <a:bodyPr/>
          <a:lstStyle/>
          <a:p>
            <a:pPr>
              <a:lnSpc>
                <a:spcPct val="90000"/>
              </a:lnSpc>
              <a:buFont typeface="Wingdings" pitchFamily="2" charset="2"/>
              <a:buNone/>
            </a:pPr>
            <a:r>
              <a:rPr lang="zh-CN" altLang="en-US" sz="2000" b="1" dirty="0"/>
              <a:t>例：查询与</a:t>
            </a:r>
            <a:r>
              <a:rPr lang="zh-CN" altLang="en-US" sz="2000" b="1" dirty="0">
                <a:latin typeface="Times New Roman" panose="02020603050405020304" pitchFamily="18" charset="0"/>
              </a:rPr>
              <a:t>“</a:t>
            </a:r>
            <a:r>
              <a:rPr lang="zh-CN" altLang="en-US" sz="2000" b="1" dirty="0"/>
              <a:t>刘晨</a:t>
            </a:r>
            <a:r>
              <a:rPr lang="zh-CN" altLang="en-US" sz="2000" b="1" dirty="0">
                <a:latin typeface="Times New Roman" panose="02020603050405020304" pitchFamily="18" charset="0"/>
              </a:rPr>
              <a:t>”</a:t>
            </a:r>
            <a:r>
              <a:rPr lang="zh-CN" altLang="en-US" sz="2000" b="1" dirty="0"/>
              <a:t>在同一个系学习的学生。</a:t>
            </a:r>
            <a:endParaRPr lang="en-US" altLang="zh-CN" sz="2000" b="1" dirty="0"/>
          </a:p>
          <a:p>
            <a:pPr>
              <a:lnSpc>
                <a:spcPct val="140000"/>
              </a:lnSpc>
              <a:buFont typeface="Wingdings" pitchFamily="2" charset="2"/>
              <a:buNone/>
            </a:pPr>
            <a:r>
              <a:rPr lang="en-US" altLang="zh-CN" sz="2000" b="1" dirty="0">
                <a:latin typeface="宋体" panose="02010600030101010101" pitchFamily="2" charset="-122"/>
              </a:rPr>
              <a:t>SELECT </a:t>
            </a:r>
            <a:r>
              <a:rPr lang="en-US" altLang="zh-CN" sz="2000" b="1" dirty="0" err="1">
                <a:latin typeface="宋体" panose="02010600030101010101" pitchFamily="2" charset="-122"/>
              </a:rPr>
              <a:t>Sno</a:t>
            </a:r>
            <a:r>
              <a:rPr lang="zh-CN" altLang="en-US" sz="2000" b="1" dirty="0">
                <a:latin typeface="宋体" panose="02010600030101010101" pitchFamily="2" charset="-122"/>
              </a:rPr>
              <a:t>，</a:t>
            </a:r>
            <a:r>
              <a:rPr lang="en-US" altLang="zh-CN" sz="2000" b="1" dirty="0" err="1">
                <a:latin typeface="宋体" panose="02010600030101010101" pitchFamily="2" charset="-122"/>
              </a:rPr>
              <a:t>Sname</a:t>
            </a:r>
            <a:r>
              <a:rPr lang="zh-CN" altLang="en-US" sz="2000" b="1" dirty="0">
                <a:latin typeface="宋体" panose="02010600030101010101" pitchFamily="2" charset="-122"/>
              </a:rPr>
              <a:t>，</a:t>
            </a:r>
            <a:r>
              <a:rPr lang="en-US" altLang="zh-CN" sz="2000" b="1" dirty="0" err="1">
                <a:latin typeface="宋体" panose="02010600030101010101" pitchFamily="2" charset="-122"/>
              </a:rPr>
              <a:t>Sdept</a:t>
            </a:r>
            <a:endParaRPr lang="en-US" altLang="zh-CN" sz="2000" b="1" dirty="0">
              <a:latin typeface="宋体" panose="02010600030101010101" pitchFamily="2" charset="-122"/>
            </a:endParaRPr>
          </a:p>
          <a:p>
            <a:pPr>
              <a:lnSpc>
                <a:spcPct val="90000"/>
              </a:lnSpc>
              <a:buFont typeface="Wingdings" pitchFamily="2" charset="2"/>
              <a:buNone/>
            </a:pPr>
            <a:r>
              <a:rPr lang="en-US" altLang="zh-CN" sz="2000" b="1" dirty="0">
                <a:latin typeface="宋体" panose="02010600030101010101" pitchFamily="2" charset="-122"/>
              </a:rPr>
              <a:t>    FROM Student</a:t>
            </a:r>
          </a:p>
          <a:p>
            <a:pPr>
              <a:lnSpc>
                <a:spcPct val="90000"/>
              </a:lnSpc>
              <a:buFont typeface="Wingdings" pitchFamily="2" charset="2"/>
              <a:buNone/>
            </a:pPr>
            <a:r>
              <a:rPr lang="en-US" altLang="zh-CN" sz="2000" b="1" dirty="0">
                <a:latin typeface="宋体" panose="02010600030101010101" pitchFamily="2" charset="-122"/>
              </a:rPr>
              <a:t>    WHERE </a:t>
            </a:r>
            <a:r>
              <a:rPr lang="en-US" altLang="zh-CN" sz="2000" b="1" dirty="0" err="1">
                <a:latin typeface="宋体" panose="02010600030101010101" pitchFamily="2" charset="-122"/>
              </a:rPr>
              <a:t>Sdept</a:t>
            </a:r>
            <a:r>
              <a:rPr lang="en-US" altLang="zh-CN" sz="2000" b="1" dirty="0">
                <a:latin typeface="宋体" panose="02010600030101010101" pitchFamily="2" charset="-122"/>
              </a:rPr>
              <a:t> </a:t>
            </a:r>
            <a:r>
              <a:rPr lang="en-US" altLang="zh-CN" sz="2000" b="1" dirty="0">
                <a:solidFill>
                  <a:srgbClr val="FF00FF"/>
                </a:solidFill>
                <a:latin typeface="宋体" panose="02010600030101010101" pitchFamily="2" charset="-122"/>
              </a:rPr>
              <a:t> IN</a:t>
            </a:r>
          </a:p>
          <a:p>
            <a:pPr>
              <a:lnSpc>
                <a:spcPct val="90000"/>
              </a:lnSpc>
              <a:buFont typeface="Wingdings" pitchFamily="2" charset="2"/>
              <a:buNone/>
            </a:pPr>
            <a:r>
              <a:rPr lang="en-US" altLang="zh-CN" sz="2000" b="1" dirty="0">
                <a:latin typeface="宋体" panose="02010600030101010101" pitchFamily="2" charset="-122"/>
              </a:rPr>
              <a:t>          </a:t>
            </a:r>
            <a:r>
              <a:rPr lang="en-US" altLang="zh-CN" sz="2000" b="1" dirty="0">
                <a:solidFill>
                  <a:srgbClr val="0033CC"/>
                </a:solidFill>
                <a:latin typeface="宋体" panose="02010600030101010101" pitchFamily="2" charset="-122"/>
              </a:rPr>
              <a:t>(SELECT </a:t>
            </a:r>
            <a:r>
              <a:rPr lang="en-US" altLang="zh-CN" sz="2000" b="1" dirty="0" err="1">
                <a:solidFill>
                  <a:srgbClr val="0033CC"/>
                </a:solidFill>
                <a:latin typeface="宋体" panose="02010600030101010101" pitchFamily="2" charset="-122"/>
              </a:rPr>
              <a:t>Sdept</a:t>
            </a:r>
            <a:endParaRPr lang="en-US" altLang="zh-CN" sz="2000" b="1" dirty="0">
              <a:solidFill>
                <a:srgbClr val="0033CC"/>
              </a:solidFill>
              <a:latin typeface="宋体" panose="02010600030101010101" pitchFamily="2" charset="-122"/>
            </a:endParaRPr>
          </a:p>
          <a:p>
            <a:pPr>
              <a:lnSpc>
                <a:spcPct val="90000"/>
              </a:lnSpc>
              <a:buFont typeface="Wingdings" pitchFamily="2" charset="2"/>
              <a:buNone/>
            </a:pPr>
            <a:r>
              <a:rPr lang="en-US" altLang="zh-CN" sz="2000" b="1" dirty="0">
                <a:solidFill>
                  <a:srgbClr val="0033CC"/>
                </a:solidFill>
                <a:latin typeface="宋体" panose="02010600030101010101" pitchFamily="2" charset="-122"/>
              </a:rPr>
              <a:t>           FROM Student</a:t>
            </a:r>
          </a:p>
          <a:p>
            <a:pPr>
              <a:lnSpc>
                <a:spcPct val="90000"/>
              </a:lnSpc>
              <a:buFont typeface="Wingdings" pitchFamily="2" charset="2"/>
              <a:buNone/>
            </a:pPr>
            <a:r>
              <a:rPr lang="en-US" altLang="zh-CN" sz="2000" b="1" dirty="0">
                <a:solidFill>
                  <a:srgbClr val="0033CC"/>
                </a:solidFill>
                <a:latin typeface="宋体" panose="02010600030101010101" pitchFamily="2" charset="-122"/>
              </a:rPr>
              <a:t>           WHERE </a:t>
            </a:r>
            <a:r>
              <a:rPr lang="en-US" altLang="zh-CN" sz="2000" b="1" dirty="0" err="1">
                <a:solidFill>
                  <a:srgbClr val="0033CC"/>
                </a:solidFill>
                <a:latin typeface="宋体" panose="02010600030101010101" pitchFamily="2" charset="-122"/>
              </a:rPr>
              <a:t>Sname</a:t>
            </a:r>
            <a:r>
              <a:rPr lang="en-US" altLang="zh-CN" sz="2000" b="1" dirty="0">
                <a:solidFill>
                  <a:srgbClr val="0033CC"/>
                </a:solidFill>
                <a:latin typeface="宋体" panose="02010600030101010101" pitchFamily="2" charset="-122"/>
              </a:rPr>
              <a:t>= </a:t>
            </a:r>
            <a:r>
              <a:rPr lang="zh-CN" altLang="en-US" sz="2000" b="1" dirty="0">
                <a:solidFill>
                  <a:srgbClr val="0033CC"/>
                </a:solidFill>
                <a:latin typeface="宋体" panose="02010600030101010101" pitchFamily="2" charset="-122"/>
              </a:rPr>
              <a:t>‘</a:t>
            </a:r>
            <a:r>
              <a:rPr lang="en-US" altLang="zh-CN" sz="2000" b="1" dirty="0">
                <a:solidFill>
                  <a:srgbClr val="0033CC"/>
                </a:solidFill>
                <a:latin typeface="宋体" panose="02010600030101010101" pitchFamily="2" charset="-122"/>
              </a:rPr>
              <a:t> </a:t>
            </a:r>
            <a:r>
              <a:rPr lang="zh-CN" altLang="en-US" sz="2000" b="1" dirty="0">
                <a:solidFill>
                  <a:srgbClr val="0033CC"/>
                </a:solidFill>
                <a:latin typeface="宋体" panose="02010600030101010101" pitchFamily="2" charset="-122"/>
              </a:rPr>
              <a:t>刘晨</a:t>
            </a:r>
            <a:r>
              <a:rPr lang="en-US" altLang="zh-CN" sz="2000" b="1" dirty="0">
                <a:solidFill>
                  <a:srgbClr val="0033CC"/>
                </a:solidFill>
                <a:latin typeface="宋体" panose="02010600030101010101" pitchFamily="2" charset="-122"/>
              </a:rPr>
              <a:t> </a:t>
            </a:r>
            <a:r>
              <a:rPr lang="zh-CN" altLang="en-US" sz="2000" b="1" dirty="0">
                <a:solidFill>
                  <a:srgbClr val="0033CC"/>
                </a:solidFill>
                <a:latin typeface="宋体" panose="02010600030101010101" pitchFamily="2" charset="-122"/>
              </a:rPr>
              <a:t>’</a:t>
            </a:r>
            <a:r>
              <a:rPr lang="en-US" altLang="zh-CN" sz="2000" b="1" dirty="0">
                <a:solidFill>
                  <a:srgbClr val="0033CC"/>
                </a:solidFill>
                <a:latin typeface="宋体" panose="02010600030101010101" pitchFamily="2" charset="-122"/>
              </a:rPr>
              <a:t>)</a:t>
            </a:r>
            <a:r>
              <a:rPr lang="zh-CN" altLang="en-US" sz="2000" b="1" dirty="0">
                <a:solidFill>
                  <a:srgbClr val="0033CC"/>
                </a:solidFill>
                <a:latin typeface="宋体" panose="02010600030101010101" pitchFamily="2" charset="-122"/>
              </a:rPr>
              <a:t>；</a:t>
            </a:r>
            <a:endParaRPr lang="en-US" altLang="zh-CN" sz="2000" b="1" dirty="0">
              <a:solidFill>
                <a:srgbClr val="0033CC"/>
              </a:solidFill>
              <a:latin typeface="宋体" panose="02010600030101010101" pitchFamily="2" charset="-122"/>
            </a:endParaRPr>
          </a:p>
          <a:p>
            <a:pPr marL="0" indent="0">
              <a:lnSpc>
                <a:spcPct val="140000"/>
              </a:lnSpc>
              <a:buNone/>
            </a:pPr>
            <a:endParaRPr lang="en-US" altLang="zh-CN" sz="2000" b="1" dirty="0">
              <a:solidFill>
                <a:schemeClr val="accent6">
                  <a:lumMod val="75000"/>
                </a:schemeClr>
              </a:solidFill>
              <a:latin typeface="宋体" panose="02010600030101010101" pitchFamily="2" charset="-122"/>
            </a:endParaRPr>
          </a:p>
          <a:p>
            <a:pPr marL="0" indent="0">
              <a:lnSpc>
                <a:spcPct val="100000"/>
              </a:lnSpc>
              <a:spcBef>
                <a:spcPts val="0"/>
              </a:spcBef>
              <a:buNone/>
            </a:pPr>
            <a:r>
              <a:rPr lang="en-US" altLang="zh-CN" sz="2000" b="1" dirty="0">
                <a:solidFill>
                  <a:schemeClr val="accent6">
                    <a:lumMod val="75000"/>
                  </a:schemeClr>
                </a:solidFill>
                <a:latin typeface="宋体" panose="02010600030101010101" pitchFamily="2" charset="-122"/>
              </a:rPr>
              <a:t>//</a:t>
            </a:r>
            <a:r>
              <a:rPr lang="zh-CN" altLang="en-US" sz="2000" b="1" dirty="0">
                <a:solidFill>
                  <a:schemeClr val="accent6">
                    <a:lumMod val="75000"/>
                  </a:schemeClr>
                </a:solidFill>
                <a:latin typeface="宋体" panose="02010600030101010101" pitchFamily="2" charset="-122"/>
              </a:rPr>
              <a:t>此查询为不相关子查询。</a:t>
            </a:r>
            <a:endParaRPr lang="en-US" altLang="zh-CN" sz="2000" b="1" dirty="0">
              <a:solidFill>
                <a:schemeClr val="accent6">
                  <a:lumMod val="75000"/>
                </a:schemeClr>
              </a:solidFill>
              <a:latin typeface="宋体" panose="02010600030101010101" pitchFamily="2" charset="-122"/>
            </a:endParaRPr>
          </a:p>
          <a:p>
            <a:pPr marL="0" indent="0">
              <a:lnSpc>
                <a:spcPct val="100000"/>
              </a:lnSpc>
              <a:spcBef>
                <a:spcPts val="0"/>
              </a:spcBef>
              <a:buNone/>
            </a:pPr>
            <a:r>
              <a:rPr lang="en-US" altLang="zh-CN" sz="2000" b="1" dirty="0">
                <a:solidFill>
                  <a:schemeClr val="accent6">
                    <a:lumMod val="75000"/>
                  </a:schemeClr>
                </a:solidFill>
                <a:latin typeface="宋体" panose="02010600030101010101" pitchFamily="2" charset="-122"/>
              </a:rPr>
              <a:t>//DBMS</a:t>
            </a:r>
            <a:r>
              <a:rPr lang="zh-CN" altLang="en-US" sz="2000" b="1" dirty="0">
                <a:solidFill>
                  <a:schemeClr val="accent6">
                    <a:lumMod val="75000"/>
                  </a:schemeClr>
                </a:solidFill>
                <a:latin typeface="宋体" panose="02010600030101010101" pitchFamily="2" charset="-122"/>
              </a:rPr>
              <a:t>求解该查询时是分步去做的。</a:t>
            </a:r>
            <a:endParaRPr lang="zh-CN" altLang="en-US" sz="2000" b="1" dirty="0">
              <a:solidFill>
                <a:schemeClr val="accent6">
                  <a:lumMod val="75000"/>
                </a:schemeClr>
              </a:solidFill>
            </a:endParaRPr>
          </a:p>
        </p:txBody>
      </p:sp>
      <p:sp>
        <p:nvSpPr>
          <p:cNvPr id="6" name="幻灯片编号占位符 5">
            <a:extLst>
              <a:ext uri="{FF2B5EF4-FFF2-40B4-BE49-F238E27FC236}">
                <a16:creationId xmlns:a16="http://schemas.microsoft.com/office/drawing/2014/main" id="{AE240CE6-AF9C-DD47-AC02-DA142FA2A792}"/>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D5A58F0C-22EB-B64B-A7D2-E43A2F958855}" type="slidenum">
              <a:rPr kumimoji="0" lang="en-US" altLang="zh-CN" sz="1400">
                <a:ea typeface="宋体" panose="02010600030101010101" pitchFamily="2" charset="-122"/>
              </a:rPr>
              <a:pPr/>
              <a:t>61</a:t>
            </a:fld>
            <a:endParaRPr kumimoji="0" lang="en-US" altLang="zh-CN" sz="140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23266" name="Rectangle 2">
            <a:extLst>
              <a:ext uri="{FF2B5EF4-FFF2-40B4-BE49-F238E27FC236}">
                <a16:creationId xmlns:a16="http://schemas.microsoft.com/office/drawing/2014/main" id="{33559B30-4D05-DF4F-B380-6E75E57F5120}"/>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zh-CN" altLang="en-US" dirty="0">
                <a:solidFill>
                  <a:schemeClr val="bg2">
                    <a:lumMod val="10000"/>
                  </a:schemeClr>
                </a:solidFill>
              </a:rPr>
              <a:t>带有</a:t>
            </a:r>
            <a:r>
              <a:rPr lang="en-US" altLang="zh-CN" dirty="0">
                <a:solidFill>
                  <a:schemeClr val="bg2">
                    <a:lumMod val="10000"/>
                  </a:schemeClr>
                </a:solidFill>
              </a:rPr>
              <a:t>IN</a:t>
            </a:r>
            <a:r>
              <a:rPr lang="zh-CN" altLang="en-US" dirty="0">
                <a:solidFill>
                  <a:schemeClr val="bg2">
                    <a:lumMod val="10000"/>
                  </a:schemeClr>
                </a:solidFill>
              </a:rPr>
              <a:t>谓词的子查询（续）</a:t>
            </a:r>
          </a:p>
        </p:txBody>
      </p:sp>
      <p:sp>
        <p:nvSpPr>
          <p:cNvPr id="523267" name="Rectangle 3">
            <a:extLst>
              <a:ext uri="{FF2B5EF4-FFF2-40B4-BE49-F238E27FC236}">
                <a16:creationId xmlns:a16="http://schemas.microsoft.com/office/drawing/2014/main" id="{27E04500-A971-C940-A28F-8D15E68AAA96}"/>
              </a:ext>
            </a:extLst>
          </p:cNvPr>
          <p:cNvSpPr>
            <a:spLocks noGrp="1" noChangeArrowheads="1"/>
          </p:cNvSpPr>
          <p:nvPr>
            <p:ph idx="1"/>
          </p:nvPr>
        </p:nvSpPr>
        <p:spPr>
          <a:xfrm>
            <a:off x="221750" y="1232774"/>
            <a:ext cx="6898241" cy="4872270"/>
          </a:xfrm>
        </p:spPr>
        <p:txBody>
          <a:bodyPr>
            <a:normAutofit/>
          </a:bodyPr>
          <a:lstStyle/>
          <a:p>
            <a:pPr>
              <a:buFont typeface="Wingdings" pitchFamily="2" charset="2"/>
              <a:buNone/>
            </a:pPr>
            <a:r>
              <a:rPr lang="zh-CN" altLang="en-US" sz="2000" b="1" dirty="0">
                <a:latin typeface="Times New Roman" panose="02020603050405020304" pitchFamily="18" charset="0"/>
              </a:rPr>
              <a:t>例：查询选修了课程名为“信息系统”的学生学号和姓名</a:t>
            </a:r>
            <a:endParaRPr lang="en-US" altLang="zh-CN" sz="2000" b="1" dirty="0">
              <a:latin typeface="Times New Roman" panose="02020603050405020304" pitchFamily="18" charset="0"/>
            </a:endParaRPr>
          </a:p>
          <a:p>
            <a:pPr lvl="1">
              <a:buFont typeface="Wingdings" pitchFamily="2" charset="2"/>
              <a:buNone/>
            </a:pPr>
            <a:r>
              <a:rPr lang="en-US" altLang="zh-CN" sz="1800" b="1" dirty="0">
                <a:latin typeface="Times New Roman" panose="02020603050405020304" pitchFamily="18" charset="0"/>
              </a:rPr>
              <a:t> SELECT </a:t>
            </a:r>
            <a:r>
              <a:rPr lang="en-US" altLang="zh-CN" sz="1800" b="1" dirty="0" err="1">
                <a:latin typeface="Times New Roman" panose="02020603050405020304" pitchFamily="18" charset="0"/>
              </a:rPr>
              <a:t>Sno</a:t>
            </a:r>
            <a:r>
              <a:rPr lang="zh-CN" altLang="en-US" sz="1800" b="1" dirty="0">
                <a:latin typeface="Times New Roman" panose="02020603050405020304" pitchFamily="18" charset="0"/>
              </a:rPr>
              <a:t>，</a:t>
            </a:r>
            <a:r>
              <a:rPr lang="en-US" altLang="zh-CN" sz="1800" b="1" dirty="0" err="1">
                <a:latin typeface="Times New Roman" panose="02020603050405020304" pitchFamily="18" charset="0"/>
              </a:rPr>
              <a:t>Sname</a:t>
            </a:r>
            <a:r>
              <a:rPr lang="en-US" altLang="zh-CN" sz="1800" b="1" dirty="0">
                <a:latin typeface="Times New Roman" panose="02020603050405020304" pitchFamily="18" charset="0"/>
              </a:rPr>
              <a:t>        </a:t>
            </a:r>
            <a:r>
              <a:rPr lang="en-US" altLang="zh-CN" sz="1800" b="1" dirty="0">
                <a:solidFill>
                  <a:srgbClr val="E02920"/>
                </a:solidFill>
                <a:latin typeface="Times New Roman" panose="02020603050405020304" pitchFamily="18" charset="0"/>
              </a:rPr>
              <a:t>③ </a:t>
            </a:r>
            <a:r>
              <a:rPr lang="zh-CN" altLang="en-US" sz="1800" b="1" dirty="0">
                <a:solidFill>
                  <a:srgbClr val="E02920"/>
                </a:solidFill>
                <a:latin typeface="Times New Roman" panose="02020603050405020304" pitchFamily="18" charset="0"/>
              </a:rPr>
              <a:t>最后在</a:t>
            </a:r>
            <a:r>
              <a:rPr lang="en-US" altLang="zh-CN" sz="1800" b="1" dirty="0">
                <a:solidFill>
                  <a:srgbClr val="E02920"/>
                </a:solidFill>
                <a:latin typeface="Times New Roman" panose="02020603050405020304" pitchFamily="18" charset="0"/>
              </a:rPr>
              <a:t>Student</a:t>
            </a:r>
            <a:r>
              <a:rPr lang="zh-CN" altLang="en-US" sz="1800" b="1" dirty="0">
                <a:solidFill>
                  <a:srgbClr val="E02920"/>
                </a:solidFill>
                <a:latin typeface="Times New Roman" panose="02020603050405020304" pitchFamily="18" charset="0"/>
              </a:rPr>
              <a:t>关系中</a:t>
            </a:r>
            <a:endParaRPr lang="en-US" altLang="zh-CN" sz="1800" b="1" dirty="0">
              <a:solidFill>
                <a:srgbClr val="E02920"/>
              </a:solidFill>
              <a:latin typeface="Times New Roman" panose="02020603050405020304" pitchFamily="18" charset="0"/>
            </a:endParaRPr>
          </a:p>
          <a:p>
            <a:pPr lvl="1">
              <a:buFont typeface="Wingdings" pitchFamily="2" charset="2"/>
              <a:buNone/>
            </a:pPr>
            <a:r>
              <a:rPr lang="en-US" altLang="zh-CN" sz="1800" b="1" dirty="0">
                <a:latin typeface="Times New Roman" panose="02020603050405020304" pitchFamily="18" charset="0"/>
              </a:rPr>
              <a:t> FROM    Student                       </a:t>
            </a:r>
            <a:r>
              <a:rPr lang="zh-CN" altLang="en-US" sz="1800" b="1" dirty="0">
                <a:solidFill>
                  <a:srgbClr val="E02920"/>
                </a:solidFill>
                <a:latin typeface="Times New Roman" panose="02020603050405020304" pitchFamily="18" charset="0"/>
              </a:rPr>
              <a:t>取出</a:t>
            </a:r>
            <a:r>
              <a:rPr lang="en-US" altLang="zh-CN" sz="1800" b="1" dirty="0" err="1">
                <a:solidFill>
                  <a:srgbClr val="E02920"/>
                </a:solidFill>
                <a:latin typeface="Times New Roman" panose="02020603050405020304" pitchFamily="18" charset="0"/>
              </a:rPr>
              <a:t>Sno</a:t>
            </a:r>
            <a:r>
              <a:rPr lang="zh-CN" altLang="en-US" sz="1800" b="1" dirty="0">
                <a:solidFill>
                  <a:srgbClr val="E02920"/>
                </a:solidFill>
                <a:latin typeface="Times New Roman" panose="02020603050405020304" pitchFamily="18" charset="0"/>
              </a:rPr>
              <a:t>和</a:t>
            </a:r>
            <a:r>
              <a:rPr lang="en-US" altLang="zh-CN" sz="1800" b="1" dirty="0" err="1">
                <a:solidFill>
                  <a:srgbClr val="E02920"/>
                </a:solidFill>
                <a:latin typeface="Times New Roman" panose="02020603050405020304" pitchFamily="18" charset="0"/>
              </a:rPr>
              <a:t>Sname</a:t>
            </a:r>
            <a:endParaRPr lang="en-US" altLang="zh-CN" sz="1800" b="1" dirty="0">
              <a:solidFill>
                <a:srgbClr val="E02920"/>
              </a:solidFill>
              <a:latin typeface="Times New Roman" panose="02020603050405020304" pitchFamily="18" charset="0"/>
            </a:endParaRPr>
          </a:p>
          <a:p>
            <a:pPr lvl="1">
              <a:buFont typeface="Wingdings" pitchFamily="2" charset="2"/>
              <a:buNone/>
            </a:pPr>
            <a:r>
              <a:rPr lang="en-US" altLang="zh-CN" sz="1800" b="1" dirty="0">
                <a:latin typeface="Times New Roman" panose="02020603050405020304" pitchFamily="18" charset="0"/>
              </a:rPr>
              <a:t> WHERE </a:t>
            </a:r>
            <a:r>
              <a:rPr lang="en-US" altLang="zh-CN" sz="1800" b="1" dirty="0" err="1">
                <a:latin typeface="Times New Roman" panose="02020603050405020304" pitchFamily="18" charset="0"/>
              </a:rPr>
              <a:t>Sno</a:t>
            </a:r>
            <a:r>
              <a:rPr lang="en-US" altLang="zh-CN" sz="1800" b="1" dirty="0">
                <a:latin typeface="Times New Roman" panose="02020603050405020304" pitchFamily="18" charset="0"/>
              </a:rPr>
              <a:t>  IN</a:t>
            </a:r>
          </a:p>
          <a:p>
            <a:pPr lvl="1">
              <a:buFont typeface="Wingdings" pitchFamily="2" charset="2"/>
              <a:buNone/>
            </a:pPr>
            <a:r>
              <a:rPr lang="en-US" altLang="zh-CN" sz="1800" b="1" dirty="0">
                <a:latin typeface="Times New Roman" panose="02020603050405020304" pitchFamily="18" charset="0"/>
              </a:rPr>
              <a:t>          (</a:t>
            </a:r>
            <a:r>
              <a:rPr lang="en-US" altLang="zh-CN" sz="1800" b="1" dirty="0">
                <a:solidFill>
                  <a:srgbClr val="800080"/>
                </a:solidFill>
                <a:latin typeface="Times New Roman" panose="02020603050405020304" pitchFamily="18" charset="0"/>
              </a:rPr>
              <a:t>SELECT </a:t>
            </a:r>
            <a:r>
              <a:rPr lang="en-US" altLang="zh-CN" sz="1800" b="1" dirty="0" err="1">
                <a:solidFill>
                  <a:srgbClr val="800080"/>
                </a:solidFill>
                <a:latin typeface="Times New Roman" panose="02020603050405020304" pitchFamily="18" charset="0"/>
              </a:rPr>
              <a:t>Sno</a:t>
            </a:r>
            <a:r>
              <a:rPr lang="en-US" altLang="zh-CN" sz="1800" b="1" dirty="0">
                <a:solidFill>
                  <a:srgbClr val="800080"/>
                </a:solidFill>
                <a:latin typeface="Times New Roman" panose="02020603050405020304" pitchFamily="18" charset="0"/>
              </a:rPr>
              <a:t>             </a:t>
            </a:r>
            <a:r>
              <a:rPr lang="en-US" altLang="zh-CN" sz="1800" b="1" dirty="0">
                <a:solidFill>
                  <a:srgbClr val="E02920"/>
                </a:solidFill>
                <a:latin typeface="Times New Roman" panose="02020603050405020304" pitchFamily="18" charset="0"/>
              </a:rPr>
              <a:t>② </a:t>
            </a:r>
            <a:r>
              <a:rPr lang="zh-CN" altLang="en-US" sz="1800" b="1" dirty="0">
                <a:solidFill>
                  <a:srgbClr val="E02920"/>
                </a:solidFill>
                <a:latin typeface="Times New Roman" panose="02020603050405020304" pitchFamily="18" charset="0"/>
              </a:rPr>
              <a:t>然后在</a:t>
            </a:r>
            <a:r>
              <a:rPr lang="en-US" altLang="zh-CN" sz="1800" b="1" dirty="0">
                <a:solidFill>
                  <a:srgbClr val="E02920"/>
                </a:solidFill>
                <a:latin typeface="Times New Roman" panose="02020603050405020304" pitchFamily="18" charset="0"/>
              </a:rPr>
              <a:t>SC</a:t>
            </a:r>
            <a:r>
              <a:rPr lang="zh-CN" altLang="en-US" sz="1800" b="1" dirty="0">
                <a:solidFill>
                  <a:srgbClr val="E02920"/>
                </a:solidFill>
                <a:latin typeface="Times New Roman" panose="02020603050405020304" pitchFamily="18" charset="0"/>
              </a:rPr>
              <a:t>关系中找出选</a:t>
            </a:r>
            <a:endParaRPr lang="en-US" altLang="zh-CN" sz="1800" b="1" dirty="0">
              <a:solidFill>
                <a:srgbClr val="E02920"/>
              </a:solidFill>
              <a:latin typeface="Times New Roman" panose="02020603050405020304" pitchFamily="18" charset="0"/>
            </a:endParaRPr>
          </a:p>
          <a:p>
            <a:pPr lvl="1">
              <a:buFont typeface="Wingdings" pitchFamily="2" charset="2"/>
              <a:buNone/>
            </a:pPr>
            <a:r>
              <a:rPr lang="en-US" altLang="zh-CN" sz="1800" b="1" dirty="0">
                <a:solidFill>
                  <a:srgbClr val="800080"/>
                </a:solidFill>
                <a:latin typeface="Times New Roman" panose="02020603050405020304" pitchFamily="18" charset="0"/>
              </a:rPr>
              <a:t>           FROM    SC                  </a:t>
            </a:r>
            <a:r>
              <a:rPr lang="zh-CN" altLang="en-US" sz="1800" b="1" dirty="0">
                <a:solidFill>
                  <a:srgbClr val="800080"/>
                </a:solidFill>
                <a:latin typeface="Times New Roman" panose="02020603050405020304" pitchFamily="18" charset="0"/>
              </a:rPr>
              <a:t>  </a:t>
            </a:r>
            <a:r>
              <a:rPr lang="zh-CN" altLang="en-US" sz="1800" b="1" dirty="0">
                <a:solidFill>
                  <a:srgbClr val="E02920"/>
                </a:solidFill>
                <a:latin typeface="Times New Roman" panose="02020603050405020304" pitchFamily="18" charset="0"/>
              </a:rPr>
              <a:t>修了</a:t>
            </a:r>
            <a:r>
              <a:rPr lang="en-US" altLang="zh-CN" sz="1800" b="1" dirty="0">
                <a:solidFill>
                  <a:srgbClr val="E02920"/>
                </a:solidFill>
                <a:latin typeface="Times New Roman" panose="02020603050405020304" pitchFamily="18" charset="0"/>
              </a:rPr>
              <a:t>3</a:t>
            </a:r>
            <a:r>
              <a:rPr lang="zh-CN" altLang="en-US" sz="1800" b="1" dirty="0">
                <a:solidFill>
                  <a:srgbClr val="E02920"/>
                </a:solidFill>
                <a:latin typeface="Times New Roman" panose="02020603050405020304" pitchFamily="18" charset="0"/>
              </a:rPr>
              <a:t>号课程的学生学号</a:t>
            </a:r>
            <a:endParaRPr lang="en-US" altLang="zh-CN" sz="1800" b="1" dirty="0">
              <a:solidFill>
                <a:srgbClr val="E02920"/>
              </a:solidFill>
              <a:latin typeface="Times New Roman" panose="02020603050405020304" pitchFamily="18" charset="0"/>
            </a:endParaRPr>
          </a:p>
          <a:p>
            <a:pPr lvl="1">
              <a:buFont typeface="Wingdings" pitchFamily="2" charset="2"/>
              <a:buNone/>
            </a:pPr>
            <a:r>
              <a:rPr lang="en-US" altLang="zh-CN" sz="1800" b="1" dirty="0">
                <a:solidFill>
                  <a:srgbClr val="800080"/>
                </a:solidFill>
                <a:latin typeface="Times New Roman" panose="02020603050405020304" pitchFamily="18" charset="0"/>
              </a:rPr>
              <a:t>           WHERE  </a:t>
            </a:r>
            <a:r>
              <a:rPr lang="en-US" altLang="zh-CN" sz="1800" b="1" dirty="0" err="1">
                <a:solidFill>
                  <a:srgbClr val="800080"/>
                </a:solidFill>
                <a:latin typeface="Times New Roman" panose="02020603050405020304" pitchFamily="18" charset="0"/>
              </a:rPr>
              <a:t>Cno</a:t>
            </a:r>
            <a:r>
              <a:rPr lang="en-US" altLang="zh-CN" sz="1800" b="1" dirty="0">
                <a:latin typeface="Times New Roman" panose="02020603050405020304" pitchFamily="18" charset="0"/>
              </a:rPr>
              <a:t> IN</a:t>
            </a:r>
          </a:p>
          <a:p>
            <a:pPr lvl="1">
              <a:buFont typeface="Wingdings" pitchFamily="2" charset="2"/>
              <a:buNone/>
            </a:pPr>
            <a:r>
              <a:rPr lang="en-US" altLang="zh-CN" sz="1800" b="1" dirty="0">
                <a:solidFill>
                  <a:schemeClr val="folHlink"/>
                </a:solidFill>
                <a:latin typeface="Times New Roman" panose="02020603050405020304" pitchFamily="18" charset="0"/>
              </a:rPr>
              <a:t>               (SELECT </a:t>
            </a:r>
            <a:r>
              <a:rPr lang="en-US" altLang="zh-CN" sz="1800" b="1" dirty="0" err="1">
                <a:solidFill>
                  <a:schemeClr val="folHlink"/>
                </a:solidFill>
                <a:latin typeface="Times New Roman" panose="02020603050405020304" pitchFamily="18" charset="0"/>
              </a:rPr>
              <a:t>Cno</a:t>
            </a:r>
            <a:r>
              <a:rPr lang="en-US" altLang="zh-CN" sz="1800" b="1" dirty="0">
                <a:solidFill>
                  <a:srgbClr val="006600"/>
                </a:solidFill>
                <a:latin typeface="Times New Roman" panose="02020603050405020304" pitchFamily="18" charset="0"/>
              </a:rPr>
              <a:t>  </a:t>
            </a:r>
            <a:r>
              <a:rPr lang="zh-CN" altLang="en-US" sz="1800" b="1" dirty="0">
                <a:solidFill>
                  <a:srgbClr val="006600"/>
                </a:solidFill>
                <a:latin typeface="Times New Roman" panose="02020603050405020304" pitchFamily="18" charset="0"/>
              </a:rPr>
              <a:t>     </a:t>
            </a:r>
            <a:r>
              <a:rPr lang="en-US" altLang="zh-CN" sz="1800" b="1" dirty="0">
                <a:solidFill>
                  <a:srgbClr val="E02920"/>
                </a:solidFill>
                <a:latin typeface="Times New Roman" panose="02020603050405020304" pitchFamily="18" charset="0"/>
              </a:rPr>
              <a:t>① </a:t>
            </a:r>
            <a:r>
              <a:rPr lang="zh-CN" altLang="en-US" sz="1800" b="1" dirty="0">
                <a:solidFill>
                  <a:srgbClr val="E02920"/>
                </a:solidFill>
                <a:latin typeface="Times New Roman" panose="02020603050405020304" pitchFamily="18" charset="0"/>
              </a:rPr>
              <a:t>首先在</a:t>
            </a:r>
            <a:r>
              <a:rPr lang="en-US" altLang="zh-CN" sz="1800" b="1" dirty="0">
                <a:solidFill>
                  <a:srgbClr val="E02920"/>
                </a:solidFill>
                <a:latin typeface="Times New Roman" panose="02020603050405020304" pitchFamily="18" charset="0"/>
              </a:rPr>
              <a:t>Course</a:t>
            </a:r>
            <a:r>
              <a:rPr lang="zh-CN" altLang="en-US" sz="1800" b="1" dirty="0">
                <a:solidFill>
                  <a:srgbClr val="E02920"/>
                </a:solidFill>
                <a:latin typeface="Times New Roman" panose="02020603050405020304" pitchFamily="18" charset="0"/>
              </a:rPr>
              <a:t>关系中找出“信</a:t>
            </a:r>
            <a:endParaRPr lang="en-US" altLang="zh-CN" sz="1800" b="1" dirty="0">
              <a:solidFill>
                <a:srgbClr val="E02920"/>
              </a:solidFill>
              <a:latin typeface="Times New Roman" panose="02020603050405020304" pitchFamily="18" charset="0"/>
            </a:endParaRPr>
          </a:p>
          <a:p>
            <a:pPr lvl="1">
              <a:buFont typeface="Wingdings" pitchFamily="2" charset="2"/>
              <a:buNone/>
            </a:pPr>
            <a:r>
              <a:rPr lang="en-US" altLang="zh-CN" sz="1800" b="1" dirty="0">
                <a:solidFill>
                  <a:srgbClr val="006600"/>
                </a:solidFill>
                <a:latin typeface="Times New Roman" panose="02020603050405020304" pitchFamily="18" charset="0"/>
              </a:rPr>
              <a:t>               </a:t>
            </a:r>
            <a:r>
              <a:rPr lang="en-US" altLang="zh-CN" sz="1800" b="1" dirty="0">
                <a:solidFill>
                  <a:schemeClr val="folHlink"/>
                </a:solidFill>
                <a:latin typeface="Times New Roman" panose="02020603050405020304" pitchFamily="18" charset="0"/>
              </a:rPr>
              <a:t>FROM Course</a:t>
            </a:r>
            <a:r>
              <a:rPr lang="en-US" altLang="zh-CN" sz="1800" b="1" dirty="0">
                <a:solidFill>
                  <a:srgbClr val="006600"/>
                </a:solidFill>
                <a:latin typeface="Times New Roman" panose="02020603050405020304" pitchFamily="18" charset="0"/>
              </a:rPr>
              <a:t>   </a:t>
            </a:r>
            <a:r>
              <a:rPr lang="zh-CN" altLang="en-US" sz="1800" b="1" dirty="0">
                <a:solidFill>
                  <a:srgbClr val="006600"/>
                </a:solidFill>
                <a:latin typeface="Times New Roman" panose="02020603050405020304" pitchFamily="18" charset="0"/>
              </a:rPr>
              <a:t>          </a:t>
            </a:r>
            <a:r>
              <a:rPr lang="zh-CN" altLang="en-US" sz="1800" b="1" dirty="0">
                <a:solidFill>
                  <a:srgbClr val="E02920"/>
                </a:solidFill>
                <a:latin typeface="Times New Roman" panose="02020603050405020304" pitchFamily="18" charset="0"/>
              </a:rPr>
              <a:t>息系统”的课程号，结果为</a:t>
            </a:r>
            <a:r>
              <a:rPr lang="en-US" altLang="zh-CN" sz="1800" b="1" dirty="0">
                <a:solidFill>
                  <a:srgbClr val="E02920"/>
                </a:solidFill>
                <a:latin typeface="Times New Roman" panose="02020603050405020304" pitchFamily="18" charset="0"/>
              </a:rPr>
              <a:t>3</a:t>
            </a:r>
            <a:r>
              <a:rPr lang="zh-CN" altLang="en-US" sz="1800" b="1" dirty="0">
                <a:solidFill>
                  <a:srgbClr val="E02920"/>
                </a:solidFill>
                <a:latin typeface="Times New Roman" panose="02020603050405020304" pitchFamily="18" charset="0"/>
              </a:rPr>
              <a:t>号</a:t>
            </a:r>
            <a:endParaRPr lang="en-US" altLang="zh-CN" sz="1800" b="1" dirty="0">
              <a:solidFill>
                <a:srgbClr val="E02920"/>
              </a:solidFill>
              <a:latin typeface="Times New Roman" panose="02020603050405020304" pitchFamily="18" charset="0"/>
            </a:endParaRPr>
          </a:p>
          <a:p>
            <a:pPr lvl="1">
              <a:buFont typeface="Wingdings" pitchFamily="2" charset="2"/>
              <a:buNone/>
            </a:pPr>
            <a:r>
              <a:rPr lang="en-US" altLang="zh-CN" sz="1800" b="1" dirty="0">
                <a:solidFill>
                  <a:srgbClr val="006600"/>
                </a:solidFill>
                <a:latin typeface="Times New Roman" panose="02020603050405020304" pitchFamily="18" charset="0"/>
              </a:rPr>
              <a:t>               </a:t>
            </a:r>
            <a:r>
              <a:rPr lang="en-US" altLang="zh-CN" sz="1800" b="1" dirty="0">
                <a:solidFill>
                  <a:schemeClr val="folHlink"/>
                </a:solidFill>
                <a:latin typeface="Times New Roman" panose="02020603050405020304" pitchFamily="18" charset="0"/>
              </a:rPr>
              <a:t>WHERE </a:t>
            </a:r>
            <a:r>
              <a:rPr lang="en-US" altLang="zh-CN" sz="1800" b="1" dirty="0" err="1">
                <a:solidFill>
                  <a:schemeClr val="folHlink"/>
                </a:solidFill>
                <a:latin typeface="Times New Roman" panose="02020603050405020304" pitchFamily="18" charset="0"/>
              </a:rPr>
              <a:t>Cname</a:t>
            </a:r>
            <a:r>
              <a:rPr lang="en-US" altLang="zh-CN" sz="1800" b="1" dirty="0">
                <a:solidFill>
                  <a:schemeClr val="folHlink"/>
                </a:solidFill>
                <a:latin typeface="Times New Roman" panose="02020603050405020304" pitchFamily="18" charset="0"/>
              </a:rPr>
              <a:t>= </a:t>
            </a:r>
            <a:r>
              <a:rPr lang="zh-CN" altLang="en-US" sz="1800" b="1" dirty="0">
                <a:solidFill>
                  <a:schemeClr val="folHlink"/>
                </a:solidFill>
                <a:latin typeface="Times New Roman" panose="02020603050405020304" pitchFamily="18" charset="0"/>
              </a:rPr>
              <a:t>‘信息系统’</a:t>
            </a:r>
            <a:r>
              <a:rPr lang="en-US" altLang="zh-CN" sz="1800" b="1" dirty="0">
                <a:solidFill>
                  <a:schemeClr val="folHlink"/>
                </a:solidFill>
                <a:latin typeface="Times New Roman" panose="02020603050405020304" pitchFamily="18" charset="0"/>
              </a:rPr>
              <a:t>)</a:t>
            </a:r>
            <a:r>
              <a:rPr lang="en-US" altLang="zh-CN" sz="1800" b="1" dirty="0">
                <a:latin typeface="Times New Roman" panose="02020603050405020304" pitchFamily="18" charset="0"/>
              </a:rPr>
              <a:t>);</a:t>
            </a:r>
          </a:p>
        </p:txBody>
      </p:sp>
      <p:sp>
        <p:nvSpPr>
          <p:cNvPr id="6" name="幻灯片编号占位符 5">
            <a:extLst>
              <a:ext uri="{FF2B5EF4-FFF2-40B4-BE49-F238E27FC236}">
                <a16:creationId xmlns:a16="http://schemas.microsoft.com/office/drawing/2014/main" id="{EE607DB0-DD7C-A348-BA91-61F48C397D64}"/>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8B20F8F0-8679-FB45-9507-5F35A303656E}" type="slidenum">
              <a:rPr kumimoji="0" lang="en-US" altLang="zh-CN" sz="1400">
                <a:ea typeface="宋体" panose="02010600030101010101" pitchFamily="2" charset="-122"/>
              </a:rPr>
              <a:pPr/>
              <a:t>62</a:t>
            </a:fld>
            <a:endParaRPr kumimoji="0" lang="en-US" altLang="zh-CN" sz="1400">
              <a:ea typeface="宋体" panose="02010600030101010101" pitchFamily="2" charset="-122"/>
            </a:endParaRPr>
          </a:p>
        </p:txBody>
      </p:sp>
      <p:sp>
        <p:nvSpPr>
          <p:cNvPr id="2" name="矩形 1">
            <a:extLst>
              <a:ext uri="{FF2B5EF4-FFF2-40B4-BE49-F238E27FC236}">
                <a16:creationId xmlns:a16="http://schemas.microsoft.com/office/drawing/2014/main" id="{CE57CD05-0E51-5B49-9929-05E4B4F329D0}"/>
              </a:ext>
            </a:extLst>
          </p:cNvPr>
          <p:cNvSpPr/>
          <p:nvPr/>
        </p:nvSpPr>
        <p:spPr>
          <a:xfrm>
            <a:off x="7380270" y="2126626"/>
            <a:ext cx="5027487" cy="281359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9525" lvl="1">
              <a:lnSpc>
                <a:spcPct val="150000"/>
              </a:lnSpc>
              <a:buFont typeface="Wingdings" pitchFamily="2" charset="2"/>
              <a:buNone/>
            </a:pPr>
            <a:r>
              <a:rPr lang="zh-CN" altLang="en-US" sz="2000" b="1" dirty="0">
                <a:latin typeface="Times New Roman" panose="02020603050405020304" pitchFamily="18" charset="0"/>
              </a:rPr>
              <a:t>用连接查询实现：</a:t>
            </a:r>
            <a:endParaRPr lang="en-US" altLang="zh-CN" sz="2000" b="1" dirty="0">
              <a:latin typeface="Times New Roman" panose="02020603050405020304" pitchFamily="18" charset="0"/>
            </a:endParaRPr>
          </a:p>
          <a:p>
            <a:pPr marL="9525" lvl="1">
              <a:lnSpc>
                <a:spcPct val="150000"/>
              </a:lnSpc>
              <a:buFont typeface="Wingdings" pitchFamily="2" charset="2"/>
              <a:buNone/>
            </a:pPr>
            <a:r>
              <a:rPr lang="en-US" altLang="zh-CN" sz="2000" b="1" dirty="0">
                <a:latin typeface="Times New Roman" panose="02020603050405020304" pitchFamily="18" charset="0"/>
              </a:rPr>
              <a:t>    SELECT </a:t>
            </a:r>
            <a:r>
              <a:rPr lang="en-US" altLang="zh-CN" sz="2000" b="1" dirty="0" err="1">
                <a:latin typeface="Times New Roman" panose="02020603050405020304" pitchFamily="18" charset="0"/>
              </a:rPr>
              <a:t>Sno</a:t>
            </a:r>
            <a:r>
              <a:rPr lang="zh-CN" altLang="en-US" sz="2000" b="1" dirty="0">
                <a:latin typeface="Times New Roman" panose="02020603050405020304" pitchFamily="18" charset="0"/>
              </a:rPr>
              <a:t>，</a:t>
            </a:r>
            <a:r>
              <a:rPr lang="en-US" altLang="zh-CN" sz="2000" b="1" dirty="0" err="1">
                <a:latin typeface="Times New Roman" panose="02020603050405020304" pitchFamily="18" charset="0"/>
              </a:rPr>
              <a:t>Sname</a:t>
            </a:r>
            <a:endParaRPr lang="en-US" altLang="zh-CN" sz="2000" b="1" dirty="0">
              <a:latin typeface="Times New Roman" panose="02020603050405020304" pitchFamily="18" charset="0"/>
            </a:endParaRPr>
          </a:p>
          <a:p>
            <a:pPr lvl="1" indent="-447675">
              <a:lnSpc>
                <a:spcPct val="150000"/>
              </a:lnSpc>
              <a:buFont typeface="Wingdings" pitchFamily="2" charset="2"/>
              <a:buNone/>
            </a:pPr>
            <a:r>
              <a:rPr lang="en-US" altLang="zh-CN" sz="2000" b="1" dirty="0">
                <a:latin typeface="Times New Roman" panose="02020603050405020304" pitchFamily="18" charset="0"/>
              </a:rPr>
              <a:t>     FROM    Student</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SC</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Course</a:t>
            </a:r>
          </a:p>
          <a:p>
            <a:pPr lvl="1" indent="-406400">
              <a:lnSpc>
                <a:spcPct val="150000"/>
              </a:lnSpc>
              <a:buFont typeface="Wingdings" pitchFamily="2" charset="2"/>
              <a:buNone/>
            </a:pPr>
            <a:r>
              <a:rPr lang="en-US" altLang="zh-CN" sz="2000" b="1" dirty="0">
                <a:latin typeface="Times New Roman" panose="02020603050405020304" pitchFamily="18" charset="0"/>
              </a:rPr>
              <a:t>     WHERE </a:t>
            </a:r>
            <a:r>
              <a:rPr lang="en-US" altLang="zh-CN" sz="2000" b="1" dirty="0" err="1">
                <a:latin typeface="Times New Roman" panose="02020603050405020304" pitchFamily="18" charset="0"/>
              </a:rPr>
              <a:t>Student.Sno</a:t>
            </a:r>
            <a:r>
              <a:rPr lang="en-US" altLang="zh-CN" sz="2000" b="1" dirty="0">
                <a:latin typeface="Times New Roman" panose="02020603050405020304" pitchFamily="18" charset="0"/>
              </a:rPr>
              <a:t> = </a:t>
            </a:r>
            <a:r>
              <a:rPr lang="en-US" altLang="zh-CN" sz="2000" b="1" dirty="0" err="1">
                <a:latin typeface="Times New Roman" panose="02020603050405020304" pitchFamily="18" charset="0"/>
              </a:rPr>
              <a:t>SC.Sno</a:t>
            </a:r>
            <a:r>
              <a:rPr lang="en-US" altLang="zh-CN" sz="2000" b="1" dirty="0">
                <a:latin typeface="Times New Roman" panose="02020603050405020304" pitchFamily="18" charset="0"/>
              </a:rPr>
              <a:t>  </a:t>
            </a:r>
          </a:p>
          <a:p>
            <a:pPr lvl="1" indent="-406400">
              <a:lnSpc>
                <a:spcPct val="150000"/>
              </a:lnSpc>
              <a:buFont typeface="Wingdings" pitchFamily="2" charset="2"/>
              <a:buNone/>
            </a:pPr>
            <a:r>
              <a:rPr lang="en-US" altLang="zh-CN" sz="2000" b="1" dirty="0">
                <a:latin typeface="Times New Roman" panose="02020603050405020304" pitchFamily="18" charset="0"/>
              </a:rPr>
              <a:t>AND</a:t>
            </a:r>
            <a:r>
              <a:rPr lang="zh-CN" altLang="en-US" sz="2000" b="1" dirty="0">
                <a:latin typeface="Times New Roman" panose="02020603050405020304" pitchFamily="18" charset="0"/>
              </a:rPr>
              <a:t> </a:t>
            </a:r>
            <a:r>
              <a:rPr lang="en-US" altLang="zh-CN" sz="2000" b="1" dirty="0" err="1">
                <a:latin typeface="Times New Roman" panose="02020603050405020304" pitchFamily="18" charset="0"/>
              </a:rPr>
              <a:t>SC.Cno</a:t>
            </a:r>
            <a:r>
              <a:rPr lang="en-US" altLang="zh-CN" sz="2000" b="1" dirty="0">
                <a:latin typeface="Times New Roman" panose="02020603050405020304" pitchFamily="18" charset="0"/>
              </a:rPr>
              <a:t> = </a:t>
            </a:r>
            <a:r>
              <a:rPr lang="en-US" altLang="zh-CN" sz="2000" b="1" dirty="0" err="1">
                <a:latin typeface="Times New Roman" panose="02020603050405020304" pitchFamily="18" charset="0"/>
              </a:rPr>
              <a:t>Course.Cno</a:t>
            </a:r>
            <a:r>
              <a:rPr lang="en-US" altLang="zh-CN" sz="2000" b="1" dirty="0">
                <a:latin typeface="Times New Roman" panose="02020603050405020304" pitchFamily="18" charset="0"/>
              </a:rPr>
              <a:t> </a:t>
            </a:r>
          </a:p>
          <a:p>
            <a:pPr lvl="1" indent="-406400">
              <a:lnSpc>
                <a:spcPct val="150000"/>
              </a:lnSpc>
              <a:buFont typeface="Wingdings" pitchFamily="2" charset="2"/>
              <a:buNone/>
            </a:pPr>
            <a:r>
              <a:rPr lang="en-US" altLang="zh-CN" sz="2000" b="1" dirty="0">
                <a:latin typeface="Times New Roman" panose="02020603050405020304" pitchFamily="18" charset="0"/>
              </a:rPr>
              <a:t>AND</a:t>
            </a:r>
            <a:r>
              <a:rPr lang="zh-CN" altLang="en-US" sz="2000" b="1" dirty="0">
                <a:latin typeface="Times New Roman" panose="02020603050405020304" pitchFamily="18" charset="0"/>
              </a:rPr>
              <a:t> </a:t>
            </a:r>
            <a:r>
              <a:rPr lang="en-US" altLang="zh-CN" sz="2000" b="1" dirty="0" err="1">
                <a:latin typeface="Times New Roman" panose="02020603050405020304" pitchFamily="18" charset="0"/>
              </a:rPr>
              <a:t>Course.Cname</a:t>
            </a:r>
            <a:r>
              <a:rPr lang="en-US" altLang="zh-CN" sz="2000" b="1" dirty="0">
                <a:latin typeface="Times New Roman" panose="02020603050405020304" pitchFamily="18" charset="0"/>
              </a:rPr>
              <a:t>=</a:t>
            </a:r>
            <a:r>
              <a:rPr lang="zh-CN" altLang="en-US" sz="2000" b="1" dirty="0">
                <a:latin typeface="Times New Roman" panose="02020603050405020304" pitchFamily="18" charset="0"/>
              </a:rPr>
              <a:t>‘信息系统’；</a:t>
            </a:r>
            <a:endParaRPr lang="zh-CN" altLang="en-US" sz="2000"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a:extLst>
              <a:ext uri="{FF2B5EF4-FFF2-40B4-BE49-F238E27FC236}">
                <a16:creationId xmlns:a16="http://schemas.microsoft.com/office/drawing/2014/main" id="{41AE859A-DC16-F848-8340-9203DC2671DF}"/>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zh-CN" altLang="en-US" dirty="0">
                <a:solidFill>
                  <a:schemeClr val="bg2">
                    <a:lumMod val="10000"/>
                  </a:schemeClr>
                </a:solidFill>
              </a:rPr>
              <a:t>二、带有比较运算符的子查询</a:t>
            </a:r>
          </a:p>
        </p:txBody>
      </p:sp>
      <p:sp>
        <p:nvSpPr>
          <p:cNvPr id="527363" name="Rectangle 3">
            <a:extLst>
              <a:ext uri="{FF2B5EF4-FFF2-40B4-BE49-F238E27FC236}">
                <a16:creationId xmlns:a16="http://schemas.microsoft.com/office/drawing/2014/main" id="{A928CA51-5EE5-F749-A030-8567143EFAF0}"/>
              </a:ext>
            </a:extLst>
          </p:cNvPr>
          <p:cNvSpPr>
            <a:spLocks noGrp="1" noChangeArrowheads="1"/>
          </p:cNvSpPr>
          <p:nvPr>
            <p:ph idx="1"/>
          </p:nvPr>
        </p:nvSpPr>
        <p:spPr/>
        <p:txBody>
          <a:bodyPr>
            <a:normAutofit/>
          </a:bodyPr>
          <a:lstStyle/>
          <a:p>
            <a:pPr marL="0" indent="0">
              <a:lnSpc>
                <a:spcPct val="160000"/>
              </a:lnSpc>
              <a:buNone/>
              <a:defRPr/>
            </a:pPr>
            <a:r>
              <a:rPr lang="zh-CN" altLang="en-US" sz="2400" b="1" dirty="0"/>
              <a:t>当能确切知道内层查询返回</a:t>
            </a:r>
            <a:r>
              <a:rPr lang="zh-CN" altLang="en-US" sz="2400" b="1" dirty="0">
                <a:solidFill>
                  <a:srgbClr val="E02920"/>
                </a:solidFill>
              </a:rPr>
              <a:t>单值</a:t>
            </a:r>
            <a:r>
              <a:rPr lang="zh-CN" altLang="en-US" sz="2400" b="1" dirty="0"/>
              <a:t>时，</a:t>
            </a:r>
            <a:endParaRPr lang="en-US" altLang="zh-CN" sz="2400" b="1" dirty="0"/>
          </a:p>
          <a:p>
            <a:pPr marL="0" indent="0">
              <a:lnSpc>
                <a:spcPct val="160000"/>
              </a:lnSpc>
              <a:buNone/>
              <a:defRPr/>
            </a:pPr>
            <a:r>
              <a:rPr lang="zh-CN" altLang="en-US" sz="2400" b="1" dirty="0"/>
              <a:t>可用比较运算符（ </a:t>
            </a:r>
            <a:r>
              <a:rPr lang="en-US" altLang="zh-CN" sz="2400" b="1" dirty="0"/>
              <a:t>&gt;</a:t>
            </a:r>
            <a:r>
              <a:rPr lang="zh-CN" altLang="en-US" sz="2400" b="1" dirty="0"/>
              <a:t>，</a:t>
            </a:r>
            <a:r>
              <a:rPr lang="en-US" altLang="zh-CN" sz="2400" b="1" dirty="0"/>
              <a:t>&lt;</a:t>
            </a:r>
            <a:r>
              <a:rPr lang="zh-CN" altLang="en-US" sz="2400" b="1" dirty="0"/>
              <a:t>，</a:t>
            </a:r>
            <a:r>
              <a:rPr lang="en-US" altLang="zh-CN" sz="2400" b="1" dirty="0"/>
              <a:t>=</a:t>
            </a:r>
            <a:r>
              <a:rPr lang="zh-CN" altLang="en-US" sz="2400" b="1" dirty="0"/>
              <a:t>，</a:t>
            </a:r>
            <a:r>
              <a:rPr lang="en-US" altLang="zh-CN" sz="2400" b="1" dirty="0"/>
              <a:t>&gt;=</a:t>
            </a:r>
            <a:r>
              <a:rPr lang="zh-CN" altLang="en-US" sz="2400" b="1" dirty="0"/>
              <a:t>，</a:t>
            </a:r>
            <a:r>
              <a:rPr lang="en-US" altLang="zh-CN" sz="2400" b="1" dirty="0"/>
              <a:t>&lt;=</a:t>
            </a:r>
            <a:r>
              <a:rPr lang="zh-CN" altLang="en-US" sz="2400" b="1" dirty="0"/>
              <a:t>，</a:t>
            </a:r>
            <a:r>
              <a:rPr lang="en-US" altLang="zh-CN" sz="2400" b="1" dirty="0"/>
              <a:t>!=</a:t>
            </a:r>
            <a:r>
              <a:rPr lang="zh-CN" altLang="en-US" sz="2400" b="1" dirty="0"/>
              <a:t>或</a:t>
            </a:r>
            <a:r>
              <a:rPr lang="en-US" altLang="zh-CN" sz="2400" b="1" dirty="0"/>
              <a:t>&lt; &gt;</a:t>
            </a:r>
            <a:r>
              <a:rPr lang="zh-CN" altLang="en-US" sz="2400" b="1" dirty="0"/>
              <a:t> ）。</a:t>
            </a:r>
            <a:endParaRPr lang="en-US" altLang="zh-CN" sz="2400" b="1" dirty="0"/>
          </a:p>
          <a:p>
            <a:pPr marL="0" indent="0">
              <a:lnSpc>
                <a:spcPct val="160000"/>
              </a:lnSpc>
              <a:buNone/>
              <a:defRPr/>
            </a:pPr>
            <a:r>
              <a:rPr lang="zh-CN" altLang="en-US" sz="2400" b="1" dirty="0"/>
              <a:t>与</a:t>
            </a:r>
            <a:r>
              <a:rPr lang="en-US" altLang="zh-CN" sz="2400" b="1" dirty="0"/>
              <a:t>ANY</a:t>
            </a:r>
            <a:r>
              <a:rPr lang="zh-CN" altLang="en-US" sz="2400" b="1" dirty="0"/>
              <a:t>或</a:t>
            </a:r>
            <a:r>
              <a:rPr lang="en-US" altLang="zh-CN" sz="2400" b="1" dirty="0"/>
              <a:t>ALL</a:t>
            </a:r>
            <a:r>
              <a:rPr lang="zh-CN" altLang="en-US" sz="2400" b="1" dirty="0"/>
              <a:t>谓词配合使用</a:t>
            </a:r>
            <a:endParaRPr lang="en-US" altLang="zh-CN" sz="2400" b="1" dirty="0"/>
          </a:p>
          <a:p>
            <a:pPr marL="0" indent="0">
              <a:buNone/>
              <a:defRPr/>
            </a:pPr>
            <a:endParaRPr lang="zh-CN" altLang="en-US" sz="2400" b="1" dirty="0"/>
          </a:p>
        </p:txBody>
      </p:sp>
      <p:sp>
        <p:nvSpPr>
          <p:cNvPr id="5" name="幻灯片编号占位符 5">
            <a:extLst>
              <a:ext uri="{FF2B5EF4-FFF2-40B4-BE49-F238E27FC236}">
                <a16:creationId xmlns:a16="http://schemas.microsoft.com/office/drawing/2014/main" id="{7D1F558C-C95A-6A4B-824D-31BBCB1F2620}"/>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78EFA3E1-24DF-CD44-B92D-C7547B93E110}" type="slidenum">
              <a:rPr kumimoji="0" lang="en-US" altLang="zh-CN" sz="1400">
                <a:ea typeface="宋体" panose="02010600030101010101" pitchFamily="2" charset="-122"/>
              </a:rPr>
              <a:pPr/>
              <a:t>63</a:t>
            </a:fld>
            <a:endParaRPr kumimoji="0" lang="en-US" altLang="zh-CN" sz="14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F254414-6CD9-9247-B8C8-9DE762239B60}"/>
              </a:ext>
            </a:extLst>
          </p:cNvPr>
          <p:cNvGrpSpPr/>
          <p:nvPr/>
        </p:nvGrpSpPr>
        <p:grpSpPr>
          <a:xfrm>
            <a:off x="1890445" y="3429000"/>
            <a:ext cx="8238003" cy="1451225"/>
            <a:chOff x="1890445" y="3429000"/>
            <a:chExt cx="8238003" cy="1451225"/>
          </a:xfrm>
        </p:grpSpPr>
        <p:sp>
          <p:nvSpPr>
            <p:cNvPr id="2" name="圆角矩形 1">
              <a:extLst>
                <a:ext uri="{FF2B5EF4-FFF2-40B4-BE49-F238E27FC236}">
                  <a16:creationId xmlns:a16="http://schemas.microsoft.com/office/drawing/2014/main" id="{C6921058-7D48-3D49-BFC0-842948113F0F}"/>
                </a:ext>
              </a:extLst>
            </p:cNvPr>
            <p:cNvSpPr/>
            <p:nvPr/>
          </p:nvSpPr>
          <p:spPr>
            <a:xfrm>
              <a:off x="1890445" y="3429000"/>
              <a:ext cx="8238003" cy="1451225"/>
            </a:xfrm>
            <a:prstGeom prst="roundRect">
              <a:avLst>
                <a:gd name="adj" fmla="val 3216"/>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9413" name="Rectangle 5">
              <a:extLst>
                <a:ext uri="{FF2B5EF4-FFF2-40B4-BE49-F238E27FC236}">
                  <a16:creationId xmlns:a16="http://schemas.microsoft.com/office/drawing/2014/main" id="{F66C6E02-CAB2-9C42-8782-2935C58AEEB7}"/>
                </a:ext>
              </a:extLst>
            </p:cNvPr>
            <p:cNvSpPr>
              <a:spLocks noChangeArrowheads="1"/>
            </p:cNvSpPr>
            <p:nvPr/>
          </p:nvSpPr>
          <p:spPr bwMode="auto">
            <a:xfrm>
              <a:off x="5780069" y="3836774"/>
              <a:ext cx="3903633" cy="369332"/>
            </a:xfrm>
            <a:prstGeom prst="rect">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wrap="none">
              <a:spAutoFit/>
            </a:bodyPr>
            <a:lstStyle/>
            <a:p>
              <a:pPr>
                <a:spcBef>
                  <a:spcPct val="20000"/>
                </a:spcBef>
                <a:buClr>
                  <a:schemeClr val="folHlink"/>
                </a:buClr>
                <a:buSzPct val="60000"/>
                <a:buFont typeface="宋体" charset="0"/>
                <a:buNone/>
                <a:defRPr/>
              </a:pPr>
              <a:r>
                <a:rPr lang="zh-CN" altLang="en-US" b="1">
                  <a:solidFill>
                    <a:srgbClr val="A50021"/>
                  </a:solidFill>
                  <a:latin typeface="Tahoma" charset="0"/>
                  <a:ea typeface="黑体" charset="0"/>
                  <a:cs typeface="黑体" charset="0"/>
                </a:rPr>
                <a:t>注意：</a:t>
              </a:r>
              <a:r>
                <a:rPr lang="zh-CN" altLang="en-US" b="1">
                  <a:solidFill>
                    <a:schemeClr val="folHlink"/>
                  </a:solidFill>
                  <a:latin typeface="Tahoma" charset="0"/>
                  <a:ea typeface="黑体" charset="0"/>
                  <a:cs typeface="黑体" charset="0"/>
                </a:rPr>
                <a:t>子查询一定要跟在比较符之后</a:t>
              </a:r>
            </a:p>
          </p:txBody>
        </p:sp>
      </p:grpSp>
      <p:sp>
        <p:nvSpPr>
          <p:cNvPr id="529410" name="Rectangle 2">
            <a:extLst>
              <a:ext uri="{FF2B5EF4-FFF2-40B4-BE49-F238E27FC236}">
                <a16:creationId xmlns:a16="http://schemas.microsoft.com/office/drawing/2014/main" id="{C17D6EC9-0B2A-CA4B-98E3-17D8BC6C3DBF}"/>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zh-CN" altLang="en-US" dirty="0">
                <a:solidFill>
                  <a:schemeClr val="bg2">
                    <a:lumMod val="10000"/>
                  </a:schemeClr>
                </a:solidFill>
              </a:rPr>
              <a:t>带有比较运算符的子查询（续）</a:t>
            </a:r>
          </a:p>
        </p:txBody>
      </p:sp>
      <p:sp>
        <p:nvSpPr>
          <p:cNvPr id="529411" name="Rectangle 3">
            <a:extLst>
              <a:ext uri="{FF2B5EF4-FFF2-40B4-BE49-F238E27FC236}">
                <a16:creationId xmlns:a16="http://schemas.microsoft.com/office/drawing/2014/main" id="{84777277-615C-7541-A09E-91237620D89E}"/>
              </a:ext>
            </a:extLst>
          </p:cNvPr>
          <p:cNvSpPr>
            <a:spLocks noGrp="1" noChangeArrowheads="1"/>
          </p:cNvSpPr>
          <p:nvPr>
            <p:ph idx="1"/>
          </p:nvPr>
        </p:nvSpPr>
        <p:spPr/>
        <p:txBody>
          <a:bodyPr/>
          <a:lstStyle/>
          <a:p>
            <a:pPr>
              <a:lnSpc>
                <a:spcPct val="100000"/>
              </a:lnSpc>
              <a:buFont typeface="宋体" panose="02010600030101010101" pitchFamily="2" charset="-122"/>
              <a:buNone/>
            </a:pPr>
            <a:r>
              <a:rPr lang="zh-CN" altLang="en-US" sz="2000" b="1" dirty="0"/>
              <a:t>例：假设一个学生只可能在一个系学习，并且必须属于一个系，则查找与学号为</a:t>
            </a:r>
            <a:r>
              <a:rPr lang="zh-CN" altLang="en-US" sz="2000" b="1" dirty="0">
                <a:latin typeface="Times New Roman" panose="02020603050405020304" pitchFamily="18" charset="0"/>
              </a:rPr>
              <a:t>“</a:t>
            </a:r>
            <a:r>
              <a:rPr lang="en-US" altLang="zh-CN" sz="2000" b="1" dirty="0"/>
              <a:t>95001</a:t>
            </a:r>
            <a:r>
              <a:rPr lang="zh-CN" altLang="en-US" sz="2000" b="1" dirty="0">
                <a:latin typeface="Times New Roman" panose="02020603050405020304" pitchFamily="18" charset="0"/>
              </a:rPr>
              <a:t>”</a:t>
            </a:r>
            <a:r>
              <a:rPr lang="zh-CN" altLang="en-US" sz="2000" b="1" dirty="0"/>
              <a:t>同学在同一个系的查询可以</a:t>
            </a:r>
            <a:r>
              <a:rPr lang="en-US" altLang="zh-CN" sz="2000" b="1" dirty="0">
                <a:solidFill>
                  <a:srgbClr val="D75B5B"/>
                </a:solidFill>
              </a:rPr>
              <a:t> </a:t>
            </a:r>
            <a:r>
              <a:rPr lang="en-US" altLang="zh-CN" sz="2000" b="1" dirty="0">
                <a:solidFill>
                  <a:srgbClr val="E02920"/>
                </a:solidFill>
              </a:rPr>
              <a:t>=</a:t>
            </a:r>
            <a:r>
              <a:rPr lang="zh-CN" altLang="en-US" sz="2000" b="1" dirty="0">
                <a:solidFill>
                  <a:srgbClr val="E02920"/>
                </a:solidFill>
              </a:rPr>
              <a:t> </a:t>
            </a:r>
            <a:r>
              <a:rPr lang="zh-CN" altLang="en-US" sz="2000" b="1" dirty="0"/>
              <a:t>来操作。</a:t>
            </a:r>
            <a:endParaRPr lang="en-US" altLang="zh-CN" sz="2000" b="1" dirty="0"/>
          </a:p>
          <a:p>
            <a:pPr lvl="1">
              <a:buFont typeface="宋体" panose="02010600030101010101" pitchFamily="2" charset="-122"/>
              <a:buNone/>
            </a:pPr>
            <a:r>
              <a:rPr lang="en-US" altLang="zh-CN" sz="1800" b="1" dirty="0"/>
              <a:t>     SELECT </a:t>
            </a:r>
            <a:r>
              <a:rPr lang="en-US" altLang="zh-CN" sz="1800" b="1" dirty="0" err="1"/>
              <a:t>Sno</a:t>
            </a:r>
            <a:r>
              <a:rPr lang="zh-CN" altLang="en-US" sz="1800" b="1" dirty="0"/>
              <a:t>，</a:t>
            </a:r>
            <a:r>
              <a:rPr lang="en-US" altLang="zh-CN" sz="1800" b="1" dirty="0" err="1"/>
              <a:t>Sname</a:t>
            </a:r>
            <a:r>
              <a:rPr lang="zh-CN" altLang="en-US" sz="1800" b="1" dirty="0"/>
              <a:t>，</a:t>
            </a:r>
            <a:r>
              <a:rPr lang="en-US" altLang="zh-CN" sz="1800" b="1" dirty="0" err="1"/>
              <a:t>Sdept</a:t>
            </a:r>
            <a:endParaRPr lang="en-US" altLang="zh-CN" sz="1800" b="1" dirty="0"/>
          </a:p>
          <a:p>
            <a:pPr lvl="1">
              <a:buFont typeface="宋体" panose="02010600030101010101" pitchFamily="2" charset="-122"/>
              <a:buNone/>
            </a:pPr>
            <a:r>
              <a:rPr lang="en-US" altLang="zh-CN" sz="1800" b="1" dirty="0"/>
              <a:t>     FROM    Student</a:t>
            </a:r>
          </a:p>
          <a:p>
            <a:pPr lvl="1">
              <a:buFont typeface="宋体" panose="02010600030101010101" pitchFamily="2" charset="-122"/>
              <a:buNone/>
            </a:pPr>
            <a:r>
              <a:rPr lang="en-US" altLang="zh-CN" sz="1800" b="1" dirty="0"/>
              <a:t>     WHERE </a:t>
            </a:r>
            <a:r>
              <a:rPr lang="en-US" altLang="zh-CN" sz="1800" b="1" dirty="0" err="1"/>
              <a:t>Sdept</a:t>
            </a:r>
            <a:r>
              <a:rPr lang="en-US" altLang="zh-CN" sz="1800" b="1" dirty="0"/>
              <a:t>  </a:t>
            </a:r>
            <a:r>
              <a:rPr lang="en-US" altLang="zh-CN" sz="1800" b="1" dirty="0">
                <a:solidFill>
                  <a:srgbClr val="D75B5B"/>
                </a:solidFill>
              </a:rPr>
              <a:t> </a:t>
            </a:r>
            <a:r>
              <a:rPr lang="en-US" altLang="zh-CN" sz="1800" b="1" dirty="0">
                <a:solidFill>
                  <a:srgbClr val="E02920"/>
                </a:solidFill>
              </a:rPr>
              <a:t>=</a:t>
            </a:r>
          </a:p>
          <a:p>
            <a:pPr lvl="1">
              <a:buFont typeface="宋体" panose="02010600030101010101" pitchFamily="2" charset="-122"/>
              <a:buNone/>
            </a:pPr>
            <a:r>
              <a:rPr lang="en-US" altLang="zh-CN" sz="1800" b="1" dirty="0"/>
              <a:t>            (SELECT </a:t>
            </a:r>
            <a:r>
              <a:rPr lang="en-US" altLang="zh-CN" sz="1800" b="1" dirty="0" err="1"/>
              <a:t>Sdept</a:t>
            </a:r>
            <a:endParaRPr lang="en-US" altLang="zh-CN" sz="1800" b="1" dirty="0"/>
          </a:p>
          <a:p>
            <a:pPr lvl="1">
              <a:buFont typeface="宋体" panose="02010600030101010101" pitchFamily="2" charset="-122"/>
              <a:buNone/>
            </a:pPr>
            <a:r>
              <a:rPr lang="en-US" altLang="zh-CN" sz="1800" b="1" dirty="0"/>
              <a:t>            FROM    Student</a:t>
            </a:r>
          </a:p>
          <a:p>
            <a:pPr lvl="1">
              <a:buFont typeface="宋体" panose="02010600030101010101" pitchFamily="2" charset="-122"/>
              <a:buNone/>
            </a:pPr>
            <a:r>
              <a:rPr lang="en-US" altLang="zh-CN" sz="1800" b="1" dirty="0"/>
              <a:t>            WHERE </a:t>
            </a:r>
            <a:r>
              <a:rPr lang="en-US" altLang="zh-CN" sz="1800" b="1" dirty="0" err="1"/>
              <a:t>Sno</a:t>
            </a:r>
            <a:r>
              <a:rPr lang="en-US" altLang="zh-CN" sz="1800" b="1" dirty="0"/>
              <a:t>= </a:t>
            </a:r>
            <a:r>
              <a:rPr lang="zh-CN" altLang="en-US" sz="1800" b="1" dirty="0">
                <a:latin typeface="Times New Roman" panose="02020603050405020304" pitchFamily="18" charset="0"/>
              </a:rPr>
              <a:t>‘</a:t>
            </a:r>
            <a:r>
              <a:rPr lang="en-US" altLang="zh-CN" sz="1800" b="1" dirty="0"/>
              <a:t>95001</a:t>
            </a:r>
            <a:r>
              <a:rPr lang="zh-CN" altLang="en-US" sz="1800" b="1" dirty="0">
                <a:latin typeface="Times New Roman" panose="02020603050405020304" pitchFamily="18" charset="0"/>
              </a:rPr>
              <a:t>’</a:t>
            </a:r>
            <a:r>
              <a:rPr lang="en-US" altLang="zh-CN" sz="1800" b="1" dirty="0"/>
              <a:t>)</a:t>
            </a:r>
            <a:r>
              <a:rPr lang="zh-CN" altLang="en-US" sz="1800" b="1" dirty="0"/>
              <a:t>；</a:t>
            </a:r>
            <a:endParaRPr lang="en-US" altLang="zh-CN" sz="1800" b="1" dirty="0"/>
          </a:p>
          <a:p>
            <a:pPr>
              <a:buFont typeface="宋体" panose="02010600030101010101" pitchFamily="2" charset="-122"/>
              <a:buNone/>
            </a:pPr>
            <a:r>
              <a:rPr lang="en-US" altLang="zh-CN" sz="2000" b="1" dirty="0">
                <a:solidFill>
                  <a:srgbClr val="A50021"/>
                </a:solidFill>
              </a:rPr>
              <a:t>               </a:t>
            </a:r>
            <a:endParaRPr lang="en-US" altLang="zh-CN" sz="2000" b="1" i="1" dirty="0"/>
          </a:p>
        </p:txBody>
      </p:sp>
      <p:sp>
        <p:nvSpPr>
          <p:cNvPr id="7" name="幻灯片编号占位符 5">
            <a:extLst>
              <a:ext uri="{FF2B5EF4-FFF2-40B4-BE49-F238E27FC236}">
                <a16:creationId xmlns:a16="http://schemas.microsoft.com/office/drawing/2014/main" id="{DEA91D18-2527-6D45-AAB1-B63E0D6FB84A}"/>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F58BEC14-1507-B24E-9C7F-426EC8B2D402}" type="slidenum">
              <a:rPr kumimoji="0" lang="en-US" altLang="zh-CN" sz="1400">
                <a:ea typeface="宋体" panose="02010600030101010101" pitchFamily="2" charset="-122"/>
              </a:rPr>
              <a:pPr/>
              <a:t>64</a:t>
            </a:fld>
            <a:endParaRPr kumimoji="0" lang="en-US" altLang="zh-CN" sz="14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29411">
                                            <p:txEl>
                                              <p:pRg st="1" end="1"/>
                                            </p:txEl>
                                          </p:spTgt>
                                        </p:tgtEl>
                                        <p:attrNameLst>
                                          <p:attrName>style.visibility</p:attrName>
                                        </p:attrNameLst>
                                      </p:cBhvr>
                                      <p:to>
                                        <p:strVal val="visible"/>
                                      </p:to>
                                    </p:set>
                                    <p:animEffect transition="in" filter="blinds(horizontal)">
                                      <p:cBhvr>
                                        <p:cTn id="7" dur="500"/>
                                        <p:tgtEl>
                                          <p:spTgt spid="52941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29411">
                                            <p:txEl>
                                              <p:pRg st="2" end="2"/>
                                            </p:txEl>
                                          </p:spTgt>
                                        </p:tgtEl>
                                        <p:attrNameLst>
                                          <p:attrName>style.visibility</p:attrName>
                                        </p:attrNameLst>
                                      </p:cBhvr>
                                      <p:to>
                                        <p:strVal val="visible"/>
                                      </p:to>
                                    </p:set>
                                    <p:animEffect transition="in" filter="blinds(horizontal)">
                                      <p:cBhvr>
                                        <p:cTn id="10" dur="500"/>
                                        <p:tgtEl>
                                          <p:spTgt spid="52941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29411">
                                            <p:txEl>
                                              <p:pRg st="3" end="3"/>
                                            </p:txEl>
                                          </p:spTgt>
                                        </p:tgtEl>
                                        <p:attrNameLst>
                                          <p:attrName>style.visibility</p:attrName>
                                        </p:attrNameLst>
                                      </p:cBhvr>
                                      <p:to>
                                        <p:strVal val="visible"/>
                                      </p:to>
                                    </p:set>
                                    <p:animEffect transition="in" filter="blinds(horizontal)">
                                      <p:cBhvr>
                                        <p:cTn id="13" dur="500"/>
                                        <p:tgtEl>
                                          <p:spTgt spid="529411">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29411">
                                            <p:txEl>
                                              <p:pRg st="4" end="4"/>
                                            </p:txEl>
                                          </p:spTgt>
                                        </p:tgtEl>
                                        <p:attrNameLst>
                                          <p:attrName>style.visibility</p:attrName>
                                        </p:attrNameLst>
                                      </p:cBhvr>
                                      <p:to>
                                        <p:strVal val="visible"/>
                                      </p:to>
                                    </p:set>
                                    <p:animEffect transition="in" filter="blinds(horizontal)">
                                      <p:cBhvr>
                                        <p:cTn id="16" dur="500"/>
                                        <p:tgtEl>
                                          <p:spTgt spid="529411">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29411">
                                            <p:txEl>
                                              <p:pRg st="5" end="5"/>
                                            </p:txEl>
                                          </p:spTgt>
                                        </p:tgtEl>
                                        <p:attrNameLst>
                                          <p:attrName>style.visibility</p:attrName>
                                        </p:attrNameLst>
                                      </p:cBhvr>
                                      <p:to>
                                        <p:strVal val="visible"/>
                                      </p:to>
                                    </p:set>
                                    <p:animEffect transition="in" filter="blinds(horizontal)">
                                      <p:cBhvr>
                                        <p:cTn id="19" dur="500"/>
                                        <p:tgtEl>
                                          <p:spTgt spid="529411">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29411">
                                            <p:txEl>
                                              <p:pRg st="6" end="6"/>
                                            </p:txEl>
                                          </p:spTgt>
                                        </p:tgtEl>
                                        <p:attrNameLst>
                                          <p:attrName>style.visibility</p:attrName>
                                        </p:attrNameLst>
                                      </p:cBhvr>
                                      <p:to>
                                        <p:strVal val="visible"/>
                                      </p:to>
                                    </p:set>
                                    <p:animEffect transition="in" filter="blinds(horizontal)">
                                      <p:cBhvr>
                                        <p:cTn id="22" dur="500"/>
                                        <p:tgtEl>
                                          <p:spTgt spid="529411">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29411">
                                            <p:txEl>
                                              <p:pRg st="7" end="7"/>
                                            </p:txEl>
                                          </p:spTgt>
                                        </p:tgtEl>
                                        <p:attrNameLst>
                                          <p:attrName>style.visibility</p:attrName>
                                        </p:attrNameLst>
                                      </p:cBhvr>
                                      <p:to>
                                        <p:strVal val="visible"/>
                                      </p:to>
                                    </p:set>
                                    <p:animEffect transition="in" filter="blinds(horizontal)">
                                      <p:cBhvr>
                                        <p:cTn id="27" dur="500"/>
                                        <p:tgtEl>
                                          <p:spTgt spid="529411">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a:extLst>
              <a:ext uri="{FF2B5EF4-FFF2-40B4-BE49-F238E27FC236}">
                <a16:creationId xmlns:a16="http://schemas.microsoft.com/office/drawing/2014/main" id="{649F713D-FADD-4A4B-B78C-918F391E679C}"/>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zh-CN" altLang="en-US" dirty="0">
                <a:solidFill>
                  <a:schemeClr val="bg2">
                    <a:lumMod val="10000"/>
                  </a:schemeClr>
                </a:solidFill>
              </a:rPr>
              <a:t>三、带有</a:t>
            </a:r>
            <a:r>
              <a:rPr lang="en-US" altLang="zh-CN" dirty="0">
                <a:solidFill>
                  <a:schemeClr val="bg2">
                    <a:lumMod val="10000"/>
                  </a:schemeClr>
                </a:solidFill>
              </a:rPr>
              <a:t>ANY</a:t>
            </a:r>
            <a:r>
              <a:rPr lang="zh-CN" altLang="en-US" dirty="0">
                <a:solidFill>
                  <a:schemeClr val="bg2">
                    <a:lumMod val="10000"/>
                  </a:schemeClr>
                </a:solidFill>
              </a:rPr>
              <a:t>或</a:t>
            </a:r>
            <a:r>
              <a:rPr lang="en-US" altLang="zh-CN" dirty="0">
                <a:solidFill>
                  <a:schemeClr val="bg2">
                    <a:lumMod val="10000"/>
                  </a:schemeClr>
                </a:solidFill>
              </a:rPr>
              <a:t>ALL</a:t>
            </a:r>
            <a:r>
              <a:rPr lang="zh-CN" altLang="en-US" dirty="0">
                <a:solidFill>
                  <a:schemeClr val="bg2">
                    <a:lumMod val="10000"/>
                  </a:schemeClr>
                </a:solidFill>
              </a:rPr>
              <a:t>谓词的子查询</a:t>
            </a:r>
          </a:p>
        </p:txBody>
      </p:sp>
      <p:sp>
        <p:nvSpPr>
          <p:cNvPr id="531459" name="Rectangle 3">
            <a:extLst>
              <a:ext uri="{FF2B5EF4-FFF2-40B4-BE49-F238E27FC236}">
                <a16:creationId xmlns:a16="http://schemas.microsoft.com/office/drawing/2014/main" id="{2DE9CA81-3DF0-9D42-B097-6E2D711AA877}"/>
              </a:ext>
            </a:extLst>
          </p:cNvPr>
          <p:cNvSpPr>
            <a:spLocks noGrp="1" noChangeArrowheads="1"/>
          </p:cNvSpPr>
          <p:nvPr>
            <p:ph idx="1"/>
          </p:nvPr>
        </p:nvSpPr>
        <p:spPr>
          <a:xfrm>
            <a:off x="838200" y="1001712"/>
            <a:ext cx="10515600" cy="4872270"/>
          </a:xfrm>
        </p:spPr>
        <p:txBody>
          <a:bodyPr>
            <a:normAutofit/>
          </a:bodyPr>
          <a:lstStyle/>
          <a:p>
            <a:pPr marL="609600" indent="-609600">
              <a:spcBef>
                <a:spcPts val="0"/>
              </a:spcBef>
              <a:buNone/>
              <a:defRPr/>
            </a:pPr>
            <a:r>
              <a:rPr lang="zh-CN" altLang="en-US" sz="2400" b="1" dirty="0"/>
              <a:t>谓词语义</a:t>
            </a:r>
            <a:r>
              <a:rPr lang="en-US" altLang="zh-CN" sz="2400" b="1" dirty="0"/>
              <a:t>		ANY</a:t>
            </a:r>
            <a:r>
              <a:rPr lang="zh-CN" altLang="en-US" sz="2400" b="1" dirty="0"/>
              <a:t>：某一个值</a:t>
            </a:r>
            <a:r>
              <a:rPr lang="en-US" altLang="zh-CN" sz="2400" b="1" dirty="0"/>
              <a:t>		ALL</a:t>
            </a:r>
            <a:r>
              <a:rPr lang="zh-CN" altLang="en-US" sz="2400" b="1" dirty="0"/>
              <a:t>：所有值</a:t>
            </a:r>
            <a:endParaRPr lang="en-US" altLang="zh-CN" sz="2400" b="1" dirty="0"/>
          </a:p>
          <a:p>
            <a:pPr marL="609600" indent="-609600" algn="ctr">
              <a:lnSpc>
                <a:spcPct val="200000"/>
              </a:lnSpc>
              <a:spcBef>
                <a:spcPts val="0"/>
              </a:spcBef>
              <a:buNone/>
              <a:defRPr/>
            </a:pPr>
            <a:r>
              <a:rPr lang="zh-CN" altLang="en-US" sz="2400" b="1" dirty="0">
                <a:solidFill>
                  <a:schemeClr val="accent6">
                    <a:lumMod val="50000"/>
                  </a:schemeClr>
                </a:solidFill>
              </a:rPr>
              <a:t>配合使用比较运算符</a:t>
            </a:r>
            <a:endParaRPr lang="en-US" altLang="zh-CN" sz="2400" b="1" dirty="0">
              <a:solidFill>
                <a:schemeClr val="accent6">
                  <a:lumMod val="50000"/>
                </a:schemeClr>
              </a:solidFill>
            </a:endParaRPr>
          </a:p>
        </p:txBody>
      </p:sp>
      <p:sp>
        <p:nvSpPr>
          <p:cNvPr id="5" name="幻灯片编号占位符 5">
            <a:extLst>
              <a:ext uri="{FF2B5EF4-FFF2-40B4-BE49-F238E27FC236}">
                <a16:creationId xmlns:a16="http://schemas.microsoft.com/office/drawing/2014/main" id="{BFCF9BAB-4DDA-D142-AF80-BDE22FA33E25}"/>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28E462BB-7938-474D-BB4A-000201DB2519}" type="slidenum">
              <a:rPr kumimoji="0" lang="en-US" altLang="zh-CN" sz="1400">
                <a:ea typeface="宋体" panose="02010600030101010101" pitchFamily="2" charset="-122"/>
              </a:rPr>
              <a:pPr/>
              <a:t>65</a:t>
            </a:fld>
            <a:endParaRPr kumimoji="0" lang="en-US" altLang="zh-CN" sz="1400">
              <a:ea typeface="宋体" panose="02010600030101010101" pitchFamily="2" charset="-122"/>
            </a:endParaRPr>
          </a:p>
        </p:txBody>
      </p:sp>
      <p:sp>
        <p:nvSpPr>
          <p:cNvPr id="6" name="Rectangle 3">
            <a:extLst>
              <a:ext uri="{FF2B5EF4-FFF2-40B4-BE49-F238E27FC236}">
                <a16:creationId xmlns:a16="http://schemas.microsoft.com/office/drawing/2014/main" id="{9710A571-D9A5-3540-9DD3-9A706E0C7C51}"/>
              </a:ext>
            </a:extLst>
          </p:cNvPr>
          <p:cNvSpPr txBox="1">
            <a:spLocks noChangeArrowheads="1"/>
          </p:cNvSpPr>
          <p:nvPr/>
        </p:nvSpPr>
        <p:spPr>
          <a:xfrm>
            <a:off x="154112" y="2235022"/>
            <a:ext cx="12380359" cy="4486453"/>
          </a:xfrm>
          <a:prstGeom prst="rect">
            <a:avLst/>
          </a:prstGeom>
        </p:spPr>
        <p:txBody>
          <a:bodyPr vert="horz" lIns="91440" tIns="45720" rIns="91440" bIns="45720" numCol="2" rtlCol="0">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SimHei" panose="02010609060101010101" pitchFamily="49" charset="-122"/>
                <a:ea typeface="SimHei" panose="02010609060101010101" pitchFamily="49" charset="-122"/>
                <a:cs typeface="Arial" panose="020B0604020202020204" pitchFamily="34" charset="0"/>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DengXian" panose="02010600030101010101" pitchFamily="2" charset="-122"/>
                <a:ea typeface="DengXian" panose="02010600030101010101" pitchFamily="2" charset="-122"/>
                <a:cs typeface="Arial" panose="020B0604020202020204" pitchFamily="34"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DengXian" panose="02010600030101010101" pitchFamily="2" charset="-122"/>
                <a:ea typeface="DengXian" panose="02010600030101010101" pitchFamily="2" charset="-122"/>
                <a:cs typeface="Arial" panose="020B0604020202020204" pitchFamily="34"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DengXian" panose="02010600030101010101" pitchFamily="2" charset="-122"/>
                <a:ea typeface="DengXian" panose="02010600030101010101" pitchFamily="2" charset="-122"/>
                <a:cs typeface="Arial" panose="020B0604020202020204" pitchFamily="34"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DengXian" panose="02010600030101010101" pitchFamily="2" charset="-122"/>
                <a:ea typeface="DengXian" panose="02010600030101010101" pitchFamily="2"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lnSpc>
                <a:spcPct val="115000"/>
              </a:lnSpc>
              <a:buNone/>
              <a:defRPr/>
            </a:pPr>
            <a:r>
              <a:rPr lang="zh-CN" altLang="en-US" sz="2000" b="1" dirty="0">
                <a:latin typeface="DengXian" panose="02010600030101010101" pitchFamily="2" charset="-122"/>
                <a:ea typeface="DengXian" panose="02010600030101010101" pitchFamily="2" charset="-122"/>
              </a:rPr>
              <a:t> </a:t>
            </a:r>
            <a:r>
              <a:rPr lang="en-US" altLang="zh-CN" sz="2000" b="1" dirty="0">
                <a:latin typeface="DengXian" panose="02010600030101010101" pitchFamily="2" charset="-122"/>
                <a:ea typeface="DengXian" panose="02010600030101010101" pitchFamily="2" charset="-122"/>
              </a:rPr>
              <a:t>      &gt; ANY	</a:t>
            </a:r>
            <a:r>
              <a:rPr lang="zh-CN" altLang="en-US" sz="2000" b="1" dirty="0">
                <a:latin typeface="DengXian" panose="02010600030101010101" pitchFamily="2" charset="-122"/>
                <a:ea typeface="DengXian" panose="02010600030101010101" pitchFamily="2" charset="-122"/>
              </a:rPr>
              <a:t>大于子查询结果中的某个值</a:t>
            </a:r>
            <a:r>
              <a:rPr lang="en-US" altLang="zh-CN" sz="2000" b="1" dirty="0">
                <a:latin typeface="DengXian" panose="02010600030101010101" pitchFamily="2" charset="-122"/>
                <a:ea typeface="DengXian" panose="02010600030101010101" pitchFamily="2" charset="-122"/>
              </a:rPr>
              <a:t>       </a:t>
            </a:r>
          </a:p>
          <a:p>
            <a:pPr marL="990600" lvl="1" indent="-519113">
              <a:buFont typeface="Arial" panose="020B0604020202020204" pitchFamily="34" charset="0"/>
              <a:buNone/>
              <a:defRPr/>
            </a:pPr>
            <a:r>
              <a:rPr lang="en-US" altLang="zh-CN" sz="2000" b="1" dirty="0"/>
              <a:t>&gt; ALL	</a:t>
            </a:r>
            <a:r>
              <a:rPr lang="zh-CN" altLang="en-US" sz="2000" b="1" dirty="0"/>
              <a:t>大于子查询结果中的所有值</a:t>
            </a:r>
            <a:endParaRPr lang="en-US" altLang="zh-CN" sz="2000" b="1" dirty="0"/>
          </a:p>
          <a:p>
            <a:pPr marL="990600" lvl="1" indent="-519113">
              <a:buFont typeface="Arial" panose="020B0604020202020204" pitchFamily="34" charset="0"/>
              <a:buNone/>
              <a:defRPr/>
            </a:pPr>
            <a:r>
              <a:rPr lang="en-US" altLang="zh-CN" sz="2000" b="1" dirty="0"/>
              <a:t>&lt; ANY	</a:t>
            </a:r>
            <a:r>
              <a:rPr lang="zh-CN" altLang="en-US" sz="2000" b="1" dirty="0"/>
              <a:t>小于子查询结果中的某个值</a:t>
            </a:r>
            <a:r>
              <a:rPr lang="en-US" altLang="zh-CN" sz="2000" b="1" dirty="0"/>
              <a:t>    </a:t>
            </a:r>
          </a:p>
          <a:p>
            <a:pPr marL="990600" lvl="1" indent="-519113">
              <a:buFont typeface="Arial" panose="020B0604020202020204" pitchFamily="34" charset="0"/>
              <a:buNone/>
              <a:defRPr/>
            </a:pPr>
            <a:r>
              <a:rPr lang="en-US" altLang="zh-CN" sz="2000" b="1" dirty="0"/>
              <a:t>&lt; ALL	</a:t>
            </a:r>
            <a:r>
              <a:rPr lang="zh-CN" altLang="en-US" sz="2000" b="1" dirty="0"/>
              <a:t>小于子查询结果中的所有值</a:t>
            </a:r>
            <a:endParaRPr lang="en-US" altLang="zh-CN" sz="2000" b="1" dirty="0"/>
          </a:p>
          <a:p>
            <a:pPr marL="990600" lvl="1" indent="-519113">
              <a:buFont typeface="Arial" panose="020B0604020202020204" pitchFamily="34" charset="0"/>
              <a:buNone/>
              <a:defRPr/>
            </a:pPr>
            <a:r>
              <a:rPr lang="en-US" altLang="zh-CN" sz="2000" b="1" dirty="0">
                <a:solidFill>
                  <a:schemeClr val="accent6">
                    <a:lumMod val="50000"/>
                  </a:schemeClr>
                </a:solidFill>
              </a:rPr>
              <a:t>&gt;= ANY 	</a:t>
            </a:r>
            <a:r>
              <a:rPr lang="zh-CN" altLang="en-US" sz="2000" b="1" dirty="0">
                <a:solidFill>
                  <a:schemeClr val="accent6">
                    <a:lumMod val="50000"/>
                  </a:schemeClr>
                </a:solidFill>
              </a:rPr>
              <a:t>大于等于子查询结果中的某个值</a:t>
            </a:r>
            <a:endParaRPr lang="en-US" altLang="zh-CN" sz="2000" b="1" dirty="0">
              <a:solidFill>
                <a:schemeClr val="accent6">
                  <a:lumMod val="50000"/>
                </a:schemeClr>
              </a:solidFill>
            </a:endParaRPr>
          </a:p>
          <a:p>
            <a:pPr lvl="1">
              <a:buFont typeface="宋体" charset="0"/>
              <a:buNone/>
              <a:defRPr/>
            </a:pPr>
            <a:r>
              <a:rPr lang="en-US" altLang="zh-CN" sz="2000" b="1" dirty="0">
                <a:solidFill>
                  <a:schemeClr val="accent6">
                    <a:lumMod val="50000"/>
                  </a:schemeClr>
                </a:solidFill>
              </a:rPr>
              <a:t>&gt;= ALL	</a:t>
            </a:r>
            <a:r>
              <a:rPr lang="zh-CN" altLang="en-US" sz="2000" b="1" dirty="0">
                <a:solidFill>
                  <a:schemeClr val="accent6">
                    <a:lumMod val="50000"/>
                  </a:schemeClr>
                </a:solidFill>
              </a:rPr>
              <a:t>大于等于子查询结果中的所有值</a:t>
            </a:r>
            <a:endParaRPr lang="en-US" altLang="zh-CN" sz="2000" b="1" dirty="0">
              <a:solidFill>
                <a:schemeClr val="accent6">
                  <a:lumMod val="50000"/>
                </a:schemeClr>
              </a:solidFill>
            </a:endParaRPr>
          </a:p>
          <a:p>
            <a:pPr lvl="1">
              <a:buFont typeface="宋体" charset="0"/>
              <a:buNone/>
              <a:defRPr/>
            </a:pPr>
            <a:r>
              <a:rPr lang="en-US" altLang="zh-CN" sz="2000" b="1" dirty="0">
                <a:solidFill>
                  <a:schemeClr val="accent6">
                    <a:lumMod val="50000"/>
                  </a:schemeClr>
                </a:solidFill>
              </a:rPr>
              <a:t>&lt;= ANY	</a:t>
            </a:r>
            <a:r>
              <a:rPr lang="zh-CN" altLang="en-US" sz="2000" b="1" dirty="0">
                <a:solidFill>
                  <a:schemeClr val="accent6">
                    <a:lumMod val="50000"/>
                  </a:schemeClr>
                </a:solidFill>
              </a:rPr>
              <a:t>小于等于子查询结果中的某个值</a:t>
            </a:r>
            <a:r>
              <a:rPr lang="en-US" altLang="zh-CN" sz="2000" b="1" dirty="0">
                <a:solidFill>
                  <a:schemeClr val="accent6">
                    <a:lumMod val="50000"/>
                  </a:schemeClr>
                </a:solidFill>
              </a:rPr>
              <a:t>    </a:t>
            </a:r>
          </a:p>
          <a:p>
            <a:pPr lvl="1">
              <a:buFont typeface="宋体" charset="0"/>
              <a:buNone/>
              <a:defRPr/>
            </a:pPr>
            <a:r>
              <a:rPr lang="en-US" altLang="zh-CN" sz="2000" b="1" dirty="0">
                <a:solidFill>
                  <a:schemeClr val="accent6">
                    <a:lumMod val="50000"/>
                  </a:schemeClr>
                </a:solidFill>
              </a:rPr>
              <a:t>&lt;= ALL	</a:t>
            </a:r>
            <a:r>
              <a:rPr lang="zh-CN" altLang="en-US" sz="2000" b="1" dirty="0">
                <a:solidFill>
                  <a:schemeClr val="accent6">
                    <a:lumMod val="50000"/>
                  </a:schemeClr>
                </a:solidFill>
              </a:rPr>
              <a:t>小于等于子查询结果中的所有值</a:t>
            </a:r>
            <a:endParaRPr lang="en-US" altLang="zh-CN" sz="2000" b="1" dirty="0">
              <a:solidFill>
                <a:schemeClr val="accent6">
                  <a:lumMod val="50000"/>
                </a:schemeClr>
              </a:solidFill>
            </a:endParaRPr>
          </a:p>
          <a:p>
            <a:pPr lvl="1" indent="-676275">
              <a:buFont typeface="宋体" charset="0"/>
              <a:buNone/>
              <a:defRPr/>
            </a:pPr>
            <a:endParaRPr lang="en-US" altLang="zh-CN" sz="2000" b="1" dirty="0"/>
          </a:p>
          <a:p>
            <a:pPr lvl="1" indent="-676275">
              <a:buFont typeface="宋体" charset="0"/>
              <a:buNone/>
              <a:defRPr/>
            </a:pPr>
            <a:r>
              <a:rPr lang="en-US" altLang="zh-CN" sz="2000" b="1" dirty="0"/>
              <a:t>= ANY	</a:t>
            </a:r>
            <a:r>
              <a:rPr lang="zh-CN" altLang="en-US" sz="2000" b="1" dirty="0"/>
              <a:t>等于子查询结果中的某个值</a:t>
            </a:r>
            <a:r>
              <a:rPr lang="en-US" altLang="zh-CN" sz="2000" b="1" dirty="0"/>
              <a:t>        </a:t>
            </a:r>
          </a:p>
          <a:p>
            <a:pPr lvl="1" indent="-676275">
              <a:lnSpc>
                <a:spcPct val="100000"/>
              </a:lnSpc>
              <a:buFont typeface="宋体" charset="0"/>
              <a:buNone/>
              <a:defRPr/>
            </a:pPr>
            <a:r>
              <a:rPr lang="en-US" altLang="zh-CN" sz="2000" b="1" dirty="0"/>
              <a:t>=ALL	</a:t>
            </a:r>
            <a:r>
              <a:rPr lang="zh-CN" altLang="en-US" sz="2000" b="1" dirty="0"/>
              <a:t>等于子查询结果中的所有值</a:t>
            </a:r>
            <a:endParaRPr lang="en-US" altLang="zh-CN" sz="2000" b="1" dirty="0"/>
          </a:p>
          <a:p>
            <a:pPr lvl="1">
              <a:lnSpc>
                <a:spcPct val="100000"/>
              </a:lnSpc>
              <a:buFont typeface="宋体" charset="0"/>
              <a:buNone/>
              <a:defRPr/>
            </a:pPr>
            <a:r>
              <a:rPr lang="en-US" altLang="zh-CN" sz="2000" b="1" dirty="0"/>
              <a:t>			</a:t>
            </a:r>
            <a:r>
              <a:rPr lang="zh-CN" altLang="en-US" sz="2000" b="1" dirty="0"/>
              <a:t>（通常没有实际意义）</a:t>
            </a:r>
            <a:endParaRPr lang="en-US" altLang="zh-CN" sz="2000" b="1" dirty="0"/>
          </a:p>
          <a:p>
            <a:pPr lvl="1" indent="-676275">
              <a:buFont typeface="宋体" charset="0"/>
              <a:buNone/>
              <a:defRPr/>
            </a:pPr>
            <a:r>
              <a:rPr lang="en-US" altLang="zh-CN" sz="2000" b="1" dirty="0"/>
              <a:t>!=</a:t>
            </a:r>
            <a:r>
              <a:rPr lang="zh-CN" altLang="en-US" sz="2000" b="1" dirty="0"/>
              <a:t>（或</a:t>
            </a:r>
            <a:r>
              <a:rPr lang="en-US" altLang="zh-CN" sz="2000" b="1" dirty="0"/>
              <a:t>&lt;&gt;</a:t>
            </a:r>
            <a:r>
              <a:rPr lang="zh-CN" altLang="en-US" sz="2000" b="1" dirty="0"/>
              <a:t>）</a:t>
            </a:r>
            <a:r>
              <a:rPr lang="en-US" altLang="zh-CN" sz="2000" b="1" dirty="0"/>
              <a:t>ANY </a:t>
            </a:r>
            <a:r>
              <a:rPr lang="zh-CN" altLang="en-US" sz="2000" b="1" dirty="0"/>
              <a:t>不等于子查询结果中的某个值</a:t>
            </a:r>
            <a:endParaRPr lang="en-US" altLang="zh-CN" sz="2000" b="1" dirty="0"/>
          </a:p>
          <a:p>
            <a:pPr lvl="1" indent="-635000">
              <a:buFont typeface="宋体" charset="0"/>
              <a:buNone/>
              <a:defRPr/>
            </a:pPr>
            <a:r>
              <a:rPr lang="en-US" altLang="zh-CN" sz="2000" b="1" dirty="0"/>
              <a:t>!=</a:t>
            </a:r>
            <a:r>
              <a:rPr lang="zh-CN" altLang="en-US" sz="2000" b="1" dirty="0"/>
              <a:t>（或</a:t>
            </a:r>
            <a:r>
              <a:rPr lang="en-US" altLang="zh-CN" sz="2000" b="1" dirty="0"/>
              <a:t>&lt;&gt;</a:t>
            </a:r>
            <a:r>
              <a:rPr lang="zh-CN" altLang="en-US" sz="2000" b="1" dirty="0"/>
              <a:t>）</a:t>
            </a:r>
            <a:r>
              <a:rPr lang="en-US" altLang="zh-CN" sz="2000" b="1" dirty="0"/>
              <a:t>ALL </a:t>
            </a:r>
            <a:r>
              <a:rPr lang="zh-CN" altLang="en-US" sz="2000" b="1" dirty="0"/>
              <a:t>不等于子查询结果中的任何一个值</a:t>
            </a:r>
            <a:endParaRPr lang="en-US" altLang="zh-CN" sz="2000" b="1" dirty="0"/>
          </a:p>
          <a:p>
            <a:pPr marL="990600" lvl="1" indent="-519113">
              <a:buFont typeface="Arial" panose="020B0604020202020204" pitchFamily="34" charset="0"/>
              <a:buNone/>
              <a:defRPr/>
            </a:pPr>
            <a:endParaRPr lang="en-US" altLang="zh-CN" sz="2000" b="1" dirty="0"/>
          </a:p>
          <a:p>
            <a:pPr marL="990600" lvl="1" indent="-519113">
              <a:buFont typeface="Arial" panose="020B0604020202020204" pitchFamily="34" charset="0"/>
              <a:buNone/>
              <a:defRPr/>
            </a:pPr>
            <a:endParaRPr lang="en-US" altLang="zh-CN" sz="2000" b="1" dirty="0"/>
          </a:p>
          <a:p>
            <a:pPr marL="990600" lvl="1" indent="-519113">
              <a:buFont typeface="Arial" panose="020B0604020202020204" pitchFamily="34" charset="0"/>
              <a:buNone/>
              <a:defRPr/>
            </a:pPr>
            <a:endParaRPr lang="en-US" altLang="zh-CN" sz="2000" b="1" dirty="0"/>
          </a:p>
          <a:p>
            <a:pPr marL="990600" lvl="1" indent="-519113">
              <a:buFont typeface="Arial" panose="020B0604020202020204" pitchFamily="34" charset="0"/>
              <a:buNone/>
              <a:defRPr/>
            </a:pPr>
            <a:r>
              <a:rPr lang="en-US" altLang="zh-CN" sz="2000" b="1" dirty="0"/>
              <a:t>    </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C3FA12D-E0C8-3C47-947A-A381C9AE89CB}"/>
              </a:ext>
            </a:extLst>
          </p:cNvPr>
          <p:cNvSpPr>
            <a:spLocks noGrp="1"/>
          </p:cNvSpPr>
          <p:nvPr>
            <p:ph type="title"/>
          </p:nvPr>
        </p:nvSpPr>
        <p:spPr/>
        <p:txBody>
          <a:bodyPr/>
          <a:lstStyle/>
          <a:p>
            <a:r>
              <a:rPr lang="zh-CN" altLang="en-US" dirty="0">
                <a:solidFill>
                  <a:schemeClr val="bg2">
                    <a:lumMod val="10000"/>
                  </a:schemeClr>
                </a:solidFill>
              </a:rPr>
              <a:t>带有</a:t>
            </a:r>
            <a:r>
              <a:rPr lang="en-US" altLang="zh-CN" dirty="0">
                <a:solidFill>
                  <a:schemeClr val="bg2">
                    <a:lumMod val="10000"/>
                  </a:schemeClr>
                </a:solidFill>
              </a:rPr>
              <a:t>ANY</a:t>
            </a:r>
            <a:r>
              <a:rPr lang="zh-CN" altLang="en-US" dirty="0">
                <a:solidFill>
                  <a:schemeClr val="bg2">
                    <a:lumMod val="10000"/>
                  </a:schemeClr>
                </a:solidFill>
              </a:rPr>
              <a:t>或</a:t>
            </a:r>
            <a:r>
              <a:rPr lang="en-US" altLang="zh-CN" dirty="0">
                <a:solidFill>
                  <a:schemeClr val="bg2">
                    <a:lumMod val="10000"/>
                  </a:schemeClr>
                </a:solidFill>
              </a:rPr>
              <a:t>ALL</a:t>
            </a:r>
            <a:r>
              <a:rPr lang="zh-CN" altLang="en-US" dirty="0">
                <a:solidFill>
                  <a:schemeClr val="bg2">
                    <a:lumMod val="10000"/>
                  </a:schemeClr>
                </a:solidFill>
              </a:rPr>
              <a:t>谓词的子查询</a:t>
            </a:r>
            <a:endParaRPr lang="zh-CN" altLang="en-US" dirty="0"/>
          </a:p>
        </p:txBody>
      </p:sp>
      <p:sp>
        <p:nvSpPr>
          <p:cNvPr id="5" name="内容占位符 4">
            <a:extLst>
              <a:ext uri="{FF2B5EF4-FFF2-40B4-BE49-F238E27FC236}">
                <a16:creationId xmlns:a16="http://schemas.microsoft.com/office/drawing/2014/main" id="{8C88F152-714F-E34F-BC09-99FA3751E9CB}"/>
              </a:ext>
            </a:extLst>
          </p:cNvPr>
          <p:cNvSpPr>
            <a:spLocks noGrp="1"/>
          </p:cNvSpPr>
          <p:nvPr>
            <p:ph idx="1"/>
          </p:nvPr>
        </p:nvSpPr>
        <p:spPr/>
        <p:txBody>
          <a:bodyPr>
            <a:normAutofit/>
          </a:bodyPr>
          <a:lstStyle/>
          <a:p>
            <a:pPr marL="609600" indent="-609600">
              <a:buNone/>
            </a:pPr>
            <a:r>
              <a:rPr lang="zh-CN" altLang="en-US" sz="2000" b="1" dirty="0"/>
              <a:t>例：查询其他系中比信息系</a:t>
            </a:r>
            <a:r>
              <a:rPr lang="zh-CN" altLang="en-US" sz="2000" b="1" dirty="0">
                <a:solidFill>
                  <a:srgbClr val="E02920"/>
                </a:solidFill>
              </a:rPr>
              <a:t>某一个</a:t>
            </a:r>
            <a:r>
              <a:rPr lang="zh-CN" altLang="en-US" sz="2000" b="1" dirty="0"/>
              <a:t>学生年龄小的学生姓名和年龄</a:t>
            </a:r>
            <a:endParaRPr lang="en-US" altLang="zh-CN" sz="2000" b="1" dirty="0"/>
          </a:p>
          <a:p>
            <a:pPr marL="990600" lvl="1" indent="-519113">
              <a:lnSpc>
                <a:spcPct val="110000"/>
              </a:lnSpc>
              <a:buNone/>
            </a:pPr>
            <a:r>
              <a:rPr lang="en-US" altLang="zh-CN" sz="2000" b="1" dirty="0"/>
              <a:t>    </a:t>
            </a:r>
            <a:r>
              <a:rPr lang="en-US" altLang="zh-CN" sz="2000" b="1" dirty="0">
                <a:latin typeface="Times New Roman" panose="02020603050405020304" pitchFamily="18" charset="0"/>
              </a:rPr>
              <a:t>SELECT </a:t>
            </a:r>
            <a:r>
              <a:rPr lang="en-US" altLang="zh-CN" sz="2000" b="1" dirty="0" err="1">
                <a:latin typeface="Times New Roman" panose="02020603050405020304" pitchFamily="18" charset="0"/>
              </a:rPr>
              <a:t>Sname</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Sage</a:t>
            </a:r>
          </a:p>
          <a:p>
            <a:pPr marL="990600" lvl="1" indent="-519113">
              <a:lnSpc>
                <a:spcPct val="110000"/>
              </a:lnSpc>
              <a:buNone/>
            </a:pPr>
            <a:r>
              <a:rPr lang="en-US" altLang="zh-CN" sz="2000" b="1" dirty="0">
                <a:latin typeface="Times New Roman" panose="02020603050405020304" pitchFamily="18" charset="0"/>
              </a:rPr>
              <a:t>    FROM    Student</a:t>
            </a:r>
          </a:p>
          <a:p>
            <a:pPr marL="990600" lvl="1" indent="-519113">
              <a:lnSpc>
                <a:spcPct val="110000"/>
              </a:lnSpc>
              <a:buNone/>
            </a:pPr>
            <a:r>
              <a:rPr lang="en-US" altLang="zh-CN" sz="2000" b="1" dirty="0">
                <a:latin typeface="Times New Roman" panose="02020603050405020304" pitchFamily="18" charset="0"/>
              </a:rPr>
              <a:t>    WHERE Sage &lt; </a:t>
            </a:r>
            <a:r>
              <a:rPr lang="en-US" altLang="zh-CN" sz="2000" b="1" dirty="0">
                <a:solidFill>
                  <a:srgbClr val="E02920"/>
                </a:solidFill>
                <a:latin typeface="Times New Roman" panose="02020603050405020304" pitchFamily="18" charset="0"/>
              </a:rPr>
              <a:t>ANY</a:t>
            </a:r>
            <a:r>
              <a:rPr lang="en-US" altLang="zh-CN" sz="2000" b="1" dirty="0">
                <a:latin typeface="Times New Roman" panose="02020603050405020304" pitchFamily="18" charset="0"/>
              </a:rPr>
              <a:t> </a:t>
            </a:r>
          </a:p>
          <a:p>
            <a:pPr marL="990600" lvl="1" indent="-519113">
              <a:lnSpc>
                <a:spcPct val="110000"/>
              </a:lnSpc>
              <a:buNone/>
            </a:pPr>
            <a:r>
              <a:rPr lang="en-US" altLang="zh-CN" sz="2000" b="1" dirty="0">
                <a:latin typeface="Times New Roman" panose="02020603050405020304" pitchFamily="18" charset="0"/>
              </a:rPr>
              <a:t>		</a:t>
            </a:r>
            <a:r>
              <a:rPr lang="en-US" altLang="zh-CN" sz="2000" b="1" dirty="0">
                <a:solidFill>
                  <a:srgbClr val="C00000"/>
                </a:solidFill>
                <a:latin typeface="Times New Roman" panose="02020603050405020304" pitchFamily="18" charset="0"/>
              </a:rPr>
              <a:t>( SELECT  Sage</a:t>
            </a:r>
          </a:p>
          <a:p>
            <a:pPr marL="990600" lvl="1" indent="-519113">
              <a:lnSpc>
                <a:spcPct val="110000"/>
              </a:lnSpc>
              <a:buNone/>
            </a:pPr>
            <a:r>
              <a:rPr lang="en-US" altLang="zh-CN" sz="2000" b="1" dirty="0">
                <a:solidFill>
                  <a:srgbClr val="C00000"/>
                </a:solidFill>
                <a:latin typeface="Times New Roman" panose="02020603050405020304" pitchFamily="18" charset="0"/>
              </a:rPr>
              <a:t>                        FROM    Student</a:t>
            </a:r>
          </a:p>
          <a:p>
            <a:pPr marL="990600" lvl="1" indent="-519113">
              <a:lnSpc>
                <a:spcPct val="110000"/>
              </a:lnSpc>
              <a:buNone/>
            </a:pPr>
            <a:r>
              <a:rPr lang="en-US" altLang="zh-CN" sz="2000" b="1" dirty="0">
                <a:solidFill>
                  <a:srgbClr val="C00000"/>
                </a:solidFill>
                <a:latin typeface="Times New Roman" panose="02020603050405020304" pitchFamily="18" charset="0"/>
              </a:rPr>
              <a:t>                        WHERE </a:t>
            </a:r>
            <a:r>
              <a:rPr lang="en-US" altLang="zh-CN" sz="2000" b="1" dirty="0" err="1">
                <a:solidFill>
                  <a:srgbClr val="C00000"/>
                </a:solidFill>
                <a:latin typeface="Times New Roman" panose="02020603050405020304" pitchFamily="18" charset="0"/>
              </a:rPr>
              <a:t>Sdept</a:t>
            </a:r>
            <a:r>
              <a:rPr lang="en-US" altLang="zh-CN" sz="2000" b="1" dirty="0">
                <a:solidFill>
                  <a:srgbClr val="C00000"/>
                </a:solidFill>
                <a:latin typeface="Times New Roman" panose="02020603050405020304" pitchFamily="18" charset="0"/>
              </a:rPr>
              <a:t>= ' IS ')</a:t>
            </a:r>
          </a:p>
          <a:p>
            <a:pPr marL="990600" lvl="1" indent="-519113">
              <a:lnSpc>
                <a:spcPct val="110000"/>
              </a:lnSpc>
              <a:buNone/>
            </a:pPr>
            <a:r>
              <a:rPr lang="en-US" altLang="zh-CN" sz="2000" b="1" dirty="0">
                <a:latin typeface="Times New Roman" panose="02020603050405020304" pitchFamily="18" charset="0"/>
              </a:rPr>
              <a:t>                 AND </a:t>
            </a:r>
            <a:r>
              <a:rPr lang="en-US" altLang="zh-CN" sz="2000" b="1" dirty="0" err="1">
                <a:latin typeface="Times New Roman" panose="02020603050405020304" pitchFamily="18" charset="0"/>
              </a:rPr>
              <a:t>Sdept</a:t>
            </a:r>
            <a:r>
              <a:rPr lang="en-US" altLang="zh-CN" sz="2000" b="1" dirty="0">
                <a:latin typeface="Times New Roman" panose="02020603050405020304" pitchFamily="18" charset="0"/>
              </a:rPr>
              <a:t> &lt;&gt; ' IS ' ;  </a:t>
            </a:r>
          </a:p>
          <a:p>
            <a:pPr marL="990600" lvl="1" indent="-519113">
              <a:lnSpc>
                <a:spcPct val="110000"/>
              </a:lnSpc>
              <a:buNone/>
            </a:pPr>
            <a:r>
              <a:rPr lang="en-US" altLang="zh-CN" sz="2000" b="1" dirty="0">
                <a:solidFill>
                  <a:schemeClr val="accent6">
                    <a:lumMod val="75000"/>
                  </a:schemeClr>
                </a:solidFill>
                <a:latin typeface="Times New Roman" panose="02020603050405020304" pitchFamily="18" charset="0"/>
              </a:rPr>
              <a:t>                     /* </a:t>
            </a:r>
            <a:r>
              <a:rPr lang="zh-CN" altLang="en-US" sz="2000" b="1" dirty="0">
                <a:solidFill>
                  <a:schemeClr val="accent6">
                    <a:lumMod val="75000"/>
                  </a:schemeClr>
                </a:solidFill>
                <a:latin typeface="Times New Roman" panose="02020603050405020304" pitchFamily="18" charset="0"/>
              </a:rPr>
              <a:t>注意这是父查询块中的条件</a:t>
            </a:r>
            <a:r>
              <a:rPr lang="en-US" altLang="zh-CN" sz="2000" b="1" dirty="0">
                <a:solidFill>
                  <a:schemeClr val="accent6">
                    <a:lumMod val="75000"/>
                  </a:schemeClr>
                </a:solidFill>
                <a:latin typeface="Times New Roman" panose="02020603050405020304" pitchFamily="18" charset="0"/>
              </a:rPr>
              <a:t> */</a:t>
            </a:r>
          </a:p>
          <a:p>
            <a:endParaRPr lang="zh-CN" altLang="en-US" sz="2000" dirty="0"/>
          </a:p>
        </p:txBody>
      </p:sp>
      <p:sp>
        <p:nvSpPr>
          <p:cNvPr id="6" name="矩形 5">
            <a:extLst>
              <a:ext uri="{FF2B5EF4-FFF2-40B4-BE49-F238E27FC236}">
                <a16:creationId xmlns:a16="http://schemas.microsoft.com/office/drawing/2014/main" id="{B7BB9966-9663-174E-BA63-C4BC0BA7F74F}"/>
              </a:ext>
            </a:extLst>
          </p:cNvPr>
          <p:cNvSpPr/>
          <p:nvPr/>
        </p:nvSpPr>
        <p:spPr>
          <a:xfrm>
            <a:off x="6096000" y="2113255"/>
            <a:ext cx="6096000" cy="131574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360363" indent="-360363">
              <a:lnSpc>
                <a:spcPct val="90000"/>
              </a:lnSpc>
              <a:buNone/>
              <a:defRPr/>
            </a:pPr>
            <a:r>
              <a:rPr lang="zh-CN" altLang="en-US" b="1" dirty="0">
                <a:solidFill>
                  <a:srgbClr val="E02920"/>
                </a:solidFill>
                <a:latin typeface="Times New Roman" charset="0"/>
              </a:rPr>
              <a:t>执行过程：</a:t>
            </a:r>
            <a:endParaRPr lang="en-US" altLang="zh-CN" b="1" dirty="0">
              <a:solidFill>
                <a:srgbClr val="E02920"/>
              </a:solidFill>
              <a:latin typeface="Times New Roman" charset="0"/>
            </a:endParaRPr>
          </a:p>
          <a:p>
            <a:pPr marL="360363" indent="-360363">
              <a:lnSpc>
                <a:spcPct val="120000"/>
              </a:lnSpc>
              <a:buNone/>
              <a:defRPr/>
            </a:pPr>
            <a:r>
              <a:rPr lang="en-US" altLang="zh-CN" b="1" dirty="0">
                <a:latin typeface="Times New Roman" charset="0"/>
              </a:rPr>
              <a:t>1.DBMS</a:t>
            </a:r>
            <a:r>
              <a:rPr lang="zh-CN" altLang="en-US" b="1" dirty="0">
                <a:latin typeface="Times New Roman" charset="0"/>
              </a:rPr>
              <a:t>执行此查询时，首先处理子查询，找出</a:t>
            </a:r>
            <a:r>
              <a:rPr lang="en-US" altLang="zh-CN" b="1" dirty="0">
                <a:latin typeface="Times New Roman" charset="0"/>
              </a:rPr>
              <a:t>IS</a:t>
            </a:r>
            <a:r>
              <a:rPr lang="zh-CN" altLang="en-US" b="1" dirty="0">
                <a:latin typeface="Times New Roman" charset="0"/>
              </a:rPr>
              <a:t>系中所有学生的年龄，构成一个集合</a:t>
            </a:r>
            <a:r>
              <a:rPr lang="en-US" altLang="zh-CN" b="1" dirty="0">
                <a:latin typeface="Times New Roman" charset="0"/>
              </a:rPr>
              <a:t>(19</a:t>
            </a:r>
            <a:r>
              <a:rPr lang="zh-CN" altLang="en-US" b="1" dirty="0">
                <a:latin typeface="Times New Roman" charset="0"/>
              </a:rPr>
              <a:t>，</a:t>
            </a:r>
            <a:r>
              <a:rPr lang="en-US" altLang="zh-CN" b="1" dirty="0">
                <a:latin typeface="Times New Roman" charset="0"/>
              </a:rPr>
              <a:t>18)</a:t>
            </a:r>
          </a:p>
          <a:p>
            <a:pPr marL="360363" indent="-360363">
              <a:lnSpc>
                <a:spcPct val="120000"/>
              </a:lnSpc>
              <a:buNone/>
              <a:defRPr/>
            </a:pPr>
            <a:r>
              <a:rPr lang="en-US" altLang="zh-CN" b="1" dirty="0">
                <a:latin typeface="Times New Roman" charset="0"/>
              </a:rPr>
              <a:t>2. </a:t>
            </a:r>
            <a:r>
              <a:rPr lang="zh-CN" altLang="en-US" b="1" dirty="0">
                <a:latin typeface="Times New Roman" charset="0"/>
              </a:rPr>
              <a:t>处理父查询，找所有不是</a:t>
            </a:r>
            <a:r>
              <a:rPr lang="en-US" altLang="zh-CN" b="1" dirty="0">
                <a:latin typeface="Times New Roman" charset="0"/>
              </a:rPr>
              <a:t>IS</a:t>
            </a:r>
            <a:r>
              <a:rPr lang="zh-CN" altLang="en-US" b="1" dirty="0">
                <a:latin typeface="Times New Roman" charset="0"/>
              </a:rPr>
              <a:t>系且年龄小于</a:t>
            </a:r>
            <a:r>
              <a:rPr lang="en-US" altLang="zh-CN" b="1" dirty="0">
                <a:latin typeface="Times New Roman" charset="0"/>
              </a:rPr>
              <a:t>19 </a:t>
            </a:r>
            <a:r>
              <a:rPr lang="zh-CN" altLang="en-US" b="1" dirty="0">
                <a:solidFill>
                  <a:srgbClr val="E02920"/>
                </a:solidFill>
                <a:latin typeface="Times New Roman" charset="0"/>
              </a:rPr>
              <a:t>或</a:t>
            </a:r>
            <a:r>
              <a:rPr lang="en-US" altLang="zh-CN" b="1" dirty="0">
                <a:solidFill>
                  <a:srgbClr val="D75B5B"/>
                </a:solidFill>
                <a:latin typeface="Times New Roman" charset="0"/>
              </a:rPr>
              <a:t> </a:t>
            </a:r>
            <a:r>
              <a:rPr lang="en-US" altLang="zh-CN" b="1" dirty="0">
                <a:latin typeface="Times New Roman" charset="0"/>
              </a:rPr>
              <a:t>18</a:t>
            </a:r>
            <a:r>
              <a:rPr lang="zh-CN" altLang="en-US" b="1" dirty="0">
                <a:latin typeface="Times New Roman" charset="0"/>
              </a:rPr>
              <a:t>的学生</a:t>
            </a:r>
          </a:p>
        </p:txBody>
      </p:sp>
    </p:spTree>
    <p:extLst>
      <p:ext uri="{BB962C8B-B14F-4D97-AF65-F5344CB8AC3E}">
        <p14:creationId xmlns:p14="http://schemas.microsoft.com/office/powerpoint/2010/main" val="294364490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a:extLst>
              <a:ext uri="{FF2B5EF4-FFF2-40B4-BE49-F238E27FC236}">
                <a16:creationId xmlns:a16="http://schemas.microsoft.com/office/drawing/2014/main" id="{ED3460CD-09B3-034F-9082-9EB82EEE759A}"/>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zh-CN" altLang="en-US" dirty="0">
                <a:solidFill>
                  <a:schemeClr val="bg2">
                    <a:lumMod val="10000"/>
                  </a:schemeClr>
                </a:solidFill>
              </a:rPr>
              <a:t>带有</a:t>
            </a:r>
            <a:r>
              <a:rPr lang="en-US" altLang="zh-CN" dirty="0">
                <a:solidFill>
                  <a:schemeClr val="bg2">
                    <a:lumMod val="10000"/>
                  </a:schemeClr>
                </a:solidFill>
              </a:rPr>
              <a:t>ANY</a:t>
            </a:r>
            <a:r>
              <a:rPr lang="zh-CN" altLang="en-US" dirty="0">
                <a:solidFill>
                  <a:schemeClr val="bg2">
                    <a:lumMod val="10000"/>
                  </a:schemeClr>
                </a:solidFill>
              </a:rPr>
              <a:t>或</a:t>
            </a:r>
            <a:r>
              <a:rPr lang="en-US" altLang="zh-CN" dirty="0">
                <a:solidFill>
                  <a:schemeClr val="bg2">
                    <a:lumMod val="10000"/>
                  </a:schemeClr>
                </a:solidFill>
              </a:rPr>
              <a:t>ALL</a:t>
            </a:r>
            <a:r>
              <a:rPr lang="zh-CN" altLang="en-US" dirty="0">
                <a:solidFill>
                  <a:schemeClr val="bg2">
                    <a:lumMod val="10000"/>
                  </a:schemeClr>
                </a:solidFill>
              </a:rPr>
              <a:t>谓词的子查询（续）</a:t>
            </a:r>
          </a:p>
        </p:txBody>
      </p:sp>
      <p:sp>
        <p:nvSpPr>
          <p:cNvPr id="541699" name="Rectangle 3">
            <a:extLst>
              <a:ext uri="{FF2B5EF4-FFF2-40B4-BE49-F238E27FC236}">
                <a16:creationId xmlns:a16="http://schemas.microsoft.com/office/drawing/2014/main" id="{E258EBC6-FF7C-3A43-90C7-490109663978}"/>
              </a:ext>
            </a:extLst>
          </p:cNvPr>
          <p:cNvSpPr>
            <a:spLocks noGrp="1" noChangeArrowheads="1"/>
          </p:cNvSpPr>
          <p:nvPr>
            <p:ph idx="1"/>
          </p:nvPr>
        </p:nvSpPr>
        <p:spPr/>
        <p:txBody>
          <a:bodyPr>
            <a:normAutofit/>
          </a:bodyPr>
          <a:lstStyle/>
          <a:p>
            <a:pPr marL="0" indent="0">
              <a:buNone/>
              <a:defRPr/>
            </a:pPr>
            <a:r>
              <a:rPr lang="en-US" altLang="zh-CN" sz="2400" b="1" dirty="0">
                <a:latin typeface="Times New Roman" charset="0"/>
              </a:rPr>
              <a:t>ANY</a:t>
            </a:r>
            <a:r>
              <a:rPr lang="zh-CN" altLang="en-US" sz="2400" b="1" dirty="0">
                <a:latin typeface="Times New Roman" charset="0"/>
              </a:rPr>
              <a:t>和</a:t>
            </a:r>
            <a:r>
              <a:rPr lang="en-US" altLang="zh-CN" sz="2400" b="1" dirty="0">
                <a:latin typeface="Times New Roman" charset="0"/>
              </a:rPr>
              <a:t>ALL</a:t>
            </a:r>
            <a:r>
              <a:rPr lang="zh-CN" altLang="en-US" sz="2400" b="1" dirty="0">
                <a:latin typeface="Times New Roman" charset="0"/>
              </a:rPr>
              <a:t>谓词有时可以用集函数实现</a:t>
            </a:r>
            <a:endParaRPr lang="en-US" altLang="zh-CN" sz="2400" b="1" dirty="0">
              <a:latin typeface="Times New Roman" charset="0"/>
            </a:endParaRPr>
          </a:p>
          <a:p>
            <a:pPr marL="0" indent="0">
              <a:buNone/>
              <a:defRPr/>
            </a:pPr>
            <a:r>
              <a:rPr lang="en-US" altLang="zh-CN" sz="2400" b="1" dirty="0">
                <a:latin typeface="Times New Roman" charset="0"/>
              </a:rPr>
              <a:t>ANY</a:t>
            </a:r>
            <a:r>
              <a:rPr lang="zh-CN" altLang="en-US" sz="2400" b="1" dirty="0">
                <a:latin typeface="Times New Roman" charset="0"/>
              </a:rPr>
              <a:t>与</a:t>
            </a:r>
            <a:r>
              <a:rPr lang="en-US" altLang="zh-CN" sz="2400" b="1" dirty="0">
                <a:latin typeface="Times New Roman" charset="0"/>
              </a:rPr>
              <a:t>ALL</a:t>
            </a:r>
            <a:r>
              <a:rPr lang="zh-CN" altLang="en-US" sz="2400" b="1" dirty="0">
                <a:latin typeface="Times New Roman" charset="0"/>
              </a:rPr>
              <a:t>与集函数的对应关系</a:t>
            </a:r>
          </a:p>
        </p:txBody>
      </p:sp>
      <p:sp>
        <p:nvSpPr>
          <p:cNvPr id="71" name="幻灯片编号占位符 5">
            <a:extLst>
              <a:ext uri="{FF2B5EF4-FFF2-40B4-BE49-F238E27FC236}">
                <a16:creationId xmlns:a16="http://schemas.microsoft.com/office/drawing/2014/main" id="{E9711542-B951-BD45-890E-84976C735E5F}"/>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CF38C899-C8CE-5746-9EB6-04CED5826EF5}" type="slidenum">
              <a:rPr kumimoji="0" lang="en-US" altLang="zh-CN" sz="1400">
                <a:ea typeface="宋体" panose="02010600030101010101" pitchFamily="2" charset="-122"/>
              </a:rPr>
              <a:pPr/>
              <a:t>67</a:t>
            </a:fld>
            <a:endParaRPr kumimoji="0" lang="en-US" altLang="zh-CN" sz="1400">
              <a:ea typeface="宋体" panose="02010600030101010101" pitchFamily="2" charset="-122"/>
            </a:endParaRPr>
          </a:p>
        </p:txBody>
      </p:sp>
      <p:grpSp>
        <p:nvGrpSpPr>
          <p:cNvPr id="72" name="Group 4">
            <a:extLst>
              <a:ext uri="{FF2B5EF4-FFF2-40B4-BE49-F238E27FC236}">
                <a16:creationId xmlns:a16="http://schemas.microsoft.com/office/drawing/2014/main" id="{21A77606-5AC7-C64D-838B-74A741B5A6F4}"/>
              </a:ext>
            </a:extLst>
          </p:cNvPr>
          <p:cNvGrpSpPr>
            <a:grpSpLocks/>
          </p:cNvGrpSpPr>
          <p:nvPr/>
        </p:nvGrpSpPr>
        <p:grpSpPr bwMode="auto">
          <a:xfrm>
            <a:off x="1782584" y="2712128"/>
            <a:ext cx="7924800" cy="2057400"/>
            <a:chOff x="-3" y="-3"/>
            <a:chExt cx="4065" cy="1302"/>
          </a:xfrm>
        </p:grpSpPr>
        <p:grpSp>
          <p:nvGrpSpPr>
            <p:cNvPr id="73" name="Group 5">
              <a:extLst>
                <a:ext uri="{FF2B5EF4-FFF2-40B4-BE49-F238E27FC236}">
                  <a16:creationId xmlns:a16="http://schemas.microsoft.com/office/drawing/2014/main" id="{DC839BCC-7EF4-FD40-91A8-AE03FD0D0E8D}"/>
                </a:ext>
              </a:extLst>
            </p:cNvPr>
            <p:cNvGrpSpPr>
              <a:grpSpLocks/>
            </p:cNvGrpSpPr>
            <p:nvPr/>
          </p:nvGrpSpPr>
          <p:grpSpPr bwMode="auto">
            <a:xfrm>
              <a:off x="0" y="0"/>
              <a:ext cx="4059" cy="1296"/>
              <a:chOff x="0" y="0"/>
              <a:chExt cx="4059" cy="1296"/>
            </a:xfrm>
          </p:grpSpPr>
          <p:grpSp>
            <p:nvGrpSpPr>
              <p:cNvPr id="75" name="Group 6">
                <a:extLst>
                  <a:ext uri="{FF2B5EF4-FFF2-40B4-BE49-F238E27FC236}">
                    <a16:creationId xmlns:a16="http://schemas.microsoft.com/office/drawing/2014/main" id="{17CFC762-F2EF-2146-BBC7-EF16297CEF04}"/>
                  </a:ext>
                </a:extLst>
              </p:cNvPr>
              <p:cNvGrpSpPr>
                <a:grpSpLocks/>
              </p:cNvGrpSpPr>
              <p:nvPr/>
            </p:nvGrpSpPr>
            <p:grpSpPr bwMode="auto">
              <a:xfrm>
                <a:off x="0" y="0"/>
                <a:ext cx="493" cy="432"/>
                <a:chOff x="0" y="0"/>
                <a:chExt cx="493" cy="432"/>
              </a:xfrm>
            </p:grpSpPr>
            <p:sp>
              <p:nvSpPr>
                <p:cNvPr id="136" name="Rectangle 7">
                  <a:extLst>
                    <a:ext uri="{FF2B5EF4-FFF2-40B4-BE49-F238E27FC236}">
                      <a16:creationId xmlns:a16="http://schemas.microsoft.com/office/drawing/2014/main" id="{DFA56470-BA56-4046-B992-EC94C2F290BE}"/>
                    </a:ext>
                  </a:extLst>
                </p:cNvPr>
                <p:cNvSpPr>
                  <a:spLocks noChangeArrowheads="1"/>
                </p:cNvSpPr>
                <p:nvPr/>
              </p:nvSpPr>
              <p:spPr bwMode="auto">
                <a:xfrm>
                  <a:off x="44" y="0"/>
                  <a:ext cx="406" cy="3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r>
                    <a:rPr lang="en-US" altLang="zh-CN" sz="900" b="1">
                      <a:latin typeface="Times New Roman" panose="02020603050405020304" pitchFamily="18" charset="0"/>
                      <a:ea typeface="宋体" panose="02010600030101010101" pitchFamily="2" charset="-122"/>
                    </a:rPr>
                    <a:t> </a:t>
                  </a:r>
                </a:p>
                <a:p>
                  <a:pPr eaLnBrk="0" hangingPunct="0"/>
                  <a:endParaRPr lang="zh-CN" altLang="en-US" b="1">
                    <a:latin typeface="Times New Roman" panose="02020603050405020304" pitchFamily="18" charset="0"/>
                    <a:ea typeface="宋体" panose="02010600030101010101" pitchFamily="2" charset="-122"/>
                  </a:endParaRPr>
                </a:p>
              </p:txBody>
            </p:sp>
            <p:sp>
              <p:nvSpPr>
                <p:cNvPr id="137" name="Rectangle 8">
                  <a:extLst>
                    <a:ext uri="{FF2B5EF4-FFF2-40B4-BE49-F238E27FC236}">
                      <a16:creationId xmlns:a16="http://schemas.microsoft.com/office/drawing/2014/main" id="{E000A7AD-3326-AE4A-879E-6572F2734B18}"/>
                    </a:ext>
                  </a:extLst>
                </p:cNvPr>
                <p:cNvSpPr>
                  <a:spLocks noChangeArrowheads="1"/>
                </p:cNvSpPr>
                <p:nvPr/>
              </p:nvSpPr>
              <p:spPr bwMode="auto">
                <a:xfrm>
                  <a:off x="0" y="0"/>
                  <a:ext cx="493" cy="432"/>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defRPr/>
                  </a:pPr>
                  <a:endParaRPr lang="zh-CN" altLang="en-US">
                    <a:latin typeface="Tahoma" charset="0"/>
                    <a:ea typeface="黑体" charset="0"/>
                    <a:cs typeface="黑体" charset="0"/>
                  </a:endParaRPr>
                </a:p>
              </p:txBody>
            </p:sp>
          </p:grpSp>
          <p:grpSp>
            <p:nvGrpSpPr>
              <p:cNvPr id="76" name="Group 9">
                <a:extLst>
                  <a:ext uri="{FF2B5EF4-FFF2-40B4-BE49-F238E27FC236}">
                    <a16:creationId xmlns:a16="http://schemas.microsoft.com/office/drawing/2014/main" id="{FEF6C4BB-0BE9-EA46-8C6B-C7AAD1EDF80E}"/>
                  </a:ext>
                </a:extLst>
              </p:cNvPr>
              <p:cNvGrpSpPr>
                <a:grpSpLocks/>
              </p:cNvGrpSpPr>
              <p:nvPr/>
            </p:nvGrpSpPr>
            <p:grpSpPr bwMode="auto">
              <a:xfrm>
                <a:off x="493" y="0"/>
                <a:ext cx="396" cy="432"/>
                <a:chOff x="493" y="0"/>
                <a:chExt cx="396" cy="432"/>
              </a:xfrm>
            </p:grpSpPr>
            <p:sp>
              <p:nvSpPr>
                <p:cNvPr id="134" name="Rectangle 10">
                  <a:extLst>
                    <a:ext uri="{FF2B5EF4-FFF2-40B4-BE49-F238E27FC236}">
                      <a16:creationId xmlns:a16="http://schemas.microsoft.com/office/drawing/2014/main" id="{A2C5C2D8-D692-C54A-9006-4892AB4C4C27}"/>
                    </a:ext>
                  </a:extLst>
                </p:cNvPr>
                <p:cNvSpPr>
                  <a:spLocks noChangeArrowheads="1"/>
                </p:cNvSpPr>
                <p:nvPr/>
              </p:nvSpPr>
              <p:spPr bwMode="auto">
                <a:xfrm>
                  <a:off x="536" y="0"/>
                  <a:ext cx="310" cy="2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tabLst>
                      <a:tab pos="266700" algn="r"/>
                      <a:tab pos="5292725" algn="r"/>
                    </a:tabLst>
                    <a:defRPr/>
                  </a:pPr>
                  <a:r>
                    <a:rPr lang="en-US" altLang="zh-CN" b="1">
                      <a:latin typeface="Times New Roman" charset="0"/>
                      <a:ea typeface="宋体" charset="0"/>
                      <a:cs typeface="宋体" charset="0"/>
                    </a:rPr>
                    <a:t> =</a:t>
                  </a:r>
                </a:p>
              </p:txBody>
            </p:sp>
            <p:sp>
              <p:nvSpPr>
                <p:cNvPr id="135" name="Rectangle 11">
                  <a:extLst>
                    <a:ext uri="{FF2B5EF4-FFF2-40B4-BE49-F238E27FC236}">
                      <a16:creationId xmlns:a16="http://schemas.microsoft.com/office/drawing/2014/main" id="{B27F0108-3D4E-8447-BF4A-551E06B299D3}"/>
                    </a:ext>
                  </a:extLst>
                </p:cNvPr>
                <p:cNvSpPr>
                  <a:spLocks noChangeArrowheads="1"/>
                </p:cNvSpPr>
                <p:nvPr/>
              </p:nvSpPr>
              <p:spPr bwMode="auto">
                <a:xfrm>
                  <a:off x="493" y="0"/>
                  <a:ext cx="397" cy="432"/>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defRPr/>
                  </a:pPr>
                  <a:endParaRPr lang="zh-CN" altLang="en-US">
                    <a:latin typeface="Tahoma" charset="0"/>
                    <a:ea typeface="黑体" charset="0"/>
                    <a:cs typeface="黑体" charset="0"/>
                  </a:endParaRPr>
                </a:p>
              </p:txBody>
            </p:sp>
          </p:grpSp>
          <p:grpSp>
            <p:nvGrpSpPr>
              <p:cNvPr id="77" name="Group 12">
                <a:extLst>
                  <a:ext uri="{FF2B5EF4-FFF2-40B4-BE49-F238E27FC236}">
                    <a16:creationId xmlns:a16="http://schemas.microsoft.com/office/drawing/2014/main" id="{BB213FF4-5D74-1844-B6E5-6B7C80A14615}"/>
                  </a:ext>
                </a:extLst>
              </p:cNvPr>
              <p:cNvGrpSpPr>
                <a:grpSpLocks/>
              </p:cNvGrpSpPr>
              <p:nvPr/>
            </p:nvGrpSpPr>
            <p:grpSpPr bwMode="auto">
              <a:xfrm>
                <a:off x="889" y="0"/>
                <a:ext cx="656" cy="432"/>
                <a:chOff x="889" y="0"/>
                <a:chExt cx="656" cy="432"/>
              </a:xfrm>
            </p:grpSpPr>
            <p:sp>
              <p:nvSpPr>
                <p:cNvPr id="132" name="Rectangle 13">
                  <a:extLst>
                    <a:ext uri="{FF2B5EF4-FFF2-40B4-BE49-F238E27FC236}">
                      <a16:creationId xmlns:a16="http://schemas.microsoft.com/office/drawing/2014/main" id="{6F4AD942-E703-3C47-9EA1-F373BFA4CD07}"/>
                    </a:ext>
                  </a:extLst>
                </p:cNvPr>
                <p:cNvSpPr>
                  <a:spLocks noChangeArrowheads="1"/>
                </p:cNvSpPr>
                <p:nvPr/>
              </p:nvSpPr>
              <p:spPr bwMode="auto">
                <a:xfrm>
                  <a:off x="934" y="0"/>
                  <a:ext cx="568" cy="2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defRPr/>
                  </a:pPr>
                  <a:r>
                    <a:rPr lang="en-US" altLang="zh-CN" b="1" dirty="0">
                      <a:latin typeface="Times New Roman" charset="0"/>
                      <a:ea typeface="宋体" charset="0"/>
                      <a:cs typeface="宋体" charset="0"/>
                    </a:rPr>
                    <a:t> </a:t>
                  </a:r>
                  <a:r>
                    <a:rPr lang="en-US" altLang="zh-CN" sz="2000" b="1" dirty="0">
                      <a:latin typeface="Times New Roman" charset="0"/>
                      <a:ea typeface="宋体" charset="0"/>
                      <a:cs typeface="宋体" charset="0"/>
                    </a:rPr>
                    <a:t>&lt;&gt;</a:t>
                  </a:r>
                  <a:r>
                    <a:rPr lang="zh-CN" altLang="en-US" sz="2000" b="1" dirty="0">
                      <a:latin typeface="Times New Roman" charset="0"/>
                      <a:ea typeface="宋体" charset="0"/>
                      <a:cs typeface="宋体" charset="0"/>
                    </a:rPr>
                    <a:t>或</a:t>
                  </a:r>
                  <a:r>
                    <a:rPr lang="en-US" altLang="zh-CN" sz="2000" b="1" dirty="0">
                      <a:latin typeface="Times New Roman" charset="0"/>
                      <a:ea typeface="宋体" charset="0"/>
                      <a:cs typeface="宋体" charset="0"/>
                    </a:rPr>
                    <a:t>!=</a:t>
                  </a:r>
                </a:p>
              </p:txBody>
            </p:sp>
            <p:sp>
              <p:nvSpPr>
                <p:cNvPr id="133" name="Rectangle 14">
                  <a:extLst>
                    <a:ext uri="{FF2B5EF4-FFF2-40B4-BE49-F238E27FC236}">
                      <a16:creationId xmlns:a16="http://schemas.microsoft.com/office/drawing/2014/main" id="{A7C40C73-BDCD-7441-B8F3-AC99992FD163}"/>
                    </a:ext>
                  </a:extLst>
                </p:cNvPr>
                <p:cNvSpPr>
                  <a:spLocks noChangeArrowheads="1"/>
                </p:cNvSpPr>
                <p:nvPr/>
              </p:nvSpPr>
              <p:spPr bwMode="auto">
                <a:xfrm>
                  <a:off x="889" y="0"/>
                  <a:ext cx="656" cy="432"/>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defRPr/>
                  </a:pPr>
                  <a:endParaRPr lang="zh-CN" altLang="en-US">
                    <a:latin typeface="Tahoma" charset="0"/>
                    <a:ea typeface="黑体" charset="0"/>
                    <a:cs typeface="黑体" charset="0"/>
                  </a:endParaRPr>
                </a:p>
              </p:txBody>
            </p:sp>
          </p:grpSp>
          <p:grpSp>
            <p:nvGrpSpPr>
              <p:cNvPr id="78" name="Group 15">
                <a:extLst>
                  <a:ext uri="{FF2B5EF4-FFF2-40B4-BE49-F238E27FC236}">
                    <a16:creationId xmlns:a16="http://schemas.microsoft.com/office/drawing/2014/main" id="{1935A63C-2F42-0A46-B077-C5D416EC84DC}"/>
                  </a:ext>
                </a:extLst>
              </p:cNvPr>
              <p:cNvGrpSpPr>
                <a:grpSpLocks/>
              </p:cNvGrpSpPr>
              <p:nvPr/>
            </p:nvGrpSpPr>
            <p:grpSpPr bwMode="auto">
              <a:xfrm>
                <a:off x="1545" y="0"/>
                <a:ext cx="617" cy="432"/>
                <a:chOff x="1545" y="0"/>
                <a:chExt cx="617" cy="432"/>
              </a:xfrm>
            </p:grpSpPr>
            <p:sp>
              <p:nvSpPr>
                <p:cNvPr id="130" name="Rectangle 16">
                  <a:extLst>
                    <a:ext uri="{FF2B5EF4-FFF2-40B4-BE49-F238E27FC236}">
                      <a16:creationId xmlns:a16="http://schemas.microsoft.com/office/drawing/2014/main" id="{D351F1E4-298A-0045-B93C-E8DF5E09B67C}"/>
                    </a:ext>
                  </a:extLst>
                </p:cNvPr>
                <p:cNvSpPr>
                  <a:spLocks noChangeArrowheads="1"/>
                </p:cNvSpPr>
                <p:nvPr/>
              </p:nvSpPr>
              <p:spPr bwMode="auto">
                <a:xfrm>
                  <a:off x="1588" y="0"/>
                  <a:ext cx="530" cy="2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tabLst>
                      <a:tab pos="266700" algn="r"/>
                      <a:tab pos="5292725" algn="r"/>
                    </a:tabLst>
                    <a:defRPr/>
                  </a:pPr>
                  <a:r>
                    <a:rPr lang="en-US" altLang="zh-CN" sz="2000" b="1">
                      <a:latin typeface="Times New Roman" charset="0"/>
                      <a:ea typeface="宋体" charset="0"/>
                      <a:cs typeface="宋体" charset="0"/>
                    </a:rPr>
                    <a:t>   </a:t>
                  </a:r>
                  <a:r>
                    <a:rPr lang="en-US" altLang="zh-CN" sz="2000" b="1">
                      <a:solidFill>
                        <a:srgbClr val="CC0000"/>
                      </a:solidFill>
                      <a:latin typeface="Times New Roman" charset="0"/>
                      <a:ea typeface="宋体" charset="0"/>
                      <a:cs typeface="宋体" charset="0"/>
                    </a:rPr>
                    <a:t>&lt;</a:t>
                  </a:r>
                </a:p>
              </p:txBody>
            </p:sp>
            <p:sp>
              <p:nvSpPr>
                <p:cNvPr id="131" name="Rectangle 17">
                  <a:extLst>
                    <a:ext uri="{FF2B5EF4-FFF2-40B4-BE49-F238E27FC236}">
                      <a16:creationId xmlns:a16="http://schemas.microsoft.com/office/drawing/2014/main" id="{766AC2F4-574E-0A47-9688-EBB282AF0489}"/>
                    </a:ext>
                  </a:extLst>
                </p:cNvPr>
                <p:cNvSpPr>
                  <a:spLocks noChangeArrowheads="1"/>
                </p:cNvSpPr>
                <p:nvPr/>
              </p:nvSpPr>
              <p:spPr bwMode="auto">
                <a:xfrm>
                  <a:off x="1545" y="0"/>
                  <a:ext cx="617" cy="432"/>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defRPr/>
                  </a:pPr>
                  <a:endParaRPr lang="zh-CN" altLang="en-US">
                    <a:latin typeface="Tahoma" charset="0"/>
                    <a:ea typeface="黑体" charset="0"/>
                    <a:cs typeface="黑体" charset="0"/>
                  </a:endParaRPr>
                </a:p>
              </p:txBody>
            </p:sp>
          </p:grpSp>
          <p:grpSp>
            <p:nvGrpSpPr>
              <p:cNvPr id="79" name="Group 18">
                <a:extLst>
                  <a:ext uri="{FF2B5EF4-FFF2-40B4-BE49-F238E27FC236}">
                    <a16:creationId xmlns:a16="http://schemas.microsoft.com/office/drawing/2014/main" id="{9D49ED35-9684-A74F-B472-D118C99D3542}"/>
                  </a:ext>
                </a:extLst>
              </p:cNvPr>
              <p:cNvGrpSpPr>
                <a:grpSpLocks/>
              </p:cNvGrpSpPr>
              <p:nvPr/>
            </p:nvGrpSpPr>
            <p:grpSpPr bwMode="auto">
              <a:xfrm>
                <a:off x="2162" y="0"/>
                <a:ext cx="655" cy="432"/>
                <a:chOff x="2162" y="0"/>
                <a:chExt cx="655" cy="432"/>
              </a:xfrm>
            </p:grpSpPr>
            <p:sp>
              <p:nvSpPr>
                <p:cNvPr id="128" name="Rectangle 19">
                  <a:extLst>
                    <a:ext uri="{FF2B5EF4-FFF2-40B4-BE49-F238E27FC236}">
                      <a16:creationId xmlns:a16="http://schemas.microsoft.com/office/drawing/2014/main" id="{0D33E1FD-EBA0-FD45-B47B-C3DD35883564}"/>
                    </a:ext>
                  </a:extLst>
                </p:cNvPr>
                <p:cNvSpPr>
                  <a:spLocks noChangeArrowheads="1"/>
                </p:cNvSpPr>
                <p:nvPr/>
              </p:nvSpPr>
              <p:spPr bwMode="auto">
                <a:xfrm>
                  <a:off x="2205" y="0"/>
                  <a:ext cx="568" cy="2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tabLst>
                      <a:tab pos="266700" algn="r"/>
                      <a:tab pos="5292725" algn="r"/>
                    </a:tabLst>
                    <a:defRPr/>
                  </a:pPr>
                  <a:r>
                    <a:rPr lang="en-US" altLang="zh-CN" b="1">
                      <a:latin typeface="Times New Roman" charset="0"/>
                      <a:ea typeface="宋体" charset="0"/>
                      <a:cs typeface="宋体" charset="0"/>
                    </a:rPr>
                    <a:t>  &lt;=</a:t>
                  </a:r>
                </a:p>
              </p:txBody>
            </p:sp>
            <p:sp>
              <p:nvSpPr>
                <p:cNvPr id="129" name="Rectangle 20">
                  <a:extLst>
                    <a:ext uri="{FF2B5EF4-FFF2-40B4-BE49-F238E27FC236}">
                      <a16:creationId xmlns:a16="http://schemas.microsoft.com/office/drawing/2014/main" id="{0512EB46-8021-0C4E-9720-0103317FDFCC}"/>
                    </a:ext>
                  </a:extLst>
                </p:cNvPr>
                <p:cNvSpPr>
                  <a:spLocks noChangeArrowheads="1"/>
                </p:cNvSpPr>
                <p:nvPr/>
              </p:nvSpPr>
              <p:spPr bwMode="auto">
                <a:xfrm>
                  <a:off x="2162" y="0"/>
                  <a:ext cx="655" cy="432"/>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defRPr/>
                  </a:pPr>
                  <a:endParaRPr lang="zh-CN" altLang="en-US">
                    <a:latin typeface="Tahoma" charset="0"/>
                    <a:ea typeface="黑体" charset="0"/>
                    <a:cs typeface="黑体" charset="0"/>
                  </a:endParaRPr>
                </a:p>
              </p:txBody>
            </p:sp>
          </p:grpSp>
          <p:grpSp>
            <p:nvGrpSpPr>
              <p:cNvPr id="80" name="Group 21">
                <a:extLst>
                  <a:ext uri="{FF2B5EF4-FFF2-40B4-BE49-F238E27FC236}">
                    <a16:creationId xmlns:a16="http://schemas.microsoft.com/office/drawing/2014/main" id="{BAB4AAB7-8BA0-244F-8A13-A274FE49E0F1}"/>
                  </a:ext>
                </a:extLst>
              </p:cNvPr>
              <p:cNvGrpSpPr>
                <a:grpSpLocks/>
              </p:cNvGrpSpPr>
              <p:nvPr/>
            </p:nvGrpSpPr>
            <p:grpSpPr bwMode="auto">
              <a:xfrm>
                <a:off x="2817" y="0"/>
                <a:ext cx="587" cy="432"/>
                <a:chOff x="2817" y="0"/>
                <a:chExt cx="587" cy="432"/>
              </a:xfrm>
            </p:grpSpPr>
            <p:sp>
              <p:nvSpPr>
                <p:cNvPr id="126" name="Rectangle 22">
                  <a:extLst>
                    <a:ext uri="{FF2B5EF4-FFF2-40B4-BE49-F238E27FC236}">
                      <a16:creationId xmlns:a16="http://schemas.microsoft.com/office/drawing/2014/main" id="{21233D4D-3799-EB41-88DA-3F3A92E190E3}"/>
                    </a:ext>
                  </a:extLst>
                </p:cNvPr>
                <p:cNvSpPr>
                  <a:spLocks noChangeArrowheads="1"/>
                </p:cNvSpPr>
                <p:nvPr/>
              </p:nvSpPr>
              <p:spPr bwMode="auto">
                <a:xfrm>
                  <a:off x="2860" y="0"/>
                  <a:ext cx="501" cy="2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tabLst>
                      <a:tab pos="266700" algn="r"/>
                      <a:tab pos="5292725" algn="r"/>
                    </a:tabLst>
                    <a:defRPr/>
                  </a:pPr>
                  <a:r>
                    <a:rPr lang="en-US" altLang="zh-CN" b="1">
                      <a:latin typeface="Times New Roman" charset="0"/>
                      <a:ea typeface="宋体" charset="0"/>
                      <a:cs typeface="宋体" charset="0"/>
                    </a:rPr>
                    <a:t>  &gt;</a:t>
                  </a:r>
                </a:p>
              </p:txBody>
            </p:sp>
            <p:sp>
              <p:nvSpPr>
                <p:cNvPr id="127" name="Rectangle 23">
                  <a:extLst>
                    <a:ext uri="{FF2B5EF4-FFF2-40B4-BE49-F238E27FC236}">
                      <a16:creationId xmlns:a16="http://schemas.microsoft.com/office/drawing/2014/main" id="{9B620425-A8DF-9C4A-BF23-76B425ABCD51}"/>
                    </a:ext>
                  </a:extLst>
                </p:cNvPr>
                <p:cNvSpPr>
                  <a:spLocks noChangeArrowheads="1"/>
                </p:cNvSpPr>
                <p:nvPr/>
              </p:nvSpPr>
              <p:spPr bwMode="auto">
                <a:xfrm>
                  <a:off x="2817" y="0"/>
                  <a:ext cx="587" cy="432"/>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defRPr/>
                  </a:pPr>
                  <a:endParaRPr lang="zh-CN" altLang="en-US">
                    <a:latin typeface="Tahoma" charset="0"/>
                    <a:ea typeface="黑体" charset="0"/>
                    <a:cs typeface="黑体" charset="0"/>
                  </a:endParaRPr>
                </a:p>
              </p:txBody>
            </p:sp>
          </p:grpSp>
          <p:grpSp>
            <p:nvGrpSpPr>
              <p:cNvPr id="81" name="Group 24">
                <a:extLst>
                  <a:ext uri="{FF2B5EF4-FFF2-40B4-BE49-F238E27FC236}">
                    <a16:creationId xmlns:a16="http://schemas.microsoft.com/office/drawing/2014/main" id="{66859A60-27D4-BB40-A899-CC1225E556DB}"/>
                  </a:ext>
                </a:extLst>
              </p:cNvPr>
              <p:cNvGrpSpPr>
                <a:grpSpLocks/>
              </p:cNvGrpSpPr>
              <p:nvPr/>
            </p:nvGrpSpPr>
            <p:grpSpPr bwMode="auto">
              <a:xfrm>
                <a:off x="3404" y="0"/>
                <a:ext cx="655" cy="432"/>
                <a:chOff x="3404" y="0"/>
                <a:chExt cx="655" cy="432"/>
              </a:xfrm>
            </p:grpSpPr>
            <p:sp>
              <p:nvSpPr>
                <p:cNvPr id="124" name="Rectangle 25">
                  <a:extLst>
                    <a:ext uri="{FF2B5EF4-FFF2-40B4-BE49-F238E27FC236}">
                      <a16:creationId xmlns:a16="http://schemas.microsoft.com/office/drawing/2014/main" id="{D7E73833-E757-3B42-BF0B-1C2558FF0171}"/>
                    </a:ext>
                  </a:extLst>
                </p:cNvPr>
                <p:cNvSpPr>
                  <a:spLocks noChangeArrowheads="1"/>
                </p:cNvSpPr>
                <p:nvPr/>
              </p:nvSpPr>
              <p:spPr bwMode="auto">
                <a:xfrm>
                  <a:off x="3447" y="0"/>
                  <a:ext cx="568" cy="2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tabLst>
                      <a:tab pos="266700" algn="r"/>
                      <a:tab pos="5292725" algn="r"/>
                    </a:tabLst>
                    <a:defRPr/>
                  </a:pPr>
                  <a:r>
                    <a:rPr lang="en-US" altLang="zh-CN" b="1">
                      <a:latin typeface="Times New Roman" charset="0"/>
                      <a:ea typeface="宋体" charset="0"/>
                      <a:cs typeface="宋体" charset="0"/>
                    </a:rPr>
                    <a:t>  &gt;=</a:t>
                  </a:r>
                </a:p>
              </p:txBody>
            </p:sp>
            <p:sp>
              <p:nvSpPr>
                <p:cNvPr id="125" name="Rectangle 26">
                  <a:extLst>
                    <a:ext uri="{FF2B5EF4-FFF2-40B4-BE49-F238E27FC236}">
                      <a16:creationId xmlns:a16="http://schemas.microsoft.com/office/drawing/2014/main" id="{72CC441F-3598-8444-919D-E0142550A795}"/>
                    </a:ext>
                  </a:extLst>
                </p:cNvPr>
                <p:cNvSpPr>
                  <a:spLocks noChangeArrowheads="1"/>
                </p:cNvSpPr>
                <p:nvPr/>
              </p:nvSpPr>
              <p:spPr bwMode="auto">
                <a:xfrm>
                  <a:off x="3404" y="0"/>
                  <a:ext cx="655" cy="432"/>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defRPr/>
                  </a:pPr>
                  <a:endParaRPr lang="zh-CN" altLang="en-US">
                    <a:latin typeface="Tahoma" charset="0"/>
                    <a:ea typeface="黑体" charset="0"/>
                    <a:cs typeface="黑体" charset="0"/>
                  </a:endParaRPr>
                </a:p>
              </p:txBody>
            </p:sp>
          </p:grpSp>
          <p:grpSp>
            <p:nvGrpSpPr>
              <p:cNvPr id="82" name="Group 27">
                <a:extLst>
                  <a:ext uri="{FF2B5EF4-FFF2-40B4-BE49-F238E27FC236}">
                    <a16:creationId xmlns:a16="http://schemas.microsoft.com/office/drawing/2014/main" id="{43E14D26-26EA-BF43-AE9C-6C2901F4E34A}"/>
                  </a:ext>
                </a:extLst>
              </p:cNvPr>
              <p:cNvGrpSpPr>
                <a:grpSpLocks/>
              </p:cNvGrpSpPr>
              <p:nvPr/>
            </p:nvGrpSpPr>
            <p:grpSpPr bwMode="auto">
              <a:xfrm>
                <a:off x="0" y="432"/>
                <a:ext cx="493" cy="432"/>
                <a:chOff x="0" y="432"/>
                <a:chExt cx="493" cy="432"/>
              </a:xfrm>
            </p:grpSpPr>
            <p:sp>
              <p:nvSpPr>
                <p:cNvPr id="122" name="Rectangle 28">
                  <a:extLst>
                    <a:ext uri="{FF2B5EF4-FFF2-40B4-BE49-F238E27FC236}">
                      <a16:creationId xmlns:a16="http://schemas.microsoft.com/office/drawing/2014/main" id="{671C9DC5-72EA-D948-AC71-B0AE92864E2F}"/>
                    </a:ext>
                  </a:extLst>
                </p:cNvPr>
                <p:cNvSpPr>
                  <a:spLocks noChangeArrowheads="1"/>
                </p:cNvSpPr>
                <p:nvPr/>
              </p:nvSpPr>
              <p:spPr bwMode="auto">
                <a:xfrm>
                  <a:off x="44" y="434"/>
                  <a:ext cx="406" cy="2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defRPr/>
                  </a:pPr>
                  <a:r>
                    <a:rPr lang="en-US" altLang="zh-CN" sz="2000" b="1">
                      <a:latin typeface="Times New Roman" charset="0"/>
                      <a:ea typeface="宋体" charset="0"/>
                      <a:cs typeface="宋体" charset="0"/>
                    </a:rPr>
                    <a:t>ANY</a:t>
                  </a:r>
                </a:p>
              </p:txBody>
            </p:sp>
            <p:sp>
              <p:nvSpPr>
                <p:cNvPr id="123" name="Rectangle 29">
                  <a:extLst>
                    <a:ext uri="{FF2B5EF4-FFF2-40B4-BE49-F238E27FC236}">
                      <a16:creationId xmlns:a16="http://schemas.microsoft.com/office/drawing/2014/main" id="{BB596033-5C4D-7244-BE80-7A3AEDAB8614}"/>
                    </a:ext>
                  </a:extLst>
                </p:cNvPr>
                <p:cNvSpPr>
                  <a:spLocks noChangeArrowheads="1"/>
                </p:cNvSpPr>
                <p:nvPr/>
              </p:nvSpPr>
              <p:spPr bwMode="auto">
                <a:xfrm>
                  <a:off x="0" y="432"/>
                  <a:ext cx="493" cy="432"/>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defRPr/>
                  </a:pPr>
                  <a:endParaRPr lang="zh-CN" altLang="en-US">
                    <a:latin typeface="Tahoma" charset="0"/>
                    <a:ea typeface="黑体" charset="0"/>
                    <a:cs typeface="黑体" charset="0"/>
                  </a:endParaRPr>
                </a:p>
              </p:txBody>
            </p:sp>
          </p:grpSp>
          <p:grpSp>
            <p:nvGrpSpPr>
              <p:cNvPr id="83" name="Group 30">
                <a:extLst>
                  <a:ext uri="{FF2B5EF4-FFF2-40B4-BE49-F238E27FC236}">
                    <a16:creationId xmlns:a16="http://schemas.microsoft.com/office/drawing/2014/main" id="{FF565BF6-BEEB-D44A-B2D0-D864DAFFF6F1}"/>
                  </a:ext>
                </a:extLst>
              </p:cNvPr>
              <p:cNvGrpSpPr>
                <a:grpSpLocks/>
              </p:cNvGrpSpPr>
              <p:nvPr/>
            </p:nvGrpSpPr>
            <p:grpSpPr bwMode="auto">
              <a:xfrm>
                <a:off x="493" y="432"/>
                <a:ext cx="396" cy="432"/>
                <a:chOff x="493" y="432"/>
                <a:chExt cx="396" cy="432"/>
              </a:xfrm>
            </p:grpSpPr>
            <p:sp>
              <p:nvSpPr>
                <p:cNvPr id="120" name="Rectangle 31">
                  <a:extLst>
                    <a:ext uri="{FF2B5EF4-FFF2-40B4-BE49-F238E27FC236}">
                      <a16:creationId xmlns:a16="http://schemas.microsoft.com/office/drawing/2014/main" id="{76B9CCA0-6FBE-2343-9668-5B0D611482C4}"/>
                    </a:ext>
                  </a:extLst>
                </p:cNvPr>
                <p:cNvSpPr>
                  <a:spLocks noChangeArrowheads="1"/>
                </p:cNvSpPr>
                <p:nvPr/>
              </p:nvSpPr>
              <p:spPr bwMode="auto">
                <a:xfrm>
                  <a:off x="536" y="434"/>
                  <a:ext cx="310" cy="2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defRPr/>
                  </a:pPr>
                  <a:r>
                    <a:rPr lang="en-US" altLang="zh-CN" sz="1500" b="1">
                      <a:latin typeface="Times New Roman" charset="0"/>
                      <a:ea typeface="宋体" charset="0"/>
                      <a:cs typeface="宋体" charset="0"/>
                    </a:rPr>
                    <a:t> </a:t>
                  </a:r>
                  <a:r>
                    <a:rPr lang="en-US" altLang="zh-CN" sz="2000" b="1">
                      <a:latin typeface="Times New Roman" charset="0"/>
                      <a:ea typeface="宋体" charset="0"/>
                      <a:cs typeface="宋体" charset="0"/>
                    </a:rPr>
                    <a:t> IN</a:t>
                  </a:r>
                </a:p>
              </p:txBody>
            </p:sp>
            <p:sp>
              <p:nvSpPr>
                <p:cNvPr id="121" name="Rectangle 32">
                  <a:extLst>
                    <a:ext uri="{FF2B5EF4-FFF2-40B4-BE49-F238E27FC236}">
                      <a16:creationId xmlns:a16="http://schemas.microsoft.com/office/drawing/2014/main" id="{D5E4EC81-358E-5345-AAA4-3133C5EABA72}"/>
                    </a:ext>
                  </a:extLst>
                </p:cNvPr>
                <p:cNvSpPr>
                  <a:spLocks noChangeArrowheads="1"/>
                </p:cNvSpPr>
                <p:nvPr/>
              </p:nvSpPr>
              <p:spPr bwMode="auto">
                <a:xfrm>
                  <a:off x="493" y="432"/>
                  <a:ext cx="397" cy="432"/>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defRPr/>
                  </a:pPr>
                  <a:endParaRPr lang="zh-CN" altLang="en-US">
                    <a:latin typeface="Tahoma" charset="0"/>
                    <a:ea typeface="黑体" charset="0"/>
                    <a:cs typeface="黑体" charset="0"/>
                  </a:endParaRPr>
                </a:p>
              </p:txBody>
            </p:sp>
          </p:grpSp>
          <p:grpSp>
            <p:nvGrpSpPr>
              <p:cNvPr id="84" name="Group 33">
                <a:extLst>
                  <a:ext uri="{FF2B5EF4-FFF2-40B4-BE49-F238E27FC236}">
                    <a16:creationId xmlns:a16="http://schemas.microsoft.com/office/drawing/2014/main" id="{301F0BD9-C928-0F4F-8CED-AA09C822E409}"/>
                  </a:ext>
                </a:extLst>
              </p:cNvPr>
              <p:cNvGrpSpPr>
                <a:grpSpLocks/>
              </p:cNvGrpSpPr>
              <p:nvPr/>
            </p:nvGrpSpPr>
            <p:grpSpPr bwMode="auto">
              <a:xfrm>
                <a:off x="889" y="432"/>
                <a:ext cx="656" cy="432"/>
                <a:chOff x="889" y="432"/>
                <a:chExt cx="656" cy="432"/>
              </a:xfrm>
            </p:grpSpPr>
            <p:sp>
              <p:nvSpPr>
                <p:cNvPr id="118" name="Rectangle 34">
                  <a:extLst>
                    <a:ext uri="{FF2B5EF4-FFF2-40B4-BE49-F238E27FC236}">
                      <a16:creationId xmlns:a16="http://schemas.microsoft.com/office/drawing/2014/main" id="{A528B96F-5252-0241-ABDE-A75D1EB0F1DE}"/>
                    </a:ext>
                  </a:extLst>
                </p:cNvPr>
                <p:cNvSpPr>
                  <a:spLocks noChangeArrowheads="1"/>
                </p:cNvSpPr>
                <p:nvPr/>
              </p:nvSpPr>
              <p:spPr bwMode="auto">
                <a:xfrm>
                  <a:off x="934" y="434"/>
                  <a:ext cx="568" cy="2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defRPr/>
                  </a:pPr>
                  <a:r>
                    <a:rPr lang="en-US" altLang="zh-CN" sz="1500" b="1">
                      <a:latin typeface="Times New Roman" charset="0"/>
                      <a:ea typeface="宋体" charset="0"/>
                      <a:cs typeface="宋体" charset="0"/>
                    </a:rPr>
                    <a:t>    </a:t>
                  </a:r>
                  <a:r>
                    <a:rPr lang="en-US" altLang="zh-CN" sz="2000" b="1">
                      <a:latin typeface="Times New Roman" charset="0"/>
                      <a:ea typeface="宋体" charset="0"/>
                      <a:cs typeface="宋体" charset="0"/>
                    </a:rPr>
                    <a:t>--</a:t>
                  </a:r>
                </a:p>
              </p:txBody>
            </p:sp>
            <p:sp>
              <p:nvSpPr>
                <p:cNvPr id="119" name="Rectangle 35">
                  <a:extLst>
                    <a:ext uri="{FF2B5EF4-FFF2-40B4-BE49-F238E27FC236}">
                      <a16:creationId xmlns:a16="http://schemas.microsoft.com/office/drawing/2014/main" id="{BA4DB29D-B7E0-3643-8D25-6F9CA7E1FD3E}"/>
                    </a:ext>
                  </a:extLst>
                </p:cNvPr>
                <p:cNvSpPr>
                  <a:spLocks noChangeArrowheads="1"/>
                </p:cNvSpPr>
                <p:nvPr/>
              </p:nvSpPr>
              <p:spPr bwMode="auto">
                <a:xfrm>
                  <a:off x="889" y="432"/>
                  <a:ext cx="656" cy="432"/>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defRPr/>
                  </a:pPr>
                  <a:endParaRPr lang="zh-CN" altLang="en-US">
                    <a:latin typeface="Tahoma" charset="0"/>
                    <a:ea typeface="黑体" charset="0"/>
                    <a:cs typeface="黑体" charset="0"/>
                  </a:endParaRPr>
                </a:p>
              </p:txBody>
            </p:sp>
          </p:grpSp>
          <p:grpSp>
            <p:nvGrpSpPr>
              <p:cNvPr id="85" name="Group 36">
                <a:extLst>
                  <a:ext uri="{FF2B5EF4-FFF2-40B4-BE49-F238E27FC236}">
                    <a16:creationId xmlns:a16="http://schemas.microsoft.com/office/drawing/2014/main" id="{756A9F5C-7865-024F-AA0B-C57C61402C9F}"/>
                  </a:ext>
                </a:extLst>
              </p:cNvPr>
              <p:cNvGrpSpPr>
                <a:grpSpLocks/>
              </p:cNvGrpSpPr>
              <p:nvPr/>
            </p:nvGrpSpPr>
            <p:grpSpPr bwMode="auto">
              <a:xfrm>
                <a:off x="1545" y="432"/>
                <a:ext cx="617" cy="432"/>
                <a:chOff x="1545" y="432"/>
                <a:chExt cx="617" cy="432"/>
              </a:xfrm>
            </p:grpSpPr>
            <p:sp>
              <p:nvSpPr>
                <p:cNvPr id="116" name="Rectangle 37">
                  <a:extLst>
                    <a:ext uri="{FF2B5EF4-FFF2-40B4-BE49-F238E27FC236}">
                      <a16:creationId xmlns:a16="http://schemas.microsoft.com/office/drawing/2014/main" id="{0D74DD18-A9D3-DA4A-AB37-B652C32862F2}"/>
                    </a:ext>
                  </a:extLst>
                </p:cNvPr>
                <p:cNvSpPr>
                  <a:spLocks noChangeArrowheads="1"/>
                </p:cNvSpPr>
                <p:nvPr/>
              </p:nvSpPr>
              <p:spPr bwMode="auto">
                <a:xfrm>
                  <a:off x="1588" y="434"/>
                  <a:ext cx="530" cy="2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defRPr/>
                  </a:pPr>
                  <a:r>
                    <a:rPr lang="en-US" altLang="zh-CN" sz="1500" b="1" dirty="0">
                      <a:latin typeface="Times New Roman" charset="0"/>
                      <a:ea typeface="宋体" charset="0"/>
                      <a:cs typeface="宋体" charset="0"/>
                    </a:rPr>
                    <a:t> </a:t>
                  </a:r>
                  <a:r>
                    <a:rPr lang="en-US" altLang="zh-CN" sz="2000" b="1" dirty="0">
                      <a:solidFill>
                        <a:srgbClr val="CC0000"/>
                      </a:solidFill>
                      <a:latin typeface="Times New Roman" charset="0"/>
                      <a:ea typeface="宋体" charset="0"/>
                      <a:cs typeface="宋体" charset="0"/>
                    </a:rPr>
                    <a:t>&lt;MAX</a:t>
                  </a:r>
                </a:p>
              </p:txBody>
            </p:sp>
            <p:sp>
              <p:nvSpPr>
                <p:cNvPr id="117" name="Rectangle 38">
                  <a:extLst>
                    <a:ext uri="{FF2B5EF4-FFF2-40B4-BE49-F238E27FC236}">
                      <a16:creationId xmlns:a16="http://schemas.microsoft.com/office/drawing/2014/main" id="{7ADB737B-869F-3445-8D3C-206488A31C71}"/>
                    </a:ext>
                  </a:extLst>
                </p:cNvPr>
                <p:cNvSpPr>
                  <a:spLocks noChangeArrowheads="1"/>
                </p:cNvSpPr>
                <p:nvPr/>
              </p:nvSpPr>
              <p:spPr bwMode="auto">
                <a:xfrm>
                  <a:off x="1545" y="432"/>
                  <a:ext cx="617" cy="432"/>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defRPr/>
                  </a:pPr>
                  <a:endParaRPr lang="zh-CN" altLang="en-US">
                    <a:latin typeface="Tahoma" charset="0"/>
                    <a:ea typeface="黑体" charset="0"/>
                    <a:cs typeface="黑体" charset="0"/>
                  </a:endParaRPr>
                </a:p>
              </p:txBody>
            </p:sp>
          </p:grpSp>
          <p:grpSp>
            <p:nvGrpSpPr>
              <p:cNvPr id="86" name="Group 39">
                <a:extLst>
                  <a:ext uri="{FF2B5EF4-FFF2-40B4-BE49-F238E27FC236}">
                    <a16:creationId xmlns:a16="http://schemas.microsoft.com/office/drawing/2014/main" id="{00F97204-F218-8B43-BFAE-62C2991C2A83}"/>
                  </a:ext>
                </a:extLst>
              </p:cNvPr>
              <p:cNvGrpSpPr>
                <a:grpSpLocks/>
              </p:cNvGrpSpPr>
              <p:nvPr/>
            </p:nvGrpSpPr>
            <p:grpSpPr bwMode="auto">
              <a:xfrm>
                <a:off x="2162" y="432"/>
                <a:ext cx="655" cy="432"/>
                <a:chOff x="2162" y="432"/>
                <a:chExt cx="655" cy="432"/>
              </a:xfrm>
            </p:grpSpPr>
            <p:sp>
              <p:nvSpPr>
                <p:cNvPr id="114" name="Rectangle 40">
                  <a:extLst>
                    <a:ext uri="{FF2B5EF4-FFF2-40B4-BE49-F238E27FC236}">
                      <a16:creationId xmlns:a16="http://schemas.microsoft.com/office/drawing/2014/main" id="{9AB1285D-6A91-3A48-B07F-B8915567065E}"/>
                    </a:ext>
                  </a:extLst>
                </p:cNvPr>
                <p:cNvSpPr>
                  <a:spLocks noChangeArrowheads="1"/>
                </p:cNvSpPr>
                <p:nvPr/>
              </p:nvSpPr>
              <p:spPr bwMode="auto">
                <a:xfrm>
                  <a:off x="2205" y="434"/>
                  <a:ext cx="568" cy="2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defRPr/>
                  </a:pPr>
                  <a:r>
                    <a:rPr lang="en-US" altLang="zh-CN" sz="2000" b="1">
                      <a:latin typeface="Times New Roman" charset="0"/>
                      <a:ea typeface="宋体" charset="0"/>
                      <a:cs typeface="宋体" charset="0"/>
                    </a:rPr>
                    <a:t>&lt;=MAX</a:t>
                  </a:r>
                </a:p>
              </p:txBody>
            </p:sp>
            <p:sp>
              <p:nvSpPr>
                <p:cNvPr id="115" name="Rectangle 41">
                  <a:extLst>
                    <a:ext uri="{FF2B5EF4-FFF2-40B4-BE49-F238E27FC236}">
                      <a16:creationId xmlns:a16="http://schemas.microsoft.com/office/drawing/2014/main" id="{7E36C45E-95C7-DD46-A76C-47F382D7FB94}"/>
                    </a:ext>
                  </a:extLst>
                </p:cNvPr>
                <p:cNvSpPr>
                  <a:spLocks noChangeArrowheads="1"/>
                </p:cNvSpPr>
                <p:nvPr/>
              </p:nvSpPr>
              <p:spPr bwMode="auto">
                <a:xfrm>
                  <a:off x="2162" y="432"/>
                  <a:ext cx="655" cy="432"/>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defRPr/>
                  </a:pPr>
                  <a:endParaRPr lang="zh-CN" altLang="en-US">
                    <a:latin typeface="Tahoma" charset="0"/>
                    <a:ea typeface="黑体" charset="0"/>
                    <a:cs typeface="黑体" charset="0"/>
                  </a:endParaRPr>
                </a:p>
              </p:txBody>
            </p:sp>
          </p:grpSp>
          <p:grpSp>
            <p:nvGrpSpPr>
              <p:cNvPr id="87" name="Group 42">
                <a:extLst>
                  <a:ext uri="{FF2B5EF4-FFF2-40B4-BE49-F238E27FC236}">
                    <a16:creationId xmlns:a16="http://schemas.microsoft.com/office/drawing/2014/main" id="{272783A7-9285-C74C-B5A5-0AE47339B4F8}"/>
                  </a:ext>
                </a:extLst>
              </p:cNvPr>
              <p:cNvGrpSpPr>
                <a:grpSpLocks/>
              </p:cNvGrpSpPr>
              <p:nvPr/>
            </p:nvGrpSpPr>
            <p:grpSpPr bwMode="auto">
              <a:xfrm>
                <a:off x="2817" y="432"/>
                <a:ext cx="587" cy="432"/>
                <a:chOff x="2817" y="432"/>
                <a:chExt cx="587" cy="432"/>
              </a:xfrm>
            </p:grpSpPr>
            <p:sp>
              <p:nvSpPr>
                <p:cNvPr id="112" name="Rectangle 43">
                  <a:extLst>
                    <a:ext uri="{FF2B5EF4-FFF2-40B4-BE49-F238E27FC236}">
                      <a16:creationId xmlns:a16="http://schemas.microsoft.com/office/drawing/2014/main" id="{6DD807C4-8161-F641-B537-6553EE013292}"/>
                    </a:ext>
                  </a:extLst>
                </p:cNvPr>
                <p:cNvSpPr>
                  <a:spLocks noChangeArrowheads="1"/>
                </p:cNvSpPr>
                <p:nvPr/>
              </p:nvSpPr>
              <p:spPr bwMode="auto">
                <a:xfrm>
                  <a:off x="2860" y="434"/>
                  <a:ext cx="501" cy="2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defRPr/>
                  </a:pPr>
                  <a:r>
                    <a:rPr lang="en-US" altLang="zh-CN" sz="2000" b="1">
                      <a:latin typeface="Times New Roman" charset="0"/>
                      <a:ea typeface="宋体" charset="0"/>
                      <a:cs typeface="宋体" charset="0"/>
                    </a:rPr>
                    <a:t>&gt;MIN</a:t>
                  </a:r>
                </a:p>
              </p:txBody>
            </p:sp>
            <p:sp>
              <p:nvSpPr>
                <p:cNvPr id="113" name="Rectangle 44">
                  <a:extLst>
                    <a:ext uri="{FF2B5EF4-FFF2-40B4-BE49-F238E27FC236}">
                      <a16:creationId xmlns:a16="http://schemas.microsoft.com/office/drawing/2014/main" id="{4AB9A97D-45B7-7848-B96B-15756F546EFC}"/>
                    </a:ext>
                  </a:extLst>
                </p:cNvPr>
                <p:cNvSpPr>
                  <a:spLocks noChangeArrowheads="1"/>
                </p:cNvSpPr>
                <p:nvPr/>
              </p:nvSpPr>
              <p:spPr bwMode="auto">
                <a:xfrm>
                  <a:off x="2817" y="432"/>
                  <a:ext cx="587" cy="432"/>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defRPr/>
                  </a:pPr>
                  <a:endParaRPr lang="zh-CN" altLang="en-US">
                    <a:latin typeface="Tahoma" charset="0"/>
                    <a:ea typeface="黑体" charset="0"/>
                    <a:cs typeface="黑体" charset="0"/>
                  </a:endParaRPr>
                </a:p>
              </p:txBody>
            </p:sp>
          </p:grpSp>
          <p:grpSp>
            <p:nvGrpSpPr>
              <p:cNvPr id="88" name="Group 45">
                <a:extLst>
                  <a:ext uri="{FF2B5EF4-FFF2-40B4-BE49-F238E27FC236}">
                    <a16:creationId xmlns:a16="http://schemas.microsoft.com/office/drawing/2014/main" id="{C2074E49-90CA-C844-890B-A4AF82751E9E}"/>
                  </a:ext>
                </a:extLst>
              </p:cNvPr>
              <p:cNvGrpSpPr>
                <a:grpSpLocks/>
              </p:cNvGrpSpPr>
              <p:nvPr/>
            </p:nvGrpSpPr>
            <p:grpSpPr bwMode="auto">
              <a:xfrm>
                <a:off x="3404" y="432"/>
                <a:ext cx="655" cy="432"/>
                <a:chOff x="3404" y="432"/>
                <a:chExt cx="655" cy="432"/>
              </a:xfrm>
            </p:grpSpPr>
            <p:sp>
              <p:nvSpPr>
                <p:cNvPr id="110" name="Rectangle 46">
                  <a:extLst>
                    <a:ext uri="{FF2B5EF4-FFF2-40B4-BE49-F238E27FC236}">
                      <a16:creationId xmlns:a16="http://schemas.microsoft.com/office/drawing/2014/main" id="{3EEF631D-01C1-A546-9270-3611A538BC63}"/>
                    </a:ext>
                  </a:extLst>
                </p:cNvPr>
                <p:cNvSpPr>
                  <a:spLocks noChangeArrowheads="1"/>
                </p:cNvSpPr>
                <p:nvPr/>
              </p:nvSpPr>
              <p:spPr bwMode="auto">
                <a:xfrm>
                  <a:off x="3447" y="434"/>
                  <a:ext cx="568" cy="2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defRPr/>
                  </a:pPr>
                  <a:r>
                    <a:rPr lang="en-US" altLang="zh-CN" sz="2000" b="1">
                      <a:latin typeface="Times New Roman" charset="0"/>
                      <a:ea typeface="宋体" charset="0"/>
                      <a:cs typeface="宋体" charset="0"/>
                    </a:rPr>
                    <a:t>&gt;= MIN</a:t>
                  </a:r>
                </a:p>
              </p:txBody>
            </p:sp>
            <p:sp>
              <p:nvSpPr>
                <p:cNvPr id="111" name="Rectangle 47">
                  <a:extLst>
                    <a:ext uri="{FF2B5EF4-FFF2-40B4-BE49-F238E27FC236}">
                      <a16:creationId xmlns:a16="http://schemas.microsoft.com/office/drawing/2014/main" id="{12299D01-3549-D543-BCC4-CEBAD221571D}"/>
                    </a:ext>
                  </a:extLst>
                </p:cNvPr>
                <p:cNvSpPr>
                  <a:spLocks noChangeArrowheads="1"/>
                </p:cNvSpPr>
                <p:nvPr/>
              </p:nvSpPr>
              <p:spPr bwMode="auto">
                <a:xfrm>
                  <a:off x="3404" y="432"/>
                  <a:ext cx="655" cy="432"/>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defRPr/>
                  </a:pPr>
                  <a:endParaRPr lang="zh-CN" altLang="en-US">
                    <a:latin typeface="Tahoma" charset="0"/>
                    <a:ea typeface="黑体" charset="0"/>
                    <a:cs typeface="黑体" charset="0"/>
                  </a:endParaRPr>
                </a:p>
              </p:txBody>
            </p:sp>
          </p:grpSp>
          <p:grpSp>
            <p:nvGrpSpPr>
              <p:cNvPr id="89" name="Group 48">
                <a:extLst>
                  <a:ext uri="{FF2B5EF4-FFF2-40B4-BE49-F238E27FC236}">
                    <a16:creationId xmlns:a16="http://schemas.microsoft.com/office/drawing/2014/main" id="{3BC8CE68-F22D-C44F-B13F-7380793423C2}"/>
                  </a:ext>
                </a:extLst>
              </p:cNvPr>
              <p:cNvGrpSpPr>
                <a:grpSpLocks/>
              </p:cNvGrpSpPr>
              <p:nvPr/>
            </p:nvGrpSpPr>
            <p:grpSpPr bwMode="auto">
              <a:xfrm>
                <a:off x="0" y="864"/>
                <a:ext cx="493" cy="432"/>
                <a:chOff x="0" y="864"/>
                <a:chExt cx="493" cy="432"/>
              </a:xfrm>
            </p:grpSpPr>
            <p:sp>
              <p:nvSpPr>
                <p:cNvPr id="108" name="Rectangle 49">
                  <a:extLst>
                    <a:ext uri="{FF2B5EF4-FFF2-40B4-BE49-F238E27FC236}">
                      <a16:creationId xmlns:a16="http://schemas.microsoft.com/office/drawing/2014/main" id="{825A407E-D189-604E-AFA7-A7F862E18281}"/>
                    </a:ext>
                  </a:extLst>
                </p:cNvPr>
                <p:cNvSpPr>
                  <a:spLocks noChangeArrowheads="1"/>
                </p:cNvSpPr>
                <p:nvPr/>
              </p:nvSpPr>
              <p:spPr bwMode="auto">
                <a:xfrm>
                  <a:off x="44" y="864"/>
                  <a:ext cx="406" cy="2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defRPr/>
                  </a:pPr>
                  <a:r>
                    <a:rPr lang="en-US" altLang="zh-CN" sz="2000" b="1">
                      <a:latin typeface="Times New Roman" charset="0"/>
                      <a:ea typeface="宋体" charset="0"/>
                      <a:cs typeface="宋体" charset="0"/>
                    </a:rPr>
                    <a:t>ALL</a:t>
                  </a:r>
                </a:p>
              </p:txBody>
            </p:sp>
            <p:sp>
              <p:nvSpPr>
                <p:cNvPr id="109" name="Rectangle 50">
                  <a:extLst>
                    <a:ext uri="{FF2B5EF4-FFF2-40B4-BE49-F238E27FC236}">
                      <a16:creationId xmlns:a16="http://schemas.microsoft.com/office/drawing/2014/main" id="{EE8C4268-A0E8-E944-917E-C4E846EC2FD1}"/>
                    </a:ext>
                  </a:extLst>
                </p:cNvPr>
                <p:cNvSpPr>
                  <a:spLocks noChangeArrowheads="1"/>
                </p:cNvSpPr>
                <p:nvPr/>
              </p:nvSpPr>
              <p:spPr bwMode="auto">
                <a:xfrm>
                  <a:off x="0" y="864"/>
                  <a:ext cx="493" cy="432"/>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defRPr/>
                  </a:pPr>
                  <a:endParaRPr lang="zh-CN" altLang="en-US">
                    <a:latin typeface="Tahoma" charset="0"/>
                    <a:ea typeface="黑体" charset="0"/>
                    <a:cs typeface="黑体" charset="0"/>
                  </a:endParaRPr>
                </a:p>
              </p:txBody>
            </p:sp>
          </p:grpSp>
          <p:grpSp>
            <p:nvGrpSpPr>
              <p:cNvPr id="90" name="Group 51">
                <a:extLst>
                  <a:ext uri="{FF2B5EF4-FFF2-40B4-BE49-F238E27FC236}">
                    <a16:creationId xmlns:a16="http://schemas.microsoft.com/office/drawing/2014/main" id="{A46835E9-2DD5-774A-AB47-7134F7214C41}"/>
                  </a:ext>
                </a:extLst>
              </p:cNvPr>
              <p:cNvGrpSpPr>
                <a:grpSpLocks/>
              </p:cNvGrpSpPr>
              <p:nvPr/>
            </p:nvGrpSpPr>
            <p:grpSpPr bwMode="auto">
              <a:xfrm>
                <a:off x="493" y="864"/>
                <a:ext cx="396" cy="432"/>
                <a:chOff x="493" y="864"/>
                <a:chExt cx="396" cy="432"/>
              </a:xfrm>
            </p:grpSpPr>
            <p:sp>
              <p:nvSpPr>
                <p:cNvPr id="106" name="Rectangle 52">
                  <a:extLst>
                    <a:ext uri="{FF2B5EF4-FFF2-40B4-BE49-F238E27FC236}">
                      <a16:creationId xmlns:a16="http://schemas.microsoft.com/office/drawing/2014/main" id="{BC4C768C-92F8-E540-99E8-E8FC38ED2011}"/>
                    </a:ext>
                  </a:extLst>
                </p:cNvPr>
                <p:cNvSpPr>
                  <a:spLocks noChangeArrowheads="1"/>
                </p:cNvSpPr>
                <p:nvPr/>
              </p:nvSpPr>
              <p:spPr bwMode="auto">
                <a:xfrm>
                  <a:off x="536" y="864"/>
                  <a:ext cx="310" cy="2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defRPr/>
                  </a:pPr>
                  <a:r>
                    <a:rPr lang="en-US" altLang="zh-CN" b="1">
                      <a:latin typeface="Times New Roman" charset="0"/>
                      <a:ea typeface="宋体" charset="0"/>
                      <a:cs typeface="宋体" charset="0"/>
                    </a:rPr>
                    <a:t>  --</a:t>
                  </a:r>
                </a:p>
              </p:txBody>
            </p:sp>
            <p:sp>
              <p:nvSpPr>
                <p:cNvPr id="107" name="Rectangle 53">
                  <a:extLst>
                    <a:ext uri="{FF2B5EF4-FFF2-40B4-BE49-F238E27FC236}">
                      <a16:creationId xmlns:a16="http://schemas.microsoft.com/office/drawing/2014/main" id="{65BF0B52-D6E3-C84F-A2CF-ADB2C6B57661}"/>
                    </a:ext>
                  </a:extLst>
                </p:cNvPr>
                <p:cNvSpPr>
                  <a:spLocks noChangeArrowheads="1"/>
                </p:cNvSpPr>
                <p:nvPr/>
              </p:nvSpPr>
              <p:spPr bwMode="auto">
                <a:xfrm>
                  <a:off x="493" y="864"/>
                  <a:ext cx="397" cy="432"/>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defRPr/>
                  </a:pPr>
                  <a:endParaRPr lang="zh-CN" altLang="en-US">
                    <a:latin typeface="Tahoma" charset="0"/>
                    <a:ea typeface="黑体" charset="0"/>
                    <a:cs typeface="黑体" charset="0"/>
                  </a:endParaRPr>
                </a:p>
              </p:txBody>
            </p:sp>
          </p:grpSp>
          <p:grpSp>
            <p:nvGrpSpPr>
              <p:cNvPr id="91" name="Group 54">
                <a:extLst>
                  <a:ext uri="{FF2B5EF4-FFF2-40B4-BE49-F238E27FC236}">
                    <a16:creationId xmlns:a16="http://schemas.microsoft.com/office/drawing/2014/main" id="{FD9684A0-C5D4-E348-87E8-F25D3F111E5C}"/>
                  </a:ext>
                </a:extLst>
              </p:cNvPr>
              <p:cNvGrpSpPr>
                <a:grpSpLocks/>
              </p:cNvGrpSpPr>
              <p:nvPr/>
            </p:nvGrpSpPr>
            <p:grpSpPr bwMode="auto">
              <a:xfrm>
                <a:off x="889" y="864"/>
                <a:ext cx="656" cy="432"/>
                <a:chOff x="889" y="864"/>
                <a:chExt cx="656" cy="432"/>
              </a:xfrm>
            </p:grpSpPr>
            <p:sp>
              <p:nvSpPr>
                <p:cNvPr id="104" name="Rectangle 55">
                  <a:extLst>
                    <a:ext uri="{FF2B5EF4-FFF2-40B4-BE49-F238E27FC236}">
                      <a16:creationId xmlns:a16="http://schemas.microsoft.com/office/drawing/2014/main" id="{343876A4-F208-9046-9B1D-E4C66FEA95FA}"/>
                    </a:ext>
                  </a:extLst>
                </p:cNvPr>
                <p:cNvSpPr>
                  <a:spLocks noChangeArrowheads="1"/>
                </p:cNvSpPr>
                <p:nvPr/>
              </p:nvSpPr>
              <p:spPr bwMode="auto">
                <a:xfrm>
                  <a:off x="934" y="864"/>
                  <a:ext cx="568" cy="2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defRPr/>
                  </a:pPr>
                  <a:r>
                    <a:rPr lang="en-US" altLang="zh-CN" sz="2000" b="1">
                      <a:latin typeface="Times New Roman" charset="0"/>
                      <a:ea typeface="宋体" charset="0"/>
                      <a:cs typeface="宋体" charset="0"/>
                    </a:rPr>
                    <a:t> </a:t>
                  </a:r>
                  <a:r>
                    <a:rPr lang="en-US" altLang="zh-CN" sz="1800" b="1">
                      <a:latin typeface="Times New Roman" charset="0"/>
                      <a:ea typeface="宋体" charset="0"/>
                      <a:cs typeface="宋体" charset="0"/>
                    </a:rPr>
                    <a:t>NOT IN</a:t>
                  </a:r>
                </a:p>
              </p:txBody>
            </p:sp>
            <p:sp>
              <p:nvSpPr>
                <p:cNvPr id="105" name="Rectangle 56">
                  <a:extLst>
                    <a:ext uri="{FF2B5EF4-FFF2-40B4-BE49-F238E27FC236}">
                      <a16:creationId xmlns:a16="http://schemas.microsoft.com/office/drawing/2014/main" id="{6B6238C1-AB23-A342-A70E-D57298DA907C}"/>
                    </a:ext>
                  </a:extLst>
                </p:cNvPr>
                <p:cNvSpPr>
                  <a:spLocks noChangeArrowheads="1"/>
                </p:cNvSpPr>
                <p:nvPr/>
              </p:nvSpPr>
              <p:spPr bwMode="auto">
                <a:xfrm>
                  <a:off x="889" y="864"/>
                  <a:ext cx="656" cy="432"/>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defRPr/>
                  </a:pPr>
                  <a:endParaRPr lang="zh-CN" altLang="en-US">
                    <a:latin typeface="Tahoma" charset="0"/>
                    <a:ea typeface="黑体" charset="0"/>
                    <a:cs typeface="黑体" charset="0"/>
                  </a:endParaRPr>
                </a:p>
              </p:txBody>
            </p:sp>
          </p:grpSp>
          <p:grpSp>
            <p:nvGrpSpPr>
              <p:cNvPr id="92" name="Group 57">
                <a:extLst>
                  <a:ext uri="{FF2B5EF4-FFF2-40B4-BE49-F238E27FC236}">
                    <a16:creationId xmlns:a16="http://schemas.microsoft.com/office/drawing/2014/main" id="{6850EE02-CED2-F247-B993-0F3B99D5A10D}"/>
                  </a:ext>
                </a:extLst>
              </p:cNvPr>
              <p:cNvGrpSpPr>
                <a:grpSpLocks/>
              </p:cNvGrpSpPr>
              <p:nvPr/>
            </p:nvGrpSpPr>
            <p:grpSpPr bwMode="auto">
              <a:xfrm>
                <a:off x="1545" y="864"/>
                <a:ext cx="617" cy="432"/>
                <a:chOff x="1545" y="864"/>
                <a:chExt cx="617" cy="432"/>
              </a:xfrm>
            </p:grpSpPr>
            <p:sp>
              <p:nvSpPr>
                <p:cNvPr id="102" name="Rectangle 58">
                  <a:extLst>
                    <a:ext uri="{FF2B5EF4-FFF2-40B4-BE49-F238E27FC236}">
                      <a16:creationId xmlns:a16="http://schemas.microsoft.com/office/drawing/2014/main" id="{7E690A23-14B3-2D49-AAC7-6F193E00EA7F}"/>
                    </a:ext>
                  </a:extLst>
                </p:cNvPr>
                <p:cNvSpPr>
                  <a:spLocks noChangeArrowheads="1"/>
                </p:cNvSpPr>
                <p:nvPr/>
              </p:nvSpPr>
              <p:spPr bwMode="auto">
                <a:xfrm>
                  <a:off x="1588" y="864"/>
                  <a:ext cx="530" cy="2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defRPr/>
                  </a:pPr>
                  <a:r>
                    <a:rPr lang="en-US" altLang="zh-CN" sz="1500" b="1">
                      <a:latin typeface="Times New Roman" charset="0"/>
                      <a:ea typeface="宋体" charset="0"/>
                      <a:cs typeface="宋体" charset="0"/>
                    </a:rPr>
                    <a:t> </a:t>
                  </a:r>
                  <a:r>
                    <a:rPr lang="en-US" altLang="zh-CN" b="1">
                      <a:solidFill>
                        <a:srgbClr val="CC0000"/>
                      </a:solidFill>
                      <a:latin typeface="Times New Roman" charset="0"/>
                      <a:ea typeface="宋体" charset="0"/>
                      <a:cs typeface="宋体" charset="0"/>
                    </a:rPr>
                    <a:t>&lt;MIN</a:t>
                  </a:r>
                </a:p>
              </p:txBody>
            </p:sp>
            <p:sp>
              <p:nvSpPr>
                <p:cNvPr id="103" name="Rectangle 59">
                  <a:extLst>
                    <a:ext uri="{FF2B5EF4-FFF2-40B4-BE49-F238E27FC236}">
                      <a16:creationId xmlns:a16="http://schemas.microsoft.com/office/drawing/2014/main" id="{C12078DE-B567-EF47-898E-F396C13FC278}"/>
                    </a:ext>
                  </a:extLst>
                </p:cNvPr>
                <p:cNvSpPr>
                  <a:spLocks noChangeArrowheads="1"/>
                </p:cNvSpPr>
                <p:nvPr/>
              </p:nvSpPr>
              <p:spPr bwMode="auto">
                <a:xfrm>
                  <a:off x="1545" y="864"/>
                  <a:ext cx="617" cy="432"/>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defRPr/>
                  </a:pPr>
                  <a:endParaRPr lang="zh-CN" altLang="en-US">
                    <a:latin typeface="Tahoma" charset="0"/>
                    <a:ea typeface="黑体" charset="0"/>
                    <a:cs typeface="黑体" charset="0"/>
                  </a:endParaRPr>
                </a:p>
              </p:txBody>
            </p:sp>
          </p:grpSp>
          <p:grpSp>
            <p:nvGrpSpPr>
              <p:cNvPr id="93" name="Group 60">
                <a:extLst>
                  <a:ext uri="{FF2B5EF4-FFF2-40B4-BE49-F238E27FC236}">
                    <a16:creationId xmlns:a16="http://schemas.microsoft.com/office/drawing/2014/main" id="{77B8D87B-E806-A044-A484-E92FBD7E1790}"/>
                  </a:ext>
                </a:extLst>
              </p:cNvPr>
              <p:cNvGrpSpPr>
                <a:grpSpLocks/>
              </p:cNvGrpSpPr>
              <p:nvPr/>
            </p:nvGrpSpPr>
            <p:grpSpPr bwMode="auto">
              <a:xfrm>
                <a:off x="2162" y="864"/>
                <a:ext cx="655" cy="432"/>
                <a:chOff x="2162" y="864"/>
                <a:chExt cx="655" cy="432"/>
              </a:xfrm>
            </p:grpSpPr>
            <p:sp>
              <p:nvSpPr>
                <p:cNvPr id="100" name="Rectangle 61">
                  <a:extLst>
                    <a:ext uri="{FF2B5EF4-FFF2-40B4-BE49-F238E27FC236}">
                      <a16:creationId xmlns:a16="http://schemas.microsoft.com/office/drawing/2014/main" id="{4F00F097-C020-C049-BFF1-FF207747E050}"/>
                    </a:ext>
                  </a:extLst>
                </p:cNvPr>
                <p:cNvSpPr>
                  <a:spLocks noChangeArrowheads="1"/>
                </p:cNvSpPr>
                <p:nvPr/>
              </p:nvSpPr>
              <p:spPr bwMode="auto">
                <a:xfrm>
                  <a:off x="2205" y="864"/>
                  <a:ext cx="568" cy="2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defRPr/>
                  </a:pPr>
                  <a:r>
                    <a:rPr lang="en-US" altLang="zh-CN" sz="2000" b="1">
                      <a:latin typeface="Times New Roman" charset="0"/>
                      <a:ea typeface="宋体" charset="0"/>
                      <a:cs typeface="宋体" charset="0"/>
                    </a:rPr>
                    <a:t>&lt;= MIN</a:t>
                  </a:r>
                </a:p>
              </p:txBody>
            </p:sp>
            <p:sp>
              <p:nvSpPr>
                <p:cNvPr id="101" name="Rectangle 62">
                  <a:extLst>
                    <a:ext uri="{FF2B5EF4-FFF2-40B4-BE49-F238E27FC236}">
                      <a16:creationId xmlns:a16="http://schemas.microsoft.com/office/drawing/2014/main" id="{7AB7AFFF-4AB3-E141-AF9A-AE1498658FB3}"/>
                    </a:ext>
                  </a:extLst>
                </p:cNvPr>
                <p:cNvSpPr>
                  <a:spLocks noChangeArrowheads="1"/>
                </p:cNvSpPr>
                <p:nvPr/>
              </p:nvSpPr>
              <p:spPr bwMode="auto">
                <a:xfrm>
                  <a:off x="2162" y="864"/>
                  <a:ext cx="655" cy="432"/>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defRPr/>
                  </a:pPr>
                  <a:endParaRPr lang="zh-CN" altLang="en-US">
                    <a:latin typeface="Tahoma" charset="0"/>
                    <a:ea typeface="黑体" charset="0"/>
                    <a:cs typeface="黑体" charset="0"/>
                  </a:endParaRPr>
                </a:p>
              </p:txBody>
            </p:sp>
          </p:grpSp>
          <p:grpSp>
            <p:nvGrpSpPr>
              <p:cNvPr id="94" name="Group 63">
                <a:extLst>
                  <a:ext uri="{FF2B5EF4-FFF2-40B4-BE49-F238E27FC236}">
                    <a16:creationId xmlns:a16="http://schemas.microsoft.com/office/drawing/2014/main" id="{76941D41-ABE6-5042-AB02-DBA7450C0873}"/>
                  </a:ext>
                </a:extLst>
              </p:cNvPr>
              <p:cNvGrpSpPr>
                <a:grpSpLocks/>
              </p:cNvGrpSpPr>
              <p:nvPr/>
            </p:nvGrpSpPr>
            <p:grpSpPr bwMode="auto">
              <a:xfrm>
                <a:off x="2817" y="864"/>
                <a:ext cx="587" cy="432"/>
                <a:chOff x="2817" y="864"/>
                <a:chExt cx="587" cy="432"/>
              </a:xfrm>
            </p:grpSpPr>
            <p:sp>
              <p:nvSpPr>
                <p:cNvPr id="98" name="Rectangle 64">
                  <a:extLst>
                    <a:ext uri="{FF2B5EF4-FFF2-40B4-BE49-F238E27FC236}">
                      <a16:creationId xmlns:a16="http://schemas.microsoft.com/office/drawing/2014/main" id="{E51A4F23-24CF-E442-961B-D6B9A120BE15}"/>
                    </a:ext>
                  </a:extLst>
                </p:cNvPr>
                <p:cNvSpPr>
                  <a:spLocks noChangeArrowheads="1"/>
                </p:cNvSpPr>
                <p:nvPr/>
              </p:nvSpPr>
              <p:spPr bwMode="auto">
                <a:xfrm>
                  <a:off x="2860" y="864"/>
                  <a:ext cx="501" cy="2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defRPr/>
                  </a:pPr>
                  <a:r>
                    <a:rPr lang="en-US" altLang="zh-CN" sz="2000" b="1">
                      <a:latin typeface="Times New Roman" charset="0"/>
                      <a:ea typeface="宋体" charset="0"/>
                      <a:cs typeface="宋体" charset="0"/>
                    </a:rPr>
                    <a:t>&gt;MAX</a:t>
                  </a:r>
                </a:p>
              </p:txBody>
            </p:sp>
            <p:sp>
              <p:nvSpPr>
                <p:cNvPr id="99" name="Rectangle 65">
                  <a:extLst>
                    <a:ext uri="{FF2B5EF4-FFF2-40B4-BE49-F238E27FC236}">
                      <a16:creationId xmlns:a16="http://schemas.microsoft.com/office/drawing/2014/main" id="{CB7843B3-03B4-E943-96DD-86601D27F5C0}"/>
                    </a:ext>
                  </a:extLst>
                </p:cNvPr>
                <p:cNvSpPr>
                  <a:spLocks noChangeArrowheads="1"/>
                </p:cNvSpPr>
                <p:nvPr/>
              </p:nvSpPr>
              <p:spPr bwMode="auto">
                <a:xfrm>
                  <a:off x="2817" y="864"/>
                  <a:ext cx="587" cy="432"/>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defRPr/>
                  </a:pPr>
                  <a:endParaRPr lang="zh-CN" altLang="en-US">
                    <a:latin typeface="Tahoma" charset="0"/>
                    <a:ea typeface="黑体" charset="0"/>
                    <a:cs typeface="黑体" charset="0"/>
                  </a:endParaRPr>
                </a:p>
              </p:txBody>
            </p:sp>
          </p:grpSp>
          <p:grpSp>
            <p:nvGrpSpPr>
              <p:cNvPr id="95" name="Group 66">
                <a:extLst>
                  <a:ext uri="{FF2B5EF4-FFF2-40B4-BE49-F238E27FC236}">
                    <a16:creationId xmlns:a16="http://schemas.microsoft.com/office/drawing/2014/main" id="{6C66A87A-0A23-6142-B6F8-9AE531091DB8}"/>
                  </a:ext>
                </a:extLst>
              </p:cNvPr>
              <p:cNvGrpSpPr>
                <a:grpSpLocks/>
              </p:cNvGrpSpPr>
              <p:nvPr/>
            </p:nvGrpSpPr>
            <p:grpSpPr bwMode="auto">
              <a:xfrm>
                <a:off x="3404" y="864"/>
                <a:ext cx="655" cy="432"/>
                <a:chOff x="3404" y="864"/>
                <a:chExt cx="655" cy="432"/>
              </a:xfrm>
            </p:grpSpPr>
            <p:sp>
              <p:nvSpPr>
                <p:cNvPr id="96" name="Rectangle 67">
                  <a:extLst>
                    <a:ext uri="{FF2B5EF4-FFF2-40B4-BE49-F238E27FC236}">
                      <a16:creationId xmlns:a16="http://schemas.microsoft.com/office/drawing/2014/main" id="{CD808E96-CCEA-C941-915D-E1F473637C93}"/>
                    </a:ext>
                  </a:extLst>
                </p:cNvPr>
                <p:cNvSpPr>
                  <a:spLocks noChangeArrowheads="1"/>
                </p:cNvSpPr>
                <p:nvPr/>
              </p:nvSpPr>
              <p:spPr bwMode="auto">
                <a:xfrm>
                  <a:off x="3447" y="864"/>
                  <a:ext cx="568" cy="2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defRPr/>
                  </a:pPr>
                  <a:r>
                    <a:rPr lang="en-US" altLang="zh-CN" sz="1800" b="1">
                      <a:latin typeface="Times New Roman" charset="0"/>
                      <a:ea typeface="宋体" charset="0"/>
                      <a:cs typeface="宋体" charset="0"/>
                    </a:rPr>
                    <a:t>&gt;= MAX</a:t>
                  </a:r>
                </a:p>
              </p:txBody>
            </p:sp>
            <p:sp>
              <p:nvSpPr>
                <p:cNvPr id="97" name="Rectangle 68">
                  <a:extLst>
                    <a:ext uri="{FF2B5EF4-FFF2-40B4-BE49-F238E27FC236}">
                      <a16:creationId xmlns:a16="http://schemas.microsoft.com/office/drawing/2014/main" id="{457D7FEF-DE3A-934A-B6FD-0C1B20E1CA3F}"/>
                    </a:ext>
                  </a:extLst>
                </p:cNvPr>
                <p:cNvSpPr>
                  <a:spLocks noChangeArrowheads="1"/>
                </p:cNvSpPr>
                <p:nvPr/>
              </p:nvSpPr>
              <p:spPr bwMode="auto">
                <a:xfrm>
                  <a:off x="3404" y="864"/>
                  <a:ext cx="655" cy="432"/>
                </a:xfrm>
                <a:prstGeom prst="rect">
                  <a:avLst/>
                </a:prstGeom>
                <a:noFill/>
                <a:ln w="7">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defRPr/>
                  </a:pPr>
                  <a:endParaRPr lang="zh-CN" altLang="en-US">
                    <a:latin typeface="Tahoma" charset="0"/>
                    <a:ea typeface="黑体" charset="0"/>
                    <a:cs typeface="黑体" charset="0"/>
                  </a:endParaRPr>
                </a:p>
              </p:txBody>
            </p:sp>
          </p:grpSp>
        </p:grpSp>
        <p:sp>
          <p:nvSpPr>
            <p:cNvPr id="74" name="Rectangle 69">
              <a:extLst>
                <a:ext uri="{FF2B5EF4-FFF2-40B4-BE49-F238E27FC236}">
                  <a16:creationId xmlns:a16="http://schemas.microsoft.com/office/drawing/2014/main" id="{655A3068-2103-3F47-9C6F-9D0AB60A21FB}"/>
                </a:ext>
              </a:extLst>
            </p:cNvPr>
            <p:cNvSpPr>
              <a:spLocks noChangeArrowheads="1"/>
            </p:cNvSpPr>
            <p:nvPr/>
          </p:nvSpPr>
          <p:spPr bwMode="auto">
            <a:xfrm>
              <a:off x="-3" y="-3"/>
              <a:ext cx="4065" cy="1302"/>
            </a:xfrm>
            <a:prstGeom prst="rect">
              <a:avLst/>
            </a:prstGeom>
            <a:noFill/>
            <a:ln w="11112">
              <a:solidFill>
                <a:srgbClr val="A0A0A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defRPr/>
              </a:pPr>
              <a:endParaRPr lang="zh-CN" altLang="en-US">
                <a:latin typeface="Tahoma" charset="0"/>
                <a:ea typeface="黑体" charset="0"/>
                <a:cs typeface="黑体"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43746" name="Rectangle 2">
            <a:extLst>
              <a:ext uri="{FF2B5EF4-FFF2-40B4-BE49-F238E27FC236}">
                <a16:creationId xmlns:a16="http://schemas.microsoft.com/office/drawing/2014/main" id="{246EB700-5BEE-194F-B3C2-A96DDA716458}"/>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zh-CN" altLang="en-US" dirty="0">
                <a:solidFill>
                  <a:schemeClr val="bg2">
                    <a:lumMod val="10000"/>
                  </a:schemeClr>
                </a:solidFill>
              </a:rPr>
              <a:t>带有</a:t>
            </a:r>
            <a:r>
              <a:rPr lang="en-US" altLang="zh-CN" dirty="0">
                <a:solidFill>
                  <a:schemeClr val="bg2">
                    <a:lumMod val="10000"/>
                  </a:schemeClr>
                </a:solidFill>
              </a:rPr>
              <a:t>ANY</a:t>
            </a:r>
            <a:r>
              <a:rPr lang="zh-CN" altLang="en-US" dirty="0">
                <a:solidFill>
                  <a:schemeClr val="bg2">
                    <a:lumMod val="10000"/>
                  </a:schemeClr>
                </a:solidFill>
              </a:rPr>
              <a:t>或</a:t>
            </a:r>
            <a:r>
              <a:rPr lang="en-US" altLang="zh-CN" dirty="0">
                <a:solidFill>
                  <a:schemeClr val="bg2">
                    <a:lumMod val="10000"/>
                  </a:schemeClr>
                </a:solidFill>
              </a:rPr>
              <a:t>ALL</a:t>
            </a:r>
            <a:r>
              <a:rPr lang="zh-CN" altLang="en-US" dirty="0">
                <a:solidFill>
                  <a:schemeClr val="bg2">
                    <a:lumMod val="10000"/>
                  </a:schemeClr>
                </a:solidFill>
              </a:rPr>
              <a:t>谓词的子查询（续）</a:t>
            </a:r>
          </a:p>
        </p:txBody>
      </p:sp>
      <p:sp>
        <p:nvSpPr>
          <p:cNvPr id="543747" name="Rectangle 3">
            <a:extLst>
              <a:ext uri="{FF2B5EF4-FFF2-40B4-BE49-F238E27FC236}">
                <a16:creationId xmlns:a16="http://schemas.microsoft.com/office/drawing/2014/main" id="{4CD8BA9C-3FA3-D140-9435-9D0DE2246CE5}"/>
              </a:ext>
            </a:extLst>
          </p:cNvPr>
          <p:cNvSpPr>
            <a:spLocks noGrp="1" noChangeArrowheads="1"/>
          </p:cNvSpPr>
          <p:nvPr>
            <p:ph idx="1"/>
          </p:nvPr>
        </p:nvSpPr>
        <p:spPr/>
        <p:txBody>
          <a:bodyPr/>
          <a:lstStyle/>
          <a:p>
            <a:pPr marL="90488" indent="0">
              <a:lnSpc>
                <a:spcPct val="120000"/>
              </a:lnSpc>
              <a:buNone/>
            </a:pPr>
            <a:r>
              <a:rPr lang="zh-CN" altLang="en-US" sz="2400" b="1" dirty="0">
                <a:latin typeface="Times New Roman" panose="02020603050405020304" pitchFamily="18" charset="0"/>
              </a:rPr>
              <a:t>用集函数实现：</a:t>
            </a:r>
            <a:endParaRPr lang="en-US" altLang="zh-CN" sz="2400" b="1" dirty="0">
              <a:latin typeface="Times New Roman" panose="02020603050405020304" pitchFamily="18" charset="0"/>
            </a:endParaRPr>
          </a:p>
          <a:p>
            <a:pPr marL="90488" indent="0">
              <a:lnSpc>
                <a:spcPct val="120000"/>
              </a:lnSpc>
              <a:buNone/>
            </a:pPr>
            <a:r>
              <a:rPr lang="zh-CN" altLang="en-US" sz="2400" b="1" dirty="0">
                <a:latin typeface="Times New Roman" panose="02020603050405020304" pitchFamily="18" charset="0"/>
              </a:rPr>
              <a:t>查询其他系中比信息系</a:t>
            </a:r>
            <a:r>
              <a:rPr lang="zh-CN" altLang="en-US" sz="2400" b="1" dirty="0">
                <a:solidFill>
                  <a:srgbClr val="E02920"/>
                </a:solidFill>
                <a:latin typeface="Times New Roman" panose="02020603050405020304" pitchFamily="18" charset="0"/>
              </a:rPr>
              <a:t>某一个</a:t>
            </a:r>
            <a:r>
              <a:rPr lang="zh-CN" altLang="en-US" sz="2400" b="1" dirty="0">
                <a:latin typeface="Times New Roman" panose="02020603050405020304" pitchFamily="18" charset="0"/>
              </a:rPr>
              <a:t>学生年龄小的学生姓名和年龄</a:t>
            </a:r>
            <a:r>
              <a:rPr lang="en-US" altLang="zh-CN" sz="2400" b="1" dirty="0">
                <a:latin typeface="Times New Roman" panose="02020603050405020304" pitchFamily="18" charset="0"/>
              </a:rPr>
              <a:t>    </a:t>
            </a:r>
          </a:p>
          <a:p>
            <a:pPr marL="90488" indent="0">
              <a:lnSpc>
                <a:spcPct val="120000"/>
              </a:lnSpc>
              <a:buNone/>
            </a:pPr>
            <a:r>
              <a:rPr lang="en-US" altLang="zh-CN" sz="2400" b="1" dirty="0">
                <a:latin typeface="Times New Roman" panose="02020603050405020304" pitchFamily="18" charset="0"/>
              </a:rPr>
              <a:t> </a:t>
            </a:r>
            <a:r>
              <a:rPr lang="en-US" altLang="zh-CN" sz="2000" b="1" dirty="0">
                <a:latin typeface="Times New Roman" panose="02020603050405020304" pitchFamily="18" charset="0"/>
              </a:rPr>
              <a:t>SELECT </a:t>
            </a:r>
            <a:r>
              <a:rPr lang="en-US" altLang="zh-CN" sz="2000" b="1" dirty="0" err="1">
                <a:latin typeface="Times New Roman" panose="02020603050405020304" pitchFamily="18" charset="0"/>
              </a:rPr>
              <a:t>Sname</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Sage</a:t>
            </a:r>
          </a:p>
          <a:p>
            <a:pPr marL="90488" indent="0">
              <a:lnSpc>
                <a:spcPct val="120000"/>
              </a:lnSpc>
              <a:buNone/>
            </a:pPr>
            <a:r>
              <a:rPr lang="en-US" altLang="zh-CN" sz="2000" b="1" dirty="0">
                <a:latin typeface="Times New Roman" panose="02020603050405020304" pitchFamily="18" charset="0"/>
              </a:rPr>
              <a:t>     FROM Student</a:t>
            </a:r>
          </a:p>
          <a:p>
            <a:pPr marL="90488" indent="0">
              <a:lnSpc>
                <a:spcPct val="120000"/>
              </a:lnSpc>
              <a:buNone/>
            </a:pPr>
            <a:r>
              <a:rPr lang="en-US" altLang="zh-CN" sz="2000" b="1" dirty="0">
                <a:latin typeface="Times New Roman" panose="02020603050405020304" pitchFamily="18" charset="0"/>
              </a:rPr>
              <a:t>     WHERE Sage &lt; </a:t>
            </a:r>
          </a:p>
          <a:p>
            <a:pPr marL="90488" indent="0">
              <a:lnSpc>
                <a:spcPct val="120000"/>
              </a:lnSpc>
              <a:buNone/>
            </a:pPr>
            <a:r>
              <a:rPr lang="en-US" altLang="zh-CN" sz="2000" b="1" dirty="0">
                <a:latin typeface="Times New Roman" panose="02020603050405020304" pitchFamily="18" charset="0"/>
              </a:rPr>
              <a:t>                (SELECT </a:t>
            </a:r>
            <a:r>
              <a:rPr lang="en-US" altLang="zh-CN" sz="2000" b="1" dirty="0">
                <a:solidFill>
                  <a:srgbClr val="CC0000"/>
                </a:solidFill>
                <a:latin typeface="Times New Roman" panose="02020603050405020304" pitchFamily="18" charset="0"/>
              </a:rPr>
              <a:t>MAX(Sage)</a:t>
            </a:r>
          </a:p>
          <a:p>
            <a:pPr marL="90488" indent="0">
              <a:lnSpc>
                <a:spcPct val="120000"/>
              </a:lnSpc>
              <a:buNone/>
            </a:pPr>
            <a:r>
              <a:rPr lang="en-US" altLang="zh-CN" sz="2000" b="1" dirty="0">
                <a:latin typeface="Times New Roman" panose="02020603050405020304" pitchFamily="18" charset="0"/>
              </a:rPr>
              <a:t>                 FROM Student</a:t>
            </a:r>
          </a:p>
          <a:p>
            <a:pPr marL="90488" indent="0">
              <a:lnSpc>
                <a:spcPct val="120000"/>
              </a:lnSpc>
              <a:buNone/>
            </a:pPr>
            <a:r>
              <a:rPr lang="en-US" altLang="zh-CN" sz="2000" b="1" dirty="0">
                <a:latin typeface="Times New Roman" panose="02020603050405020304" pitchFamily="18" charset="0"/>
              </a:rPr>
              <a:t>                 WHERE </a:t>
            </a:r>
            <a:r>
              <a:rPr lang="en-US" altLang="zh-CN" sz="2000" b="1" dirty="0" err="1">
                <a:latin typeface="Times New Roman" panose="02020603050405020304" pitchFamily="18" charset="0"/>
              </a:rPr>
              <a:t>Sdept</a:t>
            </a:r>
            <a:r>
              <a:rPr lang="en-US" altLang="zh-CN" sz="2000" b="1" dirty="0">
                <a:latin typeface="Times New Roman" panose="02020603050405020304" pitchFamily="18" charset="0"/>
              </a:rPr>
              <a:t>= ' IS ')</a:t>
            </a:r>
          </a:p>
          <a:p>
            <a:pPr marL="90488" indent="0">
              <a:lnSpc>
                <a:spcPct val="120000"/>
              </a:lnSpc>
              <a:buNone/>
            </a:pPr>
            <a:r>
              <a:rPr lang="en-US" altLang="zh-CN" sz="2000" b="1" dirty="0">
                <a:latin typeface="Times New Roman" panose="02020603050405020304" pitchFamily="18" charset="0"/>
              </a:rPr>
              <a:t>            AND </a:t>
            </a:r>
            <a:r>
              <a:rPr lang="en-US" altLang="zh-CN" sz="2000" b="1" dirty="0" err="1">
                <a:latin typeface="Times New Roman" panose="02020603050405020304" pitchFamily="18" charset="0"/>
              </a:rPr>
              <a:t>Sdept</a:t>
            </a:r>
            <a:r>
              <a:rPr lang="en-US" altLang="zh-CN" sz="2000" b="1" dirty="0">
                <a:latin typeface="Times New Roman" panose="02020603050405020304" pitchFamily="18" charset="0"/>
              </a:rPr>
              <a:t> &lt;&gt; ' IS </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a:t>
            </a:r>
          </a:p>
        </p:txBody>
      </p:sp>
      <p:sp>
        <p:nvSpPr>
          <p:cNvPr id="6" name="幻灯片编号占位符 5">
            <a:extLst>
              <a:ext uri="{FF2B5EF4-FFF2-40B4-BE49-F238E27FC236}">
                <a16:creationId xmlns:a16="http://schemas.microsoft.com/office/drawing/2014/main" id="{F95BFBC8-5460-1242-A383-D7AC6C7D4410}"/>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CA78FF54-E69F-4E42-BA2B-E204BCF04F29}" type="slidenum">
              <a:rPr kumimoji="0" lang="en-US" altLang="zh-CN" sz="1400">
                <a:ea typeface="宋体" panose="02010600030101010101" pitchFamily="2" charset="-122"/>
              </a:rPr>
              <a:pPr/>
              <a:t>68</a:t>
            </a:fld>
            <a:endParaRPr kumimoji="0" lang="en-US" altLang="zh-CN" sz="140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a:extLst>
              <a:ext uri="{FF2B5EF4-FFF2-40B4-BE49-F238E27FC236}">
                <a16:creationId xmlns:a16="http://schemas.microsoft.com/office/drawing/2014/main" id="{8CD39D67-6D85-9346-A057-B7AA637776CF}"/>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zh-CN" altLang="en-US" dirty="0">
                <a:solidFill>
                  <a:schemeClr val="bg2">
                    <a:lumMod val="10000"/>
                  </a:schemeClr>
                </a:solidFill>
              </a:rPr>
              <a:t>带有</a:t>
            </a:r>
            <a:r>
              <a:rPr lang="en-US" altLang="zh-CN" dirty="0">
                <a:solidFill>
                  <a:schemeClr val="bg2">
                    <a:lumMod val="10000"/>
                  </a:schemeClr>
                </a:solidFill>
              </a:rPr>
              <a:t>ANY</a:t>
            </a:r>
            <a:r>
              <a:rPr lang="zh-CN" altLang="en-US" dirty="0">
                <a:solidFill>
                  <a:schemeClr val="bg2">
                    <a:lumMod val="10000"/>
                  </a:schemeClr>
                </a:solidFill>
              </a:rPr>
              <a:t>或</a:t>
            </a:r>
            <a:r>
              <a:rPr lang="en-US" altLang="zh-CN" dirty="0">
                <a:solidFill>
                  <a:schemeClr val="bg2">
                    <a:lumMod val="10000"/>
                  </a:schemeClr>
                </a:solidFill>
              </a:rPr>
              <a:t>ALL</a:t>
            </a:r>
            <a:r>
              <a:rPr lang="zh-CN" altLang="en-US" dirty="0">
                <a:solidFill>
                  <a:schemeClr val="bg2">
                    <a:lumMod val="10000"/>
                  </a:schemeClr>
                </a:solidFill>
              </a:rPr>
              <a:t>谓词的子查询（续）</a:t>
            </a:r>
          </a:p>
        </p:txBody>
      </p:sp>
      <p:sp>
        <p:nvSpPr>
          <p:cNvPr id="545795" name="Rectangle 3">
            <a:extLst>
              <a:ext uri="{FF2B5EF4-FFF2-40B4-BE49-F238E27FC236}">
                <a16:creationId xmlns:a16="http://schemas.microsoft.com/office/drawing/2014/main" id="{4EFEBBDE-4C93-C84A-A8CB-D0100F4324C6}"/>
              </a:ext>
            </a:extLst>
          </p:cNvPr>
          <p:cNvSpPr>
            <a:spLocks noGrp="1" noChangeArrowheads="1"/>
          </p:cNvSpPr>
          <p:nvPr>
            <p:ph idx="1"/>
          </p:nvPr>
        </p:nvSpPr>
        <p:spPr/>
        <p:txBody>
          <a:bodyPr/>
          <a:lstStyle/>
          <a:p>
            <a:pPr marL="609600" indent="-609600">
              <a:buNone/>
            </a:pPr>
            <a:r>
              <a:rPr lang="zh-CN" altLang="en-US" sz="2000" b="1" dirty="0">
                <a:latin typeface="Times New Roman" panose="02020603050405020304" pitchFamily="18" charset="0"/>
              </a:rPr>
              <a:t>例：查询其他系中比信息系</a:t>
            </a:r>
            <a:r>
              <a:rPr lang="zh-CN" altLang="en-US" sz="2000" b="1" dirty="0">
                <a:solidFill>
                  <a:srgbClr val="E02920"/>
                </a:solidFill>
                <a:latin typeface="Times New Roman" panose="02020603050405020304" pitchFamily="18" charset="0"/>
              </a:rPr>
              <a:t>所有</a:t>
            </a:r>
            <a:r>
              <a:rPr lang="zh-CN" altLang="en-US" sz="2000" b="1" dirty="0">
                <a:latin typeface="Times New Roman" panose="02020603050405020304" pitchFamily="18" charset="0"/>
              </a:rPr>
              <a:t>学生年龄</a:t>
            </a:r>
            <a:r>
              <a:rPr lang="zh-CN" altLang="en-US" sz="2000" b="1" dirty="0">
                <a:solidFill>
                  <a:srgbClr val="E02920"/>
                </a:solidFill>
                <a:latin typeface="Times New Roman" panose="02020603050405020304" pitchFamily="18" charset="0"/>
              </a:rPr>
              <a:t>都小</a:t>
            </a:r>
            <a:r>
              <a:rPr lang="zh-CN" altLang="en-US" sz="2000" b="1" dirty="0">
                <a:latin typeface="Times New Roman" panose="02020603050405020304" pitchFamily="18" charset="0"/>
              </a:rPr>
              <a:t>的学生姓名及年龄。</a:t>
            </a:r>
            <a:endParaRPr lang="en-US" altLang="zh-CN" sz="2000" b="1" dirty="0">
              <a:latin typeface="Times New Roman" panose="02020603050405020304" pitchFamily="18" charset="0"/>
            </a:endParaRPr>
          </a:p>
          <a:p>
            <a:pPr marL="990600" lvl="1" indent="-519113">
              <a:buNone/>
            </a:pPr>
            <a:r>
              <a:rPr lang="zh-CN" altLang="en-US" sz="2000" b="1" dirty="0">
                <a:solidFill>
                  <a:schemeClr val="folHlink"/>
                </a:solidFill>
                <a:latin typeface="Times New Roman" panose="02020603050405020304" pitchFamily="18" charset="0"/>
              </a:rPr>
              <a:t>方法一：用</a:t>
            </a:r>
            <a:r>
              <a:rPr lang="en-US" altLang="zh-CN" sz="2000" b="1" dirty="0">
                <a:solidFill>
                  <a:schemeClr val="folHlink"/>
                </a:solidFill>
                <a:latin typeface="Times New Roman" panose="02020603050405020304" pitchFamily="18" charset="0"/>
              </a:rPr>
              <a:t>ALL</a:t>
            </a:r>
            <a:r>
              <a:rPr lang="zh-CN" altLang="en-US" sz="2000" b="1" dirty="0">
                <a:solidFill>
                  <a:schemeClr val="folHlink"/>
                </a:solidFill>
                <a:latin typeface="Times New Roman" panose="02020603050405020304" pitchFamily="18" charset="0"/>
              </a:rPr>
              <a:t>谓词</a:t>
            </a:r>
            <a:endParaRPr lang="en-US" altLang="zh-CN" sz="2000" b="1" dirty="0">
              <a:solidFill>
                <a:schemeClr val="folHlink"/>
              </a:solidFill>
              <a:latin typeface="Times New Roman" panose="02020603050405020304" pitchFamily="18" charset="0"/>
            </a:endParaRPr>
          </a:p>
          <a:p>
            <a:pPr marL="990600" lvl="1" indent="-519113">
              <a:buNone/>
            </a:pPr>
            <a:r>
              <a:rPr lang="en-US" altLang="zh-CN" sz="2000" b="1" dirty="0">
                <a:latin typeface="Times New Roman" panose="02020603050405020304" pitchFamily="18" charset="0"/>
              </a:rPr>
              <a:t>    </a:t>
            </a:r>
            <a:r>
              <a:rPr lang="en-US" altLang="zh-CN" sz="1800" b="1" dirty="0">
                <a:latin typeface="Times New Roman" panose="02020603050405020304" pitchFamily="18" charset="0"/>
              </a:rPr>
              <a:t>SELECT </a:t>
            </a:r>
            <a:r>
              <a:rPr lang="en-US" altLang="zh-CN" sz="1800" b="1" dirty="0" err="1">
                <a:latin typeface="Times New Roman" panose="02020603050405020304" pitchFamily="18" charset="0"/>
              </a:rPr>
              <a:t>Sname</a:t>
            </a:r>
            <a:r>
              <a:rPr lang="zh-CN" altLang="en-US" sz="1800" b="1" dirty="0">
                <a:latin typeface="Times New Roman" panose="02020603050405020304" pitchFamily="18" charset="0"/>
              </a:rPr>
              <a:t>，</a:t>
            </a:r>
            <a:r>
              <a:rPr lang="en-US" altLang="zh-CN" sz="1800" b="1" dirty="0">
                <a:latin typeface="Times New Roman" panose="02020603050405020304" pitchFamily="18" charset="0"/>
              </a:rPr>
              <a:t>Sage</a:t>
            </a:r>
          </a:p>
          <a:p>
            <a:pPr marL="990600" lvl="1" indent="-519113">
              <a:buNone/>
            </a:pPr>
            <a:r>
              <a:rPr lang="en-US" altLang="zh-CN" sz="1800" b="1" dirty="0">
                <a:latin typeface="Times New Roman" panose="02020603050405020304" pitchFamily="18" charset="0"/>
              </a:rPr>
              <a:t>    FROM Student</a:t>
            </a:r>
          </a:p>
          <a:p>
            <a:pPr marL="990600" lvl="1" indent="-519113">
              <a:buNone/>
            </a:pPr>
            <a:r>
              <a:rPr lang="en-US" altLang="zh-CN" sz="1800" b="1" dirty="0">
                <a:latin typeface="Times New Roman" panose="02020603050405020304" pitchFamily="18" charset="0"/>
              </a:rPr>
              <a:t>    WHERE Sage </a:t>
            </a:r>
            <a:r>
              <a:rPr lang="en-US" altLang="zh-CN" sz="1800" b="1" dirty="0">
                <a:solidFill>
                  <a:srgbClr val="E02920"/>
                </a:solidFill>
                <a:latin typeface="Times New Roman" panose="02020603050405020304" pitchFamily="18" charset="0"/>
              </a:rPr>
              <a:t>&lt; ALL</a:t>
            </a:r>
          </a:p>
          <a:p>
            <a:pPr marL="990600" lvl="1" indent="-519113">
              <a:buNone/>
            </a:pPr>
            <a:r>
              <a:rPr lang="en-US" altLang="zh-CN" sz="1800" b="1" dirty="0">
                <a:latin typeface="Times New Roman" panose="02020603050405020304" pitchFamily="18" charset="0"/>
              </a:rPr>
              <a:t>                (SELECT Sage</a:t>
            </a:r>
          </a:p>
          <a:p>
            <a:pPr marL="990600" lvl="1" indent="-519113">
              <a:buNone/>
            </a:pPr>
            <a:r>
              <a:rPr lang="en-US" altLang="zh-CN" sz="1800" b="1" dirty="0">
                <a:latin typeface="Times New Roman" panose="02020603050405020304" pitchFamily="18" charset="0"/>
              </a:rPr>
              <a:t>                 FROM Student</a:t>
            </a:r>
          </a:p>
          <a:p>
            <a:pPr marL="990600" lvl="1" indent="-519113">
              <a:buNone/>
            </a:pPr>
            <a:r>
              <a:rPr lang="en-US" altLang="zh-CN" sz="1800" b="1" dirty="0">
                <a:latin typeface="Times New Roman" panose="02020603050405020304" pitchFamily="18" charset="0"/>
              </a:rPr>
              <a:t>                 WHERE </a:t>
            </a:r>
            <a:r>
              <a:rPr lang="en-US" altLang="zh-CN" sz="1800" b="1" dirty="0" err="1">
                <a:latin typeface="Times New Roman" panose="02020603050405020304" pitchFamily="18" charset="0"/>
              </a:rPr>
              <a:t>Sdept</a:t>
            </a:r>
            <a:r>
              <a:rPr lang="en-US" altLang="zh-CN" sz="1800" b="1" dirty="0">
                <a:latin typeface="Times New Roman" panose="02020603050405020304" pitchFamily="18" charset="0"/>
              </a:rPr>
              <a:t>= ' IS ')</a:t>
            </a:r>
          </a:p>
          <a:p>
            <a:pPr marL="990600" lvl="1" indent="-519113">
              <a:buNone/>
            </a:pPr>
            <a:r>
              <a:rPr lang="en-US" altLang="zh-CN" sz="1800" b="1" dirty="0">
                <a:latin typeface="Times New Roman" panose="02020603050405020304" pitchFamily="18" charset="0"/>
              </a:rPr>
              <a:t>           AND </a:t>
            </a:r>
            <a:r>
              <a:rPr lang="en-US" altLang="zh-CN" sz="1800" b="1" dirty="0" err="1">
                <a:latin typeface="Times New Roman" panose="02020603050405020304" pitchFamily="18" charset="0"/>
              </a:rPr>
              <a:t>Sdept</a:t>
            </a:r>
            <a:r>
              <a:rPr lang="en-US" altLang="zh-CN" sz="1800" b="1" dirty="0">
                <a:latin typeface="Times New Roman" panose="02020603050405020304" pitchFamily="18" charset="0"/>
              </a:rPr>
              <a:t> &lt;&gt; ' IS </a:t>
            </a:r>
            <a:r>
              <a:rPr lang="zh-CN" altLang="en-US" sz="1800" b="1" dirty="0">
                <a:latin typeface="Times New Roman" panose="02020603050405020304" pitchFamily="18" charset="0"/>
              </a:rPr>
              <a:t>’</a:t>
            </a:r>
            <a:r>
              <a:rPr lang="en-US" altLang="zh-CN" sz="1800" b="1" dirty="0">
                <a:latin typeface="Times New Roman" panose="02020603050405020304" pitchFamily="18" charset="0"/>
              </a:rPr>
              <a:t>;</a:t>
            </a:r>
          </a:p>
        </p:txBody>
      </p:sp>
      <p:sp>
        <p:nvSpPr>
          <p:cNvPr id="6" name="幻灯片编号占位符 5">
            <a:extLst>
              <a:ext uri="{FF2B5EF4-FFF2-40B4-BE49-F238E27FC236}">
                <a16:creationId xmlns:a16="http://schemas.microsoft.com/office/drawing/2014/main" id="{189D7B83-5299-2F46-933A-2A4DBDB8D1A3}"/>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3F001759-2932-4D4A-A577-5F1BAB68E9AC}" type="slidenum">
              <a:rPr kumimoji="0" lang="en-US" altLang="zh-CN" sz="1400">
                <a:ea typeface="宋体" panose="02010600030101010101" pitchFamily="2" charset="-122"/>
              </a:rPr>
              <a:pPr/>
              <a:t>69</a:t>
            </a:fld>
            <a:endParaRPr kumimoji="0" lang="en-US" altLang="zh-CN" sz="1400">
              <a:ea typeface="宋体" panose="02010600030101010101" pitchFamily="2" charset="-122"/>
            </a:endParaRPr>
          </a:p>
        </p:txBody>
      </p:sp>
      <p:sp>
        <p:nvSpPr>
          <p:cNvPr id="2" name="矩形 1">
            <a:extLst>
              <a:ext uri="{FF2B5EF4-FFF2-40B4-BE49-F238E27FC236}">
                <a16:creationId xmlns:a16="http://schemas.microsoft.com/office/drawing/2014/main" id="{9727CAF9-0153-AB42-9908-878070850726}"/>
              </a:ext>
            </a:extLst>
          </p:cNvPr>
          <p:cNvSpPr/>
          <p:nvPr/>
        </p:nvSpPr>
        <p:spPr>
          <a:xfrm>
            <a:off x="6096000" y="1722219"/>
            <a:ext cx="6096000" cy="3736920"/>
          </a:xfrm>
          <a:prstGeom prst="rect">
            <a:avLst/>
          </a:prstGeom>
          <a:solidFill>
            <a:schemeClr val="bg1">
              <a:lumMod val="95000"/>
            </a:schemeClr>
          </a:solidFill>
        </p:spPr>
        <p:txBody>
          <a:bodyPr>
            <a:spAutoFit/>
          </a:bodyPr>
          <a:lstStyle/>
          <a:p>
            <a:pPr marL="609600" indent="-609600">
              <a:lnSpc>
                <a:spcPct val="150000"/>
              </a:lnSpc>
              <a:buNone/>
            </a:pPr>
            <a:r>
              <a:rPr lang="zh-CN" altLang="en-US" sz="2000" b="1" dirty="0">
                <a:solidFill>
                  <a:schemeClr val="folHlink"/>
                </a:solidFill>
                <a:latin typeface="Times New Roman" panose="02020603050405020304" pitchFamily="18" charset="0"/>
              </a:rPr>
              <a:t>方法二：用集函数</a:t>
            </a:r>
            <a:endParaRPr lang="en-US" altLang="zh-CN" sz="2000" b="1" dirty="0">
              <a:solidFill>
                <a:schemeClr val="folHlink"/>
              </a:solidFill>
              <a:latin typeface="Times New Roman" panose="02020603050405020304" pitchFamily="18" charset="0"/>
            </a:endParaRPr>
          </a:p>
          <a:p>
            <a:pPr marL="609600" indent="-609600">
              <a:lnSpc>
                <a:spcPct val="150000"/>
              </a:lnSpc>
              <a:buNone/>
            </a:pPr>
            <a:r>
              <a:rPr lang="en-US" altLang="zh-CN" sz="2000" b="1" dirty="0">
                <a:latin typeface="Times New Roman" panose="02020603050405020304" pitchFamily="18" charset="0"/>
              </a:rPr>
              <a:t>        SELECT </a:t>
            </a:r>
            <a:r>
              <a:rPr lang="en-US" altLang="zh-CN" sz="2000" b="1" dirty="0" err="1">
                <a:latin typeface="Times New Roman" panose="02020603050405020304" pitchFamily="18" charset="0"/>
              </a:rPr>
              <a:t>Sname</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Sage</a:t>
            </a:r>
          </a:p>
          <a:p>
            <a:pPr marL="609600" indent="-609600">
              <a:lnSpc>
                <a:spcPct val="150000"/>
              </a:lnSpc>
              <a:buNone/>
            </a:pPr>
            <a:r>
              <a:rPr lang="en-US" altLang="zh-CN" sz="2000" b="1" dirty="0">
                <a:latin typeface="Times New Roman" panose="02020603050405020304" pitchFamily="18" charset="0"/>
              </a:rPr>
              <a:t>        FROM Student</a:t>
            </a:r>
          </a:p>
          <a:p>
            <a:pPr marL="609600" indent="-609600">
              <a:lnSpc>
                <a:spcPct val="150000"/>
              </a:lnSpc>
              <a:buNone/>
            </a:pPr>
            <a:r>
              <a:rPr lang="en-US" altLang="zh-CN" sz="2000" b="1" dirty="0">
                <a:latin typeface="Times New Roman" panose="02020603050405020304" pitchFamily="18" charset="0"/>
              </a:rPr>
              <a:t>        WHERE Sage &lt; </a:t>
            </a:r>
          </a:p>
          <a:p>
            <a:pPr marL="609600" indent="-609600">
              <a:lnSpc>
                <a:spcPct val="150000"/>
              </a:lnSpc>
              <a:buNone/>
            </a:pPr>
            <a:r>
              <a:rPr lang="en-US" altLang="zh-CN" sz="2000" b="1" dirty="0">
                <a:latin typeface="Times New Roman" panose="02020603050405020304" pitchFamily="18" charset="0"/>
              </a:rPr>
              <a:t>                   (SELECT </a:t>
            </a:r>
            <a:r>
              <a:rPr lang="en-US" altLang="zh-CN" sz="2000" b="1" dirty="0">
                <a:solidFill>
                  <a:srgbClr val="A50021"/>
                </a:solidFill>
                <a:latin typeface="Times New Roman" panose="02020603050405020304" pitchFamily="18" charset="0"/>
              </a:rPr>
              <a:t>MIN(Sage)</a:t>
            </a:r>
          </a:p>
          <a:p>
            <a:pPr marL="609600" indent="-609600">
              <a:lnSpc>
                <a:spcPct val="150000"/>
              </a:lnSpc>
              <a:buNone/>
            </a:pPr>
            <a:r>
              <a:rPr lang="en-US" altLang="zh-CN" sz="2000" b="1" dirty="0">
                <a:latin typeface="Times New Roman" panose="02020603050405020304" pitchFamily="18" charset="0"/>
              </a:rPr>
              <a:t>                    FROM Student</a:t>
            </a:r>
          </a:p>
          <a:p>
            <a:pPr marL="609600" indent="-609600">
              <a:lnSpc>
                <a:spcPct val="150000"/>
              </a:lnSpc>
              <a:buNone/>
            </a:pPr>
            <a:r>
              <a:rPr lang="en-US" altLang="zh-CN" sz="2000" b="1" dirty="0">
                <a:latin typeface="Times New Roman" panose="02020603050405020304" pitchFamily="18" charset="0"/>
              </a:rPr>
              <a:t>                    WHERE </a:t>
            </a:r>
            <a:r>
              <a:rPr lang="en-US" altLang="zh-CN" sz="2000" b="1" dirty="0" err="1">
                <a:latin typeface="Times New Roman" panose="02020603050405020304" pitchFamily="18" charset="0"/>
              </a:rPr>
              <a:t>Sdept</a:t>
            </a:r>
            <a:r>
              <a:rPr lang="en-US" altLang="zh-CN" sz="2000" b="1" dirty="0">
                <a:latin typeface="Times New Roman" panose="02020603050405020304" pitchFamily="18" charset="0"/>
              </a:rPr>
              <a:t>= ' IS ')</a:t>
            </a:r>
          </a:p>
          <a:p>
            <a:pPr marL="609600" indent="-609600">
              <a:lnSpc>
                <a:spcPct val="150000"/>
              </a:lnSpc>
              <a:buNone/>
            </a:pPr>
            <a:r>
              <a:rPr lang="en-US" altLang="zh-CN" sz="2000" b="1" dirty="0">
                <a:latin typeface="Times New Roman" panose="02020603050405020304" pitchFamily="18" charset="0"/>
              </a:rPr>
              <a:t>              AND </a:t>
            </a:r>
            <a:r>
              <a:rPr lang="en-US" altLang="zh-CN" sz="2000" b="1" dirty="0" err="1">
                <a:latin typeface="Times New Roman" panose="02020603050405020304" pitchFamily="18" charset="0"/>
              </a:rPr>
              <a:t>Sdept</a:t>
            </a:r>
            <a:r>
              <a:rPr lang="en-US" altLang="zh-CN" sz="2000" b="1" dirty="0">
                <a:latin typeface="Times New Roman" panose="02020603050405020304" pitchFamily="18" charset="0"/>
              </a:rPr>
              <a:t> &lt;&gt;' IS </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a:extLst>
              <a:ext uri="{FF2B5EF4-FFF2-40B4-BE49-F238E27FC236}">
                <a16:creationId xmlns:a16="http://schemas.microsoft.com/office/drawing/2014/main" id="{B334485E-C3B1-5B43-A57B-86522F0FDB33}"/>
              </a:ext>
            </a:extLst>
          </p:cNvPr>
          <p:cNvSpPr>
            <a:spLocks noGrp="1" noChangeArrowheads="1"/>
          </p:cNvSpPr>
          <p:nvPr>
            <p:ph type="title"/>
          </p:nvPr>
        </p:nvSpPr>
        <p:spPr/>
        <p:txBody>
          <a:bodyPr/>
          <a:lstStyle/>
          <a:p>
            <a:pPr>
              <a:defRPr/>
            </a:pPr>
            <a:r>
              <a:rPr lang="en-US" altLang="zh-CN" dirty="0">
                <a:solidFill>
                  <a:schemeClr val="bg2">
                    <a:lumMod val="10000"/>
                  </a:schemeClr>
                </a:solidFill>
              </a:rPr>
              <a:t>SQL</a:t>
            </a:r>
            <a:r>
              <a:rPr lang="zh-CN" altLang="en-US" dirty="0">
                <a:solidFill>
                  <a:schemeClr val="bg2">
                    <a:lumMod val="10000"/>
                  </a:schemeClr>
                </a:solidFill>
              </a:rPr>
              <a:t>语言的命令动词</a:t>
            </a:r>
          </a:p>
        </p:txBody>
      </p:sp>
      <p:sp>
        <p:nvSpPr>
          <p:cNvPr id="5" name="幻灯片编号占位符 5">
            <a:extLst>
              <a:ext uri="{FF2B5EF4-FFF2-40B4-BE49-F238E27FC236}">
                <a16:creationId xmlns:a16="http://schemas.microsoft.com/office/drawing/2014/main" id="{055F9BE7-461A-4E4D-AB54-8C893909CC2D}"/>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9EA57926-2D7B-C041-A9A5-12E1466E6703}" type="slidenum">
              <a:rPr kumimoji="0" lang="en-US" altLang="zh-CN" sz="1400">
                <a:ea typeface="宋体" panose="02010600030101010101" pitchFamily="2" charset="-122"/>
              </a:rPr>
              <a:pPr/>
              <a:t>7</a:t>
            </a:fld>
            <a:endParaRPr kumimoji="0" lang="en-US" altLang="zh-CN" sz="1400">
              <a:ea typeface="宋体" panose="02010600030101010101" pitchFamily="2" charset="-122"/>
            </a:endParaRPr>
          </a:p>
        </p:txBody>
      </p:sp>
      <p:graphicFrame>
        <p:nvGraphicFramePr>
          <p:cNvPr id="22531" name="Object 3">
            <a:extLst>
              <a:ext uri="{FF2B5EF4-FFF2-40B4-BE49-F238E27FC236}">
                <a16:creationId xmlns:a16="http://schemas.microsoft.com/office/drawing/2014/main" id="{2BA8A406-EF2F-104A-B7EC-8C6EC037CEC5}"/>
              </a:ext>
            </a:extLst>
          </p:cNvPr>
          <p:cNvGraphicFramePr>
            <a:graphicFrameLocks noChangeAspect="1"/>
          </p:cNvGraphicFramePr>
          <p:nvPr>
            <p:extLst>
              <p:ext uri="{D42A27DB-BD31-4B8C-83A1-F6EECF244321}">
                <p14:modId xmlns:p14="http://schemas.microsoft.com/office/powerpoint/2010/main" val="251356136"/>
              </p:ext>
            </p:extLst>
          </p:nvPr>
        </p:nvGraphicFramePr>
        <p:xfrm>
          <a:off x="1200150" y="1498601"/>
          <a:ext cx="9636125" cy="4270022"/>
        </p:xfrm>
        <a:graphic>
          <a:graphicData uri="http://schemas.openxmlformats.org/presentationml/2006/ole">
            <mc:AlternateContent xmlns:mc="http://schemas.openxmlformats.org/markup-compatibility/2006">
              <mc:Choice xmlns:v="urn:schemas-microsoft-com:vml" Requires="v">
                <p:oleObj name="文档" r:id="rId3" imgW="4229100" imgH="1905000" progId="Word.Document.8">
                  <p:embed/>
                </p:oleObj>
              </mc:Choice>
              <mc:Fallback>
                <p:oleObj name="文档" r:id="rId3" imgW="4229100" imgH="1905000" progId="Word.Document.8">
                  <p:embed/>
                  <p:pic>
                    <p:nvPicPr>
                      <p:cNvPr id="22531" name="Object 3">
                        <a:extLst>
                          <a:ext uri="{FF2B5EF4-FFF2-40B4-BE49-F238E27FC236}">
                            <a16:creationId xmlns:a16="http://schemas.microsoft.com/office/drawing/2014/main" id="{2BA8A406-EF2F-104A-B7EC-8C6EC037CEC5}"/>
                          </a:ext>
                        </a:extLst>
                      </p:cNvPr>
                      <p:cNvPicPr>
                        <a:picLocks noChangeAspect="1" noChangeArrowheads="1"/>
                      </p:cNvPicPr>
                      <p:nvPr/>
                    </p:nvPicPr>
                    <p:blipFill>
                      <a:blip r:embed="rId4"/>
                      <a:srcRect/>
                      <a:stretch>
                        <a:fillRect/>
                      </a:stretch>
                    </p:blipFill>
                    <p:spPr bwMode="auto">
                      <a:xfrm>
                        <a:off x="1200150" y="1498601"/>
                        <a:ext cx="9636125" cy="4270022"/>
                      </a:xfrm>
                      <a:prstGeom prst="rect">
                        <a:avLst/>
                      </a:prstGeom>
                      <a:noFill/>
                      <a:ln>
                        <a:noFill/>
                      </a:ln>
                      <a:effec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showMasterPhAnim="0">
  <p:cSld>
    <p:bg>
      <p:bgRef idx="1001">
        <a:schemeClr val="bg1"/>
      </p:bgRef>
    </p:bg>
    <p:spTree>
      <p:nvGrpSpPr>
        <p:cNvPr id="1" name=""/>
        <p:cNvGrpSpPr/>
        <p:nvPr/>
      </p:nvGrpSpPr>
      <p:grpSpPr>
        <a:xfrm>
          <a:off x="0" y="0"/>
          <a:ext cx="0" cy="0"/>
          <a:chOff x="0" y="0"/>
          <a:chExt cx="0" cy="0"/>
        </a:xfrm>
      </p:grpSpPr>
      <p:sp>
        <p:nvSpPr>
          <p:cNvPr id="551938" name="Rectangle 2">
            <a:extLst>
              <a:ext uri="{FF2B5EF4-FFF2-40B4-BE49-F238E27FC236}">
                <a16:creationId xmlns:a16="http://schemas.microsoft.com/office/drawing/2014/main" id="{DF41FC64-FB06-8E4B-A7F9-8AC7B4D94F61}"/>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zh-CN" altLang="en-US" dirty="0">
                <a:solidFill>
                  <a:schemeClr val="bg2">
                    <a:lumMod val="10000"/>
                  </a:schemeClr>
                </a:solidFill>
              </a:rPr>
              <a:t>带有</a:t>
            </a:r>
            <a:r>
              <a:rPr lang="en-US" altLang="zh-CN" dirty="0">
                <a:solidFill>
                  <a:schemeClr val="bg2">
                    <a:lumMod val="10000"/>
                  </a:schemeClr>
                </a:solidFill>
              </a:rPr>
              <a:t>EXISTS</a:t>
            </a:r>
            <a:r>
              <a:rPr lang="zh-CN" altLang="en-US" dirty="0">
                <a:solidFill>
                  <a:schemeClr val="bg2">
                    <a:lumMod val="10000"/>
                  </a:schemeClr>
                </a:solidFill>
              </a:rPr>
              <a:t>谓词的子查询</a:t>
            </a:r>
          </a:p>
        </p:txBody>
      </p:sp>
      <p:sp>
        <p:nvSpPr>
          <p:cNvPr id="6" name="Oval 4">
            <a:extLst>
              <a:ext uri="{FF2B5EF4-FFF2-40B4-BE49-F238E27FC236}">
                <a16:creationId xmlns:a16="http://schemas.microsoft.com/office/drawing/2014/main" id="{8B7D4D0E-F264-A444-A95B-F1D41AC2FA7E}"/>
              </a:ext>
            </a:extLst>
          </p:cNvPr>
          <p:cNvSpPr/>
          <p:nvPr/>
        </p:nvSpPr>
        <p:spPr>
          <a:xfrm>
            <a:off x="6864085" y="1446812"/>
            <a:ext cx="1071523" cy="1077671"/>
          </a:xfrm>
          <a:prstGeom prst="ellipse">
            <a:avLst/>
          </a:prstGeom>
          <a:solidFill>
            <a:srgbClr val="FFB407"/>
          </a:solidFill>
          <a:ln w="25400">
            <a:noFill/>
          </a:ln>
          <a:effectLst>
            <a:outerShdw blurRad="254000" dist="63500" dir="2700000" algn="tl" rotWithShape="0">
              <a:prstClr val="black">
                <a:alpha val="20000"/>
              </a:prstClr>
            </a:outerShdw>
          </a:effectLst>
          <a:scene3d>
            <a:camera prst="orthographicFront"/>
            <a:lightRig rig="twoPt" dir="t"/>
          </a:scene3d>
          <a:sp3d prstMaterial="plastic">
            <a:extrusionClr>
              <a:schemeClr val="accent1"/>
            </a:extrusionClr>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33">
              <a:solidFill>
                <a:srgbClr val="B2B2B2"/>
              </a:solidFill>
              <a:latin typeface="微软雅黑"/>
            </a:endParaRPr>
          </a:p>
        </p:txBody>
      </p:sp>
      <p:sp>
        <p:nvSpPr>
          <p:cNvPr id="7" name="Oval 5">
            <a:extLst>
              <a:ext uri="{FF2B5EF4-FFF2-40B4-BE49-F238E27FC236}">
                <a16:creationId xmlns:a16="http://schemas.microsoft.com/office/drawing/2014/main" id="{C07F31B8-960F-3547-9BAF-A486ECBFD526}"/>
              </a:ext>
            </a:extLst>
          </p:cNvPr>
          <p:cNvSpPr/>
          <p:nvPr/>
        </p:nvSpPr>
        <p:spPr>
          <a:xfrm>
            <a:off x="4367808" y="1446812"/>
            <a:ext cx="1071523" cy="1077671"/>
          </a:xfrm>
          <a:prstGeom prst="ellipse">
            <a:avLst/>
          </a:prstGeom>
          <a:solidFill>
            <a:srgbClr val="596784"/>
          </a:solidFill>
          <a:ln w="25400">
            <a:noFill/>
          </a:ln>
          <a:effectLst>
            <a:outerShdw blurRad="254000" dist="63500" dir="2700000" algn="tl" rotWithShape="0">
              <a:prstClr val="black">
                <a:alpha val="20000"/>
              </a:prstClr>
            </a:outerShdw>
          </a:effectLst>
          <a:scene3d>
            <a:camera prst="orthographicFront"/>
            <a:lightRig rig="twoPt" dir="t"/>
          </a:scene3d>
          <a:sp3d prstMaterial="plastic">
            <a:extrusionClr>
              <a:schemeClr val="accent1"/>
            </a:extrusionClr>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33">
              <a:solidFill>
                <a:srgbClr val="B2B2B2"/>
              </a:solidFill>
              <a:latin typeface="微软雅黑"/>
            </a:endParaRPr>
          </a:p>
        </p:txBody>
      </p:sp>
      <p:sp>
        <p:nvSpPr>
          <p:cNvPr id="18" name="Freeform 45">
            <a:extLst>
              <a:ext uri="{FF2B5EF4-FFF2-40B4-BE49-F238E27FC236}">
                <a16:creationId xmlns:a16="http://schemas.microsoft.com/office/drawing/2014/main" id="{9A5191EC-CFB7-CD43-86DB-6CA87D6E8F4B}"/>
              </a:ext>
            </a:extLst>
          </p:cNvPr>
          <p:cNvSpPr>
            <a:spLocks noEditPoints="1"/>
          </p:cNvSpPr>
          <p:nvPr/>
        </p:nvSpPr>
        <p:spPr bwMode="auto">
          <a:xfrm>
            <a:off x="4662311" y="1674505"/>
            <a:ext cx="482519" cy="622283"/>
          </a:xfrm>
          <a:custGeom>
            <a:avLst/>
            <a:gdLst>
              <a:gd name="T0" fmla="*/ 104 w 109"/>
              <a:gd name="T1" fmla="*/ 67 h 141"/>
              <a:gd name="T2" fmla="*/ 96 w 109"/>
              <a:gd name="T3" fmla="*/ 67 h 141"/>
              <a:gd name="T4" fmla="*/ 96 w 109"/>
              <a:gd name="T5" fmla="*/ 44 h 141"/>
              <a:gd name="T6" fmla="*/ 84 w 109"/>
              <a:gd name="T7" fmla="*/ 13 h 141"/>
              <a:gd name="T8" fmla="*/ 55 w 109"/>
              <a:gd name="T9" fmla="*/ 0 h 141"/>
              <a:gd name="T10" fmla="*/ 25 w 109"/>
              <a:gd name="T11" fmla="*/ 13 h 141"/>
              <a:gd name="T12" fmla="*/ 13 w 109"/>
              <a:gd name="T13" fmla="*/ 44 h 141"/>
              <a:gd name="T14" fmla="*/ 13 w 109"/>
              <a:gd name="T15" fmla="*/ 67 h 141"/>
              <a:gd name="T16" fmla="*/ 6 w 109"/>
              <a:gd name="T17" fmla="*/ 67 h 141"/>
              <a:gd name="T18" fmla="*/ 0 w 109"/>
              <a:gd name="T19" fmla="*/ 73 h 141"/>
              <a:gd name="T20" fmla="*/ 0 w 109"/>
              <a:gd name="T21" fmla="*/ 136 h 141"/>
              <a:gd name="T22" fmla="*/ 6 w 109"/>
              <a:gd name="T23" fmla="*/ 141 h 141"/>
              <a:gd name="T24" fmla="*/ 104 w 109"/>
              <a:gd name="T25" fmla="*/ 141 h 141"/>
              <a:gd name="T26" fmla="*/ 109 w 109"/>
              <a:gd name="T27" fmla="*/ 136 h 141"/>
              <a:gd name="T28" fmla="*/ 109 w 109"/>
              <a:gd name="T29" fmla="*/ 73 h 141"/>
              <a:gd name="T30" fmla="*/ 104 w 109"/>
              <a:gd name="T31" fmla="*/ 67 h 141"/>
              <a:gd name="T32" fmla="*/ 67 w 109"/>
              <a:gd name="T33" fmla="*/ 124 h 141"/>
              <a:gd name="T34" fmla="*/ 55 w 109"/>
              <a:gd name="T35" fmla="*/ 136 h 141"/>
              <a:gd name="T36" fmla="*/ 43 w 109"/>
              <a:gd name="T37" fmla="*/ 124 h 141"/>
              <a:gd name="T38" fmla="*/ 43 w 109"/>
              <a:gd name="T39" fmla="*/ 102 h 141"/>
              <a:gd name="T40" fmla="*/ 55 w 109"/>
              <a:gd name="T41" fmla="*/ 90 h 141"/>
              <a:gd name="T42" fmla="*/ 67 w 109"/>
              <a:gd name="T43" fmla="*/ 102 h 141"/>
              <a:gd name="T44" fmla="*/ 67 w 109"/>
              <a:gd name="T45" fmla="*/ 124 h 141"/>
              <a:gd name="T46" fmla="*/ 77 w 109"/>
              <a:gd name="T47" fmla="*/ 67 h 141"/>
              <a:gd name="T48" fmla="*/ 33 w 109"/>
              <a:gd name="T49" fmla="*/ 67 h 141"/>
              <a:gd name="T50" fmla="*/ 33 w 109"/>
              <a:gd name="T51" fmla="*/ 44 h 141"/>
              <a:gd name="T52" fmla="*/ 39 w 109"/>
              <a:gd name="T53" fmla="*/ 26 h 141"/>
              <a:gd name="T54" fmla="*/ 55 w 109"/>
              <a:gd name="T55" fmla="*/ 19 h 141"/>
              <a:gd name="T56" fmla="*/ 70 w 109"/>
              <a:gd name="T57" fmla="*/ 26 h 141"/>
              <a:gd name="T58" fmla="*/ 77 w 109"/>
              <a:gd name="T59" fmla="*/ 44 h 141"/>
              <a:gd name="T60" fmla="*/ 77 w 109"/>
              <a:gd name="T61" fmla="*/ 6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9" h="141">
                <a:moveTo>
                  <a:pt x="104" y="67"/>
                </a:moveTo>
                <a:cubicBezTo>
                  <a:pt x="96" y="67"/>
                  <a:pt x="96" y="67"/>
                  <a:pt x="96" y="67"/>
                </a:cubicBezTo>
                <a:cubicBezTo>
                  <a:pt x="96" y="44"/>
                  <a:pt x="96" y="44"/>
                  <a:pt x="96" y="44"/>
                </a:cubicBezTo>
                <a:cubicBezTo>
                  <a:pt x="96" y="32"/>
                  <a:pt x="92" y="21"/>
                  <a:pt x="84" y="13"/>
                </a:cubicBezTo>
                <a:cubicBezTo>
                  <a:pt x="77" y="5"/>
                  <a:pt x="66" y="0"/>
                  <a:pt x="55" y="0"/>
                </a:cubicBezTo>
                <a:cubicBezTo>
                  <a:pt x="43" y="0"/>
                  <a:pt x="32" y="5"/>
                  <a:pt x="25" y="13"/>
                </a:cubicBezTo>
                <a:cubicBezTo>
                  <a:pt x="18" y="21"/>
                  <a:pt x="13" y="32"/>
                  <a:pt x="13" y="44"/>
                </a:cubicBezTo>
                <a:cubicBezTo>
                  <a:pt x="13" y="67"/>
                  <a:pt x="13" y="67"/>
                  <a:pt x="13" y="67"/>
                </a:cubicBezTo>
                <a:cubicBezTo>
                  <a:pt x="6" y="67"/>
                  <a:pt x="6" y="67"/>
                  <a:pt x="6" y="67"/>
                </a:cubicBezTo>
                <a:cubicBezTo>
                  <a:pt x="3" y="67"/>
                  <a:pt x="0" y="70"/>
                  <a:pt x="0" y="73"/>
                </a:cubicBezTo>
                <a:cubicBezTo>
                  <a:pt x="0" y="136"/>
                  <a:pt x="0" y="136"/>
                  <a:pt x="0" y="136"/>
                </a:cubicBezTo>
                <a:cubicBezTo>
                  <a:pt x="0" y="139"/>
                  <a:pt x="3" y="141"/>
                  <a:pt x="6" y="141"/>
                </a:cubicBezTo>
                <a:cubicBezTo>
                  <a:pt x="104" y="141"/>
                  <a:pt x="104" y="141"/>
                  <a:pt x="104" y="141"/>
                </a:cubicBezTo>
                <a:cubicBezTo>
                  <a:pt x="107" y="141"/>
                  <a:pt x="109" y="139"/>
                  <a:pt x="109" y="136"/>
                </a:cubicBezTo>
                <a:cubicBezTo>
                  <a:pt x="109" y="73"/>
                  <a:pt x="109" y="73"/>
                  <a:pt x="109" y="73"/>
                </a:cubicBezTo>
                <a:cubicBezTo>
                  <a:pt x="109" y="70"/>
                  <a:pt x="107" y="67"/>
                  <a:pt x="104" y="67"/>
                </a:cubicBezTo>
                <a:close/>
                <a:moveTo>
                  <a:pt x="67" y="124"/>
                </a:moveTo>
                <a:cubicBezTo>
                  <a:pt x="67" y="130"/>
                  <a:pt x="61" y="136"/>
                  <a:pt x="55" y="136"/>
                </a:cubicBezTo>
                <a:cubicBezTo>
                  <a:pt x="48" y="136"/>
                  <a:pt x="43" y="130"/>
                  <a:pt x="43" y="124"/>
                </a:cubicBezTo>
                <a:cubicBezTo>
                  <a:pt x="43" y="102"/>
                  <a:pt x="43" y="102"/>
                  <a:pt x="43" y="102"/>
                </a:cubicBezTo>
                <a:cubicBezTo>
                  <a:pt x="43" y="95"/>
                  <a:pt x="48" y="90"/>
                  <a:pt x="55" y="90"/>
                </a:cubicBezTo>
                <a:cubicBezTo>
                  <a:pt x="61" y="90"/>
                  <a:pt x="67" y="95"/>
                  <a:pt x="67" y="102"/>
                </a:cubicBezTo>
                <a:lnTo>
                  <a:pt x="67" y="124"/>
                </a:lnTo>
                <a:close/>
                <a:moveTo>
                  <a:pt x="77" y="67"/>
                </a:moveTo>
                <a:cubicBezTo>
                  <a:pt x="33" y="67"/>
                  <a:pt x="33" y="67"/>
                  <a:pt x="33" y="67"/>
                </a:cubicBezTo>
                <a:cubicBezTo>
                  <a:pt x="33" y="44"/>
                  <a:pt x="33" y="44"/>
                  <a:pt x="33" y="44"/>
                </a:cubicBezTo>
                <a:cubicBezTo>
                  <a:pt x="33" y="37"/>
                  <a:pt x="35" y="31"/>
                  <a:pt x="39" y="26"/>
                </a:cubicBezTo>
                <a:cubicBezTo>
                  <a:pt x="44" y="22"/>
                  <a:pt x="49" y="19"/>
                  <a:pt x="55" y="19"/>
                </a:cubicBezTo>
                <a:cubicBezTo>
                  <a:pt x="61" y="19"/>
                  <a:pt x="66" y="22"/>
                  <a:pt x="70" y="26"/>
                </a:cubicBezTo>
                <a:cubicBezTo>
                  <a:pt x="74" y="31"/>
                  <a:pt x="77" y="37"/>
                  <a:pt x="77" y="44"/>
                </a:cubicBezTo>
                <a:lnTo>
                  <a:pt x="77" y="67"/>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a:solidFill>
                <a:srgbClr val="4D4D4D"/>
              </a:solidFill>
              <a:latin typeface="微软雅黑"/>
            </a:endParaRPr>
          </a:p>
        </p:txBody>
      </p:sp>
      <p:grpSp>
        <p:nvGrpSpPr>
          <p:cNvPr id="19" name="Group 32">
            <a:extLst>
              <a:ext uri="{FF2B5EF4-FFF2-40B4-BE49-F238E27FC236}">
                <a16:creationId xmlns:a16="http://schemas.microsoft.com/office/drawing/2014/main" id="{A30B5213-8E0A-F245-A6CE-BD8751B66A10}"/>
              </a:ext>
            </a:extLst>
          </p:cNvPr>
          <p:cNvGrpSpPr/>
          <p:nvPr/>
        </p:nvGrpSpPr>
        <p:grpSpPr>
          <a:xfrm>
            <a:off x="7083689" y="1674505"/>
            <a:ext cx="632319" cy="622283"/>
            <a:chOff x="1587575" y="2265358"/>
            <a:chExt cx="314468" cy="309477"/>
          </a:xfrm>
          <a:solidFill>
            <a:schemeClr val="bg1"/>
          </a:solidFill>
        </p:grpSpPr>
        <p:sp>
          <p:nvSpPr>
            <p:cNvPr id="20" name="Freeform 59">
              <a:extLst>
                <a:ext uri="{FF2B5EF4-FFF2-40B4-BE49-F238E27FC236}">
                  <a16:creationId xmlns:a16="http://schemas.microsoft.com/office/drawing/2014/main" id="{428E1712-EEDE-B244-A92F-73CEDAEAD2DE}"/>
                </a:ext>
              </a:extLst>
            </p:cNvPr>
            <p:cNvSpPr>
              <a:spLocks noEditPoints="1"/>
            </p:cNvSpPr>
            <p:nvPr/>
          </p:nvSpPr>
          <p:spPr bwMode="auto">
            <a:xfrm>
              <a:off x="1587575" y="2265358"/>
              <a:ext cx="314468" cy="309477"/>
            </a:xfrm>
            <a:custGeom>
              <a:avLst/>
              <a:gdLst>
                <a:gd name="T0" fmla="*/ 82 w 95"/>
                <a:gd name="T1" fmla="*/ 57 h 93"/>
                <a:gd name="T2" fmla="*/ 95 w 95"/>
                <a:gd name="T3" fmla="*/ 51 h 93"/>
                <a:gd name="T4" fmla="*/ 95 w 95"/>
                <a:gd name="T5" fmla="*/ 41 h 93"/>
                <a:gd name="T6" fmla="*/ 82 w 95"/>
                <a:gd name="T7" fmla="*/ 36 h 93"/>
                <a:gd name="T8" fmla="*/ 80 w 95"/>
                <a:gd name="T9" fmla="*/ 30 h 93"/>
                <a:gd name="T10" fmla="*/ 85 w 95"/>
                <a:gd name="T11" fmla="*/ 17 h 93"/>
                <a:gd name="T12" fmla="*/ 77 w 95"/>
                <a:gd name="T13" fmla="*/ 10 h 93"/>
                <a:gd name="T14" fmla="*/ 64 w 95"/>
                <a:gd name="T15" fmla="*/ 15 h 93"/>
                <a:gd name="T16" fmla="*/ 59 w 95"/>
                <a:gd name="T17" fmla="*/ 13 h 93"/>
                <a:gd name="T18" fmla="*/ 53 w 95"/>
                <a:gd name="T19" fmla="*/ 0 h 93"/>
                <a:gd name="T20" fmla="*/ 42 w 95"/>
                <a:gd name="T21" fmla="*/ 0 h 93"/>
                <a:gd name="T22" fmla="*/ 37 w 95"/>
                <a:gd name="T23" fmla="*/ 13 h 93"/>
                <a:gd name="T24" fmla="*/ 31 w 95"/>
                <a:gd name="T25" fmla="*/ 15 h 93"/>
                <a:gd name="T26" fmla="*/ 18 w 95"/>
                <a:gd name="T27" fmla="*/ 10 h 93"/>
                <a:gd name="T28" fmla="*/ 10 w 95"/>
                <a:gd name="T29" fmla="*/ 17 h 93"/>
                <a:gd name="T30" fmla="*/ 16 w 95"/>
                <a:gd name="T31" fmla="*/ 30 h 93"/>
                <a:gd name="T32" fmla="*/ 13 w 95"/>
                <a:gd name="T33" fmla="*/ 36 h 93"/>
                <a:gd name="T34" fmla="*/ 0 w 95"/>
                <a:gd name="T35" fmla="*/ 41 h 93"/>
                <a:gd name="T36" fmla="*/ 0 w 95"/>
                <a:gd name="T37" fmla="*/ 52 h 93"/>
                <a:gd name="T38" fmla="*/ 13 w 95"/>
                <a:gd name="T39" fmla="*/ 57 h 93"/>
                <a:gd name="T40" fmla="*/ 16 w 95"/>
                <a:gd name="T41" fmla="*/ 63 h 93"/>
                <a:gd name="T42" fmla="*/ 11 w 95"/>
                <a:gd name="T43" fmla="*/ 76 h 93"/>
                <a:gd name="T44" fmla="*/ 18 w 95"/>
                <a:gd name="T45" fmla="*/ 83 h 93"/>
                <a:gd name="T46" fmla="*/ 31 w 95"/>
                <a:gd name="T47" fmla="*/ 78 h 93"/>
                <a:gd name="T48" fmla="*/ 37 w 95"/>
                <a:gd name="T49" fmla="*/ 80 h 93"/>
                <a:gd name="T50" fmla="*/ 43 w 95"/>
                <a:gd name="T51" fmla="*/ 93 h 93"/>
                <a:gd name="T52" fmla="*/ 53 w 95"/>
                <a:gd name="T53" fmla="*/ 93 h 93"/>
                <a:gd name="T54" fmla="*/ 59 w 95"/>
                <a:gd name="T55" fmla="*/ 80 h 93"/>
                <a:gd name="T56" fmla="*/ 64 w 95"/>
                <a:gd name="T57" fmla="*/ 78 h 93"/>
                <a:gd name="T58" fmla="*/ 78 w 95"/>
                <a:gd name="T59" fmla="*/ 83 h 93"/>
                <a:gd name="T60" fmla="*/ 85 w 95"/>
                <a:gd name="T61" fmla="*/ 75 h 93"/>
                <a:gd name="T62" fmla="*/ 80 w 95"/>
                <a:gd name="T63" fmla="*/ 63 h 93"/>
                <a:gd name="T64" fmla="*/ 82 w 95"/>
                <a:gd name="T65" fmla="*/ 57 h 93"/>
                <a:gd name="T66" fmla="*/ 48 w 95"/>
                <a:gd name="T67" fmla="*/ 61 h 93"/>
                <a:gd name="T68" fmla="*/ 33 w 95"/>
                <a:gd name="T69" fmla="*/ 46 h 93"/>
                <a:gd name="T70" fmla="*/ 48 w 95"/>
                <a:gd name="T71" fmla="*/ 32 h 93"/>
                <a:gd name="T72" fmla="*/ 63 w 95"/>
                <a:gd name="T73" fmla="*/ 46 h 93"/>
                <a:gd name="T74" fmla="*/ 48 w 95"/>
                <a:gd name="T75" fmla="*/ 6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5" h="93">
                  <a:moveTo>
                    <a:pt x="82" y="57"/>
                  </a:moveTo>
                  <a:cubicBezTo>
                    <a:pt x="82" y="57"/>
                    <a:pt x="95" y="52"/>
                    <a:pt x="95" y="51"/>
                  </a:cubicBezTo>
                  <a:cubicBezTo>
                    <a:pt x="95" y="41"/>
                    <a:pt x="95" y="41"/>
                    <a:pt x="95" y="41"/>
                  </a:cubicBezTo>
                  <a:cubicBezTo>
                    <a:pt x="95" y="40"/>
                    <a:pt x="82" y="36"/>
                    <a:pt x="82" y="36"/>
                  </a:cubicBezTo>
                  <a:cubicBezTo>
                    <a:pt x="80" y="30"/>
                    <a:pt x="80" y="30"/>
                    <a:pt x="80" y="30"/>
                  </a:cubicBezTo>
                  <a:cubicBezTo>
                    <a:pt x="80" y="30"/>
                    <a:pt x="85" y="17"/>
                    <a:pt x="85" y="17"/>
                  </a:cubicBezTo>
                  <a:cubicBezTo>
                    <a:pt x="77" y="10"/>
                    <a:pt x="77" y="10"/>
                    <a:pt x="77" y="10"/>
                  </a:cubicBezTo>
                  <a:cubicBezTo>
                    <a:pt x="77" y="9"/>
                    <a:pt x="64" y="15"/>
                    <a:pt x="64" y="15"/>
                  </a:cubicBezTo>
                  <a:cubicBezTo>
                    <a:pt x="59" y="13"/>
                    <a:pt x="59" y="13"/>
                    <a:pt x="59" y="13"/>
                  </a:cubicBezTo>
                  <a:cubicBezTo>
                    <a:pt x="59" y="13"/>
                    <a:pt x="53" y="0"/>
                    <a:pt x="53" y="0"/>
                  </a:cubicBezTo>
                  <a:cubicBezTo>
                    <a:pt x="42" y="0"/>
                    <a:pt x="42" y="0"/>
                    <a:pt x="42" y="0"/>
                  </a:cubicBezTo>
                  <a:cubicBezTo>
                    <a:pt x="42" y="0"/>
                    <a:pt x="37" y="13"/>
                    <a:pt x="37" y="13"/>
                  </a:cubicBezTo>
                  <a:cubicBezTo>
                    <a:pt x="31" y="15"/>
                    <a:pt x="31" y="15"/>
                    <a:pt x="31" y="15"/>
                  </a:cubicBezTo>
                  <a:cubicBezTo>
                    <a:pt x="31" y="15"/>
                    <a:pt x="18" y="10"/>
                    <a:pt x="18" y="10"/>
                  </a:cubicBezTo>
                  <a:cubicBezTo>
                    <a:pt x="10" y="17"/>
                    <a:pt x="10" y="17"/>
                    <a:pt x="10" y="17"/>
                  </a:cubicBezTo>
                  <a:cubicBezTo>
                    <a:pt x="10" y="18"/>
                    <a:pt x="16" y="30"/>
                    <a:pt x="16" y="30"/>
                  </a:cubicBezTo>
                  <a:cubicBezTo>
                    <a:pt x="13" y="36"/>
                    <a:pt x="13" y="36"/>
                    <a:pt x="13" y="36"/>
                  </a:cubicBezTo>
                  <a:cubicBezTo>
                    <a:pt x="13" y="36"/>
                    <a:pt x="0" y="41"/>
                    <a:pt x="0" y="41"/>
                  </a:cubicBezTo>
                  <a:cubicBezTo>
                    <a:pt x="0" y="52"/>
                    <a:pt x="0" y="52"/>
                    <a:pt x="0" y="52"/>
                  </a:cubicBezTo>
                  <a:cubicBezTo>
                    <a:pt x="0" y="52"/>
                    <a:pt x="13" y="57"/>
                    <a:pt x="13" y="57"/>
                  </a:cubicBezTo>
                  <a:cubicBezTo>
                    <a:pt x="16" y="63"/>
                    <a:pt x="16" y="63"/>
                    <a:pt x="16" y="63"/>
                  </a:cubicBezTo>
                  <a:cubicBezTo>
                    <a:pt x="16" y="63"/>
                    <a:pt x="10" y="75"/>
                    <a:pt x="11" y="76"/>
                  </a:cubicBezTo>
                  <a:cubicBezTo>
                    <a:pt x="18" y="83"/>
                    <a:pt x="18" y="83"/>
                    <a:pt x="18" y="83"/>
                  </a:cubicBezTo>
                  <a:cubicBezTo>
                    <a:pt x="19" y="84"/>
                    <a:pt x="31" y="78"/>
                    <a:pt x="31" y="78"/>
                  </a:cubicBezTo>
                  <a:cubicBezTo>
                    <a:pt x="37" y="80"/>
                    <a:pt x="37" y="80"/>
                    <a:pt x="37" y="80"/>
                  </a:cubicBezTo>
                  <a:cubicBezTo>
                    <a:pt x="37" y="80"/>
                    <a:pt x="42" y="93"/>
                    <a:pt x="43" y="93"/>
                  </a:cubicBezTo>
                  <a:cubicBezTo>
                    <a:pt x="53" y="93"/>
                    <a:pt x="53" y="93"/>
                    <a:pt x="53" y="93"/>
                  </a:cubicBezTo>
                  <a:cubicBezTo>
                    <a:pt x="54" y="93"/>
                    <a:pt x="59" y="80"/>
                    <a:pt x="59" y="80"/>
                  </a:cubicBezTo>
                  <a:cubicBezTo>
                    <a:pt x="64" y="78"/>
                    <a:pt x="64" y="78"/>
                    <a:pt x="64" y="78"/>
                  </a:cubicBezTo>
                  <a:cubicBezTo>
                    <a:pt x="64" y="78"/>
                    <a:pt x="77" y="83"/>
                    <a:pt x="78" y="83"/>
                  </a:cubicBezTo>
                  <a:cubicBezTo>
                    <a:pt x="85" y="75"/>
                    <a:pt x="85" y="75"/>
                    <a:pt x="85" y="75"/>
                  </a:cubicBezTo>
                  <a:cubicBezTo>
                    <a:pt x="86" y="75"/>
                    <a:pt x="80" y="63"/>
                    <a:pt x="80" y="63"/>
                  </a:cubicBezTo>
                  <a:lnTo>
                    <a:pt x="82" y="57"/>
                  </a:lnTo>
                  <a:close/>
                  <a:moveTo>
                    <a:pt x="48" y="61"/>
                  </a:moveTo>
                  <a:cubicBezTo>
                    <a:pt x="39" y="61"/>
                    <a:pt x="33" y="55"/>
                    <a:pt x="33" y="46"/>
                  </a:cubicBezTo>
                  <a:cubicBezTo>
                    <a:pt x="33" y="38"/>
                    <a:pt x="39" y="32"/>
                    <a:pt x="48" y="32"/>
                  </a:cubicBezTo>
                  <a:cubicBezTo>
                    <a:pt x="56" y="32"/>
                    <a:pt x="63" y="38"/>
                    <a:pt x="63" y="46"/>
                  </a:cubicBezTo>
                  <a:cubicBezTo>
                    <a:pt x="63" y="55"/>
                    <a:pt x="56" y="61"/>
                    <a:pt x="48"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srgbClr val="4D4D4D"/>
                </a:solidFill>
                <a:latin typeface="微软雅黑"/>
              </a:endParaRPr>
            </a:p>
          </p:txBody>
        </p:sp>
        <p:sp>
          <p:nvSpPr>
            <p:cNvPr id="21" name="Oval 60">
              <a:extLst>
                <a:ext uri="{FF2B5EF4-FFF2-40B4-BE49-F238E27FC236}">
                  <a16:creationId xmlns:a16="http://schemas.microsoft.com/office/drawing/2014/main" id="{130E12A8-2B2F-5F4A-B1B1-A01125285B2C}"/>
                </a:ext>
              </a:extLst>
            </p:cNvPr>
            <p:cNvSpPr>
              <a:spLocks noChangeArrowheads="1"/>
            </p:cNvSpPr>
            <p:nvPr/>
          </p:nvSpPr>
          <p:spPr bwMode="auto">
            <a:xfrm>
              <a:off x="1712364" y="2387652"/>
              <a:ext cx="64890" cy="6239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srgbClr val="4D4D4D"/>
                </a:solidFill>
                <a:latin typeface="微软雅黑"/>
              </a:endParaRPr>
            </a:p>
          </p:txBody>
        </p:sp>
      </p:grpSp>
      <p:grpSp>
        <p:nvGrpSpPr>
          <p:cNvPr id="31" name="组合 30">
            <a:extLst>
              <a:ext uri="{FF2B5EF4-FFF2-40B4-BE49-F238E27FC236}">
                <a16:creationId xmlns:a16="http://schemas.microsoft.com/office/drawing/2014/main" id="{50F1F7C9-4195-8345-9D95-B642F2E94565}"/>
              </a:ext>
            </a:extLst>
          </p:cNvPr>
          <p:cNvGrpSpPr/>
          <p:nvPr/>
        </p:nvGrpSpPr>
        <p:grpSpPr>
          <a:xfrm>
            <a:off x="6746410" y="2524481"/>
            <a:ext cx="4462696" cy="1257392"/>
            <a:chOff x="5059807" y="1655564"/>
            <a:chExt cx="2377186" cy="943044"/>
          </a:xfrm>
        </p:grpSpPr>
        <p:sp>
          <p:nvSpPr>
            <p:cNvPr id="32" name="TextBox 56">
              <a:extLst>
                <a:ext uri="{FF2B5EF4-FFF2-40B4-BE49-F238E27FC236}">
                  <a16:creationId xmlns:a16="http://schemas.microsoft.com/office/drawing/2014/main" id="{0113818E-D24F-924F-8595-49E3DADFDD0F}"/>
                </a:ext>
              </a:extLst>
            </p:cNvPr>
            <p:cNvSpPr txBox="1"/>
            <p:nvPr/>
          </p:nvSpPr>
          <p:spPr>
            <a:xfrm>
              <a:off x="5059807" y="2067694"/>
              <a:ext cx="2377186" cy="530914"/>
            </a:xfrm>
            <a:prstGeom prst="rect">
              <a:avLst/>
            </a:prstGeom>
            <a:noFill/>
          </p:spPr>
          <p:txBody>
            <a:bodyPr wrap="square" rtlCol="0">
              <a:spAutoFit/>
            </a:bodyPr>
            <a:lstStyle/>
            <a:p>
              <a:pPr marL="9525" lvl="2">
                <a:buSzPct val="100000"/>
                <a:buFontTx/>
                <a:buNone/>
                <a:defRPr/>
              </a:pPr>
              <a:r>
                <a:rPr lang="zh-CN" altLang="en-US" sz="2000" b="1" dirty="0">
                  <a:latin typeface="Times New Roman" panose="02020603050405020304" pitchFamily="18" charset="0"/>
                </a:rPr>
                <a:t>若内层查询结果非空，则返回</a:t>
              </a:r>
              <a:r>
                <a:rPr lang="zh-CN" altLang="en-US" sz="2000" b="1" dirty="0">
                  <a:solidFill>
                    <a:srgbClr val="C00000"/>
                  </a:solidFill>
                  <a:latin typeface="Times New Roman" panose="02020603050405020304" pitchFamily="18" charset="0"/>
                </a:rPr>
                <a:t>假</a:t>
              </a:r>
              <a:r>
                <a:rPr lang="zh-CN" altLang="en-US" sz="2000" b="1" dirty="0">
                  <a:latin typeface="Times New Roman" panose="02020603050405020304" pitchFamily="18" charset="0"/>
                </a:rPr>
                <a:t>值；</a:t>
              </a:r>
              <a:endParaRPr lang="en-US" altLang="zh-CN" sz="2000" b="1" dirty="0">
                <a:latin typeface="Times New Roman" panose="02020603050405020304" pitchFamily="18" charset="0"/>
              </a:endParaRPr>
            </a:p>
            <a:p>
              <a:pPr marL="9525" lvl="2">
                <a:buSzPct val="100000"/>
                <a:buFontTx/>
                <a:buNone/>
                <a:defRPr/>
              </a:pPr>
              <a:r>
                <a:rPr lang="zh-CN" altLang="en-US" sz="2000" b="1" dirty="0">
                  <a:latin typeface="Times New Roman" panose="02020603050405020304" pitchFamily="18" charset="0"/>
                </a:rPr>
                <a:t>若内层查询结果为空，则返回</a:t>
              </a:r>
              <a:r>
                <a:rPr lang="zh-CN" altLang="en-US" sz="2000" b="1" dirty="0">
                  <a:solidFill>
                    <a:srgbClr val="C00000"/>
                  </a:solidFill>
                  <a:latin typeface="Times New Roman" panose="02020603050405020304" pitchFamily="18" charset="0"/>
                </a:rPr>
                <a:t>真</a:t>
              </a:r>
              <a:r>
                <a:rPr lang="zh-CN" altLang="en-US" sz="2000" b="1" dirty="0">
                  <a:latin typeface="Times New Roman" panose="02020603050405020304" pitchFamily="18" charset="0"/>
                </a:rPr>
                <a:t>值。</a:t>
              </a:r>
            </a:p>
          </p:txBody>
        </p:sp>
        <p:sp>
          <p:nvSpPr>
            <p:cNvPr id="33" name="TextBox 56">
              <a:extLst>
                <a:ext uri="{FF2B5EF4-FFF2-40B4-BE49-F238E27FC236}">
                  <a16:creationId xmlns:a16="http://schemas.microsoft.com/office/drawing/2014/main" id="{78F4C8BE-BDFD-BE45-87DD-41C93839473E}"/>
                </a:ext>
              </a:extLst>
            </p:cNvPr>
            <p:cNvSpPr txBox="1"/>
            <p:nvPr/>
          </p:nvSpPr>
          <p:spPr>
            <a:xfrm>
              <a:off x="5070814" y="1655564"/>
              <a:ext cx="1717032" cy="599780"/>
            </a:xfrm>
            <a:prstGeom prst="rect">
              <a:avLst/>
            </a:prstGeom>
            <a:noFill/>
          </p:spPr>
          <p:txBody>
            <a:bodyPr wrap="square" rtlCol="0">
              <a:spAutoFit/>
            </a:bodyPr>
            <a:lstStyle/>
            <a:p>
              <a:pPr>
                <a:lnSpc>
                  <a:spcPct val="120000"/>
                </a:lnSpc>
              </a:pPr>
              <a:r>
                <a:rPr lang="en-US" altLang="zh-CN" sz="2000" b="1" dirty="0">
                  <a:solidFill>
                    <a:srgbClr val="FFB407"/>
                  </a:solidFill>
                  <a:latin typeface="微软雅黑" panose="020B0503020204020204" pitchFamily="34" charset="-122"/>
                  <a:ea typeface="微软雅黑" panose="020B0503020204020204" pitchFamily="34" charset="-122"/>
                </a:rPr>
                <a:t>NOT EXISTS</a:t>
              </a:r>
              <a:r>
                <a:rPr lang="zh-CN" altLang="en-US" sz="2000" b="1" dirty="0">
                  <a:solidFill>
                    <a:srgbClr val="FFB407"/>
                  </a:solidFill>
                  <a:latin typeface="微软雅黑" panose="020B0503020204020204" pitchFamily="34" charset="-122"/>
                  <a:ea typeface="微软雅黑" panose="020B0503020204020204" pitchFamily="34" charset="-122"/>
                </a:rPr>
                <a:t>谓词</a:t>
              </a:r>
              <a:endParaRPr lang="en-US" altLang="zh-CN" sz="2000" b="1" dirty="0">
                <a:solidFill>
                  <a:srgbClr val="FFB407"/>
                </a:solidFill>
                <a:latin typeface="微软雅黑" panose="020B0503020204020204" pitchFamily="34" charset="-122"/>
                <a:ea typeface="微软雅黑" panose="020B0503020204020204" pitchFamily="34" charset="-122"/>
              </a:endParaRPr>
            </a:p>
            <a:p>
              <a:pPr>
                <a:lnSpc>
                  <a:spcPct val="120000"/>
                </a:lnSpc>
              </a:pPr>
              <a:endParaRPr lang="en-US" altLang="zh-CN" sz="2000" b="1" dirty="0">
                <a:solidFill>
                  <a:srgbClr val="FFB407"/>
                </a:solidFill>
                <a:latin typeface="微软雅黑" panose="020B0503020204020204" pitchFamily="34" charset="-122"/>
                <a:ea typeface="微软雅黑" panose="020B0503020204020204" pitchFamily="34" charset="-122"/>
              </a:endParaRPr>
            </a:p>
          </p:txBody>
        </p:sp>
      </p:grpSp>
      <p:grpSp>
        <p:nvGrpSpPr>
          <p:cNvPr id="34" name="组合 33">
            <a:extLst>
              <a:ext uri="{FF2B5EF4-FFF2-40B4-BE49-F238E27FC236}">
                <a16:creationId xmlns:a16="http://schemas.microsoft.com/office/drawing/2014/main" id="{3B9806E5-18B2-FF4E-A660-BE05583F98DB}"/>
              </a:ext>
            </a:extLst>
          </p:cNvPr>
          <p:cNvGrpSpPr/>
          <p:nvPr/>
        </p:nvGrpSpPr>
        <p:grpSpPr>
          <a:xfrm>
            <a:off x="0" y="2524481"/>
            <a:ext cx="5528229" cy="3695827"/>
            <a:chOff x="5059807" y="1673399"/>
            <a:chExt cx="2377186" cy="2771872"/>
          </a:xfrm>
        </p:grpSpPr>
        <p:sp>
          <p:nvSpPr>
            <p:cNvPr id="35" name="TextBox 56">
              <a:extLst>
                <a:ext uri="{FF2B5EF4-FFF2-40B4-BE49-F238E27FC236}">
                  <a16:creationId xmlns:a16="http://schemas.microsoft.com/office/drawing/2014/main" id="{99BA1939-3D2E-7B4E-89FE-4C2F5B4CC3B4}"/>
                </a:ext>
              </a:extLst>
            </p:cNvPr>
            <p:cNvSpPr txBox="1"/>
            <p:nvPr/>
          </p:nvSpPr>
          <p:spPr>
            <a:xfrm>
              <a:off x="5059807" y="2067695"/>
              <a:ext cx="2377186" cy="2377576"/>
            </a:xfrm>
            <a:prstGeom prst="rect">
              <a:avLst/>
            </a:prstGeom>
            <a:noFill/>
          </p:spPr>
          <p:txBody>
            <a:bodyPr wrap="square" rtlCol="0">
              <a:spAutoFit/>
            </a:bodyPr>
            <a:lstStyle/>
            <a:p>
              <a:pPr marL="9525" lvl="1" algn="r">
                <a:buClr>
                  <a:srgbClr val="A50021"/>
                </a:buClr>
              </a:pPr>
              <a:r>
                <a:rPr lang="zh-CN" altLang="en-US" sz="2000" b="1" dirty="0">
                  <a:latin typeface="Times New Roman" panose="02020603050405020304" pitchFamily="18" charset="0"/>
                </a:rPr>
                <a:t>带有</a:t>
              </a:r>
              <a:r>
                <a:rPr lang="en-US" altLang="zh-CN" sz="2000" b="1" dirty="0">
                  <a:latin typeface="Times New Roman" panose="02020603050405020304" pitchFamily="18" charset="0"/>
                </a:rPr>
                <a:t>EXISTS</a:t>
              </a:r>
              <a:r>
                <a:rPr lang="zh-CN" altLang="en-US" sz="2000" b="1" dirty="0">
                  <a:latin typeface="Times New Roman" panose="02020603050405020304" pitchFamily="18" charset="0"/>
                </a:rPr>
                <a:t>谓词的子查询不返回任何数据，只产生逻辑真值“</a:t>
              </a:r>
              <a:r>
                <a:rPr lang="en-US" altLang="zh-CN" sz="2000" b="1" dirty="0">
                  <a:latin typeface="Times New Roman" panose="02020603050405020304" pitchFamily="18" charset="0"/>
                </a:rPr>
                <a:t>true</a:t>
              </a:r>
              <a:r>
                <a:rPr lang="zh-CN" altLang="en-US" sz="2000" b="1" dirty="0">
                  <a:latin typeface="Times New Roman" panose="02020603050405020304" pitchFamily="18" charset="0"/>
                </a:rPr>
                <a:t>”或逻辑假值“</a:t>
              </a:r>
              <a:r>
                <a:rPr lang="en-US" altLang="zh-CN" sz="2000" b="1" dirty="0">
                  <a:latin typeface="Times New Roman" panose="02020603050405020304" pitchFamily="18" charset="0"/>
                </a:rPr>
                <a:t>false</a:t>
              </a:r>
              <a:r>
                <a:rPr lang="zh-CN" altLang="en-US" sz="2000" b="1" dirty="0">
                  <a:latin typeface="Times New Roman" panose="02020603050405020304" pitchFamily="18" charset="0"/>
                </a:rPr>
                <a:t>”。</a:t>
              </a:r>
              <a:endParaRPr lang="en-US" altLang="zh-CN" sz="2000" b="1" dirty="0">
                <a:latin typeface="Times New Roman" panose="02020603050405020304" pitchFamily="18" charset="0"/>
              </a:endParaRPr>
            </a:p>
            <a:p>
              <a:pPr marL="471487" lvl="1" algn="r">
                <a:lnSpc>
                  <a:spcPct val="150000"/>
                </a:lnSpc>
                <a:buClr>
                  <a:srgbClr val="A50021"/>
                </a:buClr>
              </a:pPr>
              <a:endParaRPr lang="en-US" altLang="zh-CN" sz="2000" b="1" dirty="0">
                <a:latin typeface="Times New Roman" panose="02020603050405020304" pitchFamily="18" charset="0"/>
              </a:endParaRPr>
            </a:p>
            <a:p>
              <a:pPr marL="1306512" lvl="3" algn="r">
                <a:buClr>
                  <a:srgbClr val="A50021"/>
                </a:buClr>
              </a:pPr>
              <a:r>
                <a:rPr lang="zh-CN" altLang="en-US" sz="2000" b="1" dirty="0">
                  <a:latin typeface="楷体_GB2312" pitchFamily="49" charset="-122"/>
                </a:rPr>
                <a:t>若内层查询结果非空，则返回</a:t>
              </a:r>
              <a:r>
                <a:rPr lang="zh-CN" altLang="en-US" sz="2000" b="1" dirty="0">
                  <a:solidFill>
                    <a:srgbClr val="FF0000"/>
                  </a:solidFill>
                  <a:latin typeface="楷体_GB2312" pitchFamily="49" charset="-122"/>
                </a:rPr>
                <a:t>真</a:t>
              </a:r>
              <a:r>
                <a:rPr lang="zh-CN" altLang="en-US" sz="2000" b="1" dirty="0">
                  <a:latin typeface="楷体_GB2312" pitchFamily="49" charset="-122"/>
                </a:rPr>
                <a:t>值</a:t>
              </a:r>
              <a:endParaRPr lang="en-US" altLang="zh-CN" sz="2000" b="1" dirty="0">
                <a:latin typeface="楷体_GB2312" pitchFamily="49" charset="-122"/>
              </a:endParaRPr>
            </a:p>
            <a:p>
              <a:pPr marL="1306512" lvl="3" algn="r">
                <a:buClr>
                  <a:srgbClr val="A50021"/>
                </a:buClr>
              </a:pPr>
              <a:r>
                <a:rPr lang="en-US" altLang="zh-CN" sz="2000" b="1" dirty="0">
                  <a:latin typeface="楷体_GB2312" pitchFamily="49" charset="-122"/>
                </a:rPr>
                <a:t>  </a:t>
              </a:r>
              <a:r>
                <a:rPr lang="zh-CN" altLang="en-US" sz="2000" b="1" dirty="0">
                  <a:latin typeface="楷体_GB2312" pitchFamily="49" charset="-122"/>
                </a:rPr>
                <a:t>若内层查询结果为空，则返回</a:t>
              </a:r>
              <a:r>
                <a:rPr lang="zh-CN" altLang="en-US" sz="2000" b="1" dirty="0">
                  <a:solidFill>
                    <a:srgbClr val="FF0000"/>
                  </a:solidFill>
                  <a:latin typeface="楷体_GB2312" pitchFamily="49" charset="-122"/>
                </a:rPr>
                <a:t>假</a:t>
              </a:r>
              <a:r>
                <a:rPr lang="zh-CN" altLang="en-US" sz="2000" b="1" dirty="0">
                  <a:latin typeface="楷体_GB2312" pitchFamily="49" charset="-122"/>
                </a:rPr>
                <a:t>值</a:t>
              </a:r>
              <a:endParaRPr lang="en-US" altLang="zh-CN" sz="2000" b="1" dirty="0">
                <a:latin typeface="楷体_GB2312" pitchFamily="49" charset="-122"/>
              </a:endParaRPr>
            </a:p>
            <a:p>
              <a:pPr marL="1306512" lvl="3" algn="r">
                <a:lnSpc>
                  <a:spcPct val="150000"/>
                </a:lnSpc>
                <a:buClr>
                  <a:srgbClr val="A50021"/>
                </a:buClr>
              </a:pPr>
              <a:endParaRPr lang="en-US" altLang="zh-CN" sz="2000" b="1" dirty="0">
                <a:latin typeface="楷体_GB2312" pitchFamily="49" charset="-122"/>
              </a:endParaRPr>
            </a:p>
            <a:p>
              <a:pPr marL="9525" lvl="3" algn="r">
                <a:buClr>
                  <a:srgbClr val="A50021"/>
                </a:buClr>
              </a:pPr>
              <a:r>
                <a:rPr lang="zh-CN" altLang="en-US" sz="2000" b="1" dirty="0">
                  <a:latin typeface="楷体_GB2312" pitchFamily="49" charset="-122"/>
                </a:rPr>
                <a:t>由</a:t>
              </a:r>
              <a:r>
                <a:rPr lang="en-US" altLang="zh-CN" sz="2000" b="1" dirty="0">
                  <a:latin typeface="楷体_GB2312" pitchFamily="49" charset="-122"/>
                </a:rPr>
                <a:t>EXISTS</a:t>
              </a:r>
              <a:r>
                <a:rPr lang="zh-CN" altLang="en-US" sz="2000" b="1" dirty="0">
                  <a:latin typeface="楷体_GB2312" pitchFamily="49" charset="-122"/>
                </a:rPr>
                <a:t>引出的子查询，其目标列表达式通常都用  </a:t>
              </a:r>
              <a:r>
                <a:rPr lang="en-US" altLang="zh-CN" sz="2000" b="1" dirty="0">
                  <a:solidFill>
                    <a:srgbClr val="C00000"/>
                  </a:solidFill>
                  <a:latin typeface="楷体_GB2312" pitchFamily="49" charset="-122"/>
                </a:rPr>
                <a:t>*</a:t>
              </a:r>
              <a:r>
                <a:rPr lang="en-US" altLang="zh-CN" sz="2000" b="1" dirty="0">
                  <a:latin typeface="楷体_GB2312" pitchFamily="49" charset="-122"/>
                </a:rPr>
                <a:t> </a:t>
              </a:r>
              <a:r>
                <a:rPr lang="zh-CN" altLang="en-US" sz="2000" b="1" dirty="0">
                  <a:latin typeface="楷体_GB2312" pitchFamily="49" charset="-122"/>
                </a:rPr>
                <a:t> ，因为带</a:t>
              </a:r>
              <a:r>
                <a:rPr lang="en-US" altLang="zh-CN" sz="2000" b="1" dirty="0">
                  <a:latin typeface="楷体_GB2312" pitchFamily="49" charset="-122"/>
                </a:rPr>
                <a:t>EXISTS</a:t>
              </a:r>
              <a:r>
                <a:rPr lang="zh-CN" altLang="en-US" sz="2000" b="1" dirty="0">
                  <a:latin typeface="楷体_GB2312" pitchFamily="49" charset="-122"/>
                </a:rPr>
                <a:t>的子查询只返回真值或假值，给出列名无实际意义</a:t>
              </a:r>
            </a:p>
          </p:txBody>
        </p:sp>
        <p:sp>
          <p:nvSpPr>
            <p:cNvPr id="36" name="TextBox 56">
              <a:extLst>
                <a:ext uri="{FF2B5EF4-FFF2-40B4-BE49-F238E27FC236}">
                  <a16:creationId xmlns:a16="http://schemas.microsoft.com/office/drawing/2014/main" id="{87AF6623-39CF-264C-82C9-670D3976588E}"/>
                </a:ext>
              </a:extLst>
            </p:cNvPr>
            <p:cNvSpPr txBox="1"/>
            <p:nvPr/>
          </p:nvSpPr>
          <p:spPr>
            <a:xfrm>
              <a:off x="5719961" y="1673399"/>
              <a:ext cx="1717032" cy="374718"/>
            </a:xfrm>
            <a:prstGeom prst="rect">
              <a:avLst/>
            </a:prstGeom>
            <a:noFill/>
          </p:spPr>
          <p:txBody>
            <a:bodyPr wrap="square" rtlCol="0">
              <a:spAutoFit/>
            </a:bodyPr>
            <a:lstStyle/>
            <a:p>
              <a:pPr algn="r">
                <a:lnSpc>
                  <a:spcPct val="150000"/>
                </a:lnSpc>
              </a:pPr>
              <a:r>
                <a:rPr lang="en-US" altLang="zh-CN" sz="2000" b="1" dirty="0">
                  <a:solidFill>
                    <a:srgbClr val="596784"/>
                  </a:solidFill>
                  <a:latin typeface="微软雅黑" panose="020B0503020204020204" pitchFamily="34" charset="-122"/>
                  <a:ea typeface="微软雅黑" panose="020B0503020204020204" pitchFamily="34" charset="-122"/>
                </a:rPr>
                <a:t>EXISTS</a:t>
              </a:r>
              <a:r>
                <a:rPr lang="zh-CN" altLang="en-US" sz="2000" b="1" dirty="0">
                  <a:solidFill>
                    <a:srgbClr val="596784"/>
                  </a:solidFill>
                  <a:latin typeface="微软雅黑" panose="020B0503020204020204" pitchFamily="34" charset="-122"/>
                  <a:ea typeface="微软雅黑" panose="020B0503020204020204" pitchFamily="34" charset="-122"/>
                </a:rPr>
                <a:t>谓词</a:t>
              </a:r>
              <a:endParaRPr lang="en-US" altLang="zh-CN" sz="2000" b="1" dirty="0">
                <a:solidFill>
                  <a:srgbClr val="596784"/>
                </a:solidFill>
                <a:latin typeface="微软雅黑" panose="020B0503020204020204" pitchFamily="34" charset="-122"/>
                <a:ea typeface="微软雅黑" panose="020B0503020204020204" pitchFamily="34" charset="-122"/>
              </a:endParaRPr>
            </a:p>
          </p:txBody>
        </p:sp>
      </p:gr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par>
                                <p:cTn id="12" presetID="42" presetClass="entr" presetSubtype="0" fill="hold"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fade">
                                      <p:cBhvr>
                                        <p:cTn id="14" dur="1000"/>
                                        <p:tgtEl>
                                          <p:spTgt spid="34"/>
                                        </p:tgtEl>
                                      </p:cBhvr>
                                    </p:animEffect>
                                    <p:anim calcmode="lin" valueType="num">
                                      <p:cBhvr>
                                        <p:cTn id="15" dur="1000" fill="hold"/>
                                        <p:tgtEl>
                                          <p:spTgt spid="34"/>
                                        </p:tgtEl>
                                        <p:attrNameLst>
                                          <p:attrName>ppt_x</p:attrName>
                                        </p:attrNameLst>
                                      </p:cBhvr>
                                      <p:tavLst>
                                        <p:tav tm="0">
                                          <p:val>
                                            <p:strVal val="#ppt_x"/>
                                          </p:val>
                                        </p:tav>
                                        <p:tav tm="100000">
                                          <p:val>
                                            <p:strVal val="#ppt_x"/>
                                          </p:val>
                                        </p:tav>
                                      </p:tavLst>
                                    </p:anim>
                                    <p:anim calcmode="lin" valueType="num">
                                      <p:cBhvr>
                                        <p:cTn id="16" dur="1000" fill="hold"/>
                                        <p:tgtEl>
                                          <p:spTgt spid="34"/>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42"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8"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A0A6840-82D8-4646-AF33-80EBB41BA7BD}"/>
              </a:ext>
            </a:extLst>
          </p:cNvPr>
          <p:cNvSpPr/>
          <p:nvPr/>
        </p:nvSpPr>
        <p:spPr>
          <a:xfrm>
            <a:off x="4388426" y="3093250"/>
            <a:ext cx="3089563" cy="2264848"/>
          </a:xfrm>
          <a:prstGeom prst="rect">
            <a:avLst/>
          </a:prstGeom>
          <a:solidFill>
            <a:schemeClr val="accent1">
              <a:lumMod val="20000"/>
              <a:lumOff val="80000"/>
            </a:schemeClr>
          </a:solidFill>
        </p:spPr>
        <p:txBody>
          <a:bodyPr wrap="none">
            <a:noAutofit/>
          </a:bodyPr>
          <a:lstStyle/>
          <a:p>
            <a:endParaRPr lang="en-US" altLang="zh-CN" b="1" dirty="0">
              <a:solidFill>
                <a:schemeClr val="accent6">
                  <a:lumMod val="75000"/>
                </a:schemeClr>
              </a:solidFill>
              <a:latin typeface="宋体" panose="02010600030101010101" pitchFamily="2" charset="-122"/>
            </a:endParaRPr>
          </a:p>
          <a:p>
            <a:endParaRPr lang="en-US" altLang="zh-CN" b="1" dirty="0">
              <a:solidFill>
                <a:schemeClr val="accent6">
                  <a:lumMod val="75000"/>
                </a:schemeClr>
              </a:solidFill>
              <a:latin typeface="宋体" panose="02010600030101010101" pitchFamily="2" charset="-122"/>
            </a:endParaRPr>
          </a:p>
          <a:p>
            <a:endParaRPr lang="en-US" altLang="zh-CN" b="1" dirty="0">
              <a:solidFill>
                <a:schemeClr val="accent6">
                  <a:lumMod val="75000"/>
                </a:schemeClr>
              </a:solidFill>
              <a:latin typeface="宋体" panose="02010600030101010101" pitchFamily="2" charset="-122"/>
            </a:endParaRPr>
          </a:p>
          <a:p>
            <a:endParaRPr lang="en-US" altLang="zh-CN" b="1" dirty="0">
              <a:solidFill>
                <a:schemeClr val="accent6">
                  <a:lumMod val="75000"/>
                </a:schemeClr>
              </a:solidFill>
              <a:latin typeface="宋体" panose="02010600030101010101" pitchFamily="2" charset="-122"/>
            </a:endParaRPr>
          </a:p>
          <a:p>
            <a:endParaRPr lang="en-US" altLang="zh-CN" b="1" dirty="0">
              <a:solidFill>
                <a:schemeClr val="accent6">
                  <a:lumMod val="75000"/>
                </a:schemeClr>
              </a:solidFill>
              <a:latin typeface="宋体" panose="02010600030101010101" pitchFamily="2" charset="-122"/>
            </a:endParaRPr>
          </a:p>
          <a:p>
            <a:endParaRPr lang="en-US" altLang="zh-CN" b="1" dirty="0">
              <a:solidFill>
                <a:schemeClr val="accent6">
                  <a:lumMod val="75000"/>
                </a:schemeClr>
              </a:solidFill>
              <a:latin typeface="宋体" panose="02010600030101010101" pitchFamily="2" charset="-122"/>
            </a:endParaRPr>
          </a:p>
          <a:p>
            <a:pPr algn="ctr"/>
            <a:endParaRPr lang="en-US" altLang="zh-CN" b="1" dirty="0">
              <a:solidFill>
                <a:schemeClr val="accent6">
                  <a:lumMod val="75000"/>
                </a:schemeClr>
              </a:solidFill>
              <a:latin typeface="宋体" panose="02010600030101010101" pitchFamily="2" charset="-122"/>
            </a:endParaRPr>
          </a:p>
          <a:p>
            <a:pPr algn="ctr"/>
            <a:r>
              <a:rPr lang="en-US" altLang="zh-CN" b="1" dirty="0">
                <a:solidFill>
                  <a:schemeClr val="accent6">
                    <a:lumMod val="75000"/>
                  </a:schemeClr>
                </a:solidFill>
                <a:latin typeface="宋体" panose="02010600030101010101" pitchFamily="2" charset="-122"/>
              </a:rPr>
              <a:t>/*</a:t>
            </a:r>
            <a:r>
              <a:rPr lang="zh-CN" altLang="en-US" b="1" dirty="0">
                <a:solidFill>
                  <a:schemeClr val="accent6">
                    <a:lumMod val="75000"/>
                  </a:schemeClr>
                </a:solidFill>
                <a:latin typeface="宋体" panose="02010600030101010101" pitchFamily="2" charset="-122"/>
              </a:rPr>
              <a:t>相关子查询</a:t>
            </a:r>
            <a:r>
              <a:rPr lang="en-US" altLang="zh-CN" b="1" dirty="0">
                <a:solidFill>
                  <a:schemeClr val="accent6">
                    <a:lumMod val="75000"/>
                  </a:schemeClr>
                </a:solidFill>
                <a:latin typeface="宋体" panose="02010600030101010101" pitchFamily="2" charset="-122"/>
              </a:rPr>
              <a:t>*/</a:t>
            </a:r>
          </a:p>
          <a:p>
            <a:endParaRPr lang="en-US" altLang="zh-CN" b="1" dirty="0">
              <a:solidFill>
                <a:schemeClr val="accent6">
                  <a:lumMod val="75000"/>
                </a:schemeClr>
              </a:solidFill>
              <a:latin typeface="宋体" panose="02010600030101010101" pitchFamily="2" charset="-122"/>
            </a:endParaRPr>
          </a:p>
          <a:p>
            <a:endParaRPr lang="zh-CN" altLang="en-US" dirty="0"/>
          </a:p>
        </p:txBody>
      </p:sp>
      <p:sp>
        <p:nvSpPr>
          <p:cNvPr id="555010" name="Rectangle 2">
            <a:extLst>
              <a:ext uri="{FF2B5EF4-FFF2-40B4-BE49-F238E27FC236}">
                <a16:creationId xmlns:a16="http://schemas.microsoft.com/office/drawing/2014/main" id="{83FFBBF5-CEC4-FD42-A5C4-87CB801279F8}"/>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zh-CN" altLang="en-US" dirty="0">
                <a:solidFill>
                  <a:schemeClr val="bg2">
                    <a:lumMod val="10000"/>
                  </a:schemeClr>
                </a:solidFill>
              </a:rPr>
              <a:t>带有</a:t>
            </a:r>
            <a:r>
              <a:rPr lang="en-US" altLang="zh-CN" dirty="0">
                <a:solidFill>
                  <a:schemeClr val="bg2">
                    <a:lumMod val="10000"/>
                  </a:schemeClr>
                </a:solidFill>
              </a:rPr>
              <a:t>EXISTS</a:t>
            </a:r>
            <a:r>
              <a:rPr lang="zh-CN" altLang="en-US" dirty="0">
                <a:solidFill>
                  <a:schemeClr val="bg2">
                    <a:lumMod val="10000"/>
                  </a:schemeClr>
                </a:solidFill>
              </a:rPr>
              <a:t>谓词的子查询</a:t>
            </a:r>
            <a:r>
              <a:rPr lang="en-US" altLang="zh-CN" dirty="0">
                <a:solidFill>
                  <a:schemeClr val="bg2">
                    <a:lumMod val="10000"/>
                  </a:schemeClr>
                </a:solidFill>
              </a:rPr>
              <a:t>(</a:t>
            </a:r>
            <a:r>
              <a:rPr lang="zh-CN" altLang="en-US" dirty="0">
                <a:solidFill>
                  <a:schemeClr val="bg2">
                    <a:lumMod val="10000"/>
                  </a:schemeClr>
                </a:solidFill>
              </a:rPr>
              <a:t>续）</a:t>
            </a:r>
          </a:p>
        </p:txBody>
      </p:sp>
      <p:sp>
        <p:nvSpPr>
          <p:cNvPr id="555011" name="Rectangle 3">
            <a:extLst>
              <a:ext uri="{FF2B5EF4-FFF2-40B4-BE49-F238E27FC236}">
                <a16:creationId xmlns:a16="http://schemas.microsoft.com/office/drawing/2014/main" id="{8ADEDAEA-F0A8-7540-8529-E07A0B5CE420}"/>
              </a:ext>
            </a:extLst>
          </p:cNvPr>
          <p:cNvSpPr>
            <a:spLocks noGrp="1" noChangeArrowheads="1"/>
          </p:cNvSpPr>
          <p:nvPr>
            <p:ph idx="1"/>
          </p:nvPr>
        </p:nvSpPr>
        <p:spPr>
          <a:xfrm>
            <a:off x="773324" y="1001712"/>
            <a:ext cx="9912927" cy="807920"/>
          </a:xfrm>
        </p:spPr>
        <p:txBody>
          <a:bodyPr>
            <a:normAutofit/>
          </a:bodyPr>
          <a:lstStyle/>
          <a:p>
            <a:pPr marL="663575" indent="-663575" algn="ctr">
              <a:spcBef>
                <a:spcPct val="0"/>
              </a:spcBef>
              <a:buNone/>
            </a:pPr>
            <a:r>
              <a:rPr lang="zh-CN" altLang="en-US" sz="2400" b="1" dirty="0">
                <a:latin typeface="宋体" panose="02010600030101010101" pitchFamily="2" charset="-122"/>
              </a:rPr>
              <a:t>例：查询所有选修了</a:t>
            </a:r>
            <a:r>
              <a:rPr lang="en-US" altLang="zh-CN" sz="2400" b="1" dirty="0">
                <a:latin typeface="宋体" panose="02010600030101010101" pitchFamily="2" charset="-122"/>
              </a:rPr>
              <a:t>1</a:t>
            </a:r>
            <a:r>
              <a:rPr lang="zh-CN" altLang="en-US" sz="2400" b="1" dirty="0">
                <a:latin typeface="宋体" panose="02010600030101010101" pitchFamily="2" charset="-122"/>
              </a:rPr>
              <a:t>号课程的学生姓名。</a:t>
            </a:r>
            <a:endParaRPr lang="en-US" altLang="zh-CN" sz="2400" b="1" dirty="0">
              <a:latin typeface="宋体" panose="02010600030101010101" pitchFamily="2" charset="-122"/>
            </a:endParaRPr>
          </a:p>
        </p:txBody>
      </p:sp>
      <p:sp>
        <p:nvSpPr>
          <p:cNvPr id="6" name="幻灯片编号占位符 5">
            <a:extLst>
              <a:ext uri="{FF2B5EF4-FFF2-40B4-BE49-F238E27FC236}">
                <a16:creationId xmlns:a16="http://schemas.microsoft.com/office/drawing/2014/main" id="{66743108-F322-0B45-AC67-0CDBD574B705}"/>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C2FDCC83-98F4-4240-9B0C-BD4DE177755F}" type="slidenum">
              <a:rPr kumimoji="0" lang="en-US" altLang="zh-CN" sz="1400">
                <a:ea typeface="宋体" panose="02010600030101010101" pitchFamily="2" charset="-122"/>
              </a:rPr>
              <a:pPr/>
              <a:t>71</a:t>
            </a:fld>
            <a:endParaRPr kumimoji="0" lang="en-US" altLang="zh-CN" sz="1400">
              <a:ea typeface="宋体" panose="02010600030101010101" pitchFamily="2" charset="-122"/>
            </a:endParaRPr>
          </a:p>
        </p:txBody>
      </p:sp>
      <p:sp>
        <p:nvSpPr>
          <p:cNvPr id="2" name="矩形 1">
            <a:extLst>
              <a:ext uri="{FF2B5EF4-FFF2-40B4-BE49-F238E27FC236}">
                <a16:creationId xmlns:a16="http://schemas.microsoft.com/office/drawing/2014/main" id="{052D6305-5E66-DD4C-9BAB-8C205E321237}"/>
              </a:ext>
            </a:extLst>
          </p:cNvPr>
          <p:cNvSpPr/>
          <p:nvPr/>
        </p:nvSpPr>
        <p:spPr>
          <a:xfrm>
            <a:off x="0" y="2112613"/>
            <a:ext cx="3482939" cy="4745387"/>
          </a:xfrm>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wrap="square">
            <a:noAutofit/>
          </a:bodyPr>
          <a:lstStyle/>
          <a:p>
            <a:pPr>
              <a:spcBef>
                <a:spcPct val="0"/>
              </a:spcBef>
            </a:pPr>
            <a:r>
              <a:rPr lang="en-US" altLang="zh-CN" sz="2000" b="1" dirty="0">
                <a:solidFill>
                  <a:srgbClr val="003399"/>
                </a:solidFill>
                <a:latin typeface="宋体" panose="02010600030101010101" pitchFamily="2" charset="-122"/>
              </a:rPr>
              <a:t> </a:t>
            </a:r>
            <a:r>
              <a:rPr lang="zh-CN" altLang="en-US" sz="2000" b="1" dirty="0">
                <a:solidFill>
                  <a:srgbClr val="003399"/>
                </a:solidFill>
                <a:latin typeface="宋体" panose="02010600030101010101" pitchFamily="2" charset="-122"/>
              </a:rPr>
              <a:t>思路分析：</a:t>
            </a:r>
            <a:endParaRPr lang="en-US" altLang="zh-CN" sz="2000" b="1" dirty="0">
              <a:solidFill>
                <a:srgbClr val="003399"/>
              </a:solidFill>
              <a:latin typeface="宋体" panose="02010600030101010101" pitchFamily="2" charset="-122"/>
            </a:endParaRPr>
          </a:p>
          <a:p>
            <a:pPr marL="9525" lvl="1">
              <a:lnSpc>
                <a:spcPct val="140000"/>
              </a:lnSpc>
              <a:spcBef>
                <a:spcPct val="0"/>
              </a:spcBef>
              <a:buSzPct val="50000"/>
            </a:pPr>
            <a:r>
              <a:rPr lang="zh-CN" altLang="en-US" b="1" dirty="0">
                <a:latin typeface="宋体" panose="02010600030101010101" pitchFamily="2" charset="-122"/>
              </a:rPr>
              <a:t>  查询涉及</a:t>
            </a:r>
            <a:r>
              <a:rPr lang="en-US" altLang="zh-CN" b="1" dirty="0">
                <a:latin typeface="宋体" panose="02010600030101010101" pitchFamily="2" charset="-122"/>
              </a:rPr>
              <a:t>Student</a:t>
            </a:r>
            <a:r>
              <a:rPr lang="zh-CN" altLang="en-US" b="1" dirty="0">
                <a:latin typeface="宋体" panose="02010600030101010101" pitchFamily="2" charset="-122"/>
              </a:rPr>
              <a:t>和</a:t>
            </a:r>
            <a:r>
              <a:rPr lang="en-US" altLang="zh-CN" b="1" dirty="0">
                <a:latin typeface="宋体" panose="02010600030101010101" pitchFamily="2" charset="-122"/>
              </a:rPr>
              <a:t>SC</a:t>
            </a:r>
            <a:r>
              <a:rPr lang="zh-CN" altLang="en-US" b="1" dirty="0">
                <a:latin typeface="宋体" panose="02010600030101010101" pitchFamily="2" charset="-122"/>
              </a:rPr>
              <a:t>关系。</a:t>
            </a:r>
            <a:endParaRPr lang="en-US" altLang="zh-CN" b="1" dirty="0">
              <a:latin typeface="宋体" panose="02010600030101010101" pitchFamily="2" charset="-122"/>
            </a:endParaRPr>
          </a:p>
          <a:p>
            <a:pPr marL="9525" lvl="1">
              <a:lnSpc>
                <a:spcPct val="140000"/>
              </a:lnSpc>
              <a:spcBef>
                <a:spcPct val="0"/>
              </a:spcBef>
              <a:buSzPct val="50000"/>
            </a:pPr>
            <a:endParaRPr lang="en-US" altLang="zh-CN" sz="2000" b="1" dirty="0">
              <a:solidFill>
                <a:srgbClr val="003399"/>
              </a:solidFill>
              <a:latin typeface="宋体" panose="02010600030101010101" pitchFamily="2" charset="-122"/>
            </a:endParaRPr>
          </a:p>
          <a:p>
            <a:pPr marL="9525" lvl="1">
              <a:spcBef>
                <a:spcPct val="0"/>
              </a:spcBef>
              <a:buSzPct val="50000"/>
            </a:pPr>
            <a:r>
              <a:rPr lang="zh-CN" altLang="en-US" b="1" dirty="0">
                <a:latin typeface="宋体" panose="02010600030101010101" pitchFamily="2" charset="-122"/>
              </a:rPr>
              <a:t>  在</a:t>
            </a:r>
            <a:r>
              <a:rPr lang="en-US" altLang="zh-CN" b="1" dirty="0">
                <a:latin typeface="宋体" panose="02010600030101010101" pitchFamily="2" charset="-122"/>
              </a:rPr>
              <a:t>Student</a:t>
            </a:r>
            <a:r>
              <a:rPr lang="zh-CN" altLang="en-US" b="1" dirty="0">
                <a:latin typeface="宋体" panose="02010600030101010101" pitchFamily="2" charset="-122"/>
              </a:rPr>
              <a:t>中依次取每个元组的</a:t>
            </a:r>
            <a:r>
              <a:rPr lang="en-US" altLang="zh-CN" b="1" dirty="0" err="1">
                <a:latin typeface="宋体" panose="02010600030101010101" pitchFamily="2" charset="-122"/>
              </a:rPr>
              <a:t>Sno</a:t>
            </a:r>
            <a:r>
              <a:rPr lang="zh-CN" altLang="en-US" b="1" dirty="0">
                <a:latin typeface="宋体" panose="02010600030101010101" pitchFamily="2" charset="-122"/>
              </a:rPr>
              <a:t>值，用此值去检查</a:t>
            </a:r>
            <a:r>
              <a:rPr lang="en-US" altLang="zh-CN" b="1" dirty="0">
                <a:latin typeface="宋体" panose="02010600030101010101" pitchFamily="2" charset="-122"/>
              </a:rPr>
              <a:t>SC</a:t>
            </a:r>
            <a:r>
              <a:rPr lang="zh-CN" altLang="en-US" b="1" dirty="0">
                <a:latin typeface="宋体" panose="02010600030101010101" pitchFamily="2" charset="-122"/>
              </a:rPr>
              <a:t>关系。</a:t>
            </a:r>
            <a:endParaRPr lang="en-US" altLang="zh-CN" b="1" dirty="0">
              <a:latin typeface="宋体" panose="02010600030101010101" pitchFamily="2" charset="-122"/>
            </a:endParaRPr>
          </a:p>
          <a:p>
            <a:pPr marL="9525" lvl="1">
              <a:lnSpc>
                <a:spcPct val="150000"/>
              </a:lnSpc>
              <a:spcBef>
                <a:spcPct val="0"/>
              </a:spcBef>
              <a:buSzPct val="50000"/>
            </a:pPr>
            <a:endParaRPr lang="en-US" altLang="zh-CN" sz="2000" b="1" dirty="0">
              <a:solidFill>
                <a:srgbClr val="003399"/>
              </a:solidFill>
              <a:latin typeface="宋体" panose="02010600030101010101" pitchFamily="2" charset="-122"/>
            </a:endParaRPr>
          </a:p>
          <a:p>
            <a:pPr marL="9525" lvl="1">
              <a:spcBef>
                <a:spcPct val="0"/>
              </a:spcBef>
              <a:buSzPct val="50000"/>
            </a:pPr>
            <a:r>
              <a:rPr lang="zh-CN" altLang="en-US" b="1" dirty="0">
                <a:latin typeface="宋体" panose="02010600030101010101" pitchFamily="2" charset="-122"/>
              </a:rPr>
              <a:t>  若</a:t>
            </a:r>
            <a:r>
              <a:rPr lang="en-US" altLang="zh-CN" b="1" dirty="0">
                <a:latin typeface="宋体" panose="02010600030101010101" pitchFamily="2" charset="-122"/>
              </a:rPr>
              <a:t>SC</a:t>
            </a:r>
            <a:r>
              <a:rPr lang="zh-CN" altLang="en-US" b="1" dirty="0">
                <a:latin typeface="宋体" panose="02010600030101010101" pitchFamily="2" charset="-122"/>
              </a:rPr>
              <a:t>中存在这样的元组，其</a:t>
            </a:r>
            <a:r>
              <a:rPr lang="en-US" altLang="zh-CN" b="1" dirty="0" err="1">
                <a:latin typeface="宋体" panose="02010600030101010101" pitchFamily="2" charset="-122"/>
              </a:rPr>
              <a:t>Sno</a:t>
            </a:r>
            <a:r>
              <a:rPr lang="zh-CN" altLang="en-US" b="1" dirty="0">
                <a:latin typeface="宋体" panose="02010600030101010101" pitchFamily="2" charset="-122"/>
              </a:rPr>
              <a:t>值等于此</a:t>
            </a:r>
            <a:r>
              <a:rPr lang="en-US" altLang="zh-CN" b="1" dirty="0" err="1">
                <a:latin typeface="宋体" panose="02010600030101010101" pitchFamily="2" charset="-122"/>
              </a:rPr>
              <a:t>Student.Sno</a:t>
            </a:r>
            <a:r>
              <a:rPr lang="zh-CN" altLang="en-US" b="1" dirty="0">
                <a:latin typeface="宋体" panose="02010600030101010101" pitchFamily="2" charset="-122"/>
              </a:rPr>
              <a:t>值，并且其</a:t>
            </a:r>
            <a:r>
              <a:rPr lang="en-US" altLang="zh-CN" b="1" dirty="0" err="1">
                <a:latin typeface="宋体" panose="02010600030101010101" pitchFamily="2" charset="-122"/>
              </a:rPr>
              <a:t>Cno</a:t>
            </a:r>
            <a:r>
              <a:rPr lang="en-US" altLang="zh-CN" b="1" dirty="0">
                <a:latin typeface="宋体" panose="02010600030101010101" pitchFamily="2" charset="-122"/>
              </a:rPr>
              <a:t>= </a:t>
            </a:r>
            <a:r>
              <a:rPr lang="zh-CN" altLang="en-US" b="1" dirty="0">
                <a:latin typeface="宋体" panose="02010600030101010101" pitchFamily="2" charset="-122"/>
              </a:rPr>
              <a:t>‘</a:t>
            </a:r>
            <a:r>
              <a:rPr lang="en-US" altLang="zh-CN" b="1" dirty="0">
                <a:latin typeface="宋体" panose="02010600030101010101" pitchFamily="2" charset="-122"/>
              </a:rPr>
              <a:t>1</a:t>
            </a:r>
            <a:r>
              <a:rPr lang="zh-CN" altLang="en-US" b="1" dirty="0">
                <a:latin typeface="宋体" panose="02010600030101010101" pitchFamily="2" charset="-122"/>
              </a:rPr>
              <a:t>’，则取此</a:t>
            </a:r>
            <a:r>
              <a:rPr lang="en-US" altLang="zh-CN" b="1" dirty="0" err="1">
                <a:latin typeface="宋体" panose="02010600030101010101" pitchFamily="2" charset="-122"/>
              </a:rPr>
              <a:t>Student.Sname</a:t>
            </a:r>
            <a:r>
              <a:rPr lang="zh-CN" altLang="en-US" b="1" dirty="0">
                <a:latin typeface="宋体" panose="02010600030101010101" pitchFamily="2" charset="-122"/>
              </a:rPr>
              <a:t>送入结果关系中。</a:t>
            </a:r>
          </a:p>
        </p:txBody>
      </p:sp>
      <p:sp>
        <p:nvSpPr>
          <p:cNvPr id="3" name="矩形 2">
            <a:extLst>
              <a:ext uri="{FF2B5EF4-FFF2-40B4-BE49-F238E27FC236}">
                <a16:creationId xmlns:a16="http://schemas.microsoft.com/office/drawing/2014/main" id="{FF0F3A3F-7C61-1241-8510-8CAE94CB629F}"/>
              </a:ext>
            </a:extLst>
          </p:cNvPr>
          <p:cNvSpPr/>
          <p:nvPr/>
        </p:nvSpPr>
        <p:spPr>
          <a:xfrm>
            <a:off x="3798013" y="1917404"/>
            <a:ext cx="3863551" cy="2948115"/>
          </a:xfrm>
          <a:prstGeom prst="rect">
            <a:avLst/>
          </a:prstGeom>
        </p:spPr>
        <p:txBody>
          <a:bodyPr wrap="square">
            <a:spAutoFit/>
          </a:bodyPr>
          <a:lstStyle/>
          <a:p>
            <a:pPr>
              <a:lnSpc>
                <a:spcPct val="150000"/>
              </a:lnSpc>
            </a:pPr>
            <a:r>
              <a:rPr lang="zh-CN" altLang="en-US" sz="2000" b="1" dirty="0">
                <a:solidFill>
                  <a:srgbClr val="003399"/>
                </a:solidFill>
                <a:latin typeface="宋体" panose="02010600030101010101" pitchFamily="2" charset="-122"/>
              </a:rPr>
              <a:t>嵌套查询：</a:t>
            </a:r>
            <a:endParaRPr lang="en-US" altLang="zh-CN" sz="2000" b="1" dirty="0">
              <a:solidFill>
                <a:srgbClr val="003399"/>
              </a:solidFill>
              <a:latin typeface="宋体" panose="02010600030101010101" pitchFamily="2" charset="-122"/>
            </a:endParaRPr>
          </a:p>
          <a:p>
            <a:pPr>
              <a:lnSpc>
                <a:spcPct val="125000"/>
              </a:lnSpc>
            </a:pPr>
            <a:r>
              <a:rPr lang="en-US" altLang="zh-CN" b="1" dirty="0">
                <a:latin typeface="宋体" panose="02010600030101010101" pitchFamily="2" charset="-122"/>
              </a:rPr>
              <a:t>     SELECT </a:t>
            </a:r>
            <a:r>
              <a:rPr lang="en-US" altLang="zh-CN" b="1" dirty="0" err="1">
                <a:latin typeface="宋体" panose="02010600030101010101" pitchFamily="2" charset="-122"/>
              </a:rPr>
              <a:t>Sname</a:t>
            </a:r>
            <a:endParaRPr lang="en-US" altLang="zh-CN" b="1" dirty="0">
              <a:latin typeface="宋体" panose="02010600030101010101" pitchFamily="2" charset="-122"/>
            </a:endParaRPr>
          </a:p>
          <a:p>
            <a:pPr>
              <a:lnSpc>
                <a:spcPct val="125000"/>
              </a:lnSpc>
            </a:pPr>
            <a:r>
              <a:rPr lang="en-US" altLang="zh-CN" b="1" dirty="0">
                <a:latin typeface="宋体" panose="02010600030101010101" pitchFamily="2" charset="-122"/>
              </a:rPr>
              <a:t>     FROM </a:t>
            </a:r>
            <a:r>
              <a:rPr lang="en-US" altLang="zh-CN" b="1" dirty="0">
                <a:solidFill>
                  <a:schemeClr val="accent4">
                    <a:lumMod val="50000"/>
                  </a:schemeClr>
                </a:solidFill>
                <a:latin typeface="宋体" panose="02010600030101010101" pitchFamily="2" charset="-122"/>
              </a:rPr>
              <a:t>Student</a:t>
            </a:r>
          </a:p>
          <a:p>
            <a:pPr>
              <a:lnSpc>
                <a:spcPct val="125000"/>
              </a:lnSpc>
            </a:pPr>
            <a:r>
              <a:rPr lang="en-US" altLang="zh-CN" b="1" dirty="0">
                <a:latin typeface="宋体" panose="02010600030101010101" pitchFamily="2" charset="-122"/>
              </a:rPr>
              <a:t>     WHERE </a:t>
            </a:r>
            <a:r>
              <a:rPr lang="en-US" altLang="zh-CN" b="1" dirty="0">
                <a:solidFill>
                  <a:srgbClr val="C00000"/>
                </a:solidFill>
                <a:latin typeface="宋体" panose="02010600030101010101" pitchFamily="2" charset="-122"/>
              </a:rPr>
              <a:t>EXISTS</a:t>
            </a:r>
          </a:p>
          <a:p>
            <a:pPr>
              <a:lnSpc>
                <a:spcPct val="125000"/>
              </a:lnSpc>
            </a:pPr>
            <a:r>
              <a:rPr lang="en-US" altLang="zh-CN" b="1" dirty="0">
                <a:latin typeface="宋体" panose="02010600030101010101" pitchFamily="2" charset="-122"/>
              </a:rPr>
              <a:t>       (SELECT </a:t>
            </a:r>
            <a:r>
              <a:rPr lang="en-US" altLang="zh-CN" b="1" dirty="0">
                <a:solidFill>
                  <a:srgbClr val="C00000"/>
                </a:solidFill>
                <a:latin typeface="宋体" panose="02010600030101010101" pitchFamily="2" charset="-122"/>
              </a:rPr>
              <a:t>*</a:t>
            </a:r>
            <a:r>
              <a:rPr lang="en-US" altLang="zh-CN" b="1" dirty="0">
                <a:latin typeface="宋体" panose="02010600030101010101" pitchFamily="2" charset="-122"/>
              </a:rPr>
              <a:t>  </a:t>
            </a:r>
          </a:p>
          <a:p>
            <a:pPr>
              <a:lnSpc>
                <a:spcPct val="125000"/>
              </a:lnSpc>
            </a:pPr>
            <a:r>
              <a:rPr lang="en-US" altLang="zh-CN" b="1" dirty="0">
                <a:latin typeface="宋体" panose="02010600030101010101" pitchFamily="2" charset="-122"/>
              </a:rPr>
              <a:t>        FROM SC</a:t>
            </a:r>
          </a:p>
          <a:p>
            <a:pPr>
              <a:lnSpc>
                <a:spcPct val="125000"/>
              </a:lnSpc>
            </a:pPr>
            <a:r>
              <a:rPr lang="en-US" altLang="zh-CN" b="1" dirty="0">
                <a:latin typeface="宋体" panose="02010600030101010101" pitchFamily="2" charset="-122"/>
              </a:rPr>
              <a:t>        WHERE </a:t>
            </a:r>
            <a:r>
              <a:rPr lang="en-US" altLang="zh-CN" b="1" dirty="0" err="1">
                <a:latin typeface="宋体" panose="02010600030101010101" pitchFamily="2" charset="-122"/>
              </a:rPr>
              <a:t>Sno</a:t>
            </a:r>
            <a:r>
              <a:rPr lang="en-US" altLang="zh-CN" b="1" dirty="0">
                <a:latin typeface="宋体" panose="02010600030101010101" pitchFamily="2" charset="-122"/>
              </a:rPr>
              <a:t>=</a:t>
            </a:r>
            <a:r>
              <a:rPr lang="en-US" altLang="zh-CN" b="1" dirty="0" err="1">
                <a:solidFill>
                  <a:schemeClr val="accent4">
                    <a:lumMod val="50000"/>
                  </a:schemeClr>
                </a:solidFill>
                <a:latin typeface="宋体" panose="02010600030101010101" pitchFamily="2" charset="-122"/>
              </a:rPr>
              <a:t>Student</a:t>
            </a:r>
            <a:r>
              <a:rPr lang="en-US" altLang="zh-CN" b="1" dirty="0" err="1">
                <a:latin typeface="宋体" panose="02010600030101010101" pitchFamily="2" charset="-122"/>
              </a:rPr>
              <a:t>.Sno</a:t>
            </a:r>
            <a:r>
              <a:rPr lang="en-US" altLang="zh-CN" b="1" dirty="0">
                <a:latin typeface="宋体" panose="02010600030101010101" pitchFamily="2" charset="-122"/>
              </a:rPr>
              <a:t> </a:t>
            </a:r>
          </a:p>
          <a:p>
            <a:pPr>
              <a:lnSpc>
                <a:spcPct val="125000"/>
              </a:lnSpc>
            </a:pPr>
            <a:r>
              <a:rPr lang="en-US" altLang="zh-CN" b="1" dirty="0">
                <a:latin typeface="宋体" panose="02010600030101010101" pitchFamily="2" charset="-122"/>
              </a:rPr>
              <a:t>	</a:t>
            </a:r>
            <a:r>
              <a:rPr lang="zh-CN" altLang="en-US" b="1" dirty="0">
                <a:latin typeface="宋体" panose="02010600030101010101" pitchFamily="2" charset="-122"/>
              </a:rPr>
              <a:t>    </a:t>
            </a:r>
            <a:r>
              <a:rPr lang="en-US" altLang="zh-CN" b="1" dirty="0">
                <a:latin typeface="宋体" panose="02010600030101010101" pitchFamily="2" charset="-122"/>
              </a:rPr>
              <a:t>AND </a:t>
            </a:r>
            <a:r>
              <a:rPr lang="en-US" altLang="zh-CN" b="1" dirty="0" err="1">
                <a:latin typeface="宋体" panose="02010600030101010101" pitchFamily="2" charset="-122"/>
              </a:rPr>
              <a:t>Cno</a:t>
            </a:r>
            <a:r>
              <a:rPr lang="en-US" altLang="zh-CN" b="1" dirty="0">
                <a:latin typeface="宋体" panose="02010600030101010101" pitchFamily="2" charset="-122"/>
              </a:rPr>
              <a:t>=</a:t>
            </a:r>
            <a:r>
              <a:rPr lang="zh-CN" altLang="en-US" b="1" dirty="0">
                <a:latin typeface="宋体" panose="02010600030101010101" pitchFamily="2" charset="-122"/>
              </a:rPr>
              <a:t>‘</a:t>
            </a:r>
            <a:r>
              <a:rPr lang="en-US" altLang="zh-CN" b="1" dirty="0">
                <a:latin typeface="宋体" panose="02010600030101010101" pitchFamily="2" charset="-122"/>
              </a:rPr>
              <a:t>1</a:t>
            </a:r>
            <a:r>
              <a:rPr lang="zh-CN" altLang="en-US" b="1" dirty="0">
                <a:latin typeface="宋体" panose="02010600030101010101" pitchFamily="2" charset="-122"/>
              </a:rPr>
              <a:t>’</a:t>
            </a:r>
            <a:r>
              <a:rPr lang="en-US" altLang="zh-CN" b="1" dirty="0">
                <a:latin typeface="宋体" panose="02010600030101010101" pitchFamily="2" charset="-122"/>
              </a:rPr>
              <a:t>)</a:t>
            </a:r>
            <a:r>
              <a:rPr lang="zh-CN" altLang="en-US" b="1" dirty="0">
                <a:latin typeface="宋体" panose="02010600030101010101" pitchFamily="2" charset="-122"/>
              </a:rPr>
              <a:t>；</a:t>
            </a:r>
            <a:endParaRPr lang="en-US" altLang="zh-CN" b="1" dirty="0">
              <a:latin typeface="宋体" panose="02010600030101010101" pitchFamily="2" charset="-122"/>
            </a:endParaRPr>
          </a:p>
        </p:txBody>
      </p:sp>
      <p:sp>
        <p:nvSpPr>
          <p:cNvPr id="4" name="矩形 3">
            <a:extLst>
              <a:ext uri="{FF2B5EF4-FFF2-40B4-BE49-F238E27FC236}">
                <a16:creationId xmlns:a16="http://schemas.microsoft.com/office/drawing/2014/main" id="{58D00CAD-E618-F249-A9B5-AC6A64273CD7}"/>
              </a:ext>
            </a:extLst>
          </p:cNvPr>
          <p:cNvSpPr/>
          <p:nvPr/>
        </p:nvSpPr>
        <p:spPr>
          <a:xfrm>
            <a:off x="8196672" y="1917404"/>
            <a:ext cx="3863551" cy="2151038"/>
          </a:xfrm>
          <a:prstGeom prst="rect">
            <a:avLst/>
          </a:prstGeom>
        </p:spPr>
        <p:txBody>
          <a:bodyPr wrap="square">
            <a:spAutoFit/>
          </a:bodyPr>
          <a:lstStyle/>
          <a:p>
            <a:pPr marL="9525" lvl="1">
              <a:lnSpc>
                <a:spcPct val="150000"/>
              </a:lnSpc>
            </a:pPr>
            <a:r>
              <a:rPr lang="zh-CN" altLang="en-US" sz="2000" b="1" dirty="0">
                <a:solidFill>
                  <a:srgbClr val="003399"/>
                </a:solidFill>
                <a:latin typeface="宋体" panose="02010600030101010101" pitchFamily="2" charset="-122"/>
              </a:rPr>
              <a:t>连接查询：</a:t>
            </a:r>
            <a:endParaRPr lang="en-US" altLang="zh-CN" sz="2000" b="1" dirty="0">
              <a:solidFill>
                <a:srgbClr val="003399"/>
              </a:solidFill>
              <a:latin typeface="宋体" panose="02010600030101010101" pitchFamily="2" charset="-122"/>
            </a:endParaRPr>
          </a:p>
          <a:p>
            <a:pPr marL="9525" lvl="1">
              <a:lnSpc>
                <a:spcPct val="150000"/>
              </a:lnSpc>
            </a:pPr>
            <a:r>
              <a:rPr lang="en-US" altLang="zh-CN" b="1" dirty="0">
                <a:latin typeface="宋体" panose="02010600030101010101" pitchFamily="2" charset="-122"/>
              </a:rPr>
              <a:t>   SELECT </a:t>
            </a:r>
            <a:r>
              <a:rPr lang="en-US" altLang="zh-CN" b="1" dirty="0" err="1">
                <a:latin typeface="宋体" panose="02010600030101010101" pitchFamily="2" charset="-122"/>
              </a:rPr>
              <a:t>Sname</a:t>
            </a:r>
            <a:endParaRPr lang="en-US" altLang="zh-CN" b="1" dirty="0">
              <a:latin typeface="宋体" panose="02010600030101010101" pitchFamily="2" charset="-122"/>
            </a:endParaRPr>
          </a:p>
          <a:p>
            <a:pPr marL="9525" lvl="1">
              <a:lnSpc>
                <a:spcPct val="150000"/>
              </a:lnSpc>
            </a:pPr>
            <a:r>
              <a:rPr lang="en-US" altLang="zh-CN" b="1" dirty="0">
                <a:latin typeface="宋体" panose="02010600030101010101" pitchFamily="2" charset="-122"/>
              </a:rPr>
              <a:t>      FROM Student, SC</a:t>
            </a:r>
          </a:p>
          <a:p>
            <a:pPr marL="9525" lvl="1">
              <a:lnSpc>
                <a:spcPct val="150000"/>
              </a:lnSpc>
            </a:pPr>
            <a:r>
              <a:rPr lang="en-US" altLang="zh-CN" b="1" dirty="0">
                <a:latin typeface="宋体" panose="02010600030101010101" pitchFamily="2" charset="-122"/>
              </a:rPr>
              <a:t>      WHERE </a:t>
            </a:r>
            <a:r>
              <a:rPr lang="en-US" altLang="zh-CN" b="1" dirty="0" err="1">
                <a:latin typeface="宋体" panose="02010600030101010101" pitchFamily="2" charset="-122"/>
              </a:rPr>
              <a:t>Student.Sno</a:t>
            </a:r>
            <a:r>
              <a:rPr lang="en-US" altLang="zh-CN" b="1" dirty="0">
                <a:latin typeface="宋体" panose="02010600030101010101" pitchFamily="2" charset="-122"/>
              </a:rPr>
              <a:t>=</a:t>
            </a:r>
            <a:r>
              <a:rPr lang="en-US" altLang="zh-CN" b="1" dirty="0" err="1">
                <a:latin typeface="宋体" panose="02010600030101010101" pitchFamily="2" charset="-122"/>
              </a:rPr>
              <a:t>SC.Sno</a:t>
            </a:r>
            <a:r>
              <a:rPr lang="en-US" altLang="zh-CN" b="1" dirty="0">
                <a:latin typeface="宋体" panose="02010600030101010101" pitchFamily="2" charset="-122"/>
              </a:rPr>
              <a:t> </a:t>
            </a:r>
          </a:p>
          <a:p>
            <a:pPr marL="9525" lvl="1">
              <a:lnSpc>
                <a:spcPct val="150000"/>
              </a:lnSpc>
            </a:pPr>
            <a:r>
              <a:rPr lang="en-US" altLang="zh-CN" b="1" dirty="0">
                <a:latin typeface="宋体" panose="02010600030101010101" pitchFamily="2" charset="-122"/>
              </a:rPr>
              <a:t>      </a:t>
            </a:r>
            <a:r>
              <a:rPr lang="zh-CN" altLang="en-US" b="1" dirty="0">
                <a:latin typeface="宋体" panose="02010600030101010101" pitchFamily="2" charset="-122"/>
              </a:rPr>
              <a:t>      </a:t>
            </a:r>
            <a:r>
              <a:rPr lang="en-US" altLang="zh-CN" b="1" dirty="0">
                <a:latin typeface="宋体" panose="02010600030101010101" pitchFamily="2" charset="-122"/>
              </a:rPr>
              <a:t>AND </a:t>
            </a:r>
            <a:r>
              <a:rPr lang="en-US" altLang="zh-CN" b="1" dirty="0" err="1">
                <a:latin typeface="宋体" panose="02010600030101010101" pitchFamily="2" charset="-122"/>
              </a:rPr>
              <a:t>SC.Cno</a:t>
            </a:r>
            <a:r>
              <a:rPr lang="en-US" altLang="zh-CN" b="1" dirty="0">
                <a:latin typeface="宋体" panose="02010600030101010101" pitchFamily="2" charset="-122"/>
              </a:rPr>
              <a:t>= '1';</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61154" name="Rectangle 2">
            <a:extLst>
              <a:ext uri="{FF2B5EF4-FFF2-40B4-BE49-F238E27FC236}">
                <a16:creationId xmlns:a16="http://schemas.microsoft.com/office/drawing/2014/main" id="{F864B809-310C-AF4F-B9B0-7D8D7D74DEE2}"/>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zh-CN" altLang="en-US" dirty="0">
                <a:solidFill>
                  <a:schemeClr val="bg2">
                    <a:lumMod val="10000"/>
                  </a:schemeClr>
                </a:solidFill>
              </a:rPr>
              <a:t>带有</a:t>
            </a:r>
            <a:r>
              <a:rPr lang="en-US" altLang="zh-CN" dirty="0">
                <a:solidFill>
                  <a:schemeClr val="bg2">
                    <a:lumMod val="10000"/>
                  </a:schemeClr>
                </a:solidFill>
              </a:rPr>
              <a:t>NOT EXISTS</a:t>
            </a:r>
            <a:r>
              <a:rPr lang="zh-CN" altLang="en-US" dirty="0">
                <a:solidFill>
                  <a:schemeClr val="bg2">
                    <a:lumMod val="10000"/>
                  </a:schemeClr>
                </a:solidFill>
              </a:rPr>
              <a:t>谓词的子查询</a:t>
            </a:r>
          </a:p>
        </p:txBody>
      </p:sp>
      <p:sp>
        <p:nvSpPr>
          <p:cNvPr id="561155" name="Rectangle 3">
            <a:extLst>
              <a:ext uri="{FF2B5EF4-FFF2-40B4-BE49-F238E27FC236}">
                <a16:creationId xmlns:a16="http://schemas.microsoft.com/office/drawing/2014/main" id="{64CD5FC7-F642-4444-B582-EBDF384C7526}"/>
              </a:ext>
            </a:extLst>
          </p:cNvPr>
          <p:cNvSpPr>
            <a:spLocks noGrp="1" noChangeArrowheads="1"/>
          </p:cNvSpPr>
          <p:nvPr>
            <p:ph idx="1"/>
          </p:nvPr>
        </p:nvSpPr>
        <p:spPr/>
        <p:txBody>
          <a:bodyPr/>
          <a:lstStyle/>
          <a:p>
            <a:pPr algn="just">
              <a:lnSpc>
                <a:spcPct val="110000"/>
              </a:lnSpc>
              <a:buFont typeface="Wingdings" charset="0"/>
              <a:buNone/>
              <a:defRPr/>
            </a:pPr>
            <a:r>
              <a:rPr lang="zh-CN" altLang="en-US" sz="2000" b="1" dirty="0">
                <a:ea typeface="黑体" charset="0"/>
                <a:cs typeface="黑体" charset="0"/>
              </a:rPr>
              <a:t>例</a:t>
            </a:r>
            <a:r>
              <a:rPr lang="zh-CN" altLang="en-US" sz="2000" b="1" dirty="0">
                <a:latin typeface="宋体" charset="0"/>
              </a:rPr>
              <a:t>：</a:t>
            </a:r>
            <a:r>
              <a:rPr lang="zh-CN" altLang="en-US" sz="2000" b="1" dirty="0"/>
              <a:t>查询没有选修</a:t>
            </a:r>
            <a:r>
              <a:rPr lang="en-US" altLang="zh-CN" sz="2000" b="1" dirty="0">
                <a:latin typeface="宋体" charset="0"/>
              </a:rPr>
              <a:t>1</a:t>
            </a:r>
            <a:r>
              <a:rPr lang="zh-CN" altLang="en-US" sz="2000" b="1" dirty="0"/>
              <a:t>号课程的学生姓名。</a:t>
            </a:r>
            <a:endParaRPr lang="en-US" altLang="zh-CN" sz="2000" b="1" dirty="0">
              <a:latin typeface="宋体" charset="0"/>
            </a:endParaRPr>
          </a:p>
          <a:p>
            <a:pPr algn="just">
              <a:lnSpc>
                <a:spcPct val="110000"/>
              </a:lnSpc>
              <a:buFont typeface="Wingdings" charset="0"/>
              <a:buNone/>
              <a:defRPr/>
            </a:pPr>
            <a:r>
              <a:rPr lang="en-US" altLang="zh-CN" sz="2000" b="1" dirty="0">
                <a:latin typeface="宋体" charset="0"/>
              </a:rPr>
              <a:t>     SELECT </a:t>
            </a:r>
            <a:r>
              <a:rPr lang="en-US" altLang="zh-CN" sz="2000" b="1" dirty="0" err="1">
                <a:latin typeface="宋体" charset="0"/>
              </a:rPr>
              <a:t>Sname</a:t>
            </a:r>
            <a:endParaRPr lang="en-US" altLang="zh-CN" sz="2000" b="1" dirty="0">
              <a:latin typeface="宋体" charset="0"/>
            </a:endParaRPr>
          </a:p>
          <a:p>
            <a:pPr algn="just">
              <a:lnSpc>
                <a:spcPct val="110000"/>
              </a:lnSpc>
              <a:buFont typeface="Wingdings" charset="0"/>
              <a:buNone/>
              <a:defRPr/>
            </a:pPr>
            <a:r>
              <a:rPr lang="en-US" altLang="zh-CN" sz="2000" b="1" dirty="0">
                <a:latin typeface="宋体" charset="0"/>
              </a:rPr>
              <a:t>     FROM </a:t>
            </a:r>
            <a:r>
              <a:rPr lang="en-US" altLang="zh-CN" sz="2000" b="1" dirty="0">
                <a:solidFill>
                  <a:schemeClr val="accent4">
                    <a:lumMod val="50000"/>
                  </a:schemeClr>
                </a:solidFill>
                <a:latin typeface="宋体" charset="0"/>
              </a:rPr>
              <a:t>Student</a:t>
            </a:r>
          </a:p>
          <a:p>
            <a:pPr algn="just">
              <a:lnSpc>
                <a:spcPct val="110000"/>
              </a:lnSpc>
              <a:buFont typeface="Wingdings" charset="0"/>
              <a:buNone/>
              <a:defRPr/>
            </a:pPr>
            <a:r>
              <a:rPr lang="en-US" altLang="zh-CN" sz="2000" b="1" dirty="0">
                <a:latin typeface="宋体" charset="0"/>
              </a:rPr>
              <a:t>     WHERE </a:t>
            </a:r>
            <a:r>
              <a:rPr lang="en-US" altLang="zh-CN" sz="2000" b="1" dirty="0">
                <a:solidFill>
                  <a:srgbClr val="A50021"/>
                </a:solidFill>
                <a:latin typeface="宋体" charset="0"/>
              </a:rPr>
              <a:t>NOT EXISTS</a:t>
            </a:r>
          </a:p>
          <a:p>
            <a:pPr algn="just">
              <a:lnSpc>
                <a:spcPct val="110000"/>
              </a:lnSpc>
              <a:buFont typeface="Wingdings" charset="0"/>
              <a:buNone/>
              <a:defRPr/>
            </a:pPr>
            <a:r>
              <a:rPr lang="en-US" altLang="zh-CN" sz="2000" b="1" dirty="0">
                <a:latin typeface="宋体" charset="0"/>
              </a:rPr>
              <a:t>            (SELECT </a:t>
            </a:r>
            <a:r>
              <a:rPr lang="en-US" altLang="zh-CN" sz="2000" b="1" dirty="0">
                <a:solidFill>
                  <a:srgbClr val="C00000"/>
                </a:solidFill>
                <a:latin typeface="宋体" charset="0"/>
              </a:rPr>
              <a:t>*</a:t>
            </a:r>
          </a:p>
          <a:p>
            <a:pPr algn="just">
              <a:lnSpc>
                <a:spcPct val="110000"/>
              </a:lnSpc>
              <a:buFont typeface="Wingdings" charset="0"/>
              <a:buNone/>
              <a:defRPr/>
            </a:pPr>
            <a:r>
              <a:rPr lang="en-US" altLang="zh-CN" sz="2000" b="1" dirty="0">
                <a:latin typeface="宋体" charset="0"/>
              </a:rPr>
              <a:t>             FROM SC</a:t>
            </a:r>
          </a:p>
          <a:p>
            <a:pPr>
              <a:lnSpc>
                <a:spcPct val="110000"/>
              </a:lnSpc>
              <a:buFont typeface="Wingdings" charset="0"/>
              <a:buNone/>
              <a:defRPr/>
            </a:pPr>
            <a:r>
              <a:rPr lang="en-US" altLang="zh-CN" sz="2000" b="1" dirty="0">
                <a:latin typeface="宋体" charset="0"/>
              </a:rPr>
              <a:t>             WHERE </a:t>
            </a:r>
            <a:r>
              <a:rPr lang="en-US" altLang="zh-CN" sz="2000" b="1" dirty="0" err="1">
                <a:latin typeface="宋体" charset="0"/>
              </a:rPr>
              <a:t>Sno</a:t>
            </a:r>
            <a:r>
              <a:rPr lang="en-US" altLang="zh-CN" sz="2000" b="1" dirty="0">
                <a:latin typeface="宋体" charset="0"/>
              </a:rPr>
              <a:t> = </a:t>
            </a:r>
            <a:r>
              <a:rPr lang="en-US" altLang="zh-CN" sz="2000" b="1" dirty="0" err="1">
                <a:solidFill>
                  <a:schemeClr val="accent4">
                    <a:lumMod val="50000"/>
                  </a:schemeClr>
                </a:solidFill>
                <a:latin typeface="宋体" charset="0"/>
              </a:rPr>
              <a:t>Student</a:t>
            </a:r>
            <a:r>
              <a:rPr lang="en-US" altLang="zh-CN" sz="2000" b="1" dirty="0" err="1">
                <a:solidFill>
                  <a:schemeClr val="hlink"/>
                </a:solidFill>
                <a:latin typeface="宋体" charset="0"/>
              </a:rPr>
              <a:t>.</a:t>
            </a:r>
            <a:r>
              <a:rPr lang="en-US" altLang="zh-CN" sz="2000" b="1" dirty="0" err="1">
                <a:latin typeface="宋体" charset="0"/>
              </a:rPr>
              <a:t>Sno</a:t>
            </a:r>
            <a:endParaRPr lang="en-US" altLang="zh-CN" sz="2000" b="1" dirty="0">
              <a:latin typeface="宋体" charset="0"/>
            </a:endParaRPr>
          </a:p>
          <a:p>
            <a:pPr>
              <a:lnSpc>
                <a:spcPct val="110000"/>
              </a:lnSpc>
              <a:buFont typeface="Wingdings" charset="0"/>
              <a:buNone/>
              <a:defRPr/>
            </a:pPr>
            <a:r>
              <a:rPr lang="en-US" altLang="zh-CN" sz="2000" b="1" dirty="0">
                <a:latin typeface="宋体" charset="0"/>
              </a:rPr>
              <a:t>			</a:t>
            </a:r>
            <a:r>
              <a:rPr lang="zh-CN" altLang="en-US" sz="2000" b="1" dirty="0">
                <a:latin typeface="宋体" charset="0"/>
              </a:rPr>
              <a:t>     </a:t>
            </a:r>
            <a:r>
              <a:rPr lang="en-US" altLang="zh-CN" sz="2000" b="1" dirty="0">
                <a:latin typeface="宋体" charset="0"/>
              </a:rPr>
              <a:t>AND </a:t>
            </a:r>
            <a:r>
              <a:rPr lang="en-US" altLang="zh-CN" sz="2000" b="1" dirty="0" err="1">
                <a:latin typeface="宋体" charset="0"/>
              </a:rPr>
              <a:t>Cno</a:t>
            </a:r>
            <a:r>
              <a:rPr lang="en-US" altLang="zh-CN" sz="2000" b="1" dirty="0">
                <a:latin typeface="宋体" charset="0"/>
              </a:rPr>
              <a:t>='1')</a:t>
            </a:r>
            <a:r>
              <a:rPr lang="zh-CN" altLang="en-US" sz="2000" b="1" dirty="0"/>
              <a:t>；</a:t>
            </a:r>
          </a:p>
        </p:txBody>
      </p:sp>
      <p:sp>
        <p:nvSpPr>
          <p:cNvPr id="8" name="幻灯片编号占位符 5">
            <a:extLst>
              <a:ext uri="{FF2B5EF4-FFF2-40B4-BE49-F238E27FC236}">
                <a16:creationId xmlns:a16="http://schemas.microsoft.com/office/drawing/2014/main" id="{D29ECDF0-3224-CC4E-B239-2A3B1EA2EAD6}"/>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DD057D1F-ABA4-1E43-A2BB-CBE94334BA08}" type="slidenum">
              <a:rPr kumimoji="0" lang="en-US" altLang="zh-CN" sz="1400">
                <a:ea typeface="宋体" panose="02010600030101010101" pitchFamily="2" charset="-122"/>
              </a:rPr>
              <a:pPr/>
              <a:t>72</a:t>
            </a:fld>
            <a:endParaRPr kumimoji="0" lang="en-US" altLang="zh-CN" sz="1400">
              <a:ea typeface="宋体" panose="02010600030101010101" pitchFamily="2" charset="-122"/>
            </a:endParaRPr>
          </a:p>
        </p:txBody>
      </p:sp>
      <p:sp>
        <p:nvSpPr>
          <p:cNvPr id="561157" name="Text Box 5">
            <a:extLst>
              <a:ext uri="{FF2B5EF4-FFF2-40B4-BE49-F238E27FC236}">
                <a16:creationId xmlns:a16="http://schemas.microsoft.com/office/drawing/2014/main" id="{E869C613-D37C-FC47-9082-99675CA1FCF6}"/>
              </a:ext>
            </a:extLst>
          </p:cNvPr>
          <p:cNvSpPr txBox="1">
            <a:spLocks noChangeArrowheads="1"/>
          </p:cNvSpPr>
          <p:nvPr/>
        </p:nvSpPr>
        <p:spPr bwMode="auto">
          <a:xfrm>
            <a:off x="7022909" y="3740828"/>
            <a:ext cx="4171309" cy="1169551"/>
          </a:xfrm>
          <a:prstGeom prst="rect">
            <a:avLst/>
          </a:prstGeom>
          <a:noFill/>
          <a:ln>
            <a:noFill/>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wrap="square">
            <a:spAutoFit/>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spcBef>
                <a:spcPct val="50000"/>
              </a:spcBef>
            </a:pPr>
            <a:r>
              <a:rPr lang="zh-CN" altLang="en-US" sz="2000" b="1" dirty="0">
                <a:solidFill>
                  <a:schemeClr val="bg2">
                    <a:lumMod val="10000"/>
                  </a:schemeClr>
                </a:solidFill>
              </a:rPr>
              <a:t>练习：</a:t>
            </a:r>
            <a:endParaRPr lang="en-US" altLang="zh-CN" sz="2000" b="1" dirty="0">
              <a:solidFill>
                <a:schemeClr val="bg2">
                  <a:lumMod val="10000"/>
                </a:schemeClr>
              </a:solidFill>
            </a:endParaRPr>
          </a:p>
          <a:p>
            <a:pPr>
              <a:spcBef>
                <a:spcPct val="50000"/>
              </a:spcBef>
            </a:pPr>
            <a:r>
              <a:rPr lang="zh-CN" altLang="en-US" sz="2000" b="1" dirty="0">
                <a:solidFill>
                  <a:schemeClr val="bg2">
                    <a:lumMod val="10000"/>
                  </a:schemeClr>
                </a:solidFill>
              </a:rPr>
              <a:t>查询没有被</a:t>
            </a:r>
            <a:r>
              <a:rPr lang="zh-CN" altLang="en-US" sz="2000" b="1" dirty="0">
                <a:solidFill>
                  <a:schemeClr val="bg2">
                    <a:lumMod val="10000"/>
                  </a:schemeClr>
                </a:solidFill>
                <a:latin typeface="Times New Roman" panose="02020603050405020304" pitchFamily="18" charset="0"/>
              </a:rPr>
              <a:t>‘</a:t>
            </a:r>
            <a:r>
              <a:rPr lang="en-US" altLang="zh-CN" sz="2000" b="1" dirty="0">
                <a:solidFill>
                  <a:schemeClr val="bg2">
                    <a:lumMod val="10000"/>
                  </a:schemeClr>
                </a:solidFill>
              </a:rPr>
              <a:t>07001</a:t>
            </a:r>
            <a:r>
              <a:rPr lang="zh-CN" altLang="en-US" sz="2000" b="1" dirty="0">
                <a:solidFill>
                  <a:schemeClr val="bg2">
                    <a:lumMod val="10000"/>
                  </a:schemeClr>
                </a:solidFill>
                <a:latin typeface="Times New Roman" panose="02020603050405020304" pitchFamily="18" charset="0"/>
              </a:rPr>
              <a:t>’</a:t>
            </a:r>
            <a:r>
              <a:rPr lang="zh-CN" altLang="en-US" sz="2000" b="1" dirty="0">
                <a:solidFill>
                  <a:schemeClr val="bg2">
                    <a:lumMod val="10000"/>
                  </a:schemeClr>
                </a:solidFill>
              </a:rPr>
              <a:t>号同学选修的课程号和课程名。</a:t>
            </a:r>
          </a:p>
        </p:txBody>
      </p:sp>
      <p:sp>
        <p:nvSpPr>
          <p:cNvPr id="561158" name="Rectangle 6">
            <a:extLst>
              <a:ext uri="{FF2B5EF4-FFF2-40B4-BE49-F238E27FC236}">
                <a16:creationId xmlns:a16="http://schemas.microsoft.com/office/drawing/2014/main" id="{61445EA8-EA25-4F49-B472-CD03D43EAE95}"/>
              </a:ext>
            </a:extLst>
          </p:cNvPr>
          <p:cNvSpPr>
            <a:spLocks noChangeArrowheads="1"/>
          </p:cNvSpPr>
          <p:nvPr/>
        </p:nvSpPr>
        <p:spPr bwMode="auto">
          <a:xfrm>
            <a:off x="7022909" y="1181099"/>
            <a:ext cx="4843120" cy="2176774"/>
          </a:xfrm>
          <a:custGeom>
            <a:avLst/>
            <a:gdLst>
              <a:gd name="connsiteX0" fmla="*/ 0 w 4843120"/>
              <a:gd name="connsiteY0" fmla="*/ 0 h 2176774"/>
              <a:gd name="connsiteX1" fmla="*/ 595012 w 4843120"/>
              <a:gd name="connsiteY1" fmla="*/ 0 h 2176774"/>
              <a:gd name="connsiteX2" fmla="*/ 1141593 w 4843120"/>
              <a:gd name="connsiteY2" fmla="*/ 0 h 2176774"/>
              <a:gd name="connsiteX3" fmla="*/ 1688173 w 4843120"/>
              <a:gd name="connsiteY3" fmla="*/ 0 h 2176774"/>
              <a:gd name="connsiteX4" fmla="*/ 2380048 w 4843120"/>
              <a:gd name="connsiteY4" fmla="*/ 0 h 2176774"/>
              <a:gd name="connsiteX5" fmla="*/ 3168784 w 4843120"/>
              <a:gd name="connsiteY5" fmla="*/ 0 h 2176774"/>
              <a:gd name="connsiteX6" fmla="*/ 3860659 w 4843120"/>
              <a:gd name="connsiteY6" fmla="*/ 0 h 2176774"/>
              <a:gd name="connsiteX7" fmla="*/ 4843120 w 4843120"/>
              <a:gd name="connsiteY7" fmla="*/ 0 h 2176774"/>
              <a:gd name="connsiteX8" fmla="*/ 4843120 w 4843120"/>
              <a:gd name="connsiteY8" fmla="*/ 587729 h 2176774"/>
              <a:gd name="connsiteX9" fmla="*/ 4843120 w 4843120"/>
              <a:gd name="connsiteY9" fmla="*/ 1131922 h 2176774"/>
              <a:gd name="connsiteX10" fmla="*/ 4843120 w 4843120"/>
              <a:gd name="connsiteY10" fmla="*/ 1676116 h 2176774"/>
              <a:gd name="connsiteX11" fmla="*/ 4843120 w 4843120"/>
              <a:gd name="connsiteY11" fmla="*/ 2176774 h 2176774"/>
              <a:gd name="connsiteX12" fmla="*/ 4248108 w 4843120"/>
              <a:gd name="connsiteY12" fmla="*/ 2176774 h 2176774"/>
              <a:gd name="connsiteX13" fmla="*/ 3459371 w 4843120"/>
              <a:gd name="connsiteY13" fmla="*/ 2176774 h 2176774"/>
              <a:gd name="connsiteX14" fmla="*/ 2864360 w 4843120"/>
              <a:gd name="connsiteY14" fmla="*/ 2176774 h 2176774"/>
              <a:gd name="connsiteX15" fmla="*/ 2075623 w 4843120"/>
              <a:gd name="connsiteY15" fmla="*/ 2176774 h 2176774"/>
              <a:gd name="connsiteX16" fmla="*/ 1432180 w 4843120"/>
              <a:gd name="connsiteY16" fmla="*/ 2176774 h 2176774"/>
              <a:gd name="connsiteX17" fmla="*/ 691874 w 4843120"/>
              <a:gd name="connsiteY17" fmla="*/ 2176774 h 2176774"/>
              <a:gd name="connsiteX18" fmla="*/ 0 w 4843120"/>
              <a:gd name="connsiteY18" fmla="*/ 2176774 h 2176774"/>
              <a:gd name="connsiteX19" fmla="*/ 0 w 4843120"/>
              <a:gd name="connsiteY19" fmla="*/ 1676116 h 2176774"/>
              <a:gd name="connsiteX20" fmla="*/ 0 w 4843120"/>
              <a:gd name="connsiteY20" fmla="*/ 1110155 h 2176774"/>
              <a:gd name="connsiteX21" fmla="*/ 0 w 4843120"/>
              <a:gd name="connsiteY21" fmla="*/ 522426 h 2176774"/>
              <a:gd name="connsiteX22" fmla="*/ 0 w 4843120"/>
              <a:gd name="connsiteY22" fmla="*/ 0 h 2176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43120" h="2176774" fill="none" extrusionOk="0">
                <a:moveTo>
                  <a:pt x="0" y="0"/>
                </a:moveTo>
                <a:cubicBezTo>
                  <a:pt x="241893" y="3367"/>
                  <a:pt x="323307" y="-16668"/>
                  <a:pt x="595012" y="0"/>
                </a:cubicBezTo>
                <a:cubicBezTo>
                  <a:pt x="866717" y="16668"/>
                  <a:pt x="983291" y="24951"/>
                  <a:pt x="1141593" y="0"/>
                </a:cubicBezTo>
                <a:cubicBezTo>
                  <a:pt x="1299895" y="-24951"/>
                  <a:pt x="1506441" y="5446"/>
                  <a:pt x="1688173" y="0"/>
                </a:cubicBezTo>
                <a:cubicBezTo>
                  <a:pt x="1869905" y="-5446"/>
                  <a:pt x="2169110" y="30099"/>
                  <a:pt x="2380048" y="0"/>
                </a:cubicBezTo>
                <a:cubicBezTo>
                  <a:pt x="2590987" y="-30099"/>
                  <a:pt x="2812858" y="-13688"/>
                  <a:pt x="3168784" y="0"/>
                </a:cubicBezTo>
                <a:cubicBezTo>
                  <a:pt x="3524710" y="13688"/>
                  <a:pt x="3555830" y="30857"/>
                  <a:pt x="3860659" y="0"/>
                </a:cubicBezTo>
                <a:cubicBezTo>
                  <a:pt x="4165489" y="-30857"/>
                  <a:pt x="4357466" y="12221"/>
                  <a:pt x="4843120" y="0"/>
                </a:cubicBezTo>
                <a:cubicBezTo>
                  <a:pt x="4818912" y="168335"/>
                  <a:pt x="4816008" y="405644"/>
                  <a:pt x="4843120" y="587729"/>
                </a:cubicBezTo>
                <a:cubicBezTo>
                  <a:pt x="4870232" y="769814"/>
                  <a:pt x="4863004" y="925431"/>
                  <a:pt x="4843120" y="1131922"/>
                </a:cubicBezTo>
                <a:cubicBezTo>
                  <a:pt x="4823236" y="1338413"/>
                  <a:pt x="4835294" y="1417392"/>
                  <a:pt x="4843120" y="1676116"/>
                </a:cubicBezTo>
                <a:cubicBezTo>
                  <a:pt x="4850946" y="1934840"/>
                  <a:pt x="4841291" y="2029426"/>
                  <a:pt x="4843120" y="2176774"/>
                </a:cubicBezTo>
                <a:cubicBezTo>
                  <a:pt x="4575279" y="2177941"/>
                  <a:pt x="4442586" y="2202734"/>
                  <a:pt x="4248108" y="2176774"/>
                </a:cubicBezTo>
                <a:cubicBezTo>
                  <a:pt x="4053630" y="2150814"/>
                  <a:pt x="3778223" y="2182115"/>
                  <a:pt x="3459371" y="2176774"/>
                </a:cubicBezTo>
                <a:cubicBezTo>
                  <a:pt x="3140519" y="2171433"/>
                  <a:pt x="3057495" y="2162108"/>
                  <a:pt x="2864360" y="2176774"/>
                </a:cubicBezTo>
                <a:cubicBezTo>
                  <a:pt x="2671225" y="2191440"/>
                  <a:pt x="2421460" y="2162861"/>
                  <a:pt x="2075623" y="2176774"/>
                </a:cubicBezTo>
                <a:cubicBezTo>
                  <a:pt x="1729786" y="2190687"/>
                  <a:pt x="1680080" y="2167555"/>
                  <a:pt x="1432180" y="2176774"/>
                </a:cubicBezTo>
                <a:cubicBezTo>
                  <a:pt x="1184280" y="2185993"/>
                  <a:pt x="1006076" y="2175911"/>
                  <a:pt x="691874" y="2176774"/>
                </a:cubicBezTo>
                <a:cubicBezTo>
                  <a:pt x="377672" y="2177637"/>
                  <a:pt x="185205" y="2147895"/>
                  <a:pt x="0" y="2176774"/>
                </a:cubicBezTo>
                <a:cubicBezTo>
                  <a:pt x="-5664" y="1979836"/>
                  <a:pt x="12464" y="1827232"/>
                  <a:pt x="0" y="1676116"/>
                </a:cubicBezTo>
                <a:cubicBezTo>
                  <a:pt x="-12464" y="1525000"/>
                  <a:pt x="16419" y="1290494"/>
                  <a:pt x="0" y="1110155"/>
                </a:cubicBezTo>
                <a:cubicBezTo>
                  <a:pt x="-16419" y="929816"/>
                  <a:pt x="-9889" y="657572"/>
                  <a:pt x="0" y="522426"/>
                </a:cubicBezTo>
                <a:cubicBezTo>
                  <a:pt x="9889" y="387280"/>
                  <a:pt x="-6589" y="208972"/>
                  <a:pt x="0" y="0"/>
                </a:cubicBezTo>
                <a:close/>
              </a:path>
              <a:path w="4843120" h="2176774" stroke="0" extrusionOk="0">
                <a:moveTo>
                  <a:pt x="0" y="0"/>
                </a:moveTo>
                <a:cubicBezTo>
                  <a:pt x="154055" y="-35002"/>
                  <a:pt x="498545" y="35797"/>
                  <a:pt x="740305" y="0"/>
                </a:cubicBezTo>
                <a:cubicBezTo>
                  <a:pt x="982066" y="-35797"/>
                  <a:pt x="1344954" y="-33200"/>
                  <a:pt x="1529042" y="0"/>
                </a:cubicBezTo>
                <a:cubicBezTo>
                  <a:pt x="1713130" y="33200"/>
                  <a:pt x="2035757" y="-16075"/>
                  <a:pt x="2220916" y="0"/>
                </a:cubicBezTo>
                <a:cubicBezTo>
                  <a:pt x="2406075" y="16075"/>
                  <a:pt x="2568794" y="-10768"/>
                  <a:pt x="2815928" y="0"/>
                </a:cubicBezTo>
                <a:cubicBezTo>
                  <a:pt x="3063062" y="10768"/>
                  <a:pt x="3247435" y="2587"/>
                  <a:pt x="3459371" y="0"/>
                </a:cubicBezTo>
                <a:cubicBezTo>
                  <a:pt x="3671307" y="-2587"/>
                  <a:pt x="3999253" y="881"/>
                  <a:pt x="4151246" y="0"/>
                </a:cubicBezTo>
                <a:cubicBezTo>
                  <a:pt x="4303240" y="-881"/>
                  <a:pt x="4579832" y="-10102"/>
                  <a:pt x="4843120" y="0"/>
                </a:cubicBezTo>
                <a:cubicBezTo>
                  <a:pt x="4862088" y="198934"/>
                  <a:pt x="4866037" y="310666"/>
                  <a:pt x="4843120" y="500658"/>
                </a:cubicBezTo>
                <a:cubicBezTo>
                  <a:pt x="4820203" y="690650"/>
                  <a:pt x="4869196" y="794960"/>
                  <a:pt x="4843120" y="1066619"/>
                </a:cubicBezTo>
                <a:cubicBezTo>
                  <a:pt x="4817044" y="1338278"/>
                  <a:pt x="4831965" y="1384249"/>
                  <a:pt x="4843120" y="1545510"/>
                </a:cubicBezTo>
                <a:cubicBezTo>
                  <a:pt x="4854275" y="1706771"/>
                  <a:pt x="4872216" y="1907607"/>
                  <a:pt x="4843120" y="2176774"/>
                </a:cubicBezTo>
                <a:cubicBezTo>
                  <a:pt x="4567245" y="2198879"/>
                  <a:pt x="4420490" y="2175614"/>
                  <a:pt x="4248108" y="2176774"/>
                </a:cubicBezTo>
                <a:cubicBezTo>
                  <a:pt x="4075726" y="2177934"/>
                  <a:pt x="3807203" y="2197370"/>
                  <a:pt x="3604665" y="2176774"/>
                </a:cubicBezTo>
                <a:cubicBezTo>
                  <a:pt x="3402127" y="2156178"/>
                  <a:pt x="3098332" y="2185074"/>
                  <a:pt x="2912791" y="2176774"/>
                </a:cubicBezTo>
                <a:cubicBezTo>
                  <a:pt x="2727250" y="2168474"/>
                  <a:pt x="2579248" y="2149928"/>
                  <a:pt x="2366210" y="2176774"/>
                </a:cubicBezTo>
                <a:cubicBezTo>
                  <a:pt x="2153172" y="2203620"/>
                  <a:pt x="1858373" y="2187260"/>
                  <a:pt x="1722767" y="2176774"/>
                </a:cubicBezTo>
                <a:cubicBezTo>
                  <a:pt x="1587161" y="2166288"/>
                  <a:pt x="1106044" y="2191657"/>
                  <a:pt x="934030" y="2176774"/>
                </a:cubicBezTo>
                <a:cubicBezTo>
                  <a:pt x="762016" y="2161891"/>
                  <a:pt x="252287" y="2158220"/>
                  <a:pt x="0" y="2176774"/>
                </a:cubicBezTo>
                <a:cubicBezTo>
                  <a:pt x="-16875" y="1988633"/>
                  <a:pt x="4291" y="1908664"/>
                  <a:pt x="0" y="1654348"/>
                </a:cubicBezTo>
                <a:cubicBezTo>
                  <a:pt x="-4291" y="1400032"/>
                  <a:pt x="2707" y="1294861"/>
                  <a:pt x="0" y="1153690"/>
                </a:cubicBezTo>
                <a:cubicBezTo>
                  <a:pt x="-2707" y="1012519"/>
                  <a:pt x="-3981" y="807644"/>
                  <a:pt x="0" y="587729"/>
                </a:cubicBezTo>
                <a:cubicBezTo>
                  <a:pt x="3981" y="367814"/>
                  <a:pt x="2106" y="290354"/>
                  <a:pt x="0" y="0"/>
                </a:cubicBezTo>
                <a:close/>
              </a:path>
            </a:pathLst>
          </a:cu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3"/>
          </a:lnRef>
          <a:fillRef idx="1">
            <a:schemeClr val="lt1"/>
          </a:fillRef>
          <a:effectRef idx="0">
            <a:schemeClr val="accent3"/>
          </a:effectRef>
          <a:fontRef idx="minor">
            <a:schemeClr val="dk1"/>
          </a:fontRef>
        </p:style>
        <p:txBody>
          <a:bodyPr wrap="none">
            <a:noAutofit/>
          </a:bodyPr>
          <a:lstStyle/>
          <a:p>
            <a:pPr>
              <a:lnSpc>
                <a:spcPct val="200000"/>
              </a:lnSpc>
              <a:spcBef>
                <a:spcPct val="20000"/>
              </a:spcBef>
              <a:spcAft>
                <a:spcPts val="600"/>
              </a:spcAft>
              <a:buClr>
                <a:schemeClr val="folHlink"/>
              </a:buClr>
              <a:buSzPct val="60000"/>
              <a:buFont typeface="Wingdings" charset="0"/>
              <a:buNone/>
              <a:defRPr/>
            </a:pPr>
            <a:r>
              <a:rPr lang="zh-CN" altLang="en-US" sz="2000" b="1" dirty="0">
                <a:latin typeface="楷体_GB2312" charset="0"/>
                <a:ea typeface="楷体_GB2312" charset="0"/>
              </a:rPr>
              <a:t>此例用连接运算难于实现，</a:t>
            </a:r>
            <a:endParaRPr lang="en-US" altLang="zh-CN" sz="2000" b="1" dirty="0">
              <a:latin typeface="楷体_GB2312" charset="0"/>
              <a:ea typeface="楷体_GB2312" charset="0"/>
            </a:endParaRPr>
          </a:p>
          <a:p>
            <a:pPr>
              <a:lnSpc>
                <a:spcPct val="200000"/>
              </a:lnSpc>
              <a:spcBef>
                <a:spcPct val="20000"/>
              </a:spcBef>
              <a:spcAft>
                <a:spcPts val="600"/>
              </a:spcAft>
              <a:buClr>
                <a:schemeClr val="folHlink"/>
              </a:buClr>
              <a:buSzPct val="60000"/>
              <a:buFont typeface="Wingdings" charset="0"/>
              <a:buNone/>
              <a:defRPr/>
            </a:pPr>
            <a:r>
              <a:rPr lang="zh-CN" altLang="en-US" sz="2000" b="1" dirty="0">
                <a:latin typeface="楷体_GB2312" charset="0"/>
                <a:ea typeface="楷体_GB2312" charset="0"/>
              </a:rPr>
              <a:t>但可以用不相关子查询实现，</a:t>
            </a:r>
            <a:endParaRPr lang="en-US" altLang="zh-CN" sz="2000" b="1" dirty="0">
              <a:latin typeface="楷体_GB2312" charset="0"/>
              <a:ea typeface="楷体_GB2312" charset="0"/>
            </a:endParaRPr>
          </a:p>
          <a:p>
            <a:pPr>
              <a:lnSpc>
                <a:spcPct val="200000"/>
              </a:lnSpc>
              <a:spcBef>
                <a:spcPct val="20000"/>
              </a:spcBef>
              <a:spcAft>
                <a:spcPts val="600"/>
              </a:spcAft>
              <a:buClr>
                <a:schemeClr val="folHlink"/>
              </a:buClr>
              <a:buSzPct val="60000"/>
              <a:buFont typeface="Wingdings" charset="0"/>
              <a:buNone/>
              <a:defRPr/>
            </a:pPr>
            <a:r>
              <a:rPr lang="zh-CN" altLang="en-US" sz="2000" b="1" dirty="0">
                <a:latin typeface="楷体_GB2312" charset="0"/>
                <a:ea typeface="楷体_GB2312" charset="0"/>
              </a:rPr>
              <a:t>如何实现？</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11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561157"/>
                                        </p:tgtEl>
                                        <p:attrNameLst>
                                          <p:attrName>style.visibility</p:attrName>
                                        </p:attrNameLst>
                                      </p:cBhvr>
                                      <p:to>
                                        <p:strVal val="visible"/>
                                      </p:to>
                                    </p:set>
                                    <p:anim calcmode="lin" valueType="num">
                                      <p:cBhvr additive="base">
                                        <p:cTn id="11" dur="500" fill="hold"/>
                                        <p:tgtEl>
                                          <p:spTgt spid="561157"/>
                                        </p:tgtEl>
                                        <p:attrNameLst>
                                          <p:attrName>ppt_x</p:attrName>
                                        </p:attrNameLst>
                                      </p:cBhvr>
                                      <p:tavLst>
                                        <p:tav tm="0">
                                          <p:val>
                                            <p:strVal val="1+#ppt_w/2"/>
                                          </p:val>
                                        </p:tav>
                                        <p:tav tm="100000">
                                          <p:val>
                                            <p:strVal val="#ppt_x"/>
                                          </p:val>
                                        </p:tav>
                                      </p:tavLst>
                                    </p:anim>
                                    <p:anim calcmode="lin" valueType="num">
                                      <p:cBhvr additive="base">
                                        <p:cTn id="12" dur="500" fill="hold"/>
                                        <p:tgtEl>
                                          <p:spTgt spid="5611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7" grpId="0"/>
      <p:bldP spid="561158"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0">
  <p:cSld>
    <p:bg>
      <p:bgRef idx="1001">
        <a:schemeClr val="bg1"/>
      </p:bgRef>
    </p:bg>
    <p:spTree>
      <p:nvGrpSpPr>
        <p:cNvPr id="1" name=""/>
        <p:cNvGrpSpPr/>
        <p:nvPr/>
      </p:nvGrpSpPr>
      <p:grpSpPr>
        <a:xfrm>
          <a:off x="0" y="0"/>
          <a:ext cx="0" cy="0"/>
          <a:chOff x="0" y="0"/>
          <a:chExt cx="0" cy="0"/>
        </a:xfrm>
      </p:grpSpPr>
      <p:sp>
        <p:nvSpPr>
          <p:cNvPr id="563202" name="Rectangle 2">
            <a:extLst>
              <a:ext uri="{FF2B5EF4-FFF2-40B4-BE49-F238E27FC236}">
                <a16:creationId xmlns:a16="http://schemas.microsoft.com/office/drawing/2014/main" id="{87C7D438-73DF-E647-AE58-16E3BCDD4DBF}"/>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zh-CN" altLang="en-US" sz="4000">
                <a:solidFill>
                  <a:srgbClr val="A50021"/>
                </a:solidFill>
                <a:latin typeface="黑体" charset="0"/>
                <a:ea typeface="黑体" charset="0"/>
                <a:cs typeface="黑体" charset="0"/>
              </a:rPr>
              <a:t>带有</a:t>
            </a:r>
            <a:r>
              <a:rPr lang="en-US" altLang="zh-CN" sz="4000">
                <a:solidFill>
                  <a:srgbClr val="A50021"/>
                </a:solidFill>
                <a:latin typeface="黑体" charset="0"/>
                <a:ea typeface="黑体" charset="0"/>
                <a:cs typeface="黑体" charset="0"/>
              </a:rPr>
              <a:t>EXISTS</a:t>
            </a:r>
            <a:r>
              <a:rPr lang="zh-CN" altLang="en-US" sz="4000">
                <a:solidFill>
                  <a:srgbClr val="A50021"/>
                </a:solidFill>
                <a:latin typeface="黑体" charset="0"/>
                <a:ea typeface="黑体" charset="0"/>
                <a:cs typeface="黑体" charset="0"/>
              </a:rPr>
              <a:t>谓词的子查询</a:t>
            </a:r>
            <a:r>
              <a:rPr lang="en-US" altLang="zh-CN" sz="4000">
                <a:solidFill>
                  <a:srgbClr val="A50021"/>
                </a:solidFill>
                <a:latin typeface="黑体" charset="0"/>
                <a:ea typeface="黑体" charset="0"/>
                <a:cs typeface="黑体" charset="0"/>
              </a:rPr>
              <a:t>(</a:t>
            </a:r>
            <a:r>
              <a:rPr lang="zh-CN" altLang="en-US" sz="4000">
                <a:solidFill>
                  <a:srgbClr val="A50021"/>
                </a:solidFill>
                <a:latin typeface="黑体" charset="0"/>
                <a:ea typeface="黑体" charset="0"/>
                <a:cs typeface="黑体" charset="0"/>
              </a:rPr>
              <a:t>续）</a:t>
            </a:r>
          </a:p>
        </p:txBody>
      </p:sp>
      <p:sp>
        <p:nvSpPr>
          <p:cNvPr id="563203" name="Rectangle 3">
            <a:extLst>
              <a:ext uri="{FF2B5EF4-FFF2-40B4-BE49-F238E27FC236}">
                <a16:creationId xmlns:a16="http://schemas.microsoft.com/office/drawing/2014/main" id="{1D489459-D561-E540-8C23-5D243760D052}"/>
              </a:ext>
            </a:extLst>
          </p:cNvPr>
          <p:cNvSpPr>
            <a:spLocks noGrp="1" noChangeArrowheads="1"/>
          </p:cNvSpPr>
          <p:nvPr>
            <p:ph idx="1"/>
          </p:nvPr>
        </p:nvSpPr>
        <p:spPr/>
        <p:txBody>
          <a:bodyPr/>
          <a:lstStyle/>
          <a:p>
            <a:pPr>
              <a:buFont typeface="宋体" charset="0"/>
              <a:buNone/>
              <a:defRPr/>
            </a:pPr>
            <a:r>
              <a:rPr lang="en-US" altLang="zh-CN" b="1">
                <a:latin typeface="宋体" charset="0"/>
              </a:rPr>
              <a:t>3. </a:t>
            </a:r>
            <a:r>
              <a:rPr lang="zh-CN" altLang="en-US" b="1">
                <a:latin typeface="宋体" charset="0"/>
              </a:rPr>
              <a:t>不同形式的查询间的替换</a:t>
            </a:r>
            <a:endParaRPr lang="en-US" altLang="zh-CN" b="1">
              <a:latin typeface="宋体" charset="0"/>
            </a:endParaRPr>
          </a:p>
          <a:p>
            <a:pPr lvl="1">
              <a:buFont typeface="Wingdings" charset="0"/>
              <a:buChar char="n"/>
              <a:defRPr/>
            </a:pPr>
            <a:r>
              <a:rPr lang="zh-CN" altLang="en-US" b="1">
                <a:solidFill>
                  <a:srgbClr val="0033CC"/>
                </a:solidFill>
                <a:latin typeface="宋体" charset="0"/>
              </a:rPr>
              <a:t>一些</a:t>
            </a:r>
            <a:r>
              <a:rPr lang="zh-CN" altLang="en-US" b="1">
                <a:latin typeface="宋体" charset="0"/>
              </a:rPr>
              <a:t>带</a:t>
            </a:r>
            <a:r>
              <a:rPr lang="en-US" altLang="zh-CN" b="1">
                <a:latin typeface="宋体" charset="0"/>
              </a:rPr>
              <a:t>EXISTS</a:t>
            </a:r>
            <a:r>
              <a:rPr lang="zh-CN" altLang="en-US" b="1">
                <a:latin typeface="宋体" charset="0"/>
              </a:rPr>
              <a:t>或</a:t>
            </a:r>
            <a:r>
              <a:rPr lang="en-US" altLang="zh-CN" b="1">
                <a:latin typeface="宋体" charset="0"/>
              </a:rPr>
              <a:t>NOT EXISTS</a:t>
            </a:r>
            <a:r>
              <a:rPr lang="zh-CN" altLang="en-US" b="1">
                <a:latin typeface="宋体" charset="0"/>
              </a:rPr>
              <a:t>谓词的子查询不能被其他形式的子查询等价替换</a:t>
            </a:r>
            <a:endParaRPr lang="en-US" altLang="zh-CN" b="1">
              <a:latin typeface="宋体" charset="0"/>
            </a:endParaRPr>
          </a:p>
          <a:p>
            <a:pPr lvl="1">
              <a:buFont typeface="Wingdings" charset="0"/>
              <a:buChar char="n"/>
              <a:defRPr/>
            </a:pPr>
            <a:r>
              <a:rPr lang="zh-CN" altLang="en-US" b="1">
                <a:solidFill>
                  <a:srgbClr val="0033CC"/>
                </a:solidFill>
                <a:latin typeface="宋体" charset="0"/>
              </a:rPr>
              <a:t>所有</a:t>
            </a:r>
            <a:r>
              <a:rPr lang="zh-CN" altLang="en-US" b="1">
                <a:latin typeface="宋体" charset="0"/>
              </a:rPr>
              <a:t>带</a:t>
            </a:r>
            <a:r>
              <a:rPr lang="en-US" altLang="zh-CN" b="1">
                <a:latin typeface="宋体" charset="0"/>
              </a:rPr>
              <a:t>IN</a:t>
            </a:r>
            <a:r>
              <a:rPr lang="zh-CN" altLang="en-US" b="1">
                <a:latin typeface="宋体" charset="0"/>
              </a:rPr>
              <a:t>谓词、比较运算符、</a:t>
            </a:r>
            <a:r>
              <a:rPr lang="en-US" altLang="zh-CN" b="1">
                <a:latin typeface="宋体" charset="0"/>
              </a:rPr>
              <a:t>ANY</a:t>
            </a:r>
            <a:r>
              <a:rPr lang="zh-CN" altLang="en-US" b="1">
                <a:latin typeface="宋体" charset="0"/>
              </a:rPr>
              <a:t>和</a:t>
            </a:r>
            <a:r>
              <a:rPr lang="en-US" altLang="zh-CN" b="1">
                <a:latin typeface="宋体" charset="0"/>
              </a:rPr>
              <a:t>ALL</a:t>
            </a:r>
            <a:r>
              <a:rPr lang="zh-CN" altLang="en-US" b="1">
                <a:latin typeface="宋体" charset="0"/>
              </a:rPr>
              <a:t>谓词的子查询都能用带</a:t>
            </a:r>
            <a:r>
              <a:rPr lang="en-US" altLang="zh-CN" b="1">
                <a:latin typeface="宋体" charset="0"/>
              </a:rPr>
              <a:t>EXISTS</a:t>
            </a:r>
            <a:r>
              <a:rPr lang="zh-CN" altLang="en-US" b="1">
                <a:latin typeface="宋体" charset="0"/>
              </a:rPr>
              <a:t>谓词的子查询等价替换。</a:t>
            </a:r>
            <a:endParaRPr lang="en-US" altLang="zh-CN" b="1">
              <a:latin typeface="宋体" charset="0"/>
            </a:endParaRPr>
          </a:p>
          <a:p>
            <a:pPr lvl="1">
              <a:buFont typeface="Wingdings" charset="0"/>
              <a:buNone/>
              <a:defRPr/>
            </a:pPr>
            <a:r>
              <a:rPr lang="en-US" altLang="zh-CN" b="1">
                <a:latin typeface="宋体" charset="0"/>
              </a:rPr>
              <a:t>    </a:t>
            </a:r>
          </a:p>
        </p:txBody>
      </p:sp>
      <p:sp>
        <p:nvSpPr>
          <p:cNvPr id="5" name="幻灯片编号占位符 5">
            <a:extLst>
              <a:ext uri="{FF2B5EF4-FFF2-40B4-BE49-F238E27FC236}">
                <a16:creationId xmlns:a16="http://schemas.microsoft.com/office/drawing/2014/main" id="{13D83AF9-65B7-1149-84A3-93F31644B460}"/>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E89F6A78-D062-774F-81C7-DC36F0ABA7AC}" type="slidenum">
              <a:rPr kumimoji="0" lang="en-US" altLang="zh-CN" sz="1400">
                <a:ea typeface="宋体" panose="02010600030101010101" pitchFamily="2" charset="-122"/>
              </a:rPr>
              <a:pPr/>
              <a:t>73</a:t>
            </a:fld>
            <a:endParaRPr kumimoji="0" lang="en-US" altLang="zh-CN" sz="140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3203">
                                            <p:txEl>
                                              <p:pRg st="1" end="1"/>
                                            </p:txEl>
                                          </p:spTgt>
                                        </p:tgtEl>
                                        <p:attrNameLst>
                                          <p:attrName>style.visibility</p:attrName>
                                        </p:attrNameLst>
                                      </p:cBhvr>
                                      <p:to>
                                        <p:strVal val="visible"/>
                                      </p:to>
                                    </p:set>
                                    <p:animEffect transition="in" filter="blinds(horizontal)">
                                      <p:cBhvr>
                                        <p:cTn id="7" dur="500"/>
                                        <p:tgtEl>
                                          <p:spTgt spid="56320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63203">
                                            <p:txEl>
                                              <p:pRg st="2" end="2"/>
                                            </p:txEl>
                                          </p:spTgt>
                                        </p:tgtEl>
                                        <p:attrNameLst>
                                          <p:attrName>style.visibility</p:attrName>
                                        </p:attrNameLst>
                                      </p:cBhvr>
                                      <p:to>
                                        <p:strVal val="visible"/>
                                      </p:to>
                                    </p:set>
                                    <p:animEffect transition="in" filter="blinds(horizontal)">
                                      <p:cBhvr>
                                        <p:cTn id="10" dur="500"/>
                                        <p:tgtEl>
                                          <p:spTgt spid="5632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0">
  <p:cSld>
    <p:bg>
      <p:bgRef idx="1001">
        <a:schemeClr val="bg1"/>
      </p:bgRef>
    </p:bg>
    <p:spTree>
      <p:nvGrpSpPr>
        <p:cNvPr id="1" name=""/>
        <p:cNvGrpSpPr/>
        <p:nvPr/>
      </p:nvGrpSpPr>
      <p:grpSpPr>
        <a:xfrm>
          <a:off x="0" y="0"/>
          <a:ext cx="0" cy="0"/>
          <a:chOff x="0" y="0"/>
          <a:chExt cx="0" cy="0"/>
        </a:xfrm>
      </p:grpSpPr>
      <p:sp>
        <p:nvSpPr>
          <p:cNvPr id="565250" name="Rectangle 2">
            <a:extLst>
              <a:ext uri="{FF2B5EF4-FFF2-40B4-BE49-F238E27FC236}">
                <a16:creationId xmlns:a16="http://schemas.microsoft.com/office/drawing/2014/main" id="{16AAEAB7-CC10-6B44-9134-5E8C10F2606D}"/>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zh-CN" altLang="en-US" sz="4000">
                <a:solidFill>
                  <a:srgbClr val="A50021"/>
                </a:solidFill>
                <a:latin typeface="黑体" charset="0"/>
                <a:ea typeface="黑体" charset="0"/>
                <a:cs typeface="黑体" charset="0"/>
              </a:rPr>
              <a:t>带有</a:t>
            </a:r>
            <a:r>
              <a:rPr lang="en-US" altLang="zh-CN" sz="4000">
                <a:solidFill>
                  <a:srgbClr val="A50021"/>
                </a:solidFill>
                <a:latin typeface="黑体" charset="0"/>
                <a:ea typeface="黑体" charset="0"/>
                <a:cs typeface="黑体" charset="0"/>
              </a:rPr>
              <a:t>EXISTS</a:t>
            </a:r>
            <a:r>
              <a:rPr lang="zh-CN" altLang="en-US" sz="4000">
                <a:solidFill>
                  <a:srgbClr val="A50021"/>
                </a:solidFill>
                <a:latin typeface="黑体" charset="0"/>
                <a:ea typeface="黑体" charset="0"/>
                <a:cs typeface="黑体" charset="0"/>
              </a:rPr>
              <a:t>谓词的子查询</a:t>
            </a:r>
            <a:r>
              <a:rPr lang="en-US" altLang="zh-CN" sz="4000">
                <a:solidFill>
                  <a:srgbClr val="A50021"/>
                </a:solidFill>
                <a:latin typeface="黑体" charset="0"/>
                <a:ea typeface="黑体" charset="0"/>
                <a:cs typeface="黑体" charset="0"/>
              </a:rPr>
              <a:t>(</a:t>
            </a:r>
            <a:r>
              <a:rPr lang="zh-CN" altLang="en-US" sz="4000">
                <a:solidFill>
                  <a:srgbClr val="A50021"/>
                </a:solidFill>
                <a:latin typeface="黑体" charset="0"/>
                <a:ea typeface="黑体" charset="0"/>
                <a:cs typeface="黑体" charset="0"/>
              </a:rPr>
              <a:t>续）</a:t>
            </a:r>
          </a:p>
        </p:txBody>
      </p:sp>
      <p:sp>
        <p:nvSpPr>
          <p:cNvPr id="565251" name="Rectangle 3">
            <a:extLst>
              <a:ext uri="{FF2B5EF4-FFF2-40B4-BE49-F238E27FC236}">
                <a16:creationId xmlns:a16="http://schemas.microsoft.com/office/drawing/2014/main" id="{6B10F47E-16B2-5C4B-9363-515DACEEB3BE}"/>
              </a:ext>
            </a:extLst>
          </p:cNvPr>
          <p:cNvSpPr>
            <a:spLocks noGrp="1" noChangeArrowheads="1"/>
          </p:cNvSpPr>
          <p:nvPr>
            <p:ph idx="1"/>
          </p:nvPr>
        </p:nvSpPr>
        <p:spPr/>
        <p:txBody>
          <a:bodyPr>
            <a:normAutofit/>
          </a:bodyPr>
          <a:lstStyle/>
          <a:p>
            <a:pPr>
              <a:lnSpc>
                <a:spcPct val="90000"/>
              </a:lnSpc>
              <a:buFont typeface="Wingdings" pitchFamily="2" charset="2"/>
              <a:buNone/>
            </a:pPr>
            <a:r>
              <a:rPr lang="en-US" altLang="zh-CN" sz="1800" b="1">
                <a:latin typeface="宋体" panose="02010600030101010101" pitchFamily="2" charset="-122"/>
              </a:rPr>
              <a:t>[</a:t>
            </a:r>
            <a:r>
              <a:rPr lang="zh-CN" altLang="en-US" sz="1800" b="1">
                <a:latin typeface="宋体" panose="02010600030101010101" pitchFamily="2" charset="-122"/>
              </a:rPr>
              <a:t>例</a:t>
            </a:r>
            <a:r>
              <a:rPr lang="en-US" altLang="zh-CN" sz="1800" b="1">
                <a:latin typeface="宋体" panose="02010600030101010101" pitchFamily="2" charset="-122"/>
              </a:rPr>
              <a:t>37]</a:t>
            </a:r>
            <a:r>
              <a:rPr lang="zh-CN" altLang="en-US" sz="1800" b="1"/>
              <a:t>查询与</a:t>
            </a:r>
            <a:r>
              <a:rPr lang="zh-CN" altLang="en-US" sz="1800" b="1">
                <a:latin typeface="Times New Roman" panose="02020603050405020304" pitchFamily="18" charset="0"/>
              </a:rPr>
              <a:t>“</a:t>
            </a:r>
            <a:r>
              <a:rPr lang="zh-CN" altLang="en-US" sz="1800" b="1"/>
              <a:t>刘晨</a:t>
            </a:r>
            <a:r>
              <a:rPr lang="zh-CN" altLang="en-US" sz="1800" b="1">
                <a:latin typeface="Times New Roman" panose="02020603050405020304" pitchFamily="18" charset="0"/>
              </a:rPr>
              <a:t>”</a:t>
            </a:r>
            <a:r>
              <a:rPr lang="zh-CN" altLang="en-US" sz="1800" b="1"/>
              <a:t>在同一个系学习的学生。</a:t>
            </a:r>
            <a:r>
              <a:rPr lang="zh-CN" altLang="en-US" sz="1800" b="1">
                <a:latin typeface="宋体" panose="02010600030101010101" pitchFamily="2" charset="-122"/>
              </a:rPr>
              <a:t>可以用带</a:t>
            </a:r>
            <a:r>
              <a:rPr lang="en-US" altLang="zh-CN" sz="1800" b="1">
                <a:latin typeface="宋体" panose="02010600030101010101" pitchFamily="2" charset="-122"/>
              </a:rPr>
              <a:t>EXISTS</a:t>
            </a:r>
            <a:r>
              <a:rPr lang="zh-CN" altLang="en-US" sz="1800" b="1">
                <a:latin typeface="宋体" panose="02010600030101010101" pitchFamily="2" charset="-122"/>
              </a:rPr>
              <a:t>谓词的子查询替换：</a:t>
            </a:r>
            <a:endParaRPr lang="en-US" altLang="zh-CN" sz="1800" b="1">
              <a:latin typeface="宋体" panose="02010600030101010101" pitchFamily="2" charset="-122"/>
            </a:endParaRPr>
          </a:p>
          <a:p>
            <a:pPr>
              <a:buFont typeface="Wingdings" pitchFamily="2" charset="2"/>
              <a:buNone/>
            </a:pPr>
            <a:r>
              <a:rPr lang="en-US" altLang="zh-CN" sz="1800" b="1">
                <a:latin typeface="宋体" panose="02010600030101010101" pitchFamily="2" charset="-122"/>
              </a:rPr>
              <a:t>     SELECT Sno</a:t>
            </a:r>
            <a:r>
              <a:rPr lang="zh-CN" altLang="en-US" sz="1800" b="1">
                <a:latin typeface="宋体" panose="02010600030101010101" pitchFamily="2" charset="-122"/>
              </a:rPr>
              <a:t>，</a:t>
            </a:r>
            <a:r>
              <a:rPr lang="en-US" altLang="zh-CN" sz="1800" b="1">
                <a:latin typeface="宋体" panose="02010600030101010101" pitchFamily="2" charset="-122"/>
              </a:rPr>
              <a:t>Sname</a:t>
            </a:r>
            <a:r>
              <a:rPr lang="zh-CN" altLang="en-US" sz="1800" b="1">
                <a:latin typeface="宋体" panose="02010600030101010101" pitchFamily="2" charset="-122"/>
              </a:rPr>
              <a:t>，</a:t>
            </a:r>
            <a:r>
              <a:rPr lang="en-US" altLang="zh-CN" sz="1800" b="1">
                <a:latin typeface="宋体" panose="02010600030101010101" pitchFamily="2" charset="-122"/>
              </a:rPr>
              <a:t>Sdept</a:t>
            </a:r>
          </a:p>
          <a:p>
            <a:pPr>
              <a:buFont typeface="Wingdings" pitchFamily="2" charset="2"/>
              <a:buNone/>
            </a:pPr>
            <a:r>
              <a:rPr lang="en-US" altLang="zh-CN" sz="1800" b="1">
                <a:latin typeface="宋体" panose="02010600030101010101" pitchFamily="2" charset="-122"/>
              </a:rPr>
              <a:t>     FROM  Student S1</a:t>
            </a:r>
          </a:p>
          <a:p>
            <a:pPr>
              <a:buFont typeface="Wingdings" pitchFamily="2" charset="2"/>
              <a:buNone/>
            </a:pPr>
            <a:r>
              <a:rPr lang="en-US" altLang="zh-CN" sz="1800" b="1">
                <a:latin typeface="宋体" panose="02010600030101010101" pitchFamily="2" charset="-122"/>
              </a:rPr>
              <a:t>     WHERE EXISTS</a:t>
            </a:r>
          </a:p>
          <a:p>
            <a:pPr>
              <a:buFont typeface="Wingdings" pitchFamily="2" charset="2"/>
              <a:buNone/>
            </a:pPr>
            <a:r>
              <a:rPr lang="en-US" altLang="zh-CN" sz="1800" b="1">
                <a:latin typeface="宋体" panose="02010600030101010101" pitchFamily="2" charset="-122"/>
              </a:rPr>
              <a:t>        </a:t>
            </a:r>
            <a:r>
              <a:rPr lang="zh-CN" altLang="en-US" sz="1800" b="1">
                <a:latin typeface="宋体" panose="02010600030101010101" pitchFamily="2" charset="-122"/>
              </a:rPr>
              <a:t>　</a:t>
            </a:r>
            <a:r>
              <a:rPr lang="en-US" altLang="zh-CN" sz="1800" b="1">
                <a:latin typeface="宋体" panose="02010600030101010101" pitchFamily="2" charset="-122"/>
              </a:rPr>
              <a:t> </a:t>
            </a:r>
            <a:r>
              <a:rPr lang="zh-CN" altLang="en-US" sz="1800" b="1">
                <a:latin typeface="宋体" panose="02010600030101010101" pitchFamily="2" charset="-122"/>
              </a:rPr>
              <a:t>（</a:t>
            </a:r>
            <a:r>
              <a:rPr lang="en-US" altLang="zh-CN" sz="1800" b="1">
                <a:latin typeface="宋体" panose="02010600030101010101" pitchFamily="2" charset="-122"/>
              </a:rPr>
              <a:t>SELECT *</a:t>
            </a:r>
          </a:p>
          <a:p>
            <a:pPr>
              <a:buFont typeface="Wingdings" pitchFamily="2" charset="2"/>
              <a:buNone/>
            </a:pPr>
            <a:r>
              <a:rPr lang="en-US" altLang="zh-CN" sz="1800" b="1">
                <a:latin typeface="宋体" panose="02010600030101010101" pitchFamily="2" charset="-122"/>
              </a:rPr>
              <a:t>           FROM Student S2</a:t>
            </a:r>
          </a:p>
          <a:p>
            <a:pPr>
              <a:buFont typeface="Wingdings" pitchFamily="2" charset="2"/>
              <a:buNone/>
            </a:pPr>
            <a:r>
              <a:rPr lang="en-US" altLang="zh-CN" sz="1800" b="1">
                <a:latin typeface="宋体" panose="02010600030101010101" pitchFamily="2" charset="-122"/>
              </a:rPr>
              <a:t>           WHERE S2.Sdept = S1.Sdept AND</a:t>
            </a:r>
          </a:p>
          <a:p>
            <a:pPr>
              <a:buFont typeface="Wingdings" pitchFamily="2" charset="2"/>
              <a:buNone/>
            </a:pPr>
            <a:r>
              <a:rPr lang="en-US" altLang="zh-CN" sz="1800" b="1">
                <a:latin typeface="宋体" panose="02010600030101010101" pitchFamily="2" charset="-122"/>
              </a:rPr>
              <a:t>                   S2.Sname = </a:t>
            </a:r>
            <a:r>
              <a:rPr lang="zh-CN" altLang="en-US" sz="1800" b="1">
                <a:latin typeface="Times New Roman" panose="02020603050405020304" pitchFamily="18" charset="0"/>
              </a:rPr>
              <a:t>‘</a:t>
            </a:r>
            <a:r>
              <a:rPr lang="zh-CN" altLang="en-US" sz="1800" b="1">
                <a:latin typeface="宋体" panose="02010600030101010101" pitchFamily="2" charset="-122"/>
              </a:rPr>
              <a:t>刘晨</a:t>
            </a:r>
            <a:r>
              <a:rPr lang="zh-CN" altLang="en-US" sz="1800" b="1">
                <a:latin typeface="Times New Roman" panose="02020603050405020304" pitchFamily="18" charset="0"/>
              </a:rPr>
              <a:t>’</a:t>
            </a:r>
            <a:r>
              <a:rPr lang="zh-CN" altLang="en-US" sz="1800" b="1">
                <a:latin typeface="宋体" panose="02010600030101010101" pitchFamily="2" charset="-122"/>
              </a:rPr>
              <a:t>）；</a:t>
            </a:r>
          </a:p>
        </p:txBody>
      </p:sp>
      <p:sp>
        <p:nvSpPr>
          <p:cNvPr id="6" name="幻灯片编号占位符 5">
            <a:extLst>
              <a:ext uri="{FF2B5EF4-FFF2-40B4-BE49-F238E27FC236}">
                <a16:creationId xmlns:a16="http://schemas.microsoft.com/office/drawing/2014/main" id="{3E7DF1B8-B495-E841-BBFF-283B1B4F8149}"/>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B01F5F7F-20FE-E84D-B71D-641F8CF400F9}" type="slidenum">
              <a:rPr kumimoji="0" lang="en-US" altLang="zh-CN" sz="1400">
                <a:ea typeface="宋体" panose="02010600030101010101" pitchFamily="2" charset="-122"/>
              </a:rPr>
              <a:pPr/>
              <a:t>74</a:t>
            </a:fld>
            <a:endParaRPr kumimoji="0" lang="en-US" altLang="zh-CN" sz="140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525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525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525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525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25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5251">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52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7298" name="Rectangle 2">
            <a:extLst>
              <a:ext uri="{FF2B5EF4-FFF2-40B4-BE49-F238E27FC236}">
                <a16:creationId xmlns:a16="http://schemas.microsoft.com/office/drawing/2014/main" id="{C4175A50-868D-2B41-B6BA-2278D4ED0912}"/>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zh-CN" altLang="en-US" sz="4000">
                <a:solidFill>
                  <a:srgbClr val="A50021"/>
                </a:solidFill>
                <a:latin typeface="黑体" charset="0"/>
                <a:ea typeface="黑体" charset="0"/>
                <a:cs typeface="黑体" charset="0"/>
              </a:rPr>
              <a:t>带有</a:t>
            </a:r>
            <a:r>
              <a:rPr lang="en-US" altLang="zh-CN" sz="4000">
                <a:solidFill>
                  <a:srgbClr val="A50021"/>
                </a:solidFill>
                <a:latin typeface="黑体" charset="0"/>
                <a:ea typeface="黑体" charset="0"/>
                <a:cs typeface="黑体" charset="0"/>
              </a:rPr>
              <a:t>EXISTS</a:t>
            </a:r>
            <a:r>
              <a:rPr lang="zh-CN" altLang="en-US" sz="4000">
                <a:solidFill>
                  <a:srgbClr val="A50021"/>
                </a:solidFill>
                <a:latin typeface="黑体" charset="0"/>
                <a:ea typeface="黑体" charset="0"/>
                <a:cs typeface="黑体" charset="0"/>
              </a:rPr>
              <a:t>谓词的子查询</a:t>
            </a:r>
            <a:r>
              <a:rPr lang="en-US" altLang="zh-CN" sz="4000">
                <a:solidFill>
                  <a:srgbClr val="A50021"/>
                </a:solidFill>
                <a:latin typeface="黑体" charset="0"/>
                <a:ea typeface="黑体" charset="0"/>
                <a:cs typeface="黑体" charset="0"/>
              </a:rPr>
              <a:t>(</a:t>
            </a:r>
            <a:r>
              <a:rPr lang="zh-CN" altLang="en-US" sz="4000">
                <a:solidFill>
                  <a:srgbClr val="A50021"/>
                </a:solidFill>
                <a:latin typeface="黑体" charset="0"/>
                <a:ea typeface="黑体" charset="0"/>
                <a:cs typeface="黑体" charset="0"/>
              </a:rPr>
              <a:t>续）</a:t>
            </a:r>
          </a:p>
        </p:txBody>
      </p:sp>
      <p:sp>
        <p:nvSpPr>
          <p:cNvPr id="567299" name="Rectangle 3">
            <a:extLst>
              <a:ext uri="{FF2B5EF4-FFF2-40B4-BE49-F238E27FC236}">
                <a16:creationId xmlns:a16="http://schemas.microsoft.com/office/drawing/2014/main" id="{D71CC496-E52A-F541-9775-2AFCEC6D666F}"/>
              </a:ext>
            </a:extLst>
          </p:cNvPr>
          <p:cNvSpPr>
            <a:spLocks noGrp="1" noChangeArrowheads="1"/>
          </p:cNvSpPr>
          <p:nvPr>
            <p:ph idx="1"/>
          </p:nvPr>
        </p:nvSpPr>
        <p:spPr/>
        <p:txBody>
          <a:bodyPr/>
          <a:lstStyle/>
          <a:p>
            <a:pPr>
              <a:lnSpc>
                <a:spcPct val="140000"/>
              </a:lnSpc>
              <a:buFont typeface="宋体" panose="02010600030101010101" pitchFamily="2" charset="-122"/>
              <a:buNone/>
            </a:pPr>
            <a:r>
              <a:rPr lang="en-US" altLang="zh-CN" b="1">
                <a:latin typeface="宋体" panose="02010600030101010101" pitchFamily="2" charset="-122"/>
              </a:rPr>
              <a:t>4.</a:t>
            </a:r>
            <a:r>
              <a:rPr lang="zh-CN" altLang="en-US" b="1">
                <a:latin typeface="宋体" panose="02010600030101010101" pitchFamily="2" charset="-122"/>
              </a:rPr>
              <a:t>用</a:t>
            </a:r>
            <a:r>
              <a:rPr lang="en-US" altLang="zh-CN" b="1">
                <a:latin typeface="宋体" panose="02010600030101010101" pitchFamily="2" charset="-122"/>
              </a:rPr>
              <a:t>EXISTS/NOT EXISTS</a:t>
            </a:r>
            <a:r>
              <a:rPr lang="zh-CN" altLang="en-US" b="1">
                <a:latin typeface="宋体" panose="02010600030101010101" pitchFamily="2" charset="-122"/>
              </a:rPr>
              <a:t>实现全称量词</a:t>
            </a:r>
            <a:r>
              <a:rPr lang="en-US" altLang="zh-CN" b="1">
                <a:solidFill>
                  <a:srgbClr val="E02920"/>
                </a:solidFill>
                <a:latin typeface="宋体" panose="02010600030101010101" pitchFamily="2" charset="-122"/>
              </a:rPr>
              <a:t>(</a:t>
            </a:r>
            <a:r>
              <a:rPr lang="zh-CN" altLang="en-US" b="1">
                <a:solidFill>
                  <a:srgbClr val="E02920"/>
                </a:solidFill>
                <a:latin typeface="宋体" panose="02010600030101010101" pitchFamily="2" charset="-122"/>
              </a:rPr>
              <a:t>难点</a:t>
            </a:r>
            <a:r>
              <a:rPr lang="en-US" altLang="zh-CN" b="1">
                <a:solidFill>
                  <a:srgbClr val="E02920"/>
                </a:solidFill>
                <a:latin typeface="宋体" panose="02010600030101010101" pitchFamily="2" charset="-122"/>
              </a:rPr>
              <a:t>)</a:t>
            </a:r>
          </a:p>
          <a:p>
            <a:pPr lvl="1">
              <a:lnSpc>
                <a:spcPct val="140000"/>
              </a:lnSpc>
            </a:pPr>
            <a:r>
              <a:rPr lang="en-US" altLang="zh-CN" b="1">
                <a:latin typeface="宋体" panose="02010600030101010101" pitchFamily="2" charset="-122"/>
              </a:rPr>
              <a:t>SQL</a:t>
            </a:r>
            <a:r>
              <a:rPr lang="zh-CN" altLang="en-US" b="1">
                <a:latin typeface="宋体" panose="02010600030101010101" pitchFamily="2" charset="-122"/>
              </a:rPr>
              <a:t>语言中没有全称量词</a:t>
            </a:r>
            <a:r>
              <a:rPr lang="en-US" altLang="zh-CN" b="1">
                <a:sym typeface="Symbol" pitchFamily="2" charset="2"/>
              </a:rPr>
              <a:t></a:t>
            </a:r>
            <a:r>
              <a:rPr lang="en-US" altLang="zh-CN" b="1">
                <a:latin typeface="宋体" panose="02010600030101010101" pitchFamily="2" charset="-122"/>
              </a:rPr>
              <a:t> </a:t>
            </a:r>
            <a:r>
              <a:rPr lang="zh-CN" altLang="en-US" b="1">
                <a:latin typeface="宋体" panose="02010600030101010101" pitchFamily="2" charset="-122"/>
              </a:rPr>
              <a:t>（</a:t>
            </a:r>
            <a:r>
              <a:rPr lang="en-US" altLang="zh-CN" b="1">
                <a:latin typeface="宋体" panose="02010600030101010101" pitchFamily="2" charset="-122"/>
              </a:rPr>
              <a:t>For all</a:t>
            </a:r>
            <a:r>
              <a:rPr lang="zh-CN" altLang="en-US" b="1">
                <a:latin typeface="宋体" panose="02010600030101010101" pitchFamily="2" charset="-122"/>
              </a:rPr>
              <a:t>）</a:t>
            </a:r>
            <a:endParaRPr lang="en-US" altLang="zh-CN" b="1">
              <a:latin typeface="宋体" panose="02010600030101010101" pitchFamily="2" charset="-122"/>
            </a:endParaRPr>
          </a:p>
          <a:p>
            <a:pPr lvl="1">
              <a:lnSpc>
                <a:spcPct val="140000"/>
              </a:lnSpc>
            </a:pPr>
            <a:r>
              <a:rPr lang="zh-CN" altLang="en-US" b="1">
                <a:latin typeface="宋体" panose="02010600030101010101" pitchFamily="2" charset="-122"/>
              </a:rPr>
              <a:t>可以把带有全称量词的谓词转换为等价的带有存在量词的谓词：</a:t>
            </a:r>
            <a:endParaRPr lang="en-US" altLang="zh-CN" b="1">
              <a:latin typeface="宋体" panose="02010600030101010101" pitchFamily="2" charset="-122"/>
            </a:endParaRPr>
          </a:p>
          <a:p>
            <a:pPr>
              <a:lnSpc>
                <a:spcPct val="140000"/>
              </a:lnSpc>
              <a:buFont typeface="Wingdings" pitchFamily="2" charset="2"/>
              <a:buNone/>
            </a:pPr>
            <a:r>
              <a:rPr lang="en-US" altLang="zh-CN" b="1">
                <a:latin typeface="宋体" panose="02010600030101010101" pitchFamily="2" charset="-122"/>
              </a:rPr>
              <a:t>        (</a:t>
            </a:r>
            <a:r>
              <a:rPr lang="en-US" altLang="zh-CN" b="1">
                <a:sym typeface="Symbol" pitchFamily="2" charset="2"/>
              </a:rPr>
              <a:t></a:t>
            </a:r>
            <a:r>
              <a:rPr lang="en-US" altLang="zh-CN" b="1">
                <a:latin typeface="宋体" panose="02010600030101010101" pitchFamily="2" charset="-122"/>
              </a:rPr>
              <a:t>x)P </a:t>
            </a:r>
            <a:r>
              <a:rPr lang="en-US" altLang="zh-CN" b="1"/>
              <a:t>≡</a:t>
            </a:r>
            <a:r>
              <a:rPr lang="en-US" altLang="zh-CN" b="1">
                <a:latin typeface="宋体" panose="02010600030101010101" pitchFamily="2" charset="-122"/>
              </a:rPr>
              <a:t> </a:t>
            </a:r>
            <a:r>
              <a:rPr lang="en-US" altLang="zh-CN" b="1">
                <a:sym typeface="Symbol" pitchFamily="2" charset="2"/>
              </a:rPr>
              <a:t></a:t>
            </a:r>
            <a:r>
              <a:rPr lang="en-US" altLang="zh-CN" b="1">
                <a:latin typeface="宋体" panose="02010600030101010101" pitchFamily="2" charset="-122"/>
              </a:rPr>
              <a:t> (</a:t>
            </a:r>
            <a:r>
              <a:rPr lang="en-US" altLang="zh-CN" b="1">
                <a:sym typeface="Symbol" pitchFamily="2" charset="2"/>
              </a:rPr>
              <a:t></a:t>
            </a:r>
            <a:r>
              <a:rPr lang="en-US" altLang="zh-CN" b="1">
                <a:latin typeface="宋体" panose="02010600030101010101" pitchFamily="2" charset="-122"/>
              </a:rPr>
              <a:t> x(</a:t>
            </a:r>
            <a:r>
              <a:rPr lang="en-US" altLang="zh-CN" b="1">
                <a:sym typeface="Symbol" pitchFamily="2" charset="2"/>
              </a:rPr>
              <a:t></a:t>
            </a:r>
            <a:r>
              <a:rPr lang="en-US" altLang="zh-CN" b="1">
                <a:latin typeface="宋体" panose="02010600030101010101" pitchFamily="2" charset="-122"/>
              </a:rPr>
              <a:t> P)) </a:t>
            </a:r>
          </a:p>
        </p:txBody>
      </p:sp>
      <p:sp>
        <p:nvSpPr>
          <p:cNvPr id="5" name="幻灯片编号占位符 5">
            <a:extLst>
              <a:ext uri="{FF2B5EF4-FFF2-40B4-BE49-F238E27FC236}">
                <a16:creationId xmlns:a16="http://schemas.microsoft.com/office/drawing/2014/main" id="{ED4629AF-D531-5543-9AE5-877B3D12EFD6}"/>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E15CDAB8-88B0-8245-B676-5A95E9A307D7}" type="slidenum">
              <a:rPr kumimoji="0" lang="en-US" altLang="zh-CN" sz="1400">
                <a:ea typeface="宋体" panose="02010600030101010101" pitchFamily="2" charset="-122"/>
              </a:rPr>
              <a:pPr/>
              <a:t>75</a:t>
            </a:fld>
            <a:endParaRPr kumimoji="0" lang="en-US" altLang="zh-CN" sz="1400">
              <a:ea typeface="宋体" panose="02010600030101010101" pitchFamily="2" charset="-122"/>
            </a:endParaRPr>
          </a:p>
        </p:txBody>
      </p:sp>
    </p:spTree>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9346" name="Rectangle 2">
            <a:extLst>
              <a:ext uri="{FF2B5EF4-FFF2-40B4-BE49-F238E27FC236}">
                <a16:creationId xmlns:a16="http://schemas.microsoft.com/office/drawing/2014/main" id="{362B1C0D-0B48-1145-940E-80A1B725E4E4}"/>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zh-CN" altLang="en-US" sz="4000">
                <a:solidFill>
                  <a:srgbClr val="A50021"/>
                </a:solidFill>
                <a:latin typeface="黑体" charset="0"/>
                <a:ea typeface="黑体" charset="0"/>
                <a:cs typeface="黑体" charset="0"/>
              </a:rPr>
              <a:t>带有</a:t>
            </a:r>
            <a:r>
              <a:rPr lang="en-US" altLang="zh-CN" sz="4000">
                <a:solidFill>
                  <a:srgbClr val="A50021"/>
                </a:solidFill>
                <a:latin typeface="黑体" charset="0"/>
                <a:ea typeface="黑体" charset="0"/>
                <a:cs typeface="黑体" charset="0"/>
              </a:rPr>
              <a:t>EXISTS</a:t>
            </a:r>
            <a:r>
              <a:rPr lang="zh-CN" altLang="en-US" sz="4000">
                <a:solidFill>
                  <a:srgbClr val="A50021"/>
                </a:solidFill>
                <a:latin typeface="黑体" charset="0"/>
                <a:ea typeface="黑体" charset="0"/>
                <a:cs typeface="黑体" charset="0"/>
              </a:rPr>
              <a:t>谓词的子查询</a:t>
            </a:r>
            <a:r>
              <a:rPr lang="en-US" altLang="zh-CN" sz="4000">
                <a:solidFill>
                  <a:srgbClr val="A50021"/>
                </a:solidFill>
                <a:latin typeface="黑体" charset="0"/>
                <a:ea typeface="黑体" charset="0"/>
                <a:cs typeface="黑体" charset="0"/>
              </a:rPr>
              <a:t>(</a:t>
            </a:r>
            <a:r>
              <a:rPr lang="zh-CN" altLang="en-US" sz="4000">
                <a:solidFill>
                  <a:srgbClr val="A50021"/>
                </a:solidFill>
                <a:latin typeface="黑体" charset="0"/>
                <a:ea typeface="黑体" charset="0"/>
                <a:cs typeface="黑体" charset="0"/>
              </a:rPr>
              <a:t>续）</a:t>
            </a:r>
          </a:p>
        </p:txBody>
      </p:sp>
      <p:sp>
        <p:nvSpPr>
          <p:cNvPr id="569347" name="Rectangle 3">
            <a:extLst>
              <a:ext uri="{FF2B5EF4-FFF2-40B4-BE49-F238E27FC236}">
                <a16:creationId xmlns:a16="http://schemas.microsoft.com/office/drawing/2014/main" id="{DB76DE0E-D34A-2E45-8EEF-9B5AD7F4E290}"/>
              </a:ext>
            </a:extLst>
          </p:cNvPr>
          <p:cNvSpPr>
            <a:spLocks noGrp="1" noChangeArrowheads="1"/>
          </p:cNvSpPr>
          <p:nvPr>
            <p:ph idx="1"/>
          </p:nvPr>
        </p:nvSpPr>
        <p:spPr/>
        <p:txBody>
          <a:bodyPr>
            <a:normAutofit/>
          </a:bodyPr>
          <a:lstStyle/>
          <a:p>
            <a:pPr algn="just">
              <a:lnSpc>
                <a:spcPct val="90000"/>
              </a:lnSpc>
              <a:buFont typeface="Wingdings" charset="0"/>
              <a:buNone/>
              <a:defRPr/>
            </a:pPr>
            <a:r>
              <a:rPr lang="en-US" altLang="zh-CN" sz="2400" b="1">
                <a:latin typeface="宋体" charset="0"/>
              </a:rPr>
              <a:t>[</a:t>
            </a:r>
            <a:r>
              <a:rPr lang="zh-CN" altLang="en-US" sz="2400" b="1">
                <a:ea typeface="黑体" charset="0"/>
                <a:cs typeface="黑体" charset="0"/>
              </a:rPr>
              <a:t>例</a:t>
            </a:r>
            <a:r>
              <a:rPr lang="en-US" altLang="zh-CN" sz="2400" b="1">
                <a:latin typeface="宋体" charset="0"/>
              </a:rPr>
              <a:t>43]  </a:t>
            </a:r>
            <a:r>
              <a:rPr lang="zh-CN" altLang="en-US" sz="2400" b="1"/>
              <a:t>查询选修了全部课程的学生姓名。</a:t>
            </a:r>
            <a:endParaRPr lang="en-US" altLang="zh-CN" sz="2400" b="1">
              <a:latin typeface="宋体" charset="0"/>
            </a:endParaRPr>
          </a:p>
          <a:p>
            <a:pPr algn="just">
              <a:lnSpc>
                <a:spcPct val="90000"/>
              </a:lnSpc>
              <a:buFont typeface="Wingdings" charset="0"/>
              <a:buNone/>
              <a:defRPr/>
            </a:pPr>
            <a:r>
              <a:rPr lang="en-US" altLang="zh-CN" b="1">
                <a:latin typeface="宋体" charset="0"/>
              </a:rPr>
              <a:t>   </a:t>
            </a:r>
            <a:r>
              <a:rPr lang="en-US" altLang="zh-CN" sz="1800" b="1">
                <a:latin typeface="宋体" charset="0"/>
              </a:rPr>
              <a:t>SELECT Sname</a:t>
            </a:r>
          </a:p>
          <a:p>
            <a:pPr algn="just">
              <a:lnSpc>
                <a:spcPct val="90000"/>
              </a:lnSpc>
              <a:buFont typeface="Wingdings" charset="0"/>
              <a:buNone/>
              <a:defRPr/>
            </a:pPr>
            <a:r>
              <a:rPr lang="en-US" altLang="zh-CN" sz="1800" b="1">
                <a:latin typeface="宋体" charset="0"/>
              </a:rPr>
              <a:t>      FROM Student</a:t>
            </a:r>
          </a:p>
          <a:p>
            <a:pPr algn="just">
              <a:lnSpc>
                <a:spcPct val="90000"/>
              </a:lnSpc>
              <a:buFont typeface="Wingdings" charset="0"/>
              <a:buNone/>
              <a:defRPr/>
            </a:pPr>
            <a:r>
              <a:rPr lang="en-US" altLang="zh-CN" sz="1800" b="1">
                <a:latin typeface="宋体" charset="0"/>
              </a:rPr>
              <a:t>      WHERE NOT EXISTS</a:t>
            </a:r>
          </a:p>
          <a:p>
            <a:pPr algn="just">
              <a:lnSpc>
                <a:spcPct val="90000"/>
              </a:lnSpc>
              <a:buFont typeface="Wingdings" charset="0"/>
              <a:buNone/>
              <a:defRPr/>
            </a:pPr>
            <a:r>
              <a:rPr lang="en-US" altLang="zh-CN" sz="1800" b="1">
                <a:latin typeface="宋体" charset="0"/>
              </a:rPr>
              <a:t>        </a:t>
            </a:r>
            <a:r>
              <a:rPr lang="zh-CN" altLang="en-US" sz="1800" b="1">
                <a:solidFill>
                  <a:srgbClr val="0033CC"/>
                </a:solidFill>
              </a:rPr>
              <a:t>（</a:t>
            </a:r>
            <a:r>
              <a:rPr lang="en-US" altLang="zh-CN" sz="1800" b="1">
                <a:solidFill>
                  <a:srgbClr val="0033CC"/>
                </a:solidFill>
                <a:latin typeface="宋体" charset="0"/>
              </a:rPr>
              <a:t>SELECT *</a:t>
            </a:r>
          </a:p>
          <a:p>
            <a:pPr algn="just">
              <a:lnSpc>
                <a:spcPct val="90000"/>
              </a:lnSpc>
              <a:buFont typeface="Wingdings" charset="0"/>
              <a:buNone/>
              <a:defRPr/>
            </a:pPr>
            <a:r>
              <a:rPr lang="en-US" altLang="zh-CN" sz="1800" b="1">
                <a:solidFill>
                  <a:srgbClr val="0033CC"/>
                </a:solidFill>
                <a:latin typeface="宋体" charset="0"/>
              </a:rPr>
              <a:t>           FROM Course</a:t>
            </a:r>
          </a:p>
          <a:p>
            <a:pPr algn="just">
              <a:lnSpc>
                <a:spcPct val="90000"/>
              </a:lnSpc>
              <a:buFont typeface="Wingdings" charset="0"/>
              <a:buNone/>
              <a:defRPr/>
            </a:pPr>
            <a:r>
              <a:rPr lang="en-US" altLang="zh-CN" sz="1800" b="1">
                <a:solidFill>
                  <a:srgbClr val="0033CC"/>
                </a:solidFill>
                <a:latin typeface="宋体" charset="0"/>
              </a:rPr>
              <a:t>           WHERE NOT EXISTS</a:t>
            </a:r>
          </a:p>
          <a:p>
            <a:pPr algn="just">
              <a:lnSpc>
                <a:spcPct val="90000"/>
              </a:lnSpc>
              <a:buFont typeface="Wingdings" charset="0"/>
              <a:buNone/>
              <a:defRPr/>
            </a:pPr>
            <a:r>
              <a:rPr lang="en-US" altLang="zh-CN" sz="1800" b="1">
                <a:latin typeface="宋体" charset="0"/>
              </a:rPr>
              <a:t>              </a:t>
            </a:r>
            <a:r>
              <a:rPr lang="en-US" altLang="zh-CN" sz="1800" b="1">
                <a:solidFill>
                  <a:srgbClr val="800000"/>
                </a:solidFill>
                <a:latin typeface="宋体" charset="0"/>
              </a:rPr>
              <a:t>(SELECT *</a:t>
            </a:r>
          </a:p>
          <a:p>
            <a:pPr algn="just">
              <a:lnSpc>
                <a:spcPct val="90000"/>
              </a:lnSpc>
              <a:buFont typeface="Wingdings" charset="0"/>
              <a:buNone/>
              <a:defRPr/>
            </a:pPr>
            <a:r>
              <a:rPr lang="en-US" altLang="zh-CN" sz="1800" b="1">
                <a:solidFill>
                  <a:srgbClr val="800000"/>
                </a:solidFill>
                <a:latin typeface="宋体" charset="0"/>
              </a:rPr>
              <a:t>               FROM SC</a:t>
            </a:r>
          </a:p>
          <a:p>
            <a:pPr algn="just">
              <a:lnSpc>
                <a:spcPct val="90000"/>
              </a:lnSpc>
              <a:buFont typeface="Wingdings" charset="0"/>
              <a:buNone/>
              <a:defRPr/>
            </a:pPr>
            <a:r>
              <a:rPr lang="en-US" altLang="zh-CN" sz="1800" b="1">
                <a:solidFill>
                  <a:srgbClr val="800000"/>
                </a:solidFill>
                <a:latin typeface="宋体" charset="0"/>
              </a:rPr>
              <a:t>               WHERE Sno= Student.Sno</a:t>
            </a:r>
          </a:p>
          <a:p>
            <a:pPr algn="just">
              <a:lnSpc>
                <a:spcPct val="90000"/>
              </a:lnSpc>
              <a:buFont typeface="Wingdings" charset="0"/>
              <a:buNone/>
              <a:defRPr/>
            </a:pPr>
            <a:r>
              <a:rPr lang="en-US" altLang="zh-CN" sz="1800" b="1">
                <a:solidFill>
                  <a:srgbClr val="800000"/>
                </a:solidFill>
                <a:latin typeface="宋体" charset="0"/>
              </a:rPr>
              <a:t>               AND Cno= Course.Cno</a:t>
            </a:r>
            <a:r>
              <a:rPr lang="zh-CN" altLang="en-US" sz="1800" b="1">
                <a:solidFill>
                  <a:srgbClr val="800000"/>
                </a:solidFill>
              </a:rPr>
              <a:t>））</a:t>
            </a:r>
            <a:r>
              <a:rPr lang="zh-CN" altLang="en-US" sz="1800" b="1"/>
              <a:t>；</a:t>
            </a:r>
            <a:endParaRPr lang="zh-CN" altLang="en-US" sz="1800" b="1">
              <a:latin typeface="宋体" charset="0"/>
            </a:endParaRPr>
          </a:p>
        </p:txBody>
      </p:sp>
      <p:sp>
        <p:nvSpPr>
          <p:cNvPr id="6" name="幻灯片编号占位符 5">
            <a:extLst>
              <a:ext uri="{FF2B5EF4-FFF2-40B4-BE49-F238E27FC236}">
                <a16:creationId xmlns:a16="http://schemas.microsoft.com/office/drawing/2014/main" id="{F4F443A7-D941-254F-8770-09C366AAA64B}"/>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7BE28F95-883D-794E-91AD-A474C23C21CE}" type="slidenum">
              <a:rPr kumimoji="0" lang="en-US" altLang="zh-CN" sz="1400">
                <a:ea typeface="宋体" panose="02010600030101010101" pitchFamily="2" charset="-122"/>
              </a:rPr>
              <a:pPr/>
              <a:t>76</a:t>
            </a:fld>
            <a:endParaRPr kumimoji="0" lang="en-US" altLang="zh-CN" sz="1400">
              <a:ea typeface="宋体" panose="02010600030101010101" pitchFamily="2" charset="-122"/>
            </a:endParaRPr>
          </a:p>
        </p:txBody>
      </p:sp>
      <p:sp>
        <p:nvSpPr>
          <p:cNvPr id="569348" name="Rectangle 4">
            <a:extLst>
              <a:ext uri="{FF2B5EF4-FFF2-40B4-BE49-F238E27FC236}">
                <a16:creationId xmlns:a16="http://schemas.microsoft.com/office/drawing/2014/main" id="{1D48AE70-EC98-AB4B-A588-A1D44A31300F}"/>
              </a:ext>
            </a:extLst>
          </p:cNvPr>
          <p:cNvSpPr>
            <a:spLocks noChangeArrowheads="1"/>
          </p:cNvSpPr>
          <p:nvPr/>
        </p:nvSpPr>
        <p:spPr bwMode="auto">
          <a:xfrm>
            <a:off x="4475164" y="5418138"/>
            <a:ext cx="6192837" cy="1439862"/>
          </a:xfrm>
          <a:prstGeom prst="rect">
            <a:avLst/>
          </a:prstGeom>
          <a:solidFill>
            <a:srgbClr val="CCECFF"/>
          </a:solidFill>
          <a:ln w="57150">
            <a:solidFill>
              <a:srgbClr val="A5002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609600" indent="-609600">
              <a:spcBef>
                <a:spcPct val="20000"/>
              </a:spcBef>
              <a:buClr>
                <a:schemeClr val="folHlink"/>
              </a:buClr>
              <a:buSzPct val="60000"/>
              <a:defRPr/>
            </a:pPr>
            <a:r>
              <a:rPr lang="zh-CN" altLang="en-US" b="1">
                <a:latin typeface="Tahoma" charset="0"/>
                <a:ea typeface="楷体_GB2312" charset="0"/>
              </a:rPr>
              <a:t>学生</a:t>
            </a:r>
            <a:r>
              <a:rPr lang="en-US" altLang="zh-CN" b="1">
                <a:latin typeface="Tahoma" charset="0"/>
                <a:ea typeface="楷体_GB2312" charset="0"/>
              </a:rPr>
              <a:t>-</a:t>
            </a:r>
            <a:r>
              <a:rPr lang="zh-CN" altLang="en-US" b="1">
                <a:latin typeface="Tahoma" charset="0"/>
                <a:ea typeface="楷体_GB2312" charset="0"/>
              </a:rPr>
              <a:t>课程数据库</a:t>
            </a:r>
            <a:endParaRPr lang="en-US" altLang="zh-CN" b="1">
              <a:latin typeface="Tahoma" charset="0"/>
              <a:ea typeface="楷体_GB2312" charset="0"/>
            </a:endParaRPr>
          </a:p>
          <a:p>
            <a:pPr marL="609600" indent="-609600" algn="just">
              <a:spcBef>
                <a:spcPct val="20000"/>
              </a:spcBef>
              <a:buClr>
                <a:schemeClr val="folHlink"/>
              </a:buClr>
              <a:buSzPct val="60000"/>
              <a:defRPr/>
            </a:pPr>
            <a:r>
              <a:rPr lang="zh-CN" altLang="en-US" b="1">
                <a:solidFill>
                  <a:schemeClr val="folHlink"/>
                </a:solidFill>
                <a:latin typeface="Tahoma" charset="0"/>
                <a:ea typeface="楷体_GB2312" charset="0"/>
              </a:rPr>
              <a:t>学生表：</a:t>
            </a:r>
            <a:r>
              <a:rPr lang="en-US" altLang="zh-CN" b="1">
                <a:latin typeface="Tahoma" charset="0"/>
                <a:ea typeface="楷体_GB2312" charset="0"/>
              </a:rPr>
              <a:t>Student(Sno</a:t>
            </a:r>
            <a:r>
              <a:rPr lang="zh-CN" altLang="en-US" b="1">
                <a:latin typeface="Tahoma" charset="0"/>
                <a:ea typeface="楷体_GB2312" charset="0"/>
              </a:rPr>
              <a:t>，</a:t>
            </a:r>
            <a:r>
              <a:rPr lang="en-US" altLang="zh-CN" b="1">
                <a:latin typeface="Tahoma" charset="0"/>
                <a:ea typeface="楷体_GB2312" charset="0"/>
              </a:rPr>
              <a:t>Sname</a:t>
            </a:r>
            <a:r>
              <a:rPr lang="zh-CN" altLang="en-US" b="1">
                <a:latin typeface="Tahoma" charset="0"/>
                <a:ea typeface="楷体_GB2312" charset="0"/>
              </a:rPr>
              <a:t>，</a:t>
            </a:r>
            <a:r>
              <a:rPr lang="en-US" altLang="zh-CN" b="1">
                <a:latin typeface="Tahoma" charset="0"/>
                <a:ea typeface="楷体_GB2312" charset="0"/>
              </a:rPr>
              <a:t>Ssex</a:t>
            </a:r>
            <a:r>
              <a:rPr lang="zh-CN" altLang="en-US" b="1">
                <a:latin typeface="Tahoma" charset="0"/>
                <a:ea typeface="楷体_GB2312" charset="0"/>
              </a:rPr>
              <a:t>，</a:t>
            </a:r>
            <a:r>
              <a:rPr lang="en-US" altLang="zh-CN" b="1">
                <a:latin typeface="Tahoma" charset="0"/>
                <a:ea typeface="楷体_GB2312" charset="0"/>
              </a:rPr>
              <a:t>Sage</a:t>
            </a:r>
            <a:r>
              <a:rPr lang="zh-CN" altLang="en-US" b="1">
                <a:latin typeface="Tahoma" charset="0"/>
                <a:ea typeface="楷体_GB2312" charset="0"/>
              </a:rPr>
              <a:t>，</a:t>
            </a:r>
            <a:r>
              <a:rPr lang="en-US" altLang="zh-CN" b="1">
                <a:latin typeface="Tahoma" charset="0"/>
                <a:ea typeface="楷体_GB2312" charset="0"/>
              </a:rPr>
              <a:t>Sdept)</a:t>
            </a:r>
          </a:p>
          <a:p>
            <a:pPr marL="609600" indent="-609600" algn="just">
              <a:spcBef>
                <a:spcPct val="20000"/>
              </a:spcBef>
              <a:buClr>
                <a:schemeClr val="folHlink"/>
              </a:buClr>
              <a:buSzPct val="60000"/>
              <a:defRPr/>
            </a:pPr>
            <a:r>
              <a:rPr lang="zh-CN" altLang="en-US" b="1">
                <a:solidFill>
                  <a:schemeClr val="folHlink"/>
                </a:solidFill>
                <a:latin typeface="Tahoma" charset="0"/>
                <a:ea typeface="楷体_GB2312" charset="0"/>
              </a:rPr>
              <a:t>课程表：</a:t>
            </a:r>
            <a:r>
              <a:rPr lang="en-US" altLang="zh-CN" b="1">
                <a:latin typeface="Tahoma" charset="0"/>
                <a:ea typeface="楷体_GB2312" charset="0"/>
              </a:rPr>
              <a:t>Course(Cno</a:t>
            </a:r>
            <a:r>
              <a:rPr lang="zh-CN" altLang="en-US" b="1">
                <a:latin typeface="Tahoma" charset="0"/>
                <a:ea typeface="楷体_GB2312" charset="0"/>
              </a:rPr>
              <a:t>，</a:t>
            </a:r>
            <a:r>
              <a:rPr lang="en-US" altLang="zh-CN" b="1">
                <a:latin typeface="Tahoma" charset="0"/>
                <a:ea typeface="楷体_GB2312" charset="0"/>
              </a:rPr>
              <a:t>Cname</a:t>
            </a:r>
            <a:r>
              <a:rPr lang="zh-CN" altLang="en-US" b="1">
                <a:latin typeface="Tahoma" charset="0"/>
                <a:ea typeface="楷体_GB2312" charset="0"/>
              </a:rPr>
              <a:t>，</a:t>
            </a:r>
            <a:r>
              <a:rPr lang="en-US" altLang="zh-CN" b="1">
                <a:latin typeface="Tahoma" charset="0"/>
                <a:ea typeface="楷体_GB2312" charset="0"/>
              </a:rPr>
              <a:t>Cpno</a:t>
            </a:r>
            <a:r>
              <a:rPr lang="zh-CN" altLang="en-US" b="1">
                <a:latin typeface="Tahoma" charset="0"/>
                <a:ea typeface="楷体_GB2312" charset="0"/>
              </a:rPr>
              <a:t>，</a:t>
            </a:r>
            <a:r>
              <a:rPr lang="en-US" altLang="zh-CN" b="1">
                <a:latin typeface="Tahoma" charset="0"/>
                <a:ea typeface="楷体_GB2312" charset="0"/>
              </a:rPr>
              <a:t>Ccredit)</a:t>
            </a:r>
          </a:p>
          <a:p>
            <a:pPr marL="609600" indent="-609600" algn="just">
              <a:spcBef>
                <a:spcPct val="20000"/>
              </a:spcBef>
              <a:buClr>
                <a:schemeClr val="folHlink"/>
              </a:buClr>
              <a:buSzPct val="60000"/>
              <a:defRPr/>
            </a:pPr>
            <a:r>
              <a:rPr lang="zh-CN" altLang="en-US" b="1">
                <a:solidFill>
                  <a:schemeClr val="folHlink"/>
                </a:solidFill>
                <a:latin typeface="Tahoma" charset="0"/>
                <a:ea typeface="楷体_GB2312" charset="0"/>
              </a:rPr>
              <a:t>学生选课表：</a:t>
            </a:r>
            <a:r>
              <a:rPr lang="en-US" altLang="zh-CN" b="1">
                <a:latin typeface="Tahoma" charset="0"/>
                <a:ea typeface="楷体_GB2312" charset="0"/>
              </a:rPr>
              <a:t>SC(Sno</a:t>
            </a:r>
            <a:r>
              <a:rPr lang="zh-CN" altLang="en-US" b="1">
                <a:latin typeface="Tahoma" charset="0"/>
                <a:ea typeface="楷体_GB2312" charset="0"/>
              </a:rPr>
              <a:t>，</a:t>
            </a:r>
            <a:r>
              <a:rPr lang="en-US" altLang="zh-CN" b="1">
                <a:latin typeface="Tahoma" charset="0"/>
                <a:ea typeface="楷体_GB2312" charset="0"/>
              </a:rPr>
              <a:t>Cno</a:t>
            </a:r>
            <a:r>
              <a:rPr lang="zh-CN" altLang="en-US" b="1">
                <a:latin typeface="Tahoma" charset="0"/>
                <a:ea typeface="楷体_GB2312" charset="0"/>
              </a:rPr>
              <a:t>，</a:t>
            </a:r>
            <a:r>
              <a:rPr lang="en-US" altLang="zh-CN" b="1">
                <a:latin typeface="Tahoma" charset="0"/>
                <a:ea typeface="楷体_GB2312" charset="0"/>
              </a:rPr>
              <a:t>Grade)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9347">
                                            <p:txEl>
                                              <p:pRg st="1" end="1"/>
                                            </p:txEl>
                                          </p:spTgt>
                                        </p:tgtEl>
                                        <p:attrNameLst>
                                          <p:attrName>style.visibility</p:attrName>
                                        </p:attrNameLst>
                                      </p:cBhvr>
                                      <p:to>
                                        <p:strVal val="visible"/>
                                      </p:to>
                                    </p:set>
                                    <p:animEffect transition="in" filter="blinds(horizontal)">
                                      <p:cBhvr>
                                        <p:cTn id="7" dur="500"/>
                                        <p:tgtEl>
                                          <p:spTgt spid="56934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69347">
                                            <p:txEl>
                                              <p:pRg st="2" end="2"/>
                                            </p:txEl>
                                          </p:spTgt>
                                        </p:tgtEl>
                                        <p:attrNameLst>
                                          <p:attrName>style.visibility</p:attrName>
                                        </p:attrNameLst>
                                      </p:cBhvr>
                                      <p:to>
                                        <p:strVal val="visible"/>
                                      </p:to>
                                    </p:set>
                                    <p:animEffect transition="in" filter="blinds(horizontal)">
                                      <p:cBhvr>
                                        <p:cTn id="10" dur="500"/>
                                        <p:tgtEl>
                                          <p:spTgt spid="56934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69347">
                                            <p:txEl>
                                              <p:pRg st="3" end="3"/>
                                            </p:txEl>
                                          </p:spTgt>
                                        </p:tgtEl>
                                        <p:attrNameLst>
                                          <p:attrName>style.visibility</p:attrName>
                                        </p:attrNameLst>
                                      </p:cBhvr>
                                      <p:to>
                                        <p:strVal val="visible"/>
                                      </p:to>
                                    </p:set>
                                    <p:animEffect transition="in" filter="blinds(horizontal)">
                                      <p:cBhvr>
                                        <p:cTn id="13" dur="500"/>
                                        <p:tgtEl>
                                          <p:spTgt spid="569347">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69347">
                                            <p:txEl>
                                              <p:pRg st="4" end="4"/>
                                            </p:txEl>
                                          </p:spTgt>
                                        </p:tgtEl>
                                        <p:attrNameLst>
                                          <p:attrName>style.visibility</p:attrName>
                                        </p:attrNameLst>
                                      </p:cBhvr>
                                      <p:to>
                                        <p:strVal val="visible"/>
                                      </p:to>
                                    </p:set>
                                    <p:animEffect transition="in" filter="blinds(horizontal)">
                                      <p:cBhvr>
                                        <p:cTn id="16" dur="500"/>
                                        <p:tgtEl>
                                          <p:spTgt spid="569347">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69347">
                                            <p:txEl>
                                              <p:pRg st="5" end="5"/>
                                            </p:txEl>
                                          </p:spTgt>
                                        </p:tgtEl>
                                        <p:attrNameLst>
                                          <p:attrName>style.visibility</p:attrName>
                                        </p:attrNameLst>
                                      </p:cBhvr>
                                      <p:to>
                                        <p:strVal val="visible"/>
                                      </p:to>
                                    </p:set>
                                    <p:animEffect transition="in" filter="blinds(horizontal)">
                                      <p:cBhvr>
                                        <p:cTn id="19" dur="500"/>
                                        <p:tgtEl>
                                          <p:spTgt spid="569347">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69347">
                                            <p:txEl>
                                              <p:pRg st="6" end="6"/>
                                            </p:txEl>
                                          </p:spTgt>
                                        </p:tgtEl>
                                        <p:attrNameLst>
                                          <p:attrName>style.visibility</p:attrName>
                                        </p:attrNameLst>
                                      </p:cBhvr>
                                      <p:to>
                                        <p:strVal val="visible"/>
                                      </p:to>
                                    </p:set>
                                    <p:animEffect transition="in" filter="blinds(horizontal)">
                                      <p:cBhvr>
                                        <p:cTn id="22" dur="500"/>
                                        <p:tgtEl>
                                          <p:spTgt spid="569347">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69347">
                                            <p:txEl>
                                              <p:pRg st="7" end="7"/>
                                            </p:txEl>
                                          </p:spTgt>
                                        </p:tgtEl>
                                        <p:attrNameLst>
                                          <p:attrName>style.visibility</p:attrName>
                                        </p:attrNameLst>
                                      </p:cBhvr>
                                      <p:to>
                                        <p:strVal val="visible"/>
                                      </p:to>
                                    </p:set>
                                    <p:animEffect transition="in" filter="blinds(horizontal)">
                                      <p:cBhvr>
                                        <p:cTn id="25" dur="500"/>
                                        <p:tgtEl>
                                          <p:spTgt spid="569347">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69347">
                                            <p:txEl>
                                              <p:pRg st="8" end="8"/>
                                            </p:txEl>
                                          </p:spTgt>
                                        </p:tgtEl>
                                        <p:attrNameLst>
                                          <p:attrName>style.visibility</p:attrName>
                                        </p:attrNameLst>
                                      </p:cBhvr>
                                      <p:to>
                                        <p:strVal val="visible"/>
                                      </p:to>
                                    </p:set>
                                    <p:animEffect transition="in" filter="blinds(horizontal)">
                                      <p:cBhvr>
                                        <p:cTn id="28" dur="500"/>
                                        <p:tgtEl>
                                          <p:spTgt spid="569347">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569347">
                                            <p:txEl>
                                              <p:pRg st="9" end="9"/>
                                            </p:txEl>
                                          </p:spTgt>
                                        </p:tgtEl>
                                        <p:attrNameLst>
                                          <p:attrName>style.visibility</p:attrName>
                                        </p:attrNameLst>
                                      </p:cBhvr>
                                      <p:to>
                                        <p:strVal val="visible"/>
                                      </p:to>
                                    </p:set>
                                    <p:animEffect transition="in" filter="blinds(horizontal)">
                                      <p:cBhvr>
                                        <p:cTn id="31" dur="500"/>
                                        <p:tgtEl>
                                          <p:spTgt spid="569347">
                                            <p:txEl>
                                              <p:pRg st="9" end="9"/>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569347">
                                            <p:txEl>
                                              <p:pRg st="10" end="10"/>
                                            </p:txEl>
                                          </p:spTgt>
                                        </p:tgtEl>
                                        <p:attrNameLst>
                                          <p:attrName>style.visibility</p:attrName>
                                        </p:attrNameLst>
                                      </p:cBhvr>
                                      <p:to>
                                        <p:strVal val="visible"/>
                                      </p:to>
                                    </p:set>
                                    <p:animEffect transition="in" filter="blinds(horizontal)">
                                      <p:cBhvr>
                                        <p:cTn id="34" dur="500"/>
                                        <p:tgtEl>
                                          <p:spTgt spid="5693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1394" name="Rectangle 2">
            <a:extLst>
              <a:ext uri="{FF2B5EF4-FFF2-40B4-BE49-F238E27FC236}">
                <a16:creationId xmlns:a16="http://schemas.microsoft.com/office/drawing/2014/main" id="{DDE91FCB-AB57-E64D-AB5C-8EBDF4A68869}"/>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zh-CN" altLang="en-US" sz="4000">
                <a:solidFill>
                  <a:srgbClr val="A50021"/>
                </a:solidFill>
                <a:latin typeface="黑体" charset="0"/>
                <a:ea typeface="黑体" charset="0"/>
                <a:cs typeface="黑体" charset="0"/>
              </a:rPr>
              <a:t>带有</a:t>
            </a:r>
            <a:r>
              <a:rPr lang="en-US" altLang="zh-CN" sz="4000">
                <a:solidFill>
                  <a:srgbClr val="A50021"/>
                </a:solidFill>
                <a:latin typeface="黑体" charset="0"/>
                <a:ea typeface="黑体" charset="0"/>
                <a:cs typeface="黑体" charset="0"/>
              </a:rPr>
              <a:t>EXISTS</a:t>
            </a:r>
            <a:r>
              <a:rPr lang="zh-CN" altLang="en-US" sz="4000">
                <a:solidFill>
                  <a:srgbClr val="A50021"/>
                </a:solidFill>
                <a:latin typeface="黑体" charset="0"/>
                <a:ea typeface="黑体" charset="0"/>
                <a:cs typeface="黑体" charset="0"/>
              </a:rPr>
              <a:t>谓词的子查询</a:t>
            </a:r>
            <a:r>
              <a:rPr lang="en-US" altLang="zh-CN" sz="4000">
                <a:solidFill>
                  <a:srgbClr val="A50021"/>
                </a:solidFill>
                <a:latin typeface="黑体" charset="0"/>
                <a:ea typeface="黑体" charset="0"/>
                <a:cs typeface="黑体" charset="0"/>
              </a:rPr>
              <a:t>(</a:t>
            </a:r>
            <a:r>
              <a:rPr lang="zh-CN" altLang="en-US" sz="4000">
                <a:solidFill>
                  <a:srgbClr val="A50021"/>
                </a:solidFill>
                <a:latin typeface="黑体" charset="0"/>
                <a:ea typeface="黑体" charset="0"/>
                <a:cs typeface="黑体" charset="0"/>
              </a:rPr>
              <a:t>续）</a:t>
            </a:r>
          </a:p>
        </p:txBody>
      </p:sp>
      <p:sp>
        <p:nvSpPr>
          <p:cNvPr id="571395" name="Rectangle 3">
            <a:extLst>
              <a:ext uri="{FF2B5EF4-FFF2-40B4-BE49-F238E27FC236}">
                <a16:creationId xmlns:a16="http://schemas.microsoft.com/office/drawing/2014/main" id="{FED5AB91-35C2-DF4A-B0B9-27F8B6740490}"/>
              </a:ext>
            </a:extLst>
          </p:cNvPr>
          <p:cNvSpPr>
            <a:spLocks noGrp="1" noChangeArrowheads="1"/>
          </p:cNvSpPr>
          <p:nvPr>
            <p:ph idx="1"/>
          </p:nvPr>
        </p:nvSpPr>
        <p:spPr/>
        <p:txBody>
          <a:bodyPr/>
          <a:lstStyle/>
          <a:p>
            <a:pPr>
              <a:buFont typeface="Wingdings" pitchFamily="2" charset="2"/>
              <a:buNone/>
            </a:pPr>
            <a:r>
              <a:rPr lang="en-US" altLang="zh-CN" sz="2400" b="1">
                <a:latin typeface="Times New Roman" panose="02020603050405020304" pitchFamily="18" charset="0"/>
              </a:rPr>
              <a:t> </a:t>
            </a:r>
            <a:r>
              <a:rPr lang="en-US" altLang="zh-CN" b="1">
                <a:latin typeface="Times New Roman" panose="02020603050405020304" pitchFamily="18" charset="0"/>
              </a:rPr>
              <a:t>6. </a:t>
            </a:r>
            <a:r>
              <a:rPr lang="zh-CN" altLang="en-US" b="1">
                <a:latin typeface="Times New Roman" panose="02020603050405020304" pitchFamily="18" charset="0"/>
              </a:rPr>
              <a:t>用</a:t>
            </a:r>
            <a:r>
              <a:rPr lang="en-US" altLang="zh-CN" b="1">
                <a:latin typeface="Times New Roman" panose="02020603050405020304" pitchFamily="18" charset="0"/>
              </a:rPr>
              <a:t>EXISTS/NOT EXISTS</a:t>
            </a:r>
            <a:r>
              <a:rPr lang="zh-CN" altLang="en-US" b="1">
                <a:latin typeface="Times New Roman" panose="02020603050405020304" pitchFamily="18" charset="0"/>
              </a:rPr>
              <a:t>实现逻辑蕴函</a:t>
            </a:r>
            <a:r>
              <a:rPr lang="en-US" altLang="zh-CN" b="1">
                <a:solidFill>
                  <a:srgbClr val="E02920"/>
                </a:solidFill>
                <a:latin typeface="Times New Roman" panose="02020603050405020304" pitchFamily="18" charset="0"/>
              </a:rPr>
              <a:t>(</a:t>
            </a:r>
            <a:r>
              <a:rPr lang="zh-CN" altLang="en-US" b="1">
                <a:solidFill>
                  <a:srgbClr val="E02920"/>
                </a:solidFill>
                <a:latin typeface="Times New Roman" panose="02020603050405020304" pitchFamily="18" charset="0"/>
              </a:rPr>
              <a:t>难点</a:t>
            </a:r>
            <a:r>
              <a:rPr lang="en-US" altLang="zh-CN" b="1">
                <a:solidFill>
                  <a:srgbClr val="E02920"/>
                </a:solidFill>
                <a:latin typeface="Times New Roman" panose="02020603050405020304" pitchFamily="18" charset="0"/>
              </a:rPr>
              <a:t>)</a:t>
            </a:r>
          </a:p>
          <a:p>
            <a:pPr>
              <a:lnSpc>
                <a:spcPct val="110000"/>
              </a:lnSpc>
              <a:buFont typeface="Wingdings" pitchFamily="2" charset="2"/>
              <a:buNone/>
            </a:pPr>
            <a:r>
              <a:rPr lang="en-US" altLang="zh-CN" sz="2400" b="1">
                <a:latin typeface="Times New Roman" panose="02020603050405020304" pitchFamily="18" charset="0"/>
              </a:rPr>
              <a:t>[</a:t>
            </a:r>
            <a:r>
              <a:rPr lang="zh-CN" altLang="en-US" sz="2400" b="1">
                <a:latin typeface="Times New Roman" panose="02020603050405020304" pitchFamily="18" charset="0"/>
              </a:rPr>
              <a:t>例</a:t>
            </a:r>
            <a:r>
              <a:rPr lang="en-US" altLang="zh-CN" sz="2400" b="1">
                <a:latin typeface="Times New Roman" panose="02020603050405020304" pitchFamily="18" charset="0"/>
              </a:rPr>
              <a:t>44]  </a:t>
            </a:r>
            <a:r>
              <a:rPr lang="zh-CN" altLang="en-US" sz="2400" b="1">
                <a:latin typeface="Times New Roman" panose="02020603050405020304" pitchFamily="18" charset="0"/>
              </a:rPr>
              <a:t>查询至少选修了学生</a:t>
            </a:r>
            <a:r>
              <a:rPr lang="en-US" altLang="zh-CN" sz="2400" b="1">
                <a:latin typeface="Times New Roman" panose="02020603050405020304" pitchFamily="18" charset="0"/>
              </a:rPr>
              <a:t>95002</a:t>
            </a:r>
            <a:r>
              <a:rPr lang="zh-CN" altLang="en-US" sz="2400" b="1">
                <a:latin typeface="Times New Roman" panose="02020603050405020304" pitchFamily="18" charset="0"/>
              </a:rPr>
              <a:t>选修的全部课程的学生号码。</a:t>
            </a:r>
            <a:endParaRPr lang="en-US" altLang="zh-CN" sz="2400" b="1">
              <a:latin typeface="Times New Roman" panose="02020603050405020304" pitchFamily="18" charset="0"/>
            </a:endParaRPr>
          </a:p>
          <a:p>
            <a:pPr>
              <a:lnSpc>
                <a:spcPct val="110000"/>
              </a:lnSpc>
              <a:buFont typeface="Wingdings" pitchFamily="2" charset="2"/>
              <a:buNone/>
            </a:pPr>
            <a:r>
              <a:rPr lang="en-US" altLang="zh-CN" sz="2400" b="1">
                <a:solidFill>
                  <a:srgbClr val="0033CC"/>
                </a:solidFill>
                <a:latin typeface="Times New Roman" panose="02020603050405020304" pitchFamily="18" charset="0"/>
              </a:rPr>
              <a:t>   </a:t>
            </a:r>
            <a:r>
              <a:rPr lang="zh-CN" altLang="en-US" sz="2400" b="1">
                <a:solidFill>
                  <a:srgbClr val="0033CC"/>
                </a:solidFill>
                <a:latin typeface="Times New Roman" panose="02020603050405020304" pitchFamily="18" charset="0"/>
              </a:rPr>
              <a:t>用逻辑蕴函表达：</a:t>
            </a:r>
            <a:r>
              <a:rPr lang="zh-CN" altLang="en-US" sz="2400" b="1">
                <a:latin typeface="Times New Roman" panose="02020603050405020304" pitchFamily="18" charset="0"/>
              </a:rPr>
              <a:t>查询学号为</a:t>
            </a:r>
            <a:r>
              <a:rPr lang="en-US" altLang="zh-CN" sz="2400" b="1">
                <a:latin typeface="Times New Roman" panose="02020603050405020304" pitchFamily="18" charset="0"/>
              </a:rPr>
              <a:t>x</a:t>
            </a:r>
            <a:r>
              <a:rPr lang="zh-CN" altLang="en-US" sz="2400" b="1">
                <a:latin typeface="Times New Roman" panose="02020603050405020304" pitchFamily="18" charset="0"/>
              </a:rPr>
              <a:t>的学生，对所有的课程</a:t>
            </a:r>
            <a:r>
              <a:rPr lang="en-US" altLang="zh-CN" sz="2400" b="1">
                <a:latin typeface="Times New Roman" panose="02020603050405020304" pitchFamily="18" charset="0"/>
              </a:rPr>
              <a:t>y</a:t>
            </a:r>
            <a:r>
              <a:rPr lang="zh-CN" altLang="en-US" sz="2400" b="1">
                <a:latin typeface="Times New Roman" panose="02020603050405020304" pitchFamily="18" charset="0"/>
              </a:rPr>
              <a:t>，只要</a:t>
            </a:r>
            <a:r>
              <a:rPr lang="en-US" altLang="zh-CN" sz="2400" b="1">
                <a:latin typeface="Times New Roman" panose="02020603050405020304" pitchFamily="18" charset="0"/>
              </a:rPr>
              <a:t>95002</a:t>
            </a:r>
            <a:r>
              <a:rPr lang="zh-CN" altLang="en-US" sz="2400" b="1">
                <a:latin typeface="Times New Roman" panose="02020603050405020304" pitchFamily="18" charset="0"/>
              </a:rPr>
              <a:t>学生选修了课程</a:t>
            </a:r>
            <a:r>
              <a:rPr lang="en-US" altLang="zh-CN" sz="2400" b="1">
                <a:latin typeface="Times New Roman" panose="02020603050405020304" pitchFamily="18" charset="0"/>
              </a:rPr>
              <a:t>y</a:t>
            </a:r>
            <a:r>
              <a:rPr lang="zh-CN" altLang="en-US" sz="2400" b="1">
                <a:latin typeface="Times New Roman" panose="02020603050405020304" pitchFamily="18" charset="0"/>
              </a:rPr>
              <a:t>，则</a:t>
            </a:r>
            <a:r>
              <a:rPr lang="en-US" altLang="zh-CN" sz="2400" b="1">
                <a:latin typeface="Times New Roman" panose="02020603050405020304" pitchFamily="18" charset="0"/>
              </a:rPr>
              <a:t>x</a:t>
            </a:r>
            <a:r>
              <a:rPr lang="zh-CN" altLang="en-US" sz="2400" b="1">
                <a:latin typeface="Times New Roman" panose="02020603050405020304" pitchFamily="18" charset="0"/>
              </a:rPr>
              <a:t>也选修了</a:t>
            </a:r>
            <a:r>
              <a:rPr lang="en-US" altLang="zh-CN" sz="2400" b="1">
                <a:latin typeface="Times New Roman" panose="02020603050405020304" pitchFamily="18" charset="0"/>
              </a:rPr>
              <a:t>y</a:t>
            </a:r>
            <a:r>
              <a:rPr lang="zh-CN" altLang="en-US" sz="2400" b="1">
                <a:latin typeface="Times New Roman" panose="02020603050405020304" pitchFamily="18" charset="0"/>
              </a:rPr>
              <a:t>。</a:t>
            </a:r>
          </a:p>
        </p:txBody>
      </p:sp>
      <p:sp>
        <p:nvSpPr>
          <p:cNvPr id="5" name="幻灯片编号占位符 5">
            <a:extLst>
              <a:ext uri="{FF2B5EF4-FFF2-40B4-BE49-F238E27FC236}">
                <a16:creationId xmlns:a16="http://schemas.microsoft.com/office/drawing/2014/main" id="{95F8C802-DCDB-CC4D-8713-D9E0B1DEF1C9}"/>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0891C0F4-237E-EF49-8650-A275F0C48BCB}" type="slidenum">
              <a:rPr kumimoji="0" lang="en-US" altLang="zh-CN" sz="1400">
                <a:ea typeface="宋体" panose="02010600030101010101" pitchFamily="2" charset="-122"/>
              </a:rPr>
              <a:pPr/>
              <a:t>77</a:t>
            </a:fld>
            <a:endParaRPr kumimoji="0" lang="en-US" altLang="zh-CN" sz="1400">
              <a:ea typeface="宋体" panose="02010600030101010101" pitchFamily="2" charset="-122"/>
            </a:endParaRPr>
          </a:p>
        </p:txBody>
      </p:sp>
    </p:spTree>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show="0">
  <p:cSld>
    <p:bg>
      <p:bgRef idx="1001">
        <a:schemeClr val="bg1"/>
      </p:bgRef>
    </p:bg>
    <p:spTree>
      <p:nvGrpSpPr>
        <p:cNvPr id="1" name=""/>
        <p:cNvGrpSpPr/>
        <p:nvPr/>
      </p:nvGrpSpPr>
      <p:grpSpPr>
        <a:xfrm>
          <a:off x="0" y="0"/>
          <a:ext cx="0" cy="0"/>
          <a:chOff x="0" y="0"/>
          <a:chExt cx="0" cy="0"/>
        </a:xfrm>
      </p:grpSpPr>
      <p:sp>
        <p:nvSpPr>
          <p:cNvPr id="573442" name="Rectangle 2">
            <a:extLst>
              <a:ext uri="{FF2B5EF4-FFF2-40B4-BE49-F238E27FC236}">
                <a16:creationId xmlns:a16="http://schemas.microsoft.com/office/drawing/2014/main" id="{33BC54EA-B2A4-8749-8476-8C599723F544}"/>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r>
              <a:rPr lang="zh-CN" altLang="en-US" sz="4000">
                <a:solidFill>
                  <a:srgbClr val="A50021"/>
                </a:solidFill>
                <a:latin typeface="黑体" panose="02010609060101010101" pitchFamily="49" charset="-122"/>
                <a:ea typeface="黑体" panose="02010609060101010101" pitchFamily="49" charset="-122"/>
              </a:rPr>
              <a:t>带有</a:t>
            </a:r>
            <a:r>
              <a:rPr lang="en-US" altLang="zh-CN" sz="4000">
                <a:solidFill>
                  <a:srgbClr val="A50021"/>
                </a:solidFill>
                <a:latin typeface="黑体" panose="02010609060101010101" pitchFamily="49" charset="-122"/>
                <a:ea typeface="黑体" panose="02010609060101010101" pitchFamily="49" charset="-122"/>
              </a:rPr>
              <a:t>EXISTS</a:t>
            </a:r>
            <a:r>
              <a:rPr lang="zh-CN" altLang="en-US" sz="4000">
                <a:solidFill>
                  <a:srgbClr val="A50021"/>
                </a:solidFill>
                <a:latin typeface="黑体" panose="02010609060101010101" pitchFamily="49" charset="-122"/>
                <a:ea typeface="黑体" panose="02010609060101010101" pitchFamily="49" charset="-122"/>
              </a:rPr>
              <a:t>谓词的子查询</a:t>
            </a:r>
            <a:r>
              <a:rPr lang="en-US" altLang="zh-CN" sz="4000">
                <a:solidFill>
                  <a:srgbClr val="A50021"/>
                </a:solidFill>
                <a:latin typeface="黑体" panose="02010609060101010101" pitchFamily="49" charset="-122"/>
                <a:ea typeface="黑体" panose="02010609060101010101" pitchFamily="49" charset="-122"/>
              </a:rPr>
              <a:t>(</a:t>
            </a:r>
            <a:r>
              <a:rPr lang="zh-CN" altLang="en-US" sz="4000">
                <a:solidFill>
                  <a:srgbClr val="A50021"/>
                </a:solidFill>
                <a:latin typeface="黑体" panose="02010609060101010101" pitchFamily="49" charset="-122"/>
                <a:ea typeface="黑体" panose="02010609060101010101" pitchFamily="49" charset="-122"/>
              </a:rPr>
              <a:t>续）</a:t>
            </a:r>
            <a:r>
              <a:rPr lang="en-US" altLang="zh-CN" sz="4000">
                <a:solidFill>
                  <a:srgbClr val="A50021"/>
                </a:solidFill>
                <a:latin typeface="Times New Roman" panose="02020603050405020304" pitchFamily="18" charset="0"/>
                <a:ea typeface="黑体" panose="02010609060101010101" pitchFamily="49" charset="-122"/>
              </a:rPr>
              <a:t> </a:t>
            </a:r>
            <a:endParaRPr lang="en-US" altLang="zh-CN" sz="4000">
              <a:solidFill>
                <a:srgbClr val="A50021"/>
              </a:solidFill>
              <a:latin typeface="黑体" panose="02010609060101010101" pitchFamily="49" charset="-122"/>
              <a:ea typeface="黑体" panose="02010609060101010101" pitchFamily="49" charset="-122"/>
            </a:endParaRPr>
          </a:p>
        </p:txBody>
      </p:sp>
      <p:sp>
        <p:nvSpPr>
          <p:cNvPr id="573443" name="Rectangle 3">
            <a:extLst>
              <a:ext uri="{FF2B5EF4-FFF2-40B4-BE49-F238E27FC236}">
                <a16:creationId xmlns:a16="http://schemas.microsoft.com/office/drawing/2014/main" id="{EBF78C62-DDA1-5049-8754-1BCFD9420D25}"/>
              </a:ext>
            </a:extLst>
          </p:cNvPr>
          <p:cNvSpPr>
            <a:spLocks noGrp="1" noChangeArrowheads="1"/>
          </p:cNvSpPr>
          <p:nvPr>
            <p:ph idx="1"/>
          </p:nvPr>
        </p:nvSpPr>
        <p:spPr/>
        <p:txBody>
          <a:bodyPr>
            <a:normAutofit/>
          </a:bodyPr>
          <a:lstStyle/>
          <a:p>
            <a:pPr algn="just">
              <a:lnSpc>
                <a:spcPct val="80000"/>
              </a:lnSpc>
              <a:buSzPct val="50000"/>
              <a:buFont typeface="宋体" panose="02010600030101010101" pitchFamily="2" charset="-122"/>
              <a:buChar char="●"/>
            </a:pPr>
            <a:r>
              <a:rPr lang="zh-CN" altLang="en-US" sz="2000" b="1">
                <a:latin typeface="Times New Roman" panose="02020603050405020304" pitchFamily="18" charset="0"/>
              </a:rPr>
              <a:t>用</a:t>
            </a:r>
            <a:r>
              <a:rPr lang="en-US" altLang="zh-CN" sz="2000" b="1">
                <a:latin typeface="Times New Roman" panose="02020603050405020304" pitchFamily="18" charset="0"/>
              </a:rPr>
              <a:t>NOT EXISTS</a:t>
            </a:r>
            <a:r>
              <a:rPr lang="zh-CN" altLang="en-US" sz="2000" b="1">
                <a:latin typeface="Times New Roman" panose="02020603050405020304" pitchFamily="18" charset="0"/>
              </a:rPr>
              <a:t>谓词表示</a:t>
            </a:r>
            <a:r>
              <a:rPr lang="zh-CN" altLang="en-US" sz="2400" b="1">
                <a:latin typeface="Times New Roman" panose="02020603050405020304" pitchFamily="18" charset="0"/>
              </a:rPr>
              <a:t>：</a:t>
            </a:r>
            <a:r>
              <a:rPr lang="en-US" altLang="zh-CN" b="1">
                <a:latin typeface="Times New Roman" panose="02020603050405020304" pitchFamily="18" charset="0"/>
              </a:rPr>
              <a:t>     </a:t>
            </a:r>
          </a:p>
          <a:p>
            <a:pPr algn="just">
              <a:lnSpc>
                <a:spcPct val="80000"/>
              </a:lnSpc>
              <a:buSzPct val="50000"/>
              <a:buFont typeface="宋体" panose="02010600030101010101" pitchFamily="2" charset="-122"/>
              <a:buNone/>
            </a:pPr>
            <a:r>
              <a:rPr lang="en-US" altLang="zh-CN" b="1">
                <a:latin typeface="Times New Roman" panose="02020603050405020304" pitchFamily="18" charset="0"/>
              </a:rPr>
              <a:t>    </a:t>
            </a:r>
            <a:r>
              <a:rPr lang="en-US" altLang="zh-CN" sz="2000" b="1">
                <a:latin typeface="宋体" panose="02010600030101010101" pitchFamily="2" charset="-122"/>
              </a:rPr>
              <a:t>SELECT DISTINCT Sno</a:t>
            </a:r>
          </a:p>
          <a:p>
            <a:pPr algn="just">
              <a:lnSpc>
                <a:spcPct val="80000"/>
              </a:lnSpc>
              <a:buSzPct val="50000"/>
              <a:buFont typeface="宋体" panose="02010600030101010101" pitchFamily="2" charset="-122"/>
              <a:buNone/>
            </a:pPr>
            <a:r>
              <a:rPr lang="en-US" altLang="zh-CN" sz="2000" b="1">
                <a:latin typeface="宋体" panose="02010600030101010101" pitchFamily="2" charset="-122"/>
              </a:rPr>
              <a:t>         FROM SC  </a:t>
            </a:r>
            <a:r>
              <a:rPr lang="en-US" altLang="zh-CN" sz="2000" b="1">
                <a:solidFill>
                  <a:srgbClr val="E02920"/>
                </a:solidFill>
                <a:latin typeface="宋体" panose="02010600030101010101" pitchFamily="2" charset="-122"/>
              </a:rPr>
              <a:t>SCX</a:t>
            </a:r>
          </a:p>
          <a:p>
            <a:pPr algn="just">
              <a:lnSpc>
                <a:spcPct val="80000"/>
              </a:lnSpc>
              <a:buSzPct val="50000"/>
              <a:buFont typeface="宋体" panose="02010600030101010101" pitchFamily="2" charset="-122"/>
              <a:buNone/>
            </a:pPr>
            <a:r>
              <a:rPr lang="en-US" altLang="zh-CN" sz="2000" b="1">
                <a:latin typeface="宋体" panose="02010600030101010101" pitchFamily="2" charset="-122"/>
              </a:rPr>
              <a:t>         WHERE NOT EXISTS</a:t>
            </a:r>
          </a:p>
          <a:p>
            <a:pPr algn="just">
              <a:lnSpc>
                <a:spcPct val="80000"/>
              </a:lnSpc>
              <a:buSzPct val="50000"/>
              <a:buFont typeface="宋体" panose="02010600030101010101" pitchFamily="2" charset="-122"/>
              <a:buNone/>
            </a:pPr>
            <a:r>
              <a:rPr lang="en-US" altLang="zh-CN" sz="2000" b="1">
                <a:latin typeface="宋体" panose="02010600030101010101" pitchFamily="2" charset="-122"/>
              </a:rPr>
              <a:t>               (SELECT *</a:t>
            </a:r>
          </a:p>
          <a:p>
            <a:pPr algn="just">
              <a:lnSpc>
                <a:spcPct val="80000"/>
              </a:lnSpc>
              <a:buSzPct val="50000"/>
              <a:buFont typeface="宋体" panose="02010600030101010101" pitchFamily="2" charset="-122"/>
              <a:buNone/>
            </a:pPr>
            <a:r>
              <a:rPr lang="en-US" altLang="zh-CN" sz="2000" b="1">
                <a:latin typeface="宋体" panose="02010600030101010101" pitchFamily="2" charset="-122"/>
              </a:rPr>
              <a:t>                FROM SC  </a:t>
            </a:r>
            <a:r>
              <a:rPr lang="en-US" altLang="zh-CN" sz="2000" b="1">
                <a:solidFill>
                  <a:srgbClr val="003399"/>
                </a:solidFill>
                <a:latin typeface="宋体" panose="02010600030101010101" pitchFamily="2" charset="-122"/>
              </a:rPr>
              <a:t>SCY</a:t>
            </a:r>
          </a:p>
          <a:p>
            <a:pPr algn="just">
              <a:lnSpc>
                <a:spcPct val="80000"/>
              </a:lnSpc>
              <a:buSzPct val="50000"/>
              <a:buFont typeface="宋体" panose="02010600030101010101" pitchFamily="2" charset="-122"/>
              <a:buNone/>
            </a:pPr>
            <a:r>
              <a:rPr lang="en-US" altLang="zh-CN" sz="2000" b="1">
                <a:latin typeface="宋体" panose="02010600030101010101" pitchFamily="2" charset="-122"/>
              </a:rPr>
              <a:t>                WHERE SCY.Sno=</a:t>
            </a:r>
            <a:r>
              <a:rPr lang="zh-CN" altLang="en-US" sz="2000" b="1">
                <a:latin typeface="宋体" panose="02010600030101010101" pitchFamily="2" charset="-122"/>
              </a:rPr>
              <a:t>‘</a:t>
            </a:r>
            <a:r>
              <a:rPr lang="en-US" altLang="zh-CN" sz="2000" b="1">
                <a:latin typeface="宋体" panose="02010600030101010101" pitchFamily="2" charset="-122"/>
              </a:rPr>
              <a:t>95002</a:t>
            </a:r>
            <a:r>
              <a:rPr lang="zh-CN" altLang="en-US" sz="2000" b="1">
                <a:latin typeface="宋体" panose="02010600030101010101" pitchFamily="2" charset="-122"/>
              </a:rPr>
              <a:t>’</a:t>
            </a:r>
            <a:r>
              <a:rPr lang="en-US" altLang="zh-CN" sz="2000" b="1">
                <a:latin typeface="宋体" panose="02010600030101010101" pitchFamily="2" charset="-122"/>
              </a:rPr>
              <a:t> AND</a:t>
            </a:r>
          </a:p>
          <a:p>
            <a:pPr algn="just">
              <a:lnSpc>
                <a:spcPct val="80000"/>
              </a:lnSpc>
              <a:buSzPct val="50000"/>
              <a:buFont typeface="宋体" panose="02010600030101010101" pitchFamily="2" charset="-122"/>
              <a:buNone/>
            </a:pPr>
            <a:r>
              <a:rPr lang="en-US" altLang="zh-CN" sz="2000" b="1">
                <a:latin typeface="宋体" panose="02010600030101010101" pitchFamily="2" charset="-122"/>
              </a:rPr>
              <a:t>                     NOT EXISTS</a:t>
            </a:r>
          </a:p>
          <a:p>
            <a:pPr algn="just">
              <a:lnSpc>
                <a:spcPct val="80000"/>
              </a:lnSpc>
              <a:buSzPct val="50000"/>
              <a:buFont typeface="宋体" panose="02010600030101010101" pitchFamily="2" charset="-122"/>
              <a:buNone/>
            </a:pPr>
            <a:r>
              <a:rPr lang="en-US" altLang="zh-CN" sz="2000" b="1">
                <a:latin typeface="宋体" panose="02010600030101010101" pitchFamily="2" charset="-122"/>
              </a:rPr>
              <a:t>                          (SELECT *</a:t>
            </a:r>
          </a:p>
          <a:p>
            <a:pPr algn="just">
              <a:lnSpc>
                <a:spcPct val="80000"/>
              </a:lnSpc>
              <a:buSzPct val="50000"/>
              <a:buFont typeface="宋体" panose="02010600030101010101" pitchFamily="2" charset="-122"/>
              <a:buNone/>
            </a:pPr>
            <a:r>
              <a:rPr lang="en-US" altLang="zh-CN" sz="2000" b="1">
                <a:latin typeface="宋体" panose="02010600030101010101" pitchFamily="2" charset="-122"/>
              </a:rPr>
              <a:t>                           FROM SC SCZ</a:t>
            </a:r>
          </a:p>
          <a:p>
            <a:pPr algn="r">
              <a:lnSpc>
                <a:spcPct val="80000"/>
              </a:lnSpc>
              <a:spcBef>
                <a:spcPct val="0"/>
              </a:spcBef>
              <a:buSzPct val="50000"/>
              <a:buFont typeface="宋体" panose="02010600030101010101" pitchFamily="2" charset="-122"/>
              <a:buNone/>
            </a:pPr>
            <a:r>
              <a:rPr lang="en-US" altLang="zh-CN" sz="2000" b="1">
                <a:latin typeface="宋体" panose="02010600030101010101" pitchFamily="2" charset="-122"/>
              </a:rPr>
              <a:t>                      WHERE SCZ.Sno=</a:t>
            </a:r>
            <a:r>
              <a:rPr lang="en-US" altLang="zh-CN" sz="2000" b="1">
                <a:solidFill>
                  <a:srgbClr val="E02920"/>
                </a:solidFill>
                <a:latin typeface="宋体" panose="02010600030101010101" pitchFamily="2" charset="-122"/>
              </a:rPr>
              <a:t>SCX</a:t>
            </a:r>
            <a:r>
              <a:rPr lang="en-US" altLang="zh-CN" sz="2000" b="1">
                <a:latin typeface="宋体" panose="02010600030101010101" pitchFamily="2" charset="-122"/>
              </a:rPr>
              <a:t>.Sno AND	 SCZ.Cno=</a:t>
            </a:r>
            <a:r>
              <a:rPr lang="en-US" altLang="zh-CN" sz="2000" b="1">
                <a:solidFill>
                  <a:srgbClr val="003399"/>
                </a:solidFill>
                <a:latin typeface="宋体" panose="02010600030101010101" pitchFamily="2" charset="-122"/>
              </a:rPr>
              <a:t>SCY</a:t>
            </a:r>
            <a:r>
              <a:rPr lang="en-US" altLang="zh-CN" sz="2000" b="1">
                <a:latin typeface="宋体" panose="02010600030101010101" pitchFamily="2" charset="-122"/>
              </a:rPr>
              <a:t>.Cno))</a:t>
            </a:r>
            <a:r>
              <a:rPr lang="zh-CN" altLang="en-US" sz="2000" b="1">
                <a:latin typeface="宋体" panose="02010600030101010101" pitchFamily="2" charset="-122"/>
              </a:rPr>
              <a:t>；</a:t>
            </a:r>
          </a:p>
        </p:txBody>
      </p:sp>
      <p:sp>
        <p:nvSpPr>
          <p:cNvPr id="6" name="幻灯片编号占位符 5">
            <a:extLst>
              <a:ext uri="{FF2B5EF4-FFF2-40B4-BE49-F238E27FC236}">
                <a16:creationId xmlns:a16="http://schemas.microsoft.com/office/drawing/2014/main" id="{F1128FCF-1889-D844-A6D9-490B17F1F0C9}"/>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5EBEB749-70A5-B843-BE2F-B34039A64500}" type="slidenum">
              <a:rPr kumimoji="0" lang="en-US" altLang="zh-CN" sz="1400">
                <a:ea typeface="宋体" panose="02010600030101010101" pitchFamily="2" charset="-122"/>
              </a:rPr>
              <a:pPr/>
              <a:t>78</a:t>
            </a:fld>
            <a:endParaRPr kumimoji="0" lang="en-US" altLang="zh-CN" sz="1400">
              <a:ea typeface="宋体" panose="02010600030101010101" pitchFamily="2" charset="-122"/>
            </a:endParaRPr>
          </a:p>
        </p:txBody>
      </p:sp>
      <p:sp>
        <p:nvSpPr>
          <p:cNvPr id="573444" name="Rectangle 4">
            <a:extLst>
              <a:ext uri="{FF2B5EF4-FFF2-40B4-BE49-F238E27FC236}">
                <a16:creationId xmlns:a16="http://schemas.microsoft.com/office/drawing/2014/main" id="{73719683-6DF2-7D44-8054-A0D631708860}"/>
              </a:ext>
            </a:extLst>
          </p:cNvPr>
          <p:cNvSpPr>
            <a:spLocks noChangeArrowheads="1"/>
          </p:cNvSpPr>
          <p:nvPr/>
        </p:nvSpPr>
        <p:spPr bwMode="auto">
          <a:xfrm>
            <a:off x="1524000" y="5418138"/>
            <a:ext cx="6192838" cy="1439862"/>
          </a:xfrm>
          <a:prstGeom prst="rect">
            <a:avLst/>
          </a:prstGeom>
          <a:solidFill>
            <a:srgbClr val="CCECFF"/>
          </a:solidFill>
          <a:ln w="57150">
            <a:solidFill>
              <a:srgbClr val="A5002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609600" indent="-609600">
              <a:spcBef>
                <a:spcPct val="20000"/>
              </a:spcBef>
              <a:buClr>
                <a:schemeClr val="folHlink"/>
              </a:buClr>
              <a:buSzPct val="60000"/>
              <a:defRPr/>
            </a:pPr>
            <a:r>
              <a:rPr lang="zh-CN" altLang="en-US" b="1">
                <a:latin typeface="Tahoma" charset="0"/>
                <a:ea typeface="楷体_GB2312" charset="0"/>
              </a:rPr>
              <a:t>学生</a:t>
            </a:r>
            <a:r>
              <a:rPr lang="en-US" altLang="zh-CN" b="1">
                <a:latin typeface="Tahoma" charset="0"/>
                <a:ea typeface="楷体_GB2312" charset="0"/>
              </a:rPr>
              <a:t>-</a:t>
            </a:r>
            <a:r>
              <a:rPr lang="zh-CN" altLang="en-US" b="1">
                <a:latin typeface="Tahoma" charset="0"/>
                <a:ea typeface="楷体_GB2312" charset="0"/>
              </a:rPr>
              <a:t>课程数据库</a:t>
            </a:r>
            <a:endParaRPr lang="en-US" altLang="zh-CN" b="1">
              <a:latin typeface="Tahoma" charset="0"/>
              <a:ea typeface="楷体_GB2312" charset="0"/>
            </a:endParaRPr>
          </a:p>
          <a:p>
            <a:pPr marL="609600" indent="-609600" algn="just">
              <a:spcBef>
                <a:spcPct val="20000"/>
              </a:spcBef>
              <a:buClr>
                <a:schemeClr val="folHlink"/>
              </a:buClr>
              <a:buSzPct val="60000"/>
              <a:defRPr/>
            </a:pPr>
            <a:r>
              <a:rPr lang="zh-CN" altLang="en-US" b="1">
                <a:solidFill>
                  <a:schemeClr val="folHlink"/>
                </a:solidFill>
                <a:latin typeface="Tahoma" charset="0"/>
                <a:ea typeface="楷体_GB2312" charset="0"/>
              </a:rPr>
              <a:t>学生表：</a:t>
            </a:r>
            <a:r>
              <a:rPr lang="en-US" altLang="zh-CN" b="1">
                <a:latin typeface="Tahoma" charset="0"/>
                <a:ea typeface="楷体_GB2312" charset="0"/>
              </a:rPr>
              <a:t>Student(Sno</a:t>
            </a:r>
            <a:r>
              <a:rPr lang="zh-CN" altLang="en-US" b="1">
                <a:latin typeface="Tahoma" charset="0"/>
                <a:ea typeface="楷体_GB2312" charset="0"/>
              </a:rPr>
              <a:t>，</a:t>
            </a:r>
            <a:r>
              <a:rPr lang="en-US" altLang="zh-CN" b="1">
                <a:latin typeface="Tahoma" charset="0"/>
                <a:ea typeface="楷体_GB2312" charset="0"/>
              </a:rPr>
              <a:t>Sname</a:t>
            </a:r>
            <a:r>
              <a:rPr lang="zh-CN" altLang="en-US" b="1">
                <a:latin typeface="Tahoma" charset="0"/>
                <a:ea typeface="楷体_GB2312" charset="0"/>
              </a:rPr>
              <a:t>，</a:t>
            </a:r>
            <a:r>
              <a:rPr lang="en-US" altLang="zh-CN" b="1">
                <a:latin typeface="Tahoma" charset="0"/>
                <a:ea typeface="楷体_GB2312" charset="0"/>
              </a:rPr>
              <a:t>Ssex</a:t>
            </a:r>
            <a:r>
              <a:rPr lang="zh-CN" altLang="en-US" b="1">
                <a:latin typeface="Tahoma" charset="0"/>
                <a:ea typeface="楷体_GB2312" charset="0"/>
              </a:rPr>
              <a:t>，</a:t>
            </a:r>
            <a:r>
              <a:rPr lang="en-US" altLang="zh-CN" b="1">
                <a:latin typeface="Tahoma" charset="0"/>
                <a:ea typeface="楷体_GB2312" charset="0"/>
              </a:rPr>
              <a:t>Sage</a:t>
            </a:r>
            <a:r>
              <a:rPr lang="zh-CN" altLang="en-US" b="1">
                <a:latin typeface="Tahoma" charset="0"/>
                <a:ea typeface="楷体_GB2312" charset="0"/>
              </a:rPr>
              <a:t>，</a:t>
            </a:r>
            <a:r>
              <a:rPr lang="en-US" altLang="zh-CN" b="1">
                <a:latin typeface="Tahoma" charset="0"/>
                <a:ea typeface="楷体_GB2312" charset="0"/>
              </a:rPr>
              <a:t>Sdept)</a:t>
            </a:r>
          </a:p>
          <a:p>
            <a:pPr marL="609600" indent="-609600" algn="just">
              <a:spcBef>
                <a:spcPct val="20000"/>
              </a:spcBef>
              <a:buClr>
                <a:schemeClr val="folHlink"/>
              </a:buClr>
              <a:buSzPct val="60000"/>
              <a:defRPr/>
            </a:pPr>
            <a:r>
              <a:rPr lang="zh-CN" altLang="en-US" b="1">
                <a:solidFill>
                  <a:schemeClr val="folHlink"/>
                </a:solidFill>
                <a:latin typeface="Tahoma" charset="0"/>
                <a:ea typeface="楷体_GB2312" charset="0"/>
              </a:rPr>
              <a:t>课程表：</a:t>
            </a:r>
            <a:r>
              <a:rPr lang="en-US" altLang="zh-CN" b="1">
                <a:latin typeface="Tahoma" charset="0"/>
                <a:ea typeface="楷体_GB2312" charset="0"/>
              </a:rPr>
              <a:t>Course(Cno</a:t>
            </a:r>
            <a:r>
              <a:rPr lang="zh-CN" altLang="en-US" b="1">
                <a:latin typeface="Tahoma" charset="0"/>
                <a:ea typeface="楷体_GB2312" charset="0"/>
              </a:rPr>
              <a:t>，</a:t>
            </a:r>
            <a:r>
              <a:rPr lang="en-US" altLang="zh-CN" b="1">
                <a:latin typeface="Tahoma" charset="0"/>
                <a:ea typeface="楷体_GB2312" charset="0"/>
              </a:rPr>
              <a:t>Cname</a:t>
            </a:r>
            <a:r>
              <a:rPr lang="zh-CN" altLang="en-US" b="1">
                <a:latin typeface="Tahoma" charset="0"/>
                <a:ea typeface="楷体_GB2312" charset="0"/>
              </a:rPr>
              <a:t>，</a:t>
            </a:r>
            <a:r>
              <a:rPr lang="en-US" altLang="zh-CN" b="1">
                <a:latin typeface="Tahoma" charset="0"/>
                <a:ea typeface="楷体_GB2312" charset="0"/>
              </a:rPr>
              <a:t>Cpno</a:t>
            </a:r>
            <a:r>
              <a:rPr lang="zh-CN" altLang="en-US" b="1">
                <a:latin typeface="Tahoma" charset="0"/>
                <a:ea typeface="楷体_GB2312" charset="0"/>
              </a:rPr>
              <a:t>，</a:t>
            </a:r>
            <a:r>
              <a:rPr lang="en-US" altLang="zh-CN" b="1">
                <a:latin typeface="Tahoma" charset="0"/>
                <a:ea typeface="楷体_GB2312" charset="0"/>
              </a:rPr>
              <a:t>Ccredit)</a:t>
            </a:r>
          </a:p>
          <a:p>
            <a:pPr marL="609600" indent="-609600" algn="just">
              <a:spcBef>
                <a:spcPct val="20000"/>
              </a:spcBef>
              <a:buClr>
                <a:schemeClr val="folHlink"/>
              </a:buClr>
              <a:buSzPct val="60000"/>
              <a:defRPr/>
            </a:pPr>
            <a:r>
              <a:rPr lang="zh-CN" altLang="en-US" b="1">
                <a:solidFill>
                  <a:schemeClr val="folHlink"/>
                </a:solidFill>
                <a:latin typeface="Tahoma" charset="0"/>
                <a:ea typeface="楷体_GB2312" charset="0"/>
              </a:rPr>
              <a:t>学生选课表：</a:t>
            </a:r>
            <a:r>
              <a:rPr lang="en-US" altLang="zh-CN" b="1">
                <a:latin typeface="Tahoma" charset="0"/>
                <a:ea typeface="楷体_GB2312" charset="0"/>
              </a:rPr>
              <a:t>SC(Sno</a:t>
            </a:r>
            <a:r>
              <a:rPr lang="zh-CN" altLang="en-US" b="1">
                <a:latin typeface="Tahoma" charset="0"/>
                <a:ea typeface="楷体_GB2312" charset="0"/>
              </a:rPr>
              <a:t>，</a:t>
            </a:r>
            <a:r>
              <a:rPr lang="en-US" altLang="zh-CN" b="1">
                <a:latin typeface="Tahoma" charset="0"/>
                <a:ea typeface="楷体_GB2312" charset="0"/>
              </a:rPr>
              <a:t>Cno</a:t>
            </a:r>
            <a:r>
              <a:rPr lang="zh-CN" altLang="en-US" b="1">
                <a:latin typeface="Tahoma" charset="0"/>
                <a:ea typeface="楷体_GB2312" charset="0"/>
              </a:rPr>
              <a:t>，</a:t>
            </a:r>
            <a:r>
              <a:rPr lang="en-US" altLang="zh-CN" b="1">
                <a:latin typeface="Tahoma" charset="0"/>
                <a:ea typeface="楷体_GB2312" charset="0"/>
              </a:rPr>
              <a:t>Grade) </a:t>
            </a:r>
          </a:p>
        </p:txBody>
      </p:sp>
    </p:spTree>
  </p:cSld>
  <p:clrMapOvr>
    <a:overrideClrMapping bg1="lt1" tx1="dk1" bg2="lt2" tx2="dk2" accent1="accent1" accent2="accent2" accent3="accent3" accent4="accent4" accent5="accent5" accent6="accent6" hlink="hlink" folHlink="folHlink"/>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08258" name="Rectangle 2">
            <a:extLst>
              <a:ext uri="{FF2B5EF4-FFF2-40B4-BE49-F238E27FC236}">
                <a16:creationId xmlns:a16="http://schemas.microsoft.com/office/drawing/2014/main" id="{87C1CB0D-729A-5C4B-A3BE-B922B0BE7EF0}"/>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en-US" altLang="zh-CN" dirty="0">
                <a:solidFill>
                  <a:schemeClr val="bg2">
                    <a:lumMod val="10000"/>
                  </a:schemeClr>
                </a:solidFill>
              </a:rPr>
              <a:t>5.3.5 SELECT</a:t>
            </a:r>
            <a:r>
              <a:rPr lang="zh-CN" altLang="en-US" dirty="0">
                <a:solidFill>
                  <a:schemeClr val="bg2">
                    <a:lumMod val="10000"/>
                  </a:schemeClr>
                </a:solidFill>
              </a:rPr>
              <a:t>语句小结</a:t>
            </a:r>
          </a:p>
        </p:txBody>
      </p:sp>
      <p:sp>
        <p:nvSpPr>
          <p:cNvPr id="608259" name="Rectangle 3">
            <a:extLst>
              <a:ext uri="{FF2B5EF4-FFF2-40B4-BE49-F238E27FC236}">
                <a16:creationId xmlns:a16="http://schemas.microsoft.com/office/drawing/2014/main" id="{D4FC5C25-7BA3-2648-B671-46149EC8E8D3}"/>
              </a:ext>
            </a:extLst>
          </p:cNvPr>
          <p:cNvSpPr>
            <a:spLocks noGrp="1" noChangeArrowheads="1"/>
          </p:cNvSpPr>
          <p:nvPr>
            <p:ph idx="1"/>
          </p:nvPr>
        </p:nvSpPr>
        <p:spPr>
          <a:xfrm>
            <a:off x="2088846" y="1376594"/>
            <a:ext cx="9883739" cy="4872270"/>
          </a:xfrm>
        </p:spPr>
        <p:txBody>
          <a:bodyPr>
            <a:normAutofit lnSpcReduction="10000"/>
          </a:bodyPr>
          <a:lstStyle/>
          <a:p>
            <a:pPr>
              <a:lnSpc>
                <a:spcPct val="200000"/>
              </a:lnSpc>
              <a:buFont typeface="Wingdings" pitchFamily="2" charset="2"/>
              <a:buNone/>
            </a:pPr>
            <a:r>
              <a:rPr lang="en-US" altLang="zh-CN" sz="2400" b="1" dirty="0">
                <a:solidFill>
                  <a:srgbClr val="A50021"/>
                </a:solidFill>
                <a:latin typeface="+mn-lt"/>
              </a:rPr>
              <a:t>SELECT</a:t>
            </a:r>
            <a:r>
              <a:rPr lang="en-US" altLang="zh-CN" sz="2000" b="1" dirty="0">
                <a:latin typeface="+mn-lt"/>
              </a:rPr>
              <a:t> [ALL|DISTINCT]  &lt;</a:t>
            </a:r>
            <a:r>
              <a:rPr lang="zh-CN" altLang="en-US" sz="2000" b="1" dirty="0">
                <a:latin typeface="+mn-lt"/>
              </a:rPr>
              <a:t>目标列表达式</a:t>
            </a:r>
            <a:r>
              <a:rPr lang="en-US" altLang="zh-CN" sz="2000" b="1" dirty="0">
                <a:latin typeface="+mn-lt"/>
              </a:rPr>
              <a:t>&gt; [</a:t>
            </a:r>
            <a:r>
              <a:rPr lang="zh-CN" altLang="en-US" sz="2000" b="1" dirty="0">
                <a:latin typeface="+mn-lt"/>
              </a:rPr>
              <a:t>别名</a:t>
            </a:r>
            <a:r>
              <a:rPr lang="en-US" altLang="zh-CN" sz="2000" b="1" dirty="0">
                <a:latin typeface="+mn-lt"/>
              </a:rPr>
              <a:t>] [ </a:t>
            </a:r>
            <a:r>
              <a:rPr lang="zh-CN" altLang="en-US" sz="2000" b="1" dirty="0">
                <a:latin typeface="+mn-lt"/>
              </a:rPr>
              <a:t>，</a:t>
            </a:r>
            <a:r>
              <a:rPr lang="en-US" altLang="zh-CN" sz="2000" b="1" dirty="0">
                <a:latin typeface="+mn-lt"/>
              </a:rPr>
              <a:t>&lt;</a:t>
            </a:r>
            <a:r>
              <a:rPr lang="zh-CN" altLang="en-US" sz="2000" b="1" dirty="0">
                <a:latin typeface="+mn-lt"/>
              </a:rPr>
              <a:t>目标列表达式</a:t>
            </a:r>
            <a:r>
              <a:rPr lang="en-US" altLang="zh-CN" sz="2000" b="1" dirty="0">
                <a:latin typeface="+mn-lt"/>
              </a:rPr>
              <a:t>&gt; [</a:t>
            </a:r>
            <a:r>
              <a:rPr lang="zh-CN" altLang="en-US" sz="2000" b="1" dirty="0">
                <a:latin typeface="+mn-lt"/>
              </a:rPr>
              <a:t>别名</a:t>
            </a:r>
            <a:r>
              <a:rPr lang="en-US" altLang="zh-CN" sz="2000" b="1" dirty="0">
                <a:latin typeface="+mn-lt"/>
              </a:rPr>
              <a:t>]] …</a:t>
            </a:r>
          </a:p>
          <a:p>
            <a:pPr>
              <a:lnSpc>
                <a:spcPct val="200000"/>
              </a:lnSpc>
              <a:buFont typeface="Wingdings" pitchFamily="2" charset="2"/>
              <a:buNone/>
            </a:pPr>
            <a:r>
              <a:rPr lang="en-US" altLang="zh-CN" sz="2400" b="1" dirty="0">
                <a:solidFill>
                  <a:srgbClr val="A50021"/>
                </a:solidFill>
                <a:latin typeface="+mn-lt"/>
              </a:rPr>
              <a:t>		FROM </a:t>
            </a:r>
            <a:r>
              <a:rPr lang="en-US" altLang="zh-CN" sz="2400" b="1" dirty="0">
                <a:solidFill>
                  <a:srgbClr val="FF3399"/>
                </a:solidFill>
                <a:latin typeface="+mn-lt"/>
              </a:rPr>
              <a:t>   </a:t>
            </a:r>
            <a:r>
              <a:rPr lang="en-US" altLang="zh-CN" sz="2000" b="1" dirty="0">
                <a:latin typeface="+mn-lt"/>
              </a:rPr>
              <a:t> &lt;</a:t>
            </a:r>
            <a:r>
              <a:rPr lang="zh-CN" altLang="en-US" sz="2000" b="1" dirty="0">
                <a:latin typeface="+mn-lt"/>
              </a:rPr>
              <a:t>表名或视图名</a:t>
            </a:r>
            <a:r>
              <a:rPr lang="en-US" altLang="zh-CN" sz="2000" b="1" dirty="0">
                <a:latin typeface="+mn-lt"/>
              </a:rPr>
              <a:t>&gt; [</a:t>
            </a:r>
            <a:r>
              <a:rPr lang="zh-CN" altLang="en-US" sz="2000" b="1" dirty="0">
                <a:latin typeface="+mn-lt"/>
              </a:rPr>
              <a:t>别名</a:t>
            </a:r>
            <a:r>
              <a:rPr lang="en-US" altLang="zh-CN" sz="2000" b="1" dirty="0">
                <a:latin typeface="+mn-lt"/>
              </a:rPr>
              <a:t>] [ </a:t>
            </a:r>
            <a:r>
              <a:rPr lang="zh-CN" altLang="en-US" sz="2000" b="1" dirty="0">
                <a:latin typeface="+mn-lt"/>
              </a:rPr>
              <a:t>，</a:t>
            </a:r>
            <a:r>
              <a:rPr lang="en-US" altLang="zh-CN" sz="2000" b="1" dirty="0">
                <a:latin typeface="+mn-lt"/>
              </a:rPr>
              <a:t>&lt;</a:t>
            </a:r>
            <a:r>
              <a:rPr lang="zh-CN" altLang="en-US" sz="2000" b="1" dirty="0">
                <a:latin typeface="+mn-lt"/>
              </a:rPr>
              <a:t>表名或视图名</a:t>
            </a:r>
            <a:r>
              <a:rPr lang="en-US" altLang="zh-CN" sz="2000" b="1" dirty="0">
                <a:latin typeface="+mn-lt"/>
              </a:rPr>
              <a:t>&gt; [</a:t>
            </a:r>
            <a:r>
              <a:rPr lang="zh-CN" altLang="en-US" sz="2000" b="1" dirty="0">
                <a:latin typeface="+mn-lt"/>
              </a:rPr>
              <a:t>别名</a:t>
            </a:r>
            <a:r>
              <a:rPr lang="en-US" altLang="zh-CN" sz="2000" b="1" dirty="0">
                <a:latin typeface="+mn-lt"/>
              </a:rPr>
              <a:t>]] …</a:t>
            </a:r>
          </a:p>
          <a:p>
            <a:pPr>
              <a:lnSpc>
                <a:spcPct val="200000"/>
              </a:lnSpc>
              <a:buFont typeface="Wingdings" pitchFamily="2" charset="2"/>
              <a:buNone/>
            </a:pPr>
            <a:r>
              <a:rPr lang="en-US" altLang="zh-CN" sz="2000" b="1" dirty="0">
                <a:latin typeface="+mn-lt"/>
              </a:rPr>
              <a:t>			[</a:t>
            </a:r>
            <a:r>
              <a:rPr lang="en-US" altLang="zh-CN" sz="2400" b="1" dirty="0">
                <a:solidFill>
                  <a:schemeClr val="accent6">
                    <a:lumMod val="75000"/>
                  </a:schemeClr>
                </a:solidFill>
                <a:latin typeface="+mn-lt"/>
              </a:rPr>
              <a:t>WHERE</a:t>
            </a:r>
            <a:r>
              <a:rPr lang="en-US" altLang="zh-CN" sz="2000" b="1" dirty="0">
                <a:latin typeface="+mn-lt"/>
              </a:rPr>
              <a:t>   &lt;</a:t>
            </a:r>
            <a:r>
              <a:rPr lang="zh-CN" altLang="en-US" sz="2000" b="1" dirty="0">
                <a:latin typeface="+mn-lt"/>
              </a:rPr>
              <a:t>条件表达式</a:t>
            </a:r>
            <a:r>
              <a:rPr lang="en-US" altLang="zh-CN" sz="2000" b="1" dirty="0">
                <a:latin typeface="+mn-lt"/>
              </a:rPr>
              <a:t>&gt;]</a:t>
            </a:r>
          </a:p>
          <a:p>
            <a:pPr>
              <a:lnSpc>
                <a:spcPct val="200000"/>
              </a:lnSpc>
              <a:buFont typeface="Wingdings" pitchFamily="2" charset="2"/>
              <a:buNone/>
            </a:pPr>
            <a:r>
              <a:rPr lang="en-US" altLang="zh-CN" sz="2000" b="1" dirty="0">
                <a:latin typeface="+mn-lt"/>
              </a:rPr>
              <a:t>			[</a:t>
            </a:r>
            <a:r>
              <a:rPr lang="en-US" altLang="zh-CN" sz="2400" b="1" dirty="0">
                <a:solidFill>
                  <a:schemeClr val="accent6">
                    <a:lumMod val="75000"/>
                  </a:schemeClr>
                </a:solidFill>
                <a:latin typeface="+mn-lt"/>
              </a:rPr>
              <a:t>GROUP BY </a:t>
            </a:r>
            <a:r>
              <a:rPr lang="en-US" altLang="zh-CN" sz="2000" b="1" dirty="0">
                <a:latin typeface="+mn-lt"/>
              </a:rPr>
              <a:t>&lt;</a:t>
            </a:r>
            <a:r>
              <a:rPr lang="zh-CN" altLang="en-US" sz="2000" b="1" dirty="0">
                <a:latin typeface="+mn-lt"/>
              </a:rPr>
              <a:t>列名</a:t>
            </a:r>
            <a:r>
              <a:rPr lang="en-US" altLang="zh-CN" sz="2000" b="1" dirty="0">
                <a:latin typeface="+mn-lt"/>
              </a:rPr>
              <a:t>1&gt;[</a:t>
            </a:r>
            <a:r>
              <a:rPr lang="zh-CN" altLang="en-US" sz="2000" b="1" dirty="0">
                <a:latin typeface="+mn-lt"/>
              </a:rPr>
              <a:t>，</a:t>
            </a:r>
            <a:r>
              <a:rPr lang="en-US" altLang="zh-CN" sz="2000" b="1" dirty="0">
                <a:latin typeface="+mn-lt"/>
              </a:rPr>
              <a:t>&lt;</a:t>
            </a:r>
            <a:r>
              <a:rPr lang="zh-CN" altLang="en-US" sz="2000" b="1" dirty="0">
                <a:latin typeface="+mn-lt"/>
              </a:rPr>
              <a:t>列名</a:t>
            </a:r>
            <a:r>
              <a:rPr lang="en-US" altLang="zh-CN" sz="2000" b="1" dirty="0">
                <a:latin typeface="+mn-lt"/>
              </a:rPr>
              <a:t>1</a:t>
            </a:r>
            <a:r>
              <a:rPr lang="zh-CN" altLang="en-US" sz="2000" b="1" dirty="0">
                <a:latin typeface="+mn-lt"/>
              </a:rPr>
              <a:t>’</a:t>
            </a:r>
            <a:r>
              <a:rPr lang="en-US" altLang="zh-CN" sz="2000" b="1" dirty="0">
                <a:latin typeface="+mn-lt"/>
              </a:rPr>
              <a:t>&gt;] ...</a:t>
            </a:r>
          </a:p>
          <a:p>
            <a:pPr>
              <a:lnSpc>
                <a:spcPct val="200000"/>
              </a:lnSpc>
              <a:buFont typeface="Wingdings" pitchFamily="2" charset="2"/>
              <a:buNone/>
            </a:pPr>
            <a:r>
              <a:rPr lang="en-US" altLang="zh-CN" sz="2000" b="1" dirty="0">
                <a:latin typeface="+mn-lt"/>
              </a:rPr>
              <a:t>				[</a:t>
            </a:r>
            <a:r>
              <a:rPr lang="en-US" altLang="zh-CN" sz="2400" b="1" dirty="0">
                <a:solidFill>
                  <a:schemeClr val="accent6">
                    <a:lumMod val="75000"/>
                  </a:schemeClr>
                </a:solidFill>
                <a:latin typeface="+mn-lt"/>
              </a:rPr>
              <a:t>HAVING</a:t>
            </a:r>
            <a:r>
              <a:rPr lang="en-US" altLang="zh-CN" sz="2400" b="1" dirty="0">
                <a:solidFill>
                  <a:srgbClr val="A50021"/>
                </a:solidFill>
                <a:latin typeface="+mn-lt"/>
              </a:rPr>
              <a:t>   </a:t>
            </a:r>
            <a:r>
              <a:rPr lang="en-US" altLang="zh-CN" sz="2000" b="1" dirty="0">
                <a:solidFill>
                  <a:srgbClr val="FF3399"/>
                </a:solidFill>
                <a:latin typeface="+mn-lt"/>
              </a:rPr>
              <a:t> </a:t>
            </a:r>
            <a:r>
              <a:rPr lang="en-US" altLang="zh-CN" sz="2000" b="1" dirty="0">
                <a:latin typeface="+mn-lt"/>
              </a:rPr>
              <a:t> &lt;</a:t>
            </a:r>
            <a:r>
              <a:rPr lang="zh-CN" altLang="en-US" sz="2000" b="1" dirty="0">
                <a:latin typeface="+mn-lt"/>
              </a:rPr>
              <a:t>条件表达式</a:t>
            </a:r>
            <a:r>
              <a:rPr lang="en-US" altLang="zh-CN" sz="2000" b="1" dirty="0">
                <a:latin typeface="+mn-lt"/>
              </a:rPr>
              <a:t>&gt;]]</a:t>
            </a:r>
          </a:p>
          <a:p>
            <a:pPr>
              <a:lnSpc>
                <a:spcPct val="200000"/>
              </a:lnSpc>
              <a:buFont typeface="Wingdings" pitchFamily="2" charset="2"/>
              <a:buNone/>
            </a:pPr>
            <a:r>
              <a:rPr lang="en-US" altLang="zh-CN" sz="2000" b="1" dirty="0">
                <a:latin typeface="+mn-lt"/>
              </a:rPr>
              <a:t>			[</a:t>
            </a:r>
            <a:r>
              <a:rPr lang="en-US" altLang="zh-CN" sz="2400" b="1" dirty="0">
                <a:solidFill>
                  <a:schemeClr val="accent6">
                    <a:lumMod val="75000"/>
                  </a:schemeClr>
                </a:solidFill>
                <a:latin typeface="+mn-lt"/>
              </a:rPr>
              <a:t>ORDER BY </a:t>
            </a:r>
            <a:r>
              <a:rPr lang="en-US" altLang="zh-CN" sz="2000" b="1" dirty="0">
                <a:latin typeface="+mn-lt"/>
              </a:rPr>
              <a:t>&lt;</a:t>
            </a:r>
            <a:r>
              <a:rPr lang="zh-CN" altLang="en-US" sz="2000" b="1" dirty="0">
                <a:latin typeface="+mn-lt"/>
              </a:rPr>
              <a:t>列名</a:t>
            </a:r>
            <a:r>
              <a:rPr lang="en-US" altLang="zh-CN" sz="2000" b="1" dirty="0">
                <a:latin typeface="+mn-lt"/>
              </a:rPr>
              <a:t>2&gt; [ASC|DESC] [</a:t>
            </a:r>
            <a:r>
              <a:rPr lang="zh-CN" altLang="en-US" sz="2000" b="1" dirty="0">
                <a:latin typeface="+mn-lt"/>
              </a:rPr>
              <a:t>，</a:t>
            </a:r>
            <a:r>
              <a:rPr lang="en-US" altLang="zh-CN" sz="2000" b="1" dirty="0">
                <a:latin typeface="+mn-lt"/>
              </a:rPr>
              <a:t>&lt;</a:t>
            </a:r>
            <a:r>
              <a:rPr lang="zh-CN" altLang="en-US" sz="2000" b="1" dirty="0">
                <a:latin typeface="+mn-lt"/>
              </a:rPr>
              <a:t>列名</a:t>
            </a:r>
            <a:r>
              <a:rPr lang="en-US" altLang="zh-CN" sz="2000" b="1" dirty="0">
                <a:latin typeface="+mn-lt"/>
              </a:rPr>
              <a:t>2</a:t>
            </a:r>
            <a:r>
              <a:rPr lang="zh-CN" altLang="en-US" sz="2000" b="1" dirty="0">
                <a:latin typeface="+mn-lt"/>
              </a:rPr>
              <a:t>’</a:t>
            </a:r>
            <a:r>
              <a:rPr lang="en-US" altLang="zh-CN" sz="2000" b="1" dirty="0">
                <a:latin typeface="+mn-lt"/>
              </a:rPr>
              <a:t>&gt; [ASC|DESC] ] …  ]</a:t>
            </a:r>
            <a:r>
              <a:rPr lang="zh-CN" altLang="en-US" sz="2000" b="1" dirty="0">
                <a:latin typeface="+mn-lt"/>
              </a:rPr>
              <a:t>；</a:t>
            </a:r>
          </a:p>
        </p:txBody>
      </p:sp>
      <p:sp>
        <p:nvSpPr>
          <p:cNvPr id="5" name="幻灯片编号占位符 5">
            <a:extLst>
              <a:ext uri="{FF2B5EF4-FFF2-40B4-BE49-F238E27FC236}">
                <a16:creationId xmlns:a16="http://schemas.microsoft.com/office/drawing/2014/main" id="{41E12C5A-ED68-964A-AACC-60EA08DC4553}"/>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D50C16EE-6D97-C849-9747-3895E408EAA9}" type="slidenum">
              <a:rPr kumimoji="0" lang="en-US" altLang="zh-CN" sz="1400">
                <a:ea typeface="宋体" panose="02010600030101010101" pitchFamily="2" charset="-122"/>
              </a:rPr>
              <a:pPr/>
              <a:t>79</a:t>
            </a:fld>
            <a:endParaRPr kumimoji="0" lang="en-US" altLang="zh-CN" sz="1400">
              <a:ea typeface="宋体" panose="02010600030101010101" pitchFamily="2" charset="-122"/>
            </a:endParaRPr>
          </a:p>
        </p:txBody>
      </p:sp>
      <p:grpSp>
        <p:nvGrpSpPr>
          <p:cNvPr id="6" name="组合 5">
            <a:extLst>
              <a:ext uri="{FF2B5EF4-FFF2-40B4-BE49-F238E27FC236}">
                <a16:creationId xmlns:a16="http://schemas.microsoft.com/office/drawing/2014/main" id="{C18EBBDF-700B-DA4D-ADB1-55B63096289B}"/>
              </a:ext>
            </a:extLst>
          </p:cNvPr>
          <p:cNvGrpSpPr/>
          <p:nvPr/>
        </p:nvGrpSpPr>
        <p:grpSpPr>
          <a:xfrm>
            <a:off x="209988" y="2332676"/>
            <a:ext cx="1485248" cy="4525324"/>
            <a:chOff x="1514159" y="1637520"/>
            <a:chExt cx="3157875" cy="4980016"/>
          </a:xfrm>
        </p:grpSpPr>
        <p:grpSp>
          <p:nvGrpSpPr>
            <p:cNvPr id="7" name="组合 6">
              <a:extLst>
                <a:ext uri="{FF2B5EF4-FFF2-40B4-BE49-F238E27FC236}">
                  <a16:creationId xmlns:a16="http://schemas.microsoft.com/office/drawing/2014/main" id="{CADEFED9-091F-1946-8914-D0606DCF114A}"/>
                </a:ext>
              </a:extLst>
            </p:cNvPr>
            <p:cNvGrpSpPr/>
            <p:nvPr/>
          </p:nvGrpSpPr>
          <p:grpSpPr>
            <a:xfrm>
              <a:off x="1514159" y="1637520"/>
              <a:ext cx="2552700" cy="4980016"/>
              <a:chOff x="4967967" y="2177727"/>
              <a:chExt cx="2552700" cy="4161189"/>
            </a:xfrm>
          </p:grpSpPr>
          <p:sp>
            <p:nvSpPr>
              <p:cNvPr id="17" name="Rectangle 193">
                <a:extLst>
                  <a:ext uri="{FF2B5EF4-FFF2-40B4-BE49-F238E27FC236}">
                    <a16:creationId xmlns:a16="http://schemas.microsoft.com/office/drawing/2014/main" id="{037D9F8F-5E63-1A4A-A6DB-080D092D1A58}"/>
                  </a:ext>
                </a:extLst>
              </p:cNvPr>
              <p:cNvSpPr>
                <a:spLocks noChangeArrowheads="1"/>
              </p:cNvSpPr>
              <p:nvPr/>
            </p:nvSpPr>
            <p:spPr bwMode="auto">
              <a:xfrm>
                <a:off x="6095126" y="3345849"/>
                <a:ext cx="297131" cy="1224000"/>
              </a:xfrm>
              <a:prstGeom prst="rect">
                <a:avLst/>
              </a:prstGeom>
              <a:solidFill>
                <a:schemeClr val="tx1">
                  <a:lumMod val="50000"/>
                  <a:lumOff val="50000"/>
                </a:schemeClr>
              </a:solidFill>
              <a:ln>
                <a:noFill/>
              </a:ln>
            </p:spPr>
            <p:txBody>
              <a:bodyPr/>
              <a:lstStyle/>
              <a:p>
                <a:pPr fontAlgn="auto">
                  <a:spcBef>
                    <a:spcPts val="0"/>
                  </a:spcBef>
                  <a:spcAft>
                    <a:spcPts val="0"/>
                  </a:spcAft>
                  <a:buFontTx/>
                  <a:buNone/>
                  <a:defRPr/>
                </a:pPr>
                <a:endParaRPr lang="en-US">
                  <a:latin typeface="+mn-ea"/>
                </a:endParaRPr>
              </a:p>
            </p:txBody>
          </p:sp>
          <p:sp>
            <p:nvSpPr>
              <p:cNvPr id="18" name="椭圆 17">
                <a:extLst>
                  <a:ext uri="{FF2B5EF4-FFF2-40B4-BE49-F238E27FC236}">
                    <a16:creationId xmlns:a16="http://schemas.microsoft.com/office/drawing/2014/main" id="{D0B0291B-BF25-F94E-85DE-AC951D3C9B40}"/>
                  </a:ext>
                </a:extLst>
              </p:cNvPr>
              <p:cNvSpPr/>
              <p:nvPr/>
            </p:nvSpPr>
            <p:spPr>
              <a:xfrm>
                <a:off x="4967967" y="5900766"/>
                <a:ext cx="2552700" cy="438150"/>
              </a:xfrm>
              <a:prstGeom prst="ellipse">
                <a:avLst/>
              </a:prstGeom>
              <a:gradFill flip="none" rotWithShape="1">
                <a:gsLst>
                  <a:gs pos="0">
                    <a:schemeClr val="tx1">
                      <a:alpha val="5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latin typeface="+mn-ea"/>
                </a:endParaRPr>
              </a:p>
            </p:txBody>
          </p:sp>
          <p:sp>
            <p:nvSpPr>
              <p:cNvPr id="19" name="Rectangle 192">
                <a:extLst>
                  <a:ext uri="{FF2B5EF4-FFF2-40B4-BE49-F238E27FC236}">
                    <a16:creationId xmlns:a16="http://schemas.microsoft.com/office/drawing/2014/main" id="{B0B0EE1D-520C-EA40-B110-44480B9F4CE0}"/>
                  </a:ext>
                </a:extLst>
              </p:cNvPr>
              <p:cNvSpPr>
                <a:spLocks noChangeArrowheads="1"/>
              </p:cNvSpPr>
              <p:nvPr/>
            </p:nvSpPr>
            <p:spPr bwMode="auto">
              <a:xfrm>
                <a:off x="6095127" y="2177727"/>
                <a:ext cx="297131" cy="1224000"/>
              </a:xfrm>
              <a:prstGeom prst="rect">
                <a:avLst/>
              </a:prstGeom>
              <a:solidFill>
                <a:schemeClr val="tx1">
                  <a:lumMod val="50000"/>
                  <a:lumOff val="50000"/>
                </a:schemeClr>
              </a:solidFill>
              <a:ln>
                <a:noFill/>
              </a:ln>
            </p:spPr>
            <p:txBody>
              <a:bodyPr/>
              <a:lstStyle/>
              <a:p>
                <a:pPr fontAlgn="auto">
                  <a:spcBef>
                    <a:spcPts val="0"/>
                  </a:spcBef>
                  <a:spcAft>
                    <a:spcPts val="0"/>
                  </a:spcAft>
                  <a:buFontTx/>
                  <a:buNone/>
                  <a:defRPr/>
                </a:pPr>
                <a:endParaRPr lang="en-US">
                  <a:latin typeface="+mn-ea"/>
                </a:endParaRPr>
              </a:p>
            </p:txBody>
          </p:sp>
          <p:sp>
            <p:nvSpPr>
              <p:cNvPr id="20" name="Rectangle 194">
                <a:extLst>
                  <a:ext uri="{FF2B5EF4-FFF2-40B4-BE49-F238E27FC236}">
                    <a16:creationId xmlns:a16="http://schemas.microsoft.com/office/drawing/2014/main" id="{2C3C7BB9-2E08-924A-BFFD-483B3411D0AB}"/>
                  </a:ext>
                </a:extLst>
              </p:cNvPr>
              <p:cNvSpPr>
                <a:spLocks noChangeArrowheads="1"/>
              </p:cNvSpPr>
              <p:nvPr/>
            </p:nvSpPr>
            <p:spPr bwMode="auto">
              <a:xfrm>
                <a:off x="6095127" y="4437178"/>
                <a:ext cx="297131" cy="1682312"/>
              </a:xfrm>
              <a:prstGeom prst="rect">
                <a:avLst/>
              </a:prstGeom>
              <a:solidFill>
                <a:schemeClr val="tx1">
                  <a:lumMod val="50000"/>
                  <a:lumOff val="50000"/>
                </a:schemeClr>
              </a:solidFill>
              <a:ln>
                <a:noFill/>
              </a:ln>
            </p:spPr>
            <p:txBody>
              <a:bodyPr/>
              <a:lstStyle/>
              <a:p>
                <a:pPr fontAlgn="auto">
                  <a:spcBef>
                    <a:spcPts val="0"/>
                  </a:spcBef>
                  <a:spcAft>
                    <a:spcPts val="0"/>
                  </a:spcAft>
                  <a:buFontTx/>
                  <a:buNone/>
                  <a:defRPr/>
                </a:pPr>
                <a:endParaRPr lang="en-US">
                  <a:latin typeface="+mn-ea"/>
                </a:endParaRPr>
              </a:p>
            </p:txBody>
          </p:sp>
        </p:grpSp>
        <p:grpSp>
          <p:nvGrpSpPr>
            <p:cNvPr id="8" name="组合 7">
              <a:extLst>
                <a:ext uri="{FF2B5EF4-FFF2-40B4-BE49-F238E27FC236}">
                  <a16:creationId xmlns:a16="http://schemas.microsoft.com/office/drawing/2014/main" id="{05F254EE-A64A-A14B-ACCB-CF19F582D430}"/>
                </a:ext>
              </a:extLst>
            </p:cNvPr>
            <p:cNvGrpSpPr/>
            <p:nvPr/>
          </p:nvGrpSpPr>
          <p:grpSpPr>
            <a:xfrm>
              <a:off x="1804440" y="3464266"/>
              <a:ext cx="2867594" cy="594870"/>
              <a:chOff x="4811094" y="3345849"/>
              <a:chExt cx="3162327" cy="706733"/>
            </a:xfrm>
            <a:solidFill>
              <a:srgbClr val="596784"/>
            </a:solidFill>
          </p:grpSpPr>
          <p:sp>
            <p:nvSpPr>
              <p:cNvPr id="15" name="Freeform 190">
                <a:extLst>
                  <a:ext uri="{FF2B5EF4-FFF2-40B4-BE49-F238E27FC236}">
                    <a16:creationId xmlns:a16="http://schemas.microsoft.com/office/drawing/2014/main" id="{0D983AE8-D891-2543-8621-C30F02FD9D32}"/>
                  </a:ext>
                </a:extLst>
              </p:cNvPr>
              <p:cNvSpPr/>
              <p:nvPr/>
            </p:nvSpPr>
            <p:spPr bwMode="auto">
              <a:xfrm>
                <a:off x="4811094" y="3345849"/>
                <a:ext cx="3162327" cy="706733"/>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grpFill/>
              <a:ln w="12700">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b="1">
                  <a:solidFill>
                    <a:schemeClr val="lt1"/>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06BADAF9-1859-7446-A0A9-800D2BF1848B}"/>
                  </a:ext>
                </a:extLst>
              </p:cNvPr>
              <p:cNvSpPr>
                <a:spLocks noChangeArrowheads="1"/>
              </p:cNvSpPr>
              <p:nvPr/>
            </p:nvSpPr>
            <p:spPr bwMode="auto">
              <a:xfrm flipH="1">
                <a:off x="5007483" y="3586383"/>
                <a:ext cx="2408107" cy="218056"/>
              </a:xfrm>
              <a:prstGeom prst="rect">
                <a:avLst/>
              </a:prstGeom>
              <a:grp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a:latin typeface="微软雅黑" panose="020B0503020204020204" pitchFamily="34" charset="-122"/>
                    <a:ea typeface="微软雅黑" panose="020B0503020204020204" pitchFamily="34" charset="-122"/>
                  </a:rPr>
                  <a:t>！</a:t>
                </a:r>
              </a:p>
            </p:txBody>
          </p:sp>
        </p:grpSp>
        <p:grpSp>
          <p:nvGrpSpPr>
            <p:cNvPr id="9" name="组合 8">
              <a:extLst>
                <a:ext uri="{FF2B5EF4-FFF2-40B4-BE49-F238E27FC236}">
                  <a16:creationId xmlns:a16="http://schemas.microsoft.com/office/drawing/2014/main" id="{DDB31080-8EF5-0F48-9877-64035A5239CF}"/>
                </a:ext>
              </a:extLst>
            </p:cNvPr>
            <p:cNvGrpSpPr/>
            <p:nvPr/>
          </p:nvGrpSpPr>
          <p:grpSpPr>
            <a:xfrm flipH="1">
              <a:off x="1804440" y="4836321"/>
              <a:ext cx="2867594" cy="594870"/>
              <a:chOff x="4513963" y="4407490"/>
              <a:chExt cx="3162327" cy="706733"/>
            </a:xfrm>
            <a:solidFill>
              <a:srgbClr val="646464"/>
            </a:solidFill>
          </p:grpSpPr>
          <p:sp>
            <p:nvSpPr>
              <p:cNvPr id="13" name="Freeform 191">
                <a:extLst>
                  <a:ext uri="{FF2B5EF4-FFF2-40B4-BE49-F238E27FC236}">
                    <a16:creationId xmlns:a16="http://schemas.microsoft.com/office/drawing/2014/main" id="{AF4B8727-FFF8-E44D-8B0F-F91E0E3EC99F}"/>
                  </a:ext>
                </a:extLst>
              </p:cNvPr>
              <p:cNvSpPr/>
              <p:nvPr/>
            </p:nvSpPr>
            <p:spPr bwMode="auto">
              <a:xfrm>
                <a:off x="4513963" y="4407490"/>
                <a:ext cx="3162327" cy="706733"/>
              </a:xfrm>
              <a:custGeom>
                <a:avLst/>
                <a:gdLst>
                  <a:gd name="T0" fmla="*/ 0 w 298"/>
                  <a:gd name="T1" fmla="*/ 35 h 71"/>
                  <a:gd name="T2" fmla="*/ 43 w 298"/>
                  <a:gd name="T3" fmla="*/ 0 h 71"/>
                  <a:gd name="T4" fmla="*/ 298 w 298"/>
                  <a:gd name="T5" fmla="*/ 0 h 71"/>
                  <a:gd name="T6" fmla="*/ 298 w 298"/>
                  <a:gd name="T7" fmla="*/ 71 h 71"/>
                  <a:gd name="T8" fmla="*/ 43 w 298"/>
                  <a:gd name="T9" fmla="*/ 71 h 71"/>
                  <a:gd name="T10" fmla="*/ 0 w 298"/>
                  <a:gd name="T11" fmla="*/ 35 h 71"/>
                </a:gdLst>
                <a:ahLst/>
                <a:cxnLst>
                  <a:cxn ang="0">
                    <a:pos x="T0" y="T1"/>
                  </a:cxn>
                  <a:cxn ang="0">
                    <a:pos x="T2" y="T3"/>
                  </a:cxn>
                  <a:cxn ang="0">
                    <a:pos x="T4" y="T5"/>
                  </a:cxn>
                  <a:cxn ang="0">
                    <a:pos x="T6" y="T7"/>
                  </a:cxn>
                  <a:cxn ang="0">
                    <a:pos x="T8" y="T9"/>
                  </a:cxn>
                  <a:cxn ang="0">
                    <a:pos x="T10" y="T11"/>
                  </a:cxn>
                </a:cxnLst>
                <a:rect l="0" t="0" r="r" b="b"/>
                <a:pathLst>
                  <a:path w="298" h="71">
                    <a:moveTo>
                      <a:pt x="0" y="35"/>
                    </a:moveTo>
                    <a:lnTo>
                      <a:pt x="43" y="0"/>
                    </a:lnTo>
                    <a:lnTo>
                      <a:pt x="298" y="0"/>
                    </a:lnTo>
                    <a:lnTo>
                      <a:pt x="298" y="71"/>
                    </a:lnTo>
                    <a:lnTo>
                      <a:pt x="43" y="71"/>
                    </a:lnTo>
                    <a:lnTo>
                      <a:pt x="0" y="35"/>
                    </a:lnTo>
                    <a:close/>
                  </a:path>
                </a:pathLst>
              </a:custGeom>
              <a:grpFill/>
              <a:ln w="12700">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b="1">
                  <a:solidFill>
                    <a:schemeClr val="lt1"/>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E4E32CD5-00B9-6A43-B942-06DB2436890A}"/>
                  </a:ext>
                </a:extLst>
              </p:cNvPr>
              <p:cNvSpPr>
                <a:spLocks noChangeArrowheads="1"/>
              </p:cNvSpPr>
              <p:nvPr/>
            </p:nvSpPr>
            <p:spPr bwMode="auto">
              <a:xfrm flipH="1">
                <a:off x="5019834" y="4528636"/>
                <a:ext cx="2432370" cy="475641"/>
              </a:xfrm>
              <a:prstGeom prst="rect">
                <a:avLst/>
              </a:prstGeom>
              <a:grp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a:latin typeface="微软雅黑" panose="020B0503020204020204" pitchFamily="34" charset="-122"/>
                    <a:ea typeface="微软雅黑" panose="020B0503020204020204" pitchFamily="34" charset="-122"/>
                  </a:rPr>
                  <a:t>！</a:t>
                </a:r>
              </a:p>
            </p:txBody>
          </p:sp>
        </p:grpSp>
        <p:grpSp>
          <p:nvGrpSpPr>
            <p:cNvPr id="10" name="组合 9">
              <a:extLst>
                <a:ext uri="{FF2B5EF4-FFF2-40B4-BE49-F238E27FC236}">
                  <a16:creationId xmlns:a16="http://schemas.microsoft.com/office/drawing/2014/main" id="{A8E44AAF-08D3-DF46-AD5E-7290524D9883}"/>
                </a:ext>
              </a:extLst>
            </p:cNvPr>
            <p:cNvGrpSpPr/>
            <p:nvPr/>
          </p:nvGrpSpPr>
          <p:grpSpPr>
            <a:xfrm flipH="1">
              <a:off x="1804440" y="2092212"/>
              <a:ext cx="2867594" cy="594870"/>
              <a:chOff x="4513963" y="2355144"/>
              <a:chExt cx="3162327" cy="706733"/>
            </a:xfrm>
            <a:solidFill>
              <a:srgbClr val="FFB407"/>
            </a:solidFill>
          </p:grpSpPr>
          <p:sp>
            <p:nvSpPr>
              <p:cNvPr id="11" name="Freeform 191">
                <a:extLst>
                  <a:ext uri="{FF2B5EF4-FFF2-40B4-BE49-F238E27FC236}">
                    <a16:creationId xmlns:a16="http://schemas.microsoft.com/office/drawing/2014/main" id="{064A213B-0BC3-3F40-804E-AB71A1588141}"/>
                  </a:ext>
                </a:extLst>
              </p:cNvPr>
              <p:cNvSpPr/>
              <p:nvPr/>
            </p:nvSpPr>
            <p:spPr bwMode="auto">
              <a:xfrm>
                <a:off x="4513963" y="2355144"/>
                <a:ext cx="3162327" cy="706733"/>
              </a:xfrm>
              <a:custGeom>
                <a:avLst/>
                <a:gdLst>
                  <a:gd name="T0" fmla="*/ 0 w 298"/>
                  <a:gd name="T1" fmla="*/ 35 h 71"/>
                  <a:gd name="T2" fmla="*/ 43 w 298"/>
                  <a:gd name="T3" fmla="*/ 0 h 71"/>
                  <a:gd name="T4" fmla="*/ 298 w 298"/>
                  <a:gd name="T5" fmla="*/ 0 h 71"/>
                  <a:gd name="T6" fmla="*/ 298 w 298"/>
                  <a:gd name="T7" fmla="*/ 71 h 71"/>
                  <a:gd name="T8" fmla="*/ 43 w 298"/>
                  <a:gd name="T9" fmla="*/ 71 h 71"/>
                  <a:gd name="T10" fmla="*/ 0 w 298"/>
                  <a:gd name="T11" fmla="*/ 35 h 71"/>
                </a:gdLst>
                <a:ahLst/>
                <a:cxnLst>
                  <a:cxn ang="0">
                    <a:pos x="T0" y="T1"/>
                  </a:cxn>
                  <a:cxn ang="0">
                    <a:pos x="T2" y="T3"/>
                  </a:cxn>
                  <a:cxn ang="0">
                    <a:pos x="T4" y="T5"/>
                  </a:cxn>
                  <a:cxn ang="0">
                    <a:pos x="T6" y="T7"/>
                  </a:cxn>
                  <a:cxn ang="0">
                    <a:pos x="T8" y="T9"/>
                  </a:cxn>
                  <a:cxn ang="0">
                    <a:pos x="T10" y="T11"/>
                  </a:cxn>
                </a:cxnLst>
                <a:rect l="0" t="0" r="r" b="b"/>
                <a:pathLst>
                  <a:path w="298" h="71">
                    <a:moveTo>
                      <a:pt x="0" y="35"/>
                    </a:moveTo>
                    <a:lnTo>
                      <a:pt x="43" y="0"/>
                    </a:lnTo>
                    <a:lnTo>
                      <a:pt x="298" y="0"/>
                    </a:lnTo>
                    <a:lnTo>
                      <a:pt x="298" y="71"/>
                    </a:lnTo>
                    <a:lnTo>
                      <a:pt x="43" y="71"/>
                    </a:lnTo>
                    <a:lnTo>
                      <a:pt x="0" y="35"/>
                    </a:lnTo>
                    <a:close/>
                  </a:path>
                </a:pathLst>
              </a:custGeom>
              <a:grpFill/>
              <a:ln w="12700">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b="1">
                  <a:solidFill>
                    <a:schemeClr val="lt1"/>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6666A6CE-7967-3543-A14A-85A1226B1B8C}"/>
                  </a:ext>
                </a:extLst>
              </p:cNvPr>
              <p:cNvSpPr>
                <a:spLocks noChangeArrowheads="1"/>
              </p:cNvSpPr>
              <p:nvPr/>
            </p:nvSpPr>
            <p:spPr bwMode="auto">
              <a:xfrm flipH="1">
                <a:off x="5115077" y="2355144"/>
                <a:ext cx="2419534" cy="636066"/>
              </a:xfrm>
              <a:prstGeom prst="rect">
                <a:avLst/>
              </a:prstGeom>
              <a:grp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a:latin typeface="微软雅黑" panose="020B0503020204020204" pitchFamily="34" charset="-122"/>
                    <a:ea typeface="微软雅黑" panose="020B0503020204020204" pitchFamily="34" charset="-122"/>
                  </a:rPr>
                  <a:t>！</a:t>
                </a:r>
                <a:endParaRPr lang="zh-CN" altLang="en-US" sz="2000" b="1" dirty="0">
                  <a:solidFill>
                    <a:schemeClr val="lt1"/>
                  </a:solidFill>
                  <a:latin typeface="微软雅黑" panose="020B0503020204020204" pitchFamily="34" charset="-122"/>
                  <a:ea typeface="微软雅黑" panose="020B0503020204020204" pitchFamily="34" charset="-122"/>
                </a:endParaRPr>
              </a:p>
            </p:txBody>
          </p:sp>
        </p:grpSp>
      </p:gr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a:extLst>
              <a:ext uri="{FF2B5EF4-FFF2-40B4-BE49-F238E27FC236}">
                <a16:creationId xmlns:a16="http://schemas.microsoft.com/office/drawing/2014/main" id="{4CEFE862-680B-9845-93AC-D5442EEEC150}"/>
              </a:ext>
            </a:extLst>
          </p:cNvPr>
          <p:cNvSpPr>
            <a:spLocks noGrp="1" noChangeArrowheads="1"/>
          </p:cNvSpPr>
          <p:nvPr>
            <p:ph type="title"/>
          </p:nvPr>
        </p:nvSpPr>
        <p:spPr/>
        <p:txBody>
          <a:bodyPr/>
          <a:lstStyle/>
          <a:p>
            <a:pPr>
              <a:defRPr/>
            </a:pPr>
            <a:r>
              <a:rPr lang="en-US" altLang="zh-CN" dirty="0">
                <a:solidFill>
                  <a:schemeClr val="bg2">
                    <a:lumMod val="10000"/>
                  </a:schemeClr>
                </a:solidFill>
              </a:rPr>
              <a:t>5.2 SQL</a:t>
            </a:r>
            <a:r>
              <a:rPr lang="zh-CN" altLang="en-US" dirty="0">
                <a:solidFill>
                  <a:schemeClr val="bg2">
                    <a:lumMod val="10000"/>
                  </a:schemeClr>
                </a:solidFill>
              </a:rPr>
              <a:t>的数据定义语言</a:t>
            </a:r>
          </a:p>
        </p:txBody>
      </p:sp>
      <p:sp>
        <p:nvSpPr>
          <p:cNvPr id="337924" name="Rectangle 4">
            <a:extLst>
              <a:ext uri="{FF2B5EF4-FFF2-40B4-BE49-F238E27FC236}">
                <a16:creationId xmlns:a16="http://schemas.microsoft.com/office/drawing/2014/main" id="{EAA4DF33-51EB-E641-ABC8-E640EB86E912}"/>
              </a:ext>
            </a:extLst>
          </p:cNvPr>
          <p:cNvSpPr>
            <a:spLocks noGrp="1" noChangeArrowheads="1"/>
          </p:cNvSpPr>
          <p:nvPr>
            <p:ph idx="1"/>
          </p:nvPr>
        </p:nvSpPr>
        <p:spPr/>
        <p:txBody>
          <a:bodyPr/>
          <a:lstStyle/>
          <a:p>
            <a:pPr algn="just">
              <a:spcBef>
                <a:spcPct val="30000"/>
              </a:spcBef>
              <a:buFont typeface="Wingdings" pitchFamily="2" charset="2"/>
              <a:buNone/>
            </a:pPr>
            <a:r>
              <a:rPr lang="zh-CN" altLang="en-US" b="1" dirty="0">
                <a:latin typeface="Times New Roman" panose="02020603050405020304" pitchFamily="18" charset="0"/>
              </a:rPr>
              <a:t>定义基本表的语句格式为</a:t>
            </a:r>
            <a:r>
              <a:rPr lang="en-US" altLang="zh-CN" b="1" dirty="0">
                <a:latin typeface="Times New Roman" panose="02020603050405020304" pitchFamily="18" charset="0"/>
              </a:rPr>
              <a:t> :</a:t>
            </a:r>
          </a:p>
          <a:p>
            <a:pPr algn="just">
              <a:buFont typeface="Wingdings" pitchFamily="2" charset="2"/>
              <a:buNone/>
            </a:pPr>
            <a:r>
              <a:rPr lang="en-US" altLang="zh-CN" sz="2400" b="1" dirty="0">
                <a:solidFill>
                  <a:srgbClr val="A50021"/>
                </a:solidFill>
              </a:rPr>
              <a:t>CREATE TABLE &lt;</a:t>
            </a:r>
            <a:r>
              <a:rPr lang="zh-CN" altLang="en-US" sz="2400" b="1" dirty="0">
                <a:solidFill>
                  <a:srgbClr val="A50021"/>
                </a:solidFill>
              </a:rPr>
              <a:t>表名</a:t>
            </a:r>
            <a:r>
              <a:rPr lang="en-US" altLang="zh-CN" sz="2400" b="1" dirty="0">
                <a:solidFill>
                  <a:srgbClr val="A50021"/>
                </a:solidFill>
              </a:rPr>
              <a:t>&gt;</a:t>
            </a:r>
          </a:p>
          <a:p>
            <a:pPr algn="just">
              <a:buFont typeface="Wingdings" pitchFamily="2" charset="2"/>
              <a:buNone/>
            </a:pPr>
            <a:r>
              <a:rPr lang="zh-CN" altLang="en-US" sz="2400" b="1" dirty="0"/>
              <a:t>（</a:t>
            </a:r>
            <a:r>
              <a:rPr lang="en-US" altLang="zh-CN" sz="2400" b="1" dirty="0"/>
              <a:t>&lt;</a:t>
            </a:r>
            <a:r>
              <a:rPr lang="zh-CN" altLang="en-US" sz="2400" b="1" dirty="0"/>
              <a:t>列名</a:t>
            </a:r>
            <a:r>
              <a:rPr lang="en-US" altLang="zh-CN" sz="2400" b="1" dirty="0"/>
              <a:t>&gt; &lt;</a:t>
            </a:r>
            <a:r>
              <a:rPr lang="zh-CN" altLang="en-US" sz="2400" b="1" dirty="0"/>
              <a:t>数据类型</a:t>
            </a:r>
            <a:r>
              <a:rPr lang="en-US" altLang="zh-CN" sz="2400" b="1" dirty="0"/>
              <a:t>&gt;[ &lt;</a:t>
            </a:r>
            <a:r>
              <a:rPr lang="zh-CN" altLang="en-US" sz="2400" b="1" dirty="0"/>
              <a:t>列级完整性约束条件</a:t>
            </a:r>
            <a:r>
              <a:rPr lang="en-US" altLang="zh-CN" sz="2400" b="1" dirty="0"/>
              <a:t>&gt; ]</a:t>
            </a:r>
          </a:p>
          <a:p>
            <a:pPr algn="just">
              <a:buFont typeface="Wingdings" pitchFamily="2" charset="2"/>
              <a:buNone/>
            </a:pPr>
            <a:r>
              <a:rPr lang="en-US" altLang="zh-CN" sz="2400" b="1" dirty="0"/>
              <a:t>		[</a:t>
            </a:r>
            <a:r>
              <a:rPr lang="zh-CN" altLang="en-US" sz="2400" b="1" dirty="0"/>
              <a:t>，</a:t>
            </a:r>
            <a:r>
              <a:rPr lang="en-US" altLang="zh-CN" sz="2400" b="1" dirty="0"/>
              <a:t>&lt;</a:t>
            </a:r>
            <a:r>
              <a:rPr lang="zh-CN" altLang="en-US" sz="2400" b="1" dirty="0"/>
              <a:t>列名</a:t>
            </a:r>
            <a:r>
              <a:rPr lang="en-US" altLang="zh-CN" sz="2400" b="1" dirty="0"/>
              <a:t>&gt; &lt;</a:t>
            </a:r>
            <a:r>
              <a:rPr lang="zh-CN" altLang="en-US" sz="2400" b="1" dirty="0"/>
              <a:t>数据类型</a:t>
            </a:r>
            <a:r>
              <a:rPr lang="en-US" altLang="zh-CN" sz="2400" b="1" dirty="0"/>
              <a:t>&gt;[ &lt;</a:t>
            </a:r>
            <a:r>
              <a:rPr lang="zh-CN" altLang="en-US" sz="2400" b="1" dirty="0"/>
              <a:t>列级完整性约束条件</a:t>
            </a:r>
            <a:r>
              <a:rPr lang="en-US" altLang="zh-CN" sz="2400" b="1" dirty="0"/>
              <a:t>&gt;] ] </a:t>
            </a:r>
          </a:p>
          <a:p>
            <a:pPr lvl="2" algn="just">
              <a:buNone/>
            </a:pPr>
            <a:r>
              <a:rPr lang="en-US" altLang="zh-CN" sz="2400" b="1" dirty="0"/>
              <a:t>[</a:t>
            </a:r>
            <a:r>
              <a:rPr lang="zh-CN" altLang="en-US" sz="2400" b="1" dirty="0"/>
              <a:t>，</a:t>
            </a:r>
            <a:r>
              <a:rPr lang="en-US" altLang="zh-CN" sz="2400" b="1" dirty="0"/>
              <a:t>&lt;</a:t>
            </a:r>
            <a:r>
              <a:rPr lang="zh-CN" altLang="en-US" sz="2400" b="1" dirty="0"/>
              <a:t>表级完整性约束条件</a:t>
            </a:r>
            <a:r>
              <a:rPr lang="en-US" altLang="zh-CN" sz="2400" b="1" dirty="0"/>
              <a:t>&gt; ] </a:t>
            </a:r>
            <a:r>
              <a:rPr lang="zh-CN" altLang="en-US" sz="2400" b="1" dirty="0"/>
              <a:t>）；</a:t>
            </a:r>
            <a:endParaRPr lang="en-US" altLang="zh-CN" sz="2400" b="1" dirty="0"/>
          </a:p>
          <a:p>
            <a:pPr algn="just">
              <a:buFont typeface="Wingdings" pitchFamily="2" charset="2"/>
              <a:buNone/>
            </a:pPr>
            <a:endParaRPr lang="zh-CN" altLang="en-US" b="1" dirty="0">
              <a:latin typeface="Times New Roman" panose="02020603050405020304" pitchFamily="18" charset="0"/>
            </a:endParaRPr>
          </a:p>
        </p:txBody>
      </p:sp>
      <p:sp>
        <p:nvSpPr>
          <p:cNvPr id="5" name="幻灯片编号占位符 5">
            <a:extLst>
              <a:ext uri="{FF2B5EF4-FFF2-40B4-BE49-F238E27FC236}">
                <a16:creationId xmlns:a16="http://schemas.microsoft.com/office/drawing/2014/main" id="{E0D83C73-BCC1-FC4E-97A2-5FA952BF4A84}"/>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E8CF638C-C864-5E48-9712-E9E3BAC28CBA}" type="slidenum">
              <a:rPr kumimoji="0" lang="en-US" altLang="zh-CN" sz="1400">
                <a:ea typeface="宋体" panose="02010600030101010101" pitchFamily="2" charset="-122"/>
              </a:rPr>
              <a:pPr/>
              <a:t>8</a:t>
            </a:fld>
            <a:endParaRPr kumimoji="0" lang="en-US" altLang="zh-CN" sz="14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a:extLst>
              <a:ext uri="{FF2B5EF4-FFF2-40B4-BE49-F238E27FC236}">
                <a16:creationId xmlns:a16="http://schemas.microsoft.com/office/drawing/2014/main" id="{FDE8B1E2-C22E-C145-B29F-0888F12C04CF}"/>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ormAutofit/>
          </a:bodyPr>
          <a:lstStyle/>
          <a:p>
            <a:r>
              <a:rPr lang="zh-CN" altLang="en-US" dirty="0">
                <a:solidFill>
                  <a:schemeClr val="bg2">
                    <a:lumMod val="10000"/>
                  </a:schemeClr>
                </a:solidFill>
              </a:rPr>
              <a:t>目标列表达式</a:t>
            </a:r>
            <a:endParaRPr lang="en-US" altLang="zh-CN" dirty="0">
              <a:solidFill>
                <a:schemeClr val="bg2">
                  <a:lumMod val="10000"/>
                </a:schemeClr>
              </a:solidFill>
            </a:endParaRPr>
          </a:p>
        </p:txBody>
      </p:sp>
      <p:sp>
        <p:nvSpPr>
          <p:cNvPr id="610307" name="Rectangle 3">
            <a:extLst>
              <a:ext uri="{FF2B5EF4-FFF2-40B4-BE49-F238E27FC236}">
                <a16:creationId xmlns:a16="http://schemas.microsoft.com/office/drawing/2014/main" id="{5DC16086-3FA2-A446-89E0-AA43DAE6A5B5}"/>
              </a:ext>
            </a:extLst>
          </p:cNvPr>
          <p:cNvSpPr>
            <a:spLocks noGrp="1" noChangeArrowheads="1"/>
          </p:cNvSpPr>
          <p:nvPr>
            <p:ph idx="1"/>
          </p:nvPr>
        </p:nvSpPr>
        <p:spPr/>
        <p:txBody>
          <a:bodyPr/>
          <a:lstStyle/>
          <a:p>
            <a:pPr marL="0" indent="0">
              <a:buNone/>
            </a:pPr>
            <a:r>
              <a:rPr lang="zh-CN" altLang="en-US" sz="2400" b="1" dirty="0"/>
              <a:t>目标列表达式格式</a:t>
            </a:r>
            <a:endParaRPr lang="en-US" altLang="zh-CN" sz="2400" b="1" dirty="0"/>
          </a:p>
          <a:p>
            <a:pPr lvl="1">
              <a:buFont typeface="Wingdings" pitchFamily="2" charset="2"/>
              <a:buNone/>
            </a:pPr>
            <a:r>
              <a:rPr lang="en-US" altLang="zh-CN" b="1" dirty="0"/>
              <a:t>(1) [ &lt;</a:t>
            </a:r>
            <a:r>
              <a:rPr lang="zh-CN" altLang="en-US" b="1" dirty="0"/>
              <a:t>表名</a:t>
            </a:r>
            <a:r>
              <a:rPr lang="en-US" altLang="zh-CN" b="1" dirty="0"/>
              <a:t>&gt;.] *</a:t>
            </a:r>
          </a:p>
          <a:p>
            <a:pPr lvl="1">
              <a:buFont typeface="Wingdings" pitchFamily="2" charset="2"/>
              <a:buNone/>
            </a:pPr>
            <a:r>
              <a:rPr lang="en-US" altLang="zh-CN" b="1" dirty="0"/>
              <a:t>(2) [&lt;</a:t>
            </a:r>
            <a:r>
              <a:rPr lang="zh-CN" altLang="en-US" b="1" dirty="0"/>
              <a:t>表名</a:t>
            </a:r>
            <a:r>
              <a:rPr lang="en-US" altLang="zh-CN" b="1" dirty="0"/>
              <a:t>&gt;.]&lt;</a:t>
            </a:r>
            <a:r>
              <a:rPr lang="zh-CN" altLang="en-US" b="1" dirty="0"/>
              <a:t>属性列名表达式</a:t>
            </a:r>
            <a:r>
              <a:rPr lang="en-US" altLang="zh-CN" b="1" dirty="0"/>
              <a:t>&gt;[</a:t>
            </a:r>
            <a:r>
              <a:rPr lang="zh-CN" altLang="en-US" b="1" dirty="0"/>
              <a:t>，</a:t>
            </a:r>
            <a:r>
              <a:rPr lang="en-US" altLang="zh-CN" b="1" dirty="0"/>
              <a:t>[&lt;</a:t>
            </a:r>
            <a:r>
              <a:rPr lang="zh-CN" altLang="en-US" b="1" dirty="0"/>
              <a:t>表名</a:t>
            </a:r>
            <a:r>
              <a:rPr lang="en-US" altLang="zh-CN" b="1" dirty="0"/>
              <a:t>&gt;.]&lt;</a:t>
            </a:r>
            <a:r>
              <a:rPr lang="zh-CN" altLang="en-US" b="1" dirty="0"/>
              <a:t>属性列名表达式</a:t>
            </a:r>
            <a:r>
              <a:rPr lang="en-US" altLang="zh-CN" b="1" dirty="0"/>
              <a:t>&gt;] </a:t>
            </a:r>
            <a:r>
              <a:rPr lang="en-US" altLang="zh-CN" b="1" dirty="0">
                <a:latin typeface="Times New Roman" panose="02020603050405020304" pitchFamily="18" charset="0"/>
              </a:rPr>
              <a:t>…</a:t>
            </a:r>
            <a:endParaRPr lang="en-US" altLang="zh-CN" b="1" dirty="0"/>
          </a:p>
          <a:p>
            <a:pPr lvl="1">
              <a:buFont typeface="Wingdings" pitchFamily="2" charset="2"/>
              <a:buNone/>
            </a:pPr>
            <a:r>
              <a:rPr lang="en-US" altLang="zh-CN" b="1" dirty="0"/>
              <a:t>&lt;</a:t>
            </a:r>
            <a:r>
              <a:rPr lang="zh-CN" altLang="en-US" b="1" dirty="0"/>
              <a:t>属性列名表达式</a:t>
            </a:r>
            <a:r>
              <a:rPr lang="en-US" altLang="zh-CN" b="1" dirty="0"/>
              <a:t>&gt;</a:t>
            </a:r>
            <a:r>
              <a:rPr lang="zh-CN" altLang="en-US" b="1" dirty="0"/>
              <a:t>：由</a:t>
            </a:r>
            <a:r>
              <a:rPr lang="zh-CN" altLang="en-US" b="1" dirty="0">
                <a:solidFill>
                  <a:srgbClr val="A50021"/>
                </a:solidFill>
              </a:rPr>
              <a:t>属性列</a:t>
            </a:r>
            <a:r>
              <a:rPr lang="zh-CN" altLang="en-US" b="1" dirty="0"/>
              <a:t>、作用于属性列的</a:t>
            </a:r>
            <a:r>
              <a:rPr lang="zh-CN" altLang="en-US" b="1" dirty="0">
                <a:solidFill>
                  <a:srgbClr val="A50021"/>
                </a:solidFill>
              </a:rPr>
              <a:t>集函数</a:t>
            </a:r>
            <a:r>
              <a:rPr lang="zh-CN" altLang="en-US" b="1" dirty="0"/>
              <a:t>和</a:t>
            </a:r>
            <a:r>
              <a:rPr lang="zh-CN" altLang="en-US" b="1" dirty="0">
                <a:solidFill>
                  <a:srgbClr val="A50021"/>
                </a:solidFill>
              </a:rPr>
              <a:t>常量</a:t>
            </a:r>
            <a:r>
              <a:rPr lang="zh-CN" altLang="en-US" b="1" dirty="0"/>
              <a:t>的任意算术运算（</a:t>
            </a:r>
            <a:r>
              <a:rPr lang="en-US" altLang="zh-CN" b="1" dirty="0"/>
              <a:t>+</a:t>
            </a:r>
            <a:r>
              <a:rPr lang="zh-CN" altLang="en-US" b="1" dirty="0"/>
              <a:t>，</a:t>
            </a:r>
            <a:r>
              <a:rPr lang="en-US" altLang="zh-CN" b="1" dirty="0"/>
              <a:t>-</a:t>
            </a:r>
            <a:r>
              <a:rPr lang="zh-CN" altLang="en-US" b="1" dirty="0"/>
              <a:t>，</a:t>
            </a:r>
            <a:r>
              <a:rPr lang="en-US" altLang="zh-CN" b="1" dirty="0"/>
              <a:t>*</a:t>
            </a:r>
            <a:r>
              <a:rPr lang="zh-CN" altLang="en-US" b="1" dirty="0"/>
              <a:t>，</a:t>
            </a:r>
            <a:r>
              <a:rPr lang="en-US" altLang="zh-CN" b="1" dirty="0"/>
              <a:t>/</a:t>
            </a:r>
            <a:r>
              <a:rPr lang="zh-CN" altLang="en-US" b="1" dirty="0"/>
              <a:t>）组成的运算公式。</a:t>
            </a:r>
            <a:endParaRPr lang="zh-CN" altLang="en-US" sz="1800" b="1" dirty="0"/>
          </a:p>
        </p:txBody>
      </p:sp>
      <p:sp>
        <p:nvSpPr>
          <p:cNvPr id="5" name="幻灯片编号占位符 5">
            <a:extLst>
              <a:ext uri="{FF2B5EF4-FFF2-40B4-BE49-F238E27FC236}">
                <a16:creationId xmlns:a16="http://schemas.microsoft.com/office/drawing/2014/main" id="{8DEB6F6A-744D-4E46-A785-1F35EFF015F5}"/>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B5395D2D-821C-5846-9C3E-C0618400D9BB}" type="slidenum">
              <a:rPr kumimoji="0" lang="en-US" altLang="zh-CN" sz="1400">
                <a:ea typeface="宋体" panose="02010600030101010101" pitchFamily="2" charset="-122"/>
              </a:rPr>
              <a:pPr/>
              <a:t>80</a:t>
            </a:fld>
            <a:endParaRPr kumimoji="0" lang="en-US" altLang="zh-CN" sz="14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a:extLst>
              <a:ext uri="{FF2B5EF4-FFF2-40B4-BE49-F238E27FC236}">
                <a16:creationId xmlns:a16="http://schemas.microsoft.com/office/drawing/2014/main" id="{5F744193-107F-B742-9E5C-65D662A6952D}"/>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zh-CN" altLang="en-US" dirty="0">
                <a:solidFill>
                  <a:schemeClr val="bg2">
                    <a:lumMod val="10000"/>
                  </a:schemeClr>
                </a:solidFill>
              </a:rPr>
              <a:t>条件格式</a:t>
            </a:r>
          </a:p>
        </p:txBody>
      </p:sp>
      <p:sp>
        <p:nvSpPr>
          <p:cNvPr id="612355" name="Rectangle 3">
            <a:extLst>
              <a:ext uri="{FF2B5EF4-FFF2-40B4-BE49-F238E27FC236}">
                <a16:creationId xmlns:a16="http://schemas.microsoft.com/office/drawing/2014/main" id="{04D499B0-A90C-1E4E-8C9D-850EA857C6DF}"/>
              </a:ext>
            </a:extLst>
          </p:cNvPr>
          <p:cNvSpPr>
            <a:spLocks noGrp="1" noChangeArrowheads="1"/>
          </p:cNvSpPr>
          <p:nvPr>
            <p:ph idx="1"/>
          </p:nvPr>
        </p:nvSpPr>
        <p:spPr>
          <a:xfrm>
            <a:off x="150556" y="970732"/>
            <a:ext cx="4054868" cy="3061824"/>
          </a:xfrm>
          <a:solidFill>
            <a:schemeClr val="bg1">
              <a:lumMod val="95000"/>
            </a:schemeClr>
          </a:solidFill>
          <a:ln w="19050">
            <a:solidFill>
              <a:schemeClr val="bg1"/>
            </a:solidFill>
            <a:extLst>
              <a:ext uri="{C807C97D-BFC1-408E-A445-0C87EB9F89A2}">
                <ask:lineSketchStyleProps xmlns:ask="http://schemas.microsoft.com/office/drawing/2018/sketchyshapes">
                  <ask:type>
                    <ask:lineSketchFreehand/>
                  </ask:type>
                </ask:lineSketchStyleProps>
              </a:ext>
            </a:extLst>
          </a:ln>
        </p:spPr>
        <p:txBody>
          <a:bodyPr>
            <a:normAutofit fontScale="92500"/>
          </a:bodyPr>
          <a:lstStyle/>
          <a:p>
            <a:pPr lvl="1" indent="-676275">
              <a:buFont typeface="Wingdings" pitchFamily="2" charset="2"/>
              <a:buNone/>
            </a:pPr>
            <a:r>
              <a:rPr lang="zh-CN" altLang="en-US" sz="1600" b="1" dirty="0">
                <a:solidFill>
                  <a:srgbClr val="C00000"/>
                </a:solidFill>
              </a:rPr>
              <a:t>集函数：</a:t>
            </a:r>
            <a:endParaRPr lang="en-US" altLang="zh-CN" sz="1600" b="1" dirty="0">
              <a:solidFill>
                <a:srgbClr val="C00000"/>
              </a:solidFill>
            </a:endParaRPr>
          </a:p>
          <a:p>
            <a:pPr marL="9525" lvl="1" indent="0">
              <a:buFont typeface="Wingdings" pitchFamily="2" charset="2"/>
              <a:buNone/>
            </a:pPr>
            <a:r>
              <a:rPr lang="en-US" altLang="zh-CN" sz="1700" b="1" dirty="0"/>
              <a:t>        COUNT</a:t>
            </a:r>
          </a:p>
          <a:p>
            <a:pPr marL="9525" lvl="1" indent="0">
              <a:buFont typeface="Wingdings" pitchFamily="2" charset="2"/>
              <a:buNone/>
            </a:pPr>
            <a:r>
              <a:rPr lang="en-US" altLang="zh-CN" sz="1700" b="1" dirty="0"/>
              <a:t>        SUM</a:t>
            </a:r>
          </a:p>
          <a:p>
            <a:pPr marL="9525" lvl="1" indent="0">
              <a:buFont typeface="Wingdings" pitchFamily="2" charset="2"/>
              <a:buNone/>
            </a:pPr>
            <a:r>
              <a:rPr lang="en-US" altLang="zh-CN" sz="1700" b="1" dirty="0"/>
              <a:t>        AVG      </a:t>
            </a:r>
            <a:r>
              <a:rPr lang="zh-CN" altLang="en-US" sz="1700" b="1" dirty="0"/>
              <a:t>    </a:t>
            </a:r>
            <a:r>
              <a:rPr lang="en-US" altLang="zh-CN" sz="1700" b="1" dirty="0"/>
              <a:t>  ([DISTINCT|ALL] &lt;</a:t>
            </a:r>
            <a:r>
              <a:rPr lang="zh-CN" altLang="en-US" sz="1700" b="1" dirty="0"/>
              <a:t>列名</a:t>
            </a:r>
            <a:r>
              <a:rPr lang="en-US" altLang="zh-CN" sz="1700" b="1" dirty="0"/>
              <a:t>&gt;)</a:t>
            </a:r>
          </a:p>
          <a:p>
            <a:pPr marL="9525" lvl="1" indent="0">
              <a:buFont typeface="Wingdings" pitchFamily="2" charset="2"/>
              <a:buNone/>
            </a:pPr>
            <a:r>
              <a:rPr lang="en-US" altLang="zh-CN" sz="1700" b="1" dirty="0"/>
              <a:t>        MAX</a:t>
            </a:r>
          </a:p>
          <a:p>
            <a:pPr marL="9525" lvl="1" indent="0">
              <a:buFont typeface="Wingdings" pitchFamily="2" charset="2"/>
              <a:buNone/>
            </a:pPr>
            <a:r>
              <a:rPr lang="en-US" altLang="zh-CN" sz="1700" b="1" dirty="0"/>
              <a:t>        MIN</a:t>
            </a:r>
          </a:p>
          <a:p>
            <a:pPr marL="9525" lvl="1" indent="0">
              <a:buFont typeface="Wingdings" pitchFamily="2" charset="2"/>
              <a:buNone/>
            </a:pPr>
            <a:r>
              <a:rPr lang="en-US" altLang="zh-CN" sz="1700" b="1" dirty="0"/>
              <a:t>COUNT  ([DISTINCT|ALL] *)</a:t>
            </a:r>
          </a:p>
          <a:p>
            <a:pPr lvl="1">
              <a:buFont typeface="Wingdings" pitchFamily="2" charset="2"/>
              <a:buNone/>
            </a:pPr>
            <a:endParaRPr lang="zh-CN" altLang="en-US" sz="1600" b="1" dirty="0"/>
          </a:p>
        </p:txBody>
      </p:sp>
      <p:sp>
        <p:nvSpPr>
          <p:cNvPr id="6" name="幻灯片编号占位符 5">
            <a:extLst>
              <a:ext uri="{FF2B5EF4-FFF2-40B4-BE49-F238E27FC236}">
                <a16:creationId xmlns:a16="http://schemas.microsoft.com/office/drawing/2014/main" id="{1CB80158-0695-8944-8CDE-6D597A97DB7E}"/>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93F37304-2FB8-9C47-AB4F-9B12693E67EB}" type="slidenum">
              <a:rPr kumimoji="0" lang="en-US" altLang="zh-CN" sz="1400">
                <a:ea typeface="宋体" panose="02010600030101010101" pitchFamily="2" charset="-122"/>
              </a:rPr>
              <a:pPr/>
              <a:t>81</a:t>
            </a:fld>
            <a:endParaRPr kumimoji="0" lang="en-US" altLang="zh-CN" sz="1400">
              <a:ea typeface="宋体" panose="02010600030101010101" pitchFamily="2" charset="-122"/>
            </a:endParaRPr>
          </a:p>
        </p:txBody>
      </p:sp>
      <p:sp>
        <p:nvSpPr>
          <p:cNvPr id="258052" name="AutoShape 4">
            <a:extLst>
              <a:ext uri="{FF2B5EF4-FFF2-40B4-BE49-F238E27FC236}">
                <a16:creationId xmlns:a16="http://schemas.microsoft.com/office/drawing/2014/main" id="{2D433812-2D2B-1340-9CA4-4CE92DF740E7}"/>
              </a:ext>
            </a:extLst>
          </p:cNvPr>
          <p:cNvSpPr>
            <a:spLocks noChangeArrowheads="1"/>
          </p:cNvSpPr>
          <p:nvPr/>
        </p:nvSpPr>
        <p:spPr bwMode="auto">
          <a:xfrm>
            <a:off x="420832" y="1594594"/>
            <a:ext cx="1199135" cy="1710710"/>
          </a:xfrm>
          <a:prstGeom prst="bracePair">
            <a:avLst>
              <a:gd name="adj" fmla="val 8333"/>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endParaRPr lang="zh-CN" altLang="en-US"/>
          </a:p>
        </p:txBody>
      </p:sp>
      <p:grpSp>
        <p:nvGrpSpPr>
          <p:cNvPr id="15" name="组合 14">
            <a:extLst>
              <a:ext uri="{FF2B5EF4-FFF2-40B4-BE49-F238E27FC236}">
                <a16:creationId xmlns:a16="http://schemas.microsoft.com/office/drawing/2014/main" id="{B111FDA3-3E49-9745-AB0A-A3AE2A657F3F}"/>
              </a:ext>
            </a:extLst>
          </p:cNvPr>
          <p:cNvGrpSpPr/>
          <p:nvPr/>
        </p:nvGrpSpPr>
        <p:grpSpPr>
          <a:xfrm>
            <a:off x="4914847" y="434305"/>
            <a:ext cx="5627295" cy="1678464"/>
            <a:chOff x="4914847" y="434305"/>
            <a:chExt cx="5627295" cy="1678464"/>
          </a:xfrm>
        </p:grpSpPr>
        <p:sp>
          <p:nvSpPr>
            <p:cNvPr id="4" name="矩形 3">
              <a:extLst>
                <a:ext uri="{FF2B5EF4-FFF2-40B4-BE49-F238E27FC236}">
                  <a16:creationId xmlns:a16="http://schemas.microsoft.com/office/drawing/2014/main" id="{050E3FE7-2044-BC47-8F79-89700A316725}"/>
                </a:ext>
              </a:extLst>
            </p:cNvPr>
            <p:cNvSpPr/>
            <p:nvPr/>
          </p:nvSpPr>
          <p:spPr>
            <a:xfrm>
              <a:off x="4914847" y="434305"/>
              <a:ext cx="5627295" cy="1678464"/>
            </a:xfrm>
            <a:custGeom>
              <a:avLst/>
              <a:gdLst>
                <a:gd name="connsiteX0" fmla="*/ 0 w 5627295"/>
                <a:gd name="connsiteY0" fmla="*/ 0 h 1678464"/>
                <a:gd name="connsiteX1" fmla="*/ 619002 w 5627295"/>
                <a:gd name="connsiteY1" fmla="*/ 0 h 1678464"/>
                <a:gd name="connsiteX2" fmla="*/ 1181732 w 5627295"/>
                <a:gd name="connsiteY2" fmla="*/ 0 h 1678464"/>
                <a:gd name="connsiteX3" fmla="*/ 1575643 w 5627295"/>
                <a:gd name="connsiteY3" fmla="*/ 0 h 1678464"/>
                <a:gd name="connsiteX4" fmla="*/ 2082099 w 5627295"/>
                <a:gd name="connsiteY4" fmla="*/ 0 h 1678464"/>
                <a:gd name="connsiteX5" fmla="*/ 2532283 w 5627295"/>
                <a:gd name="connsiteY5" fmla="*/ 0 h 1678464"/>
                <a:gd name="connsiteX6" fmla="*/ 3038739 w 5627295"/>
                <a:gd name="connsiteY6" fmla="*/ 0 h 1678464"/>
                <a:gd name="connsiteX7" fmla="*/ 3601469 w 5627295"/>
                <a:gd name="connsiteY7" fmla="*/ 0 h 1678464"/>
                <a:gd name="connsiteX8" fmla="*/ 4107925 w 5627295"/>
                <a:gd name="connsiteY8" fmla="*/ 0 h 1678464"/>
                <a:gd name="connsiteX9" fmla="*/ 4670655 w 5627295"/>
                <a:gd name="connsiteY9" fmla="*/ 0 h 1678464"/>
                <a:gd name="connsiteX10" fmla="*/ 5627295 w 5627295"/>
                <a:gd name="connsiteY10" fmla="*/ 0 h 1678464"/>
                <a:gd name="connsiteX11" fmla="*/ 5627295 w 5627295"/>
                <a:gd name="connsiteY11" fmla="*/ 559488 h 1678464"/>
                <a:gd name="connsiteX12" fmla="*/ 5627295 w 5627295"/>
                <a:gd name="connsiteY12" fmla="*/ 1068622 h 1678464"/>
                <a:gd name="connsiteX13" fmla="*/ 5627295 w 5627295"/>
                <a:gd name="connsiteY13" fmla="*/ 1678464 h 1678464"/>
                <a:gd name="connsiteX14" fmla="*/ 5120838 w 5627295"/>
                <a:gd name="connsiteY14" fmla="*/ 1678464 h 1678464"/>
                <a:gd name="connsiteX15" fmla="*/ 4445563 w 5627295"/>
                <a:gd name="connsiteY15" fmla="*/ 1678464 h 1678464"/>
                <a:gd name="connsiteX16" fmla="*/ 4051652 w 5627295"/>
                <a:gd name="connsiteY16" fmla="*/ 1678464 h 1678464"/>
                <a:gd name="connsiteX17" fmla="*/ 3488923 w 5627295"/>
                <a:gd name="connsiteY17" fmla="*/ 1678464 h 1678464"/>
                <a:gd name="connsiteX18" fmla="*/ 2982466 w 5627295"/>
                <a:gd name="connsiteY18" fmla="*/ 1678464 h 1678464"/>
                <a:gd name="connsiteX19" fmla="*/ 2476010 w 5627295"/>
                <a:gd name="connsiteY19" fmla="*/ 1678464 h 1678464"/>
                <a:gd name="connsiteX20" fmla="*/ 1913280 w 5627295"/>
                <a:gd name="connsiteY20" fmla="*/ 1678464 h 1678464"/>
                <a:gd name="connsiteX21" fmla="*/ 1519370 w 5627295"/>
                <a:gd name="connsiteY21" fmla="*/ 1678464 h 1678464"/>
                <a:gd name="connsiteX22" fmla="*/ 1012913 w 5627295"/>
                <a:gd name="connsiteY22" fmla="*/ 1678464 h 1678464"/>
                <a:gd name="connsiteX23" fmla="*/ 0 w 5627295"/>
                <a:gd name="connsiteY23" fmla="*/ 1678464 h 1678464"/>
                <a:gd name="connsiteX24" fmla="*/ 0 w 5627295"/>
                <a:gd name="connsiteY24" fmla="*/ 1169330 h 1678464"/>
                <a:gd name="connsiteX25" fmla="*/ 0 w 5627295"/>
                <a:gd name="connsiteY25" fmla="*/ 593057 h 1678464"/>
                <a:gd name="connsiteX26" fmla="*/ 0 w 5627295"/>
                <a:gd name="connsiteY26" fmla="*/ 0 h 1678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627295" h="1678464" fill="none" extrusionOk="0">
                  <a:moveTo>
                    <a:pt x="0" y="0"/>
                  </a:moveTo>
                  <a:cubicBezTo>
                    <a:pt x="160351" y="-28540"/>
                    <a:pt x="399866" y="27287"/>
                    <a:pt x="619002" y="0"/>
                  </a:cubicBezTo>
                  <a:cubicBezTo>
                    <a:pt x="838138" y="-27287"/>
                    <a:pt x="1050086" y="65905"/>
                    <a:pt x="1181732" y="0"/>
                  </a:cubicBezTo>
                  <a:cubicBezTo>
                    <a:pt x="1313378" y="-65905"/>
                    <a:pt x="1470277" y="38769"/>
                    <a:pt x="1575643" y="0"/>
                  </a:cubicBezTo>
                  <a:cubicBezTo>
                    <a:pt x="1681009" y="-38769"/>
                    <a:pt x="1977321" y="22569"/>
                    <a:pt x="2082099" y="0"/>
                  </a:cubicBezTo>
                  <a:cubicBezTo>
                    <a:pt x="2186877" y="-22569"/>
                    <a:pt x="2397299" y="50572"/>
                    <a:pt x="2532283" y="0"/>
                  </a:cubicBezTo>
                  <a:cubicBezTo>
                    <a:pt x="2667267" y="-50572"/>
                    <a:pt x="2891453" y="14044"/>
                    <a:pt x="3038739" y="0"/>
                  </a:cubicBezTo>
                  <a:cubicBezTo>
                    <a:pt x="3186025" y="-14044"/>
                    <a:pt x="3341927" y="12784"/>
                    <a:pt x="3601469" y="0"/>
                  </a:cubicBezTo>
                  <a:cubicBezTo>
                    <a:pt x="3861011" y="-12784"/>
                    <a:pt x="3886020" y="43034"/>
                    <a:pt x="4107925" y="0"/>
                  </a:cubicBezTo>
                  <a:cubicBezTo>
                    <a:pt x="4329830" y="-43034"/>
                    <a:pt x="4497330" y="35137"/>
                    <a:pt x="4670655" y="0"/>
                  </a:cubicBezTo>
                  <a:cubicBezTo>
                    <a:pt x="4843980" y="-35137"/>
                    <a:pt x="5349632" y="96536"/>
                    <a:pt x="5627295" y="0"/>
                  </a:cubicBezTo>
                  <a:cubicBezTo>
                    <a:pt x="5639092" y="148333"/>
                    <a:pt x="5609210" y="386326"/>
                    <a:pt x="5627295" y="559488"/>
                  </a:cubicBezTo>
                  <a:cubicBezTo>
                    <a:pt x="5645380" y="732650"/>
                    <a:pt x="5601607" y="961803"/>
                    <a:pt x="5627295" y="1068622"/>
                  </a:cubicBezTo>
                  <a:cubicBezTo>
                    <a:pt x="5652983" y="1175441"/>
                    <a:pt x="5594089" y="1475481"/>
                    <a:pt x="5627295" y="1678464"/>
                  </a:cubicBezTo>
                  <a:cubicBezTo>
                    <a:pt x="5493268" y="1731089"/>
                    <a:pt x="5350306" y="1675780"/>
                    <a:pt x="5120838" y="1678464"/>
                  </a:cubicBezTo>
                  <a:cubicBezTo>
                    <a:pt x="4891370" y="1681148"/>
                    <a:pt x="4652951" y="1627088"/>
                    <a:pt x="4445563" y="1678464"/>
                  </a:cubicBezTo>
                  <a:cubicBezTo>
                    <a:pt x="4238175" y="1729840"/>
                    <a:pt x="4230058" y="1678300"/>
                    <a:pt x="4051652" y="1678464"/>
                  </a:cubicBezTo>
                  <a:cubicBezTo>
                    <a:pt x="3873246" y="1678628"/>
                    <a:pt x="3608188" y="1613495"/>
                    <a:pt x="3488923" y="1678464"/>
                  </a:cubicBezTo>
                  <a:cubicBezTo>
                    <a:pt x="3369658" y="1743433"/>
                    <a:pt x="3157298" y="1631306"/>
                    <a:pt x="2982466" y="1678464"/>
                  </a:cubicBezTo>
                  <a:cubicBezTo>
                    <a:pt x="2807634" y="1725622"/>
                    <a:pt x="2666881" y="1624119"/>
                    <a:pt x="2476010" y="1678464"/>
                  </a:cubicBezTo>
                  <a:cubicBezTo>
                    <a:pt x="2285139" y="1732809"/>
                    <a:pt x="2072317" y="1611121"/>
                    <a:pt x="1913280" y="1678464"/>
                  </a:cubicBezTo>
                  <a:cubicBezTo>
                    <a:pt x="1754243" y="1745807"/>
                    <a:pt x="1662589" y="1664720"/>
                    <a:pt x="1519370" y="1678464"/>
                  </a:cubicBezTo>
                  <a:cubicBezTo>
                    <a:pt x="1376151" y="1692208"/>
                    <a:pt x="1231245" y="1672409"/>
                    <a:pt x="1012913" y="1678464"/>
                  </a:cubicBezTo>
                  <a:cubicBezTo>
                    <a:pt x="794581" y="1684519"/>
                    <a:pt x="394014" y="1649254"/>
                    <a:pt x="0" y="1678464"/>
                  </a:cubicBezTo>
                  <a:cubicBezTo>
                    <a:pt x="-45489" y="1449733"/>
                    <a:pt x="19533" y="1415652"/>
                    <a:pt x="0" y="1169330"/>
                  </a:cubicBezTo>
                  <a:cubicBezTo>
                    <a:pt x="-19533" y="923008"/>
                    <a:pt x="5295" y="724912"/>
                    <a:pt x="0" y="593057"/>
                  </a:cubicBezTo>
                  <a:cubicBezTo>
                    <a:pt x="-5295" y="461202"/>
                    <a:pt x="59214" y="177607"/>
                    <a:pt x="0" y="0"/>
                  </a:cubicBezTo>
                  <a:close/>
                </a:path>
                <a:path w="5627295" h="1678464" stroke="0" extrusionOk="0">
                  <a:moveTo>
                    <a:pt x="0" y="0"/>
                  </a:moveTo>
                  <a:cubicBezTo>
                    <a:pt x="119682" y="-35168"/>
                    <a:pt x="359801" y="6476"/>
                    <a:pt x="450184" y="0"/>
                  </a:cubicBezTo>
                  <a:cubicBezTo>
                    <a:pt x="540567" y="-6476"/>
                    <a:pt x="764822" y="53898"/>
                    <a:pt x="1012913" y="0"/>
                  </a:cubicBezTo>
                  <a:cubicBezTo>
                    <a:pt x="1261004" y="-53898"/>
                    <a:pt x="1213950" y="21735"/>
                    <a:pt x="1406824" y="0"/>
                  </a:cubicBezTo>
                  <a:cubicBezTo>
                    <a:pt x="1599698" y="-21735"/>
                    <a:pt x="1835262" y="858"/>
                    <a:pt x="2082099" y="0"/>
                  </a:cubicBezTo>
                  <a:cubicBezTo>
                    <a:pt x="2328937" y="-858"/>
                    <a:pt x="2315749" y="17203"/>
                    <a:pt x="2532283" y="0"/>
                  </a:cubicBezTo>
                  <a:cubicBezTo>
                    <a:pt x="2748817" y="-17203"/>
                    <a:pt x="2890423" y="55884"/>
                    <a:pt x="3038739" y="0"/>
                  </a:cubicBezTo>
                  <a:cubicBezTo>
                    <a:pt x="3187055" y="-55884"/>
                    <a:pt x="3397566" y="19262"/>
                    <a:pt x="3601469" y="0"/>
                  </a:cubicBezTo>
                  <a:cubicBezTo>
                    <a:pt x="3805372" y="-19262"/>
                    <a:pt x="3802170" y="10808"/>
                    <a:pt x="3995379" y="0"/>
                  </a:cubicBezTo>
                  <a:cubicBezTo>
                    <a:pt x="4188588" y="-10808"/>
                    <a:pt x="4440500" y="29593"/>
                    <a:pt x="4558109" y="0"/>
                  </a:cubicBezTo>
                  <a:cubicBezTo>
                    <a:pt x="4675718" y="-29593"/>
                    <a:pt x="4883109" y="6366"/>
                    <a:pt x="5008293" y="0"/>
                  </a:cubicBezTo>
                  <a:cubicBezTo>
                    <a:pt x="5133477" y="-6366"/>
                    <a:pt x="5418157" y="16953"/>
                    <a:pt x="5627295" y="0"/>
                  </a:cubicBezTo>
                  <a:cubicBezTo>
                    <a:pt x="5671913" y="220339"/>
                    <a:pt x="5561671" y="339472"/>
                    <a:pt x="5627295" y="559488"/>
                  </a:cubicBezTo>
                  <a:cubicBezTo>
                    <a:pt x="5692919" y="779504"/>
                    <a:pt x="5563912" y="857572"/>
                    <a:pt x="5627295" y="1152545"/>
                  </a:cubicBezTo>
                  <a:cubicBezTo>
                    <a:pt x="5690678" y="1447518"/>
                    <a:pt x="5569468" y="1515962"/>
                    <a:pt x="5627295" y="1678464"/>
                  </a:cubicBezTo>
                  <a:cubicBezTo>
                    <a:pt x="5488118" y="1744585"/>
                    <a:pt x="5094335" y="1630126"/>
                    <a:pt x="4952020" y="1678464"/>
                  </a:cubicBezTo>
                  <a:cubicBezTo>
                    <a:pt x="4809705" y="1726802"/>
                    <a:pt x="4695538" y="1675849"/>
                    <a:pt x="4501836" y="1678464"/>
                  </a:cubicBezTo>
                  <a:cubicBezTo>
                    <a:pt x="4308134" y="1681079"/>
                    <a:pt x="4236198" y="1629401"/>
                    <a:pt x="3995379" y="1678464"/>
                  </a:cubicBezTo>
                  <a:cubicBezTo>
                    <a:pt x="3754560" y="1727527"/>
                    <a:pt x="3759983" y="1634784"/>
                    <a:pt x="3545196" y="1678464"/>
                  </a:cubicBezTo>
                  <a:cubicBezTo>
                    <a:pt x="3330409" y="1722144"/>
                    <a:pt x="3123360" y="1673213"/>
                    <a:pt x="2926193" y="1678464"/>
                  </a:cubicBezTo>
                  <a:cubicBezTo>
                    <a:pt x="2729026" y="1683715"/>
                    <a:pt x="2574698" y="1626201"/>
                    <a:pt x="2476010" y="1678464"/>
                  </a:cubicBezTo>
                  <a:cubicBezTo>
                    <a:pt x="2377322" y="1730727"/>
                    <a:pt x="2230216" y="1660647"/>
                    <a:pt x="2025826" y="1678464"/>
                  </a:cubicBezTo>
                  <a:cubicBezTo>
                    <a:pt x="1821436" y="1696281"/>
                    <a:pt x="1651430" y="1611659"/>
                    <a:pt x="1350551" y="1678464"/>
                  </a:cubicBezTo>
                  <a:cubicBezTo>
                    <a:pt x="1049673" y="1745269"/>
                    <a:pt x="993337" y="1663282"/>
                    <a:pt x="787821" y="1678464"/>
                  </a:cubicBezTo>
                  <a:cubicBezTo>
                    <a:pt x="582305" y="1693646"/>
                    <a:pt x="221479" y="1599859"/>
                    <a:pt x="0" y="1678464"/>
                  </a:cubicBezTo>
                  <a:cubicBezTo>
                    <a:pt x="-30144" y="1430659"/>
                    <a:pt x="33928" y="1326713"/>
                    <a:pt x="0" y="1152545"/>
                  </a:cubicBezTo>
                  <a:cubicBezTo>
                    <a:pt x="-33928" y="978377"/>
                    <a:pt x="46229" y="730856"/>
                    <a:pt x="0" y="559488"/>
                  </a:cubicBezTo>
                  <a:cubicBezTo>
                    <a:pt x="-46229" y="388120"/>
                    <a:pt x="33215" y="153948"/>
                    <a:pt x="0" y="0"/>
                  </a:cubicBezTo>
                  <a:close/>
                </a:path>
              </a:pathLst>
            </a:custGeom>
            <a:solidFill>
              <a:schemeClr val="bg1">
                <a:lumMod val="95000"/>
              </a:schemeClr>
            </a:solidFill>
            <a:ln w="19050">
              <a:solidFill>
                <a:schemeClr val="accent4">
                  <a:lumMod val="20000"/>
                  <a:lumOff val="80000"/>
                </a:schemeClr>
              </a:solidFill>
            </a:ln>
          </p:spPr>
          <p:txBody>
            <a:bodyPr wrap="square">
              <a:noAutofit/>
            </a:bodyPr>
            <a:lstStyle/>
            <a:p>
              <a:pPr lvl="1" indent="-447675">
                <a:buFont typeface="Wingdings" pitchFamily="2" charset="2"/>
                <a:buNone/>
              </a:pPr>
              <a:r>
                <a:rPr lang="zh-CN" altLang="en-US" sz="1500" b="1" dirty="0">
                  <a:solidFill>
                    <a:srgbClr val="C00000"/>
                  </a:solidFill>
                  <a:latin typeface="DengXian" panose="02010600030101010101" pitchFamily="2" charset="-122"/>
                  <a:ea typeface="DengXian" panose="02010600030101010101" pitchFamily="2" charset="-122"/>
                  <a:cs typeface="Arial" panose="020B0604020202020204" pitchFamily="34" charset="0"/>
                </a:rPr>
                <a:t>条件表达式：</a:t>
              </a:r>
              <a:r>
                <a:rPr lang="en-US" altLang="zh-CN" sz="1500" b="1" dirty="0">
                  <a:solidFill>
                    <a:srgbClr val="C00000"/>
                  </a:solidFill>
                  <a:latin typeface="DengXian" panose="02010600030101010101" pitchFamily="2" charset="-122"/>
                  <a:ea typeface="DengXian" panose="02010600030101010101" pitchFamily="2" charset="-122"/>
                  <a:cs typeface="Arial" panose="020B0604020202020204" pitchFamily="34" charset="0"/>
                </a:rPr>
                <a:t> </a:t>
              </a:r>
              <a:r>
                <a:rPr lang="en-US" altLang="zh-CN" sz="2000" b="1" dirty="0"/>
                <a:t>		</a:t>
              </a:r>
              <a:r>
                <a:rPr lang="zh-CN" altLang="en-US" sz="2000" b="1" dirty="0"/>
                <a:t>  </a:t>
              </a:r>
              <a:endParaRPr lang="en-US" altLang="zh-CN" sz="2000" b="1" dirty="0"/>
            </a:p>
            <a:p>
              <a:pPr lvl="1">
                <a:buFont typeface="Wingdings" pitchFamily="2" charset="2"/>
                <a:buNone/>
              </a:pPr>
              <a:r>
                <a:rPr lang="en-US" altLang="zh-CN" sz="2000" b="1" dirty="0"/>
                <a:t>		</a:t>
              </a:r>
              <a:r>
                <a:rPr lang="zh-CN" altLang="en-US" sz="2000" b="1" dirty="0"/>
                <a:t>  </a:t>
              </a:r>
              <a:r>
                <a:rPr lang="en-US" altLang="zh-CN" sz="2000" b="1" dirty="0"/>
                <a:t>&lt;</a:t>
              </a:r>
              <a:r>
                <a:rPr lang="zh-CN" altLang="en-US" sz="2000" b="1" dirty="0"/>
                <a:t>属性列名</a:t>
              </a:r>
              <a:r>
                <a:rPr lang="en-US" altLang="zh-CN" sz="2000" b="1" dirty="0"/>
                <a:t>&gt;</a:t>
              </a:r>
            </a:p>
            <a:p>
              <a:pPr marL="9525" lvl="1">
                <a:buFont typeface="Wingdings" pitchFamily="2" charset="2"/>
                <a:buNone/>
              </a:pPr>
              <a:r>
                <a:rPr lang="en-US" altLang="zh-CN" sz="2000" b="1" dirty="0"/>
                <a:t>&lt;</a:t>
              </a:r>
              <a:r>
                <a:rPr lang="zh-CN" altLang="en-US" sz="2000" b="1" dirty="0"/>
                <a:t>属性列名</a:t>
              </a:r>
              <a:r>
                <a:rPr lang="en-US" altLang="zh-CN" sz="2000" b="1" dirty="0"/>
                <a:t>&gt; </a:t>
              </a:r>
              <a:r>
                <a:rPr lang="en-US" altLang="zh-CN" sz="2400" b="1" dirty="0" err="1"/>
                <a:t>θ</a:t>
              </a:r>
              <a:r>
                <a:rPr lang="en-US" altLang="zh-CN" sz="2000" b="1" dirty="0"/>
                <a:t>  	</a:t>
              </a:r>
              <a:r>
                <a:rPr lang="zh-CN" altLang="en-US" sz="2000" b="1" dirty="0"/>
                <a:t>  </a:t>
              </a:r>
              <a:r>
                <a:rPr lang="en-US" altLang="zh-CN" sz="2000" b="1" dirty="0"/>
                <a:t>&lt;</a:t>
              </a:r>
              <a:r>
                <a:rPr lang="zh-CN" altLang="en-US" sz="2000" b="1" dirty="0"/>
                <a:t>常量</a:t>
              </a:r>
              <a:r>
                <a:rPr lang="en-US" altLang="zh-CN" sz="2000" b="1" dirty="0"/>
                <a:t>&gt;</a:t>
              </a:r>
            </a:p>
            <a:p>
              <a:pPr lvl="1">
                <a:buFont typeface="Wingdings" pitchFamily="2" charset="2"/>
                <a:buNone/>
              </a:pPr>
              <a:r>
                <a:rPr lang="en-US" altLang="zh-CN" sz="2000" b="1" dirty="0"/>
                <a:t>		</a:t>
              </a:r>
              <a:r>
                <a:rPr lang="zh-CN" altLang="en-US" sz="2000" b="1" dirty="0"/>
                <a:t>  </a:t>
              </a:r>
              <a:r>
                <a:rPr lang="en-US" altLang="zh-CN" sz="2000" b="1" dirty="0"/>
                <a:t>[ANY|ALL] (SELECT</a:t>
              </a:r>
              <a:r>
                <a:rPr lang="zh-CN" altLang="en-US" sz="2000" b="1" dirty="0"/>
                <a:t>语句</a:t>
              </a:r>
              <a:r>
                <a:rPr lang="en-US" altLang="zh-CN" sz="2000" b="1" dirty="0"/>
                <a:t>)</a:t>
              </a:r>
              <a:endParaRPr lang="zh-CN" altLang="en-US" sz="2000" dirty="0"/>
            </a:p>
          </p:txBody>
        </p:sp>
        <p:sp>
          <p:nvSpPr>
            <p:cNvPr id="9" name="AutoShape 4">
              <a:extLst>
                <a:ext uri="{FF2B5EF4-FFF2-40B4-BE49-F238E27FC236}">
                  <a16:creationId xmlns:a16="http://schemas.microsoft.com/office/drawing/2014/main" id="{ADA09AE9-6AD4-214C-B508-BB7CD612A0CA}"/>
                </a:ext>
              </a:extLst>
            </p:cNvPr>
            <p:cNvSpPr>
              <a:spLocks noChangeArrowheads="1"/>
            </p:cNvSpPr>
            <p:nvPr/>
          </p:nvSpPr>
          <p:spPr bwMode="auto">
            <a:xfrm>
              <a:off x="6730430" y="1040389"/>
              <a:ext cx="3173858" cy="636998"/>
            </a:xfrm>
            <a:prstGeom prst="bracePair">
              <a:avLst>
                <a:gd name="adj" fmla="val 8333"/>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endParaRPr lang="zh-CN" altLang="en-US" b="1" dirty="0"/>
            </a:p>
          </p:txBody>
        </p:sp>
      </p:grpSp>
      <p:grpSp>
        <p:nvGrpSpPr>
          <p:cNvPr id="20" name="组合 19">
            <a:extLst>
              <a:ext uri="{FF2B5EF4-FFF2-40B4-BE49-F238E27FC236}">
                <a16:creationId xmlns:a16="http://schemas.microsoft.com/office/drawing/2014/main" id="{295D831C-D651-7946-8AE9-0CA70344365F}"/>
              </a:ext>
            </a:extLst>
          </p:cNvPr>
          <p:cNvGrpSpPr/>
          <p:nvPr/>
        </p:nvGrpSpPr>
        <p:grpSpPr>
          <a:xfrm>
            <a:off x="4366166" y="2272280"/>
            <a:ext cx="7675278" cy="1776640"/>
            <a:chOff x="4427679" y="2248920"/>
            <a:chExt cx="7675278" cy="1776640"/>
          </a:xfrm>
        </p:grpSpPr>
        <p:sp>
          <p:nvSpPr>
            <p:cNvPr id="5" name="矩形 4">
              <a:extLst>
                <a:ext uri="{FF2B5EF4-FFF2-40B4-BE49-F238E27FC236}">
                  <a16:creationId xmlns:a16="http://schemas.microsoft.com/office/drawing/2014/main" id="{72D6ADE7-D303-5743-B4A0-BCADC158368E}"/>
                </a:ext>
              </a:extLst>
            </p:cNvPr>
            <p:cNvSpPr/>
            <p:nvPr/>
          </p:nvSpPr>
          <p:spPr>
            <a:xfrm>
              <a:off x="4427679" y="2248920"/>
              <a:ext cx="7654247" cy="1776640"/>
            </a:xfrm>
            <a:custGeom>
              <a:avLst/>
              <a:gdLst>
                <a:gd name="connsiteX0" fmla="*/ 0 w 7654247"/>
                <a:gd name="connsiteY0" fmla="*/ 0 h 1776640"/>
                <a:gd name="connsiteX1" fmla="*/ 588788 w 7654247"/>
                <a:gd name="connsiteY1" fmla="*/ 0 h 1776640"/>
                <a:gd name="connsiteX2" fmla="*/ 1101034 w 7654247"/>
                <a:gd name="connsiteY2" fmla="*/ 0 h 1776640"/>
                <a:gd name="connsiteX3" fmla="*/ 1689822 w 7654247"/>
                <a:gd name="connsiteY3" fmla="*/ 0 h 1776640"/>
                <a:gd name="connsiteX4" fmla="*/ 2431695 w 7654247"/>
                <a:gd name="connsiteY4" fmla="*/ 0 h 1776640"/>
                <a:gd name="connsiteX5" fmla="*/ 2790856 w 7654247"/>
                <a:gd name="connsiteY5" fmla="*/ 0 h 1776640"/>
                <a:gd name="connsiteX6" fmla="*/ 3456187 w 7654247"/>
                <a:gd name="connsiteY6" fmla="*/ 0 h 1776640"/>
                <a:gd name="connsiteX7" fmla="*/ 4121518 w 7654247"/>
                <a:gd name="connsiteY7" fmla="*/ 0 h 1776640"/>
                <a:gd name="connsiteX8" fmla="*/ 4633763 w 7654247"/>
                <a:gd name="connsiteY8" fmla="*/ 0 h 1776640"/>
                <a:gd name="connsiteX9" fmla="*/ 5146009 w 7654247"/>
                <a:gd name="connsiteY9" fmla="*/ 0 h 1776640"/>
                <a:gd name="connsiteX10" fmla="*/ 5811340 w 7654247"/>
                <a:gd name="connsiteY10" fmla="*/ 0 h 1776640"/>
                <a:gd name="connsiteX11" fmla="*/ 6170501 w 7654247"/>
                <a:gd name="connsiteY11" fmla="*/ 0 h 1776640"/>
                <a:gd name="connsiteX12" fmla="*/ 6912374 w 7654247"/>
                <a:gd name="connsiteY12" fmla="*/ 0 h 1776640"/>
                <a:gd name="connsiteX13" fmla="*/ 7654247 w 7654247"/>
                <a:gd name="connsiteY13" fmla="*/ 0 h 1776640"/>
                <a:gd name="connsiteX14" fmla="*/ 7654247 w 7654247"/>
                <a:gd name="connsiteY14" fmla="*/ 609980 h 1776640"/>
                <a:gd name="connsiteX15" fmla="*/ 7654247 w 7654247"/>
                <a:gd name="connsiteY15" fmla="*/ 1237726 h 1776640"/>
                <a:gd name="connsiteX16" fmla="*/ 7654247 w 7654247"/>
                <a:gd name="connsiteY16" fmla="*/ 1776640 h 1776640"/>
                <a:gd name="connsiteX17" fmla="*/ 7218544 w 7654247"/>
                <a:gd name="connsiteY17" fmla="*/ 1776640 h 1776640"/>
                <a:gd name="connsiteX18" fmla="*/ 6629755 w 7654247"/>
                <a:gd name="connsiteY18" fmla="*/ 1776640 h 1776640"/>
                <a:gd name="connsiteX19" fmla="*/ 6117510 w 7654247"/>
                <a:gd name="connsiteY19" fmla="*/ 1776640 h 1776640"/>
                <a:gd name="connsiteX20" fmla="*/ 5452179 w 7654247"/>
                <a:gd name="connsiteY20" fmla="*/ 1776640 h 1776640"/>
                <a:gd name="connsiteX21" fmla="*/ 5016476 w 7654247"/>
                <a:gd name="connsiteY21" fmla="*/ 1776640 h 1776640"/>
                <a:gd name="connsiteX22" fmla="*/ 4351145 w 7654247"/>
                <a:gd name="connsiteY22" fmla="*/ 1776640 h 1776640"/>
                <a:gd name="connsiteX23" fmla="*/ 3609272 w 7654247"/>
                <a:gd name="connsiteY23" fmla="*/ 1776640 h 1776640"/>
                <a:gd name="connsiteX24" fmla="*/ 3020484 w 7654247"/>
                <a:gd name="connsiteY24" fmla="*/ 1776640 h 1776640"/>
                <a:gd name="connsiteX25" fmla="*/ 2508238 w 7654247"/>
                <a:gd name="connsiteY25" fmla="*/ 1776640 h 1776640"/>
                <a:gd name="connsiteX26" fmla="*/ 1766365 w 7654247"/>
                <a:gd name="connsiteY26" fmla="*/ 1776640 h 1776640"/>
                <a:gd name="connsiteX27" fmla="*/ 1177576 w 7654247"/>
                <a:gd name="connsiteY27" fmla="*/ 1776640 h 1776640"/>
                <a:gd name="connsiteX28" fmla="*/ 741873 w 7654247"/>
                <a:gd name="connsiteY28" fmla="*/ 1776640 h 1776640"/>
                <a:gd name="connsiteX29" fmla="*/ 0 w 7654247"/>
                <a:gd name="connsiteY29" fmla="*/ 1776640 h 1776640"/>
                <a:gd name="connsiteX30" fmla="*/ 0 w 7654247"/>
                <a:gd name="connsiteY30" fmla="*/ 1202193 h 1776640"/>
                <a:gd name="connsiteX31" fmla="*/ 0 w 7654247"/>
                <a:gd name="connsiteY31" fmla="*/ 663279 h 1776640"/>
                <a:gd name="connsiteX32" fmla="*/ 0 w 7654247"/>
                <a:gd name="connsiteY32" fmla="*/ 0 h 177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654247" h="1776640" fill="none" extrusionOk="0">
                  <a:moveTo>
                    <a:pt x="0" y="0"/>
                  </a:moveTo>
                  <a:cubicBezTo>
                    <a:pt x="228623" y="-55799"/>
                    <a:pt x="317259" y="2353"/>
                    <a:pt x="588788" y="0"/>
                  </a:cubicBezTo>
                  <a:cubicBezTo>
                    <a:pt x="860317" y="-2353"/>
                    <a:pt x="995760" y="40188"/>
                    <a:pt x="1101034" y="0"/>
                  </a:cubicBezTo>
                  <a:cubicBezTo>
                    <a:pt x="1206308" y="-40188"/>
                    <a:pt x="1510710" y="59860"/>
                    <a:pt x="1689822" y="0"/>
                  </a:cubicBezTo>
                  <a:cubicBezTo>
                    <a:pt x="1868934" y="-59860"/>
                    <a:pt x="2228950" y="82504"/>
                    <a:pt x="2431695" y="0"/>
                  </a:cubicBezTo>
                  <a:cubicBezTo>
                    <a:pt x="2634440" y="-82504"/>
                    <a:pt x="2645191" y="14911"/>
                    <a:pt x="2790856" y="0"/>
                  </a:cubicBezTo>
                  <a:cubicBezTo>
                    <a:pt x="2936521" y="-14911"/>
                    <a:pt x="3271125" y="45419"/>
                    <a:pt x="3456187" y="0"/>
                  </a:cubicBezTo>
                  <a:cubicBezTo>
                    <a:pt x="3641249" y="-45419"/>
                    <a:pt x="3859103" y="34511"/>
                    <a:pt x="4121518" y="0"/>
                  </a:cubicBezTo>
                  <a:cubicBezTo>
                    <a:pt x="4383933" y="-34511"/>
                    <a:pt x="4482192" y="15756"/>
                    <a:pt x="4633763" y="0"/>
                  </a:cubicBezTo>
                  <a:cubicBezTo>
                    <a:pt x="4785335" y="-15756"/>
                    <a:pt x="5030483" y="33059"/>
                    <a:pt x="5146009" y="0"/>
                  </a:cubicBezTo>
                  <a:cubicBezTo>
                    <a:pt x="5261535" y="-33059"/>
                    <a:pt x="5570962" y="67155"/>
                    <a:pt x="5811340" y="0"/>
                  </a:cubicBezTo>
                  <a:cubicBezTo>
                    <a:pt x="6051718" y="-67155"/>
                    <a:pt x="6056661" y="42069"/>
                    <a:pt x="6170501" y="0"/>
                  </a:cubicBezTo>
                  <a:cubicBezTo>
                    <a:pt x="6284341" y="-42069"/>
                    <a:pt x="6552601" y="55486"/>
                    <a:pt x="6912374" y="0"/>
                  </a:cubicBezTo>
                  <a:cubicBezTo>
                    <a:pt x="7272147" y="-55486"/>
                    <a:pt x="7412292" y="69665"/>
                    <a:pt x="7654247" y="0"/>
                  </a:cubicBezTo>
                  <a:cubicBezTo>
                    <a:pt x="7704508" y="135464"/>
                    <a:pt x="7603138" y="449702"/>
                    <a:pt x="7654247" y="609980"/>
                  </a:cubicBezTo>
                  <a:cubicBezTo>
                    <a:pt x="7705356" y="770258"/>
                    <a:pt x="7594215" y="1017535"/>
                    <a:pt x="7654247" y="1237726"/>
                  </a:cubicBezTo>
                  <a:cubicBezTo>
                    <a:pt x="7714279" y="1457917"/>
                    <a:pt x="7646212" y="1546991"/>
                    <a:pt x="7654247" y="1776640"/>
                  </a:cubicBezTo>
                  <a:cubicBezTo>
                    <a:pt x="7539865" y="1824349"/>
                    <a:pt x="7402818" y="1759000"/>
                    <a:pt x="7218544" y="1776640"/>
                  </a:cubicBezTo>
                  <a:cubicBezTo>
                    <a:pt x="7034270" y="1794280"/>
                    <a:pt x="6889713" y="1771622"/>
                    <a:pt x="6629755" y="1776640"/>
                  </a:cubicBezTo>
                  <a:cubicBezTo>
                    <a:pt x="6369797" y="1781658"/>
                    <a:pt x="6312869" y="1729891"/>
                    <a:pt x="6117510" y="1776640"/>
                  </a:cubicBezTo>
                  <a:cubicBezTo>
                    <a:pt x="5922151" y="1823389"/>
                    <a:pt x="5585375" y="1717662"/>
                    <a:pt x="5452179" y="1776640"/>
                  </a:cubicBezTo>
                  <a:cubicBezTo>
                    <a:pt x="5318983" y="1835618"/>
                    <a:pt x="5138391" y="1754246"/>
                    <a:pt x="5016476" y="1776640"/>
                  </a:cubicBezTo>
                  <a:cubicBezTo>
                    <a:pt x="4894561" y="1799034"/>
                    <a:pt x="4490304" y="1755554"/>
                    <a:pt x="4351145" y="1776640"/>
                  </a:cubicBezTo>
                  <a:cubicBezTo>
                    <a:pt x="4211986" y="1797726"/>
                    <a:pt x="3805950" y="1694418"/>
                    <a:pt x="3609272" y="1776640"/>
                  </a:cubicBezTo>
                  <a:cubicBezTo>
                    <a:pt x="3412594" y="1858862"/>
                    <a:pt x="3283583" y="1765982"/>
                    <a:pt x="3020484" y="1776640"/>
                  </a:cubicBezTo>
                  <a:cubicBezTo>
                    <a:pt x="2757385" y="1787298"/>
                    <a:pt x="2734482" y="1715810"/>
                    <a:pt x="2508238" y="1776640"/>
                  </a:cubicBezTo>
                  <a:cubicBezTo>
                    <a:pt x="2281994" y="1837470"/>
                    <a:pt x="2097981" y="1709680"/>
                    <a:pt x="1766365" y="1776640"/>
                  </a:cubicBezTo>
                  <a:cubicBezTo>
                    <a:pt x="1434749" y="1843600"/>
                    <a:pt x="1401367" y="1709664"/>
                    <a:pt x="1177576" y="1776640"/>
                  </a:cubicBezTo>
                  <a:cubicBezTo>
                    <a:pt x="953785" y="1843616"/>
                    <a:pt x="856087" y="1743497"/>
                    <a:pt x="741873" y="1776640"/>
                  </a:cubicBezTo>
                  <a:cubicBezTo>
                    <a:pt x="627659" y="1809783"/>
                    <a:pt x="197724" y="1732401"/>
                    <a:pt x="0" y="1776640"/>
                  </a:cubicBezTo>
                  <a:cubicBezTo>
                    <a:pt x="-20899" y="1610794"/>
                    <a:pt x="9308" y="1399677"/>
                    <a:pt x="0" y="1202193"/>
                  </a:cubicBezTo>
                  <a:cubicBezTo>
                    <a:pt x="-9308" y="1004709"/>
                    <a:pt x="20024" y="777427"/>
                    <a:pt x="0" y="663279"/>
                  </a:cubicBezTo>
                  <a:cubicBezTo>
                    <a:pt x="-20024" y="549131"/>
                    <a:pt x="12612" y="267761"/>
                    <a:pt x="0" y="0"/>
                  </a:cubicBezTo>
                  <a:close/>
                </a:path>
                <a:path w="7654247" h="1776640" stroke="0" extrusionOk="0">
                  <a:moveTo>
                    <a:pt x="0" y="0"/>
                  </a:moveTo>
                  <a:cubicBezTo>
                    <a:pt x="156158" y="-30225"/>
                    <a:pt x="363600" y="56717"/>
                    <a:pt x="512246" y="0"/>
                  </a:cubicBezTo>
                  <a:cubicBezTo>
                    <a:pt x="660892" y="-56717"/>
                    <a:pt x="811716" y="31696"/>
                    <a:pt x="1024492" y="0"/>
                  </a:cubicBezTo>
                  <a:cubicBezTo>
                    <a:pt x="1237268" y="-31696"/>
                    <a:pt x="1296079" y="10366"/>
                    <a:pt x="1536737" y="0"/>
                  </a:cubicBezTo>
                  <a:cubicBezTo>
                    <a:pt x="1777395" y="-10366"/>
                    <a:pt x="1789714" y="10029"/>
                    <a:pt x="1972441" y="0"/>
                  </a:cubicBezTo>
                  <a:cubicBezTo>
                    <a:pt x="2155168" y="-10029"/>
                    <a:pt x="2401440" y="18279"/>
                    <a:pt x="2561229" y="0"/>
                  </a:cubicBezTo>
                  <a:cubicBezTo>
                    <a:pt x="2721018" y="-18279"/>
                    <a:pt x="2915778" y="6099"/>
                    <a:pt x="3073475" y="0"/>
                  </a:cubicBezTo>
                  <a:cubicBezTo>
                    <a:pt x="3231172" y="-6099"/>
                    <a:pt x="3274459" y="8925"/>
                    <a:pt x="3432635" y="0"/>
                  </a:cubicBezTo>
                  <a:cubicBezTo>
                    <a:pt x="3590811" y="-8925"/>
                    <a:pt x="3964780" y="1036"/>
                    <a:pt x="4097966" y="0"/>
                  </a:cubicBezTo>
                  <a:cubicBezTo>
                    <a:pt x="4231152" y="-1036"/>
                    <a:pt x="4682605" y="37119"/>
                    <a:pt x="4839839" y="0"/>
                  </a:cubicBezTo>
                  <a:cubicBezTo>
                    <a:pt x="4997073" y="-37119"/>
                    <a:pt x="5317081" y="36411"/>
                    <a:pt x="5581712" y="0"/>
                  </a:cubicBezTo>
                  <a:cubicBezTo>
                    <a:pt x="5846343" y="-36411"/>
                    <a:pt x="5779227" y="16095"/>
                    <a:pt x="5940873" y="0"/>
                  </a:cubicBezTo>
                  <a:cubicBezTo>
                    <a:pt x="6102519" y="-16095"/>
                    <a:pt x="6338672" y="51342"/>
                    <a:pt x="6529661" y="0"/>
                  </a:cubicBezTo>
                  <a:cubicBezTo>
                    <a:pt x="6720650" y="-51342"/>
                    <a:pt x="6825878" y="17606"/>
                    <a:pt x="7041907" y="0"/>
                  </a:cubicBezTo>
                  <a:cubicBezTo>
                    <a:pt x="7257936" y="-17606"/>
                    <a:pt x="7529654" y="4478"/>
                    <a:pt x="7654247" y="0"/>
                  </a:cubicBezTo>
                  <a:cubicBezTo>
                    <a:pt x="7681610" y="231235"/>
                    <a:pt x="7645462" y="334980"/>
                    <a:pt x="7654247" y="592213"/>
                  </a:cubicBezTo>
                  <a:cubicBezTo>
                    <a:pt x="7663032" y="849446"/>
                    <a:pt x="7581538" y="966921"/>
                    <a:pt x="7654247" y="1202193"/>
                  </a:cubicBezTo>
                  <a:cubicBezTo>
                    <a:pt x="7726956" y="1437465"/>
                    <a:pt x="7591866" y="1514405"/>
                    <a:pt x="7654247" y="1776640"/>
                  </a:cubicBezTo>
                  <a:cubicBezTo>
                    <a:pt x="7561543" y="1799969"/>
                    <a:pt x="7469259" y="1749875"/>
                    <a:pt x="7295086" y="1776640"/>
                  </a:cubicBezTo>
                  <a:cubicBezTo>
                    <a:pt x="7120913" y="1803405"/>
                    <a:pt x="6826670" y="1760355"/>
                    <a:pt x="6629755" y="1776640"/>
                  </a:cubicBezTo>
                  <a:cubicBezTo>
                    <a:pt x="6432840" y="1792925"/>
                    <a:pt x="6342307" y="1758104"/>
                    <a:pt x="6117510" y="1776640"/>
                  </a:cubicBezTo>
                  <a:cubicBezTo>
                    <a:pt x="5892714" y="1795176"/>
                    <a:pt x="5819556" y="1748092"/>
                    <a:pt x="5681806" y="1776640"/>
                  </a:cubicBezTo>
                  <a:cubicBezTo>
                    <a:pt x="5544056" y="1805188"/>
                    <a:pt x="5231914" y="1689438"/>
                    <a:pt x="4939933" y="1776640"/>
                  </a:cubicBezTo>
                  <a:cubicBezTo>
                    <a:pt x="4647952" y="1863842"/>
                    <a:pt x="4598860" y="1762915"/>
                    <a:pt x="4504230" y="1776640"/>
                  </a:cubicBezTo>
                  <a:cubicBezTo>
                    <a:pt x="4409600" y="1790365"/>
                    <a:pt x="4139880" y="1774496"/>
                    <a:pt x="3915442" y="1776640"/>
                  </a:cubicBezTo>
                  <a:cubicBezTo>
                    <a:pt x="3691004" y="1778784"/>
                    <a:pt x="3663904" y="1754968"/>
                    <a:pt x="3556281" y="1776640"/>
                  </a:cubicBezTo>
                  <a:cubicBezTo>
                    <a:pt x="3448658" y="1798312"/>
                    <a:pt x="3371935" y="1761449"/>
                    <a:pt x="3197120" y="1776640"/>
                  </a:cubicBezTo>
                  <a:cubicBezTo>
                    <a:pt x="3022305" y="1791831"/>
                    <a:pt x="2968370" y="1734132"/>
                    <a:pt x="2837959" y="1776640"/>
                  </a:cubicBezTo>
                  <a:cubicBezTo>
                    <a:pt x="2707548" y="1819148"/>
                    <a:pt x="2505880" y="1765860"/>
                    <a:pt x="2402256" y="1776640"/>
                  </a:cubicBezTo>
                  <a:cubicBezTo>
                    <a:pt x="2298632" y="1787420"/>
                    <a:pt x="2139663" y="1748663"/>
                    <a:pt x="2043095" y="1776640"/>
                  </a:cubicBezTo>
                  <a:cubicBezTo>
                    <a:pt x="1946527" y="1804617"/>
                    <a:pt x="1488279" y="1732479"/>
                    <a:pt x="1301222" y="1776640"/>
                  </a:cubicBezTo>
                  <a:cubicBezTo>
                    <a:pt x="1114165" y="1820801"/>
                    <a:pt x="907704" y="1709916"/>
                    <a:pt x="635891" y="1776640"/>
                  </a:cubicBezTo>
                  <a:cubicBezTo>
                    <a:pt x="364078" y="1843364"/>
                    <a:pt x="216503" y="1701997"/>
                    <a:pt x="0" y="1776640"/>
                  </a:cubicBezTo>
                  <a:cubicBezTo>
                    <a:pt x="-68156" y="1584800"/>
                    <a:pt x="57548" y="1343179"/>
                    <a:pt x="0" y="1166660"/>
                  </a:cubicBezTo>
                  <a:cubicBezTo>
                    <a:pt x="-57548" y="990141"/>
                    <a:pt x="62158" y="757278"/>
                    <a:pt x="0" y="556681"/>
                  </a:cubicBezTo>
                  <a:cubicBezTo>
                    <a:pt x="-62158" y="356084"/>
                    <a:pt x="53055" y="167344"/>
                    <a:pt x="0" y="0"/>
                  </a:cubicBezTo>
                  <a:close/>
                </a:path>
              </a:pathLst>
            </a:custGeom>
            <a:solidFill>
              <a:schemeClr val="bg1">
                <a:lumMod val="95000"/>
              </a:schemeClr>
            </a:solidFill>
            <a:ln w="19050">
              <a:solidFill>
                <a:schemeClr val="accent4">
                  <a:lumMod val="40000"/>
                  <a:lumOff val="60000"/>
                </a:schemeClr>
              </a:solidFill>
            </a:ln>
          </p:spPr>
          <p:txBody>
            <a:bodyPr wrap="square">
              <a:spAutoFit/>
            </a:bodyPr>
            <a:lstStyle/>
            <a:p>
              <a:pPr>
                <a:lnSpc>
                  <a:spcPct val="150000"/>
                </a:lnSpc>
                <a:buFont typeface="Wingdings" charset="0"/>
                <a:buNone/>
                <a:defRPr/>
              </a:pPr>
              <a:r>
                <a:rPr lang="en-US" altLang="zh-CN" sz="1500" b="1" dirty="0">
                  <a:solidFill>
                    <a:srgbClr val="C00000"/>
                  </a:solidFill>
                  <a:latin typeface="DengXian" panose="02010600030101010101" pitchFamily="2" charset="-122"/>
                  <a:ea typeface="DengXian" panose="02010600030101010101" pitchFamily="2" charset="-122"/>
                  <a:cs typeface="Arial" panose="020B0604020202020204" pitchFamily="34" charset="0"/>
                </a:rPr>
                <a:t>Between……and……</a:t>
              </a:r>
              <a:r>
                <a:rPr lang="zh-CN" altLang="en-US" sz="1500" b="1" dirty="0">
                  <a:solidFill>
                    <a:srgbClr val="C00000"/>
                  </a:solidFill>
                  <a:latin typeface="DengXian" panose="02010600030101010101" pitchFamily="2" charset="-122"/>
                  <a:ea typeface="DengXian" panose="02010600030101010101" pitchFamily="2" charset="-122"/>
                  <a:cs typeface="Arial" panose="020B0604020202020204" pitchFamily="34" charset="0"/>
                </a:rPr>
                <a:t>：</a:t>
              </a:r>
              <a:endParaRPr lang="en-US" altLang="zh-CN" sz="1500" b="1" dirty="0">
                <a:solidFill>
                  <a:srgbClr val="C00000"/>
                </a:solidFill>
                <a:latin typeface="DengXian" panose="02010600030101010101" pitchFamily="2" charset="-122"/>
                <a:ea typeface="DengXian" panose="02010600030101010101" pitchFamily="2" charset="-122"/>
                <a:cs typeface="Arial" panose="020B0604020202020204" pitchFamily="34" charset="0"/>
              </a:endParaRPr>
            </a:p>
            <a:p>
              <a:pPr>
                <a:lnSpc>
                  <a:spcPct val="150000"/>
                </a:lnSpc>
                <a:buFont typeface="Wingdings" charset="0"/>
                <a:buNone/>
                <a:defRPr/>
              </a:pPr>
              <a:r>
                <a:rPr lang="en-US" altLang="zh-CN" sz="2000" b="1" dirty="0"/>
                <a:t>		</a:t>
              </a:r>
              <a:r>
                <a:rPr lang="zh-CN" altLang="en-US" sz="2000" b="1" dirty="0"/>
                <a:t>        </a:t>
              </a:r>
              <a:r>
                <a:rPr lang="en-US" altLang="zh-CN" sz="2000" b="1" dirty="0"/>
                <a:t>	</a:t>
              </a:r>
              <a:r>
                <a:rPr lang="zh-CN" altLang="en-US" sz="2000" b="1" dirty="0"/>
                <a:t>         </a:t>
              </a:r>
              <a:r>
                <a:rPr lang="en-US" altLang="zh-CN" sz="2000" b="1" dirty="0"/>
                <a:t>&lt;</a:t>
              </a:r>
              <a:r>
                <a:rPr lang="zh-CN" altLang="en-US" sz="2000" b="1" dirty="0"/>
                <a:t>属性列名</a:t>
              </a:r>
              <a:r>
                <a:rPr lang="en-US" altLang="zh-CN" sz="2000" b="1" dirty="0"/>
                <a:t>&gt;          </a:t>
              </a:r>
              <a:r>
                <a:rPr lang="zh-CN" altLang="en-US" sz="2000" b="1" dirty="0"/>
                <a:t>        </a:t>
              </a:r>
              <a:r>
                <a:rPr lang="en-US" altLang="zh-CN" sz="2000" b="1" dirty="0"/>
                <a:t>&lt;</a:t>
              </a:r>
              <a:r>
                <a:rPr lang="zh-CN" altLang="en-US" sz="2000" b="1" dirty="0"/>
                <a:t>属性列名</a:t>
              </a:r>
              <a:r>
                <a:rPr lang="en-US" altLang="zh-CN" sz="2000" b="1" dirty="0"/>
                <a:t>&gt;  </a:t>
              </a:r>
            </a:p>
            <a:p>
              <a:pPr>
                <a:lnSpc>
                  <a:spcPct val="150000"/>
                </a:lnSpc>
                <a:buFont typeface="Wingdings" charset="0"/>
                <a:buNone/>
                <a:defRPr/>
              </a:pPr>
              <a:r>
                <a:rPr lang="en-US" altLang="zh-CN" sz="2000" b="1" dirty="0"/>
                <a:t>&lt;</a:t>
              </a:r>
              <a:r>
                <a:rPr lang="zh-CN" altLang="en-US" sz="2000" b="1" dirty="0"/>
                <a:t>属性列名</a:t>
              </a:r>
              <a:r>
                <a:rPr lang="en-US" altLang="zh-CN" sz="2000" b="1" dirty="0"/>
                <a:t>&gt; </a:t>
              </a:r>
              <a:r>
                <a:rPr lang="en-US" altLang="zh-CN" b="1" dirty="0"/>
                <a:t>[NOT] BETWEEN</a:t>
              </a:r>
              <a:r>
                <a:rPr lang="en-US" altLang="zh-CN" sz="2000" b="1" dirty="0"/>
                <a:t>  </a:t>
              </a:r>
              <a:r>
                <a:rPr lang="zh-CN" altLang="en-US" sz="2000" b="1" dirty="0"/>
                <a:t> </a:t>
              </a:r>
              <a:r>
                <a:rPr lang="en-US" altLang="zh-CN" sz="2000" b="1" dirty="0"/>
                <a:t>&lt;</a:t>
              </a:r>
              <a:r>
                <a:rPr lang="zh-CN" altLang="en-US" sz="2000" b="1" dirty="0"/>
                <a:t>常量</a:t>
              </a:r>
              <a:r>
                <a:rPr lang="en-US" altLang="zh-CN" sz="2000" b="1" dirty="0"/>
                <a:t>&gt;       </a:t>
              </a:r>
              <a:r>
                <a:rPr lang="zh-CN" altLang="en-US" sz="2000" b="1" dirty="0"/>
                <a:t>     </a:t>
              </a:r>
              <a:r>
                <a:rPr lang="en-US" altLang="zh-CN" sz="2000" b="1" dirty="0"/>
                <a:t>AND    </a:t>
              </a:r>
              <a:r>
                <a:rPr lang="zh-CN" altLang="en-US" sz="2000" b="1" dirty="0"/>
                <a:t>  </a:t>
              </a:r>
              <a:r>
                <a:rPr lang="en-US" altLang="zh-CN" sz="2000" b="1" dirty="0"/>
                <a:t>&lt;</a:t>
              </a:r>
              <a:r>
                <a:rPr lang="zh-CN" altLang="en-US" sz="2000" b="1" dirty="0"/>
                <a:t>常量</a:t>
              </a:r>
              <a:r>
                <a:rPr lang="en-US" altLang="zh-CN" sz="2000" b="1" dirty="0"/>
                <a:t>&gt;      </a:t>
              </a:r>
            </a:p>
            <a:p>
              <a:pPr>
                <a:lnSpc>
                  <a:spcPct val="150000"/>
                </a:lnSpc>
                <a:defRPr/>
              </a:pPr>
              <a:r>
                <a:rPr lang="en-US" altLang="zh-CN" sz="2000" b="1" dirty="0"/>
                <a:t>                            	</a:t>
              </a:r>
              <a:r>
                <a:rPr lang="zh-CN" altLang="en-US" sz="2000" b="1" dirty="0"/>
                <a:t>          </a:t>
              </a:r>
              <a:r>
                <a:rPr lang="en-US" altLang="zh-CN" sz="2000" b="1" dirty="0"/>
                <a:t>(SELECT</a:t>
              </a:r>
              <a:r>
                <a:rPr lang="zh-CN" altLang="en-US" sz="2000" b="1" dirty="0"/>
                <a:t>语句</a:t>
              </a:r>
              <a:r>
                <a:rPr lang="en-US" altLang="zh-CN" sz="2000" b="1" dirty="0"/>
                <a:t>)               (SELECT</a:t>
              </a:r>
              <a:r>
                <a:rPr lang="zh-CN" altLang="en-US" sz="2000" b="1" dirty="0"/>
                <a:t>语句）</a:t>
              </a:r>
              <a:endParaRPr lang="en-US" altLang="zh-CN" sz="2000" b="1" dirty="0"/>
            </a:p>
          </p:txBody>
        </p:sp>
        <p:sp>
          <p:nvSpPr>
            <p:cNvPr id="11" name="AutoShape 4">
              <a:extLst>
                <a:ext uri="{FF2B5EF4-FFF2-40B4-BE49-F238E27FC236}">
                  <a16:creationId xmlns:a16="http://schemas.microsoft.com/office/drawing/2014/main" id="{FB86FF40-00E6-604E-BDF9-F76E7F220128}"/>
                </a:ext>
              </a:extLst>
            </p:cNvPr>
            <p:cNvSpPr>
              <a:spLocks noChangeArrowheads="1"/>
            </p:cNvSpPr>
            <p:nvPr/>
          </p:nvSpPr>
          <p:spPr bwMode="auto">
            <a:xfrm>
              <a:off x="7653764" y="2873487"/>
              <a:ext cx="1974509" cy="1006501"/>
            </a:xfrm>
            <a:prstGeom prst="bracePair">
              <a:avLst>
                <a:gd name="adj" fmla="val 8333"/>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endParaRPr lang="zh-CN" altLang="en-US"/>
            </a:p>
          </p:txBody>
        </p:sp>
        <p:sp>
          <p:nvSpPr>
            <p:cNvPr id="12" name="AutoShape 5">
              <a:extLst>
                <a:ext uri="{FF2B5EF4-FFF2-40B4-BE49-F238E27FC236}">
                  <a16:creationId xmlns:a16="http://schemas.microsoft.com/office/drawing/2014/main" id="{B47A91D2-8C46-1C4B-A5AA-871A0F526F23}"/>
                </a:ext>
              </a:extLst>
            </p:cNvPr>
            <p:cNvSpPr>
              <a:spLocks noChangeArrowheads="1"/>
            </p:cNvSpPr>
            <p:nvPr/>
          </p:nvSpPr>
          <p:spPr bwMode="auto">
            <a:xfrm>
              <a:off x="10128448" y="2873486"/>
              <a:ext cx="1974509" cy="1006502"/>
            </a:xfrm>
            <a:prstGeom prst="bracePair">
              <a:avLst>
                <a:gd name="adj" fmla="val 8333"/>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endParaRPr lang="zh-CN" altLang="en-US"/>
            </a:p>
          </p:txBody>
        </p:sp>
      </p:grpSp>
      <p:grpSp>
        <p:nvGrpSpPr>
          <p:cNvPr id="21" name="组合 20">
            <a:extLst>
              <a:ext uri="{FF2B5EF4-FFF2-40B4-BE49-F238E27FC236}">
                <a16:creationId xmlns:a16="http://schemas.microsoft.com/office/drawing/2014/main" id="{FB0B7677-7CEE-0645-899E-6BD3389990B8}"/>
              </a:ext>
            </a:extLst>
          </p:cNvPr>
          <p:cNvGrpSpPr/>
          <p:nvPr/>
        </p:nvGrpSpPr>
        <p:grpSpPr>
          <a:xfrm>
            <a:off x="213074" y="4232207"/>
            <a:ext cx="5571276" cy="1242418"/>
            <a:chOff x="213075" y="4438393"/>
            <a:chExt cx="5571276" cy="1242418"/>
          </a:xfrm>
        </p:grpSpPr>
        <p:sp>
          <p:nvSpPr>
            <p:cNvPr id="7" name="矩形 6">
              <a:extLst>
                <a:ext uri="{FF2B5EF4-FFF2-40B4-BE49-F238E27FC236}">
                  <a16:creationId xmlns:a16="http://schemas.microsoft.com/office/drawing/2014/main" id="{676CDF24-1169-A642-8360-246C00C9BDE4}"/>
                </a:ext>
              </a:extLst>
            </p:cNvPr>
            <p:cNvSpPr/>
            <p:nvPr/>
          </p:nvSpPr>
          <p:spPr>
            <a:xfrm>
              <a:off x="213075" y="4438393"/>
              <a:ext cx="5571276" cy="1242418"/>
            </a:xfrm>
            <a:custGeom>
              <a:avLst/>
              <a:gdLst>
                <a:gd name="connsiteX0" fmla="*/ 0 w 5571276"/>
                <a:gd name="connsiteY0" fmla="*/ 0 h 1242418"/>
                <a:gd name="connsiteX1" fmla="*/ 501415 w 5571276"/>
                <a:gd name="connsiteY1" fmla="*/ 0 h 1242418"/>
                <a:gd name="connsiteX2" fmla="*/ 1169968 w 5571276"/>
                <a:gd name="connsiteY2" fmla="*/ 0 h 1242418"/>
                <a:gd name="connsiteX3" fmla="*/ 1782808 w 5571276"/>
                <a:gd name="connsiteY3" fmla="*/ 0 h 1242418"/>
                <a:gd name="connsiteX4" fmla="*/ 2228510 w 5571276"/>
                <a:gd name="connsiteY4" fmla="*/ 0 h 1242418"/>
                <a:gd name="connsiteX5" fmla="*/ 2729925 w 5571276"/>
                <a:gd name="connsiteY5" fmla="*/ 0 h 1242418"/>
                <a:gd name="connsiteX6" fmla="*/ 3231340 w 5571276"/>
                <a:gd name="connsiteY6" fmla="*/ 0 h 1242418"/>
                <a:gd name="connsiteX7" fmla="*/ 3677042 w 5571276"/>
                <a:gd name="connsiteY7" fmla="*/ 0 h 1242418"/>
                <a:gd name="connsiteX8" fmla="*/ 4067031 w 5571276"/>
                <a:gd name="connsiteY8" fmla="*/ 0 h 1242418"/>
                <a:gd name="connsiteX9" fmla="*/ 4457021 w 5571276"/>
                <a:gd name="connsiteY9" fmla="*/ 0 h 1242418"/>
                <a:gd name="connsiteX10" fmla="*/ 5571276 w 5571276"/>
                <a:gd name="connsiteY10" fmla="*/ 0 h 1242418"/>
                <a:gd name="connsiteX11" fmla="*/ 5571276 w 5571276"/>
                <a:gd name="connsiteY11" fmla="*/ 376867 h 1242418"/>
                <a:gd name="connsiteX12" fmla="*/ 5571276 w 5571276"/>
                <a:gd name="connsiteY12" fmla="*/ 766158 h 1242418"/>
                <a:gd name="connsiteX13" fmla="*/ 5571276 w 5571276"/>
                <a:gd name="connsiteY13" fmla="*/ 1242418 h 1242418"/>
                <a:gd name="connsiteX14" fmla="*/ 4958436 w 5571276"/>
                <a:gd name="connsiteY14" fmla="*/ 1242418 h 1242418"/>
                <a:gd name="connsiteX15" fmla="*/ 4289883 w 5571276"/>
                <a:gd name="connsiteY15" fmla="*/ 1242418 h 1242418"/>
                <a:gd name="connsiteX16" fmla="*/ 3899893 w 5571276"/>
                <a:gd name="connsiteY16" fmla="*/ 1242418 h 1242418"/>
                <a:gd name="connsiteX17" fmla="*/ 3509904 w 5571276"/>
                <a:gd name="connsiteY17" fmla="*/ 1242418 h 1242418"/>
                <a:gd name="connsiteX18" fmla="*/ 3008489 w 5571276"/>
                <a:gd name="connsiteY18" fmla="*/ 1242418 h 1242418"/>
                <a:gd name="connsiteX19" fmla="*/ 2395649 w 5571276"/>
                <a:gd name="connsiteY19" fmla="*/ 1242418 h 1242418"/>
                <a:gd name="connsiteX20" fmla="*/ 1838521 w 5571276"/>
                <a:gd name="connsiteY20" fmla="*/ 1242418 h 1242418"/>
                <a:gd name="connsiteX21" fmla="*/ 1281393 w 5571276"/>
                <a:gd name="connsiteY21" fmla="*/ 1242418 h 1242418"/>
                <a:gd name="connsiteX22" fmla="*/ 612840 w 5571276"/>
                <a:gd name="connsiteY22" fmla="*/ 1242418 h 1242418"/>
                <a:gd name="connsiteX23" fmla="*/ 0 w 5571276"/>
                <a:gd name="connsiteY23" fmla="*/ 1242418 h 1242418"/>
                <a:gd name="connsiteX24" fmla="*/ 0 w 5571276"/>
                <a:gd name="connsiteY24" fmla="*/ 803430 h 1242418"/>
                <a:gd name="connsiteX25" fmla="*/ 0 w 5571276"/>
                <a:gd name="connsiteY25" fmla="*/ 414139 h 1242418"/>
                <a:gd name="connsiteX26" fmla="*/ 0 w 5571276"/>
                <a:gd name="connsiteY26" fmla="*/ 0 h 12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71276" h="1242418" fill="none" extrusionOk="0">
                  <a:moveTo>
                    <a:pt x="0" y="0"/>
                  </a:moveTo>
                  <a:cubicBezTo>
                    <a:pt x="154935" y="-36857"/>
                    <a:pt x="293425" y="28192"/>
                    <a:pt x="501415" y="0"/>
                  </a:cubicBezTo>
                  <a:cubicBezTo>
                    <a:pt x="709406" y="-28192"/>
                    <a:pt x="968243" y="4398"/>
                    <a:pt x="1169968" y="0"/>
                  </a:cubicBezTo>
                  <a:cubicBezTo>
                    <a:pt x="1371693" y="-4398"/>
                    <a:pt x="1658031" y="52223"/>
                    <a:pt x="1782808" y="0"/>
                  </a:cubicBezTo>
                  <a:cubicBezTo>
                    <a:pt x="1907585" y="-52223"/>
                    <a:pt x="2094471" y="2447"/>
                    <a:pt x="2228510" y="0"/>
                  </a:cubicBezTo>
                  <a:cubicBezTo>
                    <a:pt x="2362549" y="-2447"/>
                    <a:pt x="2517927" y="52545"/>
                    <a:pt x="2729925" y="0"/>
                  </a:cubicBezTo>
                  <a:cubicBezTo>
                    <a:pt x="2941923" y="-52545"/>
                    <a:pt x="3077919" y="22773"/>
                    <a:pt x="3231340" y="0"/>
                  </a:cubicBezTo>
                  <a:cubicBezTo>
                    <a:pt x="3384761" y="-22773"/>
                    <a:pt x="3506179" y="29347"/>
                    <a:pt x="3677042" y="0"/>
                  </a:cubicBezTo>
                  <a:cubicBezTo>
                    <a:pt x="3847905" y="-29347"/>
                    <a:pt x="3922153" y="30788"/>
                    <a:pt x="4067031" y="0"/>
                  </a:cubicBezTo>
                  <a:cubicBezTo>
                    <a:pt x="4211909" y="-30788"/>
                    <a:pt x="4356007" y="4666"/>
                    <a:pt x="4457021" y="0"/>
                  </a:cubicBezTo>
                  <a:cubicBezTo>
                    <a:pt x="4558035" y="-4666"/>
                    <a:pt x="5226355" y="1559"/>
                    <a:pt x="5571276" y="0"/>
                  </a:cubicBezTo>
                  <a:cubicBezTo>
                    <a:pt x="5612164" y="140138"/>
                    <a:pt x="5567013" y="210468"/>
                    <a:pt x="5571276" y="376867"/>
                  </a:cubicBezTo>
                  <a:cubicBezTo>
                    <a:pt x="5575539" y="543266"/>
                    <a:pt x="5562484" y="643053"/>
                    <a:pt x="5571276" y="766158"/>
                  </a:cubicBezTo>
                  <a:cubicBezTo>
                    <a:pt x="5580068" y="889263"/>
                    <a:pt x="5548641" y="1010536"/>
                    <a:pt x="5571276" y="1242418"/>
                  </a:cubicBezTo>
                  <a:cubicBezTo>
                    <a:pt x="5395480" y="1278175"/>
                    <a:pt x="5085867" y="1236075"/>
                    <a:pt x="4958436" y="1242418"/>
                  </a:cubicBezTo>
                  <a:cubicBezTo>
                    <a:pt x="4831005" y="1248761"/>
                    <a:pt x="4476353" y="1231795"/>
                    <a:pt x="4289883" y="1242418"/>
                  </a:cubicBezTo>
                  <a:cubicBezTo>
                    <a:pt x="4103413" y="1253041"/>
                    <a:pt x="4056900" y="1217309"/>
                    <a:pt x="3899893" y="1242418"/>
                  </a:cubicBezTo>
                  <a:cubicBezTo>
                    <a:pt x="3742886" y="1267527"/>
                    <a:pt x="3663392" y="1233297"/>
                    <a:pt x="3509904" y="1242418"/>
                  </a:cubicBezTo>
                  <a:cubicBezTo>
                    <a:pt x="3356416" y="1251539"/>
                    <a:pt x="3250822" y="1186095"/>
                    <a:pt x="3008489" y="1242418"/>
                  </a:cubicBezTo>
                  <a:cubicBezTo>
                    <a:pt x="2766157" y="1298741"/>
                    <a:pt x="2618011" y="1177119"/>
                    <a:pt x="2395649" y="1242418"/>
                  </a:cubicBezTo>
                  <a:cubicBezTo>
                    <a:pt x="2173287" y="1307717"/>
                    <a:pt x="2021172" y="1194683"/>
                    <a:pt x="1838521" y="1242418"/>
                  </a:cubicBezTo>
                  <a:cubicBezTo>
                    <a:pt x="1655870" y="1290153"/>
                    <a:pt x="1486973" y="1228132"/>
                    <a:pt x="1281393" y="1242418"/>
                  </a:cubicBezTo>
                  <a:cubicBezTo>
                    <a:pt x="1075813" y="1256704"/>
                    <a:pt x="768889" y="1168977"/>
                    <a:pt x="612840" y="1242418"/>
                  </a:cubicBezTo>
                  <a:cubicBezTo>
                    <a:pt x="456791" y="1315859"/>
                    <a:pt x="123881" y="1182482"/>
                    <a:pt x="0" y="1242418"/>
                  </a:cubicBezTo>
                  <a:cubicBezTo>
                    <a:pt x="-37105" y="1082684"/>
                    <a:pt x="19846" y="995754"/>
                    <a:pt x="0" y="803430"/>
                  </a:cubicBezTo>
                  <a:cubicBezTo>
                    <a:pt x="-19846" y="611106"/>
                    <a:pt x="7448" y="550447"/>
                    <a:pt x="0" y="414139"/>
                  </a:cubicBezTo>
                  <a:cubicBezTo>
                    <a:pt x="-7448" y="277831"/>
                    <a:pt x="3109" y="112362"/>
                    <a:pt x="0" y="0"/>
                  </a:cubicBezTo>
                  <a:close/>
                </a:path>
                <a:path w="5571276" h="1242418" stroke="0" extrusionOk="0">
                  <a:moveTo>
                    <a:pt x="0" y="0"/>
                  </a:moveTo>
                  <a:cubicBezTo>
                    <a:pt x="96354" y="-10106"/>
                    <a:pt x="262704" y="23840"/>
                    <a:pt x="445702" y="0"/>
                  </a:cubicBezTo>
                  <a:cubicBezTo>
                    <a:pt x="628700" y="-23840"/>
                    <a:pt x="649851" y="37741"/>
                    <a:pt x="835691" y="0"/>
                  </a:cubicBezTo>
                  <a:cubicBezTo>
                    <a:pt x="1021531" y="-37741"/>
                    <a:pt x="1234072" y="62621"/>
                    <a:pt x="1392819" y="0"/>
                  </a:cubicBezTo>
                  <a:cubicBezTo>
                    <a:pt x="1551566" y="-62621"/>
                    <a:pt x="1786202" y="54012"/>
                    <a:pt x="2061372" y="0"/>
                  </a:cubicBezTo>
                  <a:cubicBezTo>
                    <a:pt x="2336542" y="-54012"/>
                    <a:pt x="2338105" y="11040"/>
                    <a:pt x="2451361" y="0"/>
                  </a:cubicBezTo>
                  <a:cubicBezTo>
                    <a:pt x="2564617" y="-11040"/>
                    <a:pt x="2792176" y="38476"/>
                    <a:pt x="2897064" y="0"/>
                  </a:cubicBezTo>
                  <a:cubicBezTo>
                    <a:pt x="3001952" y="-38476"/>
                    <a:pt x="3329548" y="16732"/>
                    <a:pt x="3509904" y="0"/>
                  </a:cubicBezTo>
                  <a:cubicBezTo>
                    <a:pt x="3690260" y="-16732"/>
                    <a:pt x="3804670" y="19973"/>
                    <a:pt x="3955606" y="0"/>
                  </a:cubicBezTo>
                  <a:cubicBezTo>
                    <a:pt x="4106542" y="-19973"/>
                    <a:pt x="4334920" y="71403"/>
                    <a:pt x="4568446" y="0"/>
                  </a:cubicBezTo>
                  <a:cubicBezTo>
                    <a:pt x="4801972" y="-71403"/>
                    <a:pt x="4823270" y="42841"/>
                    <a:pt x="4958436" y="0"/>
                  </a:cubicBezTo>
                  <a:cubicBezTo>
                    <a:pt x="5093602" y="-42841"/>
                    <a:pt x="5311626" y="57232"/>
                    <a:pt x="5571276" y="0"/>
                  </a:cubicBezTo>
                  <a:cubicBezTo>
                    <a:pt x="5593992" y="152464"/>
                    <a:pt x="5530530" y="216312"/>
                    <a:pt x="5571276" y="414139"/>
                  </a:cubicBezTo>
                  <a:cubicBezTo>
                    <a:pt x="5612022" y="611966"/>
                    <a:pt x="5531252" y="701185"/>
                    <a:pt x="5571276" y="803430"/>
                  </a:cubicBezTo>
                  <a:cubicBezTo>
                    <a:pt x="5611300" y="905675"/>
                    <a:pt x="5561839" y="1105946"/>
                    <a:pt x="5571276" y="1242418"/>
                  </a:cubicBezTo>
                  <a:cubicBezTo>
                    <a:pt x="5266446" y="1320595"/>
                    <a:pt x="5113361" y="1219507"/>
                    <a:pt x="4902723" y="1242418"/>
                  </a:cubicBezTo>
                  <a:cubicBezTo>
                    <a:pt x="4692085" y="1265329"/>
                    <a:pt x="4564613" y="1201589"/>
                    <a:pt x="4401308" y="1242418"/>
                  </a:cubicBezTo>
                  <a:cubicBezTo>
                    <a:pt x="4238003" y="1283247"/>
                    <a:pt x="4024247" y="1220060"/>
                    <a:pt x="3844180" y="1242418"/>
                  </a:cubicBezTo>
                  <a:cubicBezTo>
                    <a:pt x="3664113" y="1264776"/>
                    <a:pt x="3483893" y="1192964"/>
                    <a:pt x="3342766" y="1242418"/>
                  </a:cubicBezTo>
                  <a:cubicBezTo>
                    <a:pt x="3201639" y="1291872"/>
                    <a:pt x="2892096" y="1224723"/>
                    <a:pt x="2729925" y="1242418"/>
                  </a:cubicBezTo>
                  <a:cubicBezTo>
                    <a:pt x="2567754" y="1260113"/>
                    <a:pt x="2491788" y="1216574"/>
                    <a:pt x="2284223" y="1242418"/>
                  </a:cubicBezTo>
                  <a:cubicBezTo>
                    <a:pt x="2076658" y="1268262"/>
                    <a:pt x="1915286" y="1175886"/>
                    <a:pt x="1671383" y="1242418"/>
                  </a:cubicBezTo>
                  <a:cubicBezTo>
                    <a:pt x="1427480" y="1308950"/>
                    <a:pt x="1466542" y="1227364"/>
                    <a:pt x="1281393" y="1242418"/>
                  </a:cubicBezTo>
                  <a:cubicBezTo>
                    <a:pt x="1096244" y="1257472"/>
                    <a:pt x="1001334" y="1183080"/>
                    <a:pt x="779979" y="1242418"/>
                  </a:cubicBezTo>
                  <a:cubicBezTo>
                    <a:pt x="558624" y="1301756"/>
                    <a:pt x="223336" y="1162733"/>
                    <a:pt x="0" y="1242418"/>
                  </a:cubicBezTo>
                  <a:cubicBezTo>
                    <a:pt x="-26167" y="1113104"/>
                    <a:pt x="5143" y="1037727"/>
                    <a:pt x="0" y="840703"/>
                  </a:cubicBezTo>
                  <a:cubicBezTo>
                    <a:pt x="-5143" y="643680"/>
                    <a:pt x="4964" y="560293"/>
                    <a:pt x="0" y="401715"/>
                  </a:cubicBezTo>
                  <a:cubicBezTo>
                    <a:pt x="-4964" y="243137"/>
                    <a:pt x="42999" y="184675"/>
                    <a:pt x="0" y="0"/>
                  </a:cubicBezTo>
                  <a:close/>
                </a:path>
              </a:pathLst>
            </a:custGeom>
            <a:solidFill>
              <a:schemeClr val="bg1">
                <a:lumMod val="95000"/>
              </a:schemeClr>
            </a:solidFill>
            <a:ln w="19050">
              <a:solidFill>
                <a:schemeClr val="accent4">
                  <a:lumMod val="60000"/>
                  <a:lumOff val="40000"/>
                </a:schemeClr>
              </a:solidFill>
            </a:ln>
          </p:spPr>
          <p:txBody>
            <a:bodyPr wrap="square">
              <a:noAutofit/>
            </a:bodyPr>
            <a:lstStyle/>
            <a:p>
              <a:pPr>
                <a:buFont typeface="Wingdings" pitchFamily="2" charset="2"/>
                <a:buNone/>
              </a:pPr>
              <a:r>
                <a:rPr lang="en-US" altLang="zh-CN" b="1" dirty="0"/>
                <a:t> </a:t>
              </a:r>
              <a:r>
                <a:rPr lang="zh-CN" altLang="en-US" b="1" dirty="0"/>
                <a:t>  </a:t>
              </a:r>
              <a:r>
                <a:rPr lang="zh-CN" altLang="en-US" sz="1500" b="1" dirty="0">
                  <a:solidFill>
                    <a:srgbClr val="C00000"/>
                  </a:solidFill>
                  <a:latin typeface="DengXian" panose="02010600030101010101" pitchFamily="2" charset="-122"/>
                  <a:ea typeface="DengXian" panose="02010600030101010101" pitchFamily="2" charset="-122"/>
                  <a:cs typeface="Arial" panose="020B0604020202020204" pitchFamily="34" charset="0"/>
                </a:rPr>
                <a:t>子查询：</a:t>
              </a:r>
              <a:endParaRPr lang="en-US" altLang="zh-CN" sz="1500" b="1" dirty="0">
                <a:solidFill>
                  <a:srgbClr val="C00000"/>
                </a:solidFill>
                <a:latin typeface="DengXian" panose="02010600030101010101" pitchFamily="2" charset="-122"/>
                <a:ea typeface="DengXian" panose="02010600030101010101" pitchFamily="2" charset="-122"/>
                <a:cs typeface="Arial" panose="020B0604020202020204" pitchFamily="34" charset="0"/>
              </a:endParaRPr>
            </a:p>
            <a:p>
              <a:pPr>
                <a:buFont typeface="Wingdings" pitchFamily="2" charset="2"/>
                <a:buNone/>
              </a:pPr>
              <a:r>
                <a:rPr lang="en-US" altLang="zh-CN" b="1" dirty="0"/>
                <a:t>			</a:t>
              </a:r>
              <a:r>
                <a:rPr lang="zh-CN" altLang="en-US" b="1" dirty="0"/>
                <a:t>  </a:t>
              </a:r>
              <a:r>
                <a:rPr lang="en-US" altLang="zh-CN" b="1" dirty="0"/>
                <a:t>(&lt;</a:t>
              </a:r>
              <a:r>
                <a:rPr lang="zh-CN" altLang="en-US" b="1" dirty="0"/>
                <a:t>值</a:t>
              </a:r>
              <a:r>
                <a:rPr lang="en-US" altLang="zh-CN" b="1" dirty="0"/>
                <a:t>1&gt;[</a:t>
              </a:r>
              <a:r>
                <a:rPr lang="zh-CN" altLang="en-US" b="1" dirty="0"/>
                <a:t>，</a:t>
              </a:r>
              <a:r>
                <a:rPr lang="en-US" altLang="zh-CN" b="1" dirty="0"/>
                <a:t>&lt;</a:t>
              </a:r>
              <a:r>
                <a:rPr lang="zh-CN" altLang="en-US" b="1" dirty="0"/>
                <a:t>值</a:t>
              </a:r>
              <a:r>
                <a:rPr lang="en-US" altLang="zh-CN" b="1" dirty="0"/>
                <a:t>2&gt; ] </a:t>
              </a:r>
              <a:r>
                <a:rPr lang="en-US" altLang="zh-CN" b="1" dirty="0">
                  <a:latin typeface="Times New Roman" panose="02020603050405020304" pitchFamily="18" charset="0"/>
                </a:rPr>
                <a:t>…</a:t>
              </a:r>
              <a:r>
                <a:rPr lang="en-US" altLang="zh-CN" b="1" dirty="0"/>
                <a:t>)</a:t>
              </a:r>
            </a:p>
            <a:p>
              <a:pPr>
                <a:buFont typeface="Wingdings" pitchFamily="2" charset="2"/>
                <a:buNone/>
              </a:pPr>
              <a:r>
                <a:rPr lang="en-US" altLang="zh-CN" b="1" dirty="0"/>
                <a:t> &lt;</a:t>
              </a:r>
              <a:r>
                <a:rPr lang="zh-CN" altLang="en-US" b="1" dirty="0"/>
                <a:t>属性列名</a:t>
              </a:r>
              <a:r>
                <a:rPr lang="en-US" altLang="zh-CN" b="1" dirty="0"/>
                <a:t>&gt; [NOT] IN    					         	</a:t>
              </a:r>
              <a:r>
                <a:rPr lang="zh-CN" altLang="en-US" b="1" dirty="0"/>
                <a:t>  </a:t>
              </a:r>
              <a:r>
                <a:rPr lang="en-US" altLang="zh-CN" b="1" dirty="0"/>
                <a:t>(SELECT</a:t>
              </a:r>
              <a:r>
                <a:rPr lang="zh-CN" altLang="en-US" b="1" dirty="0"/>
                <a:t>语句</a:t>
              </a:r>
              <a:r>
                <a:rPr lang="en-US" altLang="zh-CN" b="1" dirty="0"/>
                <a:t>)</a:t>
              </a:r>
              <a:endParaRPr lang="zh-CN" altLang="en-US" dirty="0"/>
            </a:p>
          </p:txBody>
        </p:sp>
        <p:sp>
          <p:nvSpPr>
            <p:cNvPr id="14" name="AutoShape 4">
              <a:extLst>
                <a:ext uri="{FF2B5EF4-FFF2-40B4-BE49-F238E27FC236}">
                  <a16:creationId xmlns:a16="http://schemas.microsoft.com/office/drawing/2014/main" id="{9934BB6B-8024-AA49-A574-B26A32F2F782}"/>
                </a:ext>
              </a:extLst>
            </p:cNvPr>
            <p:cNvSpPr>
              <a:spLocks noChangeArrowheads="1"/>
            </p:cNvSpPr>
            <p:nvPr/>
          </p:nvSpPr>
          <p:spPr bwMode="auto">
            <a:xfrm>
              <a:off x="2863065" y="4815462"/>
              <a:ext cx="2654157" cy="722078"/>
            </a:xfrm>
            <a:prstGeom prst="bracePair">
              <a:avLst>
                <a:gd name="adj" fmla="val 8333"/>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endParaRPr lang="zh-CN" altLang="en-US"/>
            </a:p>
          </p:txBody>
        </p:sp>
      </p:grpSp>
      <p:sp>
        <p:nvSpPr>
          <p:cNvPr id="8" name="矩形 7">
            <a:extLst>
              <a:ext uri="{FF2B5EF4-FFF2-40B4-BE49-F238E27FC236}">
                <a16:creationId xmlns:a16="http://schemas.microsoft.com/office/drawing/2014/main" id="{EDD60604-4A92-F946-A6EF-5B40FA2C734F}"/>
              </a:ext>
            </a:extLst>
          </p:cNvPr>
          <p:cNvSpPr/>
          <p:nvPr/>
        </p:nvSpPr>
        <p:spPr>
          <a:xfrm>
            <a:off x="6407651" y="4131801"/>
            <a:ext cx="4549898" cy="1762190"/>
          </a:xfrm>
          <a:custGeom>
            <a:avLst/>
            <a:gdLst>
              <a:gd name="connsiteX0" fmla="*/ 0 w 4549898"/>
              <a:gd name="connsiteY0" fmla="*/ 0 h 1762190"/>
              <a:gd name="connsiteX1" fmla="*/ 432240 w 4549898"/>
              <a:gd name="connsiteY1" fmla="*/ 0 h 1762190"/>
              <a:gd name="connsiteX2" fmla="*/ 1000978 w 4549898"/>
              <a:gd name="connsiteY2" fmla="*/ 0 h 1762190"/>
              <a:gd name="connsiteX3" fmla="*/ 1569715 w 4549898"/>
              <a:gd name="connsiteY3" fmla="*/ 0 h 1762190"/>
              <a:gd name="connsiteX4" fmla="*/ 2183951 w 4549898"/>
              <a:gd name="connsiteY4" fmla="*/ 0 h 1762190"/>
              <a:gd name="connsiteX5" fmla="*/ 2707189 w 4549898"/>
              <a:gd name="connsiteY5" fmla="*/ 0 h 1762190"/>
              <a:gd name="connsiteX6" fmla="*/ 3184929 w 4549898"/>
              <a:gd name="connsiteY6" fmla="*/ 0 h 1762190"/>
              <a:gd name="connsiteX7" fmla="*/ 3844664 w 4549898"/>
              <a:gd name="connsiteY7" fmla="*/ 0 h 1762190"/>
              <a:gd name="connsiteX8" fmla="*/ 4549898 w 4549898"/>
              <a:gd name="connsiteY8" fmla="*/ 0 h 1762190"/>
              <a:gd name="connsiteX9" fmla="*/ 4549898 w 4549898"/>
              <a:gd name="connsiteY9" fmla="*/ 552153 h 1762190"/>
              <a:gd name="connsiteX10" fmla="*/ 4549898 w 4549898"/>
              <a:gd name="connsiteY10" fmla="*/ 1157171 h 1762190"/>
              <a:gd name="connsiteX11" fmla="*/ 4549898 w 4549898"/>
              <a:gd name="connsiteY11" fmla="*/ 1762190 h 1762190"/>
              <a:gd name="connsiteX12" fmla="*/ 3981161 w 4549898"/>
              <a:gd name="connsiteY12" fmla="*/ 1762190 h 1762190"/>
              <a:gd name="connsiteX13" fmla="*/ 3412424 w 4549898"/>
              <a:gd name="connsiteY13" fmla="*/ 1762190 h 1762190"/>
              <a:gd name="connsiteX14" fmla="*/ 2752688 w 4549898"/>
              <a:gd name="connsiteY14" fmla="*/ 1762190 h 1762190"/>
              <a:gd name="connsiteX15" fmla="*/ 2183951 w 4549898"/>
              <a:gd name="connsiteY15" fmla="*/ 1762190 h 1762190"/>
              <a:gd name="connsiteX16" fmla="*/ 1615214 w 4549898"/>
              <a:gd name="connsiteY16" fmla="*/ 1762190 h 1762190"/>
              <a:gd name="connsiteX17" fmla="*/ 1137475 w 4549898"/>
              <a:gd name="connsiteY17" fmla="*/ 1762190 h 1762190"/>
              <a:gd name="connsiteX18" fmla="*/ 523238 w 4549898"/>
              <a:gd name="connsiteY18" fmla="*/ 1762190 h 1762190"/>
              <a:gd name="connsiteX19" fmla="*/ 0 w 4549898"/>
              <a:gd name="connsiteY19" fmla="*/ 1762190 h 1762190"/>
              <a:gd name="connsiteX20" fmla="*/ 0 w 4549898"/>
              <a:gd name="connsiteY20" fmla="*/ 1139550 h 1762190"/>
              <a:gd name="connsiteX21" fmla="*/ 0 w 4549898"/>
              <a:gd name="connsiteY21" fmla="*/ 605019 h 1762190"/>
              <a:gd name="connsiteX22" fmla="*/ 0 w 4549898"/>
              <a:gd name="connsiteY22" fmla="*/ 0 h 1762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549898" h="1762190" fill="none" extrusionOk="0">
                <a:moveTo>
                  <a:pt x="0" y="0"/>
                </a:moveTo>
                <a:cubicBezTo>
                  <a:pt x="104122" y="-10683"/>
                  <a:pt x="295793" y="9537"/>
                  <a:pt x="432240" y="0"/>
                </a:cubicBezTo>
                <a:cubicBezTo>
                  <a:pt x="568687" y="-9537"/>
                  <a:pt x="762731" y="25877"/>
                  <a:pt x="1000978" y="0"/>
                </a:cubicBezTo>
                <a:cubicBezTo>
                  <a:pt x="1239225" y="-25877"/>
                  <a:pt x="1366879" y="25440"/>
                  <a:pt x="1569715" y="0"/>
                </a:cubicBezTo>
                <a:cubicBezTo>
                  <a:pt x="1772551" y="-25440"/>
                  <a:pt x="2000887" y="4140"/>
                  <a:pt x="2183951" y="0"/>
                </a:cubicBezTo>
                <a:cubicBezTo>
                  <a:pt x="2367015" y="-4140"/>
                  <a:pt x="2595709" y="9952"/>
                  <a:pt x="2707189" y="0"/>
                </a:cubicBezTo>
                <a:cubicBezTo>
                  <a:pt x="2818669" y="-9952"/>
                  <a:pt x="3014739" y="20846"/>
                  <a:pt x="3184929" y="0"/>
                </a:cubicBezTo>
                <a:cubicBezTo>
                  <a:pt x="3355119" y="-20846"/>
                  <a:pt x="3710425" y="38395"/>
                  <a:pt x="3844664" y="0"/>
                </a:cubicBezTo>
                <a:cubicBezTo>
                  <a:pt x="3978904" y="-38395"/>
                  <a:pt x="4271286" y="67104"/>
                  <a:pt x="4549898" y="0"/>
                </a:cubicBezTo>
                <a:cubicBezTo>
                  <a:pt x="4580359" y="110538"/>
                  <a:pt x="4538061" y="395514"/>
                  <a:pt x="4549898" y="552153"/>
                </a:cubicBezTo>
                <a:cubicBezTo>
                  <a:pt x="4561735" y="708792"/>
                  <a:pt x="4495235" y="1001636"/>
                  <a:pt x="4549898" y="1157171"/>
                </a:cubicBezTo>
                <a:cubicBezTo>
                  <a:pt x="4604561" y="1312706"/>
                  <a:pt x="4481746" y="1592306"/>
                  <a:pt x="4549898" y="1762190"/>
                </a:cubicBezTo>
                <a:cubicBezTo>
                  <a:pt x="4420572" y="1775648"/>
                  <a:pt x="4230483" y="1736300"/>
                  <a:pt x="3981161" y="1762190"/>
                </a:cubicBezTo>
                <a:cubicBezTo>
                  <a:pt x="3731839" y="1788080"/>
                  <a:pt x="3548744" y="1737484"/>
                  <a:pt x="3412424" y="1762190"/>
                </a:cubicBezTo>
                <a:cubicBezTo>
                  <a:pt x="3276104" y="1786896"/>
                  <a:pt x="3017408" y="1723332"/>
                  <a:pt x="2752688" y="1762190"/>
                </a:cubicBezTo>
                <a:cubicBezTo>
                  <a:pt x="2487968" y="1801048"/>
                  <a:pt x="2338929" y="1703960"/>
                  <a:pt x="2183951" y="1762190"/>
                </a:cubicBezTo>
                <a:cubicBezTo>
                  <a:pt x="2028973" y="1820420"/>
                  <a:pt x="1864264" y="1744825"/>
                  <a:pt x="1615214" y="1762190"/>
                </a:cubicBezTo>
                <a:cubicBezTo>
                  <a:pt x="1366164" y="1779555"/>
                  <a:pt x="1295745" y="1708982"/>
                  <a:pt x="1137475" y="1762190"/>
                </a:cubicBezTo>
                <a:cubicBezTo>
                  <a:pt x="979205" y="1815398"/>
                  <a:pt x="670348" y="1697835"/>
                  <a:pt x="523238" y="1762190"/>
                </a:cubicBezTo>
                <a:cubicBezTo>
                  <a:pt x="376128" y="1826545"/>
                  <a:pt x="184711" y="1706940"/>
                  <a:pt x="0" y="1762190"/>
                </a:cubicBezTo>
                <a:cubicBezTo>
                  <a:pt x="-37330" y="1464731"/>
                  <a:pt x="20811" y="1438913"/>
                  <a:pt x="0" y="1139550"/>
                </a:cubicBezTo>
                <a:cubicBezTo>
                  <a:pt x="-20811" y="840187"/>
                  <a:pt x="57569" y="757005"/>
                  <a:pt x="0" y="605019"/>
                </a:cubicBezTo>
                <a:cubicBezTo>
                  <a:pt x="-57569" y="453033"/>
                  <a:pt x="52847" y="251211"/>
                  <a:pt x="0" y="0"/>
                </a:cubicBezTo>
                <a:close/>
              </a:path>
              <a:path w="4549898" h="1762190" stroke="0" extrusionOk="0">
                <a:moveTo>
                  <a:pt x="0" y="0"/>
                </a:moveTo>
                <a:cubicBezTo>
                  <a:pt x="198154" y="-20079"/>
                  <a:pt x="360305" y="52775"/>
                  <a:pt x="477739" y="0"/>
                </a:cubicBezTo>
                <a:cubicBezTo>
                  <a:pt x="595173" y="-52775"/>
                  <a:pt x="791288" y="37396"/>
                  <a:pt x="909980" y="0"/>
                </a:cubicBezTo>
                <a:cubicBezTo>
                  <a:pt x="1028672" y="-37396"/>
                  <a:pt x="1281794" y="9941"/>
                  <a:pt x="1478717" y="0"/>
                </a:cubicBezTo>
                <a:cubicBezTo>
                  <a:pt x="1675640" y="-9941"/>
                  <a:pt x="1941322" y="68458"/>
                  <a:pt x="2138452" y="0"/>
                </a:cubicBezTo>
                <a:cubicBezTo>
                  <a:pt x="2335583" y="-68458"/>
                  <a:pt x="2431420" y="16288"/>
                  <a:pt x="2570692" y="0"/>
                </a:cubicBezTo>
                <a:cubicBezTo>
                  <a:pt x="2709964" y="-16288"/>
                  <a:pt x="2835365" y="49314"/>
                  <a:pt x="3048432" y="0"/>
                </a:cubicBezTo>
                <a:cubicBezTo>
                  <a:pt x="3261499" y="-49314"/>
                  <a:pt x="3399525" y="25408"/>
                  <a:pt x="3662668" y="0"/>
                </a:cubicBezTo>
                <a:cubicBezTo>
                  <a:pt x="3925811" y="-25408"/>
                  <a:pt x="4350205" y="102566"/>
                  <a:pt x="4549898" y="0"/>
                </a:cubicBezTo>
                <a:cubicBezTo>
                  <a:pt x="4565696" y="205529"/>
                  <a:pt x="4537365" y="439078"/>
                  <a:pt x="4549898" y="605019"/>
                </a:cubicBezTo>
                <a:cubicBezTo>
                  <a:pt x="4562431" y="770960"/>
                  <a:pt x="4539609" y="1029718"/>
                  <a:pt x="4549898" y="1157171"/>
                </a:cubicBezTo>
                <a:cubicBezTo>
                  <a:pt x="4560187" y="1284624"/>
                  <a:pt x="4512239" y="1613046"/>
                  <a:pt x="4549898" y="1762190"/>
                </a:cubicBezTo>
                <a:cubicBezTo>
                  <a:pt x="4297261" y="1798426"/>
                  <a:pt x="4146853" y="1703231"/>
                  <a:pt x="3890163" y="1762190"/>
                </a:cubicBezTo>
                <a:cubicBezTo>
                  <a:pt x="3633474" y="1821149"/>
                  <a:pt x="3444219" y="1714025"/>
                  <a:pt x="3321426" y="1762190"/>
                </a:cubicBezTo>
                <a:cubicBezTo>
                  <a:pt x="3198633" y="1810355"/>
                  <a:pt x="2880629" y="1696202"/>
                  <a:pt x="2661690" y="1762190"/>
                </a:cubicBezTo>
                <a:cubicBezTo>
                  <a:pt x="2442751" y="1828178"/>
                  <a:pt x="2257901" y="1732215"/>
                  <a:pt x="2138452" y="1762190"/>
                </a:cubicBezTo>
                <a:cubicBezTo>
                  <a:pt x="2019003" y="1792165"/>
                  <a:pt x="1760004" y="1728126"/>
                  <a:pt x="1615214" y="1762190"/>
                </a:cubicBezTo>
                <a:cubicBezTo>
                  <a:pt x="1470424" y="1796254"/>
                  <a:pt x="1268927" y="1709469"/>
                  <a:pt x="1046477" y="1762190"/>
                </a:cubicBezTo>
                <a:cubicBezTo>
                  <a:pt x="824027" y="1814911"/>
                  <a:pt x="665339" y="1716625"/>
                  <a:pt x="523238" y="1762190"/>
                </a:cubicBezTo>
                <a:cubicBezTo>
                  <a:pt x="381137" y="1807755"/>
                  <a:pt x="166142" y="1738942"/>
                  <a:pt x="0" y="1762190"/>
                </a:cubicBezTo>
                <a:cubicBezTo>
                  <a:pt x="-43770" y="1556426"/>
                  <a:pt x="50588" y="1361762"/>
                  <a:pt x="0" y="1210037"/>
                </a:cubicBezTo>
                <a:cubicBezTo>
                  <a:pt x="-50588" y="1058312"/>
                  <a:pt x="51138" y="803781"/>
                  <a:pt x="0" y="675506"/>
                </a:cubicBezTo>
                <a:cubicBezTo>
                  <a:pt x="-51138" y="547231"/>
                  <a:pt x="7446" y="305805"/>
                  <a:pt x="0" y="0"/>
                </a:cubicBezTo>
                <a:close/>
              </a:path>
            </a:pathLst>
          </a:custGeom>
          <a:solidFill>
            <a:schemeClr val="bg1">
              <a:lumMod val="95000"/>
            </a:schemeClr>
          </a:solidFill>
          <a:ln w="19050">
            <a:solidFill>
              <a:schemeClr val="accent4">
                <a:lumMod val="75000"/>
              </a:schemeClr>
            </a:solidFill>
          </a:ln>
        </p:spPr>
        <p:txBody>
          <a:bodyPr wrap="square">
            <a:noAutofit/>
          </a:bodyPr>
          <a:lstStyle/>
          <a:p>
            <a:pPr>
              <a:lnSpc>
                <a:spcPct val="160000"/>
              </a:lnSpc>
              <a:buFont typeface="Wingdings" charset="0"/>
              <a:buNone/>
              <a:defRPr/>
            </a:pPr>
            <a:r>
              <a:rPr lang="zh-CN" altLang="en-US" sz="1500" b="1" dirty="0">
                <a:solidFill>
                  <a:srgbClr val="C00000"/>
                </a:solidFill>
                <a:latin typeface="DengXian" panose="02010600030101010101" pitchFamily="2" charset="-122"/>
                <a:ea typeface="DengXian" panose="02010600030101010101" pitchFamily="2" charset="-122"/>
                <a:cs typeface="Arial" panose="020B0604020202020204" pitchFamily="34" charset="0"/>
              </a:rPr>
              <a:t>其他匹配：</a:t>
            </a:r>
            <a:r>
              <a:rPr lang="en-US" altLang="zh-CN" sz="1500" b="1" dirty="0">
                <a:solidFill>
                  <a:srgbClr val="C00000"/>
                </a:solidFill>
                <a:latin typeface="DengXian" panose="02010600030101010101" pitchFamily="2" charset="-122"/>
                <a:ea typeface="DengXian" panose="02010600030101010101" pitchFamily="2" charset="-122"/>
                <a:cs typeface="Arial" panose="020B0604020202020204" pitchFamily="34" charset="0"/>
              </a:rPr>
              <a:t>  </a:t>
            </a:r>
          </a:p>
          <a:p>
            <a:pPr>
              <a:lnSpc>
                <a:spcPct val="160000"/>
              </a:lnSpc>
              <a:buFont typeface="Wingdings" charset="0"/>
              <a:buNone/>
              <a:defRPr/>
            </a:pPr>
            <a:r>
              <a:rPr lang="zh-CN" altLang="en-US" b="1" dirty="0">
                <a:latin typeface="Times New Roman" charset="0"/>
              </a:rPr>
              <a:t>    </a:t>
            </a:r>
            <a:r>
              <a:rPr lang="en-US" altLang="zh-CN" b="1" dirty="0">
                <a:latin typeface="Times New Roman" charset="0"/>
              </a:rPr>
              <a:t>&lt;</a:t>
            </a:r>
            <a:r>
              <a:rPr lang="zh-CN" altLang="en-US" b="1" dirty="0">
                <a:latin typeface="Times New Roman" charset="0"/>
              </a:rPr>
              <a:t>属性列名</a:t>
            </a:r>
            <a:r>
              <a:rPr lang="en-US" altLang="zh-CN" b="1" dirty="0">
                <a:latin typeface="Times New Roman" charset="0"/>
              </a:rPr>
              <a:t>&gt; [NOT] LIKE &lt;</a:t>
            </a:r>
            <a:r>
              <a:rPr lang="zh-CN" altLang="en-US" b="1" dirty="0">
                <a:latin typeface="Times New Roman" charset="0"/>
              </a:rPr>
              <a:t>匹配串</a:t>
            </a:r>
            <a:r>
              <a:rPr lang="en-US" altLang="zh-CN" b="1" dirty="0">
                <a:latin typeface="Times New Roman" charset="0"/>
              </a:rPr>
              <a:t>&gt;</a:t>
            </a:r>
          </a:p>
          <a:p>
            <a:pPr>
              <a:lnSpc>
                <a:spcPct val="160000"/>
              </a:lnSpc>
              <a:buFont typeface="Wingdings" charset="0"/>
              <a:buNone/>
              <a:defRPr/>
            </a:pPr>
            <a:r>
              <a:rPr lang="en-US" altLang="zh-CN" b="1" dirty="0">
                <a:latin typeface="Times New Roman" charset="0"/>
              </a:rPr>
              <a:t> </a:t>
            </a:r>
            <a:r>
              <a:rPr lang="zh-CN" altLang="en-US" b="1" dirty="0">
                <a:latin typeface="Times New Roman" charset="0"/>
              </a:rPr>
              <a:t>  </a:t>
            </a:r>
            <a:r>
              <a:rPr lang="en-US" altLang="zh-CN" b="1" dirty="0">
                <a:latin typeface="Times New Roman" charset="0"/>
              </a:rPr>
              <a:t> &lt;</a:t>
            </a:r>
            <a:r>
              <a:rPr lang="zh-CN" altLang="en-US" b="1" dirty="0">
                <a:latin typeface="Times New Roman" charset="0"/>
              </a:rPr>
              <a:t>属性列名</a:t>
            </a:r>
            <a:r>
              <a:rPr lang="en-US" altLang="zh-CN" b="1" dirty="0">
                <a:latin typeface="Times New Roman" charset="0"/>
              </a:rPr>
              <a:t>&gt; IS [NOT] NULL</a:t>
            </a:r>
          </a:p>
          <a:p>
            <a:pPr>
              <a:lnSpc>
                <a:spcPct val="160000"/>
              </a:lnSpc>
              <a:buFont typeface="Wingdings" charset="0"/>
              <a:buNone/>
              <a:defRPr/>
            </a:pPr>
            <a:r>
              <a:rPr lang="en-US" altLang="zh-CN" b="1" dirty="0">
                <a:latin typeface="Times New Roman" charset="0"/>
              </a:rPr>
              <a:t>  </a:t>
            </a:r>
            <a:r>
              <a:rPr lang="zh-CN" altLang="en-US" b="1" dirty="0">
                <a:latin typeface="Times New Roman" charset="0"/>
              </a:rPr>
              <a:t>  </a:t>
            </a:r>
            <a:r>
              <a:rPr lang="en-US" altLang="zh-CN" b="1" dirty="0">
                <a:latin typeface="Times New Roman" charset="0"/>
              </a:rPr>
              <a:t>[NOT] EXISTS (SELECT</a:t>
            </a:r>
            <a:r>
              <a:rPr lang="zh-CN" altLang="en-US" b="1" dirty="0">
                <a:latin typeface="Times New Roman" charset="0"/>
              </a:rPr>
              <a:t>语句</a:t>
            </a:r>
            <a:r>
              <a:rPr lang="en-US" altLang="zh-CN" b="1" dirty="0">
                <a:latin typeface="Times New Roman" charset="0"/>
              </a:rPr>
              <a:t>)</a:t>
            </a:r>
            <a:endParaRPr lang="zh-CN" altLang="en-US" dirty="0"/>
          </a:p>
        </p:txBody>
      </p:sp>
      <p:grpSp>
        <p:nvGrpSpPr>
          <p:cNvPr id="13" name="组合 12">
            <a:extLst>
              <a:ext uri="{FF2B5EF4-FFF2-40B4-BE49-F238E27FC236}">
                <a16:creationId xmlns:a16="http://schemas.microsoft.com/office/drawing/2014/main" id="{4C55665F-CF94-F14F-9FAE-B91C0D3A8B02}"/>
              </a:ext>
            </a:extLst>
          </p:cNvPr>
          <p:cNvGrpSpPr/>
          <p:nvPr/>
        </p:nvGrpSpPr>
        <p:grpSpPr>
          <a:xfrm>
            <a:off x="420832" y="5512610"/>
            <a:ext cx="5650787" cy="1362791"/>
            <a:chOff x="5095982" y="5534088"/>
            <a:chExt cx="5650787" cy="1362791"/>
          </a:xfrm>
        </p:grpSpPr>
        <p:sp>
          <p:nvSpPr>
            <p:cNvPr id="10" name="矩形 9">
              <a:extLst>
                <a:ext uri="{FF2B5EF4-FFF2-40B4-BE49-F238E27FC236}">
                  <a16:creationId xmlns:a16="http://schemas.microsoft.com/office/drawing/2014/main" id="{E0D279F4-94CD-974C-B0B9-91CF550DF98A}"/>
                </a:ext>
              </a:extLst>
            </p:cNvPr>
            <p:cNvSpPr/>
            <p:nvPr/>
          </p:nvSpPr>
          <p:spPr>
            <a:xfrm>
              <a:off x="5095982" y="5654461"/>
              <a:ext cx="5650787" cy="1242418"/>
            </a:xfrm>
            <a:custGeom>
              <a:avLst/>
              <a:gdLst>
                <a:gd name="connsiteX0" fmla="*/ 0 w 5650787"/>
                <a:gd name="connsiteY0" fmla="*/ 0 h 1242418"/>
                <a:gd name="connsiteX1" fmla="*/ 621587 w 5650787"/>
                <a:gd name="connsiteY1" fmla="*/ 0 h 1242418"/>
                <a:gd name="connsiteX2" fmla="*/ 1186665 w 5650787"/>
                <a:gd name="connsiteY2" fmla="*/ 0 h 1242418"/>
                <a:gd name="connsiteX3" fmla="*/ 1582220 w 5650787"/>
                <a:gd name="connsiteY3" fmla="*/ 0 h 1242418"/>
                <a:gd name="connsiteX4" fmla="*/ 2090791 w 5650787"/>
                <a:gd name="connsiteY4" fmla="*/ 0 h 1242418"/>
                <a:gd name="connsiteX5" fmla="*/ 2542854 w 5650787"/>
                <a:gd name="connsiteY5" fmla="*/ 0 h 1242418"/>
                <a:gd name="connsiteX6" fmla="*/ 3051425 w 5650787"/>
                <a:gd name="connsiteY6" fmla="*/ 0 h 1242418"/>
                <a:gd name="connsiteX7" fmla="*/ 3616504 w 5650787"/>
                <a:gd name="connsiteY7" fmla="*/ 0 h 1242418"/>
                <a:gd name="connsiteX8" fmla="*/ 4125075 w 5650787"/>
                <a:gd name="connsiteY8" fmla="*/ 0 h 1242418"/>
                <a:gd name="connsiteX9" fmla="*/ 4690153 w 5650787"/>
                <a:gd name="connsiteY9" fmla="*/ 0 h 1242418"/>
                <a:gd name="connsiteX10" fmla="*/ 5650787 w 5650787"/>
                <a:gd name="connsiteY10" fmla="*/ 0 h 1242418"/>
                <a:gd name="connsiteX11" fmla="*/ 5650787 w 5650787"/>
                <a:gd name="connsiteY11" fmla="*/ 414139 h 1242418"/>
                <a:gd name="connsiteX12" fmla="*/ 5650787 w 5650787"/>
                <a:gd name="connsiteY12" fmla="*/ 791006 h 1242418"/>
                <a:gd name="connsiteX13" fmla="*/ 5650787 w 5650787"/>
                <a:gd name="connsiteY13" fmla="*/ 1242418 h 1242418"/>
                <a:gd name="connsiteX14" fmla="*/ 5142216 w 5650787"/>
                <a:gd name="connsiteY14" fmla="*/ 1242418 h 1242418"/>
                <a:gd name="connsiteX15" fmla="*/ 4464122 w 5650787"/>
                <a:gd name="connsiteY15" fmla="*/ 1242418 h 1242418"/>
                <a:gd name="connsiteX16" fmla="*/ 4068567 w 5650787"/>
                <a:gd name="connsiteY16" fmla="*/ 1242418 h 1242418"/>
                <a:gd name="connsiteX17" fmla="*/ 3503488 w 5650787"/>
                <a:gd name="connsiteY17" fmla="*/ 1242418 h 1242418"/>
                <a:gd name="connsiteX18" fmla="*/ 2994917 w 5650787"/>
                <a:gd name="connsiteY18" fmla="*/ 1242418 h 1242418"/>
                <a:gd name="connsiteX19" fmla="*/ 2486346 w 5650787"/>
                <a:gd name="connsiteY19" fmla="*/ 1242418 h 1242418"/>
                <a:gd name="connsiteX20" fmla="*/ 1921268 w 5650787"/>
                <a:gd name="connsiteY20" fmla="*/ 1242418 h 1242418"/>
                <a:gd name="connsiteX21" fmla="*/ 1525712 w 5650787"/>
                <a:gd name="connsiteY21" fmla="*/ 1242418 h 1242418"/>
                <a:gd name="connsiteX22" fmla="*/ 1017142 w 5650787"/>
                <a:gd name="connsiteY22" fmla="*/ 1242418 h 1242418"/>
                <a:gd name="connsiteX23" fmla="*/ 0 w 5650787"/>
                <a:gd name="connsiteY23" fmla="*/ 1242418 h 1242418"/>
                <a:gd name="connsiteX24" fmla="*/ 0 w 5650787"/>
                <a:gd name="connsiteY24" fmla="*/ 865551 h 1242418"/>
                <a:gd name="connsiteX25" fmla="*/ 0 w 5650787"/>
                <a:gd name="connsiteY25" fmla="*/ 438988 h 1242418"/>
                <a:gd name="connsiteX26" fmla="*/ 0 w 5650787"/>
                <a:gd name="connsiteY26" fmla="*/ 0 h 12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650787" h="1242418" fill="none" extrusionOk="0">
                  <a:moveTo>
                    <a:pt x="0" y="0"/>
                  </a:moveTo>
                  <a:cubicBezTo>
                    <a:pt x="171661" y="-15075"/>
                    <a:pt x="414545" y="27949"/>
                    <a:pt x="621587" y="0"/>
                  </a:cubicBezTo>
                  <a:cubicBezTo>
                    <a:pt x="828629" y="-27949"/>
                    <a:pt x="992559" y="62423"/>
                    <a:pt x="1186665" y="0"/>
                  </a:cubicBezTo>
                  <a:cubicBezTo>
                    <a:pt x="1380771" y="-62423"/>
                    <a:pt x="1387645" y="10947"/>
                    <a:pt x="1582220" y="0"/>
                  </a:cubicBezTo>
                  <a:cubicBezTo>
                    <a:pt x="1776795" y="-10947"/>
                    <a:pt x="1976351" y="47322"/>
                    <a:pt x="2090791" y="0"/>
                  </a:cubicBezTo>
                  <a:cubicBezTo>
                    <a:pt x="2205231" y="-47322"/>
                    <a:pt x="2411187" y="4928"/>
                    <a:pt x="2542854" y="0"/>
                  </a:cubicBezTo>
                  <a:cubicBezTo>
                    <a:pt x="2674521" y="-4928"/>
                    <a:pt x="2877502" y="36555"/>
                    <a:pt x="3051425" y="0"/>
                  </a:cubicBezTo>
                  <a:cubicBezTo>
                    <a:pt x="3225348" y="-36555"/>
                    <a:pt x="3429273" y="66570"/>
                    <a:pt x="3616504" y="0"/>
                  </a:cubicBezTo>
                  <a:cubicBezTo>
                    <a:pt x="3803735" y="-66570"/>
                    <a:pt x="3877289" y="7221"/>
                    <a:pt x="4125075" y="0"/>
                  </a:cubicBezTo>
                  <a:cubicBezTo>
                    <a:pt x="4372861" y="-7221"/>
                    <a:pt x="4473307" y="29277"/>
                    <a:pt x="4690153" y="0"/>
                  </a:cubicBezTo>
                  <a:cubicBezTo>
                    <a:pt x="4906999" y="-29277"/>
                    <a:pt x="5310074" y="27447"/>
                    <a:pt x="5650787" y="0"/>
                  </a:cubicBezTo>
                  <a:cubicBezTo>
                    <a:pt x="5653131" y="177973"/>
                    <a:pt x="5617647" y="239194"/>
                    <a:pt x="5650787" y="414139"/>
                  </a:cubicBezTo>
                  <a:cubicBezTo>
                    <a:pt x="5683927" y="589084"/>
                    <a:pt x="5606141" y="620454"/>
                    <a:pt x="5650787" y="791006"/>
                  </a:cubicBezTo>
                  <a:cubicBezTo>
                    <a:pt x="5695433" y="961558"/>
                    <a:pt x="5604075" y="1113623"/>
                    <a:pt x="5650787" y="1242418"/>
                  </a:cubicBezTo>
                  <a:cubicBezTo>
                    <a:pt x="5479934" y="1261607"/>
                    <a:pt x="5315598" y="1217094"/>
                    <a:pt x="5142216" y="1242418"/>
                  </a:cubicBezTo>
                  <a:cubicBezTo>
                    <a:pt x="4968834" y="1267742"/>
                    <a:pt x="4696524" y="1226699"/>
                    <a:pt x="4464122" y="1242418"/>
                  </a:cubicBezTo>
                  <a:cubicBezTo>
                    <a:pt x="4231720" y="1258137"/>
                    <a:pt x="4250870" y="1205068"/>
                    <a:pt x="4068567" y="1242418"/>
                  </a:cubicBezTo>
                  <a:cubicBezTo>
                    <a:pt x="3886265" y="1279768"/>
                    <a:pt x="3624633" y="1197258"/>
                    <a:pt x="3503488" y="1242418"/>
                  </a:cubicBezTo>
                  <a:cubicBezTo>
                    <a:pt x="3382343" y="1287578"/>
                    <a:pt x="3203502" y="1205850"/>
                    <a:pt x="2994917" y="1242418"/>
                  </a:cubicBezTo>
                  <a:cubicBezTo>
                    <a:pt x="2786332" y="1278986"/>
                    <a:pt x="2654405" y="1225121"/>
                    <a:pt x="2486346" y="1242418"/>
                  </a:cubicBezTo>
                  <a:cubicBezTo>
                    <a:pt x="2318287" y="1259715"/>
                    <a:pt x="2070284" y="1242081"/>
                    <a:pt x="1921268" y="1242418"/>
                  </a:cubicBezTo>
                  <a:cubicBezTo>
                    <a:pt x="1772252" y="1242755"/>
                    <a:pt x="1639711" y="1215811"/>
                    <a:pt x="1525712" y="1242418"/>
                  </a:cubicBezTo>
                  <a:cubicBezTo>
                    <a:pt x="1411713" y="1269025"/>
                    <a:pt x="1257629" y="1204039"/>
                    <a:pt x="1017142" y="1242418"/>
                  </a:cubicBezTo>
                  <a:cubicBezTo>
                    <a:pt x="776655" y="1280797"/>
                    <a:pt x="435391" y="1155733"/>
                    <a:pt x="0" y="1242418"/>
                  </a:cubicBezTo>
                  <a:cubicBezTo>
                    <a:pt x="-24736" y="1106428"/>
                    <a:pt x="37765" y="982661"/>
                    <a:pt x="0" y="865551"/>
                  </a:cubicBezTo>
                  <a:cubicBezTo>
                    <a:pt x="-37765" y="748441"/>
                    <a:pt x="42570" y="548119"/>
                    <a:pt x="0" y="438988"/>
                  </a:cubicBezTo>
                  <a:cubicBezTo>
                    <a:pt x="-42570" y="329857"/>
                    <a:pt x="4020" y="94908"/>
                    <a:pt x="0" y="0"/>
                  </a:cubicBezTo>
                  <a:close/>
                </a:path>
                <a:path w="5650787" h="1242418" stroke="0" extrusionOk="0">
                  <a:moveTo>
                    <a:pt x="0" y="0"/>
                  </a:moveTo>
                  <a:cubicBezTo>
                    <a:pt x="206372" y="-46833"/>
                    <a:pt x="263337" y="44551"/>
                    <a:pt x="452063" y="0"/>
                  </a:cubicBezTo>
                  <a:cubicBezTo>
                    <a:pt x="640789" y="-44551"/>
                    <a:pt x="798460" y="7228"/>
                    <a:pt x="1017142" y="0"/>
                  </a:cubicBezTo>
                  <a:cubicBezTo>
                    <a:pt x="1235824" y="-7228"/>
                    <a:pt x="1330349" y="36524"/>
                    <a:pt x="1412697" y="0"/>
                  </a:cubicBezTo>
                  <a:cubicBezTo>
                    <a:pt x="1495046" y="-36524"/>
                    <a:pt x="1947406" y="879"/>
                    <a:pt x="2090791" y="0"/>
                  </a:cubicBezTo>
                  <a:cubicBezTo>
                    <a:pt x="2234176" y="-879"/>
                    <a:pt x="2385696" y="12669"/>
                    <a:pt x="2542854" y="0"/>
                  </a:cubicBezTo>
                  <a:cubicBezTo>
                    <a:pt x="2700012" y="-12669"/>
                    <a:pt x="2903698" y="14782"/>
                    <a:pt x="3051425" y="0"/>
                  </a:cubicBezTo>
                  <a:cubicBezTo>
                    <a:pt x="3199152" y="-14782"/>
                    <a:pt x="3413920" y="27204"/>
                    <a:pt x="3616504" y="0"/>
                  </a:cubicBezTo>
                  <a:cubicBezTo>
                    <a:pt x="3819088" y="-27204"/>
                    <a:pt x="3832185" y="2790"/>
                    <a:pt x="4012059" y="0"/>
                  </a:cubicBezTo>
                  <a:cubicBezTo>
                    <a:pt x="4191933" y="-2790"/>
                    <a:pt x="4439267" y="64044"/>
                    <a:pt x="4577137" y="0"/>
                  </a:cubicBezTo>
                  <a:cubicBezTo>
                    <a:pt x="4715007" y="-64044"/>
                    <a:pt x="4905469" y="5985"/>
                    <a:pt x="5029200" y="0"/>
                  </a:cubicBezTo>
                  <a:cubicBezTo>
                    <a:pt x="5152931" y="-5985"/>
                    <a:pt x="5382660" y="26076"/>
                    <a:pt x="5650787" y="0"/>
                  </a:cubicBezTo>
                  <a:cubicBezTo>
                    <a:pt x="5668349" y="93716"/>
                    <a:pt x="5647681" y="287289"/>
                    <a:pt x="5650787" y="414139"/>
                  </a:cubicBezTo>
                  <a:cubicBezTo>
                    <a:pt x="5653893" y="540989"/>
                    <a:pt x="5618747" y="660986"/>
                    <a:pt x="5650787" y="853127"/>
                  </a:cubicBezTo>
                  <a:cubicBezTo>
                    <a:pt x="5682827" y="1045268"/>
                    <a:pt x="5640308" y="1075269"/>
                    <a:pt x="5650787" y="1242418"/>
                  </a:cubicBezTo>
                  <a:cubicBezTo>
                    <a:pt x="5452847" y="1293368"/>
                    <a:pt x="5197842" y="1219247"/>
                    <a:pt x="4972693" y="1242418"/>
                  </a:cubicBezTo>
                  <a:cubicBezTo>
                    <a:pt x="4747544" y="1265589"/>
                    <a:pt x="4622519" y="1198213"/>
                    <a:pt x="4520630" y="1242418"/>
                  </a:cubicBezTo>
                  <a:cubicBezTo>
                    <a:pt x="4418741" y="1286623"/>
                    <a:pt x="4149821" y="1208552"/>
                    <a:pt x="4012059" y="1242418"/>
                  </a:cubicBezTo>
                  <a:cubicBezTo>
                    <a:pt x="3874297" y="1276284"/>
                    <a:pt x="3766000" y="1211512"/>
                    <a:pt x="3559996" y="1242418"/>
                  </a:cubicBezTo>
                  <a:cubicBezTo>
                    <a:pt x="3353992" y="1273324"/>
                    <a:pt x="3107052" y="1194950"/>
                    <a:pt x="2938409" y="1242418"/>
                  </a:cubicBezTo>
                  <a:cubicBezTo>
                    <a:pt x="2769766" y="1289886"/>
                    <a:pt x="2690998" y="1234231"/>
                    <a:pt x="2486346" y="1242418"/>
                  </a:cubicBezTo>
                  <a:cubicBezTo>
                    <a:pt x="2281694" y="1250605"/>
                    <a:pt x="2168476" y="1204768"/>
                    <a:pt x="2034283" y="1242418"/>
                  </a:cubicBezTo>
                  <a:cubicBezTo>
                    <a:pt x="1900090" y="1280068"/>
                    <a:pt x="1651718" y="1188623"/>
                    <a:pt x="1356189" y="1242418"/>
                  </a:cubicBezTo>
                  <a:cubicBezTo>
                    <a:pt x="1060660" y="1296213"/>
                    <a:pt x="919638" y="1200118"/>
                    <a:pt x="791110" y="1242418"/>
                  </a:cubicBezTo>
                  <a:cubicBezTo>
                    <a:pt x="662582" y="1284718"/>
                    <a:pt x="304573" y="1178027"/>
                    <a:pt x="0" y="1242418"/>
                  </a:cubicBezTo>
                  <a:cubicBezTo>
                    <a:pt x="-21923" y="1125820"/>
                    <a:pt x="24797" y="1003115"/>
                    <a:pt x="0" y="853127"/>
                  </a:cubicBezTo>
                  <a:cubicBezTo>
                    <a:pt x="-24797" y="703139"/>
                    <a:pt x="47561" y="558097"/>
                    <a:pt x="0" y="414139"/>
                  </a:cubicBezTo>
                  <a:cubicBezTo>
                    <a:pt x="-47561" y="270181"/>
                    <a:pt x="30734" y="188770"/>
                    <a:pt x="0" y="0"/>
                  </a:cubicBezTo>
                  <a:close/>
                </a:path>
              </a:pathLst>
            </a:custGeom>
            <a:solidFill>
              <a:schemeClr val="bg1">
                <a:lumMod val="95000"/>
              </a:schemeClr>
            </a:solidFill>
            <a:ln w="190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AutoShape 4">
              <a:extLst>
                <a:ext uri="{FF2B5EF4-FFF2-40B4-BE49-F238E27FC236}">
                  <a16:creationId xmlns:a16="http://schemas.microsoft.com/office/drawing/2014/main" id="{879F17A5-E4A7-374F-8AFC-7CFF43A96E8A}"/>
                </a:ext>
              </a:extLst>
            </p:cNvPr>
            <p:cNvSpPr>
              <a:spLocks noChangeArrowheads="1"/>
            </p:cNvSpPr>
            <p:nvPr/>
          </p:nvSpPr>
          <p:spPr bwMode="auto">
            <a:xfrm>
              <a:off x="7203787" y="6096714"/>
              <a:ext cx="963327" cy="655108"/>
            </a:xfrm>
            <a:prstGeom prst="bracePair">
              <a:avLst>
                <a:gd name="adj" fmla="val 8333"/>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endParaRPr lang="zh-CN" altLang="en-US" sz="1800"/>
            </a:p>
          </p:txBody>
        </p:sp>
        <p:sp>
          <p:nvSpPr>
            <p:cNvPr id="17" name="Rectangle 5">
              <a:extLst>
                <a:ext uri="{FF2B5EF4-FFF2-40B4-BE49-F238E27FC236}">
                  <a16:creationId xmlns:a16="http://schemas.microsoft.com/office/drawing/2014/main" id="{4FEAD0AA-4000-634C-922E-848FB3613537}"/>
                </a:ext>
              </a:extLst>
            </p:cNvPr>
            <p:cNvSpPr>
              <a:spLocks noChangeArrowheads="1"/>
            </p:cNvSpPr>
            <p:nvPr/>
          </p:nvSpPr>
          <p:spPr bwMode="auto">
            <a:xfrm>
              <a:off x="5337418" y="5534088"/>
              <a:ext cx="1915909" cy="10158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nSpc>
                  <a:spcPct val="200000"/>
                </a:lnSpc>
                <a:defRPr/>
              </a:pPr>
              <a:r>
                <a:rPr lang="zh-CN" altLang="en-US" sz="1500" b="1" dirty="0">
                  <a:solidFill>
                    <a:srgbClr val="C00000"/>
                  </a:solidFill>
                  <a:latin typeface="DengXian" panose="02010600030101010101" pitchFamily="2" charset="-122"/>
                  <a:ea typeface="DengXian" panose="02010600030101010101" pitchFamily="2" charset="-122"/>
                  <a:cs typeface="Arial" panose="020B0604020202020204" pitchFamily="34" charset="0"/>
                </a:rPr>
                <a:t>条件间的逻辑关系：</a:t>
              </a:r>
              <a:endParaRPr lang="en-US" altLang="zh-CN" sz="1500" b="1" dirty="0">
                <a:solidFill>
                  <a:srgbClr val="C00000"/>
                </a:solidFill>
                <a:latin typeface="DengXian" panose="02010600030101010101" pitchFamily="2" charset="-122"/>
                <a:ea typeface="DengXian" panose="02010600030101010101" pitchFamily="2" charset="-122"/>
                <a:cs typeface="Arial" panose="020B0604020202020204" pitchFamily="34" charset="0"/>
              </a:endParaRPr>
            </a:p>
            <a:p>
              <a:pPr>
                <a:lnSpc>
                  <a:spcPct val="200000"/>
                </a:lnSpc>
                <a:defRPr/>
              </a:pPr>
              <a:r>
                <a:rPr lang="en-US" altLang="zh-CN" b="1" dirty="0">
                  <a:latin typeface="Verdana" charset="0"/>
                  <a:ea typeface="宋体" charset="0"/>
                  <a:cs typeface="宋体" charset="0"/>
                </a:rPr>
                <a:t>&lt;</a:t>
              </a:r>
              <a:r>
                <a:rPr lang="zh-CN" altLang="en-US" b="1" dirty="0">
                  <a:latin typeface="Verdana" charset="0"/>
                  <a:ea typeface="宋体" charset="0"/>
                  <a:cs typeface="宋体" charset="0"/>
                </a:rPr>
                <a:t>条件表达式</a:t>
              </a:r>
              <a:r>
                <a:rPr lang="en-US" altLang="zh-CN" b="1" dirty="0">
                  <a:latin typeface="Verdana" charset="0"/>
                  <a:ea typeface="宋体" charset="0"/>
                  <a:cs typeface="宋体" charset="0"/>
                </a:rPr>
                <a:t>&gt;</a:t>
              </a:r>
            </a:p>
          </p:txBody>
        </p:sp>
        <p:sp>
          <p:nvSpPr>
            <p:cNvPr id="18" name="Rectangle 6">
              <a:extLst>
                <a:ext uri="{FF2B5EF4-FFF2-40B4-BE49-F238E27FC236}">
                  <a16:creationId xmlns:a16="http://schemas.microsoft.com/office/drawing/2014/main" id="{B4A6E392-B28A-334B-B471-213F1A0F77C4}"/>
                </a:ext>
              </a:extLst>
            </p:cNvPr>
            <p:cNvSpPr>
              <a:spLocks noChangeArrowheads="1"/>
            </p:cNvSpPr>
            <p:nvPr/>
          </p:nvSpPr>
          <p:spPr bwMode="auto">
            <a:xfrm>
              <a:off x="8433016" y="6235343"/>
              <a:ext cx="205697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r>
                <a:rPr kumimoji="0" lang="en-US" altLang="zh-CN" sz="1800" b="1">
                  <a:latin typeface="Verdana" panose="020B0604030504040204" pitchFamily="34" charset="0"/>
                  <a:ea typeface="宋体" panose="02010600030101010101" pitchFamily="2" charset="-122"/>
                </a:rPr>
                <a:t>&lt;</a:t>
              </a:r>
              <a:r>
                <a:rPr kumimoji="0" lang="zh-CN" altLang="en-US" sz="1800" b="1">
                  <a:latin typeface="Verdana" panose="020B0604030504040204" pitchFamily="34" charset="0"/>
                  <a:ea typeface="宋体" panose="02010600030101010101" pitchFamily="2" charset="-122"/>
                </a:rPr>
                <a:t>条件表达式</a:t>
              </a:r>
              <a:r>
                <a:rPr kumimoji="0" lang="en-US" altLang="zh-CN" sz="1800" b="1">
                  <a:latin typeface="Verdana" panose="020B0604030504040204" pitchFamily="34" charset="0"/>
                  <a:ea typeface="宋体" panose="02010600030101010101" pitchFamily="2" charset="-122"/>
                </a:rPr>
                <a:t>&gt; </a:t>
              </a:r>
              <a:r>
                <a:rPr kumimoji="0" lang="en-US" altLang="zh-CN" sz="1800" b="1">
                  <a:latin typeface="Arial" panose="020B0604020202020204" pitchFamily="34" charset="0"/>
                  <a:ea typeface="宋体" panose="02010600030101010101" pitchFamily="2" charset="-122"/>
                </a:rPr>
                <a:t>…</a:t>
              </a:r>
              <a:endParaRPr kumimoji="0" lang="en-US" altLang="zh-CN" sz="1800" b="1">
                <a:latin typeface="Verdana" panose="020B0604030504040204" pitchFamily="34" charset="0"/>
                <a:ea typeface="宋体" panose="02010600030101010101" pitchFamily="2" charset="-122"/>
              </a:endParaRPr>
            </a:p>
          </p:txBody>
        </p:sp>
        <p:sp>
          <p:nvSpPr>
            <p:cNvPr id="19" name="Text Box 7">
              <a:extLst>
                <a:ext uri="{FF2B5EF4-FFF2-40B4-BE49-F238E27FC236}">
                  <a16:creationId xmlns:a16="http://schemas.microsoft.com/office/drawing/2014/main" id="{65392222-BB53-F149-9FD9-F155793B16E6}"/>
                </a:ext>
              </a:extLst>
            </p:cNvPr>
            <p:cNvSpPr txBox="1">
              <a:spLocks noChangeArrowheads="1"/>
            </p:cNvSpPr>
            <p:nvPr/>
          </p:nvSpPr>
          <p:spPr bwMode="auto">
            <a:xfrm>
              <a:off x="7342551" y="5933564"/>
              <a:ext cx="1296987"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altLang="zh-CN" b="1" dirty="0">
                  <a:latin typeface="Verdana" charset="0"/>
                  <a:ea typeface="宋体" charset="0"/>
                  <a:cs typeface="宋体" charset="0"/>
                </a:rPr>
                <a:t>AND</a:t>
              </a:r>
            </a:p>
            <a:p>
              <a:pPr>
                <a:defRPr/>
              </a:pPr>
              <a:r>
                <a:rPr lang="en-US" altLang="zh-CN" b="1" dirty="0">
                  <a:latin typeface="Verdana" charset="0"/>
                  <a:ea typeface="宋体" charset="0"/>
                  <a:cs typeface="宋体" charset="0"/>
                </a:rPr>
                <a:t>                 OR</a:t>
              </a:r>
            </a:p>
          </p:txBody>
        </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a:extLst>
              <a:ext uri="{FF2B5EF4-FFF2-40B4-BE49-F238E27FC236}">
                <a16:creationId xmlns:a16="http://schemas.microsoft.com/office/drawing/2014/main" id="{8CD67BB7-2E7B-1048-808A-F013E54734E1}"/>
              </a:ext>
            </a:extLst>
          </p:cNvPr>
          <p:cNvSpPr>
            <a:spLocks noGrp="1" noChangeArrowheads="1"/>
          </p:cNvSpPr>
          <p:nvPr>
            <p:ph type="title"/>
          </p:nvPr>
        </p:nvSpPr>
        <p:spPr/>
        <p:txBody>
          <a:bodyPr/>
          <a:lstStyle/>
          <a:p>
            <a:pPr>
              <a:defRPr/>
            </a:pPr>
            <a:r>
              <a:rPr lang="en-US" altLang="zh-CN" dirty="0">
                <a:solidFill>
                  <a:schemeClr val="bg2">
                    <a:lumMod val="10000"/>
                  </a:schemeClr>
                </a:solidFill>
              </a:rPr>
              <a:t>5.5  </a:t>
            </a:r>
            <a:r>
              <a:rPr lang="zh-CN" altLang="en-US" dirty="0">
                <a:solidFill>
                  <a:schemeClr val="bg2">
                    <a:lumMod val="10000"/>
                  </a:schemeClr>
                </a:solidFill>
              </a:rPr>
              <a:t>数</a:t>
            </a:r>
            <a:r>
              <a:rPr lang="en-US" altLang="zh-CN" dirty="0">
                <a:solidFill>
                  <a:schemeClr val="bg2">
                    <a:lumMod val="10000"/>
                  </a:schemeClr>
                </a:solidFill>
              </a:rPr>
              <a:t> </a:t>
            </a:r>
            <a:r>
              <a:rPr lang="zh-CN" altLang="en-US" dirty="0">
                <a:solidFill>
                  <a:schemeClr val="bg2">
                    <a:lumMod val="10000"/>
                  </a:schemeClr>
                </a:solidFill>
              </a:rPr>
              <a:t>据</a:t>
            </a:r>
            <a:r>
              <a:rPr lang="en-US" altLang="zh-CN" dirty="0">
                <a:solidFill>
                  <a:schemeClr val="bg2">
                    <a:lumMod val="10000"/>
                  </a:schemeClr>
                </a:solidFill>
              </a:rPr>
              <a:t> </a:t>
            </a:r>
            <a:r>
              <a:rPr lang="zh-CN" altLang="en-US" dirty="0">
                <a:solidFill>
                  <a:schemeClr val="bg2">
                    <a:lumMod val="10000"/>
                  </a:schemeClr>
                </a:solidFill>
              </a:rPr>
              <a:t>更</a:t>
            </a:r>
            <a:r>
              <a:rPr lang="en-US" altLang="zh-CN" dirty="0">
                <a:solidFill>
                  <a:schemeClr val="bg2">
                    <a:lumMod val="10000"/>
                  </a:schemeClr>
                </a:solidFill>
              </a:rPr>
              <a:t> </a:t>
            </a:r>
            <a:r>
              <a:rPr lang="zh-CN" altLang="en-US" dirty="0">
                <a:solidFill>
                  <a:schemeClr val="bg2">
                    <a:lumMod val="10000"/>
                  </a:schemeClr>
                </a:solidFill>
              </a:rPr>
              <a:t>新</a:t>
            </a:r>
            <a:r>
              <a:rPr lang="en-US" altLang="zh-CN" dirty="0">
                <a:solidFill>
                  <a:schemeClr val="bg2">
                    <a:lumMod val="10000"/>
                  </a:schemeClr>
                </a:solidFill>
              </a:rPr>
              <a:t> </a:t>
            </a:r>
          </a:p>
        </p:txBody>
      </p:sp>
      <p:sp>
        <p:nvSpPr>
          <p:cNvPr id="5" name="幻灯片编号占位符 5">
            <a:extLst>
              <a:ext uri="{FF2B5EF4-FFF2-40B4-BE49-F238E27FC236}">
                <a16:creationId xmlns:a16="http://schemas.microsoft.com/office/drawing/2014/main" id="{B18E91D9-08BD-5340-A09F-DA573406B1B4}"/>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5208C826-3523-7B42-92AF-B4C212DBE997}" type="slidenum">
              <a:rPr kumimoji="0" lang="en-US" altLang="zh-CN" sz="1400">
                <a:ea typeface="宋体" panose="02010600030101010101" pitchFamily="2" charset="-122"/>
              </a:rPr>
              <a:pPr/>
              <a:t>82</a:t>
            </a:fld>
            <a:endParaRPr kumimoji="0" lang="en-US" altLang="zh-CN" sz="1400">
              <a:ea typeface="宋体" panose="02010600030101010101" pitchFamily="2" charset="-122"/>
            </a:endParaRPr>
          </a:p>
        </p:txBody>
      </p:sp>
      <p:sp>
        <p:nvSpPr>
          <p:cNvPr id="6" name="矩形 1">
            <a:extLst>
              <a:ext uri="{FF2B5EF4-FFF2-40B4-BE49-F238E27FC236}">
                <a16:creationId xmlns:a16="http://schemas.microsoft.com/office/drawing/2014/main" id="{0189A42C-F0E3-4E43-80D2-1F96A8BB7740}"/>
              </a:ext>
            </a:extLst>
          </p:cNvPr>
          <p:cNvSpPr>
            <a:spLocks noChangeArrowheads="1"/>
          </p:cNvSpPr>
          <p:nvPr/>
        </p:nvSpPr>
        <p:spPr bwMode="auto">
          <a:xfrm>
            <a:off x="2248172" y="1704803"/>
            <a:ext cx="8000090" cy="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dirty="0"/>
              <a:t>数据更新（</a:t>
            </a:r>
            <a:r>
              <a:rPr lang="en-US" altLang="zh-CN" dirty="0"/>
              <a:t>data revision</a:t>
            </a:r>
            <a:r>
              <a:rPr lang="zh-CN" altLang="en-US" dirty="0"/>
              <a:t>）是以新数据项或记录、替换数据文件或数据库中与之相对应的旧数据项或记录的过程。</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 name="矩形 1">
            <a:extLst>
              <a:ext uri="{FF2B5EF4-FFF2-40B4-BE49-F238E27FC236}">
                <a16:creationId xmlns:a16="http://schemas.microsoft.com/office/drawing/2014/main" id="{5E02A345-C44C-0041-BDC8-521516A94F92}"/>
              </a:ext>
            </a:extLst>
          </p:cNvPr>
          <p:cNvSpPr>
            <a:spLocks noChangeArrowheads="1"/>
          </p:cNvSpPr>
          <p:nvPr/>
        </p:nvSpPr>
        <p:spPr bwMode="auto">
          <a:xfrm>
            <a:off x="3155302" y="1286315"/>
            <a:ext cx="56097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rPr>
              <a:t>数据更新方式</a:t>
            </a:r>
            <a:endPar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椭圆 7">
            <a:extLst>
              <a:ext uri="{FF2B5EF4-FFF2-40B4-BE49-F238E27FC236}">
                <a16:creationId xmlns:a16="http://schemas.microsoft.com/office/drawing/2014/main" id="{431D8D34-B608-3F49-8F8D-635F38E32A4D}"/>
              </a:ext>
            </a:extLst>
          </p:cNvPr>
          <p:cNvSpPr/>
          <p:nvPr/>
        </p:nvSpPr>
        <p:spPr>
          <a:xfrm>
            <a:off x="1881364" y="2863750"/>
            <a:ext cx="1344149" cy="1344149"/>
          </a:xfrm>
          <a:prstGeom prst="ellipse">
            <a:avLst/>
          </a:prstGeom>
          <a:solidFill>
            <a:srgbClr val="596784"/>
          </a:solidFill>
          <a:ln w="25400">
            <a:noFill/>
          </a:ln>
          <a:effectLst>
            <a:outerShdw blurRad="254000" dist="63500" dir="2700000" algn="tl" rotWithShape="0">
              <a:prstClr val="black">
                <a:alpha val="20000"/>
              </a:prstClr>
            </a:outerShdw>
          </a:effectLst>
          <a:scene3d>
            <a:camera prst="orthographicFront"/>
            <a:lightRig rig="twoPt" dir="t"/>
          </a:scene3d>
          <a:sp3d prstMaterial="plastic">
            <a:extrusionClr>
              <a:schemeClr val="accent1"/>
            </a:extrusionClr>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9" name="椭圆 8">
            <a:extLst>
              <a:ext uri="{FF2B5EF4-FFF2-40B4-BE49-F238E27FC236}">
                <a16:creationId xmlns:a16="http://schemas.microsoft.com/office/drawing/2014/main" id="{CF306D57-D199-6446-814A-B543CB19ABD9}"/>
              </a:ext>
            </a:extLst>
          </p:cNvPr>
          <p:cNvSpPr/>
          <p:nvPr/>
        </p:nvSpPr>
        <p:spPr>
          <a:xfrm>
            <a:off x="5433758" y="2863750"/>
            <a:ext cx="1344149" cy="1344149"/>
          </a:xfrm>
          <a:prstGeom prst="ellipse">
            <a:avLst/>
          </a:prstGeom>
          <a:solidFill>
            <a:srgbClr val="FFB407"/>
          </a:solidFill>
          <a:ln w="25400">
            <a:noFill/>
          </a:ln>
          <a:effectLst>
            <a:outerShdw blurRad="254000" dist="63500" dir="2700000" algn="tl" rotWithShape="0">
              <a:prstClr val="black">
                <a:alpha val="20000"/>
              </a:prstClr>
            </a:outerShdw>
          </a:effectLst>
          <a:scene3d>
            <a:camera prst="orthographicFront"/>
            <a:lightRig rig="twoPt" dir="t"/>
          </a:scene3d>
          <a:sp3d prstMaterial="plastic">
            <a:extrusionClr>
              <a:schemeClr val="accent1"/>
            </a:extrusionClr>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10" name="椭圆 9">
            <a:extLst>
              <a:ext uri="{FF2B5EF4-FFF2-40B4-BE49-F238E27FC236}">
                <a16:creationId xmlns:a16="http://schemas.microsoft.com/office/drawing/2014/main" id="{B66CE215-161C-7341-BBAA-AA34EF33316A}"/>
              </a:ext>
            </a:extLst>
          </p:cNvPr>
          <p:cNvSpPr/>
          <p:nvPr/>
        </p:nvSpPr>
        <p:spPr>
          <a:xfrm>
            <a:off x="8986153" y="2863750"/>
            <a:ext cx="1344149" cy="1344149"/>
          </a:xfrm>
          <a:prstGeom prst="ellipse">
            <a:avLst/>
          </a:prstGeom>
          <a:solidFill>
            <a:srgbClr val="596784"/>
          </a:solidFill>
          <a:ln w="25400">
            <a:noFill/>
          </a:ln>
          <a:effectLst>
            <a:outerShdw blurRad="254000" dist="63500" dir="2700000" algn="tl" rotWithShape="0">
              <a:prstClr val="black">
                <a:alpha val="20000"/>
              </a:prstClr>
            </a:outerShdw>
          </a:effectLst>
          <a:scene3d>
            <a:camera prst="orthographicFront"/>
            <a:lightRig rig="twoPt" dir="t"/>
          </a:scene3d>
          <a:sp3d prstMaterial="plastic">
            <a:extrusionClr>
              <a:schemeClr val="accent1"/>
            </a:extrusionClr>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4D4D4D"/>
              </a:solidFill>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5C3BB969-F1C0-5E43-8E98-F764AF099B14}"/>
              </a:ext>
            </a:extLst>
          </p:cNvPr>
          <p:cNvGrpSpPr/>
          <p:nvPr/>
        </p:nvGrpSpPr>
        <p:grpSpPr>
          <a:xfrm>
            <a:off x="9170247" y="3234578"/>
            <a:ext cx="975960" cy="544755"/>
            <a:chOff x="7981950" y="8948738"/>
            <a:chExt cx="1928813" cy="1184275"/>
          </a:xfrm>
          <a:solidFill>
            <a:schemeClr val="bg1"/>
          </a:solidFill>
        </p:grpSpPr>
        <p:sp>
          <p:nvSpPr>
            <p:cNvPr id="12" name="Freeform 293">
              <a:extLst>
                <a:ext uri="{FF2B5EF4-FFF2-40B4-BE49-F238E27FC236}">
                  <a16:creationId xmlns:a16="http://schemas.microsoft.com/office/drawing/2014/main" id="{9C82FCA1-17D6-7D49-8864-DF1C8B597B19}"/>
                </a:ext>
              </a:extLst>
            </p:cNvPr>
            <p:cNvSpPr>
              <a:spLocks/>
            </p:cNvSpPr>
            <p:nvPr/>
          </p:nvSpPr>
          <p:spPr bwMode="auto">
            <a:xfrm>
              <a:off x="7981950" y="9294813"/>
              <a:ext cx="1928813" cy="838200"/>
            </a:xfrm>
            <a:custGeom>
              <a:avLst/>
              <a:gdLst>
                <a:gd name="T0" fmla="*/ 428 w 607"/>
                <a:gd name="T1" fmla="*/ 0 h 264"/>
                <a:gd name="T2" fmla="*/ 442 w 607"/>
                <a:gd name="T3" fmla="*/ 59 h 264"/>
                <a:gd name="T4" fmla="*/ 534 w 607"/>
                <a:gd name="T5" fmla="*/ 138 h 264"/>
                <a:gd name="T6" fmla="*/ 304 w 607"/>
                <a:gd name="T7" fmla="*/ 237 h 264"/>
                <a:gd name="T8" fmla="*/ 73 w 607"/>
                <a:gd name="T9" fmla="*/ 138 h 264"/>
                <a:gd name="T10" fmla="*/ 165 w 607"/>
                <a:gd name="T11" fmla="*/ 59 h 264"/>
                <a:gd name="T12" fmla="*/ 179 w 607"/>
                <a:gd name="T13" fmla="*/ 0 h 264"/>
                <a:gd name="T14" fmla="*/ 0 w 607"/>
                <a:gd name="T15" fmla="*/ 126 h 264"/>
                <a:gd name="T16" fmla="*/ 304 w 607"/>
                <a:gd name="T17" fmla="*/ 264 h 264"/>
                <a:gd name="T18" fmla="*/ 607 w 607"/>
                <a:gd name="T19" fmla="*/ 126 h 264"/>
                <a:gd name="T20" fmla="*/ 428 w 607"/>
                <a:gd name="T2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7" h="264">
                  <a:moveTo>
                    <a:pt x="428" y="0"/>
                  </a:moveTo>
                  <a:cubicBezTo>
                    <a:pt x="442" y="59"/>
                    <a:pt x="442" y="59"/>
                    <a:pt x="442" y="59"/>
                  </a:cubicBezTo>
                  <a:cubicBezTo>
                    <a:pt x="498" y="77"/>
                    <a:pt x="534" y="106"/>
                    <a:pt x="534" y="138"/>
                  </a:cubicBezTo>
                  <a:cubicBezTo>
                    <a:pt x="534" y="193"/>
                    <a:pt x="433" y="237"/>
                    <a:pt x="304" y="237"/>
                  </a:cubicBezTo>
                  <a:cubicBezTo>
                    <a:pt x="175" y="237"/>
                    <a:pt x="73" y="193"/>
                    <a:pt x="73" y="138"/>
                  </a:cubicBezTo>
                  <a:cubicBezTo>
                    <a:pt x="73" y="106"/>
                    <a:pt x="109" y="77"/>
                    <a:pt x="165" y="59"/>
                  </a:cubicBezTo>
                  <a:cubicBezTo>
                    <a:pt x="179" y="0"/>
                    <a:pt x="179" y="0"/>
                    <a:pt x="179" y="0"/>
                  </a:cubicBezTo>
                  <a:cubicBezTo>
                    <a:pt x="74" y="21"/>
                    <a:pt x="0" y="70"/>
                    <a:pt x="0" y="126"/>
                  </a:cubicBezTo>
                  <a:cubicBezTo>
                    <a:pt x="0" y="202"/>
                    <a:pt x="136" y="264"/>
                    <a:pt x="304" y="264"/>
                  </a:cubicBezTo>
                  <a:cubicBezTo>
                    <a:pt x="471" y="264"/>
                    <a:pt x="607" y="202"/>
                    <a:pt x="607" y="126"/>
                  </a:cubicBezTo>
                  <a:cubicBezTo>
                    <a:pt x="607" y="70"/>
                    <a:pt x="533" y="21"/>
                    <a:pt x="4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13" name="Freeform 294">
              <a:extLst>
                <a:ext uri="{FF2B5EF4-FFF2-40B4-BE49-F238E27FC236}">
                  <a16:creationId xmlns:a16="http://schemas.microsoft.com/office/drawing/2014/main" id="{85B06BA8-3BB4-7345-BD2E-0788926887ED}"/>
                </a:ext>
              </a:extLst>
            </p:cNvPr>
            <p:cNvSpPr>
              <a:spLocks/>
            </p:cNvSpPr>
            <p:nvPr/>
          </p:nvSpPr>
          <p:spPr bwMode="auto">
            <a:xfrm>
              <a:off x="8255000" y="9526588"/>
              <a:ext cx="1385888" cy="479425"/>
            </a:xfrm>
            <a:custGeom>
              <a:avLst/>
              <a:gdLst>
                <a:gd name="T0" fmla="*/ 0 w 436"/>
                <a:gd name="T1" fmla="*/ 65 h 151"/>
                <a:gd name="T2" fmla="*/ 218 w 436"/>
                <a:gd name="T3" fmla="*/ 151 h 151"/>
                <a:gd name="T4" fmla="*/ 436 w 436"/>
                <a:gd name="T5" fmla="*/ 65 h 151"/>
                <a:gd name="T6" fmla="*/ 359 w 436"/>
                <a:gd name="T7" fmla="*/ 0 h 151"/>
                <a:gd name="T8" fmla="*/ 373 w 436"/>
                <a:gd name="T9" fmla="*/ 58 h 151"/>
                <a:gd name="T10" fmla="*/ 370 w 436"/>
                <a:gd name="T11" fmla="*/ 61 h 151"/>
                <a:gd name="T12" fmla="*/ 219 w 436"/>
                <a:gd name="T13" fmla="*/ 106 h 151"/>
                <a:gd name="T14" fmla="*/ 64 w 436"/>
                <a:gd name="T15" fmla="*/ 60 h 151"/>
                <a:gd name="T16" fmla="*/ 63 w 436"/>
                <a:gd name="T17" fmla="*/ 57 h 151"/>
                <a:gd name="T18" fmla="*/ 76 w 436"/>
                <a:gd name="T19" fmla="*/ 0 h 151"/>
                <a:gd name="T20" fmla="*/ 0 w 436"/>
                <a:gd name="T21" fmla="*/ 6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6" h="151">
                  <a:moveTo>
                    <a:pt x="0" y="65"/>
                  </a:moveTo>
                  <a:cubicBezTo>
                    <a:pt x="0" y="112"/>
                    <a:pt x="99" y="151"/>
                    <a:pt x="218" y="151"/>
                  </a:cubicBezTo>
                  <a:cubicBezTo>
                    <a:pt x="336" y="151"/>
                    <a:pt x="436" y="112"/>
                    <a:pt x="436" y="65"/>
                  </a:cubicBezTo>
                  <a:cubicBezTo>
                    <a:pt x="436" y="40"/>
                    <a:pt x="406" y="16"/>
                    <a:pt x="359" y="0"/>
                  </a:cubicBezTo>
                  <a:cubicBezTo>
                    <a:pt x="373" y="58"/>
                    <a:pt x="373" y="58"/>
                    <a:pt x="373" y="58"/>
                  </a:cubicBezTo>
                  <a:cubicBezTo>
                    <a:pt x="370" y="61"/>
                    <a:pt x="370" y="61"/>
                    <a:pt x="370" y="61"/>
                  </a:cubicBezTo>
                  <a:cubicBezTo>
                    <a:pt x="308" y="108"/>
                    <a:pt x="222" y="106"/>
                    <a:pt x="219" y="106"/>
                  </a:cubicBezTo>
                  <a:cubicBezTo>
                    <a:pt x="103" y="106"/>
                    <a:pt x="66" y="62"/>
                    <a:pt x="64" y="60"/>
                  </a:cubicBezTo>
                  <a:cubicBezTo>
                    <a:pt x="63" y="57"/>
                    <a:pt x="63" y="57"/>
                    <a:pt x="63" y="57"/>
                  </a:cubicBezTo>
                  <a:cubicBezTo>
                    <a:pt x="76" y="0"/>
                    <a:pt x="76" y="0"/>
                    <a:pt x="76" y="0"/>
                  </a:cubicBezTo>
                  <a:cubicBezTo>
                    <a:pt x="30" y="16"/>
                    <a:pt x="0" y="40"/>
                    <a:pt x="0"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14" name="Freeform 295">
              <a:extLst>
                <a:ext uri="{FF2B5EF4-FFF2-40B4-BE49-F238E27FC236}">
                  <a16:creationId xmlns:a16="http://schemas.microsoft.com/office/drawing/2014/main" id="{7E258A46-0E00-FC4D-991F-786509B55A92}"/>
                </a:ext>
              </a:extLst>
            </p:cNvPr>
            <p:cNvSpPr>
              <a:spLocks/>
            </p:cNvSpPr>
            <p:nvPr/>
          </p:nvSpPr>
          <p:spPr bwMode="auto">
            <a:xfrm>
              <a:off x="8496300" y="9123363"/>
              <a:ext cx="900113" cy="704850"/>
            </a:xfrm>
            <a:custGeom>
              <a:avLst/>
              <a:gdLst>
                <a:gd name="T0" fmla="*/ 0 w 283"/>
                <a:gd name="T1" fmla="*/ 181 h 222"/>
                <a:gd name="T2" fmla="*/ 143 w 283"/>
                <a:gd name="T3" fmla="*/ 221 h 222"/>
                <a:gd name="T4" fmla="*/ 283 w 283"/>
                <a:gd name="T5" fmla="*/ 180 h 222"/>
                <a:gd name="T6" fmla="*/ 241 w 283"/>
                <a:gd name="T7" fmla="*/ 0 h 222"/>
                <a:gd name="T8" fmla="*/ 198 w 283"/>
                <a:gd name="T9" fmla="*/ 19 h 222"/>
                <a:gd name="T10" fmla="*/ 199 w 283"/>
                <a:gd name="T11" fmla="*/ 23 h 222"/>
                <a:gd name="T12" fmla="*/ 200 w 283"/>
                <a:gd name="T13" fmla="*/ 27 h 222"/>
                <a:gd name="T14" fmla="*/ 198 w 283"/>
                <a:gd name="T15" fmla="*/ 63 h 222"/>
                <a:gd name="T16" fmla="*/ 183 w 283"/>
                <a:gd name="T17" fmla="*/ 72 h 222"/>
                <a:gd name="T18" fmla="*/ 169 w 283"/>
                <a:gd name="T19" fmla="*/ 68 h 222"/>
                <a:gd name="T20" fmla="*/ 160 w 283"/>
                <a:gd name="T21" fmla="*/ 33 h 222"/>
                <a:gd name="T22" fmla="*/ 160 w 283"/>
                <a:gd name="T23" fmla="*/ 28 h 222"/>
                <a:gd name="T24" fmla="*/ 160 w 283"/>
                <a:gd name="T25" fmla="*/ 24 h 222"/>
                <a:gd name="T26" fmla="*/ 152 w 283"/>
                <a:gd name="T27" fmla="*/ 25 h 222"/>
                <a:gd name="T28" fmla="*/ 151 w 283"/>
                <a:gd name="T29" fmla="*/ 30 h 222"/>
                <a:gd name="T30" fmla="*/ 152 w 283"/>
                <a:gd name="T31" fmla="*/ 67 h 222"/>
                <a:gd name="T32" fmla="*/ 153 w 283"/>
                <a:gd name="T33" fmla="*/ 79 h 222"/>
                <a:gd name="T34" fmla="*/ 145 w 283"/>
                <a:gd name="T35" fmla="*/ 113 h 222"/>
                <a:gd name="T36" fmla="*/ 126 w 283"/>
                <a:gd name="T37" fmla="*/ 121 h 222"/>
                <a:gd name="T38" fmla="*/ 106 w 283"/>
                <a:gd name="T39" fmla="*/ 113 h 222"/>
                <a:gd name="T40" fmla="*/ 98 w 283"/>
                <a:gd name="T41" fmla="*/ 79 h 222"/>
                <a:gd name="T42" fmla="*/ 100 w 283"/>
                <a:gd name="T43" fmla="*/ 61 h 222"/>
                <a:gd name="T44" fmla="*/ 101 w 283"/>
                <a:gd name="T45" fmla="*/ 22 h 222"/>
                <a:gd name="T46" fmla="*/ 42 w 283"/>
                <a:gd name="T47" fmla="*/ 0 h 222"/>
                <a:gd name="T48" fmla="*/ 0 w 283"/>
                <a:gd name="T49" fmla="*/ 18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3" h="222">
                  <a:moveTo>
                    <a:pt x="0" y="181"/>
                  </a:moveTo>
                  <a:cubicBezTo>
                    <a:pt x="8" y="189"/>
                    <a:pt x="48" y="221"/>
                    <a:pt x="143" y="221"/>
                  </a:cubicBezTo>
                  <a:cubicBezTo>
                    <a:pt x="144" y="221"/>
                    <a:pt x="225" y="222"/>
                    <a:pt x="283" y="180"/>
                  </a:cubicBezTo>
                  <a:cubicBezTo>
                    <a:pt x="282" y="174"/>
                    <a:pt x="254" y="56"/>
                    <a:pt x="241" y="0"/>
                  </a:cubicBezTo>
                  <a:cubicBezTo>
                    <a:pt x="231" y="8"/>
                    <a:pt x="216" y="14"/>
                    <a:pt x="198" y="19"/>
                  </a:cubicBezTo>
                  <a:cubicBezTo>
                    <a:pt x="199" y="20"/>
                    <a:pt x="199" y="22"/>
                    <a:pt x="199" y="23"/>
                  </a:cubicBezTo>
                  <a:cubicBezTo>
                    <a:pt x="200" y="27"/>
                    <a:pt x="200" y="27"/>
                    <a:pt x="200" y="27"/>
                  </a:cubicBezTo>
                  <a:cubicBezTo>
                    <a:pt x="202" y="38"/>
                    <a:pt x="205" y="53"/>
                    <a:pt x="198" y="63"/>
                  </a:cubicBezTo>
                  <a:cubicBezTo>
                    <a:pt x="195" y="68"/>
                    <a:pt x="190" y="71"/>
                    <a:pt x="183" y="72"/>
                  </a:cubicBezTo>
                  <a:cubicBezTo>
                    <a:pt x="178" y="73"/>
                    <a:pt x="173" y="71"/>
                    <a:pt x="169" y="68"/>
                  </a:cubicBezTo>
                  <a:cubicBezTo>
                    <a:pt x="161" y="60"/>
                    <a:pt x="160" y="47"/>
                    <a:pt x="160" y="33"/>
                  </a:cubicBezTo>
                  <a:cubicBezTo>
                    <a:pt x="160" y="32"/>
                    <a:pt x="160" y="28"/>
                    <a:pt x="160" y="28"/>
                  </a:cubicBezTo>
                  <a:cubicBezTo>
                    <a:pt x="160" y="27"/>
                    <a:pt x="160" y="26"/>
                    <a:pt x="160" y="24"/>
                  </a:cubicBezTo>
                  <a:cubicBezTo>
                    <a:pt x="157" y="24"/>
                    <a:pt x="154" y="25"/>
                    <a:pt x="152" y="25"/>
                  </a:cubicBezTo>
                  <a:cubicBezTo>
                    <a:pt x="151" y="26"/>
                    <a:pt x="151" y="28"/>
                    <a:pt x="151" y="30"/>
                  </a:cubicBezTo>
                  <a:cubicBezTo>
                    <a:pt x="150" y="42"/>
                    <a:pt x="151" y="55"/>
                    <a:pt x="152" y="67"/>
                  </a:cubicBezTo>
                  <a:cubicBezTo>
                    <a:pt x="153" y="79"/>
                    <a:pt x="153" y="79"/>
                    <a:pt x="153" y="79"/>
                  </a:cubicBezTo>
                  <a:cubicBezTo>
                    <a:pt x="154" y="91"/>
                    <a:pt x="153" y="105"/>
                    <a:pt x="145" y="113"/>
                  </a:cubicBezTo>
                  <a:cubicBezTo>
                    <a:pt x="142" y="117"/>
                    <a:pt x="136" y="121"/>
                    <a:pt x="126" y="121"/>
                  </a:cubicBezTo>
                  <a:cubicBezTo>
                    <a:pt x="115" y="121"/>
                    <a:pt x="109" y="117"/>
                    <a:pt x="106" y="113"/>
                  </a:cubicBezTo>
                  <a:cubicBezTo>
                    <a:pt x="98" y="105"/>
                    <a:pt x="97" y="91"/>
                    <a:pt x="98" y="79"/>
                  </a:cubicBezTo>
                  <a:cubicBezTo>
                    <a:pt x="100" y="61"/>
                    <a:pt x="100" y="61"/>
                    <a:pt x="100" y="61"/>
                  </a:cubicBezTo>
                  <a:cubicBezTo>
                    <a:pt x="101" y="48"/>
                    <a:pt x="102" y="35"/>
                    <a:pt x="101" y="22"/>
                  </a:cubicBezTo>
                  <a:cubicBezTo>
                    <a:pt x="77" y="18"/>
                    <a:pt x="55" y="10"/>
                    <a:pt x="42" y="0"/>
                  </a:cubicBezTo>
                  <a:cubicBezTo>
                    <a:pt x="29" y="57"/>
                    <a:pt x="1" y="176"/>
                    <a:pt x="0"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15" name="Freeform 296">
              <a:extLst>
                <a:ext uri="{FF2B5EF4-FFF2-40B4-BE49-F238E27FC236}">
                  <a16:creationId xmlns:a16="http://schemas.microsoft.com/office/drawing/2014/main" id="{C565E619-59FC-E94E-99CE-9987D39733B3}"/>
                </a:ext>
              </a:extLst>
            </p:cNvPr>
            <p:cNvSpPr>
              <a:spLocks/>
            </p:cNvSpPr>
            <p:nvPr/>
          </p:nvSpPr>
          <p:spPr bwMode="auto">
            <a:xfrm>
              <a:off x="8636000" y="8948738"/>
              <a:ext cx="620713" cy="523875"/>
            </a:xfrm>
            <a:custGeom>
              <a:avLst/>
              <a:gdLst>
                <a:gd name="T0" fmla="*/ 195 w 195"/>
                <a:gd name="T1" fmla="*/ 34 h 165"/>
                <a:gd name="T2" fmla="*/ 98 w 195"/>
                <a:gd name="T3" fmla="*/ 0 h 165"/>
                <a:gd name="T4" fmla="*/ 0 w 195"/>
                <a:gd name="T5" fmla="*/ 34 h 165"/>
                <a:gd name="T6" fmla="*/ 67 w 195"/>
                <a:gd name="T7" fmla="*/ 66 h 165"/>
                <a:gd name="T8" fmla="*/ 65 w 195"/>
                <a:gd name="T9" fmla="*/ 134 h 165"/>
                <a:gd name="T10" fmla="*/ 82 w 195"/>
                <a:gd name="T11" fmla="*/ 165 h 165"/>
                <a:gd name="T12" fmla="*/ 98 w 195"/>
                <a:gd name="T13" fmla="*/ 134 h 165"/>
                <a:gd name="T14" fmla="*/ 96 w 195"/>
                <a:gd name="T15" fmla="*/ 84 h 165"/>
                <a:gd name="T16" fmla="*/ 98 w 195"/>
                <a:gd name="T17" fmla="*/ 68 h 165"/>
                <a:gd name="T18" fmla="*/ 125 w 195"/>
                <a:gd name="T19" fmla="*/ 66 h 165"/>
                <a:gd name="T20" fmla="*/ 127 w 195"/>
                <a:gd name="T21" fmla="*/ 83 h 165"/>
                <a:gd name="T22" fmla="*/ 138 w 195"/>
                <a:gd name="T23" fmla="*/ 116 h 165"/>
                <a:gd name="T24" fmla="*/ 144 w 195"/>
                <a:gd name="T25" fmla="*/ 80 h 165"/>
                <a:gd name="T26" fmla="*/ 142 w 195"/>
                <a:gd name="T27" fmla="*/ 64 h 165"/>
                <a:gd name="T28" fmla="*/ 195 w 195"/>
                <a:gd name="T29" fmla="*/ 3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5" h="165">
                  <a:moveTo>
                    <a:pt x="195" y="34"/>
                  </a:moveTo>
                  <a:cubicBezTo>
                    <a:pt x="195" y="18"/>
                    <a:pt x="155" y="0"/>
                    <a:pt x="98" y="0"/>
                  </a:cubicBezTo>
                  <a:cubicBezTo>
                    <a:pt x="40" y="0"/>
                    <a:pt x="0" y="18"/>
                    <a:pt x="0" y="34"/>
                  </a:cubicBezTo>
                  <a:cubicBezTo>
                    <a:pt x="0" y="47"/>
                    <a:pt x="26" y="61"/>
                    <a:pt x="67" y="66"/>
                  </a:cubicBezTo>
                  <a:cubicBezTo>
                    <a:pt x="71" y="89"/>
                    <a:pt x="66" y="113"/>
                    <a:pt x="65" y="134"/>
                  </a:cubicBezTo>
                  <a:cubicBezTo>
                    <a:pt x="64" y="151"/>
                    <a:pt x="66" y="165"/>
                    <a:pt x="82" y="165"/>
                  </a:cubicBezTo>
                  <a:cubicBezTo>
                    <a:pt x="98" y="165"/>
                    <a:pt x="99" y="150"/>
                    <a:pt x="98" y="134"/>
                  </a:cubicBezTo>
                  <a:cubicBezTo>
                    <a:pt x="97" y="119"/>
                    <a:pt x="94" y="101"/>
                    <a:pt x="96" y="84"/>
                  </a:cubicBezTo>
                  <a:cubicBezTo>
                    <a:pt x="97" y="78"/>
                    <a:pt x="97" y="73"/>
                    <a:pt x="98" y="68"/>
                  </a:cubicBezTo>
                  <a:cubicBezTo>
                    <a:pt x="108" y="68"/>
                    <a:pt x="117" y="67"/>
                    <a:pt x="125" y="66"/>
                  </a:cubicBezTo>
                  <a:cubicBezTo>
                    <a:pt x="126" y="72"/>
                    <a:pt x="127" y="78"/>
                    <a:pt x="127" y="83"/>
                  </a:cubicBezTo>
                  <a:cubicBezTo>
                    <a:pt x="127" y="94"/>
                    <a:pt x="126" y="117"/>
                    <a:pt x="138" y="116"/>
                  </a:cubicBezTo>
                  <a:cubicBezTo>
                    <a:pt x="153" y="114"/>
                    <a:pt x="146" y="92"/>
                    <a:pt x="144" y="80"/>
                  </a:cubicBezTo>
                  <a:cubicBezTo>
                    <a:pt x="143" y="76"/>
                    <a:pt x="143" y="70"/>
                    <a:pt x="142" y="64"/>
                  </a:cubicBezTo>
                  <a:cubicBezTo>
                    <a:pt x="175" y="58"/>
                    <a:pt x="195" y="45"/>
                    <a:pt x="195"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grpSp>
      <p:grpSp>
        <p:nvGrpSpPr>
          <p:cNvPr id="16" name="组合 15">
            <a:extLst>
              <a:ext uri="{FF2B5EF4-FFF2-40B4-BE49-F238E27FC236}">
                <a16:creationId xmlns:a16="http://schemas.microsoft.com/office/drawing/2014/main" id="{6C82B12A-1532-894E-856E-A6313DC2975F}"/>
              </a:ext>
            </a:extLst>
          </p:cNvPr>
          <p:cNvGrpSpPr/>
          <p:nvPr/>
        </p:nvGrpSpPr>
        <p:grpSpPr>
          <a:xfrm>
            <a:off x="5736206" y="3093868"/>
            <a:ext cx="739253" cy="885892"/>
            <a:chOff x="5878513" y="7346950"/>
            <a:chExt cx="2128838" cy="2551113"/>
          </a:xfrm>
          <a:solidFill>
            <a:schemeClr val="bg1"/>
          </a:solidFill>
        </p:grpSpPr>
        <p:sp>
          <p:nvSpPr>
            <p:cNvPr id="17" name="Freeform 298">
              <a:extLst>
                <a:ext uri="{FF2B5EF4-FFF2-40B4-BE49-F238E27FC236}">
                  <a16:creationId xmlns:a16="http://schemas.microsoft.com/office/drawing/2014/main" id="{873B28F7-9976-824B-A42C-7A6B802AEB7F}"/>
                </a:ext>
              </a:extLst>
            </p:cNvPr>
            <p:cNvSpPr>
              <a:spLocks/>
            </p:cNvSpPr>
            <p:nvPr/>
          </p:nvSpPr>
          <p:spPr bwMode="auto">
            <a:xfrm>
              <a:off x="5878513" y="7346950"/>
              <a:ext cx="2128838" cy="1931988"/>
            </a:xfrm>
            <a:custGeom>
              <a:avLst/>
              <a:gdLst>
                <a:gd name="T0" fmla="*/ 220 w 670"/>
                <a:gd name="T1" fmla="*/ 63 h 608"/>
                <a:gd name="T2" fmla="*/ 64 w 670"/>
                <a:gd name="T3" fmla="*/ 450 h 608"/>
                <a:gd name="T4" fmla="*/ 226 w 670"/>
                <a:gd name="T5" fmla="*/ 608 h 608"/>
                <a:gd name="T6" fmla="*/ 233 w 670"/>
                <a:gd name="T7" fmla="*/ 590 h 608"/>
                <a:gd name="T8" fmla="*/ 82 w 670"/>
                <a:gd name="T9" fmla="*/ 442 h 608"/>
                <a:gd name="T10" fmla="*/ 228 w 670"/>
                <a:gd name="T11" fmla="*/ 81 h 608"/>
                <a:gd name="T12" fmla="*/ 589 w 670"/>
                <a:gd name="T13" fmla="*/ 227 h 608"/>
                <a:gd name="T14" fmla="*/ 443 w 670"/>
                <a:gd name="T15" fmla="*/ 588 h 608"/>
                <a:gd name="T16" fmla="*/ 443 w 670"/>
                <a:gd name="T17" fmla="*/ 588 h 608"/>
                <a:gd name="T18" fmla="*/ 450 w 670"/>
                <a:gd name="T19" fmla="*/ 606 h 608"/>
                <a:gd name="T20" fmla="*/ 451 w 670"/>
                <a:gd name="T21" fmla="*/ 606 h 608"/>
                <a:gd name="T22" fmla="*/ 607 w 670"/>
                <a:gd name="T23" fmla="*/ 219 h 608"/>
                <a:gd name="T24" fmla="*/ 220 w 670"/>
                <a:gd name="T25" fmla="*/ 63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0" h="608">
                  <a:moveTo>
                    <a:pt x="220" y="63"/>
                  </a:moveTo>
                  <a:cubicBezTo>
                    <a:pt x="70" y="127"/>
                    <a:pt x="0" y="300"/>
                    <a:pt x="64" y="450"/>
                  </a:cubicBezTo>
                  <a:cubicBezTo>
                    <a:pt x="96" y="525"/>
                    <a:pt x="156" y="580"/>
                    <a:pt x="226" y="608"/>
                  </a:cubicBezTo>
                  <a:cubicBezTo>
                    <a:pt x="233" y="590"/>
                    <a:pt x="233" y="590"/>
                    <a:pt x="233" y="590"/>
                  </a:cubicBezTo>
                  <a:cubicBezTo>
                    <a:pt x="167" y="564"/>
                    <a:pt x="112" y="513"/>
                    <a:pt x="82" y="442"/>
                  </a:cubicBezTo>
                  <a:cubicBezTo>
                    <a:pt x="23" y="303"/>
                    <a:pt x="88" y="141"/>
                    <a:pt x="228" y="81"/>
                  </a:cubicBezTo>
                  <a:cubicBezTo>
                    <a:pt x="367" y="22"/>
                    <a:pt x="529" y="87"/>
                    <a:pt x="589" y="227"/>
                  </a:cubicBezTo>
                  <a:cubicBezTo>
                    <a:pt x="648" y="367"/>
                    <a:pt x="583" y="529"/>
                    <a:pt x="443" y="588"/>
                  </a:cubicBezTo>
                  <a:cubicBezTo>
                    <a:pt x="443" y="588"/>
                    <a:pt x="443" y="588"/>
                    <a:pt x="443" y="588"/>
                  </a:cubicBezTo>
                  <a:cubicBezTo>
                    <a:pt x="450" y="606"/>
                    <a:pt x="450" y="606"/>
                    <a:pt x="450" y="606"/>
                  </a:cubicBezTo>
                  <a:cubicBezTo>
                    <a:pt x="450" y="606"/>
                    <a:pt x="451" y="606"/>
                    <a:pt x="451" y="606"/>
                  </a:cubicBezTo>
                  <a:cubicBezTo>
                    <a:pt x="601" y="542"/>
                    <a:pt x="670" y="369"/>
                    <a:pt x="607" y="219"/>
                  </a:cubicBezTo>
                  <a:cubicBezTo>
                    <a:pt x="543" y="69"/>
                    <a:pt x="370" y="0"/>
                    <a:pt x="220"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grpSp>
          <p:nvGrpSpPr>
            <p:cNvPr id="18" name="组合 17">
              <a:extLst>
                <a:ext uri="{FF2B5EF4-FFF2-40B4-BE49-F238E27FC236}">
                  <a16:creationId xmlns:a16="http://schemas.microsoft.com/office/drawing/2014/main" id="{5C4CB2BE-17D7-884E-A50F-FEC2B1C47D7A}"/>
                </a:ext>
              </a:extLst>
            </p:cNvPr>
            <p:cNvGrpSpPr/>
            <p:nvPr/>
          </p:nvGrpSpPr>
          <p:grpSpPr>
            <a:xfrm>
              <a:off x="5983288" y="7448550"/>
              <a:ext cx="1922463" cy="2449513"/>
              <a:chOff x="5983288" y="7448550"/>
              <a:chExt cx="1922463" cy="2449513"/>
            </a:xfrm>
            <a:grpFill/>
          </p:grpSpPr>
          <p:sp>
            <p:nvSpPr>
              <p:cNvPr id="19" name="Freeform 297">
                <a:extLst>
                  <a:ext uri="{FF2B5EF4-FFF2-40B4-BE49-F238E27FC236}">
                    <a16:creationId xmlns:a16="http://schemas.microsoft.com/office/drawing/2014/main" id="{180B89B3-DEBA-BF4F-B212-A7EF2923D6A3}"/>
                  </a:ext>
                </a:extLst>
              </p:cNvPr>
              <p:cNvSpPr>
                <a:spLocks/>
              </p:cNvSpPr>
              <p:nvPr/>
            </p:nvSpPr>
            <p:spPr bwMode="auto">
              <a:xfrm>
                <a:off x="6589713" y="9739313"/>
                <a:ext cx="714375" cy="158750"/>
              </a:xfrm>
              <a:custGeom>
                <a:avLst/>
                <a:gdLst>
                  <a:gd name="T0" fmla="*/ 7 w 225"/>
                  <a:gd name="T1" fmla="*/ 2 h 50"/>
                  <a:gd name="T2" fmla="*/ 0 w 225"/>
                  <a:gd name="T3" fmla="*/ 20 h 50"/>
                  <a:gd name="T4" fmla="*/ 225 w 225"/>
                  <a:gd name="T5" fmla="*/ 18 h 50"/>
                  <a:gd name="T6" fmla="*/ 217 w 225"/>
                  <a:gd name="T7" fmla="*/ 0 h 50"/>
                  <a:gd name="T8" fmla="*/ 7 w 225"/>
                  <a:gd name="T9" fmla="*/ 2 h 50"/>
                </a:gdLst>
                <a:ahLst/>
                <a:cxnLst>
                  <a:cxn ang="0">
                    <a:pos x="T0" y="T1"/>
                  </a:cxn>
                  <a:cxn ang="0">
                    <a:pos x="T2" y="T3"/>
                  </a:cxn>
                  <a:cxn ang="0">
                    <a:pos x="T4" y="T5"/>
                  </a:cxn>
                  <a:cxn ang="0">
                    <a:pos x="T6" y="T7"/>
                  </a:cxn>
                  <a:cxn ang="0">
                    <a:pos x="T8" y="T9"/>
                  </a:cxn>
                </a:cxnLst>
                <a:rect l="0" t="0" r="r" b="b"/>
                <a:pathLst>
                  <a:path w="225" h="50">
                    <a:moveTo>
                      <a:pt x="7" y="2"/>
                    </a:moveTo>
                    <a:cubicBezTo>
                      <a:pt x="0" y="20"/>
                      <a:pt x="0" y="20"/>
                      <a:pt x="0" y="20"/>
                    </a:cubicBezTo>
                    <a:cubicBezTo>
                      <a:pt x="70" y="48"/>
                      <a:pt x="150" y="50"/>
                      <a:pt x="225" y="18"/>
                    </a:cubicBezTo>
                    <a:cubicBezTo>
                      <a:pt x="217" y="0"/>
                      <a:pt x="217" y="0"/>
                      <a:pt x="217" y="0"/>
                    </a:cubicBezTo>
                    <a:cubicBezTo>
                      <a:pt x="147" y="30"/>
                      <a:pt x="72" y="28"/>
                      <a:pt x="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20" name="Freeform 299">
                <a:extLst>
                  <a:ext uri="{FF2B5EF4-FFF2-40B4-BE49-F238E27FC236}">
                    <a16:creationId xmlns:a16="http://schemas.microsoft.com/office/drawing/2014/main" id="{6C726A4B-CFE2-724C-819D-114FB214E719}"/>
                  </a:ext>
                </a:extLst>
              </p:cNvPr>
              <p:cNvSpPr>
                <a:spLocks/>
              </p:cNvSpPr>
              <p:nvPr/>
            </p:nvSpPr>
            <p:spPr bwMode="auto">
              <a:xfrm>
                <a:off x="5983288" y="7448550"/>
                <a:ext cx="1922463" cy="1747838"/>
              </a:xfrm>
              <a:custGeom>
                <a:avLst/>
                <a:gdLst>
                  <a:gd name="T0" fmla="*/ 547 w 605"/>
                  <a:gd name="T1" fmla="*/ 198 h 550"/>
                  <a:gd name="T2" fmla="*/ 198 w 605"/>
                  <a:gd name="T3" fmla="*/ 58 h 550"/>
                  <a:gd name="T4" fmla="*/ 57 w 605"/>
                  <a:gd name="T5" fmla="*/ 407 h 550"/>
                  <a:gd name="T6" fmla="*/ 203 w 605"/>
                  <a:gd name="T7" fmla="*/ 550 h 550"/>
                  <a:gd name="T8" fmla="*/ 212 w 605"/>
                  <a:gd name="T9" fmla="*/ 529 h 550"/>
                  <a:gd name="T10" fmla="*/ 78 w 605"/>
                  <a:gd name="T11" fmla="*/ 398 h 550"/>
                  <a:gd name="T12" fmla="*/ 207 w 605"/>
                  <a:gd name="T13" fmla="*/ 79 h 550"/>
                  <a:gd name="T14" fmla="*/ 526 w 605"/>
                  <a:gd name="T15" fmla="*/ 207 h 550"/>
                  <a:gd name="T16" fmla="*/ 398 w 605"/>
                  <a:gd name="T17" fmla="*/ 527 h 550"/>
                  <a:gd name="T18" fmla="*/ 397 w 605"/>
                  <a:gd name="T19" fmla="*/ 527 h 550"/>
                  <a:gd name="T20" fmla="*/ 406 w 605"/>
                  <a:gd name="T21" fmla="*/ 548 h 550"/>
                  <a:gd name="T22" fmla="*/ 407 w 605"/>
                  <a:gd name="T23" fmla="*/ 548 h 550"/>
                  <a:gd name="T24" fmla="*/ 547 w 605"/>
                  <a:gd name="T25" fmla="*/ 198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5" h="550">
                    <a:moveTo>
                      <a:pt x="547" y="198"/>
                    </a:moveTo>
                    <a:cubicBezTo>
                      <a:pt x="490" y="63"/>
                      <a:pt x="333" y="0"/>
                      <a:pt x="198" y="58"/>
                    </a:cubicBezTo>
                    <a:cubicBezTo>
                      <a:pt x="63" y="115"/>
                      <a:pt x="0" y="272"/>
                      <a:pt x="57" y="407"/>
                    </a:cubicBezTo>
                    <a:cubicBezTo>
                      <a:pt x="86" y="475"/>
                      <a:pt x="140" y="524"/>
                      <a:pt x="203" y="550"/>
                    </a:cubicBezTo>
                    <a:cubicBezTo>
                      <a:pt x="212" y="529"/>
                      <a:pt x="212" y="529"/>
                      <a:pt x="212" y="529"/>
                    </a:cubicBezTo>
                    <a:cubicBezTo>
                      <a:pt x="154" y="505"/>
                      <a:pt x="105" y="460"/>
                      <a:pt x="78" y="398"/>
                    </a:cubicBezTo>
                    <a:cubicBezTo>
                      <a:pt x="26" y="274"/>
                      <a:pt x="84" y="131"/>
                      <a:pt x="207" y="79"/>
                    </a:cubicBezTo>
                    <a:cubicBezTo>
                      <a:pt x="331" y="26"/>
                      <a:pt x="474" y="84"/>
                      <a:pt x="526" y="207"/>
                    </a:cubicBezTo>
                    <a:cubicBezTo>
                      <a:pt x="579" y="331"/>
                      <a:pt x="521" y="474"/>
                      <a:pt x="398" y="527"/>
                    </a:cubicBezTo>
                    <a:cubicBezTo>
                      <a:pt x="397" y="527"/>
                      <a:pt x="397" y="527"/>
                      <a:pt x="397" y="527"/>
                    </a:cubicBezTo>
                    <a:cubicBezTo>
                      <a:pt x="406" y="548"/>
                      <a:pt x="406" y="548"/>
                      <a:pt x="406" y="548"/>
                    </a:cubicBezTo>
                    <a:cubicBezTo>
                      <a:pt x="406" y="548"/>
                      <a:pt x="406" y="548"/>
                      <a:pt x="407" y="548"/>
                    </a:cubicBezTo>
                    <a:cubicBezTo>
                      <a:pt x="542" y="490"/>
                      <a:pt x="605" y="334"/>
                      <a:pt x="547"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21" name="Freeform 300">
                <a:extLst>
                  <a:ext uri="{FF2B5EF4-FFF2-40B4-BE49-F238E27FC236}">
                    <a16:creationId xmlns:a16="http://schemas.microsoft.com/office/drawing/2014/main" id="{FC37A485-A0C1-B443-AA6B-310D2C5003D6}"/>
                  </a:ext>
                </a:extLst>
              </p:cNvPr>
              <p:cNvSpPr>
                <a:spLocks/>
              </p:cNvSpPr>
              <p:nvPr/>
            </p:nvSpPr>
            <p:spPr bwMode="auto">
              <a:xfrm>
                <a:off x="6624638" y="9647238"/>
                <a:ext cx="641350" cy="155575"/>
              </a:xfrm>
              <a:custGeom>
                <a:avLst/>
                <a:gdLst>
                  <a:gd name="T0" fmla="*/ 8 w 202"/>
                  <a:gd name="T1" fmla="*/ 2 h 49"/>
                  <a:gd name="T2" fmla="*/ 0 w 202"/>
                  <a:gd name="T3" fmla="*/ 23 h 49"/>
                  <a:gd name="T4" fmla="*/ 202 w 202"/>
                  <a:gd name="T5" fmla="*/ 21 h 49"/>
                  <a:gd name="T6" fmla="*/ 193 w 202"/>
                  <a:gd name="T7" fmla="*/ 0 h 49"/>
                  <a:gd name="T8" fmla="*/ 8 w 202"/>
                  <a:gd name="T9" fmla="*/ 2 h 49"/>
                </a:gdLst>
                <a:ahLst/>
                <a:cxnLst>
                  <a:cxn ang="0">
                    <a:pos x="T0" y="T1"/>
                  </a:cxn>
                  <a:cxn ang="0">
                    <a:pos x="T2" y="T3"/>
                  </a:cxn>
                  <a:cxn ang="0">
                    <a:pos x="T4" y="T5"/>
                  </a:cxn>
                  <a:cxn ang="0">
                    <a:pos x="T6" y="T7"/>
                  </a:cxn>
                  <a:cxn ang="0">
                    <a:pos x="T8" y="T9"/>
                  </a:cxn>
                </a:cxnLst>
                <a:rect l="0" t="0" r="r" b="b"/>
                <a:pathLst>
                  <a:path w="202" h="49">
                    <a:moveTo>
                      <a:pt x="8" y="2"/>
                    </a:moveTo>
                    <a:cubicBezTo>
                      <a:pt x="0" y="23"/>
                      <a:pt x="0" y="23"/>
                      <a:pt x="0" y="23"/>
                    </a:cubicBezTo>
                    <a:cubicBezTo>
                      <a:pt x="63" y="48"/>
                      <a:pt x="135" y="49"/>
                      <a:pt x="202" y="21"/>
                    </a:cubicBezTo>
                    <a:cubicBezTo>
                      <a:pt x="193" y="0"/>
                      <a:pt x="193" y="0"/>
                      <a:pt x="193" y="0"/>
                    </a:cubicBezTo>
                    <a:cubicBezTo>
                      <a:pt x="132" y="26"/>
                      <a:pt x="66" y="25"/>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22" name="Freeform 301">
                <a:extLst>
                  <a:ext uri="{FF2B5EF4-FFF2-40B4-BE49-F238E27FC236}">
                    <a16:creationId xmlns:a16="http://schemas.microsoft.com/office/drawing/2014/main" id="{46B636EB-1643-9041-859E-A735BEC264D8}"/>
                  </a:ext>
                </a:extLst>
              </p:cNvPr>
              <p:cNvSpPr>
                <a:spLocks/>
              </p:cNvSpPr>
              <p:nvPr/>
            </p:nvSpPr>
            <p:spPr bwMode="auto">
              <a:xfrm>
                <a:off x="6097588" y="7562850"/>
                <a:ext cx="1693863" cy="1538288"/>
              </a:xfrm>
              <a:custGeom>
                <a:avLst/>
                <a:gdLst>
                  <a:gd name="T0" fmla="*/ 482 w 533"/>
                  <a:gd name="T1" fmla="*/ 175 h 484"/>
                  <a:gd name="T2" fmla="*/ 175 w 533"/>
                  <a:gd name="T3" fmla="*/ 51 h 484"/>
                  <a:gd name="T4" fmla="*/ 51 w 533"/>
                  <a:gd name="T5" fmla="*/ 358 h 484"/>
                  <a:gd name="T6" fmla="*/ 179 w 533"/>
                  <a:gd name="T7" fmla="*/ 484 h 484"/>
                  <a:gd name="T8" fmla="*/ 187 w 533"/>
                  <a:gd name="T9" fmla="*/ 464 h 484"/>
                  <a:gd name="T10" fmla="*/ 70 w 533"/>
                  <a:gd name="T11" fmla="*/ 350 h 484"/>
                  <a:gd name="T12" fmla="*/ 183 w 533"/>
                  <a:gd name="T13" fmla="*/ 71 h 484"/>
                  <a:gd name="T14" fmla="*/ 462 w 533"/>
                  <a:gd name="T15" fmla="*/ 183 h 484"/>
                  <a:gd name="T16" fmla="*/ 350 w 533"/>
                  <a:gd name="T17" fmla="*/ 463 h 484"/>
                  <a:gd name="T18" fmla="*/ 349 w 533"/>
                  <a:gd name="T19" fmla="*/ 463 h 484"/>
                  <a:gd name="T20" fmla="*/ 358 w 533"/>
                  <a:gd name="T21" fmla="*/ 483 h 484"/>
                  <a:gd name="T22" fmla="*/ 358 w 533"/>
                  <a:gd name="T23" fmla="*/ 482 h 484"/>
                  <a:gd name="T24" fmla="*/ 482 w 533"/>
                  <a:gd name="T25" fmla="*/ 17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3" h="484">
                    <a:moveTo>
                      <a:pt x="482" y="175"/>
                    </a:moveTo>
                    <a:cubicBezTo>
                      <a:pt x="431" y="56"/>
                      <a:pt x="294" y="0"/>
                      <a:pt x="175" y="51"/>
                    </a:cubicBezTo>
                    <a:cubicBezTo>
                      <a:pt x="56" y="102"/>
                      <a:pt x="0" y="240"/>
                      <a:pt x="51" y="358"/>
                    </a:cubicBezTo>
                    <a:cubicBezTo>
                      <a:pt x="76" y="418"/>
                      <a:pt x="123" y="462"/>
                      <a:pt x="179" y="484"/>
                    </a:cubicBezTo>
                    <a:cubicBezTo>
                      <a:pt x="187" y="464"/>
                      <a:pt x="187" y="464"/>
                      <a:pt x="187" y="464"/>
                    </a:cubicBezTo>
                    <a:cubicBezTo>
                      <a:pt x="137" y="444"/>
                      <a:pt x="94" y="404"/>
                      <a:pt x="70" y="350"/>
                    </a:cubicBezTo>
                    <a:cubicBezTo>
                      <a:pt x="25" y="242"/>
                      <a:pt x="75" y="117"/>
                      <a:pt x="183" y="71"/>
                    </a:cubicBezTo>
                    <a:cubicBezTo>
                      <a:pt x="291" y="25"/>
                      <a:pt x="416" y="75"/>
                      <a:pt x="462" y="183"/>
                    </a:cubicBezTo>
                    <a:cubicBezTo>
                      <a:pt x="508" y="291"/>
                      <a:pt x="458" y="417"/>
                      <a:pt x="350" y="463"/>
                    </a:cubicBezTo>
                    <a:cubicBezTo>
                      <a:pt x="350" y="463"/>
                      <a:pt x="349" y="463"/>
                      <a:pt x="349" y="463"/>
                    </a:cubicBezTo>
                    <a:cubicBezTo>
                      <a:pt x="358" y="483"/>
                      <a:pt x="358" y="483"/>
                      <a:pt x="358" y="483"/>
                    </a:cubicBezTo>
                    <a:cubicBezTo>
                      <a:pt x="358" y="483"/>
                      <a:pt x="358" y="482"/>
                      <a:pt x="358" y="482"/>
                    </a:cubicBezTo>
                    <a:cubicBezTo>
                      <a:pt x="477" y="432"/>
                      <a:pt x="533" y="294"/>
                      <a:pt x="482"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23" name="Freeform 302">
                <a:extLst>
                  <a:ext uri="{FF2B5EF4-FFF2-40B4-BE49-F238E27FC236}">
                    <a16:creationId xmlns:a16="http://schemas.microsoft.com/office/drawing/2014/main" id="{690491E3-2DE6-7745-B1E9-6D33DD3EA09D}"/>
                  </a:ext>
                </a:extLst>
              </p:cNvPr>
              <p:cNvSpPr>
                <a:spLocks/>
              </p:cNvSpPr>
              <p:nvPr/>
            </p:nvSpPr>
            <p:spPr bwMode="auto">
              <a:xfrm>
                <a:off x="6662738" y="9558338"/>
                <a:ext cx="565150" cy="142875"/>
              </a:xfrm>
              <a:custGeom>
                <a:avLst/>
                <a:gdLst>
                  <a:gd name="T0" fmla="*/ 8 w 178"/>
                  <a:gd name="T1" fmla="*/ 1 h 45"/>
                  <a:gd name="T2" fmla="*/ 0 w 178"/>
                  <a:gd name="T3" fmla="*/ 21 h 45"/>
                  <a:gd name="T4" fmla="*/ 178 w 178"/>
                  <a:gd name="T5" fmla="*/ 20 h 45"/>
                  <a:gd name="T6" fmla="*/ 169 w 178"/>
                  <a:gd name="T7" fmla="*/ 0 h 45"/>
                  <a:gd name="T8" fmla="*/ 8 w 178"/>
                  <a:gd name="T9" fmla="*/ 1 h 45"/>
                </a:gdLst>
                <a:ahLst/>
                <a:cxnLst>
                  <a:cxn ang="0">
                    <a:pos x="T0" y="T1"/>
                  </a:cxn>
                  <a:cxn ang="0">
                    <a:pos x="T2" y="T3"/>
                  </a:cxn>
                  <a:cxn ang="0">
                    <a:pos x="T4" y="T5"/>
                  </a:cxn>
                  <a:cxn ang="0">
                    <a:pos x="T6" y="T7"/>
                  </a:cxn>
                  <a:cxn ang="0">
                    <a:pos x="T8" y="T9"/>
                  </a:cxn>
                </a:cxnLst>
                <a:rect l="0" t="0" r="r" b="b"/>
                <a:pathLst>
                  <a:path w="178" h="45">
                    <a:moveTo>
                      <a:pt x="8" y="1"/>
                    </a:moveTo>
                    <a:cubicBezTo>
                      <a:pt x="0" y="21"/>
                      <a:pt x="0" y="21"/>
                      <a:pt x="0" y="21"/>
                    </a:cubicBezTo>
                    <a:cubicBezTo>
                      <a:pt x="55" y="43"/>
                      <a:pt x="119" y="45"/>
                      <a:pt x="178" y="20"/>
                    </a:cubicBezTo>
                    <a:cubicBezTo>
                      <a:pt x="169" y="0"/>
                      <a:pt x="169" y="0"/>
                      <a:pt x="169" y="0"/>
                    </a:cubicBezTo>
                    <a:cubicBezTo>
                      <a:pt x="116" y="22"/>
                      <a:pt x="58" y="21"/>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24" name="Freeform 303">
                <a:extLst>
                  <a:ext uri="{FF2B5EF4-FFF2-40B4-BE49-F238E27FC236}">
                    <a16:creationId xmlns:a16="http://schemas.microsoft.com/office/drawing/2014/main" id="{16BE7E4D-84CD-3245-ABFA-107520F73D0F}"/>
                  </a:ext>
                </a:extLst>
              </p:cNvPr>
              <p:cNvSpPr>
                <a:spLocks/>
              </p:cNvSpPr>
              <p:nvPr/>
            </p:nvSpPr>
            <p:spPr bwMode="auto">
              <a:xfrm>
                <a:off x="6697663" y="9463088"/>
                <a:ext cx="492125" cy="136525"/>
              </a:xfrm>
              <a:custGeom>
                <a:avLst/>
                <a:gdLst>
                  <a:gd name="T0" fmla="*/ 9 w 155"/>
                  <a:gd name="T1" fmla="*/ 2 h 43"/>
                  <a:gd name="T2" fmla="*/ 0 w 155"/>
                  <a:gd name="T3" fmla="*/ 23 h 43"/>
                  <a:gd name="T4" fmla="*/ 155 w 155"/>
                  <a:gd name="T5" fmla="*/ 22 h 43"/>
                  <a:gd name="T6" fmla="*/ 146 w 155"/>
                  <a:gd name="T7" fmla="*/ 0 h 43"/>
                  <a:gd name="T8" fmla="*/ 9 w 155"/>
                  <a:gd name="T9" fmla="*/ 2 h 43"/>
                </a:gdLst>
                <a:ahLst/>
                <a:cxnLst>
                  <a:cxn ang="0">
                    <a:pos x="T0" y="T1"/>
                  </a:cxn>
                  <a:cxn ang="0">
                    <a:pos x="T2" y="T3"/>
                  </a:cxn>
                  <a:cxn ang="0">
                    <a:pos x="T4" y="T5"/>
                  </a:cxn>
                  <a:cxn ang="0">
                    <a:pos x="T6" y="T7"/>
                  </a:cxn>
                  <a:cxn ang="0">
                    <a:pos x="T8" y="T9"/>
                  </a:cxn>
                </a:cxnLst>
                <a:rect l="0" t="0" r="r" b="b"/>
                <a:pathLst>
                  <a:path w="155" h="43">
                    <a:moveTo>
                      <a:pt x="9" y="2"/>
                    </a:moveTo>
                    <a:cubicBezTo>
                      <a:pt x="0" y="23"/>
                      <a:pt x="0" y="23"/>
                      <a:pt x="0" y="23"/>
                    </a:cubicBezTo>
                    <a:cubicBezTo>
                      <a:pt x="48" y="42"/>
                      <a:pt x="104" y="43"/>
                      <a:pt x="155" y="22"/>
                    </a:cubicBezTo>
                    <a:cubicBezTo>
                      <a:pt x="146" y="0"/>
                      <a:pt x="146" y="0"/>
                      <a:pt x="146" y="0"/>
                    </a:cubicBezTo>
                    <a:cubicBezTo>
                      <a:pt x="100" y="20"/>
                      <a:pt x="51" y="19"/>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25" name="Freeform 304">
                <a:extLst>
                  <a:ext uri="{FF2B5EF4-FFF2-40B4-BE49-F238E27FC236}">
                    <a16:creationId xmlns:a16="http://schemas.microsoft.com/office/drawing/2014/main" id="{01628DE8-B2E2-3F40-AD4F-F5B2CF503CC4}"/>
                  </a:ext>
                </a:extLst>
              </p:cNvPr>
              <p:cNvSpPr>
                <a:spLocks/>
              </p:cNvSpPr>
              <p:nvPr/>
            </p:nvSpPr>
            <p:spPr bwMode="auto">
              <a:xfrm>
                <a:off x="6208713" y="7673975"/>
                <a:ext cx="1471613" cy="1338263"/>
              </a:xfrm>
              <a:custGeom>
                <a:avLst/>
                <a:gdLst>
                  <a:gd name="T0" fmla="*/ 419 w 463"/>
                  <a:gd name="T1" fmla="*/ 152 h 421"/>
                  <a:gd name="T2" fmla="*/ 151 w 463"/>
                  <a:gd name="T3" fmla="*/ 44 h 421"/>
                  <a:gd name="T4" fmla="*/ 44 w 463"/>
                  <a:gd name="T5" fmla="*/ 312 h 421"/>
                  <a:gd name="T6" fmla="*/ 156 w 463"/>
                  <a:gd name="T7" fmla="*/ 421 h 421"/>
                  <a:gd name="T8" fmla="*/ 164 w 463"/>
                  <a:gd name="T9" fmla="*/ 400 h 421"/>
                  <a:gd name="T10" fmla="*/ 65 w 463"/>
                  <a:gd name="T11" fmla="*/ 303 h 421"/>
                  <a:gd name="T12" fmla="*/ 160 w 463"/>
                  <a:gd name="T13" fmla="*/ 65 h 421"/>
                  <a:gd name="T14" fmla="*/ 398 w 463"/>
                  <a:gd name="T15" fmla="*/ 161 h 421"/>
                  <a:gd name="T16" fmla="*/ 302 w 463"/>
                  <a:gd name="T17" fmla="*/ 398 h 421"/>
                  <a:gd name="T18" fmla="*/ 302 w 463"/>
                  <a:gd name="T19" fmla="*/ 398 h 421"/>
                  <a:gd name="T20" fmla="*/ 311 w 463"/>
                  <a:gd name="T21" fmla="*/ 420 h 421"/>
                  <a:gd name="T22" fmla="*/ 311 w 463"/>
                  <a:gd name="T23" fmla="*/ 419 h 421"/>
                  <a:gd name="T24" fmla="*/ 419 w 463"/>
                  <a:gd name="T25" fmla="*/ 152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3" h="421">
                    <a:moveTo>
                      <a:pt x="419" y="152"/>
                    </a:moveTo>
                    <a:cubicBezTo>
                      <a:pt x="375" y="48"/>
                      <a:pt x="255" y="0"/>
                      <a:pt x="151" y="44"/>
                    </a:cubicBezTo>
                    <a:cubicBezTo>
                      <a:pt x="48" y="88"/>
                      <a:pt x="0" y="208"/>
                      <a:pt x="44" y="312"/>
                    </a:cubicBezTo>
                    <a:cubicBezTo>
                      <a:pt x="66" y="364"/>
                      <a:pt x="107" y="402"/>
                      <a:pt x="156" y="421"/>
                    </a:cubicBezTo>
                    <a:cubicBezTo>
                      <a:pt x="164" y="400"/>
                      <a:pt x="164" y="400"/>
                      <a:pt x="164" y="400"/>
                    </a:cubicBezTo>
                    <a:cubicBezTo>
                      <a:pt x="121" y="382"/>
                      <a:pt x="84" y="349"/>
                      <a:pt x="65" y="303"/>
                    </a:cubicBezTo>
                    <a:cubicBezTo>
                      <a:pt x="26" y="211"/>
                      <a:pt x="69" y="104"/>
                      <a:pt x="160" y="65"/>
                    </a:cubicBezTo>
                    <a:cubicBezTo>
                      <a:pt x="252" y="26"/>
                      <a:pt x="359" y="69"/>
                      <a:pt x="398" y="161"/>
                    </a:cubicBezTo>
                    <a:cubicBezTo>
                      <a:pt x="437" y="253"/>
                      <a:pt x="394" y="359"/>
                      <a:pt x="302" y="398"/>
                    </a:cubicBezTo>
                    <a:cubicBezTo>
                      <a:pt x="302" y="398"/>
                      <a:pt x="302" y="398"/>
                      <a:pt x="302" y="398"/>
                    </a:cubicBezTo>
                    <a:cubicBezTo>
                      <a:pt x="311" y="420"/>
                      <a:pt x="311" y="420"/>
                      <a:pt x="311" y="420"/>
                    </a:cubicBezTo>
                    <a:cubicBezTo>
                      <a:pt x="311" y="419"/>
                      <a:pt x="311" y="419"/>
                      <a:pt x="311" y="419"/>
                    </a:cubicBezTo>
                    <a:cubicBezTo>
                      <a:pt x="415" y="375"/>
                      <a:pt x="463" y="255"/>
                      <a:pt x="419"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26" name="Freeform 305">
                <a:extLst>
                  <a:ext uri="{FF2B5EF4-FFF2-40B4-BE49-F238E27FC236}">
                    <a16:creationId xmlns:a16="http://schemas.microsoft.com/office/drawing/2014/main" id="{EE06FBF2-69F5-1B4D-8772-EC8C01B18F76}"/>
                  </a:ext>
                </a:extLst>
              </p:cNvPr>
              <p:cNvSpPr>
                <a:spLocks/>
              </p:cNvSpPr>
              <p:nvPr/>
            </p:nvSpPr>
            <p:spPr bwMode="auto">
              <a:xfrm>
                <a:off x="6735763" y="9371013"/>
                <a:ext cx="415925" cy="127000"/>
              </a:xfrm>
              <a:custGeom>
                <a:avLst/>
                <a:gdLst>
                  <a:gd name="T0" fmla="*/ 8 w 131"/>
                  <a:gd name="T1" fmla="*/ 1 h 40"/>
                  <a:gd name="T2" fmla="*/ 0 w 131"/>
                  <a:gd name="T3" fmla="*/ 23 h 40"/>
                  <a:gd name="T4" fmla="*/ 131 w 131"/>
                  <a:gd name="T5" fmla="*/ 21 h 40"/>
                  <a:gd name="T6" fmla="*/ 122 w 131"/>
                  <a:gd name="T7" fmla="*/ 0 h 40"/>
                  <a:gd name="T8" fmla="*/ 8 w 131"/>
                  <a:gd name="T9" fmla="*/ 1 h 40"/>
                </a:gdLst>
                <a:ahLst/>
                <a:cxnLst>
                  <a:cxn ang="0">
                    <a:pos x="T0" y="T1"/>
                  </a:cxn>
                  <a:cxn ang="0">
                    <a:pos x="T2" y="T3"/>
                  </a:cxn>
                  <a:cxn ang="0">
                    <a:pos x="T4" y="T5"/>
                  </a:cxn>
                  <a:cxn ang="0">
                    <a:pos x="T6" y="T7"/>
                  </a:cxn>
                  <a:cxn ang="0">
                    <a:pos x="T8" y="T9"/>
                  </a:cxn>
                </a:cxnLst>
                <a:rect l="0" t="0" r="r" b="b"/>
                <a:pathLst>
                  <a:path w="131" h="40">
                    <a:moveTo>
                      <a:pt x="8" y="1"/>
                    </a:moveTo>
                    <a:cubicBezTo>
                      <a:pt x="0" y="23"/>
                      <a:pt x="0" y="23"/>
                      <a:pt x="0" y="23"/>
                    </a:cubicBezTo>
                    <a:cubicBezTo>
                      <a:pt x="40" y="39"/>
                      <a:pt x="87" y="40"/>
                      <a:pt x="131" y="21"/>
                    </a:cubicBezTo>
                    <a:cubicBezTo>
                      <a:pt x="122" y="0"/>
                      <a:pt x="122" y="0"/>
                      <a:pt x="122" y="0"/>
                    </a:cubicBezTo>
                    <a:cubicBezTo>
                      <a:pt x="84" y="16"/>
                      <a:pt x="44" y="15"/>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27" name="Freeform 306">
                <a:extLst>
                  <a:ext uri="{FF2B5EF4-FFF2-40B4-BE49-F238E27FC236}">
                    <a16:creationId xmlns:a16="http://schemas.microsoft.com/office/drawing/2014/main" id="{1C0DCCAA-FBB7-024A-A009-8D9B02CAEF4C}"/>
                  </a:ext>
                </a:extLst>
              </p:cNvPr>
              <p:cNvSpPr>
                <a:spLocks/>
              </p:cNvSpPr>
              <p:nvPr/>
            </p:nvSpPr>
            <p:spPr bwMode="auto">
              <a:xfrm>
                <a:off x="6323013" y="7788275"/>
                <a:ext cx="1243013" cy="1131888"/>
              </a:xfrm>
              <a:custGeom>
                <a:avLst/>
                <a:gdLst>
                  <a:gd name="T0" fmla="*/ 354 w 391"/>
                  <a:gd name="T1" fmla="*/ 128 h 356"/>
                  <a:gd name="T2" fmla="*/ 128 w 391"/>
                  <a:gd name="T3" fmla="*/ 37 h 356"/>
                  <a:gd name="T4" fmla="*/ 37 w 391"/>
                  <a:gd name="T5" fmla="*/ 263 h 356"/>
                  <a:gd name="T6" fmla="*/ 132 w 391"/>
                  <a:gd name="T7" fmla="*/ 356 h 356"/>
                  <a:gd name="T8" fmla="*/ 140 w 391"/>
                  <a:gd name="T9" fmla="*/ 334 h 356"/>
                  <a:gd name="T10" fmla="*/ 58 w 391"/>
                  <a:gd name="T11" fmla="*/ 254 h 356"/>
                  <a:gd name="T12" fmla="*/ 137 w 391"/>
                  <a:gd name="T13" fmla="*/ 58 h 356"/>
                  <a:gd name="T14" fmla="*/ 333 w 391"/>
                  <a:gd name="T15" fmla="*/ 137 h 356"/>
                  <a:gd name="T16" fmla="*/ 254 w 391"/>
                  <a:gd name="T17" fmla="*/ 333 h 356"/>
                  <a:gd name="T18" fmla="*/ 253 w 391"/>
                  <a:gd name="T19" fmla="*/ 333 h 356"/>
                  <a:gd name="T20" fmla="*/ 262 w 391"/>
                  <a:gd name="T21" fmla="*/ 354 h 356"/>
                  <a:gd name="T22" fmla="*/ 263 w 391"/>
                  <a:gd name="T23" fmla="*/ 354 h 356"/>
                  <a:gd name="T24" fmla="*/ 354 w 391"/>
                  <a:gd name="T25" fmla="*/ 128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1" h="356">
                    <a:moveTo>
                      <a:pt x="354" y="128"/>
                    </a:moveTo>
                    <a:cubicBezTo>
                      <a:pt x="317" y="41"/>
                      <a:pt x="215" y="0"/>
                      <a:pt x="128" y="37"/>
                    </a:cubicBezTo>
                    <a:cubicBezTo>
                      <a:pt x="41" y="74"/>
                      <a:pt x="0" y="176"/>
                      <a:pt x="37" y="263"/>
                    </a:cubicBezTo>
                    <a:cubicBezTo>
                      <a:pt x="56" y="307"/>
                      <a:pt x="90" y="339"/>
                      <a:pt x="132" y="356"/>
                    </a:cubicBezTo>
                    <a:cubicBezTo>
                      <a:pt x="140" y="334"/>
                      <a:pt x="140" y="334"/>
                      <a:pt x="140" y="334"/>
                    </a:cubicBezTo>
                    <a:cubicBezTo>
                      <a:pt x="105" y="320"/>
                      <a:pt x="74" y="292"/>
                      <a:pt x="58" y="254"/>
                    </a:cubicBezTo>
                    <a:cubicBezTo>
                      <a:pt x="26" y="178"/>
                      <a:pt x="61" y="91"/>
                      <a:pt x="137" y="58"/>
                    </a:cubicBezTo>
                    <a:cubicBezTo>
                      <a:pt x="213" y="26"/>
                      <a:pt x="300" y="62"/>
                      <a:pt x="333" y="137"/>
                    </a:cubicBezTo>
                    <a:cubicBezTo>
                      <a:pt x="365" y="213"/>
                      <a:pt x="329" y="301"/>
                      <a:pt x="254" y="333"/>
                    </a:cubicBezTo>
                    <a:cubicBezTo>
                      <a:pt x="254" y="333"/>
                      <a:pt x="253" y="333"/>
                      <a:pt x="253" y="333"/>
                    </a:cubicBezTo>
                    <a:cubicBezTo>
                      <a:pt x="262" y="354"/>
                      <a:pt x="262" y="354"/>
                      <a:pt x="262" y="354"/>
                    </a:cubicBezTo>
                    <a:cubicBezTo>
                      <a:pt x="262" y="354"/>
                      <a:pt x="263" y="354"/>
                      <a:pt x="263" y="354"/>
                    </a:cubicBezTo>
                    <a:cubicBezTo>
                      <a:pt x="350" y="317"/>
                      <a:pt x="391" y="216"/>
                      <a:pt x="354"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28" name="Freeform 307">
                <a:extLst>
                  <a:ext uri="{FF2B5EF4-FFF2-40B4-BE49-F238E27FC236}">
                    <a16:creationId xmlns:a16="http://schemas.microsoft.com/office/drawing/2014/main" id="{883F98DC-7DFB-8A47-A749-83DBF84149EE}"/>
                  </a:ext>
                </a:extLst>
              </p:cNvPr>
              <p:cNvSpPr>
                <a:spLocks/>
              </p:cNvSpPr>
              <p:nvPr/>
            </p:nvSpPr>
            <p:spPr bwMode="auto">
              <a:xfrm>
                <a:off x="6773863" y="9278938"/>
                <a:ext cx="336550" cy="114300"/>
              </a:xfrm>
              <a:custGeom>
                <a:avLst/>
                <a:gdLst>
                  <a:gd name="T0" fmla="*/ 8 w 106"/>
                  <a:gd name="T1" fmla="*/ 1 h 36"/>
                  <a:gd name="T2" fmla="*/ 0 w 106"/>
                  <a:gd name="T3" fmla="*/ 22 h 36"/>
                  <a:gd name="T4" fmla="*/ 106 w 106"/>
                  <a:gd name="T5" fmla="*/ 21 h 36"/>
                  <a:gd name="T6" fmla="*/ 97 w 106"/>
                  <a:gd name="T7" fmla="*/ 0 h 36"/>
                  <a:gd name="T8" fmla="*/ 8 w 106"/>
                  <a:gd name="T9" fmla="*/ 1 h 36"/>
                </a:gdLst>
                <a:ahLst/>
                <a:cxnLst>
                  <a:cxn ang="0">
                    <a:pos x="T0" y="T1"/>
                  </a:cxn>
                  <a:cxn ang="0">
                    <a:pos x="T2" y="T3"/>
                  </a:cxn>
                  <a:cxn ang="0">
                    <a:pos x="T4" y="T5"/>
                  </a:cxn>
                  <a:cxn ang="0">
                    <a:pos x="T6" y="T7"/>
                  </a:cxn>
                  <a:cxn ang="0">
                    <a:pos x="T8" y="T9"/>
                  </a:cxn>
                </a:cxnLst>
                <a:rect l="0" t="0" r="r" b="b"/>
                <a:pathLst>
                  <a:path w="106" h="36">
                    <a:moveTo>
                      <a:pt x="8" y="1"/>
                    </a:moveTo>
                    <a:cubicBezTo>
                      <a:pt x="0" y="22"/>
                      <a:pt x="0" y="22"/>
                      <a:pt x="0" y="22"/>
                    </a:cubicBezTo>
                    <a:cubicBezTo>
                      <a:pt x="33" y="35"/>
                      <a:pt x="71" y="36"/>
                      <a:pt x="106" y="21"/>
                    </a:cubicBezTo>
                    <a:cubicBezTo>
                      <a:pt x="97" y="0"/>
                      <a:pt x="97" y="0"/>
                      <a:pt x="97" y="0"/>
                    </a:cubicBezTo>
                    <a:cubicBezTo>
                      <a:pt x="68" y="12"/>
                      <a:pt x="36" y="12"/>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29" name="Freeform 308">
                <a:extLst>
                  <a:ext uri="{FF2B5EF4-FFF2-40B4-BE49-F238E27FC236}">
                    <a16:creationId xmlns:a16="http://schemas.microsoft.com/office/drawing/2014/main" id="{92E686AE-284F-DF41-BA53-2A82F6029A7B}"/>
                  </a:ext>
                </a:extLst>
              </p:cNvPr>
              <p:cNvSpPr>
                <a:spLocks/>
              </p:cNvSpPr>
              <p:nvPr/>
            </p:nvSpPr>
            <p:spPr bwMode="auto">
              <a:xfrm>
                <a:off x="6437313" y="7902575"/>
                <a:ext cx="1014413" cy="920750"/>
              </a:xfrm>
              <a:custGeom>
                <a:avLst/>
                <a:gdLst>
                  <a:gd name="T0" fmla="*/ 288 w 319"/>
                  <a:gd name="T1" fmla="*/ 105 h 290"/>
                  <a:gd name="T2" fmla="*/ 104 w 319"/>
                  <a:gd name="T3" fmla="*/ 31 h 290"/>
                  <a:gd name="T4" fmla="*/ 30 w 319"/>
                  <a:gd name="T5" fmla="*/ 215 h 290"/>
                  <a:gd name="T6" fmla="*/ 108 w 319"/>
                  <a:gd name="T7" fmla="*/ 290 h 290"/>
                  <a:gd name="T8" fmla="*/ 116 w 319"/>
                  <a:gd name="T9" fmla="*/ 269 h 290"/>
                  <a:gd name="T10" fmla="*/ 51 w 319"/>
                  <a:gd name="T11" fmla="*/ 206 h 290"/>
                  <a:gd name="T12" fmla="*/ 113 w 319"/>
                  <a:gd name="T13" fmla="*/ 51 h 290"/>
                  <a:gd name="T14" fmla="*/ 268 w 319"/>
                  <a:gd name="T15" fmla="*/ 114 h 290"/>
                  <a:gd name="T16" fmla="*/ 205 w 319"/>
                  <a:gd name="T17" fmla="*/ 268 h 290"/>
                  <a:gd name="T18" fmla="*/ 205 w 319"/>
                  <a:gd name="T19" fmla="*/ 268 h 290"/>
                  <a:gd name="T20" fmla="*/ 214 w 319"/>
                  <a:gd name="T21" fmla="*/ 289 h 290"/>
                  <a:gd name="T22" fmla="*/ 214 w 319"/>
                  <a:gd name="T23" fmla="*/ 289 h 290"/>
                  <a:gd name="T24" fmla="*/ 288 w 319"/>
                  <a:gd name="T25" fmla="*/ 105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9" h="290">
                    <a:moveTo>
                      <a:pt x="288" y="105"/>
                    </a:moveTo>
                    <a:cubicBezTo>
                      <a:pt x="258" y="34"/>
                      <a:pt x="176" y="0"/>
                      <a:pt x="104" y="31"/>
                    </a:cubicBezTo>
                    <a:cubicBezTo>
                      <a:pt x="33" y="61"/>
                      <a:pt x="0" y="143"/>
                      <a:pt x="30" y="215"/>
                    </a:cubicBezTo>
                    <a:cubicBezTo>
                      <a:pt x="45" y="250"/>
                      <a:pt x="74" y="277"/>
                      <a:pt x="108" y="290"/>
                    </a:cubicBezTo>
                    <a:cubicBezTo>
                      <a:pt x="116" y="269"/>
                      <a:pt x="116" y="269"/>
                      <a:pt x="116" y="269"/>
                    </a:cubicBezTo>
                    <a:cubicBezTo>
                      <a:pt x="88" y="258"/>
                      <a:pt x="64" y="236"/>
                      <a:pt x="51" y="206"/>
                    </a:cubicBezTo>
                    <a:cubicBezTo>
                      <a:pt x="26" y="146"/>
                      <a:pt x="54" y="77"/>
                      <a:pt x="113" y="51"/>
                    </a:cubicBezTo>
                    <a:cubicBezTo>
                      <a:pt x="173" y="26"/>
                      <a:pt x="242" y="54"/>
                      <a:pt x="268" y="114"/>
                    </a:cubicBezTo>
                    <a:cubicBezTo>
                      <a:pt x="293" y="173"/>
                      <a:pt x="265" y="243"/>
                      <a:pt x="205" y="268"/>
                    </a:cubicBezTo>
                    <a:cubicBezTo>
                      <a:pt x="205" y="268"/>
                      <a:pt x="205" y="268"/>
                      <a:pt x="205" y="268"/>
                    </a:cubicBezTo>
                    <a:cubicBezTo>
                      <a:pt x="214" y="289"/>
                      <a:pt x="214" y="289"/>
                      <a:pt x="214" y="289"/>
                    </a:cubicBezTo>
                    <a:cubicBezTo>
                      <a:pt x="214" y="289"/>
                      <a:pt x="214" y="289"/>
                      <a:pt x="214" y="289"/>
                    </a:cubicBezTo>
                    <a:cubicBezTo>
                      <a:pt x="285" y="259"/>
                      <a:pt x="319" y="176"/>
                      <a:pt x="288"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30" name="Freeform 309">
                <a:extLst>
                  <a:ext uri="{FF2B5EF4-FFF2-40B4-BE49-F238E27FC236}">
                    <a16:creationId xmlns:a16="http://schemas.microsoft.com/office/drawing/2014/main" id="{AC5CA097-89E2-684D-B722-5017107C862B}"/>
                  </a:ext>
                </a:extLst>
              </p:cNvPr>
              <p:cNvSpPr>
                <a:spLocks/>
              </p:cNvSpPr>
              <p:nvPr/>
            </p:nvSpPr>
            <p:spPr bwMode="auto">
              <a:xfrm>
                <a:off x="6811963" y="9183688"/>
                <a:ext cx="260350" cy="104775"/>
              </a:xfrm>
              <a:custGeom>
                <a:avLst/>
                <a:gdLst>
                  <a:gd name="T0" fmla="*/ 9 w 82"/>
                  <a:gd name="T1" fmla="*/ 0 h 33"/>
                  <a:gd name="T2" fmla="*/ 0 w 82"/>
                  <a:gd name="T3" fmla="*/ 23 h 33"/>
                  <a:gd name="T4" fmla="*/ 82 w 82"/>
                  <a:gd name="T5" fmla="*/ 22 h 33"/>
                  <a:gd name="T6" fmla="*/ 72 w 82"/>
                  <a:gd name="T7" fmla="*/ 0 h 33"/>
                  <a:gd name="T8" fmla="*/ 9 w 82"/>
                  <a:gd name="T9" fmla="*/ 0 h 33"/>
                </a:gdLst>
                <a:ahLst/>
                <a:cxnLst>
                  <a:cxn ang="0">
                    <a:pos x="T0" y="T1"/>
                  </a:cxn>
                  <a:cxn ang="0">
                    <a:pos x="T2" y="T3"/>
                  </a:cxn>
                  <a:cxn ang="0">
                    <a:pos x="T4" y="T5"/>
                  </a:cxn>
                  <a:cxn ang="0">
                    <a:pos x="T6" y="T7"/>
                  </a:cxn>
                  <a:cxn ang="0">
                    <a:pos x="T8" y="T9"/>
                  </a:cxn>
                </a:cxnLst>
                <a:rect l="0" t="0" r="r" b="b"/>
                <a:pathLst>
                  <a:path w="82" h="33">
                    <a:moveTo>
                      <a:pt x="9" y="0"/>
                    </a:moveTo>
                    <a:cubicBezTo>
                      <a:pt x="0" y="23"/>
                      <a:pt x="0" y="23"/>
                      <a:pt x="0" y="23"/>
                    </a:cubicBezTo>
                    <a:cubicBezTo>
                      <a:pt x="25" y="33"/>
                      <a:pt x="55" y="33"/>
                      <a:pt x="82" y="22"/>
                    </a:cubicBezTo>
                    <a:cubicBezTo>
                      <a:pt x="72" y="0"/>
                      <a:pt x="72" y="0"/>
                      <a:pt x="72" y="0"/>
                    </a:cubicBezTo>
                    <a:cubicBezTo>
                      <a:pt x="51" y="8"/>
                      <a:pt x="28" y="8"/>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31" name="Freeform 310">
                <a:extLst>
                  <a:ext uri="{FF2B5EF4-FFF2-40B4-BE49-F238E27FC236}">
                    <a16:creationId xmlns:a16="http://schemas.microsoft.com/office/drawing/2014/main" id="{1BD359E9-9EA2-C642-BEB6-6DB0C4886B68}"/>
                  </a:ext>
                </a:extLst>
              </p:cNvPr>
              <p:cNvSpPr>
                <a:spLocks/>
              </p:cNvSpPr>
              <p:nvPr/>
            </p:nvSpPr>
            <p:spPr bwMode="auto">
              <a:xfrm>
                <a:off x="6551613" y="8016875"/>
                <a:ext cx="785813" cy="714375"/>
              </a:xfrm>
              <a:custGeom>
                <a:avLst/>
                <a:gdLst>
                  <a:gd name="T0" fmla="*/ 223 w 247"/>
                  <a:gd name="T1" fmla="*/ 81 h 225"/>
                  <a:gd name="T2" fmla="*/ 81 w 247"/>
                  <a:gd name="T3" fmla="*/ 24 h 225"/>
                  <a:gd name="T4" fmla="*/ 23 w 247"/>
                  <a:gd name="T5" fmla="*/ 166 h 225"/>
                  <a:gd name="T6" fmla="*/ 83 w 247"/>
                  <a:gd name="T7" fmla="*/ 225 h 225"/>
                  <a:gd name="T8" fmla="*/ 92 w 247"/>
                  <a:gd name="T9" fmla="*/ 202 h 225"/>
                  <a:gd name="T10" fmla="*/ 46 w 247"/>
                  <a:gd name="T11" fmla="*/ 157 h 225"/>
                  <a:gd name="T12" fmla="*/ 90 w 247"/>
                  <a:gd name="T13" fmla="*/ 46 h 225"/>
                  <a:gd name="T14" fmla="*/ 201 w 247"/>
                  <a:gd name="T15" fmla="*/ 91 h 225"/>
                  <a:gd name="T16" fmla="*/ 156 w 247"/>
                  <a:gd name="T17" fmla="*/ 201 h 225"/>
                  <a:gd name="T18" fmla="*/ 156 w 247"/>
                  <a:gd name="T19" fmla="*/ 202 h 225"/>
                  <a:gd name="T20" fmla="*/ 166 w 247"/>
                  <a:gd name="T21" fmla="*/ 224 h 225"/>
                  <a:gd name="T22" fmla="*/ 166 w 247"/>
                  <a:gd name="T23" fmla="*/ 224 h 225"/>
                  <a:gd name="T24" fmla="*/ 223 w 247"/>
                  <a:gd name="T25" fmla="*/ 8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225">
                    <a:moveTo>
                      <a:pt x="223" y="81"/>
                    </a:moveTo>
                    <a:cubicBezTo>
                      <a:pt x="200" y="26"/>
                      <a:pt x="136" y="0"/>
                      <a:pt x="81" y="24"/>
                    </a:cubicBezTo>
                    <a:cubicBezTo>
                      <a:pt x="26" y="47"/>
                      <a:pt x="0" y="111"/>
                      <a:pt x="23" y="166"/>
                    </a:cubicBezTo>
                    <a:cubicBezTo>
                      <a:pt x="35" y="194"/>
                      <a:pt x="57" y="214"/>
                      <a:pt x="83" y="225"/>
                    </a:cubicBezTo>
                    <a:cubicBezTo>
                      <a:pt x="92" y="202"/>
                      <a:pt x="92" y="202"/>
                      <a:pt x="92" y="202"/>
                    </a:cubicBezTo>
                    <a:cubicBezTo>
                      <a:pt x="72" y="194"/>
                      <a:pt x="55" y="178"/>
                      <a:pt x="46" y="157"/>
                    </a:cubicBezTo>
                    <a:cubicBezTo>
                      <a:pt x="27" y="114"/>
                      <a:pt x="47" y="64"/>
                      <a:pt x="90" y="46"/>
                    </a:cubicBezTo>
                    <a:cubicBezTo>
                      <a:pt x="133" y="28"/>
                      <a:pt x="183" y="48"/>
                      <a:pt x="201" y="91"/>
                    </a:cubicBezTo>
                    <a:cubicBezTo>
                      <a:pt x="219" y="133"/>
                      <a:pt x="199" y="183"/>
                      <a:pt x="156" y="201"/>
                    </a:cubicBezTo>
                    <a:cubicBezTo>
                      <a:pt x="156" y="202"/>
                      <a:pt x="156" y="202"/>
                      <a:pt x="156" y="202"/>
                    </a:cubicBezTo>
                    <a:cubicBezTo>
                      <a:pt x="166" y="224"/>
                      <a:pt x="166" y="224"/>
                      <a:pt x="166" y="224"/>
                    </a:cubicBezTo>
                    <a:cubicBezTo>
                      <a:pt x="166" y="224"/>
                      <a:pt x="166" y="224"/>
                      <a:pt x="166" y="224"/>
                    </a:cubicBezTo>
                    <a:cubicBezTo>
                      <a:pt x="221" y="200"/>
                      <a:pt x="247" y="136"/>
                      <a:pt x="22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grpSp>
      </p:grpSp>
      <p:sp>
        <p:nvSpPr>
          <p:cNvPr id="32" name="矩形 1">
            <a:extLst>
              <a:ext uri="{FF2B5EF4-FFF2-40B4-BE49-F238E27FC236}">
                <a16:creationId xmlns:a16="http://schemas.microsoft.com/office/drawing/2014/main" id="{3B1711A1-0CF6-AA4A-9CCD-79975BE48B90}"/>
              </a:ext>
            </a:extLst>
          </p:cNvPr>
          <p:cNvSpPr>
            <a:spLocks noChangeArrowheads="1"/>
          </p:cNvSpPr>
          <p:nvPr/>
        </p:nvSpPr>
        <p:spPr bwMode="auto">
          <a:xfrm>
            <a:off x="1402836" y="4857030"/>
            <a:ext cx="23012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Wingdings" pitchFamily="2" charset="2"/>
              <a:buNone/>
            </a:pPr>
            <a:r>
              <a:rPr lang="en-US" altLang="zh-CN" sz="2000" b="1" dirty="0">
                <a:solidFill>
                  <a:schemeClr val="bg2">
                    <a:lumMod val="50000"/>
                  </a:schemeClr>
                </a:solidFill>
                <a:latin typeface="Times New Roman" panose="02020603050405020304" pitchFamily="18" charset="0"/>
              </a:rPr>
              <a:t>5.5.1</a:t>
            </a:r>
          </a:p>
        </p:txBody>
      </p:sp>
      <p:grpSp>
        <p:nvGrpSpPr>
          <p:cNvPr id="33" name="组合 32">
            <a:extLst>
              <a:ext uri="{FF2B5EF4-FFF2-40B4-BE49-F238E27FC236}">
                <a16:creationId xmlns:a16="http://schemas.microsoft.com/office/drawing/2014/main" id="{E94735F8-1DC6-DB44-BA97-A5B7C295F3C4}"/>
              </a:ext>
            </a:extLst>
          </p:cNvPr>
          <p:cNvGrpSpPr/>
          <p:nvPr/>
        </p:nvGrpSpPr>
        <p:grpSpPr>
          <a:xfrm>
            <a:off x="2059925" y="3282385"/>
            <a:ext cx="987028" cy="506879"/>
            <a:chOff x="8362950" y="7553325"/>
            <a:chExt cx="1582738" cy="812800"/>
          </a:xfrm>
          <a:solidFill>
            <a:schemeClr val="bg1"/>
          </a:solidFill>
        </p:grpSpPr>
        <p:sp>
          <p:nvSpPr>
            <p:cNvPr id="34" name="Freeform 393">
              <a:extLst>
                <a:ext uri="{FF2B5EF4-FFF2-40B4-BE49-F238E27FC236}">
                  <a16:creationId xmlns:a16="http://schemas.microsoft.com/office/drawing/2014/main" id="{2E123BF8-EF62-7C42-9E34-16E9A7BED1CD}"/>
                </a:ext>
              </a:extLst>
            </p:cNvPr>
            <p:cNvSpPr>
              <a:spLocks/>
            </p:cNvSpPr>
            <p:nvPr/>
          </p:nvSpPr>
          <p:spPr bwMode="auto">
            <a:xfrm>
              <a:off x="9536113" y="7553325"/>
              <a:ext cx="409575" cy="812800"/>
            </a:xfrm>
            <a:custGeom>
              <a:avLst/>
              <a:gdLst>
                <a:gd name="T0" fmla="*/ 126 w 129"/>
                <a:gd name="T1" fmla="*/ 128 h 256"/>
                <a:gd name="T2" fmla="*/ 109 w 129"/>
                <a:gd name="T3" fmla="*/ 58 h 256"/>
                <a:gd name="T4" fmla="*/ 106 w 129"/>
                <a:gd name="T5" fmla="*/ 0 h 256"/>
                <a:gd name="T6" fmla="*/ 0 w 129"/>
                <a:gd name="T7" fmla="*/ 72 h 256"/>
                <a:gd name="T8" fmla="*/ 9 w 129"/>
                <a:gd name="T9" fmla="*/ 99 h 256"/>
                <a:gd name="T10" fmla="*/ 72 w 129"/>
                <a:gd name="T11" fmla="*/ 90 h 256"/>
                <a:gd name="T12" fmla="*/ 12 w 129"/>
                <a:gd name="T13" fmla="*/ 118 h 256"/>
                <a:gd name="T14" fmla="*/ 12 w 129"/>
                <a:gd name="T15" fmla="*/ 128 h 256"/>
                <a:gd name="T16" fmla="*/ 12 w 129"/>
                <a:gd name="T17" fmla="*/ 138 h 256"/>
                <a:gd name="T18" fmla="*/ 72 w 129"/>
                <a:gd name="T19" fmla="*/ 166 h 256"/>
                <a:gd name="T20" fmla="*/ 9 w 129"/>
                <a:gd name="T21" fmla="*/ 158 h 256"/>
                <a:gd name="T22" fmla="*/ 0 w 129"/>
                <a:gd name="T23" fmla="*/ 184 h 256"/>
                <a:gd name="T24" fmla="*/ 106 w 129"/>
                <a:gd name="T25" fmla="*/ 256 h 256"/>
                <a:gd name="T26" fmla="*/ 109 w 129"/>
                <a:gd name="T27" fmla="*/ 198 h 256"/>
                <a:gd name="T28" fmla="*/ 126 w 129"/>
                <a:gd name="T29" fmla="*/ 128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9" h="256">
                  <a:moveTo>
                    <a:pt x="126" y="128"/>
                  </a:moveTo>
                  <a:cubicBezTo>
                    <a:pt x="126" y="92"/>
                    <a:pt x="83" y="101"/>
                    <a:pt x="109" y="58"/>
                  </a:cubicBezTo>
                  <a:cubicBezTo>
                    <a:pt x="129" y="24"/>
                    <a:pt x="106" y="0"/>
                    <a:pt x="106" y="0"/>
                  </a:cubicBezTo>
                  <a:cubicBezTo>
                    <a:pt x="0" y="72"/>
                    <a:pt x="0" y="72"/>
                    <a:pt x="0" y="72"/>
                  </a:cubicBezTo>
                  <a:cubicBezTo>
                    <a:pt x="4" y="81"/>
                    <a:pt x="7" y="89"/>
                    <a:pt x="9" y="99"/>
                  </a:cubicBezTo>
                  <a:cubicBezTo>
                    <a:pt x="38" y="83"/>
                    <a:pt x="67" y="73"/>
                    <a:pt x="72" y="90"/>
                  </a:cubicBezTo>
                  <a:cubicBezTo>
                    <a:pt x="77" y="108"/>
                    <a:pt x="39" y="115"/>
                    <a:pt x="12" y="118"/>
                  </a:cubicBezTo>
                  <a:cubicBezTo>
                    <a:pt x="12" y="122"/>
                    <a:pt x="12" y="125"/>
                    <a:pt x="12" y="128"/>
                  </a:cubicBezTo>
                  <a:cubicBezTo>
                    <a:pt x="12" y="131"/>
                    <a:pt x="12" y="135"/>
                    <a:pt x="12" y="138"/>
                  </a:cubicBezTo>
                  <a:cubicBezTo>
                    <a:pt x="39" y="141"/>
                    <a:pt x="77" y="148"/>
                    <a:pt x="72" y="166"/>
                  </a:cubicBezTo>
                  <a:cubicBezTo>
                    <a:pt x="67" y="183"/>
                    <a:pt x="38" y="173"/>
                    <a:pt x="9" y="158"/>
                  </a:cubicBezTo>
                  <a:cubicBezTo>
                    <a:pt x="7" y="167"/>
                    <a:pt x="4" y="176"/>
                    <a:pt x="0" y="184"/>
                  </a:cubicBezTo>
                  <a:cubicBezTo>
                    <a:pt x="106" y="256"/>
                    <a:pt x="106" y="256"/>
                    <a:pt x="106" y="256"/>
                  </a:cubicBezTo>
                  <a:cubicBezTo>
                    <a:pt x="106" y="256"/>
                    <a:pt x="129" y="232"/>
                    <a:pt x="109" y="198"/>
                  </a:cubicBezTo>
                  <a:cubicBezTo>
                    <a:pt x="83" y="155"/>
                    <a:pt x="126" y="164"/>
                    <a:pt x="12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35" name="Freeform 394">
              <a:extLst>
                <a:ext uri="{FF2B5EF4-FFF2-40B4-BE49-F238E27FC236}">
                  <a16:creationId xmlns:a16="http://schemas.microsoft.com/office/drawing/2014/main" id="{66B6DD97-5341-0449-ABA7-27C78A5E0386}"/>
                </a:ext>
              </a:extLst>
            </p:cNvPr>
            <p:cNvSpPr>
              <a:spLocks/>
            </p:cNvSpPr>
            <p:nvPr/>
          </p:nvSpPr>
          <p:spPr bwMode="auto">
            <a:xfrm>
              <a:off x="8362950" y="7553325"/>
              <a:ext cx="409575" cy="812800"/>
            </a:xfrm>
            <a:custGeom>
              <a:avLst/>
              <a:gdLst>
                <a:gd name="T0" fmla="*/ 57 w 129"/>
                <a:gd name="T1" fmla="*/ 166 h 256"/>
                <a:gd name="T2" fmla="*/ 117 w 129"/>
                <a:gd name="T3" fmla="*/ 138 h 256"/>
                <a:gd name="T4" fmla="*/ 117 w 129"/>
                <a:gd name="T5" fmla="*/ 128 h 256"/>
                <a:gd name="T6" fmla="*/ 117 w 129"/>
                <a:gd name="T7" fmla="*/ 118 h 256"/>
                <a:gd name="T8" fmla="*/ 57 w 129"/>
                <a:gd name="T9" fmla="*/ 90 h 256"/>
                <a:gd name="T10" fmla="*/ 120 w 129"/>
                <a:gd name="T11" fmla="*/ 99 h 256"/>
                <a:gd name="T12" fmla="*/ 129 w 129"/>
                <a:gd name="T13" fmla="*/ 72 h 256"/>
                <a:gd name="T14" fmla="*/ 23 w 129"/>
                <a:gd name="T15" fmla="*/ 0 h 256"/>
                <a:gd name="T16" fmla="*/ 20 w 129"/>
                <a:gd name="T17" fmla="*/ 58 h 256"/>
                <a:gd name="T18" fmla="*/ 3 w 129"/>
                <a:gd name="T19" fmla="*/ 128 h 256"/>
                <a:gd name="T20" fmla="*/ 20 w 129"/>
                <a:gd name="T21" fmla="*/ 198 h 256"/>
                <a:gd name="T22" fmla="*/ 23 w 129"/>
                <a:gd name="T23" fmla="*/ 256 h 256"/>
                <a:gd name="T24" fmla="*/ 129 w 129"/>
                <a:gd name="T25" fmla="*/ 184 h 256"/>
                <a:gd name="T26" fmla="*/ 120 w 129"/>
                <a:gd name="T27" fmla="*/ 158 h 256"/>
                <a:gd name="T28" fmla="*/ 57 w 129"/>
                <a:gd name="T29" fmla="*/ 16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9" h="256">
                  <a:moveTo>
                    <a:pt x="57" y="166"/>
                  </a:moveTo>
                  <a:cubicBezTo>
                    <a:pt x="52" y="148"/>
                    <a:pt x="90" y="141"/>
                    <a:pt x="117" y="138"/>
                  </a:cubicBezTo>
                  <a:cubicBezTo>
                    <a:pt x="117" y="135"/>
                    <a:pt x="117" y="131"/>
                    <a:pt x="117" y="128"/>
                  </a:cubicBezTo>
                  <a:cubicBezTo>
                    <a:pt x="117" y="125"/>
                    <a:pt x="117" y="122"/>
                    <a:pt x="117" y="118"/>
                  </a:cubicBezTo>
                  <a:cubicBezTo>
                    <a:pt x="90" y="115"/>
                    <a:pt x="52" y="108"/>
                    <a:pt x="57" y="90"/>
                  </a:cubicBezTo>
                  <a:cubicBezTo>
                    <a:pt x="62" y="73"/>
                    <a:pt x="91" y="83"/>
                    <a:pt x="120" y="99"/>
                  </a:cubicBezTo>
                  <a:cubicBezTo>
                    <a:pt x="122" y="89"/>
                    <a:pt x="125" y="81"/>
                    <a:pt x="129" y="72"/>
                  </a:cubicBezTo>
                  <a:cubicBezTo>
                    <a:pt x="23" y="0"/>
                    <a:pt x="23" y="0"/>
                    <a:pt x="23" y="0"/>
                  </a:cubicBezTo>
                  <a:cubicBezTo>
                    <a:pt x="23" y="0"/>
                    <a:pt x="0" y="24"/>
                    <a:pt x="20" y="58"/>
                  </a:cubicBezTo>
                  <a:cubicBezTo>
                    <a:pt x="46" y="101"/>
                    <a:pt x="3" y="92"/>
                    <a:pt x="3" y="128"/>
                  </a:cubicBezTo>
                  <a:cubicBezTo>
                    <a:pt x="3" y="164"/>
                    <a:pt x="46" y="155"/>
                    <a:pt x="20" y="198"/>
                  </a:cubicBezTo>
                  <a:cubicBezTo>
                    <a:pt x="0" y="232"/>
                    <a:pt x="23" y="256"/>
                    <a:pt x="23" y="256"/>
                  </a:cubicBezTo>
                  <a:cubicBezTo>
                    <a:pt x="129" y="184"/>
                    <a:pt x="129" y="184"/>
                    <a:pt x="129" y="184"/>
                  </a:cubicBezTo>
                  <a:cubicBezTo>
                    <a:pt x="125" y="176"/>
                    <a:pt x="122" y="167"/>
                    <a:pt x="120" y="158"/>
                  </a:cubicBezTo>
                  <a:cubicBezTo>
                    <a:pt x="91" y="173"/>
                    <a:pt x="62" y="183"/>
                    <a:pt x="57" y="1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sp>
          <p:nvSpPr>
            <p:cNvPr id="36" name="Oval 395">
              <a:extLst>
                <a:ext uri="{FF2B5EF4-FFF2-40B4-BE49-F238E27FC236}">
                  <a16:creationId xmlns:a16="http://schemas.microsoft.com/office/drawing/2014/main" id="{AA9431C6-1A28-A043-B2B7-91160325D28F}"/>
                </a:ext>
              </a:extLst>
            </p:cNvPr>
            <p:cNvSpPr>
              <a:spLocks noChangeArrowheads="1"/>
            </p:cNvSpPr>
            <p:nvPr/>
          </p:nvSpPr>
          <p:spPr bwMode="auto">
            <a:xfrm>
              <a:off x="8775700" y="7581900"/>
              <a:ext cx="757238" cy="758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4D4D4D"/>
                </a:solidFill>
                <a:latin typeface="微软雅黑" panose="020B0503020204020204" pitchFamily="34" charset="-122"/>
                <a:ea typeface="微软雅黑" panose="020B0503020204020204" pitchFamily="34" charset="-122"/>
              </a:endParaRPr>
            </a:p>
          </p:txBody>
        </p:sp>
      </p:grpSp>
      <p:sp>
        <p:nvSpPr>
          <p:cNvPr id="37" name="矩形 1">
            <a:extLst>
              <a:ext uri="{FF2B5EF4-FFF2-40B4-BE49-F238E27FC236}">
                <a16:creationId xmlns:a16="http://schemas.microsoft.com/office/drawing/2014/main" id="{77D705B2-097C-E643-A3D6-7B43C19E9420}"/>
              </a:ext>
            </a:extLst>
          </p:cNvPr>
          <p:cNvSpPr>
            <a:spLocks noChangeArrowheads="1"/>
          </p:cNvSpPr>
          <p:nvPr/>
        </p:nvSpPr>
        <p:spPr bwMode="auto">
          <a:xfrm>
            <a:off x="1309385" y="4500050"/>
            <a:ext cx="24881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插入数据</a:t>
            </a:r>
            <a:endPar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矩形 1">
            <a:extLst>
              <a:ext uri="{FF2B5EF4-FFF2-40B4-BE49-F238E27FC236}">
                <a16:creationId xmlns:a16="http://schemas.microsoft.com/office/drawing/2014/main" id="{D0F473A5-B194-344C-8749-6CC75D90A1D9}"/>
              </a:ext>
            </a:extLst>
          </p:cNvPr>
          <p:cNvSpPr>
            <a:spLocks noChangeArrowheads="1"/>
          </p:cNvSpPr>
          <p:nvPr/>
        </p:nvSpPr>
        <p:spPr bwMode="auto">
          <a:xfrm>
            <a:off x="4955230" y="4807369"/>
            <a:ext cx="2301205" cy="499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en-US" altLang="zh-CN" sz="2000" b="1" dirty="0">
                <a:solidFill>
                  <a:schemeClr val="bg2">
                    <a:lumMod val="50000"/>
                  </a:schemeClr>
                </a:solidFill>
                <a:latin typeface="Times New Roman" panose="02020603050405020304" pitchFamily="18" charset="0"/>
              </a:rPr>
              <a:t>5.5.2</a:t>
            </a:r>
          </a:p>
        </p:txBody>
      </p:sp>
      <p:sp>
        <p:nvSpPr>
          <p:cNvPr id="39" name="矩形 1">
            <a:extLst>
              <a:ext uri="{FF2B5EF4-FFF2-40B4-BE49-F238E27FC236}">
                <a16:creationId xmlns:a16="http://schemas.microsoft.com/office/drawing/2014/main" id="{FC6748EE-670E-CC48-B533-48A4D5C90E35}"/>
              </a:ext>
            </a:extLst>
          </p:cNvPr>
          <p:cNvSpPr>
            <a:spLocks noChangeArrowheads="1"/>
          </p:cNvSpPr>
          <p:nvPr/>
        </p:nvSpPr>
        <p:spPr bwMode="auto">
          <a:xfrm>
            <a:off x="4861780" y="4500050"/>
            <a:ext cx="24881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删除数据</a:t>
            </a:r>
            <a:endPar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0" name="矩形 1">
            <a:extLst>
              <a:ext uri="{FF2B5EF4-FFF2-40B4-BE49-F238E27FC236}">
                <a16:creationId xmlns:a16="http://schemas.microsoft.com/office/drawing/2014/main" id="{25EF8847-45A5-7548-ADD1-C9426F0B8B2D}"/>
              </a:ext>
            </a:extLst>
          </p:cNvPr>
          <p:cNvSpPr>
            <a:spLocks noChangeArrowheads="1"/>
          </p:cNvSpPr>
          <p:nvPr/>
        </p:nvSpPr>
        <p:spPr bwMode="auto">
          <a:xfrm>
            <a:off x="8507625" y="4857030"/>
            <a:ext cx="23012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000" b="1" dirty="0">
                <a:solidFill>
                  <a:schemeClr val="bg2">
                    <a:lumMod val="50000"/>
                  </a:schemeClr>
                </a:solidFill>
                <a:latin typeface="Times New Roman" panose="02020603050405020304" pitchFamily="18" charset="0"/>
              </a:rPr>
              <a:t>5.5.3</a:t>
            </a:r>
          </a:p>
        </p:txBody>
      </p:sp>
      <p:sp>
        <p:nvSpPr>
          <p:cNvPr id="41" name="矩形 1">
            <a:extLst>
              <a:ext uri="{FF2B5EF4-FFF2-40B4-BE49-F238E27FC236}">
                <a16:creationId xmlns:a16="http://schemas.microsoft.com/office/drawing/2014/main" id="{77DEA33B-218F-7E40-B722-06468A726F87}"/>
              </a:ext>
            </a:extLst>
          </p:cNvPr>
          <p:cNvSpPr>
            <a:spLocks noChangeArrowheads="1"/>
          </p:cNvSpPr>
          <p:nvPr/>
        </p:nvSpPr>
        <p:spPr bwMode="auto">
          <a:xfrm>
            <a:off x="8414175" y="4500050"/>
            <a:ext cx="24881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修改数据</a:t>
            </a:r>
            <a:r>
              <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rPr>
              <a:t> </a:t>
            </a:r>
          </a:p>
        </p:txBody>
      </p:sp>
      <p:cxnSp>
        <p:nvCxnSpPr>
          <p:cNvPr id="42" name="直接连接符 60">
            <a:extLst>
              <a:ext uri="{FF2B5EF4-FFF2-40B4-BE49-F238E27FC236}">
                <a16:creationId xmlns:a16="http://schemas.microsoft.com/office/drawing/2014/main" id="{B692170D-1717-A74A-8446-B10FBBE93175}"/>
              </a:ext>
            </a:extLst>
          </p:cNvPr>
          <p:cNvCxnSpPr/>
          <p:nvPr/>
        </p:nvCxnSpPr>
        <p:spPr>
          <a:xfrm>
            <a:off x="3629817" y="3586550"/>
            <a:ext cx="1382787" cy="0"/>
          </a:xfrm>
          <a:prstGeom prst="line">
            <a:avLst/>
          </a:prstGeom>
          <a:ln>
            <a:solidFill>
              <a:srgbClr val="596784"/>
            </a:solidFill>
          </a:ln>
        </p:spPr>
        <p:style>
          <a:lnRef idx="1">
            <a:schemeClr val="accent1"/>
          </a:lnRef>
          <a:fillRef idx="0">
            <a:schemeClr val="accent1"/>
          </a:fillRef>
          <a:effectRef idx="0">
            <a:schemeClr val="accent1"/>
          </a:effectRef>
          <a:fontRef idx="minor">
            <a:schemeClr val="tx1"/>
          </a:fontRef>
        </p:style>
      </p:cxnSp>
      <p:cxnSp>
        <p:nvCxnSpPr>
          <p:cNvPr id="43" name="直接连接符 61">
            <a:extLst>
              <a:ext uri="{FF2B5EF4-FFF2-40B4-BE49-F238E27FC236}">
                <a16:creationId xmlns:a16="http://schemas.microsoft.com/office/drawing/2014/main" id="{DDA8A935-7D5D-D94D-A399-C4B97062C4DE}"/>
              </a:ext>
            </a:extLst>
          </p:cNvPr>
          <p:cNvCxnSpPr/>
          <p:nvPr/>
        </p:nvCxnSpPr>
        <p:spPr>
          <a:xfrm>
            <a:off x="7256435" y="3586550"/>
            <a:ext cx="1382787" cy="0"/>
          </a:xfrm>
          <a:prstGeom prst="line">
            <a:avLst/>
          </a:prstGeom>
          <a:ln>
            <a:solidFill>
              <a:srgbClr val="596784"/>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a:extLst>
              <a:ext uri="{FF2B5EF4-FFF2-40B4-BE49-F238E27FC236}">
                <a16:creationId xmlns:a16="http://schemas.microsoft.com/office/drawing/2014/main" id="{3A6E7455-DFC4-134A-BDDE-120D67FE4BC9}"/>
              </a:ext>
            </a:extLst>
          </p:cNvPr>
          <p:cNvSpPr>
            <a:spLocks noGrp="1" noChangeArrowheads="1"/>
          </p:cNvSpPr>
          <p:nvPr>
            <p:ph type="title"/>
          </p:nvPr>
        </p:nvSpPr>
        <p:spPr/>
        <p:txBody>
          <a:bodyPr/>
          <a:lstStyle/>
          <a:p>
            <a:pPr>
              <a:defRPr/>
            </a:pPr>
            <a:r>
              <a:rPr lang="en-US" altLang="zh-CN" dirty="0">
                <a:solidFill>
                  <a:schemeClr val="bg2">
                    <a:lumMod val="10000"/>
                  </a:schemeClr>
                </a:solidFill>
              </a:rPr>
              <a:t>5.5.1  </a:t>
            </a:r>
            <a:r>
              <a:rPr lang="zh-CN" altLang="en-US" dirty="0">
                <a:solidFill>
                  <a:schemeClr val="bg2">
                    <a:lumMod val="10000"/>
                  </a:schemeClr>
                </a:solidFill>
              </a:rPr>
              <a:t>插入数据</a:t>
            </a:r>
            <a:r>
              <a:rPr lang="en-US" altLang="zh-CN" dirty="0">
                <a:solidFill>
                  <a:schemeClr val="bg2">
                    <a:lumMod val="10000"/>
                  </a:schemeClr>
                </a:solidFill>
              </a:rPr>
              <a:t>——</a:t>
            </a:r>
            <a:r>
              <a:rPr lang="zh-CN" altLang="en-US" dirty="0">
                <a:solidFill>
                  <a:schemeClr val="bg2">
                    <a:lumMod val="10000"/>
                  </a:schemeClr>
                </a:solidFill>
              </a:rPr>
              <a:t>两种方式</a:t>
            </a:r>
          </a:p>
        </p:txBody>
      </p:sp>
      <p:sp>
        <p:nvSpPr>
          <p:cNvPr id="5" name="幻灯片编号占位符 5">
            <a:extLst>
              <a:ext uri="{FF2B5EF4-FFF2-40B4-BE49-F238E27FC236}">
                <a16:creationId xmlns:a16="http://schemas.microsoft.com/office/drawing/2014/main" id="{F0F116F9-1BDE-DE44-915A-6CA973E8BE2B}"/>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F9E109D1-8400-4D4B-8543-8CD0D29A66FC}" type="slidenum">
              <a:rPr kumimoji="0" lang="en-US" altLang="zh-CN" sz="1400">
                <a:ea typeface="宋体" panose="02010600030101010101" pitchFamily="2" charset="-122"/>
              </a:rPr>
              <a:pPr/>
              <a:t>83</a:t>
            </a:fld>
            <a:endParaRPr kumimoji="0" lang="en-US" altLang="zh-CN" sz="1400">
              <a:ea typeface="宋体" panose="02010600030101010101" pitchFamily="2" charset="-122"/>
            </a:endParaRPr>
          </a:p>
        </p:txBody>
      </p:sp>
      <p:sp>
        <p:nvSpPr>
          <p:cNvPr id="6" name="泪滴形 3">
            <a:extLst>
              <a:ext uri="{FF2B5EF4-FFF2-40B4-BE49-F238E27FC236}">
                <a16:creationId xmlns:a16="http://schemas.microsoft.com/office/drawing/2014/main" id="{451F1F2A-B0D7-E140-A06B-05F6A3F7B23B}"/>
              </a:ext>
            </a:extLst>
          </p:cNvPr>
          <p:cNvSpPr/>
          <p:nvPr/>
        </p:nvSpPr>
        <p:spPr>
          <a:xfrm>
            <a:off x="367222" y="1556487"/>
            <a:ext cx="863153" cy="863153"/>
          </a:xfrm>
          <a:prstGeom prst="teardrop">
            <a:avLst/>
          </a:prstGeom>
          <a:solidFill>
            <a:srgbClr val="596784"/>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1600" dirty="0">
                <a:latin typeface="微软雅黑" panose="020B0503020204020204" pitchFamily="34" charset="-122"/>
                <a:ea typeface="微软雅黑" panose="020B0503020204020204" pitchFamily="34" charset="-122"/>
              </a:rPr>
              <a:t>1</a:t>
            </a:r>
          </a:p>
        </p:txBody>
      </p:sp>
      <p:sp>
        <p:nvSpPr>
          <p:cNvPr id="7" name="泪滴形 4">
            <a:extLst>
              <a:ext uri="{FF2B5EF4-FFF2-40B4-BE49-F238E27FC236}">
                <a16:creationId xmlns:a16="http://schemas.microsoft.com/office/drawing/2014/main" id="{57FBC533-2F2C-A740-A5F3-F6D6E32A8C55}"/>
              </a:ext>
            </a:extLst>
          </p:cNvPr>
          <p:cNvSpPr/>
          <p:nvPr/>
        </p:nvSpPr>
        <p:spPr>
          <a:xfrm>
            <a:off x="367222" y="4869935"/>
            <a:ext cx="863153" cy="863153"/>
          </a:xfrm>
          <a:prstGeom prst="teardrop">
            <a:avLst/>
          </a:prstGeom>
          <a:solidFill>
            <a:srgbClr val="FFB407"/>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1600" dirty="0">
                <a:latin typeface="微软雅黑" panose="020B0503020204020204" pitchFamily="34" charset="-122"/>
                <a:ea typeface="微软雅黑" panose="020B0503020204020204" pitchFamily="34" charset="-122"/>
              </a:rPr>
              <a:t>2</a:t>
            </a:r>
          </a:p>
        </p:txBody>
      </p:sp>
      <p:sp>
        <p:nvSpPr>
          <p:cNvPr id="10" name="Rectangle 5">
            <a:hlinkClick r:id="rId3"/>
            <a:extLst>
              <a:ext uri="{FF2B5EF4-FFF2-40B4-BE49-F238E27FC236}">
                <a16:creationId xmlns:a16="http://schemas.microsoft.com/office/drawing/2014/main" id="{DB9B7869-EA06-C648-9B21-48C3588BB928}"/>
              </a:ext>
            </a:extLst>
          </p:cNvPr>
          <p:cNvSpPr>
            <a:spLocks noChangeArrowheads="1"/>
          </p:cNvSpPr>
          <p:nvPr/>
        </p:nvSpPr>
        <p:spPr bwMode="gray">
          <a:xfrm>
            <a:off x="1409853" y="1434217"/>
            <a:ext cx="4898479" cy="1175842"/>
          </a:xfrm>
          <a:prstGeom prst="rect">
            <a:avLst/>
          </a:prstGeom>
          <a:noFill/>
          <a:ln>
            <a:noFill/>
          </a:ln>
        </p:spPr>
        <p:txBody>
          <a:bodyPr lIns="0" tIns="132000" rIns="176000" bIns="88000"/>
          <a:lstStyle>
            <a:lvl1pPr marL="190500" indent="-190500"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indent="0" defTabSz="1450940">
              <a:lnSpc>
                <a:spcPct val="150000"/>
              </a:lnSpc>
              <a:buNone/>
            </a:pPr>
            <a:r>
              <a:rPr lang="zh-CN" altLang="en-US" sz="2000" b="1" dirty="0"/>
              <a:t>插入单个元组</a:t>
            </a:r>
            <a:endParaRPr lang="en-US" altLang="zh-CN" sz="2000" b="1" dirty="0"/>
          </a:p>
          <a:p>
            <a:pPr marL="0" indent="0" defTabSz="1450940">
              <a:lnSpc>
                <a:spcPct val="150000"/>
              </a:lnSpc>
              <a:buNone/>
            </a:pPr>
            <a:r>
              <a:rPr lang="zh-CN" altLang="en-US" sz="2000" b="1" dirty="0"/>
              <a:t>      将</a:t>
            </a:r>
            <a:r>
              <a:rPr lang="zh-CN" altLang="en-US" sz="2000" b="1" dirty="0">
                <a:solidFill>
                  <a:srgbClr val="C00000"/>
                </a:solidFill>
              </a:rPr>
              <a:t>新元组</a:t>
            </a:r>
            <a:r>
              <a:rPr lang="zh-CN" altLang="en-US" sz="2000" b="1" dirty="0"/>
              <a:t>插入指定表中。</a:t>
            </a:r>
            <a:endParaRPr lang="en-US" altLang="zh-CN" sz="2000" b="1" dirty="0"/>
          </a:p>
          <a:p>
            <a:pPr marL="0" indent="0" defTabSz="1450940">
              <a:lnSpc>
                <a:spcPct val="150000"/>
              </a:lnSpc>
              <a:buNone/>
            </a:pPr>
            <a:endParaRPr lang="zh-CN" altLang="en-US" sz="2000"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1" name="Rectangle 5">
            <a:hlinkClick r:id="rId3"/>
            <a:extLst>
              <a:ext uri="{FF2B5EF4-FFF2-40B4-BE49-F238E27FC236}">
                <a16:creationId xmlns:a16="http://schemas.microsoft.com/office/drawing/2014/main" id="{D553A4A6-ABB7-BB4A-A674-3912227EBFA7}"/>
              </a:ext>
            </a:extLst>
          </p:cNvPr>
          <p:cNvSpPr>
            <a:spLocks noChangeArrowheads="1"/>
          </p:cNvSpPr>
          <p:nvPr/>
        </p:nvSpPr>
        <p:spPr bwMode="gray">
          <a:xfrm>
            <a:off x="1409314" y="4795744"/>
            <a:ext cx="3842420" cy="1050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32000" rIns="176000" bIns="88000"/>
          <a:lstStyle>
            <a:lvl1pPr marL="190500" indent="-190500"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indent="0" defTabSz="1450940">
              <a:lnSpc>
                <a:spcPct val="150000"/>
              </a:lnSpc>
              <a:buNone/>
            </a:pPr>
            <a:r>
              <a:rPr lang="zh-CN" altLang="en-US" sz="2000" b="1" dirty="0"/>
              <a:t>插入子查询结果</a:t>
            </a:r>
            <a:endParaRPr lang="en-US" altLang="zh-CN" sz="2000" b="1" dirty="0"/>
          </a:p>
          <a:p>
            <a:pPr marL="0" indent="0" defTabSz="1450940">
              <a:lnSpc>
                <a:spcPct val="150000"/>
              </a:lnSpc>
              <a:buNone/>
            </a:pPr>
            <a:r>
              <a:rPr lang="zh-CN" altLang="en-US" sz="2000" b="1" dirty="0"/>
              <a:t>      将</a:t>
            </a:r>
            <a:r>
              <a:rPr lang="zh-CN" altLang="en-US" sz="2000" b="1" dirty="0">
                <a:solidFill>
                  <a:srgbClr val="C00000"/>
                </a:solidFill>
              </a:rPr>
              <a:t>子查询</a:t>
            </a:r>
            <a:r>
              <a:rPr lang="zh-CN" altLang="en-US" sz="2000" b="1" dirty="0"/>
              <a:t>结果插入指定表中</a:t>
            </a:r>
          </a:p>
        </p:txBody>
      </p:sp>
      <p:sp>
        <p:nvSpPr>
          <p:cNvPr id="4" name="矩形 3">
            <a:extLst>
              <a:ext uri="{FF2B5EF4-FFF2-40B4-BE49-F238E27FC236}">
                <a16:creationId xmlns:a16="http://schemas.microsoft.com/office/drawing/2014/main" id="{B9390449-27F8-5148-9A2D-25FBA3D1AE86}"/>
              </a:ext>
            </a:extLst>
          </p:cNvPr>
          <p:cNvSpPr/>
          <p:nvPr/>
        </p:nvSpPr>
        <p:spPr>
          <a:xfrm>
            <a:off x="495031" y="2610059"/>
            <a:ext cx="5813302" cy="1731243"/>
          </a:xfrm>
          <a:custGeom>
            <a:avLst/>
            <a:gdLst>
              <a:gd name="connsiteX0" fmla="*/ 0 w 5813302"/>
              <a:gd name="connsiteY0" fmla="*/ 0 h 1731243"/>
              <a:gd name="connsiteX1" fmla="*/ 645922 w 5813302"/>
              <a:gd name="connsiteY1" fmla="*/ 0 h 1731243"/>
              <a:gd name="connsiteX2" fmla="*/ 1175579 w 5813302"/>
              <a:gd name="connsiteY2" fmla="*/ 0 h 1731243"/>
              <a:gd name="connsiteX3" fmla="*/ 1647102 w 5813302"/>
              <a:gd name="connsiteY3" fmla="*/ 0 h 1731243"/>
              <a:gd name="connsiteX4" fmla="*/ 2351158 w 5813302"/>
              <a:gd name="connsiteY4" fmla="*/ 0 h 1731243"/>
              <a:gd name="connsiteX5" fmla="*/ 2997080 w 5813302"/>
              <a:gd name="connsiteY5" fmla="*/ 0 h 1731243"/>
              <a:gd name="connsiteX6" fmla="*/ 3468604 w 5813302"/>
              <a:gd name="connsiteY6" fmla="*/ 0 h 1731243"/>
              <a:gd name="connsiteX7" fmla="*/ 3998260 w 5813302"/>
              <a:gd name="connsiteY7" fmla="*/ 0 h 1731243"/>
              <a:gd name="connsiteX8" fmla="*/ 4702315 w 5813302"/>
              <a:gd name="connsiteY8" fmla="*/ 0 h 1731243"/>
              <a:gd name="connsiteX9" fmla="*/ 5813302 w 5813302"/>
              <a:gd name="connsiteY9" fmla="*/ 0 h 1731243"/>
              <a:gd name="connsiteX10" fmla="*/ 5813302 w 5813302"/>
              <a:gd name="connsiteY10" fmla="*/ 542456 h 1731243"/>
              <a:gd name="connsiteX11" fmla="*/ 5813302 w 5813302"/>
              <a:gd name="connsiteY11" fmla="*/ 1119537 h 1731243"/>
              <a:gd name="connsiteX12" fmla="*/ 5813302 w 5813302"/>
              <a:gd name="connsiteY12" fmla="*/ 1731243 h 1731243"/>
              <a:gd name="connsiteX13" fmla="*/ 5109247 w 5813302"/>
              <a:gd name="connsiteY13" fmla="*/ 1731243 h 1731243"/>
              <a:gd name="connsiteX14" fmla="*/ 4463324 w 5813302"/>
              <a:gd name="connsiteY14" fmla="*/ 1731243 h 1731243"/>
              <a:gd name="connsiteX15" fmla="*/ 3701136 w 5813302"/>
              <a:gd name="connsiteY15" fmla="*/ 1731243 h 1731243"/>
              <a:gd name="connsiteX16" fmla="*/ 3055213 w 5813302"/>
              <a:gd name="connsiteY16" fmla="*/ 1731243 h 1731243"/>
              <a:gd name="connsiteX17" fmla="*/ 2525557 w 5813302"/>
              <a:gd name="connsiteY17" fmla="*/ 1731243 h 1731243"/>
              <a:gd name="connsiteX18" fmla="*/ 2054033 w 5813302"/>
              <a:gd name="connsiteY18" fmla="*/ 1731243 h 1731243"/>
              <a:gd name="connsiteX19" fmla="*/ 1524377 w 5813302"/>
              <a:gd name="connsiteY19" fmla="*/ 1731243 h 1731243"/>
              <a:gd name="connsiteX20" fmla="*/ 878455 w 5813302"/>
              <a:gd name="connsiteY20" fmla="*/ 1731243 h 1731243"/>
              <a:gd name="connsiteX21" fmla="*/ 0 w 5813302"/>
              <a:gd name="connsiteY21" fmla="*/ 1731243 h 1731243"/>
              <a:gd name="connsiteX22" fmla="*/ 0 w 5813302"/>
              <a:gd name="connsiteY22" fmla="*/ 1171474 h 1731243"/>
              <a:gd name="connsiteX23" fmla="*/ 0 w 5813302"/>
              <a:gd name="connsiteY23" fmla="*/ 594393 h 1731243"/>
              <a:gd name="connsiteX24" fmla="*/ 0 w 5813302"/>
              <a:gd name="connsiteY24" fmla="*/ 0 h 173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813302" h="1731243" fill="none" extrusionOk="0">
                <a:moveTo>
                  <a:pt x="0" y="0"/>
                </a:moveTo>
                <a:cubicBezTo>
                  <a:pt x="147152" y="-3177"/>
                  <a:pt x="407387" y="-14570"/>
                  <a:pt x="645922" y="0"/>
                </a:cubicBezTo>
                <a:cubicBezTo>
                  <a:pt x="884457" y="14570"/>
                  <a:pt x="913947" y="-17721"/>
                  <a:pt x="1175579" y="0"/>
                </a:cubicBezTo>
                <a:cubicBezTo>
                  <a:pt x="1437211" y="17721"/>
                  <a:pt x="1479625" y="-16335"/>
                  <a:pt x="1647102" y="0"/>
                </a:cubicBezTo>
                <a:cubicBezTo>
                  <a:pt x="1814579" y="16335"/>
                  <a:pt x="2204497" y="7784"/>
                  <a:pt x="2351158" y="0"/>
                </a:cubicBezTo>
                <a:cubicBezTo>
                  <a:pt x="2497819" y="-7784"/>
                  <a:pt x="2804847" y="19112"/>
                  <a:pt x="2997080" y="0"/>
                </a:cubicBezTo>
                <a:cubicBezTo>
                  <a:pt x="3189313" y="-19112"/>
                  <a:pt x="3256790" y="22270"/>
                  <a:pt x="3468604" y="0"/>
                </a:cubicBezTo>
                <a:cubicBezTo>
                  <a:pt x="3680418" y="-22270"/>
                  <a:pt x="3870831" y="16156"/>
                  <a:pt x="3998260" y="0"/>
                </a:cubicBezTo>
                <a:cubicBezTo>
                  <a:pt x="4125689" y="-16156"/>
                  <a:pt x="4540852" y="18526"/>
                  <a:pt x="4702315" y="0"/>
                </a:cubicBezTo>
                <a:cubicBezTo>
                  <a:pt x="4863779" y="-18526"/>
                  <a:pt x="5500392" y="55028"/>
                  <a:pt x="5813302" y="0"/>
                </a:cubicBezTo>
                <a:cubicBezTo>
                  <a:pt x="5834053" y="235627"/>
                  <a:pt x="5815149" y="345338"/>
                  <a:pt x="5813302" y="542456"/>
                </a:cubicBezTo>
                <a:cubicBezTo>
                  <a:pt x="5811455" y="739574"/>
                  <a:pt x="5824734" y="835615"/>
                  <a:pt x="5813302" y="1119537"/>
                </a:cubicBezTo>
                <a:cubicBezTo>
                  <a:pt x="5801870" y="1403459"/>
                  <a:pt x="5787797" y="1463261"/>
                  <a:pt x="5813302" y="1731243"/>
                </a:cubicBezTo>
                <a:cubicBezTo>
                  <a:pt x="5657231" y="1764424"/>
                  <a:pt x="5290461" y="1764475"/>
                  <a:pt x="5109247" y="1731243"/>
                </a:cubicBezTo>
                <a:cubicBezTo>
                  <a:pt x="4928034" y="1698011"/>
                  <a:pt x="4764139" y="1722220"/>
                  <a:pt x="4463324" y="1731243"/>
                </a:cubicBezTo>
                <a:cubicBezTo>
                  <a:pt x="4162509" y="1740266"/>
                  <a:pt x="3982952" y="1732795"/>
                  <a:pt x="3701136" y="1731243"/>
                </a:cubicBezTo>
                <a:cubicBezTo>
                  <a:pt x="3419320" y="1729691"/>
                  <a:pt x="3204100" y="1748847"/>
                  <a:pt x="3055213" y="1731243"/>
                </a:cubicBezTo>
                <a:cubicBezTo>
                  <a:pt x="2906326" y="1713639"/>
                  <a:pt x="2762031" y="1746511"/>
                  <a:pt x="2525557" y="1731243"/>
                </a:cubicBezTo>
                <a:cubicBezTo>
                  <a:pt x="2289083" y="1715975"/>
                  <a:pt x="2170577" y="1752808"/>
                  <a:pt x="2054033" y="1731243"/>
                </a:cubicBezTo>
                <a:cubicBezTo>
                  <a:pt x="1937489" y="1709678"/>
                  <a:pt x="1689783" y="1726495"/>
                  <a:pt x="1524377" y="1731243"/>
                </a:cubicBezTo>
                <a:cubicBezTo>
                  <a:pt x="1358971" y="1735991"/>
                  <a:pt x="1063665" y="1716423"/>
                  <a:pt x="878455" y="1731243"/>
                </a:cubicBezTo>
                <a:cubicBezTo>
                  <a:pt x="693245" y="1746063"/>
                  <a:pt x="237282" y="1705092"/>
                  <a:pt x="0" y="1731243"/>
                </a:cubicBezTo>
                <a:cubicBezTo>
                  <a:pt x="19070" y="1554408"/>
                  <a:pt x="548" y="1381690"/>
                  <a:pt x="0" y="1171474"/>
                </a:cubicBezTo>
                <a:cubicBezTo>
                  <a:pt x="-548" y="961258"/>
                  <a:pt x="416" y="755853"/>
                  <a:pt x="0" y="594393"/>
                </a:cubicBezTo>
                <a:cubicBezTo>
                  <a:pt x="-416" y="432933"/>
                  <a:pt x="-22840" y="217482"/>
                  <a:pt x="0" y="0"/>
                </a:cubicBezTo>
                <a:close/>
              </a:path>
              <a:path w="5813302" h="1731243" stroke="0" extrusionOk="0">
                <a:moveTo>
                  <a:pt x="0" y="0"/>
                </a:moveTo>
                <a:cubicBezTo>
                  <a:pt x="144789" y="19703"/>
                  <a:pt x="414055" y="8661"/>
                  <a:pt x="587789" y="0"/>
                </a:cubicBezTo>
                <a:cubicBezTo>
                  <a:pt x="761523" y="-8661"/>
                  <a:pt x="1097673" y="-2225"/>
                  <a:pt x="1233712" y="0"/>
                </a:cubicBezTo>
                <a:cubicBezTo>
                  <a:pt x="1369751" y="2225"/>
                  <a:pt x="1756399" y="-36888"/>
                  <a:pt x="1995900" y="0"/>
                </a:cubicBezTo>
                <a:cubicBezTo>
                  <a:pt x="2235401" y="36888"/>
                  <a:pt x="2412699" y="-29076"/>
                  <a:pt x="2583690" y="0"/>
                </a:cubicBezTo>
                <a:cubicBezTo>
                  <a:pt x="2754681" y="29076"/>
                  <a:pt x="2964070" y="-19908"/>
                  <a:pt x="3113346" y="0"/>
                </a:cubicBezTo>
                <a:cubicBezTo>
                  <a:pt x="3262622" y="19908"/>
                  <a:pt x="3548099" y="-22948"/>
                  <a:pt x="3759269" y="0"/>
                </a:cubicBezTo>
                <a:cubicBezTo>
                  <a:pt x="3970439" y="22948"/>
                  <a:pt x="4134111" y="16218"/>
                  <a:pt x="4347058" y="0"/>
                </a:cubicBezTo>
                <a:cubicBezTo>
                  <a:pt x="4560005" y="-16218"/>
                  <a:pt x="4857605" y="34324"/>
                  <a:pt x="5109247" y="0"/>
                </a:cubicBezTo>
                <a:cubicBezTo>
                  <a:pt x="5360889" y="-34324"/>
                  <a:pt x="5510939" y="-14245"/>
                  <a:pt x="5813302" y="0"/>
                </a:cubicBezTo>
                <a:cubicBezTo>
                  <a:pt x="5787685" y="249652"/>
                  <a:pt x="5785465" y="362420"/>
                  <a:pt x="5813302" y="559769"/>
                </a:cubicBezTo>
                <a:cubicBezTo>
                  <a:pt x="5841139" y="757118"/>
                  <a:pt x="5812624" y="970863"/>
                  <a:pt x="5813302" y="1154162"/>
                </a:cubicBezTo>
                <a:cubicBezTo>
                  <a:pt x="5813980" y="1337461"/>
                  <a:pt x="5785037" y="1595264"/>
                  <a:pt x="5813302" y="1731243"/>
                </a:cubicBezTo>
                <a:cubicBezTo>
                  <a:pt x="5625490" y="1761674"/>
                  <a:pt x="5332391" y="1697914"/>
                  <a:pt x="5109247" y="1731243"/>
                </a:cubicBezTo>
                <a:cubicBezTo>
                  <a:pt x="4886103" y="1764572"/>
                  <a:pt x="4656524" y="1756715"/>
                  <a:pt x="4463324" y="1731243"/>
                </a:cubicBezTo>
                <a:cubicBezTo>
                  <a:pt x="4270124" y="1705771"/>
                  <a:pt x="3962441" y="1705214"/>
                  <a:pt x="3817402" y="1731243"/>
                </a:cubicBezTo>
                <a:cubicBezTo>
                  <a:pt x="3672363" y="1757272"/>
                  <a:pt x="3319882" y="1709463"/>
                  <a:pt x="3055213" y="1731243"/>
                </a:cubicBezTo>
                <a:cubicBezTo>
                  <a:pt x="2790544" y="1753023"/>
                  <a:pt x="2772097" y="1741999"/>
                  <a:pt x="2525557" y="1731243"/>
                </a:cubicBezTo>
                <a:cubicBezTo>
                  <a:pt x="2279017" y="1720487"/>
                  <a:pt x="2028893" y="1764677"/>
                  <a:pt x="1763368" y="1731243"/>
                </a:cubicBezTo>
                <a:cubicBezTo>
                  <a:pt x="1497843" y="1697809"/>
                  <a:pt x="1320027" y="1754475"/>
                  <a:pt x="1175579" y="1731243"/>
                </a:cubicBezTo>
                <a:cubicBezTo>
                  <a:pt x="1031131" y="1708011"/>
                  <a:pt x="898010" y="1756710"/>
                  <a:pt x="645922" y="1731243"/>
                </a:cubicBezTo>
                <a:cubicBezTo>
                  <a:pt x="393834" y="1705776"/>
                  <a:pt x="229395" y="1722789"/>
                  <a:pt x="0" y="1731243"/>
                </a:cubicBezTo>
                <a:cubicBezTo>
                  <a:pt x="-24609" y="1513932"/>
                  <a:pt x="-1462" y="1260289"/>
                  <a:pt x="0" y="1119537"/>
                </a:cubicBezTo>
                <a:cubicBezTo>
                  <a:pt x="1462" y="978785"/>
                  <a:pt x="-11282" y="731393"/>
                  <a:pt x="0" y="559769"/>
                </a:cubicBezTo>
                <a:cubicBezTo>
                  <a:pt x="11282" y="388145"/>
                  <a:pt x="1152" y="214521"/>
                  <a:pt x="0" y="0"/>
                </a:cubicBezTo>
                <a:close/>
              </a:path>
            </a:pathLst>
          </a:custGeom>
          <a:solidFill>
            <a:schemeClr val="tx2">
              <a:lumMod val="20000"/>
              <a:lumOff val="80000"/>
            </a:schemeClr>
          </a:solidFill>
          <a:ln>
            <a:noFill/>
          </a:ln>
        </p:spPr>
        <p:style>
          <a:lnRef idx="0">
            <a:scrgbClr r="0" g="0" b="0"/>
          </a:lnRef>
          <a:fillRef idx="0">
            <a:scrgbClr r="0" g="0" b="0"/>
          </a:fillRef>
          <a:effectRef idx="0">
            <a:scrgbClr r="0" g="0" b="0"/>
          </a:effectRef>
          <a:fontRef idx="minor">
            <a:schemeClr val="accent3"/>
          </a:fontRef>
        </p:style>
        <p:txBody>
          <a:bodyPr wrap="square">
            <a:spAutoFit/>
          </a:bodyPr>
          <a:lstStyle/>
          <a:p>
            <a:pPr marL="609600" indent="-609600">
              <a:lnSpc>
                <a:spcPct val="120000"/>
              </a:lnSpc>
              <a:buNone/>
            </a:pPr>
            <a:r>
              <a:rPr lang="zh-CN" altLang="en-US" b="1" dirty="0">
                <a:solidFill>
                  <a:schemeClr val="tx2">
                    <a:lumMod val="75000"/>
                  </a:schemeClr>
                </a:solidFill>
              </a:rPr>
              <a:t>语法：</a:t>
            </a:r>
            <a:endParaRPr lang="en-US" altLang="zh-CN" b="1" dirty="0">
              <a:solidFill>
                <a:schemeClr val="tx2">
                  <a:lumMod val="75000"/>
                </a:schemeClr>
              </a:solidFill>
            </a:endParaRPr>
          </a:p>
          <a:p>
            <a:pPr marL="609600" indent="-609600">
              <a:lnSpc>
                <a:spcPct val="120000"/>
              </a:lnSpc>
              <a:buNone/>
            </a:pPr>
            <a:r>
              <a:rPr lang="en-US" altLang="zh-CN" b="1" dirty="0">
                <a:solidFill>
                  <a:schemeClr val="tx2">
                    <a:lumMod val="75000"/>
                  </a:schemeClr>
                </a:solidFill>
              </a:rPr>
              <a:t>INSERT</a:t>
            </a:r>
          </a:p>
          <a:p>
            <a:pPr marL="609600" indent="-609600">
              <a:lnSpc>
                <a:spcPct val="120000"/>
              </a:lnSpc>
              <a:buNone/>
            </a:pPr>
            <a:r>
              <a:rPr lang="en-US" altLang="zh-CN" b="1" dirty="0">
                <a:solidFill>
                  <a:schemeClr val="tx2">
                    <a:lumMod val="75000"/>
                  </a:schemeClr>
                </a:solidFill>
              </a:rPr>
              <a:t>	INTO  &lt;</a:t>
            </a:r>
            <a:r>
              <a:rPr lang="zh-CN" altLang="en-US" b="1" dirty="0">
                <a:solidFill>
                  <a:schemeClr val="tx2">
                    <a:lumMod val="75000"/>
                  </a:schemeClr>
                </a:solidFill>
              </a:rPr>
              <a:t>表名</a:t>
            </a:r>
            <a:r>
              <a:rPr lang="en-US" altLang="zh-CN" b="1" dirty="0">
                <a:solidFill>
                  <a:schemeClr val="tx2">
                    <a:lumMod val="75000"/>
                  </a:schemeClr>
                </a:solidFill>
              </a:rPr>
              <a:t>&gt; [(&lt;</a:t>
            </a:r>
            <a:r>
              <a:rPr lang="zh-CN" altLang="en-US" b="1" dirty="0">
                <a:solidFill>
                  <a:schemeClr val="tx2">
                    <a:lumMod val="75000"/>
                  </a:schemeClr>
                </a:solidFill>
              </a:rPr>
              <a:t>属性列</a:t>
            </a:r>
            <a:r>
              <a:rPr lang="en-US" altLang="zh-CN" b="1" dirty="0">
                <a:solidFill>
                  <a:schemeClr val="tx2">
                    <a:lumMod val="75000"/>
                  </a:schemeClr>
                </a:solidFill>
              </a:rPr>
              <a:t>1&gt;[</a:t>
            </a:r>
            <a:r>
              <a:rPr lang="zh-CN" altLang="en-US" b="1" dirty="0">
                <a:solidFill>
                  <a:schemeClr val="tx2">
                    <a:lumMod val="75000"/>
                  </a:schemeClr>
                </a:solidFill>
              </a:rPr>
              <a:t>，</a:t>
            </a:r>
            <a:r>
              <a:rPr lang="en-US" altLang="zh-CN" b="1" dirty="0">
                <a:solidFill>
                  <a:schemeClr val="tx2">
                    <a:lumMod val="75000"/>
                  </a:schemeClr>
                </a:solidFill>
              </a:rPr>
              <a:t>&lt;</a:t>
            </a:r>
            <a:r>
              <a:rPr lang="zh-CN" altLang="en-US" b="1" dirty="0">
                <a:solidFill>
                  <a:schemeClr val="tx2">
                    <a:lumMod val="75000"/>
                  </a:schemeClr>
                </a:solidFill>
              </a:rPr>
              <a:t>属性列</a:t>
            </a:r>
            <a:r>
              <a:rPr lang="en-US" altLang="zh-CN" b="1" dirty="0">
                <a:solidFill>
                  <a:schemeClr val="tx2">
                    <a:lumMod val="75000"/>
                  </a:schemeClr>
                </a:solidFill>
              </a:rPr>
              <a:t>2 &gt;</a:t>
            </a:r>
            <a:r>
              <a:rPr lang="en-US" altLang="zh-CN" b="1" dirty="0">
                <a:solidFill>
                  <a:schemeClr val="tx2">
                    <a:lumMod val="75000"/>
                  </a:schemeClr>
                </a:solidFill>
                <a:latin typeface="Times New Roman" panose="02020603050405020304" pitchFamily="18" charset="0"/>
              </a:rPr>
              <a:t>…</a:t>
            </a:r>
            <a:r>
              <a:rPr lang="en-US" altLang="zh-CN" b="1" dirty="0">
                <a:solidFill>
                  <a:schemeClr val="tx2">
                    <a:lumMod val="75000"/>
                  </a:schemeClr>
                </a:solidFill>
              </a:rPr>
              <a:t>)]</a:t>
            </a:r>
          </a:p>
          <a:p>
            <a:pPr marL="609600" indent="-609600">
              <a:lnSpc>
                <a:spcPct val="120000"/>
              </a:lnSpc>
              <a:buNone/>
            </a:pPr>
            <a:r>
              <a:rPr lang="en-US" altLang="zh-CN" b="1" dirty="0">
                <a:solidFill>
                  <a:schemeClr val="tx2">
                    <a:lumMod val="75000"/>
                  </a:schemeClr>
                </a:solidFill>
              </a:rPr>
              <a:t>VALUES</a:t>
            </a:r>
          </a:p>
          <a:p>
            <a:pPr marL="609600" indent="-609600">
              <a:lnSpc>
                <a:spcPct val="120000"/>
              </a:lnSpc>
              <a:buNone/>
            </a:pPr>
            <a:r>
              <a:rPr lang="en-US" altLang="zh-CN" b="1" dirty="0">
                <a:solidFill>
                  <a:schemeClr val="tx2">
                    <a:lumMod val="75000"/>
                  </a:schemeClr>
                </a:solidFill>
              </a:rPr>
              <a:t>	 (&lt;</a:t>
            </a:r>
            <a:r>
              <a:rPr lang="zh-CN" altLang="en-US" b="1" dirty="0">
                <a:solidFill>
                  <a:schemeClr val="tx2">
                    <a:lumMod val="75000"/>
                  </a:schemeClr>
                </a:solidFill>
              </a:rPr>
              <a:t>常量</a:t>
            </a:r>
            <a:r>
              <a:rPr lang="en-US" altLang="zh-CN" b="1" dirty="0">
                <a:solidFill>
                  <a:schemeClr val="tx2">
                    <a:lumMod val="75000"/>
                  </a:schemeClr>
                </a:solidFill>
              </a:rPr>
              <a:t>1&gt; [</a:t>
            </a:r>
            <a:r>
              <a:rPr lang="zh-CN" altLang="en-US" b="1" dirty="0">
                <a:solidFill>
                  <a:schemeClr val="tx2">
                    <a:lumMod val="75000"/>
                  </a:schemeClr>
                </a:solidFill>
              </a:rPr>
              <a:t>，</a:t>
            </a:r>
            <a:r>
              <a:rPr lang="en-US" altLang="zh-CN" b="1" dirty="0">
                <a:solidFill>
                  <a:schemeClr val="tx2">
                    <a:lumMod val="75000"/>
                  </a:schemeClr>
                </a:solidFill>
              </a:rPr>
              <a:t>&lt;</a:t>
            </a:r>
            <a:r>
              <a:rPr lang="zh-CN" altLang="en-US" b="1" dirty="0">
                <a:solidFill>
                  <a:schemeClr val="tx2">
                    <a:lumMod val="75000"/>
                  </a:schemeClr>
                </a:solidFill>
              </a:rPr>
              <a:t>常量</a:t>
            </a:r>
            <a:r>
              <a:rPr lang="en-US" altLang="zh-CN" b="1" dirty="0">
                <a:solidFill>
                  <a:schemeClr val="tx2">
                    <a:lumMod val="75000"/>
                  </a:schemeClr>
                </a:solidFill>
              </a:rPr>
              <a:t>&gt;]    </a:t>
            </a:r>
            <a:r>
              <a:rPr lang="en-US" altLang="zh-CN" b="1" dirty="0">
                <a:solidFill>
                  <a:schemeClr val="tx2">
                    <a:lumMod val="75000"/>
                  </a:schemeClr>
                </a:solidFill>
                <a:latin typeface="Times New Roman" panose="02020603050405020304" pitchFamily="18" charset="0"/>
              </a:rPr>
              <a:t>…</a:t>
            </a:r>
            <a:r>
              <a:rPr lang="en-US" altLang="zh-CN" b="1" dirty="0">
                <a:solidFill>
                  <a:schemeClr val="tx2">
                    <a:lumMod val="75000"/>
                  </a:schemeClr>
                </a:solidFill>
              </a:rPr>
              <a:t>           )</a:t>
            </a:r>
          </a:p>
        </p:txBody>
      </p:sp>
      <p:sp>
        <p:nvSpPr>
          <p:cNvPr id="18" name="矩形 17">
            <a:extLst>
              <a:ext uri="{FF2B5EF4-FFF2-40B4-BE49-F238E27FC236}">
                <a16:creationId xmlns:a16="http://schemas.microsoft.com/office/drawing/2014/main" id="{4826CA26-7863-3145-935D-BEF0A10FE8A4}"/>
              </a:ext>
            </a:extLst>
          </p:cNvPr>
          <p:cNvSpPr/>
          <p:nvPr/>
        </p:nvSpPr>
        <p:spPr>
          <a:xfrm>
            <a:off x="5938463" y="802529"/>
            <a:ext cx="6253537" cy="2956963"/>
          </a:xfrm>
          <a:prstGeom prst="rect">
            <a:avLst/>
          </a:prstGeom>
          <a:solidFill>
            <a:schemeClr val="tx2">
              <a:lumMod val="20000"/>
              <a:lumOff val="80000"/>
            </a:schemeClr>
          </a:solidFill>
        </p:spPr>
        <p:txBody>
          <a:bodyPr wrap="square">
            <a:spAutoFit/>
          </a:bodyPr>
          <a:lstStyle/>
          <a:p>
            <a:pPr>
              <a:lnSpc>
                <a:spcPct val="150000"/>
              </a:lnSpc>
            </a:pPr>
            <a:r>
              <a:rPr lang="en-US" altLang="zh-CN" b="1" dirty="0">
                <a:solidFill>
                  <a:srgbClr val="C00000"/>
                </a:solidFill>
                <a:latin typeface="Times New Roman" panose="02020603050405020304" pitchFamily="18" charset="0"/>
              </a:rPr>
              <a:t>INTO</a:t>
            </a:r>
            <a:r>
              <a:rPr lang="zh-CN" altLang="en-US" b="1" dirty="0">
                <a:solidFill>
                  <a:srgbClr val="C00000"/>
                </a:solidFill>
                <a:latin typeface="Times New Roman" panose="02020603050405020304" pitchFamily="18" charset="0"/>
              </a:rPr>
              <a:t>子句：</a:t>
            </a:r>
            <a:r>
              <a:rPr lang="zh-CN" altLang="en-US" b="1" dirty="0">
                <a:solidFill>
                  <a:schemeClr val="bg2">
                    <a:lumMod val="10000"/>
                  </a:schemeClr>
                </a:solidFill>
                <a:latin typeface="Times New Roman" panose="02020603050405020304" pitchFamily="18" charset="0"/>
              </a:rPr>
              <a:t>指定要插入数据的表名及属性列。</a:t>
            </a:r>
            <a:endParaRPr lang="en-US" altLang="zh-CN" b="1" dirty="0">
              <a:solidFill>
                <a:schemeClr val="bg2">
                  <a:lumMod val="10000"/>
                </a:schemeClr>
              </a:solidFill>
              <a:latin typeface="Times New Roman" panose="02020603050405020304" pitchFamily="18" charset="0"/>
            </a:endParaRPr>
          </a:p>
          <a:p>
            <a:pPr marL="742950" lvl="1" indent="-285750">
              <a:lnSpc>
                <a:spcPct val="150000"/>
              </a:lnSpc>
              <a:buFont typeface=".Lucida Grande UI Regular"/>
              <a:buChar char="⇢"/>
            </a:pPr>
            <a:r>
              <a:rPr lang="zh-CN" altLang="en-US" b="1" dirty="0">
                <a:solidFill>
                  <a:schemeClr val="bg2">
                    <a:lumMod val="10000"/>
                  </a:schemeClr>
                </a:solidFill>
                <a:latin typeface="Times New Roman" panose="02020603050405020304" pitchFamily="18" charset="0"/>
              </a:rPr>
              <a:t>属性列的顺序可与表定义中的顺序不一致。</a:t>
            </a:r>
            <a:endParaRPr lang="en-US" altLang="zh-CN" b="1" dirty="0">
              <a:solidFill>
                <a:schemeClr val="bg2">
                  <a:lumMod val="10000"/>
                </a:schemeClr>
              </a:solidFill>
              <a:latin typeface="Times New Roman" panose="02020603050405020304" pitchFamily="18" charset="0"/>
            </a:endParaRPr>
          </a:p>
          <a:p>
            <a:pPr marL="742950" lvl="1" indent="-285750">
              <a:lnSpc>
                <a:spcPct val="150000"/>
              </a:lnSpc>
              <a:buFont typeface=".Lucida Grande UI Regular"/>
              <a:buChar char="⇢"/>
            </a:pPr>
            <a:r>
              <a:rPr lang="zh-CN" altLang="en-US" b="1" dirty="0">
                <a:solidFill>
                  <a:schemeClr val="bg2">
                    <a:lumMod val="10000"/>
                  </a:schemeClr>
                </a:solidFill>
                <a:latin typeface="Times New Roman" panose="02020603050405020304" pitchFamily="18" charset="0"/>
              </a:rPr>
              <a:t>没有指定属性列：表示要插入的是一条完整的元组，且属性列属性与表定义中的顺序一致</a:t>
            </a:r>
            <a:endParaRPr lang="en-US" altLang="zh-CN" b="1" dirty="0">
              <a:solidFill>
                <a:schemeClr val="bg2">
                  <a:lumMod val="10000"/>
                </a:schemeClr>
              </a:solidFill>
              <a:latin typeface="Times New Roman" panose="02020603050405020304" pitchFamily="18" charset="0"/>
            </a:endParaRPr>
          </a:p>
          <a:p>
            <a:pPr marL="742950" lvl="1" indent="-285750">
              <a:lnSpc>
                <a:spcPct val="150000"/>
              </a:lnSpc>
              <a:buFont typeface=".Lucida Grande UI Regular"/>
              <a:buChar char="⇢"/>
            </a:pPr>
            <a:r>
              <a:rPr lang="zh-CN" altLang="en-US" b="1" dirty="0">
                <a:solidFill>
                  <a:schemeClr val="bg2">
                    <a:lumMod val="10000"/>
                  </a:schemeClr>
                </a:solidFill>
                <a:latin typeface="Times New Roman" panose="02020603050405020304" pitchFamily="18" charset="0"/>
              </a:rPr>
              <a:t>指定部分属性列：插入的元组在其余属性列上取空值</a:t>
            </a:r>
            <a:r>
              <a:rPr lang="en-US" altLang="zh-CN" b="1" dirty="0">
                <a:solidFill>
                  <a:schemeClr val="bg2">
                    <a:lumMod val="10000"/>
                  </a:schemeClr>
                </a:solidFill>
                <a:latin typeface="Times New Roman" panose="02020603050405020304" pitchFamily="18" charset="0"/>
              </a:rPr>
              <a:t>.</a:t>
            </a:r>
          </a:p>
          <a:p>
            <a:pPr lvl="1" indent="-447675">
              <a:lnSpc>
                <a:spcPct val="150000"/>
              </a:lnSpc>
            </a:pPr>
            <a:r>
              <a:rPr lang="en-US" altLang="zh-CN" b="1" dirty="0">
                <a:solidFill>
                  <a:srgbClr val="C00000"/>
                </a:solidFill>
                <a:latin typeface="Times New Roman" panose="02020603050405020304" pitchFamily="18" charset="0"/>
              </a:rPr>
              <a:t>VALUES</a:t>
            </a:r>
            <a:r>
              <a:rPr lang="zh-CN" altLang="en-US" b="1" dirty="0">
                <a:solidFill>
                  <a:srgbClr val="C00000"/>
                </a:solidFill>
                <a:latin typeface="Times New Roman" panose="02020603050405020304" pitchFamily="18" charset="0"/>
              </a:rPr>
              <a:t>子句：</a:t>
            </a:r>
            <a:r>
              <a:rPr lang="en-US" altLang="zh-CN" b="1" dirty="0">
                <a:solidFill>
                  <a:srgbClr val="C00000"/>
                </a:solidFill>
                <a:latin typeface="Times New Roman" panose="02020603050405020304" pitchFamily="18" charset="0"/>
              </a:rPr>
              <a:t> </a:t>
            </a:r>
            <a:r>
              <a:rPr lang="zh-CN" altLang="en-US" b="1" dirty="0">
                <a:solidFill>
                  <a:schemeClr val="bg2">
                    <a:lumMod val="10000"/>
                  </a:schemeClr>
                </a:solidFill>
                <a:latin typeface="Times New Roman" panose="02020603050405020304" pitchFamily="18" charset="0"/>
              </a:rPr>
              <a:t>提供的值必须与</a:t>
            </a:r>
            <a:r>
              <a:rPr lang="en-US" altLang="zh-CN" b="1" dirty="0">
                <a:solidFill>
                  <a:schemeClr val="bg2">
                    <a:lumMod val="10000"/>
                  </a:schemeClr>
                </a:solidFill>
                <a:latin typeface="Times New Roman" panose="02020603050405020304" pitchFamily="18" charset="0"/>
              </a:rPr>
              <a:t>INTO</a:t>
            </a:r>
            <a:r>
              <a:rPr lang="zh-CN" altLang="en-US" b="1" dirty="0">
                <a:solidFill>
                  <a:schemeClr val="bg2">
                    <a:lumMod val="10000"/>
                  </a:schemeClr>
                </a:solidFill>
                <a:latin typeface="Times New Roman" panose="02020603050405020304" pitchFamily="18" charset="0"/>
              </a:rPr>
              <a:t>子句匹配，包括值的个数和值的类型。</a:t>
            </a:r>
            <a:endParaRPr lang="en-US" altLang="zh-CN" b="1" dirty="0">
              <a:solidFill>
                <a:schemeClr val="bg2">
                  <a:lumMod val="10000"/>
                </a:schemeClr>
              </a:solidFill>
              <a:latin typeface="Times New Roman" panose="02020603050405020304" pitchFamily="18" charset="0"/>
            </a:endParaRPr>
          </a:p>
        </p:txBody>
      </p:sp>
      <p:sp>
        <p:nvSpPr>
          <p:cNvPr id="19" name="矩形 18">
            <a:extLst>
              <a:ext uri="{FF2B5EF4-FFF2-40B4-BE49-F238E27FC236}">
                <a16:creationId xmlns:a16="http://schemas.microsoft.com/office/drawing/2014/main" id="{64961593-0141-9441-9EBA-A6B282E7143F}"/>
              </a:ext>
            </a:extLst>
          </p:cNvPr>
          <p:cNvSpPr/>
          <p:nvPr/>
        </p:nvSpPr>
        <p:spPr>
          <a:xfrm>
            <a:off x="5597237" y="3664336"/>
            <a:ext cx="6701398" cy="2636619"/>
          </a:xfrm>
          <a:prstGeom prst="rect">
            <a:avLst/>
          </a:prstGeom>
          <a:solidFill>
            <a:schemeClr val="accent1">
              <a:lumMod val="20000"/>
              <a:lumOff val="80000"/>
            </a:schemeClr>
          </a:solidFill>
          <a:ln>
            <a:solidFill>
              <a:schemeClr val="bg1"/>
            </a:solidFill>
          </a:ln>
        </p:spPr>
        <p:txBody>
          <a:bodyPr wrap="square">
            <a:spAutoFit/>
          </a:bodyPr>
          <a:lstStyle/>
          <a:p>
            <a:pPr>
              <a:lnSpc>
                <a:spcPct val="140000"/>
              </a:lnSpc>
              <a:buFont typeface="Wingdings" pitchFamily="2" charset="2"/>
              <a:buNone/>
            </a:pPr>
            <a:r>
              <a:rPr lang="zh-CN" altLang="en-US" sz="2000" b="1" dirty="0">
                <a:latin typeface="Times New Roman" panose="02020603050405020304" pitchFamily="18" charset="0"/>
              </a:rPr>
              <a:t>例：将一个新学生记录插入到</a:t>
            </a:r>
            <a:r>
              <a:rPr lang="en-US" altLang="zh-CN" sz="2000" b="1" dirty="0">
                <a:latin typeface="Times New Roman" panose="02020603050405020304" pitchFamily="18" charset="0"/>
              </a:rPr>
              <a:t>Student</a:t>
            </a:r>
            <a:r>
              <a:rPr lang="zh-CN" altLang="en-US" sz="2000" b="1" dirty="0">
                <a:latin typeface="Times New Roman" panose="02020603050405020304" pitchFamily="18" charset="0"/>
              </a:rPr>
              <a:t>表中，学号：</a:t>
            </a:r>
            <a:r>
              <a:rPr lang="en-US" altLang="zh-CN" sz="2000" b="1" dirty="0">
                <a:latin typeface="Times New Roman" panose="02020603050405020304" pitchFamily="18" charset="0"/>
              </a:rPr>
              <a:t>95020</a:t>
            </a:r>
            <a:r>
              <a:rPr lang="zh-CN" altLang="en-US" sz="2000" b="1" dirty="0">
                <a:latin typeface="Times New Roman" panose="02020603050405020304" pitchFamily="18" charset="0"/>
              </a:rPr>
              <a:t>；姓名：陈冬；性别：男；所在系：</a:t>
            </a:r>
            <a:r>
              <a:rPr lang="en-US" altLang="zh-CN" sz="2000" b="1" dirty="0">
                <a:latin typeface="Times New Roman" panose="02020603050405020304" pitchFamily="18" charset="0"/>
              </a:rPr>
              <a:t>IS</a:t>
            </a:r>
            <a:r>
              <a:rPr lang="zh-CN" altLang="en-US" sz="2000" b="1" dirty="0">
                <a:latin typeface="Times New Roman" panose="02020603050405020304" pitchFamily="18" charset="0"/>
              </a:rPr>
              <a:t>；年龄：</a:t>
            </a:r>
            <a:r>
              <a:rPr lang="en-US" altLang="zh-CN" sz="2000" b="1" dirty="0">
                <a:latin typeface="Times New Roman" panose="02020603050405020304" pitchFamily="18" charset="0"/>
              </a:rPr>
              <a:t>18</a:t>
            </a:r>
            <a:r>
              <a:rPr lang="zh-CN" altLang="en-US" sz="2000" b="1" dirty="0">
                <a:latin typeface="Times New Roman" panose="02020603050405020304" pitchFamily="18" charset="0"/>
              </a:rPr>
              <a:t>岁。</a:t>
            </a:r>
            <a:endParaRPr lang="en-US" altLang="zh-CN" sz="2000" b="1" dirty="0">
              <a:latin typeface="Times New Roman" panose="02020603050405020304" pitchFamily="18" charset="0"/>
            </a:endParaRPr>
          </a:p>
          <a:p>
            <a:pPr indent="400050">
              <a:lnSpc>
                <a:spcPct val="140000"/>
              </a:lnSpc>
              <a:buFont typeface="Wingdings" pitchFamily="2" charset="2"/>
              <a:buNone/>
            </a:pPr>
            <a:r>
              <a:rPr lang="en-US" altLang="zh-CN" sz="2000" b="1" dirty="0">
                <a:latin typeface="Times New Roman" panose="02020603050405020304" pitchFamily="18" charset="0"/>
              </a:rPr>
              <a:t>INSERT </a:t>
            </a:r>
          </a:p>
          <a:p>
            <a:pPr indent="400050">
              <a:lnSpc>
                <a:spcPct val="140000"/>
              </a:lnSpc>
              <a:buFont typeface="Wingdings" pitchFamily="2" charset="2"/>
              <a:buNone/>
            </a:pPr>
            <a:r>
              <a:rPr lang="en-US" altLang="zh-CN" sz="2000" b="1" dirty="0">
                <a:latin typeface="Times New Roman" panose="02020603050405020304" pitchFamily="18" charset="0"/>
              </a:rPr>
              <a:t>	INTO student(</a:t>
            </a:r>
            <a:r>
              <a:rPr lang="en-US" altLang="zh-CN" sz="2000" b="1" dirty="0" err="1">
                <a:latin typeface="Times New Roman" panose="02020603050405020304" pitchFamily="18" charset="0"/>
              </a:rPr>
              <a:t>sno,sname,sex,sdept,sage</a:t>
            </a:r>
            <a:r>
              <a:rPr lang="en-US" altLang="zh-CN" sz="2000" b="1" dirty="0">
                <a:latin typeface="Times New Roman" panose="02020603050405020304" pitchFamily="18" charset="0"/>
              </a:rPr>
              <a:t>)</a:t>
            </a:r>
          </a:p>
          <a:p>
            <a:pPr indent="400050">
              <a:lnSpc>
                <a:spcPct val="140000"/>
              </a:lnSpc>
              <a:buFont typeface="Wingdings" pitchFamily="2" charset="2"/>
              <a:buNone/>
            </a:pPr>
            <a:r>
              <a:rPr lang="en-US" altLang="zh-CN" sz="2000" b="1" dirty="0">
                <a:latin typeface="Times New Roman" panose="02020603050405020304" pitchFamily="18" charset="0"/>
              </a:rPr>
              <a:t>VALUES </a:t>
            </a:r>
          </a:p>
          <a:p>
            <a:pPr indent="400050">
              <a:lnSpc>
                <a:spcPct val="140000"/>
              </a:lnSpc>
              <a:buFont typeface="Wingdings" pitchFamily="2" charset="2"/>
              <a:buNone/>
            </a:pPr>
            <a:r>
              <a:rPr lang="en-US" altLang="zh-CN" sz="2000" b="1" dirty="0">
                <a:latin typeface="Times New Roman" panose="02020603050405020304" pitchFamily="18" charset="0"/>
              </a:rPr>
              <a:t>	(</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95020</a:t>
            </a:r>
            <a:r>
              <a:rPr lang="zh-CN" altLang="en-US" sz="2000" b="1" dirty="0">
                <a:latin typeface="Times New Roman" panose="02020603050405020304" pitchFamily="18" charset="0"/>
              </a:rPr>
              <a:t>’，‘陈冬’，‘男’，</a:t>
            </a:r>
            <a:r>
              <a:rPr lang="en-US" altLang="zh-CN" sz="2000" b="1" dirty="0">
                <a:latin typeface="Times New Roman" panose="02020603050405020304" pitchFamily="18" charset="0"/>
              </a:rPr>
              <a:t> 'IS'</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18)</a:t>
            </a:r>
            <a:r>
              <a:rPr lang="zh-CN" altLang="en-US" sz="2000" b="1" dirty="0">
                <a:latin typeface="Times New Roman" panose="02020603050405020304" pitchFamily="18" charset="0"/>
              </a:rPr>
              <a:t>；</a:t>
            </a:r>
          </a:p>
        </p:txBody>
      </p:sp>
      <p:sp>
        <p:nvSpPr>
          <p:cNvPr id="20" name="矩形 19">
            <a:extLst>
              <a:ext uri="{FF2B5EF4-FFF2-40B4-BE49-F238E27FC236}">
                <a16:creationId xmlns:a16="http://schemas.microsoft.com/office/drawing/2014/main" id="{03A0ED32-8017-574B-9B10-88B62B2C77FE}"/>
              </a:ext>
            </a:extLst>
          </p:cNvPr>
          <p:cNvSpPr/>
          <p:nvPr/>
        </p:nvSpPr>
        <p:spPr>
          <a:xfrm>
            <a:off x="492607" y="4332204"/>
            <a:ext cx="5102206" cy="2369880"/>
          </a:xfrm>
          <a:prstGeom prst="rect">
            <a:avLst/>
          </a:prstGeom>
          <a:solidFill>
            <a:schemeClr val="accent1">
              <a:lumMod val="20000"/>
              <a:lumOff val="80000"/>
            </a:schemeClr>
          </a:solidFill>
          <a:ln>
            <a:solidFill>
              <a:schemeClr val="bg1"/>
            </a:solidFill>
          </a:ln>
        </p:spPr>
        <p:txBody>
          <a:bodyPr wrap="square">
            <a:spAutoFit/>
          </a:bodyPr>
          <a:lstStyle/>
          <a:p>
            <a:pPr>
              <a:lnSpc>
                <a:spcPct val="90000"/>
              </a:lnSpc>
              <a:buFont typeface="Wingdings" pitchFamily="2" charset="2"/>
              <a:buNone/>
            </a:pPr>
            <a:r>
              <a:rPr lang="zh-CN" altLang="en-US" sz="2000" b="1" dirty="0">
                <a:latin typeface="Times New Roman" panose="02020603050405020304" pitchFamily="18" charset="0"/>
              </a:rPr>
              <a:t>例：插入一条选课记录</a:t>
            </a:r>
            <a:r>
              <a:rPr lang="en-US" altLang="zh-CN" sz="2000" b="1" dirty="0">
                <a:latin typeface="Times New Roman" panose="02020603050405020304" pitchFamily="18" charset="0"/>
              </a:rPr>
              <a:t>( ‘95020’</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‘1 ’)</a:t>
            </a:r>
            <a:r>
              <a:rPr lang="zh-CN" altLang="en-US" sz="2000" b="1" dirty="0">
                <a:latin typeface="Times New Roman" panose="02020603050405020304" pitchFamily="18" charset="0"/>
              </a:rPr>
              <a:t>。</a:t>
            </a:r>
            <a:endParaRPr lang="en-US" altLang="zh-CN" sz="2000" b="1" dirty="0">
              <a:latin typeface="Times New Roman" panose="02020603050405020304" pitchFamily="18" charset="0"/>
            </a:endParaRPr>
          </a:p>
          <a:p>
            <a:pPr indent="317500">
              <a:lnSpc>
                <a:spcPct val="140000"/>
              </a:lnSpc>
              <a:buFont typeface="Wingdings" pitchFamily="2" charset="2"/>
              <a:buNone/>
            </a:pPr>
            <a:r>
              <a:rPr lang="en-US" altLang="zh-CN" sz="2000" b="1" dirty="0">
                <a:latin typeface="Times New Roman" panose="02020603050405020304" pitchFamily="18" charset="0"/>
              </a:rPr>
              <a:t>INSERT  </a:t>
            </a:r>
          </a:p>
          <a:p>
            <a:pPr indent="317500">
              <a:lnSpc>
                <a:spcPct val="140000"/>
              </a:lnSpc>
              <a:buFont typeface="Wingdings" pitchFamily="2" charset="2"/>
              <a:buNone/>
            </a:pPr>
            <a:r>
              <a:rPr lang="en-US" altLang="zh-CN" sz="2000" b="1" dirty="0">
                <a:latin typeface="Times New Roman" panose="02020603050405020304" pitchFamily="18" charset="0"/>
              </a:rPr>
              <a:t>	INTO SC(</a:t>
            </a:r>
            <a:r>
              <a:rPr lang="en-US" altLang="zh-CN" sz="2000" b="1" dirty="0" err="1">
                <a:latin typeface="Times New Roman" panose="02020603050405020304" pitchFamily="18" charset="0"/>
              </a:rPr>
              <a:t>Sno</a:t>
            </a:r>
            <a:r>
              <a:rPr lang="zh-CN" altLang="en-US" sz="2000" b="1" dirty="0">
                <a:latin typeface="Times New Roman" panose="02020603050405020304" pitchFamily="18" charset="0"/>
              </a:rPr>
              <a:t>，</a:t>
            </a:r>
            <a:r>
              <a:rPr lang="en-US" altLang="zh-CN" sz="2000" b="1" dirty="0" err="1">
                <a:latin typeface="Times New Roman" panose="02020603050405020304" pitchFamily="18" charset="0"/>
              </a:rPr>
              <a:t>Cno</a:t>
            </a:r>
            <a:r>
              <a:rPr lang="en-US" altLang="zh-CN" sz="2000" b="1" dirty="0">
                <a:latin typeface="Times New Roman" panose="02020603050405020304" pitchFamily="18" charset="0"/>
              </a:rPr>
              <a:t>)</a:t>
            </a:r>
          </a:p>
          <a:p>
            <a:pPr indent="317500">
              <a:lnSpc>
                <a:spcPct val="140000"/>
              </a:lnSpc>
              <a:buFont typeface="Wingdings" pitchFamily="2" charset="2"/>
              <a:buNone/>
            </a:pPr>
            <a:r>
              <a:rPr lang="en-US" altLang="zh-CN" sz="2000" b="1" dirty="0">
                <a:latin typeface="Times New Roman" panose="02020603050405020304" pitchFamily="18" charset="0"/>
              </a:rPr>
              <a:t>VALUES </a:t>
            </a:r>
          </a:p>
          <a:p>
            <a:pPr indent="317500">
              <a:lnSpc>
                <a:spcPct val="140000"/>
              </a:lnSpc>
              <a:buFont typeface="Wingdings" pitchFamily="2" charset="2"/>
              <a:buNone/>
            </a:pPr>
            <a:r>
              <a:rPr lang="en-US" altLang="zh-CN" sz="2000" b="1" dirty="0">
                <a:latin typeface="Times New Roman" panose="02020603050405020304" pitchFamily="18" charset="0"/>
              </a:rPr>
              <a:t>	(' 95020 '</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 1 ')</a:t>
            </a:r>
            <a:r>
              <a:rPr lang="zh-CN" altLang="en-US" sz="2000" b="1" dirty="0">
                <a:latin typeface="Times New Roman" panose="02020603050405020304" pitchFamily="18" charset="0"/>
              </a:rPr>
              <a:t>；</a:t>
            </a:r>
            <a:endParaRPr lang="en-US" altLang="zh-CN" sz="2000" b="1" dirty="0">
              <a:latin typeface="Times New Roman" panose="02020603050405020304" pitchFamily="18" charset="0"/>
            </a:endParaRPr>
          </a:p>
          <a:p>
            <a:pPr>
              <a:lnSpc>
                <a:spcPct val="90000"/>
              </a:lnSpc>
              <a:buFont typeface="Wingdings" pitchFamily="2" charset="2"/>
              <a:buNone/>
            </a:pPr>
            <a:r>
              <a:rPr lang="zh-CN" altLang="en-US" sz="2000" b="1" dirty="0">
                <a:solidFill>
                  <a:srgbClr val="C00000"/>
                </a:solidFill>
                <a:latin typeface="Times New Roman" panose="02020603050405020304" pitchFamily="18" charset="0"/>
              </a:rPr>
              <a:t>新插入的记录在</a:t>
            </a:r>
            <a:r>
              <a:rPr lang="en-US" altLang="zh-CN" sz="2000" b="1" dirty="0">
                <a:solidFill>
                  <a:srgbClr val="C00000"/>
                </a:solidFill>
                <a:latin typeface="Times New Roman" panose="02020603050405020304" pitchFamily="18" charset="0"/>
              </a:rPr>
              <a:t>Grade</a:t>
            </a:r>
            <a:r>
              <a:rPr lang="zh-CN" altLang="en-US" sz="2000" b="1" dirty="0">
                <a:solidFill>
                  <a:srgbClr val="C00000"/>
                </a:solidFill>
                <a:latin typeface="Times New Roman" panose="02020603050405020304" pitchFamily="18" charset="0"/>
              </a:rPr>
              <a:t>列上取空值</a:t>
            </a:r>
            <a:r>
              <a:rPr lang="en-US" altLang="zh-CN" sz="2000" b="1" dirty="0">
                <a:solidFill>
                  <a:srgbClr val="C00000"/>
                </a:solidFill>
                <a:latin typeface="Times New Roman" panose="02020603050405020304" pitchFamily="18" charset="0"/>
              </a:rPr>
              <a:t>NULL</a:t>
            </a:r>
            <a:endParaRPr lang="zh-CN" altLang="en-US" sz="2000" dirty="0">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animBg="1"/>
      <p:bldP spid="18" grpId="0" animBg="1"/>
      <p:bldP spid="19" grpId="0" animBg="1"/>
      <p:bldP spid="20"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33A0D-23CC-4845-8678-0FBA4B8D8841}"/>
              </a:ext>
            </a:extLst>
          </p:cNvPr>
          <p:cNvSpPr>
            <a:spLocks noGrp="1"/>
          </p:cNvSpPr>
          <p:nvPr>
            <p:ph type="title"/>
          </p:nvPr>
        </p:nvSpPr>
        <p:spPr/>
        <p:txBody>
          <a:bodyPr/>
          <a:lstStyle/>
          <a:p>
            <a:r>
              <a:rPr lang="en-US" altLang="zh-CN" dirty="0">
                <a:solidFill>
                  <a:schemeClr val="bg2">
                    <a:lumMod val="10000"/>
                  </a:schemeClr>
                </a:solidFill>
              </a:rPr>
              <a:t>5.5.1  </a:t>
            </a:r>
            <a:r>
              <a:rPr lang="zh-CN" altLang="en-US" dirty="0">
                <a:solidFill>
                  <a:schemeClr val="bg2">
                    <a:lumMod val="10000"/>
                  </a:schemeClr>
                </a:solidFill>
              </a:rPr>
              <a:t>插入数据</a:t>
            </a:r>
            <a:r>
              <a:rPr lang="en-US" altLang="zh-CN" dirty="0">
                <a:solidFill>
                  <a:schemeClr val="bg2">
                    <a:lumMod val="10000"/>
                  </a:schemeClr>
                </a:solidFill>
              </a:rPr>
              <a:t>——</a:t>
            </a:r>
            <a:r>
              <a:rPr lang="zh-CN" altLang="en-US" dirty="0">
                <a:solidFill>
                  <a:schemeClr val="bg2">
                    <a:lumMod val="10000"/>
                  </a:schemeClr>
                </a:solidFill>
              </a:rPr>
              <a:t>两种方式</a:t>
            </a:r>
            <a:endParaRPr kumimoji="1" lang="zh-CN" altLang="en-US" dirty="0"/>
          </a:p>
        </p:txBody>
      </p:sp>
      <p:sp>
        <p:nvSpPr>
          <p:cNvPr id="4" name="泪滴形 3">
            <a:extLst>
              <a:ext uri="{FF2B5EF4-FFF2-40B4-BE49-F238E27FC236}">
                <a16:creationId xmlns:a16="http://schemas.microsoft.com/office/drawing/2014/main" id="{71DFAC35-6E75-CA42-9BF1-6EB2F0356EFB}"/>
              </a:ext>
            </a:extLst>
          </p:cNvPr>
          <p:cNvSpPr/>
          <p:nvPr/>
        </p:nvSpPr>
        <p:spPr>
          <a:xfrm>
            <a:off x="367222" y="1193864"/>
            <a:ext cx="863153" cy="863153"/>
          </a:xfrm>
          <a:prstGeom prst="teardrop">
            <a:avLst/>
          </a:prstGeom>
          <a:solidFill>
            <a:srgbClr val="596784"/>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1600" dirty="0">
                <a:latin typeface="微软雅黑" panose="020B0503020204020204" pitchFamily="34" charset="-122"/>
                <a:ea typeface="微软雅黑" panose="020B0503020204020204" pitchFamily="34" charset="-122"/>
              </a:rPr>
              <a:t>1</a:t>
            </a:r>
          </a:p>
        </p:txBody>
      </p:sp>
      <p:sp>
        <p:nvSpPr>
          <p:cNvPr id="5" name="泪滴形 4">
            <a:extLst>
              <a:ext uri="{FF2B5EF4-FFF2-40B4-BE49-F238E27FC236}">
                <a16:creationId xmlns:a16="http://schemas.microsoft.com/office/drawing/2014/main" id="{7C7E823C-2E17-D94C-975F-E65C35188CCA}"/>
              </a:ext>
            </a:extLst>
          </p:cNvPr>
          <p:cNvSpPr/>
          <p:nvPr/>
        </p:nvSpPr>
        <p:spPr>
          <a:xfrm>
            <a:off x="367222" y="2334942"/>
            <a:ext cx="863153" cy="863153"/>
          </a:xfrm>
          <a:prstGeom prst="teardrop">
            <a:avLst/>
          </a:prstGeom>
          <a:solidFill>
            <a:srgbClr val="FFB407"/>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1600" dirty="0">
                <a:latin typeface="微软雅黑" panose="020B0503020204020204" pitchFamily="34" charset="-122"/>
                <a:ea typeface="微软雅黑" panose="020B0503020204020204" pitchFamily="34" charset="-122"/>
              </a:rPr>
              <a:t>2</a:t>
            </a:r>
          </a:p>
        </p:txBody>
      </p:sp>
      <p:sp>
        <p:nvSpPr>
          <p:cNvPr id="6" name="Rectangle 5">
            <a:hlinkClick r:id="rId2"/>
            <a:extLst>
              <a:ext uri="{FF2B5EF4-FFF2-40B4-BE49-F238E27FC236}">
                <a16:creationId xmlns:a16="http://schemas.microsoft.com/office/drawing/2014/main" id="{E4631DFF-64B5-314C-8737-E2174AB7C77D}"/>
              </a:ext>
            </a:extLst>
          </p:cNvPr>
          <p:cNvSpPr>
            <a:spLocks noChangeArrowheads="1"/>
          </p:cNvSpPr>
          <p:nvPr/>
        </p:nvSpPr>
        <p:spPr bwMode="gray">
          <a:xfrm>
            <a:off x="1409853" y="1071594"/>
            <a:ext cx="4898479" cy="1175842"/>
          </a:xfrm>
          <a:prstGeom prst="rect">
            <a:avLst/>
          </a:prstGeom>
          <a:noFill/>
          <a:ln>
            <a:noFill/>
          </a:ln>
        </p:spPr>
        <p:txBody>
          <a:bodyPr lIns="0" tIns="132000" rIns="176000" bIns="88000"/>
          <a:lstStyle>
            <a:lvl1pPr marL="190500" indent="-190500"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indent="0" defTabSz="1450940">
              <a:lnSpc>
                <a:spcPct val="150000"/>
              </a:lnSpc>
              <a:buNone/>
            </a:pPr>
            <a:r>
              <a:rPr lang="zh-CN" altLang="en-US" sz="2000" b="1" dirty="0"/>
              <a:t>插入单个元组</a:t>
            </a:r>
            <a:endParaRPr lang="en-US" altLang="zh-CN" sz="2000" b="1" dirty="0"/>
          </a:p>
          <a:p>
            <a:pPr marL="0" indent="0" defTabSz="1450940">
              <a:lnSpc>
                <a:spcPct val="150000"/>
              </a:lnSpc>
              <a:buNone/>
            </a:pPr>
            <a:r>
              <a:rPr lang="zh-CN" altLang="en-US" sz="2000" b="1" dirty="0"/>
              <a:t>      将新元组插入指定表中。</a:t>
            </a:r>
            <a:endParaRPr lang="en-US" altLang="zh-CN" sz="2000" b="1" dirty="0"/>
          </a:p>
          <a:p>
            <a:pPr marL="0" indent="0" defTabSz="1450940">
              <a:lnSpc>
                <a:spcPct val="150000"/>
              </a:lnSpc>
              <a:buNone/>
            </a:pPr>
            <a:endParaRPr lang="zh-CN" altLang="en-US" sz="2000"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 name="Rectangle 5">
            <a:hlinkClick r:id="rId2"/>
            <a:extLst>
              <a:ext uri="{FF2B5EF4-FFF2-40B4-BE49-F238E27FC236}">
                <a16:creationId xmlns:a16="http://schemas.microsoft.com/office/drawing/2014/main" id="{22302050-A1EC-D746-BA76-6D66FA0E603B}"/>
              </a:ext>
            </a:extLst>
          </p:cNvPr>
          <p:cNvSpPr>
            <a:spLocks noChangeArrowheads="1"/>
          </p:cNvSpPr>
          <p:nvPr/>
        </p:nvSpPr>
        <p:spPr bwMode="gray">
          <a:xfrm>
            <a:off x="1409853" y="2241136"/>
            <a:ext cx="4034983" cy="1050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32000" rIns="176000" bIns="88000"/>
          <a:lstStyle>
            <a:lvl1pPr marL="190500" indent="-190500"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indent="0" defTabSz="1450940">
              <a:lnSpc>
                <a:spcPct val="150000"/>
              </a:lnSpc>
              <a:buNone/>
            </a:pPr>
            <a:r>
              <a:rPr lang="zh-CN" altLang="en-US" sz="2000" b="1" dirty="0"/>
              <a:t>插入子查询结果</a:t>
            </a:r>
            <a:endParaRPr lang="en-US" altLang="zh-CN" sz="2000" b="1" dirty="0"/>
          </a:p>
          <a:p>
            <a:pPr marL="0" indent="0" defTabSz="1450940">
              <a:lnSpc>
                <a:spcPct val="150000"/>
              </a:lnSpc>
              <a:buNone/>
            </a:pPr>
            <a:r>
              <a:rPr lang="zh-CN" altLang="en-US" sz="2000" b="1" dirty="0"/>
              <a:t>      将</a:t>
            </a:r>
            <a:r>
              <a:rPr lang="zh-CN" altLang="en-US" sz="2000" b="1" dirty="0">
                <a:solidFill>
                  <a:srgbClr val="C00000"/>
                </a:solidFill>
              </a:rPr>
              <a:t>子查询</a:t>
            </a:r>
            <a:r>
              <a:rPr lang="zh-CN" altLang="en-US" sz="2000" b="1" dirty="0"/>
              <a:t>结果插入指定表中</a:t>
            </a:r>
          </a:p>
        </p:txBody>
      </p:sp>
      <p:sp>
        <p:nvSpPr>
          <p:cNvPr id="10" name="矩形 9">
            <a:extLst>
              <a:ext uri="{FF2B5EF4-FFF2-40B4-BE49-F238E27FC236}">
                <a16:creationId xmlns:a16="http://schemas.microsoft.com/office/drawing/2014/main" id="{72B4D250-56B3-9643-9FC5-8B8003EBF0E5}"/>
              </a:ext>
            </a:extLst>
          </p:cNvPr>
          <p:cNvSpPr/>
          <p:nvPr/>
        </p:nvSpPr>
        <p:spPr>
          <a:xfrm>
            <a:off x="379344" y="3348077"/>
            <a:ext cx="6096000" cy="1400448"/>
          </a:xfrm>
          <a:custGeom>
            <a:avLst/>
            <a:gdLst>
              <a:gd name="connsiteX0" fmla="*/ 0 w 6096000"/>
              <a:gd name="connsiteY0" fmla="*/ 0 h 1400448"/>
              <a:gd name="connsiteX1" fmla="*/ 677333 w 6096000"/>
              <a:gd name="connsiteY1" fmla="*/ 0 h 1400448"/>
              <a:gd name="connsiteX2" fmla="*/ 1232747 w 6096000"/>
              <a:gd name="connsiteY2" fmla="*/ 0 h 1400448"/>
              <a:gd name="connsiteX3" fmla="*/ 1727200 w 6096000"/>
              <a:gd name="connsiteY3" fmla="*/ 0 h 1400448"/>
              <a:gd name="connsiteX4" fmla="*/ 2465493 w 6096000"/>
              <a:gd name="connsiteY4" fmla="*/ 0 h 1400448"/>
              <a:gd name="connsiteX5" fmla="*/ 3142827 w 6096000"/>
              <a:gd name="connsiteY5" fmla="*/ 0 h 1400448"/>
              <a:gd name="connsiteX6" fmla="*/ 3637280 w 6096000"/>
              <a:gd name="connsiteY6" fmla="*/ 0 h 1400448"/>
              <a:gd name="connsiteX7" fmla="*/ 4192693 w 6096000"/>
              <a:gd name="connsiteY7" fmla="*/ 0 h 1400448"/>
              <a:gd name="connsiteX8" fmla="*/ 4930987 w 6096000"/>
              <a:gd name="connsiteY8" fmla="*/ 0 h 1400448"/>
              <a:gd name="connsiteX9" fmla="*/ 6096000 w 6096000"/>
              <a:gd name="connsiteY9" fmla="*/ 0 h 1400448"/>
              <a:gd name="connsiteX10" fmla="*/ 6096000 w 6096000"/>
              <a:gd name="connsiteY10" fmla="*/ 438807 h 1400448"/>
              <a:gd name="connsiteX11" fmla="*/ 6096000 w 6096000"/>
              <a:gd name="connsiteY11" fmla="*/ 905623 h 1400448"/>
              <a:gd name="connsiteX12" fmla="*/ 6096000 w 6096000"/>
              <a:gd name="connsiteY12" fmla="*/ 1400448 h 1400448"/>
              <a:gd name="connsiteX13" fmla="*/ 5357707 w 6096000"/>
              <a:gd name="connsiteY13" fmla="*/ 1400448 h 1400448"/>
              <a:gd name="connsiteX14" fmla="*/ 4680373 w 6096000"/>
              <a:gd name="connsiteY14" fmla="*/ 1400448 h 1400448"/>
              <a:gd name="connsiteX15" fmla="*/ 3881120 w 6096000"/>
              <a:gd name="connsiteY15" fmla="*/ 1400448 h 1400448"/>
              <a:gd name="connsiteX16" fmla="*/ 3203787 w 6096000"/>
              <a:gd name="connsiteY16" fmla="*/ 1400448 h 1400448"/>
              <a:gd name="connsiteX17" fmla="*/ 2648373 w 6096000"/>
              <a:gd name="connsiteY17" fmla="*/ 1400448 h 1400448"/>
              <a:gd name="connsiteX18" fmla="*/ 2153920 w 6096000"/>
              <a:gd name="connsiteY18" fmla="*/ 1400448 h 1400448"/>
              <a:gd name="connsiteX19" fmla="*/ 1598507 w 6096000"/>
              <a:gd name="connsiteY19" fmla="*/ 1400448 h 1400448"/>
              <a:gd name="connsiteX20" fmla="*/ 921173 w 6096000"/>
              <a:gd name="connsiteY20" fmla="*/ 1400448 h 1400448"/>
              <a:gd name="connsiteX21" fmla="*/ 0 w 6096000"/>
              <a:gd name="connsiteY21" fmla="*/ 1400448 h 1400448"/>
              <a:gd name="connsiteX22" fmla="*/ 0 w 6096000"/>
              <a:gd name="connsiteY22" fmla="*/ 947636 h 1400448"/>
              <a:gd name="connsiteX23" fmla="*/ 0 w 6096000"/>
              <a:gd name="connsiteY23" fmla="*/ 480820 h 1400448"/>
              <a:gd name="connsiteX24" fmla="*/ 0 w 6096000"/>
              <a:gd name="connsiteY24" fmla="*/ 0 h 140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096000" h="1400448" fill="none" extrusionOk="0">
                <a:moveTo>
                  <a:pt x="0" y="0"/>
                </a:moveTo>
                <a:cubicBezTo>
                  <a:pt x="249712" y="-4458"/>
                  <a:pt x="406532" y="3787"/>
                  <a:pt x="677333" y="0"/>
                </a:cubicBezTo>
                <a:cubicBezTo>
                  <a:pt x="948134" y="-3787"/>
                  <a:pt x="1114235" y="981"/>
                  <a:pt x="1232747" y="0"/>
                </a:cubicBezTo>
                <a:cubicBezTo>
                  <a:pt x="1351259" y="-981"/>
                  <a:pt x="1522422" y="-11038"/>
                  <a:pt x="1727200" y="0"/>
                </a:cubicBezTo>
                <a:cubicBezTo>
                  <a:pt x="1931978" y="11038"/>
                  <a:pt x="2104724" y="-17806"/>
                  <a:pt x="2465493" y="0"/>
                </a:cubicBezTo>
                <a:cubicBezTo>
                  <a:pt x="2826262" y="17806"/>
                  <a:pt x="2940844" y="15855"/>
                  <a:pt x="3142827" y="0"/>
                </a:cubicBezTo>
                <a:cubicBezTo>
                  <a:pt x="3344810" y="-15855"/>
                  <a:pt x="3439869" y="-1776"/>
                  <a:pt x="3637280" y="0"/>
                </a:cubicBezTo>
                <a:cubicBezTo>
                  <a:pt x="3834691" y="1776"/>
                  <a:pt x="3918964" y="7217"/>
                  <a:pt x="4192693" y="0"/>
                </a:cubicBezTo>
                <a:cubicBezTo>
                  <a:pt x="4466422" y="-7217"/>
                  <a:pt x="4584755" y="-11624"/>
                  <a:pt x="4930987" y="0"/>
                </a:cubicBezTo>
                <a:cubicBezTo>
                  <a:pt x="5277219" y="11624"/>
                  <a:pt x="5847713" y="8024"/>
                  <a:pt x="6096000" y="0"/>
                </a:cubicBezTo>
                <a:cubicBezTo>
                  <a:pt x="6099710" y="102161"/>
                  <a:pt x="6081874" y="240618"/>
                  <a:pt x="6096000" y="438807"/>
                </a:cubicBezTo>
                <a:cubicBezTo>
                  <a:pt x="6110126" y="636996"/>
                  <a:pt x="6074195" y="722773"/>
                  <a:pt x="6096000" y="905623"/>
                </a:cubicBezTo>
                <a:cubicBezTo>
                  <a:pt x="6117805" y="1088473"/>
                  <a:pt x="6101535" y="1221890"/>
                  <a:pt x="6096000" y="1400448"/>
                </a:cubicBezTo>
                <a:cubicBezTo>
                  <a:pt x="5891291" y="1409999"/>
                  <a:pt x="5608604" y="1419719"/>
                  <a:pt x="5357707" y="1400448"/>
                </a:cubicBezTo>
                <a:cubicBezTo>
                  <a:pt x="5106810" y="1381177"/>
                  <a:pt x="4896116" y="1384795"/>
                  <a:pt x="4680373" y="1400448"/>
                </a:cubicBezTo>
                <a:cubicBezTo>
                  <a:pt x="4464630" y="1416101"/>
                  <a:pt x="4109666" y="1400372"/>
                  <a:pt x="3881120" y="1400448"/>
                </a:cubicBezTo>
                <a:cubicBezTo>
                  <a:pt x="3652574" y="1400524"/>
                  <a:pt x="3450776" y="1409136"/>
                  <a:pt x="3203787" y="1400448"/>
                </a:cubicBezTo>
                <a:cubicBezTo>
                  <a:pt x="2956798" y="1391760"/>
                  <a:pt x="2877547" y="1391340"/>
                  <a:pt x="2648373" y="1400448"/>
                </a:cubicBezTo>
                <a:cubicBezTo>
                  <a:pt x="2419199" y="1409556"/>
                  <a:pt x="2260481" y="1391147"/>
                  <a:pt x="2153920" y="1400448"/>
                </a:cubicBezTo>
                <a:cubicBezTo>
                  <a:pt x="2047359" y="1409749"/>
                  <a:pt x="1789910" y="1377537"/>
                  <a:pt x="1598507" y="1400448"/>
                </a:cubicBezTo>
                <a:cubicBezTo>
                  <a:pt x="1407104" y="1423359"/>
                  <a:pt x="1162773" y="1417309"/>
                  <a:pt x="921173" y="1400448"/>
                </a:cubicBezTo>
                <a:cubicBezTo>
                  <a:pt x="679573" y="1383587"/>
                  <a:pt x="410402" y="1389911"/>
                  <a:pt x="0" y="1400448"/>
                </a:cubicBezTo>
                <a:cubicBezTo>
                  <a:pt x="-19485" y="1242866"/>
                  <a:pt x="-12068" y="1117252"/>
                  <a:pt x="0" y="947636"/>
                </a:cubicBezTo>
                <a:cubicBezTo>
                  <a:pt x="12068" y="778020"/>
                  <a:pt x="-20928" y="623561"/>
                  <a:pt x="0" y="480820"/>
                </a:cubicBezTo>
                <a:cubicBezTo>
                  <a:pt x="20928" y="338079"/>
                  <a:pt x="1160" y="225292"/>
                  <a:pt x="0" y="0"/>
                </a:cubicBezTo>
                <a:close/>
              </a:path>
              <a:path w="6096000" h="1400448" stroke="0" extrusionOk="0">
                <a:moveTo>
                  <a:pt x="0" y="0"/>
                </a:moveTo>
                <a:cubicBezTo>
                  <a:pt x="179148" y="12177"/>
                  <a:pt x="394757" y="-15849"/>
                  <a:pt x="616373" y="0"/>
                </a:cubicBezTo>
                <a:cubicBezTo>
                  <a:pt x="837989" y="15849"/>
                  <a:pt x="1121864" y="7458"/>
                  <a:pt x="1293707" y="0"/>
                </a:cubicBezTo>
                <a:cubicBezTo>
                  <a:pt x="1465550" y="-7458"/>
                  <a:pt x="1776739" y="30151"/>
                  <a:pt x="2092960" y="0"/>
                </a:cubicBezTo>
                <a:cubicBezTo>
                  <a:pt x="2409181" y="-30151"/>
                  <a:pt x="2489631" y="-838"/>
                  <a:pt x="2709333" y="0"/>
                </a:cubicBezTo>
                <a:cubicBezTo>
                  <a:pt x="2929035" y="838"/>
                  <a:pt x="3071819" y="22680"/>
                  <a:pt x="3264747" y="0"/>
                </a:cubicBezTo>
                <a:cubicBezTo>
                  <a:pt x="3457675" y="-22680"/>
                  <a:pt x="3683656" y="-15120"/>
                  <a:pt x="3942080" y="0"/>
                </a:cubicBezTo>
                <a:cubicBezTo>
                  <a:pt x="4200504" y="15120"/>
                  <a:pt x="4401854" y="-18596"/>
                  <a:pt x="4558453" y="0"/>
                </a:cubicBezTo>
                <a:cubicBezTo>
                  <a:pt x="4715052" y="18596"/>
                  <a:pt x="5094482" y="32418"/>
                  <a:pt x="5357707" y="0"/>
                </a:cubicBezTo>
                <a:cubicBezTo>
                  <a:pt x="5620932" y="-32418"/>
                  <a:pt x="5799902" y="8919"/>
                  <a:pt x="6096000" y="0"/>
                </a:cubicBezTo>
                <a:cubicBezTo>
                  <a:pt x="6082678" y="99529"/>
                  <a:pt x="6073372" y="326481"/>
                  <a:pt x="6096000" y="452812"/>
                </a:cubicBezTo>
                <a:cubicBezTo>
                  <a:pt x="6118628" y="579143"/>
                  <a:pt x="6105229" y="774960"/>
                  <a:pt x="6096000" y="933632"/>
                </a:cubicBezTo>
                <a:cubicBezTo>
                  <a:pt x="6086771" y="1092304"/>
                  <a:pt x="6110143" y="1183456"/>
                  <a:pt x="6096000" y="1400448"/>
                </a:cubicBezTo>
                <a:cubicBezTo>
                  <a:pt x="5912828" y="1386455"/>
                  <a:pt x="5518837" y="1436517"/>
                  <a:pt x="5357707" y="1400448"/>
                </a:cubicBezTo>
                <a:cubicBezTo>
                  <a:pt x="5196577" y="1364379"/>
                  <a:pt x="4902395" y="1421894"/>
                  <a:pt x="4680373" y="1400448"/>
                </a:cubicBezTo>
                <a:cubicBezTo>
                  <a:pt x="4458351" y="1379002"/>
                  <a:pt x="4299203" y="1412875"/>
                  <a:pt x="4003040" y="1400448"/>
                </a:cubicBezTo>
                <a:cubicBezTo>
                  <a:pt x="3706877" y="1388021"/>
                  <a:pt x="3490810" y="1422019"/>
                  <a:pt x="3203787" y="1400448"/>
                </a:cubicBezTo>
                <a:cubicBezTo>
                  <a:pt x="2916764" y="1378877"/>
                  <a:pt x="2888974" y="1393142"/>
                  <a:pt x="2648373" y="1400448"/>
                </a:cubicBezTo>
                <a:cubicBezTo>
                  <a:pt x="2407772" y="1407754"/>
                  <a:pt x="2100884" y="1365430"/>
                  <a:pt x="1849120" y="1400448"/>
                </a:cubicBezTo>
                <a:cubicBezTo>
                  <a:pt x="1597356" y="1435466"/>
                  <a:pt x="1488425" y="1418065"/>
                  <a:pt x="1232747" y="1400448"/>
                </a:cubicBezTo>
                <a:cubicBezTo>
                  <a:pt x="977069" y="1382831"/>
                  <a:pt x="912408" y="1398627"/>
                  <a:pt x="677333" y="1400448"/>
                </a:cubicBezTo>
                <a:cubicBezTo>
                  <a:pt x="442258" y="1402269"/>
                  <a:pt x="171155" y="1392273"/>
                  <a:pt x="0" y="1400448"/>
                </a:cubicBezTo>
                <a:cubicBezTo>
                  <a:pt x="7411" y="1254945"/>
                  <a:pt x="1289" y="1013919"/>
                  <a:pt x="0" y="905623"/>
                </a:cubicBezTo>
                <a:cubicBezTo>
                  <a:pt x="-1289" y="797328"/>
                  <a:pt x="-464" y="661211"/>
                  <a:pt x="0" y="452812"/>
                </a:cubicBezTo>
                <a:cubicBezTo>
                  <a:pt x="464" y="244413"/>
                  <a:pt x="7164" y="134590"/>
                  <a:pt x="0" y="0"/>
                </a:cubicBezTo>
                <a:close/>
              </a:path>
            </a:pathLst>
          </a:custGeom>
          <a:solidFill>
            <a:schemeClr val="tx2">
              <a:lumMod val="20000"/>
              <a:lumOff val="80000"/>
            </a:schemeClr>
          </a:solidFill>
          <a:ln>
            <a:noFill/>
          </a:ln>
        </p:spPr>
        <p:style>
          <a:lnRef idx="0">
            <a:scrgbClr r="0" g="0" b="0"/>
          </a:lnRef>
          <a:fillRef idx="0">
            <a:scrgbClr r="0" g="0" b="0"/>
          </a:fillRef>
          <a:effectRef idx="0">
            <a:scrgbClr r="0" g="0" b="0"/>
          </a:effectRef>
          <a:fontRef idx="minor">
            <a:schemeClr val="accent3"/>
          </a:fontRef>
        </p:style>
        <p:txBody>
          <a:bodyPr wrap="square">
            <a:spAutoFit/>
          </a:bodyPr>
          <a:lstStyle/>
          <a:p>
            <a:pPr marL="609600" indent="-609600">
              <a:lnSpc>
                <a:spcPct val="120000"/>
              </a:lnSpc>
            </a:pPr>
            <a:r>
              <a:rPr lang="zh-CN" altLang="en-US" b="1" dirty="0">
                <a:solidFill>
                  <a:schemeClr val="tx2">
                    <a:lumMod val="75000"/>
                  </a:schemeClr>
                </a:solidFill>
              </a:rPr>
              <a:t>语法：</a:t>
            </a:r>
            <a:endParaRPr lang="en-US" altLang="zh-CN" b="1" dirty="0">
              <a:solidFill>
                <a:schemeClr val="tx2">
                  <a:lumMod val="75000"/>
                </a:schemeClr>
              </a:solidFill>
            </a:endParaRPr>
          </a:p>
          <a:p>
            <a:pPr marL="609600" indent="-609600">
              <a:lnSpc>
                <a:spcPct val="120000"/>
              </a:lnSpc>
            </a:pPr>
            <a:r>
              <a:rPr lang="en-US" altLang="zh-CN" b="1" dirty="0">
                <a:solidFill>
                  <a:schemeClr val="tx2">
                    <a:lumMod val="75000"/>
                  </a:schemeClr>
                </a:solidFill>
              </a:rPr>
              <a:t>    INSERT </a:t>
            </a:r>
          </a:p>
          <a:p>
            <a:pPr marL="609600" indent="-609600">
              <a:lnSpc>
                <a:spcPct val="120000"/>
              </a:lnSpc>
            </a:pPr>
            <a:r>
              <a:rPr lang="en-US" altLang="zh-CN" b="1" dirty="0">
                <a:solidFill>
                  <a:schemeClr val="tx2">
                    <a:lumMod val="75000"/>
                  </a:schemeClr>
                </a:solidFill>
              </a:rPr>
              <a:t>    	INTO &lt;</a:t>
            </a:r>
            <a:r>
              <a:rPr lang="zh-CN" altLang="en-US" b="1" dirty="0">
                <a:solidFill>
                  <a:schemeClr val="tx2">
                    <a:lumMod val="75000"/>
                  </a:schemeClr>
                </a:solidFill>
              </a:rPr>
              <a:t>表名</a:t>
            </a:r>
            <a:r>
              <a:rPr lang="en-US" altLang="zh-CN" b="1" dirty="0">
                <a:solidFill>
                  <a:schemeClr val="tx2">
                    <a:lumMod val="75000"/>
                  </a:schemeClr>
                </a:solidFill>
              </a:rPr>
              <a:t>&gt;  [(&lt;</a:t>
            </a:r>
            <a:r>
              <a:rPr lang="zh-CN" altLang="en-US" b="1" dirty="0">
                <a:solidFill>
                  <a:schemeClr val="tx2">
                    <a:lumMod val="75000"/>
                  </a:schemeClr>
                </a:solidFill>
              </a:rPr>
              <a:t>属性列</a:t>
            </a:r>
            <a:r>
              <a:rPr lang="en-US" altLang="zh-CN" b="1" dirty="0">
                <a:solidFill>
                  <a:schemeClr val="tx2">
                    <a:lumMod val="75000"/>
                  </a:schemeClr>
                </a:solidFill>
              </a:rPr>
              <a:t>1&gt; [</a:t>
            </a:r>
            <a:r>
              <a:rPr lang="zh-CN" altLang="en-US" b="1" dirty="0">
                <a:solidFill>
                  <a:schemeClr val="tx2">
                    <a:lumMod val="75000"/>
                  </a:schemeClr>
                </a:solidFill>
              </a:rPr>
              <a:t>，</a:t>
            </a:r>
            <a:r>
              <a:rPr lang="en-US" altLang="zh-CN" b="1" dirty="0">
                <a:solidFill>
                  <a:schemeClr val="tx2">
                    <a:lumMod val="75000"/>
                  </a:schemeClr>
                </a:solidFill>
              </a:rPr>
              <a:t>&lt;</a:t>
            </a:r>
            <a:r>
              <a:rPr lang="zh-CN" altLang="en-US" b="1" dirty="0">
                <a:solidFill>
                  <a:schemeClr val="tx2">
                    <a:lumMod val="75000"/>
                  </a:schemeClr>
                </a:solidFill>
              </a:rPr>
              <a:t>属性列</a:t>
            </a:r>
            <a:r>
              <a:rPr lang="en-US" altLang="zh-CN" b="1" dirty="0">
                <a:solidFill>
                  <a:schemeClr val="tx2">
                    <a:lumMod val="75000"/>
                  </a:schemeClr>
                </a:solidFill>
              </a:rPr>
              <a:t>2&gt;…  ])]</a:t>
            </a:r>
          </a:p>
          <a:p>
            <a:pPr marL="609600" indent="-609600">
              <a:lnSpc>
                <a:spcPct val="120000"/>
              </a:lnSpc>
            </a:pPr>
            <a:r>
              <a:rPr lang="en-US" altLang="zh-CN" b="1" dirty="0">
                <a:solidFill>
                  <a:schemeClr val="tx2">
                    <a:lumMod val="75000"/>
                  </a:schemeClr>
                </a:solidFill>
              </a:rPr>
              <a:t>   </a:t>
            </a:r>
            <a:r>
              <a:rPr lang="zh-CN" altLang="en-US" b="1" dirty="0">
                <a:solidFill>
                  <a:schemeClr val="tx2">
                    <a:lumMod val="75000"/>
                  </a:schemeClr>
                </a:solidFill>
              </a:rPr>
              <a:t>子查询；</a:t>
            </a:r>
            <a:endParaRPr lang="en-US" altLang="zh-CN" b="1" dirty="0">
              <a:solidFill>
                <a:schemeClr val="tx2">
                  <a:lumMod val="75000"/>
                </a:schemeClr>
              </a:solidFill>
            </a:endParaRPr>
          </a:p>
        </p:txBody>
      </p:sp>
      <p:sp>
        <p:nvSpPr>
          <p:cNvPr id="11" name="矩形 10">
            <a:extLst>
              <a:ext uri="{FF2B5EF4-FFF2-40B4-BE49-F238E27FC236}">
                <a16:creationId xmlns:a16="http://schemas.microsoft.com/office/drawing/2014/main" id="{C675D2BB-5425-0C45-9362-FB5EFA91411A}"/>
              </a:ext>
            </a:extLst>
          </p:cNvPr>
          <p:cNvSpPr/>
          <p:nvPr/>
        </p:nvSpPr>
        <p:spPr>
          <a:xfrm>
            <a:off x="5195455" y="1030986"/>
            <a:ext cx="6996545" cy="3717539"/>
          </a:xfrm>
          <a:prstGeom prst="rect">
            <a:avLst/>
          </a:prstGeom>
          <a:solidFill>
            <a:schemeClr val="accent1">
              <a:lumMod val="20000"/>
              <a:lumOff val="80000"/>
            </a:schemeClr>
          </a:solidFill>
        </p:spPr>
        <p:txBody>
          <a:bodyPr wrap="square">
            <a:noAutofit/>
          </a:bodyPr>
          <a:lstStyle/>
          <a:p>
            <a:pPr>
              <a:lnSpc>
                <a:spcPct val="150000"/>
              </a:lnSpc>
              <a:buFont typeface="Wingdings" charset="0"/>
              <a:buNone/>
              <a:defRPr/>
            </a:pPr>
            <a:r>
              <a:rPr lang="zh-CN" altLang="en-US" sz="2000" b="1" dirty="0">
                <a:latin typeface="Times New Roman" charset="0"/>
              </a:rPr>
              <a:t>例：对每一个系，求学生的平均年龄，并把结果存入数据库。</a:t>
            </a:r>
            <a:endParaRPr lang="en-US" altLang="zh-CN" sz="2000" b="1" dirty="0">
              <a:latin typeface="Times New Roman" charset="0"/>
            </a:endParaRPr>
          </a:p>
          <a:p>
            <a:pPr>
              <a:lnSpc>
                <a:spcPct val="150000"/>
              </a:lnSpc>
              <a:buFont typeface="Wingdings" charset="0"/>
              <a:buNone/>
              <a:defRPr/>
            </a:pPr>
            <a:r>
              <a:rPr lang="zh-CN" altLang="en-US" sz="2000" b="1" dirty="0">
                <a:latin typeface="Times New Roman" charset="0"/>
              </a:rPr>
              <a:t>第一步：建表</a:t>
            </a:r>
            <a:endParaRPr lang="en-US" altLang="zh-CN" sz="2000" b="1" dirty="0">
              <a:latin typeface="Times New Roman" charset="0"/>
            </a:endParaRPr>
          </a:p>
          <a:p>
            <a:pPr>
              <a:buFont typeface="Wingdings" charset="0"/>
              <a:buNone/>
              <a:defRPr/>
            </a:pPr>
            <a:r>
              <a:rPr lang="en-US" altLang="zh-CN" sz="2000" b="1" dirty="0">
                <a:latin typeface="Times New Roman" charset="0"/>
              </a:rPr>
              <a:t>      CREATE  TABLE  </a:t>
            </a:r>
          </a:p>
          <a:p>
            <a:pPr>
              <a:buFont typeface="Wingdings" charset="0"/>
              <a:buNone/>
              <a:defRPr/>
            </a:pPr>
            <a:r>
              <a:rPr lang="en-US" altLang="zh-CN" sz="2000" b="1" dirty="0">
                <a:latin typeface="Times New Roman" charset="0"/>
              </a:rPr>
              <a:t>	</a:t>
            </a:r>
            <a:r>
              <a:rPr lang="en-US" altLang="zh-CN" sz="2000" b="1" dirty="0" err="1">
                <a:latin typeface="Times New Roman" charset="0"/>
              </a:rPr>
              <a:t>Deptage</a:t>
            </a:r>
            <a:r>
              <a:rPr lang="en-US" altLang="zh-CN" sz="2000" b="1" dirty="0">
                <a:latin typeface="Times New Roman" charset="0"/>
              </a:rPr>
              <a:t> (</a:t>
            </a:r>
            <a:r>
              <a:rPr lang="en-US" altLang="zh-CN" sz="2000" b="1" dirty="0" err="1">
                <a:latin typeface="Times New Roman" charset="0"/>
              </a:rPr>
              <a:t>Sdept</a:t>
            </a:r>
            <a:r>
              <a:rPr lang="en-US" altLang="zh-CN" sz="2000" b="1" dirty="0">
                <a:latin typeface="Times New Roman" charset="0"/>
              </a:rPr>
              <a:t>  CHAR(15) , </a:t>
            </a:r>
            <a:r>
              <a:rPr lang="en-US" altLang="zh-CN" sz="2000" b="1" dirty="0" err="1">
                <a:latin typeface="Times New Roman" charset="0"/>
              </a:rPr>
              <a:t>Avgage</a:t>
            </a:r>
            <a:r>
              <a:rPr lang="en-US" altLang="zh-CN" sz="2000" b="1" dirty="0">
                <a:latin typeface="Times New Roman" charset="0"/>
              </a:rPr>
              <a:t> SMALLINT)</a:t>
            </a:r>
            <a:r>
              <a:rPr lang="zh-CN" altLang="en-US" sz="2000" b="1" dirty="0">
                <a:latin typeface="Times New Roman" charset="0"/>
              </a:rPr>
              <a:t>；</a:t>
            </a:r>
            <a:r>
              <a:rPr lang="en-US" altLang="zh-CN" sz="2000" b="1" dirty="0">
                <a:latin typeface="Times New Roman" charset="0"/>
              </a:rPr>
              <a:t> </a:t>
            </a:r>
          </a:p>
          <a:p>
            <a:pPr>
              <a:lnSpc>
                <a:spcPct val="150000"/>
              </a:lnSpc>
              <a:buFont typeface="Wingdings" charset="0"/>
              <a:buNone/>
              <a:defRPr/>
            </a:pPr>
            <a:r>
              <a:rPr lang="zh-CN" altLang="en-US" sz="2000" b="1" dirty="0"/>
              <a:t>第二步：插入数据</a:t>
            </a:r>
            <a:endParaRPr lang="en-US" altLang="zh-CN" sz="2000" b="1" dirty="0"/>
          </a:p>
          <a:p>
            <a:pPr>
              <a:buFont typeface="Wingdings" charset="0"/>
              <a:buNone/>
              <a:defRPr/>
            </a:pPr>
            <a:r>
              <a:rPr lang="en-US" altLang="zh-CN" sz="2000" b="1" dirty="0"/>
              <a:t>     INSERT </a:t>
            </a:r>
          </a:p>
          <a:p>
            <a:pPr>
              <a:buFont typeface="Wingdings" charset="0"/>
              <a:buNone/>
              <a:defRPr/>
            </a:pPr>
            <a:r>
              <a:rPr lang="en-US" altLang="zh-CN" sz="2000" b="1" dirty="0"/>
              <a:t>	INTO  </a:t>
            </a:r>
            <a:r>
              <a:rPr lang="en-US" altLang="zh-CN" sz="2000" b="1" dirty="0" err="1">
                <a:solidFill>
                  <a:srgbClr val="C00000"/>
                </a:solidFill>
              </a:rPr>
              <a:t>Deptage</a:t>
            </a:r>
            <a:r>
              <a:rPr lang="en-US" altLang="zh-CN" sz="2000" b="1" dirty="0">
                <a:solidFill>
                  <a:srgbClr val="C00000"/>
                </a:solidFill>
              </a:rPr>
              <a:t>(</a:t>
            </a:r>
            <a:r>
              <a:rPr lang="en-US" altLang="zh-CN" sz="2000" b="1" dirty="0" err="1">
                <a:solidFill>
                  <a:srgbClr val="C00000"/>
                </a:solidFill>
              </a:rPr>
              <a:t>Sdept</a:t>
            </a:r>
            <a:r>
              <a:rPr lang="zh-CN" altLang="en-US" sz="2000" b="1" dirty="0">
                <a:solidFill>
                  <a:srgbClr val="C00000"/>
                </a:solidFill>
              </a:rPr>
              <a:t>，</a:t>
            </a:r>
            <a:r>
              <a:rPr lang="en-US" altLang="zh-CN" sz="2000" b="1" dirty="0" err="1">
                <a:solidFill>
                  <a:srgbClr val="C00000"/>
                </a:solidFill>
              </a:rPr>
              <a:t>Avgage</a:t>
            </a:r>
            <a:r>
              <a:rPr lang="en-US" altLang="zh-CN" sz="2000" b="1" dirty="0">
                <a:solidFill>
                  <a:srgbClr val="C00000"/>
                </a:solidFill>
              </a:rPr>
              <a:t>)</a:t>
            </a:r>
          </a:p>
          <a:p>
            <a:pPr>
              <a:buFont typeface="Wingdings" charset="0"/>
              <a:buNone/>
              <a:defRPr/>
            </a:pPr>
            <a:r>
              <a:rPr lang="en-US" altLang="zh-CN" sz="2000" b="1" dirty="0"/>
              <a:t>     SELECT  </a:t>
            </a:r>
            <a:r>
              <a:rPr lang="en-US" altLang="zh-CN" sz="2000" b="1" dirty="0" err="1">
                <a:solidFill>
                  <a:srgbClr val="C00000"/>
                </a:solidFill>
              </a:rPr>
              <a:t>Sdept</a:t>
            </a:r>
            <a:r>
              <a:rPr lang="zh-CN" altLang="en-US" sz="2000" b="1" dirty="0">
                <a:solidFill>
                  <a:srgbClr val="C00000"/>
                </a:solidFill>
              </a:rPr>
              <a:t>，</a:t>
            </a:r>
            <a:r>
              <a:rPr lang="en-US" altLang="zh-CN" sz="2000" b="1" dirty="0">
                <a:solidFill>
                  <a:srgbClr val="C00000"/>
                </a:solidFill>
              </a:rPr>
              <a:t>AVG(Sage)</a:t>
            </a:r>
          </a:p>
          <a:p>
            <a:pPr>
              <a:buFont typeface="Wingdings" charset="0"/>
              <a:buNone/>
              <a:defRPr/>
            </a:pPr>
            <a:r>
              <a:rPr lang="en-US" altLang="zh-CN" sz="2000" b="1" dirty="0"/>
              <a:t>             FROM  Student</a:t>
            </a:r>
          </a:p>
          <a:p>
            <a:pPr>
              <a:buFont typeface="Wingdings" charset="0"/>
              <a:buNone/>
              <a:defRPr/>
            </a:pPr>
            <a:r>
              <a:rPr lang="en-US" altLang="zh-CN" sz="2000" b="1" dirty="0"/>
              <a:t>              	GROUP BY </a:t>
            </a:r>
            <a:r>
              <a:rPr lang="en-US" altLang="zh-CN" sz="2000" b="1" dirty="0" err="1"/>
              <a:t>Sdept</a:t>
            </a:r>
            <a:r>
              <a:rPr lang="zh-CN" altLang="en-US" sz="2000" b="1" dirty="0"/>
              <a:t>；</a:t>
            </a:r>
          </a:p>
        </p:txBody>
      </p:sp>
      <p:sp>
        <p:nvSpPr>
          <p:cNvPr id="12" name="矩形 11">
            <a:extLst>
              <a:ext uri="{FF2B5EF4-FFF2-40B4-BE49-F238E27FC236}">
                <a16:creationId xmlns:a16="http://schemas.microsoft.com/office/drawing/2014/main" id="{7DEE0157-028F-2744-A9AF-945457BBDB9C}"/>
              </a:ext>
            </a:extLst>
          </p:cNvPr>
          <p:cNvSpPr/>
          <p:nvPr/>
        </p:nvSpPr>
        <p:spPr>
          <a:xfrm>
            <a:off x="367222" y="4703357"/>
            <a:ext cx="11882686" cy="2121350"/>
          </a:xfrm>
          <a:prstGeom prst="rect">
            <a:avLst/>
          </a:prstGeom>
        </p:spPr>
        <p:txBody>
          <a:bodyPr wrap="square">
            <a:spAutoFit/>
          </a:bodyPr>
          <a:lstStyle/>
          <a:p>
            <a:pPr>
              <a:lnSpc>
                <a:spcPct val="140000"/>
              </a:lnSpc>
              <a:buFont typeface="Wingdings" pitchFamily="2" charset="2"/>
              <a:buNone/>
            </a:pPr>
            <a:r>
              <a:rPr lang="en-US" altLang="zh-CN" sz="1600" b="1" dirty="0">
                <a:solidFill>
                  <a:srgbClr val="C00000"/>
                </a:solidFill>
              </a:rPr>
              <a:t>——</a:t>
            </a:r>
            <a:r>
              <a:rPr lang="zh-CN" altLang="en-US" sz="1600" b="1" dirty="0">
                <a:solidFill>
                  <a:srgbClr val="C00000"/>
                </a:solidFill>
              </a:rPr>
              <a:t>注意事项</a:t>
            </a:r>
            <a:r>
              <a:rPr lang="en-US" altLang="zh-CN" sz="1600" b="1" dirty="0">
                <a:solidFill>
                  <a:srgbClr val="C00000"/>
                </a:solidFill>
              </a:rPr>
              <a:t>——</a:t>
            </a:r>
          </a:p>
          <a:p>
            <a:pPr>
              <a:lnSpc>
                <a:spcPct val="140000"/>
              </a:lnSpc>
              <a:buFont typeface="Wingdings" pitchFamily="2" charset="2"/>
              <a:buNone/>
            </a:pPr>
            <a:r>
              <a:rPr lang="zh-CN" altLang="en-US" sz="2000" b="1" dirty="0">
                <a:solidFill>
                  <a:schemeClr val="accent6">
                    <a:lumMod val="50000"/>
                  </a:schemeClr>
                </a:solidFill>
              </a:rPr>
              <a:t>    </a:t>
            </a:r>
            <a:r>
              <a:rPr lang="en-US" altLang="zh-CN" sz="2000" b="1" dirty="0">
                <a:solidFill>
                  <a:schemeClr val="accent6">
                    <a:lumMod val="50000"/>
                  </a:schemeClr>
                </a:solidFill>
              </a:rPr>
              <a:t>DBMS</a:t>
            </a:r>
            <a:r>
              <a:rPr lang="zh-CN" altLang="en-US" sz="2000" b="1" dirty="0">
                <a:solidFill>
                  <a:schemeClr val="accent6">
                    <a:lumMod val="50000"/>
                  </a:schemeClr>
                </a:solidFill>
              </a:rPr>
              <a:t>在执行插入语句时会检查所插元组是否破坏表上已定义的完整性规则</a:t>
            </a:r>
            <a:r>
              <a:rPr lang="en-US" altLang="zh-CN" sz="2000" b="1" dirty="0">
                <a:solidFill>
                  <a:schemeClr val="accent6">
                    <a:lumMod val="50000"/>
                  </a:schemeClr>
                </a:solidFill>
              </a:rPr>
              <a:t>.</a:t>
            </a:r>
          </a:p>
          <a:p>
            <a:pPr lvl="2">
              <a:lnSpc>
                <a:spcPct val="140000"/>
              </a:lnSpc>
            </a:pPr>
            <a:r>
              <a:rPr lang="zh-CN" altLang="en-US" sz="2000" b="1" dirty="0">
                <a:solidFill>
                  <a:schemeClr val="accent6">
                    <a:lumMod val="50000"/>
                  </a:schemeClr>
                </a:solidFill>
              </a:rPr>
              <a:t>对于有</a:t>
            </a:r>
            <a:r>
              <a:rPr lang="en-US" altLang="zh-CN" sz="2000" b="1" dirty="0">
                <a:solidFill>
                  <a:schemeClr val="accent6">
                    <a:lumMod val="50000"/>
                  </a:schemeClr>
                </a:solidFill>
              </a:rPr>
              <a:t>NOT NULL</a:t>
            </a:r>
            <a:r>
              <a:rPr lang="zh-CN" altLang="en-US" sz="2000" b="1" dirty="0">
                <a:solidFill>
                  <a:schemeClr val="accent6">
                    <a:lumMod val="50000"/>
                  </a:schemeClr>
                </a:solidFill>
              </a:rPr>
              <a:t>约束的属性列是否提供了非空值</a:t>
            </a:r>
            <a:endParaRPr lang="en-US" altLang="zh-CN" sz="2000" b="1" dirty="0">
              <a:solidFill>
                <a:schemeClr val="accent6">
                  <a:lumMod val="50000"/>
                </a:schemeClr>
              </a:solidFill>
            </a:endParaRPr>
          </a:p>
          <a:p>
            <a:pPr lvl="2">
              <a:lnSpc>
                <a:spcPct val="140000"/>
              </a:lnSpc>
            </a:pPr>
            <a:r>
              <a:rPr lang="zh-CN" altLang="en-US" sz="2000" b="1" dirty="0">
                <a:solidFill>
                  <a:schemeClr val="accent6">
                    <a:lumMod val="50000"/>
                  </a:schemeClr>
                </a:solidFill>
              </a:rPr>
              <a:t>对于有</a:t>
            </a:r>
            <a:r>
              <a:rPr lang="en-US" altLang="zh-CN" sz="2000" b="1" dirty="0">
                <a:solidFill>
                  <a:schemeClr val="accent6">
                    <a:lumMod val="50000"/>
                  </a:schemeClr>
                </a:solidFill>
              </a:rPr>
              <a:t>UNIQUE</a:t>
            </a:r>
            <a:r>
              <a:rPr lang="zh-CN" altLang="en-US" sz="2000" b="1" dirty="0">
                <a:solidFill>
                  <a:schemeClr val="accent6">
                    <a:lumMod val="50000"/>
                  </a:schemeClr>
                </a:solidFill>
              </a:rPr>
              <a:t>约束的属性列是否提供了非重复值</a:t>
            </a:r>
            <a:endParaRPr lang="en-US" altLang="zh-CN" sz="2000" b="1" dirty="0">
              <a:solidFill>
                <a:schemeClr val="accent6">
                  <a:lumMod val="50000"/>
                </a:schemeClr>
              </a:solidFill>
            </a:endParaRPr>
          </a:p>
          <a:p>
            <a:pPr lvl="2">
              <a:lnSpc>
                <a:spcPct val="140000"/>
              </a:lnSpc>
            </a:pPr>
            <a:r>
              <a:rPr lang="zh-CN" altLang="en-US" sz="2000" b="1" dirty="0">
                <a:solidFill>
                  <a:schemeClr val="accent6">
                    <a:lumMod val="50000"/>
                  </a:schemeClr>
                </a:solidFill>
              </a:rPr>
              <a:t>对于有值域约束的属性列所提供的属性值是否在值域范围内</a:t>
            </a:r>
            <a:endParaRPr lang="zh-CN" altLang="en-US" sz="2000" dirty="0">
              <a:solidFill>
                <a:schemeClr val="accent6">
                  <a:lumMod val="50000"/>
                </a:schemeClr>
              </a:solidFill>
            </a:endParaRPr>
          </a:p>
        </p:txBody>
      </p:sp>
      <p:sp>
        <p:nvSpPr>
          <p:cNvPr id="13" name="矩形 12">
            <a:extLst>
              <a:ext uri="{FF2B5EF4-FFF2-40B4-BE49-F238E27FC236}">
                <a16:creationId xmlns:a16="http://schemas.microsoft.com/office/drawing/2014/main" id="{FE21DAA9-F600-D544-8E2B-A817DC771D7D}"/>
              </a:ext>
            </a:extLst>
          </p:cNvPr>
          <p:cNvSpPr/>
          <p:nvPr/>
        </p:nvSpPr>
        <p:spPr>
          <a:xfrm>
            <a:off x="9344441" y="3818062"/>
            <a:ext cx="2905467" cy="1689373"/>
          </a:xfrm>
          <a:ln/>
        </p:spPr>
        <p:style>
          <a:lnRef idx="2">
            <a:schemeClr val="accent3"/>
          </a:lnRef>
          <a:fillRef idx="1">
            <a:schemeClr val="lt1"/>
          </a:fillRef>
          <a:effectRef idx="0">
            <a:schemeClr val="accent3"/>
          </a:effectRef>
          <a:fontRef idx="minor">
            <a:schemeClr val="dk1"/>
          </a:fontRef>
        </p:style>
        <p:txBody>
          <a:bodyPr wrap="square">
            <a:spAutoFit/>
          </a:bodyPr>
          <a:lstStyle/>
          <a:p>
            <a:pPr lvl="1" indent="-444500">
              <a:lnSpc>
                <a:spcPct val="150000"/>
              </a:lnSpc>
              <a:defRPr/>
            </a:pPr>
            <a:r>
              <a:rPr lang="zh-CN" altLang="en-US" b="1" dirty="0">
                <a:solidFill>
                  <a:srgbClr val="A50021"/>
                </a:solidFill>
                <a:latin typeface="宋体" charset="0"/>
                <a:ea typeface="宋体" charset="0"/>
                <a:cs typeface="宋体" charset="0"/>
              </a:rPr>
              <a:t>注意：</a:t>
            </a:r>
            <a:endParaRPr lang="en-US" altLang="zh-CN" b="1" dirty="0">
              <a:solidFill>
                <a:srgbClr val="A50021"/>
              </a:solidFill>
              <a:latin typeface="宋体" charset="0"/>
              <a:ea typeface="宋体" charset="0"/>
              <a:cs typeface="宋体" charset="0"/>
            </a:endParaRPr>
          </a:p>
          <a:p>
            <a:pPr marL="12700" lvl="2">
              <a:lnSpc>
                <a:spcPct val="150000"/>
              </a:lnSpc>
              <a:defRPr/>
            </a:pPr>
            <a:r>
              <a:rPr lang="en-US" altLang="zh-CN" b="1" dirty="0">
                <a:latin typeface="宋体" charset="0"/>
                <a:ea typeface="宋体" charset="0"/>
                <a:cs typeface="宋体" charset="0"/>
              </a:rPr>
              <a:t>SELECT</a:t>
            </a:r>
            <a:r>
              <a:rPr lang="zh-CN" altLang="en-US" b="1" dirty="0">
                <a:latin typeface="宋体" charset="0"/>
                <a:ea typeface="宋体" charset="0"/>
                <a:cs typeface="宋体" charset="0"/>
              </a:rPr>
              <a:t>子句目标列的个数、值的类型</a:t>
            </a:r>
            <a:r>
              <a:rPr lang="zh-CN" altLang="en-US" b="1" dirty="0">
                <a:solidFill>
                  <a:srgbClr val="FF00FF"/>
                </a:solidFill>
                <a:latin typeface="宋体" charset="0"/>
                <a:ea typeface="宋体" charset="0"/>
                <a:cs typeface="宋体" charset="0"/>
              </a:rPr>
              <a:t>必须</a:t>
            </a:r>
            <a:r>
              <a:rPr lang="zh-CN" altLang="en-US" b="1" dirty="0">
                <a:latin typeface="宋体" charset="0"/>
                <a:ea typeface="宋体" charset="0"/>
                <a:cs typeface="宋体" charset="0"/>
              </a:rPr>
              <a:t>与</a:t>
            </a:r>
            <a:r>
              <a:rPr lang="en-US" altLang="zh-CN" b="1" dirty="0">
                <a:latin typeface="宋体" charset="0"/>
                <a:ea typeface="宋体" charset="0"/>
                <a:cs typeface="宋体" charset="0"/>
              </a:rPr>
              <a:t>INTO</a:t>
            </a:r>
            <a:r>
              <a:rPr lang="zh-CN" altLang="en-US" b="1" dirty="0">
                <a:latin typeface="宋体" charset="0"/>
                <a:ea typeface="宋体" charset="0"/>
                <a:cs typeface="宋体" charset="0"/>
              </a:rPr>
              <a:t>子句匹配。</a:t>
            </a:r>
          </a:p>
        </p:txBody>
      </p:sp>
    </p:spTree>
    <p:extLst>
      <p:ext uri="{BB962C8B-B14F-4D97-AF65-F5344CB8AC3E}">
        <p14:creationId xmlns:p14="http://schemas.microsoft.com/office/powerpoint/2010/main" val="3885114243"/>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a:extLst>
              <a:ext uri="{FF2B5EF4-FFF2-40B4-BE49-F238E27FC236}">
                <a16:creationId xmlns:a16="http://schemas.microsoft.com/office/drawing/2014/main" id="{214F6DF9-2C70-3F4C-B021-F5D0591DB98E}"/>
              </a:ext>
            </a:extLst>
          </p:cNvPr>
          <p:cNvSpPr>
            <a:spLocks noGrp="1" noChangeArrowheads="1"/>
          </p:cNvSpPr>
          <p:nvPr>
            <p:ph type="title"/>
          </p:nvPr>
        </p:nvSpPr>
        <p:spPr/>
        <p:txBody>
          <a:bodyPr/>
          <a:lstStyle/>
          <a:p>
            <a:pPr>
              <a:defRPr/>
            </a:pPr>
            <a:r>
              <a:rPr lang="en-US" altLang="zh-CN" dirty="0">
                <a:solidFill>
                  <a:schemeClr val="bg2">
                    <a:lumMod val="10000"/>
                  </a:schemeClr>
                </a:solidFill>
              </a:rPr>
              <a:t>5.5.2  </a:t>
            </a:r>
            <a:r>
              <a:rPr lang="zh-CN" altLang="en-US" dirty="0">
                <a:solidFill>
                  <a:schemeClr val="bg2">
                    <a:lumMod val="10000"/>
                  </a:schemeClr>
                </a:solidFill>
              </a:rPr>
              <a:t>删除数据</a:t>
            </a:r>
          </a:p>
        </p:txBody>
      </p:sp>
      <p:sp>
        <p:nvSpPr>
          <p:cNvPr id="669699" name="Rectangle 3">
            <a:extLst>
              <a:ext uri="{FF2B5EF4-FFF2-40B4-BE49-F238E27FC236}">
                <a16:creationId xmlns:a16="http://schemas.microsoft.com/office/drawing/2014/main" id="{CFFA9D36-AFC6-8C4B-A170-A6F00DD0B821}"/>
              </a:ext>
            </a:extLst>
          </p:cNvPr>
          <p:cNvSpPr>
            <a:spLocks noGrp="1" noChangeArrowheads="1"/>
          </p:cNvSpPr>
          <p:nvPr>
            <p:ph idx="1"/>
          </p:nvPr>
        </p:nvSpPr>
        <p:spPr>
          <a:xfrm>
            <a:off x="838200" y="1143608"/>
            <a:ext cx="6096000" cy="534381"/>
          </a:xfrm>
        </p:spPr>
        <p:txBody>
          <a:bodyPr>
            <a:noAutofit/>
          </a:bodyPr>
          <a:lstStyle/>
          <a:p>
            <a:pPr algn="just">
              <a:lnSpc>
                <a:spcPct val="100000"/>
              </a:lnSpc>
              <a:buNone/>
            </a:pPr>
            <a:r>
              <a:rPr lang="zh-CN" altLang="en-US" sz="2000" b="1" dirty="0">
                <a:latin typeface="Times New Roman" panose="02020603050405020304" pitchFamily="18" charset="0"/>
              </a:rPr>
              <a:t>功能：删除指定表中满足</a:t>
            </a:r>
            <a:r>
              <a:rPr lang="en-US" altLang="zh-CN" sz="2000" b="1" dirty="0">
                <a:latin typeface="Times New Roman" panose="02020603050405020304" pitchFamily="18" charset="0"/>
              </a:rPr>
              <a:t>WHERE</a:t>
            </a:r>
            <a:r>
              <a:rPr lang="zh-CN" altLang="en-US" sz="2000" b="1" dirty="0">
                <a:latin typeface="Times New Roman" panose="02020603050405020304" pitchFamily="18" charset="0"/>
              </a:rPr>
              <a:t>子句条件的</a:t>
            </a:r>
            <a:r>
              <a:rPr lang="zh-CN" altLang="en-US" sz="2000" b="1" dirty="0">
                <a:solidFill>
                  <a:srgbClr val="FF0000"/>
                </a:solidFill>
                <a:latin typeface="Times New Roman" panose="02020603050405020304" pitchFamily="18" charset="0"/>
              </a:rPr>
              <a:t>元组</a:t>
            </a:r>
            <a:endParaRPr lang="en-US" altLang="zh-CN" sz="2000" b="1" dirty="0">
              <a:latin typeface="Times New Roman" panose="02020603050405020304" pitchFamily="18" charset="0"/>
            </a:endParaRPr>
          </a:p>
        </p:txBody>
      </p:sp>
      <p:sp>
        <p:nvSpPr>
          <p:cNvPr id="5" name="幻灯片编号占位符 5">
            <a:extLst>
              <a:ext uri="{FF2B5EF4-FFF2-40B4-BE49-F238E27FC236}">
                <a16:creationId xmlns:a16="http://schemas.microsoft.com/office/drawing/2014/main" id="{2EC9529B-4614-F64D-8ADF-1EDF8B73060A}"/>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8F0DDB1E-3D24-EA44-B765-EF6207B95D78}" type="slidenum">
              <a:rPr kumimoji="0" lang="en-US" altLang="zh-CN" sz="1400">
                <a:ea typeface="宋体" panose="02010600030101010101" pitchFamily="2" charset="-122"/>
              </a:rPr>
              <a:pPr/>
              <a:t>85</a:t>
            </a:fld>
            <a:endParaRPr kumimoji="0" lang="en-US" altLang="zh-CN" sz="1400">
              <a:ea typeface="宋体" panose="02010600030101010101" pitchFamily="2" charset="-122"/>
            </a:endParaRPr>
          </a:p>
        </p:txBody>
      </p:sp>
      <p:sp>
        <p:nvSpPr>
          <p:cNvPr id="2" name="矩形 1">
            <a:extLst>
              <a:ext uri="{FF2B5EF4-FFF2-40B4-BE49-F238E27FC236}">
                <a16:creationId xmlns:a16="http://schemas.microsoft.com/office/drawing/2014/main" id="{695495C1-43D6-0541-A1F0-043E4510573A}"/>
              </a:ext>
            </a:extLst>
          </p:cNvPr>
          <p:cNvSpPr/>
          <p:nvPr/>
        </p:nvSpPr>
        <p:spPr>
          <a:xfrm>
            <a:off x="838200" y="4136613"/>
            <a:ext cx="6096000" cy="1428596"/>
          </a:xfrm>
          <a:prstGeom prst="rect">
            <a:avLst/>
          </a:prstGeom>
        </p:spPr>
        <p:txBody>
          <a:bodyPr>
            <a:spAutoFit/>
          </a:bodyPr>
          <a:lstStyle/>
          <a:p>
            <a:pPr algn="just">
              <a:lnSpc>
                <a:spcPct val="150000"/>
              </a:lnSpc>
            </a:pPr>
            <a:r>
              <a:rPr lang="en-US" altLang="zh-CN" sz="2000" b="1" dirty="0">
                <a:solidFill>
                  <a:schemeClr val="accent6">
                    <a:lumMod val="50000"/>
                  </a:schemeClr>
                </a:solidFill>
                <a:latin typeface="Times New Roman" panose="02020603050405020304" pitchFamily="18" charset="0"/>
              </a:rPr>
              <a:t>WHERE</a:t>
            </a:r>
            <a:r>
              <a:rPr lang="zh-CN" altLang="en-US" sz="2000" b="1" dirty="0">
                <a:solidFill>
                  <a:schemeClr val="accent6">
                    <a:lumMod val="50000"/>
                  </a:schemeClr>
                </a:solidFill>
                <a:latin typeface="Times New Roman" panose="02020603050405020304" pitchFamily="18" charset="0"/>
              </a:rPr>
              <a:t>子句：</a:t>
            </a:r>
            <a:endParaRPr lang="en-US" altLang="zh-CN" sz="2000" b="1" dirty="0">
              <a:solidFill>
                <a:schemeClr val="accent6">
                  <a:lumMod val="50000"/>
                </a:schemeClr>
              </a:solidFill>
              <a:latin typeface="Times New Roman" panose="02020603050405020304" pitchFamily="18" charset="0"/>
            </a:endParaRPr>
          </a:p>
          <a:p>
            <a:pPr lvl="1" algn="just">
              <a:lnSpc>
                <a:spcPct val="150000"/>
              </a:lnSpc>
            </a:pPr>
            <a:r>
              <a:rPr lang="zh-CN" altLang="en-US" sz="2000" b="1" dirty="0">
                <a:solidFill>
                  <a:schemeClr val="accent6">
                    <a:lumMod val="50000"/>
                  </a:schemeClr>
                </a:solidFill>
                <a:latin typeface="Times New Roman" panose="02020603050405020304" pitchFamily="18" charset="0"/>
              </a:rPr>
              <a:t>指定要删除的元组</a:t>
            </a:r>
            <a:endParaRPr lang="en-US" altLang="zh-CN" sz="2000" b="1" dirty="0">
              <a:solidFill>
                <a:schemeClr val="accent6">
                  <a:lumMod val="50000"/>
                </a:schemeClr>
              </a:solidFill>
              <a:latin typeface="Times New Roman" panose="02020603050405020304" pitchFamily="18" charset="0"/>
            </a:endParaRPr>
          </a:p>
          <a:p>
            <a:pPr lvl="1" algn="just">
              <a:lnSpc>
                <a:spcPct val="150000"/>
              </a:lnSpc>
            </a:pPr>
            <a:r>
              <a:rPr lang="zh-CN" altLang="en-US" sz="2000" b="1" dirty="0">
                <a:solidFill>
                  <a:schemeClr val="accent6">
                    <a:lumMod val="50000"/>
                  </a:schemeClr>
                </a:solidFill>
                <a:latin typeface="Times New Roman" panose="02020603050405020304" pitchFamily="18" charset="0"/>
              </a:rPr>
              <a:t>缺省表示要修改表中的所有元组</a:t>
            </a:r>
            <a:endParaRPr lang="en-US" altLang="zh-CN" sz="2000" b="1" dirty="0">
              <a:solidFill>
                <a:schemeClr val="accent6">
                  <a:lumMod val="50000"/>
                </a:schemeClr>
              </a:solidFill>
              <a:latin typeface="Times New Roman" panose="02020603050405020304" pitchFamily="18" charset="0"/>
            </a:endParaRPr>
          </a:p>
        </p:txBody>
      </p:sp>
      <p:sp>
        <p:nvSpPr>
          <p:cNvPr id="3" name="矩形 2">
            <a:extLst>
              <a:ext uri="{FF2B5EF4-FFF2-40B4-BE49-F238E27FC236}">
                <a16:creationId xmlns:a16="http://schemas.microsoft.com/office/drawing/2014/main" id="{5305F80A-A60F-F049-9BA2-8511FE3B56EE}"/>
              </a:ext>
            </a:extLst>
          </p:cNvPr>
          <p:cNvSpPr/>
          <p:nvPr/>
        </p:nvSpPr>
        <p:spPr>
          <a:xfrm>
            <a:off x="8770496" y="1614125"/>
            <a:ext cx="3961220" cy="3581814"/>
          </a:xfrm>
          <a:prstGeom prst="rect">
            <a:avLst/>
          </a:prstGeom>
        </p:spPr>
        <p:txBody>
          <a:bodyPr wrap="square">
            <a:spAutoFit/>
          </a:bodyPr>
          <a:lstStyle/>
          <a:p>
            <a:pPr lvl="1">
              <a:lnSpc>
                <a:spcPct val="450000"/>
              </a:lnSpc>
              <a:defRPr/>
            </a:pPr>
            <a:r>
              <a:rPr lang="zh-CN" altLang="en-US" b="1" dirty="0"/>
              <a:t>删除某一个元组的值</a:t>
            </a:r>
            <a:endParaRPr lang="en-US" altLang="zh-CN" b="1" dirty="0"/>
          </a:p>
          <a:p>
            <a:pPr lvl="1">
              <a:lnSpc>
                <a:spcPct val="450000"/>
              </a:lnSpc>
              <a:defRPr/>
            </a:pPr>
            <a:r>
              <a:rPr lang="zh-CN" altLang="en-US" b="1" dirty="0"/>
              <a:t>删除多个元组的值</a:t>
            </a:r>
            <a:endParaRPr lang="en-US" altLang="zh-CN" b="1" dirty="0"/>
          </a:p>
          <a:p>
            <a:pPr lvl="1">
              <a:lnSpc>
                <a:spcPct val="450000"/>
              </a:lnSpc>
              <a:defRPr/>
            </a:pPr>
            <a:r>
              <a:rPr lang="zh-CN" altLang="en-US" b="1" dirty="0"/>
              <a:t>带子查询的删除语句</a:t>
            </a:r>
          </a:p>
        </p:txBody>
      </p:sp>
      <p:sp>
        <p:nvSpPr>
          <p:cNvPr id="4" name="矩形 3">
            <a:extLst>
              <a:ext uri="{FF2B5EF4-FFF2-40B4-BE49-F238E27FC236}">
                <a16:creationId xmlns:a16="http://schemas.microsoft.com/office/drawing/2014/main" id="{CFA6DBB1-CF71-104A-A542-A3F8AC25ECCA}"/>
              </a:ext>
            </a:extLst>
          </p:cNvPr>
          <p:cNvSpPr/>
          <p:nvPr/>
        </p:nvSpPr>
        <p:spPr>
          <a:xfrm>
            <a:off x="838200" y="1962390"/>
            <a:ext cx="4884506" cy="1712072"/>
          </a:xfrm>
          <a:custGeom>
            <a:avLst/>
            <a:gdLst>
              <a:gd name="connsiteX0" fmla="*/ 0 w 4884506"/>
              <a:gd name="connsiteY0" fmla="*/ 0 h 1712072"/>
              <a:gd name="connsiteX1" fmla="*/ 795477 w 4884506"/>
              <a:gd name="connsiteY1" fmla="*/ 0 h 1712072"/>
              <a:gd name="connsiteX2" fmla="*/ 1395573 w 4884506"/>
              <a:gd name="connsiteY2" fmla="*/ 0 h 1712072"/>
              <a:gd name="connsiteX3" fmla="*/ 2191050 w 4884506"/>
              <a:gd name="connsiteY3" fmla="*/ 0 h 1712072"/>
              <a:gd name="connsiteX4" fmla="*/ 2791146 w 4884506"/>
              <a:gd name="connsiteY4" fmla="*/ 0 h 1712072"/>
              <a:gd name="connsiteX5" fmla="*/ 3488933 w 4884506"/>
              <a:gd name="connsiteY5" fmla="*/ 0 h 1712072"/>
              <a:gd name="connsiteX6" fmla="*/ 4089029 w 4884506"/>
              <a:gd name="connsiteY6" fmla="*/ 0 h 1712072"/>
              <a:gd name="connsiteX7" fmla="*/ 4884506 w 4884506"/>
              <a:gd name="connsiteY7" fmla="*/ 0 h 1712072"/>
              <a:gd name="connsiteX8" fmla="*/ 4884506 w 4884506"/>
              <a:gd name="connsiteY8" fmla="*/ 587811 h 1712072"/>
              <a:gd name="connsiteX9" fmla="*/ 4884506 w 4884506"/>
              <a:gd name="connsiteY9" fmla="*/ 1141381 h 1712072"/>
              <a:gd name="connsiteX10" fmla="*/ 4884506 w 4884506"/>
              <a:gd name="connsiteY10" fmla="*/ 1712072 h 1712072"/>
              <a:gd name="connsiteX11" fmla="*/ 4186719 w 4884506"/>
              <a:gd name="connsiteY11" fmla="*/ 1712072 h 1712072"/>
              <a:gd name="connsiteX12" fmla="*/ 3440088 w 4884506"/>
              <a:gd name="connsiteY12" fmla="*/ 1712072 h 1712072"/>
              <a:gd name="connsiteX13" fmla="*/ 2693456 w 4884506"/>
              <a:gd name="connsiteY13" fmla="*/ 1712072 h 1712072"/>
              <a:gd name="connsiteX14" fmla="*/ 2142205 w 4884506"/>
              <a:gd name="connsiteY14" fmla="*/ 1712072 h 1712072"/>
              <a:gd name="connsiteX15" fmla="*/ 1395573 w 4884506"/>
              <a:gd name="connsiteY15" fmla="*/ 1712072 h 1712072"/>
              <a:gd name="connsiteX16" fmla="*/ 795477 w 4884506"/>
              <a:gd name="connsiteY16" fmla="*/ 1712072 h 1712072"/>
              <a:gd name="connsiteX17" fmla="*/ 0 w 4884506"/>
              <a:gd name="connsiteY17" fmla="*/ 1712072 h 1712072"/>
              <a:gd name="connsiteX18" fmla="*/ 0 w 4884506"/>
              <a:gd name="connsiteY18" fmla="*/ 1141381 h 1712072"/>
              <a:gd name="connsiteX19" fmla="*/ 0 w 4884506"/>
              <a:gd name="connsiteY19" fmla="*/ 570691 h 1712072"/>
              <a:gd name="connsiteX20" fmla="*/ 0 w 4884506"/>
              <a:gd name="connsiteY20" fmla="*/ 0 h 1712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84506" h="1712072" fill="none" extrusionOk="0">
                <a:moveTo>
                  <a:pt x="0" y="0"/>
                </a:moveTo>
                <a:cubicBezTo>
                  <a:pt x="341235" y="11485"/>
                  <a:pt x="586178" y="-6281"/>
                  <a:pt x="795477" y="0"/>
                </a:cubicBezTo>
                <a:cubicBezTo>
                  <a:pt x="1004776" y="6281"/>
                  <a:pt x="1220554" y="23038"/>
                  <a:pt x="1395573" y="0"/>
                </a:cubicBezTo>
                <a:cubicBezTo>
                  <a:pt x="1570592" y="-23038"/>
                  <a:pt x="1927420" y="26089"/>
                  <a:pt x="2191050" y="0"/>
                </a:cubicBezTo>
                <a:cubicBezTo>
                  <a:pt x="2454680" y="-26089"/>
                  <a:pt x="2576270" y="3126"/>
                  <a:pt x="2791146" y="0"/>
                </a:cubicBezTo>
                <a:cubicBezTo>
                  <a:pt x="3006022" y="-3126"/>
                  <a:pt x="3327580" y="16493"/>
                  <a:pt x="3488933" y="0"/>
                </a:cubicBezTo>
                <a:cubicBezTo>
                  <a:pt x="3650286" y="-16493"/>
                  <a:pt x="3850674" y="-14436"/>
                  <a:pt x="4089029" y="0"/>
                </a:cubicBezTo>
                <a:cubicBezTo>
                  <a:pt x="4327384" y="14436"/>
                  <a:pt x="4556059" y="-18430"/>
                  <a:pt x="4884506" y="0"/>
                </a:cubicBezTo>
                <a:cubicBezTo>
                  <a:pt x="4876327" y="172462"/>
                  <a:pt x="4879199" y="349266"/>
                  <a:pt x="4884506" y="587811"/>
                </a:cubicBezTo>
                <a:cubicBezTo>
                  <a:pt x="4889813" y="826356"/>
                  <a:pt x="4882519" y="999374"/>
                  <a:pt x="4884506" y="1141381"/>
                </a:cubicBezTo>
                <a:cubicBezTo>
                  <a:pt x="4886494" y="1283388"/>
                  <a:pt x="4908621" y="1515827"/>
                  <a:pt x="4884506" y="1712072"/>
                </a:cubicBezTo>
                <a:cubicBezTo>
                  <a:pt x="4669256" y="1681632"/>
                  <a:pt x="4487005" y="1718640"/>
                  <a:pt x="4186719" y="1712072"/>
                </a:cubicBezTo>
                <a:cubicBezTo>
                  <a:pt x="3886433" y="1705504"/>
                  <a:pt x="3716659" y="1707112"/>
                  <a:pt x="3440088" y="1712072"/>
                </a:cubicBezTo>
                <a:cubicBezTo>
                  <a:pt x="3163517" y="1717032"/>
                  <a:pt x="3036932" y="1688563"/>
                  <a:pt x="2693456" y="1712072"/>
                </a:cubicBezTo>
                <a:cubicBezTo>
                  <a:pt x="2349980" y="1735581"/>
                  <a:pt x="2373779" y="1720538"/>
                  <a:pt x="2142205" y="1712072"/>
                </a:cubicBezTo>
                <a:cubicBezTo>
                  <a:pt x="1910631" y="1703606"/>
                  <a:pt x="1663398" y="1747863"/>
                  <a:pt x="1395573" y="1712072"/>
                </a:cubicBezTo>
                <a:cubicBezTo>
                  <a:pt x="1127748" y="1676281"/>
                  <a:pt x="1034327" y="1738201"/>
                  <a:pt x="795477" y="1712072"/>
                </a:cubicBezTo>
                <a:cubicBezTo>
                  <a:pt x="556627" y="1685943"/>
                  <a:pt x="219208" y="1700135"/>
                  <a:pt x="0" y="1712072"/>
                </a:cubicBezTo>
                <a:cubicBezTo>
                  <a:pt x="-10884" y="1496437"/>
                  <a:pt x="21141" y="1274029"/>
                  <a:pt x="0" y="1141381"/>
                </a:cubicBezTo>
                <a:cubicBezTo>
                  <a:pt x="-21141" y="1008733"/>
                  <a:pt x="7934" y="757075"/>
                  <a:pt x="0" y="570691"/>
                </a:cubicBezTo>
                <a:cubicBezTo>
                  <a:pt x="-7934" y="384307"/>
                  <a:pt x="-18492" y="268861"/>
                  <a:pt x="0" y="0"/>
                </a:cubicBezTo>
                <a:close/>
              </a:path>
              <a:path w="4884506" h="1712072" stroke="0" extrusionOk="0">
                <a:moveTo>
                  <a:pt x="0" y="0"/>
                </a:moveTo>
                <a:cubicBezTo>
                  <a:pt x="208298" y="2165"/>
                  <a:pt x="341442" y="-8986"/>
                  <a:pt x="648942" y="0"/>
                </a:cubicBezTo>
                <a:cubicBezTo>
                  <a:pt x="956442" y="8986"/>
                  <a:pt x="1204195" y="-8091"/>
                  <a:pt x="1346728" y="0"/>
                </a:cubicBezTo>
                <a:cubicBezTo>
                  <a:pt x="1489261" y="8091"/>
                  <a:pt x="1762474" y="-24157"/>
                  <a:pt x="2142205" y="0"/>
                </a:cubicBezTo>
                <a:cubicBezTo>
                  <a:pt x="2521936" y="24157"/>
                  <a:pt x="2592359" y="-17913"/>
                  <a:pt x="2791146" y="0"/>
                </a:cubicBezTo>
                <a:cubicBezTo>
                  <a:pt x="2989933" y="17913"/>
                  <a:pt x="3237686" y="-14431"/>
                  <a:pt x="3391243" y="0"/>
                </a:cubicBezTo>
                <a:cubicBezTo>
                  <a:pt x="3544800" y="14431"/>
                  <a:pt x="3788873" y="31374"/>
                  <a:pt x="4089029" y="0"/>
                </a:cubicBezTo>
                <a:cubicBezTo>
                  <a:pt x="4389185" y="-31374"/>
                  <a:pt x="4713133" y="-10128"/>
                  <a:pt x="4884506" y="0"/>
                </a:cubicBezTo>
                <a:cubicBezTo>
                  <a:pt x="4899853" y="277745"/>
                  <a:pt x="4865139" y="409075"/>
                  <a:pt x="4884506" y="604932"/>
                </a:cubicBezTo>
                <a:cubicBezTo>
                  <a:pt x="4903873" y="800789"/>
                  <a:pt x="4881013" y="1011250"/>
                  <a:pt x="4884506" y="1192743"/>
                </a:cubicBezTo>
                <a:cubicBezTo>
                  <a:pt x="4887999" y="1374236"/>
                  <a:pt x="4864378" y="1591177"/>
                  <a:pt x="4884506" y="1712072"/>
                </a:cubicBezTo>
                <a:cubicBezTo>
                  <a:pt x="4620227" y="1728535"/>
                  <a:pt x="4335139" y="1742351"/>
                  <a:pt x="4137874" y="1712072"/>
                </a:cubicBezTo>
                <a:cubicBezTo>
                  <a:pt x="3940609" y="1681793"/>
                  <a:pt x="3637647" y="1745410"/>
                  <a:pt x="3391243" y="1712072"/>
                </a:cubicBezTo>
                <a:cubicBezTo>
                  <a:pt x="3144839" y="1678734"/>
                  <a:pt x="2982231" y="1739008"/>
                  <a:pt x="2839991" y="1712072"/>
                </a:cubicBezTo>
                <a:cubicBezTo>
                  <a:pt x="2697751" y="1685136"/>
                  <a:pt x="2287665" y="1678845"/>
                  <a:pt x="2142205" y="1712072"/>
                </a:cubicBezTo>
                <a:cubicBezTo>
                  <a:pt x="1996745" y="1745299"/>
                  <a:pt x="1731046" y="1746404"/>
                  <a:pt x="1444418" y="1712072"/>
                </a:cubicBezTo>
                <a:cubicBezTo>
                  <a:pt x="1157790" y="1677740"/>
                  <a:pt x="838145" y="1698217"/>
                  <a:pt x="648942" y="1712072"/>
                </a:cubicBezTo>
                <a:cubicBezTo>
                  <a:pt x="459739" y="1725927"/>
                  <a:pt x="212762" y="1735190"/>
                  <a:pt x="0" y="1712072"/>
                </a:cubicBezTo>
                <a:cubicBezTo>
                  <a:pt x="15619" y="1583107"/>
                  <a:pt x="-27267" y="1405893"/>
                  <a:pt x="0" y="1107140"/>
                </a:cubicBezTo>
                <a:cubicBezTo>
                  <a:pt x="27267" y="808387"/>
                  <a:pt x="9991" y="738589"/>
                  <a:pt x="0" y="536449"/>
                </a:cubicBezTo>
                <a:cubicBezTo>
                  <a:pt x="-9991" y="334309"/>
                  <a:pt x="16024" y="149005"/>
                  <a:pt x="0" y="0"/>
                </a:cubicBezTo>
                <a:close/>
              </a:path>
            </a:pathLst>
          </a:custGeom>
          <a:solidFill>
            <a:schemeClr val="tx2">
              <a:lumMod val="20000"/>
              <a:lumOff val="80000"/>
            </a:schemeClr>
          </a:solidFill>
          <a:ln>
            <a:noFill/>
          </a:ln>
        </p:spPr>
        <p:style>
          <a:lnRef idx="0">
            <a:scrgbClr r="0" g="0" b="0"/>
          </a:lnRef>
          <a:fillRef idx="0">
            <a:scrgbClr r="0" g="0" b="0"/>
          </a:fillRef>
          <a:effectRef idx="0">
            <a:scrgbClr r="0" g="0" b="0"/>
          </a:effectRef>
          <a:fontRef idx="minor">
            <a:schemeClr val="accent3"/>
          </a:fontRef>
        </p:style>
        <p:txBody>
          <a:bodyPr wrap="square">
            <a:spAutoFit/>
          </a:bodyPr>
          <a:lstStyle/>
          <a:p>
            <a:pPr marL="609600" indent="-609600">
              <a:lnSpc>
                <a:spcPct val="150000"/>
              </a:lnSpc>
            </a:pPr>
            <a:r>
              <a:rPr lang="zh-CN" altLang="en-US" b="1" dirty="0">
                <a:solidFill>
                  <a:schemeClr val="tx2">
                    <a:lumMod val="75000"/>
                  </a:schemeClr>
                </a:solidFill>
              </a:rPr>
              <a:t>语法：</a:t>
            </a:r>
            <a:r>
              <a:rPr lang="en-US" altLang="zh-CN" b="1" dirty="0">
                <a:solidFill>
                  <a:schemeClr val="tx2">
                    <a:lumMod val="75000"/>
                  </a:schemeClr>
                </a:solidFill>
              </a:rPr>
              <a:t>       </a:t>
            </a:r>
          </a:p>
          <a:p>
            <a:pPr marL="609600" indent="-609600">
              <a:lnSpc>
                <a:spcPct val="150000"/>
              </a:lnSpc>
            </a:pPr>
            <a:r>
              <a:rPr lang="zh-CN" altLang="en-US" b="1" dirty="0">
                <a:solidFill>
                  <a:schemeClr val="tx2">
                    <a:lumMod val="75000"/>
                  </a:schemeClr>
                </a:solidFill>
              </a:rPr>
              <a:t>    </a:t>
            </a:r>
            <a:r>
              <a:rPr lang="en-US" altLang="zh-CN" b="1" dirty="0">
                <a:solidFill>
                  <a:schemeClr val="tx2">
                    <a:lumMod val="75000"/>
                  </a:schemeClr>
                </a:solidFill>
              </a:rPr>
              <a:t>DELETE   </a:t>
            </a:r>
          </a:p>
          <a:p>
            <a:pPr marL="609600" indent="-609600">
              <a:lnSpc>
                <a:spcPct val="150000"/>
              </a:lnSpc>
            </a:pPr>
            <a:r>
              <a:rPr lang="en-US" altLang="zh-CN" b="1" dirty="0">
                <a:solidFill>
                  <a:schemeClr val="tx2">
                    <a:lumMod val="75000"/>
                  </a:schemeClr>
                </a:solidFill>
              </a:rPr>
              <a:t>	FROM     &lt;</a:t>
            </a:r>
            <a:r>
              <a:rPr lang="zh-CN" altLang="en-US" b="1" dirty="0">
                <a:solidFill>
                  <a:schemeClr val="tx2">
                    <a:lumMod val="75000"/>
                  </a:schemeClr>
                </a:solidFill>
              </a:rPr>
              <a:t>表名</a:t>
            </a:r>
            <a:r>
              <a:rPr lang="en-US" altLang="zh-CN" b="1" dirty="0">
                <a:solidFill>
                  <a:schemeClr val="tx2">
                    <a:lumMod val="75000"/>
                  </a:schemeClr>
                </a:solidFill>
              </a:rPr>
              <a:t>&gt;</a:t>
            </a:r>
          </a:p>
          <a:p>
            <a:pPr marL="609600" indent="-609600">
              <a:lnSpc>
                <a:spcPct val="150000"/>
              </a:lnSpc>
            </a:pPr>
            <a:r>
              <a:rPr lang="en-US" altLang="zh-CN" b="1" dirty="0">
                <a:solidFill>
                  <a:schemeClr val="tx2">
                    <a:lumMod val="75000"/>
                  </a:schemeClr>
                </a:solidFill>
              </a:rPr>
              <a:t>	[WHERE &lt;</a:t>
            </a:r>
            <a:r>
              <a:rPr lang="zh-CN" altLang="en-US" b="1" dirty="0">
                <a:solidFill>
                  <a:schemeClr val="tx2">
                    <a:lumMod val="75000"/>
                  </a:schemeClr>
                </a:solidFill>
              </a:rPr>
              <a:t>条件</a:t>
            </a:r>
            <a:r>
              <a:rPr lang="en-US" altLang="zh-CN" b="1" dirty="0">
                <a:solidFill>
                  <a:schemeClr val="tx2">
                    <a:lumMod val="75000"/>
                  </a:schemeClr>
                </a:solidFill>
              </a:rPr>
              <a:t>&gt;]</a:t>
            </a:r>
            <a:r>
              <a:rPr lang="zh-CN" altLang="en-US" b="1" dirty="0">
                <a:solidFill>
                  <a:schemeClr val="tx2">
                    <a:lumMod val="75000"/>
                  </a:schemeClr>
                </a:solidFill>
              </a:rPr>
              <a:t>；</a:t>
            </a:r>
            <a:endParaRPr lang="en-US" altLang="zh-CN" b="1" dirty="0">
              <a:solidFill>
                <a:schemeClr val="tx2">
                  <a:lumMod val="75000"/>
                </a:schemeClr>
              </a:solidFill>
            </a:endParaRPr>
          </a:p>
        </p:txBody>
      </p:sp>
      <p:grpSp>
        <p:nvGrpSpPr>
          <p:cNvPr id="12" name="组合 11">
            <a:extLst>
              <a:ext uri="{FF2B5EF4-FFF2-40B4-BE49-F238E27FC236}">
                <a16:creationId xmlns:a16="http://schemas.microsoft.com/office/drawing/2014/main" id="{A5CA6EC3-C255-A546-8FBD-51702B980DCE}"/>
              </a:ext>
            </a:extLst>
          </p:cNvPr>
          <p:cNvGrpSpPr/>
          <p:nvPr/>
        </p:nvGrpSpPr>
        <p:grpSpPr>
          <a:xfrm>
            <a:off x="7945401" y="1851511"/>
            <a:ext cx="1221716" cy="4525324"/>
            <a:chOff x="1514159" y="1637520"/>
            <a:chExt cx="3157875" cy="4980016"/>
          </a:xfrm>
        </p:grpSpPr>
        <p:grpSp>
          <p:nvGrpSpPr>
            <p:cNvPr id="13" name="组合 12">
              <a:extLst>
                <a:ext uri="{FF2B5EF4-FFF2-40B4-BE49-F238E27FC236}">
                  <a16:creationId xmlns:a16="http://schemas.microsoft.com/office/drawing/2014/main" id="{59BF949B-8F53-9346-B919-15DCFF15FD38}"/>
                </a:ext>
              </a:extLst>
            </p:cNvPr>
            <p:cNvGrpSpPr/>
            <p:nvPr/>
          </p:nvGrpSpPr>
          <p:grpSpPr>
            <a:xfrm>
              <a:off x="1514159" y="1637520"/>
              <a:ext cx="2552700" cy="4980016"/>
              <a:chOff x="4967967" y="2177727"/>
              <a:chExt cx="2552700" cy="4161189"/>
            </a:xfrm>
          </p:grpSpPr>
          <p:sp>
            <p:nvSpPr>
              <p:cNvPr id="23" name="Rectangle 193">
                <a:extLst>
                  <a:ext uri="{FF2B5EF4-FFF2-40B4-BE49-F238E27FC236}">
                    <a16:creationId xmlns:a16="http://schemas.microsoft.com/office/drawing/2014/main" id="{A6BA1CFB-814C-C54A-B605-FE8EBE1D3475}"/>
                  </a:ext>
                </a:extLst>
              </p:cNvPr>
              <p:cNvSpPr>
                <a:spLocks noChangeArrowheads="1"/>
              </p:cNvSpPr>
              <p:nvPr/>
            </p:nvSpPr>
            <p:spPr bwMode="auto">
              <a:xfrm>
                <a:off x="6095126" y="3345849"/>
                <a:ext cx="297131" cy="1224000"/>
              </a:xfrm>
              <a:prstGeom prst="rect">
                <a:avLst/>
              </a:prstGeom>
              <a:solidFill>
                <a:schemeClr val="tx1">
                  <a:lumMod val="50000"/>
                  <a:lumOff val="50000"/>
                </a:schemeClr>
              </a:solidFill>
              <a:ln>
                <a:noFill/>
              </a:ln>
            </p:spPr>
            <p:txBody>
              <a:bodyPr/>
              <a:lstStyle/>
              <a:p>
                <a:pPr fontAlgn="auto">
                  <a:spcBef>
                    <a:spcPts val="0"/>
                  </a:spcBef>
                  <a:spcAft>
                    <a:spcPts val="0"/>
                  </a:spcAft>
                  <a:buFontTx/>
                  <a:buNone/>
                  <a:defRPr/>
                </a:pPr>
                <a:endParaRPr lang="en-US">
                  <a:latin typeface="+mn-ea"/>
                </a:endParaRPr>
              </a:p>
            </p:txBody>
          </p:sp>
          <p:sp>
            <p:nvSpPr>
              <p:cNvPr id="24" name="椭圆 23">
                <a:extLst>
                  <a:ext uri="{FF2B5EF4-FFF2-40B4-BE49-F238E27FC236}">
                    <a16:creationId xmlns:a16="http://schemas.microsoft.com/office/drawing/2014/main" id="{37C49FE5-644C-0A4B-8EC2-A9E316B8492F}"/>
                  </a:ext>
                </a:extLst>
              </p:cNvPr>
              <p:cNvSpPr/>
              <p:nvPr/>
            </p:nvSpPr>
            <p:spPr>
              <a:xfrm>
                <a:off x="4967967" y="5900766"/>
                <a:ext cx="2552700" cy="438150"/>
              </a:xfrm>
              <a:prstGeom prst="ellipse">
                <a:avLst/>
              </a:prstGeom>
              <a:gradFill flip="none" rotWithShape="1">
                <a:gsLst>
                  <a:gs pos="0">
                    <a:schemeClr val="tx1">
                      <a:alpha val="5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latin typeface="+mn-ea"/>
                </a:endParaRPr>
              </a:p>
            </p:txBody>
          </p:sp>
          <p:sp>
            <p:nvSpPr>
              <p:cNvPr id="25" name="Rectangle 192">
                <a:extLst>
                  <a:ext uri="{FF2B5EF4-FFF2-40B4-BE49-F238E27FC236}">
                    <a16:creationId xmlns:a16="http://schemas.microsoft.com/office/drawing/2014/main" id="{4A050412-071E-5C4F-989E-197784F7A2AE}"/>
                  </a:ext>
                </a:extLst>
              </p:cNvPr>
              <p:cNvSpPr>
                <a:spLocks noChangeArrowheads="1"/>
              </p:cNvSpPr>
              <p:nvPr/>
            </p:nvSpPr>
            <p:spPr bwMode="auto">
              <a:xfrm>
                <a:off x="6095127" y="2177727"/>
                <a:ext cx="297131" cy="1224000"/>
              </a:xfrm>
              <a:prstGeom prst="rect">
                <a:avLst/>
              </a:prstGeom>
              <a:solidFill>
                <a:schemeClr val="tx1">
                  <a:lumMod val="50000"/>
                  <a:lumOff val="50000"/>
                </a:schemeClr>
              </a:solidFill>
              <a:ln>
                <a:noFill/>
              </a:ln>
            </p:spPr>
            <p:txBody>
              <a:bodyPr/>
              <a:lstStyle/>
              <a:p>
                <a:pPr fontAlgn="auto">
                  <a:spcBef>
                    <a:spcPts val="0"/>
                  </a:spcBef>
                  <a:spcAft>
                    <a:spcPts val="0"/>
                  </a:spcAft>
                  <a:buFontTx/>
                  <a:buNone/>
                  <a:defRPr/>
                </a:pPr>
                <a:endParaRPr lang="en-US">
                  <a:latin typeface="+mn-ea"/>
                </a:endParaRPr>
              </a:p>
            </p:txBody>
          </p:sp>
          <p:sp>
            <p:nvSpPr>
              <p:cNvPr id="26" name="Rectangle 194">
                <a:extLst>
                  <a:ext uri="{FF2B5EF4-FFF2-40B4-BE49-F238E27FC236}">
                    <a16:creationId xmlns:a16="http://schemas.microsoft.com/office/drawing/2014/main" id="{F3603396-1BAA-CE46-AD0E-CFA9243ECE96}"/>
                  </a:ext>
                </a:extLst>
              </p:cNvPr>
              <p:cNvSpPr>
                <a:spLocks noChangeArrowheads="1"/>
              </p:cNvSpPr>
              <p:nvPr/>
            </p:nvSpPr>
            <p:spPr bwMode="auto">
              <a:xfrm>
                <a:off x="6095127" y="4437178"/>
                <a:ext cx="297131" cy="1682312"/>
              </a:xfrm>
              <a:prstGeom prst="rect">
                <a:avLst/>
              </a:prstGeom>
              <a:solidFill>
                <a:schemeClr val="tx1">
                  <a:lumMod val="50000"/>
                  <a:lumOff val="50000"/>
                </a:schemeClr>
              </a:solidFill>
              <a:ln>
                <a:noFill/>
              </a:ln>
            </p:spPr>
            <p:txBody>
              <a:bodyPr/>
              <a:lstStyle/>
              <a:p>
                <a:pPr fontAlgn="auto">
                  <a:spcBef>
                    <a:spcPts val="0"/>
                  </a:spcBef>
                  <a:spcAft>
                    <a:spcPts val="0"/>
                  </a:spcAft>
                  <a:buFontTx/>
                  <a:buNone/>
                  <a:defRPr/>
                </a:pPr>
                <a:endParaRPr lang="en-US">
                  <a:latin typeface="+mn-ea"/>
                </a:endParaRPr>
              </a:p>
            </p:txBody>
          </p:sp>
        </p:grpSp>
        <p:grpSp>
          <p:nvGrpSpPr>
            <p:cNvPr id="14" name="组合 13">
              <a:extLst>
                <a:ext uri="{FF2B5EF4-FFF2-40B4-BE49-F238E27FC236}">
                  <a16:creationId xmlns:a16="http://schemas.microsoft.com/office/drawing/2014/main" id="{099FB15F-118B-E64A-85B7-87CCACDBD0C1}"/>
                </a:ext>
              </a:extLst>
            </p:cNvPr>
            <p:cNvGrpSpPr/>
            <p:nvPr/>
          </p:nvGrpSpPr>
          <p:grpSpPr>
            <a:xfrm>
              <a:off x="1804440" y="3464266"/>
              <a:ext cx="2867594" cy="594870"/>
              <a:chOff x="4811094" y="3345849"/>
              <a:chExt cx="3162327" cy="706733"/>
            </a:xfrm>
            <a:solidFill>
              <a:srgbClr val="596784"/>
            </a:solidFill>
          </p:grpSpPr>
          <p:sp>
            <p:nvSpPr>
              <p:cNvPr id="21" name="Freeform 190">
                <a:extLst>
                  <a:ext uri="{FF2B5EF4-FFF2-40B4-BE49-F238E27FC236}">
                    <a16:creationId xmlns:a16="http://schemas.microsoft.com/office/drawing/2014/main" id="{C781AAA5-5D85-AA47-97B8-83977410A2FC}"/>
                  </a:ext>
                </a:extLst>
              </p:cNvPr>
              <p:cNvSpPr/>
              <p:nvPr/>
            </p:nvSpPr>
            <p:spPr bwMode="auto">
              <a:xfrm>
                <a:off x="4811094" y="3345849"/>
                <a:ext cx="3162327" cy="706733"/>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grpFill/>
              <a:ln w="12700">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b="1">
                  <a:solidFill>
                    <a:schemeClr val="lt1"/>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0AF54090-DF81-C045-8C91-833B89C651FE}"/>
                  </a:ext>
                </a:extLst>
              </p:cNvPr>
              <p:cNvSpPr>
                <a:spLocks noChangeArrowheads="1"/>
              </p:cNvSpPr>
              <p:nvPr/>
            </p:nvSpPr>
            <p:spPr bwMode="auto">
              <a:xfrm flipH="1">
                <a:off x="5007483" y="3586383"/>
                <a:ext cx="2408107" cy="218056"/>
              </a:xfrm>
              <a:prstGeom prst="rect">
                <a:avLst/>
              </a:prstGeom>
              <a:grp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a:latin typeface="微软雅黑" panose="020B0503020204020204" pitchFamily="34" charset="-122"/>
                    <a:ea typeface="微软雅黑" panose="020B0503020204020204" pitchFamily="34" charset="-122"/>
                  </a:rPr>
                  <a:t>二</a:t>
                </a:r>
              </a:p>
            </p:txBody>
          </p:sp>
        </p:grpSp>
        <p:grpSp>
          <p:nvGrpSpPr>
            <p:cNvPr id="15" name="组合 14">
              <a:extLst>
                <a:ext uri="{FF2B5EF4-FFF2-40B4-BE49-F238E27FC236}">
                  <a16:creationId xmlns:a16="http://schemas.microsoft.com/office/drawing/2014/main" id="{1F56B3C6-33DE-F84E-BFDB-E2599554225E}"/>
                </a:ext>
              </a:extLst>
            </p:cNvPr>
            <p:cNvGrpSpPr/>
            <p:nvPr/>
          </p:nvGrpSpPr>
          <p:grpSpPr>
            <a:xfrm flipH="1">
              <a:off x="1804440" y="4836321"/>
              <a:ext cx="2867594" cy="594870"/>
              <a:chOff x="4513963" y="4407490"/>
              <a:chExt cx="3162327" cy="706733"/>
            </a:xfrm>
            <a:solidFill>
              <a:srgbClr val="646464"/>
            </a:solidFill>
          </p:grpSpPr>
          <p:sp>
            <p:nvSpPr>
              <p:cNvPr id="19" name="Freeform 191">
                <a:extLst>
                  <a:ext uri="{FF2B5EF4-FFF2-40B4-BE49-F238E27FC236}">
                    <a16:creationId xmlns:a16="http://schemas.microsoft.com/office/drawing/2014/main" id="{EA6E57AB-C104-2C47-B69A-90F4AC91C325}"/>
                  </a:ext>
                </a:extLst>
              </p:cNvPr>
              <p:cNvSpPr/>
              <p:nvPr/>
            </p:nvSpPr>
            <p:spPr bwMode="auto">
              <a:xfrm>
                <a:off x="4513963" y="4407490"/>
                <a:ext cx="3162327" cy="706733"/>
              </a:xfrm>
              <a:custGeom>
                <a:avLst/>
                <a:gdLst>
                  <a:gd name="T0" fmla="*/ 0 w 298"/>
                  <a:gd name="T1" fmla="*/ 35 h 71"/>
                  <a:gd name="T2" fmla="*/ 43 w 298"/>
                  <a:gd name="T3" fmla="*/ 0 h 71"/>
                  <a:gd name="T4" fmla="*/ 298 w 298"/>
                  <a:gd name="T5" fmla="*/ 0 h 71"/>
                  <a:gd name="T6" fmla="*/ 298 w 298"/>
                  <a:gd name="T7" fmla="*/ 71 h 71"/>
                  <a:gd name="T8" fmla="*/ 43 w 298"/>
                  <a:gd name="T9" fmla="*/ 71 h 71"/>
                  <a:gd name="T10" fmla="*/ 0 w 298"/>
                  <a:gd name="T11" fmla="*/ 35 h 71"/>
                </a:gdLst>
                <a:ahLst/>
                <a:cxnLst>
                  <a:cxn ang="0">
                    <a:pos x="T0" y="T1"/>
                  </a:cxn>
                  <a:cxn ang="0">
                    <a:pos x="T2" y="T3"/>
                  </a:cxn>
                  <a:cxn ang="0">
                    <a:pos x="T4" y="T5"/>
                  </a:cxn>
                  <a:cxn ang="0">
                    <a:pos x="T6" y="T7"/>
                  </a:cxn>
                  <a:cxn ang="0">
                    <a:pos x="T8" y="T9"/>
                  </a:cxn>
                  <a:cxn ang="0">
                    <a:pos x="T10" y="T11"/>
                  </a:cxn>
                </a:cxnLst>
                <a:rect l="0" t="0" r="r" b="b"/>
                <a:pathLst>
                  <a:path w="298" h="71">
                    <a:moveTo>
                      <a:pt x="0" y="35"/>
                    </a:moveTo>
                    <a:lnTo>
                      <a:pt x="43" y="0"/>
                    </a:lnTo>
                    <a:lnTo>
                      <a:pt x="298" y="0"/>
                    </a:lnTo>
                    <a:lnTo>
                      <a:pt x="298" y="71"/>
                    </a:lnTo>
                    <a:lnTo>
                      <a:pt x="43" y="71"/>
                    </a:lnTo>
                    <a:lnTo>
                      <a:pt x="0" y="35"/>
                    </a:lnTo>
                    <a:close/>
                  </a:path>
                </a:pathLst>
              </a:custGeom>
              <a:grpFill/>
              <a:ln w="12700">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b="1">
                  <a:solidFill>
                    <a:schemeClr val="lt1"/>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70DFCFA9-C069-964A-AE86-62996D301227}"/>
                  </a:ext>
                </a:extLst>
              </p:cNvPr>
              <p:cNvSpPr>
                <a:spLocks noChangeArrowheads="1"/>
              </p:cNvSpPr>
              <p:nvPr/>
            </p:nvSpPr>
            <p:spPr bwMode="auto">
              <a:xfrm flipH="1">
                <a:off x="5019834" y="4528635"/>
                <a:ext cx="2432370" cy="475642"/>
              </a:xfrm>
              <a:prstGeom prst="rect">
                <a:avLst/>
              </a:prstGeom>
              <a:grp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a:latin typeface="微软雅黑" panose="020B0503020204020204" pitchFamily="34" charset="-122"/>
                    <a:ea typeface="微软雅黑" panose="020B0503020204020204" pitchFamily="34" charset="-122"/>
                  </a:rPr>
                  <a:t>三</a:t>
                </a:r>
              </a:p>
            </p:txBody>
          </p:sp>
        </p:grpSp>
        <p:grpSp>
          <p:nvGrpSpPr>
            <p:cNvPr id="16" name="组合 15">
              <a:extLst>
                <a:ext uri="{FF2B5EF4-FFF2-40B4-BE49-F238E27FC236}">
                  <a16:creationId xmlns:a16="http://schemas.microsoft.com/office/drawing/2014/main" id="{6256FB11-B5BB-F64C-B9A6-E575D4D55DCE}"/>
                </a:ext>
              </a:extLst>
            </p:cNvPr>
            <p:cNvGrpSpPr/>
            <p:nvPr/>
          </p:nvGrpSpPr>
          <p:grpSpPr>
            <a:xfrm flipH="1">
              <a:off x="1804440" y="2092212"/>
              <a:ext cx="2867594" cy="594870"/>
              <a:chOff x="4513963" y="2355144"/>
              <a:chExt cx="3162327" cy="706733"/>
            </a:xfrm>
            <a:solidFill>
              <a:srgbClr val="FFB407"/>
            </a:solidFill>
          </p:grpSpPr>
          <p:sp>
            <p:nvSpPr>
              <p:cNvPr id="17" name="Freeform 191">
                <a:extLst>
                  <a:ext uri="{FF2B5EF4-FFF2-40B4-BE49-F238E27FC236}">
                    <a16:creationId xmlns:a16="http://schemas.microsoft.com/office/drawing/2014/main" id="{EA22013F-8FDF-DD4D-9714-FD92452D0578}"/>
                  </a:ext>
                </a:extLst>
              </p:cNvPr>
              <p:cNvSpPr/>
              <p:nvPr/>
            </p:nvSpPr>
            <p:spPr bwMode="auto">
              <a:xfrm>
                <a:off x="4513963" y="2355144"/>
                <a:ext cx="3162327" cy="706733"/>
              </a:xfrm>
              <a:custGeom>
                <a:avLst/>
                <a:gdLst>
                  <a:gd name="T0" fmla="*/ 0 w 298"/>
                  <a:gd name="T1" fmla="*/ 35 h 71"/>
                  <a:gd name="T2" fmla="*/ 43 w 298"/>
                  <a:gd name="T3" fmla="*/ 0 h 71"/>
                  <a:gd name="T4" fmla="*/ 298 w 298"/>
                  <a:gd name="T5" fmla="*/ 0 h 71"/>
                  <a:gd name="T6" fmla="*/ 298 w 298"/>
                  <a:gd name="T7" fmla="*/ 71 h 71"/>
                  <a:gd name="T8" fmla="*/ 43 w 298"/>
                  <a:gd name="T9" fmla="*/ 71 h 71"/>
                  <a:gd name="T10" fmla="*/ 0 w 298"/>
                  <a:gd name="T11" fmla="*/ 35 h 71"/>
                </a:gdLst>
                <a:ahLst/>
                <a:cxnLst>
                  <a:cxn ang="0">
                    <a:pos x="T0" y="T1"/>
                  </a:cxn>
                  <a:cxn ang="0">
                    <a:pos x="T2" y="T3"/>
                  </a:cxn>
                  <a:cxn ang="0">
                    <a:pos x="T4" y="T5"/>
                  </a:cxn>
                  <a:cxn ang="0">
                    <a:pos x="T6" y="T7"/>
                  </a:cxn>
                  <a:cxn ang="0">
                    <a:pos x="T8" y="T9"/>
                  </a:cxn>
                  <a:cxn ang="0">
                    <a:pos x="T10" y="T11"/>
                  </a:cxn>
                </a:cxnLst>
                <a:rect l="0" t="0" r="r" b="b"/>
                <a:pathLst>
                  <a:path w="298" h="71">
                    <a:moveTo>
                      <a:pt x="0" y="35"/>
                    </a:moveTo>
                    <a:lnTo>
                      <a:pt x="43" y="0"/>
                    </a:lnTo>
                    <a:lnTo>
                      <a:pt x="298" y="0"/>
                    </a:lnTo>
                    <a:lnTo>
                      <a:pt x="298" y="71"/>
                    </a:lnTo>
                    <a:lnTo>
                      <a:pt x="43" y="71"/>
                    </a:lnTo>
                    <a:lnTo>
                      <a:pt x="0" y="35"/>
                    </a:lnTo>
                    <a:close/>
                  </a:path>
                </a:pathLst>
              </a:custGeom>
              <a:grpFill/>
              <a:ln w="12700">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b="1">
                  <a:solidFill>
                    <a:schemeClr val="lt1"/>
                  </a:solidFill>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2B7BF22B-965D-F04B-988F-6602A7193D23}"/>
                  </a:ext>
                </a:extLst>
              </p:cNvPr>
              <p:cNvSpPr>
                <a:spLocks noChangeArrowheads="1"/>
              </p:cNvSpPr>
              <p:nvPr/>
            </p:nvSpPr>
            <p:spPr bwMode="auto">
              <a:xfrm flipH="1">
                <a:off x="5115077" y="2355144"/>
                <a:ext cx="2419534" cy="636066"/>
              </a:xfrm>
              <a:prstGeom prst="rect">
                <a:avLst/>
              </a:prstGeom>
              <a:grp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a:solidFill>
                      <a:schemeClr val="lt1"/>
                    </a:solidFill>
                    <a:latin typeface="微软雅黑" panose="020B0503020204020204" pitchFamily="34" charset="-122"/>
                    <a:ea typeface="微软雅黑" panose="020B0503020204020204" pitchFamily="34" charset="-122"/>
                  </a:rPr>
                  <a:t>一</a:t>
                </a:r>
              </a:p>
            </p:txBody>
          </p:sp>
        </p:grpSp>
      </p:grpSp>
      <p:sp>
        <p:nvSpPr>
          <p:cNvPr id="10" name="矩形 9">
            <a:extLst>
              <a:ext uri="{FF2B5EF4-FFF2-40B4-BE49-F238E27FC236}">
                <a16:creationId xmlns:a16="http://schemas.microsoft.com/office/drawing/2014/main" id="{11939D43-C290-4A40-9749-1AA366AC1856}"/>
              </a:ext>
            </a:extLst>
          </p:cNvPr>
          <p:cNvSpPr/>
          <p:nvPr/>
        </p:nvSpPr>
        <p:spPr>
          <a:xfrm>
            <a:off x="7893217" y="1410799"/>
            <a:ext cx="1109411" cy="444802"/>
          </a:xfrm>
          <a:prstGeom prst="rect">
            <a:avLst/>
          </a:prstGeom>
        </p:spPr>
        <p:txBody>
          <a:bodyPr wrap="square">
            <a:spAutoFit/>
          </a:bodyPr>
          <a:lstStyle/>
          <a:p>
            <a:pPr algn="ctr">
              <a:lnSpc>
                <a:spcPct val="140000"/>
              </a:lnSpc>
              <a:defRPr/>
            </a:pPr>
            <a:r>
              <a:rPr lang="zh-CN" altLang="en-US" b="1" dirty="0">
                <a:solidFill>
                  <a:schemeClr val="bg2">
                    <a:lumMod val="25000"/>
                  </a:schemeClr>
                </a:solidFill>
              </a:rPr>
              <a:t>删除方式</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a:extLst>
              <a:ext uri="{FF2B5EF4-FFF2-40B4-BE49-F238E27FC236}">
                <a16:creationId xmlns:a16="http://schemas.microsoft.com/office/drawing/2014/main" id="{ACE464C5-91EF-9346-8339-46CF11775E4B}"/>
              </a:ext>
            </a:extLst>
          </p:cNvPr>
          <p:cNvSpPr>
            <a:spLocks noGrp="1" noChangeArrowheads="1"/>
          </p:cNvSpPr>
          <p:nvPr>
            <p:ph type="title"/>
          </p:nvPr>
        </p:nvSpPr>
        <p:spPr/>
        <p:txBody>
          <a:bodyPr/>
          <a:lstStyle/>
          <a:p>
            <a:pPr>
              <a:defRPr/>
            </a:pPr>
            <a:r>
              <a:rPr lang="zh-CN" altLang="en-US" dirty="0">
                <a:solidFill>
                  <a:schemeClr val="bg2">
                    <a:lumMod val="10000"/>
                  </a:schemeClr>
                </a:solidFill>
              </a:rPr>
              <a:t>删除</a:t>
            </a:r>
          </a:p>
        </p:txBody>
      </p:sp>
      <p:sp>
        <p:nvSpPr>
          <p:cNvPr id="673795" name="Rectangle 3">
            <a:extLst>
              <a:ext uri="{FF2B5EF4-FFF2-40B4-BE49-F238E27FC236}">
                <a16:creationId xmlns:a16="http://schemas.microsoft.com/office/drawing/2014/main" id="{0E61679B-3C51-904A-B80D-869F5D936052}"/>
              </a:ext>
            </a:extLst>
          </p:cNvPr>
          <p:cNvSpPr>
            <a:spLocks noGrp="1" noChangeArrowheads="1"/>
          </p:cNvSpPr>
          <p:nvPr>
            <p:ph idx="1"/>
          </p:nvPr>
        </p:nvSpPr>
        <p:spPr>
          <a:xfrm>
            <a:off x="838200" y="1011861"/>
            <a:ext cx="5398213" cy="2691954"/>
          </a:xfrm>
        </p:spPr>
        <p:txBody>
          <a:bodyPr>
            <a:noAutofit/>
          </a:bodyPr>
          <a:lstStyle/>
          <a:p>
            <a:pPr marL="457200" indent="-457200">
              <a:buFont typeface="Wingdings" charset="0"/>
              <a:buAutoNum type="arabicPeriod"/>
              <a:defRPr/>
            </a:pPr>
            <a:r>
              <a:rPr lang="zh-CN" altLang="en-US" sz="2000" b="1" dirty="0">
                <a:solidFill>
                  <a:schemeClr val="accent1">
                    <a:lumMod val="50000"/>
                  </a:schemeClr>
                </a:solidFill>
              </a:rPr>
              <a:t>删除某一个元组的值</a:t>
            </a:r>
            <a:endParaRPr lang="en-US" altLang="zh-CN" sz="2000" b="1" dirty="0">
              <a:solidFill>
                <a:schemeClr val="accent1">
                  <a:lumMod val="50000"/>
                </a:schemeClr>
              </a:solidFill>
            </a:endParaRPr>
          </a:p>
          <a:p>
            <a:pPr marL="0" indent="0">
              <a:lnSpc>
                <a:spcPct val="100000"/>
              </a:lnSpc>
              <a:buNone/>
              <a:defRPr/>
            </a:pPr>
            <a:r>
              <a:rPr lang="zh-CN" altLang="en-US" sz="2000" b="1" dirty="0">
                <a:solidFill>
                  <a:schemeClr val="accent1">
                    <a:lumMod val="50000"/>
                  </a:schemeClr>
                </a:solidFill>
              </a:rPr>
              <a:t>例：删除学号为</a:t>
            </a:r>
            <a:r>
              <a:rPr lang="en-US" altLang="zh-CN" sz="2000" b="1" dirty="0">
                <a:solidFill>
                  <a:schemeClr val="accent1">
                    <a:lumMod val="50000"/>
                  </a:schemeClr>
                </a:solidFill>
              </a:rPr>
              <a:t>95019</a:t>
            </a:r>
            <a:r>
              <a:rPr lang="zh-CN" altLang="en-US" sz="2000" b="1" dirty="0">
                <a:solidFill>
                  <a:schemeClr val="accent1">
                    <a:lumMod val="50000"/>
                  </a:schemeClr>
                </a:solidFill>
              </a:rPr>
              <a:t>的学生记录。</a:t>
            </a:r>
            <a:endParaRPr lang="en-US" altLang="zh-CN" sz="2000" b="1" dirty="0">
              <a:solidFill>
                <a:schemeClr val="accent1">
                  <a:lumMod val="50000"/>
                </a:schemeClr>
              </a:solidFill>
            </a:endParaRPr>
          </a:p>
          <a:p>
            <a:pPr>
              <a:lnSpc>
                <a:spcPct val="100000"/>
              </a:lnSpc>
              <a:spcBef>
                <a:spcPts val="400"/>
              </a:spcBef>
              <a:buFont typeface="Wingdings" charset="0"/>
              <a:buNone/>
              <a:defRPr/>
            </a:pPr>
            <a:r>
              <a:rPr lang="en-US" altLang="zh-CN" sz="2000" b="1" dirty="0">
                <a:solidFill>
                  <a:schemeClr val="accent1">
                    <a:lumMod val="50000"/>
                  </a:schemeClr>
                </a:solidFill>
              </a:rPr>
              <a:t>DELETE </a:t>
            </a:r>
          </a:p>
          <a:p>
            <a:pPr>
              <a:lnSpc>
                <a:spcPct val="100000"/>
              </a:lnSpc>
              <a:spcBef>
                <a:spcPts val="400"/>
              </a:spcBef>
              <a:buFont typeface="Wingdings" charset="0"/>
              <a:buNone/>
              <a:defRPr/>
            </a:pPr>
            <a:r>
              <a:rPr lang="en-US" altLang="zh-CN" sz="2000" b="1" dirty="0">
                <a:solidFill>
                  <a:schemeClr val="accent1">
                    <a:lumMod val="50000"/>
                  </a:schemeClr>
                </a:solidFill>
              </a:rPr>
              <a:t>	FROM Student</a:t>
            </a:r>
          </a:p>
          <a:p>
            <a:pPr>
              <a:lnSpc>
                <a:spcPct val="100000"/>
              </a:lnSpc>
              <a:spcBef>
                <a:spcPts val="400"/>
              </a:spcBef>
              <a:buFont typeface="Wingdings" charset="0"/>
              <a:buNone/>
              <a:defRPr/>
            </a:pPr>
            <a:r>
              <a:rPr lang="en-US" altLang="zh-CN" sz="2000" b="1" dirty="0">
                <a:solidFill>
                  <a:schemeClr val="accent1">
                    <a:lumMod val="50000"/>
                  </a:schemeClr>
                </a:solidFill>
              </a:rPr>
              <a:t>	WHERE </a:t>
            </a:r>
            <a:r>
              <a:rPr lang="en-US" altLang="zh-CN" sz="2000" b="1" dirty="0" err="1">
                <a:solidFill>
                  <a:schemeClr val="accent1">
                    <a:lumMod val="50000"/>
                  </a:schemeClr>
                </a:solidFill>
              </a:rPr>
              <a:t>Sno</a:t>
            </a:r>
            <a:r>
              <a:rPr lang="en-US" altLang="zh-CN" sz="2000" b="1" dirty="0">
                <a:solidFill>
                  <a:schemeClr val="accent1">
                    <a:lumMod val="50000"/>
                  </a:schemeClr>
                </a:solidFill>
              </a:rPr>
              <a:t>='95019'</a:t>
            </a:r>
            <a:r>
              <a:rPr lang="zh-CN" altLang="en-US" sz="2000" b="1" dirty="0">
                <a:solidFill>
                  <a:schemeClr val="accent1">
                    <a:lumMod val="50000"/>
                  </a:schemeClr>
                </a:solidFill>
              </a:rPr>
              <a:t>；</a:t>
            </a:r>
          </a:p>
        </p:txBody>
      </p:sp>
      <p:sp>
        <p:nvSpPr>
          <p:cNvPr id="5" name="幻灯片编号占位符 5">
            <a:extLst>
              <a:ext uri="{FF2B5EF4-FFF2-40B4-BE49-F238E27FC236}">
                <a16:creationId xmlns:a16="http://schemas.microsoft.com/office/drawing/2014/main" id="{CF39D470-D8B4-8540-A7C5-DDC98E6FA187}"/>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18791CAD-8A01-5D47-8F37-AD7F3904E2A4}" type="slidenum">
              <a:rPr kumimoji="0" lang="en-US" altLang="zh-CN" sz="1400">
                <a:ea typeface="宋体" panose="02010600030101010101" pitchFamily="2" charset="-122"/>
              </a:rPr>
              <a:pPr/>
              <a:t>86</a:t>
            </a:fld>
            <a:endParaRPr kumimoji="0" lang="en-US" altLang="zh-CN" sz="1400">
              <a:ea typeface="宋体" panose="02010600030101010101" pitchFamily="2" charset="-122"/>
            </a:endParaRPr>
          </a:p>
        </p:txBody>
      </p:sp>
      <p:sp>
        <p:nvSpPr>
          <p:cNvPr id="3" name="矩形 2">
            <a:extLst>
              <a:ext uri="{FF2B5EF4-FFF2-40B4-BE49-F238E27FC236}">
                <a16:creationId xmlns:a16="http://schemas.microsoft.com/office/drawing/2014/main" id="{6C504BA0-582F-3841-B67C-7B8BE27B8CE2}"/>
              </a:ext>
            </a:extLst>
          </p:cNvPr>
          <p:cNvSpPr/>
          <p:nvPr/>
        </p:nvSpPr>
        <p:spPr>
          <a:xfrm>
            <a:off x="7441915" y="1001712"/>
            <a:ext cx="4750085" cy="3867405"/>
          </a:xfrm>
          <a:prstGeom prst="rect">
            <a:avLst/>
          </a:prstGeom>
        </p:spPr>
        <p:txBody>
          <a:bodyPr wrap="square">
            <a:spAutoFit/>
          </a:bodyPr>
          <a:lstStyle/>
          <a:p>
            <a:pPr>
              <a:lnSpc>
                <a:spcPct val="150000"/>
              </a:lnSpc>
              <a:buNone/>
              <a:defRPr/>
            </a:pPr>
            <a:r>
              <a:rPr lang="en-US" altLang="zh-CN" sz="2000" b="1" dirty="0">
                <a:solidFill>
                  <a:schemeClr val="accent6">
                    <a:lumMod val="50000"/>
                  </a:schemeClr>
                </a:solidFill>
                <a:latin typeface="SimHei" panose="02010609060101010101" pitchFamily="49" charset="-122"/>
                <a:ea typeface="SimHei" panose="02010609060101010101" pitchFamily="49" charset="-122"/>
                <a:cs typeface="Arial" panose="020B0604020202020204" pitchFamily="34" charset="0"/>
              </a:rPr>
              <a:t>2. </a:t>
            </a:r>
            <a:r>
              <a:rPr lang="zh-CN" altLang="en-US" sz="2000" b="1" dirty="0">
                <a:solidFill>
                  <a:schemeClr val="accent6">
                    <a:lumMod val="50000"/>
                  </a:schemeClr>
                </a:solidFill>
                <a:latin typeface="SimHei" panose="02010609060101010101" pitchFamily="49" charset="-122"/>
                <a:ea typeface="SimHei" panose="02010609060101010101" pitchFamily="49" charset="-122"/>
                <a:cs typeface="Arial" panose="020B0604020202020204" pitchFamily="34" charset="0"/>
              </a:rPr>
              <a:t>删除多个元组的值</a:t>
            </a:r>
            <a:endParaRPr lang="en-US" altLang="zh-CN" sz="2000" b="1" dirty="0">
              <a:solidFill>
                <a:schemeClr val="accent6">
                  <a:lumMod val="50000"/>
                </a:schemeClr>
              </a:solidFill>
              <a:latin typeface="SimHei" panose="02010609060101010101" pitchFamily="49" charset="-122"/>
              <a:ea typeface="SimHei" panose="02010609060101010101" pitchFamily="49" charset="-122"/>
              <a:cs typeface="Arial" panose="020B0604020202020204" pitchFamily="34" charset="0"/>
            </a:endParaRPr>
          </a:p>
          <a:p>
            <a:pPr>
              <a:lnSpc>
                <a:spcPct val="150000"/>
              </a:lnSpc>
              <a:buNone/>
              <a:defRPr/>
            </a:pPr>
            <a:r>
              <a:rPr lang="zh-CN" altLang="en-US" sz="2000" b="1" dirty="0">
                <a:solidFill>
                  <a:schemeClr val="accent6">
                    <a:lumMod val="50000"/>
                  </a:schemeClr>
                </a:solidFill>
                <a:latin typeface="SimHei" panose="02010609060101010101" pitchFamily="49" charset="-122"/>
                <a:ea typeface="SimHei" panose="02010609060101010101" pitchFamily="49" charset="-122"/>
                <a:cs typeface="Arial" panose="020B0604020202020204" pitchFamily="34" charset="0"/>
              </a:rPr>
              <a:t>例：删除</a:t>
            </a:r>
            <a:r>
              <a:rPr lang="en-US" altLang="zh-CN" sz="2000" b="1" dirty="0">
                <a:solidFill>
                  <a:schemeClr val="accent6">
                    <a:lumMod val="50000"/>
                  </a:schemeClr>
                </a:solidFill>
                <a:latin typeface="SimHei" panose="02010609060101010101" pitchFamily="49" charset="-122"/>
                <a:ea typeface="SimHei" panose="02010609060101010101" pitchFamily="49" charset="-122"/>
                <a:cs typeface="Arial" panose="020B0604020202020204" pitchFamily="34" charset="0"/>
              </a:rPr>
              <a:t>2</a:t>
            </a:r>
            <a:r>
              <a:rPr lang="zh-CN" altLang="en-US" sz="2000" b="1" dirty="0">
                <a:solidFill>
                  <a:schemeClr val="accent6">
                    <a:lumMod val="50000"/>
                  </a:schemeClr>
                </a:solidFill>
                <a:latin typeface="SimHei" panose="02010609060101010101" pitchFamily="49" charset="-122"/>
                <a:ea typeface="SimHei" panose="02010609060101010101" pitchFamily="49" charset="-122"/>
                <a:cs typeface="Arial" panose="020B0604020202020204" pitchFamily="34" charset="0"/>
              </a:rPr>
              <a:t>号课程的所有选课记录。</a:t>
            </a:r>
            <a:endParaRPr lang="en-US" altLang="zh-CN" sz="2000" b="1" dirty="0">
              <a:solidFill>
                <a:schemeClr val="accent6">
                  <a:lumMod val="50000"/>
                </a:schemeClr>
              </a:solidFill>
              <a:latin typeface="SimHei" panose="02010609060101010101" pitchFamily="49" charset="-122"/>
              <a:ea typeface="SimHei" panose="02010609060101010101" pitchFamily="49" charset="-122"/>
              <a:cs typeface="Arial" panose="020B0604020202020204" pitchFamily="34" charset="0"/>
            </a:endParaRPr>
          </a:p>
          <a:p>
            <a:pPr>
              <a:spcBef>
                <a:spcPts val="400"/>
              </a:spcBef>
              <a:buNone/>
              <a:defRPr/>
            </a:pPr>
            <a:r>
              <a:rPr lang="en-US" altLang="zh-CN" sz="2000" b="1" dirty="0">
                <a:solidFill>
                  <a:schemeClr val="accent6">
                    <a:lumMod val="50000"/>
                  </a:schemeClr>
                </a:solidFill>
                <a:latin typeface="SimHei" panose="02010609060101010101" pitchFamily="49" charset="-122"/>
                <a:ea typeface="SimHei" panose="02010609060101010101" pitchFamily="49" charset="-122"/>
                <a:cs typeface="Arial" panose="020B0604020202020204" pitchFamily="34" charset="0"/>
              </a:rPr>
              <a:t>        DELETE</a:t>
            </a:r>
          </a:p>
          <a:p>
            <a:pPr>
              <a:spcBef>
                <a:spcPts val="400"/>
              </a:spcBef>
              <a:buNone/>
              <a:defRPr/>
            </a:pPr>
            <a:r>
              <a:rPr lang="en-US" altLang="zh-CN" sz="2000" b="1" dirty="0">
                <a:solidFill>
                  <a:schemeClr val="accent6">
                    <a:lumMod val="50000"/>
                  </a:schemeClr>
                </a:solidFill>
                <a:latin typeface="SimHei" panose="02010609060101010101" pitchFamily="49" charset="-122"/>
                <a:ea typeface="SimHei" panose="02010609060101010101" pitchFamily="49" charset="-122"/>
                <a:cs typeface="Arial" panose="020B0604020202020204" pitchFamily="34" charset="0"/>
              </a:rPr>
              <a:t>          FROM SC</a:t>
            </a:r>
            <a:r>
              <a:rPr lang="zh-CN" altLang="en-US" sz="2000" b="1" dirty="0">
                <a:solidFill>
                  <a:schemeClr val="accent6">
                    <a:lumMod val="50000"/>
                  </a:schemeClr>
                </a:solidFill>
                <a:latin typeface="SimHei" panose="02010609060101010101" pitchFamily="49" charset="-122"/>
                <a:ea typeface="SimHei" panose="02010609060101010101" pitchFamily="49" charset="-122"/>
                <a:cs typeface="Arial" panose="020B0604020202020204" pitchFamily="34" charset="0"/>
              </a:rPr>
              <a:t>；</a:t>
            </a:r>
            <a:endParaRPr lang="en-US" altLang="zh-CN" sz="2000" b="1" dirty="0">
              <a:solidFill>
                <a:schemeClr val="accent6">
                  <a:lumMod val="50000"/>
                </a:schemeClr>
              </a:solidFill>
              <a:latin typeface="SimHei" panose="02010609060101010101" pitchFamily="49" charset="-122"/>
              <a:ea typeface="SimHei" panose="02010609060101010101" pitchFamily="49" charset="-122"/>
              <a:cs typeface="Arial" panose="020B0604020202020204" pitchFamily="34" charset="0"/>
            </a:endParaRPr>
          </a:p>
          <a:p>
            <a:pPr>
              <a:spcBef>
                <a:spcPts val="400"/>
              </a:spcBef>
              <a:buNone/>
              <a:defRPr/>
            </a:pPr>
            <a:r>
              <a:rPr lang="en-US" altLang="zh-CN" sz="2000" b="1" dirty="0">
                <a:solidFill>
                  <a:schemeClr val="accent6">
                    <a:lumMod val="50000"/>
                  </a:schemeClr>
                </a:solidFill>
                <a:latin typeface="SimHei" panose="02010609060101010101" pitchFamily="49" charset="-122"/>
                <a:ea typeface="SimHei" panose="02010609060101010101" pitchFamily="49" charset="-122"/>
                <a:cs typeface="Arial" panose="020B0604020202020204" pitchFamily="34" charset="0"/>
              </a:rPr>
              <a:t>          WHERE </a:t>
            </a:r>
            <a:r>
              <a:rPr lang="en-US" altLang="zh-CN" sz="2000" b="1" dirty="0" err="1">
                <a:solidFill>
                  <a:schemeClr val="accent6">
                    <a:lumMod val="50000"/>
                  </a:schemeClr>
                </a:solidFill>
                <a:latin typeface="SimHei" panose="02010609060101010101" pitchFamily="49" charset="-122"/>
                <a:ea typeface="SimHei" panose="02010609060101010101" pitchFamily="49" charset="-122"/>
                <a:cs typeface="Arial" panose="020B0604020202020204" pitchFamily="34" charset="0"/>
              </a:rPr>
              <a:t>Cno</a:t>
            </a:r>
            <a:r>
              <a:rPr lang="en-US" altLang="zh-CN" sz="2000" b="1" dirty="0">
                <a:solidFill>
                  <a:schemeClr val="accent6">
                    <a:lumMod val="50000"/>
                  </a:schemeClr>
                </a:solidFill>
                <a:latin typeface="SimHei" panose="02010609060101010101" pitchFamily="49" charset="-122"/>
                <a:ea typeface="SimHei" panose="02010609060101010101" pitchFamily="49" charset="-122"/>
                <a:cs typeface="Arial" panose="020B0604020202020204" pitchFamily="34" charset="0"/>
              </a:rPr>
              <a:t>='2’</a:t>
            </a:r>
            <a:r>
              <a:rPr lang="zh-CN" altLang="en-US" sz="2000" b="1" dirty="0">
                <a:solidFill>
                  <a:schemeClr val="accent6">
                    <a:lumMod val="50000"/>
                  </a:schemeClr>
                </a:solidFill>
                <a:latin typeface="SimHei" panose="02010609060101010101" pitchFamily="49" charset="-122"/>
                <a:ea typeface="SimHei" panose="02010609060101010101" pitchFamily="49" charset="-122"/>
                <a:cs typeface="Arial" panose="020B0604020202020204" pitchFamily="34" charset="0"/>
              </a:rPr>
              <a:t>；</a:t>
            </a:r>
            <a:endParaRPr lang="en-US" altLang="zh-CN" sz="2000" b="1" dirty="0">
              <a:solidFill>
                <a:schemeClr val="accent6">
                  <a:lumMod val="50000"/>
                </a:schemeClr>
              </a:solidFill>
              <a:latin typeface="SimHei" panose="02010609060101010101" pitchFamily="49" charset="-122"/>
              <a:ea typeface="SimHei" panose="02010609060101010101" pitchFamily="49" charset="-122"/>
              <a:cs typeface="Arial" panose="020B0604020202020204" pitchFamily="34" charset="0"/>
            </a:endParaRPr>
          </a:p>
          <a:p>
            <a:pPr>
              <a:lnSpc>
                <a:spcPct val="150000"/>
              </a:lnSpc>
              <a:buNone/>
              <a:defRPr/>
            </a:pPr>
            <a:endParaRPr lang="en-US" altLang="zh-CN" sz="2000" b="1" dirty="0">
              <a:solidFill>
                <a:schemeClr val="accent6">
                  <a:lumMod val="50000"/>
                </a:schemeClr>
              </a:solidFill>
              <a:latin typeface="SimHei" panose="02010609060101010101" pitchFamily="49" charset="-122"/>
              <a:ea typeface="SimHei" panose="02010609060101010101" pitchFamily="49" charset="-122"/>
              <a:cs typeface="Arial" panose="020B0604020202020204" pitchFamily="34" charset="0"/>
            </a:endParaRPr>
          </a:p>
          <a:p>
            <a:pPr>
              <a:lnSpc>
                <a:spcPct val="150000"/>
              </a:lnSpc>
              <a:buNone/>
              <a:defRPr/>
            </a:pPr>
            <a:r>
              <a:rPr lang="zh-CN" altLang="en-US" sz="2000" b="1" dirty="0">
                <a:solidFill>
                  <a:schemeClr val="accent6">
                    <a:lumMod val="50000"/>
                  </a:schemeClr>
                </a:solidFill>
                <a:latin typeface="SimHei" panose="02010609060101010101" pitchFamily="49" charset="-122"/>
                <a:ea typeface="SimHei" panose="02010609060101010101" pitchFamily="49" charset="-122"/>
                <a:cs typeface="Arial" panose="020B0604020202020204" pitchFamily="34" charset="0"/>
              </a:rPr>
              <a:t>例：删除所有的学生选课记录。</a:t>
            </a:r>
            <a:endParaRPr lang="en-US" altLang="zh-CN" sz="2000" b="1" dirty="0">
              <a:solidFill>
                <a:schemeClr val="accent6">
                  <a:lumMod val="50000"/>
                </a:schemeClr>
              </a:solidFill>
              <a:latin typeface="SimHei" panose="02010609060101010101" pitchFamily="49" charset="-122"/>
              <a:ea typeface="SimHei" panose="02010609060101010101" pitchFamily="49" charset="-122"/>
              <a:cs typeface="Arial" panose="020B0604020202020204" pitchFamily="34" charset="0"/>
            </a:endParaRPr>
          </a:p>
          <a:p>
            <a:pPr>
              <a:spcBef>
                <a:spcPts val="400"/>
              </a:spcBef>
              <a:buNone/>
              <a:defRPr/>
            </a:pPr>
            <a:r>
              <a:rPr lang="en-US" altLang="zh-CN" sz="2000" b="1" dirty="0">
                <a:solidFill>
                  <a:schemeClr val="accent6">
                    <a:lumMod val="50000"/>
                  </a:schemeClr>
                </a:solidFill>
                <a:latin typeface="SimHei" panose="02010609060101010101" pitchFamily="49" charset="-122"/>
                <a:ea typeface="SimHei" panose="02010609060101010101" pitchFamily="49" charset="-122"/>
                <a:cs typeface="Arial" panose="020B0604020202020204" pitchFamily="34" charset="0"/>
              </a:rPr>
              <a:t>        DELETE</a:t>
            </a:r>
          </a:p>
          <a:p>
            <a:pPr>
              <a:spcBef>
                <a:spcPts val="400"/>
              </a:spcBef>
              <a:buNone/>
              <a:defRPr/>
            </a:pPr>
            <a:r>
              <a:rPr lang="en-US" altLang="zh-CN" sz="2000" b="1" dirty="0">
                <a:solidFill>
                  <a:schemeClr val="accent6">
                    <a:lumMod val="50000"/>
                  </a:schemeClr>
                </a:solidFill>
                <a:latin typeface="SimHei" panose="02010609060101010101" pitchFamily="49" charset="-122"/>
                <a:ea typeface="SimHei" panose="02010609060101010101" pitchFamily="49" charset="-122"/>
                <a:cs typeface="Arial" panose="020B0604020202020204" pitchFamily="34" charset="0"/>
              </a:rPr>
              <a:t>          FROM SC</a:t>
            </a:r>
            <a:r>
              <a:rPr lang="zh-CN" altLang="en-US" sz="2000" b="1" dirty="0">
                <a:solidFill>
                  <a:schemeClr val="accent6">
                    <a:lumMod val="50000"/>
                  </a:schemeClr>
                </a:solidFill>
                <a:latin typeface="SimHei" panose="02010609060101010101" pitchFamily="49" charset="-122"/>
                <a:ea typeface="SimHei" panose="02010609060101010101" pitchFamily="49" charset="-122"/>
                <a:cs typeface="Arial" panose="020B0604020202020204" pitchFamily="34" charset="0"/>
              </a:rPr>
              <a:t>；</a:t>
            </a:r>
          </a:p>
        </p:txBody>
      </p:sp>
      <p:sp>
        <p:nvSpPr>
          <p:cNvPr id="4" name="矩形 3">
            <a:extLst>
              <a:ext uri="{FF2B5EF4-FFF2-40B4-BE49-F238E27FC236}">
                <a16:creationId xmlns:a16="http://schemas.microsoft.com/office/drawing/2014/main" id="{9E128EB0-1C64-7445-90FB-31D8F7C1AA1D}"/>
              </a:ext>
            </a:extLst>
          </p:cNvPr>
          <p:cNvSpPr/>
          <p:nvPr/>
        </p:nvSpPr>
        <p:spPr>
          <a:xfrm>
            <a:off x="743164" y="3841790"/>
            <a:ext cx="6096000" cy="3016210"/>
          </a:xfrm>
          <a:prstGeom prst="rect">
            <a:avLst/>
          </a:prstGeom>
        </p:spPr>
        <p:txBody>
          <a:bodyPr>
            <a:spAutoFit/>
          </a:bodyPr>
          <a:lstStyle/>
          <a:p>
            <a:pPr>
              <a:buFont typeface="Wingdings" charset="0"/>
              <a:buNone/>
              <a:defRPr/>
            </a:pPr>
            <a:r>
              <a:rPr lang="en-US" altLang="zh-CN" sz="2000" b="1" dirty="0">
                <a:solidFill>
                  <a:schemeClr val="accent4">
                    <a:lumMod val="50000"/>
                  </a:schemeClr>
                </a:solidFill>
                <a:latin typeface="SimHei" panose="02010609060101010101" pitchFamily="49" charset="-122"/>
                <a:ea typeface="SimHei" panose="02010609060101010101" pitchFamily="49" charset="-122"/>
                <a:cs typeface="Arial" panose="020B0604020202020204" pitchFamily="34" charset="0"/>
              </a:rPr>
              <a:t>3. </a:t>
            </a:r>
            <a:r>
              <a:rPr lang="zh-CN" altLang="en-US" sz="2000" b="1" dirty="0">
                <a:solidFill>
                  <a:schemeClr val="accent4">
                    <a:lumMod val="50000"/>
                  </a:schemeClr>
                </a:solidFill>
                <a:latin typeface="SimHei" panose="02010609060101010101" pitchFamily="49" charset="-122"/>
                <a:ea typeface="SimHei" panose="02010609060101010101" pitchFamily="49" charset="-122"/>
                <a:cs typeface="Arial" panose="020B0604020202020204" pitchFamily="34" charset="0"/>
              </a:rPr>
              <a:t>带子查询的删除语句</a:t>
            </a:r>
            <a:endParaRPr lang="en-US" altLang="zh-CN" sz="2000" b="1" dirty="0">
              <a:solidFill>
                <a:schemeClr val="accent4">
                  <a:lumMod val="50000"/>
                </a:schemeClr>
              </a:solidFill>
              <a:latin typeface="SimHei" panose="02010609060101010101" pitchFamily="49" charset="-122"/>
              <a:ea typeface="SimHei" panose="02010609060101010101" pitchFamily="49" charset="-122"/>
              <a:cs typeface="Arial" panose="020B0604020202020204" pitchFamily="34" charset="0"/>
            </a:endParaRPr>
          </a:p>
          <a:p>
            <a:pPr>
              <a:lnSpc>
                <a:spcPct val="150000"/>
              </a:lnSpc>
              <a:buFont typeface="Wingdings" charset="0"/>
              <a:buNone/>
              <a:defRPr/>
            </a:pPr>
            <a:r>
              <a:rPr lang="zh-CN" altLang="en-US" sz="2000" b="1" dirty="0">
                <a:solidFill>
                  <a:schemeClr val="accent4">
                    <a:lumMod val="50000"/>
                  </a:schemeClr>
                </a:solidFill>
                <a:latin typeface="SimHei" panose="02010609060101010101" pitchFamily="49" charset="-122"/>
                <a:ea typeface="SimHei" panose="02010609060101010101" pitchFamily="49" charset="-122"/>
                <a:cs typeface="Arial" panose="020B0604020202020204" pitchFamily="34" charset="0"/>
              </a:rPr>
              <a:t>例：删除计算机科学系所有学生的选课记录。</a:t>
            </a:r>
            <a:endParaRPr lang="en-US" altLang="zh-CN" sz="2000" b="1" dirty="0">
              <a:solidFill>
                <a:schemeClr val="accent4">
                  <a:lumMod val="50000"/>
                </a:schemeClr>
              </a:solidFill>
              <a:latin typeface="SimHei" panose="02010609060101010101" pitchFamily="49" charset="-122"/>
              <a:ea typeface="SimHei" panose="02010609060101010101" pitchFamily="49" charset="-122"/>
              <a:cs typeface="Arial" panose="020B0604020202020204" pitchFamily="34" charset="0"/>
            </a:endParaRPr>
          </a:p>
          <a:p>
            <a:pPr marL="228600" indent="-228600">
              <a:spcBef>
                <a:spcPts val="400"/>
              </a:spcBef>
              <a:defRPr/>
            </a:pPr>
            <a:r>
              <a:rPr lang="en-US" altLang="zh-CN" sz="2000" b="1" dirty="0">
                <a:solidFill>
                  <a:schemeClr val="accent4">
                    <a:lumMod val="50000"/>
                  </a:schemeClr>
                </a:solidFill>
                <a:latin typeface="SimHei" panose="02010609060101010101" pitchFamily="49" charset="-122"/>
                <a:ea typeface="SimHei" panose="02010609060101010101" pitchFamily="49" charset="-122"/>
                <a:cs typeface="Arial" panose="020B0604020202020204" pitchFamily="34" charset="0"/>
              </a:rPr>
              <a:t>        DELETE</a:t>
            </a:r>
          </a:p>
          <a:p>
            <a:pPr marL="228600" indent="-228600">
              <a:spcBef>
                <a:spcPts val="400"/>
              </a:spcBef>
              <a:defRPr/>
            </a:pPr>
            <a:r>
              <a:rPr lang="en-US" altLang="zh-CN" sz="2000" b="1" dirty="0">
                <a:solidFill>
                  <a:schemeClr val="accent4">
                    <a:lumMod val="50000"/>
                  </a:schemeClr>
                </a:solidFill>
                <a:latin typeface="SimHei" panose="02010609060101010101" pitchFamily="49" charset="-122"/>
                <a:ea typeface="SimHei" panose="02010609060101010101" pitchFamily="49" charset="-122"/>
                <a:cs typeface="Arial" panose="020B0604020202020204" pitchFamily="34" charset="0"/>
              </a:rPr>
              <a:t>            FROM SC</a:t>
            </a:r>
          </a:p>
          <a:p>
            <a:pPr marL="228600" indent="-228600">
              <a:spcBef>
                <a:spcPts val="400"/>
              </a:spcBef>
              <a:defRPr/>
            </a:pPr>
            <a:r>
              <a:rPr lang="en-US" altLang="zh-CN" sz="2000" b="1" dirty="0">
                <a:solidFill>
                  <a:schemeClr val="accent4">
                    <a:lumMod val="50000"/>
                  </a:schemeClr>
                </a:solidFill>
                <a:latin typeface="SimHei" panose="02010609060101010101" pitchFamily="49" charset="-122"/>
                <a:ea typeface="SimHei" panose="02010609060101010101" pitchFamily="49" charset="-122"/>
                <a:cs typeface="Arial" panose="020B0604020202020204" pitchFamily="34" charset="0"/>
              </a:rPr>
              <a:t>            WHERE  'CS'=</a:t>
            </a:r>
          </a:p>
          <a:p>
            <a:pPr marL="228600" indent="-228600">
              <a:spcBef>
                <a:spcPts val="400"/>
              </a:spcBef>
              <a:defRPr/>
            </a:pPr>
            <a:r>
              <a:rPr lang="en-US" altLang="zh-CN" sz="2000" b="1" dirty="0">
                <a:solidFill>
                  <a:schemeClr val="accent4">
                    <a:lumMod val="50000"/>
                  </a:schemeClr>
                </a:solidFill>
                <a:latin typeface="SimHei" panose="02010609060101010101" pitchFamily="49" charset="-122"/>
                <a:ea typeface="SimHei" panose="02010609060101010101" pitchFamily="49" charset="-122"/>
                <a:cs typeface="Arial" panose="020B0604020202020204" pitchFamily="34" charset="0"/>
              </a:rPr>
              <a:t>                 (SELETE </a:t>
            </a:r>
            <a:r>
              <a:rPr lang="en-US" altLang="zh-CN" sz="2000" b="1" dirty="0" err="1">
                <a:solidFill>
                  <a:schemeClr val="accent4">
                    <a:lumMod val="50000"/>
                  </a:schemeClr>
                </a:solidFill>
                <a:latin typeface="SimHei" panose="02010609060101010101" pitchFamily="49" charset="-122"/>
                <a:ea typeface="SimHei" panose="02010609060101010101" pitchFamily="49" charset="-122"/>
                <a:cs typeface="Arial" panose="020B0604020202020204" pitchFamily="34" charset="0"/>
              </a:rPr>
              <a:t>Sdept</a:t>
            </a:r>
            <a:endParaRPr lang="en-US" altLang="zh-CN" sz="2000" b="1" dirty="0">
              <a:solidFill>
                <a:schemeClr val="accent4">
                  <a:lumMod val="50000"/>
                </a:schemeClr>
              </a:solidFill>
              <a:latin typeface="SimHei" panose="02010609060101010101" pitchFamily="49" charset="-122"/>
              <a:ea typeface="SimHei" panose="02010609060101010101" pitchFamily="49" charset="-122"/>
              <a:cs typeface="Arial" panose="020B0604020202020204" pitchFamily="34" charset="0"/>
            </a:endParaRPr>
          </a:p>
          <a:p>
            <a:pPr marL="228600" indent="-228600">
              <a:spcBef>
                <a:spcPts val="400"/>
              </a:spcBef>
              <a:defRPr/>
            </a:pPr>
            <a:r>
              <a:rPr lang="en-US" altLang="zh-CN" sz="2000" b="1" dirty="0">
                <a:solidFill>
                  <a:schemeClr val="accent4">
                    <a:lumMod val="50000"/>
                  </a:schemeClr>
                </a:solidFill>
                <a:latin typeface="SimHei" panose="02010609060101010101" pitchFamily="49" charset="-122"/>
                <a:ea typeface="SimHei" panose="02010609060101010101" pitchFamily="49" charset="-122"/>
                <a:cs typeface="Arial" panose="020B0604020202020204" pitchFamily="34" charset="0"/>
              </a:rPr>
              <a:t>                  FROM Student</a:t>
            </a:r>
          </a:p>
          <a:p>
            <a:pPr marL="228600" indent="-228600">
              <a:spcBef>
                <a:spcPts val="400"/>
              </a:spcBef>
              <a:defRPr/>
            </a:pPr>
            <a:r>
              <a:rPr lang="en-US" altLang="zh-CN" sz="2000" b="1" dirty="0">
                <a:solidFill>
                  <a:schemeClr val="accent4">
                    <a:lumMod val="50000"/>
                  </a:schemeClr>
                </a:solidFill>
                <a:latin typeface="SimHei" panose="02010609060101010101" pitchFamily="49" charset="-122"/>
                <a:ea typeface="SimHei" panose="02010609060101010101" pitchFamily="49" charset="-122"/>
                <a:cs typeface="Arial" panose="020B0604020202020204" pitchFamily="34" charset="0"/>
              </a:rPr>
              <a:t>                 WHERE  </a:t>
            </a:r>
            <a:r>
              <a:rPr lang="en-US" altLang="zh-CN" sz="2000" b="1" dirty="0" err="1">
                <a:solidFill>
                  <a:schemeClr val="accent4">
                    <a:lumMod val="50000"/>
                  </a:schemeClr>
                </a:solidFill>
                <a:latin typeface="SimHei" panose="02010609060101010101" pitchFamily="49" charset="-122"/>
                <a:ea typeface="SimHei" panose="02010609060101010101" pitchFamily="49" charset="-122"/>
                <a:cs typeface="Arial" panose="020B0604020202020204" pitchFamily="34" charset="0"/>
              </a:rPr>
              <a:t>Student.Sno</a:t>
            </a:r>
            <a:r>
              <a:rPr lang="en-US" altLang="zh-CN" sz="2000" b="1" dirty="0">
                <a:solidFill>
                  <a:schemeClr val="accent4">
                    <a:lumMod val="50000"/>
                  </a:schemeClr>
                </a:solidFill>
                <a:latin typeface="SimHei" panose="02010609060101010101" pitchFamily="49" charset="-122"/>
                <a:ea typeface="SimHei" panose="02010609060101010101" pitchFamily="49" charset="-122"/>
                <a:cs typeface="Arial" panose="020B0604020202020204" pitchFamily="34" charset="0"/>
              </a:rPr>
              <a:t>=</a:t>
            </a:r>
            <a:r>
              <a:rPr lang="en-US" altLang="zh-CN" sz="2000" b="1" dirty="0" err="1">
                <a:solidFill>
                  <a:schemeClr val="accent4">
                    <a:lumMod val="50000"/>
                  </a:schemeClr>
                </a:solidFill>
                <a:latin typeface="SimHei" panose="02010609060101010101" pitchFamily="49" charset="-122"/>
                <a:ea typeface="SimHei" panose="02010609060101010101" pitchFamily="49" charset="-122"/>
                <a:cs typeface="Arial" panose="020B0604020202020204" pitchFamily="34" charset="0"/>
              </a:rPr>
              <a:t>SC.Sno</a:t>
            </a:r>
            <a:r>
              <a:rPr lang="en-US" altLang="zh-CN" sz="2000" b="1" dirty="0">
                <a:solidFill>
                  <a:schemeClr val="accent4">
                    <a:lumMod val="50000"/>
                  </a:schemeClr>
                </a:solidFill>
                <a:latin typeface="SimHei" panose="02010609060101010101" pitchFamily="49" charset="-122"/>
                <a:ea typeface="SimHei" panose="02010609060101010101" pitchFamily="49" charset="-122"/>
                <a:cs typeface="Arial" panose="020B0604020202020204" pitchFamily="34" charset="0"/>
              </a:rPr>
              <a:t>)</a:t>
            </a:r>
            <a:r>
              <a:rPr lang="zh-CN" altLang="en-US" sz="2000" b="1" dirty="0">
                <a:solidFill>
                  <a:schemeClr val="accent4">
                    <a:lumMod val="50000"/>
                  </a:schemeClr>
                </a:solidFill>
                <a:latin typeface="SimHei" panose="02010609060101010101" pitchFamily="49" charset="-122"/>
                <a:ea typeface="SimHei" panose="02010609060101010101" pitchFamily="49" charset="-122"/>
                <a:cs typeface="Arial" panose="020B0604020202020204" pitchFamily="34" charset="0"/>
              </a:rPr>
              <a:t>；</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7890" name="Rectangle 2">
            <a:extLst>
              <a:ext uri="{FF2B5EF4-FFF2-40B4-BE49-F238E27FC236}">
                <a16:creationId xmlns:a16="http://schemas.microsoft.com/office/drawing/2014/main" id="{5D0AA031-AFCF-CF4D-81C4-6B0362CA6BCE}"/>
              </a:ext>
            </a:extLst>
          </p:cNvPr>
          <p:cNvSpPr>
            <a:spLocks noGrp="1" noChangeArrowheads="1"/>
          </p:cNvSpPr>
          <p:nvPr>
            <p:ph type="title"/>
          </p:nvPr>
        </p:nvSpPr>
        <p:spPr/>
        <p:txBody>
          <a:bodyPr/>
          <a:lstStyle/>
          <a:p>
            <a:pPr>
              <a:defRPr/>
            </a:pPr>
            <a:r>
              <a:rPr lang="en-US" altLang="zh-CN" dirty="0">
                <a:solidFill>
                  <a:schemeClr val="bg2">
                    <a:lumMod val="10000"/>
                  </a:schemeClr>
                </a:solidFill>
              </a:rPr>
              <a:t>3. </a:t>
            </a:r>
            <a:r>
              <a:rPr lang="zh-CN" altLang="en-US" dirty="0">
                <a:solidFill>
                  <a:schemeClr val="bg2">
                    <a:lumMod val="10000"/>
                  </a:schemeClr>
                </a:solidFill>
              </a:rPr>
              <a:t>带子查询的删除语句</a:t>
            </a:r>
          </a:p>
        </p:txBody>
      </p:sp>
      <p:sp>
        <p:nvSpPr>
          <p:cNvPr id="677891" name="Rectangle 3">
            <a:extLst>
              <a:ext uri="{FF2B5EF4-FFF2-40B4-BE49-F238E27FC236}">
                <a16:creationId xmlns:a16="http://schemas.microsoft.com/office/drawing/2014/main" id="{7AE1B165-0C2A-B344-BADF-92B5CD695DA7}"/>
              </a:ext>
            </a:extLst>
          </p:cNvPr>
          <p:cNvSpPr>
            <a:spLocks noGrp="1" noChangeArrowheads="1"/>
          </p:cNvSpPr>
          <p:nvPr>
            <p:ph idx="1"/>
          </p:nvPr>
        </p:nvSpPr>
        <p:spPr/>
        <p:txBody>
          <a:bodyPr>
            <a:normAutofit fontScale="92500" lnSpcReduction="10000"/>
          </a:bodyPr>
          <a:lstStyle/>
          <a:p>
            <a:pPr>
              <a:buFont typeface="Wingdings" charset="0"/>
              <a:buNone/>
              <a:defRPr/>
            </a:pPr>
            <a:r>
              <a:rPr lang="en-US" altLang="zh-CN" sz="2400" dirty="0">
                <a:solidFill>
                  <a:schemeClr val="bg2">
                    <a:lumMod val="10000"/>
                  </a:schemeClr>
                </a:solidFill>
              </a:rPr>
              <a:t>3. </a:t>
            </a:r>
            <a:r>
              <a:rPr lang="zh-CN" altLang="en-US" sz="2400" dirty="0">
                <a:solidFill>
                  <a:schemeClr val="bg2">
                    <a:lumMod val="10000"/>
                  </a:schemeClr>
                </a:solidFill>
              </a:rPr>
              <a:t>带子查询的删除语句</a:t>
            </a:r>
            <a:endParaRPr lang="en-US" altLang="zh-CN" sz="2400" b="1" dirty="0">
              <a:latin typeface="Times New Roman" charset="0"/>
            </a:endParaRPr>
          </a:p>
          <a:p>
            <a:pPr>
              <a:buFont typeface="Wingdings" charset="0"/>
              <a:buNone/>
              <a:defRPr/>
            </a:pPr>
            <a:r>
              <a:rPr lang="en-US" altLang="zh-CN" sz="2400" b="1" dirty="0">
                <a:latin typeface="Times New Roman" charset="0"/>
              </a:rPr>
              <a:t>[</a:t>
            </a:r>
            <a:r>
              <a:rPr lang="zh-CN" altLang="en-US" sz="2400" b="1" dirty="0">
                <a:latin typeface="Times New Roman" charset="0"/>
              </a:rPr>
              <a:t>例</a:t>
            </a:r>
            <a:r>
              <a:rPr lang="en-US" altLang="zh-CN" sz="2400" b="1" dirty="0">
                <a:latin typeface="Times New Roman" charset="0"/>
              </a:rPr>
              <a:t>11]  </a:t>
            </a:r>
            <a:r>
              <a:rPr lang="zh-CN" altLang="en-US" sz="2400" b="1" dirty="0">
                <a:latin typeface="Times New Roman" charset="0"/>
              </a:rPr>
              <a:t>删除计算机科学系所有学生的选课记录。</a:t>
            </a:r>
            <a:endParaRPr lang="en-US" altLang="zh-CN" sz="2400" b="1" dirty="0">
              <a:latin typeface="Times New Roman" charset="0"/>
            </a:endParaRPr>
          </a:p>
          <a:p>
            <a:pPr>
              <a:buFont typeface="Wingdings" charset="0"/>
              <a:buNone/>
              <a:defRPr/>
            </a:pPr>
            <a:r>
              <a:rPr lang="en-US" altLang="zh-CN" sz="2400" b="1" dirty="0">
                <a:latin typeface="Times New Roman" charset="0"/>
              </a:rPr>
              <a:t>        DELETE</a:t>
            </a:r>
          </a:p>
          <a:p>
            <a:pPr>
              <a:buFont typeface="Wingdings" charset="0"/>
              <a:buNone/>
              <a:defRPr/>
            </a:pPr>
            <a:r>
              <a:rPr lang="en-US" altLang="zh-CN" sz="2400" b="1" dirty="0">
                <a:latin typeface="Times New Roman" charset="0"/>
              </a:rPr>
              <a:t>            FROM SC</a:t>
            </a:r>
          </a:p>
          <a:p>
            <a:pPr>
              <a:buFont typeface="Wingdings" charset="0"/>
              <a:buNone/>
              <a:defRPr/>
            </a:pPr>
            <a:r>
              <a:rPr lang="en-US" altLang="zh-CN" sz="2400" b="1" dirty="0">
                <a:latin typeface="Times New Roman" charset="0"/>
              </a:rPr>
              <a:t>            WHERE  'CS'=</a:t>
            </a:r>
          </a:p>
          <a:p>
            <a:pPr>
              <a:buFont typeface="Wingdings" charset="0"/>
              <a:buNone/>
              <a:defRPr/>
            </a:pPr>
            <a:r>
              <a:rPr lang="en-US" altLang="zh-CN" sz="2400" b="1" dirty="0">
                <a:latin typeface="Times New Roman" charset="0"/>
              </a:rPr>
              <a:t>                 (SELETE </a:t>
            </a:r>
            <a:r>
              <a:rPr lang="en-US" altLang="zh-CN" sz="2400" b="1" dirty="0" err="1">
                <a:latin typeface="Times New Roman" charset="0"/>
              </a:rPr>
              <a:t>Sdept</a:t>
            </a:r>
            <a:endParaRPr lang="en-US" altLang="zh-CN" sz="2400" b="1" dirty="0">
              <a:latin typeface="Times New Roman" charset="0"/>
            </a:endParaRPr>
          </a:p>
          <a:p>
            <a:pPr>
              <a:buFont typeface="Wingdings" charset="0"/>
              <a:buNone/>
              <a:defRPr/>
            </a:pPr>
            <a:r>
              <a:rPr lang="en-US" altLang="zh-CN" sz="2400" b="1" dirty="0">
                <a:latin typeface="Times New Roman" charset="0"/>
              </a:rPr>
              <a:t>                  FROM Student</a:t>
            </a:r>
          </a:p>
          <a:p>
            <a:pPr>
              <a:buFont typeface="Wingdings" charset="0"/>
              <a:buNone/>
              <a:defRPr/>
            </a:pPr>
            <a:r>
              <a:rPr lang="en-US" altLang="zh-CN" sz="2400" b="1" dirty="0">
                <a:latin typeface="Times New Roman" charset="0"/>
              </a:rPr>
              <a:t>                 WHERE  </a:t>
            </a:r>
            <a:r>
              <a:rPr lang="en-US" altLang="zh-CN" sz="2400" b="1" dirty="0" err="1">
                <a:latin typeface="Times New Roman" charset="0"/>
              </a:rPr>
              <a:t>Student.Sno</a:t>
            </a:r>
            <a:r>
              <a:rPr lang="en-US" altLang="zh-CN" sz="2400" b="1" dirty="0">
                <a:latin typeface="Times New Roman" charset="0"/>
              </a:rPr>
              <a:t>=</a:t>
            </a:r>
            <a:r>
              <a:rPr lang="en-US" altLang="zh-CN" sz="2400" b="1" dirty="0" err="1">
                <a:latin typeface="Times New Roman" charset="0"/>
              </a:rPr>
              <a:t>SC.Sno</a:t>
            </a:r>
            <a:r>
              <a:rPr lang="en-US" altLang="zh-CN" sz="2400" b="1" dirty="0">
                <a:latin typeface="Times New Roman" charset="0"/>
              </a:rPr>
              <a:t>)</a:t>
            </a:r>
            <a:r>
              <a:rPr lang="zh-CN" altLang="en-US" sz="2400" b="1" dirty="0">
                <a:latin typeface="Times New Roman" charset="0"/>
              </a:rPr>
              <a:t>；</a:t>
            </a:r>
          </a:p>
        </p:txBody>
      </p:sp>
      <p:sp>
        <p:nvSpPr>
          <p:cNvPr id="5" name="幻灯片编号占位符 5">
            <a:extLst>
              <a:ext uri="{FF2B5EF4-FFF2-40B4-BE49-F238E27FC236}">
                <a16:creationId xmlns:a16="http://schemas.microsoft.com/office/drawing/2014/main" id="{AF5F085E-C343-914E-9921-EF92C3A13D04}"/>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41D75A6A-157C-C743-BC48-1C388A8C2A0F}" type="slidenum">
              <a:rPr kumimoji="0" lang="en-US" altLang="zh-CN" sz="1400">
                <a:ea typeface="宋体" panose="02010600030101010101" pitchFamily="2" charset="-122"/>
              </a:rPr>
              <a:pPr/>
              <a:t>87</a:t>
            </a:fld>
            <a:endParaRPr kumimoji="0" lang="en-US" altLang="zh-CN" sz="14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78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789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789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789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789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78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a:extLst>
              <a:ext uri="{FF2B5EF4-FFF2-40B4-BE49-F238E27FC236}">
                <a16:creationId xmlns:a16="http://schemas.microsoft.com/office/drawing/2014/main" id="{5A531CF5-E69A-C241-A7DC-40BE797CAB7E}"/>
              </a:ext>
            </a:extLst>
          </p:cNvPr>
          <p:cNvSpPr>
            <a:spLocks noGrp="1" noChangeArrowheads="1"/>
          </p:cNvSpPr>
          <p:nvPr>
            <p:ph type="title"/>
          </p:nvPr>
        </p:nvSpPr>
        <p:spPr/>
        <p:txBody>
          <a:bodyPr/>
          <a:lstStyle/>
          <a:p>
            <a:pPr>
              <a:defRPr/>
            </a:pPr>
            <a:r>
              <a:rPr lang="zh-CN" altLang="en-US" dirty="0">
                <a:solidFill>
                  <a:schemeClr val="bg2">
                    <a:lumMod val="10000"/>
                  </a:schemeClr>
                </a:solidFill>
              </a:rPr>
              <a:t>删除数据</a:t>
            </a:r>
            <a:r>
              <a:rPr lang="en-US" altLang="zh-CN" dirty="0">
                <a:solidFill>
                  <a:schemeClr val="bg2">
                    <a:lumMod val="10000"/>
                  </a:schemeClr>
                </a:solidFill>
              </a:rPr>
              <a:t>——</a:t>
            </a:r>
            <a:r>
              <a:rPr lang="zh-CN" altLang="en-US" dirty="0">
                <a:solidFill>
                  <a:schemeClr val="bg2">
                    <a:lumMod val="10000"/>
                  </a:schemeClr>
                </a:solidFill>
              </a:rPr>
              <a:t>注意事项</a:t>
            </a:r>
            <a:endParaRPr lang="en-US" altLang="zh-CN" dirty="0">
              <a:solidFill>
                <a:schemeClr val="bg2">
                  <a:lumMod val="10000"/>
                </a:schemeClr>
              </a:solidFill>
            </a:endParaRPr>
          </a:p>
        </p:txBody>
      </p:sp>
      <p:sp>
        <p:nvSpPr>
          <p:cNvPr id="679939" name="Rectangle 3">
            <a:extLst>
              <a:ext uri="{FF2B5EF4-FFF2-40B4-BE49-F238E27FC236}">
                <a16:creationId xmlns:a16="http://schemas.microsoft.com/office/drawing/2014/main" id="{F1E712A6-7C78-654D-934D-B998D43A152B}"/>
              </a:ext>
            </a:extLst>
          </p:cNvPr>
          <p:cNvSpPr>
            <a:spLocks noGrp="1" noChangeArrowheads="1"/>
          </p:cNvSpPr>
          <p:nvPr>
            <p:ph idx="1"/>
          </p:nvPr>
        </p:nvSpPr>
        <p:spPr>
          <a:xfrm>
            <a:off x="838200" y="1304693"/>
            <a:ext cx="11353800" cy="4872270"/>
          </a:xfrm>
        </p:spPr>
        <p:txBody>
          <a:bodyPr>
            <a:normAutofit/>
          </a:bodyPr>
          <a:lstStyle/>
          <a:p>
            <a:pPr marL="0" indent="0" algn="just">
              <a:lnSpc>
                <a:spcPct val="140000"/>
              </a:lnSpc>
              <a:buSzPct val="75000"/>
              <a:buNone/>
              <a:defRPr/>
            </a:pPr>
            <a:r>
              <a:rPr lang="en-US" altLang="zh-CN" sz="2000" b="1" dirty="0">
                <a:latin typeface="Times New Roman" charset="0"/>
              </a:rPr>
              <a:t>DBMS</a:t>
            </a:r>
            <a:r>
              <a:rPr lang="zh-CN" altLang="en-US" sz="2000" b="1" dirty="0">
                <a:latin typeface="Times New Roman" charset="0"/>
              </a:rPr>
              <a:t>在执行删除语句时会检查所删除的元组是否破坏表上已定义的完整性规则。</a:t>
            </a:r>
            <a:endParaRPr lang="en-US" altLang="zh-CN" sz="2000" b="1" dirty="0">
              <a:latin typeface="Times New Roman" charset="0"/>
            </a:endParaRPr>
          </a:p>
          <a:p>
            <a:pPr marL="0" indent="0" algn="just">
              <a:lnSpc>
                <a:spcPct val="140000"/>
              </a:lnSpc>
              <a:buSzPct val="75000"/>
              <a:buNone/>
              <a:defRPr/>
            </a:pPr>
            <a:r>
              <a:rPr lang="zh-CN" altLang="en-US" sz="2000" b="1" dirty="0">
                <a:latin typeface="Times New Roman" charset="0"/>
              </a:rPr>
              <a:t>当要删除被参照表中某个元组时，参照完整性控制方法有以下三种：</a:t>
            </a:r>
            <a:endParaRPr lang="en-US" altLang="zh-CN" sz="2000" b="1" dirty="0">
              <a:latin typeface="Times New Roman" charset="0"/>
            </a:endParaRPr>
          </a:p>
          <a:p>
            <a:pPr marL="457200" lvl="1" indent="0" algn="just">
              <a:lnSpc>
                <a:spcPct val="140000"/>
              </a:lnSpc>
              <a:buSzPct val="75000"/>
              <a:buNone/>
              <a:defRPr/>
            </a:pPr>
            <a:r>
              <a:rPr lang="zh-CN" altLang="en-US" sz="2000" b="1" dirty="0">
                <a:latin typeface="Times New Roman" charset="0"/>
              </a:rPr>
              <a:t>（</a:t>
            </a:r>
            <a:r>
              <a:rPr lang="en-US" altLang="zh-CN" sz="2000" b="1" dirty="0">
                <a:latin typeface="Times New Roman" charset="0"/>
              </a:rPr>
              <a:t>1</a:t>
            </a:r>
            <a:r>
              <a:rPr lang="zh-CN" altLang="en-US" sz="2000" b="1" dirty="0">
                <a:latin typeface="Times New Roman" charset="0"/>
              </a:rPr>
              <a:t>）若参照表中已经有元组引用了该元组的值，则被参照表中该元组</a:t>
            </a:r>
            <a:r>
              <a:rPr lang="zh-CN" altLang="en-US" sz="2000" b="1" dirty="0">
                <a:solidFill>
                  <a:srgbClr val="A50021"/>
                </a:solidFill>
                <a:latin typeface="Times New Roman" charset="0"/>
              </a:rPr>
              <a:t>不允许删除（</a:t>
            </a:r>
            <a:r>
              <a:rPr lang="en-US" altLang="zh-CN" sz="2000" b="1" dirty="0">
                <a:solidFill>
                  <a:srgbClr val="A50021"/>
                </a:solidFill>
                <a:latin typeface="Times New Roman" charset="0"/>
              </a:rPr>
              <a:t>Restrict</a:t>
            </a:r>
            <a:r>
              <a:rPr lang="zh-CN" altLang="en-US" sz="2000" b="1" dirty="0">
                <a:solidFill>
                  <a:srgbClr val="A50021"/>
                </a:solidFill>
                <a:latin typeface="Times New Roman" charset="0"/>
              </a:rPr>
              <a:t>）</a:t>
            </a:r>
            <a:r>
              <a:rPr lang="zh-CN" altLang="en-US" sz="2000" b="1" dirty="0">
                <a:latin typeface="Times New Roman" charset="0"/>
              </a:rPr>
              <a:t>。</a:t>
            </a:r>
            <a:endParaRPr lang="en-US" altLang="zh-CN" sz="2000" b="1" dirty="0">
              <a:latin typeface="Times New Roman" charset="0"/>
            </a:endParaRPr>
          </a:p>
          <a:p>
            <a:pPr marL="457200" lvl="1" indent="0" algn="just">
              <a:lnSpc>
                <a:spcPct val="140000"/>
              </a:lnSpc>
              <a:buSzPct val="150000"/>
              <a:buNone/>
              <a:defRPr/>
            </a:pPr>
            <a:r>
              <a:rPr lang="zh-CN" altLang="en-US" sz="2000" b="1" dirty="0">
                <a:latin typeface="Times New Roman" charset="0"/>
              </a:rPr>
              <a:t>（</a:t>
            </a:r>
            <a:r>
              <a:rPr lang="en-US" altLang="zh-CN" sz="2000" b="1" dirty="0">
                <a:latin typeface="Times New Roman" charset="0"/>
              </a:rPr>
              <a:t>2</a:t>
            </a:r>
            <a:r>
              <a:rPr lang="zh-CN" altLang="en-US" sz="2000" b="1" dirty="0">
                <a:latin typeface="Times New Roman" charset="0"/>
              </a:rPr>
              <a:t>）将参照表中引用该元组值的元组</a:t>
            </a:r>
            <a:r>
              <a:rPr lang="zh-CN" altLang="en-US" sz="2000" b="1" dirty="0">
                <a:solidFill>
                  <a:srgbClr val="A50021"/>
                </a:solidFill>
                <a:latin typeface="Times New Roman" charset="0"/>
              </a:rPr>
              <a:t>级联删除</a:t>
            </a:r>
            <a:r>
              <a:rPr lang="en-US" altLang="zh-CN" sz="2000" b="1" dirty="0">
                <a:solidFill>
                  <a:srgbClr val="A50021"/>
                </a:solidFill>
                <a:latin typeface="Times New Roman" charset="0"/>
              </a:rPr>
              <a:t>(cascade)</a:t>
            </a:r>
            <a:r>
              <a:rPr lang="zh-CN" altLang="en-US" sz="2000" b="1" dirty="0">
                <a:latin typeface="Times New Roman" charset="0"/>
              </a:rPr>
              <a:t>。</a:t>
            </a:r>
            <a:endParaRPr lang="en-US" altLang="zh-CN" sz="2000" b="1" dirty="0">
              <a:latin typeface="Times New Roman" charset="0"/>
            </a:endParaRPr>
          </a:p>
          <a:p>
            <a:pPr marL="457200" lvl="1" indent="0" algn="just">
              <a:lnSpc>
                <a:spcPct val="140000"/>
              </a:lnSpc>
              <a:buSzPct val="150000"/>
              <a:buNone/>
              <a:defRPr/>
            </a:pPr>
            <a:r>
              <a:rPr lang="zh-CN" altLang="en-US" sz="2000" b="1" dirty="0">
                <a:latin typeface="Times New Roman" charset="0"/>
              </a:rPr>
              <a:t>（</a:t>
            </a:r>
            <a:r>
              <a:rPr lang="en-US" altLang="zh-CN" sz="2000" b="1" dirty="0">
                <a:latin typeface="Times New Roman" charset="0"/>
              </a:rPr>
              <a:t>3</a:t>
            </a:r>
            <a:r>
              <a:rPr lang="zh-CN" altLang="en-US" sz="2000" b="1" dirty="0">
                <a:latin typeface="Times New Roman" charset="0"/>
              </a:rPr>
              <a:t>）将参照表中引用该元组值的属性列</a:t>
            </a:r>
            <a:r>
              <a:rPr lang="zh-CN" altLang="en-US" sz="2000" b="1" dirty="0">
                <a:solidFill>
                  <a:srgbClr val="A50021"/>
                </a:solidFill>
                <a:latin typeface="Times New Roman" charset="0"/>
              </a:rPr>
              <a:t>置空值</a:t>
            </a:r>
          </a:p>
        </p:txBody>
      </p:sp>
      <p:sp>
        <p:nvSpPr>
          <p:cNvPr id="5" name="幻灯片编号占位符 5">
            <a:extLst>
              <a:ext uri="{FF2B5EF4-FFF2-40B4-BE49-F238E27FC236}">
                <a16:creationId xmlns:a16="http://schemas.microsoft.com/office/drawing/2014/main" id="{EC0894B0-3A4A-1B49-93F7-69BBE94A716F}"/>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8A69C668-B870-A246-AD25-C77A8CD6CF09}" type="slidenum">
              <a:rPr kumimoji="0" lang="en-US" altLang="zh-CN" sz="1400">
                <a:ea typeface="宋体" panose="02010600030101010101" pitchFamily="2" charset="-122"/>
              </a:rPr>
              <a:pPr/>
              <a:t>88</a:t>
            </a:fld>
            <a:endParaRPr kumimoji="0" lang="en-US" altLang="zh-CN" sz="14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993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799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7993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799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370" name="Rectangle 2">
            <a:extLst>
              <a:ext uri="{FF2B5EF4-FFF2-40B4-BE49-F238E27FC236}">
                <a16:creationId xmlns:a16="http://schemas.microsoft.com/office/drawing/2014/main" id="{CBEB787C-9039-524B-A7A8-E04CBA7993FC}"/>
              </a:ext>
            </a:extLst>
          </p:cNvPr>
          <p:cNvSpPr>
            <a:spLocks noGrp="1" noChangeArrowheads="1"/>
          </p:cNvSpPr>
          <p:nvPr>
            <p:ph type="title"/>
          </p:nvPr>
        </p:nvSpPr>
        <p:spPr/>
        <p:txBody>
          <a:bodyPr/>
          <a:lstStyle/>
          <a:p>
            <a:pPr>
              <a:defRPr/>
            </a:pPr>
            <a:r>
              <a:rPr lang="en-US" altLang="zh-CN" dirty="0">
                <a:solidFill>
                  <a:schemeClr val="bg2">
                    <a:lumMod val="10000"/>
                  </a:schemeClr>
                </a:solidFill>
              </a:rPr>
              <a:t>5.5.3  </a:t>
            </a:r>
            <a:r>
              <a:rPr lang="zh-CN" altLang="en-US" dirty="0">
                <a:solidFill>
                  <a:schemeClr val="bg2">
                    <a:lumMod val="10000"/>
                  </a:schemeClr>
                </a:solidFill>
              </a:rPr>
              <a:t>修改数据</a:t>
            </a:r>
          </a:p>
        </p:txBody>
      </p:sp>
      <p:sp>
        <p:nvSpPr>
          <p:cNvPr id="954371" name="Rectangle 3">
            <a:extLst>
              <a:ext uri="{FF2B5EF4-FFF2-40B4-BE49-F238E27FC236}">
                <a16:creationId xmlns:a16="http://schemas.microsoft.com/office/drawing/2014/main" id="{71EA9487-8370-7744-A8D3-BAE9C9243F01}"/>
              </a:ext>
            </a:extLst>
          </p:cNvPr>
          <p:cNvSpPr>
            <a:spLocks noGrp="1" noChangeArrowheads="1"/>
          </p:cNvSpPr>
          <p:nvPr>
            <p:ph idx="1"/>
          </p:nvPr>
        </p:nvSpPr>
        <p:spPr>
          <a:xfrm>
            <a:off x="838200" y="1304693"/>
            <a:ext cx="7042079" cy="791235"/>
          </a:xfrm>
        </p:spPr>
        <p:txBody>
          <a:bodyPr vert="horz" lIns="91440" tIns="45720" rIns="91440" bIns="45720" rtlCol="0">
            <a:noAutofit/>
          </a:bodyPr>
          <a:lstStyle/>
          <a:p>
            <a:pPr algn="just">
              <a:lnSpc>
                <a:spcPct val="100000"/>
              </a:lnSpc>
              <a:buNone/>
            </a:pPr>
            <a:r>
              <a:rPr lang="zh-CN" altLang="en-US" sz="2000" b="1" dirty="0">
                <a:latin typeface="Times New Roman" panose="02020603050405020304" pitchFamily="18" charset="0"/>
              </a:rPr>
              <a:t>功能：修改指定表中满足</a:t>
            </a:r>
            <a:r>
              <a:rPr lang="en-US" altLang="zh-CN" sz="2000" b="1" dirty="0">
                <a:latin typeface="Times New Roman" panose="02020603050405020304" pitchFamily="18" charset="0"/>
              </a:rPr>
              <a:t>WHERE</a:t>
            </a:r>
            <a:r>
              <a:rPr lang="zh-CN" altLang="en-US" sz="2000" b="1" dirty="0">
                <a:latin typeface="Times New Roman" panose="02020603050405020304" pitchFamily="18" charset="0"/>
              </a:rPr>
              <a:t>子句条件的</a:t>
            </a:r>
            <a:r>
              <a:rPr lang="zh-CN" altLang="en-US" sz="2000" b="1" dirty="0">
                <a:solidFill>
                  <a:srgbClr val="FF0000"/>
                </a:solidFill>
                <a:latin typeface="Times New Roman" panose="02020603050405020304" pitchFamily="18" charset="0"/>
              </a:rPr>
              <a:t>元组</a:t>
            </a:r>
            <a:r>
              <a:rPr lang="zh-CN" altLang="en-US" sz="2000" b="1" dirty="0">
                <a:latin typeface="Times New Roman" panose="02020603050405020304" pitchFamily="18" charset="0"/>
              </a:rPr>
              <a:t>。</a:t>
            </a:r>
            <a:endParaRPr lang="en-US" altLang="zh-CN" sz="2000" b="1" dirty="0">
              <a:latin typeface="Times New Roman" panose="02020603050405020304" pitchFamily="18" charset="0"/>
            </a:endParaRPr>
          </a:p>
        </p:txBody>
      </p:sp>
      <p:sp>
        <p:nvSpPr>
          <p:cNvPr id="5" name="幻灯片编号占位符 5">
            <a:extLst>
              <a:ext uri="{FF2B5EF4-FFF2-40B4-BE49-F238E27FC236}">
                <a16:creationId xmlns:a16="http://schemas.microsoft.com/office/drawing/2014/main" id="{4AE2D24D-9083-EA4E-AED8-F533D50283C4}"/>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6BA1CAC1-3642-1141-9EEA-0B26166B38A6}" type="slidenum">
              <a:rPr kumimoji="0" lang="en-US" altLang="zh-CN" sz="1400">
                <a:ea typeface="宋体" panose="02010600030101010101" pitchFamily="2" charset="-122"/>
              </a:rPr>
              <a:pPr/>
              <a:t>89</a:t>
            </a:fld>
            <a:endParaRPr kumimoji="0" lang="en-US" altLang="zh-CN" sz="1400">
              <a:ea typeface="宋体" panose="02010600030101010101" pitchFamily="2" charset="-122"/>
            </a:endParaRPr>
          </a:p>
        </p:txBody>
      </p:sp>
      <p:sp>
        <p:nvSpPr>
          <p:cNvPr id="2" name="矩形 1">
            <a:extLst>
              <a:ext uri="{FF2B5EF4-FFF2-40B4-BE49-F238E27FC236}">
                <a16:creationId xmlns:a16="http://schemas.microsoft.com/office/drawing/2014/main" id="{1286B5D7-4B0E-2943-83BF-4F3BCA0F32D5}"/>
              </a:ext>
            </a:extLst>
          </p:cNvPr>
          <p:cNvSpPr/>
          <p:nvPr/>
        </p:nvSpPr>
        <p:spPr>
          <a:xfrm>
            <a:off x="838200" y="1954626"/>
            <a:ext cx="6995142" cy="1712135"/>
          </a:xfrm>
          <a:custGeom>
            <a:avLst/>
            <a:gdLst>
              <a:gd name="connsiteX0" fmla="*/ 0 w 4884506"/>
              <a:gd name="connsiteY0" fmla="*/ 0 h 1712072"/>
              <a:gd name="connsiteX1" fmla="*/ 795477 w 4884506"/>
              <a:gd name="connsiteY1" fmla="*/ 0 h 1712072"/>
              <a:gd name="connsiteX2" fmla="*/ 1395573 w 4884506"/>
              <a:gd name="connsiteY2" fmla="*/ 0 h 1712072"/>
              <a:gd name="connsiteX3" fmla="*/ 2191050 w 4884506"/>
              <a:gd name="connsiteY3" fmla="*/ 0 h 1712072"/>
              <a:gd name="connsiteX4" fmla="*/ 2791146 w 4884506"/>
              <a:gd name="connsiteY4" fmla="*/ 0 h 1712072"/>
              <a:gd name="connsiteX5" fmla="*/ 3488933 w 4884506"/>
              <a:gd name="connsiteY5" fmla="*/ 0 h 1712072"/>
              <a:gd name="connsiteX6" fmla="*/ 4089029 w 4884506"/>
              <a:gd name="connsiteY6" fmla="*/ 0 h 1712072"/>
              <a:gd name="connsiteX7" fmla="*/ 4884506 w 4884506"/>
              <a:gd name="connsiteY7" fmla="*/ 0 h 1712072"/>
              <a:gd name="connsiteX8" fmla="*/ 4884506 w 4884506"/>
              <a:gd name="connsiteY8" fmla="*/ 587811 h 1712072"/>
              <a:gd name="connsiteX9" fmla="*/ 4884506 w 4884506"/>
              <a:gd name="connsiteY9" fmla="*/ 1141381 h 1712072"/>
              <a:gd name="connsiteX10" fmla="*/ 4884506 w 4884506"/>
              <a:gd name="connsiteY10" fmla="*/ 1712072 h 1712072"/>
              <a:gd name="connsiteX11" fmla="*/ 4186719 w 4884506"/>
              <a:gd name="connsiteY11" fmla="*/ 1712072 h 1712072"/>
              <a:gd name="connsiteX12" fmla="*/ 3440088 w 4884506"/>
              <a:gd name="connsiteY12" fmla="*/ 1712072 h 1712072"/>
              <a:gd name="connsiteX13" fmla="*/ 2693456 w 4884506"/>
              <a:gd name="connsiteY13" fmla="*/ 1712072 h 1712072"/>
              <a:gd name="connsiteX14" fmla="*/ 2142205 w 4884506"/>
              <a:gd name="connsiteY14" fmla="*/ 1712072 h 1712072"/>
              <a:gd name="connsiteX15" fmla="*/ 1395573 w 4884506"/>
              <a:gd name="connsiteY15" fmla="*/ 1712072 h 1712072"/>
              <a:gd name="connsiteX16" fmla="*/ 795477 w 4884506"/>
              <a:gd name="connsiteY16" fmla="*/ 1712072 h 1712072"/>
              <a:gd name="connsiteX17" fmla="*/ 0 w 4884506"/>
              <a:gd name="connsiteY17" fmla="*/ 1712072 h 1712072"/>
              <a:gd name="connsiteX18" fmla="*/ 0 w 4884506"/>
              <a:gd name="connsiteY18" fmla="*/ 1141381 h 1712072"/>
              <a:gd name="connsiteX19" fmla="*/ 0 w 4884506"/>
              <a:gd name="connsiteY19" fmla="*/ 570691 h 1712072"/>
              <a:gd name="connsiteX20" fmla="*/ 0 w 4884506"/>
              <a:gd name="connsiteY20" fmla="*/ 0 h 1712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84506" h="1712072" fill="none" extrusionOk="0">
                <a:moveTo>
                  <a:pt x="0" y="0"/>
                </a:moveTo>
                <a:cubicBezTo>
                  <a:pt x="341235" y="11485"/>
                  <a:pt x="586178" y="-6281"/>
                  <a:pt x="795477" y="0"/>
                </a:cubicBezTo>
                <a:cubicBezTo>
                  <a:pt x="1004776" y="6281"/>
                  <a:pt x="1220554" y="23038"/>
                  <a:pt x="1395573" y="0"/>
                </a:cubicBezTo>
                <a:cubicBezTo>
                  <a:pt x="1570592" y="-23038"/>
                  <a:pt x="1927420" y="26089"/>
                  <a:pt x="2191050" y="0"/>
                </a:cubicBezTo>
                <a:cubicBezTo>
                  <a:pt x="2454680" y="-26089"/>
                  <a:pt x="2576270" y="3126"/>
                  <a:pt x="2791146" y="0"/>
                </a:cubicBezTo>
                <a:cubicBezTo>
                  <a:pt x="3006022" y="-3126"/>
                  <a:pt x="3327580" y="16493"/>
                  <a:pt x="3488933" y="0"/>
                </a:cubicBezTo>
                <a:cubicBezTo>
                  <a:pt x="3650286" y="-16493"/>
                  <a:pt x="3850674" y="-14436"/>
                  <a:pt x="4089029" y="0"/>
                </a:cubicBezTo>
                <a:cubicBezTo>
                  <a:pt x="4327384" y="14436"/>
                  <a:pt x="4556059" y="-18430"/>
                  <a:pt x="4884506" y="0"/>
                </a:cubicBezTo>
                <a:cubicBezTo>
                  <a:pt x="4876327" y="172462"/>
                  <a:pt x="4879199" y="349266"/>
                  <a:pt x="4884506" y="587811"/>
                </a:cubicBezTo>
                <a:cubicBezTo>
                  <a:pt x="4889813" y="826356"/>
                  <a:pt x="4882519" y="999374"/>
                  <a:pt x="4884506" y="1141381"/>
                </a:cubicBezTo>
                <a:cubicBezTo>
                  <a:pt x="4886494" y="1283388"/>
                  <a:pt x="4908621" y="1515827"/>
                  <a:pt x="4884506" y="1712072"/>
                </a:cubicBezTo>
                <a:cubicBezTo>
                  <a:pt x="4669256" y="1681632"/>
                  <a:pt x="4487005" y="1718640"/>
                  <a:pt x="4186719" y="1712072"/>
                </a:cubicBezTo>
                <a:cubicBezTo>
                  <a:pt x="3886433" y="1705504"/>
                  <a:pt x="3716659" y="1707112"/>
                  <a:pt x="3440088" y="1712072"/>
                </a:cubicBezTo>
                <a:cubicBezTo>
                  <a:pt x="3163517" y="1717032"/>
                  <a:pt x="3036932" y="1688563"/>
                  <a:pt x="2693456" y="1712072"/>
                </a:cubicBezTo>
                <a:cubicBezTo>
                  <a:pt x="2349980" y="1735581"/>
                  <a:pt x="2373779" y="1720538"/>
                  <a:pt x="2142205" y="1712072"/>
                </a:cubicBezTo>
                <a:cubicBezTo>
                  <a:pt x="1910631" y="1703606"/>
                  <a:pt x="1663398" y="1747863"/>
                  <a:pt x="1395573" y="1712072"/>
                </a:cubicBezTo>
                <a:cubicBezTo>
                  <a:pt x="1127748" y="1676281"/>
                  <a:pt x="1034327" y="1738201"/>
                  <a:pt x="795477" y="1712072"/>
                </a:cubicBezTo>
                <a:cubicBezTo>
                  <a:pt x="556627" y="1685943"/>
                  <a:pt x="219208" y="1700135"/>
                  <a:pt x="0" y="1712072"/>
                </a:cubicBezTo>
                <a:cubicBezTo>
                  <a:pt x="-10884" y="1496437"/>
                  <a:pt x="21141" y="1274029"/>
                  <a:pt x="0" y="1141381"/>
                </a:cubicBezTo>
                <a:cubicBezTo>
                  <a:pt x="-21141" y="1008733"/>
                  <a:pt x="7934" y="757075"/>
                  <a:pt x="0" y="570691"/>
                </a:cubicBezTo>
                <a:cubicBezTo>
                  <a:pt x="-7934" y="384307"/>
                  <a:pt x="-18492" y="268861"/>
                  <a:pt x="0" y="0"/>
                </a:cubicBezTo>
                <a:close/>
              </a:path>
              <a:path w="4884506" h="1712072" stroke="0" extrusionOk="0">
                <a:moveTo>
                  <a:pt x="0" y="0"/>
                </a:moveTo>
                <a:cubicBezTo>
                  <a:pt x="208298" y="2165"/>
                  <a:pt x="341442" y="-8986"/>
                  <a:pt x="648942" y="0"/>
                </a:cubicBezTo>
                <a:cubicBezTo>
                  <a:pt x="956442" y="8986"/>
                  <a:pt x="1204195" y="-8091"/>
                  <a:pt x="1346728" y="0"/>
                </a:cubicBezTo>
                <a:cubicBezTo>
                  <a:pt x="1489261" y="8091"/>
                  <a:pt x="1762474" y="-24157"/>
                  <a:pt x="2142205" y="0"/>
                </a:cubicBezTo>
                <a:cubicBezTo>
                  <a:pt x="2521936" y="24157"/>
                  <a:pt x="2592359" y="-17913"/>
                  <a:pt x="2791146" y="0"/>
                </a:cubicBezTo>
                <a:cubicBezTo>
                  <a:pt x="2989933" y="17913"/>
                  <a:pt x="3237686" y="-14431"/>
                  <a:pt x="3391243" y="0"/>
                </a:cubicBezTo>
                <a:cubicBezTo>
                  <a:pt x="3544800" y="14431"/>
                  <a:pt x="3788873" y="31374"/>
                  <a:pt x="4089029" y="0"/>
                </a:cubicBezTo>
                <a:cubicBezTo>
                  <a:pt x="4389185" y="-31374"/>
                  <a:pt x="4713133" y="-10128"/>
                  <a:pt x="4884506" y="0"/>
                </a:cubicBezTo>
                <a:cubicBezTo>
                  <a:pt x="4899853" y="277745"/>
                  <a:pt x="4865139" y="409075"/>
                  <a:pt x="4884506" y="604932"/>
                </a:cubicBezTo>
                <a:cubicBezTo>
                  <a:pt x="4903873" y="800789"/>
                  <a:pt x="4881013" y="1011250"/>
                  <a:pt x="4884506" y="1192743"/>
                </a:cubicBezTo>
                <a:cubicBezTo>
                  <a:pt x="4887999" y="1374236"/>
                  <a:pt x="4864378" y="1591177"/>
                  <a:pt x="4884506" y="1712072"/>
                </a:cubicBezTo>
                <a:cubicBezTo>
                  <a:pt x="4620227" y="1728535"/>
                  <a:pt x="4335139" y="1742351"/>
                  <a:pt x="4137874" y="1712072"/>
                </a:cubicBezTo>
                <a:cubicBezTo>
                  <a:pt x="3940609" y="1681793"/>
                  <a:pt x="3637647" y="1745410"/>
                  <a:pt x="3391243" y="1712072"/>
                </a:cubicBezTo>
                <a:cubicBezTo>
                  <a:pt x="3144839" y="1678734"/>
                  <a:pt x="2982231" y="1739008"/>
                  <a:pt x="2839991" y="1712072"/>
                </a:cubicBezTo>
                <a:cubicBezTo>
                  <a:pt x="2697751" y="1685136"/>
                  <a:pt x="2287665" y="1678845"/>
                  <a:pt x="2142205" y="1712072"/>
                </a:cubicBezTo>
                <a:cubicBezTo>
                  <a:pt x="1996745" y="1745299"/>
                  <a:pt x="1731046" y="1746404"/>
                  <a:pt x="1444418" y="1712072"/>
                </a:cubicBezTo>
                <a:cubicBezTo>
                  <a:pt x="1157790" y="1677740"/>
                  <a:pt x="838145" y="1698217"/>
                  <a:pt x="648942" y="1712072"/>
                </a:cubicBezTo>
                <a:cubicBezTo>
                  <a:pt x="459739" y="1725927"/>
                  <a:pt x="212762" y="1735190"/>
                  <a:pt x="0" y="1712072"/>
                </a:cubicBezTo>
                <a:cubicBezTo>
                  <a:pt x="15619" y="1583107"/>
                  <a:pt x="-27267" y="1405893"/>
                  <a:pt x="0" y="1107140"/>
                </a:cubicBezTo>
                <a:cubicBezTo>
                  <a:pt x="27267" y="808387"/>
                  <a:pt x="9991" y="738589"/>
                  <a:pt x="0" y="536449"/>
                </a:cubicBezTo>
                <a:cubicBezTo>
                  <a:pt x="-9991" y="334309"/>
                  <a:pt x="16024" y="149005"/>
                  <a:pt x="0" y="0"/>
                </a:cubicBezTo>
                <a:close/>
              </a:path>
            </a:pathLst>
          </a:custGeom>
          <a:solidFill>
            <a:schemeClr val="tx2">
              <a:lumMod val="20000"/>
              <a:lumOff val="80000"/>
            </a:schemeClr>
          </a:solidFill>
          <a:ln>
            <a:noFill/>
          </a:ln>
        </p:spPr>
        <p:style>
          <a:lnRef idx="0">
            <a:scrgbClr r="0" g="0" b="0"/>
          </a:lnRef>
          <a:fillRef idx="0">
            <a:scrgbClr r="0" g="0" b="0"/>
          </a:fillRef>
          <a:effectRef idx="0">
            <a:scrgbClr r="0" g="0" b="0"/>
          </a:effectRef>
          <a:fontRef idx="minor">
            <a:schemeClr val="accent3"/>
          </a:fontRef>
        </p:style>
        <p:txBody>
          <a:bodyPr wrap="square">
            <a:spAutoFit/>
          </a:bodyPr>
          <a:lstStyle/>
          <a:p>
            <a:pPr marL="609600" indent="-609600">
              <a:lnSpc>
                <a:spcPct val="150000"/>
              </a:lnSpc>
            </a:pPr>
            <a:r>
              <a:rPr lang="zh-CN" altLang="en-US" b="1" dirty="0">
                <a:solidFill>
                  <a:schemeClr val="tx2">
                    <a:lumMod val="75000"/>
                  </a:schemeClr>
                </a:solidFill>
              </a:rPr>
              <a:t>语法：</a:t>
            </a:r>
            <a:endParaRPr lang="en-US" altLang="zh-CN" b="1" dirty="0">
              <a:solidFill>
                <a:schemeClr val="tx2">
                  <a:lumMod val="75000"/>
                </a:schemeClr>
              </a:solidFill>
            </a:endParaRPr>
          </a:p>
          <a:p>
            <a:pPr marL="609600" indent="-609600">
              <a:lnSpc>
                <a:spcPct val="150000"/>
              </a:lnSpc>
            </a:pPr>
            <a:r>
              <a:rPr lang="en-US" altLang="zh-CN" b="1" dirty="0">
                <a:solidFill>
                  <a:schemeClr val="tx2">
                    <a:lumMod val="75000"/>
                  </a:schemeClr>
                </a:solidFill>
              </a:rPr>
              <a:t>   UPDATE  &lt;</a:t>
            </a:r>
            <a:r>
              <a:rPr lang="zh-CN" altLang="en-US" b="1" dirty="0">
                <a:solidFill>
                  <a:schemeClr val="tx2">
                    <a:lumMod val="75000"/>
                  </a:schemeClr>
                </a:solidFill>
              </a:rPr>
              <a:t>表名</a:t>
            </a:r>
            <a:r>
              <a:rPr lang="en-US" altLang="zh-CN" b="1" dirty="0">
                <a:solidFill>
                  <a:schemeClr val="tx2">
                    <a:lumMod val="75000"/>
                  </a:schemeClr>
                </a:solidFill>
              </a:rPr>
              <a:t>&gt;</a:t>
            </a:r>
          </a:p>
          <a:p>
            <a:pPr marL="609600" indent="-609600">
              <a:lnSpc>
                <a:spcPct val="150000"/>
              </a:lnSpc>
            </a:pPr>
            <a:r>
              <a:rPr lang="en-US" altLang="zh-CN" b="1" dirty="0">
                <a:solidFill>
                  <a:schemeClr val="tx2">
                    <a:lumMod val="75000"/>
                  </a:schemeClr>
                </a:solidFill>
              </a:rPr>
              <a:t>        SET  &lt;</a:t>
            </a:r>
            <a:r>
              <a:rPr lang="zh-CN" altLang="en-US" b="1" dirty="0">
                <a:solidFill>
                  <a:schemeClr val="tx2">
                    <a:lumMod val="75000"/>
                  </a:schemeClr>
                </a:solidFill>
              </a:rPr>
              <a:t>列名</a:t>
            </a:r>
            <a:r>
              <a:rPr lang="en-US" altLang="zh-CN" b="1" dirty="0">
                <a:solidFill>
                  <a:schemeClr val="tx2">
                    <a:lumMod val="75000"/>
                  </a:schemeClr>
                </a:solidFill>
              </a:rPr>
              <a:t>&gt;=&lt;</a:t>
            </a:r>
            <a:r>
              <a:rPr lang="zh-CN" altLang="en-US" b="1" dirty="0">
                <a:solidFill>
                  <a:schemeClr val="tx2">
                    <a:lumMod val="75000"/>
                  </a:schemeClr>
                </a:solidFill>
              </a:rPr>
              <a:t>表达式</a:t>
            </a:r>
            <a:r>
              <a:rPr lang="en-US" altLang="zh-CN" b="1" dirty="0">
                <a:solidFill>
                  <a:schemeClr val="tx2">
                    <a:lumMod val="75000"/>
                  </a:schemeClr>
                </a:solidFill>
              </a:rPr>
              <a:t>&gt;[</a:t>
            </a:r>
            <a:r>
              <a:rPr lang="zh-CN" altLang="en-US" b="1" dirty="0">
                <a:solidFill>
                  <a:schemeClr val="tx2">
                    <a:lumMod val="75000"/>
                  </a:schemeClr>
                </a:solidFill>
              </a:rPr>
              <a:t>，</a:t>
            </a:r>
            <a:r>
              <a:rPr lang="en-US" altLang="zh-CN" b="1" dirty="0">
                <a:solidFill>
                  <a:schemeClr val="tx2">
                    <a:lumMod val="75000"/>
                  </a:schemeClr>
                </a:solidFill>
              </a:rPr>
              <a:t>&lt;</a:t>
            </a:r>
            <a:r>
              <a:rPr lang="zh-CN" altLang="en-US" b="1" dirty="0">
                <a:solidFill>
                  <a:schemeClr val="tx2">
                    <a:lumMod val="75000"/>
                  </a:schemeClr>
                </a:solidFill>
              </a:rPr>
              <a:t>列名</a:t>
            </a:r>
            <a:r>
              <a:rPr lang="en-US" altLang="zh-CN" b="1" dirty="0">
                <a:solidFill>
                  <a:schemeClr val="tx2">
                    <a:lumMod val="75000"/>
                  </a:schemeClr>
                </a:solidFill>
              </a:rPr>
              <a:t>&gt;=&lt;</a:t>
            </a:r>
            <a:r>
              <a:rPr lang="zh-CN" altLang="en-US" b="1" dirty="0">
                <a:solidFill>
                  <a:schemeClr val="tx2">
                    <a:lumMod val="75000"/>
                  </a:schemeClr>
                </a:solidFill>
              </a:rPr>
              <a:t>表达式</a:t>
            </a:r>
            <a:r>
              <a:rPr lang="en-US" altLang="zh-CN" b="1" dirty="0">
                <a:solidFill>
                  <a:schemeClr val="tx2">
                    <a:lumMod val="75000"/>
                  </a:schemeClr>
                </a:solidFill>
              </a:rPr>
              <a:t>&gt;]…</a:t>
            </a:r>
          </a:p>
          <a:p>
            <a:pPr marL="609600" indent="-609600">
              <a:lnSpc>
                <a:spcPct val="150000"/>
              </a:lnSpc>
            </a:pPr>
            <a:r>
              <a:rPr lang="en-US" altLang="zh-CN" b="1" dirty="0">
                <a:solidFill>
                  <a:schemeClr val="tx2">
                    <a:lumMod val="75000"/>
                  </a:schemeClr>
                </a:solidFill>
              </a:rPr>
              <a:t>        [WHERE &lt;</a:t>
            </a:r>
            <a:r>
              <a:rPr lang="zh-CN" altLang="en-US" b="1" dirty="0">
                <a:solidFill>
                  <a:schemeClr val="tx2">
                    <a:lumMod val="75000"/>
                  </a:schemeClr>
                </a:solidFill>
              </a:rPr>
              <a:t>条件</a:t>
            </a:r>
            <a:r>
              <a:rPr lang="en-US" altLang="zh-CN" b="1" dirty="0">
                <a:solidFill>
                  <a:schemeClr val="tx2">
                    <a:lumMod val="75000"/>
                  </a:schemeClr>
                </a:solidFill>
              </a:rPr>
              <a:t>&gt;]</a:t>
            </a:r>
            <a:r>
              <a:rPr lang="zh-CN" altLang="en-US" b="1" dirty="0">
                <a:solidFill>
                  <a:schemeClr val="tx2">
                    <a:lumMod val="75000"/>
                  </a:schemeClr>
                </a:solidFill>
              </a:rPr>
              <a:t>；</a:t>
            </a:r>
            <a:endParaRPr lang="en-US" altLang="zh-CN" b="1" dirty="0">
              <a:solidFill>
                <a:schemeClr val="tx2">
                  <a:lumMod val="75000"/>
                </a:schemeClr>
              </a:solidFill>
            </a:endParaRPr>
          </a:p>
        </p:txBody>
      </p:sp>
      <p:sp>
        <p:nvSpPr>
          <p:cNvPr id="6" name="矩形 5">
            <a:extLst>
              <a:ext uri="{FF2B5EF4-FFF2-40B4-BE49-F238E27FC236}">
                <a16:creationId xmlns:a16="http://schemas.microsoft.com/office/drawing/2014/main" id="{B887E592-06FE-4442-92FA-192691921E43}"/>
              </a:ext>
            </a:extLst>
          </p:cNvPr>
          <p:cNvSpPr/>
          <p:nvPr/>
        </p:nvSpPr>
        <p:spPr>
          <a:xfrm>
            <a:off x="8770496" y="1614125"/>
            <a:ext cx="3961220" cy="4828309"/>
          </a:xfrm>
          <a:prstGeom prst="rect">
            <a:avLst/>
          </a:prstGeom>
        </p:spPr>
        <p:txBody>
          <a:bodyPr wrap="square">
            <a:spAutoFit/>
          </a:bodyPr>
          <a:lstStyle/>
          <a:p>
            <a:pPr lvl="1">
              <a:lnSpc>
                <a:spcPct val="450000"/>
              </a:lnSpc>
              <a:defRPr/>
            </a:pPr>
            <a:r>
              <a:rPr lang="zh-CN" altLang="en-US" b="1" dirty="0"/>
              <a:t>修改某一个元组的值</a:t>
            </a:r>
            <a:endParaRPr lang="en-US" altLang="zh-CN" b="1" dirty="0"/>
          </a:p>
          <a:p>
            <a:pPr lvl="1">
              <a:lnSpc>
                <a:spcPct val="450000"/>
              </a:lnSpc>
              <a:defRPr/>
            </a:pPr>
            <a:r>
              <a:rPr lang="zh-CN" altLang="en-US" b="1" dirty="0"/>
              <a:t>修改多个元组的值</a:t>
            </a:r>
            <a:endParaRPr lang="en-US" altLang="zh-CN" b="1" dirty="0"/>
          </a:p>
          <a:p>
            <a:pPr lvl="1">
              <a:lnSpc>
                <a:spcPct val="450000"/>
              </a:lnSpc>
              <a:defRPr/>
            </a:pPr>
            <a:r>
              <a:rPr lang="zh-CN" altLang="en-US" b="1" dirty="0"/>
              <a:t>带子查询的修改语句</a:t>
            </a:r>
          </a:p>
          <a:p>
            <a:pPr lvl="1">
              <a:lnSpc>
                <a:spcPct val="450000"/>
              </a:lnSpc>
              <a:defRPr/>
            </a:pPr>
            <a:endParaRPr lang="zh-CN" altLang="en-US" b="1" dirty="0"/>
          </a:p>
        </p:txBody>
      </p:sp>
      <p:grpSp>
        <p:nvGrpSpPr>
          <p:cNvPr id="7" name="组合 6">
            <a:extLst>
              <a:ext uri="{FF2B5EF4-FFF2-40B4-BE49-F238E27FC236}">
                <a16:creationId xmlns:a16="http://schemas.microsoft.com/office/drawing/2014/main" id="{1B9EEF72-B361-0249-8501-53F6641C51E7}"/>
              </a:ext>
            </a:extLst>
          </p:cNvPr>
          <p:cNvGrpSpPr/>
          <p:nvPr/>
        </p:nvGrpSpPr>
        <p:grpSpPr>
          <a:xfrm>
            <a:off x="7945401" y="1851511"/>
            <a:ext cx="1221716" cy="4525324"/>
            <a:chOff x="1514159" y="1637520"/>
            <a:chExt cx="3157875" cy="4980016"/>
          </a:xfrm>
        </p:grpSpPr>
        <p:grpSp>
          <p:nvGrpSpPr>
            <p:cNvPr id="8" name="组合 7">
              <a:extLst>
                <a:ext uri="{FF2B5EF4-FFF2-40B4-BE49-F238E27FC236}">
                  <a16:creationId xmlns:a16="http://schemas.microsoft.com/office/drawing/2014/main" id="{02E061FB-71B8-FA4C-B7AB-8E83B23BD6B4}"/>
                </a:ext>
              </a:extLst>
            </p:cNvPr>
            <p:cNvGrpSpPr/>
            <p:nvPr/>
          </p:nvGrpSpPr>
          <p:grpSpPr>
            <a:xfrm>
              <a:off x="1514159" y="1637520"/>
              <a:ext cx="2552700" cy="4980016"/>
              <a:chOff x="4967967" y="2177727"/>
              <a:chExt cx="2552700" cy="4161189"/>
            </a:xfrm>
          </p:grpSpPr>
          <p:sp>
            <p:nvSpPr>
              <p:cNvPr id="18" name="Rectangle 193">
                <a:extLst>
                  <a:ext uri="{FF2B5EF4-FFF2-40B4-BE49-F238E27FC236}">
                    <a16:creationId xmlns:a16="http://schemas.microsoft.com/office/drawing/2014/main" id="{0409F592-877B-4240-8F5F-9CB1E6268875}"/>
                  </a:ext>
                </a:extLst>
              </p:cNvPr>
              <p:cNvSpPr>
                <a:spLocks noChangeArrowheads="1"/>
              </p:cNvSpPr>
              <p:nvPr/>
            </p:nvSpPr>
            <p:spPr bwMode="auto">
              <a:xfrm>
                <a:off x="6095126" y="3345849"/>
                <a:ext cx="297131" cy="1224000"/>
              </a:xfrm>
              <a:prstGeom prst="rect">
                <a:avLst/>
              </a:prstGeom>
              <a:solidFill>
                <a:schemeClr val="tx1">
                  <a:lumMod val="50000"/>
                  <a:lumOff val="50000"/>
                </a:schemeClr>
              </a:solidFill>
              <a:ln>
                <a:noFill/>
              </a:ln>
            </p:spPr>
            <p:txBody>
              <a:bodyPr/>
              <a:lstStyle/>
              <a:p>
                <a:pPr fontAlgn="auto">
                  <a:spcBef>
                    <a:spcPts val="0"/>
                  </a:spcBef>
                  <a:spcAft>
                    <a:spcPts val="0"/>
                  </a:spcAft>
                  <a:buFontTx/>
                  <a:buNone/>
                  <a:defRPr/>
                </a:pPr>
                <a:endParaRPr lang="en-US">
                  <a:latin typeface="+mn-ea"/>
                </a:endParaRPr>
              </a:p>
            </p:txBody>
          </p:sp>
          <p:sp>
            <p:nvSpPr>
              <p:cNvPr id="19" name="椭圆 18">
                <a:extLst>
                  <a:ext uri="{FF2B5EF4-FFF2-40B4-BE49-F238E27FC236}">
                    <a16:creationId xmlns:a16="http://schemas.microsoft.com/office/drawing/2014/main" id="{7D211D16-21E7-2849-A3C7-307331360E97}"/>
                  </a:ext>
                </a:extLst>
              </p:cNvPr>
              <p:cNvSpPr/>
              <p:nvPr/>
            </p:nvSpPr>
            <p:spPr>
              <a:xfrm>
                <a:off x="4967967" y="5900766"/>
                <a:ext cx="2552700" cy="438150"/>
              </a:xfrm>
              <a:prstGeom prst="ellipse">
                <a:avLst/>
              </a:prstGeom>
              <a:gradFill flip="none" rotWithShape="1">
                <a:gsLst>
                  <a:gs pos="0">
                    <a:schemeClr val="tx1">
                      <a:alpha val="5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latin typeface="+mn-ea"/>
                </a:endParaRPr>
              </a:p>
            </p:txBody>
          </p:sp>
          <p:sp>
            <p:nvSpPr>
              <p:cNvPr id="20" name="Rectangle 192">
                <a:extLst>
                  <a:ext uri="{FF2B5EF4-FFF2-40B4-BE49-F238E27FC236}">
                    <a16:creationId xmlns:a16="http://schemas.microsoft.com/office/drawing/2014/main" id="{1C9E0986-1652-8941-BFE0-B15E49DA75AB}"/>
                  </a:ext>
                </a:extLst>
              </p:cNvPr>
              <p:cNvSpPr>
                <a:spLocks noChangeArrowheads="1"/>
              </p:cNvSpPr>
              <p:nvPr/>
            </p:nvSpPr>
            <p:spPr bwMode="auto">
              <a:xfrm>
                <a:off x="6095127" y="2177727"/>
                <a:ext cx="297131" cy="1224000"/>
              </a:xfrm>
              <a:prstGeom prst="rect">
                <a:avLst/>
              </a:prstGeom>
              <a:solidFill>
                <a:schemeClr val="tx1">
                  <a:lumMod val="50000"/>
                  <a:lumOff val="50000"/>
                </a:schemeClr>
              </a:solidFill>
              <a:ln>
                <a:noFill/>
              </a:ln>
            </p:spPr>
            <p:txBody>
              <a:bodyPr/>
              <a:lstStyle/>
              <a:p>
                <a:pPr fontAlgn="auto">
                  <a:spcBef>
                    <a:spcPts val="0"/>
                  </a:spcBef>
                  <a:spcAft>
                    <a:spcPts val="0"/>
                  </a:spcAft>
                  <a:buFontTx/>
                  <a:buNone/>
                  <a:defRPr/>
                </a:pPr>
                <a:endParaRPr lang="en-US">
                  <a:latin typeface="+mn-ea"/>
                </a:endParaRPr>
              </a:p>
            </p:txBody>
          </p:sp>
          <p:sp>
            <p:nvSpPr>
              <p:cNvPr id="21" name="Rectangle 194">
                <a:extLst>
                  <a:ext uri="{FF2B5EF4-FFF2-40B4-BE49-F238E27FC236}">
                    <a16:creationId xmlns:a16="http://schemas.microsoft.com/office/drawing/2014/main" id="{6928D729-F0C1-AD41-B509-77B57436DE13}"/>
                  </a:ext>
                </a:extLst>
              </p:cNvPr>
              <p:cNvSpPr>
                <a:spLocks noChangeArrowheads="1"/>
              </p:cNvSpPr>
              <p:nvPr/>
            </p:nvSpPr>
            <p:spPr bwMode="auto">
              <a:xfrm>
                <a:off x="6095127" y="4437178"/>
                <a:ext cx="297131" cy="1682312"/>
              </a:xfrm>
              <a:prstGeom prst="rect">
                <a:avLst/>
              </a:prstGeom>
              <a:solidFill>
                <a:schemeClr val="tx1">
                  <a:lumMod val="50000"/>
                  <a:lumOff val="50000"/>
                </a:schemeClr>
              </a:solidFill>
              <a:ln>
                <a:noFill/>
              </a:ln>
            </p:spPr>
            <p:txBody>
              <a:bodyPr/>
              <a:lstStyle/>
              <a:p>
                <a:pPr fontAlgn="auto">
                  <a:spcBef>
                    <a:spcPts val="0"/>
                  </a:spcBef>
                  <a:spcAft>
                    <a:spcPts val="0"/>
                  </a:spcAft>
                  <a:buFontTx/>
                  <a:buNone/>
                  <a:defRPr/>
                </a:pPr>
                <a:endParaRPr lang="en-US">
                  <a:latin typeface="+mn-ea"/>
                </a:endParaRPr>
              </a:p>
            </p:txBody>
          </p:sp>
        </p:grpSp>
        <p:grpSp>
          <p:nvGrpSpPr>
            <p:cNvPr id="9" name="组合 8">
              <a:extLst>
                <a:ext uri="{FF2B5EF4-FFF2-40B4-BE49-F238E27FC236}">
                  <a16:creationId xmlns:a16="http://schemas.microsoft.com/office/drawing/2014/main" id="{8A699D26-0F95-E94A-A279-120DFF8A8441}"/>
                </a:ext>
              </a:extLst>
            </p:cNvPr>
            <p:cNvGrpSpPr/>
            <p:nvPr/>
          </p:nvGrpSpPr>
          <p:grpSpPr>
            <a:xfrm>
              <a:off x="1804440" y="3464266"/>
              <a:ext cx="2867594" cy="594870"/>
              <a:chOff x="4811094" y="3345849"/>
              <a:chExt cx="3162327" cy="706733"/>
            </a:xfrm>
            <a:solidFill>
              <a:srgbClr val="596784"/>
            </a:solidFill>
          </p:grpSpPr>
          <p:sp>
            <p:nvSpPr>
              <p:cNvPr id="16" name="Freeform 190">
                <a:extLst>
                  <a:ext uri="{FF2B5EF4-FFF2-40B4-BE49-F238E27FC236}">
                    <a16:creationId xmlns:a16="http://schemas.microsoft.com/office/drawing/2014/main" id="{3A74D9DA-9222-7E40-9C09-50C0CB04EB60}"/>
                  </a:ext>
                </a:extLst>
              </p:cNvPr>
              <p:cNvSpPr/>
              <p:nvPr/>
            </p:nvSpPr>
            <p:spPr bwMode="auto">
              <a:xfrm>
                <a:off x="4811094" y="3345849"/>
                <a:ext cx="3162327" cy="706733"/>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grpFill/>
              <a:ln w="12700">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b="1">
                  <a:solidFill>
                    <a:schemeClr val="lt1"/>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1F9EF4D4-B43C-C646-B015-2549729862A1}"/>
                  </a:ext>
                </a:extLst>
              </p:cNvPr>
              <p:cNvSpPr>
                <a:spLocks noChangeArrowheads="1"/>
              </p:cNvSpPr>
              <p:nvPr/>
            </p:nvSpPr>
            <p:spPr bwMode="auto">
              <a:xfrm flipH="1">
                <a:off x="5007483" y="3586383"/>
                <a:ext cx="2408107" cy="218056"/>
              </a:xfrm>
              <a:prstGeom prst="rect">
                <a:avLst/>
              </a:prstGeom>
              <a:grp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a:latin typeface="微软雅黑" panose="020B0503020204020204" pitchFamily="34" charset="-122"/>
                    <a:ea typeface="微软雅黑" panose="020B0503020204020204" pitchFamily="34" charset="-122"/>
                  </a:rPr>
                  <a:t>二</a:t>
                </a:r>
              </a:p>
            </p:txBody>
          </p:sp>
        </p:grpSp>
        <p:grpSp>
          <p:nvGrpSpPr>
            <p:cNvPr id="10" name="组合 9">
              <a:extLst>
                <a:ext uri="{FF2B5EF4-FFF2-40B4-BE49-F238E27FC236}">
                  <a16:creationId xmlns:a16="http://schemas.microsoft.com/office/drawing/2014/main" id="{357F36EC-A672-164F-BB16-E3EFA2633C0E}"/>
                </a:ext>
              </a:extLst>
            </p:cNvPr>
            <p:cNvGrpSpPr/>
            <p:nvPr/>
          </p:nvGrpSpPr>
          <p:grpSpPr>
            <a:xfrm flipH="1">
              <a:off x="1804440" y="4836321"/>
              <a:ext cx="2867594" cy="594870"/>
              <a:chOff x="4513963" y="4407490"/>
              <a:chExt cx="3162327" cy="706733"/>
            </a:xfrm>
            <a:solidFill>
              <a:srgbClr val="646464"/>
            </a:solidFill>
          </p:grpSpPr>
          <p:sp>
            <p:nvSpPr>
              <p:cNvPr id="14" name="Freeform 191">
                <a:extLst>
                  <a:ext uri="{FF2B5EF4-FFF2-40B4-BE49-F238E27FC236}">
                    <a16:creationId xmlns:a16="http://schemas.microsoft.com/office/drawing/2014/main" id="{9AE37E5E-C15D-F347-B77A-DA3D1846E850}"/>
                  </a:ext>
                </a:extLst>
              </p:cNvPr>
              <p:cNvSpPr/>
              <p:nvPr/>
            </p:nvSpPr>
            <p:spPr bwMode="auto">
              <a:xfrm>
                <a:off x="4513963" y="4407490"/>
                <a:ext cx="3162327" cy="706733"/>
              </a:xfrm>
              <a:custGeom>
                <a:avLst/>
                <a:gdLst>
                  <a:gd name="T0" fmla="*/ 0 w 298"/>
                  <a:gd name="T1" fmla="*/ 35 h 71"/>
                  <a:gd name="T2" fmla="*/ 43 w 298"/>
                  <a:gd name="T3" fmla="*/ 0 h 71"/>
                  <a:gd name="T4" fmla="*/ 298 w 298"/>
                  <a:gd name="T5" fmla="*/ 0 h 71"/>
                  <a:gd name="T6" fmla="*/ 298 w 298"/>
                  <a:gd name="T7" fmla="*/ 71 h 71"/>
                  <a:gd name="T8" fmla="*/ 43 w 298"/>
                  <a:gd name="T9" fmla="*/ 71 h 71"/>
                  <a:gd name="T10" fmla="*/ 0 w 298"/>
                  <a:gd name="T11" fmla="*/ 35 h 71"/>
                </a:gdLst>
                <a:ahLst/>
                <a:cxnLst>
                  <a:cxn ang="0">
                    <a:pos x="T0" y="T1"/>
                  </a:cxn>
                  <a:cxn ang="0">
                    <a:pos x="T2" y="T3"/>
                  </a:cxn>
                  <a:cxn ang="0">
                    <a:pos x="T4" y="T5"/>
                  </a:cxn>
                  <a:cxn ang="0">
                    <a:pos x="T6" y="T7"/>
                  </a:cxn>
                  <a:cxn ang="0">
                    <a:pos x="T8" y="T9"/>
                  </a:cxn>
                  <a:cxn ang="0">
                    <a:pos x="T10" y="T11"/>
                  </a:cxn>
                </a:cxnLst>
                <a:rect l="0" t="0" r="r" b="b"/>
                <a:pathLst>
                  <a:path w="298" h="71">
                    <a:moveTo>
                      <a:pt x="0" y="35"/>
                    </a:moveTo>
                    <a:lnTo>
                      <a:pt x="43" y="0"/>
                    </a:lnTo>
                    <a:lnTo>
                      <a:pt x="298" y="0"/>
                    </a:lnTo>
                    <a:lnTo>
                      <a:pt x="298" y="71"/>
                    </a:lnTo>
                    <a:lnTo>
                      <a:pt x="43" y="71"/>
                    </a:lnTo>
                    <a:lnTo>
                      <a:pt x="0" y="35"/>
                    </a:lnTo>
                    <a:close/>
                  </a:path>
                </a:pathLst>
              </a:custGeom>
              <a:grpFill/>
              <a:ln w="12700">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b="1">
                  <a:solidFill>
                    <a:schemeClr val="lt1"/>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757CA918-EDE1-314B-9597-87BD28D4C47D}"/>
                  </a:ext>
                </a:extLst>
              </p:cNvPr>
              <p:cNvSpPr>
                <a:spLocks noChangeArrowheads="1"/>
              </p:cNvSpPr>
              <p:nvPr/>
            </p:nvSpPr>
            <p:spPr bwMode="auto">
              <a:xfrm flipH="1">
                <a:off x="5019834" y="4528635"/>
                <a:ext cx="2432370" cy="475642"/>
              </a:xfrm>
              <a:prstGeom prst="rect">
                <a:avLst/>
              </a:prstGeom>
              <a:grp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a:latin typeface="微软雅黑" panose="020B0503020204020204" pitchFamily="34" charset="-122"/>
                    <a:ea typeface="微软雅黑" panose="020B0503020204020204" pitchFamily="34" charset="-122"/>
                  </a:rPr>
                  <a:t>三</a:t>
                </a:r>
              </a:p>
            </p:txBody>
          </p:sp>
        </p:grpSp>
        <p:grpSp>
          <p:nvGrpSpPr>
            <p:cNvPr id="11" name="组合 10">
              <a:extLst>
                <a:ext uri="{FF2B5EF4-FFF2-40B4-BE49-F238E27FC236}">
                  <a16:creationId xmlns:a16="http://schemas.microsoft.com/office/drawing/2014/main" id="{342521A8-6086-854D-A076-8F5CEF91F137}"/>
                </a:ext>
              </a:extLst>
            </p:cNvPr>
            <p:cNvGrpSpPr/>
            <p:nvPr/>
          </p:nvGrpSpPr>
          <p:grpSpPr>
            <a:xfrm flipH="1">
              <a:off x="1804440" y="2092212"/>
              <a:ext cx="2867594" cy="594870"/>
              <a:chOff x="4513963" y="2355144"/>
              <a:chExt cx="3162327" cy="706733"/>
            </a:xfrm>
            <a:solidFill>
              <a:srgbClr val="FFB407"/>
            </a:solidFill>
          </p:grpSpPr>
          <p:sp>
            <p:nvSpPr>
              <p:cNvPr id="12" name="Freeform 191">
                <a:extLst>
                  <a:ext uri="{FF2B5EF4-FFF2-40B4-BE49-F238E27FC236}">
                    <a16:creationId xmlns:a16="http://schemas.microsoft.com/office/drawing/2014/main" id="{C1D77327-EC5C-DD45-9604-071C739A221E}"/>
                  </a:ext>
                </a:extLst>
              </p:cNvPr>
              <p:cNvSpPr/>
              <p:nvPr/>
            </p:nvSpPr>
            <p:spPr bwMode="auto">
              <a:xfrm>
                <a:off x="4513963" y="2355144"/>
                <a:ext cx="3162327" cy="706733"/>
              </a:xfrm>
              <a:custGeom>
                <a:avLst/>
                <a:gdLst>
                  <a:gd name="T0" fmla="*/ 0 w 298"/>
                  <a:gd name="T1" fmla="*/ 35 h 71"/>
                  <a:gd name="T2" fmla="*/ 43 w 298"/>
                  <a:gd name="T3" fmla="*/ 0 h 71"/>
                  <a:gd name="T4" fmla="*/ 298 w 298"/>
                  <a:gd name="T5" fmla="*/ 0 h 71"/>
                  <a:gd name="T6" fmla="*/ 298 w 298"/>
                  <a:gd name="T7" fmla="*/ 71 h 71"/>
                  <a:gd name="T8" fmla="*/ 43 w 298"/>
                  <a:gd name="T9" fmla="*/ 71 h 71"/>
                  <a:gd name="T10" fmla="*/ 0 w 298"/>
                  <a:gd name="T11" fmla="*/ 35 h 71"/>
                </a:gdLst>
                <a:ahLst/>
                <a:cxnLst>
                  <a:cxn ang="0">
                    <a:pos x="T0" y="T1"/>
                  </a:cxn>
                  <a:cxn ang="0">
                    <a:pos x="T2" y="T3"/>
                  </a:cxn>
                  <a:cxn ang="0">
                    <a:pos x="T4" y="T5"/>
                  </a:cxn>
                  <a:cxn ang="0">
                    <a:pos x="T6" y="T7"/>
                  </a:cxn>
                  <a:cxn ang="0">
                    <a:pos x="T8" y="T9"/>
                  </a:cxn>
                  <a:cxn ang="0">
                    <a:pos x="T10" y="T11"/>
                  </a:cxn>
                </a:cxnLst>
                <a:rect l="0" t="0" r="r" b="b"/>
                <a:pathLst>
                  <a:path w="298" h="71">
                    <a:moveTo>
                      <a:pt x="0" y="35"/>
                    </a:moveTo>
                    <a:lnTo>
                      <a:pt x="43" y="0"/>
                    </a:lnTo>
                    <a:lnTo>
                      <a:pt x="298" y="0"/>
                    </a:lnTo>
                    <a:lnTo>
                      <a:pt x="298" y="71"/>
                    </a:lnTo>
                    <a:lnTo>
                      <a:pt x="43" y="71"/>
                    </a:lnTo>
                    <a:lnTo>
                      <a:pt x="0" y="35"/>
                    </a:lnTo>
                    <a:close/>
                  </a:path>
                </a:pathLst>
              </a:custGeom>
              <a:grpFill/>
              <a:ln w="12700">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b="1">
                  <a:solidFill>
                    <a:schemeClr val="lt1"/>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1996D709-6EC8-5649-B671-080C3FFDCB2C}"/>
                  </a:ext>
                </a:extLst>
              </p:cNvPr>
              <p:cNvSpPr>
                <a:spLocks noChangeArrowheads="1"/>
              </p:cNvSpPr>
              <p:nvPr/>
            </p:nvSpPr>
            <p:spPr bwMode="auto">
              <a:xfrm flipH="1">
                <a:off x="5115077" y="2355144"/>
                <a:ext cx="2419534" cy="636066"/>
              </a:xfrm>
              <a:prstGeom prst="rect">
                <a:avLst/>
              </a:prstGeom>
              <a:grp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a:solidFill>
                      <a:schemeClr val="lt1"/>
                    </a:solidFill>
                    <a:latin typeface="微软雅黑" panose="020B0503020204020204" pitchFamily="34" charset="-122"/>
                    <a:ea typeface="微软雅黑" panose="020B0503020204020204" pitchFamily="34" charset="-122"/>
                  </a:rPr>
                  <a:t>一</a:t>
                </a:r>
              </a:p>
            </p:txBody>
          </p:sp>
        </p:grpSp>
      </p:grpSp>
      <p:sp>
        <p:nvSpPr>
          <p:cNvPr id="22" name="矩形 21">
            <a:extLst>
              <a:ext uri="{FF2B5EF4-FFF2-40B4-BE49-F238E27FC236}">
                <a16:creationId xmlns:a16="http://schemas.microsoft.com/office/drawing/2014/main" id="{C2C42768-CA51-CE4D-9B68-BDE192F8C37D}"/>
              </a:ext>
            </a:extLst>
          </p:cNvPr>
          <p:cNvSpPr/>
          <p:nvPr/>
        </p:nvSpPr>
        <p:spPr>
          <a:xfrm>
            <a:off x="7893217" y="1410799"/>
            <a:ext cx="1109411" cy="444802"/>
          </a:xfrm>
          <a:prstGeom prst="rect">
            <a:avLst/>
          </a:prstGeom>
        </p:spPr>
        <p:txBody>
          <a:bodyPr wrap="square">
            <a:spAutoFit/>
          </a:bodyPr>
          <a:lstStyle/>
          <a:p>
            <a:pPr algn="ctr">
              <a:lnSpc>
                <a:spcPct val="140000"/>
              </a:lnSpc>
              <a:defRPr/>
            </a:pPr>
            <a:r>
              <a:rPr lang="zh-CN" altLang="en-US" b="1" dirty="0">
                <a:solidFill>
                  <a:schemeClr val="bg2">
                    <a:lumMod val="25000"/>
                  </a:schemeClr>
                </a:solidFill>
              </a:rPr>
              <a:t>修改方式</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id="{1C6FE35F-FD20-B245-A750-8DE59324BC91}"/>
              </a:ext>
            </a:extLst>
          </p:cNvPr>
          <p:cNvSpPr>
            <a:spLocks noGrp="1" noChangeArrowheads="1"/>
          </p:cNvSpPr>
          <p:nvPr>
            <p:ph type="title"/>
          </p:nvPr>
        </p:nvSpPr>
        <p:spPr/>
        <p:txBody>
          <a:bodyPr/>
          <a:lstStyle/>
          <a:p>
            <a:pPr>
              <a:defRPr/>
            </a:pPr>
            <a:r>
              <a:rPr lang="en-US" altLang="zh-CN" dirty="0">
                <a:solidFill>
                  <a:schemeClr val="bg2">
                    <a:lumMod val="10000"/>
                  </a:schemeClr>
                </a:solidFill>
              </a:rPr>
              <a:t>5.2.1 </a:t>
            </a:r>
            <a:r>
              <a:rPr lang="zh-CN" altLang="en-US" dirty="0">
                <a:solidFill>
                  <a:schemeClr val="bg2">
                    <a:lumMod val="10000"/>
                  </a:schemeClr>
                </a:solidFill>
              </a:rPr>
              <a:t>数据类型</a:t>
            </a:r>
            <a:r>
              <a:rPr lang="en-US" altLang="zh-CN" dirty="0">
                <a:solidFill>
                  <a:schemeClr val="bg2">
                    <a:lumMod val="10000"/>
                  </a:schemeClr>
                </a:solidFill>
              </a:rPr>
              <a:t> </a:t>
            </a:r>
          </a:p>
        </p:txBody>
      </p:sp>
      <p:sp>
        <p:nvSpPr>
          <p:cNvPr id="115" name="幻灯片编号占位符 5">
            <a:extLst>
              <a:ext uri="{FF2B5EF4-FFF2-40B4-BE49-F238E27FC236}">
                <a16:creationId xmlns:a16="http://schemas.microsoft.com/office/drawing/2014/main" id="{366FD86F-B04C-304F-9B41-6CC3FD509B46}"/>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937B5104-C50C-7644-B374-09FAC1E0715B}" type="slidenum">
              <a:rPr kumimoji="0" lang="en-US" altLang="zh-CN" sz="1400">
                <a:ea typeface="宋体" panose="02010600030101010101" pitchFamily="2" charset="-122"/>
              </a:rPr>
              <a:pPr/>
              <a:t>9</a:t>
            </a:fld>
            <a:endParaRPr kumimoji="0" lang="en-US" altLang="zh-CN" sz="1400">
              <a:ea typeface="宋体" panose="02010600030101010101" pitchFamily="2" charset="-122"/>
            </a:endParaRPr>
          </a:p>
        </p:txBody>
      </p:sp>
      <p:grpSp>
        <p:nvGrpSpPr>
          <p:cNvPr id="26627" name="Group 115">
            <a:extLst>
              <a:ext uri="{FF2B5EF4-FFF2-40B4-BE49-F238E27FC236}">
                <a16:creationId xmlns:a16="http://schemas.microsoft.com/office/drawing/2014/main" id="{74C95997-3DC2-6F40-B6A7-2805C488092E}"/>
              </a:ext>
            </a:extLst>
          </p:cNvPr>
          <p:cNvGrpSpPr>
            <a:grpSpLocks/>
          </p:cNvGrpSpPr>
          <p:nvPr/>
        </p:nvGrpSpPr>
        <p:grpSpPr bwMode="auto">
          <a:xfrm>
            <a:off x="1292589" y="865186"/>
            <a:ext cx="9606821" cy="5856289"/>
            <a:chOff x="-3" y="-3"/>
            <a:chExt cx="4072" cy="4410"/>
          </a:xfrm>
        </p:grpSpPr>
        <p:grpSp>
          <p:nvGrpSpPr>
            <p:cNvPr id="26628" name="Group 113">
              <a:extLst>
                <a:ext uri="{FF2B5EF4-FFF2-40B4-BE49-F238E27FC236}">
                  <a16:creationId xmlns:a16="http://schemas.microsoft.com/office/drawing/2014/main" id="{20A7009A-5EC7-354D-B4B4-6058C0C68421}"/>
                </a:ext>
              </a:extLst>
            </p:cNvPr>
            <p:cNvGrpSpPr>
              <a:grpSpLocks/>
            </p:cNvGrpSpPr>
            <p:nvPr/>
          </p:nvGrpSpPr>
          <p:grpSpPr bwMode="auto">
            <a:xfrm>
              <a:off x="0" y="0"/>
              <a:ext cx="4066" cy="4404"/>
              <a:chOff x="0" y="0"/>
              <a:chExt cx="4066" cy="4404"/>
            </a:xfrm>
          </p:grpSpPr>
          <p:grpSp>
            <p:nvGrpSpPr>
              <p:cNvPr id="26630" name="Group 42">
                <a:extLst>
                  <a:ext uri="{FF2B5EF4-FFF2-40B4-BE49-F238E27FC236}">
                    <a16:creationId xmlns:a16="http://schemas.microsoft.com/office/drawing/2014/main" id="{9C6AE89D-C883-FA4B-BD99-504B1A3FFB69}"/>
                  </a:ext>
                </a:extLst>
              </p:cNvPr>
              <p:cNvGrpSpPr>
                <a:grpSpLocks/>
              </p:cNvGrpSpPr>
              <p:nvPr/>
            </p:nvGrpSpPr>
            <p:grpSpPr bwMode="auto">
              <a:xfrm>
                <a:off x="0" y="0"/>
                <a:ext cx="750" cy="327"/>
                <a:chOff x="0" y="0"/>
                <a:chExt cx="750" cy="327"/>
              </a:xfrm>
            </p:grpSpPr>
            <p:sp>
              <p:nvSpPr>
                <p:cNvPr id="197637" name="Rectangle 5">
                  <a:extLst>
                    <a:ext uri="{FF2B5EF4-FFF2-40B4-BE49-F238E27FC236}">
                      <a16:creationId xmlns:a16="http://schemas.microsoft.com/office/drawing/2014/main" id="{A32611DB-447A-3A4B-8843-FD9ADD3BB81A}"/>
                    </a:ext>
                  </a:extLst>
                </p:cNvPr>
                <p:cNvSpPr>
                  <a:spLocks noChangeArrowheads="1"/>
                </p:cNvSpPr>
                <p:nvPr/>
              </p:nvSpPr>
              <p:spPr bwMode="auto">
                <a:xfrm>
                  <a:off x="43" y="0"/>
                  <a:ext cx="664"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226800" rIns="0" bIns="10800" anchor="ctr"/>
                <a:lstStyle/>
                <a:p>
                  <a:pPr algn="ctr">
                    <a:defRPr/>
                  </a:pPr>
                  <a:r>
                    <a:rPr lang="zh-CN" altLang="en-US" sz="1600" b="1">
                      <a:solidFill>
                        <a:schemeClr val="tx2"/>
                      </a:solidFill>
                      <a:latin typeface="Times New Roman" charset="0"/>
                      <a:ea typeface="宋体" charset="0"/>
                      <a:cs typeface="宋体" charset="0"/>
                    </a:rPr>
                    <a:t>数据类型</a:t>
                  </a:r>
                  <a:endParaRPr lang="en-US" altLang="zh-CN" sz="1600" b="1">
                    <a:solidFill>
                      <a:schemeClr val="tx2"/>
                    </a:solidFill>
                    <a:latin typeface="Times New Roman" charset="0"/>
                    <a:ea typeface="宋体" charset="0"/>
                    <a:cs typeface="宋体" charset="0"/>
                  </a:endParaRPr>
                </a:p>
                <a:p>
                  <a:pPr algn="ctr" eaLnBrk="0" hangingPunct="0">
                    <a:defRPr/>
                  </a:pPr>
                  <a:endParaRPr lang="zh-CN" altLang="en-US" sz="1600" b="1">
                    <a:solidFill>
                      <a:schemeClr val="tx2"/>
                    </a:solidFill>
                    <a:latin typeface="Times New Roman" charset="0"/>
                    <a:ea typeface="宋体" charset="0"/>
                    <a:cs typeface="宋体" charset="0"/>
                  </a:endParaRPr>
                </a:p>
              </p:txBody>
            </p:sp>
            <p:sp>
              <p:nvSpPr>
                <p:cNvPr id="197673" name="Rectangle 41">
                  <a:extLst>
                    <a:ext uri="{FF2B5EF4-FFF2-40B4-BE49-F238E27FC236}">
                      <a16:creationId xmlns:a16="http://schemas.microsoft.com/office/drawing/2014/main" id="{5A58BBF7-0315-E346-A4CA-60B286BB090A}"/>
                    </a:ext>
                  </a:extLst>
                </p:cNvPr>
                <p:cNvSpPr>
                  <a:spLocks noChangeArrowheads="1"/>
                </p:cNvSpPr>
                <p:nvPr/>
              </p:nvSpPr>
              <p:spPr bwMode="auto">
                <a:xfrm>
                  <a:off x="0" y="0"/>
                  <a:ext cx="750" cy="330"/>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226800" rIns="0" bIns="10800" anchor="ctr"/>
                <a:lstStyle/>
                <a:p>
                  <a:pPr>
                    <a:defRPr/>
                  </a:pPr>
                  <a:endParaRPr lang="zh-CN" altLang="en-US">
                    <a:latin typeface="Tahoma" charset="0"/>
                    <a:ea typeface="黑体" charset="0"/>
                    <a:cs typeface="黑体" charset="0"/>
                  </a:endParaRPr>
                </a:p>
              </p:txBody>
            </p:sp>
          </p:grpSp>
          <p:grpSp>
            <p:nvGrpSpPr>
              <p:cNvPr id="26631" name="Group 44">
                <a:extLst>
                  <a:ext uri="{FF2B5EF4-FFF2-40B4-BE49-F238E27FC236}">
                    <a16:creationId xmlns:a16="http://schemas.microsoft.com/office/drawing/2014/main" id="{6ED6CDDB-E11E-0140-BA7D-06C6FE96E7AE}"/>
                  </a:ext>
                </a:extLst>
              </p:cNvPr>
              <p:cNvGrpSpPr>
                <a:grpSpLocks/>
              </p:cNvGrpSpPr>
              <p:nvPr/>
            </p:nvGrpSpPr>
            <p:grpSpPr bwMode="auto">
              <a:xfrm>
                <a:off x="750" y="0"/>
                <a:ext cx="794" cy="327"/>
                <a:chOff x="750" y="0"/>
                <a:chExt cx="794" cy="327"/>
              </a:xfrm>
            </p:grpSpPr>
            <p:sp>
              <p:nvSpPr>
                <p:cNvPr id="197638" name="Rectangle 6">
                  <a:extLst>
                    <a:ext uri="{FF2B5EF4-FFF2-40B4-BE49-F238E27FC236}">
                      <a16:creationId xmlns:a16="http://schemas.microsoft.com/office/drawing/2014/main" id="{DE932C55-1ED6-A446-94DD-E19ADD82678F}"/>
                    </a:ext>
                  </a:extLst>
                </p:cNvPr>
                <p:cNvSpPr>
                  <a:spLocks noChangeArrowheads="1"/>
                </p:cNvSpPr>
                <p:nvPr/>
              </p:nvSpPr>
              <p:spPr bwMode="auto">
                <a:xfrm>
                  <a:off x="793" y="0"/>
                  <a:ext cx="708"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226800" rIns="0" bIns="10800" anchor="ctr"/>
                <a:lstStyle/>
                <a:p>
                  <a:pPr algn="ctr">
                    <a:defRPr/>
                  </a:pPr>
                  <a:r>
                    <a:rPr lang="zh-CN" altLang="en-US" sz="1600" b="1">
                      <a:solidFill>
                        <a:schemeClr val="tx2"/>
                      </a:solidFill>
                      <a:latin typeface="Times New Roman" charset="0"/>
                      <a:ea typeface="宋体" charset="0"/>
                      <a:cs typeface="宋体" charset="0"/>
                    </a:rPr>
                    <a:t>说明符</a:t>
                  </a:r>
                  <a:endParaRPr lang="en-US" altLang="zh-CN" sz="1600" b="1">
                    <a:solidFill>
                      <a:schemeClr val="tx2"/>
                    </a:solidFill>
                    <a:latin typeface="Times New Roman" charset="0"/>
                    <a:ea typeface="宋体" charset="0"/>
                    <a:cs typeface="宋体" charset="0"/>
                  </a:endParaRPr>
                </a:p>
                <a:p>
                  <a:pPr algn="ctr" eaLnBrk="0" hangingPunct="0">
                    <a:defRPr/>
                  </a:pPr>
                  <a:endParaRPr lang="zh-CN" altLang="en-US" sz="1600" b="1">
                    <a:solidFill>
                      <a:schemeClr val="tx2"/>
                    </a:solidFill>
                    <a:latin typeface="Times New Roman" charset="0"/>
                    <a:ea typeface="宋体" charset="0"/>
                    <a:cs typeface="宋体" charset="0"/>
                  </a:endParaRPr>
                </a:p>
              </p:txBody>
            </p:sp>
            <p:sp>
              <p:nvSpPr>
                <p:cNvPr id="197675" name="Rectangle 43">
                  <a:extLst>
                    <a:ext uri="{FF2B5EF4-FFF2-40B4-BE49-F238E27FC236}">
                      <a16:creationId xmlns:a16="http://schemas.microsoft.com/office/drawing/2014/main" id="{8B119574-6A1C-574A-9031-9FBD02498914}"/>
                    </a:ext>
                  </a:extLst>
                </p:cNvPr>
                <p:cNvSpPr>
                  <a:spLocks noChangeArrowheads="1"/>
                </p:cNvSpPr>
                <p:nvPr/>
              </p:nvSpPr>
              <p:spPr bwMode="auto">
                <a:xfrm>
                  <a:off x="750" y="0"/>
                  <a:ext cx="794" cy="330"/>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226800" rIns="0" bIns="10800" anchor="ctr"/>
                <a:lstStyle/>
                <a:p>
                  <a:pPr>
                    <a:defRPr/>
                  </a:pPr>
                  <a:endParaRPr lang="zh-CN" altLang="en-US">
                    <a:latin typeface="Tahoma" charset="0"/>
                    <a:ea typeface="黑体" charset="0"/>
                    <a:cs typeface="黑体" charset="0"/>
                  </a:endParaRPr>
                </a:p>
              </p:txBody>
            </p:sp>
          </p:grpSp>
          <p:grpSp>
            <p:nvGrpSpPr>
              <p:cNvPr id="26632" name="Group 46">
                <a:extLst>
                  <a:ext uri="{FF2B5EF4-FFF2-40B4-BE49-F238E27FC236}">
                    <a16:creationId xmlns:a16="http://schemas.microsoft.com/office/drawing/2014/main" id="{B57427A3-759D-BF46-8CA2-FC468B79B754}"/>
                  </a:ext>
                </a:extLst>
              </p:cNvPr>
              <p:cNvGrpSpPr>
                <a:grpSpLocks/>
              </p:cNvGrpSpPr>
              <p:nvPr/>
            </p:nvGrpSpPr>
            <p:grpSpPr bwMode="auto">
              <a:xfrm>
                <a:off x="1544" y="0"/>
                <a:ext cx="2522" cy="327"/>
                <a:chOff x="1544" y="0"/>
                <a:chExt cx="2522" cy="327"/>
              </a:xfrm>
            </p:grpSpPr>
            <p:sp>
              <p:nvSpPr>
                <p:cNvPr id="197639" name="Rectangle 7">
                  <a:extLst>
                    <a:ext uri="{FF2B5EF4-FFF2-40B4-BE49-F238E27FC236}">
                      <a16:creationId xmlns:a16="http://schemas.microsoft.com/office/drawing/2014/main" id="{D87AF9D0-848E-BD47-A409-927EE51903B9}"/>
                    </a:ext>
                  </a:extLst>
                </p:cNvPr>
                <p:cNvSpPr>
                  <a:spLocks noChangeArrowheads="1"/>
                </p:cNvSpPr>
                <p:nvPr/>
              </p:nvSpPr>
              <p:spPr bwMode="auto">
                <a:xfrm>
                  <a:off x="1587" y="0"/>
                  <a:ext cx="2436"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226800" rIns="0" bIns="10800" anchor="ctr"/>
                <a:lstStyle/>
                <a:p>
                  <a:pPr algn="ctr">
                    <a:defRPr/>
                  </a:pPr>
                  <a:r>
                    <a:rPr lang="zh-CN" altLang="en-US" sz="1600" b="1">
                      <a:solidFill>
                        <a:schemeClr val="tx2"/>
                      </a:solidFill>
                      <a:latin typeface="Times New Roman" charset="0"/>
                      <a:ea typeface="宋体" charset="0"/>
                      <a:cs typeface="宋体" charset="0"/>
                    </a:rPr>
                    <a:t>备注</a:t>
                  </a:r>
                  <a:endParaRPr lang="en-US" altLang="zh-CN" sz="1600" b="1">
                    <a:solidFill>
                      <a:schemeClr val="tx2"/>
                    </a:solidFill>
                    <a:latin typeface="Times New Roman" charset="0"/>
                    <a:ea typeface="宋体" charset="0"/>
                    <a:cs typeface="宋体" charset="0"/>
                  </a:endParaRPr>
                </a:p>
                <a:p>
                  <a:pPr algn="ctr" eaLnBrk="0" hangingPunct="0">
                    <a:defRPr/>
                  </a:pPr>
                  <a:endParaRPr lang="zh-CN" altLang="en-US" sz="1600" b="1">
                    <a:latin typeface="Times New Roman" charset="0"/>
                    <a:ea typeface="宋体" charset="0"/>
                    <a:cs typeface="宋体" charset="0"/>
                  </a:endParaRPr>
                </a:p>
              </p:txBody>
            </p:sp>
            <p:sp>
              <p:nvSpPr>
                <p:cNvPr id="197677" name="Rectangle 45">
                  <a:extLst>
                    <a:ext uri="{FF2B5EF4-FFF2-40B4-BE49-F238E27FC236}">
                      <a16:creationId xmlns:a16="http://schemas.microsoft.com/office/drawing/2014/main" id="{1C3377E4-6837-114F-BEBF-8D583853533F}"/>
                    </a:ext>
                  </a:extLst>
                </p:cNvPr>
                <p:cNvSpPr>
                  <a:spLocks noChangeArrowheads="1"/>
                </p:cNvSpPr>
                <p:nvPr/>
              </p:nvSpPr>
              <p:spPr bwMode="auto">
                <a:xfrm>
                  <a:off x="1544" y="0"/>
                  <a:ext cx="2522" cy="330"/>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226800" rIns="0" bIns="10800" anchor="ctr"/>
                <a:lstStyle/>
                <a:p>
                  <a:pPr>
                    <a:defRPr/>
                  </a:pPr>
                  <a:endParaRPr lang="zh-CN" altLang="en-US">
                    <a:latin typeface="Tahoma" charset="0"/>
                    <a:ea typeface="黑体" charset="0"/>
                    <a:cs typeface="黑体" charset="0"/>
                  </a:endParaRPr>
                </a:p>
              </p:txBody>
            </p:sp>
          </p:grpSp>
          <p:grpSp>
            <p:nvGrpSpPr>
              <p:cNvPr id="26633" name="Group 48">
                <a:extLst>
                  <a:ext uri="{FF2B5EF4-FFF2-40B4-BE49-F238E27FC236}">
                    <a16:creationId xmlns:a16="http://schemas.microsoft.com/office/drawing/2014/main" id="{414577A0-D0D3-6441-973E-86251BB72FA2}"/>
                  </a:ext>
                </a:extLst>
              </p:cNvPr>
              <p:cNvGrpSpPr>
                <a:grpSpLocks/>
              </p:cNvGrpSpPr>
              <p:nvPr/>
            </p:nvGrpSpPr>
            <p:grpSpPr bwMode="auto">
              <a:xfrm>
                <a:off x="0" y="327"/>
                <a:ext cx="750" cy="423"/>
                <a:chOff x="0" y="327"/>
                <a:chExt cx="750" cy="423"/>
              </a:xfrm>
            </p:grpSpPr>
            <p:sp>
              <p:nvSpPr>
                <p:cNvPr id="197640" name="Rectangle 8">
                  <a:extLst>
                    <a:ext uri="{FF2B5EF4-FFF2-40B4-BE49-F238E27FC236}">
                      <a16:creationId xmlns:a16="http://schemas.microsoft.com/office/drawing/2014/main" id="{9625BB2A-63F9-644B-B2B7-C95B6CE5595B}"/>
                    </a:ext>
                  </a:extLst>
                </p:cNvPr>
                <p:cNvSpPr>
                  <a:spLocks noChangeArrowheads="1"/>
                </p:cNvSpPr>
                <p:nvPr/>
              </p:nvSpPr>
              <p:spPr bwMode="auto">
                <a:xfrm>
                  <a:off x="43" y="327"/>
                  <a:ext cx="664" cy="4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226800" rIns="0" bIns="10800" anchor="ctr"/>
                <a:lstStyle/>
                <a:p>
                  <a:pPr algn="ctr">
                    <a:defRPr/>
                  </a:pPr>
                  <a:r>
                    <a:rPr lang="zh-CN" altLang="en-US" sz="1600" b="1" dirty="0">
                      <a:latin typeface="Times New Roman" charset="0"/>
                      <a:ea typeface="宋体" charset="0"/>
                      <a:cs typeface="宋体" charset="0"/>
                    </a:rPr>
                    <a:t>定</a:t>
                  </a:r>
                  <a:r>
                    <a:rPr lang="zh-CN" altLang="en-US" sz="1600" b="1" dirty="0">
                      <a:latin typeface="Tahoma" charset="0"/>
                      <a:ea typeface="宋体" charset="0"/>
                      <a:cs typeface="宋体" charset="0"/>
                    </a:rPr>
                    <a:t>长</a:t>
                  </a:r>
                  <a:r>
                    <a:rPr lang="zh-CN" altLang="en-US" sz="1600" b="1" dirty="0">
                      <a:latin typeface="Times New Roman" charset="0"/>
                      <a:ea typeface="宋体" charset="0"/>
                      <a:cs typeface="宋体" charset="0"/>
                    </a:rPr>
                    <a:t>字符串</a:t>
                  </a:r>
                  <a:endParaRPr lang="en-US" altLang="zh-CN" sz="1600" b="1" dirty="0">
                    <a:latin typeface="Times New Roman" charset="0"/>
                    <a:ea typeface="宋体" charset="0"/>
                    <a:cs typeface="宋体" charset="0"/>
                  </a:endParaRPr>
                </a:p>
                <a:p>
                  <a:pPr algn="ctr" eaLnBrk="0" hangingPunct="0">
                    <a:defRPr/>
                  </a:pPr>
                  <a:endParaRPr lang="zh-CN" altLang="en-US" sz="1600" b="1" dirty="0">
                    <a:latin typeface="Times New Roman" charset="0"/>
                    <a:ea typeface="宋体" charset="0"/>
                    <a:cs typeface="宋体" charset="0"/>
                  </a:endParaRPr>
                </a:p>
              </p:txBody>
            </p:sp>
            <p:sp>
              <p:nvSpPr>
                <p:cNvPr id="197679" name="Rectangle 47">
                  <a:extLst>
                    <a:ext uri="{FF2B5EF4-FFF2-40B4-BE49-F238E27FC236}">
                      <a16:creationId xmlns:a16="http://schemas.microsoft.com/office/drawing/2014/main" id="{F013A070-D5C8-F644-A827-4EBC6FFBB54E}"/>
                    </a:ext>
                  </a:extLst>
                </p:cNvPr>
                <p:cNvSpPr>
                  <a:spLocks noChangeArrowheads="1"/>
                </p:cNvSpPr>
                <p:nvPr/>
              </p:nvSpPr>
              <p:spPr bwMode="auto">
                <a:xfrm>
                  <a:off x="0" y="327"/>
                  <a:ext cx="750" cy="423"/>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226800" rIns="0" bIns="10800" anchor="ctr"/>
                <a:lstStyle/>
                <a:p>
                  <a:pPr>
                    <a:defRPr/>
                  </a:pPr>
                  <a:endParaRPr lang="zh-CN" altLang="en-US">
                    <a:latin typeface="Tahoma" charset="0"/>
                    <a:ea typeface="黑体" charset="0"/>
                    <a:cs typeface="黑体" charset="0"/>
                  </a:endParaRPr>
                </a:p>
              </p:txBody>
            </p:sp>
          </p:grpSp>
          <p:grpSp>
            <p:nvGrpSpPr>
              <p:cNvPr id="26634" name="Group 50">
                <a:extLst>
                  <a:ext uri="{FF2B5EF4-FFF2-40B4-BE49-F238E27FC236}">
                    <a16:creationId xmlns:a16="http://schemas.microsoft.com/office/drawing/2014/main" id="{B30C33F7-9897-1640-A962-463FEF129A4B}"/>
                  </a:ext>
                </a:extLst>
              </p:cNvPr>
              <p:cNvGrpSpPr>
                <a:grpSpLocks/>
              </p:cNvGrpSpPr>
              <p:nvPr/>
            </p:nvGrpSpPr>
            <p:grpSpPr bwMode="auto">
              <a:xfrm>
                <a:off x="750" y="327"/>
                <a:ext cx="794" cy="423"/>
                <a:chOff x="750" y="327"/>
                <a:chExt cx="794" cy="423"/>
              </a:xfrm>
            </p:grpSpPr>
            <p:sp>
              <p:nvSpPr>
                <p:cNvPr id="197641" name="Rectangle 9">
                  <a:extLst>
                    <a:ext uri="{FF2B5EF4-FFF2-40B4-BE49-F238E27FC236}">
                      <a16:creationId xmlns:a16="http://schemas.microsoft.com/office/drawing/2014/main" id="{71D0D9AD-831E-094C-8A2B-A2E1BB0B9774}"/>
                    </a:ext>
                  </a:extLst>
                </p:cNvPr>
                <p:cNvSpPr>
                  <a:spLocks noChangeArrowheads="1"/>
                </p:cNvSpPr>
                <p:nvPr/>
              </p:nvSpPr>
              <p:spPr bwMode="auto">
                <a:xfrm>
                  <a:off x="793" y="327"/>
                  <a:ext cx="708" cy="4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226800" rIns="0" bIns="10800" anchor="ctr"/>
                <a:lstStyle/>
                <a:p>
                  <a:pPr algn="ctr">
                    <a:defRPr/>
                  </a:pPr>
                  <a:r>
                    <a:rPr lang="en-US" altLang="zh-CN" sz="1600" b="1">
                      <a:latin typeface="Times New Roman" charset="0"/>
                      <a:ea typeface="宋体" charset="0"/>
                      <a:cs typeface="宋体" charset="0"/>
                    </a:rPr>
                    <a:t>CHAR(n)</a:t>
                  </a:r>
                </a:p>
                <a:p>
                  <a:pPr algn="ctr" eaLnBrk="0" hangingPunct="0">
                    <a:defRPr/>
                  </a:pPr>
                  <a:endParaRPr lang="zh-CN" altLang="en-US" sz="1600" b="1">
                    <a:latin typeface="Times New Roman" charset="0"/>
                    <a:ea typeface="宋体" charset="0"/>
                    <a:cs typeface="宋体" charset="0"/>
                  </a:endParaRPr>
                </a:p>
              </p:txBody>
            </p:sp>
            <p:sp>
              <p:nvSpPr>
                <p:cNvPr id="197681" name="Rectangle 49">
                  <a:extLst>
                    <a:ext uri="{FF2B5EF4-FFF2-40B4-BE49-F238E27FC236}">
                      <a16:creationId xmlns:a16="http://schemas.microsoft.com/office/drawing/2014/main" id="{4D16A2EC-F0E7-5A4F-88FF-753BBC152E47}"/>
                    </a:ext>
                  </a:extLst>
                </p:cNvPr>
                <p:cNvSpPr>
                  <a:spLocks noChangeArrowheads="1"/>
                </p:cNvSpPr>
                <p:nvPr/>
              </p:nvSpPr>
              <p:spPr bwMode="auto">
                <a:xfrm>
                  <a:off x="750" y="327"/>
                  <a:ext cx="794" cy="423"/>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226800" rIns="0" bIns="10800" anchor="ctr"/>
                <a:lstStyle/>
                <a:p>
                  <a:pPr>
                    <a:defRPr/>
                  </a:pPr>
                  <a:endParaRPr lang="zh-CN" altLang="en-US">
                    <a:latin typeface="Tahoma" charset="0"/>
                    <a:ea typeface="黑体" charset="0"/>
                    <a:cs typeface="黑体" charset="0"/>
                  </a:endParaRPr>
                </a:p>
              </p:txBody>
            </p:sp>
          </p:grpSp>
          <p:grpSp>
            <p:nvGrpSpPr>
              <p:cNvPr id="26635" name="Group 52">
                <a:extLst>
                  <a:ext uri="{FF2B5EF4-FFF2-40B4-BE49-F238E27FC236}">
                    <a16:creationId xmlns:a16="http://schemas.microsoft.com/office/drawing/2014/main" id="{5187080A-C244-4247-BF90-9450904502C7}"/>
                  </a:ext>
                </a:extLst>
              </p:cNvPr>
              <p:cNvGrpSpPr>
                <a:grpSpLocks/>
              </p:cNvGrpSpPr>
              <p:nvPr/>
            </p:nvGrpSpPr>
            <p:grpSpPr bwMode="auto">
              <a:xfrm>
                <a:off x="1544" y="327"/>
                <a:ext cx="2522" cy="423"/>
                <a:chOff x="1544" y="327"/>
                <a:chExt cx="2522" cy="423"/>
              </a:xfrm>
            </p:grpSpPr>
            <p:sp>
              <p:nvSpPr>
                <p:cNvPr id="197642" name="Rectangle 10">
                  <a:extLst>
                    <a:ext uri="{FF2B5EF4-FFF2-40B4-BE49-F238E27FC236}">
                      <a16:creationId xmlns:a16="http://schemas.microsoft.com/office/drawing/2014/main" id="{78B2754F-D154-0440-9E98-A19E22360C66}"/>
                    </a:ext>
                  </a:extLst>
                </p:cNvPr>
                <p:cNvSpPr>
                  <a:spLocks noChangeArrowheads="1"/>
                </p:cNvSpPr>
                <p:nvPr/>
              </p:nvSpPr>
              <p:spPr bwMode="auto">
                <a:xfrm>
                  <a:off x="1587" y="327"/>
                  <a:ext cx="2436" cy="4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226800" rIns="0" bIns="10800" anchor="ctr"/>
                <a:lstStyle/>
                <a:p>
                  <a:pPr algn="ctr">
                    <a:defRPr/>
                  </a:pPr>
                  <a:r>
                    <a:rPr lang="zh-CN" altLang="en-US" sz="1600" b="1">
                      <a:latin typeface="Times New Roman" charset="0"/>
                      <a:ea typeface="宋体" charset="0"/>
                      <a:cs typeface="宋体" charset="0"/>
                    </a:rPr>
                    <a:t>按固定长度</a:t>
                  </a:r>
                  <a:r>
                    <a:rPr lang="en-US" altLang="zh-CN" sz="1600" b="1">
                      <a:latin typeface="Times New Roman" charset="0"/>
                      <a:ea typeface="宋体" charset="0"/>
                      <a:cs typeface="宋体" charset="0"/>
                    </a:rPr>
                    <a:t>n</a:t>
                  </a:r>
                  <a:r>
                    <a:rPr lang="zh-CN" altLang="en-US" sz="1600" b="1">
                      <a:latin typeface="Times New Roman" charset="0"/>
                      <a:ea typeface="宋体" charset="0"/>
                      <a:cs typeface="宋体" charset="0"/>
                    </a:rPr>
                    <a:t>存储字符串，如果实际字符串长度长小于</a:t>
                  </a:r>
                  <a:r>
                    <a:rPr lang="en-US" altLang="zh-CN" sz="1600" b="1">
                      <a:latin typeface="Times New Roman" charset="0"/>
                      <a:ea typeface="宋体" charset="0"/>
                      <a:cs typeface="宋体" charset="0"/>
                    </a:rPr>
                    <a:t>n</a:t>
                  </a:r>
                  <a:r>
                    <a:rPr lang="zh-CN" altLang="en-US" sz="1600" b="1">
                      <a:latin typeface="Times New Roman" charset="0"/>
                      <a:ea typeface="宋体" charset="0"/>
                      <a:cs typeface="宋体" charset="0"/>
                    </a:rPr>
                    <a:t>，后面填空格符；如果实际字符串长大于</a:t>
                  </a:r>
                  <a:r>
                    <a:rPr lang="en-US" altLang="zh-CN" sz="1600" b="1">
                      <a:latin typeface="Times New Roman" charset="0"/>
                      <a:ea typeface="宋体" charset="0"/>
                      <a:cs typeface="宋体" charset="0"/>
                    </a:rPr>
                    <a:t>n</a:t>
                  </a:r>
                  <a:r>
                    <a:rPr lang="zh-CN" altLang="en-US" sz="1600" b="1">
                      <a:latin typeface="Times New Roman" charset="0"/>
                      <a:ea typeface="宋体" charset="0"/>
                      <a:cs typeface="宋体" charset="0"/>
                    </a:rPr>
                    <a:t>，则报错。</a:t>
                  </a:r>
                  <a:endParaRPr lang="en-US" altLang="zh-CN" sz="1600" b="1">
                    <a:latin typeface="Times New Roman" charset="0"/>
                    <a:ea typeface="宋体" charset="0"/>
                    <a:cs typeface="宋体" charset="0"/>
                  </a:endParaRPr>
                </a:p>
                <a:p>
                  <a:pPr algn="ctr" eaLnBrk="0" hangingPunct="0">
                    <a:defRPr/>
                  </a:pPr>
                  <a:endParaRPr lang="zh-CN" altLang="en-US" sz="1600" b="1">
                    <a:latin typeface="Times New Roman" charset="0"/>
                    <a:ea typeface="宋体" charset="0"/>
                    <a:cs typeface="宋体" charset="0"/>
                  </a:endParaRPr>
                </a:p>
              </p:txBody>
            </p:sp>
            <p:sp>
              <p:nvSpPr>
                <p:cNvPr id="197683" name="Rectangle 51">
                  <a:extLst>
                    <a:ext uri="{FF2B5EF4-FFF2-40B4-BE49-F238E27FC236}">
                      <a16:creationId xmlns:a16="http://schemas.microsoft.com/office/drawing/2014/main" id="{5C293502-9EAB-C54B-9E5A-AA18B112A399}"/>
                    </a:ext>
                  </a:extLst>
                </p:cNvPr>
                <p:cNvSpPr>
                  <a:spLocks noChangeArrowheads="1"/>
                </p:cNvSpPr>
                <p:nvPr/>
              </p:nvSpPr>
              <p:spPr bwMode="auto">
                <a:xfrm>
                  <a:off x="1544" y="327"/>
                  <a:ext cx="2522" cy="423"/>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226800" rIns="0" bIns="10800" anchor="ctr"/>
                <a:lstStyle/>
                <a:p>
                  <a:pPr>
                    <a:defRPr/>
                  </a:pPr>
                  <a:endParaRPr lang="zh-CN" altLang="en-US">
                    <a:latin typeface="Tahoma" charset="0"/>
                    <a:ea typeface="黑体" charset="0"/>
                    <a:cs typeface="黑体" charset="0"/>
                  </a:endParaRPr>
                </a:p>
              </p:txBody>
            </p:sp>
          </p:grpSp>
          <p:grpSp>
            <p:nvGrpSpPr>
              <p:cNvPr id="26636" name="Group 54">
                <a:extLst>
                  <a:ext uri="{FF2B5EF4-FFF2-40B4-BE49-F238E27FC236}">
                    <a16:creationId xmlns:a16="http://schemas.microsoft.com/office/drawing/2014/main" id="{CF94F6F7-FDAD-904B-8B07-49D12513F0E6}"/>
                  </a:ext>
                </a:extLst>
              </p:cNvPr>
              <p:cNvGrpSpPr>
                <a:grpSpLocks/>
              </p:cNvGrpSpPr>
              <p:nvPr/>
            </p:nvGrpSpPr>
            <p:grpSpPr bwMode="auto">
              <a:xfrm>
                <a:off x="0" y="750"/>
                <a:ext cx="750" cy="327"/>
                <a:chOff x="0" y="750"/>
                <a:chExt cx="750" cy="327"/>
              </a:xfrm>
            </p:grpSpPr>
            <p:sp>
              <p:nvSpPr>
                <p:cNvPr id="197643" name="Rectangle 11">
                  <a:extLst>
                    <a:ext uri="{FF2B5EF4-FFF2-40B4-BE49-F238E27FC236}">
                      <a16:creationId xmlns:a16="http://schemas.microsoft.com/office/drawing/2014/main" id="{57A8F726-A7F2-BD43-93E7-1961496BCBE9}"/>
                    </a:ext>
                  </a:extLst>
                </p:cNvPr>
                <p:cNvSpPr>
                  <a:spLocks noChangeArrowheads="1"/>
                </p:cNvSpPr>
                <p:nvPr/>
              </p:nvSpPr>
              <p:spPr bwMode="auto">
                <a:xfrm>
                  <a:off x="43" y="750"/>
                  <a:ext cx="664" cy="3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226800" rIns="0" bIns="10800" anchor="ctr"/>
                <a:lstStyle/>
                <a:p>
                  <a:pPr algn="ctr">
                    <a:defRPr/>
                  </a:pPr>
                  <a:endParaRPr lang="en-US" altLang="zh-CN" sz="1600" b="1" dirty="0">
                    <a:latin typeface="Times New Roman" charset="0"/>
                    <a:ea typeface="宋体" charset="0"/>
                    <a:cs typeface="宋体" charset="0"/>
                  </a:endParaRPr>
                </a:p>
                <a:p>
                  <a:pPr algn="ctr">
                    <a:defRPr/>
                  </a:pPr>
                  <a:r>
                    <a:rPr lang="zh-CN" altLang="en-US" sz="1600" b="1" dirty="0">
                      <a:latin typeface="Times New Roman" charset="0"/>
                      <a:ea typeface="宋体" charset="0"/>
                      <a:cs typeface="宋体" charset="0"/>
                    </a:rPr>
                    <a:t>变长字符串</a:t>
                  </a:r>
                  <a:endParaRPr lang="en-US" altLang="zh-CN" sz="1600" b="1" dirty="0">
                    <a:latin typeface="Times New Roman" charset="0"/>
                    <a:ea typeface="宋体" charset="0"/>
                    <a:cs typeface="宋体" charset="0"/>
                  </a:endParaRPr>
                </a:p>
                <a:p>
                  <a:pPr algn="ctr" eaLnBrk="0" hangingPunct="0">
                    <a:defRPr/>
                  </a:pPr>
                  <a:endParaRPr lang="zh-CN" altLang="en-US" sz="1600" b="1" dirty="0">
                    <a:latin typeface="Times New Roman" charset="0"/>
                    <a:ea typeface="宋体" charset="0"/>
                    <a:cs typeface="宋体" charset="0"/>
                  </a:endParaRPr>
                </a:p>
              </p:txBody>
            </p:sp>
            <p:sp>
              <p:nvSpPr>
                <p:cNvPr id="197685" name="Rectangle 53">
                  <a:extLst>
                    <a:ext uri="{FF2B5EF4-FFF2-40B4-BE49-F238E27FC236}">
                      <a16:creationId xmlns:a16="http://schemas.microsoft.com/office/drawing/2014/main" id="{3E86E812-000E-C04A-A5CD-F10EFE093362}"/>
                    </a:ext>
                  </a:extLst>
                </p:cNvPr>
                <p:cNvSpPr>
                  <a:spLocks noChangeArrowheads="1"/>
                </p:cNvSpPr>
                <p:nvPr/>
              </p:nvSpPr>
              <p:spPr bwMode="auto">
                <a:xfrm>
                  <a:off x="0" y="750"/>
                  <a:ext cx="750" cy="32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226800" rIns="0" bIns="10800" anchor="ctr"/>
                <a:lstStyle/>
                <a:p>
                  <a:pPr>
                    <a:defRPr/>
                  </a:pPr>
                  <a:endParaRPr lang="zh-CN" altLang="en-US">
                    <a:latin typeface="Tahoma" charset="0"/>
                    <a:ea typeface="黑体" charset="0"/>
                    <a:cs typeface="黑体" charset="0"/>
                  </a:endParaRPr>
                </a:p>
              </p:txBody>
            </p:sp>
          </p:grpSp>
          <p:grpSp>
            <p:nvGrpSpPr>
              <p:cNvPr id="26637" name="Group 56">
                <a:extLst>
                  <a:ext uri="{FF2B5EF4-FFF2-40B4-BE49-F238E27FC236}">
                    <a16:creationId xmlns:a16="http://schemas.microsoft.com/office/drawing/2014/main" id="{95F22CFD-8EB8-2F48-AF22-A4774789E7E8}"/>
                  </a:ext>
                </a:extLst>
              </p:cNvPr>
              <p:cNvGrpSpPr>
                <a:grpSpLocks/>
              </p:cNvGrpSpPr>
              <p:nvPr/>
            </p:nvGrpSpPr>
            <p:grpSpPr bwMode="auto">
              <a:xfrm>
                <a:off x="750" y="750"/>
                <a:ext cx="794" cy="327"/>
                <a:chOff x="750" y="750"/>
                <a:chExt cx="794" cy="327"/>
              </a:xfrm>
            </p:grpSpPr>
            <p:sp>
              <p:nvSpPr>
                <p:cNvPr id="197644" name="Rectangle 12">
                  <a:extLst>
                    <a:ext uri="{FF2B5EF4-FFF2-40B4-BE49-F238E27FC236}">
                      <a16:creationId xmlns:a16="http://schemas.microsoft.com/office/drawing/2014/main" id="{9BA7E89F-D527-584F-A4E4-CC0B37E5E9B8}"/>
                    </a:ext>
                  </a:extLst>
                </p:cNvPr>
                <p:cNvSpPr>
                  <a:spLocks noChangeArrowheads="1"/>
                </p:cNvSpPr>
                <p:nvPr/>
              </p:nvSpPr>
              <p:spPr bwMode="auto">
                <a:xfrm>
                  <a:off x="793" y="750"/>
                  <a:ext cx="708" cy="3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226800" rIns="0" bIns="10800" anchor="ct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lgn="ctr"/>
                  <a:endParaRPr kumimoji="0" lang="en-US" altLang="zh-CN" sz="1600" b="1">
                    <a:latin typeface="Times New Roman" panose="02020603050405020304" pitchFamily="18" charset="0"/>
                    <a:ea typeface="宋体" panose="02010600030101010101" pitchFamily="2" charset="-122"/>
                  </a:endParaRPr>
                </a:p>
                <a:p>
                  <a:pPr algn="ctr"/>
                  <a:r>
                    <a:rPr kumimoji="0" lang="en-US" altLang="zh-CN" sz="1600" b="1">
                      <a:latin typeface="Times New Roman" panose="02020603050405020304" pitchFamily="18" charset="0"/>
                      <a:ea typeface="宋体" panose="02010600030101010101" pitchFamily="2" charset="-122"/>
                    </a:rPr>
                    <a:t>VARCHAR(n)</a:t>
                  </a:r>
                </a:p>
                <a:p>
                  <a:pPr algn="ctr" eaLnBrk="0" hangingPunct="0"/>
                  <a:endParaRPr kumimoji="0" lang="zh-CN" altLang="en-US" sz="1600" b="1">
                    <a:latin typeface="Times New Roman" panose="02020603050405020304" pitchFamily="18" charset="0"/>
                    <a:ea typeface="宋体" panose="02010600030101010101" pitchFamily="2" charset="-122"/>
                  </a:endParaRPr>
                </a:p>
              </p:txBody>
            </p:sp>
            <p:sp>
              <p:nvSpPr>
                <p:cNvPr id="197687" name="Rectangle 55">
                  <a:extLst>
                    <a:ext uri="{FF2B5EF4-FFF2-40B4-BE49-F238E27FC236}">
                      <a16:creationId xmlns:a16="http://schemas.microsoft.com/office/drawing/2014/main" id="{FD99398B-2B6C-8447-83BE-0FEAA71282E8}"/>
                    </a:ext>
                  </a:extLst>
                </p:cNvPr>
                <p:cNvSpPr>
                  <a:spLocks noChangeArrowheads="1"/>
                </p:cNvSpPr>
                <p:nvPr/>
              </p:nvSpPr>
              <p:spPr bwMode="auto">
                <a:xfrm>
                  <a:off x="750" y="750"/>
                  <a:ext cx="794" cy="32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226800" rIns="0" bIns="10800" anchor="ctr"/>
                <a:lstStyle/>
                <a:p>
                  <a:pPr>
                    <a:defRPr/>
                  </a:pPr>
                  <a:endParaRPr lang="zh-CN" altLang="en-US">
                    <a:latin typeface="Tahoma" charset="0"/>
                    <a:ea typeface="黑体" charset="0"/>
                    <a:cs typeface="黑体" charset="0"/>
                  </a:endParaRPr>
                </a:p>
              </p:txBody>
            </p:sp>
          </p:grpSp>
          <p:grpSp>
            <p:nvGrpSpPr>
              <p:cNvPr id="26638" name="Group 58">
                <a:extLst>
                  <a:ext uri="{FF2B5EF4-FFF2-40B4-BE49-F238E27FC236}">
                    <a16:creationId xmlns:a16="http://schemas.microsoft.com/office/drawing/2014/main" id="{11798433-21FD-5346-8832-905FD3F3A463}"/>
                  </a:ext>
                </a:extLst>
              </p:cNvPr>
              <p:cNvGrpSpPr>
                <a:grpSpLocks/>
              </p:cNvGrpSpPr>
              <p:nvPr/>
            </p:nvGrpSpPr>
            <p:grpSpPr bwMode="auto">
              <a:xfrm>
                <a:off x="1544" y="750"/>
                <a:ext cx="2522" cy="327"/>
                <a:chOff x="1544" y="750"/>
                <a:chExt cx="2522" cy="327"/>
              </a:xfrm>
            </p:grpSpPr>
            <p:sp>
              <p:nvSpPr>
                <p:cNvPr id="197645" name="Rectangle 13">
                  <a:extLst>
                    <a:ext uri="{FF2B5EF4-FFF2-40B4-BE49-F238E27FC236}">
                      <a16:creationId xmlns:a16="http://schemas.microsoft.com/office/drawing/2014/main" id="{1D366244-0202-B745-8160-F991F755A462}"/>
                    </a:ext>
                  </a:extLst>
                </p:cNvPr>
                <p:cNvSpPr>
                  <a:spLocks noChangeArrowheads="1"/>
                </p:cNvSpPr>
                <p:nvPr/>
              </p:nvSpPr>
              <p:spPr bwMode="auto">
                <a:xfrm>
                  <a:off x="1587" y="750"/>
                  <a:ext cx="2436" cy="3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226800" rIns="0" bIns="10800" anchor="ctr"/>
                <a:lstStyle/>
                <a:p>
                  <a:pPr algn="ctr">
                    <a:defRPr/>
                  </a:pPr>
                  <a:endParaRPr lang="en-US" altLang="zh-CN" sz="1600" b="1">
                    <a:latin typeface="Times New Roman" charset="0"/>
                    <a:ea typeface="宋体" charset="0"/>
                    <a:cs typeface="宋体" charset="0"/>
                  </a:endParaRPr>
                </a:p>
                <a:p>
                  <a:pPr algn="ctr">
                    <a:defRPr/>
                  </a:pPr>
                  <a:r>
                    <a:rPr lang="zh-CN" altLang="en-US" sz="1600" b="1">
                      <a:latin typeface="Times New Roman" charset="0"/>
                      <a:ea typeface="宋体" charset="0"/>
                      <a:cs typeface="宋体" charset="0"/>
                    </a:rPr>
                    <a:t>按实际字符串长度存储，但字符长度不得超过</a:t>
                  </a:r>
                  <a:r>
                    <a:rPr lang="en-US" altLang="zh-CN" sz="1600" b="1">
                      <a:latin typeface="Times New Roman" charset="0"/>
                      <a:ea typeface="宋体" charset="0"/>
                      <a:cs typeface="宋体" charset="0"/>
                    </a:rPr>
                    <a:t>n</a:t>
                  </a:r>
                  <a:r>
                    <a:rPr lang="zh-CN" altLang="en-US" sz="1600" b="1">
                      <a:latin typeface="Times New Roman" charset="0"/>
                      <a:ea typeface="宋体" charset="0"/>
                      <a:cs typeface="宋体" charset="0"/>
                    </a:rPr>
                    <a:t>，则报错。</a:t>
                  </a:r>
                  <a:endParaRPr lang="en-US" altLang="zh-CN" sz="1600" b="1">
                    <a:latin typeface="Times New Roman" charset="0"/>
                    <a:ea typeface="宋体" charset="0"/>
                    <a:cs typeface="宋体" charset="0"/>
                  </a:endParaRPr>
                </a:p>
                <a:p>
                  <a:pPr algn="ctr" eaLnBrk="0" hangingPunct="0">
                    <a:defRPr/>
                  </a:pPr>
                  <a:endParaRPr lang="zh-CN" altLang="en-US" sz="1600" b="1">
                    <a:latin typeface="Times New Roman" charset="0"/>
                    <a:ea typeface="宋体" charset="0"/>
                    <a:cs typeface="宋体" charset="0"/>
                  </a:endParaRPr>
                </a:p>
              </p:txBody>
            </p:sp>
            <p:sp>
              <p:nvSpPr>
                <p:cNvPr id="197689" name="Rectangle 57">
                  <a:extLst>
                    <a:ext uri="{FF2B5EF4-FFF2-40B4-BE49-F238E27FC236}">
                      <a16:creationId xmlns:a16="http://schemas.microsoft.com/office/drawing/2014/main" id="{1C792B74-BE40-4F4E-86A0-445446CC2E38}"/>
                    </a:ext>
                  </a:extLst>
                </p:cNvPr>
                <p:cNvSpPr>
                  <a:spLocks noChangeArrowheads="1"/>
                </p:cNvSpPr>
                <p:nvPr/>
              </p:nvSpPr>
              <p:spPr bwMode="auto">
                <a:xfrm>
                  <a:off x="1544" y="750"/>
                  <a:ext cx="2522" cy="32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226800" rIns="0" bIns="10800" anchor="ctr"/>
                <a:lstStyle/>
                <a:p>
                  <a:pPr>
                    <a:defRPr/>
                  </a:pPr>
                  <a:endParaRPr lang="zh-CN" altLang="en-US">
                    <a:latin typeface="Tahoma" charset="0"/>
                    <a:ea typeface="黑体" charset="0"/>
                    <a:cs typeface="黑体" charset="0"/>
                  </a:endParaRPr>
                </a:p>
              </p:txBody>
            </p:sp>
          </p:grpSp>
          <p:grpSp>
            <p:nvGrpSpPr>
              <p:cNvPr id="26639" name="Group 60">
                <a:extLst>
                  <a:ext uri="{FF2B5EF4-FFF2-40B4-BE49-F238E27FC236}">
                    <a16:creationId xmlns:a16="http://schemas.microsoft.com/office/drawing/2014/main" id="{FA812034-689A-0041-B595-7E2BEE86942B}"/>
                  </a:ext>
                </a:extLst>
              </p:cNvPr>
              <p:cNvGrpSpPr>
                <a:grpSpLocks/>
              </p:cNvGrpSpPr>
              <p:nvPr/>
            </p:nvGrpSpPr>
            <p:grpSpPr bwMode="auto">
              <a:xfrm>
                <a:off x="0" y="1077"/>
                <a:ext cx="750" cy="327"/>
                <a:chOff x="0" y="1077"/>
                <a:chExt cx="750" cy="327"/>
              </a:xfrm>
            </p:grpSpPr>
            <p:sp>
              <p:nvSpPr>
                <p:cNvPr id="197646" name="Rectangle 14">
                  <a:extLst>
                    <a:ext uri="{FF2B5EF4-FFF2-40B4-BE49-F238E27FC236}">
                      <a16:creationId xmlns:a16="http://schemas.microsoft.com/office/drawing/2014/main" id="{90E574E4-CE0F-CF4D-AC00-3E65A0F4F16C}"/>
                    </a:ext>
                  </a:extLst>
                </p:cNvPr>
                <p:cNvSpPr>
                  <a:spLocks noChangeArrowheads="1"/>
                </p:cNvSpPr>
                <p:nvPr/>
              </p:nvSpPr>
              <p:spPr bwMode="auto">
                <a:xfrm>
                  <a:off x="43" y="1077"/>
                  <a:ext cx="664"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226800" rIns="0" bIns="10800" anchor="ctr"/>
                <a:lstStyle/>
                <a:p>
                  <a:pPr algn="ctr">
                    <a:defRPr/>
                  </a:pPr>
                  <a:r>
                    <a:rPr lang="zh-CN" altLang="en-US" sz="1600" b="1">
                      <a:latin typeface="Times New Roman" charset="0"/>
                      <a:ea typeface="宋体" charset="0"/>
                      <a:cs typeface="宋体" charset="0"/>
                    </a:rPr>
                    <a:t>整数</a:t>
                  </a:r>
                  <a:endParaRPr lang="en-US" altLang="zh-CN" sz="1600" b="1">
                    <a:latin typeface="Times New Roman" charset="0"/>
                    <a:ea typeface="宋体" charset="0"/>
                    <a:cs typeface="宋体" charset="0"/>
                  </a:endParaRPr>
                </a:p>
                <a:p>
                  <a:pPr algn="ctr" eaLnBrk="0" hangingPunct="0">
                    <a:defRPr/>
                  </a:pPr>
                  <a:endParaRPr lang="zh-CN" altLang="en-US" sz="1600" b="1">
                    <a:latin typeface="Times New Roman" charset="0"/>
                    <a:ea typeface="宋体" charset="0"/>
                    <a:cs typeface="宋体" charset="0"/>
                  </a:endParaRPr>
                </a:p>
              </p:txBody>
            </p:sp>
            <p:sp>
              <p:nvSpPr>
                <p:cNvPr id="197691" name="Rectangle 59">
                  <a:extLst>
                    <a:ext uri="{FF2B5EF4-FFF2-40B4-BE49-F238E27FC236}">
                      <a16:creationId xmlns:a16="http://schemas.microsoft.com/office/drawing/2014/main" id="{BD161BC2-D36F-5A43-8A16-DFFDFCB3E9AE}"/>
                    </a:ext>
                  </a:extLst>
                </p:cNvPr>
                <p:cNvSpPr>
                  <a:spLocks noChangeArrowheads="1"/>
                </p:cNvSpPr>
                <p:nvPr/>
              </p:nvSpPr>
              <p:spPr bwMode="auto">
                <a:xfrm>
                  <a:off x="0" y="1077"/>
                  <a:ext cx="750" cy="330"/>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226800" rIns="0" bIns="10800" anchor="ctr"/>
                <a:lstStyle/>
                <a:p>
                  <a:pPr>
                    <a:defRPr/>
                  </a:pPr>
                  <a:endParaRPr lang="zh-CN" altLang="en-US">
                    <a:latin typeface="Tahoma" charset="0"/>
                    <a:ea typeface="黑体" charset="0"/>
                    <a:cs typeface="黑体" charset="0"/>
                  </a:endParaRPr>
                </a:p>
              </p:txBody>
            </p:sp>
          </p:grpSp>
          <p:grpSp>
            <p:nvGrpSpPr>
              <p:cNvPr id="26640" name="Group 62">
                <a:extLst>
                  <a:ext uri="{FF2B5EF4-FFF2-40B4-BE49-F238E27FC236}">
                    <a16:creationId xmlns:a16="http://schemas.microsoft.com/office/drawing/2014/main" id="{8B3F5576-5A90-B740-A3A6-FEB6590921F6}"/>
                  </a:ext>
                </a:extLst>
              </p:cNvPr>
              <p:cNvGrpSpPr>
                <a:grpSpLocks/>
              </p:cNvGrpSpPr>
              <p:nvPr/>
            </p:nvGrpSpPr>
            <p:grpSpPr bwMode="auto">
              <a:xfrm>
                <a:off x="750" y="1077"/>
                <a:ext cx="794" cy="327"/>
                <a:chOff x="750" y="1077"/>
                <a:chExt cx="794" cy="327"/>
              </a:xfrm>
            </p:grpSpPr>
            <p:sp>
              <p:nvSpPr>
                <p:cNvPr id="197647" name="Rectangle 15">
                  <a:extLst>
                    <a:ext uri="{FF2B5EF4-FFF2-40B4-BE49-F238E27FC236}">
                      <a16:creationId xmlns:a16="http://schemas.microsoft.com/office/drawing/2014/main" id="{FF01E2A7-4431-4D42-AEA7-1668C870756F}"/>
                    </a:ext>
                  </a:extLst>
                </p:cNvPr>
                <p:cNvSpPr>
                  <a:spLocks noChangeArrowheads="1"/>
                </p:cNvSpPr>
                <p:nvPr/>
              </p:nvSpPr>
              <p:spPr bwMode="auto">
                <a:xfrm>
                  <a:off x="793" y="1077"/>
                  <a:ext cx="708"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226800" rIns="0" bIns="10800" anchor="ctr"/>
                <a:lstStyle/>
                <a:p>
                  <a:pPr algn="ctr">
                    <a:defRPr/>
                  </a:pPr>
                  <a:r>
                    <a:rPr lang="en-US" altLang="zh-CN" sz="1600" b="1">
                      <a:latin typeface="Times New Roman" charset="0"/>
                      <a:ea typeface="宋体" charset="0"/>
                      <a:cs typeface="宋体" charset="0"/>
                    </a:rPr>
                    <a:t>INT</a:t>
                  </a:r>
                </a:p>
                <a:p>
                  <a:pPr algn="ctr" eaLnBrk="0" hangingPunct="0">
                    <a:defRPr/>
                  </a:pPr>
                  <a:endParaRPr lang="zh-CN" altLang="en-US" sz="1600" b="1">
                    <a:latin typeface="Times New Roman" charset="0"/>
                    <a:ea typeface="宋体" charset="0"/>
                    <a:cs typeface="宋体" charset="0"/>
                  </a:endParaRPr>
                </a:p>
              </p:txBody>
            </p:sp>
            <p:sp>
              <p:nvSpPr>
                <p:cNvPr id="197693" name="Rectangle 61">
                  <a:extLst>
                    <a:ext uri="{FF2B5EF4-FFF2-40B4-BE49-F238E27FC236}">
                      <a16:creationId xmlns:a16="http://schemas.microsoft.com/office/drawing/2014/main" id="{C8231DC3-333C-6C4E-9478-DB52F4773E5A}"/>
                    </a:ext>
                  </a:extLst>
                </p:cNvPr>
                <p:cNvSpPr>
                  <a:spLocks noChangeArrowheads="1"/>
                </p:cNvSpPr>
                <p:nvPr/>
              </p:nvSpPr>
              <p:spPr bwMode="auto">
                <a:xfrm>
                  <a:off x="750" y="1077"/>
                  <a:ext cx="794" cy="330"/>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226800" rIns="0" bIns="10800" anchor="ctr"/>
                <a:lstStyle/>
                <a:p>
                  <a:pPr>
                    <a:defRPr/>
                  </a:pPr>
                  <a:endParaRPr lang="zh-CN" altLang="en-US">
                    <a:latin typeface="Tahoma" charset="0"/>
                    <a:ea typeface="黑体" charset="0"/>
                    <a:cs typeface="黑体" charset="0"/>
                  </a:endParaRPr>
                </a:p>
              </p:txBody>
            </p:sp>
          </p:grpSp>
          <p:grpSp>
            <p:nvGrpSpPr>
              <p:cNvPr id="26641" name="Group 64">
                <a:extLst>
                  <a:ext uri="{FF2B5EF4-FFF2-40B4-BE49-F238E27FC236}">
                    <a16:creationId xmlns:a16="http://schemas.microsoft.com/office/drawing/2014/main" id="{EAFD5A4C-76FB-0042-95D3-791A1578CFC5}"/>
                  </a:ext>
                </a:extLst>
              </p:cNvPr>
              <p:cNvGrpSpPr>
                <a:grpSpLocks/>
              </p:cNvGrpSpPr>
              <p:nvPr/>
            </p:nvGrpSpPr>
            <p:grpSpPr bwMode="auto">
              <a:xfrm>
                <a:off x="1544" y="1077"/>
                <a:ext cx="2522" cy="327"/>
                <a:chOff x="1544" y="1077"/>
                <a:chExt cx="2522" cy="327"/>
              </a:xfrm>
            </p:grpSpPr>
            <p:sp>
              <p:nvSpPr>
                <p:cNvPr id="197648" name="Rectangle 16">
                  <a:extLst>
                    <a:ext uri="{FF2B5EF4-FFF2-40B4-BE49-F238E27FC236}">
                      <a16:creationId xmlns:a16="http://schemas.microsoft.com/office/drawing/2014/main" id="{A469E399-C668-FB4D-9064-EBD42A436E72}"/>
                    </a:ext>
                  </a:extLst>
                </p:cNvPr>
                <p:cNvSpPr>
                  <a:spLocks noChangeArrowheads="1"/>
                </p:cNvSpPr>
                <p:nvPr/>
              </p:nvSpPr>
              <p:spPr bwMode="auto">
                <a:xfrm>
                  <a:off x="1587" y="1077"/>
                  <a:ext cx="2436"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226800" rIns="0" bIns="10800" anchor="ctr"/>
                <a:lstStyle/>
                <a:p>
                  <a:pPr algn="ctr">
                    <a:defRPr/>
                  </a:pPr>
                  <a:r>
                    <a:rPr lang="zh-CN" altLang="en-US" sz="1600" b="1">
                      <a:latin typeface="Times New Roman" charset="0"/>
                      <a:ea typeface="宋体" charset="0"/>
                      <a:cs typeface="宋体" charset="0"/>
                    </a:rPr>
                    <a:t>常见的长整数，字长</a:t>
                  </a:r>
                  <a:r>
                    <a:rPr lang="en-US" altLang="zh-CN" sz="1600" b="1">
                      <a:latin typeface="Times New Roman" charset="0"/>
                      <a:ea typeface="宋体" charset="0"/>
                      <a:cs typeface="宋体" charset="0"/>
                    </a:rPr>
                    <a:t>32</a:t>
                  </a:r>
                  <a:r>
                    <a:rPr lang="zh-CN" altLang="en-US" sz="1600" b="1">
                      <a:latin typeface="Times New Roman" charset="0"/>
                      <a:ea typeface="宋体" charset="0"/>
                      <a:cs typeface="宋体" charset="0"/>
                    </a:rPr>
                    <a:t>位</a:t>
                  </a:r>
                  <a:endParaRPr lang="en-US" altLang="zh-CN" sz="1600" b="1">
                    <a:latin typeface="Times New Roman" charset="0"/>
                    <a:ea typeface="宋体" charset="0"/>
                    <a:cs typeface="宋体" charset="0"/>
                  </a:endParaRPr>
                </a:p>
                <a:p>
                  <a:pPr algn="ctr" eaLnBrk="0" hangingPunct="0">
                    <a:defRPr/>
                  </a:pPr>
                  <a:endParaRPr lang="zh-CN" altLang="en-US" sz="1600" b="1">
                    <a:latin typeface="Times New Roman" charset="0"/>
                    <a:ea typeface="宋体" charset="0"/>
                    <a:cs typeface="宋体" charset="0"/>
                  </a:endParaRPr>
                </a:p>
              </p:txBody>
            </p:sp>
            <p:sp>
              <p:nvSpPr>
                <p:cNvPr id="197695" name="Rectangle 63">
                  <a:extLst>
                    <a:ext uri="{FF2B5EF4-FFF2-40B4-BE49-F238E27FC236}">
                      <a16:creationId xmlns:a16="http://schemas.microsoft.com/office/drawing/2014/main" id="{5F26E717-FA1F-024F-9D6A-3770B0CBF346}"/>
                    </a:ext>
                  </a:extLst>
                </p:cNvPr>
                <p:cNvSpPr>
                  <a:spLocks noChangeArrowheads="1"/>
                </p:cNvSpPr>
                <p:nvPr/>
              </p:nvSpPr>
              <p:spPr bwMode="auto">
                <a:xfrm>
                  <a:off x="1544" y="1077"/>
                  <a:ext cx="2522" cy="330"/>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226800" rIns="0" bIns="10800" anchor="ctr"/>
                <a:lstStyle/>
                <a:p>
                  <a:pPr>
                    <a:defRPr/>
                  </a:pPr>
                  <a:endParaRPr lang="zh-CN" altLang="en-US">
                    <a:latin typeface="Tahoma" charset="0"/>
                    <a:ea typeface="黑体" charset="0"/>
                    <a:cs typeface="黑体" charset="0"/>
                  </a:endParaRPr>
                </a:p>
              </p:txBody>
            </p:sp>
          </p:grpSp>
          <p:grpSp>
            <p:nvGrpSpPr>
              <p:cNvPr id="26642" name="Group 66">
                <a:extLst>
                  <a:ext uri="{FF2B5EF4-FFF2-40B4-BE49-F238E27FC236}">
                    <a16:creationId xmlns:a16="http://schemas.microsoft.com/office/drawing/2014/main" id="{3229278A-B23C-E144-B08C-B0B5C01594C0}"/>
                  </a:ext>
                </a:extLst>
              </p:cNvPr>
              <p:cNvGrpSpPr>
                <a:grpSpLocks/>
              </p:cNvGrpSpPr>
              <p:nvPr/>
            </p:nvGrpSpPr>
            <p:grpSpPr bwMode="auto">
              <a:xfrm>
                <a:off x="0" y="1404"/>
                <a:ext cx="750" cy="327"/>
                <a:chOff x="0" y="1404"/>
                <a:chExt cx="750" cy="327"/>
              </a:xfrm>
            </p:grpSpPr>
            <p:sp>
              <p:nvSpPr>
                <p:cNvPr id="197649" name="Rectangle 17">
                  <a:extLst>
                    <a:ext uri="{FF2B5EF4-FFF2-40B4-BE49-F238E27FC236}">
                      <a16:creationId xmlns:a16="http://schemas.microsoft.com/office/drawing/2014/main" id="{2E20CABA-92B0-504B-8EC4-7E7858A6F346}"/>
                    </a:ext>
                  </a:extLst>
                </p:cNvPr>
                <p:cNvSpPr>
                  <a:spLocks noChangeArrowheads="1"/>
                </p:cNvSpPr>
                <p:nvPr/>
              </p:nvSpPr>
              <p:spPr bwMode="auto">
                <a:xfrm>
                  <a:off x="43" y="1404"/>
                  <a:ext cx="664"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226800" rIns="0" bIns="10800" anchor="ctr"/>
                <a:lstStyle/>
                <a:p>
                  <a:pPr algn="ctr">
                    <a:defRPr/>
                  </a:pPr>
                  <a:r>
                    <a:rPr lang="zh-CN" altLang="en-US" sz="1600" b="1">
                      <a:latin typeface="Times New Roman" charset="0"/>
                      <a:ea typeface="宋体" charset="0"/>
                      <a:cs typeface="宋体" charset="0"/>
                    </a:rPr>
                    <a:t>短整数</a:t>
                  </a:r>
                  <a:endParaRPr lang="en-US" altLang="zh-CN" sz="1600" b="1">
                    <a:latin typeface="Times New Roman" charset="0"/>
                    <a:ea typeface="宋体" charset="0"/>
                    <a:cs typeface="宋体" charset="0"/>
                  </a:endParaRPr>
                </a:p>
                <a:p>
                  <a:pPr algn="ctr" eaLnBrk="0" hangingPunct="0">
                    <a:defRPr/>
                  </a:pPr>
                  <a:endParaRPr lang="zh-CN" altLang="en-US" sz="1600" b="1">
                    <a:latin typeface="Times New Roman" charset="0"/>
                    <a:ea typeface="宋体" charset="0"/>
                    <a:cs typeface="宋体" charset="0"/>
                  </a:endParaRPr>
                </a:p>
              </p:txBody>
            </p:sp>
            <p:sp>
              <p:nvSpPr>
                <p:cNvPr id="197697" name="Rectangle 65">
                  <a:extLst>
                    <a:ext uri="{FF2B5EF4-FFF2-40B4-BE49-F238E27FC236}">
                      <a16:creationId xmlns:a16="http://schemas.microsoft.com/office/drawing/2014/main" id="{89EEBA2D-F485-BA4B-A37B-732F01324E62}"/>
                    </a:ext>
                  </a:extLst>
                </p:cNvPr>
                <p:cNvSpPr>
                  <a:spLocks noChangeArrowheads="1"/>
                </p:cNvSpPr>
                <p:nvPr/>
              </p:nvSpPr>
              <p:spPr bwMode="auto">
                <a:xfrm>
                  <a:off x="0" y="1404"/>
                  <a:ext cx="750" cy="330"/>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226800" rIns="0" bIns="10800" anchor="ctr"/>
                <a:lstStyle/>
                <a:p>
                  <a:pPr>
                    <a:defRPr/>
                  </a:pPr>
                  <a:endParaRPr lang="zh-CN" altLang="en-US">
                    <a:latin typeface="Tahoma" charset="0"/>
                    <a:ea typeface="黑体" charset="0"/>
                    <a:cs typeface="黑体" charset="0"/>
                  </a:endParaRPr>
                </a:p>
              </p:txBody>
            </p:sp>
          </p:grpSp>
          <p:grpSp>
            <p:nvGrpSpPr>
              <p:cNvPr id="26643" name="Group 68">
                <a:extLst>
                  <a:ext uri="{FF2B5EF4-FFF2-40B4-BE49-F238E27FC236}">
                    <a16:creationId xmlns:a16="http://schemas.microsoft.com/office/drawing/2014/main" id="{49E013C3-0C32-344F-8506-293E976FA409}"/>
                  </a:ext>
                </a:extLst>
              </p:cNvPr>
              <p:cNvGrpSpPr>
                <a:grpSpLocks/>
              </p:cNvGrpSpPr>
              <p:nvPr/>
            </p:nvGrpSpPr>
            <p:grpSpPr bwMode="auto">
              <a:xfrm>
                <a:off x="750" y="1404"/>
                <a:ext cx="794" cy="327"/>
                <a:chOff x="750" y="1404"/>
                <a:chExt cx="794" cy="327"/>
              </a:xfrm>
            </p:grpSpPr>
            <p:sp>
              <p:nvSpPr>
                <p:cNvPr id="197650" name="Rectangle 18">
                  <a:extLst>
                    <a:ext uri="{FF2B5EF4-FFF2-40B4-BE49-F238E27FC236}">
                      <a16:creationId xmlns:a16="http://schemas.microsoft.com/office/drawing/2014/main" id="{F8C802B6-6FEF-F044-9908-445F24041D9D}"/>
                    </a:ext>
                  </a:extLst>
                </p:cNvPr>
                <p:cNvSpPr>
                  <a:spLocks noChangeArrowheads="1"/>
                </p:cNvSpPr>
                <p:nvPr/>
              </p:nvSpPr>
              <p:spPr bwMode="auto">
                <a:xfrm>
                  <a:off x="793" y="1404"/>
                  <a:ext cx="708"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226800" rIns="0" bIns="10800" anchor="ctr"/>
                <a:lstStyle/>
                <a:p>
                  <a:pPr algn="ctr">
                    <a:defRPr/>
                  </a:pPr>
                  <a:r>
                    <a:rPr lang="en-US" altLang="zh-CN" sz="1600" b="1">
                      <a:latin typeface="Times New Roman" charset="0"/>
                      <a:ea typeface="宋体" charset="0"/>
                      <a:cs typeface="宋体" charset="0"/>
                    </a:rPr>
                    <a:t>SMALLINT</a:t>
                  </a:r>
                </a:p>
                <a:p>
                  <a:pPr algn="ctr" eaLnBrk="0" hangingPunct="0">
                    <a:defRPr/>
                  </a:pPr>
                  <a:endParaRPr lang="zh-CN" altLang="en-US" sz="1600" b="1">
                    <a:latin typeface="Times New Roman" charset="0"/>
                    <a:ea typeface="宋体" charset="0"/>
                    <a:cs typeface="宋体" charset="0"/>
                  </a:endParaRPr>
                </a:p>
              </p:txBody>
            </p:sp>
            <p:sp>
              <p:nvSpPr>
                <p:cNvPr id="197699" name="Rectangle 67">
                  <a:extLst>
                    <a:ext uri="{FF2B5EF4-FFF2-40B4-BE49-F238E27FC236}">
                      <a16:creationId xmlns:a16="http://schemas.microsoft.com/office/drawing/2014/main" id="{9804A8E7-B3FD-B240-911B-C6CC1982F2DF}"/>
                    </a:ext>
                  </a:extLst>
                </p:cNvPr>
                <p:cNvSpPr>
                  <a:spLocks noChangeArrowheads="1"/>
                </p:cNvSpPr>
                <p:nvPr/>
              </p:nvSpPr>
              <p:spPr bwMode="auto">
                <a:xfrm>
                  <a:off x="750" y="1404"/>
                  <a:ext cx="794" cy="330"/>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226800" rIns="0" bIns="10800" anchor="ctr"/>
                <a:lstStyle/>
                <a:p>
                  <a:pPr>
                    <a:defRPr/>
                  </a:pPr>
                  <a:endParaRPr lang="zh-CN" altLang="en-US">
                    <a:latin typeface="Tahoma" charset="0"/>
                    <a:ea typeface="黑体" charset="0"/>
                    <a:cs typeface="黑体" charset="0"/>
                  </a:endParaRPr>
                </a:p>
              </p:txBody>
            </p:sp>
          </p:grpSp>
          <p:grpSp>
            <p:nvGrpSpPr>
              <p:cNvPr id="26644" name="Group 70">
                <a:extLst>
                  <a:ext uri="{FF2B5EF4-FFF2-40B4-BE49-F238E27FC236}">
                    <a16:creationId xmlns:a16="http://schemas.microsoft.com/office/drawing/2014/main" id="{33E302F3-FE80-7148-9034-1712FE8CB062}"/>
                  </a:ext>
                </a:extLst>
              </p:cNvPr>
              <p:cNvGrpSpPr>
                <a:grpSpLocks/>
              </p:cNvGrpSpPr>
              <p:nvPr/>
            </p:nvGrpSpPr>
            <p:grpSpPr bwMode="auto">
              <a:xfrm>
                <a:off x="1544" y="1404"/>
                <a:ext cx="2522" cy="327"/>
                <a:chOff x="1544" y="1404"/>
                <a:chExt cx="2522" cy="327"/>
              </a:xfrm>
            </p:grpSpPr>
            <p:sp>
              <p:nvSpPr>
                <p:cNvPr id="197651" name="Rectangle 19">
                  <a:extLst>
                    <a:ext uri="{FF2B5EF4-FFF2-40B4-BE49-F238E27FC236}">
                      <a16:creationId xmlns:a16="http://schemas.microsoft.com/office/drawing/2014/main" id="{C2CDBE82-79A9-2640-A4EF-E1EA4F6BF306}"/>
                    </a:ext>
                  </a:extLst>
                </p:cNvPr>
                <p:cNvSpPr>
                  <a:spLocks noChangeArrowheads="1"/>
                </p:cNvSpPr>
                <p:nvPr/>
              </p:nvSpPr>
              <p:spPr bwMode="auto">
                <a:xfrm>
                  <a:off x="1587" y="1404"/>
                  <a:ext cx="2436"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226800" rIns="0" bIns="10800" anchor="ctr"/>
                <a:lstStyle/>
                <a:p>
                  <a:pPr algn="ctr">
                    <a:defRPr/>
                  </a:pPr>
                  <a:r>
                    <a:rPr lang="zh-CN" altLang="en-US" sz="1600" b="1">
                      <a:latin typeface="Times New Roman" charset="0"/>
                      <a:ea typeface="宋体" charset="0"/>
                      <a:cs typeface="宋体" charset="0"/>
                    </a:rPr>
                    <a:t>字长</a:t>
                  </a:r>
                  <a:r>
                    <a:rPr lang="en-US" altLang="zh-CN" sz="1600" b="1">
                      <a:latin typeface="Times New Roman" charset="0"/>
                      <a:ea typeface="宋体" charset="0"/>
                      <a:cs typeface="宋体" charset="0"/>
                    </a:rPr>
                    <a:t>16</a:t>
                  </a:r>
                  <a:r>
                    <a:rPr lang="zh-CN" altLang="en-US" sz="1600" b="1">
                      <a:latin typeface="Times New Roman" charset="0"/>
                      <a:ea typeface="宋体" charset="0"/>
                      <a:cs typeface="宋体" charset="0"/>
                    </a:rPr>
                    <a:t>位</a:t>
                  </a:r>
                  <a:endParaRPr lang="en-US" altLang="zh-CN" sz="1600" b="1">
                    <a:latin typeface="Times New Roman" charset="0"/>
                    <a:ea typeface="宋体" charset="0"/>
                    <a:cs typeface="宋体" charset="0"/>
                  </a:endParaRPr>
                </a:p>
                <a:p>
                  <a:pPr algn="ctr" eaLnBrk="0" hangingPunct="0">
                    <a:defRPr/>
                  </a:pPr>
                  <a:endParaRPr lang="zh-CN" altLang="en-US" sz="1600" b="1">
                    <a:latin typeface="Times New Roman" charset="0"/>
                    <a:ea typeface="宋体" charset="0"/>
                    <a:cs typeface="宋体" charset="0"/>
                  </a:endParaRPr>
                </a:p>
              </p:txBody>
            </p:sp>
            <p:sp>
              <p:nvSpPr>
                <p:cNvPr id="197701" name="Rectangle 69">
                  <a:extLst>
                    <a:ext uri="{FF2B5EF4-FFF2-40B4-BE49-F238E27FC236}">
                      <a16:creationId xmlns:a16="http://schemas.microsoft.com/office/drawing/2014/main" id="{CCBEF11D-6DFA-1D42-9741-77F810BB3F04}"/>
                    </a:ext>
                  </a:extLst>
                </p:cNvPr>
                <p:cNvSpPr>
                  <a:spLocks noChangeArrowheads="1"/>
                </p:cNvSpPr>
                <p:nvPr/>
              </p:nvSpPr>
              <p:spPr bwMode="auto">
                <a:xfrm>
                  <a:off x="1544" y="1404"/>
                  <a:ext cx="2522" cy="330"/>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226800" rIns="0" bIns="10800" anchor="ctr"/>
                <a:lstStyle/>
                <a:p>
                  <a:pPr>
                    <a:defRPr/>
                  </a:pPr>
                  <a:endParaRPr lang="zh-CN" altLang="en-US">
                    <a:latin typeface="Tahoma" charset="0"/>
                    <a:ea typeface="黑体" charset="0"/>
                    <a:cs typeface="黑体" charset="0"/>
                  </a:endParaRPr>
                </a:p>
              </p:txBody>
            </p:sp>
          </p:grpSp>
          <p:grpSp>
            <p:nvGrpSpPr>
              <p:cNvPr id="26645" name="Group 72">
                <a:extLst>
                  <a:ext uri="{FF2B5EF4-FFF2-40B4-BE49-F238E27FC236}">
                    <a16:creationId xmlns:a16="http://schemas.microsoft.com/office/drawing/2014/main" id="{B3269852-6DE9-4F45-BB22-FEB615E12B60}"/>
                  </a:ext>
                </a:extLst>
              </p:cNvPr>
              <p:cNvGrpSpPr>
                <a:grpSpLocks/>
              </p:cNvGrpSpPr>
              <p:nvPr/>
            </p:nvGrpSpPr>
            <p:grpSpPr bwMode="auto">
              <a:xfrm>
                <a:off x="0" y="1731"/>
                <a:ext cx="750" cy="423"/>
                <a:chOff x="0" y="1731"/>
                <a:chExt cx="750" cy="423"/>
              </a:xfrm>
            </p:grpSpPr>
            <p:sp>
              <p:nvSpPr>
                <p:cNvPr id="197652" name="Rectangle 20">
                  <a:extLst>
                    <a:ext uri="{FF2B5EF4-FFF2-40B4-BE49-F238E27FC236}">
                      <a16:creationId xmlns:a16="http://schemas.microsoft.com/office/drawing/2014/main" id="{22AF893B-D6E6-D04F-904B-31BB9D1F2BC0}"/>
                    </a:ext>
                  </a:extLst>
                </p:cNvPr>
                <p:cNvSpPr>
                  <a:spLocks noChangeArrowheads="1"/>
                </p:cNvSpPr>
                <p:nvPr/>
              </p:nvSpPr>
              <p:spPr bwMode="auto">
                <a:xfrm>
                  <a:off x="43" y="1734"/>
                  <a:ext cx="664" cy="4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226800" rIns="0" bIns="10800" anchor="ctr"/>
                <a:lstStyle/>
                <a:p>
                  <a:pPr algn="ctr">
                    <a:defRPr/>
                  </a:pPr>
                  <a:r>
                    <a:rPr lang="zh-CN" altLang="en-US" sz="1600" b="1">
                      <a:latin typeface="Times New Roman" charset="0"/>
                      <a:ea typeface="宋体" charset="0"/>
                      <a:cs typeface="宋体" charset="0"/>
                    </a:rPr>
                    <a:t>十进制数</a:t>
                  </a:r>
                  <a:endParaRPr lang="en-US" altLang="zh-CN" sz="1600" b="1">
                    <a:latin typeface="Times New Roman" charset="0"/>
                    <a:ea typeface="宋体" charset="0"/>
                    <a:cs typeface="宋体" charset="0"/>
                  </a:endParaRPr>
                </a:p>
                <a:p>
                  <a:pPr algn="ctr" eaLnBrk="0" hangingPunct="0">
                    <a:defRPr/>
                  </a:pPr>
                  <a:endParaRPr lang="zh-CN" altLang="en-US" sz="1600" b="1">
                    <a:latin typeface="Times New Roman" charset="0"/>
                    <a:ea typeface="宋体" charset="0"/>
                    <a:cs typeface="宋体" charset="0"/>
                  </a:endParaRPr>
                </a:p>
              </p:txBody>
            </p:sp>
            <p:sp>
              <p:nvSpPr>
                <p:cNvPr id="197703" name="Rectangle 71">
                  <a:extLst>
                    <a:ext uri="{FF2B5EF4-FFF2-40B4-BE49-F238E27FC236}">
                      <a16:creationId xmlns:a16="http://schemas.microsoft.com/office/drawing/2014/main" id="{793D8A67-EF84-224B-8556-23EC301715EF}"/>
                    </a:ext>
                  </a:extLst>
                </p:cNvPr>
                <p:cNvSpPr>
                  <a:spLocks noChangeArrowheads="1"/>
                </p:cNvSpPr>
                <p:nvPr/>
              </p:nvSpPr>
              <p:spPr bwMode="auto">
                <a:xfrm>
                  <a:off x="0" y="1734"/>
                  <a:ext cx="750" cy="41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226800" rIns="0" bIns="10800" anchor="ctr"/>
                <a:lstStyle/>
                <a:p>
                  <a:pPr>
                    <a:defRPr/>
                  </a:pPr>
                  <a:endParaRPr lang="zh-CN" altLang="en-US">
                    <a:latin typeface="Tahoma" charset="0"/>
                    <a:ea typeface="黑体" charset="0"/>
                    <a:cs typeface="黑体" charset="0"/>
                  </a:endParaRPr>
                </a:p>
              </p:txBody>
            </p:sp>
          </p:grpSp>
          <p:grpSp>
            <p:nvGrpSpPr>
              <p:cNvPr id="26646" name="Group 74">
                <a:extLst>
                  <a:ext uri="{FF2B5EF4-FFF2-40B4-BE49-F238E27FC236}">
                    <a16:creationId xmlns:a16="http://schemas.microsoft.com/office/drawing/2014/main" id="{A5DB387F-CC35-4249-A158-7FEA71D69C18}"/>
                  </a:ext>
                </a:extLst>
              </p:cNvPr>
              <p:cNvGrpSpPr>
                <a:grpSpLocks/>
              </p:cNvGrpSpPr>
              <p:nvPr/>
            </p:nvGrpSpPr>
            <p:grpSpPr bwMode="auto">
              <a:xfrm>
                <a:off x="750" y="1731"/>
                <a:ext cx="794" cy="423"/>
                <a:chOff x="750" y="1731"/>
                <a:chExt cx="794" cy="423"/>
              </a:xfrm>
            </p:grpSpPr>
            <p:sp>
              <p:nvSpPr>
                <p:cNvPr id="197653" name="Rectangle 21">
                  <a:extLst>
                    <a:ext uri="{FF2B5EF4-FFF2-40B4-BE49-F238E27FC236}">
                      <a16:creationId xmlns:a16="http://schemas.microsoft.com/office/drawing/2014/main" id="{9D1A1B41-C0EA-3640-B9E3-AF1A94520684}"/>
                    </a:ext>
                  </a:extLst>
                </p:cNvPr>
                <p:cNvSpPr>
                  <a:spLocks noChangeArrowheads="1"/>
                </p:cNvSpPr>
                <p:nvPr/>
              </p:nvSpPr>
              <p:spPr bwMode="auto">
                <a:xfrm>
                  <a:off x="793" y="1734"/>
                  <a:ext cx="708" cy="4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226800" rIns="0" bIns="10800" anchor="ctr"/>
                <a:lstStyle/>
                <a:p>
                  <a:pPr algn="ctr">
                    <a:defRPr/>
                  </a:pPr>
                  <a:r>
                    <a:rPr lang="en-US" altLang="zh-CN" sz="1600" b="1">
                      <a:latin typeface="Times New Roman" charset="0"/>
                      <a:ea typeface="宋体" charset="0"/>
                      <a:cs typeface="宋体" charset="0"/>
                    </a:rPr>
                    <a:t>DECIMAL(n,d)</a:t>
                  </a:r>
                </a:p>
                <a:p>
                  <a:pPr algn="ctr" eaLnBrk="0" hangingPunct="0">
                    <a:defRPr/>
                  </a:pPr>
                  <a:endParaRPr lang="zh-CN" altLang="en-US" sz="1600" b="1">
                    <a:latin typeface="Times New Roman" charset="0"/>
                    <a:ea typeface="宋体" charset="0"/>
                    <a:cs typeface="宋体" charset="0"/>
                  </a:endParaRPr>
                </a:p>
              </p:txBody>
            </p:sp>
            <p:sp>
              <p:nvSpPr>
                <p:cNvPr id="197705" name="Rectangle 73">
                  <a:extLst>
                    <a:ext uri="{FF2B5EF4-FFF2-40B4-BE49-F238E27FC236}">
                      <a16:creationId xmlns:a16="http://schemas.microsoft.com/office/drawing/2014/main" id="{C3B8C6CD-E848-F24C-BFF1-7B2196252BE3}"/>
                    </a:ext>
                  </a:extLst>
                </p:cNvPr>
                <p:cNvSpPr>
                  <a:spLocks noChangeArrowheads="1"/>
                </p:cNvSpPr>
                <p:nvPr/>
              </p:nvSpPr>
              <p:spPr bwMode="auto">
                <a:xfrm>
                  <a:off x="750" y="1734"/>
                  <a:ext cx="794" cy="41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226800" rIns="0" bIns="10800" anchor="ctr"/>
                <a:lstStyle/>
                <a:p>
                  <a:pPr>
                    <a:defRPr/>
                  </a:pPr>
                  <a:endParaRPr lang="zh-CN" altLang="en-US">
                    <a:latin typeface="Tahoma" charset="0"/>
                    <a:ea typeface="黑体" charset="0"/>
                    <a:cs typeface="黑体" charset="0"/>
                  </a:endParaRPr>
                </a:p>
              </p:txBody>
            </p:sp>
          </p:grpSp>
          <p:grpSp>
            <p:nvGrpSpPr>
              <p:cNvPr id="26647" name="Group 76">
                <a:extLst>
                  <a:ext uri="{FF2B5EF4-FFF2-40B4-BE49-F238E27FC236}">
                    <a16:creationId xmlns:a16="http://schemas.microsoft.com/office/drawing/2014/main" id="{BBDBD2BA-B4F1-BB45-8070-537AB8C0B5CE}"/>
                  </a:ext>
                </a:extLst>
              </p:cNvPr>
              <p:cNvGrpSpPr>
                <a:grpSpLocks/>
              </p:cNvGrpSpPr>
              <p:nvPr/>
            </p:nvGrpSpPr>
            <p:grpSpPr bwMode="auto">
              <a:xfrm>
                <a:off x="1544" y="1731"/>
                <a:ext cx="2522" cy="423"/>
                <a:chOff x="1544" y="1731"/>
                <a:chExt cx="2522" cy="423"/>
              </a:xfrm>
            </p:grpSpPr>
            <p:sp>
              <p:nvSpPr>
                <p:cNvPr id="197654" name="Rectangle 22">
                  <a:extLst>
                    <a:ext uri="{FF2B5EF4-FFF2-40B4-BE49-F238E27FC236}">
                      <a16:creationId xmlns:a16="http://schemas.microsoft.com/office/drawing/2014/main" id="{DC14179A-DFFD-AB4F-AC95-98B806236A79}"/>
                    </a:ext>
                  </a:extLst>
                </p:cNvPr>
                <p:cNvSpPr>
                  <a:spLocks noChangeArrowheads="1"/>
                </p:cNvSpPr>
                <p:nvPr/>
              </p:nvSpPr>
              <p:spPr bwMode="auto">
                <a:xfrm>
                  <a:off x="1587" y="1734"/>
                  <a:ext cx="2436" cy="4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226800" rIns="0" bIns="10800" anchor="ctr"/>
                <a:lstStyle/>
                <a:p>
                  <a:pPr algn="ctr">
                    <a:defRPr/>
                  </a:pPr>
                  <a:r>
                    <a:rPr lang="en-US" altLang="zh-CN" sz="1600" b="1">
                      <a:latin typeface="Times New Roman" charset="0"/>
                      <a:ea typeface="宋体" charset="0"/>
                      <a:cs typeface="宋体" charset="0"/>
                    </a:rPr>
                    <a:t>n</a:t>
                  </a:r>
                  <a:r>
                    <a:rPr lang="zh-CN" altLang="en-US" sz="1600" b="1">
                      <a:latin typeface="Times New Roman" charset="0"/>
                      <a:ea typeface="宋体" charset="0"/>
                      <a:cs typeface="宋体" charset="0"/>
                    </a:rPr>
                    <a:t>为十进制数总位数</a:t>
                  </a:r>
                  <a:r>
                    <a:rPr lang="en-US" altLang="zh-CN" sz="1600" b="1">
                      <a:latin typeface="Times New Roman" charset="0"/>
                      <a:ea typeface="宋体" charset="0"/>
                      <a:cs typeface="宋体" charset="0"/>
                    </a:rPr>
                    <a:t>(</a:t>
                  </a:r>
                  <a:r>
                    <a:rPr lang="zh-CN" altLang="en-US" sz="1600" b="1">
                      <a:latin typeface="Times New Roman" charset="0"/>
                      <a:ea typeface="宋体" charset="0"/>
                      <a:cs typeface="宋体" charset="0"/>
                    </a:rPr>
                    <a:t>不包括小数点</a:t>
                  </a:r>
                  <a:r>
                    <a:rPr lang="en-US" altLang="zh-CN" sz="1600" b="1">
                      <a:latin typeface="Times New Roman" charset="0"/>
                      <a:ea typeface="宋体" charset="0"/>
                      <a:cs typeface="宋体" charset="0"/>
                    </a:rPr>
                    <a:t>)</a:t>
                  </a:r>
                  <a:r>
                    <a:rPr lang="zh-CN" altLang="en-US" sz="1600" b="1">
                      <a:latin typeface="Times New Roman" charset="0"/>
                      <a:ea typeface="宋体" charset="0"/>
                      <a:cs typeface="宋体" charset="0"/>
                    </a:rPr>
                    <a:t>，</a:t>
                  </a:r>
                  <a:r>
                    <a:rPr lang="en-US" altLang="zh-CN" sz="1600" b="1">
                      <a:latin typeface="Times New Roman" charset="0"/>
                      <a:ea typeface="宋体" charset="0"/>
                      <a:cs typeface="宋体" charset="0"/>
                    </a:rPr>
                    <a:t>d</a:t>
                  </a:r>
                  <a:r>
                    <a:rPr lang="zh-CN" altLang="en-US" sz="1600" b="1">
                      <a:latin typeface="Times New Roman" charset="0"/>
                      <a:ea typeface="宋体" charset="0"/>
                      <a:cs typeface="宋体" charset="0"/>
                    </a:rPr>
                    <a:t>为小数据点后的十进制位数</a:t>
                  </a:r>
                  <a:endParaRPr lang="en-US" altLang="zh-CN" sz="1600" b="1">
                    <a:latin typeface="Times New Roman" charset="0"/>
                    <a:ea typeface="宋体" charset="0"/>
                    <a:cs typeface="宋体" charset="0"/>
                  </a:endParaRPr>
                </a:p>
                <a:p>
                  <a:pPr algn="ctr" eaLnBrk="0" hangingPunct="0">
                    <a:defRPr/>
                  </a:pPr>
                  <a:endParaRPr lang="zh-CN" altLang="en-US" sz="1600" b="1">
                    <a:latin typeface="Times New Roman" charset="0"/>
                    <a:ea typeface="宋体" charset="0"/>
                    <a:cs typeface="宋体" charset="0"/>
                  </a:endParaRPr>
                </a:p>
              </p:txBody>
            </p:sp>
            <p:sp>
              <p:nvSpPr>
                <p:cNvPr id="197707" name="Rectangle 75">
                  <a:extLst>
                    <a:ext uri="{FF2B5EF4-FFF2-40B4-BE49-F238E27FC236}">
                      <a16:creationId xmlns:a16="http://schemas.microsoft.com/office/drawing/2014/main" id="{77AB3CA2-B427-844B-AB84-286F29BBC76D}"/>
                    </a:ext>
                  </a:extLst>
                </p:cNvPr>
                <p:cNvSpPr>
                  <a:spLocks noChangeArrowheads="1"/>
                </p:cNvSpPr>
                <p:nvPr/>
              </p:nvSpPr>
              <p:spPr bwMode="auto">
                <a:xfrm>
                  <a:off x="1544" y="1734"/>
                  <a:ext cx="2522" cy="41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226800" rIns="0" bIns="10800" anchor="ctr"/>
                <a:lstStyle/>
                <a:p>
                  <a:pPr>
                    <a:defRPr/>
                  </a:pPr>
                  <a:endParaRPr lang="zh-CN" altLang="en-US">
                    <a:latin typeface="Tahoma" charset="0"/>
                    <a:ea typeface="黑体" charset="0"/>
                    <a:cs typeface="黑体" charset="0"/>
                  </a:endParaRPr>
                </a:p>
              </p:txBody>
            </p:sp>
          </p:grpSp>
          <p:grpSp>
            <p:nvGrpSpPr>
              <p:cNvPr id="26648" name="Group 78">
                <a:extLst>
                  <a:ext uri="{FF2B5EF4-FFF2-40B4-BE49-F238E27FC236}">
                    <a16:creationId xmlns:a16="http://schemas.microsoft.com/office/drawing/2014/main" id="{0159943B-9544-7E4C-9643-312CA677BAA2}"/>
                  </a:ext>
                </a:extLst>
              </p:cNvPr>
              <p:cNvGrpSpPr>
                <a:grpSpLocks/>
              </p:cNvGrpSpPr>
              <p:nvPr/>
            </p:nvGrpSpPr>
            <p:grpSpPr bwMode="auto">
              <a:xfrm>
                <a:off x="0" y="2154"/>
                <a:ext cx="750" cy="327"/>
                <a:chOff x="0" y="2154"/>
                <a:chExt cx="750" cy="327"/>
              </a:xfrm>
            </p:grpSpPr>
            <p:sp>
              <p:nvSpPr>
                <p:cNvPr id="197655" name="Rectangle 23">
                  <a:extLst>
                    <a:ext uri="{FF2B5EF4-FFF2-40B4-BE49-F238E27FC236}">
                      <a16:creationId xmlns:a16="http://schemas.microsoft.com/office/drawing/2014/main" id="{BF84A484-3B5B-FE4F-9249-8B12277E9C8F}"/>
                    </a:ext>
                  </a:extLst>
                </p:cNvPr>
                <p:cNvSpPr>
                  <a:spLocks noChangeArrowheads="1"/>
                </p:cNvSpPr>
                <p:nvPr/>
              </p:nvSpPr>
              <p:spPr bwMode="auto">
                <a:xfrm>
                  <a:off x="43" y="2154"/>
                  <a:ext cx="664"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226800" rIns="0" bIns="10800" anchor="ctr"/>
                <a:lstStyle/>
                <a:p>
                  <a:pPr algn="ctr">
                    <a:defRPr/>
                  </a:pPr>
                  <a:r>
                    <a:rPr lang="zh-CN" altLang="en-US" sz="1600" b="1">
                      <a:latin typeface="Times New Roman" charset="0"/>
                      <a:ea typeface="宋体" charset="0"/>
                      <a:cs typeface="宋体" charset="0"/>
                    </a:rPr>
                    <a:t>浮点数</a:t>
                  </a:r>
                  <a:endParaRPr lang="en-US" altLang="zh-CN" sz="1600" b="1">
                    <a:latin typeface="Times New Roman" charset="0"/>
                    <a:ea typeface="宋体" charset="0"/>
                    <a:cs typeface="宋体" charset="0"/>
                  </a:endParaRPr>
                </a:p>
                <a:p>
                  <a:pPr algn="ctr" eaLnBrk="0" hangingPunct="0">
                    <a:defRPr/>
                  </a:pPr>
                  <a:endParaRPr lang="zh-CN" altLang="en-US" sz="1600" b="1">
                    <a:latin typeface="Times New Roman" charset="0"/>
                    <a:ea typeface="宋体" charset="0"/>
                    <a:cs typeface="宋体" charset="0"/>
                  </a:endParaRPr>
                </a:p>
              </p:txBody>
            </p:sp>
            <p:sp>
              <p:nvSpPr>
                <p:cNvPr id="197709" name="Rectangle 77">
                  <a:extLst>
                    <a:ext uri="{FF2B5EF4-FFF2-40B4-BE49-F238E27FC236}">
                      <a16:creationId xmlns:a16="http://schemas.microsoft.com/office/drawing/2014/main" id="{8762D2C3-1BAA-1347-9875-EDF719E58CA4}"/>
                    </a:ext>
                  </a:extLst>
                </p:cNvPr>
                <p:cNvSpPr>
                  <a:spLocks noChangeArrowheads="1"/>
                </p:cNvSpPr>
                <p:nvPr/>
              </p:nvSpPr>
              <p:spPr bwMode="auto">
                <a:xfrm>
                  <a:off x="0" y="2154"/>
                  <a:ext cx="750" cy="330"/>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226800" rIns="0" bIns="10800" anchor="ctr"/>
                <a:lstStyle/>
                <a:p>
                  <a:pPr>
                    <a:defRPr/>
                  </a:pPr>
                  <a:endParaRPr lang="zh-CN" altLang="en-US">
                    <a:latin typeface="Tahoma" charset="0"/>
                    <a:ea typeface="黑体" charset="0"/>
                    <a:cs typeface="黑体" charset="0"/>
                  </a:endParaRPr>
                </a:p>
              </p:txBody>
            </p:sp>
          </p:grpSp>
          <p:grpSp>
            <p:nvGrpSpPr>
              <p:cNvPr id="26649" name="Group 80">
                <a:extLst>
                  <a:ext uri="{FF2B5EF4-FFF2-40B4-BE49-F238E27FC236}">
                    <a16:creationId xmlns:a16="http://schemas.microsoft.com/office/drawing/2014/main" id="{DDBB9FC0-8355-DA4C-82E5-901866AD8139}"/>
                  </a:ext>
                </a:extLst>
              </p:cNvPr>
              <p:cNvGrpSpPr>
                <a:grpSpLocks/>
              </p:cNvGrpSpPr>
              <p:nvPr/>
            </p:nvGrpSpPr>
            <p:grpSpPr bwMode="auto">
              <a:xfrm>
                <a:off x="750" y="2154"/>
                <a:ext cx="794" cy="327"/>
                <a:chOff x="750" y="2154"/>
                <a:chExt cx="794" cy="327"/>
              </a:xfrm>
            </p:grpSpPr>
            <p:sp>
              <p:nvSpPr>
                <p:cNvPr id="197656" name="Rectangle 24">
                  <a:extLst>
                    <a:ext uri="{FF2B5EF4-FFF2-40B4-BE49-F238E27FC236}">
                      <a16:creationId xmlns:a16="http://schemas.microsoft.com/office/drawing/2014/main" id="{73C0C54E-8EC8-8949-9953-DC3EEA9273AD}"/>
                    </a:ext>
                  </a:extLst>
                </p:cNvPr>
                <p:cNvSpPr>
                  <a:spLocks noChangeArrowheads="1"/>
                </p:cNvSpPr>
                <p:nvPr/>
              </p:nvSpPr>
              <p:spPr bwMode="auto">
                <a:xfrm>
                  <a:off x="793" y="2154"/>
                  <a:ext cx="708"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226800" rIns="0" bIns="10800" anchor="ctr"/>
                <a:lstStyle/>
                <a:p>
                  <a:pPr algn="ctr">
                    <a:defRPr/>
                  </a:pPr>
                  <a:r>
                    <a:rPr lang="en-US" altLang="zh-CN" sz="1600" b="1">
                      <a:latin typeface="Times New Roman" charset="0"/>
                      <a:ea typeface="宋体" charset="0"/>
                      <a:cs typeface="宋体" charset="0"/>
                    </a:rPr>
                    <a:t>FLOAT</a:t>
                  </a:r>
                </a:p>
                <a:p>
                  <a:pPr algn="ctr" eaLnBrk="0" hangingPunct="0">
                    <a:defRPr/>
                  </a:pPr>
                  <a:endParaRPr lang="zh-CN" altLang="en-US" sz="1600" b="1">
                    <a:latin typeface="Times New Roman" charset="0"/>
                    <a:ea typeface="宋体" charset="0"/>
                    <a:cs typeface="宋体" charset="0"/>
                  </a:endParaRPr>
                </a:p>
              </p:txBody>
            </p:sp>
            <p:sp>
              <p:nvSpPr>
                <p:cNvPr id="197711" name="Rectangle 79">
                  <a:extLst>
                    <a:ext uri="{FF2B5EF4-FFF2-40B4-BE49-F238E27FC236}">
                      <a16:creationId xmlns:a16="http://schemas.microsoft.com/office/drawing/2014/main" id="{123031DA-C2C4-914E-9361-E233A72FAD3D}"/>
                    </a:ext>
                  </a:extLst>
                </p:cNvPr>
                <p:cNvSpPr>
                  <a:spLocks noChangeArrowheads="1"/>
                </p:cNvSpPr>
                <p:nvPr/>
              </p:nvSpPr>
              <p:spPr bwMode="auto">
                <a:xfrm>
                  <a:off x="750" y="2154"/>
                  <a:ext cx="794" cy="330"/>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226800" rIns="0" bIns="10800" anchor="ctr"/>
                <a:lstStyle/>
                <a:p>
                  <a:pPr>
                    <a:defRPr/>
                  </a:pPr>
                  <a:endParaRPr lang="zh-CN" altLang="en-US">
                    <a:latin typeface="Tahoma" charset="0"/>
                    <a:ea typeface="黑体" charset="0"/>
                    <a:cs typeface="黑体" charset="0"/>
                  </a:endParaRPr>
                </a:p>
              </p:txBody>
            </p:sp>
          </p:grpSp>
          <p:grpSp>
            <p:nvGrpSpPr>
              <p:cNvPr id="26650" name="Group 82">
                <a:extLst>
                  <a:ext uri="{FF2B5EF4-FFF2-40B4-BE49-F238E27FC236}">
                    <a16:creationId xmlns:a16="http://schemas.microsoft.com/office/drawing/2014/main" id="{F4F2FC4E-E9D2-FE4D-BB71-E6AE5F03B334}"/>
                  </a:ext>
                </a:extLst>
              </p:cNvPr>
              <p:cNvGrpSpPr>
                <a:grpSpLocks/>
              </p:cNvGrpSpPr>
              <p:nvPr/>
            </p:nvGrpSpPr>
            <p:grpSpPr bwMode="auto">
              <a:xfrm>
                <a:off x="1544" y="2154"/>
                <a:ext cx="2522" cy="327"/>
                <a:chOff x="1544" y="2154"/>
                <a:chExt cx="2522" cy="327"/>
              </a:xfrm>
            </p:grpSpPr>
            <p:sp>
              <p:nvSpPr>
                <p:cNvPr id="197657" name="Rectangle 25">
                  <a:extLst>
                    <a:ext uri="{FF2B5EF4-FFF2-40B4-BE49-F238E27FC236}">
                      <a16:creationId xmlns:a16="http://schemas.microsoft.com/office/drawing/2014/main" id="{D8D42603-8CEF-BF45-9CFD-509F255BD0D9}"/>
                    </a:ext>
                  </a:extLst>
                </p:cNvPr>
                <p:cNvSpPr>
                  <a:spLocks noChangeArrowheads="1"/>
                </p:cNvSpPr>
                <p:nvPr/>
              </p:nvSpPr>
              <p:spPr bwMode="auto">
                <a:xfrm>
                  <a:off x="1587" y="2154"/>
                  <a:ext cx="2436"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226800" rIns="0" bIns="10800" anchor="ctr"/>
                <a:lstStyle/>
                <a:p>
                  <a:pPr algn="ctr">
                    <a:defRPr/>
                  </a:pPr>
                  <a:r>
                    <a:rPr lang="zh-CN" altLang="en-US" sz="1600" b="1">
                      <a:latin typeface="Times New Roman" charset="0"/>
                      <a:ea typeface="宋体" charset="0"/>
                      <a:cs typeface="宋体" charset="0"/>
                    </a:rPr>
                    <a:t>一般指双精度浮点数，即字长</a:t>
                  </a:r>
                  <a:r>
                    <a:rPr lang="en-US" altLang="zh-CN" sz="1600" b="1">
                      <a:latin typeface="Times New Roman" charset="0"/>
                      <a:ea typeface="宋体" charset="0"/>
                      <a:cs typeface="宋体" charset="0"/>
                    </a:rPr>
                    <a:t>64</a:t>
                  </a:r>
                  <a:r>
                    <a:rPr lang="zh-CN" altLang="en-US" sz="1600" b="1">
                      <a:latin typeface="Times New Roman" charset="0"/>
                      <a:ea typeface="宋体" charset="0"/>
                      <a:cs typeface="宋体" charset="0"/>
                    </a:rPr>
                    <a:t>位</a:t>
                  </a:r>
                  <a:endParaRPr lang="en-US" altLang="zh-CN" sz="1600" b="1">
                    <a:latin typeface="Times New Roman" charset="0"/>
                    <a:ea typeface="宋体" charset="0"/>
                    <a:cs typeface="宋体" charset="0"/>
                  </a:endParaRPr>
                </a:p>
                <a:p>
                  <a:pPr algn="ctr" eaLnBrk="0" hangingPunct="0">
                    <a:defRPr/>
                  </a:pPr>
                  <a:endParaRPr lang="zh-CN" altLang="en-US" sz="1600" b="1">
                    <a:latin typeface="Times New Roman" charset="0"/>
                    <a:ea typeface="宋体" charset="0"/>
                    <a:cs typeface="宋体" charset="0"/>
                  </a:endParaRPr>
                </a:p>
              </p:txBody>
            </p:sp>
            <p:sp>
              <p:nvSpPr>
                <p:cNvPr id="197713" name="Rectangle 81">
                  <a:extLst>
                    <a:ext uri="{FF2B5EF4-FFF2-40B4-BE49-F238E27FC236}">
                      <a16:creationId xmlns:a16="http://schemas.microsoft.com/office/drawing/2014/main" id="{3B10F7E6-7042-414E-814D-8DE954FC5F1B}"/>
                    </a:ext>
                  </a:extLst>
                </p:cNvPr>
                <p:cNvSpPr>
                  <a:spLocks noChangeArrowheads="1"/>
                </p:cNvSpPr>
                <p:nvPr/>
              </p:nvSpPr>
              <p:spPr bwMode="auto">
                <a:xfrm>
                  <a:off x="1544" y="2154"/>
                  <a:ext cx="2522" cy="330"/>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226800" rIns="0" bIns="10800" anchor="ctr"/>
                <a:lstStyle/>
                <a:p>
                  <a:pPr>
                    <a:defRPr/>
                  </a:pPr>
                  <a:endParaRPr lang="zh-CN" altLang="en-US">
                    <a:latin typeface="Tahoma" charset="0"/>
                    <a:ea typeface="黑体" charset="0"/>
                    <a:cs typeface="黑体" charset="0"/>
                  </a:endParaRPr>
                </a:p>
              </p:txBody>
            </p:sp>
          </p:grpSp>
          <p:grpSp>
            <p:nvGrpSpPr>
              <p:cNvPr id="26651" name="Group 84">
                <a:extLst>
                  <a:ext uri="{FF2B5EF4-FFF2-40B4-BE49-F238E27FC236}">
                    <a16:creationId xmlns:a16="http://schemas.microsoft.com/office/drawing/2014/main" id="{5EB59E3D-4DF3-4444-82AD-1C7B524EF5A5}"/>
                  </a:ext>
                </a:extLst>
              </p:cNvPr>
              <p:cNvGrpSpPr>
                <a:grpSpLocks/>
              </p:cNvGrpSpPr>
              <p:nvPr/>
            </p:nvGrpSpPr>
            <p:grpSpPr bwMode="auto">
              <a:xfrm>
                <a:off x="0" y="2481"/>
                <a:ext cx="750" cy="327"/>
                <a:chOff x="0" y="2481"/>
                <a:chExt cx="750" cy="327"/>
              </a:xfrm>
            </p:grpSpPr>
            <p:sp>
              <p:nvSpPr>
                <p:cNvPr id="197658" name="Rectangle 26">
                  <a:extLst>
                    <a:ext uri="{FF2B5EF4-FFF2-40B4-BE49-F238E27FC236}">
                      <a16:creationId xmlns:a16="http://schemas.microsoft.com/office/drawing/2014/main" id="{6F939A3B-2C89-6147-8DBD-F3D4C76D5DBA}"/>
                    </a:ext>
                  </a:extLst>
                </p:cNvPr>
                <p:cNvSpPr>
                  <a:spLocks noChangeArrowheads="1"/>
                </p:cNvSpPr>
                <p:nvPr/>
              </p:nvSpPr>
              <p:spPr bwMode="auto">
                <a:xfrm>
                  <a:off x="43" y="2481"/>
                  <a:ext cx="664"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226800" rIns="0" bIns="10800" anchor="ctr"/>
                <a:lstStyle/>
                <a:p>
                  <a:pPr algn="ctr">
                    <a:defRPr/>
                  </a:pPr>
                  <a:r>
                    <a:rPr lang="zh-CN" altLang="en-US" sz="1600" b="1">
                      <a:latin typeface="Times New Roman" charset="0"/>
                      <a:ea typeface="宋体" charset="0"/>
                      <a:cs typeface="宋体" charset="0"/>
                    </a:rPr>
                    <a:t>定长位串</a:t>
                  </a:r>
                  <a:endParaRPr lang="en-US" altLang="zh-CN" sz="1600" b="1">
                    <a:latin typeface="Times New Roman" charset="0"/>
                    <a:ea typeface="宋体" charset="0"/>
                    <a:cs typeface="宋体" charset="0"/>
                  </a:endParaRPr>
                </a:p>
                <a:p>
                  <a:pPr algn="ctr" eaLnBrk="0" hangingPunct="0">
                    <a:defRPr/>
                  </a:pPr>
                  <a:endParaRPr lang="zh-CN" altLang="en-US" sz="1600" b="1">
                    <a:latin typeface="Times New Roman" charset="0"/>
                    <a:ea typeface="宋体" charset="0"/>
                    <a:cs typeface="宋体" charset="0"/>
                  </a:endParaRPr>
                </a:p>
              </p:txBody>
            </p:sp>
            <p:sp>
              <p:nvSpPr>
                <p:cNvPr id="197715" name="Rectangle 83">
                  <a:extLst>
                    <a:ext uri="{FF2B5EF4-FFF2-40B4-BE49-F238E27FC236}">
                      <a16:creationId xmlns:a16="http://schemas.microsoft.com/office/drawing/2014/main" id="{7E84191D-4621-514A-8A4D-144558E7833B}"/>
                    </a:ext>
                  </a:extLst>
                </p:cNvPr>
                <p:cNvSpPr>
                  <a:spLocks noChangeArrowheads="1"/>
                </p:cNvSpPr>
                <p:nvPr/>
              </p:nvSpPr>
              <p:spPr bwMode="auto">
                <a:xfrm>
                  <a:off x="0" y="2481"/>
                  <a:ext cx="750" cy="330"/>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226800" rIns="0" bIns="10800" anchor="ctr"/>
                <a:lstStyle/>
                <a:p>
                  <a:pPr>
                    <a:defRPr/>
                  </a:pPr>
                  <a:endParaRPr lang="zh-CN" altLang="en-US">
                    <a:latin typeface="Tahoma" charset="0"/>
                    <a:ea typeface="黑体" charset="0"/>
                    <a:cs typeface="黑体" charset="0"/>
                  </a:endParaRPr>
                </a:p>
              </p:txBody>
            </p:sp>
          </p:grpSp>
          <p:grpSp>
            <p:nvGrpSpPr>
              <p:cNvPr id="26652" name="Group 86">
                <a:extLst>
                  <a:ext uri="{FF2B5EF4-FFF2-40B4-BE49-F238E27FC236}">
                    <a16:creationId xmlns:a16="http://schemas.microsoft.com/office/drawing/2014/main" id="{64D0A398-0323-614D-AA4C-5C1B542FD9BF}"/>
                  </a:ext>
                </a:extLst>
              </p:cNvPr>
              <p:cNvGrpSpPr>
                <a:grpSpLocks/>
              </p:cNvGrpSpPr>
              <p:nvPr/>
            </p:nvGrpSpPr>
            <p:grpSpPr bwMode="auto">
              <a:xfrm>
                <a:off x="750" y="2481"/>
                <a:ext cx="794" cy="327"/>
                <a:chOff x="750" y="2481"/>
                <a:chExt cx="794" cy="327"/>
              </a:xfrm>
            </p:grpSpPr>
            <p:sp>
              <p:nvSpPr>
                <p:cNvPr id="197659" name="Rectangle 27">
                  <a:extLst>
                    <a:ext uri="{FF2B5EF4-FFF2-40B4-BE49-F238E27FC236}">
                      <a16:creationId xmlns:a16="http://schemas.microsoft.com/office/drawing/2014/main" id="{E73EFF32-8E4B-404D-906A-4B51116B8793}"/>
                    </a:ext>
                  </a:extLst>
                </p:cNvPr>
                <p:cNvSpPr>
                  <a:spLocks noChangeArrowheads="1"/>
                </p:cNvSpPr>
                <p:nvPr/>
              </p:nvSpPr>
              <p:spPr bwMode="auto">
                <a:xfrm>
                  <a:off x="793" y="2481"/>
                  <a:ext cx="708"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226800" rIns="0" bIns="10800" anchor="ctr"/>
                <a:lstStyle/>
                <a:p>
                  <a:pPr algn="ctr">
                    <a:defRPr/>
                  </a:pPr>
                  <a:r>
                    <a:rPr lang="en-US" altLang="zh-CN" sz="1600" b="1">
                      <a:latin typeface="Times New Roman" charset="0"/>
                      <a:ea typeface="宋体" charset="0"/>
                      <a:cs typeface="宋体" charset="0"/>
                    </a:rPr>
                    <a:t>BIT(n)</a:t>
                  </a:r>
                </a:p>
                <a:p>
                  <a:pPr algn="ctr" eaLnBrk="0" hangingPunct="0">
                    <a:defRPr/>
                  </a:pPr>
                  <a:endParaRPr lang="zh-CN" altLang="en-US" sz="1600" b="1">
                    <a:latin typeface="Times New Roman" charset="0"/>
                    <a:ea typeface="宋体" charset="0"/>
                    <a:cs typeface="宋体" charset="0"/>
                  </a:endParaRPr>
                </a:p>
              </p:txBody>
            </p:sp>
            <p:sp>
              <p:nvSpPr>
                <p:cNvPr id="197717" name="Rectangle 85">
                  <a:extLst>
                    <a:ext uri="{FF2B5EF4-FFF2-40B4-BE49-F238E27FC236}">
                      <a16:creationId xmlns:a16="http://schemas.microsoft.com/office/drawing/2014/main" id="{66D1E356-E76C-CA46-A311-8929D3D372D8}"/>
                    </a:ext>
                  </a:extLst>
                </p:cNvPr>
                <p:cNvSpPr>
                  <a:spLocks noChangeArrowheads="1"/>
                </p:cNvSpPr>
                <p:nvPr/>
              </p:nvSpPr>
              <p:spPr bwMode="auto">
                <a:xfrm>
                  <a:off x="750" y="2481"/>
                  <a:ext cx="794" cy="330"/>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226800" rIns="0" bIns="10800" anchor="ctr"/>
                <a:lstStyle/>
                <a:p>
                  <a:pPr>
                    <a:defRPr/>
                  </a:pPr>
                  <a:endParaRPr lang="zh-CN" altLang="en-US">
                    <a:latin typeface="Tahoma" charset="0"/>
                    <a:ea typeface="黑体" charset="0"/>
                    <a:cs typeface="黑体" charset="0"/>
                  </a:endParaRPr>
                </a:p>
              </p:txBody>
            </p:sp>
          </p:grpSp>
          <p:grpSp>
            <p:nvGrpSpPr>
              <p:cNvPr id="26653" name="Group 88">
                <a:extLst>
                  <a:ext uri="{FF2B5EF4-FFF2-40B4-BE49-F238E27FC236}">
                    <a16:creationId xmlns:a16="http://schemas.microsoft.com/office/drawing/2014/main" id="{80A5028E-57BC-034C-9CC4-9D8F69866E44}"/>
                  </a:ext>
                </a:extLst>
              </p:cNvPr>
              <p:cNvGrpSpPr>
                <a:grpSpLocks/>
              </p:cNvGrpSpPr>
              <p:nvPr/>
            </p:nvGrpSpPr>
            <p:grpSpPr bwMode="auto">
              <a:xfrm>
                <a:off x="1544" y="2481"/>
                <a:ext cx="2522" cy="327"/>
                <a:chOff x="1544" y="2481"/>
                <a:chExt cx="2522" cy="327"/>
              </a:xfrm>
            </p:grpSpPr>
            <p:sp>
              <p:nvSpPr>
                <p:cNvPr id="197660" name="Rectangle 28">
                  <a:extLst>
                    <a:ext uri="{FF2B5EF4-FFF2-40B4-BE49-F238E27FC236}">
                      <a16:creationId xmlns:a16="http://schemas.microsoft.com/office/drawing/2014/main" id="{DBBA09CD-8784-E74E-917E-B1E2D91E64F5}"/>
                    </a:ext>
                  </a:extLst>
                </p:cNvPr>
                <p:cNvSpPr>
                  <a:spLocks noChangeArrowheads="1"/>
                </p:cNvSpPr>
                <p:nvPr/>
              </p:nvSpPr>
              <p:spPr bwMode="auto">
                <a:xfrm>
                  <a:off x="1587" y="2481"/>
                  <a:ext cx="2436"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226800" rIns="0" bIns="10800" anchor="ctr"/>
                <a:lstStyle/>
                <a:p>
                  <a:pPr algn="ctr">
                    <a:defRPr/>
                  </a:pPr>
                  <a:r>
                    <a:rPr lang="zh-CN" altLang="en-US" sz="1600" b="1">
                      <a:latin typeface="Times New Roman" charset="0"/>
                      <a:ea typeface="宋体" charset="0"/>
                      <a:cs typeface="宋体" charset="0"/>
                    </a:rPr>
                    <a:t>二进制位串，长度为</a:t>
                  </a:r>
                  <a:r>
                    <a:rPr lang="en-US" altLang="zh-CN" sz="1600" b="1">
                      <a:latin typeface="Times New Roman" charset="0"/>
                      <a:ea typeface="宋体" charset="0"/>
                      <a:cs typeface="宋体" charset="0"/>
                    </a:rPr>
                    <a:t>n</a:t>
                  </a:r>
                  <a:r>
                    <a:rPr lang="zh-CN" altLang="en-US" sz="1600" b="1">
                      <a:latin typeface="Times New Roman" charset="0"/>
                      <a:ea typeface="宋体" charset="0"/>
                      <a:cs typeface="宋体" charset="0"/>
                    </a:rPr>
                    <a:t>，</a:t>
                  </a:r>
                  <a:r>
                    <a:rPr lang="en-US" altLang="zh-CN" sz="1600" b="1">
                      <a:latin typeface="Times New Roman" charset="0"/>
                      <a:ea typeface="宋体" charset="0"/>
                      <a:cs typeface="宋体" charset="0"/>
                    </a:rPr>
                    <a:t>n</a:t>
                  </a:r>
                  <a:r>
                    <a:rPr lang="zh-CN" altLang="en-US" sz="1600" b="1">
                      <a:latin typeface="Times New Roman" charset="0"/>
                      <a:ea typeface="宋体" charset="0"/>
                      <a:cs typeface="宋体" charset="0"/>
                    </a:rPr>
                    <a:t>的缺省值为</a:t>
                  </a:r>
                  <a:r>
                    <a:rPr lang="en-US" altLang="zh-CN" sz="1600" b="1">
                      <a:latin typeface="Times New Roman" charset="0"/>
                      <a:ea typeface="宋体" charset="0"/>
                      <a:cs typeface="宋体" charset="0"/>
                    </a:rPr>
                    <a:t>1</a:t>
                  </a:r>
                </a:p>
                <a:p>
                  <a:pPr algn="ctr" eaLnBrk="0" hangingPunct="0">
                    <a:defRPr/>
                  </a:pPr>
                  <a:endParaRPr lang="zh-CN" altLang="en-US" sz="1600" b="1">
                    <a:latin typeface="Times New Roman" charset="0"/>
                    <a:ea typeface="宋体" charset="0"/>
                    <a:cs typeface="宋体" charset="0"/>
                  </a:endParaRPr>
                </a:p>
              </p:txBody>
            </p:sp>
            <p:sp>
              <p:nvSpPr>
                <p:cNvPr id="197719" name="Rectangle 87">
                  <a:extLst>
                    <a:ext uri="{FF2B5EF4-FFF2-40B4-BE49-F238E27FC236}">
                      <a16:creationId xmlns:a16="http://schemas.microsoft.com/office/drawing/2014/main" id="{FF1FC85D-1582-0A45-9DFF-E78814B4B16F}"/>
                    </a:ext>
                  </a:extLst>
                </p:cNvPr>
                <p:cNvSpPr>
                  <a:spLocks noChangeArrowheads="1"/>
                </p:cNvSpPr>
                <p:nvPr/>
              </p:nvSpPr>
              <p:spPr bwMode="auto">
                <a:xfrm>
                  <a:off x="1544" y="2481"/>
                  <a:ext cx="2522" cy="330"/>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226800" rIns="0" bIns="10800" anchor="ctr"/>
                <a:lstStyle/>
                <a:p>
                  <a:pPr>
                    <a:defRPr/>
                  </a:pPr>
                  <a:endParaRPr lang="zh-CN" altLang="en-US">
                    <a:latin typeface="Tahoma" charset="0"/>
                    <a:ea typeface="黑体" charset="0"/>
                    <a:cs typeface="黑体" charset="0"/>
                  </a:endParaRPr>
                </a:p>
              </p:txBody>
            </p:sp>
          </p:grpSp>
          <p:grpSp>
            <p:nvGrpSpPr>
              <p:cNvPr id="26654" name="Group 90">
                <a:extLst>
                  <a:ext uri="{FF2B5EF4-FFF2-40B4-BE49-F238E27FC236}">
                    <a16:creationId xmlns:a16="http://schemas.microsoft.com/office/drawing/2014/main" id="{71BB3232-B0A9-834B-869B-1C9DD716985D}"/>
                  </a:ext>
                </a:extLst>
              </p:cNvPr>
              <p:cNvGrpSpPr>
                <a:grpSpLocks/>
              </p:cNvGrpSpPr>
              <p:nvPr/>
            </p:nvGrpSpPr>
            <p:grpSpPr bwMode="auto">
              <a:xfrm>
                <a:off x="0" y="2808"/>
                <a:ext cx="750" cy="327"/>
                <a:chOff x="0" y="2808"/>
                <a:chExt cx="750" cy="327"/>
              </a:xfrm>
            </p:grpSpPr>
            <p:sp>
              <p:nvSpPr>
                <p:cNvPr id="197661" name="Rectangle 29">
                  <a:extLst>
                    <a:ext uri="{FF2B5EF4-FFF2-40B4-BE49-F238E27FC236}">
                      <a16:creationId xmlns:a16="http://schemas.microsoft.com/office/drawing/2014/main" id="{37D3EF98-9D78-2841-80C1-64D98DBD3728}"/>
                    </a:ext>
                  </a:extLst>
                </p:cNvPr>
                <p:cNvSpPr>
                  <a:spLocks noChangeArrowheads="1"/>
                </p:cNvSpPr>
                <p:nvPr/>
              </p:nvSpPr>
              <p:spPr bwMode="auto">
                <a:xfrm>
                  <a:off x="43" y="2811"/>
                  <a:ext cx="664" cy="3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226800" rIns="0" bIns="10800" anchor="ctr"/>
                <a:lstStyle/>
                <a:p>
                  <a:pPr algn="ctr">
                    <a:defRPr/>
                  </a:pPr>
                  <a:r>
                    <a:rPr lang="zh-CN" altLang="en-US" sz="1600" b="1">
                      <a:latin typeface="Times New Roman" charset="0"/>
                      <a:ea typeface="宋体" charset="0"/>
                      <a:cs typeface="宋体" charset="0"/>
                    </a:rPr>
                    <a:t>变长位串</a:t>
                  </a:r>
                  <a:endParaRPr lang="en-US" altLang="zh-CN" sz="1600" b="1">
                    <a:latin typeface="Times New Roman" charset="0"/>
                    <a:ea typeface="宋体" charset="0"/>
                    <a:cs typeface="宋体" charset="0"/>
                  </a:endParaRPr>
                </a:p>
                <a:p>
                  <a:pPr algn="ctr" eaLnBrk="0" hangingPunct="0">
                    <a:defRPr/>
                  </a:pPr>
                  <a:endParaRPr lang="zh-CN" altLang="en-US" sz="1600" b="1">
                    <a:latin typeface="Times New Roman" charset="0"/>
                    <a:ea typeface="宋体" charset="0"/>
                    <a:cs typeface="宋体" charset="0"/>
                  </a:endParaRPr>
                </a:p>
              </p:txBody>
            </p:sp>
            <p:sp>
              <p:nvSpPr>
                <p:cNvPr id="197721" name="Rectangle 89">
                  <a:extLst>
                    <a:ext uri="{FF2B5EF4-FFF2-40B4-BE49-F238E27FC236}">
                      <a16:creationId xmlns:a16="http://schemas.microsoft.com/office/drawing/2014/main" id="{565C8FF3-8C26-3D40-B051-67320B867894}"/>
                    </a:ext>
                  </a:extLst>
                </p:cNvPr>
                <p:cNvSpPr>
                  <a:spLocks noChangeArrowheads="1"/>
                </p:cNvSpPr>
                <p:nvPr/>
              </p:nvSpPr>
              <p:spPr bwMode="auto">
                <a:xfrm>
                  <a:off x="0" y="2811"/>
                  <a:ext cx="750" cy="32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226800" rIns="0" bIns="10800" anchor="ctr"/>
                <a:lstStyle/>
                <a:p>
                  <a:pPr>
                    <a:defRPr/>
                  </a:pPr>
                  <a:endParaRPr lang="zh-CN" altLang="en-US">
                    <a:latin typeface="Tahoma" charset="0"/>
                    <a:ea typeface="黑体" charset="0"/>
                    <a:cs typeface="黑体" charset="0"/>
                  </a:endParaRPr>
                </a:p>
              </p:txBody>
            </p:sp>
          </p:grpSp>
          <p:grpSp>
            <p:nvGrpSpPr>
              <p:cNvPr id="26655" name="Group 92">
                <a:extLst>
                  <a:ext uri="{FF2B5EF4-FFF2-40B4-BE49-F238E27FC236}">
                    <a16:creationId xmlns:a16="http://schemas.microsoft.com/office/drawing/2014/main" id="{1996896E-4763-5E4D-ADCB-745CB2FEE277}"/>
                  </a:ext>
                </a:extLst>
              </p:cNvPr>
              <p:cNvGrpSpPr>
                <a:grpSpLocks/>
              </p:cNvGrpSpPr>
              <p:nvPr/>
            </p:nvGrpSpPr>
            <p:grpSpPr bwMode="auto">
              <a:xfrm>
                <a:off x="750" y="2808"/>
                <a:ext cx="794" cy="327"/>
                <a:chOff x="750" y="2808"/>
                <a:chExt cx="794" cy="327"/>
              </a:xfrm>
            </p:grpSpPr>
            <p:sp>
              <p:nvSpPr>
                <p:cNvPr id="197662" name="Rectangle 30">
                  <a:extLst>
                    <a:ext uri="{FF2B5EF4-FFF2-40B4-BE49-F238E27FC236}">
                      <a16:creationId xmlns:a16="http://schemas.microsoft.com/office/drawing/2014/main" id="{2C1118E4-74A9-A545-A8DB-57DEF1F8DAEA}"/>
                    </a:ext>
                  </a:extLst>
                </p:cNvPr>
                <p:cNvSpPr>
                  <a:spLocks noChangeArrowheads="1"/>
                </p:cNvSpPr>
                <p:nvPr/>
              </p:nvSpPr>
              <p:spPr bwMode="auto">
                <a:xfrm>
                  <a:off x="793" y="2811"/>
                  <a:ext cx="708" cy="3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226800" rIns="0" bIns="10800" anchor="ctr"/>
                <a:lstStyle/>
                <a:p>
                  <a:pPr algn="ctr">
                    <a:defRPr/>
                  </a:pPr>
                  <a:r>
                    <a:rPr lang="en-US" altLang="zh-CN" sz="1600" b="1">
                      <a:latin typeface="Times New Roman" charset="0"/>
                      <a:ea typeface="宋体" charset="0"/>
                      <a:cs typeface="宋体" charset="0"/>
                    </a:rPr>
                    <a:t>BITVARING(n)</a:t>
                  </a:r>
                </a:p>
                <a:p>
                  <a:pPr algn="ctr" eaLnBrk="0" hangingPunct="0">
                    <a:defRPr/>
                  </a:pPr>
                  <a:endParaRPr lang="zh-CN" altLang="en-US" sz="1600" b="1">
                    <a:latin typeface="Times New Roman" charset="0"/>
                    <a:ea typeface="宋体" charset="0"/>
                    <a:cs typeface="宋体" charset="0"/>
                  </a:endParaRPr>
                </a:p>
              </p:txBody>
            </p:sp>
            <p:sp>
              <p:nvSpPr>
                <p:cNvPr id="197723" name="Rectangle 91">
                  <a:extLst>
                    <a:ext uri="{FF2B5EF4-FFF2-40B4-BE49-F238E27FC236}">
                      <a16:creationId xmlns:a16="http://schemas.microsoft.com/office/drawing/2014/main" id="{43A35577-F04D-0A4F-921F-8406C70BCEB1}"/>
                    </a:ext>
                  </a:extLst>
                </p:cNvPr>
                <p:cNvSpPr>
                  <a:spLocks noChangeArrowheads="1"/>
                </p:cNvSpPr>
                <p:nvPr/>
              </p:nvSpPr>
              <p:spPr bwMode="auto">
                <a:xfrm>
                  <a:off x="750" y="2811"/>
                  <a:ext cx="794" cy="32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226800" rIns="0" bIns="10800" anchor="ctr"/>
                <a:lstStyle/>
                <a:p>
                  <a:pPr>
                    <a:defRPr/>
                  </a:pPr>
                  <a:endParaRPr lang="zh-CN" altLang="en-US">
                    <a:latin typeface="Tahoma" charset="0"/>
                    <a:ea typeface="黑体" charset="0"/>
                    <a:cs typeface="黑体" charset="0"/>
                  </a:endParaRPr>
                </a:p>
              </p:txBody>
            </p:sp>
          </p:grpSp>
          <p:grpSp>
            <p:nvGrpSpPr>
              <p:cNvPr id="26656" name="Group 94">
                <a:extLst>
                  <a:ext uri="{FF2B5EF4-FFF2-40B4-BE49-F238E27FC236}">
                    <a16:creationId xmlns:a16="http://schemas.microsoft.com/office/drawing/2014/main" id="{342BC02C-EC45-C24E-85CF-E5D14B0894AE}"/>
                  </a:ext>
                </a:extLst>
              </p:cNvPr>
              <p:cNvGrpSpPr>
                <a:grpSpLocks/>
              </p:cNvGrpSpPr>
              <p:nvPr/>
            </p:nvGrpSpPr>
            <p:grpSpPr bwMode="auto">
              <a:xfrm>
                <a:off x="1544" y="2808"/>
                <a:ext cx="2522" cy="327"/>
                <a:chOff x="1544" y="2808"/>
                <a:chExt cx="2522" cy="327"/>
              </a:xfrm>
            </p:grpSpPr>
            <p:sp>
              <p:nvSpPr>
                <p:cNvPr id="197663" name="Rectangle 31">
                  <a:extLst>
                    <a:ext uri="{FF2B5EF4-FFF2-40B4-BE49-F238E27FC236}">
                      <a16:creationId xmlns:a16="http://schemas.microsoft.com/office/drawing/2014/main" id="{5E23340C-9DFC-C84D-9957-1A4465EC6BC2}"/>
                    </a:ext>
                  </a:extLst>
                </p:cNvPr>
                <p:cNvSpPr>
                  <a:spLocks noChangeArrowheads="1"/>
                </p:cNvSpPr>
                <p:nvPr/>
              </p:nvSpPr>
              <p:spPr bwMode="auto">
                <a:xfrm>
                  <a:off x="1587" y="2811"/>
                  <a:ext cx="2436" cy="3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226800" rIns="0" bIns="10800" anchor="ctr"/>
                <a:lstStyle/>
                <a:p>
                  <a:pPr algn="ctr">
                    <a:defRPr/>
                  </a:pPr>
                  <a:r>
                    <a:rPr lang="zh-CN" altLang="en-US" sz="1600" b="1">
                      <a:latin typeface="Times New Roman" charset="0"/>
                      <a:ea typeface="宋体" charset="0"/>
                      <a:cs typeface="宋体" charset="0"/>
                    </a:rPr>
                    <a:t>按实际二进制位串存储，但最长不得超过</a:t>
                  </a:r>
                  <a:r>
                    <a:rPr lang="en-US" altLang="zh-CN" sz="1600" b="1">
                      <a:latin typeface="Times New Roman" charset="0"/>
                      <a:ea typeface="宋体" charset="0"/>
                      <a:cs typeface="宋体" charset="0"/>
                    </a:rPr>
                    <a:t>n</a:t>
                  </a:r>
                  <a:r>
                    <a:rPr lang="zh-CN" altLang="en-US" sz="1600" b="1">
                      <a:latin typeface="Times New Roman" charset="0"/>
                      <a:ea typeface="宋体" charset="0"/>
                      <a:cs typeface="宋体" charset="0"/>
                    </a:rPr>
                    <a:t>位，否则报错</a:t>
                  </a:r>
                  <a:endParaRPr lang="en-US" altLang="zh-CN" sz="1600" b="1">
                    <a:latin typeface="Times New Roman" charset="0"/>
                    <a:ea typeface="宋体" charset="0"/>
                    <a:cs typeface="宋体" charset="0"/>
                  </a:endParaRPr>
                </a:p>
                <a:p>
                  <a:pPr algn="ctr" eaLnBrk="0" hangingPunct="0">
                    <a:defRPr/>
                  </a:pPr>
                  <a:endParaRPr lang="zh-CN" altLang="en-US" sz="1600" b="1">
                    <a:latin typeface="Times New Roman" charset="0"/>
                    <a:ea typeface="宋体" charset="0"/>
                    <a:cs typeface="宋体" charset="0"/>
                  </a:endParaRPr>
                </a:p>
              </p:txBody>
            </p:sp>
            <p:sp>
              <p:nvSpPr>
                <p:cNvPr id="197725" name="Rectangle 93">
                  <a:extLst>
                    <a:ext uri="{FF2B5EF4-FFF2-40B4-BE49-F238E27FC236}">
                      <a16:creationId xmlns:a16="http://schemas.microsoft.com/office/drawing/2014/main" id="{2E5B7F2C-3A00-BE47-A27F-69257E7C512A}"/>
                    </a:ext>
                  </a:extLst>
                </p:cNvPr>
                <p:cNvSpPr>
                  <a:spLocks noChangeArrowheads="1"/>
                </p:cNvSpPr>
                <p:nvPr/>
              </p:nvSpPr>
              <p:spPr bwMode="auto">
                <a:xfrm>
                  <a:off x="1544" y="2811"/>
                  <a:ext cx="2522" cy="32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226800" rIns="0" bIns="10800" anchor="ctr"/>
                <a:lstStyle/>
                <a:p>
                  <a:pPr>
                    <a:defRPr/>
                  </a:pPr>
                  <a:endParaRPr lang="zh-CN" altLang="en-US">
                    <a:latin typeface="Tahoma" charset="0"/>
                    <a:ea typeface="黑体" charset="0"/>
                    <a:cs typeface="黑体" charset="0"/>
                  </a:endParaRPr>
                </a:p>
              </p:txBody>
            </p:sp>
          </p:grpSp>
          <p:grpSp>
            <p:nvGrpSpPr>
              <p:cNvPr id="26657" name="Group 96">
                <a:extLst>
                  <a:ext uri="{FF2B5EF4-FFF2-40B4-BE49-F238E27FC236}">
                    <a16:creationId xmlns:a16="http://schemas.microsoft.com/office/drawing/2014/main" id="{DA26CA61-A152-B84B-BFC6-97A513BA7AD1}"/>
                  </a:ext>
                </a:extLst>
              </p:cNvPr>
              <p:cNvGrpSpPr>
                <a:grpSpLocks/>
              </p:cNvGrpSpPr>
              <p:nvPr/>
            </p:nvGrpSpPr>
            <p:grpSpPr bwMode="auto">
              <a:xfrm>
                <a:off x="0" y="3135"/>
                <a:ext cx="750" cy="423"/>
                <a:chOff x="0" y="3135"/>
                <a:chExt cx="750" cy="423"/>
              </a:xfrm>
            </p:grpSpPr>
            <p:sp>
              <p:nvSpPr>
                <p:cNvPr id="197664" name="Rectangle 32">
                  <a:extLst>
                    <a:ext uri="{FF2B5EF4-FFF2-40B4-BE49-F238E27FC236}">
                      <a16:creationId xmlns:a16="http://schemas.microsoft.com/office/drawing/2014/main" id="{4DA9E65C-5179-114B-B64B-8B4DC12F1F37}"/>
                    </a:ext>
                  </a:extLst>
                </p:cNvPr>
                <p:cNvSpPr>
                  <a:spLocks noChangeArrowheads="1"/>
                </p:cNvSpPr>
                <p:nvPr/>
              </p:nvSpPr>
              <p:spPr bwMode="auto">
                <a:xfrm>
                  <a:off x="43" y="3135"/>
                  <a:ext cx="664" cy="4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226800" rIns="0" bIns="10800" anchor="ctr"/>
                <a:lstStyle/>
                <a:p>
                  <a:pPr algn="ctr">
                    <a:defRPr/>
                  </a:pPr>
                  <a:r>
                    <a:rPr lang="zh-CN" altLang="en-US" sz="1600" b="1">
                      <a:latin typeface="Times New Roman" charset="0"/>
                      <a:ea typeface="宋体" charset="0"/>
                      <a:cs typeface="宋体" charset="0"/>
                    </a:rPr>
                    <a:t>日期</a:t>
                  </a:r>
                  <a:endParaRPr lang="en-US" altLang="zh-CN" sz="1600" b="1">
                    <a:latin typeface="Times New Roman" charset="0"/>
                    <a:ea typeface="宋体" charset="0"/>
                    <a:cs typeface="宋体" charset="0"/>
                  </a:endParaRPr>
                </a:p>
                <a:p>
                  <a:pPr algn="ctr" eaLnBrk="0" hangingPunct="0">
                    <a:defRPr/>
                  </a:pPr>
                  <a:endParaRPr lang="zh-CN" altLang="en-US" sz="1600" b="1">
                    <a:latin typeface="Times New Roman" charset="0"/>
                    <a:ea typeface="宋体" charset="0"/>
                    <a:cs typeface="宋体" charset="0"/>
                  </a:endParaRPr>
                </a:p>
              </p:txBody>
            </p:sp>
            <p:sp>
              <p:nvSpPr>
                <p:cNvPr id="197727" name="Rectangle 95">
                  <a:extLst>
                    <a:ext uri="{FF2B5EF4-FFF2-40B4-BE49-F238E27FC236}">
                      <a16:creationId xmlns:a16="http://schemas.microsoft.com/office/drawing/2014/main" id="{3D6A2538-E3BA-984D-B31F-1DEDF581667E}"/>
                    </a:ext>
                  </a:extLst>
                </p:cNvPr>
                <p:cNvSpPr>
                  <a:spLocks noChangeArrowheads="1"/>
                </p:cNvSpPr>
                <p:nvPr/>
              </p:nvSpPr>
              <p:spPr bwMode="auto">
                <a:xfrm>
                  <a:off x="0" y="3135"/>
                  <a:ext cx="750" cy="423"/>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226800" rIns="0" bIns="10800" anchor="ctr"/>
                <a:lstStyle/>
                <a:p>
                  <a:pPr>
                    <a:defRPr/>
                  </a:pPr>
                  <a:endParaRPr lang="zh-CN" altLang="en-US">
                    <a:latin typeface="Tahoma" charset="0"/>
                    <a:ea typeface="黑体" charset="0"/>
                    <a:cs typeface="黑体" charset="0"/>
                  </a:endParaRPr>
                </a:p>
              </p:txBody>
            </p:sp>
          </p:grpSp>
          <p:grpSp>
            <p:nvGrpSpPr>
              <p:cNvPr id="26658" name="Group 98">
                <a:extLst>
                  <a:ext uri="{FF2B5EF4-FFF2-40B4-BE49-F238E27FC236}">
                    <a16:creationId xmlns:a16="http://schemas.microsoft.com/office/drawing/2014/main" id="{9C73E29A-D6C1-1248-9C2D-D0B27C5CE4F9}"/>
                  </a:ext>
                </a:extLst>
              </p:cNvPr>
              <p:cNvGrpSpPr>
                <a:grpSpLocks/>
              </p:cNvGrpSpPr>
              <p:nvPr/>
            </p:nvGrpSpPr>
            <p:grpSpPr bwMode="auto">
              <a:xfrm>
                <a:off x="750" y="3135"/>
                <a:ext cx="794" cy="423"/>
                <a:chOff x="750" y="3135"/>
                <a:chExt cx="794" cy="423"/>
              </a:xfrm>
            </p:grpSpPr>
            <p:sp>
              <p:nvSpPr>
                <p:cNvPr id="197665" name="Rectangle 33">
                  <a:extLst>
                    <a:ext uri="{FF2B5EF4-FFF2-40B4-BE49-F238E27FC236}">
                      <a16:creationId xmlns:a16="http://schemas.microsoft.com/office/drawing/2014/main" id="{D05C5E4F-3676-EF42-8AE5-6F015DB65C2A}"/>
                    </a:ext>
                  </a:extLst>
                </p:cNvPr>
                <p:cNvSpPr>
                  <a:spLocks noChangeArrowheads="1"/>
                </p:cNvSpPr>
                <p:nvPr/>
              </p:nvSpPr>
              <p:spPr bwMode="auto">
                <a:xfrm>
                  <a:off x="793" y="3135"/>
                  <a:ext cx="708" cy="4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226800" rIns="0" bIns="10800" anchor="ctr"/>
                <a:lstStyle/>
                <a:p>
                  <a:pPr algn="ctr">
                    <a:defRPr/>
                  </a:pPr>
                  <a:r>
                    <a:rPr lang="en-US" altLang="zh-CN" sz="1600" b="1">
                      <a:latin typeface="Times New Roman" charset="0"/>
                      <a:ea typeface="宋体" charset="0"/>
                      <a:cs typeface="宋体" charset="0"/>
                    </a:rPr>
                    <a:t>DATE</a:t>
                  </a:r>
                </a:p>
                <a:p>
                  <a:pPr algn="ctr" eaLnBrk="0" hangingPunct="0">
                    <a:defRPr/>
                  </a:pPr>
                  <a:endParaRPr lang="zh-CN" altLang="en-US" sz="1600" b="1">
                    <a:latin typeface="Times New Roman" charset="0"/>
                    <a:ea typeface="宋体" charset="0"/>
                    <a:cs typeface="宋体" charset="0"/>
                  </a:endParaRPr>
                </a:p>
              </p:txBody>
            </p:sp>
            <p:sp>
              <p:nvSpPr>
                <p:cNvPr id="197729" name="Rectangle 97">
                  <a:extLst>
                    <a:ext uri="{FF2B5EF4-FFF2-40B4-BE49-F238E27FC236}">
                      <a16:creationId xmlns:a16="http://schemas.microsoft.com/office/drawing/2014/main" id="{B4C03EFA-C24C-CD4E-832F-142F11328680}"/>
                    </a:ext>
                  </a:extLst>
                </p:cNvPr>
                <p:cNvSpPr>
                  <a:spLocks noChangeArrowheads="1"/>
                </p:cNvSpPr>
                <p:nvPr/>
              </p:nvSpPr>
              <p:spPr bwMode="auto">
                <a:xfrm>
                  <a:off x="750" y="3135"/>
                  <a:ext cx="794" cy="423"/>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226800" rIns="0" bIns="10800" anchor="ctr"/>
                <a:lstStyle/>
                <a:p>
                  <a:pPr>
                    <a:defRPr/>
                  </a:pPr>
                  <a:endParaRPr lang="zh-CN" altLang="en-US">
                    <a:latin typeface="Tahoma" charset="0"/>
                    <a:ea typeface="黑体" charset="0"/>
                    <a:cs typeface="黑体" charset="0"/>
                  </a:endParaRPr>
                </a:p>
              </p:txBody>
            </p:sp>
          </p:grpSp>
          <p:grpSp>
            <p:nvGrpSpPr>
              <p:cNvPr id="26659" name="Group 100">
                <a:extLst>
                  <a:ext uri="{FF2B5EF4-FFF2-40B4-BE49-F238E27FC236}">
                    <a16:creationId xmlns:a16="http://schemas.microsoft.com/office/drawing/2014/main" id="{176A43AF-3B46-094D-9D24-5AC18C1B3F5A}"/>
                  </a:ext>
                </a:extLst>
              </p:cNvPr>
              <p:cNvGrpSpPr>
                <a:grpSpLocks/>
              </p:cNvGrpSpPr>
              <p:nvPr/>
            </p:nvGrpSpPr>
            <p:grpSpPr bwMode="auto">
              <a:xfrm>
                <a:off x="1544" y="3135"/>
                <a:ext cx="2522" cy="423"/>
                <a:chOff x="1544" y="3135"/>
                <a:chExt cx="2522" cy="423"/>
              </a:xfrm>
            </p:grpSpPr>
            <p:sp>
              <p:nvSpPr>
                <p:cNvPr id="197666" name="Rectangle 34">
                  <a:extLst>
                    <a:ext uri="{FF2B5EF4-FFF2-40B4-BE49-F238E27FC236}">
                      <a16:creationId xmlns:a16="http://schemas.microsoft.com/office/drawing/2014/main" id="{437E1E84-2FB9-A642-A8F0-A82B92236EA8}"/>
                    </a:ext>
                  </a:extLst>
                </p:cNvPr>
                <p:cNvSpPr>
                  <a:spLocks noChangeArrowheads="1"/>
                </p:cNvSpPr>
                <p:nvPr/>
              </p:nvSpPr>
              <p:spPr bwMode="auto">
                <a:xfrm>
                  <a:off x="1587" y="3135"/>
                  <a:ext cx="2436" cy="4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226800" rIns="0" bIns="10800" anchor="ct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lgn="ctr"/>
                  <a:r>
                    <a:rPr kumimoji="0" lang="zh-CN" altLang="en-US" sz="1600" b="1">
                      <a:latin typeface="Times New Roman" panose="02020603050405020304" pitchFamily="18" charset="0"/>
                      <a:ea typeface="宋体" panose="02010600030101010101" pitchFamily="2" charset="-122"/>
                    </a:rPr>
                    <a:t>格式为“</a:t>
                  </a:r>
                  <a:r>
                    <a:rPr kumimoji="0" lang="en-US" altLang="zh-CN" sz="1600" b="1">
                      <a:latin typeface="Times New Roman" panose="02020603050405020304" pitchFamily="18" charset="0"/>
                      <a:ea typeface="宋体" panose="02010600030101010101" pitchFamily="2" charset="-122"/>
                    </a:rPr>
                    <a:t>yyyymmdd</a:t>
                  </a:r>
                  <a:r>
                    <a:rPr kumimoji="0" lang="zh-CN" altLang="en-US" sz="1600" b="1">
                      <a:latin typeface="Times New Roman" panose="02020603050405020304" pitchFamily="18" charset="0"/>
                      <a:ea typeface="宋体" panose="02010600030101010101" pitchFamily="2" charset="-122"/>
                    </a:rPr>
                    <a:t>”</a:t>
                  </a:r>
                  <a:r>
                    <a:rPr kumimoji="0" lang="en-US" altLang="zh-CN" sz="1600" b="1">
                      <a:latin typeface="Times New Roman" panose="02020603050405020304" pitchFamily="18" charset="0"/>
                      <a:ea typeface="宋体" panose="02010600030101010101" pitchFamily="2" charset="-122"/>
                    </a:rPr>
                    <a:t>, yyyy</a:t>
                  </a:r>
                  <a:r>
                    <a:rPr kumimoji="0" lang="zh-CN" altLang="en-US" sz="1600" b="1">
                      <a:latin typeface="Times New Roman" panose="02020603050405020304" pitchFamily="18" charset="0"/>
                      <a:ea typeface="宋体" panose="02010600030101010101" pitchFamily="2" charset="-122"/>
                    </a:rPr>
                    <a:t>表示年份，范围为</a:t>
                  </a:r>
                  <a:r>
                    <a:rPr kumimoji="0" lang="en-US" altLang="zh-CN" sz="1600" b="1">
                      <a:latin typeface="Times New Roman" panose="02020603050405020304" pitchFamily="18" charset="0"/>
                      <a:ea typeface="宋体" panose="02010600030101010101" pitchFamily="2" charset="-122"/>
                    </a:rPr>
                    <a:t>0001~9999;mm</a:t>
                  </a:r>
                  <a:r>
                    <a:rPr kumimoji="0" lang="zh-CN" altLang="en-US" sz="1600" b="1">
                      <a:latin typeface="Times New Roman" panose="02020603050405020304" pitchFamily="18" charset="0"/>
                      <a:ea typeface="宋体" panose="02010600030101010101" pitchFamily="2" charset="-122"/>
                    </a:rPr>
                    <a:t>表示月份，范围为</a:t>
                  </a:r>
                  <a:r>
                    <a:rPr kumimoji="0" lang="en-US" altLang="zh-CN" sz="1600" b="1">
                      <a:latin typeface="Times New Roman" panose="02020603050405020304" pitchFamily="18" charset="0"/>
                      <a:ea typeface="宋体" panose="02010600030101010101" pitchFamily="2" charset="-122"/>
                    </a:rPr>
                    <a:t>1~12;dd</a:t>
                  </a:r>
                  <a:r>
                    <a:rPr kumimoji="0" lang="zh-CN" altLang="en-US" sz="1600" b="1">
                      <a:latin typeface="Times New Roman" panose="02020603050405020304" pitchFamily="18" charset="0"/>
                      <a:ea typeface="宋体" panose="02010600030101010101" pitchFamily="2" charset="-122"/>
                    </a:rPr>
                    <a:t>表示日，范围为</a:t>
                  </a:r>
                  <a:r>
                    <a:rPr kumimoji="0" lang="en-US" altLang="zh-CN" sz="1600" b="1">
                      <a:latin typeface="Times New Roman" panose="02020603050405020304" pitchFamily="18" charset="0"/>
                      <a:ea typeface="宋体" panose="02010600030101010101" pitchFamily="2" charset="-122"/>
                    </a:rPr>
                    <a:t>1~31</a:t>
                  </a:r>
                  <a:r>
                    <a:rPr kumimoji="0" lang="zh-CN" altLang="en-US" sz="1600" b="1">
                      <a:latin typeface="Times New Roman" panose="02020603050405020304" pitchFamily="18" charset="0"/>
                      <a:ea typeface="宋体" panose="02010600030101010101" pitchFamily="2" charset="-122"/>
                    </a:rPr>
                    <a:t>。</a:t>
                  </a:r>
                  <a:endParaRPr kumimoji="0" lang="en-US" altLang="zh-CN" sz="1600" b="1">
                    <a:latin typeface="Times New Roman" panose="02020603050405020304" pitchFamily="18" charset="0"/>
                    <a:ea typeface="宋体" panose="02010600030101010101" pitchFamily="2" charset="-122"/>
                  </a:endParaRPr>
                </a:p>
                <a:p>
                  <a:pPr algn="ctr" eaLnBrk="0" hangingPunct="0"/>
                  <a:endParaRPr kumimoji="0" lang="zh-CN" altLang="en-US" sz="1600" b="1">
                    <a:latin typeface="Times New Roman" panose="02020603050405020304" pitchFamily="18" charset="0"/>
                    <a:ea typeface="宋体" panose="02010600030101010101" pitchFamily="2" charset="-122"/>
                  </a:endParaRPr>
                </a:p>
              </p:txBody>
            </p:sp>
            <p:sp>
              <p:nvSpPr>
                <p:cNvPr id="197731" name="Rectangle 99">
                  <a:extLst>
                    <a:ext uri="{FF2B5EF4-FFF2-40B4-BE49-F238E27FC236}">
                      <a16:creationId xmlns:a16="http://schemas.microsoft.com/office/drawing/2014/main" id="{A68E1FC4-558A-4A45-8ECC-46EBF915FCA4}"/>
                    </a:ext>
                  </a:extLst>
                </p:cNvPr>
                <p:cNvSpPr>
                  <a:spLocks noChangeArrowheads="1"/>
                </p:cNvSpPr>
                <p:nvPr/>
              </p:nvSpPr>
              <p:spPr bwMode="auto">
                <a:xfrm>
                  <a:off x="1544" y="3135"/>
                  <a:ext cx="2522" cy="423"/>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226800" rIns="0" bIns="10800" anchor="ctr"/>
                <a:lstStyle/>
                <a:p>
                  <a:pPr>
                    <a:defRPr/>
                  </a:pPr>
                  <a:endParaRPr lang="zh-CN" altLang="en-US">
                    <a:latin typeface="Tahoma" charset="0"/>
                    <a:ea typeface="黑体" charset="0"/>
                    <a:cs typeface="黑体" charset="0"/>
                  </a:endParaRPr>
                </a:p>
              </p:txBody>
            </p:sp>
          </p:grpSp>
          <p:grpSp>
            <p:nvGrpSpPr>
              <p:cNvPr id="26660" name="Group 102">
                <a:extLst>
                  <a:ext uri="{FF2B5EF4-FFF2-40B4-BE49-F238E27FC236}">
                    <a16:creationId xmlns:a16="http://schemas.microsoft.com/office/drawing/2014/main" id="{BF1EB933-100C-F444-B133-9C6B8CA491D7}"/>
                  </a:ext>
                </a:extLst>
              </p:cNvPr>
              <p:cNvGrpSpPr>
                <a:grpSpLocks/>
              </p:cNvGrpSpPr>
              <p:nvPr/>
            </p:nvGrpSpPr>
            <p:grpSpPr bwMode="auto">
              <a:xfrm>
                <a:off x="0" y="3558"/>
                <a:ext cx="750" cy="423"/>
                <a:chOff x="0" y="3558"/>
                <a:chExt cx="750" cy="423"/>
              </a:xfrm>
            </p:grpSpPr>
            <p:sp>
              <p:nvSpPr>
                <p:cNvPr id="197667" name="Rectangle 35">
                  <a:extLst>
                    <a:ext uri="{FF2B5EF4-FFF2-40B4-BE49-F238E27FC236}">
                      <a16:creationId xmlns:a16="http://schemas.microsoft.com/office/drawing/2014/main" id="{BC50D5B5-B530-7040-A137-C40B59D8F746}"/>
                    </a:ext>
                  </a:extLst>
                </p:cNvPr>
                <p:cNvSpPr>
                  <a:spLocks noChangeArrowheads="1"/>
                </p:cNvSpPr>
                <p:nvPr/>
              </p:nvSpPr>
              <p:spPr bwMode="auto">
                <a:xfrm>
                  <a:off x="43" y="3558"/>
                  <a:ext cx="664" cy="4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226800" rIns="0" bIns="10800" anchor="ctr"/>
                <a:lstStyle/>
                <a:p>
                  <a:pPr algn="ctr">
                    <a:defRPr/>
                  </a:pPr>
                  <a:r>
                    <a:rPr lang="zh-CN" altLang="en-US" sz="1600" b="1">
                      <a:latin typeface="Times New Roman" charset="0"/>
                      <a:ea typeface="宋体" charset="0"/>
                      <a:cs typeface="宋体" charset="0"/>
                    </a:rPr>
                    <a:t>时间</a:t>
                  </a:r>
                  <a:endParaRPr lang="en-US" altLang="zh-CN" sz="1600" b="1">
                    <a:latin typeface="Times New Roman" charset="0"/>
                    <a:ea typeface="宋体" charset="0"/>
                    <a:cs typeface="宋体" charset="0"/>
                  </a:endParaRPr>
                </a:p>
                <a:p>
                  <a:pPr algn="ctr" eaLnBrk="0" hangingPunct="0">
                    <a:defRPr/>
                  </a:pPr>
                  <a:endParaRPr lang="zh-CN" altLang="en-US" sz="1600" b="1">
                    <a:latin typeface="Times New Roman" charset="0"/>
                    <a:ea typeface="宋体" charset="0"/>
                    <a:cs typeface="宋体" charset="0"/>
                  </a:endParaRPr>
                </a:p>
              </p:txBody>
            </p:sp>
            <p:sp>
              <p:nvSpPr>
                <p:cNvPr id="197733" name="Rectangle 101">
                  <a:extLst>
                    <a:ext uri="{FF2B5EF4-FFF2-40B4-BE49-F238E27FC236}">
                      <a16:creationId xmlns:a16="http://schemas.microsoft.com/office/drawing/2014/main" id="{9400BFBC-F95E-0D4A-A464-8D00330B02E6}"/>
                    </a:ext>
                  </a:extLst>
                </p:cNvPr>
                <p:cNvSpPr>
                  <a:spLocks noChangeArrowheads="1"/>
                </p:cNvSpPr>
                <p:nvPr/>
              </p:nvSpPr>
              <p:spPr bwMode="auto">
                <a:xfrm>
                  <a:off x="0" y="3558"/>
                  <a:ext cx="750" cy="423"/>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226800" rIns="0" bIns="10800" anchor="ctr"/>
                <a:lstStyle/>
                <a:p>
                  <a:pPr>
                    <a:defRPr/>
                  </a:pPr>
                  <a:endParaRPr lang="zh-CN" altLang="en-US">
                    <a:latin typeface="Tahoma" charset="0"/>
                    <a:ea typeface="黑体" charset="0"/>
                    <a:cs typeface="黑体" charset="0"/>
                  </a:endParaRPr>
                </a:p>
              </p:txBody>
            </p:sp>
          </p:grpSp>
          <p:grpSp>
            <p:nvGrpSpPr>
              <p:cNvPr id="26661" name="Group 104">
                <a:extLst>
                  <a:ext uri="{FF2B5EF4-FFF2-40B4-BE49-F238E27FC236}">
                    <a16:creationId xmlns:a16="http://schemas.microsoft.com/office/drawing/2014/main" id="{E9C9E391-E79D-E046-BAE9-A5FF4489CBD8}"/>
                  </a:ext>
                </a:extLst>
              </p:cNvPr>
              <p:cNvGrpSpPr>
                <a:grpSpLocks/>
              </p:cNvGrpSpPr>
              <p:nvPr/>
            </p:nvGrpSpPr>
            <p:grpSpPr bwMode="auto">
              <a:xfrm>
                <a:off x="750" y="3558"/>
                <a:ext cx="794" cy="423"/>
                <a:chOff x="750" y="3558"/>
                <a:chExt cx="794" cy="423"/>
              </a:xfrm>
            </p:grpSpPr>
            <p:sp>
              <p:nvSpPr>
                <p:cNvPr id="197668" name="Rectangle 36">
                  <a:extLst>
                    <a:ext uri="{FF2B5EF4-FFF2-40B4-BE49-F238E27FC236}">
                      <a16:creationId xmlns:a16="http://schemas.microsoft.com/office/drawing/2014/main" id="{E512DEED-9C06-BB48-A53B-463758BFFD09}"/>
                    </a:ext>
                  </a:extLst>
                </p:cNvPr>
                <p:cNvSpPr>
                  <a:spLocks noChangeArrowheads="1"/>
                </p:cNvSpPr>
                <p:nvPr/>
              </p:nvSpPr>
              <p:spPr bwMode="auto">
                <a:xfrm>
                  <a:off x="793" y="3558"/>
                  <a:ext cx="708" cy="4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226800" rIns="0" bIns="10800" anchor="ctr"/>
                <a:lstStyle/>
                <a:p>
                  <a:pPr algn="ctr">
                    <a:defRPr/>
                  </a:pPr>
                  <a:r>
                    <a:rPr lang="en-US" altLang="zh-CN" sz="1600" b="1">
                      <a:latin typeface="Times New Roman" charset="0"/>
                      <a:ea typeface="宋体" charset="0"/>
                      <a:cs typeface="宋体" charset="0"/>
                    </a:rPr>
                    <a:t>TIME</a:t>
                  </a:r>
                </a:p>
                <a:p>
                  <a:pPr algn="ctr" eaLnBrk="0" hangingPunct="0">
                    <a:defRPr/>
                  </a:pPr>
                  <a:endParaRPr lang="zh-CN" altLang="en-US" sz="1600" b="1">
                    <a:latin typeface="Times New Roman" charset="0"/>
                    <a:ea typeface="宋体" charset="0"/>
                    <a:cs typeface="宋体" charset="0"/>
                  </a:endParaRPr>
                </a:p>
              </p:txBody>
            </p:sp>
            <p:sp>
              <p:nvSpPr>
                <p:cNvPr id="197735" name="Rectangle 103">
                  <a:extLst>
                    <a:ext uri="{FF2B5EF4-FFF2-40B4-BE49-F238E27FC236}">
                      <a16:creationId xmlns:a16="http://schemas.microsoft.com/office/drawing/2014/main" id="{1359696A-4971-6748-AF43-433A1BEDD184}"/>
                    </a:ext>
                  </a:extLst>
                </p:cNvPr>
                <p:cNvSpPr>
                  <a:spLocks noChangeArrowheads="1"/>
                </p:cNvSpPr>
                <p:nvPr/>
              </p:nvSpPr>
              <p:spPr bwMode="auto">
                <a:xfrm>
                  <a:off x="750" y="3558"/>
                  <a:ext cx="794" cy="423"/>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226800" rIns="0" bIns="10800" anchor="ctr"/>
                <a:lstStyle/>
                <a:p>
                  <a:pPr>
                    <a:defRPr/>
                  </a:pPr>
                  <a:endParaRPr lang="zh-CN" altLang="en-US">
                    <a:latin typeface="Tahoma" charset="0"/>
                    <a:ea typeface="黑体" charset="0"/>
                    <a:cs typeface="黑体" charset="0"/>
                  </a:endParaRPr>
                </a:p>
              </p:txBody>
            </p:sp>
          </p:grpSp>
          <p:grpSp>
            <p:nvGrpSpPr>
              <p:cNvPr id="26662" name="Group 106">
                <a:extLst>
                  <a:ext uri="{FF2B5EF4-FFF2-40B4-BE49-F238E27FC236}">
                    <a16:creationId xmlns:a16="http://schemas.microsoft.com/office/drawing/2014/main" id="{FCCB4FF3-14DC-0C4D-B831-7C5F60A98956}"/>
                  </a:ext>
                </a:extLst>
              </p:cNvPr>
              <p:cNvGrpSpPr>
                <a:grpSpLocks/>
              </p:cNvGrpSpPr>
              <p:nvPr/>
            </p:nvGrpSpPr>
            <p:grpSpPr bwMode="auto">
              <a:xfrm>
                <a:off x="1544" y="3558"/>
                <a:ext cx="2522" cy="423"/>
                <a:chOff x="1544" y="3558"/>
                <a:chExt cx="2522" cy="423"/>
              </a:xfrm>
            </p:grpSpPr>
            <p:sp>
              <p:nvSpPr>
                <p:cNvPr id="197669" name="Rectangle 37">
                  <a:extLst>
                    <a:ext uri="{FF2B5EF4-FFF2-40B4-BE49-F238E27FC236}">
                      <a16:creationId xmlns:a16="http://schemas.microsoft.com/office/drawing/2014/main" id="{CAFB0BE9-6764-E84E-80F2-D941F6D00117}"/>
                    </a:ext>
                  </a:extLst>
                </p:cNvPr>
                <p:cNvSpPr>
                  <a:spLocks noChangeArrowheads="1"/>
                </p:cNvSpPr>
                <p:nvPr/>
              </p:nvSpPr>
              <p:spPr bwMode="auto">
                <a:xfrm>
                  <a:off x="1587" y="3558"/>
                  <a:ext cx="2436" cy="4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226800" rIns="0" bIns="10800" anchor="ct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lgn="ctr"/>
                  <a:r>
                    <a:rPr kumimoji="0" lang="zh-CN" altLang="en-US" sz="1600" b="1">
                      <a:latin typeface="Times New Roman" panose="02020603050405020304" pitchFamily="18" charset="0"/>
                      <a:ea typeface="宋体" panose="02010600030101010101" pitchFamily="2" charset="-122"/>
                    </a:rPr>
                    <a:t>格式为“</a:t>
                  </a:r>
                  <a:r>
                    <a:rPr kumimoji="0" lang="en-US" altLang="zh-CN" sz="1600" b="1">
                      <a:latin typeface="Times New Roman" panose="02020603050405020304" pitchFamily="18" charset="0"/>
                      <a:ea typeface="宋体" panose="02010600030101010101" pitchFamily="2" charset="-122"/>
                    </a:rPr>
                    <a:t>hhmmss</a:t>
                  </a:r>
                  <a:r>
                    <a:rPr kumimoji="0" lang="zh-CN" altLang="en-US" sz="1600" b="1">
                      <a:latin typeface="Times New Roman" panose="02020603050405020304" pitchFamily="18" charset="0"/>
                      <a:ea typeface="宋体" panose="02010600030101010101" pitchFamily="2" charset="-122"/>
                    </a:rPr>
                    <a:t>”</a:t>
                  </a:r>
                  <a:r>
                    <a:rPr kumimoji="0" lang="en-US" altLang="zh-CN" sz="1600" b="1">
                      <a:latin typeface="Times New Roman" panose="02020603050405020304" pitchFamily="18" charset="0"/>
                      <a:ea typeface="宋体" panose="02010600030101010101" pitchFamily="2" charset="-122"/>
                    </a:rPr>
                    <a:t>,hh</a:t>
                  </a:r>
                  <a:r>
                    <a:rPr kumimoji="0" lang="zh-CN" altLang="en-US" sz="1600" b="1">
                      <a:latin typeface="Times New Roman" panose="02020603050405020304" pitchFamily="18" charset="0"/>
                      <a:ea typeface="宋体" panose="02010600030101010101" pitchFamily="2" charset="-122"/>
                    </a:rPr>
                    <a:t>表示小时，范围为</a:t>
                  </a:r>
                  <a:r>
                    <a:rPr kumimoji="0" lang="en-US" altLang="zh-CN" sz="1600" b="1">
                      <a:latin typeface="Times New Roman" panose="02020603050405020304" pitchFamily="18" charset="0"/>
                      <a:ea typeface="宋体" panose="02010600030101010101" pitchFamily="2" charset="-122"/>
                    </a:rPr>
                    <a:t>0~24</a:t>
                  </a:r>
                  <a:r>
                    <a:rPr kumimoji="0" lang="zh-CN" altLang="en-US" sz="1600" b="1">
                      <a:latin typeface="Times New Roman" panose="02020603050405020304" pitchFamily="18" charset="0"/>
                      <a:ea typeface="宋体" panose="02010600030101010101" pitchFamily="2" charset="-122"/>
                    </a:rPr>
                    <a:t>；</a:t>
                  </a:r>
                  <a:r>
                    <a:rPr kumimoji="0" lang="en-US" altLang="zh-CN" sz="1600" b="1">
                      <a:latin typeface="Times New Roman" panose="02020603050405020304" pitchFamily="18" charset="0"/>
                      <a:ea typeface="宋体" panose="02010600030101010101" pitchFamily="2" charset="-122"/>
                    </a:rPr>
                    <a:t>mm</a:t>
                  </a:r>
                  <a:r>
                    <a:rPr kumimoji="0" lang="zh-CN" altLang="en-US" sz="1600" b="1">
                      <a:latin typeface="Times New Roman" panose="02020603050405020304" pitchFamily="18" charset="0"/>
                      <a:ea typeface="宋体" panose="02010600030101010101" pitchFamily="2" charset="-122"/>
                    </a:rPr>
                    <a:t>为分钟，</a:t>
                  </a:r>
                  <a:r>
                    <a:rPr kumimoji="0" lang="en-US" altLang="zh-CN" sz="1600" b="1">
                      <a:latin typeface="Times New Roman" panose="02020603050405020304" pitchFamily="18" charset="0"/>
                      <a:ea typeface="宋体" panose="02010600030101010101" pitchFamily="2" charset="-122"/>
                    </a:rPr>
                    <a:t>ss</a:t>
                  </a:r>
                  <a:r>
                    <a:rPr kumimoji="0" lang="zh-CN" altLang="en-US" sz="1600" b="1">
                      <a:latin typeface="Times New Roman" panose="02020603050405020304" pitchFamily="18" charset="0"/>
                      <a:ea typeface="宋体" panose="02010600030101010101" pitchFamily="2" charset="-122"/>
                    </a:rPr>
                    <a:t>表示秒，范围都是</a:t>
                  </a:r>
                  <a:r>
                    <a:rPr kumimoji="0" lang="en-US" altLang="zh-CN" sz="1600" b="1">
                      <a:latin typeface="Times New Roman" panose="02020603050405020304" pitchFamily="18" charset="0"/>
                      <a:ea typeface="宋体" panose="02010600030101010101" pitchFamily="2" charset="-122"/>
                    </a:rPr>
                    <a:t>0~59</a:t>
                  </a:r>
                  <a:r>
                    <a:rPr kumimoji="0" lang="zh-CN" altLang="en-US" sz="1600" b="1">
                      <a:latin typeface="Times New Roman" panose="02020603050405020304" pitchFamily="18" charset="0"/>
                      <a:ea typeface="宋体" panose="02010600030101010101" pitchFamily="2" charset="-122"/>
                    </a:rPr>
                    <a:t>。</a:t>
                  </a:r>
                  <a:endParaRPr kumimoji="0" lang="en-US" altLang="zh-CN" sz="1600" b="1">
                    <a:latin typeface="Times New Roman" panose="02020603050405020304" pitchFamily="18" charset="0"/>
                    <a:ea typeface="宋体" panose="02010600030101010101" pitchFamily="2" charset="-122"/>
                  </a:endParaRPr>
                </a:p>
                <a:p>
                  <a:pPr algn="ctr" eaLnBrk="0" hangingPunct="0"/>
                  <a:endParaRPr kumimoji="0" lang="zh-CN" altLang="en-US" sz="1600" b="1">
                    <a:latin typeface="Times New Roman" panose="02020603050405020304" pitchFamily="18" charset="0"/>
                    <a:ea typeface="宋体" panose="02010600030101010101" pitchFamily="2" charset="-122"/>
                  </a:endParaRPr>
                </a:p>
              </p:txBody>
            </p:sp>
            <p:sp>
              <p:nvSpPr>
                <p:cNvPr id="197737" name="Rectangle 105">
                  <a:extLst>
                    <a:ext uri="{FF2B5EF4-FFF2-40B4-BE49-F238E27FC236}">
                      <a16:creationId xmlns:a16="http://schemas.microsoft.com/office/drawing/2014/main" id="{C22FAA2D-734F-6341-8D70-17D80F6CB4E9}"/>
                    </a:ext>
                  </a:extLst>
                </p:cNvPr>
                <p:cNvSpPr>
                  <a:spLocks noChangeArrowheads="1"/>
                </p:cNvSpPr>
                <p:nvPr/>
              </p:nvSpPr>
              <p:spPr bwMode="auto">
                <a:xfrm>
                  <a:off x="1544" y="3558"/>
                  <a:ext cx="2522" cy="423"/>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226800" rIns="0" bIns="10800" anchor="ctr"/>
                <a:lstStyle/>
                <a:p>
                  <a:pPr>
                    <a:defRPr/>
                  </a:pPr>
                  <a:endParaRPr lang="zh-CN" altLang="en-US">
                    <a:latin typeface="Tahoma" charset="0"/>
                    <a:ea typeface="黑体" charset="0"/>
                    <a:cs typeface="黑体" charset="0"/>
                  </a:endParaRPr>
                </a:p>
              </p:txBody>
            </p:sp>
          </p:grpSp>
          <p:grpSp>
            <p:nvGrpSpPr>
              <p:cNvPr id="26663" name="Group 108">
                <a:extLst>
                  <a:ext uri="{FF2B5EF4-FFF2-40B4-BE49-F238E27FC236}">
                    <a16:creationId xmlns:a16="http://schemas.microsoft.com/office/drawing/2014/main" id="{D2DD465A-D58A-CB46-AEF6-1AF91B13B9F1}"/>
                  </a:ext>
                </a:extLst>
              </p:cNvPr>
              <p:cNvGrpSpPr>
                <a:grpSpLocks/>
              </p:cNvGrpSpPr>
              <p:nvPr/>
            </p:nvGrpSpPr>
            <p:grpSpPr bwMode="auto">
              <a:xfrm>
                <a:off x="0" y="3981"/>
                <a:ext cx="750" cy="423"/>
                <a:chOff x="0" y="3981"/>
                <a:chExt cx="750" cy="423"/>
              </a:xfrm>
            </p:grpSpPr>
            <p:sp>
              <p:nvSpPr>
                <p:cNvPr id="197670" name="Rectangle 38">
                  <a:extLst>
                    <a:ext uri="{FF2B5EF4-FFF2-40B4-BE49-F238E27FC236}">
                      <a16:creationId xmlns:a16="http://schemas.microsoft.com/office/drawing/2014/main" id="{EF69D54E-3E94-5541-9050-76C14AF6125A}"/>
                    </a:ext>
                  </a:extLst>
                </p:cNvPr>
                <p:cNvSpPr>
                  <a:spLocks noChangeArrowheads="1"/>
                </p:cNvSpPr>
                <p:nvPr/>
              </p:nvSpPr>
              <p:spPr bwMode="auto">
                <a:xfrm>
                  <a:off x="43" y="3981"/>
                  <a:ext cx="664" cy="4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226800" rIns="0" bIns="10800" anchor="ctr"/>
                <a:lstStyle/>
                <a:p>
                  <a:pPr algn="ctr">
                    <a:defRPr/>
                  </a:pPr>
                  <a:r>
                    <a:rPr lang="zh-CN" altLang="en-US" sz="1600" b="1">
                      <a:latin typeface="Times New Roman" charset="0"/>
                      <a:ea typeface="宋体" charset="0"/>
                      <a:cs typeface="宋体" charset="0"/>
                    </a:rPr>
                    <a:t>时标</a:t>
                  </a:r>
                  <a:endParaRPr lang="en-US" altLang="zh-CN" sz="1600" b="1">
                    <a:latin typeface="Times New Roman" charset="0"/>
                    <a:ea typeface="宋体" charset="0"/>
                    <a:cs typeface="宋体" charset="0"/>
                  </a:endParaRPr>
                </a:p>
                <a:p>
                  <a:pPr algn="ctr" eaLnBrk="0" hangingPunct="0">
                    <a:defRPr/>
                  </a:pPr>
                  <a:endParaRPr lang="zh-CN" altLang="en-US" sz="1600" b="1">
                    <a:latin typeface="Times New Roman" charset="0"/>
                    <a:ea typeface="宋体" charset="0"/>
                    <a:cs typeface="宋体" charset="0"/>
                  </a:endParaRPr>
                </a:p>
              </p:txBody>
            </p:sp>
            <p:sp>
              <p:nvSpPr>
                <p:cNvPr id="197739" name="Rectangle 107">
                  <a:extLst>
                    <a:ext uri="{FF2B5EF4-FFF2-40B4-BE49-F238E27FC236}">
                      <a16:creationId xmlns:a16="http://schemas.microsoft.com/office/drawing/2014/main" id="{C5B58003-B25C-0D4A-9245-B8317927B367}"/>
                    </a:ext>
                  </a:extLst>
                </p:cNvPr>
                <p:cNvSpPr>
                  <a:spLocks noChangeArrowheads="1"/>
                </p:cNvSpPr>
                <p:nvPr/>
              </p:nvSpPr>
              <p:spPr bwMode="auto">
                <a:xfrm>
                  <a:off x="0" y="3981"/>
                  <a:ext cx="750" cy="423"/>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226800" rIns="0" bIns="10800" anchor="ctr"/>
                <a:lstStyle/>
                <a:p>
                  <a:pPr>
                    <a:defRPr/>
                  </a:pPr>
                  <a:endParaRPr lang="zh-CN" altLang="en-US">
                    <a:latin typeface="Tahoma" charset="0"/>
                    <a:ea typeface="黑体" charset="0"/>
                    <a:cs typeface="黑体" charset="0"/>
                  </a:endParaRPr>
                </a:p>
              </p:txBody>
            </p:sp>
          </p:grpSp>
          <p:grpSp>
            <p:nvGrpSpPr>
              <p:cNvPr id="26664" name="Group 110">
                <a:extLst>
                  <a:ext uri="{FF2B5EF4-FFF2-40B4-BE49-F238E27FC236}">
                    <a16:creationId xmlns:a16="http://schemas.microsoft.com/office/drawing/2014/main" id="{277C2033-2DF2-EC42-83DD-E91EFF6D7116}"/>
                  </a:ext>
                </a:extLst>
              </p:cNvPr>
              <p:cNvGrpSpPr>
                <a:grpSpLocks/>
              </p:cNvGrpSpPr>
              <p:nvPr/>
            </p:nvGrpSpPr>
            <p:grpSpPr bwMode="auto">
              <a:xfrm>
                <a:off x="750" y="3981"/>
                <a:ext cx="794" cy="423"/>
                <a:chOff x="750" y="3981"/>
                <a:chExt cx="794" cy="423"/>
              </a:xfrm>
            </p:grpSpPr>
            <p:sp>
              <p:nvSpPr>
                <p:cNvPr id="197671" name="Rectangle 39">
                  <a:extLst>
                    <a:ext uri="{FF2B5EF4-FFF2-40B4-BE49-F238E27FC236}">
                      <a16:creationId xmlns:a16="http://schemas.microsoft.com/office/drawing/2014/main" id="{A4868944-1BB2-5441-B8D2-DAC81476080D}"/>
                    </a:ext>
                  </a:extLst>
                </p:cNvPr>
                <p:cNvSpPr>
                  <a:spLocks noChangeArrowheads="1"/>
                </p:cNvSpPr>
                <p:nvPr/>
              </p:nvSpPr>
              <p:spPr bwMode="auto">
                <a:xfrm>
                  <a:off x="793" y="3981"/>
                  <a:ext cx="708" cy="4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226800" rIns="0" bIns="10800" anchor="ctr"/>
                <a:lstStyle/>
                <a:p>
                  <a:pPr algn="ctr">
                    <a:defRPr/>
                  </a:pPr>
                  <a:r>
                    <a:rPr lang="en-US" altLang="zh-CN" sz="1600" b="1">
                      <a:latin typeface="Times New Roman" charset="0"/>
                      <a:ea typeface="宋体" charset="0"/>
                      <a:cs typeface="宋体" charset="0"/>
                    </a:rPr>
                    <a:t>TIMESTAMP</a:t>
                  </a:r>
                </a:p>
                <a:p>
                  <a:pPr algn="ctr" eaLnBrk="0" hangingPunct="0">
                    <a:defRPr/>
                  </a:pPr>
                  <a:endParaRPr lang="zh-CN" altLang="en-US" sz="1600" b="1">
                    <a:latin typeface="Times New Roman" charset="0"/>
                    <a:ea typeface="宋体" charset="0"/>
                    <a:cs typeface="宋体" charset="0"/>
                  </a:endParaRPr>
                </a:p>
              </p:txBody>
            </p:sp>
            <p:sp>
              <p:nvSpPr>
                <p:cNvPr id="197741" name="Rectangle 109">
                  <a:extLst>
                    <a:ext uri="{FF2B5EF4-FFF2-40B4-BE49-F238E27FC236}">
                      <a16:creationId xmlns:a16="http://schemas.microsoft.com/office/drawing/2014/main" id="{AB511F1E-796E-2448-B5DF-DF619166FBB9}"/>
                    </a:ext>
                  </a:extLst>
                </p:cNvPr>
                <p:cNvSpPr>
                  <a:spLocks noChangeArrowheads="1"/>
                </p:cNvSpPr>
                <p:nvPr/>
              </p:nvSpPr>
              <p:spPr bwMode="auto">
                <a:xfrm>
                  <a:off x="750" y="3981"/>
                  <a:ext cx="794" cy="423"/>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226800" rIns="0" bIns="10800" anchor="ctr"/>
                <a:lstStyle/>
                <a:p>
                  <a:pPr>
                    <a:defRPr/>
                  </a:pPr>
                  <a:endParaRPr lang="zh-CN" altLang="en-US">
                    <a:latin typeface="Tahoma" charset="0"/>
                    <a:ea typeface="黑体" charset="0"/>
                    <a:cs typeface="黑体" charset="0"/>
                  </a:endParaRPr>
                </a:p>
              </p:txBody>
            </p:sp>
          </p:grpSp>
          <p:grpSp>
            <p:nvGrpSpPr>
              <p:cNvPr id="26665" name="Group 112">
                <a:extLst>
                  <a:ext uri="{FF2B5EF4-FFF2-40B4-BE49-F238E27FC236}">
                    <a16:creationId xmlns:a16="http://schemas.microsoft.com/office/drawing/2014/main" id="{7AFFEBF5-F6BD-C243-805D-770AA4230D7A}"/>
                  </a:ext>
                </a:extLst>
              </p:cNvPr>
              <p:cNvGrpSpPr>
                <a:grpSpLocks/>
              </p:cNvGrpSpPr>
              <p:nvPr/>
            </p:nvGrpSpPr>
            <p:grpSpPr bwMode="auto">
              <a:xfrm>
                <a:off x="1544" y="3981"/>
                <a:ext cx="2522" cy="423"/>
                <a:chOff x="1544" y="3981"/>
                <a:chExt cx="2522" cy="423"/>
              </a:xfrm>
            </p:grpSpPr>
            <p:sp>
              <p:nvSpPr>
                <p:cNvPr id="197672" name="Rectangle 40">
                  <a:extLst>
                    <a:ext uri="{FF2B5EF4-FFF2-40B4-BE49-F238E27FC236}">
                      <a16:creationId xmlns:a16="http://schemas.microsoft.com/office/drawing/2014/main" id="{71E3ECD6-1A4B-B04B-8A9A-018CF0B11DB1}"/>
                    </a:ext>
                  </a:extLst>
                </p:cNvPr>
                <p:cNvSpPr>
                  <a:spLocks noChangeArrowheads="1"/>
                </p:cNvSpPr>
                <p:nvPr/>
              </p:nvSpPr>
              <p:spPr bwMode="auto">
                <a:xfrm>
                  <a:off x="1587" y="3981"/>
                  <a:ext cx="2436" cy="4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226800" rIns="0" bIns="10800" anchor="ct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lgn="ctr"/>
                  <a:r>
                    <a:rPr kumimoji="0" lang="zh-CN" altLang="en-US" sz="1600" b="1">
                      <a:latin typeface="Times New Roman" panose="02020603050405020304" pitchFamily="18" charset="0"/>
                      <a:ea typeface="宋体" panose="02010600030101010101" pitchFamily="2" charset="-122"/>
                    </a:rPr>
                    <a:t>格式为“</a:t>
                  </a:r>
                  <a:r>
                    <a:rPr kumimoji="0" lang="en-US" altLang="zh-CN" sz="1600" b="1">
                      <a:latin typeface="Times New Roman" panose="02020603050405020304" pitchFamily="18" charset="0"/>
                      <a:ea typeface="宋体" panose="02010600030101010101" pitchFamily="2" charset="-122"/>
                    </a:rPr>
                    <a:t>yyyymmddhhmmssnnnnnn</a:t>
                  </a:r>
                  <a:r>
                    <a:rPr kumimoji="0" lang="zh-CN" altLang="en-US" sz="1600" b="1">
                      <a:latin typeface="Times New Roman" panose="02020603050405020304" pitchFamily="18" charset="0"/>
                      <a:ea typeface="宋体" panose="02010600030101010101" pitchFamily="2" charset="-122"/>
                    </a:rPr>
                    <a:t>”，其中“</a:t>
                  </a:r>
                  <a:r>
                    <a:rPr kumimoji="0" lang="en-US" altLang="zh-CN" sz="1600" b="1">
                      <a:latin typeface="Times New Roman" panose="02020603050405020304" pitchFamily="18" charset="0"/>
                      <a:ea typeface="宋体" panose="02010600030101010101" pitchFamily="2" charset="-122"/>
                    </a:rPr>
                    <a:t>nnnnnn</a:t>
                  </a:r>
                  <a:r>
                    <a:rPr kumimoji="0" lang="zh-CN" altLang="en-US" sz="1600" b="1">
                      <a:latin typeface="Times New Roman" panose="02020603050405020304" pitchFamily="18" charset="0"/>
                      <a:ea typeface="宋体" panose="02010600030101010101" pitchFamily="2" charset="-122"/>
                    </a:rPr>
                    <a:t>”表示微秒，范围为</a:t>
                  </a:r>
                  <a:r>
                    <a:rPr kumimoji="0" lang="en-US" altLang="zh-CN" sz="1600" b="1">
                      <a:latin typeface="Times New Roman" panose="02020603050405020304" pitchFamily="18" charset="0"/>
                      <a:ea typeface="宋体" panose="02010600030101010101" pitchFamily="2" charset="-122"/>
                    </a:rPr>
                    <a:t>0~99999</a:t>
                  </a:r>
                  <a:r>
                    <a:rPr kumimoji="0" lang="zh-CN" altLang="en-US" sz="1600" b="1">
                      <a:latin typeface="Times New Roman" panose="02020603050405020304" pitchFamily="18" charset="0"/>
                      <a:ea typeface="宋体" panose="02010600030101010101" pitchFamily="2" charset="-122"/>
                    </a:rPr>
                    <a:t>，其他符号的意义同上。</a:t>
                  </a:r>
                  <a:endParaRPr kumimoji="0" lang="en-US" altLang="zh-CN" sz="1600" b="1">
                    <a:latin typeface="Times New Roman" panose="02020603050405020304" pitchFamily="18" charset="0"/>
                    <a:ea typeface="宋体" panose="02010600030101010101" pitchFamily="2" charset="-122"/>
                  </a:endParaRPr>
                </a:p>
                <a:p>
                  <a:pPr algn="ctr" eaLnBrk="0" hangingPunct="0"/>
                  <a:endParaRPr kumimoji="0" lang="zh-CN" altLang="en-US" sz="1600" b="1">
                    <a:latin typeface="Times New Roman" panose="02020603050405020304" pitchFamily="18" charset="0"/>
                    <a:ea typeface="宋体" panose="02010600030101010101" pitchFamily="2" charset="-122"/>
                  </a:endParaRPr>
                </a:p>
              </p:txBody>
            </p:sp>
            <p:sp>
              <p:nvSpPr>
                <p:cNvPr id="197743" name="Rectangle 111">
                  <a:extLst>
                    <a:ext uri="{FF2B5EF4-FFF2-40B4-BE49-F238E27FC236}">
                      <a16:creationId xmlns:a16="http://schemas.microsoft.com/office/drawing/2014/main" id="{FDEE13EB-1ECF-744E-9088-E6F35891C036}"/>
                    </a:ext>
                  </a:extLst>
                </p:cNvPr>
                <p:cNvSpPr>
                  <a:spLocks noChangeArrowheads="1"/>
                </p:cNvSpPr>
                <p:nvPr/>
              </p:nvSpPr>
              <p:spPr bwMode="auto">
                <a:xfrm>
                  <a:off x="1544" y="3981"/>
                  <a:ext cx="2522" cy="423"/>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226800" rIns="0" bIns="10800" anchor="ctr"/>
                <a:lstStyle/>
                <a:p>
                  <a:pPr>
                    <a:defRPr/>
                  </a:pPr>
                  <a:endParaRPr lang="zh-CN" altLang="en-US">
                    <a:latin typeface="Tahoma" charset="0"/>
                    <a:ea typeface="黑体" charset="0"/>
                    <a:cs typeface="黑体" charset="0"/>
                  </a:endParaRPr>
                </a:p>
              </p:txBody>
            </p:sp>
          </p:grpSp>
        </p:grpSp>
        <p:sp>
          <p:nvSpPr>
            <p:cNvPr id="197746" name="Rectangle 114">
              <a:extLst>
                <a:ext uri="{FF2B5EF4-FFF2-40B4-BE49-F238E27FC236}">
                  <a16:creationId xmlns:a16="http://schemas.microsoft.com/office/drawing/2014/main" id="{A61C8E08-DAD5-004D-AC9B-C44AC47BF4A2}"/>
                </a:ext>
              </a:extLst>
            </p:cNvPr>
            <p:cNvSpPr>
              <a:spLocks noChangeArrowheads="1"/>
            </p:cNvSpPr>
            <p:nvPr/>
          </p:nvSpPr>
          <p:spPr bwMode="auto">
            <a:xfrm>
              <a:off x="-3" y="-3"/>
              <a:ext cx="4072" cy="4410"/>
            </a:xfrm>
            <a:prstGeom prst="rect">
              <a:avLst/>
            </a:prstGeom>
            <a:noFill/>
            <a:ln w="9525">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226800" rIns="0" bIns="10800" anchor="ctr"/>
            <a:lstStyle/>
            <a:p>
              <a:pPr>
                <a:defRPr/>
              </a:pPr>
              <a:endParaRPr lang="zh-CN" altLang="en-US">
                <a:latin typeface="Tahoma" charset="0"/>
                <a:ea typeface="黑体" charset="0"/>
                <a:cs typeface="黑体"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466" name="Rectangle 2">
            <a:extLst>
              <a:ext uri="{FF2B5EF4-FFF2-40B4-BE49-F238E27FC236}">
                <a16:creationId xmlns:a16="http://schemas.microsoft.com/office/drawing/2014/main" id="{458FD240-F727-384B-9106-D011CF52499A}"/>
              </a:ext>
            </a:extLst>
          </p:cNvPr>
          <p:cNvSpPr>
            <a:spLocks noGrp="1" noChangeArrowheads="1"/>
          </p:cNvSpPr>
          <p:nvPr>
            <p:ph type="title"/>
          </p:nvPr>
        </p:nvSpPr>
        <p:spPr/>
        <p:txBody>
          <a:bodyPr/>
          <a:lstStyle/>
          <a:p>
            <a:pPr>
              <a:defRPr/>
            </a:pPr>
            <a:r>
              <a:rPr lang="en-US" altLang="zh-CN" dirty="0">
                <a:solidFill>
                  <a:schemeClr val="bg2">
                    <a:lumMod val="10000"/>
                  </a:schemeClr>
                </a:solidFill>
              </a:rPr>
              <a:t>1. </a:t>
            </a:r>
            <a:r>
              <a:rPr lang="zh-CN" altLang="en-US" dirty="0">
                <a:solidFill>
                  <a:schemeClr val="bg2">
                    <a:lumMod val="10000"/>
                  </a:schemeClr>
                </a:solidFill>
              </a:rPr>
              <a:t>修改某一个元组的值</a:t>
            </a:r>
          </a:p>
        </p:txBody>
      </p:sp>
      <p:sp>
        <p:nvSpPr>
          <p:cNvPr id="958467" name="Rectangle 3">
            <a:extLst>
              <a:ext uri="{FF2B5EF4-FFF2-40B4-BE49-F238E27FC236}">
                <a16:creationId xmlns:a16="http://schemas.microsoft.com/office/drawing/2014/main" id="{E90986FA-D56D-5446-B83E-EF06791F8F90}"/>
              </a:ext>
            </a:extLst>
          </p:cNvPr>
          <p:cNvSpPr>
            <a:spLocks noGrp="1" noChangeArrowheads="1"/>
          </p:cNvSpPr>
          <p:nvPr>
            <p:ph idx="1"/>
          </p:nvPr>
        </p:nvSpPr>
        <p:spPr>
          <a:xfrm>
            <a:off x="416960" y="1001712"/>
            <a:ext cx="4843409" cy="4561851"/>
          </a:xfrm>
        </p:spPr>
        <p:txBody>
          <a:bodyPr vert="horz" lIns="91440" tIns="45720" rIns="91440" bIns="45720" rtlCol="0">
            <a:noAutofit/>
          </a:bodyPr>
          <a:lstStyle/>
          <a:p>
            <a:pPr marL="0" indent="0">
              <a:buNone/>
            </a:pPr>
            <a:r>
              <a:rPr lang="en-US" altLang="zh-CN" sz="2000" b="1" dirty="0">
                <a:solidFill>
                  <a:schemeClr val="accent1">
                    <a:lumMod val="50000"/>
                  </a:schemeClr>
                </a:solidFill>
              </a:rPr>
              <a:t>1. </a:t>
            </a:r>
            <a:r>
              <a:rPr lang="zh-CN" altLang="en-US" sz="2000" b="1" dirty="0">
                <a:solidFill>
                  <a:schemeClr val="accent1">
                    <a:lumMod val="50000"/>
                  </a:schemeClr>
                </a:solidFill>
              </a:rPr>
              <a:t>修改某一个元组的值</a:t>
            </a:r>
            <a:endParaRPr lang="en-US" altLang="zh-CN" sz="2000" b="1" dirty="0">
              <a:solidFill>
                <a:schemeClr val="accent1">
                  <a:lumMod val="50000"/>
                </a:schemeClr>
              </a:solidFill>
            </a:endParaRPr>
          </a:p>
          <a:p>
            <a:pPr marL="0" indent="0">
              <a:buNone/>
            </a:pPr>
            <a:r>
              <a:rPr lang="zh-CN" altLang="en-US" sz="2000" b="1" dirty="0">
                <a:solidFill>
                  <a:schemeClr val="accent1">
                    <a:lumMod val="50000"/>
                  </a:schemeClr>
                </a:solidFill>
              </a:rPr>
              <a:t>例：将学生</a:t>
            </a:r>
            <a:r>
              <a:rPr lang="en-US" altLang="zh-CN" sz="2000" b="1" dirty="0">
                <a:solidFill>
                  <a:schemeClr val="accent1">
                    <a:lumMod val="50000"/>
                  </a:schemeClr>
                </a:solidFill>
              </a:rPr>
              <a:t>95001</a:t>
            </a:r>
            <a:r>
              <a:rPr lang="zh-CN" altLang="en-US" sz="2000" b="1" dirty="0">
                <a:solidFill>
                  <a:schemeClr val="accent1">
                    <a:lumMod val="50000"/>
                  </a:schemeClr>
                </a:solidFill>
              </a:rPr>
              <a:t>的年龄改为</a:t>
            </a:r>
            <a:r>
              <a:rPr lang="en-US" altLang="zh-CN" sz="2000" b="1" dirty="0">
                <a:solidFill>
                  <a:schemeClr val="accent1">
                    <a:lumMod val="50000"/>
                  </a:schemeClr>
                </a:solidFill>
              </a:rPr>
              <a:t>22</a:t>
            </a:r>
            <a:r>
              <a:rPr lang="zh-CN" altLang="en-US" sz="2000" b="1" dirty="0">
                <a:solidFill>
                  <a:schemeClr val="accent1">
                    <a:lumMod val="50000"/>
                  </a:schemeClr>
                </a:solidFill>
              </a:rPr>
              <a:t>岁。</a:t>
            </a:r>
            <a:r>
              <a:rPr lang="en-US" altLang="zh-CN" sz="2000" b="1" dirty="0">
                <a:solidFill>
                  <a:schemeClr val="accent1">
                    <a:lumMod val="50000"/>
                  </a:schemeClr>
                </a:solidFill>
              </a:rPr>
              <a:t> </a:t>
            </a:r>
          </a:p>
          <a:p>
            <a:pPr marL="0" indent="0">
              <a:lnSpc>
                <a:spcPct val="100000"/>
              </a:lnSpc>
              <a:buNone/>
            </a:pPr>
            <a:r>
              <a:rPr lang="zh-CN" altLang="en-US" sz="2000" b="1" dirty="0">
                <a:solidFill>
                  <a:schemeClr val="accent1">
                    <a:lumMod val="50000"/>
                  </a:schemeClr>
                </a:solidFill>
              </a:rPr>
              <a:t>   </a:t>
            </a:r>
            <a:r>
              <a:rPr lang="en-US" altLang="zh-CN" sz="2000" b="1" dirty="0">
                <a:solidFill>
                  <a:schemeClr val="accent1">
                    <a:lumMod val="50000"/>
                  </a:schemeClr>
                </a:solidFill>
              </a:rPr>
              <a:t>UPDATE  Student</a:t>
            </a:r>
          </a:p>
          <a:p>
            <a:pPr marL="0" indent="0">
              <a:lnSpc>
                <a:spcPct val="100000"/>
              </a:lnSpc>
              <a:buNone/>
            </a:pPr>
            <a:r>
              <a:rPr lang="zh-CN" altLang="en-US" sz="2000" b="1" dirty="0">
                <a:solidFill>
                  <a:schemeClr val="accent1">
                    <a:lumMod val="50000"/>
                  </a:schemeClr>
                </a:solidFill>
              </a:rPr>
              <a:t>     </a:t>
            </a:r>
            <a:r>
              <a:rPr lang="en-US" altLang="zh-CN" sz="2000" b="1" dirty="0">
                <a:solidFill>
                  <a:schemeClr val="accent1">
                    <a:lumMod val="50000"/>
                  </a:schemeClr>
                </a:solidFill>
              </a:rPr>
              <a:t>SET Sage=22</a:t>
            </a:r>
          </a:p>
          <a:p>
            <a:pPr marL="0" indent="0">
              <a:lnSpc>
                <a:spcPct val="100000"/>
              </a:lnSpc>
              <a:buNone/>
            </a:pPr>
            <a:r>
              <a:rPr lang="zh-CN" altLang="en-US" sz="2000" b="1" dirty="0">
                <a:solidFill>
                  <a:schemeClr val="accent1">
                    <a:lumMod val="50000"/>
                  </a:schemeClr>
                </a:solidFill>
              </a:rPr>
              <a:t>     </a:t>
            </a:r>
            <a:r>
              <a:rPr lang="en-US" altLang="zh-CN" sz="2000" b="1" dirty="0">
                <a:solidFill>
                  <a:schemeClr val="accent1">
                    <a:lumMod val="50000"/>
                  </a:schemeClr>
                </a:solidFill>
              </a:rPr>
              <a:t>WHERE  </a:t>
            </a:r>
            <a:r>
              <a:rPr lang="en-US" altLang="zh-CN" sz="2000" b="1" dirty="0" err="1">
                <a:solidFill>
                  <a:schemeClr val="accent1">
                    <a:lumMod val="50000"/>
                  </a:schemeClr>
                </a:solidFill>
              </a:rPr>
              <a:t>Sno</a:t>
            </a:r>
            <a:r>
              <a:rPr lang="en-US" altLang="zh-CN" sz="2000" b="1" dirty="0">
                <a:solidFill>
                  <a:schemeClr val="accent1">
                    <a:lumMod val="50000"/>
                  </a:schemeClr>
                </a:solidFill>
              </a:rPr>
              <a:t>=</a:t>
            </a:r>
            <a:r>
              <a:rPr lang="zh-CN" altLang="en-US" sz="2000" b="1" dirty="0">
                <a:solidFill>
                  <a:schemeClr val="accent1">
                    <a:lumMod val="50000"/>
                  </a:schemeClr>
                </a:solidFill>
              </a:rPr>
              <a:t>‘</a:t>
            </a:r>
            <a:r>
              <a:rPr lang="en-US" altLang="zh-CN" sz="2000" b="1" dirty="0">
                <a:solidFill>
                  <a:schemeClr val="accent1">
                    <a:lumMod val="50000"/>
                  </a:schemeClr>
                </a:solidFill>
              </a:rPr>
              <a:t> 95001 </a:t>
            </a:r>
            <a:r>
              <a:rPr lang="zh-CN" altLang="en-US" sz="2000" b="1" dirty="0">
                <a:solidFill>
                  <a:schemeClr val="accent1">
                    <a:lumMod val="50000"/>
                  </a:schemeClr>
                </a:solidFill>
              </a:rPr>
              <a:t>’；</a:t>
            </a:r>
            <a:r>
              <a:rPr lang="en-US" altLang="zh-CN" sz="2000" b="1" dirty="0">
                <a:solidFill>
                  <a:schemeClr val="accent1">
                    <a:lumMod val="50000"/>
                  </a:schemeClr>
                </a:solidFill>
              </a:rPr>
              <a:t> </a:t>
            </a:r>
          </a:p>
          <a:p>
            <a:pPr marL="0" indent="0">
              <a:buNone/>
            </a:pPr>
            <a:r>
              <a:rPr lang="zh-CN" altLang="en-US" sz="2000" b="1" dirty="0">
                <a:solidFill>
                  <a:schemeClr val="accent1">
                    <a:lumMod val="50000"/>
                  </a:schemeClr>
                </a:solidFill>
              </a:rPr>
              <a:t>例：</a:t>
            </a:r>
            <a:r>
              <a:rPr lang="en-US" altLang="zh-CN" sz="2000" b="1" dirty="0">
                <a:solidFill>
                  <a:schemeClr val="accent1">
                    <a:lumMod val="50000"/>
                  </a:schemeClr>
                </a:solidFill>
              </a:rPr>
              <a:t> </a:t>
            </a:r>
            <a:r>
              <a:rPr lang="zh-CN" altLang="en-US" sz="2000" b="1" dirty="0">
                <a:solidFill>
                  <a:schemeClr val="accent1">
                    <a:lumMod val="50000"/>
                  </a:schemeClr>
                </a:solidFill>
              </a:rPr>
              <a:t>将所有学生的年龄增加</a:t>
            </a:r>
            <a:r>
              <a:rPr lang="en-US" altLang="zh-CN" sz="2000" b="1" dirty="0">
                <a:solidFill>
                  <a:schemeClr val="accent1">
                    <a:lumMod val="50000"/>
                  </a:schemeClr>
                </a:solidFill>
              </a:rPr>
              <a:t>1</a:t>
            </a:r>
            <a:r>
              <a:rPr lang="zh-CN" altLang="en-US" sz="2000" b="1" dirty="0">
                <a:solidFill>
                  <a:schemeClr val="accent1">
                    <a:lumMod val="50000"/>
                  </a:schemeClr>
                </a:solidFill>
              </a:rPr>
              <a:t>岁。</a:t>
            </a:r>
            <a:endParaRPr lang="en-US" altLang="zh-CN" sz="2000" b="1" dirty="0">
              <a:solidFill>
                <a:schemeClr val="accent1">
                  <a:lumMod val="50000"/>
                </a:schemeClr>
              </a:solidFill>
            </a:endParaRPr>
          </a:p>
          <a:p>
            <a:pPr marL="0" indent="0">
              <a:lnSpc>
                <a:spcPct val="100000"/>
              </a:lnSpc>
              <a:buNone/>
            </a:pPr>
            <a:r>
              <a:rPr lang="en-US" altLang="zh-CN" sz="2000" b="1" dirty="0">
                <a:solidFill>
                  <a:schemeClr val="accent1">
                    <a:lumMod val="50000"/>
                  </a:schemeClr>
                </a:solidFill>
              </a:rPr>
              <a:t>   UPDATE Student</a:t>
            </a:r>
          </a:p>
          <a:p>
            <a:pPr marL="0" indent="0">
              <a:lnSpc>
                <a:spcPct val="100000"/>
              </a:lnSpc>
              <a:buNone/>
            </a:pPr>
            <a:r>
              <a:rPr lang="zh-CN" altLang="en-US" sz="2000" b="1" dirty="0">
                <a:solidFill>
                  <a:schemeClr val="accent1">
                    <a:lumMod val="50000"/>
                  </a:schemeClr>
                </a:solidFill>
              </a:rPr>
              <a:t>     </a:t>
            </a:r>
            <a:r>
              <a:rPr lang="en-US" altLang="zh-CN" sz="2000" b="1" dirty="0">
                <a:solidFill>
                  <a:schemeClr val="accent1">
                    <a:lumMod val="50000"/>
                  </a:schemeClr>
                </a:solidFill>
              </a:rPr>
              <a:t>SET Sage= Sage+1</a:t>
            </a:r>
            <a:r>
              <a:rPr lang="zh-CN" altLang="en-US" sz="2000" b="1" dirty="0">
                <a:solidFill>
                  <a:schemeClr val="accent1">
                    <a:lumMod val="50000"/>
                  </a:schemeClr>
                </a:solidFill>
              </a:rPr>
              <a:t>；</a:t>
            </a:r>
          </a:p>
        </p:txBody>
      </p:sp>
      <p:sp>
        <p:nvSpPr>
          <p:cNvPr id="5" name="幻灯片编号占位符 5">
            <a:extLst>
              <a:ext uri="{FF2B5EF4-FFF2-40B4-BE49-F238E27FC236}">
                <a16:creationId xmlns:a16="http://schemas.microsoft.com/office/drawing/2014/main" id="{0B40D986-E7BA-3047-91E5-9C93970DB660}"/>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49204FDE-E31F-204E-9CF0-001D4085CFE7}" type="slidenum">
              <a:rPr kumimoji="0" lang="en-US" altLang="zh-CN" sz="1400">
                <a:ea typeface="宋体" panose="02010600030101010101" pitchFamily="2" charset="-122"/>
              </a:rPr>
              <a:pPr/>
              <a:t>90</a:t>
            </a:fld>
            <a:endParaRPr kumimoji="0" lang="en-US" altLang="zh-CN" sz="1400">
              <a:ea typeface="宋体" panose="02010600030101010101" pitchFamily="2" charset="-122"/>
            </a:endParaRPr>
          </a:p>
        </p:txBody>
      </p:sp>
      <p:sp>
        <p:nvSpPr>
          <p:cNvPr id="2" name="矩形 1">
            <a:extLst>
              <a:ext uri="{FF2B5EF4-FFF2-40B4-BE49-F238E27FC236}">
                <a16:creationId xmlns:a16="http://schemas.microsoft.com/office/drawing/2014/main" id="{E7238356-8037-AC47-B5D6-75A4945CDB36}"/>
              </a:ext>
            </a:extLst>
          </p:cNvPr>
          <p:cNvSpPr/>
          <p:nvPr/>
        </p:nvSpPr>
        <p:spPr>
          <a:xfrm>
            <a:off x="5562600" y="1001712"/>
            <a:ext cx="6096000" cy="2342244"/>
          </a:xfrm>
          <a:prstGeom prst="rect">
            <a:avLst/>
          </a:prstGeom>
        </p:spPr>
        <p:txBody>
          <a:bodyPr wrap="square">
            <a:spAutoFit/>
          </a:bodyPr>
          <a:lstStyle/>
          <a:p>
            <a:pPr>
              <a:lnSpc>
                <a:spcPct val="150000"/>
              </a:lnSpc>
            </a:pPr>
            <a:r>
              <a:rPr lang="en-US" altLang="zh-CN" sz="2000" b="1" dirty="0">
                <a:solidFill>
                  <a:schemeClr val="accent6">
                    <a:lumMod val="50000"/>
                  </a:schemeClr>
                </a:solidFill>
                <a:latin typeface="SimHei" panose="02010609060101010101" pitchFamily="49" charset="-122"/>
                <a:ea typeface="SimHei" panose="02010609060101010101" pitchFamily="49" charset="-122"/>
                <a:cs typeface="Arial" panose="020B0604020202020204" pitchFamily="34" charset="0"/>
              </a:rPr>
              <a:t>2.</a:t>
            </a:r>
            <a:r>
              <a:rPr lang="zh-CN" altLang="en-US" sz="2000" b="1" dirty="0">
                <a:solidFill>
                  <a:schemeClr val="accent6">
                    <a:lumMod val="50000"/>
                  </a:schemeClr>
                </a:solidFill>
                <a:latin typeface="SimHei" panose="02010609060101010101" pitchFamily="49" charset="-122"/>
                <a:ea typeface="SimHei" panose="02010609060101010101" pitchFamily="49" charset="-122"/>
                <a:cs typeface="Arial" panose="020B0604020202020204" pitchFamily="34" charset="0"/>
              </a:rPr>
              <a:t> 修改多个元组的值</a:t>
            </a:r>
            <a:endParaRPr lang="en-US" altLang="zh-CN" sz="2000" b="1" dirty="0">
              <a:solidFill>
                <a:schemeClr val="accent6">
                  <a:lumMod val="50000"/>
                </a:schemeClr>
              </a:solidFill>
              <a:latin typeface="SimHei" panose="02010609060101010101" pitchFamily="49" charset="-122"/>
              <a:ea typeface="SimHei" panose="02010609060101010101" pitchFamily="49" charset="-122"/>
              <a:cs typeface="Arial" panose="020B0604020202020204" pitchFamily="34" charset="0"/>
            </a:endParaRPr>
          </a:p>
          <a:p>
            <a:pPr>
              <a:lnSpc>
                <a:spcPct val="150000"/>
              </a:lnSpc>
            </a:pPr>
            <a:r>
              <a:rPr lang="zh-CN" altLang="en-US" sz="2000" b="1" dirty="0">
                <a:solidFill>
                  <a:schemeClr val="accent6">
                    <a:lumMod val="50000"/>
                  </a:schemeClr>
                </a:solidFill>
                <a:latin typeface="SimHei" panose="02010609060101010101" pitchFamily="49" charset="-122"/>
                <a:ea typeface="SimHei" panose="02010609060101010101" pitchFamily="49" charset="-122"/>
                <a:cs typeface="Arial" panose="020B0604020202020204" pitchFamily="34" charset="0"/>
              </a:rPr>
              <a:t>例：将信息系所有学生的年龄增加</a:t>
            </a:r>
            <a:r>
              <a:rPr lang="en-US" altLang="zh-CN" sz="2000" b="1" dirty="0">
                <a:solidFill>
                  <a:schemeClr val="accent6">
                    <a:lumMod val="50000"/>
                  </a:schemeClr>
                </a:solidFill>
                <a:latin typeface="SimHei" panose="02010609060101010101" pitchFamily="49" charset="-122"/>
                <a:ea typeface="SimHei" panose="02010609060101010101" pitchFamily="49" charset="-122"/>
                <a:cs typeface="Arial" panose="020B0604020202020204" pitchFamily="34" charset="0"/>
              </a:rPr>
              <a:t>1</a:t>
            </a:r>
            <a:r>
              <a:rPr lang="zh-CN" altLang="en-US" sz="2000" b="1" dirty="0">
                <a:solidFill>
                  <a:schemeClr val="accent6">
                    <a:lumMod val="50000"/>
                  </a:schemeClr>
                </a:solidFill>
                <a:latin typeface="SimHei" panose="02010609060101010101" pitchFamily="49" charset="-122"/>
                <a:ea typeface="SimHei" panose="02010609060101010101" pitchFamily="49" charset="-122"/>
                <a:cs typeface="Arial" panose="020B0604020202020204" pitchFamily="34" charset="0"/>
              </a:rPr>
              <a:t>岁。</a:t>
            </a:r>
            <a:endParaRPr lang="en-US" altLang="zh-CN" sz="2000" b="1" dirty="0">
              <a:solidFill>
                <a:schemeClr val="accent6">
                  <a:lumMod val="50000"/>
                </a:schemeClr>
              </a:solidFill>
              <a:latin typeface="SimHei" panose="02010609060101010101" pitchFamily="49" charset="-122"/>
              <a:ea typeface="SimHei" panose="02010609060101010101" pitchFamily="49" charset="-122"/>
              <a:cs typeface="Arial" panose="020B0604020202020204" pitchFamily="34" charset="0"/>
            </a:endParaRPr>
          </a:p>
          <a:p>
            <a:pPr>
              <a:lnSpc>
                <a:spcPct val="150000"/>
              </a:lnSpc>
            </a:pPr>
            <a:r>
              <a:rPr lang="en-US" altLang="zh-CN" sz="2000" b="1" dirty="0">
                <a:solidFill>
                  <a:schemeClr val="accent6">
                    <a:lumMod val="50000"/>
                  </a:schemeClr>
                </a:solidFill>
                <a:latin typeface="SimHei" panose="02010609060101010101" pitchFamily="49" charset="-122"/>
                <a:ea typeface="SimHei" panose="02010609060101010101" pitchFamily="49" charset="-122"/>
                <a:cs typeface="Arial" panose="020B0604020202020204" pitchFamily="34" charset="0"/>
              </a:rPr>
              <a:t>   UPDATE Student</a:t>
            </a:r>
          </a:p>
          <a:p>
            <a:pPr>
              <a:lnSpc>
                <a:spcPct val="150000"/>
              </a:lnSpc>
            </a:pPr>
            <a:r>
              <a:rPr lang="en-US" altLang="zh-CN" sz="2000" b="1" dirty="0">
                <a:solidFill>
                  <a:schemeClr val="accent6">
                    <a:lumMod val="50000"/>
                  </a:schemeClr>
                </a:solidFill>
                <a:latin typeface="SimHei" panose="02010609060101010101" pitchFamily="49" charset="-122"/>
                <a:ea typeface="SimHei" panose="02010609060101010101" pitchFamily="49" charset="-122"/>
                <a:cs typeface="Arial" panose="020B0604020202020204" pitchFamily="34" charset="0"/>
              </a:rPr>
              <a:t>     SET Sage= Sage+1</a:t>
            </a:r>
          </a:p>
          <a:p>
            <a:pPr>
              <a:lnSpc>
                <a:spcPct val="150000"/>
              </a:lnSpc>
            </a:pPr>
            <a:r>
              <a:rPr lang="en-US" altLang="zh-CN" sz="2000" b="1" dirty="0">
                <a:solidFill>
                  <a:schemeClr val="accent6">
                    <a:lumMod val="50000"/>
                  </a:schemeClr>
                </a:solidFill>
                <a:latin typeface="SimHei" panose="02010609060101010101" pitchFamily="49" charset="-122"/>
                <a:ea typeface="SimHei" panose="02010609060101010101" pitchFamily="49" charset="-122"/>
                <a:cs typeface="Arial" panose="020B0604020202020204" pitchFamily="34" charset="0"/>
              </a:rPr>
              <a:t>     WHERE </a:t>
            </a:r>
            <a:r>
              <a:rPr lang="en-US" altLang="zh-CN" sz="2000" b="1" dirty="0" err="1">
                <a:solidFill>
                  <a:schemeClr val="accent6">
                    <a:lumMod val="50000"/>
                  </a:schemeClr>
                </a:solidFill>
                <a:latin typeface="SimHei" panose="02010609060101010101" pitchFamily="49" charset="-122"/>
                <a:ea typeface="SimHei" panose="02010609060101010101" pitchFamily="49" charset="-122"/>
                <a:cs typeface="Arial" panose="020B0604020202020204" pitchFamily="34" charset="0"/>
              </a:rPr>
              <a:t>Sdept</a:t>
            </a:r>
            <a:r>
              <a:rPr lang="en-US" altLang="zh-CN" sz="2000" b="1" dirty="0">
                <a:solidFill>
                  <a:schemeClr val="accent6">
                    <a:lumMod val="50000"/>
                  </a:schemeClr>
                </a:solidFill>
                <a:latin typeface="SimHei" panose="02010609060101010101" pitchFamily="49" charset="-122"/>
                <a:ea typeface="SimHei" panose="02010609060101010101" pitchFamily="49" charset="-122"/>
                <a:cs typeface="Arial" panose="020B0604020202020204" pitchFamily="34" charset="0"/>
              </a:rPr>
              <a:t>=' IS '</a:t>
            </a:r>
            <a:r>
              <a:rPr lang="zh-CN" altLang="en-US" sz="2000" b="1" dirty="0">
                <a:solidFill>
                  <a:schemeClr val="accent6">
                    <a:lumMod val="50000"/>
                  </a:schemeClr>
                </a:solidFill>
                <a:latin typeface="SimHei" panose="02010609060101010101" pitchFamily="49" charset="-122"/>
                <a:ea typeface="SimHei" panose="02010609060101010101" pitchFamily="49" charset="-122"/>
                <a:cs typeface="Arial" panose="020B0604020202020204" pitchFamily="34" charset="0"/>
              </a:rPr>
              <a:t>；</a:t>
            </a:r>
            <a:endParaRPr lang="en-US" altLang="zh-CN" sz="2000" b="1" dirty="0">
              <a:solidFill>
                <a:schemeClr val="accent6">
                  <a:lumMod val="50000"/>
                </a:schemeClr>
              </a:solidFill>
              <a:latin typeface="SimHei" panose="02010609060101010101" pitchFamily="49" charset="-122"/>
              <a:ea typeface="SimHei" panose="02010609060101010101" pitchFamily="49" charset="-122"/>
              <a:cs typeface="Arial" panose="020B0604020202020204" pitchFamily="34" charset="0"/>
            </a:endParaRPr>
          </a:p>
        </p:txBody>
      </p:sp>
      <p:sp>
        <p:nvSpPr>
          <p:cNvPr id="3" name="矩形 2">
            <a:extLst>
              <a:ext uri="{FF2B5EF4-FFF2-40B4-BE49-F238E27FC236}">
                <a16:creationId xmlns:a16="http://schemas.microsoft.com/office/drawing/2014/main" id="{900A952A-4D5E-924B-8B50-BA6838DB61EC}"/>
              </a:ext>
            </a:extLst>
          </p:cNvPr>
          <p:cNvSpPr/>
          <p:nvPr/>
        </p:nvSpPr>
        <p:spPr>
          <a:xfrm>
            <a:off x="5562600" y="3676590"/>
            <a:ext cx="6096000" cy="2862322"/>
          </a:xfrm>
          <a:prstGeom prst="rect">
            <a:avLst/>
          </a:prstGeom>
        </p:spPr>
        <p:txBody>
          <a:bodyPr>
            <a:spAutoFit/>
          </a:bodyPr>
          <a:lstStyle/>
          <a:p>
            <a:pPr>
              <a:lnSpc>
                <a:spcPct val="150000"/>
              </a:lnSpc>
            </a:pPr>
            <a:r>
              <a:rPr lang="en-US" altLang="zh-CN" sz="2000" b="1" dirty="0">
                <a:solidFill>
                  <a:schemeClr val="accent4">
                    <a:lumMod val="50000"/>
                  </a:schemeClr>
                </a:solidFill>
                <a:latin typeface="SimHei" panose="02010609060101010101" pitchFamily="49" charset="-122"/>
                <a:ea typeface="SimHei" panose="02010609060101010101" pitchFamily="49" charset="-122"/>
                <a:cs typeface="Arial" panose="020B0604020202020204" pitchFamily="34" charset="0"/>
              </a:rPr>
              <a:t>3. </a:t>
            </a:r>
            <a:r>
              <a:rPr lang="zh-CN" altLang="en-US" sz="2000" b="1" dirty="0">
                <a:solidFill>
                  <a:schemeClr val="accent4">
                    <a:lumMod val="50000"/>
                  </a:schemeClr>
                </a:solidFill>
                <a:latin typeface="SimHei" panose="02010609060101010101" pitchFamily="49" charset="-122"/>
                <a:ea typeface="SimHei" panose="02010609060101010101" pitchFamily="49" charset="-122"/>
                <a:cs typeface="Arial" panose="020B0604020202020204" pitchFamily="34" charset="0"/>
              </a:rPr>
              <a:t>带子查询的修改语句</a:t>
            </a:r>
            <a:endParaRPr lang="en-US" altLang="zh-CN" sz="2000" b="1" dirty="0">
              <a:solidFill>
                <a:schemeClr val="accent4">
                  <a:lumMod val="50000"/>
                </a:schemeClr>
              </a:solidFill>
              <a:latin typeface="SimHei" panose="02010609060101010101" pitchFamily="49" charset="-122"/>
              <a:ea typeface="SimHei" panose="02010609060101010101" pitchFamily="49" charset="-122"/>
              <a:cs typeface="Arial" panose="020B0604020202020204" pitchFamily="34" charset="0"/>
            </a:endParaRPr>
          </a:p>
          <a:p>
            <a:pPr>
              <a:lnSpc>
                <a:spcPct val="150000"/>
              </a:lnSpc>
            </a:pPr>
            <a:r>
              <a:rPr lang="zh-CN" altLang="en-US" sz="2000" b="1" dirty="0">
                <a:solidFill>
                  <a:schemeClr val="accent4">
                    <a:lumMod val="50000"/>
                  </a:schemeClr>
                </a:solidFill>
                <a:latin typeface="SimHei" panose="02010609060101010101" pitchFamily="49" charset="-122"/>
                <a:ea typeface="SimHei" panose="02010609060101010101" pitchFamily="49" charset="-122"/>
                <a:cs typeface="Arial" panose="020B0604020202020204" pitchFamily="34" charset="0"/>
              </a:rPr>
              <a:t>将计算机科学系全体学生的成绩置零。</a:t>
            </a:r>
            <a:endParaRPr lang="en-US" altLang="zh-CN" sz="2000" b="1" dirty="0">
              <a:solidFill>
                <a:schemeClr val="accent4">
                  <a:lumMod val="50000"/>
                </a:schemeClr>
              </a:solidFill>
              <a:latin typeface="SimHei" panose="02010609060101010101" pitchFamily="49" charset="-122"/>
              <a:ea typeface="SimHei" panose="02010609060101010101" pitchFamily="49" charset="-122"/>
              <a:cs typeface="Arial" panose="020B0604020202020204" pitchFamily="34" charset="0"/>
            </a:endParaRPr>
          </a:p>
          <a:p>
            <a:r>
              <a:rPr lang="en-US" altLang="zh-CN" sz="2000" b="1" dirty="0">
                <a:solidFill>
                  <a:schemeClr val="accent4">
                    <a:lumMod val="50000"/>
                  </a:schemeClr>
                </a:solidFill>
                <a:latin typeface="SimHei" panose="02010609060101010101" pitchFamily="49" charset="-122"/>
                <a:ea typeface="SimHei" panose="02010609060101010101" pitchFamily="49" charset="-122"/>
                <a:cs typeface="Arial" panose="020B0604020202020204" pitchFamily="34" charset="0"/>
              </a:rPr>
              <a:t>    UPDATE SC</a:t>
            </a:r>
          </a:p>
          <a:p>
            <a:r>
              <a:rPr lang="zh-CN" altLang="en-US" sz="2000" b="1" dirty="0">
                <a:solidFill>
                  <a:schemeClr val="accent4">
                    <a:lumMod val="50000"/>
                  </a:schemeClr>
                </a:solidFill>
                <a:latin typeface="SimHei" panose="02010609060101010101" pitchFamily="49" charset="-122"/>
                <a:ea typeface="SimHei" panose="02010609060101010101" pitchFamily="49" charset="-122"/>
                <a:cs typeface="Arial" panose="020B0604020202020204" pitchFamily="34" charset="0"/>
              </a:rPr>
              <a:t>      </a:t>
            </a:r>
            <a:r>
              <a:rPr lang="en-US" altLang="zh-CN" sz="2000" b="1" dirty="0">
                <a:solidFill>
                  <a:schemeClr val="accent4">
                    <a:lumMod val="50000"/>
                  </a:schemeClr>
                </a:solidFill>
                <a:latin typeface="SimHei" panose="02010609060101010101" pitchFamily="49" charset="-122"/>
                <a:ea typeface="SimHei" panose="02010609060101010101" pitchFamily="49" charset="-122"/>
                <a:cs typeface="Arial" panose="020B0604020202020204" pitchFamily="34" charset="0"/>
              </a:rPr>
              <a:t>SET  Grade=0</a:t>
            </a:r>
          </a:p>
          <a:p>
            <a:r>
              <a:rPr lang="en-US" altLang="zh-CN" sz="2000" b="1" dirty="0">
                <a:solidFill>
                  <a:schemeClr val="accent4">
                    <a:lumMod val="50000"/>
                  </a:schemeClr>
                </a:solidFill>
                <a:latin typeface="SimHei" panose="02010609060101010101" pitchFamily="49" charset="-122"/>
                <a:ea typeface="SimHei" panose="02010609060101010101" pitchFamily="49" charset="-122"/>
                <a:cs typeface="Arial" panose="020B0604020202020204" pitchFamily="34" charset="0"/>
              </a:rPr>
              <a:t>      WHERE  'CS'=</a:t>
            </a:r>
          </a:p>
          <a:p>
            <a:r>
              <a:rPr lang="en-US" altLang="zh-CN" sz="2000" b="1" dirty="0">
                <a:solidFill>
                  <a:schemeClr val="accent4">
                    <a:lumMod val="50000"/>
                  </a:schemeClr>
                </a:solidFill>
                <a:latin typeface="SimHei" panose="02010609060101010101" pitchFamily="49" charset="-122"/>
                <a:ea typeface="SimHei" panose="02010609060101010101" pitchFamily="49" charset="-122"/>
                <a:cs typeface="Arial" panose="020B0604020202020204" pitchFamily="34" charset="0"/>
              </a:rPr>
              <a:t>        (SELETE </a:t>
            </a:r>
            <a:r>
              <a:rPr lang="en-US" altLang="zh-CN" sz="2000" b="1" dirty="0" err="1">
                <a:solidFill>
                  <a:schemeClr val="accent4">
                    <a:lumMod val="50000"/>
                  </a:schemeClr>
                </a:solidFill>
                <a:latin typeface="SimHei" panose="02010609060101010101" pitchFamily="49" charset="-122"/>
                <a:ea typeface="SimHei" panose="02010609060101010101" pitchFamily="49" charset="-122"/>
                <a:cs typeface="Arial" panose="020B0604020202020204" pitchFamily="34" charset="0"/>
              </a:rPr>
              <a:t>Sdept</a:t>
            </a:r>
            <a:endParaRPr lang="en-US" altLang="zh-CN" sz="2000" b="1" dirty="0">
              <a:solidFill>
                <a:schemeClr val="accent4">
                  <a:lumMod val="50000"/>
                </a:schemeClr>
              </a:solidFill>
              <a:latin typeface="SimHei" panose="02010609060101010101" pitchFamily="49" charset="-122"/>
              <a:ea typeface="SimHei" panose="02010609060101010101" pitchFamily="49" charset="-122"/>
              <a:cs typeface="Arial" panose="020B0604020202020204" pitchFamily="34" charset="0"/>
            </a:endParaRPr>
          </a:p>
          <a:p>
            <a:r>
              <a:rPr lang="en-US" altLang="zh-CN" sz="2000" b="1" dirty="0">
                <a:solidFill>
                  <a:schemeClr val="accent4">
                    <a:lumMod val="50000"/>
                  </a:schemeClr>
                </a:solidFill>
                <a:latin typeface="SimHei" panose="02010609060101010101" pitchFamily="49" charset="-122"/>
                <a:ea typeface="SimHei" panose="02010609060101010101" pitchFamily="49" charset="-122"/>
                <a:cs typeface="Arial" panose="020B0604020202020204" pitchFamily="34" charset="0"/>
              </a:rPr>
              <a:t>            FROM  Student</a:t>
            </a:r>
          </a:p>
          <a:p>
            <a:r>
              <a:rPr lang="en-US" altLang="zh-CN" sz="2000" b="1" dirty="0">
                <a:solidFill>
                  <a:schemeClr val="accent4">
                    <a:lumMod val="50000"/>
                  </a:schemeClr>
                </a:solidFill>
                <a:latin typeface="SimHei" panose="02010609060101010101" pitchFamily="49" charset="-122"/>
                <a:ea typeface="SimHei" panose="02010609060101010101" pitchFamily="49" charset="-122"/>
                <a:cs typeface="Arial" panose="020B0604020202020204" pitchFamily="34" charset="0"/>
              </a:rPr>
              <a:t>            WHERE  </a:t>
            </a:r>
            <a:r>
              <a:rPr lang="en-US" altLang="zh-CN" sz="2000" b="1" dirty="0" err="1">
                <a:solidFill>
                  <a:schemeClr val="accent4">
                    <a:lumMod val="50000"/>
                  </a:schemeClr>
                </a:solidFill>
                <a:latin typeface="SimHei" panose="02010609060101010101" pitchFamily="49" charset="-122"/>
                <a:ea typeface="SimHei" panose="02010609060101010101" pitchFamily="49" charset="-122"/>
                <a:cs typeface="Arial" panose="020B0604020202020204" pitchFamily="34" charset="0"/>
              </a:rPr>
              <a:t>Student.Sno</a:t>
            </a:r>
            <a:r>
              <a:rPr lang="en-US" altLang="zh-CN" sz="2000" b="1" dirty="0">
                <a:solidFill>
                  <a:schemeClr val="accent4">
                    <a:lumMod val="50000"/>
                  </a:schemeClr>
                </a:solidFill>
                <a:latin typeface="SimHei" panose="02010609060101010101" pitchFamily="49" charset="-122"/>
                <a:ea typeface="SimHei" panose="02010609060101010101" pitchFamily="49" charset="-122"/>
                <a:cs typeface="Arial" panose="020B0604020202020204" pitchFamily="34" charset="0"/>
              </a:rPr>
              <a:t> = </a:t>
            </a:r>
            <a:r>
              <a:rPr lang="en-US" altLang="zh-CN" sz="2000" b="1" dirty="0" err="1">
                <a:solidFill>
                  <a:schemeClr val="accent4">
                    <a:lumMod val="50000"/>
                  </a:schemeClr>
                </a:solidFill>
                <a:latin typeface="SimHei" panose="02010609060101010101" pitchFamily="49" charset="-122"/>
                <a:ea typeface="SimHei" panose="02010609060101010101" pitchFamily="49" charset="-122"/>
                <a:cs typeface="Arial" panose="020B0604020202020204" pitchFamily="34" charset="0"/>
              </a:rPr>
              <a:t>SC.Sno</a:t>
            </a:r>
            <a:r>
              <a:rPr lang="en-US" altLang="zh-CN" sz="2000" b="1" dirty="0">
                <a:solidFill>
                  <a:schemeClr val="accent4">
                    <a:lumMod val="50000"/>
                  </a:schemeClr>
                </a:solidFill>
                <a:latin typeface="SimHei" panose="02010609060101010101" pitchFamily="49" charset="-122"/>
                <a:ea typeface="SimHei" panose="02010609060101010101" pitchFamily="49" charset="-122"/>
                <a:cs typeface="Arial" panose="020B0604020202020204" pitchFamily="34" charset="0"/>
              </a:rPr>
              <a:t>)</a:t>
            </a:r>
            <a:r>
              <a:rPr lang="zh-CN" altLang="en-US" sz="2000" b="1" dirty="0">
                <a:solidFill>
                  <a:schemeClr val="accent4">
                    <a:lumMod val="50000"/>
                  </a:schemeClr>
                </a:solidFill>
                <a:latin typeface="SimHei" panose="02010609060101010101" pitchFamily="49" charset="-122"/>
                <a:ea typeface="SimHei" panose="02010609060101010101" pitchFamily="49" charset="-122"/>
                <a:cs typeface="Arial" panose="020B0604020202020204" pitchFamily="34" charset="0"/>
              </a:rPr>
              <a:t>；</a:t>
            </a:r>
            <a:endParaRPr lang="en-US" altLang="zh-CN" sz="2000" b="1" dirty="0">
              <a:solidFill>
                <a:schemeClr val="accent4">
                  <a:lumMod val="50000"/>
                </a:schemeClr>
              </a:solidFill>
              <a:latin typeface="SimHei" panose="02010609060101010101" pitchFamily="49" charset="-122"/>
              <a:ea typeface="SimHei" panose="02010609060101010101" pitchFamily="49" charset="-122"/>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84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846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584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5846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58467">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958467">
                                            <p:txEl>
                                              <p:pRg st="5" end="5"/>
                                            </p:txEl>
                                          </p:spTgt>
                                        </p:tgtEl>
                                        <p:attrNameLst>
                                          <p:attrName>style.visibility</p:attrName>
                                        </p:attrNameLst>
                                      </p:cBhvr>
                                      <p:to>
                                        <p:strVal val="visible"/>
                                      </p:to>
                                    </p:set>
                                    <p:anim calcmode="lin" valueType="num">
                                      <p:cBhvr additive="base">
                                        <p:cTn id="25" dur="500" fill="hold"/>
                                        <p:tgtEl>
                                          <p:spTgt spid="95846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584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958467">
                                            <p:txEl>
                                              <p:pRg st="6" end="6"/>
                                            </p:txEl>
                                          </p:spTgt>
                                        </p:tgtEl>
                                        <p:attrNameLst>
                                          <p:attrName>style.visibility</p:attrName>
                                        </p:attrNameLst>
                                      </p:cBhvr>
                                      <p:to>
                                        <p:strVal val="visible"/>
                                      </p:to>
                                    </p:set>
                                    <p:anim calcmode="lin" valueType="num">
                                      <p:cBhvr additive="base">
                                        <p:cTn id="31" dur="500" fill="hold"/>
                                        <p:tgtEl>
                                          <p:spTgt spid="95846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58467">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58467">
                                            <p:txEl>
                                              <p:pRg st="7" end="7"/>
                                            </p:txEl>
                                          </p:spTgt>
                                        </p:tgtEl>
                                        <p:attrNameLst>
                                          <p:attrName>style.visibility</p:attrName>
                                        </p:attrNameLst>
                                      </p:cBhvr>
                                      <p:to>
                                        <p:strVal val="visible"/>
                                      </p:to>
                                    </p:set>
                                    <p:anim calcmode="lin" valueType="num">
                                      <p:cBhvr additive="base">
                                        <p:cTn id="35" dur="500" fill="hold"/>
                                        <p:tgtEl>
                                          <p:spTgt spid="958467">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5846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658" name="Rectangle 2">
            <a:extLst>
              <a:ext uri="{FF2B5EF4-FFF2-40B4-BE49-F238E27FC236}">
                <a16:creationId xmlns:a16="http://schemas.microsoft.com/office/drawing/2014/main" id="{D4D2D249-D56C-8342-9C85-62170C544410}"/>
              </a:ext>
            </a:extLst>
          </p:cNvPr>
          <p:cNvSpPr>
            <a:spLocks noGrp="1" noChangeArrowheads="1"/>
          </p:cNvSpPr>
          <p:nvPr>
            <p:ph type="title"/>
          </p:nvPr>
        </p:nvSpPr>
        <p:spPr/>
        <p:txBody>
          <a:bodyPr/>
          <a:lstStyle/>
          <a:p>
            <a:pPr>
              <a:defRPr/>
            </a:pPr>
            <a:r>
              <a:rPr lang="zh-CN" altLang="en-US" dirty="0">
                <a:solidFill>
                  <a:schemeClr val="bg2">
                    <a:lumMod val="10000"/>
                  </a:schemeClr>
                </a:solidFill>
              </a:rPr>
              <a:t>修改数据</a:t>
            </a:r>
            <a:r>
              <a:rPr lang="en-US" altLang="zh-CN" dirty="0">
                <a:solidFill>
                  <a:schemeClr val="bg2">
                    <a:lumMod val="10000"/>
                  </a:schemeClr>
                </a:solidFill>
              </a:rPr>
              <a:t>——</a:t>
            </a:r>
            <a:r>
              <a:rPr lang="zh-CN" altLang="en-US" dirty="0">
                <a:solidFill>
                  <a:schemeClr val="bg2">
                    <a:lumMod val="10000"/>
                  </a:schemeClr>
                </a:solidFill>
              </a:rPr>
              <a:t>注意事项</a:t>
            </a:r>
          </a:p>
        </p:txBody>
      </p:sp>
      <p:sp>
        <p:nvSpPr>
          <p:cNvPr id="966659" name="Rectangle 3">
            <a:extLst>
              <a:ext uri="{FF2B5EF4-FFF2-40B4-BE49-F238E27FC236}">
                <a16:creationId xmlns:a16="http://schemas.microsoft.com/office/drawing/2014/main" id="{B05FA412-128B-9344-9B36-F942A2D31852}"/>
              </a:ext>
            </a:extLst>
          </p:cNvPr>
          <p:cNvSpPr>
            <a:spLocks noGrp="1" noChangeArrowheads="1"/>
          </p:cNvSpPr>
          <p:nvPr>
            <p:ph idx="1"/>
          </p:nvPr>
        </p:nvSpPr>
        <p:spPr/>
        <p:txBody>
          <a:bodyPr/>
          <a:lstStyle/>
          <a:p>
            <a:pPr marL="0" indent="0">
              <a:lnSpc>
                <a:spcPct val="110000"/>
              </a:lnSpc>
              <a:buNone/>
              <a:defRPr/>
            </a:pPr>
            <a:r>
              <a:rPr lang="en-US" altLang="zh-CN" sz="2400" b="1" dirty="0"/>
              <a:t>DBMS</a:t>
            </a:r>
            <a:r>
              <a:rPr lang="zh-CN" altLang="en-US" sz="2400" b="1" dirty="0"/>
              <a:t>在执行修改语句时会检查修改操作是否破坏表上已定义的完整性规则。</a:t>
            </a:r>
            <a:endParaRPr lang="en-US" altLang="zh-CN" sz="2400" b="1" dirty="0"/>
          </a:p>
          <a:p>
            <a:pPr marL="542925" lvl="1" indent="0">
              <a:lnSpc>
                <a:spcPct val="140000"/>
              </a:lnSpc>
              <a:buNone/>
              <a:defRPr/>
            </a:pPr>
            <a:r>
              <a:rPr lang="zh-CN" altLang="en-US" sz="2000" b="1" dirty="0"/>
              <a:t>实体完整性：主码不允许修改</a:t>
            </a:r>
            <a:endParaRPr lang="en-US" altLang="zh-CN" sz="2000" b="1" dirty="0"/>
          </a:p>
          <a:p>
            <a:pPr marL="542925" lvl="1" indent="0">
              <a:lnSpc>
                <a:spcPct val="140000"/>
              </a:lnSpc>
              <a:buNone/>
              <a:defRPr/>
            </a:pPr>
            <a:r>
              <a:rPr lang="zh-CN" altLang="en-US" sz="2000" b="1" dirty="0"/>
              <a:t>参照完整性：修改参照表中外码的值时，只能将其改为空值或被参照表中主码的某个值</a:t>
            </a:r>
            <a:endParaRPr lang="en-US" altLang="zh-CN" sz="2000" b="1" dirty="0"/>
          </a:p>
          <a:p>
            <a:pPr marL="542925" lvl="1" indent="0">
              <a:lnSpc>
                <a:spcPct val="140000"/>
              </a:lnSpc>
              <a:buNone/>
              <a:defRPr/>
            </a:pPr>
            <a:r>
              <a:rPr lang="zh-CN" altLang="en-US" sz="2000" b="1" dirty="0"/>
              <a:t>用户定义的完整性</a:t>
            </a:r>
            <a:endParaRPr lang="en-US" altLang="zh-CN" sz="2000" b="1" dirty="0"/>
          </a:p>
          <a:p>
            <a:pPr marL="1158875" lvl="2" indent="0">
              <a:lnSpc>
                <a:spcPct val="140000"/>
              </a:lnSpc>
              <a:buNone/>
              <a:defRPr/>
            </a:pPr>
            <a:r>
              <a:rPr lang="en-US" altLang="zh-CN" b="1" dirty="0"/>
              <a:t> NOT NULL</a:t>
            </a:r>
            <a:r>
              <a:rPr lang="zh-CN" altLang="en-US" b="1" dirty="0"/>
              <a:t>约束</a:t>
            </a:r>
            <a:endParaRPr lang="en-US" altLang="zh-CN" b="1" dirty="0"/>
          </a:p>
          <a:p>
            <a:pPr marL="1158875" lvl="2" indent="0">
              <a:lnSpc>
                <a:spcPct val="140000"/>
              </a:lnSpc>
              <a:buNone/>
              <a:defRPr/>
            </a:pPr>
            <a:r>
              <a:rPr lang="en-US" altLang="zh-CN" b="1" dirty="0"/>
              <a:t> UNIQUE</a:t>
            </a:r>
            <a:r>
              <a:rPr lang="zh-CN" altLang="en-US" b="1" dirty="0"/>
              <a:t>约束</a:t>
            </a:r>
            <a:endParaRPr lang="en-US" altLang="zh-CN" b="1" dirty="0"/>
          </a:p>
          <a:p>
            <a:pPr marL="1158875" lvl="2" indent="0">
              <a:lnSpc>
                <a:spcPct val="140000"/>
              </a:lnSpc>
              <a:buNone/>
              <a:defRPr/>
            </a:pPr>
            <a:r>
              <a:rPr lang="en-US" altLang="zh-CN" b="1" dirty="0"/>
              <a:t> </a:t>
            </a:r>
            <a:r>
              <a:rPr lang="zh-CN" altLang="en-US" b="1" dirty="0"/>
              <a:t>值域约束</a:t>
            </a:r>
          </a:p>
        </p:txBody>
      </p:sp>
      <p:sp>
        <p:nvSpPr>
          <p:cNvPr id="5" name="幻灯片编号占位符 5">
            <a:extLst>
              <a:ext uri="{FF2B5EF4-FFF2-40B4-BE49-F238E27FC236}">
                <a16:creationId xmlns:a16="http://schemas.microsoft.com/office/drawing/2014/main" id="{CE6DD94B-2AE9-944B-AACB-4FEA6B820530}"/>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DD85A45A-BA54-0A4E-8487-1D5B0C5241FE}" type="slidenum">
              <a:rPr kumimoji="0" lang="en-US" altLang="zh-CN" sz="1400">
                <a:ea typeface="宋体" panose="02010600030101010101" pitchFamily="2" charset="-122"/>
              </a:rPr>
              <a:pPr/>
              <a:t>91</a:t>
            </a:fld>
            <a:endParaRPr kumimoji="0" lang="en-US" altLang="zh-CN" sz="14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666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6665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6665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6665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6665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666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819913" y="3720573"/>
            <a:ext cx="6264967" cy="975011"/>
          </a:xfrm>
          <a:prstGeom prst="rect">
            <a:avLst/>
          </a:prstGeom>
          <a:noFill/>
        </p:spPr>
        <p:txBody>
          <a:bodyPr wrap="square" lIns="0" tIns="0" rIns="0" bIns="0" rtlCol="0">
            <a:spAutoFit/>
          </a:bodyPr>
          <a:lstStyle/>
          <a:p>
            <a:pPr>
              <a:lnSpc>
                <a:spcPct val="130000"/>
              </a:lnSpc>
            </a:pPr>
            <a:r>
              <a:rPr lang="en-US" altLang="zh-CN" sz="5400" b="1" dirty="0">
                <a:solidFill>
                  <a:srgbClr val="554B4F"/>
                </a:solidFill>
                <a:latin typeface="方正黑体简体" panose="02010601030101010101" pitchFamily="2" charset="-122"/>
                <a:ea typeface="方正黑体简体" panose="02010601030101010101" pitchFamily="2" charset="-122"/>
                <a:cs typeface="+mn-ea"/>
              </a:rPr>
              <a:t>5.6  SQL</a:t>
            </a:r>
            <a:r>
              <a:rPr lang="zh-CN" altLang="en-US" sz="5400" b="1" dirty="0">
                <a:solidFill>
                  <a:srgbClr val="554B4F"/>
                </a:solidFill>
                <a:latin typeface="方正黑体简体" panose="02010601030101010101" pitchFamily="2" charset="-122"/>
                <a:ea typeface="方正黑体简体" panose="02010601030101010101" pitchFamily="2" charset="-122"/>
                <a:cs typeface="+mn-ea"/>
              </a:rPr>
              <a:t>中的视图</a:t>
            </a:r>
            <a:endParaRPr lang="zh-CN" altLang="en-US" sz="5400" b="1" dirty="0">
              <a:solidFill>
                <a:srgbClr val="554B4F"/>
              </a:solidFill>
              <a:latin typeface="方正黑体简体" panose="02010601030101010101" pitchFamily="2" charset="-122"/>
              <a:ea typeface="方正黑体简体" panose="02010601030101010101" pitchFamily="2" charset="-122"/>
              <a:cs typeface="+mn-ea"/>
              <a:sym typeface="+mn-lt"/>
            </a:endParaRPr>
          </a:p>
        </p:txBody>
      </p:sp>
      <p:sp>
        <p:nvSpPr>
          <p:cNvPr id="11" name="矩形 10"/>
          <p:cNvSpPr/>
          <p:nvPr/>
        </p:nvSpPr>
        <p:spPr>
          <a:xfrm>
            <a:off x="9354" y="18289"/>
            <a:ext cx="12182645" cy="2896361"/>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
        <p:nvSpPr>
          <p:cNvPr id="14" name="矩形 13"/>
          <p:cNvSpPr/>
          <p:nvPr/>
        </p:nvSpPr>
        <p:spPr>
          <a:xfrm>
            <a:off x="1179690" y="963297"/>
            <a:ext cx="1845738" cy="4199253"/>
          </a:xfrm>
          <a:prstGeom prst="rect">
            <a:avLst/>
          </a:prstGeom>
          <a:solidFill>
            <a:srgbClr val="596784"/>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TextBox 48"/>
          <p:cNvSpPr txBox="1"/>
          <p:nvPr/>
        </p:nvSpPr>
        <p:spPr>
          <a:xfrm>
            <a:off x="1179690" y="3095904"/>
            <a:ext cx="1845739" cy="2076402"/>
          </a:xfrm>
          <a:prstGeom prst="rect">
            <a:avLst/>
          </a:prstGeom>
          <a:noFill/>
        </p:spPr>
        <p:txBody>
          <a:bodyPr wrap="square" lIns="0" tIns="0" rIns="0" bIns="0" rtlCol="0">
            <a:spAutoFit/>
          </a:bodyPr>
          <a:lstStyle/>
          <a:p>
            <a:pPr algn="ctr">
              <a:lnSpc>
                <a:spcPct val="130000"/>
              </a:lnSpc>
            </a:pPr>
            <a:r>
              <a:rPr lang="en-US" altLang="zh-CN" sz="11500" dirty="0">
                <a:solidFill>
                  <a:schemeClr val="bg1"/>
                </a:solidFill>
                <a:latin typeface="方正黑体简体" panose="02010601030101010101" pitchFamily="2" charset="-122"/>
                <a:ea typeface="方正黑体简体" panose="02010601030101010101" pitchFamily="2" charset="-122"/>
                <a:cs typeface="+mn-ea"/>
                <a:sym typeface="+mn-lt"/>
              </a:rPr>
              <a:t>5</a:t>
            </a:r>
            <a:endParaRPr lang="zh-CN" altLang="en-US" sz="11500" dirty="0">
              <a:solidFill>
                <a:schemeClr val="bg1"/>
              </a:solidFill>
              <a:latin typeface="方正黑体简体" panose="02010601030101010101" pitchFamily="2" charset="-122"/>
              <a:ea typeface="方正黑体简体" panose="02010601030101010101" pitchFamily="2" charset="-122"/>
              <a:cs typeface="+mn-ea"/>
              <a:sym typeface="+mn-lt"/>
            </a:endParaRPr>
          </a:p>
        </p:txBody>
      </p:sp>
      <p:sp>
        <p:nvSpPr>
          <p:cNvPr id="17" name="矩形 16"/>
          <p:cNvSpPr/>
          <p:nvPr/>
        </p:nvSpPr>
        <p:spPr>
          <a:xfrm>
            <a:off x="11059276" y="2715130"/>
            <a:ext cx="495300" cy="495300"/>
          </a:xfrm>
          <a:prstGeom prst="rect">
            <a:avLst/>
          </a:prstGeom>
          <a:solidFill>
            <a:srgbClr val="FFB407"/>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887979" y="4756150"/>
            <a:ext cx="640960" cy="640960"/>
          </a:xfrm>
          <a:prstGeom prst="rect">
            <a:avLst/>
          </a:prstGeom>
          <a:noFill/>
          <a:ln w="19050">
            <a:solidFill>
              <a:srgbClr val="FFB4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664409" y="5631308"/>
            <a:ext cx="217042" cy="217042"/>
          </a:xfrm>
          <a:prstGeom prst="rect">
            <a:avLst/>
          </a:prstGeom>
          <a:solidFill>
            <a:srgbClr val="FFB407"/>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a:off x="3868618" y="5326833"/>
            <a:ext cx="6883121" cy="0"/>
          </a:xfrm>
          <a:prstGeom prst="line">
            <a:avLst/>
          </a:prstGeom>
          <a:ln>
            <a:solidFill>
              <a:srgbClr val="596784">
                <a:alpha val="3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391056"/>
      </p:ext>
    </p:extLst>
  </p:cSld>
  <p:clrMapOvr>
    <a:masterClrMapping/>
  </p:clrMapOvr>
  <mc:AlternateContent xmlns:mc="http://schemas.openxmlformats.org/markup-compatibility/2006" xmlns:p14="http://schemas.microsoft.com/office/powerpoint/2010/main">
    <mc:Choice Requires="p14">
      <p:transition spd="slow" p14:dur="1250" advClick="0" advTm="3000">
        <p14:flip dir="r"/>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arn(inVertical)">
                                      <p:cBhvr>
                                        <p:cTn id="10" dur="500"/>
                                        <p:tgtEl>
                                          <p:spTgt spid="1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up)">
                                      <p:cBhvr>
                                        <p:cTn id="13" dur="500"/>
                                        <p:tgtEl>
                                          <p:spTgt spid="14"/>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p:cTn id="16" dur="500" fill="hold"/>
                                        <p:tgtEl>
                                          <p:spTgt spid="18"/>
                                        </p:tgtEl>
                                        <p:attrNameLst>
                                          <p:attrName>ppt_w</p:attrName>
                                        </p:attrNameLst>
                                      </p:cBhvr>
                                      <p:tavLst>
                                        <p:tav tm="0">
                                          <p:val>
                                            <p:fltVal val="0"/>
                                          </p:val>
                                        </p:tav>
                                        <p:tav tm="100000">
                                          <p:val>
                                            <p:strVal val="#ppt_w"/>
                                          </p:val>
                                        </p:tav>
                                      </p:tavLst>
                                    </p:anim>
                                    <p:anim calcmode="lin" valueType="num">
                                      <p:cBhvr>
                                        <p:cTn id="17" dur="500" fill="hold"/>
                                        <p:tgtEl>
                                          <p:spTgt spid="18"/>
                                        </p:tgtEl>
                                        <p:attrNameLst>
                                          <p:attrName>ppt_h</p:attrName>
                                        </p:attrNameLst>
                                      </p:cBhvr>
                                      <p:tavLst>
                                        <p:tav tm="0">
                                          <p:val>
                                            <p:fltVal val="0"/>
                                          </p:val>
                                        </p:tav>
                                        <p:tav tm="100000">
                                          <p:val>
                                            <p:strVal val="#ppt_h"/>
                                          </p:val>
                                        </p:tav>
                                      </p:tavLst>
                                    </p:anim>
                                    <p:animEffect transition="in" filter="fade">
                                      <p:cBhvr>
                                        <p:cTn id="18" dur="500"/>
                                        <p:tgtEl>
                                          <p:spTgt spid="18"/>
                                        </p:tgtEl>
                                      </p:cBhvr>
                                    </p:animEffect>
                                  </p:childTnLst>
                                </p:cTn>
                              </p:par>
                              <p:par>
                                <p:cTn id="19" presetID="53" presetClass="entr" presetSubtype="16" fill="hold" grpId="0" nodeType="withEffect">
                                  <p:stCondLst>
                                    <p:cond delay="250"/>
                                  </p:stCondLst>
                                  <p:childTnLst>
                                    <p:set>
                                      <p:cBhvr>
                                        <p:cTn id="20" dur="1" fill="hold">
                                          <p:stCondLst>
                                            <p:cond delay="0"/>
                                          </p:stCondLst>
                                        </p:cTn>
                                        <p:tgtEl>
                                          <p:spTgt spid="19"/>
                                        </p:tgtEl>
                                        <p:attrNameLst>
                                          <p:attrName>style.visibility</p:attrName>
                                        </p:attrNameLst>
                                      </p:cBhvr>
                                      <p:to>
                                        <p:strVal val="visible"/>
                                      </p:to>
                                    </p:set>
                                    <p:anim calcmode="lin" valueType="num">
                                      <p:cBhvr>
                                        <p:cTn id="21" dur="500" fill="hold"/>
                                        <p:tgtEl>
                                          <p:spTgt spid="19"/>
                                        </p:tgtEl>
                                        <p:attrNameLst>
                                          <p:attrName>ppt_w</p:attrName>
                                        </p:attrNameLst>
                                      </p:cBhvr>
                                      <p:tavLst>
                                        <p:tav tm="0">
                                          <p:val>
                                            <p:fltVal val="0"/>
                                          </p:val>
                                        </p:tav>
                                        <p:tav tm="100000">
                                          <p:val>
                                            <p:strVal val="#ppt_w"/>
                                          </p:val>
                                        </p:tav>
                                      </p:tavLst>
                                    </p:anim>
                                    <p:anim calcmode="lin" valueType="num">
                                      <p:cBhvr>
                                        <p:cTn id="22" dur="500" fill="hold"/>
                                        <p:tgtEl>
                                          <p:spTgt spid="19"/>
                                        </p:tgtEl>
                                        <p:attrNameLst>
                                          <p:attrName>ppt_h</p:attrName>
                                        </p:attrNameLst>
                                      </p:cBhvr>
                                      <p:tavLst>
                                        <p:tav tm="0">
                                          <p:val>
                                            <p:fltVal val="0"/>
                                          </p:val>
                                        </p:tav>
                                        <p:tav tm="100000">
                                          <p:val>
                                            <p:strVal val="#ppt_h"/>
                                          </p:val>
                                        </p:tav>
                                      </p:tavLst>
                                    </p:anim>
                                    <p:animEffect transition="in" filter="fade">
                                      <p:cBhvr>
                                        <p:cTn id="23" dur="500"/>
                                        <p:tgtEl>
                                          <p:spTgt spid="19"/>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childTnLst>
                          </p:cTn>
                        </p:par>
                        <p:par>
                          <p:cTn id="29" fill="hold">
                            <p:stCondLst>
                              <p:cond delay="1250"/>
                            </p:stCondLst>
                            <p:childTnLst>
                              <p:par>
                                <p:cTn id="30" presetID="16" presetClass="entr" presetSubtype="21" fill="hold" grpId="0" nodeType="after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barn(inVertical)">
                                      <p:cBhvr>
                                        <p:cTn id="32" dur="500"/>
                                        <p:tgtEl>
                                          <p:spTgt spid="49"/>
                                        </p:tgtEl>
                                      </p:cBhvr>
                                    </p:animEffect>
                                  </p:childTnLst>
                                </p:cTn>
                              </p:par>
                            </p:childTnLst>
                          </p:cTn>
                        </p:par>
                        <p:par>
                          <p:cTn id="33" fill="hold">
                            <p:stCondLst>
                              <p:cond delay="1750"/>
                            </p:stCondLst>
                            <p:childTnLst>
                              <p:par>
                                <p:cTn id="34" presetID="22" presetClass="entr" presetSubtype="8" fill="hold"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left)">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11" grpId="0" animBg="1"/>
      <p:bldP spid="14" grpId="0" animBg="1"/>
      <p:bldP spid="16" grpId="0"/>
      <p:bldP spid="17" grpId="0" animBg="1"/>
      <p:bldP spid="18" grpId="0" animBg="1"/>
      <p:bldP spid="19"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a:extLst>
              <a:ext uri="{FF2B5EF4-FFF2-40B4-BE49-F238E27FC236}">
                <a16:creationId xmlns:a16="http://schemas.microsoft.com/office/drawing/2014/main" id="{E8577497-8E2C-2D4C-BF01-CFAEE69978CB}"/>
              </a:ext>
            </a:extLst>
          </p:cNvPr>
          <p:cNvSpPr>
            <a:spLocks noGrp="1" noChangeArrowheads="1"/>
          </p:cNvSpPr>
          <p:nvPr>
            <p:ph type="title"/>
          </p:nvPr>
        </p:nvSpPr>
        <p:spPr/>
        <p:txBody>
          <a:bodyPr/>
          <a:lstStyle/>
          <a:p>
            <a:pPr>
              <a:defRPr/>
            </a:pPr>
            <a:r>
              <a:rPr lang="en-US" altLang="zh-CN" dirty="0">
                <a:solidFill>
                  <a:schemeClr val="bg2">
                    <a:lumMod val="10000"/>
                  </a:schemeClr>
                </a:solidFill>
              </a:rPr>
              <a:t>5.6  SQL</a:t>
            </a:r>
            <a:r>
              <a:rPr lang="zh-CN" altLang="en-US" dirty="0">
                <a:solidFill>
                  <a:schemeClr val="bg2">
                    <a:lumMod val="10000"/>
                  </a:schemeClr>
                </a:solidFill>
              </a:rPr>
              <a:t>中的视图</a:t>
            </a:r>
          </a:p>
        </p:txBody>
      </p:sp>
      <p:sp>
        <p:nvSpPr>
          <p:cNvPr id="684035" name="Rectangle 3">
            <a:extLst>
              <a:ext uri="{FF2B5EF4-FFF2-40B4-BE49-F238E27FC236}">
                <a16:creationId xmlns:a16="http://schemas.microsoft.com/office/drawing/2014/main" id="{20494EA4-D609-BE47-B5C5-FDDA958B9F98}"/>
              </a:ext>
            </a:extLst>
          </p:cNvPr>
          <p:cNvSpPr>
            <a:spLocks noGrp="1" noChangeArrowheads="1"/>
          </p:cNvSpPr>
          <p:nvPr>
            <p:ph idx="1"/>
          </p:nvPr>
        </p:nvSpPr>
        <p:spPr>
          <a:xfrm>
            <a:off x="170380" y="1339399"/>
            <a:ext cx="10515600" cy="4872270"/>
          </a:xfrm>
        </p:spPr>
        <p:txBody>
          <a:bodyPr>
            <a:normAutofit/>
          </a:bodyPr>
          <a:lstStyle/>
          <a:p>
            <a:pPr>
              <a:lnSpc>
                <a:spcPct val="120000"/>
              </a:lnSpc>
              <a:buFont typeface="Wingdings" charset="0"/>
              <a:buNone/>
              <a:defRPr/>
            </a:pPr>
            <a:r>
              <a:rPr lang="zh-CN" altLang="en-US" sz="2000" b="1" dirty="0">
                <a:solidFill>
                  <a:srgbClr val="B32019"/>
                </a:solidFill>
              </a:rPr>
              <a:t>什么是视图？</a:t>
            </a:r>
            <a:endParaRPr lang="en-US" altLang="zh-CN" sz="2000" b="1" dirty="0">
              <a:solidFill>
                <a:srgbClr val="B32019"/>
              </a:solidFill>
            </a:endParaRPr>
          </a:p>
          <a:p>
            <a:pPr marL="0" indent="0">
              <a:lnSpc>
                <a:spcPct val="120000"/>
              </a:lnSpc>
              <a:buNone/>
              <a:defRPr/>
            </a:pPr>
            <a:r>
              <a:rPr lang="zh-CN" altLang="en-US" sz="2000" b="1" dirty="0"/>
              <a:t>  视图是一张虚表，是从一个或几个基本表（或视图）导出的表。</a:t>
            </a:r>
          </a:p>
        </p:txBody>
      </p:sp>
      <p:sp>
        <p:nvSpPr>
          <p:cNvPr id="6" name="幻灯片编号占位符 5">
            <a:extLst>
              <a:ext uri="{FF2B5EF4-FFF2-40B4-BE49-F238E27FC236}">
                <a16:creationId xmlns:a16="http://schemas.microsoft.com/office/drawing/2014/main" id="{CA2DEA9B-A79B-9341-8155-A37BF75AB00A}"/>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5EAF96F7-45FF-E54F-A5C8-380919EBE587}" type="slidenum">
              <a:rPr kumimoji="0" lang="en-US" altLang="zh-CN" sz="1400">
                <a:ea typeface="宋体" panose="02010600030101010101" pitchFamily="2" charset="-122"/>
              </a:rPr>
              <a:pPr/>
              <a:t>93</a:t>
            </a:fld>
            <a:endParaRPr kumimoji="0" lang="en-US" altLang="zh-CN" sz="1400">
              <a:ea typeface="宋体" panose="02010600030101010101" pitchFamily="2" charset="-122"/>
            </a:endParaRPr>
          </a:p>
        </p:txBody>
      </p:sp>
      <p:sp>
        <p:nvSpPr>
          <p:cNvPr id="684036" name="Rectangle 4">
            <a:extLst>
              <a:ext uri="{FF2B5EF4-FFF2-40B4-BE49-F238E27FC236}">
                <a16:creationId xmlns:a16="http://schemas.microsoft.com/office/drawing/2014/main" id="{1AD248B5-F7FF-6A48-A25D-C357194047AB}"/>
              </a:ext>
            </a:extLst>
          </p:cNvPr>
          <p:cNvSpPr>
            <a:spLocks noChangeArrowheads="1"/>
          </p:cNvSpPr>
          <p:nvPr/>
        </p:nvSpPr>
        <p:spPr bwMode="auto">
          <a:xfrm>
            <a:off x="166777" y="2479743"/>
            <a:ext cx="5268252" cy="1917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nSpc>
                <a:spcPct val="120000"/>
              </a:lnSpc>
              <a:spcBef>
                <a:spcPct val="20000"/>
              </a:spcBef>
              <a:buClr>
                <a:schemeClr val="folHlink"/>
              </a:buClr>
              <a:buSzPct val="60000"/>
              <a:defRPr/>
            </a:pPr>
            <a:r>
              <a:rPr lang="zh-CN" altLang="en-US" sz="2000" b="1" dirty="0">
                <a:solidFill>
                  <a:srgbClr val="A50021"/>
                </a:solidFill>
                <a:latin typeface="Tahoma" charset="0"/>
                <a:ea typeface="宋体" charset="0"/>
                <a:cs typeface="宋体" charset="0"/>
              </a:rPr>
              <a:t>特点：</a:t>
            </a:r>
            <a:endParaRPr lang="en-US" altLang="zh-CN" sz="2000" b="1" dirty="0">
              <a:solidFill>
                <a:srgbClr val="A50021"/>
              </a:solidFill>
              <a:latin typeface="Tahoma" charset="0"/>
              <a:ea typeface="宋体" charset="0"/>
              <a:cs typeface="宋体" charset="0"/>
            </a:endParaRPr>
          </a:p>
          <a:p>
            <a:pPr>
              <a:lnSpc>
                <a:spcPct val="120000"/>
              </a:lnSpc>
              <a:spcBef>
                <a:spcPct val="20000"/>
              </a:spcBef>
              <a:buClr>
                <a:schemeClr val="folHlink"/>
              </a:buClr>
              <a:buSzPct val="60000"/>
              <a:defRPr/>
            </a:pPr>
            <a:r>
              <a:rPr lang="zh-CN" altLang="en-US" sz="2000" b="1" dirty="0">
                <a:latin typeface="Tahoma" charset="0"/>
                <a:ea typeface="宋体" charset="0"/>
                <a:cs typeface="宋体" charset="0"/>
              </a:rPr>
              <a:t>在数据库中只存放视图的定义，不存放具体的数据。</a:t>
            </a:r>
            <a:endParaRPr lang="en-US" altLang="zh-CN" sz="2000" b="1" dirty="0">
              <a:latin typeface="Tahoma" charset="0"/>
              <a:ea typeface="宋体" charset="0"/>
              <a:cs typeface="宋体" charset="0"/>
            </a:endParaRPr>
          </a:p>
          <a:p>
            <a:pPr>
              <a:lnSpc>
                <a:spcPct val="120000"/>
              </a:lnSpc>
              <a:spcBef>
                <a:spcPct val="20000"/>
              </a:spcBef>
              <a:buClr>
                <a:schemeClr val="folHlink"/>
              </a:buClr>
              <a:buSzPct val="60000"/>
              <a:defRPr/>
            </a:pPr>
            <a:r>
              <a:rPr lang="zh-CN" altLang="en-US" sz="2000" b="1" dirty="0">
                <a:latin typeface="Tahoma" charset="0"/>
                <a:ea typeface="宋体" charset="0"/>
                <a:cs typeface="宋体" charset="0"/>
              </a:rPr>
              <a:t>基本表中的数据如果发生变化了，则视图中导出的数据也随之改变。</a:t>
            </a:r>
          </a:p>
        </p:txBody>
      </p:sp>
      <p:sp>
        <p:nvSpPr>
          <p:cNvPr id="2" name="矩形 1">
            <a:extLst>
              <a:ext uri="{FF2B5EF4-FFF2-40B4-BE49-F238E27FC236}">
                <a16:creationId xmlns:a16="http://schemas.microsoft.com/office/drawing/2014/main" id="{5A8CC1F1-D03E-EE4A-B97E-A8957C901FAA}"/>
              </a:ext>
            </a:extLst>
          </p:cNvPr>
          <p:cNvSpPr/>
          <p:nvPr/>
        </p:nvSpPr>
        <p:spPr>
          <a:xfrm>
            <a:off x="6096000" y="2479743"/>
            <a:ext cx="6096000" cy="2353721"/>
          </a:xfrm>
          <a:prstGeom prst="rect">
            <a:avLst/>
          </a:prstGeom>
        </p:spPr>
        <p:txBody>
          <a:bodyPr>
            <a:spAutoFit/>
          </a:bodyPr>
          <a:lstStyle/>
          <a:p>
            <a:pPr>
              <a:lnSpc>
                <a:spcPct val="150000"/>
              </a:lnSpc>
              <a:buFont typeface="Wingdings" pitchFamily="2" charset="2"/>
              <a:buNone/>
            </a:pPr>
            <a:r>
              <a:rPr lang="zh-CN" altLang="en-US" sz="2000" b="1" dirty="0"/>
              <a:t>语法：</a:t>
            </a:r>
            <a:endParaRPr lang="en-US" altLang="zh-CN" sz="2000" b="1" dirty="0"/>
          </a:p>
          <a:p>
            <a:pPr>
              <a:lnSpc>
                <a:spcPct val="150000"/>
              </a:lnSpc>
              <a:buFont typeface="Wingdings" pitchFamily="2" charset="2"/>
              <a:buNone/>
            </a:pPr>
            <a:r>
              <a:rPr lang="en-US" altLang="zh-CN" sz="2000" b="1" dirty="0">
                <a:solidFill>
                  <a:srgbClr val="B32019"/>
                </a:solidFill>
              </a:rPr>
              <a:t>CREATE  VIEW</a:t>
            </a:r>
            <a:r>
              <a:rPr lang="en-US" altLang="zh-CN" sz="2000" b="1" dirty="0"/>
              <a:t>  &lt;</a:t>
            </a:r>
            <a:r>
              <a:rPr lang="zh-CN" altLang="en-US" sz="2000" b="1" dirty="0"/>
              <a:t>视图名</a:t>
            </a:r>
            <a:r>
              <a:rPr lang="en-US" altLang="zh-CN" sz="2000" b="1" dirty="0"/>
              <a:t>&gt;  [(&lt;</a:t>
            </a:r>
            <a:r>
              <a:rPr lang="zh-CN" altLang="en-US" sz="2000" b="1" dirty="0"/>
              <a:t>列名</a:t>
            </a:r>
            <a:r>
              <a:rPr lang="en-US" altLang="zh-CN" sz="2000" b="1" dirty="0"/>
              <a:t>&gt;  [</a:t>
            </a:r>
            <a:r>
              <a:rPr lang="zh-CN" altLang="en-US" sz="2000" b="1" dirty="0"/>
              <a:t>，</a:t>
            </a:r>
            <a:r>
              <a:rPr lang="en-US" altLang="zh-CN" sz="2000" b="1" dirty="0"/>
              <a:t>&lt;</a:t>
            </a:r>
            <a:r>
              <a:rPr lang="zh-CN" altLang="en-US" sz="2000" b="1" dirty="0"/>
              <a:t>列名</a:t>
            </a:r>
            <a:r>
              <a:rPr lang="en-US" altLang="zh-CN" sz="2000" b="1" dirty="0"/>
              <a:t>&gt;]</a:t>
            </a:r>
            <a:r>
              <a:rPr lang="en-US" altLang="zh-CN" sz="2000" b="1" dirty="0">
                <a:latin typeface="Times New Roman" panose="02020603050405020304" pitchFamily="18" charset="0"/>
              </a:rPr>
              <a:t>…</a:t>
            </a:r>
            <a:r>
              <a:rPr lang="en-US" altLang="zh-CN" sz="2000" b="1" dirty="0"/>
              <a:t>)]</a:t>
            </a:r>
          </a:p>
          <a:p>
            <a:pPr>
              <a:lnSpc>
                <a:spcPct val="150000"/>
              </a:lnSpc>
              <a:buFont typeface="Wingdings" pitchFamily="2" charset="2"/>
              <a:buNone/>
            </a:pPr>
            <a:r>
              <a:rPr lang="en-US" altLang="zh-CN" sz="2000" b="1" dirty="0">
                <a:solidFill>
                  <a:srgbClr val="FF3399"/>
                </a:solidFill>
              </a:rPr>
              <a:t>            </a:t>
            </a:r>
            <a:r>
              <a:rPr lang="en-US" altLang="zh-CN" sz="2000" b="1" dirty="0">
                <a:solidFill>
                  <a:srgbClr val="B32019"/>
                </a:solidFill>
              </a:rPr>
              <a:t>AS </a:t>
            </a:r>
            <a:r>
              <a:rPr lang="en-US" altLang="zh-CN" sz="2000" b="1" dirty="0"/>
              <a:t> </a:t>
            </a:r>
          </a:p>
          <a:p>
            <a:pPr>
              <a:lnSpc>
                <a:spcPct val="150000"/>
              </a:lnSpc>
              <a:buFont typeface="Wingdings" pitchFamily="2" charset="2"/>
              <a:buNone/>
            </a:pPr>
            <a:r>
              <a:rPr lang="en-US" altLang="zh-CN" sz="2000" b="1" dirty="0"/>
              <a:t> </a:t>
            </a:r>
            <a:r>
              <a:rPr lang="zh-CN" altLang="en-US" sz="2000" b="1" dirty="0"/>
              <a:t>          </a:t>
            </a:r>
            <a:r>
              <a:rPr lang="en-US" altLang="zh-CN" sz="2000" b="1" dirty="0"/>
              <a:t>&lt;</a:t>
            </a:r>
            <a:r>
              <a:rPr lang="zh-CN" altLang="en-US" sz="2000" b="1" dirty="0"/>
              <a:t>子查询</a:t>
            </a:r>
            <a:r>
              <a:rPr lang="en-US" altLang="zh-CN" sz="2000" b="1" dirty="0"/>
              <a:t>&gt;</a:t>
            </a:r>
          </a:p>
          <a:p>
            <a:pPr>
              <a:lnSpc>
                <a:spcPct val="150000"/>
              </a:lnSpc>
              <a:buFont typeface="Wingdings" pitchFamily="2" charset="2"/>
              <a:buNone/>
            </a:pPr>
            <a:r>
              <a:rPr lang="zh-CN" altLang="en-US" sz="2000" b="1" dirty="0"/>
              <a:t>            </a:t>
            </a:r>
            <a:r>
              <a:rPr lang="en-US" altLang="zh-CN" sz="2000" b="1" dirty="0"/>
              <a:t>[</a:t>
            </a:r>
            <a:r>
              <a:rPr lang="en-US" altLang="zh-CN" sz="2000" b="1" dirty="0">
                <a:solidFill>
                  <a:schemeClr val="tx2"/>
                </a:solidFill>
              </a:rPr>
              <a:t>WITH  CHECK  OPTION</a:t>
            </a:r>
            <a:r>
              <a:rPr lang="en-US" altLang="zh-CN" sz="2000" b="1" dirty="0"/>
              <a:t>]</a:t>
            </a:r>
            <a:r>
              <a:rPr lang="zh-CN" altLang="en-US" sz="2000" b="1" dirty="0"/>
              <a:t>；</a:t>
            </a:r>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4036"/>
                                        </p:tgtEl>
                                        <p:attrNameLst>
                                          <p:attrName>style.visibility</p:attrName>
                                        </p:attrNameLst>
                                      </p:cBhvr>
                                      <p:to>
                                        <p:strVal val="visible"/>
                                      </p:to>
                                    </p:set>
                                    <p:animEffect transition="in" filter="blinds(horizontal)">
                                      <p:cBhvr>
                                        <p:cTn id="7" dur="500"/>
                                        <p:tgtEl>
                                          <p:spTgt spid="684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4036"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a:extLst>
              <a:ext uri="{FF2B5EF4-FFF2-40B4-BE49-F238E27FC236}">
                <a16:creationId xmlns:a16="http://schemas.microsoft.com/office/drawing/2014/main" id="{6AD1AC91-AF09-1745-BB5A-F45600FBBCEE}"/>
              </a:ext>
            </a:extLst>
          </p:cNvPr>
          <p:cNvSpPr>
            <a:spLocks noGrp="1" noChangeArrowheads="1"/>
          </p:cNvSpPr>
          <p:nvPr>
            <p:ph type="title"/>
          </p:nvPr>
        </p:nvSpPr>
        <p:spPr/>
        <p:txBody>
          <a:bodyPr/>
          <a:lstStyle/>
          <a:p>
            <a:pPr>
              <a:defRPr/>
            </a:pPr>
            <a:r>
              <a:rPr lang="en-US" altLang="zh-CN" dirty="0">
                <a:solidFill>
                  <a:schemeClr val="bg2">
                    <a:lumMod val="10000"/>
                  </a:schemeClr>
                </a:solidFill>
              </a:rPr>
              <a:t>5.6.1 </a:t>
            </a:r>
            <a:r>
              <a:rPr lang="zh-CN" altLang="en-US" dirty="0">
                <a:solidFill>
                  <a:schemeClr val="bg2">
                    <a:lumMod val="10000"/>
                  </a:schemeClr>
                </a:solidFill>
              </a:rPr>
              <a:t>视图定义</a:t>
            </a:r>
          </a:p>
        </p:txBody>
      </p:sp>
      <p:sp>
        <p:nvSpPr>
          <p:cNvPr id="690179" name="Rectangle 3">
            <a:extLst>
              <a:ext uri="{FF2B5EF4-FFF2-40B4-BE49-F238E27FC236}">
                <a16:creationId xmlns:a16="http://schemas.microsoft.com/office/drawing/2014/main" id="{1ADB3278-6959-3644-9F93-8F4E9318A430}"/>
              </a:ext>
            </a:extLst>
          </p:cNvPr>
          <p:cNvSpPr>
            <a:spLocks noGrp="1" noChangeArrowheads="1"/>
          </p:cNvSpPr>
          <p:nvPr>
            <p:ph idx="1"/>
          </p:nvPr>
        </p:nvSpPr>
        <p:spPr>
          <a:xfrm>
            <a:off x="838200" y="1139787"/>
            <a:ext cx="10515600" cy="4872270"/>
          </a:xfrm>
        </p:spPr>
        <p:txBody>
          <a:bodyPr>
            <a:normAutofit/>
          </a:bodyPr>
          <a:lstStyle/>
          <a:p>
            <a:pPr>
              <a:lnSpc>
                <a:spcPct val="100000"/>
              </a:lnSpc>
              <a:buFont typeface="Wingdings" pitchFamily="2" charset="2"/>
              <a:buNone/>
            </a:pPr>
            <a:r>
              <a:rPr lang="zh-CN" altLang="en-US" sz="2000" b="1" dirty="0"/>
              <a:t>语法：</a:t>
            </a:r>
            <a:endParaRPr lang="en-US" altLang="zh-CN" sz="2000" b="1" dirty="0"/>
          </a:p>
          <a:p>
            <a:pPr>
              <a:lnSpc>
                <a:spcPct val="100000"/>
              </a:lnSpc>
              <a:spcBef>
                <a:spcPts val="400"/>
              </a:spcBef>
              <a:buFont typeface="Wingdings" pitchFamily="2" charset="2"/>
              <a:buNone/>
            </a:pPr>
            <a:r>
              <a:rPr lang="en-US" altLang="zh-CN" sz="2000" b="1" dirty="0">
                <a:solidFill>
                  <a:srgbClr val="B32019"/>
                </a:solidFill>
              </a:rPr>
              <a:t>CREATE  VIEW</a:t>
            </a:r>
            <a:r>
              <a:rPr lang="en-US" altLang="zh-CN" sz="2000" b="1" dirty="0"/>
              <a:t>  &lt;</a:t>
            </a:r>
            <a:r>
              <a:rPr lang="zh-CN" altLang="en-US" sz="2000" b="1" dirty="0"/>
              <a:t>视图名</a:t>
            </a:r>
            <a:r>
              <a:rPr lang="en-US" altLang="zh-CN" sz="2000" b="1" dirty="0"/>
              <a:t>&gt;  [(&lt;</a:t>
            </a:r>
            <a:r>
              <a:rPr lang="zh-CN" altLang="en-US" sz="2000" b="1" dirty="0"/>
              <a:t>列名</a:t>
            </a:r>
            <a:r>
              <a:rPr lang="en-US" altLang="zh-CN" sz="2000" b="1" dirty="0"/>
              <a:t>&gt;  [</a:t>
            </a:r>
            <a:r>
              <a:rPr lang="zh-CN" altLang="en-US" sz="2000" b="1" dirty="0"/>
              <a:t>，</a:t>
            </a:r>
            <a:r>
              <a:rPr lang="en-US" altLang="zh-CN" sz="2000" b="1" dirty="0"/>
              <a:t>&lt;</a:t>
            </a:r>
            <a:r>
              <a:rPr lang="zh-CN" altLang="en-US" sz="2000" b="1" dirty="0"/>
              <a:t>列名</a:t>
            </a:r>
            <a:r>
              <a:rPr lang="en-US" altLang="zh-CN" sz="2000" b="1" dirty="0"/>
              <a:t>&gt;]</a:t>
            </a:r>
            <a:r>
              <a:rPr lang="en-US" altLang="zh-CN" sz="2000" b="1" dirty="0">
                <a:latin typeface="Times New Roman" panose="02020603050405020304" pitchFamily="18" charset="0"/>
              </a:rPr>
              <a:t>…</a:t>
            </a:r>
            <a:r>
              <a:rPr lang="en-US" altLang="zh-CN" sz="2000" b="1" dirty="0"/>
              <a:t>)]</a:t>
            </a:r>
          </a:p>
          <a:p>
            <a:pPr>
              <a:lnSpc>
                <a:spcPct val="100000"/>
              </a:lnSpc>
              <a:spcBef>
                <a:spcPts val="400"/>
              </a:spcBef>
              <a:buFont typeface="Wingdings" pitchFamily="2" charset="2"/>
              <a:buNone/>
            </a:pPr>
            <a:r>
              <a:rPr lang="en-US" altLang="zh-CN" sz="2000" b="1" dirty="0">
                <a:solidFill>
                  <a:srgbClr val="FF3399"/>
                </a:solidFill>
              </a:rPr>
              <a:t>   </a:t>
            </a:r>
            <a:r>
              <a:rPr lang="en-US" altLang="zh-CN" sz="2000" b="1" dirty="0">
                <a:solidFill>
                  <a:srgbClr val="B32019"/>
                </a:solidFill>
              </a:rPr>
              <a:t>AS </a:t>
            </a:r>
            <a:r>
              <a:rPr lang="en-US" altLang="zh-CN" sz="2000" b="1" dirty="0"/>
              <a:t> </a:t>
            </a:r>
          </a:p>
          <a:p>
            <a:pPr>
              <a:lnSpc>
                <a:spcPct val="100000"/>
              </a:lnSpc>
              <a:spcBef>
                <a:spcPts val="400"/>
              </a:spcBef>
              <a:buFont typeface="Wingdings" pitchFamily="2" charset="2"/>
              <a:buNone/>
            </a:pPr>
            <a:r>
              <a:rPr lang="en-US" altLang="zh-CN" sz="2000" b="1" dirty="0"/>
              <a:t> </a:t>
            </a:r>
            <a:r>
              <a:rPr lang="zh-CN" altLang="en-US" sz="2000" b="1" dirty="0"/>
              <a:t>  </a:t>
            </a:r>
            <a:r>
              <a:rPr lang="en-US" altLang="zh-CN" sz="2000" b="1" dirty="0"/>
              <a:t>&lt;</a:t>
            </a:r>
            <a:r>
              <a:rPr lang="zh-CN" altLang="en-US" sz="2000" b="1" dirty="0"/>
              <a:t>子查询</a:t>
            </a:r>
            <a:r>
              <a:rPr lang="en-US" altLang="zh-CN" sz="2000" b="1" dirty="0"/>
              <a:t>&gt;</a:t>
            </a:r>
          </a:p>
          <a:p>
            <a:pPr>
              <a:lnSpc>
                <a:spcPct val="100000"/>
              </a:lnSpc>
              <a:spcBef>
                <a:spcPts val="400"/>
              </a:spcBef>
              <a:buFont typeface="Wingdings" pitchFamily="2" charset="2"/>
              <a:buNone/>
            </a:pPr>
            <a:r>
              <a:rPr lang="zh-CN" altLang="en-US" sz="2000" b="1" dirty="0"/>
              <a:t>   </a:t>
            </a:r>
            <a:r>
              <a:rPr lang="en-US" altLang="zh-CN" sz="2000" b="1" dirty="0"/>
              <a:t>[</a:t>
            </a:r>
            <a:r>
              <a:rPr lang="en-US" altLang="zh-CN" sz="2000" b="1" dirty="0">
                <a:solidFill>
                  <a:schemeClr val="tx2"/>
                </a:solidFill>
              </a:rPr>
              <a:t>WITH  CHECK  OPTION</a:t>
            </a:r>
            <a:r>
              <a:rPr lang="en-US" altLang="zh-CN" sz="2000" b="1" dirty="0"/>
              <a:t>]</a:t>
            </a:r>
            <a:r>
              <a:rPr lang="zh-CN" altLang="en-US" sz="2000" b="1" dirty="0"/>
              <a:t>；</a:t>
            </a:r>
          </a:p>
        </p:txBody>
      </p:sp>
      <p:sp>
        <p:nvSpPr>
          <p:cNvPr id="6" name="幻灯片编号占位符 5">
            <a:extLst>
              <a:ext uri="{FF2B5EF4-FFF2-40B4-BE49-F238E27FC236}">
                <a16:creationId xmlns:a16="http://schemas.microsoft.com/office/drawing/2014/main" id="{314FBD40-2987-D146-8F52-C91B1BCDF16F}"/>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F4C81354-6215-794B-BBF1-65B8854320A6}" type="slidenum">
              <a:rPr kumimoji="0" lang="en-US" altLang="zh-CN" sz="1400">
                <a:ea typeface="宋体" panose="02010600030101010101" pitchFamily="2" charset="-122"/>
              </a:rPr>
              <a:pPr/>
              <a:t>94</a:t>
            </a:fld>
            <a:endParaRPr kumimoji="0" lang="en-US" altLang="zh-CN" sz="1400">
              <a:ea typeface="宋体" panose="02010600030101010101" pitchFamily="2" charset="-122"/>
            </a:endParaRPr>
          </a:p>
        </p:txBody>
      </p:sp>
      <p:sp>
        <p:nvSpPr>
          <p:cNvPr id="690180" name="Rectangle 4">
            <a:extLst>
              <a:ext uri="{FF2B5EF4-FFF2-40B4-BE49-F238E27FC236}">
                <a16:creationId xmlns:a16="http://schemas.microsoft.com/office/drawing/2014/main" id="{EBFA7043-D38D-CD47-8791-9321EFDB325C}"/>
              </a:ext>
            </a:extLst>
          </p:cNvPr>
          <p:cNvSpPr>
            <a:spLocks noChangeArrowheads="1"/>
          </p:cNvSpPr>
          <p:nvPr/>
        </p:nvSpPr>
        <p:spPr bwMode="auto">
          <a:xfrm>
            <a:off x="6830290" y="2015984"/>
            <a:ext cx="5361709" cy="1413016"/>
          </a:xfrm>
          <a:custGeom>
            <a:avLst/>
            <a:gdLst>
              <a:gd name="connsiteX0" fmla="*/ 0 w 5361709"/>
              <a:gd name="connsiteY0" fmla="*/ 0 h 1413016"/>
              <a:gd name="connsiteX1" fmla="*/ 488511 w 5361709"/>
              <a:gd name="connsiteY1" fmla="*/ 0 h 1413016"/>
              <a:gd name="connsiteX2" fmla="*/ 1137874 w 5361709"/>
              <a:gd name="connsiteY2" fmla="*/ 0 h 1413016"/>
              <a:gd name="connsiteX3" fmla="*/ 1680002 w 5361709"/>
              <a:gd name="connsiteY3" fmla="*/ 0 h 1413016"/>
              <a:gd name="connsiteX4" fmla="*/ 2168513 w 5361709"/>
              <a:gd name="connsiteY4" fmla="*/ 0 h 1413016"/>
              <a:gd name="connsiteX5" fmla="*/ 2603408 w 5361709"/>
              <a:gd name="connsiteY5" fmla="*/ 0 h 1413016"/>
              <a:gd name="connsiteX6" fmla="*/ 3145536 w 5361709"/>
              <a:gd name="connsiteY6" fmla="*/ 0 h 1413016"/>
              <a:gd name="connsiteX7" fmla="*/ 3634047 w 5361709"/>
              <a:gd name="connsiteY7" fmla="*/ 0 h 1413016"/>
              <a:gd name="connsiteX8" fmla="*/ 4229793 w 5361709"/>
              <a:gd name="connsiteY8" fmla="*/ 0 h 1413016"/>
              <a:gd name="connsiteX9" fmla="*/ 4664687 w 5361709"/>
              <a:gd name="connsiteY9" fmla="*/ 0 h 1413016"/>
              <a:gd name="connsiteX10" fmla="*/ 5361709 w 5361709"/>
              <a:gd name="connsiteY10" fmla="*/ 0 h 1413016"/>
              <a:gd name="connsiteX11" fmla="*/ 5361709 w 5361709"/>
              <a:gd name="connsiteY11" fmla="*/ 499266 h 1413016"/>
              <a:gd name="connsiteX12" fmla="*/ 5361709 w 5361709"/>
              <a:gd name="connsiteY12" fmla="*/ 927881 h 1413016"/>
              <a:gd name="connsiteX13" fmla="*/ 5361709 w 5361709"/>
              <a:gd name="connsiteY13" fmla="*/ 1413016 h 1413016"/>
              <a:gd name="connsiteX14" fmla="*/ 4819581 w 5361709"/>
              <a:gd name="connsiteY14" fmla="*/ 1413016 h 1413016"/>
              <a:gd name="connsiteX15" fmla="*/ 4331069 w 5361709"/>
              <a:gd name="connsiteY15" fmla="*/ 1413016 h 1413016"/>
              <a:gd name="connsiteX16" fmla="*/ 3842558 w 5361709"/>
              <a:gd name="connsiteY16" fmla="*/ 1413016 h 1413016"/>
              <a:gd name="connsiteX17" fmla="*/ 3139578 w 5361709"/>
              <a:gd name="connsiteY17" fmla="*/ 1413016 h 1413016"/>
              <a:gd name="connsiteX18" fmla="*/ 2704684 w 5361709"/>
              <a:gd name="connsiteY18" fmla="*/ 1413016 h 1413016"/>
              <a:gd name="connsiteX19" fmla="*/ 2001705 w 5361709"/>
              <a:gd name="connsiteY19" fmla="*/ 1413016 h 1413016"/>
              <a:gd name="connsiteX20" fmla="*/ 1513193 w 5361709"/>
              <a:gd name="connsiteY20" fmla="*/ 1413016 h 1413016"/>
              <a:gd name="connsiteX21" fmla="*/ 917448 w 5361709"/>
              <a:gd name="connsiteY21" fmla="*/ 1413016 h 1413016"/>
              <a:gd name="connsiteX22" fmla="*/ 0 w 5361709"/>
              <a:gd name="connsiteY22" fmla="*/ 1413016 h 1413016"/>
              <a:gd name="connsiteX23" fmla="*/ 0 w 5361709"/>
              <a:gd name="connsiteY23" fmla="*/ 942011 h 1413016"/>
              <a:gd name="connsiteX24" fmla="*/ 0 w 5361709"/>
              <a:gd name="connsiteY24" fmla="*/ 442745 h 1413016"/>
              <a:gd name="connsiteX25" fmla="*/ 0 w 5361709"/>
              <a:gd name="connsiteY25" fmla="*/ 0 h 1413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61709" h="1413016" fill="none" extrusionOk="0">
                <a:moveTo>
                  <a:pt x="0" y="0"/>
                </a:moveTo>
                <a:cubicBezTo>
                  <a:pt x="137357" y="-20858"/>
                  <a:pt x="343922" y="37832"/>
                  <a:pt x="488511" y="0"/>
                </a:cubicBezTo>
                <a:cubicBezTo>
                  <a:pt x="633100" y="-37832"/>
                  <a:pt x="822020" y="61414"/>
                  <a:pt x="1137874" y="0"/>
                </a:cubicBezTo>
                <a:cubicBezTo>
                  <a:pt x="1453728" y="-61414"/>
                  <a:pt x="1459746" y="17334"/>
                  <a:pt x="1680002" y="0"/>
                </a:cubicBezTo>
                <a:cubicBezTo>
                  <a:pt x="1900258" y="-17334"/>
                  <a:pt x="1973825" y="22530"/>
                  <a:pt x="2168513" y="0"/>
                </a:cubicBezTo>
                <a:cubicBezTo>
                  <a:pt x="2363201" y="-22530"/>
                  <a:pt x="2428725" y="31499"/>
                  <a:pt x="2603408" y="0"/>
                </a:cubicBezTo>
                <a:cubicBezTo>
                  <a:pt x="2778091" y="-31499"/>
                  <a:pt x="2912096" y="32907"/>
                  <a:pt x="3145536" y="0"/>
                </a:cubicBezTo>
                <a:cubicBezTo>
                  <a:pt x="3378976" y="-32907"/>
                  <a:pt x="3432026" y="36236"/>
                  <a:pt x="3634047" y="0"/>
                </a:cubicBezTo>
                <a:cubicBezTo>
                  <a:pt x="3836068" y="-36236"/>
                  <a:pt x="4106013" y="17584"/>
                  <a:pt x="4229793" y="0"/>
                </a:cubicBezTo>
                <a:cubicBezTo>
                  <a:pt x="4353573" y="-17584"/>
                  <a:pt x="4505410" y="17702"/>
                  <a:pt x="4664687" y="0"/>
                </a:cubicBezTo>
                <a:cubicBezTo>
                  <a:pt x="4823964" y="-17702"/>
                  <a:pt x="5103374" y="32977"/>
                  <a:pt x="5361709" y="0"/>
                </a:cubicBezTo>
                <a:cubicBezTo>
                  <a:pt x="5382477" y="132064"/>
                  <a:pt x="5319477" y="299139"/>
                  <a:pt x="5361709" y="499266"/>
                </a:cubicBezTo>
                <a:cubicBezTo>
                  <a:pt x="5403941" y="699393"/>
                  <a:pt x="5344531" y="838921"/>
                  <a:pt x="5361709" y="927881"/>
                </a:cubicBezTo>
                <a:cubicBezTo>
                  <a:pt x="5378887" y="1016842"/>
                  <a:pt x="5330920" y="1279832"/>
                  <a:pt x="5361709" y="1413016"/>
                </a:cubicBezTo>
                <a:cubicBezTo>
                  <a:pt x="5109732" y="1443326"/>
                  <a:pt x="4951830" y="1382821"/>
                  <a:pt x="4819581" y="1413016"/>
                </a:cubicBezTo>
                <a:cubicBezTo>
                  <a:pt x="4687332" y="1443211"/>
                  <a:pt x="4533357" y="1393997"/>
                  <a:pt x="4331069" y="1413016"/>
                </a:cubicBezTo>
                <a:cubicBezTo>
                  <a:pt x="4128781" y="1432035"/>
                  <a:pt x="4081636" y="1378422"/>
                  <a:pt x="3842558" y="1413016"/>
                </a:cubicBezTo>
                <a:cubicBezTo>
                  <a:pt x="3603480" y="1447610"/>
                  <a:pt x="3436360" y="1365448"/>
                  <a:pt x="3139578" y="1413016"/>
                </a:cubicBezTo>
                <a:cubicBezTo>
                  <a:pt x="2842796" y="1460584"/>
                  <a:pt x="2825802" y="1389883"/>
                  <a:pt x="2704684" y="1413016"/>
                </a:cubicBezTo>
                <a:cubicBezTo>
                  <a:pt x="2583566" y="1436149"/>
                  <a:pt x="2174416" y="1401021"/>
                  <a:pt x="2001705" y="1413016"/>
                </a:cubicBezTo>
                <a:cubicBezTo>
                  <a:pt x="1828994" y="1425011"/>
                  <a:pt x="1747619" y="1379724"/>
                  <a:pt x="1513193" y="1413016"/>
                </a:cubicBezTo>
                <a:cubicBezTo>
                  <a:pt x="1278767" y="1446308"/>
                  <a:pt x="1205040" y="1405311"/>
                  <a:pt x="917448" y="1413016"/>
                </a:cubicBezTo>
                <a:cubicBezTo>
                  <a:pt x="629857" y="1420721"/>
                  <a:pt x="196966" y="1350020"/>
                  <a:pt x="0" y="1413016"/>
                </a:cubicBezTo>
                <a:cubicBezTo>
                  <a:pt x="-22967" y="1293312"/>
                  <a:pt x="22775" y="1055197"/>
                  <a:pt x="0" y="942011"/>
                </a:cubicBezTo>
                <a:cubicBezTo>
                  <a:pt x="-22775" y="828826"/>
                  <a:pt x="461" y="673111"/>
                  <a:pt x="0" y="442745"/>
                </a:cubicBezTo>
                <a:cubicBezTo>
                  <a:pt x="-461" y="212379"/>
                  <a:pt x="45534" y="124311"/>
                  <a:pt x="0" y="0"/>
                </a:cubicBezTo>
                <a:close/>
              </a:path>
              <a:path w="5361709" h="1413016" stroke="0" extrusionOk="0">
                <a:moveTo>
                  <a:pt x="0" y="0"/>
                </a:moveTo>
                <a:cubicBezTo>
                  <a:pt x="219143" y="-49586"/>
                  <a:pt x="350613" y="41345"/>
                  <a:pt x="595745" y="0"/>
                </a:cubicBezTo>
                <a:cubicBezTo>
                  <a:pt x="840878" y="-41345"/>
                  <a:pt x="846854" y="55098"/>
                  <a:pt x="1084257" y="0"/>
                </a:cubicBezTo>
                <a:cubicBezTo>
                  <a:pt x="1321660" y="-55098"/>
                  <a:pt x="1598301" y="47894"/>
                  <a:pt x="1787236" y="0"/>
                </a:cubicBezTo>
                <a:cubicBezTo>
                  <a:pt x="1976171" y="-47894"/>
                  <a:pt x="2283492" y="82526"/>
                  <a:pt x="2490216" y="0"/>
                </a:cubicBezTo>
                <a:cubicBezTo>
                  <a:pt x="2696940" y="-82526"/>
                  <a:pt x="2862827" y="51711"/>
                  <a:pt x="3032344" y="0"/>
                </a:cubicBezTo>
                <a:cubicBezTo>
                  <a:pt x="3201861" y="-51711"/>
                  <a:pt x="3494124" y="41333"/>
                  <a:pt x="3628090" y="0"/>
                </a:cubicBezTo>
                <a:cubicBezTo>
                  <a:pt x="3762056" y="-41333"/>
                  <a:pt x="4040281" y="8384"/>
                  <a:pt x="4277452" y="0"/>
                </a:cubicBezTo>
                <a:cubicBezTo>
                  <a:pt x="4514623" y="-8384"/>
                  <a:pt x="5063320" y="16908"/>
                  <a:pt x="5361709" y="0"/>
                </a:cubicBezTo>
                <a:cubicBezTo>
                  <a:pt x="5389405" y="148560"/>
                  <a:pt x="5343340" y="245906"/>
                  <a:pt x="5361709" y="456875"/>
                </a:cubicBezTo>
                <a:cubicBezTo>
                  <a:pt x="5380078" y="667845"/>
                  <a:pt x="5329666" y="717803"/>
                  <a:pt x="5361709" y="913750"/>
                </a:cubicBezTo>
                <a:cubicBezTo>
                  <a:pt x="5393752" y="1109697"/>
                  <a:pt x="5330994" y="1208284"/>
                  <a:pt x="5361709" y="1413016"/>
                </a:cubicBezTo>
                <a:cubicBezTo>
                  <a:pt x="5213098" y="1431358"/>
                  <a:pt x="4941118" y="1369074"/>
                  <a:pt x="4819581" y="1413016"/>
                </a:cubicBezTo>
                <a:cubicBezTo>
                  <a:pt x="4698044" y="1456958"/>
                  <a:pt x="4325193" y="1368614"/>
                  <a:pt x="4116601" y="1413016"/>
                </a:cubicBezTo>
                <a:cubicBezTo>
                  <a:pt x="3908009" y="1457418"/>
                  <a:pt x="3790826" y="1405813"/>
                  <a:pt x="3628090" y="1413016"/>
                </a:cubicBezTo>
                <a:cubicBezTo>
                  <a:pt x="3465354" y="1420219"/>
                  <a:pt x="3294301" y="1376226"/>
                  <a:pt x="3032344" y="1413016"/>
                </a:cubicBezTo>
                <a:cubicBezTo>
                  <a:pt x="2770387" y="1449806"/>
                  <a:pt x="2680765" y="1369549"/>
                  <a:pt x="2436599" y="1413016"/>
                </a:cubicBezTo>
                <a:cubicBezTo>
                  <a:pt x="2192434" y="1456483"/>
                  <a:pt x="2137833" y="1356799"/>
                  <a:pt x="1948088" y="1413016"/>
                </a:cubicBezTo>
                <a:cubicBezTo>
                  <a:pt x="1758343" y="1469233"/>
                  <a:pt x="1498575" y="1351171"/>
                  <a:pt x="1352342" y="1413016"/>
                </a:cubicBezTo>
                <a:cubicBezTo>
                  <a:pt x="1206109" y="1474861"/>
                  <a:pt x="1033278" y="1381249"/>
                  <a:pt x="917448" y="1413016"/>
                </a:cubicBezTo>
                <a:cubicBezTo>
                  <a:pt x="801618" y="1444783"/>
                  <a:pt x="428645" y="1365365"/>
                  <a:pt x="0" y="1413016"/>
                </a:cubicBezTo>
                <a:cubicBezTo>
                  <a:pt x="-23963" y="1252917"/>
                  <a:pt x="9581" y="1049118"/>
                  <a:pt x="0" y="956141"/>
                </a:cubicBezTo>
                <a:cubicBezTo>
                  <a:pt x="-9581" y="863165"/>
                  <a:pt x="50552" y="711195"/>
                  <a:pt x="0" y="513396"/>
                </a:cubicBezTo>
                <a:cubicBezTo>
                  <a:pt x="-50552" y="315597"/>
                  <a:pt x="36441" y="170743"/>
                  <a:pt x="0" y="0"/>
                </a:cubicBezTo>
                <a:close/>
              </a:path>
            </a:pathLst>
          </a:cu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defRPr/>
            </a:pPr>
            <a:r>
              <a:rPr lang="zh-CN" altLang="en-US" sz="2000" b="1" dirty="0">
                <a:latin typeface="Tahoma" charset="0"/>
                <a:ea typeface="黑体" charset="0"/>
                <a:cs typeface="黑体" charset="0"/>
              </a:rPr>
              <a:t>注意！</a:t>
            </a:r>
            <a:endParaRPr lang="en-US" altLang="zh-CN" sz="2000" b="1" dirty="0">
              <a:latin typeface="Tahoma" charset="0"/>
              <a:ea typeface="黑体" charset="0"/>
              <a:cs typeface="黑体" charset="0"/>
            </a:endParaRPr>
          </a:p>
          <a:p>
            <a:pPr>
              <a:lnSpc>
                <a:spcPct val="150000"/>
              </a:lnSpc>
              <a:defRPr/>
            </a:pPr>
            <a:r>
              <a:rPr lang="zh-CN" altLang="en-US" sz="2000" b="1" dirty="0">
                <a:latin typeface="Tahoma" charset="0"/>
                <a:ea typeface="黑体" charset="0"/>
                <a:cs typeface="黑体" charset="0"/>
              </a:rPr>
              <a:t>执行</a:t>
            </a:r>
            <a:r>
              <a:rPr lang="en-US" altLang="zh-CN" sz="2000" b="1" dirty="0">
                <a:latin typeface="Tahoma" charset="0"/>
                <a:ea typeface="黑体" charset="0"/>
                <a:cs typeface="黑体" charset="0"/>
              </a:rPr>
              <a:t>CREATE VIEW</a:t>
            </a:r>
            <a:r>
              <a:rPr lang="zh-CN" altLang="en-US" sz="2000" b="1" dirty="0">
                <a:latin typeface="Tahoma" charset="0"/>
                <a:ea typeface="黑体" charset="0"/>
                <a:cs typeface="黑体" charset="0"/>
              </a:rPr>
              <a:t>语句时只是把视图的定义存入数据字典，并不执行其中的</a:t>
            </a:r>
            <a:r>
              <a:rPr lang="en-US" altLang="zh-CN" sz="2000" b="1" dirty="0">
                <a:latin typeface="Tahoma" charset="0"/>
                <a:ea typeface="黑体" charset="0"/>
                <a:cs typeface="黑体" charset="0"/>
              </a:rPr>
              <a:t>SELECT</a:t>
            </a:r>
            <a:r>
              <a:rPr lang="zh-CN" altLang="en-US" sz="2000" b="1" dirty="0">
                <a:latin typeface="Tahoma" charset="0"/>
                <a:ea typeface="黑体" charset="0"/>
                <a:cs typeface="黑体" charset="0"/>
              </a:rPr>
              <a:t>语句。</a:t>
            </a:r>
          </a:p>
        </p:txBody>
      </p:sp>
      <p:grpSp>
        <p:nvGrpSpPr>
          <p:cNvPr id="8" name="组合 7">
            <a:extLst>
              <a:ext uri="{FF2B5EF4-FFF2-40B4-BE49-F238E27FC236}">
                <a16:creationId xmlns:a16="http://schemas.microsoft.com/office/drawing/2014/main" id="{118B3E14-524C-204D-9E5A-F51206083C52}"/>
              </a:ext>
            </a:extLst>
          </p:cNvPr>
          <p:cNvGrpSpPr/>
          <p:nvPr/>
        </p:nvGrpSpPr>
        <p:grpSpPr>
          <a:xfrm>
            <a:off x="5240979" y="3211286"/>
            <a:ext cx="6951020" cy="3632840"/>
            <a:chOff x="5240979" y="3211286"/>
            <a:chExt cx="6951020" cy="3632840"/>
          </a:xfrm>
        </p:grpSpPr>
        <p:sp>
          <p:nvSpPr>
            <p:cNvPr id="2" name="矩形 1">
              <a:extLst>
                <a:ext uri="{FF2B5EF4-FFF2-40B4-BE49-F238E27FC236}">
                  <a16:creationId xmlns:a16="http://schemas.microsoft.com/office/drawing/2014/main" id="{59C88106-6167-E249-9AD1-7F0861B0085C}"/>
                </a:ext>
              </a:extLst>
            </p:cNvPr>
            <p:cNvSpPr/>
            <p:nvPr/>
          </p:nvSpPr>
          <p:spPr>
            <a:xfrm>
              <a:off x="6022624" y="3567075"/>
              <a:ext cx="6169375" cy="3277051"/>
            </a:xfrm>
            <a:custGeom>
              <a:avLst/>
              <a:gdLst>
                <a:gd name="connsiteX0" fmla="*/ 0 w 6169375"/>
                <a:gd name="connsiteY0" fmla="*/ 0 h 3277051"/>
                <a:gd name="connsiteX1" fmla="*/ 437465 w 6169375"/>
                <a:gd name="connsiteY1" fmla="*/ 0 h 3277051"/>
                <a:gd name="connsiteX2" fmla="*/ 1121705 w 6169375"/>
                <a:gd name="connsiteY2" fmla="*/ 0 h 3277051"/>
                <a:gd name="connsiteX3" fmla="*/ 1620863 w 6169375"/>
                <a:gd name="connsiteY3" fmla="*/ 0 h 3277051"/>
                <a:gd name="connsiteX4" fmla="*/ 2243409 w 6169375"/>
                <a:gd name="connsiteY4" fmla="*/ 0 h 3277051"/>
                <a:gd name="connsiteX5" fmla="*/ 2619180 w 6169375"/>
                <a:gd name="connsiteY5" fmla="*/ 0 h 3277051"/>
                <a:gd name="connsiteX6" fmla="*/ 3118339 w 6169375"/>
                <a:gd name="connsiteY6" fmla="*/ 0 h 3277051"/>
                <a:gd name="connsiteX7" fmla="*/ 3740885 w 6169375"/>
                <a:gd name="connsiteY7" fmla="*/ 0 h 3277051"/>
                <a:gd name="connsiteX8" fmla="*/ 4425124 w 6169375"/>
                <a:gd name="connsiteY8" fmla="*/ 0 h 3277051"/>
                <a:gd name="connsiteX9" fmla="*/ 5109364 w 6169375"/>
                <a:gd name="connsiteY9" fmla="*/ 0 h 3277051"/>
                <a:gd name="connsiteX10" fmla="*/ 5485135 w 6169375"/>
                <a:gd name="connsiteY10" fmla="*/ 0 h 3277051"/>
                <a:gd name="connsiteX11" fmla="*/ 6169375 w 6169375"/>
                <a:gd name="connsiteY11" fmla="*/ 0 h 3277051"/>
                <a:gd name="connsiteX12" fmla="*/ 6169375 w 6169375"/>
                <a:gd name="connsiteY12" fmla="*/ 513405 h 3277051"/>
                <a:gd name="connsiteX13" fmla="*/ 6169375 w 6169375"/>
                <a:gd name="connsiteY13" fmla="*/ 1125121 h 3277051"/>
                <a:gd name="connsiteX14" fmla="*/ 6169375 w 6169375"/>
                <a:gd name="connsiteY14" fmla="*/ 1704067 h 3277051"/>
                <a:gd name="connsiteX15" fmla="*/ 6169375 w 6169375"/>
                <a:gd name="connsiteY15" fmla="*/ 2283012 h 3277051"/>
                <a:gd name="connsiteX16" fmla="*/ 6169375 w 6169375"/>
                <a:gd name="connsiteY16" fmla="*/ 2730876 h 3277051"/>
                <a:gd name="connsiteX17" fmla="*/ 6169375 w 6169375"/>
                <a:gd name="connsiteY17" fmla="*/ 3277051 h 3277051"/>
                <a:gd name="connsiteX18" fmla="*/ 5731910 w 6169375"/>
                <a:gd name="connsiteY18" fmla="*/ 3277051 h 3277051"/>
                <a:gd name="connsiteX19" fmla="*/ 5356139 w 6169375"/>
                <a:gd name="connsiteY19" fmla="*/ 3277051 h 3277051"/>
                <a:gd name="connsiteX20" fmla="*/ 4856981 w 6169375"/>
                <a:gd name="connsiteY20" fmla="*/ 3277051 h 3277051"/>
                <a:gd name="connsiteX21" fmla="*/ 4481210 w 6169375"/>
                <a:gd name="connsiteY21" fmla="*/ 3277051 h 3277051"/>
                <a:gd name="connsiteX22" fmla="*/ 3982051 w 6169375"/>
                <a:gd name="connsiteY22" fmla="*/ 3277051 h 3277051"/>
                <a:gd name="connsiteX23" fmla="*/ 3606280 w 6169375"/>
                <a:gd name="connsiteY23" fmla="*/ 3277051 h 3277051"/>
                <a:gd name="connsiteX24" fmla="*/ 2983734 w 6169375"/>
                <a:gd name="connsiteY24" fmla="*/ 3277051 h 3277051"/>
                <a:gd name="connsiteX25" fmla="*/ 2484576 w 6169375"/>
                <a:gd name="connsiteY25" fmla="*/ 3277051 h 3277051"/>
                <a:gd name="connsiteX26" fmla="*/ 1800336 w 6169375"/>
                <a:gd name="connsiteY26" fmla="*/ 3277051 h 3277051"/>
                <a:gd name="connsiteX27" fmla="*/ 1116096 w 6169375"/>
                <a:gd name="connsiteY27" fmla="*/ 3277051 h 3277051"/>
                <a:gd name="connsiteX28" fmla="*/ 493550 w 6169375"/>
                <a:gd name="connsiteY28" fmla="*/ 3277051 h 3277051"/>
                <a:gd name="connsiteX29" fmla="*/ 0 w 6169375"/>
                <a:gd name="connsiteY29" fmla="*/ 3277051 h 3277051"/>
                <a:gd name="connsiteX30" fmla="*/ 0 w 6169375"/>
                <a:gd name="connsiteY30" fmla="*/ 2665335 h 3277051"/>
                <a:gd name="connsiteX31" fmla="*/ 0 w 6169375"/>
                <a:gd name="connsiteY31" fmla="*/ 2086389 h 3277051"/>
                <a:gd name="connsiteX32" fmla="*/ 0 w 6169375"/>
                <a:gd name="connsiteY32" fmla="*/ 1572984 h 3277051"/>
                <a:gd name="connsiteX33" fmla="*/ 0 w 6169375"/>
                <a:gd name="connsiteY33" fmla="*/ 1059580 h 3277051"/>
                <a:gd name="connsiteX34" fmla="*/ 0 w 6169375"/>
                <a:gd name="connsiteY34" fmla="*/ 0 h 32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169375" h="3277051" fill="none" extrusionOk="0">
                  <a:moveTo>
                    <a:pt x="0" y="0"/>
                  </a:moveTo>
                  <a:cubicBezTo>
                    <a:pt x="100493" y="-11493"/>
                    <a:pt x="349751" y="30666"/>
                    <a:pt x="437465" y="0"/>
                  </a:cubicBezTo>
                  <a:cubicBezTo>
                    <a:pt x="525179" y="-30666"/>
                    <a:pt x="827076" y="76408"/>
                    <a:pt x="1121705" y="0"/>
                  </a:cubicBezTo>
                  <a:cubicBezTo>
                    <a:pt x="1416334" y="-76408"/>
                    <a:pt x="1500086" y="40368"/>
                    <a:pt x="1620863" y="0"/>
                  </a:cubicBezTo>
                  <a:cubicBezTo>
                    <a:pt x="1741640" y="-40368"/>
                    <a:pt x="2111039" y="47517"/>
                    <a:pt x="2243409" y="0"/>
                  </a:cubicBezTo>
                  <a:cubicBezTo>
                    <a:pt x="2375779" y="-47517"/>
                    <a:pt x="2469726" y="20944"/>
                    <a:pt x="2619180" y="0"/>
                  </a:cubicBezTo>
                  <a:cubicBezTo>
                    <a:pt x="2768634" y="-20944"/>
                    <a:pt x="3007558" y="16745"/>
                    <a:pt x="3118339" y="0"/>
                  </a:cubicBezTo>
                  <a:cubicBezTo>
                    <a:pt x="3229120" y="-16745"/>
                    <a:pt x="3458296" y="70782"/>
                    <a:pt x="3740885" y="0"/>
                  </a:cubicBezTo>
                  <a:cubicBezTo>
                    <a:pt x="4023474" y="-70782"/>
                    <a:pt x="4284723" y="11540"/>
                    <a:pt x="4425124" y="0"/>
                  </a:cubicBezTo>
                  <a:cubicBezTo>
                    <a:pt x="4565525" y="-11540"/>
                    <a:pt x="4903495" y="57160"/>
                    <a:pt x="5109364" y="0"/>
                  </a:cubicBezTo>
                  <a:cubicBezTo>
                    <a:pt x="5315233" y="-57160"/>
                    <a:pt x="5396980" y="7703"/>
                    <a:pt x="5485135" y="0"/>
                  </a:cubicBezTo>
                  <a:cubicBezTo>
                    <a:pt x="5573290" y="-7703"/>
                    <a:pt x="5978293" y="74978"/>
                    <a:pt x="6169375" y="0"/>
                  </a:cubicBezTo>
                  <a:cubicBezTo>
                    <a:pt x="6192090" y="150049"/>
                    <a:pt x="6162309" y="279853"/>
                    <a:pt x="6169375" y="513405"/>
                  </a:cubicBezTo>
                  <a:cubicBezTo>
                    <a:pt x="6176441" y="746958"/>
                    <a:pt x="6154491" y="999858"/>
                    <a:pt x="6169375" y="1125121"/>
                  </a:cubicBezTo>
                  <a:cubicBezTo>
                    <a:pt x="6184259" y="1250384"/>
                    <a:pt x="6115169" y="1420101"/>
                    <a:pt x="6169375" y="1704067"/>
                  </a:cubicBezTo>
                  <a:cubicBezTo>
                    <a:pt x="6223581" y="1988033"/>
                    <a:pt x="6164197" y="2094927"/>
                    <a:pt x="6169375" y="2283012"/>
                  </a:cubicBezTo>
                  <a:cubicBezTo>
                    <a:pt x="6174553" y="2471097"/>
                    <a:pt x="6127626" y="2579966"/>
                    <a:pt x="6169375" y="2730876"/>
                  </a:cubicBezTo>
                  <a:cubicBezTo>
                    <a:pt x="6211124" y="2881786"/>
                    <a:pt x="6150236" y="3111025"/>
                    <a:pt x="6169375" y="3277051"/>
                  </a:cubicBezTo>
                  <a:cubicBezTo>
                    <a:pt x="6038127" y="3277348"/>
                    <a:pt x="5893938" y="3242782"/>
                    <a:pt x="5731910" y="3277051"/>
                  </a:cubicBezTo>
                  <a:cubicBezTo>
                    <a:pt x="5569883" y="3311320"/>
                    <a:pt x="5471407" y="3257250"/>
                    <a:pt x="5356139" y="3277051"/>
                  </a:cubicBezTo>
                  <a:cubicBezTo>
                    <a:pt x="5240871" y="3296852"/>
                    <a:pt x="4985219" y="3252429"/>
                    <a:pt x="4856981" y="3277051"/>
                  </a:cubicBezTo>
                  <a:cubicBezTo>
                    <a:pt x="4728743" y="3301673"/>
                    <a:pt x="4658226" y="3273966"/>
                    <a:pt x="4481210" y="3277051"/>
                  </a:cubicBezTo>
                  <a:cubicBezTo>
                    <a:pt x="4304194" y="3280136"/>
                    <a:pt x="4121683" y="3224058"/>
                    <a:pt x="3982051" y="3277051"/>
                  </a:cubicBezTo>
                  <a:cubicBezTo>
                    <a:pt x="3842419" y="3330044"/>
                    <a:pt x="3780757" y="3234153"/>
                    <a:pt x="3606280" y="3277051"/>
                  </a:cubicBezTo>
                  <a:cubicBezTo>
                    <a:pt x="3431803" y="3319949"/>
                    <a:pt x="3252636" y="3237617"/>
                    <a:pt x="2983734" y="3277051"/>
                  </a:cubicBezTo>
                  <a:cubicBezTo>
                    <a:pt x="2714832" y="3316485"/>
                    <a:pt x="2611125" y="3249687"/>
                    <a:pt x="2484576" y="3277051"/>
                  </a:cubicBezTo>
                  <a:cubicBezTo>
                    <a:pt x="2358027" y="3304415"/>
                    <a:pt x="1948225" y="3246679"/>
                    <a:pt x="1800336" y="3277051"/>
                  </a:cubicBezTo>
                  <a:cubicBezTo>
                    <a:pt x="1652447" y="3307423"/>
                    <a:pt x="1254101" y="3207763"/>
                    <a:pt x="1116096" y="3277051"/>
                  </a:cubicBezTo>
                  <a:cubicBezTo>
                    <a:pt x="978091" y="3346339"/>
                    <a:pt x="756734" y="3240008"/>
                    <a:pt x="493550" y="3277051"/>
                  </a:cubicBezTo>
                  <a:cubicBezTo>
                    <a:pt x="230366" y="3314094"/>
                    <a:pt x="107724" y="3251391"/>
                    <a:pt x="0" y="3277051"/>
                  </a:cubicBezTo>
                  <a:cubicBezTo>
                    <a:pt x="-48942" y="3030814"/>
                    <a:pt x="62369" y="2798838"/>
                    <a:pt x="0" y="2665335"/>
                  </a:cubicBezTo>
                  <a:cubicBezTo>
                    <a:pt x="-62369" y="2531832"/>
                    <a:pt x="57820" y="2290195"/>
                    <a:pt x="0" y="2086389"/>
                  </a:cubicBezTo>
                  <a:cubicBezTo>
                    <a:pt x="-57820" y="1882583"/>
                    <a:pt x="6431" y="1718446"/>
                    <a:pt x="0" y="1572984"/>
                  </a:cubicBezTo>
                  <a:cubicBezTo>
                    <a:pt x="-6431" y="1427522"/>
                    <a:pt x="10970" y="1171277"/>
                    <a:pt x="0" y="1059580"/>
                  </a:cubicBezTo>
                  <a:cubicBezTo>
                    <a:pt x="-10970" y="947883"/>
                    <a:pt x="115364" y="416313"/>
                    <a:pt x="0" y="0"/>
                  </a:cubicBezTo>
                  <a:close/>
                </a:path>
                <a:path w="6169375" h="3277051" stroke="0" extrusionOk="0">
                  <a:moveTo>
                    <a:pt x="0" y="0"/>
                  </a:moveTo>
                  <a:cubicBezTo>
                    <a:pt x="134151" y="-48283"/>
                    <a:pt x="367856" y="73250"/>
                    <a:pt x="622546" y="0"/>
                  </a:cubicBezTo>
                  <a:cubicBezTo>
                    <a:pt x="877236" y="-73250"/>
                    <a:pt x="1133492" y="77375"/>
                    <a:pt x="1306786" y="0"/>
                  </a:cubicBezTo>
                  <a:cubicBezTo>
                    <a:pt x="1480080" y="-77375"/>
                    <a:pt x="1680067" y="63853"/>
                    <a:pt x="1867638" y="0"/>
                  </a:cubicBezTo>
                  <a:cubicBezTo>
                    <a:pt x="2055209" y="-63853"/>
                    <a:pt x="2071262" y="35858"/>
                    <a:pt x="2243409" y="0"/>
                  </a:cubicBezTo>
                  <a:cubicBezTo>
                    <a:pt x="2415556" y="-35858"/>
                    <a:pt x="2525381" y="6227"/>
                    <a:pt x="2680874" y="0"/>
                  </a:cubicBezTo>
                  <a:cubicBezTo>
                    <a:pt x="2836368" y="-6227"/>
                    <a:pt x="3026279" y="3514"/>
                    <a:pt x="3118339" y="0"/>
                  </a:cubicBezTo>
                  <a:cubicBezTo>
                    <a:pt x="3210399" y="-3514"/>
                    <a:pt x="3414776" y="38147"/>
                    <a:pt x="3617497" y="0"/>
                  </a:cubicBezTo>
                  <a:cubicBezTo>
                    <a:pt x="3820218" y="-38147"/>
                    <a:pt x="3867640" y="27092"/>
                    <a:pt x="4054962" y="0"/>
                  </a:cubicBezTo>
                  <a:cubicBezTo>
                    <a:pt x="4242284" y="-27092"/>
                    <a:pt x="4593397" y="15128"/>
                    <a:pt x="4739202" y="0"/>
                  </a:cubicBezTo>
                  <a:cubicBezTo>
                    <a:pt x="4885007" y="-15128"/>
                    <a:pt x="5020883" y="30987"/>
                    <a:pt x="5300054" y="0"/>
                  </a:cubicBezTo>
                  <a:cubicBezTo>
                    <a:pt x="5579225" y="-30987"/>
                    <a:pt x="5991968" y="38467"/>
                    <a:pt x="6169375" y="0"/>
                  </a:cubicBezTo>
                  <a:cubicBezTo>
                    <a:pt x="6201715" y="286067"/>
                    <a:pt x="6107847" y="309274"/>
                    <a:pt x="6169375" y="611716"/>
                  </a:cubicBezTo>
                  <a:cubicBezTo>
                    <a:pt x="6230903" y="914158"/>
                    <a:pt x="6124404" y="1022022"/>
                    <a:pt x="6169375" y="1190662"/>
                  </a:cubicBezTo>
                  <a:cubicBezTo>
                    <a:pt x="6214346" y="1359302"/>
                    <a:pt x="6124316" y="1452815"/>
                    <a:pt x="6169375" y="1638525"/>
                  </a:cubicBezTo>
                  <a:cubicBezTo>
                    <a:pt x="6214434" y="1824235"/>
                    <a:pt x="6119675" y="2000437"/>
                    <a:pt x="6169375" y="2151930"/>
                  </a:cubicBezTo>
                  <a:cubicBezTo>
                    <a:pt x="6219075" y="2303423"/>
                    <a:pt x="6105265" y="2564505"/>
                    <a:pt x="6169375" y="2698105"/>
                  </a:cubicBezTo>
                  <a:cubicBezTo>
                    <a:pt x="6233485" y="2831706"/>
                    <a:pt x="6155487" y="3104491"/>
                    <a:pt x="6169375" y="3277051"/>
                  </a:cubicBezTo>
                  <a:cubicBezTo>
                    <a:pt x="5969394" y="3289970"/>
                    <a:pt x="5762325" y="3230742"/>
                    <a:pt x="5485135" y="3277051"/>
                  </a:cubicBezTo>
                  <a:cubicBezTo>
                    <a:pt x="5207945" y="3323360"/>
                    <a:pt x="5124136" y="3224273"/>
                    <a:pt x="4985977" y="3277051"/>
                  </a:cubicBezTo>
                  <a:cubicBezTo>
                    <a:pt x="4847818" y="3329829"/>
                    <a:pt x="4689590" y="3235622"/>
                    <a:pt x="4425124" y="3277051"/>
                  </a:cubicBezTo>
                  <a:cubicBezTo>
                    <a:pt x="4160658" y="3318480"/>
                    <a:pt x="3950479" y="3255964"/>
                    <a:pt x="3802578" y="3277051"/>
                  </a:cubicBezTo>
                  <a:cubicBezTo>
                    <a:pt x="3654677" y="3298138"/>
                    <a:pt x="3548272" y="3228754"/>
                    <a:pt x="3303420" y="3277051"/>
                  </a:cubicBezTo>
                  <a:cubicBezTo>
                    <a:pt x="3058568" y="3325348"/>
                    <a:pt x="2930655" y="3261085"/>
                    <a:pt x="2742568" y="3277051"/>
                  </a:cubicBezTo>
                  <a:cubicBezTo>
                    <a:pt x="2554481" y="3293017"/>
                    <a:pt x="2348470" y="3223738"/>
                    <a:pt x="2243409" y="3277051"/>
                  </a:cubicBezTo>
                  <a:cubicBezTo>
                    <a:pt x="2138348" y="3330364"/>
                    <a:pt x="1900933" y="3242223"/>
                    <a:pt x="1805944" y="3277051"/>
                  </a:cubicBezTo>
                  <a:cubicBezTo>
                    <a:pt x="1710956" y="3311879"/>
                    <a:pt x="1319041" y="3202879"/>
                    <a:pt x="1121705" y="3277051"/>
                  </a:cubicBezTo>
                  <a:cubicBezTo>
                    <a:pt x="924369" y="3351223"/>
                    <a:pt x="342187" y="3232527"/>
                    <a:pt x="0" y="3277051"/>
                  </a:cubicBezTo>
                  <a:cubicBezTo>
                    <a:pt x="-2717" y="3093748"/>
                    <a:pt x="40416" y="2893468"/>
                    <a:pt x="0" y="2763646"/>
                  </a:cubicBezTo>
                  <a:cubicBezTo>
                    <a:pt x="-40416" y="2633825"/>
                    <a:pt x="24436" y="2443605"/>
                    <a:pt x="0" y="2151930"/>
                  </a:cubicBezTo>
                  <a:cubicBezTo>
                    <a:pt x="-24436" y="1860255"/>
                    <a:pt x="26044" y="1820460"/>
                    <a:pt x="0" y="1704067"/>
                  </a:cubicBezTo>
                  <a:cubicBezTo>
                    <a:pt x="-26044" y="1587674"/>
                    <a:pt x="43777" y="1335635"/>
                    <a:pt x="0" y="1157891"/>
                  </a:cubicBezTo>
                  <a:cubicBezTo>
                    <a:pt x="-43777" y="980147"/>
                    <a:pt x="26838" y="765023"/>
                    <a:pt x="0" y="611716"/>
                  </a:cubicBezTo>
                  <a:cubicBezTo>
                    <a:pt x="-26838" y="458410"/>
                    <a:pt x="35734" y="215823"/>
                    <a:pt x="0" y="0"/>
                  </a:cubicBezTo>
                  <a:close/>
                </a:path>
              </a:pathLst>
            </a:custGeom>
            <a:ln>
              <a:solidFill>
                <a:schemeClr val="tx1"/>
              </a:solidFill>
            </a:ln>
          </p:spPr>
          <p:txBody>
            <a:bodyPr wrap="square">
              <a:spAutoFit/>
            </a:bodyPr>
            <a:lstStyle/>
            <a:p>
              <a:pPr lvl="1" indent="-447675">
                <a:lnSpc>
                  <a:spcPct val="150000"/>
                </a:lnSpc>
                <a:buFont typeface="Wingdings" charset="0"/>
                <a:buNone/>
                <a:defRPr/>
              </a:pPr>
              <a:r>
                <a:rPr lang="zh-CN" altLang="en-US" sz="2000" b="1" dirty="0">
                  <a:solidFill>
                    <a:srgbClr val="C00000"/>
                  </a:solidFill>
                </a:rPr>
                <a:t>（</a:t>
              </a:r>
              <a:r>
                <a:rPr lang="en-US" altLang="zh-CN" sz="2000" b="1" dirty="0">
                  <a:solidFill>
                    <a:srgbClr val="C00000"/>
                  </a:solidFill>
                </a:rPr>
                <a:t>1</a:t>
              </a:r>
              <a:r>
                <a:rPr lang="zh-CN" altLang="en-US" sz="2000" b="1" dirty="0">
                  <a:solidFill>
                    <a:srgbClr val="C00000"/>
                  </a:solidFill>
                </a:rPr>
                <a:t>）省略列名</a:t>
              </a:r>
              <a:endParaRPr lang="en-US" altLang="zh-CN" sz="2000" b="1" dirty="0">
                <a:solidFill>
                  <a:srgbClr val="C00000"/>
                </a:solidFill>
              </a:endParaRPr>
            </a:p>
            <a:p>
              <a:pPr lvl="1" indent="-447675">
                <a:lnSpc>
                  <a:spcPct val="150000"/>
                </a:lnSpc>
                <a:buFont typeface="Wingdings" charset="0"/>
                <a:buNone/>
                <a:defRPr/>
              </a:pPr>
              <a:r>
                <a:rPr lang="en-US" altLang="zh-CN" sz="2000" b="1" dirty="0"/>
                <a:t>    </a:t>
              </a:r>
              <a:r>
                <a:rPr lang="zh-CN" altLang="en-US" sz="2000" b="1" dirty="0"/>
                <a:t>由子查询中</a:t>
              </a:r>
              <a:r>
                <a:rPr lang="en-US" altLang="zh-CN" sz="2000" b="1" dirty="0"/>
                <a:t>SELECT</a:t>
              </a:r>
              <a:r>
                <a:rPr lang="zh-CN" altLang="en-US" sz="2000" b="1" dirty="0"/>
                <a:t>目标列中的诸字段组成</a:t>
              </a:r>
              <a:endParaRPr lang="en-US" altLang="zh-CN" sz="2000" b="1" dirty="0"/>
            </a:p>
            <a:p>
              <a:pPr lvl="1" indent="-447675">
                <a:lnSpc>
                  <a:spcPct val="150000"/>
                </a:lnSpc>
                <a:buFont typeface="Wingdings" charset="0"/>
                <a:buNone/>
                <a:defRPr/>
              </a:pPr>
              <a:r>
                <a:rPr lang="zh-CN" altLang="en-US" sz="2000" b="1" dirty="0">
                  <a:solidFill>
                    <a:schemeClr val="accent5">
                      <a:lumMod val="75000"/>
                    </a:schemeClr>
                  </a:solidFill>
                </a:rPr>
                <a:t>（</a:t>
              </a:r>
              <a:r>
                <a:rPr lang="en-US" altLang="zh-CN" sz="2000" b="1" dirty="0">
                  <a:solidFill>
                    <a:schemeClr val="accent5">
                      <a:lumMod val="75000"/>
                    </a:schemeClr>
                  </a:solidFill>
                </a:rPr>
                <a:t>2</a:t>
              </a:r>
              <a:r>
                <a:rPr lang="zh-CN" altLang="en-US" sz="2000" b="1" dirty="0">
                  <a:solidFill>
                    <a:schemeClr val="accent5">
                      <a:lumMod val="75000"/>
                    </a:schemeClr>
                  </a:solidFill>
                </a:rPr>
                <a:t>）需要明确指定视图的所有列名的情形：</a:t>
              </a:r>
              <a:endParaRPr lang="en-US" altLang="zh-CN" sz="2000" b="1" dirty="0">
                <a:solidFill>
                  <a:schemeClr val="accent5">
                    <a:lumMod val="75000"/>
                  </a:schemeClr>
                </a:solidFill>
              </a:endParaRPr>
            </a:p>
            <a:p>
              <a:pPr marL="9525" lvl="3" indent="347663">
                <a:lnSpc>
                  <a:spcPct val="150000"/>
                </a:lnSpc>
                <a:buFont typeface="Wingdings" charset="0"/>
                <a:buNone/>
                <a:defRPr/>
              </a:pPr>
              <a:r>
                <a:rPr lang="zh-CN" altLang="en-US" sz="2000" b="1" dirty="0"/>
                <a:t>某个目标列是集函数或列表达式</a:t>
              </a:r>
              <a:endParaRPr lang="en-US" altLang="zh-CN" sz="2000" b="1" dirty="0"/>
            </a:p>
            <a:p>
              <a:pPr marL="9525" lvl="3" indent="347663">
                <a:lnSpc>
                  <a:spcPct val="150000"/>
                </a:lnSpc>
                <a:buFont typeface="Wingdings" charset="0"/>
                <a:buNone/>
                <a:defRPr/>
              </a:pPr>
              <a:r>
                <a:rPr lang="zh-CN" altLang="en-US" sz="2000" b="1" dirty="0"/>
                <a:t>目标列为</a:t>
              </a:r>
              <a:r>
                <a:rPr lang="en-US" altLang="zh-CN" sz="2000" b="1" dirty="0"/>
                <a:t> *</a:t>
              </a:r>
            </a:p>
            <a:p>
              <a:pPr marL="9525" lvl="3" indent="347663">
                <a:lnSpc>
                  <a:spcPct val="150000"/>
                </a:lnSpc>
                <a:buFont typeface="Wingdings" charset="0"/>
                <a:buNone/>
                <a:defRPr/>
              </a:pPr>
              <a:r>
                <a:rPr lang="zh-CN" altLang="en-US" sz="2000" b="1" dirty="0"/>
                <a:t>多表连接时选出了几个同名列作为视图的字段</a:t>
              </a:r>
              <a:endParaRPr lang="en-US" altLang="zh-CN" sz="2000" b="1" dirty="0"/>
            </a:p>
            <a:p>
              <a:pPr marL="9525" lvl="3" indent="347663">
                <a:lnSpc>
                  <a:spcPct val="150000"/>
                </a:lnSpc>
                <a:buFont typeface="Wingdings" charset="0"/>
                <a:buNone/>
                <a:defRPr/>
              </a:pPr>
              <a:r>
                <a:rPr lang="zh-CN" altLang="en-US" sz="2000" b="1" dirty="0"/>
                <a:t>需要在视图中为某个列启用新的更合适的名字</a:t>
              </a:r>
              <a:endParaRPr lang="en-US" altLang="zh-CN" sz="2000" b="1" dirty="0"/>
            </a:p>
          </p:txBody>
        </p:sp>
        <p:sp>
          <p:nvSpPr>
            <p:cNvPr id="4" name="手杖形箭头 3">
              <a:extLst>
                <a:ext uri="{FF2B5EF4-FFF2-40B4-BE49-F238E27FC236}">
                  <a16:creationId xmlns:a16="http://schemas.microsoft.com/office/drawing/2014/main" id="{59179AE2-D223-BE41-A255-8DAF6BF02632}"/>
                </a:ext>
              </a:extLst>
            </p:cNvPr>
            <p:cNvSpPr/>
            <p:nvPr/>
          </p:nvSpPr>
          <p:spPr>
            <a:xfrm>
              <a:off x="5240979" y="3211286"/>
              <a:ext cx="1061850" cy="529542"/>
            </a:xfrm>
            <a:prstGeom prst="uturnArrow">
              <a:avLst>
                <a:gd name="adj1" fmla="val 4944"/>
                <a:gd name="adj2" fmla="val 10385"/>
                <a:gd name="adj3" fmla="val 30852"/>
                <a:gd name="adj4" fmla="val 43750"/>
                <a:gd name="adj5" fmla="val 750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zh-CN" altLang="en-US">
                <a:solidFill>
                  <a:schemeClr val="tx1"/>
                </a:solidFill>
              </a:endParaRPr>
            </a:p>
          </p:txBody>
        </p:sp>
      </p:grpSp>
      <p:sp>
        <p:nvSpPr>
          <p:cNvPr id="7" name="矩形 6">
            <a:extLst>
              <a:ext uri="{FF2B5EF4-FFF2-40B4-BE49-F238E27FC236}">
                <a16:creationId xmlns:a16="http://schemas.microsoft.com/office/drawing/2014/main" id="{2CA17378-8528-2C4F-AC83-598C6B63EC60}"/>
              </a:ext>
            </a:extLst>
          </p:cNvPr>
          <p:cNvSpPr/>
          <p:nvPr/>
        </p:nvSpPr>
        <p:spPr>
          <a:xfrm>
            <a:off x="329372" y="3429000"/>
            <a:ext cx="5184425" cy="3277051"/>
          </a:xfrm>
          <a:custGeom>
            <a:avLst/>
            <a:gdLst>
              <a:gd name="connsiteX0" fmla="*/ 0 w 5184425"/>
              <a:gd name="connsiteY0" fmla="*/ 0 h 3277051"/>
              <a:gd name="connsiteX1" fmla="*/ 627891 w 5184425"/>
              <a:gd name="connsiteY1" fmla="*/ 0 h 3277051"/>
              <a:gd name="connsiteX2" fmla="*/ 1100250 w 5184425"/>
              <a:gd name="connsiteY2" fmla="*/ 0 h 3277051"/>
              <a:gd name="connsiteX3" fmla="*/ 1624453 w 5184425"/>
              <a:gd name="connsiteY3" fmla="*/ 0 h 3277051"/>
              <a:gd name="connsiteX4" fmla="*/ 2200500 w 5184425"/>
              <a:gd name="connsiteY4" fmla="*/ 0 h 3277051"/>
              <a:gd name="connsiteX5" fmla="*/ 2724703 w 5184425"/>
              <a:gd name="connsiteY5" fmla="*/ 0 h 3277051"/>
              <a:gd name="connsiteX6" fmla="*/ 3300751 w 5184425"/>
              <a:gd name="connsiteY6" fmla="*/ 0 h 3277051"/>
              <a:gd name="connsiteX7" fmla="*/ 3876798 w 5184425"/>
              <a:gd name="connsiteY7" fmla="*/ 0 h 3277051"/>
              <a:gd name="connsiteX8" fmla="*/ 4452845 w 5184425"/>
              <a:gd name="connsiteY8" fmla="*/ 0 h 3277051"/>
              <a:gd name="connsiteX9" fmla="*/ 5184425 w 5184425"/>
              <a:gd name="connsiteY9" fmla="*/ 0 h 3277051"/>
              <a:gd name="connsiteX10" fmla="*/ 5184425 w 5184425"/>
              <a:gd name="connsiteY10" fmla="*/ 578946 h 3277051"/>
              <a:gd name="connsiteX11" fmla="*/ 5184425 w 5184425"/>
              <a:gd name="connsiteY11" fmla="*/ 1092350 h 3277051"/>
              <a:gd name="connsiteX12" fmla="*/ 5184425 w 5184425"/>
              <a:gd name="connsiteY12" fmla="*/ 1605755 h 3277051"/>
              <a:gd name="connsiteX13" fmla="*/ 5184425 w 5184425"/>
              <a:gd name="connsiteY13" fmla="*/ 2217471 h 3277051"/>
              <a:gd name="connsiteX14" fmla="*/ 5184425 w 5184425"/>
              <a:gd name="connsiteY14" fmla="*/ 2665335 h 3277051"/>
              <a:gd name="connsiteX15" fmla="*/ 5184425 w 5184425"/>
              <a:gd name="connsiteY15" fmla="*/ 3277051 h 3277051"/>
              <a:gd name="connsiteX16" fmla="*/ 4608378 w 5184425"/>
              <a:gd name="connsiteY16" fmla="*/ 3277051 h 3277051"/>
              <a:gd name="connsiteX17" fmla="*/ 4032331 w 5184425"/>
              <a:gd name="connsiteY17" fmla="*/ 3277051 h 3277051"/>
              <a:gd name="connsiteX18" fmla="*/ 3611816 w 5184425"/>
              <a:gd name="connsiteY18" fmla="*/ 3277051 h 3277051"/>
              <a:gd name="connsiteX19" fmla="*/ 3087613 w 5184425"/>
              <a:gd name="connsiteY19" fmla="*/ 3277051 h 3277051"/>
              <a:gd name="connsiteX20" fmla="*/ 2459722 w 5184425"/>
              <a:gd name="connsiteY20" fmla="*/ 3277051 h 3277051"/>
              <a:gd name="connsiteX21" fmla="*/ 2039207 w 5184425"/>
              <a:gd name="connsiteY21" fmla="*/ 3277051 h 3277051"/>
              <a:gd name="connsiteX22" fmla="*/ 1515004 w 5184425"/>
              <a:gd name="connsiteY22" fmla="*/ 3277051 h 3277051"/>
              <a:gd name="connsiteX23" fmla="*/ 938957 w 5184425"/>
              <a:gd name="connsiteY23" fmla="*/ 3277051 h 3277051"/>
              <a:gd name="connsiteX24" fmla="*/ 0 w 5184425"/>
              <a:gd name="connsiteY24" fmla="*/ 3277051 h 3277051"/>
              <a:gd name="connsiteX25" fmla="*/ 0 w 5184425"/>
              <a:gd name="connsiteY25" fmla="*/ 2829187 h 3277051"/>
              <a:gd name="connsiteX26" fmla="*/ 0 w 5184425"/>
              <a:gd name="connsiteY26" fmla="*/ 2217471 h 3277051"/>
              <a:gd name="connsiteX27" fmla="*/ 0 w 5184425"/>
              <a:gd name="connsiteY27" fmla="*/ 1638526 h 3277051"/>
              <a:gd name="connsiteX28" fmla="*/ 0 w 5184425"/>
              <a:gd name="connsiteY28" fmla="*/ 1092350 h 3277051"/>
              <a:gd name="connsiteX29" fmla="*/ 0 w 5184425"/>
              <a:gd name="connsiteY29" fmla="*/ 546175 h 3277051"/>
              <a:gd name="connsiteX30" fmla="*/ 0 w 5184425"/>
              <a:gd name="connsiteY30" fmla="*/ 0 h 32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84425" h="3277051" fill="none" extrusionOk="0">
                <a:moveTo>
                  <a:pt x="0" y="0"/>
                </a:moveTo>
                <a:cubicBezTo>
                  <a:pt x="136810" y="-70953"/>
                  <a:pt x="412884" y="12444"/>
                  <a:pt x="627891" y="0"/>
                </a:cubicBezTo>
                <a:cubicBezTo>
                  <a:pt x="842898" y="-12444"/>
                  <a:pt x="894362" y="5072"/>
                  <a:pt x="1100250" y="0"/>
                </a:cubicBezTo>
                <a:cubicBezTo>
                  <a:pt x="1306138" y="-5072"/>
                  <a:pt x="1464860" y="8330"/>
                  <a:pt x="1624453" y="0"/>
                </a:cubicBezTo>
                <a:cubicBezTo>
                  <a:pt x="1784046" y="-8330"/>
                  <a:pt x="1976422" y="57419"/>
                  <a:pt x="2200500" y="0"/>
                </a:cubicBezTo>
                <a:cubicBezTo>
                  <a:pt x="2424578" y="-57419"/>
                  <a:pt x="2505344" y="13001"/>
                  <a:pt x="2724703" y="0"/>
                </a:cubicBezTo>
                <a:cubicBezTo>
                  <a:pt x="2944062" y="-13001"/>
                  <a:pt x="3067360" y="13548"/>
                  <a:pt x="3300751" y="0"/>
                </a:cubicBezTo>
                <a:cubicBezTo>
                  <a:pt x="3534142" y="-13548"/>
                  <a:pt x="3615800" y="48533"/>
                  <a:pt x="3876798" y="0"/>
                </a:cubicBezTo>
                <a:cubicBezTo>
                  <a:pt x="4137796" y="-48533"/>
                  <a:pt x="4188300" y="25591"/>
                  <a:pt x="4452845" y="0"/>
                </a:cubicBezTo>
                <a:cubicBezTo>
                  <a:pt x="4717390" y="-25591"/>
                  <a:pt x="4937368" y="57787"/>
                  <a:pt x="5184425" y="0"/>
                </a:cubicBezTo>
                <a:cubicBezTo>
                  <a:pt x="5231482" y="142732"/>
                  <a:pt x="5141429" y="346774"/>
                  <a:pt x="5184425" y="578946"/>
                </a:cubicBezTo>
                <a:cubicBezTo>
                  <a:pt x="5227421" y="811118"/>
                  <a:pt x="5166717" y="841426"/>
                  <a:pt x="5184425" y="1092350"/>
                </a:cubicBezTo>
                <a:cubicBezTo>
                  <a:pt x="5202133" y="1343274"/>
                  <a:pt x="5158897" y="1424802"/>
                  <a:pt x="5184425" y="1605755"/>
                </a:cubicBezTo>
                <a:cubicBezTo>
                  <a:pt x="5209953" y="1786708"/>
                  <a:pt x="5154583" y="1933246"/>
                  <a:pt x="5184425" y="2217471"/>
                </a:cubicBezTo>
                <a:cubicBezTo>
                  <a:pt x="5214267" y="2501696"/>
                  <a:pt x="5131307" y="2550044"/>
                  <a:pt x="5184425" y="2665335"/>
                </a:cubicBezTo>
                <a:cubicBezTo>
                  <a:pt x="5237543" y="2780626"/>
                  <a:pt x="5128176" y="3084371"/>
                  <a:pt x="5184425" y="3277051"/>
                </a:cubicBezTo>
                <a:cubicBezTo>
                  <a:pt x="4959220" y="3335547"/>
                  <a:pt x="4782411" y="3211588"/>
                  <a:pt x="4608378" y="3277051"/>
                </a:cubicBezTo>
                <a:cubicBezTo>
                  <a:pt x="4434345" y="3342514"/>
                  <a:pt x="4222526" y="3251670"/>
                  <a:pt x="4032331" y="3277051"/>
                </a:cubicBezTo>
                <a:cubicBezTo>
                  <a:pt x="3842136" y="3302432"/>
                  <a:pt x="3766769" y="3250915"/>
                  <a:pt x="3611816" y="3277051"/>
                </a:cubicBezTo>
                <a:cubicBezTo>
                  <a:pt x="3456863" y="3303187"/>
                  <a:pt x="3233838" y="3240544"/>
                  <a:pt x="3087613" y="3277051"/>
                </a:cubicBezTo>
                <a:cubicBezTo>
                  <a:pt x="2941388" y="3313558"/>
                  <a:pt x="2672150" y="3225427"/>
                  <a:pt x="2459722" y="3277051"/>
                </a:cubicBezTo>
                <a:cubicBezTo>
                  <a:pt x="2247294" y="3328675"/>
                  <a:pt x="2243960" y="3262273"/>
                  <a:pt x="2039207" y="3277051"/>
                </a:cubicBezTo>
                <a:cubicBezTo>
                  <a:pt x="1834454" y="3291829"/>
                  <a:pt x="1702930" y="3276589"/>
                  <a:pt x="1515004" y="3277051"/>
                </a:cubicBezTo>
                <a:cubicBezTo>
                  <a:pt x="1327078" y="3277513"/>
                  <a:pt x="1108859" y="3229728"/>
                  <a:pt x="938957" y="3277051"/>
                </a:cubicBezTo>
                <a:cubicBezTo>
                  <a:pt x="769055" y="3324374"/>
                  <a:pt x="220466" y="3197417"/>
                  <a:pt x="0" y="3277051"/>
                </a:cubicBezTo>
                <a:cubicBezTo>
                  <a:pt x="-3559" y="3162828"/>
                  <a:pt x="8615" y="2934608"/>
                  <a:pt x="0" y="2829187"/>
                </a:cubicBezTo>
                <a:cubicBezTo>
                  <a:pt x="-8615" y="2723766"/>
                  <a:pt x="11384" y="2363209"/>
                  <a:pt x="0" y="2217471"/>
                </a:cubicBezTo>
                <a:cubicBezTo>
                  <a:pt x="-11384" y="2071733"/>
                  <a:pt x="18701" y="1831685"/>
                  <a:pt x="0" y="1638526"/>
                </a:cubicBezTo>
                <a:cubicBezTo>
                  <a:pt x="-18701" y="1445368"/>
                  <a:pt x="43571" y="1212074"/>
                  <a:pt x="0" y="1092350"/>
                </a:cubicBezTo>
                <a:cubicBezTo>
                  <a:pt x="-43571" y="972626"/>
                  <a:pt x="27438" y="795886"/>
                  <a:pt x="0" y="546175"/>
                </a:cubicBezTo>
                <a:cubicBezTo>
                  <a:pt x="-27438" y="296464"/>
                  <a:pt x="30759" y="222195"/>
                  <a:pt x="0" y="0"/>
                </a:cubicBezTo>
                <a:close/>
              </a:path>
              <a:path w="5184425" h="3277051" stroke="0" extrusionOk="0">
                <a:moveTo>
                  <a:pt x="0" y="0"/>
                </a:moveTo>
                <a:cubicBezTo>
                  <a:pt x="142165" y="-44757"/>
                  <a:pt x="269451" y="52179"/>
                  <a:pt x="472359" y="0"/>
                </a:cubicBezTo>
                <a:cubicBezTo>
                  <a:pt x="675267" y="-52179"/>
                  <a:pt x="849816" y="42374"/>
                  <a:pt x="1048406" y="0"/>
                </a:cubicBezTo>
                <a:cubicBezTo>
                  <a:pt x="1246996" y="-42374"/>
                  <a:pt x="1367754" y="7058"/>
                  <a:pt x="1468920" y="0"/>
                </a:cubicBezTo>
                <a:cubicBezTo>
                  <a:pt x="1570086" y="-7058"/>
                  <a:pt x="1897103" y="63201"/>
                  <a:pt x="2148656" y="0"/>
                </a:cubicBezTo>
                <a:cubicBezTo>
                  <a:pt x="2400209" y="-63201"/>
                  <a:pt x="2467178" y="49741"/>
                  <a:pt x="2621015" y="0"/>
                </a:cubicBezTo>
                <a:cubicBezTo>
                  <a:pt x="2774852" y="-49741"/>
                  <a:pt x="2964379" y="55522"/>
                  <a:pt x="3145218" y="0"/>
                </a:cubicBezTo>
                <a:cubicBezTo>
                  <a:pt x="3326057" y="-55522"/>
                  <a:pt x="3457001" y="54591"/>
                  <a:pt x="3721265" y="0"/>
                </a:cubicBezTo>
                <a:cubicBezTo>
                  <a:pt x="3985529" y="-54591"/>
                  <a:pt x="3948986" y="42712"/>
                  <a:pt x="4141780" y="0"/>
                </a:cubicBezTo>
                <a:cubicBezTo>
                  <a:pt x="4334574" y="-42712"/>
                  <a:pt x="4948158" y="47513"/>
                  <a:pt x="5184425" y="0"/>
                </a:cubicBezTo>
                <a:cubicBezTo>
                  <a:pt x="5195784" y="178621"/>
                  <a:pt x="5179426" y="325080"/>
                  <a:pt x="5184425" y="480634"/>
                </a:cubicBezTo>
                <a:cubicBezTo>
                  <a:pt x="5189424" y="636188"/>
                  <a:pt x="5165600" y="771608"/>
                  <a:pt x="5184425" y="994039"/>
                </a:cubicBezTo>
                <a:cubicBezTo>
                  <a:pt x="5203250" y="1216471"/>
                  <a:pt x="5146831" y="1329816"/>
                  <a:pt x="5184425" y="1441902"/>
                </a:cubicBezTo>
                <a:cubicBezTo>
                  <a:pt x="5222019" y="1553988"/>
                  <a:pt x="5181532" y="1829180"/>
                  <a:pt x="5184425" y="2053619"/>
                </a:cubicBezTo>
                <a:cubicBezTo>
                  <a:pt x="5187318" y="2278058"/>
                  <a:pt x="5155654" y="2510558"/>
                  <a:pt x="5184425" y="2632564"/>
                </a:cubicBezTo>
                <a:cubicBezTo>
                  <a:pt x="5213196" y="2754570"/>
                  <a:pt x="5120758" y="2987989"/>
                  <a:pt x="5184425" y="3277051"/>
                </a:cubicBezTo>
                <a:cubicBezTo>
                  <a:pt x="4906269" y="3296550"/>
                  <a:pt x="4822859" y="3266248"/>
                  <a:pt x="4608378" y="3277051"/>
                </a:cubicBezTo>
                <a:cubicBezTo>
                  <a:pt x="4393897" y="3287854"/>
                  <a:pt x="4222779" y="3225637"/>
                  <a:pt x="4084175" y="3277051"/>
                </a:cubicBezTo>
                <a:cubicBezTo>
                  <a:pt x="3945571" y="3328465"/>
                  <a:pt x="3827306" y="3241798"/>
                  <a:pt x="3611816" y="3277051"/>
                </a:cubicBezTo>
                <a:cubicBezTo>
                  <a:pt x="3396326" y="3312304"/>
                  <a:pt x="3202474" y="3216611"/>
                  <a:pt x="2983925" y="3277051"/>
                </a:cubicBezTo>
                <a:cubicBezTo>
                  <a:pt x="2765376" y="3337491"/>
                  <a:pt x="2682748" y="3270146"/>
                  <a:pt x="2511566" y="3277051"/>
                </a:cubicBezTo>
                <a:cubicBezTo>
                  <a:pt x="2340384" y="3283956"/>
                  <a:pt x="2208583" y="3252476"/>
                  <a:pt x="2039207" y="3277051"/>
                </a:cubicBezTo>
                <a:cubicBezTo>
                  <a:pt x="1869831" y="3301626"/>
                  <a:pt x="1561407" y="3229948"/>
                  <a:pt x="1359471" y="3277051"/>
                </a:cubicBezTo>
                <a:cubicBezTo>
                  <a:pt x="1157535" y="3324154"/>
                  <a:pt x="1029487" y="3258777"/>
                  <a:pt x="783424" y="3277051"/>
                </a:cubicBezTo>
                <a:cubicBezTo>
                  <a:pt x="537361" y="3295325"/>
                  <a:pt x="192703" y="3193603"/>
                  <a:pt x="0" y="3277051"/>
                </a:cubicBezTo>
                <a:cubicBezTo>
                  <a:pt x="-19287" y="3137036"/>
                  <a:pt x="47171" y="2915959"/>
                  <a:pt x="0" y="2796417"/>
                </a:cubicBezTo>
                <a:cubicBezTo>
                  <a:pt x="-47171" y="2676875"/>
                  <a:pt x="29285" y="2463835"/>
                  <a:pt x="0" y="2184701"/>
                </a:cubicBezTo>
                <a:cubicBezTo>
                  <a:pt x="-29285" y="1905567"/>
                  <a:pt x="15" y="1904639"/>
                  <a:pt x="0" y="1638526"/>
                </a:cubicBezTo>
                <a:cubicBezTo>
                  <a:pt x="-15" y="1372414"/>
                  <a:pt x="43627" y="1189137"/>
                  <a:pt x="0" y="1059580"/>
                </a:cubicBezTo>
                <a:cubicBezTo>
                  <a:pt x="-43627" y="930023"/>
                  <a:pt x="57393" y="596814"/>
                  <a:pt x="0" y="480634"/>
                </a:cubicBezTo>
                <a:cubicBezTo>
                  <a:pt x="-57393" y="364454"/>
                  <a:pt x="27649" y="153177"/>
                  <a:pt x="0" y="0"/>
                </a:cubicBezTo>
                <a:close/>
              </a:path>
            </a:pathLst>
          </a:custGeom>
          <a:ln/>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50000"/>
              </a:lnSpc>
            </a:pPr>
            <a:r>
              <a:rPr lang="zh-CN" altLang="en-US" sz="2000" b="1" dirty="0">
                <a:latin typeface="Tahoma" charset="0"/>
                <a:ea typeface="黑体" charset="0"/>
              </a:rPr>
              <a:t>注意！</a:t>
            </a:r>
            <a:endParaRPr lang="en-US" altLang="zh-CN" sz="2000" b="1" dirty="0">
              <a:latin typeface="Tahoma" charset="0"/>
              <a:ea typeface="黑体" charset="0"/>
            </a:endParaRPr>
          </a:p>
          <a:p>
            <a:pPr>
              <a:lnSpc>
                <a:spcPct val="150000"/>
              </a:lnSpc>
            </a:pPr>
            <a:r>
              <a:rPr lang="zh-CN" altLang="en-US" sz="2000" b="1" dirty="0">
                <a:solidFill>
                  <a:schemeClr val="dk1"/>
                </a:solidFill>
                <a:latin typeface="Tahoma" charset="0"/>
                <a:ea typeface="黑体" charset="0"/>
              </a:rPr>
              <a:t>组成视图的属性列名：</a:t>
            </a:r>
            <a:endParaRPr lang="en-US" altLang="zh-CN" sz="2000" b="1" dirty="0">
              <a:solidFill>
                <a:schemeClr val="dk1"/>
              </a:solidFill>
              <a:latin typeface="Tahoma" charset="0"/>
              <a:ea typeface="黑体" charset="0"/>
            </a:endParaRPr>
          </a:p>
          <a:p>
            <a:pPr marL="469900" lvl="1" indent="-460375" defTabSz="889000">
              <a:lnSpc>
                <a:spcPct val="150000"/>
              </a:lnSpc>
              <a:defRPr/>
            </a:pPr>
            <a:r>
              <a:rPr lang="zh-CN" altLang="en-US" sz="2000" b="1" dirty="0">
                <a:solidFill>
                  <a:schemeClr val="dk1"/>
                </a:solidFill>
                <a:latin typeface="Tahoma" charset="0"/>
                <a:ea typeface="黑体" charset="0"/>
              </a:rPr>
              <a:t>    组成视图的属性名只有两种情况，要么</a:t>
            </a:r>
            <a:r>
              <a:rPr lang="zh-CN" altLang="en-US" sz="2000" b="1" dirty="0">
                <a:solidFill>
                  <a:srgbClr val="C00000"/>
                </a:solidFill>
                <a:latin typeface="Tahoma" charset="0"/>
                <a:ea typeface="黑体" charset="0"/>
              </a:rPr>
              <a:t>全部省略</a:t>
            </a:r>
            <a:r>
              <a:rPr lang="zh-CN" altLang="en-US" sz="2000" b="1" dirty="0">
                <a:solidFill>
                  <a:schemeClr val="dk1"/>
                </a:solidFill>
                <a:latin typeface="Tahoma" charset="0"/>
                <a:ea typeface="黑体" charset="0"/>
              </a:rPr>
              <a:t>，要么</a:t>
            </a:r>
            <a:r>
              <a:rPr lang="zh-CN" altLang="en-US" sz="2000" b="1" dirty="0">
                <a:solidFill>
                  <a:schemeClr val="accent1">
                    <a:lumMod val="50000"/>
                  </a:schemeClr>
                </a:solidFill>
                <a:latin typeface="Tahoma" charset="0"/>
                <a:ea typeface="黑体" charset="0"/>
              </a:rPr>
              <a:t>全部指定</a:t>
            </a:r>
            <a:r>
              <a:rPr lang="zh-CN" altLang="en-US" sz="2000" b="1" dirty="0">
                <a:solidFill>
                  <a:schemeClr val="dk1"/>
                </a:solidFill>
                <a:latin typeface="Tahoma" charset="0"/>
                <a:ea typeface="黑体" charset="0"/>
              </a:rPr>
              <a:t>。</a:t>
            </a:r>
            <a:endParaRPr lang="en-US" altLang="zh-CN" sz="2000" b="1" dirty="0">
              <a:solidFill>
                <a:schemeClr val="dk1"/>
              </a:solidFill>
              <a:latin typeface="Tahoma" charset="0"/>
              <a:ea typeface="黑体" charset="0"/>
            </a:endParaRPr>
          </a:p>
          <a:p>
            <a:pPr marL="469900" lvl="1" indent="-460375" defTabSz="889000">
              <a:lnSpc>
                <a:spcPct val="150000"/>
              </a:lnSpc>
              <a:defRPr/>
            </a:pPr>
            <a:r>
              <a:rPr lang="zh-CN" altLang="en-US" sz="2000" b="1" dirty="0">
                <a:solidFill>
                  <a:schemeClr val="dk1"/>
                </a:solidFill>
                <a:latin typeface="Tahoma" charset="0"/>
                <a:ea typeface="黑体" charset="0"/>
              </a:rPr>
              <a:t>    如果指定了其中一个列名，则要全部指定，不能只指定一部分列名。</a:t>
            </a:r>
          </a:p>
          <a:p>
            <a:pPr>
              <a:lnSpc>
                <a:spcPct val="150000"/>
              </a:lnSpc>
            </a:pPr>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0180"/>
                                        </p:tgtEl>
                                        <p:attrNameLst>
                                          <p:attrName>style.visibility</p:attrName>
                                        </p:attrNameLst>
                                      </p:cBhvr>
                                      <p:to>
                                        <p:strVal val="visible"/>
                                      </p:to>
                                    </p:set>
                                    <p:anim calcmode="lin" valueType="num">
                                      <p:cBhvr additive="base">
                                        <p:cTn id="7" dur="500" fill="hold"/>
                                        <p:tgtEl>
                                          <p:spTgt spid="690180"/>
                                        </p:tgtEl>
                                        <p:attrNameLst>
                                          <p:attrName>ppt_x</p:attrName>
                                        </p:attrNameLst>
                                      </p:cBhvr>
                                      <p:tavLst>
                                        <p:tav tm="0">
                                          <p:val>
                                            <p:strVal val="#ppt_x"/>
                                          </p:val>
                                        </p:tav>
                                        <p:tav tm="100000">
                                          <p:val>
                                            <p:strVal val="#ppt_x"/>
                                          </p:val>
                                        </p:tav>
                                      </p:tavLst>
                                    </p:anim>
                                    <p:anim calcmode="lin" valueType="num">
                                      <p:cBhvr additive="base">
                                        <p:cTn id="8" dur="500" fill="hold"/>
                                        <p:tgtEl>
                                          <p:spTgt spid="69018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180" grpId="0" animBg="1"/>
      <p:bldP spid="7"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0" name="Rectangle 2">
            <a:extLst>
              <a:ext uri="{FF2B5EF4-FFF2-40B4-BE49-F238E27FC236}">
                <a16:creationId xmlns:a16="http://schemas.microsoft.com/office/drawing/2014/main" id="{2DC12F69-CA88-244E-964B-18A83E8125AE}"/>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zh-CN" altLang="en-US" dirty="0">
                <a:solidFill>
                  <a:schemeClr val="bg2">
                    <a:lumMod val="10000"/>
                  </a:schemeClr>
                </a:solidFill>
              </a:rPr>
              <a:t>常见的视图类型</a:t>
            </a:r>
          </a:p>
        </p:txBody>
      </p:sp>
      <p:sp>
        <p:nvSpPr>
          <p:cNvPr id="5" name="幻灯片编号占位符 5">
            <a:extLst>
              <a:ext uri="{FF2B5EF4-FFF2-40B4-BE49-F238E27FC236}">
                <a16:creationId xmlns:a16="http://schemas.microsoft.com/office/drawing/2014/main" id="{22BB3669-5A71-F042-8A76-4618BA0A69AD}"/>
              </a:ext>
            </a:extLst>
          </p:cNvPr>
          <p:cNvSpPr>
            <a:spLocks noGrp="1"/>
          </p:cNvSpPr>
          <p:nvPr>
            <p:ph type="sldNum" sz="quarter" idx="12"/>
          </p:nvPr>
        </p:nvSpPr>
        <p:spPr>
          <a:xfrm>
            <a:off x="8537245" y="6289252"/>
            <a:ext cx="2743200" cy="365125"/>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6FC4F164-AF5E-BC44-B504-313C42F53198}" type="slidenum">
              <a:rPr kumimoji="0" lang="en-US" altLang="zh-CN" sz="1400">
                <a:ea typeface="宋体" panose="02010600030101010101" pitchFamily="2" charset="-122"/>
              </a:rPr>
              <a:pPr/>
              <a:t>95</a:t>
            </a:fld>
            <a:endParaRPr kumimoji="0" lang="en-US" altLang="zh-CN" sz="1400">
              <a:ea typeface="宋体" panose="02010600030101010101" pitchFamily="2" charset="-122"/>
            </a:endParaRPr>
          </a:p>
        </p:txBody>
      </p:sp>
      <p:grpSp>
        <p:nvGrpSpPr>
          <p:cNvPr id="6" name="组合 5">
            <a:extLst>
              <a:ext uri="{FF2B5EF4-FFF2-40B4-BE49-F238E27FC236}">
                <a16:creationId xmlns:a16="http://schemas.microsoft.com/office/drawing/2014/main" id="{10CED49D-59B2-BD45-9DCD-EBA82EA982CD}"/>
              </a:ext>
            </a:extLst>
          </p:cNvPr>
          <p:cNvGrpSpPr/>
          <p:nvPr/>
        </p:nvGrpSpPr>
        <p:grpSpPr>
          <a:xfrm>
            <a:off x="976101" y="3123890"/>
            <a:ext cx="510153" cy="343527"/>
            <a:chOff x="2123728" y="2499742"/>
            <a:chExt cx="1080120" cy="504056"/>
          </a:xfrm>
        </p:grpSpPr>
        <p:cxnSp>
          <p:nvCxnSpPr>
            <p:cNvPr id="7" name="直接连接符 30">
              <a:extLst>
                <a:ext uri="{FF2B5EF4-FFF2-40B4-BE49-F238E27FC236}">
                  <a16:creationId xmlns:a16="http://schemas.microsoft.com/office/drawing/2014/main" id="{02F9C586-CB9A-DF48-9EFE-96710CC0866C}"/>
                </a:ext>
              </a:extLst>
            </p:cNvPr>
            <p:cNvCxnSpPr/>
            <p:nvPr/>
          </p:nvCxnSpPr>
          <p:spPr>
            <a:xfrm>
              <a:off x="2123728" y="2751770"/>
              <a:ext cx="40142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 name="直接连接符 31">
              <a:extLst>
                <a:ext uri="{FF2B5EF4-FFF2-40B4-BE49-F238E27FC236}">
                  <a16:creationId xmlns:a16="http://schemas.microsoft.com/office/drawing/2014/main" id="{D9DE41B3-FE06-2247-A815-05475EAEE81E}"/>
                </a:ext>
              </a:extLst>
            </p:cNvPr>
            <p:cNvCxnSpPr/>
            <p:nvPr/>
          </p:nvCxnSpPr>
          <p:spPr>
            <a:xfrm flipV="1">
              <a:off x="2525148" y="2499742"/>
              <a:ext cx="116628" cy="252028"/>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 name="直接连接符 32">
              <a:extLst>
                <a:ext uri="{FF2B5EF4-FFF2-40B4-BE49-F238E27FC236}">
                  <a16:creationId xmlns:a16="http://schemas.microsoft.com/office/drawing/2014/main" id="{E3F8C380-E066-2540-B9E7-DFF8EDD22616}"/>
                </a:ext>
              </a:extLst>
            </p:cNvPr>
            <p:cNvCxnSpPr/>
            <p:nvPr/>
          </p:nvCxnSpPr>
          <p:spPr>
            <a:xfrm>
              <a:off x="2641776" y="2499742"/>
              <a:ext cx="238272" cy="504056"/>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接连接符 33">
              <a:extLst>
                <a:ext uri="{FF2B5EF4-FFF2-40B4-BE49-F238E27FC236}">
                  <a16:creationId xmlns:a16="http://schemas.microsoft.com/office/drawing/2014/main" id="{0DA6BDF8-C8A8-B149-B882-C9E60C52BC74}"/>
                </a:ext>
              </a:extLst>
            </p:cNvPr>
            <p:cNvCxnSpPr/>
            <p:nvPr/>
          </p:nvCxnSpPr>
          <p:spPr>
            <a:xfrm flipV="1">
              <a:off x="2880048" y="2776706"/>
              <a:ext cx="46520" cy="227092"/>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 name="直接连接符 34">
              <a:extLst>
                <a:ext uri="{FF2B5EF4-FFF2-40B4-BE49-F238E27FC236}">
                  <a16:creationId xmlns:a16="http://schemas.microsoft.com/office/drawing/2014/main" id="{7A3FDA11-D7F8-7649-96C5-BF90F3DB07AF}"/>
                </a:ext>
              </a:extLst>
            </p:cNvPr>
            <p:cNvCxnSpPr/>
            <p:nvPr/>
          </p:nvCxnSpPr>
          <p:spPr>
            <a:xfrm>
              <a:off x="2926568" y="2776706"/>
              <a:ext cx="27728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12" name="椭圆 11">
            <a:extLst>
              <a:ext uri="{FF2B5EF4-FFF2-40B4-BE49-F238E27FC236}">
                <a16:creationId xmlns:a16="http://schemas.microsoft.com/office/drawing/2014/main" id="{93B32F0A-EE84-7142-B59A-503BF4AFA41B}"/>
              </a:ext>
            </a:extLst>
          </p:cNvPr>
          <p:cNvSpPr/>
          <p:nvPr/>
        </p:nvSpPr>
        <p:spPr>
          <a:xfrm>
            <a:off x="48490" y="2867375"/>
            <a:ext cx="852541" cy="856559"/>
          </a:xfrm>
          <a:prstGeom prst="ellipse">
            <a:avLst/>
          </a:prstGeom>
          <a:solidFill>
            <a:srgbClr val="FFB407"/>
          </a:solidFill>
          <a:ln w="25400">
            <a:noFill/>
          </a:ln>
          <a:effectLst>
            <a:outerShdw blurRad="254000" dist="63500" dir="2700000" algn="tl" rotWithShape="0">
              <a:prstClr val="black">
                <a:alpha val="20000"/>
              </a:prstClr>
            </a:outerShdw>
          </a:effectLst>
          <a:scene3d>
            <a:camera prst="orthographicFront"/>
            <a:lightRig rig="twoPt" dir="t"/>
          </a:scene3d>
          <a:sp3d prstMaterial="plastic">
            <a:extrusionClr>
              <a:schemeClr val="accent1"/>
            </a:extrusionClr>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FFFF"/>
                </a:solidFill>
                <a:latin typeface="微软雅黑" panose="020B0503020204020204" pitchFamily="34" charset="-122"/>
                <a:ea typeface="微软雅黑" panose="020B0503020204020204" pitchFamily="34" charset="-122"/>
              </a:rPr>
              <a:t>视图</a:t>
            </a:r>
            <a:endParaRPr lang="en-US" altLang="zh-CN" sz="2000" b="1" dirty="0">
              <a:solidFill>
                <a:srgbClr val="FFFFFF"/>
              </a:solidFill>
              <a:latin typeface="微软雅黑" panose="020B0503020204020204" pitchFamily="34" charset="-122"/>
              <a:ea typeface="微软雅黑" panose="020B0503020204020204" pitchFamily="34" charset="-122"/>
            </a:endParaRPr>
          </a:p>
        </p:txBody>
      </p:sp>
      <p:grpSp>
        <p:nvGrpSpPr>
          <p:cNvPr id="43" name="组合 42">
            <a:extLst>
              <a:ext uri="{FF2B5EF4-FFF2-40B4-BE49-F238E27FC236}">
                <a16:creationId xmlns:a16="http://schemas.microsoft.com/office/drawing/2014/main" id="{A261FD00-67D5-E246-8DBE-07E76F4225C4}"/>
              </a:ext>
            </a:extLst>
          </p:cNvPr>
          <p:cNvGrpSpPr/>
          <p:nvPr/>
        </p:nvGrpSpPr>
        <p:grpSpPr>
          <a:xfrm>
            <a:off x="1558935" y="2751102"/>
            <a:ext cx="1280975" cy="1061654"/>
            <a:chOff x="1873252" y="2696870"/>
            <a:chExt cx="1280975" cy="1061654"/>
          </a:xfrm>
        </p:grpSpPr>
        <p:sp>
          <p:nvSpPr>
            <p:cNvPr id="13" name="椭圆 12">
              <a:extLst>
                <a:ext uri="{FF2B5EF4-FFF2-40B4-BE49-F238E27FC236}">
                  <a16:creationId xmlns:a16="http://schemas.microsoft.com/office/drawing/2014/main" id="{ECC10F97-E63B-0F43-8057-E71B373B3F5A}"/>
                </a:ext>
              </a:extLst>
            </p:cNvPr>
            <p:cNvSpPr/>
            <p:nvPr/>
          </p:nvSpPr>
          <p:spPr>
            <a:xfrm>
              <a:off x="1951883" y="2696870"/>
              <a:ext cx="1100751" cy="1061654"/>
            </a:xfrm>
            <a:prstGeom prst="ellipse">
              <a:avLst/>
            </a:prstGeom>
            <a:solidFill>
              <a:srgbClr val="596784"/>
            </a:solidFill>
            <a:ln w="38100">
              <a:noFill/>
            </a:ln>
            <a:effectLst>
              <a:outerShdw blurRad="254000" dist="63500" dir="2700000" algn="tl" rotWithShape="0">
                <a:prstClr val="black">
                  <a:alpha val="20000"/>
                </a:prstClr>
              </a:outerShdw>
            </a:effectLst>
            <a:scene3d>
              <a:camera prst="orthographicFront"/>
              <a:lightRig rig="twoPt" dir="t"/>
            </a:scene3d>
            <a:sp3d prstMaterial="plastic">
              <a:extrusionClr>
                <a:schemeClr val="accent1"/>
              </a:extrusionClr>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rgbClr val="4D4D4D"/>
                </a:solidFill>
                <a:latin typeface="微软雅黑"/>
              </a:endParaRPr>
            </a:p>
          </p:txBody>
        </p:sp>
        <p:sp>
          <p:nvSpPr>
            <p:cNvPr id="28" name="文本框 71">
              <a:extLst>
                <a:ext uri="{FF2B5EF4-FFF2-40B4-BE49-F238E27FC236}">
                  <a16:creationId xmlns:a16="http://schemas.microsoft.com/office/drawing/2014/main" id="{110F8966-4839-3541-AF06-352BE97756B4}"/>
                </a:ext>
              </a:extLst>
            </p:cNvPr>
            <p:cNvSpPr txBox="1"/>
            <p:nvPr/>
          </p:nvSpPr>
          <p:spPr>
            <a:xfrm>
              <a:off x="1873252" y="2921442"/>
              <a:ext cx="1280975" cy="499560"/>
            </a:xfrm>
            <a:prstGeom prst="rect">
              <a:avLst/>
            </a:prstGeom>
            <a:noFill/>
          </p:spPr>
          <p:txBody>
            <a:bodyPr wrap="square" rtlCol="0">
              <a:spAutoFit/>
            </a:bodyPr>
            <a:lstStyle/>
            <a:p>
              <a:pPr algn="ctr">
                <a:lnSpc>
                  <a:spcPct val="150000"/>
                </a:lnSpc>
              </a:pPr>
              <a:r>
                <a:rPr lang="zh-CN" altLang="en-US" sz="20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rPr>
                <a:t>类型</a:t>
              </a:r>
              <a:endParaRPr lang="en-US" altLang="zh-CN" sz="20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pSp>
      <p:grpSp>
        <p:nvGrpSpPr>
          <p:cNvPr id="29" name="组合 28">
            <a:extLst>
              <a:ext uri="{FF2B5EF4-FFF2-40B4-BE49-F238E27FC236}">
                <a16:creationId xmlns:a16="http://schemas.microsoft.com/office/drawing/2014/main" id="{37433B25-D9E0-344A-8A8D-E5D2D33AC5B5}"/>
              </a:ext>
            </a:extLst>
          </p:cNvPr>
          <p:cNvGrpSpPr/>
          <p:nvPr/>
        </p:nvGrpSpPr>
        <p:grpSpPr>
          <a:xfrm>
            <a:off x="2430562" y="901727"/>
            <a:ext cx="4103653" cy="5024471"/>
            <a:chOff x="4095780" y="398465"/>
            <a:chExt cx="4103653" cy="5024471"/>
          </a:xfrm>
        </p:grpSpPr>
        <p:sp>
          <p:nvSpPr>
            <p:cNvPr id="14" name="椭圆 13">
              <a:extLst>
                <a:ext uri="{FF2B5EF4-FFF2-40B4-BE49-F238E27FC236}">
                  <a16:creationId xmlns:a16="http://schemas.microsoft.com/office/drawing/2014/main" id="{B62BED83-D950-C74D-AF0B-0CF6DFA3146E}"/>
                </a:ext>
              </a:extLst>
            </p:cNvPr>
            <p:cNvSpPr/>
            <p:nvPr/>
          </p:nvSpPr>
          <p:spPr>
            <a:xfrm>
              <a:off x="4095780" y="398465"/>
              <a:ext cx="593925" cy="593925"/>
            </a:xfrm>
            <a:prstGeom prst="ellipse">
              <a:avLst/>
            </a:prstGeom>
            <a:solidFill>
              <a:srgbClr val="596784"/>
            </a:solidFill>
            <a:ln w="25400">
              <a:noFill/>
            </a:ln>
            <a:effectLst>
              <a:outerShdw blurRad="254000" dist="63500" dir="2700000" algn="tl" rotWithShape="0">
                <a:prstClr val="black">
                  <a:alpha val="20000"/>
                </a:prstClr>
              </a:outerShdw>
            </a:effectLst>
            <a:scene3d>
              <a:camera prst="orthographicFront"/>
              <a:lightRig rig="twoPt" dir="t"/>
            </a:scene3d>
            <a:sp3d prstMaterial="plastic">
              <a:extrusionClr>
                <a:schemeClr val="accent1"/>
              </a:extrusionClr>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solidFill>
                  <a:srgbClr val="4D4D4D"/>
                </a:solidFill>
                <a:latin typeface="微软雅黑"/>
              </a:endParaRPr>
            </a:p>
          </p:txBody>
        </p:sp>
        <p:sp>
          <p:nvSpPr>
            <p:cNvPr id="15" name="椭圆 14">
              <a:extLst>
                <a:ext uri="{FF2B5EF4-FFF2-40B4-BE49-F238E27FC236}">
                  <a16:creationId xmlns:a16="http://schemas.microsoft.com/office/drawing/2014/main" id="{FB7BBE3C-C836-DB44-AA9B-2C61E6CD15F3}"/>
                </a:ext>
              </a:extLst>
            </p:cNvPr>
            <p:cNvSpPr/>
            <p:nvPr/>
          </p:nvSpPr>
          <p:spPr>
            <a:xfrm>
              <a:off x="4375398" y="1565016"/>
              <a:ext cx="593925" cy="593925"/>
            </a:xfrm>
            <a:prstGeom prst="ellipse">
              <a:avLst/>
            </a:prstGeom>
            <a:solidFill>
              <a:srgbClr val="FFB407"/>
            </a:solidFill>
            <a:ln w="25400">
              <a:noFill/>
            </a:ln>
            <a:effectLst>
              <a:outerShdw blurRad="254000" dist="63500" dir="2700000" algn="tl" rotWithShape="0">
                <a:prstClr val="black">
                  <a:alpha val="20000"/>
                </a:prstClr>
              </a:outerShdw>
            </a:effectLst>
            <a:scene3d>
              <a:camera prst="orthographicFront"/>
              <a:lightRig rig="twoPt" dir="t"/>
            </a:scene3d>
            <a:sp3d prstMaterial="plastic">
              <a:extrusionClr>
                <a:schemeClr val="accent1"/>
              </a:extrusionClr>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solidFill>
                  <a:srgbClr val="4D4D4D"/>
                </a:solidFill>
                <a:latin typeface="微软雅黑"/>
              </a:endParaRPr>
            </a:p>
          </p:txBody>
        </p:sp>
        <p:sp>
          <p:nvSpPr>
            <p:cNvPr id="16" name="椭圆 15">
              <a:extLst>
                <a:ext uri="{FF2B5EF4-FFF2-40B4-BE49-F238E27FC236}">
                  <a16:creationId xmlns:a16="http://schemas.microsoft.com/office/drawing/2014/main" id="{C3BFF17B-9251-2D43-877F-23546124A209}"/>
                </a:ext>
              </a:extLst>
            </p:cNvPr>
            <p:cNvSpPr/>
            <p:nvPr/>
          </p:nvSpPr>
          <p:spPr>
            <a:xfrm>
              <a:off x="4852319" y="2647948"/>
              <a:ext cx="593925" cy="593925"/>
            </a:xfrm>
            <a:prstGeom prst="ellipse">
              <a:avLst/>
            </a:prstGeom>
            <a:solidFill>
              <a:srgbClr val="596784"/>
            </a:solidFill>
            <a:ln w="25400">
              <a:noFill/>
            </a:ln>
            <a:effectLst>
              <a:outerShdw blurRad="254000" dist="63500" dir="2700000" algn="tl" rotWithShape="0">
                <a:prstClr val="black">
                  <a:alpha val="20000"/>
                </a:prstClr>
              </a:outerShdw>
            </a:effectLst>
            <a:scene3d>
              <a:camera prst="orthographicFront"/>
              <a:lightRig rig="twoPt" dir="t"/>
            </a:scene3d>
            <a:sp3d prstMaterial="plastic">
              <a:extrusionClr>
                <a:schemeClr val="accent1"/>
              </a:extrusionClr>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solidFill>
                  <a:srgbClr val="4D4D4D"/>
                </a:solidFill>
                <a:latin typeface="微软雅黑"/>
              </a:endParaRPr>
            </a:p>
          </p:txBody>
        </p:sp>
        <p:sp>
          <p:nvSpPr>
            <p:cNvPr id="17" name="椭圆 16">
              <a:extLst>
                <a:ext uri="{FF2B5EF4-FFF2-40B4-BE49-F238E27FC236}">
                  <a16:creationId xmlns:a16="http://schemas.microsoft.com/office/drawing/2014/main" id="{6A32EC00-3490-8147-92D5-248B95FE56A8}"/>
                </a:ext>
              </a:extLst>
            </p:cNvPr>
            <p:cNvSpPr/>
            <p:nvPr/>
          </p:nvSpPr>
          <p:spPr>
            <a:xfrm>
              <a:off x="4375312" y="3696557"/>
              <a:ext cx="593925" cy="593925"/>
            </a:xfrm>
            <a:prstGeom prst="ellipse">
              <a:avLst/>
            </a:prstGeom>
            <a:solidFill>
              <a:srgbClr val="FFB407"/>
            </a:solidFill>
            <a:ln w="25400">
              <a:noFill/>
            </a:ln>
            <a:effectLst>
              <a:outerShdw blurRad="254000" dist="63500" dir="2700000" algn="tl" rotWithShape="0">
                <a:prstClr val="black">
                  <a:alpha val="20000"/>
                </a:prstClr>
              </a:outerShdw>
            </a:effectLst>
            <a:scene3d>
              <a:camera prst="orthographicFront"/>
              <a:lightRig rig="twoPt" dir="t"/>
            </a:scene3d>
            <a:sp3d prstMaterial="plastic">
              <a:extrusionClr>
                <a:schemeClr val="accent1"/>
              </a:extrusionClr>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solidFill>
                  <a:srgbClr val="4D4D4D"/>
                </a:solidFill>
                <a:latin typeface="微软雅黑"/>
              </a:endParaRPr>
            </a:p>
          </p:txBody>
        </p:sp>
        <p:sp>
          <p:nvSpPr>
            <p:cNvPr id="18" name="Text Box 5">
              <a:extLst>
                <a:ext uri="{FF2B5EF4-FFF2-40B4-BE49-F238E27FC236}">
                  <a16:creationId xmlns:a16="http://schemas.microsoft.com/office/drawing/2014/main" id="{A2AC3037-4670-FD4A-B360-D24B9F604A47}"/>
                </a:ext>
              </a:extLst>
            </p:cNvPr>
            <p:cNvSpPr txBox="1">
              <a:spLocks noChangeArrowheads="1"/>
            </p:cNvSpPr>
            <p:nvPr/>
          </p:nvSpPr>
          <p:spPr bwMode="auto">
            <a:xfrm>
              <a:off x="4730197" y="406564"/>
              <a:ext cx="2757932" cy="507062"/>
            </a:xfrm>
            <a:prstGeom prst="rect">
              <a:avLst/>
            </a:prstGeom>
            <a:noFill/>
            <a:ln w="9525">
              <a:noFill/>
              <a:miter lim="800000"/>
              <a:headEnd/>
              <a:tailEnd/>
            </a:ln>
          </p:spPr>
          <p:txBody>
            <a:bodyPr wrap="square">
              <a:spAutoFit/>
            </a:bodyPr>
            <a:lstStyle/>
            <a:p>
              <a:pPr>
                <a:lnSpc>
                  <a:spcPct val="150000"/>
                </a:lnSpc>
              </a:pPr>
              <a:r>
                <a:rPr lang="zh-CN" altLang="en-US" sz="2000" b="1" dirty="0"/>
                <a:t>行列子集视图</a:t>
              </a:r>
              <a:endParaRPr lang="en-US" altLang="zh-CN" sz="2000" b="1" dirty="0"/>
            </a:p>
          </p:txBody>
        </p:sp>
        <p:sp>
          <p:nvSpPr>
            <p:cNvPr id="19" name="Text Box 5">
              <a:extLst>
                <a:ext uri="{FF2B5EF4-FFF2-40B4-BE49-F238E27FC236}">
                  <a16:creationId xmlns:a16="http://schemas.microsoft.com/office/drawing/2014/main" id="{7B34D302-ED76-8147-8395-752E40478688}"/>
                </a:ext>
              </a:extLst>
            </p:cNvPr>
            <p:cNvSpPr txBox="1">
              <a:spLocks noChangeArrowheads="1"/>
            </p:cNvSpPr>
            <p:nvPr/>
          </p:nvSpPr>
          <p:spPr bwMode="auto">
            <a:xfrm>
              <a:off x="4969323" y="1526348"/>
              <a:ext cx="2757932" cy="505459"/>
            </a:xfrm>
            <a:prstGeom prst="rect">
              <a:avLst/>
            </a:prstGeom>
            <a:noFill/>
            <a:ln w="9525">
              <a:noFill/>
              <a:miter lim="800000"/>
              <a:headEnd/>
              <a:tailEnd/>
            </a:ln>
          </p:spPr>
          <p:txBody>
            <a:bodyPr wrap="square">
              <a:spAutoFit/>
            </a:bodyPr>
            <a:lstStyle/>
            <a:p>
              <a:pPr>
                <a:lnSpc>
                  <a:spcPct val="150000"/>
                </a:lnSpc>
              </a:pPr>
              <a:r>
                <a:rPr lang="zh-CN" altLang="en-US" sz="2000" b="1" dirty="0"/>
                <a:t>多表的视图</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0" name="Text Box 5">
              <a:extLst>
                <a:ext uri="{FF2B5EF4-FFF2-40B4-BE49-F238E27FC236}">
                  <a16:creationId xmlns:a16="http://schemas.microsoft.com/office/drawing/2014/main" id="{A1DB6EB6-D969-C54D-876B-5A7A039BCDB4}"/>
                </a:ext>
              </a:extLst>
            </p:cNvPr>
            <p:cNvSpPr txBox="1">
              <a:spLocks noChangeArrowheads="1"/>
            </p:cNvSpPr>
            <p:nvPr/>
          </p:nvSpPr>
          <p:spPr bwMode="auto">
            <a:xfrm>
              <a:off x="5441501" y="2724034"/>
              <a:ext cx="2757932" cy="414729"/>
            </a:xfrm>
            <a:prstGeom prst="rect">
              <a:avLst/>
            </a:prstGeom>
            <a:noFill/>
            <a:ln w="9525">
              <a:noFill/>
              <a:miter lim="800000"/>
              <a:headEnd/>
              <a:tailEnd/>
            </a:ln>
          </p:spPr>
          <p:txBody>
            <a:bodyPr wrap="square">
              <a:spAutoFit/>
            </a:bodyPr>
            <a:lstStyle/>
            <a:p>
              <a:pPr>
                <a:lnSpc>
                  <a:spcPct val="110000"/>
                </a:lnSpc>
                <a:buFont typeface="Wingdings" charset="0"/>
                <a:buNone/>
                <a:defRPr/>
              </a:pPr>
              <a:r>
                <a:rPr lang="zh-CN" altLang="en-US" sz="2000" b="1" dirty="0"/>
                <a:t>基于视图的视图</a:t>
              </a:r>
              <a:endParaRPr lang="en-US" altLang="zh-CN" sz="2000" b="1" dirty="0"/>
            </a:p>
          </p:txBody>
        </p:sp>
        <p:sp>
          <p:nvSpPr>
            <p:cNvPr id="21" name="Text Box 5">
              <a:extLst>
                <a:ext uri="{FF2B5EF4-FFF2-40B4-BE49-F238E27FC236}">
                  <a16:creationId xmlns:a16="http://schemas.microsoft.com/office/drawing/2014/main" id="{BDE55638-A272-A149-9028-56899D5A6E72}"/>
                </a:ext>
              </a:extLst>
            </p:cNvPr>
            <p:cNvSpPr txBox="1">
              <a:spLocks noChangeArrowheads="1"/>
            </p:cNvSpPr>
            <p:nvPr/>
          </p:nvSpPr>
          <p:spPr bwMode="auto">
            <a:xfrm>
              <a:off x="5059304" y="3865191"/>
              <a:ext cx="2757932" cy="414729"/>
            </a:xfrm>
            <a:prstGeom prst="rect">
              <a:avLst/>
            </a:prstGeom>
            <a:noFill/>
            <a:ln w="9525">
              <a:noFill/>
              <a:miter lim="800000"/>
              <a:headEnd/>
              <a:tailEnd/>
            </a:ln>
          </p:spPr>
          <p:txBody>
            <a:bodyPr wrap="square">
              <a:spAutoFit/>
            </a:bodyPr>
            <a:lstStyle/>
            <a:p>
              <a:pPr>
                <a:lnSpc>
                  <a:spcPct val="110000"/>
                </a:lnSpc>
                <a:buFont typeface="Wingdings" charset="0"/>
                <a:buNone/>
                <a:defRPr/>
              </a:pPr>
              <a:r>
                <a:rPr lang="zh-CN" altLang="en-US" sz="2000" b="1" dirty="0"/>
                <a:t>带表达式的视图</a:t>
              </a:r>
              <a:endParaRPr lang="en-US" altLang="zh-CN" sz="2000" b="1" dirty="0"/>
            </a:p>
          </p:txBody>
        </p:sp>
        <p:sp>
          <p:nvSpPr>
            <p:cNvPr id="22" name="Freeform 73">
              <a:extLst>
                <a:ext uri="{FF2B5EF4-FFF2-40B4-BE49-F238E27FC236}">
                  <a16:creationId xmlns:a16="http://schemas.microsoft.com/office/drawing/2014/main" id="{2824697D-C849-D847-A2AE-6760F3FE8369}"/>
                </a:ext>
              </a:extLst>
            </p:cNvPr>
            <p:cNvSpPr>
              <a:spLocks noEditPoints="1"/>
            </p:cNvSpPr>
            <p:nvPr/>
          </p:nvSpPr>
          <p:spPr bwMode="auto">
            <a:xfrm>
              <a:off x="4465379" y="3826616"/>
              <a:ext cx="391285" cy="321591"/>
            </a:xfrm>
            <a:custGeom>
              <a:avLst/>
              <a:gdLst>
                <a:gd name="T0" fmla="*/ 19 w 144"/>
                <a:gd name="T1" fmla="*/ 67 h 118"/>
                <a:gd name="T2" fmla="*/ 85 w 144"/>
                <a:gd name="T3" fmla="*/ 67 h 118"/>
                <a:gd name="T4" fmla="*/ 60 w 144"/>
                <a:gd name="T5" fmla="*/ 15 h 118"/>
                <a:gd name="T6" fmla="*/ 44 w 144"/>
                <a:gd name="T7" fmla="*/ 24 h 118"/>
                <a:gd name="T8" fmla="*/ 21 w 144"/>
                <a:gd name="T9" fmla="*/ 24 h 118"/>
                <a:gd name="T10" fmla="*/ 16 w 144"/>
                <a:gd name="T11" fmla="*/ 42 h 118"/>
                <a:gd name="T12" fmla="*/ 0 w 144"/>
                <a:gd name="T13" fmla="*/ 58 h 118"/>
                <a:gd name="T14" fmla="*/ 10 w 144"/>
                <a:gd name="T15" fmla="*/ 75 h 118"/>
                <a:gd name="T16" fmla="*/ 10 w 144"/>
                <a:gd name="T17" fmla="*/ 98 h 118"/>
                <a:gd name="T18" fmla="*/ 28 w 144"/>
                <a:gd name="T19" fmla="*/ 102 h 118"/>
                <a:gd name="T20" fmla="*/ 44 w 144"/>
                <a:gd name="T21" fmla="*/ 118 h 118"/>
                <a:gd name="T22" fmla="*/ 60 w 144"/>
                <a:gd name="T23" fmla="*/ 109 h 118"/>
                <a:gd name="T24" fmla="*/ 83 w 144"/>
                <a:gd name="T25" fmla="*/ 109 h 118"/>
                <a:gd name="T26" fmla="*/ 88 w 144"/>
                <a:gd name="T27" fmla="*/ 91 h 118"/>
                <a:gd name="T28" fmla="*/ 104 w 144"/>
                <a:gd name="T29" fmla="*/ 75 h 118"/>
                <a:gd name="T30" fmla="*/ 94 w 144"/>
                <a:gd name="T31" fmla="*/ 58 h 118"/>
                <a:gd name="T32" fmla="*/ 95 w 144"/>
                <a:gd name="T33" fmla="*/ 36 h 118"/>
                <a:gd name="T34" fmla="*/ 76 w 144"/>
                <a:gd name="T35" fmla="*/ 31 h 118"/>
                <a:gd name="T36" fmla="*/ 60 w 144"/>
                <a:gd name="T37" fmla="*/ 15 h 118"/>
                <a:gd name="T38" fmla="*/ 106 w 144"/>
                <a:gd name="T39" fmla="*/ 25 h 118"/>
                <a:gd name="T40" fmla="*/ 132 w 144"/>
                <a:gd name="T41" fmla="*/ 25 h 118"/>
                <a:gd name="T42" fmla="*/ 123 w 144"/>
                <a:gd name="T43" fmla="*/ 0 h 118"/>
                <a:gd name="T44" fmla="*/ 115 w 144"/>
                <a:gd name="T45" fmla="*/ 4 h 118"/>
                <a:gd name="T46" fmla="*/ 104 w 144"/>
                <a:gd name="T47" fmla="*/ 4 h 118"/>
                <a:gd name="T48" fmla="*/ 102 w 144"/>
                <a:gd name="T49" fmla="*/ 13 h 118"/>
                <a:gd name="T50" fmla="*/ 94 w 144"/>
                <a:gd name="T51" fmla="*/ 21 h 118"/>
                <a:gd name="T52" fmla="*/ 99 w 144"/>
                <a:gd name="T53" fmla="*/ 29 h 118"/>
                <a:gd name="T54" fmla="*/ 99 w 144"/>
                <a:gd name="T55" fmla="*/ 40 h 118"/>
                <a:gd name="T56" fmla="*/ 107 w 144"/>
                <a:gd name="T57" fmla="*/ 42 h 118"/>
                <a:gd name="T58" fmla="*/ 115 w 144"/>
                <a:gd name="T59" fmla="*/ 50 h 118"/>
                <a:gd name="T60" fmla="*/ 123 w 144"/>
                <a:gd name="T61" fmla="*/ 45 h 118"/>
                <a:gd name="T62" fmla="*/ 134 w 144"/>
                <a:gd name="T63" fmla="*/ 45 h 118"/>
                <a:gd name="T64" fmla="*/ 136 w 144"/>
                <a:gd name="T65" fmla="*/ 36 h 118"/>
                <a:gd name="T66" fmla="*/ 144 w 144"/>
                <a:gd name="T67" fmla="*/ 29 h 118"/>
                <a:gd name="T68" fmla="*/ 139 w 144"/>
                <a:gd name="T69" fmla="*/ 21 h 118"/>
                <a:gd name="T70" fmla="*/ 139 w 144"/>
                <a:gd name="T71" fmla="*/ 10 h 118"/>
                <a:gd name="T72" fmla="*/ 131 w 144"/>
                <a:gd name="T73" fmla="*/ 8 h 118"/>
                <a:gd name="T74" fmla="*/ 123 w 144"/>
                <a:gd name="T7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18">
                  <a:moveTo>
                    <a:pt x="52" y="99"/>
                  </a:moveTo>
                  <a:cubicBezTo>
                    <a:pt x="34" y="99"/>
                    <a:pt x="19" y="85"/>
                    <a:pt x="19" y="67"/>
                  </a:cubicBezTo>
                  <a:cubicBezTo>
                    <a:pt x="19" y="48"/>
                    <a:pt x="34" y="34"/>
                    <a:pt x="52" y="34"/>
                  </a:cubicBezTo>
                  <a:cubicBezTo>
                    <a:pt x="70" y="34"/>
                    <a:pt x="85" y="48"/>
                    <a:pt x="85" y="67"/>
                  </a:cubicBezTo>
                  <a:cubicBezTo>
                    <a:pt x="85" y="85"/>
                    <a:pt x="70" y="99"/>
                    <a:pt x="52" y="99"/>
                  </a:cubicBezTo>
                  <a:moveTo>
                    <a:pt x="60" y="15"/>
                  </a:moveTo>
                  <a:cubicBezTo>
                    <a:pt x="44" y="15"/>
                    <a:pt x="44" y="15"/>
                    <a:pt x="44" y="15"/>
                  </a:cubicBezTo>
                  <a:cubicBezTo>
                    <a:pt x="44" y="24"/>
                    <a:pt x="44" y="24"/>
                    <a:pt x="44" y="24"/>
                  </a:cubicBezTo>
                  <a:cubicBezTo>
                    <a:pt x="38" y="25"/>
                    <a:pt x="33" y="28"/>
                    <a:pt x="28" y="31"/>
                  </a:cubicBezTo>
                  <a:cubicBezTo>
                    <a:pt x="21" y="24"/>
                    <a:pt x="21" y="24"/>
                    <a:pt x="21" y="24"/>
                  </a:cubicBezTo>
                  <a:cubicBezTo>
                    <a:pt x="10" y="36"/>
                    <a:pt x="10" y="36"/>
                    <a:pt x="10" y="36"/>
                  </a:cubicBezTo>
                  <a:cubicBezTo>
                    <a:pt x="16" y="42"/>
                    <a:pt x="16" y="42"/>
                    <a:pt x="16" y="42"/>
                  </a:cubicBezTo>
                  <a:cubicBezTo>
                    <a:pt x="13" y="47"/>
                    <a:pt x="11" y="53"/>
                    <a:pt x="10" y="58"/>
                  </a:cubicBezTo>
                  <a:cubicBezTo>
                    <a:pt x="0" y="58"/>
                    <a:pt x="0" y="58"/>
                    <a:pt x="0" y="58"/>
                  </a:cubicBezTo>
                  <a:cubicBezTo>
                    <a:pt x="0" y="75"/>
                    <a:pt x="0" y="75"/>
                    <a:pt x="0" y="75"/>
                  </a:cubicBezTo>
                  <a:cubicBezTo>
                    <a:pt x="10" y="75"/>
                    <a:pt x="10" y="75"/>
                    <a:pt x="10" y="75"/>
                  </a:cubicBezTo>
                  <a:cubicBezTo>
                    <a:pt x="11" y="81"/>
                    <a:pt x="13" y="86"/>
                    <a:pt x="16" y="91"/>
                  </a:cubicBezTo>
                  <a:cubicBezTo>
                    <a:pt x="10" y="98"/>
                    <a:pt x="10" y="98"/>
                    <a:pt x="10" y="98"/>
                  </a:cubicBezTo>
                  <a:cubicBezTo>
                    <a:pt x="21" y="109"/>
                    <a:pt x="21" y="109"/>
                    <a:pt x="21" y="109"/>
                  </a:cubicBezTo>
                  <a:cubicBezTo>
                    <a:pt x="28" y="102"/>
                    <a:pt x="28" y="102"/>
                    <a:pt x="28" y="102"/>
                  </a:cubicBezTo>
                  <a:cubicBezTo>
                    <a:pt x="33" y="105"/>
                    <a:pt x="38" y="108"/>
                    <a:pt x="44" y="109"/>
                  </a:cubicBezTo>
                  <a:cubicBezTo>
                    <a:pt x="44" y="118"/>
                    <a:pt x="44" y="118"/>
                    <a:pt x="44" y="118"/>
                  </a:cubicBezTo>
                  <a:cubicBezTo>
                    <a:pt x="60" y="118"/>
                    <a:pt x="60" y="118"/>
                    <a:pt x="60" y="118"/>
                  </a:cubicBezTo>
                  <a:cubicBezTo>
                    <a:pt x="60" y="109"/>
                    <a:pt x="60" y="109"/>
                    <a:pt x="60" y="109"/>
                  </a:cubicBezTo>
                  <a:cubicBezTo>
                    <a:pt x="66" y="108"/>
                    <a:pt x="72" y="105"/>
                    <a:pt x="76" y="102"/>
                  </a:cubicBezTo>
                  <a:cubicBezTo>
                    <a:pt x="83" y="109"/>
                    <a:pt x="83" y="109"/>
                    <a:pt x="83" y="109"/>
                  </a:cubicBezTo>
                  <a:cubicBezTo>
                    <a:pt x="95" y="98"/>
                    <a:pt x="95" y="98"/>
                    <a:pt x="95" y="98"/>
                  </a:cubicBezTo>
                  <a:cubicBezTo>
                    <a:pt x="88" y="91"/>
                    <a:pt x="88" y="91"/>
                    <a:pt x="88" y="91"/>
                  </a:cubicBezTo>
                  <a:cubicBezTo>
                    <a:pt x="91" y="86"/>
                    <a:pt x="93" y="81"/>
                    <a:pt x="94" y="75"/>
                  </a:cubicBezTo>
                  <a:cubicBezTo>
                    <a:pt x="104" y="75"/>
                    <a:pt x="104" y="75"/>
                    <a:pt x="104" y="75"/>
                  </a:cubicBezTo>
                  <a:cubicBezTo>
                    <a:pt x="104" y="58"/>
                    <a:pt x="104" y="58"/>
                    <a:pt x="104" y="58"/>
                  </a:cubicBezTo>
                  <a:cubicBezTo>
                    <a:pt x="94" y="58"/>
                    <a:pt x="94" y="58"/>
                    <a:pt x="94" y="58"/>
                  </a:cubicBezTo>
                  <a:cubicBezTo>
                    <a:pt x="93" y="53"/>
                    <a:pt x="91" y="47"/>
                    <a:pt x="88" y="42"/>
                  </a:cubicBezTo>
                  <a:cubicBezTo>
                    <a:pt x="95" y="36"/>
                    <a:pt x="95" y="36"/>
                    <a:pt x="95" y="36"/>
                  </a:cubicBezTo>
                  <a:cubicBezTo>
                    <a:pt x="83" y="24"/>
                    <a:pt x="83" y="24"/>
                    <a:pt x="83" y="24"/>
                  </a:cubicBezTo>
                  <a:cubicBezTo>
                    <a:pt x="76" y="31"/>
                    <a:pt x="76" y="31"/>
                    <a:pt x="76" y="31"/>
                  </a:cubicBezTo>
                  <a:cubicBezTo>
                    <a:pt x="72" y="28"/>
                    <a:pt x="66" y="25"/>
                    <a:pt x="60" y="24"/>
                  </a:cubicBezTo>
                  <a:cubicBezTo>
                    <a:pt x="60" y="15"/>
                    <a:pt x="60" y="15"/>
                    <a:pt x="60" y="15"/>
                  </a:cubicBezTo>
                  <a:moveTo>
                    <a:pt x="119" y="38"/>
                  </a:moveTo>
                  <a:cubicBezTo>
                    <a:pt x="112" y="38"/>
                    <a:pt x="106" y="32"/>
                    <a:pt x="106" y="25"/>
                  </a:cubicBezTo>
                  <a:cubicBezTo>
                    <a:pt x="106" y="18"/>
                    <a:pt x="112" y="12"/>
                    <a:pt x="119" y="12"/>
                  </a:cubicBezTo>
                  <a:cubicBezTo>
                    <a:pt x="126" y="12"/>
                    <a:pt x="132" y="18"/>
                    <a:pt x="132" y="25"/>
                  </a:cubicBezTo>
                  <a:cubicBezTo>
                    <a:pt x="132" y="32"/>
                    <a:pt x="126" y="38"/>
                    <a:pt x="119" y="38"/>
                  </a:cubicBezTo>
                  <a:moveTo>
                    <a:pt x="123" y="0"/>
                  </a:moveTo>
                  <a:cubicBezTo>
                    <a:pt x="115" y="0"/>
                    <a:pt x="115" y="0"/>
                    <a:pt x="115" y="0"/>
                  </a:cubicBezTo>
                  <a:cubicBezTo>
                    <a:pt x="115" y="4"/>
                    <a:pt x="115" y="4"/>
                    <a:pt x="115" y="4"/>
                  </a:cubicBezTo>
                  <a:cubicBezTo>
                    <a:pt x="112" y="5"/>
                    <a:pt x="110" y="6"/>
                    <a:pt x="107" y="8"/>
                  </a:cubicBezTo>
                  <a:cubicBezTo>
                    <a:pt x="104" y="4"/>
                    <a:pt x="104" y="4"/>
                    <a:pt x="104" y="4"/>
                  </a:cubicBezTo>
                  <a:cubicBezTo>
                    <a:pt x="99" y="10"/>
                    <a:pt x="99" y="10"/>
                    <a:pt x="99" y="10"/>
                  </a:cubicBezTo>
                  <a:cubicBezTo>
                    <a:pt x="102" y="13"/>
                    <a:pt x="102" y="13"/>
                    <a:pt x="102" y="13"/>
                  </a:cubicBezTo>
                  <a:cubicBezTo>
                    <a:pt x="100" y="15"/>
                    <a:pt x="99" y="18"/>
                    <a:pt x="99" y="21"/>
                  </a:cubicBezTo>
                  <a:cubicBezTo>
                    <a:pt x="94" y="21"/>
                    <a:pt x="94" y="21"/>
                    <a:pt x="94" y="21"/>
                  </a:cubicBezTo>
                  <a:cubicBezTo>
                    <a:pt x="94" y="29"/>
                    <a:pt x="94" y="29"/>
                    <a:pt x="94" y="29"/>
                  </a:cubicBezTo>
                  <a:cubicBezTo>
                    <a:pt x="99" y="29"/>
                    <a:pt x="99" y="29"/>
                    <a:pt x="99" y="29"/>
                  </a:cubicBezTo>
                  <a:cubicBezTo>
                    <a:pt x="99" y="32"/>
                    <a:pt x="100" y="34"/>
                    <a:pt x="102" y="36"/>
                  </a:cubicBezTo>
                  <a:cubicBezTo>
                    <a:pt x="99" y="40"/>
                    <a:pt x="99" y="40"/>
                    <a:pt x="99" y="40"/>
                  </a:cubicBezTo>
                  <a:cubicBezTo>
                    <a:pt x="104" y="45"/>
                    <a:pt x="104" y="45"/>
                    <a:pt x="104" y="45"/>
                  </a:cubicBezTo>
                  <a:cubicBezTo>
                    <a:pt x="107" y="42"/>
                    <a:pt x="107" y="42"/>
                    <a:pt x="107" y="42"/>
                  </a:cubicBezTo>
                  <a:cubicBezTo>
                    <a:pt x="110" y="43"/>
                    <a:pt x="112" y="45"/>
                    <a:pt x="115" y="45"/>
                  </a:cubicBezTo>
                  <a:cubicBezTo>
                    <a:pt x="115" y="50"/>
                    <a:pt x="115" y="50"/>
                    <a:pt x="115" y="50"/>
                  </a:cubicBezTo>
                  <a:cubicBezTo>
                    <a:pt x="123" y="50"/>
                    <a:pt x="123" y="50"/>
                    <a:pt x="123" y="50"/>
                  </a:cubicBezTo>
                  <a:cubicBezTo>
                    <a:pt x="123" y="45"/>
                    <a:pt x="123" y="45"/>
                    <a:pt x="123" y="45"/>
                  </a:cubicBezTo>
                  <a:cubicBezTo>
                    <a:pt x="126" y="45"/>
                    <a:pt x="128" y="43"/>
                    <a:pt x="131" y="42"/>
                  </a:cubicBezTo>
                  <a:cubicBezTo>
                    <a:pt x="134" y="45"/>
                    <a:pt x="134" y="45"/>
                    <a:pt x="134" y="45"/>
                  </a:cubicBezTo>
                  <a:cubicBezTo>
                    <a:pt x="139" y="40"/>
                    <a:pt x="139" y="40"/>
                    <a:pt x="139" y="40"/>
                  </a:cubicBezTo>
                  <a:cubicBezTo>
                    <a:pt x="136" y="36"/>
                    <a:pt x="136" y="36"/>
                    <a:pt x="136" y="36"/>
                  </a:cubicBezTo>
                  <a:cubicBezTo>
                    <a:pt x="138" y="34"/>
                    <a:pt x="139" y="32"/>
                    <a:pt x="139" y="29"/>
                  </a:cubicBezTo>
                  <a:cubicBezTo>
                    <a:pt x="144" y="29"/>
                    <a:pt x="144" y="29"/>
                    <a:pt x="144" y="29"/>
                  </a:cubicBezTo>
                  <a:cubicBezTo>
                    <a:pt x="144" y="21"/>
                    <a:pt x="144" y="21"/>
                    <a:pt x="144" y="21"/>
                  </a:cubicBezTo>
                  <a:cubicBezTo>
                    <a:pt x="139" y="21"/>
                    <a:pt x="139" y="21"/>
                    <a:pt x="139" y="21"/>
                  </a:cubicBezTo>
                  <a:cubicBezTo>
                    <a:pt x="139" y="18"/>
                    <a:pt x="138" y="15"/>
                    <a:pt x="136" y="13"/>
                  </a:cubicBezTo>
                  <a:cubicBezTo>
                    <a:pt x="139" y="10"/>
                    <a:pt x="139" y="10"/>
                    <a:pt x="139" y="10"/>
                  </a:cubicBezTo>
                  <a:cubicBezTo>
                    <a:pt x="134" y="4"/>
                    <a:pt x="134" y="4"/>
                    <a:pt x="134" y="4"/>
                  </a:cubicBezTo>
                  <a:cubicBezTo>
                    <a:pt x="131" y="8"/>
                    <a:pt x="131" y="8"/>
                    <a:pt x="131" y="8"/>
                  </a:cubicBezTo>
                  <a:cubicBezTo>
                    <a:pt x="128" y="6"/>
                    <a:pt x="126" y="5"/>
                    <a:pt x="123" y="4"/>
                  </a:cubicBezTo>
                  <a:cubicBezTo>
                    <a:pt x="123" y="0"/>
                    <a:pt x="123" y="0"/>
                    <a:pt x="123" y="0"/>
                  </a:cubicBezTo>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solidFill>
                  <a:srgbClr val="B2B2B2">
                    <a:lumMod val="50000"/>
                  </a:srgbClr>
                </a:solidFill>
              </a:endParaRPr>
            </a:p>
          </p:txBody>
        </p:sp>
        <p:sp>
          <p:nvSpPr>
            <p:cNvPr id="23" name="Freeform 75">
              <a:extLst>
                <a:ext uri="{FF2B5EF4-FFF2-40B4-BE49-F238E27FC236}">
                  <a16:creationId xmlns:a16="http://schemas.microsoft.com/office/drawing/2014/main" id="{71B15CB4-3343-154B-A579-C0E24B51B38D}"/>
                </a:ext>
              </a:extLst>
            </p:cNvPr>
            <p:cNvSpPr>
              <a:spLocks noEditPoints="1"/>
            </p:cNvSpPr>
            <p:nvPr/>
          </p:nvSpPr>
          <p:spPr bwMode="auto">
            <a:xfrm>
              <a:off x="4747558" y="820955"/>
              <a:ext cx="439967" cy="271360"/>
            </a:xfrm>
            <a:custGeom>
              <a:avLst/>
              <a:gdLst>
                <a:gd name="T0" fmla="*/ 26 w 188"/>
                <a:gd name="T1" fmla="*/ 37 h 96"/>
                <a:gd name="T2" fmla="*/ 17 w 188"/>
                <a:gd name="T3" fmla="*/ 46 h 96"/>
                <a:gd name="T4" fmla="*/ 20 w 188"/>
                <a:gd name="T5" fmla="*/ 53 h 96"/>
                <a:gd name="T6" fmla="*/ 4 w 188"/>
                <a:gd name="T7" fmla="*/ 78 h 96"/>
                <a:gd name="T8" fmla="*/ 6 w 188"/>
                <a:gd name="T9" fmla="*/ 79 h 96"/>
                <a:gd name="T10" fmla="*/ 16 w 188"/>
                <a:gd name="T11" fmla="*/ 70 h 96"/>
                <a:gd name="T12" fmla="*/ 11 w 188"/>
                <a:gd name="T13" fmla="*/ 96 h 96"/>
                <a:gd name="T14" fmla="*/ 20 w 188"/>
                <a:gd name="T15" fmla="*/ 96 h 96"/>
                <a:gd name="T16" fmla="*/ 26 w 188"/>
                <a:gd name="T17" fmla="*/ 85 h 96"/>
                <a:gd name="T18" fmla="*/ 32 w 188"/>
                <a:gd name="T19" fmla="*/ 96 h 96"/>
                <a:gd name="T20" fmla="*/ 40 w 188"/>
                <a:gd name="T21" fmla="*/ 96 h 96"/>
                <a:gd name="T22" fmla="*/ 36 w 188"/>
                <a:gd name="T23" fmla="*/ 70 h 96"/>
                <a:gd name="T24" fmla="*/ 46 w 188"/>
                <a:gd name="T25" fmla="*/ 79 h 96"/>
                <a:gd name="T26" fmla="*/ 48 w 188"/>
                <a:gd name="T27" fmla="*/ 78 h 96"/>
                <a:gd name="T28" fmla="*/ 31 w 188"/>
                <a:gd name="T29" fmla="*/ 53 h 96"/>
                <a:gd name="T30" fmla="*/ 35 w 188"/>
                <a:gd name="T31" fmla="*/ 46 h 96"/>
                <a:gd name="T32" fmla="*/ 26 w 188"/>
                <a:gd name="T33" fmla="*/ 37 h 96"/>
                <a:gd name="T34" fmla="*/ 163 w 188"/>
                <a:gd name="T35" fmla="*/ 37 h 96"/>
                <a:gd name="T36" fmla="*/ 154 w 188"/>
                <a:gd name="T37" fmla="*/ 46 h 96"/>
                <a:gd name="T38" fmla="*/ 157 w 188"/>
                <a:gd name="T39" fmla="*/ 53 h 96"/>
                <a:gd name="T40" fmla="*/ 141 w 188"/>
                <a:gd name="T41" fmla="*/ 78 h 96"/>
                <a:gd name="T42" fmla="*/ 143 w 188"/>
                <a:gd name="T43" fmla="*/ 79 h 96"/>
                <a:gd name="T44" fmla="*/ 153 w 188"/>
                <a:gd name="T45" fmla="*/ 70 h 96"/>
                <a:gd name="T46" fmla="*/ 148 w 188"/>
                <a:gd name="T47" fmla="*/ 96 h 96"/>
                <a:gd name="T48" fmla="*/ 157 w 188"/>
                <a:gd name="T49" fmla="*/ 96 h 96"/>
                <a:gd name="T50" fmla="*/ 163 w 188"/>
                <a:gd name="T51" fmla="*/ 85 h 96"/>
                <a:gd name="T52" fmla="*/ 169 w 188"/>
                <a:gd name="T53" fmla="*/ 96 h 96"/>
                <a:gd name="T54" fmla="*/ 177 w 188"/>
                <a:gd name="T55" fmla="*/ 96 h 96"/>
                <a:gd name="T56" fmla="*/ 173 w 188"/>
                <a:gd name="T57" fmla="*/ 70 h 96"/>
                <a:gd name="T58" fmla="*/ 183 w 188"/>
                <a:gd name="T59" fmla="*/ 79 h 96"/>
                <a:gd name="T60" fmla="*/ 185 w 188"/>
                <a:gd name="T61" fmla="*/ 78 h 96"/>
                <a:gd name="T62" fmla="*/ 169 w 188"/>
                <a:gd name="T63" fmla="*/ 53 h 96"/>
                <a:gd name="T64" fmla="*/ 172 w 188"/>
                <a:gd name="T65" fmla="*/ 46 h 96"/>
                <a:gd name="T66" fmla="*/ 163 w 188"/>
                <a:gd name="T67" fmla="*/ 37 h 96"/>
                <a:gd name="T68" fmla="*/ 96 w 188"/>
                <a:gd name="T69" fmla="*/ 0 h 96"/>
                <a:gd name="T70" fmla="*/ 81 w 188"/>
                <a:gd name="T71" fmla="*/ 15 h 96"/>
                <a:gd name="T72" fmla="*/ 87 w 188"/>
                <a:gd name="T73" fmla="*/ 26 h 96"/>
                <a:gd name="T74" fmla="*/ 60 w 188"/>
                <a:gd name="T75" fmla="*/ 67 h 96"/>
                <a:gd name="T76" fmla="*/ 63 w 188"/>
                <a:gd name="T77" fmla="*/ 68 h 96"/>
                <a:gd name="T78" fmla="*/ 80 w 188"/>
                <a:gd name="T79" fmla="*/ 53 h 96"/>
                <a:gd name="T80" fmla="*/ 72 w 188"/>
                <a:gd name="T81" fmla="*/ 96 h 96"/>
                <a:gd name="T82" fmla="*/ 86 w 188"/>
                <a:gd name="T83" fmla="*/ 96 h 96"/>
                <a:gd name="T84" fmla="*/ 96 w 188"/>
                <a:gd name="T85" fmla="*/ 78 h 96"/>
                <a:gd name="T86" fmla="*/ 106 w 188"/>
                <a:gd name="T87" fmla="*/ 96 h 96"/>
                <a:gd name="T88" fmla="*/ 120 w 188"/>
                <a:gd name="T89" fmla="*/ 96 h 96"/>
                <a:gd name="T90" fmla="*/ 112 w 188"/>
                <a:gd name="T91" fmla="*/ 53 h 96"/>
                <a:gd name="T92" fmla="*/ 129 w 188"/>
                <a:gd name="T93" fmla="*/ 68 h 96"/>
                <a:gd name="T94" fmla="*/ 132 w 188"/>
                <a:gd name="T95" fmla="*/ 67 h 96"/>
                <a:gd name="T96" fmla="*/ 105 w 188"/>
                <a:gd name="T97" fmla="*/ 26 h 96"/>
                <a:gd name="T98" fmla="*/ 111 w 188"/>
                <a:gd name="T99" fmla="*/ 15 h 96"/>
                <a:gd name="T100" fmla="*/ 96 w 188"/>
                <a:gd name="T101"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8" h="96">
                  <a:moveTo>
                    <a:pt x="26" y="37"/>
                  </a:moveTo>
                  <a:cubicBezTo>
                    <a:pt x="21" y="37"/>
                    <a:pt x="17" y="41"/>
                    <a:pt x="17" y="46"/>
                  </a:cubicBezTo>
                  <a:cubicBezTo>
                    <a:pt x="17" y="49"/>
                    <a:pt x="18" y="51"/>
                    <a:pt x="20" y="53"/>
                  </a:cubicBezTo>
                  <a:cubicBezTo>
                    <a:pt x="11" y="56"/>
                    <a:pt x="0" y="75"/>
                    <a:pt x="4" y="78"/>
                  </a:cubicBezTo>
                  <a:cubicBezTo>
                    <a:pt x="4" y="79"/>
                    <a:pt x="5" y="79"/>
                    <a:pt x="6" y="79"/>
                  </a:cubicBezTo>
                  <a:cubicBezTo>
                    <a:pt x="9" y="79"/>
                    <a:pt x="13" y="74"/>
                    <a:pt x="16" y="70"/>
                  </a:cubicBezTo>
                  <a:cubicBezTo>
                    <a:pt x="14" y="78"/>
                    <a:pt x="12" y="88"/>
                    <a:pt x="11" y="96"/>
                  </a:cubicBezTo>
                  <a:cubicBezTo>
                    <a:pt x="20" y="96"/>
                    <a:pt x="20" y="96"/>
                    <a:pt x="20" y="96"/>
                  </a:cubicBezTo>
                  <a:cubicBezTo>
                    <a:pt x="20" y="91"/>
                    <a:pt x="23" y="85"/>
                    <a:pt x="26" y="85"/>
                  </a:cubicBezTo>
                  <a:cubicBezTo>
                    <a:pt x="29" y="85"/>
                    <a:pt x="32" y="91"/>
                    <a:pt x="32" y="96"/>
                  </a:cubicBezTo>
                  <a:cubicBezTo>
                    <a:pt x="40" y="96"/>
                    <a:pt x="40" y="96"/>
                    <a:pt x="40" y="96"/>
                  </a:cubicBezTo>
                  <a:cubicBezTo>
                    <a:pt x="39" y="88"/>
                    <a:pt x="38" y="78"/>
                    <a:pt x="36" y="70"/>
                  </a:cubicBezTo>
                  <a:cubicBezTo>
                    <a:pt x="39" y="74"/>
                    <a:pt x="43" y="79"/>
                    <a:pt x="46" y="79"/>
                  </a:cubicBezTo>
                  <a:cubicBezTo>
                    <a:pt x="46" y="79"/>
                    <a:pt x="47" y="79"/>
                    <a:pt x="48" y="78"/>
                  </a:cubicBezTo>
                  <a:cubicBezTo>
                    <a:pt x="51" y="75"/>
                    <a:pt x="41" y="56"/>
                    <a:pt x="31" y="53"/>
                  </a:cubicBezTo>
                  <a:cubicBezTo>
                    <a:pt x="33" y="51"/>
                    <a:pt x="35" y="49"/>
                    <a:pt x="35" y="46"/>
                  </a:cubicBezTo>
                  <a:cubicBezTo>
                    <a:pt x="35" y="41"/>
                    <a:pt x="31" y="37"/>
                    <a:pt x="26" y="37"/>
                  </a:cubicBezTo>
                  <a:moveTo>
                    <a:pt x="163" y="37"/>
                  </a:moveTo>
                  <a:cubicBezTo>
                    <a:pt x="158" y="37"/>
                    <a:pt x="154" y="41"/>
                    <a:pt x="154" y="46"/>
                  </a:cubicBezTo>
                  <a:cubicBezTo>
                    <a:pt x="154" y="49"/>
                    <a:pt x="155" y="51"/>
                    <a:pt x="157" y="53"/>
                  </a:cubicBezTo>
                  <a:cubicBezTo>
                    <a:pt x="148" y="56"/>
                    <a:pt x="138" y="75"/>
                    <a:pt x="141" y="78"/>
                  </a:cubicBezTo>
                  <a:cubicBezTo>
                    <a:pt x="142" y="79"/>
                    <a:pt x="142" y="79"/>
                    <a:pt x="143" y="79"/>
                  </a:cubicBezTo>
                  <a:cubicBezTo>
                    <a:pt x="146" y="79"/>
                    <a:pt x="150" y="74"/>
                    <a:pt x="153" y="70"/>
                  </a:cubicBezTo>
                  <a:cubicBezTo>
                    <a:pt x="151" y="78"/>
                    <a:pt x="149" y="88"/>
                    <a:pt x="148" y="96"/>
                  </a:cubicBezTo>
                  <a:cubicBezTo>
                    <a:pt x="157" y="96"/>
                    <a:pt x="157" y="96"/>
                    <a:pt x="157" y="96"/>
                  </a:cubicBezTo>
                  <a:cubicBezTo>
                    <a:pt x="157" y="91"/>
                    <a:pt x="160" y="85"/>
                    <a:pt x="163" y="85"/>
                  </a:cubicBezTo>
                  <a:cubicBezTo>
                    <a:pt x="166" y="85"/>
                    <a:pt x="169" y="91"/>
                    <a:pt x="169" y="96"/>
                  </a:cubicBezTo>
                  <a:cubicBezTo>
                    <a:pt x="177" y="96"/>
                    <a:pt x="177" y="96"/>
                    <a:pt x="177" y="96"/>
                  </a:cubicBezTo>
                  <a:cubicBezTo>
                    <a:pt x="177" y="88"/>
                    <a:pt x="175" y="78"/>
                    <a:pt x="173" y="70"/>
                  </a:cubicBezTo>
                  <a:cubicBezTo>
                    <a:pt x="176" y="74"/>
                    <a:pt x="180" y="79"/>
                    <a:pt x="183" y="79"/>
                  </a:cubicBezTo>
                  <a:cubicBezTo>
                    <a:pt x="184" y="79"/>
                    <a:pt x="184" y="79"/>
                    <a:pt x="185" y="78"/>
                  </a:cubicBezTo>
                  <a:cubicBezTo>
                    <a:pt x="188" y="75"/>
                    <a:pt x="178" y="56"/>
                    <a:pt x="169" y="53"/>
                  </a:cubicBezTo>
                  <a:cubicBezTo>
                    <a:pt x="171" y="51"/>
                    <a:pt x="172" y="49"/>
                    <a:pt x="172" y="46"/>
                  </a:cubicBezTo>
                  <a:cubicBezTo>
                    <a:pt x="172" y="41"/>
                    <a:pt x="168" y="37"/>
                    <a:pt x="163" y="37"/>
                  </a:cubicBezTo>
                  <a:moveTo>
                    <a:pt x="96" y="0"/>
                  </a:moveTo>
                  <a:cubicBezTo>
                    <a:pt x="88" y="0"/>
                    <a:pt x="81" y="7"/>
                    <a:pt x="81" y="15"/>
                  </a:cubicBezTo>
                  <a:cubicBezTo>
                    <a:pt x="81" y="19"/>
                    <a:pt x="83" y="24"/>
                    <a:pt x="87" y="26"/>
                  </a:cubicBezTo>
                  <a:cubicBezTo>
                    <a:pt x="72" y="32"/>
                    <a:pt x="55" y="62"/>
                    <a:pt x="60" y="67"/>
                  </a:cubicBezTo>
                  <a:cubicBezTo>
                    <a:pt x="61" y="68"/>
                    <a:pt x="62" y="68"/>
                    <a:pt x="63" y="68"/>
                  </a:cubicBezTo>
                  <a:cubicBezTo>
                    <a:pt x="68" y="68"/>
                    <a:pt x="75" y="61"/>
                    <a:pt x="80" y="53"/>
                  </a:cubicBezTo>
                  <a:cubicBezTo>
                    <a:pt x="77" y="67"/>
                    <a:pt x="74" y="83"/>
                    <a:pt x="72" y="96"/>
                  </a:cubicBezTo>
                  <a:cubicBezTo>
                    <a:pt x="86" y="96"/>
                    <a:pt x="86" y="96"/>
                    <a:pt x="86" y="96"/>
                  </a:cubicBezTo>
                  <a:cubicBezTo>
                    <a:pt x="86" y="88"/>
                    <a:pt x="91" y="78"/>
                    <a:pt x="96" y="78"/>
                  </a:cubicBezTo>
                  <a:cubicBezTo>
                    <a:pt x="101" y="78"/>
                    <a:pt x="106" y="88"/>
                    <a:pt x="106" y="96"/>
                  </a:cubicBezTo>
                  <a:cubicBezTo>
                    <a:pt x="120" y="96"/>
                    <a:pt x="120" y="96"/>
                    <a:pt x="120" y="96"/>
                  </a:cubicBezTo>
                  <a:cubicBezTo>
                    <a:pt x="118" y="83"/>
                    <a:pt x="115" y="67"/>
                    <a:pt x="112" y="53"/>
                  </a:cubicBezTo>
                  <a:cubicBezTo>
                    <a:pt x="117" y="61"/>
                    <a:pt x="124" y="68"/>
                    <a:pt x="129" y="68"/>
                  </a:cubicBezTo>
                  <a:cubicBezTo>
                    <a:pt x="130" y="68"/>
                    <a:pt x="131" y="68"/>
                    <a:pt x="132" y="67"/>
                  </a:cubicBezTo>
                  <a:cubicBezTo>
                    <a:pt x="137" y="62"/>
                    <a:pt x="120" y="32"/>
                    <a:pt x="105" y="26"/>
                  </a:cubicBezTo>
                  <a:cubicBezTo>
                    <a:pt x="109" y="24"/>
                    <a:pt x="111" y="19"/>
                    <a:pt x="111" y="15"/>
                  </a:cubicBezTo>
                  <a:cubicBezTo>
                    <a:pt x="111" y="7"/>
                    <a:pt x="104" y="0"/>
                    <a:pt x="96" y="0"/>
                  </a:cubicBezTo>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solidFill>
                  <a:srgbClr val="B2B2B2">
                    <a:lumMod val="50000"/>
                  </a:srgbClr>
                </a:solidFill>
              </a:endParaRPr>
            </a:p>
          </p:txBody>
        </p:sp>
        <p:sp>
          <p:nvSpPr>
            <p:cNvPr id="24" name="Freeform 72">
              <a:extLst>
                <a:ext uri="{FF2B5EF4-FFF2-40B4-BE49-F238E27FC236}">
                  <a16:creationId xmlns:a16="http://schemas.microsoft.com/office/drawing/2014/main" id="{FFA12004-9D48-EA48-A2DB-3D412C2EB90E}"/>
                </a:ext>
              </a:extLst>
            </p:cNvPr>
            <p:cNvSpPr>
              <a:spLocks noEditPoints="1"/>
            </p:cNvSpPr>
            <p:nvPr/>
          </p:nvSpPr>
          <p:spPr bwMode="auto">
            <a:xfrm>
              <a:off x="4527494" y="1693540"/>
              <a:ext cx="300781" cy="336875"/>
            </a:xfrm>
            <a:custGeom>
              <a:avLst/>
              <a:gdLst>
                <a:gd name="T0" fmla="*/ 88 w 110"/>
                <a:gd name="T1" fmla="*/ 17 h 123"/>
                <a:gd name="T2" fmla="*/ 77 w 110"/>
                <a:gd name="T3" fmla="*/ 31 h 123"/>
                <a:gd name="T4" fmla="*/ 93 w 110"/>
                <a:gd name="T5" fmla="*/ 62 h 123"/>
                <a:gd name="T6" fmla="*/ 57 w 110"/>
                <a:gd name="T7" fmla="*/ 100 h 123"/>
                <a:gd name="T8" fmla="*/ 57 w 110"/>
                <a:gd name="T9" fmla="*/ 94 h 123"/>
                <a:gd name="T10" fmla="*/ 32 w 110"/>
                <a:gd name="T11" fmla="*/ 108 h 123"/>
                <a:gd name="T12" fmla="*/ 57 w 110"/>
                <a:gd name="T13" fmla="*/ 123 h 123"/>
                <a:gd name="T14" fmla="*/ 57 w 110"/>
                <a:gd name="T15" fmla="*/ 117 h 123"/>
                <a:gd name="T16" fmla="*/ 110 w 110"/>
                <a:gd name="T17" fmla="*/ 62 h 123"/>
                <a:gd name="T18" fmla="*/ 88 w 110"/>
                <a:gd name="T19" fmla="*/ 17 h 123"/>
                <a:gd name="T20" fmla="*/ 50 w 110"/>
                <a:gd name="T21" fmla="*/ 0 h 123"/>
                <a:gd name="T22" fmla="*/ 50 w 110"/>
                <a:gd name="T23" fmla="*/ 7 h 123"/>
                <a:gd name="T24" fmla="*/ 0 w 110"/>
                <a:gd name="T25" fmla="*/ 62 h 123"/>
                <a:gd name="T26" fmla="*/ 19 w 110"/>
                <a:gd name="T27" fmla="*/ 103 h 123"/>
                <a:gd name="T28" fmla="*/ 30 w 110"/>
                <a:gd name="T29" fmla="*/ 90 h 123"/>
                <a:gd name="T30" fmla="*/ 17 w 110"/>
                <a:gd name="T31" fmla="*/ 62 h 123"/>
                <a:gd name="T32" fmla="*/ 50 w 110"/>
                <a:gd name="T33" fmla="*/ 24 h 123"/>
                <a:gd name="T34" fmla="*/ 50 w 110"/>
                <a:gd name="T35" fmla="*/ 30 h 123"/>
                <a:gd name="T36" fmla="*/ 75 w 110"/>
                <a:gd name="T37" fmla="*/ 15 h 123"/>
                <a:gd name="T38" fmla="*/ 50 w 110"/>
                <a:gd name="T39"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0" h="123">
                  <a:moveTo>
                    <a:pt x="88" y="17"/>
                  </a:moveTo>
                  <a:cubicBezTo>
                    <a:pt x="77" y="31"/>
                    <a:pt x="77" y="31"/>
                    <a:pt x="77" y="31"/>
                  </a:cubicBezTo>
                  <a:cubicBezTo>
                    <a:pt x="87" y="38"/>
                    <a:pt x="93" y="49"/>
                    <a:pt x="93" y="62"/>
                  </a:cubicBezTo>
                  <a:cubicBezTo>
                    <a:pt x="93" y="82"/>
                    <a:pt x="77" y="98"/>
                    <a:pt x="57" y="100"/>
                  </a:cubicBezTo>
                  <a:cubicBezTo>
                    <a:pt x="57" y="94"/>
                    <a:pt x="57" y="94"/>
                    <a:pt x="57" y="94"/>
                  </a:cubicBezTo>
                  <a:cubicBezTo>
                    <a:pt x="32" y="108"/>
                    <a:pt x="32" y="108"/>
                    <a:pt x="32" y="108"/>
                  </a:cubicBezTo>
                  <a:cubicBezTo>
                    <a:pt x="57" y="123"/>
                    <a:pt x="57" y="123"/>
                    <a:pt x="57" y="123"/>
                  </a:cubicBezTo>
                  <a:cubicBezTo>
                    <a:pt x="57" y="117"/>
                    <a:pt x="57" y="117"/>
                    <a:pt x="57" y="117"/>
                  </a:cubicBezTo>
                  <a:cubicBezTo>
                    <a:pt x="86" y="116"/>
                    <a:pt x="110" y="91"/>
                    <a:pt x="110" y="62"/>
                  </a:cubicBezTo>
                  <a:cubicBezTo>
                    <a:pt x="110" y="44"/>
                    <a:pt x="102" y="28"/>
                    <a:pt x="88" y="17"/>
                  </a:cubicBezTo>
                  <a:moveTo>
                    <a:pt x="50" y="0"/>
                  </a:moveTo>
                  <a:cubicBezTo>
                    <a:pt x="50" y="7"/>
                    <a:pt x="50" y="7"/>
                    <a:pt x="50" y="7"/>
                  </a:cubicBezTo>
                  <a:cubicBezTo>
                    <a:pt x="22" y="9"/>
                    <a:pt x="0" y="33"/>
                    <a:pt x="0" y="62"/>
                  </a:cubicBezTo>
                  <a:cubicBezTo>
                    <a:pt x="0" y="78"/>
                    <a:pt x="7" y="93"/>
                    <a:pt x="19" y="103"/>
                  </a:cubicBezTo>
                  <a:cubicBezTo>
                    <a:pt x="30" y="90"/>
                    <a:pt x="30" y="90"/>
                    <a:pt x="30" y="90"/>
                  </a:cubicBezTo>
                  <a:cubicBezTo>
                    <a:pt x="22" y="83"/>
                    <a:pt x="17" y="73"/>
                    <a:pt x="17" y="62"/>
                  </a:cubicBezTo>
                  <a:cubicBezTo>
                    <a:pt x="17" y="42"/>
                    <a:pt x="31" y="26"/>
                    <a:pt x="50" y="24"/>
                  </a:cubicBezTo>
                  <a:cubicBezTo>
                    <a:pt x="50" y="30"/>
                    <a:pt x="50" y="30"/>
                    <a:pt x="50" y="30"/>
                  </a:cubicBezTo>
                  <a:cubicBezTo>
                    <a:pt x="75" y="15"/>
                    <a:pt x="75" y="15"/>
                    <a:pt x="75" y="15"/>
                  </a:cubicBezTo>
                  <a:cubicBezTo>
                    <a:pt x="50" y="0"/>
                    <a:pt x="50" y="0"/>
                    <a:pt x="50" y="0"/>
                  </a:cubicBezTo>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solidFill>
                  <a:srgbClr val="B2B2B2">
                    <a:lumMod val="50000"/>
                  </a:srgbClr>
                </a:solidFill>
              </a:endParaRPr>
            </a:p>
          </p:txBody>
        </p:sp>
        <p:sp>
          <p:nvSpPr>
            <p:cNvPr id="25" name="Freeform 74">
              <a:extLst>
                <a:ext uri="{FF2B5EF4-FFF2-40B4-BE49-F238E27FC236}">
                  <a16:creationId xmlns:a16="http://schemas.microsoft.com/office/drawing/2014/main" id="{B541698A-7B7F-FF4C-9024-5E0440B2B126}"/>
                </a:ext>
              </a:extLst>
            </p:cNvPr>
            <p:cNvSpPr>
              <a:spLocks noEditPoints="1"/>
            </p:cNvSpPr>
            <p:nvPr/>
          </p:nvSpPr>
          <p:spPr bwMode="auto">
            <a:xfrm>
              <a:off x="4980498" y="2794450"/>
              <a:ext cx="333899" cy="300193"/>
            </a:xfrm>
            <a:custGeom>
              <a:avLst/>
              <a:gdLst>
                <a:gd name="T0" fmla="*/ 25 w 116"/>
                <a:gd name="T1" fmla="*/ 43 h 104"/>
                <a:gd name="T2" fmla="*/ 37 w 116"/>
                <a:gd name="T3" fmla="*/ 59 h 104"/>
                <a:gd name="T4" fmla="*/ 53 w 116"/>
                <a:gd name="T5" fmla="*/ 47 h 104"/>
                <a:gd name="T6" fmla="*/ 41 w 116"/>
                <a:gd name="T7" fmla="*/ 32 h 104"/>
                <a:gd name="T8" fmla="*/ 53 w 116"/>
                <a:gd name="T9" fmla="*/ 24 h 104"/>
                <a:gd name="T10" fmla="*/ 8 w 116"/>
                <a:gd name="T11" fmla="*/ 0 h 104"/>
                <a:gd name="T12" fmla="*/ 12 w 116"/>
                <a:gd name="T13" fmla="*/ 51 h 104"/>
                <a:gd name="T14" fmla="*/ 25 w 116"/>
                <a:gd name="T15" fmla="*/ 43 h 104"/>
                <a:gd name="T16" fmla="*/ 94 w 116"/>
                <a:gd name="T17" fmla="*/ 44 h 104"/>
                <a:gd name="T18" fmla="*/ 106 w 116"/>
                <a:gd name="T19" fmla="*/ 53 h 104"/>
                <a:gd name="T20" fmla="*/ 112 w 116"/>
                <a:gd name="T21" fmla="*/ 2 h 104"/>
                <a:gd name="T22" fmla="*/ 66 w 116"/>
                <a:gd name="T23" fmla="*/ 24 h 104"/>
                <a:gd name="T24" fmla="*/ 78 w 116"/>
                <a:gd name="T25" fmla="*/ 33 h 104"/>
                <a:gd name="T26" fmla="*/ 0 w 116"/>
                <a:gd name="T27" fmla="*/ 83 h 104"/>
                <a:gd name="T28" fmla="*/ 4 w 116"/>
                <a:gd name="T29" fmla="*/ 102 h 104"/>
                <a:gd name="T30" fmla="*/ 94 w 116"/>
                <a:gd name="T31" fmla="*/ 44 h 104"/>
                <a:gd name="T32" fmla="*/ 82 w 116"/>
                <a:gd name="T33" fmla="*/ 70 h 104"/>
                <a:gd name="T34" fmla="*/ 66 w 116"/>
                <a:gd name="T35" fmla="*/ 83 h 104"/>
                <a:gd name="T36" fmla="*/ 112 w 116"/>
                <a:gd name="T37" fmla="*/ 104 h 104"/>
                <a:gd name="T38" fmla="*/ 116 w 116"/>
                <a:gd name="T39" fmla="*/ 85 h 104"/>
                <a:gd name="T40" fmla="*/ 82 w 116"/>
                <a:gd name="T41" fmla="*/ 7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04">
                  <a:moveTo>
                    <a:pt x="25" y="43"/>
                  </a:moveTo>
                  <a:cubicBezTo>
                    <a:pt x="28" y="48"/>
                    <a:pt x="32" y="54"/>
                    <a:pt x="37" y="59"/>
                  </a:cubicBezTo>
                  <a:cubicBezTo>
                    <a:pt x="42" y="55"/>
                    <a:pt x="48" y="52"/>
                    <a:pt x="53" y="47"/>
                  </a:cubicBezTo>
                  <a:cubicBezTo>
                    <a:pt x="49" y="42"/>
                    <a:pt x="45" y="37"/>
                    <a:pt x="41" y="32"/>
                  </a:cubicBezTo>
                  <a:cubicBezTo>
                    <a:pt x="53" y="24"/>
                    <a:pt x="53" y="24"/>
                    <a:pt x="53" y="24"/>
                  </a:cubicBezTo>
                  <a:cubicBezTo>
                    <a:pt x="8" y="0"/>
                    <a:pt x="8" y="0"/>
                    <a:pt x="8" y="0"/>
                  </a:cubicBezTo>
                  <a:cubicBezTo>
                    <a:pt x="12" y="51"/>
                    <a:pt x="12" y="51"/>
                    <a:pt x="12" y="51"/>
                  </a:cubicBezTo>
                  <a:lnTo>
                    <a:pt x="25" y="43"/>
                  </a:lnTo>
                  <a:close/>
                  <a:moveTo>
                    <a:pt x="94" y="44"/>
                  </a:moveTo>
                  <a:cubicBezTo>
                    <a:pt x="106" y="53"/>
                    <a:pt x="106" y="53"/>
                    <a:pt x="106" y="53"/>
                  </a:cubicBezTo>
                  <a:cubicBezTo>
                    <a:pt x="112" y="2"/>
                    <a:pt x="112" y="2"/>
                    <a:pt x="112" y="2"/>
                  </a:cubicBezTo>
                  <a:cubicBezTo>
                    <a:pt x="66" y="24"/>
                    <a:pt x="66" y="24"/>
                    <a:pt x="66" y="24"/>
                  </a:cubicBezTo>
                  <a:cubicBezTo>
                    <a:pt x="78" y="33"/>
                    <a:pt x="78" y="33"/>
                    <a:pt x="78" y="33"/>
                  </a:cubicBezTo>
                  <a:cubicBezTo>
                    <a:pt x="49" y="73"/>
                    <a:pt x="1" y="83"/>
                    <a:pt x="0" y="83"/>
                  </a:cubicBezTo>
                  <a:cubicBezTo>
                    <a:pt x="4" y="102"/>
                    <a:pt x="4" y="102"/>
                    <a:pt x="4" y="102"/>
                  </a:cubicBezTo>
                  <a:cubicBezTo>
                    <a:pt x="6" y="102"/>
                    <a:pt x="61" y="91"/>
                    <a:pt x="94" y="44"/>
                  </a:cubicBezTo>
                  <a:close/>
                  <a:moveTo>
                    <a:pt x="82" y="70"/>
                  </a:moveTo>
                  <a:cubicBezTo>
                    <a:pt x="77" y="75"/>
                    <a:pt x="71" y="80"/>
                    <a:pt x="66" y="83"/>
                  </a:cubicBezTo>
                  <a:cubicBezTo>
                    <a:pt x="89" y="99"/>
                    <a:pt x="110" y="104"/>
                    <a:pt x="112" y="104"/>
                  </a:cubicBezTo>
                  <a:cubicBezTo>
                    <a:pt x="116" y="85"/>
                    <a:pt x="116" y="85"/>
                    <a:pt x="116" y="85"/>
                  </a:cubicBezTo>
                  <a:cubicBezTo>
                    <a:pt x="116" y="85"/>
                    <a:pt x="100" y="81"/>
                    <a:pt x="82" y="7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solidFill>
                  <a:srgbClr val="B2B2B2">
                    <a:lumMod val="50000"/>
                  </a:srgbClr>
                </a:solidFill>
              </a:endParaRPr>
            </a:p>
          </p:txBody>
        </p:sp>
        <p:sp>
          <p:nvSpPr>
            <p:cNvPr id="2" name="矩形 1">
              <a:extLst>
                <a:ext uri="{FF2B5EF4-FFF2-40B4-BE49-F238E27FC236}">
                  <a16:creationId xmlns:a16="http://schemas.microsoft.com/office/drawing/2014/main" id="{34D3FBD1-9507-2547-9169-6EFA9928015D}"/>
                </a:ext>
              </a:extLst>
            </p:cNvPr>
            <p:cNvSpPr/>
            <p:nvPr/>
          </p:nvSpPr>
          <p:spPr>
            <a:xfrm>
              <a:off x="4723172" y="4965664"/>
              <a:ext cx="1210588" cy="400110"/>
            </a:xfrm>
            <a:prstGeom prst="rect">
              <a:avLst/>
            </a:prstGeom>
          </p:spPr>
          <p:txBody>
            <a:bodyPr wrap="none">
              <a:spAutoFit/>
            </a:bodyPr>
            <a:lstStyle/>
            <a:p>
              <a:r>
                <a:rPr lang="zh-CN" altLang="en-US" sz="2000" b="1" dirty="0"/>
                <a:t>分组视图</a:t>
              </a:r>
              <a:endParaRPr lang="zh-CN" altLang="en-US" sz="2000" dirty="0"/>
            </a:p>
          </p:txBody>
        </p:sp>
        <p:sp>
          <p:nvSpPr>
            <p:cNvPr id="31" name="椭圆 30">
              <a:extLst>
                <a:ext uri="{FF2B5EF4-FFF2-40B4-BE49-F238E27FC236}">
                  <a16:creationId xmlns:a16="http://schemas.microsoft.com/office/drawing/2014/main" id="{4B8D3238-369B-0545-9F10-52B32EB9EB47}"/>
                </a:ext>
              </a:extLst>
            </p:cNvPr>
            <p:cNvSpPr/>
            <p:nvPr/>
          </p:nvSpPr>
          <p:spPr>
            <a:xfrm>
              <a:off x="4101980" y="4829011"/>
              <a:ext cx="593925" cy="593925"/>
            </a:xfrm>
            <a:prstGeom prst="ellipse">
              <a:avLst/>
            </a:prstGeom>
            <a:solidFill>
              <a:srgbClr val="596784"/>
            </a:solidFill>
            <a:ln w="25400">
              <a:noFill/>
            </a:ln>
            <a:effectLst>
              <a:outerShdw blurRad="254000" dist="63500" dir="2700000" algn="tl" rotWithShape="0">
                <a:prstClr val="black">
                  <a:alpha val="20000"/>
                </a:prstClr>
              </a:outerShdw>
            </a:effectLst>
            <a:scene3d>
              <a:camera prst="orthographicFront"/>
              <a:lightRig rig="twoPt" dir="t"/>
            </a:scene3d>
            <a:sp3d prstMaterial="plastic">
              <a:extrusionClr>
                <a:schemeClr val="accent1"/>
              </a:extrusionClr>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solidFill>
                  <a:srgbClr val="4D4D4D"/>
                </a:solidFill>
                <a:latin typeface="微软雅黑"/>
              </a:endParaRPr>
            </a:p>
          </p:txBody>
        </p:sp>
        <p:sp>
          <p:nvSpPr>
            <p:cNvPr id="32" name="Freeform 75">
              <a:extLst>
                <a:ext uri="{FF2B5EF4-FFF2-40B4-BE49-F238E27FC236}">
                  <a16:creationId xmlns:a16="http://schemas.microsoft.com/office/drawing/2014/main" id="{2B4D0D2B-64EE-8E44-878E-1301764FE57E}"/>
                </a:ext>
              </a:extLst>
            </p:cNvPr>
            <p:cNvSpPr>
              <a:spLocks noEditPoints="1"/>
            </p:cNvSpPr>
            <p:nvPr/>
          </p:nvSpPr>
          <p:spPr bwMode="auto">
            <a:xfrm>
              <a:off x="4178958" y="4978858"/>
              <a:ext cx="439967" cy="271360"/>
            </a:xfrm>
            <a:custGeom>
              <a:avLst/>
              <a:gdLst>
                <a:gd name="T0" fmla="*/ 26 w 188"/>
                <a:gd name="T1" fmla="*/ 37 h 96"/>
                <a:gd name="T2" fmla="*/ 17 w 188"/>
                <a:gd name="T3" fmla="*/ 46 h 96"/>
                <a:gd name="T4" fmla="*/ 20 w 188"/>
                <a:gd name="T5" fmla="*/ 53 h 96"/>
                <a:gd name="T6" fmla="*/ 4 w 188"/>
                <a:gd name="T7" fmla="*/ 78 h 96"/>
                <a:gd name="T8" fmla="*/ 6 w 188"/>
                <a:gd name="T9" fmla="*/ 79 h 96"/>
                <a:gd name="T10" fmla="*/ 16 w 188"/>
                <a:gd name="T11" fmla="*/ 70 h 96"/>
                <a:gd name="T12" fmla="*/ 11 w 188"/>
                <a:gd name="T13" fmla="*/ 96 h 96"/>
                <a:gd name="T14" fmla="*/ 20 w 188"/>
                <a:gd name="T15" fmla="*/ 96 h 96"/>
                <a:gd name="T16" fmla="*/ 26 w 188"/>
                <a:gd name="T17" fmla="*/ 85 h 96"/>
                <a:gd name="T18" fmla="*/ 32 w 188"/>
                <a:gd name="T19" fmla="*/ 96 h 96"/>
                <a:gd name="T20" fmla="*/ 40 w 188"/>
                <a:gd name="T21" fmla="*/ 96 h 96"/>
                <a:gd name="T22" fmla="*/ 36 w 188"/>
                <a:gd name="T23" fmla="*/ 70 h 96"/>
                <a:gd name="T24" fmla="*/ 46 w 188"/>
                <a:gd name="T25" fmla="*/ 79 h 96"/>
                <a:gd name="T26" fmla="*/ 48 w 188"/>
                <a:gd name="T27" fmla="*/ 78 h 96"/>
                <a:gd name="T28" fmla="*/ 31 w 188"/>
                <a:gd name="T29" fmla="*/ 53 h 96"/>
                <a:gd name="T30" fmla="*/ 35 w 188"/>
                <a:gd name="T31" fmla="*/ 46 h 96"/>
                <a:gd name="T32" fmla="*/ 26 w 188"/>
                <a:gd name="T33" fmla="*/ 37 h 96"/>
                <a:gd name="T34" fmla="*/ 163 w 188"/>
                <a:gd name="T35" fmla="*/ 37 h 96"/>
                <a:gd name="T36" fmla="*/ 154 w 188"/>
                <a:gd name="T37" fmla="*/ 46 h 96"/>
                <a:gd name="T38" fmla="*/ 157 w 188"/>
                <a:gd name="T39" fmla="*/ 53 h 96"/>
                <a:gd name="T40" fmla="*/ 141 w 188"/>
                <a:gd name="T41" fmla="*/ 78 h 96"/>
                <a:gd name="T42" fmla="*/ 143 w 188"/>
                <a:gd name="T43" fmla="*/ 79 h 96"/>
                <a:gd name="T44" fmla="*/ 153 w 188"/>
                <a:gd name="T45" fmla="*/ 70 h 96"/>
                <a:gd name="T46" fmla="*/ 148 w 188"/>
                <a:gd name="T47" fmla="*/ 96 h 96"/>
                <a:gd name="T48" fmla="*/ 157 w 188"/>
                <a:gd name="T49" fmla="*/ 96 h 96"/>
                <a:gd name="T50" fmla="*/ 163 w 188"/>
                <a:gd name="T51" fmla="*/ 85 h 96"/>
                <a:gd name="T52" fmla="*/ 169 w 188"/>
                <a:gd name="T53" fmla="*/ 96 h 96"/>
                <a:gd name="T54" fmla="*/ 177 w 188"/>
                <a:gd name="T55" fmla="*/ 96 h 96"/>
                <a:gd name="T56" fmla="*/ 173 w 188"/>
                <a:gd name="T57" fmla="*/ 70 h 96"/>
                <a:gd name="T58" fmla="*/ 183 w 188"/>
                <a:gd name="T59" fmla="*/ 79 h 96"/>
                <a:gd name="T60" fmla="*/ 185 w 188"/>
                <a:gd name="T61" fmla="*/ 78 h 96"/>
                <a:gd name="T62" fmla="*/ 169 w 188"/>
                <a:gd name="T63" fmla="*/ 53 h 96"/>
                <a:gd name="T64" fmla="*/ 172 w 188"/>
                <a:gd name="T65" fmla="*/ 46 h 96"/>
                <a:gd name="T66" fmla="*/ 163 w 188"/>
                <a:gd name="T67" fmla="*/ 37 h 96"/>
                <a:gd name="T68" fmla="*/ 96 w 188"/>
                <a:gd name="T69" fmla="*/ 0 h 96"/>
                <a:gd name="T70" fmla="*/ 81 w 188"/>
                <a:gd name="T71" fmla="*/ 15 h 96"/>
                <a:gd name="T72" fmla="*/ 87 w 188"/>
                <a:gd name="T73" fmla="*/ 26 h 96"/>
                <a:gd name="T74" fmla="*/ 60 w 188"/>
                <a:gd name="T75" fmla="*/ 67 h 96"/>
                <a:gd name="T76" fmla="*/ 63 w 188"/>
                <a:gd name="T77" fmla="*/ 68 h 96"/>
                <a:gd name="T78" fmla="*/ 80 w 188"/>
                <a:gd name="T79" fmla="*/ 53 h 96"/>
                <a:gd name="T80" fmla="*/ 72 w 188"/>
                <a:gd name="T81" fmla="*/ 96 h 96"/>
                <a:gd name="T82" fmla="*/ 86 w 188"/>
                <a:gd name="T83" fmla="*/ 96 h 96"/>
                <a:gd name="T84" fmla="*/ 96 w 188"/>
                <a:gd name="T85" fmla="*/ 78 h 96"/>
                <a:gd name="T86" fmla="*/ 106 w 188"/>
                <a:gd name="T87" fmla="*/ 96 h 96"/>
                <a:gd name="T88" fmla="*/ 120 w 188"/>
                <a:gd name="T89" fmla="*/ 96 h 96"/>
                <a:gd name="T90" fmla="*/ 112 w 188"/>
                <a:gd name="T91" fmla="*/ 53 h 96"/>
                <a:gd name="T92" fmla="*/ 129 w 188"/>
                <a:gd name="T93" fmla="*/ 68 h 96"/>
                <a:gd name="T94" fmla="*/ 132 w 188"/>
                <a:gd name="T95" fmla="*/ 67 h 96"/>
                <a:gd name="T96" fmla="*/ 105 w 188"/>
                <a:gd name="T97" fmla="*/ 26 h 96"/>
                <a:gd name="T98" fmla="*/ 111 w 188"/>
                <a:gd name="T99" fmla="*/ 15 h 96"/>
                <a:gd name="T100" fmla="*/ 96 w 188"/>
                <a:gd name="T101"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8" h="96">
                  <a:moveTo>
                    <a:pt x="26" y="37"/>
                  </a:moveTo>
                  <a:cubicBezTo>
                    <a:pt x="21" y="37"/>
                    <a:pt x="17" y="41"/>
                    <a:pt x="17" y="46"/>
                  </a:cubicBezTo>
                  <a:cubicBezTo>
                    <a:pt x="17" y="49"/>
                    <a:pt x="18" y="51"/>
                    <a:pt x="20" y="53"/>
                  </a:cubicBezTo>
                  <a:cubicBezTo>
                    <a:pt x="11" y="56"/>
                    <a:pt x="0" y="75"/>
                    <a:pt x="4" y="78"/>
                  </a:cubicBezTo>
                  <a:cubicBezTo>
                    <a:pt x="4" y="79"/>
                    <a:pt x="5" y="79"/>
                    <a:pt x="6" y="79"/>
                  </a:cubicBezTo>
                  <a:cubicBezTo>
                    <a:pt x="9" y="79"/>
                    <a:pt x="13" y="74"/>
                    <a:pt x="16" y="70"/>
                  </a:cubicBezTo>
                  <a:cubicBezTo>
                    <a:pt x="14" y="78"/>
                    <a:pt x="12" y="88"/>
                    <a:pt x="11" y="96"/>
                  </a:cubicBezTo>
                  <a:cubicBezTo>
                    <a:pt x="20" y="96"/>
                    <a:pt x="20" y="96"/>
                    <a:pt x="20" y="96"/>
                  </a:cubicBezTo>
                  <a:cubicBezTo>
                    <a:pt x="20" y="91"/>
                    <a:pt x="23" y="85"/>
                    <a:pt x="26" y="85"/>
                  </a:cubicBezTo>
                  <a:cubicBezTo>
                    <a:pt x="29" y="85"/>
                    <a:pt x="32" y="91"/>
                    <a:pt x="32" y="96"/>
                  </a:cubicBezTo>
                  <a:cubicBezTo>
                    <a:pt x="40" y="96"/>
                    <a:pt x="40" y="96"/>
                    <a:pt x="40" y="96"/>
                  </a:cubicBezTo>
                  <a:cubicBezTo>
                    <a:pt x="39" y="88"/>
                    <a:pt x="38" y="78"/>
                    <a:pt x="36" y="70"/>
                  </a:cubicBezTo>
                  <a:cubicBezTo>
                    <a:pt x="39" y="74"/>
                    <a:pt x="43" y="79"/>
                    <a:pt x="46" y="79"/>
                  </a:cubicBezTo>
                  <a:cubicBezTo>
                    <a:pt x="46" y="79"/>
                    <a:pt x="47" y="79"/>
                    <a:pt x="48" y="78"/>
                  </a:cubicBezTo>
                  <a:cubicBezTo>
                    <a:pt x="51" y="75"/>
                    <a:pt x="41" y="56"/>
                    <a:pt x="31" y="53"/>
                  </a:cubicBezTo>
                  <a:cubicBezTo>
                    <a:pt x="33" y="51"/>
                    <a:pt x="35" y="49"/>
                    <a:pt x="35" y="46"/>
                  </a:cubicBezTo>
                  <a:cubicBezTo>
                    <a:pt x="35" y="41"/>
                    <a:pt x="31" y="37"/>
                    <a:pt x="26" y="37"/>
                  </a:cubicBezTo>
                  <a:moveTo>
                    <a:pt x="163" y="37"/>
                  </a:moveTo>
                  <a:cubicBezTo>
                    <a:pt x="158" y="37"/>
                    <a:pt x="154" y="41"/>
                    <a:pt x="154" y="46"/>
                  </a:cubicBezTo>
                  <a:cubicBezTo>
                    <a:pt x="154" y="49"/>
                    <a:pt x="155" y="51"/>
                    <a:pt x="157" y="53"/>
                  </a:cubicBezTo>
                  <a:cubicBezTo>
                    <a:pt x="148" y="56"/>
                    <a:pt x="138" y="75"/>
                    <a:pt x="141" y="78"/>
                  </a:cubicBezTo>
                  <a:cubicBezTo>
                    <a:pt x="142" y="79"/>
                    <a:pt x="142" y="79"/>
                    <a:pt x="143" y="79"/>
                  </a:cubicBezTo>
                  <a:cubicBezTo>
                    <a:pt x="146" y="79"/>
                    <a:pt x="150" y="74"/>
                    <a:pt x="153" y="70"/>
                  </a:cubicBezTo>
                  <a:cubicBezTo>
                    <a:pt x="151" y="78"/>
                    <a:pt x="149" y="88"/>
                    <a:pt x="148" y="96"/>
                  </a:cubicBezTo>
                  <a:cubicBezTo>
                    <a:pt x="157" y="96"/>
                    <a:pt x="157" y="96"/>
                    <a:pt x="157" y="96"/>
                  </a:cubicBezTo>
                  <a:cubicBezTo>
                    <a:pt x="157" y="91"/>
                    <a:pt x="160" y="85"/>
                    <a:pt x="163" y="85"/>
                  </a:cubicBezTo>
                  <a:cubicBezTo>
                    <a:pt x="166" y="85"/>
                    <a:pt x="169" y="91"/>
                    <a:pt x="169" y="96"/>
                  </a:cubicBezTo>
                  <a:cubicBezTo>
                    <a:pt x="177" y="96"/>
                    <a:pt x="177" y="96"/>
                    <a:pt x="177" y="96"/>
                  </a:cubicBezTo>
                  <a:cubicBezTo>
                    <a:pt x="177" y="88"/>
                    <a:pt x="175" y="78"/>
                    <a:pt x="173" y="70"/>
                  </a:cubicBezTo>
                  <a:cubicBezTo>
                    <a:pt x="176" y="74"/>
                    <a:pt x="180" y="79"/>
                    <a:pt x="183" y="79"/>
                  </a:cubicBezTo>
                  <a:cubicBezTo>
                    <a:pt x="184" y="79"/>
                    <a:pt x="184" y="79"/>
                    <a:pt x="185" y="78"/>
                  </a:cubicBezTo>
                  <a:cubicBezTo>
                    <a:pt x="188" y="75"/>
                    <a:pt x="178" y="56"/>
                    <a:pt x="169" y="53"/>
                  </a:cubicBezTo>
                  <a:cubicBezTo>
                    <a:pt x="171" y="51"/>
                    <a:pt x="172" y="49"/>
                    <a:pt x="172" y="46"/>
                  </a:cubicBezTo>
                  <a:cubicBezTo>
                    <a:pt x="172" y="41"/>
                    <a:pt x="168" y="37"/>
                    <a:pt x="163" y="37"/>
                  </a:cubicBezTo>
                  <a:moveTo>
                    <a:pt x="96" y="0"/>
                  </a:moveTo>
                  <a:cubicBezTo>
                    <a:pt x="88" y="0"/>
                    <a:pt x="81" y="7"/>
                    <a:pt x="81" y="15"/>
                  </a:cubicBezTo>
                  <a:cubicBezTo>
                    <a:pt x="81" y="19"/>
                    <a:pt x="83" y="24"/>
                    <a:pt x="87" y="26"/>
                  </a:cubicBezTo>
                  <a:cubicBezTo>
                    <a:pt x="72" y="32"/>
                    <a:pt x="55" y="62"/>
                    <a:pt x="60" y="67"/>
                  </a:cubicBezTo>
                  <a:cubicBezTo>
                    <a:pt x="61" y="68"/>
                    <a:pt x="62" y="68"/>
                    <a:pt x="63" y="68"/>
                  </a:cubicBezTo>
                  <a:cubicBezTo>
                    <a:pt x="68" y="68"/>
                    <a:pt x="75" y="61"/>
                    <a:pt x="80" y="53"/>
                  </a:cubicBezTo>
                  <a:cubicBezTo>
                    <a:pt x="77" y="67"/>
                    <a:pt x="74" y="83"/>
                    <a:pt x="72" y="96"/>
                  </a:cubicBezTo>
                  <a:cubicBezTo>
                    <a:pt x="86" y="96"/>
                    <a:pt x="86" y="96"/>
                    <a:pt x="86" y="96"/>
                  </a:cubicBezTo>
                  <a:cubicBezTo>
                    <a:pt x="86" y="88"/>
                    <a:pt x="91" y="78"/>
                    <a:pt x="96" y="78"/>
                  </a:cubicBezTo>
                  <a:cubicBezTo>
                    <a:pt x="101" y="78"/>
                    <a:pt x="106" y="88"/>
                    <a:pt x="106" y="96"/>
                  </a:cubicBezTo>
                  <a:cubicBezTo>
                    <a:pt x="120" y="96"/>
                    <a:pt x="120" y="96"/>
                    <a:pt x="120" y="96"/>
                  </a:cubicBezTo>
                  <a:cubicBezTo>
                    <a:pt x="118" y="83"/>
                    <a:pt x="115" y="67"/>
                    <a:pt x="112" y="53"/>
                  </a:cubicBezTo>
                  <a:cubicBezTo>
                    <a:pt x="117" y="61"/>
                    <a:pt x="124" y="68"/>
                    <a:pt x="129" y="68"/>
                  </a:cubicBezTo>
                  <a:cubicBezTo>
                    <a:pt x="130" y="68"/>
                    <a:pt x="131" y="68"/>
                    <a:pt x="132" y="67"/>
                  </a:cubicBezTo>
                  <a:cubicBezTo>
                    <a:pt x="137" y="62"/>
                    <a:pt x="120" y="32"/>
                    <a:pt x="105" y="26"/>
                  </a:cubicBezTo>
                  <a:cubicBezTo>
                    <a:pt x="109" y="24"/>
                    <a:pt x="111" y="19"/>
                    <a:pt x="111" y="15"/>
                  </a:cubicBezTo>
                  <a:cubicBezTo>
                    <a:pt x="111" y="7"/>
                    <a:pt x="104" y="0"/>
                    <a:pt x="96" y="0"/>
                  </a:cubicBezTo>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solidFill>
                  <a:srgbClr val="B2B2B2">
                    <a:lumMod val="50000"/>
                  </a:srgbClr>
                </a:solidFill>
              </a:endParaRPr>
            </a:p>
          </p:txBody>
        </p:sp>
      </p:grpSp>
      <p:sp>
        <p:nvSpPr>
          <p:cNvPr id="30" name="矩形 29">
            <a:extLst>
              <a:ext uri="{FF2B5EF4-FFF2-40B4-BE49-F238E27FC236}">
                <a16:creationId xmlns:a16="http://schemas.microsoft.com/office/drawing/2014/main" id="{E81B1DB5-5101-264D-97CA-4B1140AA360E}"/>
              </a:ext>
            </a:extLst>
          </p:cNvPr>
          <p:cNvSpPr/>
          <p:nvPr/>
        </p:nvSpPr>
        <p:spPr>
          <a:xfrm>
            <a:off x="7266427" y="115762"/>
            <a:ext cx="5012659" cy="2543068"/>
          </a:xfrm>
          <a:custGeom>
            <a:avLst/>
            <a:gdLst>
              <a:gd name="connsiteX0" fmla="*/ 0 w 5012659"/>
              <a:gd name="connsiteY0" fmla="*/ 0 h 2543068"/>
              <a:gd name="connsiteX1" fmla="*/ 456709 w 5012659"/>
              <a:gd name="connsiteY1" fmla="*/ 0 h 2543068"/>
              <a:gd name="connsiteX2" fmla="*/ 1063798 w 5012659"/>
              <a:gd name="connsiteY2" fmla="*/ 0 h 2543068"/>
              <a:gd name="connsiteX3" fmla="*/ 1721013 w 5012659"/>
              <a:gd name="connsiteY3" fmla="*/ 0 h 2543068"/>
              <a:gd name="connsiteX4" fmla="*/ 2127595 w 5012659"/>
              <a:gd name="connsiteY4" fmla="*/ 0 h 2543068"/>
              <a:gd name="connsiteX5" fmla="*/ 2634431 w 5012659"/>
              <a:gd name="connsiteY5" fmla="*/ 0 h 2543068"/>
              <a:gd name="connsiteX6" fmla="*/ 3191393 w 5012659"/>
              <a:gd name="connsiteY6" fmla="*/ 0 h 2543068"/>
              <a:gd name="connsiteX7" fmla="*/ 3798482 w 5012659"/>
              <a:gd name="connsiteY7" fmla="*/ 0 h 2543068"/>
              <a:gd name="connsiteX8" fmla="*/ 4355444 w 5012659"/>
              <a:gd name="connsiteY8" fmla="*/ 0 h 2543068"/>
              <a:gd name="connsiteX9" fmla="*/ 5012659 w 5012659"/>
              <a:gd name="connsiteY9" fmla="*/ 0 h 2543068"/>
              <a:gd name="connsiteX10" fmla="*/ 5012659 w 5012659"/>
              <a:gd name="connsiteY10" fmla="*/ 559475 h 2543068"/>
              <a:gd name="connsiteX11" fmla="*/ 5012659 w 5012659"/>
              <a:gd name="connsiteY11" fmla="*/ 1017227 h 2543068"/>
              <a:gd name="connsiteX12" fmla="*/ 5012659 w 5012659"/>
              <a:gd name="connsiteY12" fmla="*/ 1576702 h 2543068"/>
              <a:gd name="connsiteX13" fmla="*/ 5012659 w 5012659"/>
              <a:gd name="connsiteY13" fmla="*/ 2009024 h 2543068"/>
              <a:gd name="connsiteX14" fmla="*/ 5012659 w 5012659"/>
              <a:gd name="connsiteY14" fmla="*/ 2543068 h 2543068"/>
              <a:gd name="connsiteX15" fmla="*/ 4355444 w 5012659"/>
              <a:gd name="connsiteY15" fmla="*/ 2543068 h 2543068"/>
              <a:gd name="connsiteX16" fmla="*/ 3948861 w 5012659"/>
              <a:gd name="connsiteY16" fmla="*/ 2543068 h 2543068"/>
              <a:gd name="connsiteX17" fmla="*/ 3442026 w 5012659"/>
              <a:gd name="connsiteY17" fmla="*/ 2543068 h 2543068"/>
              <a:gd name="connsiteX18" fmla="*/ 2935190 w 5012659"/>
              <a:gd name="connsiteY18" fmla="*/ 2543068 h 2543068"/>
              <a:gd name="connsiteX19" fmla="*/ 2378228 w 5012659"/>
              <a:gd name="connsiteY19" fmla="*/ 2543068 h 2543068"/>
              <a:gd name="connsiteX20" fmla="*/ 1771140 w 5012659"/>
              <a:gd name="connsiteY20" fmla="*/ 2543068 h 2543068"/>
              <a:gd name="connsiteX21" fmla="*/ 1264304 w 5012659"/>
              <a:gd name="connsiteY21" fmla="*/ 2543068 h 2543068"/>
              <a:gd name="connsiteX22" fmla="*/ 807595 w 5012659"/>
              <a:gd name="connsiteY22" fmla="*/ 2543068 h 2543068"/>
              <a:gd name="connsiteX23" fmla="*/ 0 w 5012659"/>
              <a:gd name="connsiteY23" fmla="*/ 2543068 h 2543068"/>
              <a:gd name="connsiteX24" fmla="*/ 0 w 5012659"/>
              <a:gd name="connsiteY24" fmla="*/ 2059885 h 2543068"/>
              <a:gd name="connsiteX25" fmla="*/ 0 w 5012659"/>
              <a:gd name="connsiteY25" fmla="*/ 1627564 h 2543068"/>
              <a:gd name="connsiteX26" fmla="*/ 0 w 5012659"/>
              <a:gd name="connsiteY26" fmla="*/ 1169811 h 2543068"/>
              <a:gd name="connsiteX27" fmla="*/ 0 w 5012659"/>
              <a:gd name="connsiteY27" fmla="*/ 686628 h 2543068"/>
              <a:gd name="connsiteX28" fmla="*/ 0 w 5012659"/>
              <a:gd name="connsiteY28" fmla="*/ 0 h 2543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12659" h="2543068" fill="none" extrusionOk="0">
                <a:moveTo>
                  <a:pt x="0" y="0"/>
                </a:moveTo>
                <a:cubicBezTo>
                  <a:pt x="119079" y="-39398"/>
                  <a:pt x="336198" y="51289"/>
                  <a:pt x="456709" y="0"/>
                </a:cubicBezTo>
                <a:cubicBezTo>
                  <a:pt x="577220" y="-51289"/>
                  <a:pt x="853138" y="62086"/>
                  <a:pt x="1063798" y="0"/>
                </a:cubicBezTo>
                <a:cubicBezTo>
                  <a:pt x="1274458" y="-62086"/>
                  <a:pt x="1544071" y="8664"/>
                  <a:pt x="1721013" y="0"/>
                </a:cubicBezTo>
                <a:cubicBezTo>
                  <a:pt x="1897955" y="-8664"/>
                  <a:pt x="1990959" y="44031"/>
                  <a:pt x="2127595" y="0"/>
                </a:cubicBezTo>
                <a:cubicBezTo>
                  <a:pt x="2264231" y="-44031"/>
                  <a:pt x="2489421" y="50096"/>
                  <a:pt x="2634431" y="0"/>
                </a:cubicBezTo>
                <a:cubicBezTo>
                  <a:pt x="2779441" y="-50096"/>
                  <a:pt x="3050950" y="57566"/>
                  <a:pt x="3191393" y="0"/>
                </a:cubicBezTo>
                <a:cubicBezTo>
                  <a:pt x="3331836" y="-57566"/>
                  <a:pt x="3562457" y="63166"/>
                  <a:pt x="3798482" y="0"/>
                </a:cubicBezTo>
                <a:cubicBezTo>
                  <a:pt x="4034507" y="-63166"/>
                  <a:pt x="4143690" y="49311"/>
                  <a:pt x="4355444" y="0"/>
                </a:cubicBezTo>
                <a:cubicBezTo>
                  <a:pt x="4567198" y="-49311"/>
                  <a:pt x="4724663" y="38521"/>
                  <a:pt x="5012659" y="0"/>
                </a:cubicBezTo>
                <a:cubicBezTo>
                  <a:pt x="5053803" y="112477"/>
                  <a:pt x="5012493" y="365713"/>
                  <a:pt x="5012659" y="559475"/>
                </a:cubicBezTo>
                <a:cubicBezTo>
                  <a:pt x="5012825" y="753238"/>
                  <a:pt x="4985462" y="845629"/>
                  <a:pt x="5012659" y="1017227"/>
                </a:cubicBezTo>
                <a:cubicBezTo>
                  <a:pt x="5039856" y="1188825"/>
                  <a:pt x="4981831" y="1388203"/>
                  <a:pt x="5012659" y="1576702"/>
                </a:cubicBezTo>
                <a:cubicBezTo>
                  <a:pt x="5043487" y="1765201"/>
                  <a:pt x="5005897" y="1862434"/>
                  <a:pt x="5012659" y="2009024"/>
                </a:cubicBezTo>
                <a:cubicBezTo>
                  <a:pt x="5019421" y="2155614"/>
                  <a:pt x="4949989" y="2312636"/>
                  <a:pt x="5012659" y="2543068"/>
                </a:cubicBezTo>
                <a:cubicBezTo>
                  <a:pt x="4853382" y="2590120"/>
                  <a:pt x="4609183" y="2479778"/>
                  <a:pt x="4355444" y="2543068"/>
                </a:cubicBezTo>
                <a:cubicBezTo>
                  <a:pt x="4101705" y="2606358"/>
                  <a:pt x="4147245" y="2535004"/>
                  <a:pt x="3948861" y="2543068"/>
                </a:cubicBezTo>
                <a:cubicBezTo>
                  <a:pt x="3750477" y="2551132"/>
                  <a:pt x="3650191" y="2517638"/>
                  <a:pt x="3442026" y="2543068"/>
                </a:cubicBezTo>
                <a:cubicBezTo>
                  <a:pt x="3233862" y="2568498"/>
                  <a:pt x="3160422" y="2521360"/>
                  <a:pt x="2935190" y="2543068"/>
                </a:cubicBezTo>
                <a:cubicBezTo>
                  <a:pt x="2709958" y="2564776"/>
                  <a:pt x="2502275" y="2502857"/>
                  <a:pt x="2378228" y="2543068"/>
                </a:cubicBezTo>
                <a:cubicBezTo>
                  <a:pt x="2254181" y="2583279"/>
                  <a:pt x="1947024" y="2503619"/>
                  <a:pt x="1771140" y="2543068"/>
                </a:cubicBezTo>
                <a:cubicBezTo>
                  <a:pt x="1595256" y="2582517"/>
                  <a:pt x="1366994" y="2502203"/>
                  <a:pt x="1264304" y="2543068"/>
                </a:cubicBezTo>
                <a:cubicBezTo>
                  <a:pt x="1161614" y="2583933"/>
                  <a:pt x="906119" y="2499018"/>
                  <a:pt x="807595" y="2543068"/>
                </a:cubicBezTo>
                <a:cubicBezTo>
                  <a:pt x="709071" y="2587118"/>
                  <a:pt x="220260" y="2472856"/>
                  <a:pt x="0" y="2543068"/>
                </a:cubicBezTo>
                <a:cubicBezTo>
                  <a:pt x="-41709" y="2313027"/>
                  <a:pt x="30919" y="2188262"/>
                  <a:pt x="0" y="2059885"/>
                </a:cubicBezTo>
                <a:cubicBezTo>
                  <a:pt x="-30919" y="1931508"/>
                  <a:pt x="12358" y="1715661"/>
                  <a:pt x="0" y="1627564"/>
                </a:cubicBezTo>
                <a:cubicBezTo>
                  <a:pt x="-12358" y="1539467"/>
                  <a:pt x="863" y="1311443"/>
                  <a:pt x="0" y="1169811"/>
                </a:cubicBezTo>
                <a:cubicBezTo>
                  <a:pt x="-863" y="1028179"/>
                  <a:pt x="50812" y="802197"/>
                  <a:pt x="0" y="686628"/>
                </a:cubicBezTo>
                <a:cubicBezTo>
                  <a:pt x="-50812" y="571059"/>
                  <a:pt x="12792" y="243712"/>
                  <a:pt x="0" y="0"/>
                </a:cubicBezTo>
                <a:close/>
              </a:path>
              <a:path w="5012659" h="2543068" stroke="0" extrusionOk="0">
                <a:moveTo>
                  <a:pt x="0" y="0"/>
                </a:moveTo>
                <a:cubicBezTo>
                  <a:pt x="194264" y="-32731"/>
                  <a:pt x="213335" y="2012"/>
                  <a:pt x="406582" y="0"/>
                </a:cubicBezTo>
                <a:cubicBezTo>
                  <a:pt x="599829" y="-2012"/>
                  <a:pt x="688196" y="28350"/>
                  <a:pt x="963544" y="0"/>
                </a:cubicBezTo>
                <a:cubicBezTo>
                  <a:pt x="1238892" y="-28350"/>
                  <a:pt x="1304669" y="55338"/>
                  <a:pt x="1520507" y="0"/>
                </a:cubicBezTo>
                <a:cubicBezTo>
                  <a:pt x="1736345" y="-55338"/>
                  <a:pt x="1862739" y="9811"/>
                  <a:pt x="2077469" y="0"/>
                </a:cubicBezTo>
                <a:cubicBezTo>
                  <a:pt x="2292199" y="-9811"/>
                  <a:pt x="2404694" y="17706"/>
                  <a:pt x="2634431" y="0"/>
                </a:cubicBezTo>
                <a:cubicBezTo>
                  <a:pt x="2864168" y="-17706"/>
                  <a:pt x="2947743" y="10106"/>
                  <a:pt x="3041013" y="0"/>
                </a:cubicBezTo>
                <a:cubicBezTo>
                  <a:pt x="3134283" y="-10106"/>
                  <a:pt x="3337905" y="42362"/>
                  <a:pt x="3447595" y="0"/>
                </a:cubicBezTo>
                <a:cubicBezTo>
                  <a:pt x="3557285" y="-42362"/>
                  <a:pt x="3713524" y="42258"/>
                  <a:pt x="3904304" y="0"/>
                </a:cubicBezTo>
                <a:cubicBezTo>
                  <a:pt x="4095084" y="-42258"/>
                  <a:pt x="4644344" y="4843"/>
                  <a:pt x="5012659" y="0"/>
                </a:cubicBezTo>
                <a:cubicBezTo>
                  <a:pt x="5045611" y="259996"/>
                  <a:pt x="4984085" y="307787"/>
                  <a:pt x="5012659" y="559475"/>
                </a:cubicBezTo>
                <a:cubicBezTo>
                  <a:pt x="5041233" y="811163"/>
                  <a:pt x="4965476" y="850148"/>
                  <a:pt x="5012659" y="1017227"/>
                </a:cubicBezTo>
                <a:cubicBezTo>
                  <a:pt x="5059842" y="1184306"/>
                  <a:pt x="4980022" y="1317964"/>
                  <a:pt x="5012659" y="1551271"/>
                </a:cubicBezTo>
                <a:cubicBezTo>
                  <a:pt x="5045296" y="1784578"/>
                  <a:pt x="4968898" y="1850011"/>
                  <a:pt x="5012659" y="2034454"/>
                </a:cubicBezTo>
                <a:cubicBezTo>
                  <a:pt x="5056420" y="2218897"/>
                  <a:pt x="4978789" y="2394977"/>
                  <a:pt x="5012659" y="2543068"/>
                </a:cubicBezTo>
                <a:cubicBezTo>
                  <a:pt x="4711741" y="2548593"/>
                  <a:pt x="4654879" y="2478817"/>
                  <a:pt x="4405570" y="2543068"/>
                </a:cubicBezTo>
                <a:cubicBezTo>
                  <a:pt x="4156261" y="2607319"/>
                  <a:pt x="4056684" y="2517618"/>
                  <a:pt x="3948861" y="2543068"/>
                </a:cubicBezTo>
                <a:cubicBezTo>
                  <a:pt x="3841038" y="2568518"/>
                  <a:pt x="3631524" y="2534366"/>
                  <a:pt x="3542279" y="2543068"/>
                </a:cubicBezTo>
                <a:cubicBezTo>
                  <a:pt x="3453034" y="2551770"/>
                  <a:pt x="3190650" y="2516363"/>
                  <a:pt x="3085570" y="2543068"/>
                </a:cubicBezTo>
                <a:cubicBezTo>
                  <a:pt x="2980490" y="2569773"/>
                  <a:pt x="2585886" y="2528727"/>
                  <a:pt x="2428355" y="2543068"/>
                </a:cubicBezTo>
                <a:cubicBezTo>
                  <a:pt x="2270824" y="2557409"/>
                  <a:pt x="2014608" y="2492844"/>
                  <a:pt x="1871393" y="2543068"/>
                </a:cubicBezTo>
                <a:cubicBezTo>
                  <a:pt x="1728178" y="2593292"/>
                  <a:pt x="1513871" y="2491321"/>
                  <a:pt x="1364557" y="2543068"/>
                </a:cubicBezTo>
                <a:cubicBezTo>
                  <a:pt x="1215243" y="2594815"/>
                  <a:pt x="1074093" y="2530727"/>
                  <a:pt x="957975" y="2543068"/>
                </a:cubicBezTo>
                <a:cubicBezTo>
                  <a:pt x="841857" y="2555409"/>
                  <a:pt x="460869" y="2488020"/>
                  <a:pt x="0" y="2543068"/>
                </a:cubicBezTo>
                <a:cubicBezTo>
                  <a:pt x="-9049" y="2338975"/>
                  <a:pt x="43355" y="2232221"/>
                  <a:pt x="0" y="2034454"/>
                </a:cubicBezTo>
                <a:cubicBezTo>
                  <a:pt x="-43355" y="1836687"/>
                  <a:pt x="3973" y="1659577"/>
                  <a:pt x="0" y="1551271"/>
                </a:cubicBezTo>
                <a:cubicBezTo>
                  <a:pt x="-3973" y="1442965"/>
                  <a:pt x="22308" y="1239065"/>
                  <a:pt x="0" y="1118950"/>
                </a:cubicBezTo>
                <a:cubicBezTo>
                  <a:pt x="-22308" y="998835"/>
                  <a:pt x="40125" y="839642"/>
                  <a:pt x="0" y="686628"/>
                </a:cubicBezTo>
                <a:cubicBezTo>
                  <a:pt x="-40125" y="533614"/>
                  <a:pt x="63551" y="195278"/>
                  <a:pt x="0" y="0"/>
                </a:cubicBezTo>
                <a:close/>
              </a:path>
            </a:pathLst>
          </a:custGeom>
          <a:ln/>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50000"/>
              </a:lnSpc>
              <a:buFont typeface="Wingdings" charset="0"/>
              <a:buNone/>
              <a:defRPr/>
            </a:pPr>
            <a:r>
              <a:rPr lang="zh-CN" altLang="en-US" b="1" dirty="0"/>
              <a:t>例</a:t>
            </a:r>
            <a:r>
              <a:rPr lang="en-US" altLang="zh-CN" b="1" dirty="0"/>
              <a:t>1</a:t>
            </a:r>
            <a:r>
              <a:rPr lang="zh-CN" altLang="en-US" b="1" dirty="0"/>
              <a:t>：建立信息系学生的视图。</a:t>
            </a:r>
            <a:endParaRPr lang="en-US" altLang="zh-CN" b="1" dirty="0"/>
          </a:p>
          <a:p>
            <a:pPr>
              <a:lnSpc>
                <a:spcPct val="150000"/>
              </a:lnSpc>
              <a:buFont typeface="Wingdings" charset="0"/>
              <a:buNone/>
              <a:defRPr/>
            </a:pPr>
            <a:r>
              <a:rPr lang="en-US" altLang="zh-CN" b="1" dirty="0"/>
              <a:t>CREATE VIEW </a:t>
            </a:r>
            <a:r>
              <a:rPr lang="en-US" altLang="zh-CN" b="1" dirty="0" err="1"/>
              <a:t>IS_Student</a:t>
            </a:r>
            <a:endParaRPr lang="en-US" altLang="zh-CN" b="1" dirty="0"/>
          </a:p>
          <a:p>
            <a:pPr>
              <a:lnSpc>
                <a:spcPct val="150000"/>
              </a:lnSpc>
              <a:buFont typeface="Wingdings" charset="0"/>
              <a:buNone/>
              <a:defRPr/>
            </a:pPr>
            <a:r>
              <a:rPr lang="zh-CN" altLang="en-US" b="1" dirty="0"/>
              <a:t>    </a:t>
            </a:r>
            <a:r>
              <a:rPr lang="en-US" altLang="zh-CN" b="1" dirty="0"/>
              <a:t>AS </a:t>
            </a:r>
          </a:p>
          <a:p>
            <a:pPr>
              <a:lnSpc>
                <a:spcPct val="150000"/>
              </a:lnSpc>
              <a:buFont typeface="Wingdings" charset="0"/>
              <a:buNone/>
              <a:defRPr/>
            </a:pPr>
            <a:r>
              <a:rPr lang="zh-CN" altLang="en-US" b="1" dirty="0">
                <a:solidFill>
                  <a:srgbClr val="B32019"/>
                </a:solidFill>
              </a:rPr>
              <a:t>    </a:t>
            </a:r>
            <a:r>
              <a:rPr lang="en-US" altLang="zh-CN" b="1" dirty="0">
                <a:solidFill>
                  <a:srgbClr val="B32019"/>
                </a:solidFill>
              </a:rPr>
              <a:t>SELECT </a:t>
            </a:r>
            <a:r>
              <a:rPr lang="en-US" altLang="zh-CN" b="1" dirty="0" err="1">
                <a:solidFill>
                  <a:srgbClr val="B32019"/>
                </a:solidFill>
              </a:rPr>
              <a:t>Sno</a:t>
            </a:r>
            <a:r>
              <a:rPr lang="zh-CN" altLang="en-US" b="1" dirty="0">
                <a:solidFill>
                  <a:srgbClr val="B32019"/>
                </a:solidFill>
              </a:rPr>
              <a:t>，</a:t>
            </a:r>
            <a:r>
              <a:rPr lang="en-US" altLang="zh-CN" b="1" dirty="0" err="1">
                <a:solidFill>
                  <a:srgbClr val="B32019"/>
                </a:solidFill>
              </a:rPr>
              <a:t>Sname</a:t>
            </a:r>
            <a:r>
              <a:rPr lang="zh-CN" altLang="en-US" b="1" dirty="0">
                <a:solidFill>
                  <a:srgbClr val="B32019"/>
                </a:solidFill>
              </a:rPr>
              <a:t>，</a:t>
            </a:r>
            <a:r>
              <a:rPr lang="en-US" altLang="zh-CN" b="1" dirty="0">
                <a:solidFill>
                  <a:srgbClr val="B32019"/>
                </a:solidFill>
              </a:rPr>
              <a:t>Sage</a:t>
            </a:r>
          </a:p>
          <a:p>
            <a:pPr>
              <a:lnSpc>
                <a:spcPct val="150000"/>
              </a:lnSpc>
              <a:buFont typeface="Wingdings" charset="0"/>
              <a:buNone/>
              <a:defRPr/>
            </a:pPr>
            <a:r>
              <a:rPr lang="en-US" altLang="zh-CN" b="1" dirty="0">
                <a:solidFill>
                  <a:srgbClr val="B32019"/>
                </a:solidFill>
              </a:rPr>
              <a:t>        FROM    Student</a:t>
            </a:r>
          </a:p>
          <a:p>
            <a:pPr>
              <a:lnSpc>
                <a:spcPct val="150000"/>
              </a:lnSpc>
              <a:buFont typeface="Wingdings" charset="0"/>
              <a:buNone/>
              <a:defRPr/>
            </a:pPr>
            <a:r>
              <a:rPr lang="en-US" altLang="zh-CN" b="1" dirty="0">
                <a:solidFill>
                  <a:srgbClr val="B32019"/>
                </a:solidFill>
              </a:rPr>
              <a:t>        WHERE  </a:t>
            </a:r>
            <a:r>
              <a:rPr lang="en-US" altLang="zh-CN" b="1" dirty="0" err="1">
                <a:solidFill>
                  <a:srgbClr val="B32019"/>
                </a:solidFill>
              </a:rPr>
              <a:t>Sdept</a:t>
            </a:r>
            <a:r>
              <a:rPr lang="en-US" altLang="zh-CN" b="1" dirty="0">
                <a:solidFill>
                  <a:srgbClr val="B32019"/>
                </a:solidFill>
              </a:rPr>
              <a:t>= 'IS'</a:t>
            </a:r>
            <a:r>
              <a:rPr lang="zh-CN" altLang="en-US" b="1" dirty="0">
                <a:solidFill>
                  <a:srgbClr val="B32019"/>
                </a:solidFill>
              </a:rPr>
              <a:t>；</a:t>
            </a:r>
            <a:endParaRPr lang="en-US" altLang="zh-CN" b="1" dirty="0">
              <a:solidFill>
                <a:srgbClr val="B32019"/>
              </a:solidFill>
            </a:endParaRPr>
          </a:p>
        </p:txBody>
      </p:sp>
      <p:sp>
        <p:nvSpPr>
          <p:cNvPr id="33" name="矩形 32">
            <a:extLst>
              <a:ext uri="{FF2B5EF4-FFF2-40B4-BE49-F238E27FC236}">
                <a16:creationId xmlns:a16="http://schemas.microsoft.com/office/drawing/2014/main" id="{C08971A6-BA3F-B445-BB66-D95B85C95F13}"/>
              </a:ext>
            </a:extLst>
          </p:cNvPr>
          <p:cNvSpPr/>
          <p:nvPr/>
        </p:nvSpPr>
        <p:spPr>
          <a:xfrm>
            <a:off x="3028607" y="1385229"/>
            <a:ext cx="3757140" cy="584775"/>
          </a:xfrm>
          <a:prstGeom prst="rect">
            <a:avLst/>
          </a:prstGeom>
        </p:spPr>
        <p:txBody>
          <a:bodyPr wrap="square">
            <a:spAutoFit/>
          </a:bodyPr>
          <a:lstStyle/>
          <a:p>
            <a:r>
              <a:rPr lang="zh-CN" altLang="en-US" sz="1600" b="1" dirty="0">
                <a:solidFill>
                  <a:schemeClr val="accent6">
                    <a:lumMod val="75000"/>
                  </a:schemeClr>
                </a:solidFill>
                <a:latin typeface="DengXian" panose="02010600030101010101" pitchFamily="2" charset="-122"/>
                <a:ea typeface="DengXian" panose="02010600030101010101" pitchFamily="2" charset="-122"/>
              </a:rPr>
              <a:t>从单个基本表中导出的，只包括基本表中的某些行和某些列，并保留了主码。</a:t>
            </a:r>
            <a:r>
              <a:rPr lang="en-US" altLang="zh-CN" sz="1600" b="1" dirty="0">
                <a:solidFill>
                  <a:schemeClr val="accent6">
                    <a:lumMod val="75000"/>
                  </a:schemeClr>
                </a:solidFill>
                <a:latin typeface="DengXian" panose="02010600030101010101" pitchFamily="2" charset="-122"/>
                <a:ea typeface="DengXian" panose="02010600030101010101" pitchFamily="2" charset="-122"/>
              </a:rPr>
              <a:t>        </a:t>
            </a:r>
          </a:p>
        </p:txBody>
      </p:sp>
      <p:sp>
        <p:nvSpPr>
          <p:cNvPr id="36" name="Freeform 75">
            <a:extLst>
              <a:ext uri="{FF2B5EF4-FFF2-40B4-BE49-F238E27FC236}">
                <a16:creationId xmlns:a16="http://schemas.microsoft.com/office/drawing/2014/main" id="{7CCB2709-6F1C-A74B-AA9D-A1A9D4967654}"/>
              </a:ext>
            </a:extLst>
          </p:cNvPr>
          <p:cNvSpPr>
            <a:spLocks noEditPoints="1"/>
          </p:cNvSpPr>
          <p:nvPr/>
        </p:nvSpPr>
        <p:spPr bwMode="auto">
          <a:xfrm>
            <a:off x="2492974" y="1033212"/>
            <a:ext cx="439967" cy="271360"/>
          </a:xfrm>
          <a:custGeom>
            <a:avLst/>
            <a:gdLst>
              <a:gd name="T0" fmla="*/ 26 w 188"/>
              <a:gd name="T1" fmla="*/ 37 h 96"/>
              <a:gd name="T2" fmla="*/ 17 w 188"/>
              <a:gd name="T3" fmla="*/ 46 h 96"/>
              <a:gd name="T4" fmla="*/ 20 w 188"/>
              <a:gd name="T5" fmla="*/ 53 h 96"/>
              <a:gd name="T6" fmla="*/ 4 w 188"/>
              <a:gd name="T7" fmla="*/ 78 h 96"/>
              <a:gd name="T8" fmla="*/ 6 w 188"/>
              <a:gd name="T9" fmla="*/ 79 h 96"/>
              <a:gd name="T10" fmla="*/ 16 w 188"/>
              <a:gd name="T11" fmla="*/ 70 h 96"/>
              <a:gd name="T12" fmla="*/ 11 w 188"/>
              <a:gd name="T13" fmla="*/ 96 h 96"/>
              <a:gd name="T14" fmla="*/ 20 w 188"/>
              <a:gd name="T15" fmla="*/ 96 h 96"/>
              <a:gd name="T16" fmla="*/ 26 w 188"/>
              <a:gd name="T17" fmla="*/ 85 h 96"/>
              <a:gd name="T18" fmla="*/ 32 w 188"/>
              <a:gd name="T19" fmla="*/ 96 h 96"/>
              <a:gd name="T20" fmla="*/ 40 w 188"/>
              <a:gd name="T21" fmla="*/ 96 h 96"/>
              <a:gd name="T22" fmla="*/ 36 w 188"/>
              <a:gd name="T23" fmla="*/ 70 h 96"/>
              <a:gd name="T24" fmla="*/ 46 w 188"/>
              <a:gd name="T25" fmla="*/ 79 h 96"/>
              <a:gd name="T26" fmla="*/ 48 w 188"/>
              <a:gd name="T27" fmla="*/ 78 h 96"/>
              <a:gd name="T28" fmla="*/ 31 w 188"/>
              <a:gd name="T29" fmla="*/ 53 h 96"/>
              <a:gd name="T30" fmla="*/ 35 w 188"/>
              <a:gd name="T31" fmla="*/ 46 h 96"/>
              <a:gd name="T32" fmla="*/ 26 w 188"/>
              <a:gd name="T33" fmla="*/ 37 h 96"/>
              <a:gd name="T34" fmla="*/ 163 w 188"/>
              <a:gd name="T35" fmla="*/ 37 h 96"/>
              <a:gd name="T36" fmla="*/ 154 w 188"/>
              <a:gd name="T37" fmla="*/ 46 h 96"/>
              <a:gd name="T38" fmla="*/ 157 w 188"/>
              <a:gd name="T39" fmla="*/ 53 h 96"/>
              <a:gd name="T40" fmla="*/ 141 w 188"/>
              <a:gd name="T41" fmla="*/ 78 h 96"/>
              <a:gd name="T42" fmla="*/ 143 w 188"/>
              <a:gd name="T43" fmla="*/ 79 h 96"/>
              <a:gd name="T44" fmla="*/ 153 w 188"/>
              <a:gd name="T45" fmla="*/ 70 h 96"/>
              <a:gd name="T46" fmla="*/ 148 w 188"/>
              <a:gd name="T47" fmla="*/ 96 h 96"/>
              <a:gd name="T48" fmla="*/ 157 w 188"/>
              <a:gd name="T49" fmla="*/ 96 h 96"/>
              <a:gd name="T50" fmla="*/ 163 w 188"/>
              <a:gd name="T51" fmla="*/ 85 h 96"/>
              <a:gd name="T52" fmla="*/ 169 w 188"/>
              <a:gd name="T53" fmla="*/ 96 h 96"/>
              <a:gd name="T54" fmla="*/ 177 w 188"/>
              <a:gd name="T55" fmla="*/ 96 h 96"/>
              <a:gd name="T56" fmla="*/ 173 w 188"/>
              <a:gd name="T57" fmla="*/ 70 h 96"/>
              <a:gd name="T58" fmla="*/ 183 w 188"/>
              <a:gd name="T59" fmla="*/ 79 h 96"/>
              <a:gd name="T60" fmla="*/ 185 w 188"/>
              <a:gd name="T61" fmla="*/ 78 h 96"/>
              <a:gd name="T62" fmla="*/ 169 w 188"/>
              <a:gd name="T63" fmla="*/ 53 h 96"/>
              <a:gd name="T64" fmla="*/ 172 w 188"/>
              <a:gd name="T65" fmla="*/ 46 h 96"/>
              <a:gd name="T66" fmla="*/ 163 w 188"/>
              <a:gd name="T67" fmla="*/ 37 h 96"/>
              <a:gd name="T68" fmla="*/ 96 w 188"/>
              <a:gd name="T69" fmla="*/ 0 h 96"/>
              <a:gd name="T70" fmla="*/ 81 w 188"/>
              <a:gd name="T71" fmla="*/ 15 h 96"/>
              <a:gd name="T72" fmla="*/ 87 w 188"/>
              <a:gd name="T73" fmla="*/ 26 h 96"/>
              <a:gd name="T74" fmla="*/ 60 w 188"/>
              <a:gd name="T75" fmla="*/ 67 h 96"/>
              <a:gd name="T76" fmla="*/ 63 w 188"/>
              <a:gd name="T77" fmla="*/ 68 h 96"/>
              <a:gd name="T78" fmla="*/ 80 w 188"/>
              <a:gd name="T79" fmla="*/ 53 h 96"/>
              <a:gd name="T80" fmla="*/ 72 w 188"/>
              <a:gd name="T81" fmla="*/ 96 h 96"/>
              <a:gd name="T82" fmla="*/ 86 w 188"/>
              <a:gd name="T83" fmla="*/ 96 h 96"/>
              <a:gd name="T84" fmla="*/ 96 w 188"/>
              <a:gd name="T85" fmla="*/ 78 h 96"/>
              <a:gd name="T86" fmla="*/ 106 w 188"/>
              <a:gd name="T87" fmla="*/ 96 h 96"/>
              <a:gd name="T88" fmla="*/ 120 w 188"/>
              <a:gd name="T89" fmla="*/ 96 h 96"/>
              <a:gd name="T90" fmla="*/ 112 w 188"/>
              <a:gd name="T91" fmla="*/ 53 h 96"/>
              <a:gd name="T92" fmla="*/ 129 w 188"/>
              <a:gd name="T93" fmla="*/ 68 h 96"/>
              <a:gd name="T94" fmla="*/ 132 w 188"/>
              <a:gd name="T95" fmla="*/ 67 h 96"/>
              <a:gd name="T96" fmla="*/ 105 w 188"/>
              <a:gd name="T97" fmla="*/ 26 h 96"/>
              <a:gd name="T98" fmla="*/ 111 w 188"/>
              <a:gd name="T99" fmla="*/ 15 h 96"/>
              <a:gd name="T100" fmla="*/ 96 w 188"/>
              <a:gd name="T101"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8" h="96">
                <a:moveTo>
                  <a:pt x="26" y="37"/>
                </a:moveTo>
                <a:cubicBezTo>
                  <a:pt x="21" y="37"/>
                  <a:pt x="17" y="41"/>
                  <a:pt x="17" y="46"/>
                </a:cubicBezTo>
                <a:cubicBezTo>
                  <a:pt x="17" y="49"/>
                  <a:pt x="18" y="51"/>
                  <a:pt x="20" y="53"/>
                </a:cubicBezTo>
                <a:cubicBezTo>
                  <a:pt x="11" y="56"/>
                  <a:pt x="0" y="75"/>
                  <a:pt x="4" y="78"/>
                </a:cubicBezTo>
                <a:cubicBezTo>
                  <a:pt x="4" y="79"/>
                  <a:pt x="5" y="79"/>
                  <a:pt x="6" y="79"/>
                </a:cubicBezTo>
                <a:cubicBezTo>
                  <a:pt x="9" y="79"/>
                  <a:pt x="13" y="74"/>
                  <a:pt x="16" y="70"/>
                </a:cubicBezTo>
                <a:cubicBezTo>
                  <a:pt x="14" y="78"/>
                  <a:pt x="12" y="88"/>
                  <a:pt x="11" y="96"/>
                </a:cubicBezTo>
                <a:cubicBezTo>
                  <a:pt x="20" y="96"/>
                  <a:pt x="20" y="96"/>
                  <a:pt x="20" y="96"/>
                </a:cubicBezTo>
                <a:cubicBezTo>
                  <a:pt x="20" y="91"/>
                  <a:pt x="23" y="85"/>
                  <a:pt x="26" y="85"/>
                </a:cubicBezTo>
                <a:cubicBezTo>
                  <a:pt x="29" y="85"/>
                  <a:pt x="32" y="91"/>
                  <a:pt x="32" y="96"/>
                </a:cubicBezTo>
                <a:cubicBezTo>
                  <a:pt x="40" y="96"/>
                  <a:pt x="40" y="96"/>
                  <a:pt x="40" y="96"/>
                </a:cubicBezTo>
                <a:cubicBezTo>
                  <a:pt x="39" y="88"/>
                  <a:pt x="38" y="78"/>
                  <a:pt x="36" y="70"/>
                </a:cubicBezTo>
                <a:cubicBezTo>
                  <a:pt x="39" y="74"/>
                  <a:pt x="43" y="79"/>
                  <a:pt x="46" y="79"/>
                </a:cubicBezTo>
                <a:cubicBezTo>
                  <a:pt x="46" y="79"/>
                  <a:pt x="47" y="79"/>
                  <a:pt x="48" y="78"/>
                </a:cubicBezTo>
                <a:cubicBezTo>
                  <a:pt x="51" y="75"/>
                  <a:pt x="41" y="56"/>
                  <a:pt x="31" y="53"/>
                </a:cubicBezTo>
                <a:cubicBezTo>
                  <a:pt x="33" y="51"/>
                  <a:pt x="35" y="49"/>
                  <a:pt x="35" y="46"/>
                </a:cubicBezTo>
                <a:cubicBezTo>
                  <a:pt x="35" y="41"/>
                  <a:pt x="31" y="37"/>
                  <a:pt x="26" y="37"/>
                </a:cubicBezTo>
                <a:moveTo>
                  <a:pt x="163" y="37"/>
                </a:moveTo>
                <a:cubicBezTo>
                  <a:pt x="158" y="37"/>
                  <a:pt x="154" y="41"/>
                  <a:pt x="154" y="46"/>
                </a:cubicBezTo>
                <a:cubicBezTo>
                  <a:pt x="154" y="49"/>
                  <a:pt x="155" y="51"/>
                  <a:pt x="157" y="53"/>
                </a:cubicBezTo>
                <a:cubicBezTo>
                  <a:pt x="148" y="56"/>
                  <a:pt x="138" y="75"/>
                  <a:pt x="141" y="78"/>
                </a:cubicBezTo>
                <a:cubicBezTo>
                  <a:pt x="142" y="79"/>
                  <a:pt x="142" y="79"/>
                  <a:pt x="143" y="79"/>
                </a:cubicBezTo>
                <a:cubicBezTo>
                  <a:pt x="146" y="79"/>
                  <a:pt x="150" y="74"/>
                  <a:pt x="153" y="70"/>
                </a:cubicBezTo>
                <a:cubicBezTo>
                  <a:pt x="151" y="78"/>
                  <a:pt x="149" y="88"/>
                  <a:pt x="148" y="96"/>
                </a:cubicBezTo>
                <a:cubicBezTo>
                  <a:pt x="157" y="96"/>
                  <a:pt x="157" y="96"/>
                  <a:pt x="157" y="96"/>
                </a:cubicBezTo>
                <a:cubicBezTo>
                  <a:pt x="157" y="91"/>
                  <a:pt x="160" y="85"/>
                  <a:pt x="163" y="85"/>
                </a:cubicBezTo>
                <a:cubicBezTo>
                  <a:pt x="166" y="85"/>
                  <a:pt x="169" y="91"/>
                  <a:pt x="169" y="96"/>
                </a:cubicBezTo>
                <a:cubicBezTo>
                  <a:pt x="177" y="96"/>
                  <a:pt x="177" y="96"/>
                  <a:pt x="177" y="96"/>
                </a:cubicBezTo>
                <a:cubicBezTo>
                  <a:pt x="177" y="88"/>
                  <a:pt x="175" y="78"/>
                  <a:pt x="173" y="70"/>
                </a:cubicBezTo>
                <a:cubicBezTo>
                  <a:pt x="176" y="74"/>
                  <a:pt x="180" y="79"/>
                  <a:pt x="183" y="79"/>
                </a:cubicBezTo>
                <a:cubicBezTo>
                  <a:pt x="184" y="79"/>
                  <a:pt x="184" y="79"/>
                  <a:pt x="185" y="78"/>
                </a:cubicBezTo>
                <a:cubicBezTo>
                  <a:pt x="188" y="75"/>
                  <a:pt x="178" y="56"/>
                  <a:pt x="169" y="53"/>
                </a:cubicBezTo>
                <a:cubicBezTo>
                  <a:pt x="171" y="51"/>
                  <a:pt x="172" y="49"/>
                  <a:pt x="172" y="46"/>
                </a:cubicBezTo>
                <a:cubicBezTo>
                  <a:pt x="172" y="41"/>
                  <a:pt x="168" y="37"/>
                  <a:pt x="163" y="37"/>
                </a:cubicBezTo>
                <a:moveTo>
                  <a:pt x="96" y="0"/>
                </a:moveTo>
                <a:cubicBezTo>
                  <a:pt x="88" y="0"/>
                  <a:pt x="81" y="7"/>
                  <a:pt x="81" y="15"/>
                </a:cubicBezTo>
                <a:cubicBezTo>
                  <a:pt x="81" y="19"/>
                  <a:pt x="83" y="24"/>
                  <a:pt x="87" y="26"/>
                </a:cubicBezTo>
                <a:cubicBezTo>
                  <a:pt x="72" y="32"/>
                  <a:pt x="55" y="62"/>
                  <a:pt x="60" y="67"/>
                </a:cubicBezTo>
                <a:cubicBezTo>
                  <a:pt x="61" y="68"/>
                  <a:pt x="62" y="68"/>
                  <a:pt x="63" y="68"/>
                </a:cubicBezTo>
                <a:cubicBezTo>
                  <a:pt x="68" y="68"/>
                  <a:pt x="75" y="61"/>
                  <a:pt x="80" y="53"/>
                </a:cubicBezTo>
                <a:cubicBezTo>
                  <a:pt x="77" y="67"/>
                  <a:pt x="74" y="83"/>
                  <a:pt x="72" y="96"/>
                </a:cubicBezTo>
                <a:cubicBezTo>
                  <a:pt x="86" y="96"/>
                  <a:pt x="86" y="96"/>
                  <a:pt x="86" y="96"/>
                </a:cubicBezTo>
                <a:cubicBezTo>
                  <a:pt x="86" y="88"/>
                  <a:pt x="91" y="78"/>
                  <a:pt x="96" y="78"/>
                </a:cubicBezTo>
                <a:cubicBezTo>
                  <a:pt x="101" y="78"/>
                  <a:pt x="106" y="88"/>
                  <a:pt x="106" y="96"/>
                </a:cubicBezTo>
                <a:cubicBezTo>
                  <a:pt x="120" y="96"/>
                  <a:pt x="120" y="96"/>
                  <a:pt x="120" y="96"/>
                </a:cubicBezTo>
                <a:cubicBezTo>
                  <a:pt x="118" y="83"/>
                  <a:pt x="115" y="67"/>
                  <a:pt x="112" y="53"/>
                </a:cubicBezTo>
                <a:cubicBezTo>
                  <a:pt x="117" y="61"/>
                  <a:pt x="124" y="68"/>
                  <a:pt x="129" y="68"/>
                </a:cubicBezTo>
                <a:cubicBezTo>
                  <a:pt x="130" y="68"/>
                  <a:pt x="131" y="68"/>
                  <a:pt x="132" y="67"/>
                </a:cubicBezTo>
                <a:cubicBezTo>
                  <a:pt x="137" y="62"/>
                  <a:pt x="120" y="32"/>
                  <a:pt x="105" y="26"/>
                </a:cubicBezTo>
                <a:cubicBezTo>
                  <a:pt x="109" y="24"/>
                  <a:pt x="111" y="19"/>
                  <a:pt x="111" y="15"/>
                </a:cubicBezTo>
                <a:cubicBezTo>
                  <a:pt x="111" y="7"/>
                  <a:pt x="104" y="0"/>
                  <a:pt x="96" y="0"/>
                </a:cubicBezTo>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solidFill>
                <a:srgbClr val="B2B2B2">
                  <a:lumMod val="50000"/>
                </a:srgbClr>
              </a:solidFill>
            </a:endParaRPr>
          </a:p>
        </p:txBody>
      </p:sp>
      <p:sp>
        <p:nvSpPr>
          <p:cNvPr id="34" name="矩形 33">
            <a:extLst>
              <a:ext uri="{FF2B5EF4-FFF2-40B4-BE49-F238E27FC236}">
                <a16:creationId xmlns:a16="http://schemas.microsoft.com/office/drawing/2014/main" id="{ED45E76D-41FD-B54D-AF88-7A1D8A9CD780}"/>
              </a:ext>
            </a:extLst>
          </p:cNvPr>
          <p:cNvSpPr/>
          <p:nvPr/>
        </p:nvSpPr>
        <p:spPr>
          <a:xfrm>
            <a:off x="3281648" y="2556601"/>
            <a:ext cx="3728906" cy="338554"/>
          </a:xfrm>
          <a:prstGeom prst="rect">
            <a:avLst/>
          </a:prstGeom>
        </p:spPr>
        <p:txBody>
          <a:bodyPr wrap="none">
            <a:spAutoFit/>
          </a:bodyPr>
          <a:lstStyle/>
          <a:p>
            <a:r>
              <a:rPr lang="zh-CN" altLang="en-US" sz="1600" b="1" dirty="0">
                <a:solidFill>
                  <a:schemeClr val="accent6">
                    <a:lumMod val="75000"/>
                  </a:schemeClr>
                </a:solidFill>
                <a:latin typeface="DengXian" panose="02010600030101010101" pitchFamily="2" charset="-122"/>
                <a:ea typeface="DengXian" panose="02010600030101010101" pitchFamily="2" charset="-122"/>
              </a:rPr>
              <a:t>多表视图是由多个基本表导出的视图。</a:t>
            </a:r>
            <a:r>
              <a:rPr lang="en-US" altLang="zh-CN" sz="1600" b="1" dirty="0">
                <a:solidFill>
                  <a:schemeClr val="accent6">
                    <a:lumMod val="75000"/>
                  </a:schemeClr>
                </a:solidFill>
                <a:latin typeface="DengXian" panose="02010600030101010101" pitchFamily="2" charset="-122"/>
                <a:ea typeface="DengXian" panose="02010600030101010101" pitchFamily="2" charset="-122"/>
              </a:rPr>
              <a:t> </a:t>
            </a:r>
            <a:endParaRPr lang="zh-CN" altLang="en-US" sz="1600" b="1" dirty="0">
              <a:solidFill>
                <a:schemeClr val="accent6">
                  <a:lumMod val="75000"/>
                </a:schemeClr>
              </a:solidFill>
              <a:latin typeface="DengXian" panose="02010600030101010101" pitchFamily="2" charset="-122"/>
              <a:ea typeface="DengXian" panose="02010600030101010101" pitchFamily="2" charset="-122"/>
            </a:endParaRPr>
          </a:p>
        </p:txBody>
      </p:sp>
      <p:sp>
        <p:nvSpPr>
          <p:cNvPr id="35" name="矩形 34">
            <a:extLst>
              <a:ext uri="{FF2B5EF4-FFF2-40B4-BE49-F238E27FC236}">
                <a16:creationId xmlns:a16="http://schemas.microsoft.com/office/drawing/2014/main" id="{1F04E3B8-B483-4F44-AC76-D006D429C575}"/>
              </a:ext>
            </a:extLst>
          </p:cNvPr>
          <p:cNvSpPr/>
          <p:nvPr/>
        </p:nvSpPr>
        <p:spPr>
          <a:xfrm>
            <a:off x="7078016" y="846644"/>
            <a:ext cx="5228101" cy="3374065"/>
          </a:xfrm>
          <a:custGeom>
            <a:avLst/>
            <a:gdLst>
              <a:gd name="connsiteX0" fmla="*/ 0 w 5228101"/>
              <a:gd name="connsiteY0" fmla="*/ 0 h 3374065"/>
              <a:gd name="connsiteX1" fmla="*/ 424057 w 5228101"/>
              <a:gd name="connsiteY1" fmla="*/ 0 h 3374065"/>
              <a:gd name="connsiteX2" fmla="*/ 952676 w 5228101"/>
              <a:gd name="connsiteY2" fmla="*/ 0 h 3374065"/>
              <a:gd name="connsiteX3" fmla="*/ 1533576 w 5228101"/>
              <a:gd name="connsiteY3" fmla="*/ 0 h 3374065"/>
              <a:gd name="connsiteX4" fmla="*/ 2166757 w 5228101"/>
              <a:gd name="connsiteY4" fmla="*/ 0 h 3374065"/>
              <a:gd name="connsiteX5" fmla="*/ 2747658 w 5228101"/>
              <a:gd name="connsiteY5" fmla="*/ 0 h 3374065"/>
              <a:gd name="connsiteX6" fmla="*/ 3380839 w 5228101"/>
              <a:gd name="connsiteY6" fmla="*/ 0 h 3374065"/>
              <a:gd name="connsiteX7" fmla="*/ 4066301 w 5228101"/>
              <a:gd name="connsiteY7" fmla="*/ 0 h 3374065"/>
              <a:gd name="connsiteX8" fmla="*/ 4490358 w 5228101"/>
              <a:gd name="connsiteY8" fmla="*/ 0 h 3374065"/>
              <a:gd name="connsiteX9" fmla="*/ 5228101 w 5228101"/>
              <a:gd name="connsiteY9" fmla="*/ 0 h 3374065"/>
              <a:gd name="connsiteX10" fmla="*/ 5228101 w 5228101"/>
              <a:gd name="connsiteY10" fmla="*/ 461122 h 3374065"/>
              <a:gd name="connsiteX11" fmla="*/ 5228101 w 5228101"/>
              <a:gd name="connsiteY11" fmla="*/ 989726 h 3374065"/>
              <a:gd name="connsiteX12" fmla="*/ 5228101 w 5228101"/>
              <a:gd name="connsiteY12" fmla="*/ 1619551 h 3374065"/>
              <a:gd name="connsiteX13" fmla="*/ 5228101 w 5228101"/>
              <a:gd name="connsiteY13" fmla="*/ 2215636 h 3374065"/>
              <a:gd name="connsiteX14" fmla="*/ 5228101 w 5228101"/>
              <a:gd name="connsiteY14" fmla="*/ 2744240 h 3374065"/>
              <a:gd name="connsiteX15" fmla="*/ 5228101 w 5228101"/>
              <a:gd name="connsiteY15" fmla="*/ 3374065 h 3374065"/>
              <a:gd name="connsiteX16" fmla="*/ 4699482 w 5228101"/>
              <a:gd name="connsiteY16" fmla="*/ 3374065 h 3374065"/>
              <a:gd name="connsiteX17" fmla="*/ 4066301 w 5228101"/>
              <a:gd name="connsiteY17" fmla="*/ 3374065 h 3374065"/>
              <a:gd name="connsiteX18" fmla="*/ 3537682 w 5228101"/>
              <a:gd name="connsiteY18" fmla="*/ 3374065 h 3374065"/>
              <a:gd name="connsiteX19" fmla="*/ 3061344 w 5228101"/>
              <a:gd name="connsiteY19" fmla="*/ 3374065 h 3374065"/>
              <a:gd name="connsiteX20" fmla="*/ 2428162 w 5228101"/>
              <a:gd name="connsiteY20" fmla="*/ 3374065 h 3374065"/>
              <a:gd name="connsiteX21" fmla="*/ 1899543 w 5228101"/>
              <a:gd name="connsiteY21" fmla="*/ 3374065 h 3374065"/>
              <a:gd name="connsiteX22" fmla="*/ 1318643 w 5228101"/>
              <a:gd name="connsiteY22" fmla="*/ 3374065 h 3374065"/>
              <a:gd name="connsiteX23" fmla="*/ 737743 w 5228101"/>
              <a:gd name="connsiteY23" fmla="*/ 3374065 h 3374065"/>
              <a:gd name="connsiteX24" fmla="*/ 0 w 5228101"/>
              <a:gd name="connsiteY24" fmla="*/ 3374065 h 3374065"/>
              <a:gd name="connsiteX25" fmla="*/ 0 w 5228101"/>
              <a:gd name="connsiteY25" fmla="*/ 2879202 h 3374065"/>
              <a:gd name="connsiteX26" fmla="*/ 0 w 5228101"/>
              <a:gd name="connsiteY26" fmla="*/ 2283117 h 3374065"/>
              <a:gd name="connsiteX27" fmla="*/ 0 w 5228101"/>
              <a:gd name="connsiteY27" fmla="*/ 1788254 h 3374065"/>
              <a:gd name="connsiteX28" fmla="*/ 0 w 5228101"/>
              <a:gd name="connsiteY28" fmla="*/ 1158429 h 3374065"/>
              <a:gd name="connsiteX29" fmla="*/ 0 w 5228101"/>
              <a:gd name="connsiteY29" fmla="*/ 629825 h 3374065"/>
              <a:gd name="connsiteX30" fmla="*/ 0 w 5228101"/>
              <a:gd name="connsiteY30" fmla="*/ 0 h 337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228101" h="3374065" fill="none" extrusionOk="0">
                <a:moveTo>
                  <a:pt x="0" y="0"/>
                </a:moveTo>
                <a:cubicBezTo>
                  <a:pt x="198945" y="-19380"/>
                  <a:pt x="268583" y="24097"/>
                  <a:pt x="424057" y="0"/>
                </a:cubicBezTo>
                <a:cubicBezTo>
                  <a:pt x="579531" y="-24097"/>
                  <a:pt x="706951" y="37971"/>
                  <a:pt x="952676" y="0"/>
                </a:cubicBezTo>
                <a:cubicBezTo>
                  <a:pt x="1198401" y="-37971"/>
                  <a:pt x="1291083" y="4653"/>
                  <a:pt x="1533576" y="0"/>
                </a:cubicBezTo>
                <a:cubicBezTo>
                  <a:pt x="1776069" y="-4653"/>
                  <a:pt x="1897693" y="27622"/>
                  <a:pt x="2166757" y="0"/>
                </a:cubicBezTo>
                <a:cubicBezTo>
                  <a:pt x="2435821" y="-27622"/>
                  <a:pt x="2467125" y="27830"/>
                  <a:pt x="2747658" y="0"/>
                </a:cubicBezTo>
                <a:cubicBezTo>
                  <a:pt x="3028191" y="-27830"/>
                  <a:pt x="3146278" y="17158"/>
                  <a:pt x="3380839" y="0"/>
                </a:cubicBezTo>
                <a:cubicBezTo>
                  <a:pt x="3615400" y="-17158"/>
                  <a:pt x="3876303" y="47544"/>
                  <a:pt x="4066301" y="0"/>
                </a:cubicBezTo>
                <a:cubicBezTo>
                  <a:pt x="4256299" y="-47544"/>
                  <a:pt x="4324411" y="23067"/>
                  <a:pt x="4490358" y="0"/>
                </a:cubicBezTo>
                <a:cubicBezTo>
                  <a:pt x="4656305" y="-23067"/>
                  <a:pt x="4861538" y="23382"/>
                  <a:pt x="5228101" y="0"/>
                </a:cubicBezTo>
                <a:cubicBezTo>
                  <a:pt x="5232787" y="217269"/>
                  <a:pt x="5195463" y="337034"/>
                  <a:pt x="5228101" y="461122"/>
                </a:cubicBezTo>
                <a:cubicBezTo>
                  <a:pt x="5260739" y="585210"/>
                  <a:pt x="5202671" y="857409"/>
                  <a:pt x="5228101" y="989726"/>
                </a:cubicBezTo>
                <a:cubicBezTo>
                  <a:pt x="5253531" y="1122043"/>
                  <a:pt x="5217020" y="1332189"/>
                  <a:pt x="5228101" y="1619551"/>
                </a:cubicBezTo>
                <a:cubicBezTo>
                  <a:pt x="5239182" y="1906914"/>
                  <a:pt x="5190237" y="1929307"/>
                  <a:pt x="5228101" y="2215636"/>
                </a:cubicBezTo>
                <a:cubicBezTo>
                  <a:pt x="5265965" y="2501965"/>
                  <a:pt x="5217665" y="2562390"/>
                  <a:pt x="5228101" y="2744240"/>
                </a:cubicBezTo>
                <a:cubicBezTo>
                  <a:pt x="5238537" y="2926090"/>
                  <a:pt x="5200172" y="3168705"/>
                  <a:pt x="5228101" y="3374065"/>
                </a:cubicBezTo>
                <a:cubicBezTo>
                  <a:pt x="5017355" y="3423556"/>
                  <a:pt x="4903761" y="3327651"/>
                  <a:pt x="4699482" y="3374065"/>
                </a:cubicBezTo>
                <a:cubicBezTo>
                  <a:pt x="4495203" y="3420479"/>
                  <a:pt x="4212234" y="3318181"/>
                  <a:pt x="4066301" y="3374065"/>
                </a:cubicBezTo>
                <a:cubicBezTo>
                  <a:pt x="3920368" y="3429949"/>
                  <a:pt x="3777250" y="3332833"/>
                  <a:pt x="3537682" y="3374065"/>
                </a:cubicBezTo>
                <a:cubicBezTo>
                  <a:pt x="3298114" y="3415297"/>
                  <a:pt x="3280066" y="3362885"/>
                  <a:pt x="3061344" y="3374065"/>
                </a:cubicBezTo>
                <a:cubicBezTo>
                  <a:pt x="2842622" y="3385245"/>
                  <a:pt x="2677882" y="3332621"/>
                  <a:pt x="2428162" y="3374065"/>
                </a:cubicBezTo>
                <a:cubicBezTo>
                  <a:pt x="2178442" y="3415509"/>
                  <a:pt x="2044623" y="3318125"/>
                  <a:pt x="1899543" y="3374065"/>
                </a:cubicBezTo>
                <a:cubicBezTo>
                  <a:pt x="1754463" y="3430005"/>
                  <a:pt x="1533539" y="3339145"/>
                  <a:pt x="1318643" y="3374065"/>
                </a:cubicBezTo>
                <a:cubicBezTo>
                  <a:pt x="1103747" y="3408985"/>
                  <a:pt x="907767" y="3323478"/>
                  <a:pt x="737743" y="3374065"/>
                </a:cubicBezTo>
                <a:cubicBezTo>
                  <a:pt x="567719" y="3424652"/>
                  <a:pt x="357619" y="3351647"/>
                  <a:pt x="0" y="3374065"/>
                </a:cubicBezTo>
                <a:cubicBezTo>
                  <a:pt x="-31371" y="3131735"/>
                  <a:pt x="40102" y="3026985"/>
                  <a:pt x="0" y="2879202"/>
                </a:cubicBezTo>
                <a:cubicBezTo>
                  <a:pt x="-40102" y="2731419"/>
                  <a:pt x="54700" y="2445765"/>
                  <a:pt x="0" y="2283117"/>
                </a:cubicBezTo>
                <a:cubicBezTo>
                  <a:pt x="-54700" y="2120469"/>
                  <a:pt x="23139" y="1889573"/>
                  <a:pt x="0" y="1788254"/>
                </a:cubicBezTo>
                <a:cubicBezTo>
                  <a:pt x="-23139" y="1686935"/>
                  <a:pt x="22523" y="1468750"/>
                  <a:pt x="0" y="1158429"/>
                </a:cubicBezTo>
                <a:cubicBezTo>
                  <a:pt x="-22523" y="848108"/>
                  <a:pt x="60626" y="787936"/>
                  <a:pt x="0" y="629825"/>
                </a:cubicBezTo>
                <a:cubicBezTo>
                  <a:pt x="-60626" y="471714"/>
                  <a:pt x="53497" y="165782"/>
                  <a:pt x="0" y="0"/>
                </a:cubicBezTo>
                <a:close/>
              </a:path>
              <a:path w="5228101" h="3374065" stroke="0" extrusionOk="0">
                <a:moveTo>
                  <a:pt x="0" y="0"/>
                </a:moveTo>
                <a:cubicBezTo>
                  <a:pt x="103822" y="-9683"/>
                  <a:pt x="295586" y="40916"/>
                  <a:pt x="424057" y="0"/>
                </a:cubicBezTo>
                <a:cubicBezTo>
                  <a:pt x="552528" y="-40916"/>
                  <a:pt x="877740" y="36365"/>
                  <a:pt x="1004957" y="0"/>
                </a:cubicBezTo>
                <a:cubicBezTo>
                  <a:pt x="1132174" y="-36365"/>
                  <a:pt x="1298976" y="50412"/>
                  <a:pt x="1585857" y="0"/>
                </a:cubicBezTo>
                <a:cubicBezTo>
                  <a:pt x="1872738" y="-50412"/>
                  <a:pt x="2008031" y="9968"/>
                  <a:pt x="2166757" y="0"/>
                </a:cubicBezTo>
                <a:cubicBezTo>
                  <a:pt x="2325483" y="-9968"/>
                  <a:pt x="2527125" y="34388"/>
                  <a:pt x="2747658" y="0"/>
                </a:cubicBezTo>
                <a:cubicBezTo>
                  <a:pt x="2968191" y="-34388"/>
                  <a:pt x="2980366" y="3557"/>
                  <a:pt x="3171715" y="0"/>
                </a:cubicBezTo>
                <a:cubicBezTo>
                  <a:pt x="3363064" y="-3557"/>
                  <a:pt x="3494960" y="5356"/>
                  <a:pt x="3595772" y="0"/>
                </a:cubicBezTo>
                <a:cubicBezTo>
                  <a:pt x="3696584" y="-5356"/>
                  <a:pt x="3886085" y="55509"/>
                  <a:pt x="4072110" y="0"/>
                </a:cubicBezTo>
                <a:cubicBezTo>
                  <a:pt x="4258135" y="-55509"/>
                  <a:pt x="4994400" y="135608"/>
                  <a:pt x="5228101" y="0"/>
                </a:cubicBezTo>
                <a:cubicBezTo>
                  <a:pt x="5235517" y="174195"/>
                  <a:pt x="5170358" y="340598"/>
                  <a:pt x="5228101" y="629825"/>
                </a:cubicBezTo>
                <a:cubicBezTo>
                  <a:pt x="5285844" y="919052"/>
                  <a:pt x="5206951" y="884853"/>
                  <a:pt x="5228101" y="1124688"/>
                </a:cubicBezTo>
                <a:cubicBezTo>
                  <a:pt x="5249251" y="1364523"/>
                  <a:pt x="5193835" y="1580939"/>
                  <a:pt x="5228101" y="1720773"/>
                </a:cubicBezTo>
                <a:cubicBezTo>
                  <a:pt x="5262367" y="1860608"/>
                  <a:pt x="5181940" y="2110717"/>
                  <a:pt x="5228101" y="2249377"/>
                </a:cubicBezTo>
                <a:cubicBezTo>
                  <a:pt x="5274262" y="2388037"/>
                  <a:pt x="5180192" y="2654799"/>
                  <a:pt x="5228101" y="2845461"/>
                </a:cubicBezTo>
                <a:cubicBezTo>
                  <a:pt x="5276010" y="3036123"/>
                  <a:pt x="5217933" y="3153614"/>
                  <a:pt x="5228101" y="3374065"/>
                </a:cubicBezTo>
                <a:cubicBezTo>
                  <a:pt x="5024182" y="3423910"/>
                  <a:pt x="4925926" y="3343012"/>
                  <a:pt x="4751763" y="3374065"/>
                </a:cubicBezTo>
                <a:cubicBezTo>
                  <a:pt x="4577600" y="3405118"/>
                  <a:pt x="4461981" y="3343175"/>
                  <a:pt x="4327706" y="3374065"/>
                </a:cubicBezTo>
                <a:cubicBezTo>
                  <a:pt x="4193431" y="3404955"/>
                  <a:pt x="3986559" y="3355547"/>
                  <a:pt x="3851368" y="3374065"/>
                </a:cubicBezTo>
                <a:cubicBezTo>
                  <a:pt x="3716177" y="3392583"/>
                  <a:pt x="3349866" y="3334944"/>
                  <a:pt x="3165906" y="3374065"/>
                </a:cubicBezTo>
                <a:cubicBezTo>
                  <a:pt x="2981946" y="3413186"/>
                  <a:pt x="2748396" y="3308108"/>
                  <a:pt x="2585005" y="3374065"/>
                </a:cubicBezTo>
                <a:cubicBezTo>
                  <a:pt x="2421614" y="3440022"/>
                  <a:pt x="2284640" y="3321778"/>
                  <a:pt x="2056386" y="3374065"/>
                </a:cubicBezTo>
                <a:cubicBezTo>
                  <a:pt x="1828132" y="3426352"/>
                  <a:pt x="1843852" y="3342934"/>
                  <a:pt x="1632329" y="3374065"/>
                </a:cubicBezTo>
                <a:cubicBezTo>
                  <a:pt x="1420806" y="3405196"/>
                  <a:pt x="1339968" y="3357041"/>
                  <a:pt x="1103710" y="3374065"/>
                </a:cubicBezTo>
                <a:cubicBezTo>
                  <a:pt x="867452" y="3391089"/>
                  <a:pt x="771111" y="3356889"/>
                  <a:pt x="522810" y="3374065"/>
                </a:cubicBezTo>
                <a:cubicBezTo>
                  <a:pt x="274509" y="3391241"/>
                  <a:pt x="240548" y="3318941"/>
                  <a:pt x="0" y="3374065"/>
                </a:cubicBezTo>
                <a:cubicBezTo>
                  <a:pt x="-8141" y="3195905"/>
                  <a:pt x="45268" y="2905400"/>
                  <a:pt x="0" y="2777980"/>
                </a:cubicBezTo>
                <a:cubicBezTo>
                  <a:pt x="-45268" y="2650560"/>
                  <a:pt x="12204" y="2533872"/>
                  <a:pt x="0" y="2316858"/>
                </a:cubicBezTo>
                <a:cubicBezTo>
                  <a:pt x="-12204" y="2099844"/>
                  <a:pt x="45337" y="1948466"/>
                  <a:pt x="0" y="1720773"/>
                </a:cubicBezTo>
                <a:cubicBezTo>
                  <a:pt x="-45337" y="1493080"/>
                  <a:pt x="28508" y="1432141"/>
                  <a:pt x="0" y="1225910"/>
                </a:cubicBezTo>
                <a:cubicBezTo>
                  <a:pt x="-28508" y="1019679"/>
                  <a:pt x="52543" y="883848"/>
                  <a:pt x="0" y="663566"/>
                </a:cubicBezTo>
                <a:cubicBezTo>
                  <a:pt x="-52543" y="443284"/>
                  <a:pt x="77162" y="182473"/>
                  <a:pt x="0" y="0"/>
                </a:cubicBezTo>
                <a:close/>
              </a:path>
            </a:pathLst>
          </a:custGeom>
          <a:ln/>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buFont typeface="Wingdings" charset="0"/>
              <a:buNone/>
              <a:defRPr/>
            </a:pPr>
            <a:r>
              <a:rPr lang="zh-CN" altLang="en-US" b="1" dirty="0"/>
              <a:t>例</a:t>
            </a:r>
            <a:r>
              <a:rPr lang="en-US" altLang="zh-CN" b="1" dirty="0"/>
              <a:t>2</a:t>
            </a:r>
            <a:r>
              <a:rPr lang="zh-CN" altLang="en-US" b="1" dirty="0"/>
              <a:t>：建立信息系选修了</a:t>
            </a:r>
            <a:r>
              <a:rPr lang="en-US" altLang="zh-CN" b="1" dirty="0"/>
              <a:t>1</a:t>
            </a:r>
            <a:r>
              <a:rPr lang="zh-CN" altLang="en-US" b="1" dirty="0"/>
              <a:t>号课程的学生视图。</a:t>
            </a:r>
            <a:endParaRPr lang="en-US" altLang="zh-CN" b="1" dirty="0"/>
          </a:p>
          <a:p>
            <a:pPr>
              <a:lnSpc>
                <a:spcPct val="150000"/>
              </a:lnSpc>
              <a:buFont typeface="Wingdings" charset="0"/>
              <a:buNone/>
              <a:defRPr/>
            </a:pPr>
            <a:r>
              <a:rPr lang="en-US" altLang="zh-CN" b="1" dirty="0"/>
              <a:t>CREATE VIEW  IS_S1(</a:t>
            </a:r>
            <a:r>
              <a:rPr lang="en-US" altLang="zh-CN" b="1" dirty="0" err="1"/>
              <a:t>Sno</a:t>
            </a:r>
            <a:r>
              <a:rPr lang="zh-CN" altLang="en-US" b="1" dirty="0"/>
              <a:t>，</a:t>
            </a:r>
            <a:r>
              <a:rPr lang="en-US" altLang="zh-CN" b="1" dirty="0" err="1"/>
              <a:t>Sname</a:t>
            </a:r>
            <a:r>
              <a:rPr lang="zh-CN" altLang="en-US" b="1" dirty="0"/>
              <a:t>，</a:t>
            </a:r>
            <a:r>
              <a:rPr lang="en-US" altLang="zh-CN" b="1" dirty="0"/>
              <a:t>Grade)</a:t>
            </a:r>
          </a:p>
          <a:p>
            <a:pPr>
              <a:lnSpc>
                <a:spcPct val="150000"/>
              </a:lnSpc>
              <a:buFont typeface="Wingdings" charset="0"/>
              <a:buNone/>
              <a:defRPr/>
            </a:pPr>
            <a:r>
              <a:rPr lang="zh-CN" altLang="en-US" b="1" dirty="0"/>
              <a:t>    </a:t>
            </a:r>
            <a:r>
              <a:rPr lang="en-US" altLang="zh-CN" b="1" dirty="0"/>
              <a:t>AS </a:t>
            </a:r>
          </a:p>
          <a:p>
            <a:pPr>
              <a:lnSpc>
                <a:spcPct val="150000"/>
              </a:lnSpc>
              <a:buFont typeface="Wingdings" charset="0"/>
              <a:buNone/>
              <a:defRPr/>
            </a:pPr>
            <a:r>
              <a:rPr lang="en-US" altLang="zh-CN" b="1" dirty="0"/>
              <a:t>    SELECT </a:t>
            </a:r>
            <a:r>
              <a:rPr lang="en-US" altLang="zh-CN" b="1" dirty="0" err="1">
                <a:solidFill>
                  <a:srgbClr val="B32019"/>
                </a:solidFill>
              </a:rPr>
              <a:t>Student.</a:t>
            </a:r>
            <a:r>
              <a:rPr lang="en-US" altLang="zh-CN" b="1" dirty="0" err="1"/>
              <a:t>Sno</a:t>
            </a:r>
            <a:r>
              <a:rPr lang="zh-CN" altLang="en-US" b="1" dirty="0"/>
              <a:t>，</a:t>
            </a:r>
            <a:r>
              <a:rPr lang="en-US" altLang="zh-CN" b="1" dirty="0" err="1"/>
              <a:t>Sname</a:t>
            </a:r>
            <a:r>
              <a:rPr lang="zh-CN" altLang="en-US" b="1" dirty="0"/>
              <a:t>，</a:t>
            </a:r>
            <a:r>
              <a:rPr lang="en-US" altLang="zh-CN" b="1" dirty="0"/>
              <a:t>Grade</a:t>
            </a:r>
          </a:p>
          <a:p>
            <a:pPr>
              <a:lnSpc>
                <a:spcPct val="150000"/>
              </a:lnSpc>
              <a:buFont typeface="Wingdings" charset="0"/>
              <a:buNone/>
              <a:defRPr/>
            </a:pPr>
            <a:r>
              <a:rPr lang="en-US" altLang="zh-CN" b="1" dirty="0"/>
              <a:t>       FROM  </a:t>
            </a:r>
            <a:r>
              <a:rPr lang="en-US" altLang="zh-CN" b="1" dirty="0">
                <a:solidFill>
                  <a:srgbClr val="B32019"/>
                </a:solidFill>
              </a:rPr>
              <a:t>Student</a:t>
            </a:r>
            <a:r>
              <a:rPr lang="zh-CN" altLang="en-US" b="1" dirty="0">
                <a:solidFill>
                  <a:srgbClr val="B32019"/>
                </a:solidFill>
              </a:rPr>
              <a:t>，</a:t>
            </a:r>
            <a:r>
              <a:rPr lang="en-US" altLang="zh-CN" b="1" dirty="0">
                <a:solidFill>
                  <a:srgbClr val="B32019"/>
                </a:solidFill>
              </a:rPr>
              <a:t>SC</a:t>
            </a:r>
          </a:p>
          <a:p>
            <a:pPr>
              <a:lnSpc>
                <a:spcPct val="150000"/>
              </a:lnSpc>
              <a:buFont typeface="Wingdings" charset="0"/>
              <a:buNone/>
              <a:defRPr/>
            </a:pPr>
            <a:r>
              <a:rPr lang="en-US" altLang="zh-CN" b="1" dirty="0"/>
              <a:t>       WHERE  </a:t>
            </a:r>
            <a:r>
              <a:rPr lang="en-US" altLang="zh-CN" b="1" dirty="0" err="1"/>
              <a:t>Sdept</a:t>
            </a:r>
            <a:r>
              <a:rPr lang="en-US" altLang="zh-CN" b="1" dirty="0"/>
              <a:t>= 'IS’   </a:t>
            </a:r>
          </a:p>
          <a:p>
            <a:pPr>
              <a:lnSpc>
                <a:spcPct val="150000"/>
              </a:lnSpc>
              <a:buFont typeface="Wingdings" charset="0"/>
              <a:buNone/>
              <a:defRPr/>
            </a:pPr>
            <a:r>
              <a:rPr lang="zh-CN" altLang="en-US" b="1" dirty="0"/>
              <a:t>             </a:t>
            </a:r>
            <a:r>
              <a:rPr lang="en-US" altLang="zh-CN" b="1" dirty="0"/>
              <a:t>AND</a:t>
            </a:r>
            <a:r>
              <a:rPr lang="zh-CN" altLang="en-US" b="1" dirty="0"/>
              <a:t> </a:t>
            </a:r>
            <a:r>
              <a:rPr lang="en-US" altLang="zh-CN" b="1" dirty="0" err="1"/>
              <a:t>Student.Sno</a:t>
            </a:r>
            <a:r>
              <a:rPr lang="en-US" altLang="zh-CN" b="1" dirty="0"/>
              <a:t>=</a:t>
            </a:r>
            <a:r>
              <a:rPr lang="en-US" altLang="zh-CN" b="1" dirty="0" err="1"/>
              <a:t>SC.Sno</a:t>
            </a:r>
            <a:r>
              <a:rPr lang="en-US" altLang="zh-CN" b="1" dirty="0"/>
              <a:t> </a:t>
            </a:r>
          </a:p>
          <a:p>
            <a:pPr>
              <a:lnSpc>
                <a:spcPct val="150000"/>
              </a:lnSpc>
              <a:buFont typeface="Wingdings" charset="0"/>
              <a:buNone/>
              <a:defRPr/>
            </a:pPr>
            <a:r>
              <a:rPr lang="en-US" altLang="zh-CN" b="1" dirty="0"/>
              <a:t> </a:t>
            </a:r>
            <a:r>
              <a:rPr lang="zh-CN" altLang="en-US" b="1" dirty="0"/>
              <a:t>            </a:t>
            </a:r>
            <a:r>
              <a:rPr lang="en-US" altLang="zh-CN" b="1" dirty="0"/>
              <a:t>AND</a:t>
            </a:r>
            <a:r>
              <a:rPr lang="zh-CN" altLang="en-US" b="1" dirty="0"/>
              <a:t> </a:t>
            </a:r>
            <a:r>
              <a:rPr lang="en-US" altLang="zh-CN" b="1" dirty="0" err="1"/>
              <a:t>SC.Cno</a:t>
            </a:r>
            <a:r>
              <a:rPr lang="en-US" altLang="zh-CN" b="1" dirty="0"/>
              <a:t>= '1'</a:t>
            </a:r>
            <a:r>
              <a:rPr lang="zh-CN" altLang="en-US" b="1" dirty="0"/>
              <a:t>；</a:t>
            </a:r>
            <a:endParaRPr lang="en-US" altLang="zh-CN" b="1" dirty="0"/>
          </a:p>
        </p:txBody>
      </p:sp>
      <p:sp>
        <p:nvSpPr>
          <p:cNvPr id="37" name="矩形 36">
            <a:extLst>
              <a:ext uri="{FF2B5EF4-FFF2-40B4-BE49-F238E27FC236}">
                <a16:creationId xmlns:a16="http://schemas.microsoft.com/office/drawing/2014/main" id="{09A50C77-B895-D14C-9D9C-CF4C317CBA94}"/>
              </a:ext>
            </a:extLst>
          </p:cNvPr>
          <p:cNvSpPr/>
          <p:nvPr/>
        </p:nvSpPr>
        <p:spPr>
          <a:xfrm>
            <a:off x="3600834" y="3659807"/>
            <a:ext cx="3537682" cy="584775"/>
          </a:xfrm>
          <a:prstGeom prst="rect">
            <a:avLst/>
          </a:prstGeom>
        </p:spPr>
        <p:txBody>
          <a:bodyPr wrap="square">
            <a:spAutoFit/>
          </a:bodyPr>
          <a:lstStyle/>
          <a:p>
            <a:pPr marL="9525" indent="-9525">
              <a:buNone/>
              <a:defRPr/>
            </a:pPr>
            <a:r>
              <a:rPr lang="zh-CN" altLang="en-US" sz="1600" b="1" dirty="0">
                <a:solidFill>
                  <a:schemeClr val="accent6">
                    <a:lumMod val="75000"/>
                  </a:schemeClr>
                </a:solidFill>
                <a:latin typeface="DengXian" panose="02010600030101010101" pitchFamily="2" charset="-122"/>
                <a:ea typeface="DengXian" panose="02010600030101010101" pitchFamily="2" charset="-122"/>
              </a:rPr>
              <a:t>视图可以由基本表导出，也可以在已经创建好的</a:t>
            </a:r>
            <a:r>
              <a:rPr lang="en-US" altLang="zh-CN" sz="1600" b="1" dirty="0">
                <a:solidFill>
                  <a:schemeClr val="accent6">
                    <a:lumMod val="75000"/>
                  </a:schemeClr>
                </a:solidFill>
                <a:latin typeface="DengXian" panose="02010600030101010101" pitchFamily="2" charset="-122"/>
                <a:ea typeface="DengXian" panose="02010600030101010101" pitchFamily="2" charset="-122"/>
              </a:rPr>
              <a:t> </a:t>
            </a:r>
            <a:r>
              <a:rPr lang="zh-CN" altLang="en-US" sz="1600" b="1" dirty="0">
                <a:solidFill>
                  <a:schemeClr val="accent6">
                    <a:lumMod val="75000"/>
                  </a:schemeClr>
                </a:solidFill>
                <a:latin typeface="DengXian" panose="02010600030101010101" pitchFamily="2" charset="-122"/>
                <a:ea typeface="DengXian" panose="02010600030101010101" pitchFamily="2" charset="-122"/>
              </a:rPr>
              <a:t>视图基础上导出。</a:t>
            </a:r>
            <a:endParaRPr lang="en-US" altLang="zh-CN" sz="1600" b="1" dirty="0">
              <a:solidFill>
                <a:schemeClr val="accent6">
                  <a:lumMod val="75000"/>
                </a:schemeClr>
              </a:solidFill>
              <a:latin typeface="DengXian" panose="02010600030101010101" pitchFamily="2" charset="-122"/>
              <a:ea typeface="DengXian" panose="02010600030101010101" pitchFamily="2" charset="-122"/>
            </a:endParaRPr>
          </a:p>
        </p:txBody>
      </p:sp>
      <p:sp>
        <p:nvSpPr>
          <p:cNvPr id="38" name="矩形 37">
            <a:extLst>
              <a:ext uri="{FF2B5EF4-FFF2-40B4-BE49-F238E27FC236}">
                <a16:creationId xmlns:a16="http://schemas.microsoft.com/office/drawing/2014/main" id="{8F83CE64-94DF-1343-A77E-0D9259B61E73}"/>
              </a:ext>
            </a:extLst>
          </p:cNvPr>
          <p:cNvSpPr/>
          <p:nvPr/>
        </p:nvSpPr>
        <p:spPr>
          <a:xfrm>
            <a:off x="3281648" y="4766763"/>
            <a:ext cx="3487087" cy="584775"/>
          </a:xfrm>
          <a:prstGeom prst="rect">
            <a:avLst/>
          </a:prstGeom>
        </p:spPr>
        <p:txBody>
          <a:bodyPr wrap="square">
            <a:spAutoFit/>
          </a:bodyPr>
          <a:lstStyle/>
          <a:p>
            <a:r>
              <a:rPr lang="zh-CN" altLang="en-US" sz="1600" b="1" dirty="0">
                <a:solidFill>
                  <a:schemeClr val="accent6">
                    <a:lumMod val="75000"/>
                  </a:schemeClr>
                </a:solidFill>
                <a:latin typeface="DengXian" panose="02010600030101010101" pitchFamily="2" charset="-122"/>
                <a:ea typeface="DengXian" panose="02010600030101010101" pitchFamily="2" charset="-122"/>
              </a:rPr>
              <a:t>构成视图的目标列也可以是某个计算表达式。</a:t>
            </a:r>
            <a:r>
              <a:rPr lang="en-US" altLang="zh-CN" sz="1600" b="1" dirty="0">
                <a:solidFill>
                  <a:schemeClr val="accent6">
                    <a:lumMod val="75000"/>
                  </a:schemeClr>
                </a:solidFill>
                <a:latin typeface="DengXian" panose="02010600030101010101" pitchFamily="2" charset="-122"/>
                <a:ea typeface="DengXian" panose="02010600030101010101" pitchFamily="2" charset="-122"/>
              </a:rPr>
              <a:t> </a:t>
            </a:r>
            <a:endParaRPr lang="zh-CN" altLang="en-US" sz="1600" b="1" dirty="0">
              <a:solidFill>
                <a:schemeClr val="accent6">
                  <a:lumMod val="75000"/>
                </a:schemeClr>
              </a:solidFill>
              <a:latin typeface="DengXian" panose="02010600030101010101" pitchFamily="2" charset="-122"/>
              <a:ea typeface="DengXian" panose="02010600030101010101" pitchFamily="2" charset="-122"/>
            </a:endParaRPr>
          </a:p>
        </p:txBody>
      </p:sp>
      <p:sp>
        <p:nvSpPr>
          <p:cNvPr id="39" name="矩形 38">
            <a:extLst>
              <a:ext uri="{FF2B5EF4-FFF2-40B4-BE49-F238E27FC236}">
                <a16:creationId xmlns:a16="http://schemas.microsoft.com/office/drawing/2014/main" id="{881A46F2-AC89-7241-826F-DD60FE330586}"/>
              </a:ext>
            </a:extLst>
          </p:cNvPr>
          <p:cNvSpPr/>
          <p:nvPr/>
        </p:nvSpPr>
        <p:spPr>
          <a:xfrm>
            <a:off x="2897028" y="5890067"/>
            <a:ext cx="3932182" cy="584775"/>
          </a:xfrm>
          <a:prstGeom prst="rect">
            <a:avLst/>
          </a:prstGeom>
        </p:spPr>
        <p:txBody>
          <a:bodyPr wrap="square">
            <a:spAutoFit/>
          </a:bodyPr>
          <a:lstStyle/>
          <a:p>
            <a:pPr>
              <a:buFont typeface="Wingdings" charset="0"/>
              <a:buNone/>
              <a:defRPr/>
            </a:pPr>
            <a:r>
              <a:rPr lang="zh-CN" altLang="en-US" sz="1600" b="1" dirty="0">
                <a:solidFill>
                  <a:schemeClr val="accent6">
                    <a:lumMod val="75000"/>
                  </a:schemeClr>
                </a:solidFill>
                <a:latin typeface="DengXian" panose="02010600030101010101" pitchFamily="2" charset="-122"/>
                <a:ea typeface="DengXian" panose="02010600030101010101" pitchFamily="2" charset="-122"/>
              </a:rPr>
              <a:t>分组视图是指在视图定义中出现分组子句的视图，主要用于导出分组统计的结果。</a:t>
            </a:r>
            <a:endParaRPr lang="en-US" altLang="zh-CN" sz="1600" b="1" dirty="0">
              <a:solidFill>
                <a:schemeClr val="accent6">
                  <a:lumMod val="75000"/>
                </a:schemeClr>
              </a:solidFill>
              <a:latin typeface="DengXian" panose="02010600030101010101" pitchFamily="2" charset="-122"/>
              <a:ea typeface="DengXian" panose="02010600030101010101" pitchFamily="2" charset="-122"/>
            </a:endParaRPr>
          </a:p>
        </p:txBody>
      </p:sp>
      <p:sp>
        <p:nvSpPr>
          <p:cNvPr id="40" name="矩形 39">
            <a:extLst>
              <a:ext uri="{FF2B5EF4-FFF2-40B4-BE49-F238E27FC236}">
                <a16:creationId xmlns:a16="http://schemas.microsoft.com/office/drawing/2014/main" id="{6734EEFD-951F-184C-84C7-29A56830B6CA}"/>
              </a:ext>
            </a:extLst>
          </p:cNvPr>
          <p:cNvSpPr/>
          <p:nvPr/>
        </p:nvSpPr>
        <p:spPr>
          <a:xfrm>
            <a:off x="6916606" y="1875234"/>
            <a:ext cx="5292596" cy="2958567"/>
          </a:xfrm>
          <a:custGeom>
            <a:avLst/>
            <a:gdLst>
              <a:gd name="connsiteX0" fmla="*/ 0 w 5292596"/>
              <a:gd name="connsiteY0" fmla="*/ 0 h 2958567"/>
              <a:gd name="connsiteX1" fmla="*/ 640992 w 5292596"/>
              <a:gd name="connsiteY1" fmla="*/ 0 h 2958567"/>
              <a:gd name="connsiteX2" fmla="*/ 1229058 w 5292596"/>
              <a:gd name="connsiteY2" fmla="*/ 0 h 2958567"/>
              <a:gd name="connsiteX3" fmla="*/ 1658347 w 5292596"/>
              <a:gd name="connsiteY3" fmla="*/ 0 h 2958567"/>
              <a:gd name="connsiteX4" fmla="*/ 2193487 w 5292596"/>
              <a:gd name="connsiteY4" fmla="*/ 0 h 2958567"/>
              <a:gd name="connsiteX5" fmla="*/ 2675701 w 5292596"/>
              <a:gd name="connsiteY5" fmla="*/ 0 h 2958567"/>
              <a:gd name="connsiteX6" fmla="*/ 3210842 w 5292596"/>
              <a:gd name="connsiteY6" fmla="*/ 0 h 2958567"/>
              <a:gd name="connsiteX7" fmla="*/ 3798908 w 5292596"/>
              <a:gd name="connsiteY7" fmla="*/ 0 h 2958567"/>
              <a:gd name="connsiteX8" fmla="*/ 4334048 w 5292596"/>
              <a:gd name="connsiteY8" fmla="*/ 0 h 2958567"/>
              <a:gd name="connsiteX9" fmla="*/ 5292596 w 5292596"/>
              <a:gd name="connsiteY9" fmla="*/ 0 h 2958567"/>
              <a:gd name="connsiteX10" fmla="*/ 5292596 w 5292596"/>
              <a:gd name="connsiteY10" fmla="*/ 591713 h 2958567"/>
              <a:gd name="connsiteX11" fmla="*/ 5292596 w 5292596"/>
              <a:gd name="connsiteY11" fmla="*/ 1213012 h 2958567"/>
              <a:gd name="connsiteX12" fmla="*/ 5292596 w 5292596"/>
              <a:gd name="connsiteY12" fmla="*/ 1715969 h 2958567"/>
              <a:gd name="connsiteX13" fmla="*/ 5292596 w 5292596"/>
              <a:gd name="connsiteY13" fmla="*/ 2307682 h 2958567"/>
              <a:gd name="connsiteX14" fmla="*/ 5292596 w 5292596"/>
              <a:gd name="connsiteY14" fmla="*/ 2958567 h 2958567"/>
              <a:gd name="connsiteX15" fmla="*/ 4757456 w 5292596"/>
              <a:gd name="connsiteY15" fmla="*/ 2958567 h 2958567"/>
              <a:gd name="connsiteX16" fmla="*/ 4328167 w 5292596"/>
              <a:gd name="connsiteY16" fmla="*/ 2958567 h 2958567"/>
              <a:gd name="connsiteX17" fmla="*/ 3740101 w 5292596"/>
              <a:gd name="connsiteY17" fmla="*/ 2958567 h 2958567"/>
              <a:gd name="connsiteX18" fmla="*/ 3204961 w 5292596"/>
              <a:gd name="connsiteY18" fmla="*/ 2958567 h 2958567"/>
              <a:gd name="connsiteX19" fmla="*/ 2669821 w 5292596"/>
              <a:gd name="connsiteY19" fmla="*/ 2958567 h 2958567"/>
              <a:gd name="connsiteX20" fmla="*/ 2081754 w 5292596"/>
              <a:gd name="connsiteY20" fmla="*/ 2958567 h 2958567"/>
              <a:gd name="connsiteX21" fmla="*/ 1652466 w 5292596"/>
              <a:gd name="connsiteY21" fmla="*/ 2958567 h 2958567"/>
              <a:gd name="connsiteX22" fmla="*/ 1117326 w 5292596"/>
              <a:gd name="connsiteY22" fmla="*/ 2958567 h 2958567"/>
              <a:gd name="connsiteX23" fmla="*/ 0 w 5292596"/>
              <a:gd name="connsiteY23" fmla="*/ 2958567 h 2958567"/>
              <a:gd name="connsiteX24" fmla="*/ 0 w 5292596"/>
              <a:gd name="connsiteY24" fmla="*/ 2455611 h 2958567"/>
              <a:gd name="connsiteX25" fmla="*/ 0 w 5292596"/>
              <a:gd name="connsiteY25" fmla="*/ 1834312 h 2958567"/>
              <a:gd name="connsiteX26" fmla="*/ 0 w 5292596"/>
              <a:gd name="connsiteY26" fmla="*/ 1183427 h 2958567"/>
              <a:gd name="connsiteX27" fmla="*/ 0 w 5292596"/>
              <a:gd name="connsiteY27" fmla="*/ 532542 h 2958567"/>
              <a:gd name="connsiteX28" fmla="*/ 0 w 5292596"/>
              <a:gd name="connsiteY28" fmla="*/ 0 h 295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292596" h="2958567" fill="none" extrusionOk="0">
                <a:moveTo>
                  <a:pt x="0" y="0"/>
                </a:moveTo>
                <a:cubicBezTo>
                  <a:pt x="171775" y="-62695"/>
                  <a:pt x="338843" y="25654"/>
                  <a:pt x="640992" y="0"/>
                </a:cubicBezTo>
                <a:cubicBezTo>
                  <a:pt x="943141" y="-25654"/>
                  <a:pt x="1110425" y="65594"/>
                  <a:pt x="1229058" y="0"/>
                </a:cubicBezTo>
                <a:cubicBezTo>
                  <a:pt x="1347691" y="-65594"/>
                  <a:pt x="1495544" y="40792"/>
                  <a:pt x="1658347" y="0"/>
                </a:cubicBezTo>
                <a:cubicBezTo>
                  <a:pt x="1821150" y="-40792"/>
                  <a:pt x="1957900" y="23292"/>
                  <a:pt x="2193487" y="0"/>
                </a:cubicBezTo>
                <a:cubicBezTo>
                  <a:pt x="2429074" y="-23292"/>
                  <a:pt x="2565621" y="45103"/>
                  <a:pt x="2675701" y="0"/>
                </a:cubicBezTo>
                <a:cubicBezTo>
                  <a:pt x="2785781" y="-45103"/>
                  <a:pt x="2981918" y="17483"/>
                  <a:pt x="3210842" y="0"/>
                </a:cubicBezTo>
                <a:cubicBezTo>
                  <a:pt x="3439766" y="-17483"/>
                  <a:pt x="3654276" y="32802"/>
                  <a:pt x="3798908" y="0"/>
                </a:cubicBezTo>
                <a:cubicBezTo>
                  <a:pt x="3943540" y="-32802"/>
                  <a:pt x="4082690" y="35671"/>
                  <a:pt x="4334048" y="0"/>
                </a:cubicBezTo>
                <a:cubicBezTo>
                  <a:pt x="4585406" y="-35671"/>
                  <a:pt x="4935608" y="26111"/>
                  <a:pt x="5292596" y="0"/>
                </a:cubicBezTo>
                <a:cubicBezTo>
                  <a:pt x="5362224" y="292079"/>
                  <a:pt x="5246611" y="341303"/>
                  <a:pt x="5292596" y="591713"/>
                </a:cubicBezTo>
                <a:cubicBezTo>
                  <a:pt x="5338581" y="842123"/>
                  <a:pt x="5281680" y="908691"/>
                  <a:pt x="5292596" y="1213012"/>
                </a:cubicBezTo>
                <a:cubicBezTo>
                  <a:pt x="5303512" y="1517333"/>
                  <a:pt x="5257187" y="1490807"/>
                  <a:pt x="5292596" y="1715969"/>
                </a:cubicBezTo>
                <a:cubicBezTo>
                  <a:pt x="5328005" y="1941131"/>
                  <a:pt x="5221671" y="2095571"/>
                  <a:pt x="5292596" y="2307682"/>
                </a:cubicBezTo>
                <a:cubicBezTo>
                  <a:pt x="5363521" y="2519793"/>
                  <a:pt x="5263012" y="2644349"/>
                  <a:pt x="5292596" y="2958567"/>
                </a:cubicBezTo>
                <a:cubicBezTo>
                  <a:pt x="5132830" y="2971757"/>
                  <a:pt x="4882653" y="2932942"/>
                  <a:pt x="4757456" y="2958567"/>
                </a:cubicBezTo>
                <a:cubicBezTo>
                  <a:pt x="4632259" y="2984192"/>
                  <a:pt x="4485403" y="2909622"/>
                  <a:pt x="4328167" y="2958567"/>
                </a:cubicBezTo>
                <a:cubicBezTo>
                  <a:pt x="4170931" y="3007512"/>
                  <a:pt x="3879636" y="2948177"/>
                  <a:pt x="3740101" y="2958567"/>
                </a:cubicBezTo>
                <a:cubicBezTo>
                  <a:pt x="3600566" y="2968957"/>
                  <a:pt x="3421566" y="2905069"/>
                  <a:pt x="3204961" y="2958567"/>
                </a:cubicBezTo>
                <a:cubicBezTo>
                  <a:pt x="2988356" y="3012065"/>
                  <a:pt x="2782471" y="2942333"/>
                  <a:pt x="2669821" y="2958567"/>
                </a:cubicBezTo>
                <a:cubicBezTo>
                  <a:pt x="2557171" y="2974801"/>
                  <a:pt x="2353163" y="2931209"/>
                  <a:pt x="2081754" y="2958567"/>
                </a:cubicBezTo>
                <a:cubicBezTo>
                  <a:pt x="1810345" y="2985925"/>
                  <a:pt x="1842521" y="2915178"/>
                  <a:pt x="1652466" y="2958567"/>
                </a:cubicBezTo>
                <a:cubicBezTo>
                  <a:pt x="1462411" y="3001956"/>
                  <a:pt x="1372183" y="2898341"/>
                  <a:pt x="1117326" y="2958567"/>
                </a:cubicBezTo>
                <a:cubicBezTo>
                  <a:pt x="862469" y="3018793"/>
                  <a:pt x="311949" y="2933650"/>
                  <a:pt x="0" y="2958567"/>
                </a:cubicBezTo>
                <a:cubicBezTo>
                  <a:pt x="-36850" y="2752117"/>
                  <a:pt x="6845" y="2667784"/>
                  <a:pt x="0" y="2455611"/>
                </a:cubicBezTo>
                <a:cubicBezTo>
                  <a:pt x="-6845" y="2243438"/>
                  <a:pt x="51501" y="2128061"/>
                  <a:pt x="0" y="1834312"/>
                </a:cubicBezTo>
                <a:cubicBezTo>
                  <a:pt x="-51501" y="1540563"/>
                  <a:pt x="47049" y="1385236"/>
                  <a:pt x="0" y="1183427"/>
                </a:cubicBezTo>
                <a:cubicBezTo>
                  <a:pt x="-47049" y="981618"/>
                  <a:pt x="60361" y="768215"/>
                  <a:pt x="0" y="532542"/>
                </a:cubicBezTo>
                <a:cubicBezTo>
                  <a:pt x="-60361" y="296869"/>
                  <a:pt x="38771" y="153814"/>
                  <a:pt x="0" y="0"/>
                </a:cubicBezTo>
                <a:close/>
              </a:path>
              <a:path w="5292596" h="2958567" stroke="0" extrusionOk="0">
                <a:moveTo>
                  <a:pt x="0" y="0"/>
                </a:moveTo>
                <a:cubicBezTo>
                  <a:pt x="170559" y="-42726"/>
                  <a:pt x="311842" y="26085"/>
                  <a:pt x="482214" y="0"/>
                </a:cubicBezTo>
                <a:cubicBezTo>
                  <a:pt x="652586" y="-26085"/>
                  <a:pt x="948405" y="43659"/>
                  <a:pt x="1070281" y="0"/>
                </a:cubicBezTo>
                <a:cubicBezTo>
                  <a:pt x="1192157" y="-43659"/>
                  <a:pt x="1351955" y="6525"/>
                  <a:pt x="1499569" y="0"/>
                </a:cubicBezTo>
                <a:cubicBezTo>
                  <a:pt x="1647183" y="-6525"/>
                  <a:pt x="1914873" y="38252"/>
                  <a:pt x="2193487" y="0"/>
                </a:cubicBezTo>
                <a:cubicBezTo>
                  <a:pt x="2472101" y="-38252"/>
                  <a:pt x="2471663" y="41882"/>
                  <a:pt x="2675701" y="0"/>
                </a:cubicBezTo>
                <a:cubicBezTo>
                  <a:pt x="2879739" y="-41882"/>
                  <a:pt x="2997796" y="49530"/>
                  <a:pt x="3210842" y="0"/>
                </a:cubicBezTo>
                <a:cubicBezTo>
                  <a:pt x="3423888" y="-49530"/>
                  <a:pt x="3599574" y="8940"/>
                  <a:pt x="3798908" y="0"/>
                </a:cubicBezTo>
                <a:cubicBezTo>
                  <a:pt x="3998242" y="-8940"/>
                  <a:pt x="4124527" y="31355"/>
                  <a:pt x="4228196" y="0"/>
                </a:cubicBezTo>
                <a:cubicBezTo>
                  <a:pt x="4331865" y="-31355"/>
                  <a:pt x="4849345" y="64596"/>
                  <a:pt x="5292596" y="0"/>
                </a:cubicBezTo>
                <a:cubicBezTo>
                  <a:pt x="5294289" y="167795"/>
                  <a:pt x="5254189" y="400022"/>
                  <a:pt x="5292596" y="532542"/>
                </a:cubicBezTo>
                <a:cubicBezTo>
                  <a:pt x="5331003" y="665062"/>
                  <a:pt x="5228236" y="877938"/>
                  <a:pt x="5292596" y="1094670"/>
                </a:cubicBezTo>
                <a:cubicBezTo>
                  <a:pt x="5356956" y="1311402"/>
                  <a:pt x="5249991" y="1454232"/>
                  <a:pt x="5292596" y="1597626"/>
                </a:cubicBezTo>
                <a:cubicBezTo>
                  <a:pt x="5335201" y="1741020"/>
                  <a:pt x="5229222" y="2091958"/>
                  <a:pt x="5292596" y="2248511"/>
                </a:cubicBezTo>
                <a:cubicBezTo>
                  <a:pt x="5355970" y="2405064"/>
                  <a:pt x="5271373" y="2628059"/>
                  <a:pt x="5292596" y="2958567"/>
                </a:cubicBezTo>
                <a:cubicBezTo>
                  <a:pt x="5022462" y="2959156"/>
                  <a:pt x="4839052" y="2957023"/>
                  <a:pt x="4598678" y="2958567"/>
                </a:cubicBezTo>
                <a:cubicBezTo>
                  <a:pt x="4358304" y="2960111"/>
                  <a:pt x="4258421" y="2933168"/>
                  <a:pt x="4116464" y="2958567"/>
                </a:cubicBezTo>
                <a:cubicBezTo>
                  <a:pt x="3974507" y="2983966"/>
                  <a:pt x="3736326" y="2894417"/>
                  <a:pt x="3581323" y="2958567"/>
                </a:cubicBezTo>
                <a:cubicBezTo>
                  <a:pt x="3426320" y="3022717"/>
                  <a:pt x="3215883" y="2914799"/>
                  <a:pt x="3099109" y="2958567"/>
                </a:cubicBezTo>
                <a:cubicBezTo>
                  <a:pt x="2982335" y="3002335"/>
                  <a:pt x="2719218" y="2926433"/>
                  <a:pt x="2458117" y="2958567"/>
                </a:cubicBezTo>
                <a:cubicBezTo>
                  <a:pt x="2197016" y="2990701"/>
                  <a:pt x="2106719" y="2925991"/>
                  <a:pt x="1975903" y="2958567"/>
                </a:cubicBezTo>
                <a:cubicBezTo>
                  <a:pt x="1845087" y="2991143"/>
                  <a:pt x="1704131" y="2912332"/>
                  <a:pt x="1493688" y="2958567"/>
                </a:cubicBezTo>
                <a:cubicBezTo>
                  <a:pt x="1283246" y="3004802"/>
                  <a:pt x="985073" y="2886720"/>
                  <a:pt x="799770" y="2958567"/>
                </a:cubicBezTo>
                <a:cubicBezTo>
                  <a:pt x="614467" y="3030414"/>
                  <a:pt x="379752" y="2949492"/>
                  <a:pt x="0" y="2958567"/>
                </a:cubicBezTo>
                <a:cubicBezTo>
                  <a:pt x="-10897" y="2717107"/>
                  <a:pt x="30608" y="2613713"/>
                  <a:pt x="0" y="2366854"/>
                </a:cubicBezTo>
                <a:cubicBezTo>
                  <a:pt x="-30608" y="2119995"/>
                  <a:pt x="8720" y="2012742"/>
                  <a:pt x="0" y="1745555"/>
                </a:cubicBezTo>
                <a:cubicBezTo>
                  <a:pt x="-8720" y="1478368"/>
                  <a:pt x="11136" y="1297831"/>
                  <a:pt x="0" y="1094670"/>
                </a:cubicBezTo>
                <a:cubicBezTo>
                  <a:pt x="-11136" y="891510"/>
                  <a:pt x="34839" y="249198"/>
                  <a:pt x="0" y="0"/>
                </a:cubicBezTo>
                <a:close/>
              </a:path>
            </a:pathLst>
          </a:custGeom>
          <a:ln/>
        </p:spPr>
        <p:style>
          <a:lnRef idx="2">
            <a:schemeClr val="accent3"/>
          </a:lnRef>
          <a:fillRef idx="1">
            <a:schemeClr val="lt1"/>
          </a:fillRef>
          <a:effectRef idx="0">
            <a:schemeClr val="accent3"/>
          </a:effectRef>
          <a:fontRef idx="minor">
            <a:schemeClr val="dk1"/>
          </a:fontRef>
        </p:style>
        <p:txBody>
          <a:bodyPr wrap="square">
            <a:spAutoFit/>
          </a:bodyPr>
          <a:lstStyle/>
          <a:p>
            <a:pPr marL="355600" indent="-355600">
              <a:lnSpc>
                <a:spcPct val="150000"/>
              </a:lnSpc>
              <a:buNone/>
              <a:defRPr/>
            </a:pPr>
            <a:r>
              <a:rPr lang="zh-CN" altLang="en-US" b="1" dirty="0"/>
              <a:t>例</a:t>
            </a:r>
            <a:r>
              <a:rPr lang="en-US" altLang="zh-CN" b="1" dirty="0"/>
              <a:t>3</a:t>
            </a:r>
            <a:r>
              <a:rPr lang="zh-CN" altLang="en-US" b="1" dirty="0"/>
              <a:t>：建立信息系选修了</a:t>
            </a:r>
            <a:r>
              <a:rPr lang="en-US" altLang="zh-CN" b="1" dirty="0"/>
              <a:t>1</a:t>
            </a:r>
            <a:r>
              <a:rPr lang="zh-CN" altLang="en-US" b="1" dirty="0"/>
              <a:t>号课程且成绩在</a:t>
            </a:r>
            <a:r>
              <a:rPr lang="en-US" altLang="zh-CN" b="1" dirty="0"/>
              <a:t>90</a:t>
            </a:r>
            <a:r>
              <a:rPr lang="zh-CN" altLang="en-US" b="1" dirty="0"/>
              <a:t>分以上的学生的视图。</a:t>
            </a:r>
            <a:endParaRPr lang="en-US" altLang="zh-CN" b="1" dirty="0"/>
          </a:p>
          <a:p>
            <a:pPr marL="355600" indent="-355600">
              <a:lnSpc>
                <a:spcPct val="150000"/>
              </a:lnSpc>
              <a:buNone/>
              <a:defRPr/>
            </a:pPr>
            <a:r>
              <a:rPr lang="en-US" altLang="zh-CN" b="1" dirty="0"/>
              <a:t>CREATE VIEW IS_S2</a:t>
            </a:r>
          </a:p>
          <a:p>
            <a:pPr marL="355600" indent="-355600">
              <a:lnSpc>
                <a:spcPct val="150000"/>
              </a:lnSpc>
              <a:buNone/>
              <a:defRPr/>
            </a:pPr>
            <a:r>
              <a:rPr lang="en-US" altLang="zh-CN" b="1" dirty="0"/>
              <a:t>     AS</a:t>
            </a:r>
          </a:p>
          <a:p>
            <a:pPr marL="355600" indent="-355600">
              <a:lnSpc>
                <a:spcPct val="150000"/>
              </a:lnSpc>
              <a:buNone/>
              <a:defRPr/>
            </a:pPr>
            <a:r>
              <a:rPr lang="zh-CN" altLang="en-US" b="1" dirty="0"/>
              <a:t>     </a:t>
            </a:r>
            <a:r>
              <a:rPr lang="en-US" altLang="zh-CN" b="1" dirty="0"/>
              <a:t>SELECT   </a:t>
            </a:r>
            <a:r>
              <a:rPr lang="en-US" altLang="zh-CN" b="1" dirty="0" err="1"/>
              <a:t>Sno</a:t>
            </a:r>
            <a:r>
              <a:rPr lang="zh-CN" altLang="en-US" b="1" dirty="0"/>
              <a:t>，</a:t>
            </a:r>
            <a:r>
              <a:rPr lang="en-US" altLang="zh-CN" b="1" dirty="0" err="1"/>
              <a:t>Sname</a:t>
            </a:r>
            <a:r>
              <a:rPr lang="zh-CN" altLang="en-US" b="1" dirty="0"/>
              <a:t>，</a:t>
            </a:r>
            <a:r>
              <a:rPr lang="en-US" altLang="zh-CN" b="1" dirty="0"/>
              <a:t>Grade</a:t>
            </a:r>
          </a:p>
          <a:p>
            <a:pPr marL="355600" indent="-355600">
              <a:lnSpc>
                <a:spcPct val="150000"/>
              </a:lnSpc>
              <a:buNone/>
              <a:defRPr/>
            </a:pPr>
            <a:r>
              <a:rPr lang="zh-CN" altLang="en-US" b="1" dirty="0"/>
              <a:t>         </a:t>
            </a:r>
            <a:r>
              <a:rPr lang="en-US" altLang="zh-CN" b="1" dirty="0"/>
              <a:t>FROM  </a:t>
            </a:r>
            <a:r>
              <a:rPr lang="en-US" altLang="zh-CN" b="1" dirty="0">
                <a:solidFill>
                  <a:srgbClr val="B32019"/>
                </a:solidFill>
              </a:rPr>
              <a:t>IS_S1</a:t>
            </a:r>
          </a:p>
          <a:p>
            <a:pPr marL="355600" indent="-355600">
              <a:lnSpc>
                <a:spcPct val="150000"/>
              </a:lnSpc>
              <a:buNone/>
              <a:defRPr/>
            </a:pPr>
            <a:r>
              <a:rPr lang="en-US" altLang="zh-CN" b="1" dirty="0"/>
              <a:t>         WHERE  Grade&gt;=90</a:t>
            </a:r>
            <a:r>
              <a:rPr lang="zh-CN" altLang="en-US" b="1" dirty="0"/>
              <a:t>；</a:t>
            </a:r>
            <a:endParaRPr lang="zh-CN" altLang="en-US" dirty="0"/>
          </a:p>
        </p:txBody>
      </p:sp>
      <p:sp>
        <p:nvSpPr>
          <p:cNvPr id="41" name="矩形 40">
            <a:extLst>
              <a:ext uri="{FF2B5EF4-FFF2-40B4-BE49-F238E27FC236}">
                <a16:creationId xmlns:a16="http://schemas.microsoft.com/office/drawing/2014/main" id="{0C976DC9-D02A-3443-A2BE-7B03BB96B4C2}"/>
              </a:ext>
            </a:extLst>
          </p:cNvPr>
          <p:cNvSpPr/>
          <p:nvPr/>
        </p:nvSpPr>
        <p:spPr>
          <a:xfrm>
            <a:off x="6843925" y="2850413"/>
            <a:ext cx="5348075" cy="3374065"/>
          </a:xfrm>
          <a:custGeom>
            <a:avLst/>
            <a:gdLst>
              <a:gd name="connsiteX0" fmla="*/ 0 w 5348075"/>
              <a:gd name="connsiteY0" fmla="*/ 0 h 3374065"/>
              <a:gd name="connsiteX1" fmla="*/ 540750 w 5348075"/>
              <a:gd name="connsiteY1" fmla="*/ 0 h 3374065"/>
              <a:gd name="connsiteX2" fmla="*/ 1028019 w 5348075"/>
              <a:gd name="connsiteY2" fmla="*/ 0 h 3374065"/>
              <a:gd name="connsiteX3" fmla="*/ 1729211 w 5348075"/>
              <a:gd name="connsiteY3" fmla="*/ 0 h 3374065"/>
              <a:gd name="connsiteX4" fmla="*/ 2162999 w 5348075"/>
              <a:gd name="connsiteY4" fmla="*/ 0 h 3374065"/>
              <a:gd name="connsiteX5" fmla="*/ 2810711 w 5348075"/>
              <a:gd name="connsiteY5" fmla="*/ 0 h 3374065"/>
              <a:gd name="connsiteX6" fmla="*/ 3351460 w 5348075"/>
              <a:gd name="connsiteY6" fmla="*/ 0 h 3374065"/>
              <a:gd name="connsiteX7" fmla="*/ 3892210 w 5348075"/>
              <a:gd name="connsiteY7" fmla="*/ 0 h 3374065"/>
              <a:gd name="connsiteX8" fmla="*/ 4325998 w 5348075"/>
              <a:gd name="connsiteY8" fmla="*/ 0 h 3374065"/>
              <a:gd name="connsiteX9" fmla="*/ 5348075 w 5348075"/>
              <a:gd name="connsiteY9" fmla="*/ 0 h 3374065"/>
              <a:gd name="connsiteX10" fmla="*/ 5348075 w 5348075"/>
              <a:gd name="connsiteY10" fmla="*/ 596085 h 3374065"/>
              <a:gd name="connsiteX11" fmla="*/ 5348075 w 5348075"/>
              <a:gd name="connsiteY11" fmla="*/ 1090948 h 3374065"/>
              <a:gd name="connsiteX12" fmla="*/ 5348075 w 5348075"/>
              <a:gd name="connsiteY12" fmla="*/ 1653292 h 3374065"/>
              <a:gd name="connsiteX13" fmla="*/ 5348075 w 5348075"/>
              <a:gd name="connsiteY13" fmla="*/ 2215636 h 3374065"/>
              <a:gd name="connsiteX14" fmla="*/ 5348075 w 5348075"/>
              <a:gd name="connsiteY14" fmla="*/ 2811721 h 3374065"/>
              <a:gd name="connsiteX15" fmla="*/ 5348075 w 5348075"/>
              <a:gd name="connsiteY15" fmla="*/ 3374065 h 3374065"/>
              <a:gd name="connsiteX16" fmla="*/ 4860806 w 5348075"/>
              <a:gd name="connsiteY16" fmla="*/ 3374065 h 3374065"/>
              <a:gd name="connsiteX17" fmla="*/ 4320056 w 5348075"/>
              <a:gd name="connsiteY17" fmla="*/ 3374065 h 3374065"/>
              <a:gd name="connsiteX18" fmla="*/ 3886268 w 5348075"/>
              <a:gd name="connsiteY18" fmla="*/ 3374065 h 3374065"/>
              <a:gd name="connsiteX19" fmla="*/ 3345518 w 5348075"/>
              <a:gd name="connsiteY19" fmla="*/ 3374065 h 3374065"/>
              <a:gd name="connsiteX20" fmla="*/ 2751287 w 5348075"/>
              <a:gd name="connsiteY20" fmla="*/ 3374065 h 3374065"/>
              <a:gd name="connsiteX21" fmla="*/ 2317499 w 5348075"/>
              <a:gd name="connsiteY21" fmla="*/ 3374065 h 3374065"/>
              <a:gd name="connsiteX22" fmla="*/ 1723269 w 5348075"/>
              <a:gd name="connsiteY22" fmla="*/ 3374065 h 3374065"/>
              <a:gd name="connsiteX23" fmla="*/ 1075557 w 5348075"/>
              <a:gd name="connsiteY23" fmla="*/ 3374065 h 3374065"/>
              <a:gd name="connsiteX24" fmla="*/ 0 w 5348075"/>
              <a:gd name="connsiteY24" fmla="*/ 3374065 h 3374065"/>
              <a:gd name="connsiteX25" fmla="*/ 0 w 5348075"/>
              <a:gd name="connsiteY25" fmla="*/ 2777980 h 3374065"/>
              <a:gd name="connsiteX26" fmla="*/ 0 w 5348075"/>
              <a:gd name="connsiteY26" fmla="*/ 2215636 h 3374065"/>
              <a:gd name="connsiteX27" fmla="*/ 0 w 5348075"/>
              <a:gd name="connsiteY27" fmla="*/ 1687033 h 3374065"/>
              <a:gd name="connsiteX28" fmla="*/ 0 w 5348075"/>
              <a:gd name="connsiteY28" fmla="*/ 1192170 h 3374065"/>
              <a:gd name="connsiteX29" fmla="*/ 0 w 5348075"/>
              <a:gd name="connsiteY29" fmla="*/ 596085 h 3374065"/>
              <a:gd name="connsiteX30" fmla="*/ 0 w 5348075"/>
              <a:gd name="connsiteY30" fmla="*/ 0 h 337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348075" h="3374065" fill="none" extrusionOk="0">
                <a:moveTo>
                  <a:pt x="0" y="0"/>
                </a:moveTo>
                <a:cubicBezTo>
                  <a:pt x="136814" y="-6403"/>
                  <a:pt x="359558" y="37437"/>
                  <a:pt x="540750" y="0"/>
                </a:cubicBezTo>
                <a:cubicBezTo>
                  <a:pt x="721942" y="-37437"/>
                  <a:pt x="826224" y="38880"/>
                  <a:pt x="1028019" y="0"/>
                </a:cubicBezTo>
                <a:cubicBezTo>
                  <a:pt x="1229814" y="-38880"/>
                  <a:pt x="1549521" y="29307"/>
                  <a:pt x="1729211" y="0"/>
                </a:cubicBezTo>
                <a:cubicBezTo>
                  <a:pt x="1908901" y="-29307"/>
                  <a:pt x="2055022" y="21989"/>
                  <a:pt x="2162999" y="0"/>
                </a:cubicBezTo>
                <a:cubicBezTo>
                  <a:pt x="2270976" y="-21989"/>
                  <a:pt x="2489552" y="26198"/>
                  <a:pt x="2810711" y="0"/>
                </a:cubicBezTo>
                <a:cubicBezTo>
                  <a:pt x="3131870" y="-26198"/>
                  <a:pt x="3211155" y="48156"/>
                  <a:pt x="3351460" y="0"/>
                </a:cubicBezTo>
                <a:cubicBezTo>
                  <a:pt x="3491765" y="-48156"/>
                  <a:pt x="3683008" y="30559"/>
                  <a:pt x="3892210" y="0"/>
                </a:cubicBezTo>
                <a:cubicBezTo>
                  <a:pt x="4101412" y="-30559"/>
                  <a:pt x="4180672" y="32280"/>
                  <a:pt x="4325998" y="0"/>
                </a:cubicBezTo>
                <a:cubicBezTo>
                  <a:pt x="4471324" y="-32280"/>
                  <a:pt x="5084639" y="17818"/>
                  <a:pt x="5348075" y="0"/>
                </a:cubicBezTo>
                <a:cubicBezTo>
                  <a:pt x="5417563" y="220516"/>
                  <a:pt x="5316461" y="368799"/>
                  <a:pt x="5348075" y="596085"/>
                </a:cubicBezTo>
                <a:cubicBezTo>
                  <a:pt x="5379689" y="823372"/>
                  <a:pt x="5318039" y="843760"/>
                  <a:pt x="5348075" y="1090948"/>
                </a:cubicBezTo>
                <a:cubicBezTo>
                  <a:pt x="5378111" y="1338136"/>
                  <a:pt x="5305364" y="1484270"/>
                  <a:pt x="5348075" y="1653292"/>
                </a:cubicBezTo>
                <a:cubicBezTo>
                  <a:pt x="5390786" y="1822314"/>
                  <a:pt x="5317018" y="2083567"/>
                  <a:pt x="5348075" y="2215636"/>
                </a:cubicBezTo>
                <a:cubicBezTo>
                  <a:pt x="5379132" y="2347705"/>
                  <a:pt x="5336590" y="2530146"/>
                  <a:pt x="5348075" y="2811721"/>
                </a:cubicBezTo>
                <a:cubicBezTo>
                  <a:pt x="5359560" y="3093296"/>
                  <a:pt x="5311294" y="3258815"/>
                  <a:pt x="5348075" y="3374065"/>
                </a:cubicBezTo>
                <a:cubicBezTo>
                  <a:pt x="5221832" y="3420915"/>
                  <a:pt x="4975375" y="3325042"/>
                  <a:pt x="4860806" y="3374065"/>
                </a:cubicBezTo>
                <a:cubicBezTo>
                  <a:pt x="4746237" y="3423088"/>
                  <a:pt x="4500261" y="3329625"/>
                  <a:pt x="4320056" y="3374065"/>
                </a:cubicBezTo>
                <a:cubicBezTo>
                  <a:pt x="4139851" y="3418505"/>
                  <a:pt x="3997236" y="3364669"/>
                  <a:pt x="3886268" y="3374065"/>
                </a:cubicBezTo>
                <a:cubicBezTo>
                  <a:pt x="3775300" y="3383461"/>
                  <a:pt x="3597382" y="3344118"/>
                  <a:pt x="3345518" y="3374065"/>
                </a:cubicBezTo>
                <a:cubicBezTo>
                  <a:pt x="3093654" y="3404012"/>
                  <a:pt x="3024817" y="3333929"/>
                  <a:pt x="2751287" y="3374065"/>
                </a:cubicBezTo>
                <a:cubicBezTo>
                  <a:pt x="2477757" y="3414201"/>
                  <a:pt x="2471126" y="3369850"/>
                  <a:pt x="2317499" y="3374065"/>
                </a:cubicBezTo>
                <a:cubicBezTo>
                  <a:pt x="2163872" y="3378280"/>
                  <a:pt x="2018787" y="3310747"/>
                  <a:pt x="1723269" y="3374065"/>
                </a:cubicBezTo>
                <a:cubicBezTo>
                  <a:pt x="1427751" y="3437383"/>
                  <a:pt x="1394698" y="3336272"/>
                  <a:pt x="1075557" y="3374065"/>
                </a:cubicBezTo>
                <a:cubicBezTo>
                  <a:pt x="756416" y="3411858"/>
                  <a:pt x="379724" y="3318800"/>
                  <a:pt x="0" y="3374065"/>
                </a:cubicBezTo>
                <a:cubicBezTo>
                  <a:pt x="-8836" y="3127063"/>
                  <a:pt x="7889" y="2937935"/>
                  <a:pt x="0" y="2777980"/>
                </a:cubicBezTo>
                <a:cubicBezTo>
                  <a:pt x="-7889" y="2618026"/>
                  <a:pt x="64880" y="2447089"/>
                  <a:pt x="0" y="2215636"/>
                </a:cubicBezTo>
                <a:cubicBezTo>
                  <a:pt x="-64880" y="1984183"/>
                  <a:pt x="33323" y="1875420"/>
                  <a:pt x="0" y="1687033"/>
                </a:cubicBezTo>
                <a:cubicBezTo>
                  <a:pt x="-33323" y="1498646"/>
                  <a:pt x="30558" y="1357686"/>
                  <a:pt x="0" y="1192170"/>
                </a:cubicBezTo>
                <a:cubicBezTo>
                  <a:pt x="-30558" y="1026654"/>
                  <a:pt x="55705" y="828526"/>
                  <a:pt x="0" y="596085"/>
                </a:cubicBezTo>
                <a:cubicBezTo>
                  <a:pt x="-55705" y="363645"/>
                  <a:pt x="42565" y="138869"/>
                  <a:pt x="0" y="0"/>
                </a:cubicBezTo>
                <a:close/>
              </a:path>
              <a:path w="5348075" h="3374065" stroke="0" extrusionOk="0">
                <a:moveTo>
                  <a:pt x="0" y="0"/>
                </a:moveTo>
                <a:cubicBezTo>
                  <a:pt x="151788" y="-10399"/>
                  <a:pt x="257217" y="26666"/>
                  <a:pt x="487269" y="0"/>
                </a:cubicBezTo>
                <a:cubicBezTo>
                  <a:pt x="717321" y="-26666"/>
                  <a:pt x="777954" y="8414"/>
                  <a:pt x="974538" y="0"/>
                </a:cubicBezTo>
                <a:cubicBezTo>
                  <a:pt x="1171122" y="-8414"/>
                  <a:pt x="1427394" y="62780"/>
                  <a:pt x="1675730" y="0"/>
                </a:cubicBezTo>
                <a:cubicBezTo>
                  <a:pt x="1924066" y="-62780"/>
                  <a:pt x="2058109" y="56667"/>
                  <a:pt x="2376922" y="0"/>
                </a:cubicBezTo>
                <a:cubicBezTo>
                  <a:pt x="2695735" y="-56667"/>
                  <a:pt x="2644552" y="868"/>
                  <a:pt x="2810711" y="0"/>
                </a:cubicBezTo>
                <a:cubicBezTo>
                  <a:pt x="2976870" y="-868"/>
                  <a:pt x="3317180" y="64158"/>
                  <a:pt x="3511903" y="0"/>
                </a:cubicBezTo>
                <a:cubicBezTo>
                  <a:pt x="3706626" y="-64158"/>
                  <a:pt x="3867070" y="16570"/>
                  <a:pt x="4159614" y="0"/>
                </a:cubicBezTo>
                <a:cubicBezTo>
                  <a:pt x="4452158" y="-16570"/>
                  <a:pt x="4812290" y="14242"/>
                  <a:pt x="5348075" y="0"/>
                </a:cubicBezTo>
                <a:cubicBezTo>
                  <a:pt x="5414870" y="190905"/>
                  <a:pt x="5289353" y="451493"/>
                  <a:pt x="5348075" y="596085"/>
                </a:cubicBezTo>
                <a:cubicBezTo>
                  <a:pt x="5406797" y="740678"/>
                  <a:pt x="5289122" y="971072"/>
                  <a:pt x="5348075" y="1225910"/>
                </a:cubicBezTo>
                <a:cubicBezTo>
                  <a:pt x="5407028" y="1480749"/>
                  <a:pt x="5329694" y="1518849"/>
                  <a:pt x="5348075" y="1687032"/>
                </a:cubicBezTo>
                <a:cubicBezTo>
                  <a:pt x="5366456" y="1855215"/>
                  <a:pt x="5347824" y="2088408"/>
                  <a:pt x="5348075" y="2249377"/>
                </a:cubicBezTo>
                <a:cubicBezTo>
                  <a:pt x="5348326" y="2410346"/>
                  <a:pt x="5291689" y="2580571"/>
                  <a:pt x="5348075" y="2845461"/>
                </a:cubicBezTo>
                <a:cubicBezTo>
                  <a:pt x="5404461" y="3110351"/>
                  <a:pt x="5288821" y="3194352"/>
                  <a:pt x="5348075" y="3374065"/>
                </a:cubicBezTo>
                <a:cubicBezTo>
                  <a:pt x="5184716" y="3422672"/>
                  <a:pt x="4946011" y="3358004"/>
                  <a:pt x="4807325" y="3374065"/>
                </a:cubicBezTo>
                <a:cubicBezTo>
                  <a:pt x="4668639" y="3390126"/>
                  <a:pt x="4589674" y="3333962"/>
                  <a:pt x="4373537" y="3374065"/>
                </a:cubicBezTo>
                <a:cubicBezTo>
                  <a:pt x="4157400" y="3414168"/>
                  <a:pt x="3968972" y="3330427"/>
                  <a:pt x="3779306" y="3374065"/>
                </a:cubicBezTo>
                <a:cubicBezTo>
                  <a:pt x="3589640" y="3417703"/>
                  <a:pt x="3398880" y="3330683"/>
                  <a:pt x="3238557" y="3374065"/>
                </a:cubicBezTo>
                <a:cubicBezTo>
                  <a:pt x="3078234" y="3417447"/>
                  <a:pt x="2815180" y="3336643"/>
                  <a:pt x="2697807" y="3374065"/>
                </a:cubicBezTo>
                <a:cubicBezTo>
                  <a:pt x="2580434" y="3411487"/>
                  <a:pt x="2341945" y="3343619"/>
                  <a:pt x="2210538" y="3374065"/>
                </a:cubicBezTo>
                <a:cubicBezTo>
                  <a:pt x="2079131" y="3404511"/>
                  <a:pt x="1830050" y="3326726"/>
                  <a:pt x="1616307" y="3374065"/>
                </a:cubicBezTo>
                <a:cubicBezTo>
                  <a:pt x="1402564" y="3421404"/>
                  <a:pt x="1396617" y="3322306"/>
                  <a:pt x="1182519" y="3374065"/>
                </a:cubicBezTo>
                <a:cubicBezTo>
                  <a:pt x="968421" y="3425824"/>
                  <a:pt x="770952" y="3327301"/>
                  <a:pt x="588288" y="3374065"/>
                </a:cubicBezTo>
                <a:cubicBezTo>
                  <a:pt x="405624" y="3420829"/>
                  <a:pt x="237026" y="3316137"/>
                  <a:pt x="0" y="3374065"/>
                </a:cubicBezTo>
                <a:cubicBezTo>
                  <a:pt x="-42648" y="3094166"/>
                  <a:pt x="49355" y="2974051"/>
                  <a:pt x="0" y="2811721"/>
                </a:cubicBezTo>
                <a:cubicBezTo>
                  <a:pt x="-49355" y="2649391"/>
                  <a:pt x="17260" y="2446464"/>
                  <a:pt x="0" y="2181895"/>
                </a:cubicBezTo>
                <a:cubicBezTo>
                  <a:pt x="-17260" y="1917326"/>
                  <a:pt x="66922" y="1753276"/>
                  <a:pt x="0" y="1585811"/>
                </a:cubicBezTo>
                <a:cubicBezTo>
                  <a:pt x="-66922" y="1418346"/>
                  <a:pt x="27649" y="1266092"/>
                  <a:pt x="0" y="1090948"/>
                </a:cubicBezTo>
                <a:cubicBezTo>
                  <a:pt x="-27649" y="915804"/>
                  <a:pt x="45126" y="811324"/>
                  <a:pt x="0" y="596085"/>
                </a:cubicBezTo>
                <a:cubicBezTo>
                  <a:pt x="-45126" y="380846"/>
                  <a:pt x="7202" y="154157"/>
                  <a:pt x="0" y="0"/>
                </a:cubicBezTo>
                <a:close/>
              </a:path>
            </a:pathLst>
          </a:custGeom>
          <a:ln/>
        </p:spPr>
        <p:style>
          <a:lnRef idx="2">
            <a:schemeClr val="accent4"/>
          </a:lnRef>
          <a:fillRef idx="1">
            <a:schemeClr val="lt1"/>
          </a:fillRef>
          <a:effectRef idx="0">
            <a:schemeClr val="accent4"/>
          </a:effectRef>
          <a:fontRef idx="minor">
            <a:schemeClr val="dk1"/>
          </a:fontRef>
        </p:style>
        <p:txBody>
          <a:bodyPr wrap="square">
            <a:spAutoFit/>
          </a:bodyPr>
          <a:lstStyle/>
          <a:p>
            <a:pPr>
              <a:lnSpc>
                <a:spcPct val="150000"/>
              </a:lnSpc>
              <a:spcBef>
                <a:spcPct val="0"/>
              </a:spcBef>
              <a:buFont typeface="Wingdings" charset="0"/>
              <a:buNone/>
              <a:defRPr/>
            </a:pPr>
            <a:r>
              <a:rPr lang="zh-CN" altLang="en-US" b="1" dirty="0"/>
              <a:t>例</a:t>
            </a:r>
            <a:r>
              <a:rPr lang="en-US" altLang="zh-CN" b="1" dirty="0"/>
              <a:t>4</a:t>
            </a:r>
            <a:r>
              <a:rPr lang="zh-CN" altLang="en-US" b="1" dirty="0"/>
              <a:t>：定义一个反映学生出生年份的视图。</a:t>
            </a:r>
            <a:endParaRPr lang="en-US" altLang="zh-CN" b="1" dirty="0"/>
          </a:p>
          <a:p>
            <a:pPr>
              <a:lnSpc>
                <a:spcPct val="150000"/>
              </a:lnSpc>
              <a:spcBef>
                <a:spcPct val="0"/>
              </a:spcBef>
              <a:buFont typeface="Wingdings" charset="0"/>
              <a:buNone/>
              <a:defRPr/>
            </a:pPr>
            <a:r>
              <a:rPr lang="zh-CN" altLang="en-US" b="1" dirty="0"/>
              <a:t>  </a:t>
            </a:r>
            <a:r>
              <a:rPr lang="en-US" altLang="zh-CN" b="1" dirty="0"/>
              <a:t>CREATE  VIEW BT_S(</a:t>
            </a:r>
            <a:r>
              <a:rPr lang="en-US" altLang="zh-CN" b="1" dirty="0" err="1"/>
              <a:t>Sno</a:t>
            </a:r>
            <a:r>
              <a:rPr lang="zh-CN" altLang="en-US" b="1" dirty="0"/>
              <a:t>，</a:t>
            </a:r>
            <a:r>
              <a:rPr lang="en-US" altLang="zh-CN" b="1" dirty="0" err="1"/>
              <a:t>Sname</a:t>
            </a:r>
            <a:r>
              <a:rPr lang="zh-CN" altLang="en-US" b="1" dirty="0"/>
              <a:t>，</a:t>
            </a:r>
            <a:r>
              <a:rPr lang="en-US" altLang="zh-CN" b="1" dirty="0" err="1"/>
              <a:t>Sbirth</a:t>
            </a:r>
            <a:r>
              <a:rPr lang="en-US" altLang="zh-CN" b="1" dirty="0"/>
              <a:t>)</a:t>
            </a:r>
          </a:p>
          <a:p>
            <a:pPr>
              <a:lnSpc>
                <a:spcPct val="150000"/>
              </a:lnSpc>
              <a:spcBef>
                <a:spcPct val="0"/>
              </a:spcBef>
              <a:buFont typeface="Wingdings" charset="0"/>
              <a:buNone/>
              <a:defRPr/>
            </a:pPr>
            <a:r>
              <a:rPr lang="zh-CN" altLang="en-US" b="1" dirty="0"/>
              <a:t>      </a:t>
            </a:r>
            <a:r>
              <a:rPr lang="en-US" altLang="zh-CN" b="1" dirty="0"/>
              <a:t>AS </a:t>
            </a:r>
          </a:p>
          <a:p>
            <a:pPr>
              <a:lnSpc>
                <a:spcPct val="150000"/>
              </a:lnSpc>
              <a:spcBef>
                <a:spcPct val="0"/>
              </a:spcBef>
              <a:buFont typeface="Wingdings" charset="0"/>
              <a:buNone/>
              <a:defRPr/>
            </a:pPr>
            <a:r>
              <a:rPr lang="zh-CN" altLang="en-US" b="1" dirty="0"/>
              <a:t>      </a:t>
            </a:r>
            <a:r>
              <a:rPr lang="en-US" altLang="zh-CN" b="1" dirty="0"/>
              <a:t>SELECT </a:t>
            </a:r>
            <a:r>
              <a:rPr lang="en-US" altLang="zh-CN" b="1" dirty="0" err="1"/>
              <a:t>Sno</a:t>
            </a:r>
            <a:r>
              <a:rPr lang="zh-CN" altLang="en-US" b="1" dirty="0"/>
              <a:t>，</a:t>
            </a:r>
            <a:r>
              <a:rPr lang="en-US" altLang="zh-CN" b="1" dirty="0" err="1"/>
              <a:t>Sname</a:t>
            </a:r>
            <a:r>
              <a:rPr lang="zh-CN" altLang="en-US" b="1" dirty="0"/>
              <a:t>，</a:t>
            </a:r>
            <a:r>
              <a:rPr lang="en-US" altLang="zh-CN" b="1" dirty="0"/>
              <a:t>2000-Sage</a:t>
            </a:r>
          </a:p>
          <a:p>
            <a:pPr>
              <a:lnSpc>
                <a:spcPct val="150000"/>
              </a:lnSpc>
              <a:spcBef>
                <a:spcPct val="0"/>
              </a:spcBef>
              <a:buFont typeface="Wingdings" charset="0"/>
              <a:buNone/>
              <a:defRPr/>
            </a:pPr>
            <a:r>
              <a:rPr lang="zh-CN" altLang="en-US" b="1" dirty="0"/>
              <a:t>          </a:t>
            </a:r>
            <a:r>
              <a:rPr lang="en-US" altLang="zh-CN" b="1" dirty="0"/>
              <a:t>FROM  Student</a:t>
            </a:r>
          </a:p>
          <a:p>
            <a:pPr>
              <a:lnSpc>
                <a:spcPct val="150000"/>
              </a:lnSpc>
              <a:spcBef>
                <a:spcPct val="0"/>
              </a:spcBef>
              <a:buFont typeface="Wingdings" charset="0"/>
              <a:buNone/>
              <a:defRPr/>
            </a:pPr>
            <a:r>
              <a:rPr lang="en-US" altLang="zh-CN" b="1" dirty="0"/>
              <a:t>-</a:t>
            </a:r>
            <a:r>
              <a:rPr lang="en-US" altLang="zh-CN" b="1" dirty="0" err="1"/>
              <a:t>Sbirth</a:t>
            </a:r>
            <a:r>
              <a:rPr lang="zh-CN" altLang="en-US" b="1" dirty="0"/>
              <a:t>是临时设置的派生属性列，也称为</a:t>
            </a:r>
            <a:r>
              <a:rPr lang="zh-CN" altLang="en-US" b="1" dirty="0">
                <a:solidFill>
                  <a:srgbClr val="C00000"/>
                </a:solidFill>
              </a:rPr>
              <a:t>虚拟列</a:t>
            </a:r>
            <a:endParaRPr lang="en-US" altLang="zh-CN" b="1" dirty="0">
              <a:solidFill>
                <a:srgbClr val="C00000"/>
              </a:solidFill>
            </a:endParaRPr>
          </a:p>
          <a:p>
            <a:pPr>
              <a:lnSpc>
                <a:spcPct val="150000"/>
              </a:lnSpc>
              <a:spcBef>
                <a:spcPct val="0"/>
              </a:spcBef>
              <a:buFont typeface="Wingdings" charset="0"/>
              <a:buNone/>
              <a:defRPr/>
            </a:pPr>
            <a:r>
              <a:rPr lang="en-US" altLang="zh-CN" b="1" dirty="0"/>
              <a:t>-</a:t>
            </a:r>
            <a:r>
              <a:rPr lang="zh-CN" altLang="en-US" b="1" dirty="0"/>
              <a:t>带表达式的视图必须明确定义组成视图的各个属性列名</a:t>
            </a:r>
          </a:p>
        </p:txBody>
      </p:sp>
      <p:sp>
        <p:nvSpPr>
          <p:cNvPr id="42" name="矩形 41">
            <a:extLst>
              <a:ext uri="{FF2B5EF4-FFF2-40B4-BE49-F238E27FC236}">
                <a16:creationId xmlns:a16="http://schemas.microsoft.com/office/drawing/2014/main" id="{587A1083-7ADB-5348-8F5A-547E1B4246A9}"/>
              </a:ext>
            </a:extLst>
          </p:cNvPr>
          <p:cNvSpPr/>
          <p:nvPr/>
        </p:nvSpPr>
        <p:spPr>
          <a:xfrm>
            <a:off x="6774186" y="3723935"/>
            <a:ext cx="5484811" cy="2958567"/>
          </a:xfrm>
          <a:custGeom>
            <a:avLst/>
            <a:gdLst>
              <a:gd name="connsiteX0" fmla="*/ 0 w 5484811"/>
              <a:gd name="connsiteY0" fmla="*/ 0 h 2958567"/>
              <a:gd name="connsiteX1" fmla="*/ 383937 w 5484811"/>
              <a:gd name="connsiteY1" fmla="*/ 0 h 2958567"/>
              <a:gd name="connsiteX2" fmla="*/ 877570 w 5484811"/>
              <a:gd name="connsiteY2" fmla="*/ 0 h 2958567"/>
              <a:gd name="connsiteX3" fmla="*/ 1426051 w 5484811"/>
              <a:gd name="connsiteY3" fmla="*/ 0 h 2958567"/>
              <a:gd name="connsiteX4" fmla="*/ 2029380 w 5484811"/>
              <a:gd name="connsiteY4" fmla="*/ 0 h 2958567"/>
              <a:gd name="connsiteX5" fmla="*/ 2577861 w 5484811"/>
              <a:gd name="connsiteY5" fmla="*/ 0 h 2958567"/>
              <a:gd name="connsiteX6" fmla="*/ 3181190 w 5484811"/>
              <a:gd name="connsiteY6" fmla="*/ 0 h 2958567"/>
              <a:gd name="connsiteX7" fmla="*/ 3839368 w 5484811"/>
              <a:gd name="connsiteY7" fmla="*/ 0 h 2958567"/>
              <a:gd name="connsiteX8" fmla="*/ 4223304 w 5484811"/>
              <a:gd name="connsiteY8" fmla="*/ 0 h 2958567"/>
              <a:gd name="connsiteX9" fmla="*/ 4881482 w 5484811"/>
              <a:gd name="connsiteY9" fmla="*/ 0 h 2958567"/>
              <a:gd name="connsiteX10" fmla="*/ 5484811 w 5484811"/>
              <a:gd name="connsiteY10" fmla="*/ 0 h 2958567"/>
              <a:gd name="connsiteX11" fmla="*/ 5484811 w 5484811"/>
              <a:gd name="connsiteY11" fmla="*/ 591713 h 2958567"/>
              <a:gd name="connsiteX12" fmla="*/ 5484811 w 5484811"/>
              <a:gd name="connsiteY12" fmla="*/ 1242598 h 2958567"/>
              <a:gd name="connsiteX13" fmla="*/ 5484811 w 5484811"/>
              <a:gd name="connsiteY13" fmla="*/ 1863897 h 2958567"/>
              <a:gd name="connsiteX14" fmla="*/ 5484811 w 5484811"/>
              <a:gd name="connsiteY14" fmla="*/ 2426025 h 2958567"/>
              <a:gd name="connsiteX15" fmla="*/ 5484811 w 5484811"/>
              <a:gd name="connsiteY15" fmla="*/ 2958567 h 2958567"/>
              <a:gd name="connsiteX16" fmla="*/ 4991178 w 5484811"/>
              <a:gd name="connsiteY16" fmla="*/ 2958567 h 2958567"/>
              <a:gd name="connsiteX17" fmla="*/ 4387849 w 5484811"/>
              <a:gd name="connsiteY17" fmla="*/ 2958567 h 2958567"/>
              <a:gd name="connsiteX18" fmla="*/ 3894216 w 5484811"/>
              <a:gd name="connsiteY18" fmla="*/ 2958567 h 2958567"/>
              <a:gd name="connsiteX19" fmla="*/ 3455431 w 5484811"/>
              <a:gd name="connsiteY19" fmla="*/ 2958567 h 2958567"/>
              <a:gd name="connsiteX20" fmla="*/ 2852102 w 5484811"/>
              <a:gd name="connsiteY20" fmla="*/ 2958567 h 2958567"/>
              <a:gd name="connsiteX21" fmla="*/ 2358469 w 5484811"/>
              <a:gd name="connsiteY21" fmla="*/ 2958567 h 2958567"/>
              <a:gd name="connsiteX22" fmla="*/ 1809988 w 5484811"/>
              <a:gd name="connsiteY22" fmla="*/ 2958567 h 2958567"/>
              <a:gd name="connsiteX23" fmla="*/ 1261507 w 5484811"/>
              <a:gd name="connsiteY23" fmla="*/ 2958567 h 2958567"/>
              <a:gd name="connsiteX24" fmla="*/ 767874 w 5484811"/>
              <a:gd name="connsiteY24" fmla="*/ 2958567 h 2958567"/>
              <a:gd name="connsiteX25" fmla="*/ 0 w 5484811"/>
              <a:gd name="connsiteY25" fmla="*/ 2958567 h 2958567"/>
              <a:gd name="connsiteX26" fmla="*/ 0 w 5484811"/>
              <a:gd name="connsiteY26" fmla="*/ 2337268 h 2958567"/>
              <a:gd name="connsiteX27" fmla="*/ 0 w 5484811"/>
              <a:gd name="connsiteY27" fmla="*/ 1804726 h 2958567"/>
              <a:gd name="connsiteX28" fmla="*/ 0 w 5484811"/>
              <a:gd name="connsiteY28" fmla="*/ 1153841 h 2958567"/>
              <a:gd name="connsiteX29" fmla="*/ 0 w 5484811"/>
              <a:gd name="connsiteY29" fmla="*/ 591713 h 2958567"/>
              <a:gd name="connsiteX30" fmla="*/ 0 w 5484811"/>
              <a:gd name="connsiteY30" fmla="*/ 0 h 295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484811" h="2958567" fill="none" extrusionOk="0">
                <a:moveTo>
                  <a:pt x="0" y="0"/>
                </a:moveTo>
                <a:cubicBezTo>
                  <a:pt x="137418" y="-7821"/>
                  <a:pt x="215312" y="32104"/>
                  <a:pt x="383937" y="0"/>
                </a:cubicBezTo>
                <a:cubicBezTo>
                  <a:pt x="552562" y="-32104"/>
                  <a:pt x="674871" y="13089"/>
                  <a:pt x="877570" y="0"/>
                </a:cubicBezTo>
                <a:cubicBezTo>
                  <a:pt x="1080269" y="-13089"/>
                  <a:pt x="1297441" y="36050"/>
                  <a:pt x="1426051" y="0"/>
                </a:cubicBezTo>
                <a:cubicBezTo>
                  <a:pt x="1554661" y="-36050"/>
                  <a:pt x="1848511" y="53332"/>
                  <a:pt x="2029380" y="0"/>
                </a:cubicBezTo>
                <a:cubicBezTo>
                  <a:pt x="2210249" y="-53332"/>
                  <a:pt x="2310619" y="42398"/>
                  <a:pt x="2577861" y="0"/>
                </a:cubicBezTo>
                <a:cubicBezTo>
                  <a:pt x="2845103" y="-42398"/>
                  <a:pt x="3000713" y="18682"/>
                  <a:pt x="3181190" y="0"/>
                </a:cubicBezTo>
                <a:cubicBezTo>
                  <a:pt x="3361667" y="-18682"/>
                  <a:pt x="3606277" y="48135"/>
                  <a:pt x="3839368" y="0"/>
                </a:cubicBezTo>
                <a:cubicBezTo>
                  <a:pt x="4072459" y="-48135"/>
                  <a:pt x="4046810" y="34576"/>
                  <a:pt x="4223304" y="0"/>
                </a:cubicBezTo>
                <a:cubicBezTo>
                  <a:pt x="4399798" y="-34576"/>
                  <a:pt x="4676602" y="78656"/>
                  <a:pt x="4881482" y="0"/>
                </a:cubicBezTo>
                <a:cubicBezTo>
                  <a:pt x="5086362" y="-78656"/>
                  <a:pt x="5260937" y="4781"/>
                  <a:pt x="5484811" y="0"/>
                </a:cubicBezTo>
                <a:cubicBezTo>
                  <a:pt x="5512288" y="295018"/>
                  <a:pt x="5477740" y="435724"/>
                  <a:pt x="5484811" y="591713"/>
                </a:cubicBezTo>
                <a:cubicBezTo>
                  <a:pt x="5491882" y="747702"/>
                  <a:pt x="5463074" y="940799"/>
                  <a:pt x="5484811" y="1242598"/>
                </a:cubicBezTo>
                <a:cubicBezTo>
                  <a:pt x="5506548" y="1544397"/>
                  <a:pt x="5475924" y="1559353"/>
                  <a:pt x="5484811" y="1863897"/>
                </a:cubicBezTo>
                <a:cubicBezTo>
                  <a:pt x="5493698" y="2168441"/>
                  <a:pt x="5431763" y="2253515"/>
                  <a:pt x="5484811" y="2426025"/>
                </a:cubicBezTo>
                <a:cubicBezTo>
                  <a:pt x="5537859" y="2598535"/>
                  <a:pt x="5436244" y="2779811"/>
                  <a:pt x="5484811" y="2958567"/>
                </a:cubicBezTo>
                <a:cubicBezTo>
                  <a:pt x="5373249" y="2975447"/>
                  <a:pt x="5182112" y="2954526"/>
                  <a:pt x="4991178" y="2958567"/>
                </a:cubicBezTo>
                <a:cubicBezTo>
                  <a:pt x="4800244" y="2962608"/>
                  <a:pt x="4655561" y="2938430"/>
                  <a:pt x="4387849" y="2958567"/>
                </a:cubicBezTo>
                <a:cubicBezTo>
                  <a:pt x="4120137" y="2978704"/>
                  <a:pt x="4106609" y="2918838"/>
                  <a:pt x="3894216" y="2958567"/>
                </a:cubicBezTo>
                <a:cubicBezTo>
                  <a:pt x="3681823" y="2998296"/>
                  <a:pt x="3585323" y="2911785"/>
                  <a:pt x="3455431" y="2958567"/>
                </a:cubicBezTo>
                <a:cubicBezTo>
                  <a:pt x="3325539" y="3005349"/>
                  <a:pt x="3120149" y="2934739"/>
                  <a:pt x="2852102" y="2958567"/>
                </a:cubicBezTo>
                <a:cubicBezTo>
                  <a:pt x="2584055" y="2982395"/>
                  <a:pt x="2515920" y="2913200"/>
                  <a:pt x="2358469" y="2958567"/>
                </a:cubicBezTo>
                <a:cubicBezTo>
                  <a:pt x="2201018" y="3003934"/>
                  <a:pt x="2072808" y="2903929"/>
                  <a:pt x="1809988" y="2958567"/>
                </a:cubicBezTo>
                <a:cubicBezTo>
                  <a:pt x="1547168" y="3013205"/>
                  <a:pt x="1440232" y="2932454"/>
                  <a:pt x="1261507" y="2958567"/>
                </a:cubicBezTo>
                <a:cubicBezTo>
                  <a:pt x="1082782" y="2984680"/>
                  <a:pt x="978265" y="2900006"/>
                  <a:pt x="767874" y="2958567"/>
                </a:cubicBezTo>
                <a:cubicBezTo>
                  <a:pt x="557483" y="3017128"/>
                  <a:pt x="238916" y="2867182"/>
                  <a:pt x="0" y="2958567"/>
                </a:cubicBezTo>
                <a:cubicBezTo>
                  <a:pt x="-13334" y="2776381"/>
                  <a:pt x="73760" y="2518795"/>
                  <a:pt x="0" y="2337268"/>
                </a:cubicBezTo>
                <a:cubicBezTo>
                  <a:pt x="-73760" y="2155741"/>
                  <a:pt x="36980" y="1912846"/>
                  <a:pt x="0" y="1804726"/>
                </a:cubicBezTo>
                <a:cubicBezTo>
                  <a:pt x="-36980" y="1696606"/>
                  <a:pt x="11781" y="1424597"/>
                  <a:pt x="0" y="1153841"/>
                </a:cubicBezTo>
                <a:cubicBezTo>
                  <a:pt x="-11781" y="883086"/>
                  <a:pt x="17722" y="856274"/>
                  <a:pt x="0" y="591713"/>
                </a:cubicBezTo>
                <a:cubicBezTo>
                  <a:pt x="-17722" y="327152"/>
                  <a:pt x="22477" y="232902"/>
                  <a:pt x="0" y="0"/>
                </a:cubicBezTo>
                <a:close/>
              </a:path>
              <a:path w="5484811" h="2958567" stroke="0" extrusionOk="0">
                <a:moveTo>
                  <a:pt x="0" y="0"/>
                </a:moveTo>
                <a:cubicBezTo>
                  <a:pt x="93675" y="-34577"/>
                  <a:pt x="227130" y="45057"/>
                  <a:pt x="383937" y="0"/>
                </a:cubicBezTo>
                <a:cubicBezTo>
                  <a:pt x="540744" y="-45057"/>
                  <a:pt x="787692" y="18597"/>
                  <a:pt x="932418" y="0"/>
                </a:cubicBezTo>
                <a:cubicBezTo>
                  <a:pt x="1077144" y="-18597"/>
                  <a:pt x="1279076" y="41723"/>
                  <a:pt x="1480899" y="0"/>
                </a:cubicBezTo>
                <a:cubicBezTo>
                  <a:pt x="1682722" y="-41723"/>
                  <a:pt x="1763792" y="44193"/>
                  <a:pt x="2029380" y="0"/>
                </a:cubicBezTo>
                <a:cubicBezTo>
                  <a:pt x="2294968" y="-44193"/>
                  <a:pt x="2351405" y="38768"/>
                  <a:pt x="2577861" y="0"/>
                </a:cubicBezTo>
                <a:cubicBezTo>
                  <a:pt x="2804317" y="-38768"/>
                  <a:pt x="2773494" y="25932"/>
                  <a:pt x="2961798" y="0"/>
                </a:cubicBezTo>
                <a:cubicBezTo>
                  <a:pt x="3150102" y="-25932"/>
                  <a:pt x="3197634" y="29896"/>
                  <a:pt x="3345735" y="0"/>
                </a:cubicBezTo>
                <a:cubicBezTo>
                  <a:pt x="3493836" y="-29896"/>
                  <a:pt x="3660598" y="52224"/>
                  <a:pt x="3784520" y="0"/>
                </a:cubicBezTo>
                <a:cubicBezTo>
                  <a:pt x="3908442" y="-52224"/>
                  <a:pt x="4205907" y="2093"/>
                  <a:pt x="4442697" y="0"/>
                </a:cubicBezTo>
                <a:cubicBezTo>
                  <a:pt x="4679487" y="-2093"/>
                  <a:pt x="4999960" y="49489"/>
                  <a:pt x="5484811" y="0"/>
                </a:cubicBezTo>
                <a:cubicBezTo>
                  <a:pt x="5525258" y="124111"/>
                  <a:pt x="5479704" y="415790"/>
                  <a:pt x="5484811" y="591713"/>
                </a:cubicBezTo>
                <a:cubicBezTo>
                  <a:pt x="5489918" y="767636"/>
                  <a:pt x="5467190" y="1029209"/>
                  <a:pt x="5484811" y="1213012"/>
                </a:cubicBezTo>
                <a:cubicBezTo>
                  <a:pt x="5502432" y="1396815"/>
                  <a:pt x="5467002" y="1651577"/>
                  <a:pt x="5484811" y="1775140"/>
                </a:cubicBezTo>
                <a:cubicBezTo>
                  <a:pt x="5502620" y="1898703"/>
                  <a:pt x="5437339" y="2137500"/>
                  <a:pt x="5484811" y="2396439"/>
                </a:cubicBezTo>
                <a:cubicBezTo>
                  <a:pt x="5532283" y="2655378"/>
                  <a:pt x="5433188" y="2744584"/>
                  <a:pt x="5484811" y="2958567"/>
                </a:cubicBezTo>
                <a:cubicBezTo>
                  <a:pt x="5335122" y="2993545"/>
                  <a:pt x="5260774" y="2939632"/>
                  <a:pt x="5046026" y="2958567"/>
                </a:cubicBezTo>
                <a:cubicBezTo>
                  <a:pt x="4831278" y="2977502"/>
                  <a:pt x="4799492" y="2954653"/>
                  <a:pt x="4662089" y="2958567"/>
                </a:cubicBezTo>
                <a:cubicBezTo>
                  <a:pt x="4524686" y="2962481"/>
                  <a:pt x="4358959" y="2940036"/>
                  <a:pt x="4223304" y="2958567"/>
                </a:cubicBezTo>
                <a:cubicBezTo>
                  <a:pt x="4087649" y="2977098"/>
                  <a:pt x="3714468" y="2929880"/>
                  <a:pt x="3565127" y="2958567"/>
                </a:cubicBezTo>
                <a:cubicBezTo>
                  <a:pt x="3415786" y="2987254"/>
                  <a:pt x="3208674" y="2899036"/>
                  <a:pt x="3016646" y="2958567"/>
                </a:cubicBezTo>
                <a:cubicBezTo>
                  <a:pt x="2824618" y="3018098"/>
                  <a:pt x="2672648" y="2952938"/>
                  <a:pt x="2523013" y="2958567"/>
                </a:cubicBezTo>
                <a:cubicBezTo>
                  <a:pt x="2373378" y="2964196"/>
                  <a:pt x="2252386" y="2926727"/>
                  <a:pt x="2139076" y="2958567"/>
                </a:cubicBezTo>
                <a:cubicBezTo>
                  <a:pt x="2025766" y="2990407"/>
                  <a:pt x="1854580" y="2902616"/>
                  <a:pt x="1645443" y="2958567"/>
                </a:cubicBezTo>
                <a:cubicBezTo>
                  <a:pt x="1436306" y="3014518"/>
                  <a:pt x="1214496" y="2940556"/>
                  <a:pt x="1096962" y="2958567"/>
                </a:cubicBezTo>
                <a:cubicBezTo>
                  <a:pt x="979428" y="2976578"/>
                  <a:pt x="833159" y="2937416"/>
                  <a:pt x="713025" y="2958567"/>
                </a:cubicBezTo>
                <a:cubicBezTo>
                  <a:pt x="592891" y="2979718"/>
                  <a:pt x="206864" y="2937354"/>
                  <a:pt x="0" y="2958567"/>
                </a:cubicBezTo>
                <a:cubicBezTo>
                  <a:pt x="-26368" y="2713509"/>
                  <a:pt x="45253" y="2571706"/>
                  <a:pt x="0" y="2455611"/>
                </a:cubicBezTo>
                <a:cubicBezTo>
                  <a:pt x="-45253" y="2339516"/>
                  <a:pt x="11541" y="2012101"/>
                  <a:pt x="0" y="1834312"/>
                </a:cubicBezTo>
                <a:cubicBezTo>
                  <a:pt x="-11541" y="1656523"/>
                  <a:pt x="39138" y="1462861"/>
                  <a:pt x="0" y="1301769"/>
                </a:cubicBezTo>
                <a:cubicBezTo>
                  <a:pt x="-39138" y="1140677"/>
                  <a:pt x="68331" y="837234"/>
                  <a:pt x="0" y="710056"/>
                </a:cubicBezTo>
                <a:cubicBezTo>
                  <a:pt x="-68331" y="582878"/>
                  <a:pt x="14276" y="188378"/>
                  <a:pt x="0" y="0"/>
                </a:cubicBezTo>
                <a:close/>
              </a:path>
            </a:pathLst>
          </a:custGeom>
          <a:ln/>
        </p:spPr>
        <p:style>
          <a:lnRef idx="2">
            <a:schemeClr val="accent5"/>
          </a:lnRef>
          <a:fillRef idx="1">
            <a:schemeClr val="lt1"/>
          </a:fillRef>
          <a:effectRef idx="0">
            <a:schemeClr val="accent5"/>
          </a:effectRef>
          <a:fontRef idx="minor">
            <a:schemeClr val="dk1"/>
          </a:fontRef>
        </p:style>
        <p:txBody>
          <a:bodyPr wrap="square">
            <a:spAutoFit/>
          </a:bodyPr>
          <a:lstStyle/>
          <a:p>
            <a:pPr>
              <a:lnSpc>
                <a:spcPct val="150000"/>
              </a:lnSpc>
              <a:buFont typeface="Wingdings" charset="0"/>
              <a:buNone/>
              <a:defRPr/>
            </a:pPr>
            <a:r>
              <a:rPr lang="zh-CN" altLang="en-US" b="1" dirty="0"/>
              <a:t>例</a:t>
            </a:r>
            <a:r>
              <a:rPr lang="en-US" altLang="zh-CN" b="1" dirty="0"/>
              <a:t>5</a:t>
            </a:r>
            <a:r>
              <a:rPr lang="zh-CN" altLang="en-US" b="1" dirty="0"/>
              <a:t>：将学生的学号及其平均成绩定义为一个视图。</a:t>
            </a:r>
            <a:endParaRPr lang="en-US" altLang="zh-CN" b="1" dirty="0"/>
          </a:p>
          <a:p>
            <a:pPr>
              <a:lnSpc>
                <a:spcPct val="150000"/>
              </a:lnSpc>
              <a:buFont typeface="Wingdings" charset="0"/>
              <a:buNone/>
              <a:defRPr/>
            </a:pPr>
            <a:r>
              <a:rPr lang="en-US" altLang="zh-CN" b="1" dirty="0"/>
              <a:t>    CREATE  VIEW S_G(</a:t>
            </a:r>
            <a:r>
              <a:rPr lang="en-US" altLang="zh-CN" b="1" dirty="0" err="1"/>
              <a:t>Sno</a:t>
            </a:r>
            <a:r>
              <a:rPr lang="zh-CN" altLang="en-US" b="1" dirty="0"/>
              <a:t>，</a:t>
            </a:r>
            <a:r>
              <a:rPr lang="en-US" altLang="zh-CN" b="1" dirty="0" err="1">
                <a:solidFill>
                  <a:srgbClr val="B32019"/>
                </a:solidFill>
              </a:rPr>
              <a:t>Gavg</a:t>
            </a:r>
            <a:r>
              <a:rPr lang="en-US" altLang="zh-CN" b="1" dirty="0"/>
              <a:t>)</a:t>
            </a:r>
          </a:p>
          <a:p>
            <a:pPr>
              <a:lnSpc>
                <a:spcPct val="150000"/>
              </a:lnSpc>
              <a:buFont typeface="Wingdings" charset="0"/>
              <a:buNone/>
              <a:defRPr/>
            </a:pPr>
            <a:r>
              <a:rPr lang="en-US" altLang="zh-CN" b="1" dirty="0"/>
              <a:t>        AS  </a:t>
            </a:r>
          </a:p>
          <a:p>
            <a:pPr>
              <a:lnSpc>
                <a:spcPct val="150000"/>
              </a:lnSpc>
              <a:buFont typeface="Wingdings" charset="0"/>
              <a:buNone/>
              <a:defRPr/>
            </a:pPr>
            <a:r>
              <a:rPr lang="en-US" altLang="zh-CN" b="1" dirty="0"/>
              <a:t>        SELECT </a:t>
            </a:r>
            <a:r>
              <a:rPr lang="en-US" altLang="zh-CN" b="1" dirty="0" err="1"/>
              <a:t>Sno</a:t>
            </a:r>
            <a:r>
              <a:rPr lang="zh-CN" altLang="en-US" b="1" dirty="0"/>
              <a:t>，</a:t>
            </a:r>
            <a:r>
              <a:rPr lang="en-US" altLang="zh-CN" b="1" dirty="0">
                <a:solidFill>
                  <a:srgbClr val="B32019"/>
                </a:solidFill>
              </a:rPr>
              <a:t>AVG(Grade)</a:t>
            </a:r>
          </a:p>
          <a:p>
            <a:pPr>
              <a:lnSpc>
                <a:spcPct val="150000"/>
              </a:lnSpc>
              <a:buFont typeface="Wingdings" charset="0"/>
              <a:buNone/>
              <a:defRPr/>
            </a:pPr>
            <a:r>
              <a:rPr lang="en-US" altLang="zh-CN" b="1" dirty="0"/>
              <a:t>          </a:t>
            </a:r>
            <a:r>
              <a:rPr lang="zh-CN" altLang="en-US" b="1" dirty="0"/>
              <a:t> </a:t>
            </a:r>
            <a:r>
              <a:rPr lang="en-US" altLang="zh-CN" b="1" dirty="0"/>
              <a:t>FROM  SC</a:t>
            </a:r>
          </a:p>
          <a:p>
            <a:pPr>
              <a:lnSpc>
                <a:spcPct val="150000"/>
              </a:lnSpc>
              <a:buFont typeface="Wingdings" charset="0"/>
              <a:buNone/>
              <a:defRPr/>
            </a:pPr>
            <a:r>
              <a:rPr lang="en-US" altLang="zh-CN" b="1" dirty="0">
                <a:solidFill>
                  <a:srgbClr val="FF3399"/>
                </a:solidFill>
              </a:rPr>
              <a:t>           </a:t>
            </a:r>
            <a:r>
              <a:rPr lang="en-US" altLang="zh-CN" b="1" dirty="0">
                <a:solidFill>
                  <a:srgbClr val="B32019"/>
                </a:solidFill>
              </a:rPr>
              <a:t>GROUP BY </a:t>
            </a:r>
            <a:r>
              <a:rPr lang="en-US" altLang="zh-CN" b="1" dirty="0" err="1">
                <a:solidFill>
                  <a:srgbClr val="B32019"/>
                </a:solidFill>
              </a:rPr>
              <a:t>Sno</a:t>
            </a:r>
            <a:r>
              <a:rPr lang="zh-CN" altLang="en-US" b="1" dirty="0">
                <a:solidFill>
                  <a:srgbClr val="B32019"/>
                </a:solidFill>
              </a:rPr>
              <a:t>；</a:t>
            </a:r>
            <a:endParaRPr lang="en-US" altLang="zh-CN" b="1" dirty="0">
              <a:solidFill>
                <a:srgbClr val="B32019"/>
              </a:solidFill>
            </a:endParaRPr>
          </a:p>
          <a:p>
            <a:pPr>
              <a:lnSpc>
                <a:spcPct val="150000"/>
              </a:lnSpc>
              <a:buFont typeface="Wingdings" charset="0"/>
              <a:buNone/>
              <a:defRPr/>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60000">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 calcmode="lin" valueType="num" p14:bounceEnd="60000">
                                          <p:cBhvr additive="base">
                                            <p:cTn id="7" dur="500" fill="hold"/>
                                            <p:tgtEl>
                                              <p:spTgt spid="12"/>
                                            </p:tgtEl>
                                            <p:attrNameLst>
                                              <p:attrName>ppt_x</p:attrName>
                                            </p:attrNameLst>
                                          </p:cBhvr>
                                          <p:tavLst>
                                            <p:tav tm="0">
                                              <p:val>
                                                <p:strVal val="0-#ppt_w/2"/>
                                              </p:val>
                                            </p:tav>
                                            <p:tav tm="100000">
                                              <p:val>
                                                <p:strVal val="#ppt_x"/>
                                              </p:val>
                                            </p:tav>
                                          </p:tavLst>
                                        </p:anim>
                                        <p:anim calcmode="lin" valueType="num" p14:bounceEnd="60000">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50"/>
                                </p:stCondLst>
                                <p:childTnLst>
                                  <p:par>
                                    <p:cTn id="10" presetID="22" presetClass="entr" presetSubtype="8"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0" grpId="0" animBg="1"/>
          <p:bldP spid="35" grpId="0" animBg="1"/>
          <p:bldP spid="40" grpId="0" animBg="1"/>
          <p:bldP spid="41" grpId="0" animBg="1"/>
          <p:bldP spid="4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50"/>
                                </p:stCondLst>
                                <p:childTnLst>
                                  <p:par>
                                    <p:cTn id="10" presetID="22" presetClass="entr" presetSubtype="8"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0" grpId="0" animBg="1"/>
          <p:bldP spid="35" grpId="0" animBg="1"/>
          <p:bldP spid="40" grpId="0" animBg="1"/>
          <p:bldP spid="41" grpId="0" animBg="1"/>
          <p:bldP spid="42" grpId="0" animBg="1"/>
        </p:bldLst>
      </p:timing>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a:extLst>
              <a:ext uri="{FF2B5EF4-FFF2-40B4-BE49-F238E27FC236}">
                <a16:creationId xmlns:a16="http://schemas.microsoft.com/office/drawing/2014/main" id="{E7F28369-D675-A04F-9C3D-6DC2136BE020}"/>
              </a:ext>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en-US" altLang="zh-CN" dirty="0">
                <a:solidFill>
                  <a:schemeClr val="bg2">
                    <a:lumMod val="10000"/>
                  </a:schemeClr>
                </a:solidFill>
              </a:rPr>
              <a:t>5.6.2</a:t>
            </a:r>
            <a:r>
              <a:rPr lang="zh-CN" altLang="en-US" dirty="0">
                <a:solidFill>
                  <a:schemeClr val="bg2">
                    <a:lumMod val="10000"/>
                  </a:schemeClr>
                </a:solidFill>
              </a:rPr>
              <a:t> 基于视图的查询</a:t>
            </a:r>
          </a:p>
        </p:txBody>
      </p:sp>
      <p:sp>
        <p:nvSpPr>
          <p:cNvPr id="722947" name="Rectangle 3">
            <a:extLst>
              <a:ext uri="{FF2B5EF4-FFF2-40B4-BE49-F238E27FC236}">
                <a16:creationId xmlns:a16="http://schemas.microsoft.com/office/drawing/2014/main" id="{03654F99-A2A2-EA4F-95BC-57E089122B05}"/>
              </a:ext>
            </a:extLst>
          </p:cNvPr>
          <p:cNvSpPr>
            <a:spLocks noGrp="1" noChangeArrowheads="1"/>
          </p:cNvSpPr>
          <p:nvPr>
            <p:ph idx="1"/>
          </p:nvPr>
        </p:nvSpPr>
        <p:spPr/>
        <p:txBody>
          <a:bodyPr/>
          <a:lstStyle/>
          <a:p>
            <a:pPr>
              <a:lnSpc>
                <a:spcPct val="90000"/>
              </a:lnSpc>
              <a:spcAft>
                <a:spcPct val="30000"/>
              </a:spcAft>
              <a:buFont typeface="Wingdings" charset="0"/>
              <a:buNone/>
              <a:defRPr/>
            </a:pPr>
            <a:r>
              <a:rPr lang="zh-CN" altLang="en-US" sz="2400" b="1" dirty="0"/>
              <a:t>从用户角度：查询视图与查询基本表相同</a:t>
            </a:r>
            <a:endParaRPr lang="en-US" altLang="zh-CN" sz="2400" b="1" dirty="0"/>
          </a:p>
          <a:p>
            <a:pPr>
              <a:lnSpc>
                <a:spcPct val="115000"/>
              </a:lnSpc>
              <a:buFont typeface="Wingdings" charset="0"/>
              <a:buNone/>
              <a:defRPr/>
            </a:pPr>
            <a:r>
              <a:rPr lang="en-US" altLang="zh-CN" sz="2400" b="1" dirty="0"/>
              <a:t>DBMS</a:t>
            </a:r>
            <a:r>
              <a:rPr lang="zh-CN" altLang="en-US" sz="2400" b="1" dirty="0">
                <a:solidFill>
                  <a:srgbClr val="B32019"/>
                </a:solidFill>
              </a:rPr>
              <a:t>实现</a:t>
            </a:r>
            <a:r>
              <a:rPr lang="zh-CN" altLang="en-US" sz="2400" b="1" dirty="0"/>
              <a:t>视图查询的步骤：</a:t>
            </a:r>
            <a:endParaRPr lang="en-US" altLang="zh-CN" sz="2400" b="1" dirty="0"/>
          </a:p>
          <a:p>
            <a:pPr>
              <a:lnSpc>
                <a:spcPct val="115000"/>
              </a:lnSpc>
              <a:buFont typeface="Wingdings" charset="0"/>
              <a:buNone/>
              <a:defRPr/>
            </a:pPr>
            <a:r>
              <a:rPr lang="zh-CN" altLang="en-US" sz="2400" b="1" dirty="0"/>
              <a:t>（</a:t>
            </a:r>
            <a:r>
              <a:rPr lang="en-US" altLang="zh-CN" sz="2400" b="1" dirty="0"/>
              <a:t>1</a:t>
            </a:r>
            <a:r>
              <a:rPr lang="zh-CN" altLang="en-US" sz="2400" b="1" dirty="0"/>
              <a:t>）进行有效性检查，检查查询的表、视图等是否存在。如果存在，则从数据字典中取出视图的定义。</a:t>
            </a:r>
            <a:endParaRPr lang="en-US" altLang="zh-CN" sz="2400" b="1" dirty="0"/>
          </a:p>
          <a:p>
            <a:pPr>
              <a:lnSpc>
                <a:spcPct val="115000"/>
              </a:lnSpc>
              <a:buFont typeface="Wingdings" charset="0"/>
              <a:buNone/>
              <a:defRPr/>
            </a:pPr>
            <a:r>
              <a:rPr lang="zh-CN" altLang="en-US" sz="2400" b="1" dirty="0"/>
              <a:t>（</a:t>
            </a:r>
            <a:r>
              <a:rPr lang="en-US" altLang="zh-CN" sz="2400" b="1" dirty="0"/>
              <a:t>2</a:t>
            </a:r>
            <a:r>
              <a:rPr lang="zh-CN" altLang="en-US" sz="2400" b="1" dirty="0"/>
              <a:t>）把视图定义中的子查询与用户的查询结合起来，转换成等价的对基本表的查询。</a:t>
            </a:r>
            <a:endParaRPr lang="en-US" altLang="zh-CN" sz="2400" b="1" dirty="0"/>
          </a:p>
          <a:p>
            <a:pPr>
              <a:lnSpc>
                <a:spcPct val="115000"/>
              </a:lnSpc>
              <a:buFont typeface="Wingdings" charset="0"/>
              <a:buNone/>
              <a:defRPr/>
            </a:pPr>
            <a:r>
              <a:rPr lang="zh-CN" altLang="en-US" sz="2400" b="1" dirty="0"/>
              <a:t>（</a:t>
            </a:r>
            <a:r>
              <a:rPr lang="en-US" altLang="zh-CN" sz="2400" b="1" dirty="0"/>
              <a:t>3</a:t>
            </a:r>
            <a:r>
              <a:rPr lang="zh-CN" altLang="en-US" sz="2400" b="1" dirty="0"/>
              <a:t>）执行</a:t>
            </a:r>
            <a:r>
              <a:rPr lang="zh-CN" altLang="en-US" sz="2400" b="1" dirty="0">
                <a:solidFill>
                  <a:srgbClr val="B32019"/>
                </a:solidFill>
              </a:rPr>
              <a:t>修正</a:t>
            </a:r>
            <a:r>
              <a:rPr lang="zh-CN" altLang="en-US" sz="2400" b="1" dirty="0"/>
              <a:t>后的查询。</a:t>
            </a:r>
          </a:p>
        </p:txBody>
      </p:sp>
      <p:sp>
        <p:nvSpPr>
          <p:cNvPr id="5" name="幻灯片编号占位符 5">
            <a:extLst>
              <a:ext uri="{FF2B5EF4-FFF2-40B4-BE49-F238E27FC236}">
                <a16:creationId xmlns:a16="http://schemas.microsoft.com/office/drawing/2014/main" id="{3491A2AA-D5B0-A44D-B0AD-45034533A67A}"/>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FB43F41F-6BE4-FE4D-B4C0-CED2B1A6A84D}" type="slidenum">
              <a:rPr kumimoji="0" lang="en-US" altLang="zh-CN" sz="1400">
                <a:ea typeface="宋体" panose="02010600030101010101" pitchFamily="2" charset="-122"/>
              </a:rPr>
              <a:pPr/>
              <a:t>96</a:t>
            </a:fld>
            <a:endParaRPr kumimoji="0" lang="en-US" altLang="zh-CN" sz="14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22947">
                                            <p:txEl>
                                              <p:pRg st="1" end="1"/>
                                            </p:txEl>
                                          </p:spTgt>
                                        </p:tgtEl>
                                        <p:attrNameLst>
                                          <p:attrName>style.visibility</p:attrName>
                                        </p:attrNameLst>
                                      </p:cBhvr>
                                      <p:to>
                                        <p:strVal val="visible"/>
                                      </p:to>
                                    </p:set>
                                    <p:animEffect transition="in" filter="blinds(horizontal)">
                                      <p:cBhvr>
                                        <p:cTn id="7" dur="500"/>
                                        <p:tgtEl>
                                          <p:spTgt spid="7229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22947">
                                            <p:txEl>
                                              <p:pRg st="2" end="2"/>
                                            </p:txEl>
                                          </p:spTgt>
                                        </p:tgtEl>
                                        <p:attrNameLst>
                                          <p:attrName>style.visibility</p:attrName>
                                        </p:attrNameLst>
                                      </p:cBhvr>
                                      <p:to>
                                        <p:strVal val="visible"/>
                                      </p:to>
                                    </p:set>
                                    <p:animEffect transition="in" filter="blinds(horizontal)">
                                      <p:cBhvr>
                                        <p:cTn id="12" dur="500"/>
                                        <p:tgtEl>
                                          <p:spTgt spid="7229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22947">
                                            <p:txEl>
                                              <p:pRg st="3" end="3"/>
                                            </p:txEl>
                                          </p:spTgt>
                                        </p:tgtEl>
                                        <p:attrNameLst>
                                          <p:attrName>style.visibility</p:attrName>
                                        </p:attrNameLst>
                                      </p:cBhvr>
                                      <p:to>
                                        <p:strVal val="visible"/>
                                      </p:to>
                                    </p:set>
                                    <p:animEffect transition="in" filter="blinds(horizontal)">
                                      <p:cBhvr>
                                        <p:cTn id="17" dur="500"/>
                                        <p:tgtEl>
                                          <p:spTgt spid="72294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22947">
                                            <p:txEl>
                                              <p:pRg st="4" end="4"/>
                                            </p:txEl>
                                          </p:spTgt>
                                        </p:tgtEl>
                                        <p:attrNameLst>
                                          <p:attrName>style.visibility</p:attrName>
                                        </p:attrNameLst>
                                      </p:cBhvr>
                                      <p:to>
                                        <p:strVal val="visible"/>
                                      </p:to>
                                    </p:set>
                                    <p:animEffect transition="in" filter="blinds(horizontal)">
                                      <p:cBhvr>
                                        <p:cTn id="22" dur="500"/>
                                        <p:tgtEl>
                                          <p:spTgt spid="7229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76">
            <a:extLst>
              <a:ext uri="{FF2B5EF4-FFF2-40B4-BE49-F238E27FC236}">
                <a16:creationId xmlns:a16="http://schemas.microsoft.com/office/drawing/2014/main" id="{B7239A4E-161F-9B40-9F02-5C9F7174FA53}"/>
              </a:ext>
            </a:extLst>
          </p:cNvPr>
          <p:cNvSpPr/>
          <p:nvPr/>
        </p:nvSpPr>
        <p:spPr>
          <a:xfrm>
            <a:off x="-1" y="2512386"/>
            <a:ext cx="6698255" cy="495759"/>
          </a:xfrm>
          <a:custGeom>
            <a:avLst/>
            <a:gdLst>
              <a:gd name="connsiteX0" fmla="*/ 0 w 6698255"/>
              <a:gd name="connsiteY0" fmla="*/ 0 h 495759"/>
              <a:gd name="connsiteX1" fmla="*/ 6202495 w 6698255"/>
              <a:gd name="connsiteY1" fmla="*/ 0 h 495759"/>
              <a:gd name="connsiteX2" fmla="*/ 6698255 w 6698255"/>
              <a:gd name="connsiteY2" fmla="*/ 495759 h 495759"/>
              <a:gd name="connsiteX3" fmla="*/ 0 w 6698255"/>
              <a:gd name="connsiteY3" fmla="*/ 495759 h 495759"/>
            </a:gdLst>
            <a:ahLst/>
            <a:cxnLst>
              <a:cxn ang="0">
                <a:pos x="connsiteX0" y="connsiteY0"/>
              </a:cxn>
              <a:cxn ang="0">
                <a:pos x="connsiteX1" y="connsiteY1"/>
              </a:cxn>
              <a:cxn ang="0">
                <a:pos x="connsiteX2" y="connsiteY2"/>
              </a:cxn>
              <a:cxn ang="0">
                <a:pos x="connsiteX3" y="connsiteY3"/>
              </a:cxn>
            </a:cxnLst>
            <a:rect l="l" t="t" r="r" b="b"/>
            <a:pathLst>
              <a:path w="6698255" h="495759">
                <a:moveTo>
                  <a:pt x="0" y="0"/>
                </a:moveTo>
                <a:lnTo>
                  <a:pt x="6202495" y="0"/>
                </a:lnTo>
                <a:lnTo>
                  <a:pt x="6698255" y="495759"/>
                </a:lnTo>
                <a:lnTo>
                  <a:pt x="0" y="495759"/>
                </a:lnTo>
                <a:close/>
              </a:path>
            </a:pathLst>
          </a:custGeom>
          <a:solidFill>
            <a:srgbClr val="596784"/>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49B03E56-ADA2-7847-8F2B-BF1783E20407}"/>
              </a:ext>
            </a:extLst>
          </p:cNvPr>
          <p:cNvSpPr>
            <a:spLocks noGrp="1"/>
          </p:cNvSpPr>
          <p:nvPr>
            <p:ph type="title"/>
          </p:nvPr>
        </p:nvSpPr>
        <p:spPr/>
        <p:txBody>
          <a:bodyPr/>
          <a:lstStyle/>
          <a:p>
            <a:r>
              <a:rPr lang="en-US" altLang="zh-CN" dirty="0">
                <a:solidFill>
                  <a:schemeClr val="bg2">
                    <a:lumMod val="10000"/>
                  </a:schemeClr>
                </a:solidFill>
              </a:rPr>
              <a:t>5.6.2 </a:t>
            </a:r>
            <a:r>
              <a:rPr lang="zh-CN" altLang="en-US" dirty="0">
                <a:solidFill>
                  <a:schemeClr val="bg2">
                    <a:lumMod val="10000"/>
                  </a:schemeClr>
                </a:solidFill>
              </a:rPr>
              <a:t>基于视图的查询</a:t>
            </a:r>
            <a:endParaRPr kumimoji="1" lang="zh-CN" altLang="en-US" dirty="0"/>
          </a:p>
        </p:txBody>
      </p:sp>
      <p:sp>
        <p:nvSpPr>
          <p:cNvPr id="4" name="任意多边形 77">
            <a:extLst>
              <a:ext uri="{FF2B5EF4-FFF2-40B4-BE49-F238E27FC236}">
                <a16:creationId xmlns:a16="http://schemas.microsoft.com/office/drawing/2014/main" id="{F002E394-8489-C844-ACA9-DB29482F5925}"/>
              </a:ext>
            </a:extLst>
          </p:cNvPr>
          <p:cNvSpPr/>
          <p:nvPr/>
        </p:nvSpPr>
        <p:spPr>
          <a:xfrm rot="5400000">
            <a:off x="5388253" y="3344624"/>
            <a:ext cx="2124238" cy="495759"/>
          </a:xfrm>
          <a:custGeom>
            <a:avLst/>
            <a:gdLst>
              <a:gd name="connsiteX0" fmla="*/ 0 w 2124238"/>
              <a:gd name="connsiteY0" fmla="*/ 495759 h 495759"/>
              <a:gd name="connsiteX1" fmla="*/ 0 w 2124238"/>
              <a:gd name="connsiteY1" fmla="*/ 477759 h 495759"/>
              <a:gd name="connsiteX2" fmla="*/ 477758 w 2124238"/>
              <a:gd name="connsiteY2" fmla="*/ 0 h 495759"/>
              <a:gd name="connsiteX3" fmla="*/ 1628482 w 2124238"/>
              <a:gd name="connsiteY3" fmla="*/ 0 h 495759"/>
              <a:gd name="connsiteX4" fmla="*/ 2124238 w 2124238"/>
              <a:gd name="connsiteY4" fmla="*/ 495757 h 495759"/>
              <a:gd name="connsiteX5" fmla="*/ 2124238 w 2124238"/>
              <a:gd name="connsiteY5" fmla="*/ 495759 h 495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4238" h="495759">
                <a:moveTo>
                  <a:pt x="0" y="495759"/>
                </a:moveTo>
                <a:lnTo>
                  <a:pt x="0" y="477759"/>
                </a:lnTo>
                <a:lnTo>
                  <a:pt x="477758" y="0"/>
                </a:lnTo>
                <a:lnTo>
                  <a:pt x="1628482" y="0"/>
                </a:lnTo>
                <a:lnTo>
                  <a:pt x="2124238" y="495757"/>
                </a:lnTo>
                <a:lnTo>
                  <a:pt x="2124238" y="495759"/>
                </a:lnTo>
                <a:close/>
              </a:path>
            </a:pathLst>
          </a:custGeom>
          <a:solidFill>
            <a:srgbClr val="FFB407"/>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78">
            <a:extLst>
              <a:ext uri="{FF2B5EF4-FFF2-40B4-BE49-F238E27FC236}">
                <a16:creationId xmlns:a16="http://schemas.microsoft.com/office/drawing/2014/main" id="{854951D4-2FD2-9E47-B42A-2C3304134636}"/>
              </a:ext>
            </a:extLst>
          </p:cNvPr>
          <p:cNvSpPr/>
          <p:nvPr/>
        </p:nvSpPr>
        <p:spPr>
          <a:xfrm>
            <a:off x="3944039" y="4158863"/>
            <a:ext cx="2754215" cy="495759"/>
          </a:xfrm>
          <a:custGeom>
            <a:avLst/>
            <a:gdLst>
              <a:gd name="connsiteX0" fmla="*/ 495760 w 2754215"/>
              <a:gd name="connsiteY0" fmla="*/ 0 h 495759"/>
              <a:gd name="connsiteX1" fmla="*/ 2754215 w 2754215"/>
              <a:gd name="connsiteY1" fmla="*/ 0 h 495759"/>
              <a:gd name="connsiteX2" fmla="*/ 2258455 w 2754215"/>
              <a:gd name="connsiteY2" fmla="*/ 495759 h 495759"/>
              <a:gd name="connsiteX3" fmla="*/ 0 w 2754215"/>
              <a:gd name="connsiteY3" fmla="*/ 495759 h 495759"/>
            </a:gdLst>
            <a:ahLst/>
            <a:cxnLst>
              <a:cxn ang="0">
                <a:pos x="connsiteX0" y="connsiteY0"/>
              </a:cxn>
              <a:cxn ang="0">
                <a:pos x="connsiteX1" y="connsiteY1"/>
              </a:cxn>
              <a:cxn ang="0">
                <a:pos x="connsiteX2" y="connsiteY2"/>
              </a:cxn>
              <a:cxn ang="0">
                <a:pos x="connsiteX3" y="connsiteY3"/>
              </a:cxn>
            </a:cxnLst>
            <a:rect l="l" t="t" r="r" b="b"/>
            <a:pathLst>
              <a:path w="2754215" h="495759">
                <a:moveTo>
                  <a:pt x="495760" y="0"/>
                </a:moveTo>
                <a:lnTo>
                  <a:pt x="2754215" y="0"/>
                </a:lnTo>
                <a:lnTo>
                  <a:pt x="2258455" y="495759"/>
                </a:lnTo>
                <a:lnTo>
                  <a:pt x="0" y="495759"/>
                </a:lnTo>
                <a:close/>
              </a:path>
            </a:pathLst>
          </a:custGeom>
          <a:solidFill>
            <a:srgbClr val="596784"/>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79">
            <a:extLst>
              <a:ext uri="{FF2B5EF4-FFF2-40B4-BE49-F238E27FC236}">
                <a16:creationId xmlns:a16="http://schemas.microsoft.com/office/drawing/2014/main" id="{EF7DE99D-0066-1A49-8043-ED73128C65D4}"/>
              </a:ext>
            </a:extLst>
          </p:cNvPr>
          <p:cNvSpPr/>
          <p:nvPr/>
        </p:nvSpPr>
        <p:spPr>
          <a:xfrm rot="5400000">
            <a:off x="3083713" y="5019188"/>
            <a:ext cx="2216406" cy="495759"/>
          </a:xfrm>
          <a:custGeom>
            <a:avLst/>
            <a:gdLst>
              <a:gd name="connsiteX0" fmla="*/ 0 w 2216406"/>
              <a:gd name="connsiteY0" fmla="*/ 0 h 495759"/>
              <a:gd name="connsiteX1" fmla="*/ 2216406 w 2216406"/>
              <a:gd name="connsiteY1" fmla="*/ 0 h 495759"/>
              <a:gd name="connsiteX2" fmla="*/ 2216406 w 2216406"/>
              <a:gd name="connsiteY2" fmla="*/ 0 h 495759"/>
              <a:gd name="connsiteX3" fmla="*/ 1720648 w 2216406"/>
              <a:gd name="connsiteY3" fmla="*/ 495759 h 495759"/>
              <a:gd name="connsiteX4" fmla="*/ 495758 w 2216406"/>
              <a:gd name="connsiteY4" fmla="*/ 495759 h 4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6406" h="495759">
                <a:moveTo>
                  <a:pt x="0" y="0"/>
                </a:moveTo>
                <a:lnTo>
                  <a:pt x="2216406" y="0"/>
                </a:lnTo>
                <a:lnTo>
                  <a:pt x="2216406" y="0"/>
                </a:lnTo>
                <a:lnTo>
                  <a:pt x="1720648" y="495759"/>
                </a:lnTo>
                <a:lnTo>
                  <a:pt x="495758" y="495759"/>
                </a:lnTo>
                <a:close/>
              </a:path>
            </a:pathLst>
          </a:custGeom>
          <a:solidFill>
            <a:srgbClr val="FFB407"/>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80">
            <a:extLst>
              <a:ext uri="{FF2B5EF4-FFF2-40B4-BE49-F238E27FC236}">
                <a16:creationId xmlns:a16="http://schemas.microsoft.com/office/drawing/2014/main" id="{F9DBF364-2426-FE44-A969-C315C8CB0463}"/>
              </a:ext>
            </a:extLst>
          </p:cNvPr>
          <p:cNvSpPr/>
          <p:nvPr/>
        </p:nvSpPr>
        <p:spPr>
          <a:xfrm>
            <a:off x="3944037" y="5879511"/>
            <a:ext cx="8247963" cy="495759"/>
          </a:xfrm>
          <a:custGeom>
            <a:avLst/>
            <a:gdLst>
              <a:gd name="connsiteX0" fmla="*/ 0 w 8247963"/>
              <a:gd name="connsiteY0" fmla="*/ 0 h 495759"/>
              <a:gd name="connsiteX1" fmla="*/ 8247963 w 8247963"/>
              <a:gd name="connsiteY1" fmla="*/ 0 h 495759"/>
              <a:gd name="connsiteX2" fmla="*/ 8247963 w 8247963"/>
              <a:gd name="connsiteY2" fmla="*/ 495759 h 495759"/>
              <a:gd name="connsiteX3" fmla="*/ 495760 w 8247963"/>
              <a:gd name="connsiteY3" fmla="*/ 495759 h 495759"/>
            </a:gdLst>
            <a:ahLst/>
            <a:cxnLst>
              <a:cxn ang="0">
                <a:pos x="connsiteX0" y="connsiteY0"/>
              </a:cxn>
              <a:cxn ang="0">
                <a:pos x="connsiteX1" y="connsiteY1"/>
              </a:cxn>
              <a:cxn ang="0">
                <a:pos x="connsiteX2" y="connsiteY2"/>
              </a:cxn>
              <a:cxn ang="0">
                <a:pos x="connsiteX3" y="connsiteY3"/>
              </a:cxn>
            </a:cxnLst>
            <a:rect l="l" t="t" r="r" b="b"/>
            <a:pathLst>
              <a:path w="8247963" h="495759">
                <a:moveTo>
                  <a:pt x="0" y="0"/>
                </a:moveTo>
                <a:lnTo>
                  <a:pt x="8247963" y="0"/>
                </a:lnTo>
                <a:lnTo>
                  <a:pt x="8247963" y="495759"/>
                </a:lnTo>
                <a:lnTo>
                  <a:pt x="495760" y="495759"/>
                </a:lnTo>
                <a:close/>
              </a:path>
            </a:pathLst>
          </a:custGeom>
          <a:solidFill>
            <a:srgbClr val="596784"/>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23">
            <a:extLst>
              <a:ext uri="{FF2B5EF4-FFF2-40B4-BE49-F238E27FC236}">
                <a16:creationId xmlns:a16="http://schemas.microsoft.com/office/drawing/2014/main" id="{679C8D83-8240-8B43-8E2C-3F9D3C432ABE}"/>
              </a:ext>
            </a:extLst>
          </p:cNvPr>
          <p:cNvSpPr/>
          <p:nvPr/>
        </p:nvSpPr>
        <p:spPr>
          <a:xfrm>
            <a:off x="1966937" y="2643287"/>
            <a:ext cx="1382189" cy="233955"/>
          </a:xfrm>
          <a:custGeom>
            <a:avLst/>
            <a:gdLst>
              <a:gd name="connsiteX0" fmla="*/ 0 w 2049137"/>
              <a:gd name="connsiteY0" fmla="*/ 121158 h 484632"/>
              <a:gd name="connsiteX1" fmla="*/ 1806821 w 2049137"/>
              <a:gd name="connsiteY1" fmla="*/ 121158 h 484632"/>
              <a:gd name="connsiteX2" fmla="*/ 1806821 w 2049137"/>
              <a:gd name="connsiteY2" fmla="*/ 0 h 484632"/>
              <a:gd name="connsiteX3" fmla="*/ 2049137 w 2049137"/>
              <a:gd name="connsiteY3" fmla="*/ 242316 h 484632"/>
              <a:gd name="connsiteX4" fmla="*/ 1806821 w 2049137"/>
              <a:gd name="connsiteY4" fmla="*/ 484632 h 484632"/>
              <a:gd name="connsiteX5" fmla="*/ 1806821 w 2049137"/>
              <a:gd name="connsiteY5" fmla="*/ 363474 h 484632"/>
              <a:gd name="connsiteX6" fmla="*/ 0 w 2049137"/>
              <a:gd name="connsiteY6" fmla="*/ 363474 h 484632"/>
              <a:gd name="connsiteX7" fmla="*/ 0 w 2049137"/>
              <a:gd name="connsiteY7" fmla="*/ 121158 h 484632"/>
              <a:gd name="connsiteX0" fmla="*/ 0 w 2049137"/>
              <a:gd name="connsiteY0" fmla="*/ 363474 h 484632"/>
              <a:gd name="connsiteX1" fmla="*/ 1806821 w 2049137"/>
              <a:gd name="connsiteY1" fmla="*/ 121158 h 484632"/>
              <a:gd name="connsiteX2" fmla="*/ 1806821 w 2049137"/>
              <a:gd name="connsiteY2" fmla="*/ 0 h 484632"/>
              <a:gd name="connsiteX3" fmla="*/ 2049137 w 2049137"/>
              <a:gd name="connsiteY3" fmla="*/ 242316 h 484632"/>
              <a:gd name="connsiteX4" fmla="*/ 1806821 w 2049137"/>
              <a:gd name="connsiteY4" fmla="*/ 484632 h 484632"/>
              <a:gd name="connsiteX5" fmla="*/ 1806821 w 2049137"/>
              <a:gd name="connsiteY5" fmla="*/ 363474 h 484632"/>
              <a:gd name="connsiteX6" fmla="*/ 0 w 2049137"/>
              <a:gd name="connsiteY6" fmla="*/ 363474 h 484632"/>
              <a:gd name="connsiteX0" fmla="*/ 0 w 2079617"/>
              <a:gd name="connsiteY0" fmla="*/ 246634 h 484632"/>
              <a:gd name="connsiteX1" fmla="*/ 1837301 w 2079617"/>
              <a:gd name="connsiteY1" fmla="*/ 121158 h 484632"/>
              <a:gd name="connsiteX2" fmla="*/ 1837301 w 2079617"/>
              <a:gd name="connsiteY2" fmla="*/ 0 h 484632"/>
              <a:gd name="connsiteX3" fmla="*/ 2079617 w 2079617"/>
              <a:gd name="connsiteY3" fmla="*/ 242316 h 484632"/>
              <a:gd name="connsiteX4" fmla="*/ 1837301 w 2079617"/>
              <a:gd name="connsiteY4" fmla="*/ 484632 h 484632"/>
              <a:gd name="connsiteX5" fmla="*/ 1837301 w 2079617"/>
              <a:gd name="connsiteY5" fmla="*/ 363474 h 484632"/>
              <a:gd name="connsiteX6" fmla="*/ 0 w 2079617"/>
              <a:gd name="connsiteY6" fmla="*/ 246634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9617" h="484632">
                <a:moveTo>
                  <a:pt x="0" y="246634"/>
                </a:moveTo>
                <a:lnTo>
                  <a:pt x="1837301" y="121158"/>
                </a:lnTo>
                <a:lnTo>
                  <a:pt x="1837301" y="0"/>
                </a:lnTo>
                <a:lnTo>
                  <a:pt x="2079617" y="242316"/>
                </a:lnTo>
                <a:lnTo>
                  <a:pt x="1837301" y="484632"/>
                </a:lnTo>
                <a:lnTo>
                  <a:pt x="1837301" y="363474"/>
                </a:lnTo>
                <a:lnTo>
                  <a:pt x="0" y="246634"/>
                </a:lnTo>
                <a:close/>
              </a:path>
            </a:pathLst>
          </a:custGeom>
          <a:solidFill>
            <a:srgbClr val="FFB4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23">
            <a:extLst>
              <a:ext uri="{FF2B5EF4-FFF2-40B4-BE49-F238E27FC236}">
                <a16:creationId xmlns:a16="http://schemas.microsoft.com/office/drawing/2014/main" id="{ECFE672C-A2A3-2144-98A7-6EC0EC451146}"/>
              </a:ext>
            </a:extLst>
          </p:cNvPr>
          <p:cNvSpPr/>
          <p:nvPr/>
        </p:nvSpPr>
        <p:spPr>
          <a:xfrm>
            <a:off x="8068018" y="6023112"/>
            <a:ext cx="1382189" cy="233955"/>
          </a:xfrm>
          <a:custGeom>
            <a:avLst/>
            <a:gdLst>
              <a:gd name="connsiteX0" fmla="*/ 0 w 2049137"/>
              <a:gd name="connsiteY0" fmla="*/ 121158 h 484632"/>
              <a:gd name="connsiteX1" fmla="*/ 1806821 w 2049137"/>
              <a:gd name="connsiteY1" fmla="*/ 121158 h 484632"/>
              <a:gd name="connsiteX2" fmla="*/ 1806821 w 2049137"/>
              <a:gd name="connsiteY2" fmla="*/ 0 h 484632"/>
              <a:gd name="connsiteX3" fmla="*/ 2049137 w 2049137"/>
              <a:gd name="connsiteY3" fmla="*/ 242316 h 484632"/>
              <a:gd name="connsiteX4" fmla="*/ 1806821 w 2049137"/>
              <a:gd name="connsiteY4" fmla="*/ 484632 h 484632"/>
              <a:gd name="connsiteX5" fmla="*/ 1806821 w 2049137"/>
              <a:gd name="connsiteY5" fmla="*/ 363474 h 484632"/>
              <a:gd name="connsiteX6" fmla="*/ 0 w 2049137"/>
              <a:gd name="connsiteY6" fmla="*/ 363474 h 484632"/>
              <a:gd name="connsiteX7" fmla="*/ 0 w 2049137"/>
              <a:gd name="connsiteY7" fmla="*/ 121158 h 484632"/>
              <a:gd name="connsiteX0" fmla="*/ 0 w 2049137"/>
              <a:gd name="connsiteY0" fmla="*/ 363474 h 484632"/>
              <a:gd name="connsiteX1" fmla="*/ 1806821 w 2049137"/>
              <a:gd name="connsiteY1" fmla="*/ 121158 h 484632"/>
              <a:gd name="connsiteX2" fmla="*/ 1806821 w 2049137"/>
              <a:gd name="connsiteY2" fmla="*/ 0 h 484632"/>
              <a:gd name="connsiteX3" fmla="*/ 2049137 w 2049137"/>
              <a:gd name="connsiteY3" fmla="*/ 242316 h 484632"/>
              <a:gd name="connsiteX4" fmla="*/ 1806821 w 2049137"/>
              <a:gd name="connsiteY4" fmla="*/ 484632 h 484632"/>
              <a:gd name="connsiteX5" fmla="*/ 1806821 w 2049137"/>
              <a:gd name="connsiteY5" fmla="*/ 363474 h 484632"/>
              <a:gd name="connsiteX6" fmla="*/ 0 w 2049137"/>
              <a:gd name="connsiteY6" fmla="*/ 363474 h 484632"/>
              <a:gd name="connsiteX0" fmla="*/ 0 w 2079617"/>
              <a:gd name="connsiteY0" fmla="*/ 246634 h 484632"/>
              <a:gd name="connsiteX1" fmla="*/ 1837301 w 2079617"/>
              <a:gd name="connsiteY1" fmla="*/ 121158 h 484632"/>
              <a:gd name="connsiteX2" fmla="*/ 1837301 w 2079617"/>
              <a:gd name="connsiteY2" fmla="*/ 0 h 484632"/>
              <a:gd name="connsiteX3" fmla="*/ 2079617 w 2079617"/>
              <a:gd name="connsiteY3" fmla="*/ 242316 h 484632"/>
              <a:gd name="connsiteX4" fmla="*/ 1837301 w 2079617"/>
              <a:gd name="connsiteY4" fmla="*/ 484632 h 484632"/>
              <a:gd name="connsiteX5" fmla="*/ 1837301 w 2079617"/>
              <a:gd name="connsiteY5" fmla="*/ 363474 h 484632"/>
              <a:gd name="connsiteX6" fmla="*/ 0 w 2079617"/>
              <a:gd name="connsiteY6" fmla="*/ 246634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9617" h="484632">
                <a:moveTo>
                  <a:pt x="0" y="246634"/>
                </a:moveTo>
                <a:lnTo>
                  <a:pt x="1837301" y="121158"/>
                </a:lnTo>
                <a:lnTo>
                  <a:pt x="1837301" y="0"/>
                </a:lnTo>
                <a:lnTo>
                  <a:pt x="2079617" y="242316"/>
                </a:lnTo>
                <a:lnTo>
                  <a:pt x="1837301" y="484632"/>
                </a:lnTo>
                <a:lnTo>
                  <a:pt x="1837301" y="363474"/>
                </a:lnTo>
                <a:lnTo>
                  <a:pt x="0" y="246634"/>
                </a:lnTo>
                <a:close/>
              </a:path>
            </a:pathLst>
          </a:custGeom>
          <a:solidFill>
            <a:srgbClr val="FFB4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562F3D95-16BC-AD4A-8CE1-0D370E5AE0F8}"/>
              </a:ext>
            </a:extLst>
          </p:cNvPr>
          <p:cNvSpPr/>
          <p:nvPr/>
        </p:nvSpPr>
        <p:spPr>
          <a:xfrm>
            <a:off x="6669923" y="2861921"/>
            <a:ext cx="4828854" cy="1134157"/>
          </a:xfrm>
          <a:prstGeom prst="rect">
            <a:avLst/>
          </a:prstGeom>
        </p:spPr>
        <p:txBody>
          <a:bodyPr wrap="square">
            <a:spAutoFit/>
          </a:bodyPr>
          <a:lstStyle/>
          <a:p>
            <a:pPr>
              <a:lnSpc>
                <a:spcPct val="115000"/>
              </a:lnSpc>
              <a:buFont typeface="Wingdings" charset="0"/>
              <a:buNone/>
              <a:defRPr/>
            </a:pPr>
            <a:r>
              <a:rPr lang="zh-CN" altLang="en-US" sz="2000" b="1" dirty="0"/>
              <a:t>（</a:t>
            </a:r>
            <a:r>
              <a:rPr lang="en-US" altLang="zh-CN" sz="2000" b="1" dirty="0"/>
              <a:t>1</a:t>
            </a:r>
            <a:r>
              <a:rPr lang="zh-CN" altLang="en-US" sz="2000" b="1" dirty="0"/>
              <a:t>）进行有效性检查，检查查询的表、视图等是否存在。如果存在，则从数据字典中取出视图的定义。</a:t>
            </a:r>
            <a:endParaRPr lang="en-US" altLang="zh-CN" sz="2000" b="1" dirty="0"/>
          </a:p>
        </p:txBody>
      </p:sp>
      <p:sp>
        <p:nvSpPr>
          <p:cNvPr id="12" name="矩形 11">
            <a:extLst>
              <a:ext uri="{FF2B5EF4-FFF2-40B4-BE49-F238E27FC236}">
                <a16:creationId xmlns:a16="http://schemas.microsoft.com/office/drawing/2014/main" id="{8B167A4C-A680-6F40-A29A-B778210F5641}"/>
              </a:ext>
            </a:extLst>
          </p:cNvPr>
          <p:cNvSpPr/>
          <p:nvPr/>
        </p:nvSpPr>
        <p:spPr>
          <a:xfrm>
            <a:off x="340623" y="4617501"/>
            <a:ext cx="3382109" cy="1134157"/>
          </a:xfrm>
          <a:prstGeom prst="rect">
            <a:avLst/>
          </a:prstGeom>
        </p:spPr>
        <p:txBody>
          <a:bodyPr wrap="square">
            <a:spAutoFit/>
          </a:bodyPr>
          <a:lstStyle/>
          <a:p>
            <a:pPr>
              <a:lnSpc>
                <a:spcPct val="115000"/>
              </a:lnSpc>
              <a:buFont typeface="Wingdings" charset="0"/>
              <a:buNone/>
              <a:defRPr/>
            </a:pPr>
            <a:r>
              <a:rPr lang="zh-CN" altLang="en-US" sz="2000" b="1" dirty="0"/>
              <a:t>（</a:t>
            </a:r>
            <a:r>
              <a:rPr lang="en-US" altLang="zh-CN" sz="2000" b="1" dirty="0"/>
              <a:t>2</a:t>
            </a:r>
            <a:r>
              <a:rPr lang="zh-CN" altLang="en-US" sz="2000" b="1" dirty="0"/>
              <a:t>）把视图定义中的子查询与用户的查询结合起来，转换成等价的对基本表的查询。</a:t>
            </a:r>
            <a:endParaRPr lang="en-US" altLang="zh-CN" sz="2000" b="1" dirty="0"/>
          </a:p>
        </p:txBody>
      </p:sp>
      <p:sp>
        <p:nvSpPr>
          <p:cNvPr id="13" name="矩形 12">
            <a:extLst>
              <a:ext uri="{FF2B5EF4-FFF2-40B4-BE49-F238E27FC236}">
                <a16:creationId xmlns:a16="http://schemas.microsoft.com/office/drawing/2014/main" id="{5EFA0A05-4E52-B946-8F39-C0F1D69A208A}"/>
              </a:ext>
            </a:extLst>
          </p:cNvPr>
          <p:cNvSpPr/>
          <p:nvPr/>
        </p:nvSpPr>
        <p:spPr>
          <a:xfrm>
            <a:off x="6669923" y="5383204"/>
            <a:ext cx="3686186" cy="426271"/>
          </a:xfrm>
          <a:prstGeom prst="rect">
            <a:avLst/>
          </a:prstGeom>
        </p:spPr>
        <p:txBody>
          <a:bodyPr wrap="square">
            <a:spAutoFit/>
          </a:bodyPr>
          <a:lstStyle/>
          <a:p>
            <a:pPr>
              <a:lnSpc>
                <a:spcPct val="115000"/>
              </a:lnSpc>
              <a:buFont typeface="Wingdings" charset="0"/>
              <a:buNone/>
              <a:defRPr/>
            </a:pPr>
            <a:r>
              <a:rPr lang="zh-CN" altLang="en-US" sz="2000" b="1" dirty="0"/>
              <a:t>（</a:t>
            </a:r>
            <a:r>
              <a:rPr lang="en-US" altLang="zh-CN" sz="2000" b="1" dirty="0"/>
              <a:t>3</a:t>
            </a:r>
            <a:r>
              <a:rPr lang="zh-CN" altLang="en-US" sz="2000" b="1" dirty="0"/>
              <a:t>）执行</a:t>
            </a:r>
            <a:r>
              <a:rPr lang="zh-CN" altLang="en-US" sz="2000" b="1" dirty="0">
                <a:solidFill>
                  <a:srgbClr val="B32019"/>
                </a:solidFill>
              </a:rPr>
              <a:t>修正</a:t>
            </a:r>
            <a:r>
              <a:rPr lang="zh-CN" altLang="en-US" sz="2000" b="1" dirty="0"/>
              <a:t>后的查询。</a:t>
            </a:r>
          </a:p>
        </p:txBody>
      </p:sp>
      <p:sp>
        <p:nvSpPr>
          <p:cNvPr id="15" name="矩形 14">
            <a:extLst>
              <a:ext uri="{FF2B5EF4-FFF2-40B4-BE49-F238E27FC236}">
                <a16:creationId xmlns:a16="http://schemas.microsoft.com/office/drawing/2014/main" id="{4EAA59DF-EFEC-D242-951F-CB0C72F9B927}"/>
              </a:ext>
            </a:extLst>
          </p:cNvPr>
          <p:cNvSpPr/>
          <p:nvPr/>
        </p:nvSpPr>
        <p:spPr>
          <a:xfrm>
            <a:off x="674732" y="1308386"/>
            <a:ext cx="6096000" cy="1061060"/>
          </a:xfrm>
          <a:prstGeom prst="rect">
            <a:avLst/>
          </a:prstGeom>
        </p:spPr>
        <p:txBody>
          <a:bodyPr>
            <a:spAutoFit/>
          </a:bodyPr>
          <a:lstStyle/>
          <a:p>
            <a:pPr>
              <a:lnSpc>
                <a:spcPct val="150000"/>
              </a:lnSpc>
              <a:spcAft>
                <a:spcPct val="30000"/>
              </a:spcAft>
              <a:buFont typeface="Wingdings" charset="0"/>
              <a:buNone/>
              <a:defRPr/>
            </a:pPr>
            <a:r>
              <a:rPr lang="zh-CN" altLang="en-US" sz="2000" b="1" dirty="0"/>
              <a:t>从用户角度：查询视图与查询基本表相同</a:t>
            </a:r>
            <a:endParaRPr lang="en-US" altLang="zh-CN" sz="2000" b="1" dirty="0"/>
          </a:p>
          <a:p>
            <a:pPr>
              <a:lnSpc>
                <a:spcPct val="150000"/>
              </a:lnSpc>
              <a:buFont typeface="Wingdings" charset="0"/>
              <a:buNone/>
              <a:defRPr/>
            </a:pPr>
            <a:r>
              <a:rPr lang="en-US" altLang="zh-CN" sz="2000" b="1" dirty="0"/>
              <a:t>DBMS</a:t>
            </a:r>
            <a:r>
              <a:rPr lang="zh-CN" altLang="en-US" sz="2000" b="1" dirty="0"/>
              <a:t>实现视图查询的</a:t>
            </a:r>
            <a:r>
              <a:rPr lang="zh-CN" altLang="en-US" sz="2000" b="1" dirty="0">
                <a:solidFill>
                  <a:srgbClr val="C00000"/>
                </a:solidFill>
              </a:rPr>
              <a:t>步骤</a:t>
            </a:r>
            <a:r>
              <a:rPr lang="zh-CN" altLang="en-US" sz="2000" b="1" dirty="0"/>
              <a:t>：</a:t>
            </a:r>
            <a:endParaRPr lang="en-US" altLang="zh-CN" sz="2000" b="1" dirty="0"/>
          </a:p>
        </p:txBody>
      </p:sp>
    </p:spTree>
    <p:extLst>
      <p:ext uri="{BB962C8B-B14F-4D97-AF65-F5344CB8AC3E}">
        <p14:creationId xmlns:p14="http://schemas.microsoft.com/office/powerpoint/2010/main" val="2652221505"/>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750"/>
                                        <p:tgtEl>
                                          <p:spTgt spid="4"/>
                                        </p:tgtEl>
                                      </p:cBhvr>
                                    </p:animEffect>
                                  </p:childTnLst>
                                </p:cTn>
                              </p:par>
                              <p:par>
                                <p:cTn id="8" presetID="22" presetClass="entr" presetSubtype="2" fill="hold" grpId="0" nodeType="withEffect">
                                  <p:stCondLst>
                                    <p:cond delay="80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750"/>
                                        <p:tgtEl>
                                          <p:spTgt spid="5"/>
                                        </p:tgtEl>
                                      </p:cBhvr>
                                    </p:animEffect>
                                  </p:childTnLst>
                                </p:cTn>
                              </p:par>
                              <p:par>
                                <p:cTn id="11" presetID="22" presetClass="entr" presetSubtype="1" fill="hold" grpId="0" nodeType="withEffect">
                                  <p:stCondLst>
                                    <p:cond delay="120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750"/>
                                        <p:tgtEl>
                                          <p:spTgt spid="6"/>
                                        </p:tgtEl>
                                      </p:cBhvr>
                                    </p:animEffect>
                                  </p:childTnLst>
                                </p:cTn>
                              </p:par>
                              <p:par>
                                <p:cTn id="14" presetID="22" presetClass="entr" presetSubtype="8" fill="hold" grpId="0" nodeType="withEffect">
                                  <p:stCondLst>
                                    <p:cond delay="160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750"/>
                                        <p:tgtEl>
                                          <p:spTgt spid="7"/>
                                        </p:tgtEl>
                                      </p:cBhvr>
                                    </p:animEffect>
                                  </p:childTnLst>
                                </p:cTn>
                              </p:par>
                            </p:childTnLst>
                          </p:cTn>
                        </p:par>
                        <p:par>
                          <p:cTn id="17" fill="hold">
                            <p:stCondLst>
                              <p:cond delay="2350"/>
                            </p:stCondLst>
                            <p:childTnLst>
                              <p:par>
                                <p:cTn id="18" presetID="2" presetClass="entr" presetSubtype="8"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0-#ppt_w/2"/>
                                          </p:val>
                                        </p:tav>
                                        <p:tav tm="100000">
                                          <p:val>
                                            <p:strVal val="#ppt_x"/>
                                          </p:val>
                                        </p:tav>
                                      </p:tavLst>
                                    </p:anim>
                                    <p:anim calcmode="lin" valueType="num">
                                      <p:cBhvr additive="base">
                                        <p:cTn id="21" dur="500" fill="hold"/>
                                        <p:tgtEl>
                                          <p:spTgt spid="8"/>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childTnLst>
                          </p:cTn>
                        </p:par>
                        <p:par>
                          <p:cTn id="26" fill="hold">
                            <p:stCondLst>
                              <p:cond delay="2850"/>
                            </p:stCondLst>
                            <p:childTnLst>
                              <p:par>
                                <p:cTn id="27" presetID="22" presetClass="entr" presetSubtype="8"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750"/>
                                        <p:tgtEl>
                                          <p:spTgt spid="11"/>
                                        </p:tgtEl>
                                      </p:cBhvr>
                                    </p:animEffect>
                                  </p:childTnLst>
                                </p:cTn>
                              </p:par>
                            </p:childTnLst>
                          </p:cTn>
                        </p:par>
                        <p:par>
                          <p:cTn id="30" fill="hold">
                            <p:stCondLst>
                              <p:cond delay="3600"/>
                            </p:stCondLst>
                            <p:childTnLst>
                              <p:par>
                                <p:cTn id="31" presetID="22" presetClass="entr" presetSubtype="2"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right)">
                                      <p:cBhvr>
                                        <p:cTn id="33" dur="750"/>
                                        <p:tgtEl>
                                          <p:spTgt spid="12"/>
                                        </p:tgtEl>
                                      </p:cBhvr>
                                    </p:animEffect>
                                  </p:childTnLst>
                                </p:cTn>
                              </p:par>
                            </p:childTnLst>
                          </p:cTn>
                        </p:par>
                        <p:par>
                          <p:cTn id="34" fill="hold">
                            <p:stCondLst>
                              <p:cond delay="4350"/>
                            </p:stCondLst>
                            <p:childTnLst>
                              <p:par>
                                <p:cTn id="35" presetID="22" presetClass="entr" presetSubtype="8"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750"/>
                                        <p:tgtEl>
                                          <p:spTgt spid="13"/>
                                        </p:tgtEl>
                                      </p:cBhvr>
                                    </p:animEffect>
                                  </p:childTnLst>
                                </p:cTn>
                              </p:par>
                            </p:childTnLst>
                          </p:cTn>
                        </p:par>
                        <p:par>
                          <p:cTn id="38" fill="hold">
                            <p:stCondLst>
                              <p:cond delay="5100"/>
                            </p:stCondLst>
                            <p:childTnLst>
                              <p:par>
                                <p:cTn id="39" presetID="22" presetClass="entr" presetSubtype="8"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 grpId="0" animBg="1"/>
      <p:bldP spid="5" grpId="0" animBg="1"/>
      <p:bldP spid="6" grpId="0" animBg="1"/>
      <p:bldP spid="7" grpId="0" animBg="1"/>
      <p:bldP spid="8" grpId="0" animBg="1"/>
      <p:bldP spid="9" grpId="0" animBg="1"/>
      <p:bldP spid="11" grpId="0"/>
      <p:bldP spid="12" grpId="0"/>
      <p:bldP spid="13"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a:extLst>
              <a:ext uri="{FF2B5EF4-FFF2-40B4-BE49-F238E27FC236}">
                <a16:creationId xmlns:a16="http://schemas.microsoft.com/office/drawing/2014/main" id="{EEF285EE-DEE7-C149-9C3A-C501D41003EC}"/>
              </a:ext>
            </a:extLst>
          </p:cNvPr>
          <p:cNvSpPr>
            <a:spLocks noGrp="1" noChangeArrowheads="1"/>
          </p:cNvSpPr>
          <p:nvPr>
            <p:ph type="title"/>
          </p:nvPr>
        </p:nvSpPr>
        <p:spPr/>
        <p:txBody>
          <a:bodyPr/>
          <a:lstStyle/>
          <a:p>
            <a:pPr>
              <a:defRPr/>
            </a:pPr>
            <a:r>
              <a:rPr lang="en-US" altLang="zh-CN" dirty="0">
                <a:solidFill>
                  <a:schemeClr val="bg2">
                    <a:lumMod val="10000"/>
                  </a:schemeClr>
                </a:solidFill>
              </a:rPr>
              <a:t>5.6.2</a:t>
            </a:r>
            <a:r>
              <a:rPr lang="zh-CN" altLang="en-US" dirty="0">
                <a:solidFill>
                  <a:schemeClr val="bg2">
                    <a:lumMod val="10000"/>
                  </a:schemeClr>
                </a:solidFill>
              </a:rPr>
              <a:t> 基于视图的查询</a:t>
            </a:r>
          </a:p>
        </p:txBody>
      </p:sp>
      <p:sp>
        <p:nvSpPr>
          <p:cNvPr id="727043" name="Rectangle 3">
            <a:extLst>
              <a:ext uri="{FF2B5EF4-FFF2-40B4-BE49-F238E27FC236}">
                <a16:creationId xmlns:a16="http://schemas.microsoft.com/office/drawing/2014/main" id="{4306BDBE-979D-F547-AC87-B82229D2D74D}"/>
              </a:ext>
            </a:extLst>
          </p:cNvPr>
          <p:cNvSpPr>
            <a:spLocks noGrp="1" noChangeArrowheads="1"/>
          </p:cNvSpPr>
          <p:nvPr>
            <p:ph idx="1"/>
          </p:nvPr>
        </p:nvSpPr>
        <p:spPr>
          <a:xfrm>
            <a:off x="0" y="1022086"/>
            <a:ext cx="6379029" cy="4872270"/>
          </a:xfrm>
        </p:spPr>
        <p:txBody>
          <a:bodyPr>
            <a:normAutofit/>
          </a:bodyPr>
          <a:lstStyle/>
          <a:p>
            <a:pPr>
              <a:buFont typeface="Wingdings" pitchFamily="2" charset="2"/>
              <a:buNone/>
            </a:pPr>
            <a:r>
              <a:rPr lang="zh-CN" altLang="en-US" sz="2000" b="1" dirty="0">
                <a:latin typeface="Times New Roman" panose="02020603050405020304" pitchFamily="18" charset="0"/>
              </a:rPr>
              <a:t>例：在信息系学生的视图中找出年龄小于</a:t>
            </a:r>
            <a:r>
              <a:rPr lang="en-US" altLang="zh-CN" sz="2000" b="1" dirty="0">
                <a:latin typeface="Times New Roman" panose="02020603050405020304" pitchFamily="18" charset="0"/>
              </a:rPr>
              <a:t>20</a:t>
            </a:r>
            <a:r>
              <a:rPr lang="zh-CN" altLang="en-US" sz="2000" b="1" dirty="0">
                <a:latin typeface="Times New Roman" panose="02020603050405020304" pitchFamily="18" charset="0"/>
              </a:rPr>
              <a:t>岁的学生。</a:t>
            </a:r>
            <a:endParaRPr lang="en-US" altLang="zh-CN" sz="2000" b="1" dirty="0">
              <a:latin typeface="Times New Roman" panose="02020603050405020304" pitchFamily="18" charset="0"/>
            </a:endParaRPr>
          </a:p>
          <a:p>
            <a:pPr marL="9525" lvl="1" indent="0">
              <a:spcBef>
                <a:spcPts val="0"/>
              </a:spcBef>
              <a:buFont typeface="Wingdings" pitchFamily="2" charset="2"/>
              <a:buNone/>
            </a:pPr>
            <a:r>
              <a:rPr lang="en-US" altLang="zh-CN" sz="2000" b="1" dirty="0">
                <a:latin typeface="Times New Roman" panose="02020603050405020304" pitchFamily="18" charset="0"/>
              </a:rPr>
              <a:t>   SELECT   </a:t>
            </a:r>
            <a:r>
              <a:rPr lang="en-US" altLang="zh-CN" sz="2000" b="1" dirty="0" err="1">
                <a:latin typeface="Times New Roman" panose="02020603050405020304" pitchFamily="18" charset="0"/>
              </a:rPr>
              <a:t>Sno</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Sage</a:t>
            </a:r>
          </a:p>
          <a:p>
            <a:pPr marL="9525" lvl="1" indent="0">
              <a:spcBef>
                <a:spcPts val="0"/>
              </a:spcBef>
              <a:buFont typeface="Wingdings" pitchFamily="2" charset="2"/>
              <a:buNone/>
            </a:pPr>
            <a:r>
              <a:rPr lang="en-US" altLang="zh-CN" sz="2000" b="1" dirty="0">
                <a:latin typeface="Times New Roman" panose="02020603050405020304" pitchFamily="18" charset="0"/>
              </a:rPr>
              <a:t>    </a:t>
            </a:r>
            <a:r>
              <a:rPr lang="zh-CN" altLang="en-US" sz="2000" b="1" dirty="0">
                <a:latin typeface="Times New Roman" panose="02020603050405020304" pitchFamily="18" charset="0"/>
              </a:rPr>
              <a:t>   </a:t>
            </a:r>
            <a:r>
              <a:rPr lang="en-US" altLang="zh-CN" sz="2000" b="1" dirty="0">
                <a:latin typeface="Times New Roman" panose="02020603050405020304" pitchFamily="18" charset="0"/>
              </a:rPr>
              <a:t>FROM      </a:t>
            </a:r>
            <a:r>
              <a:rPr lang="en-US" altLang="zh-CN" sz="2000" b="1" dirty="0" err="1">
                <a:latin typeface="Times New Roman" panose="02020603050405020304" pitchFamily="18" charset="0"/>
              </a:rPr>
              <a:t>IS_Student</a:t>
            </a:r>
            <a:endParaRPr lang="en-US" altLang="zh-CN" sz="2000" b="1" dirty="0">
              <a:latin typeface="Times New Roman" panose="02020603050405020304" pitchFamily="18" charset="0"/>
            </a:endParaRPr>
          </a:p>
          <a:p>
            <a:pPr marL="9525" lvl="1" indent="0">
              <a:spcBef>
                <a:spcPts val="0"/>
              </a:spcBef>
              <a:buFont typeface="Wingdings" pitchFamily="2" charset="2"/>
              <a:buNone/>
            </a:pPr>
            <a:r>
              <a:rPr lang="en-US" altLang="zh-CN" sz="2000" b="1" dirty="0">
                <a:latin typeface="Times New Roman" panose="02020603050405020304" pitchFamily="18" charset="0"/>
              </a:rPr>
              <a:t>   </a:t>
            </a:r>
            <a:r>
              <a:rPr lang="zh-CN" altLang="en-US" sz="2000" b="1" dirty="0">
                <a:latin typeface="Times New Roman" panose="02020603050405020304" pitchFamily="18" charset="0"/>
              </a:rPr>
              <a:t>    </a:t>
            </a:r>
            <a:r>
              <a:rPr lang="en-US" altLang="zh-CN" sz="2000" b="1" dirty="0">
                <a:latin typeface="Times New Roman" panose="02020603050405020304" pitchFamily="18" charset="0"/>
              </a:rPr>
              <a:t>WHERE   Sage&lt;20</a:t>
            </a:r>
            <a:r>
              <a:rPr lang="zh-CN" altLang="en-US" sz="2000" b="1" dirty="0">
                <a:latin typeface="Times New Roman" panose="02020603050405020304" pitchFamily="18" charset="0"/>
              </a:rPr>
              <a:t>；</a:t>
            </a:r>
            <a:endParaRPr lang="en-US" altLang="zh-CN" sz="2000" b="1" dirty="0">
              <a:latin typeface="Times New Roman" panose="02020603050405020304" pitchFamily="18" charset="0"/>
            </a:endParaRPr>
          </a:p>
          <a:p>
            <a:pPr marL="9525" lvl="1" indent="0">
              <a:buFont typeface="Wingdings" pitchFamily="2" charset="2"/>
              <a:buNone/>
            </a:pPr>
            <a:r>
              <a:rPr lang="en-US" altLang="zh-CN" sz="2000" b="1" dirty="0" err="1">
                <a:solidFill>
                  <a:srgbClr val="A50021"/>
                </a:solidFill>
                <a:latin typeface="Times New Roman" panose="02020603050405020304" pitchFamily="18" charset="0"/>
              </a:rPr>
              <a:t>IS_Student</a:t>
            </a:r>
            <a:r>
              <a:rPr lang="zh-CN" altLang="en-US" sz="2000" b="1" dirty="0">
                <a:solidFill>
                  <a:srgbClr val="A50021"/>
                </a:solidFill>
                <a:latin typeface="Times New Roman" panose="02020603050405020304" pitchFamily="18" charset="0"/>
              </a:rPr>
              <a:t>视图的定义</a:t>
            </a:r>
            <a:r>
              <a:rPr lang="en-US" altLang="zh-CN" sz="2000" b="1" dirty="0">
                <a:solidFill>
                  <a:srgbClr val="A50021"/>
                </a:solidFill>
                <a:latin typeface="Times New Roman" panose="02020603050405020304" pitchFamily="18" charset="0"/>
              </a:rPr>
              <a:t> </a:t>
            </a:r>
            <a:r>
              <a:rPr lang="zh-CN" altLang="en-US" sz="2000" b="1" dirty="0">
                <a:solidFill>
                  <a:srgbClr val="A50021"/>
                </a:solidFill>
                <a:latin typeface="Times New Roman" panose="02020603050405020304" pitchFamily="18" charset="0"/>
              </a:rPr>
              <a:t>：</a:t>
            </a:r>
            <a:endParaRPr lang="en-US" altLang="zh-CN" sz="2000" b="1" dirty="0">
              <a:solidFill>
                <a:srgbClr val="A50021"/>
              </a:solidFill>
              <a:latin typeface="Times New Roman" panose="02020603050405020304" pitchFamily="18" charset="0"/>
            </a:endParaRPr>
          </a:p>
          <a:p>
            <a:pPr marL="9525" lvl="1" indent="0">
              <a:spcBef>
                <a:spcPts val="0"/>
              </a:spcBef>
              <a:buFont typeface="Wingdings" pitchFamily="2" charset="2"/>
              <a:buNone/>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CREATE VIEW </a:t>
            </a:r>
            <a:r>
              <a:rPr lang="en-US" altLang="zh-CN" sz="2000" b="1" dirty="0" err="1">
                <a:latin typeface="Times New Roman" panose="02020603050405020304" pitchFamily="18" charset="0"/>
              </a:rPr>
              <a:t>IS_Student</a:t>
            </a:r>
            <a:endParaRPr lang="en-US" altLang="zh-CN" sz="2000" b="1" dirty="0">
              <a:latin typeface="Times New Roman" panose="02020603050405020304" pitchFamily="18" charset="0"/>
            </a:endParaRPr>
          </a:p>
          <a:p>
            <a:pPr lvl="1">
              <a:spcBef>
                <a:spcPts val="0"/>
              </a:spcBef>
              <a:buFont typeface="Wingdings" pitchFamily="2" charset="2"/>
              <a:buNone/>
            </a:pPr>
            <a:r>
              <a:rPr lang="en-US" altLang="zh-CN" sz="2000" b="1" dirty="0">
                <a:latin typeface="Times New Roman" panose="02020603050405020304" pitchFamily="18" charset="0"/>
              </a:rPr>
              <a:t>AS </a:t>
            </a:r>
          </a:p>
          <a:p>
            <a:pPr lvl="1">
              <a:spcBef>
                <a:spcPts val="0"/>
              </a:spcBef>
              <a:buFont typeface="Wingdings" pitchFamily="2" charset="2"/>
              <a:buNone/>
            </a:pPr>
            <a:r>
              <a:rPr lang="en-US" altLang="zh-CN" sz="2000" b="1" dirty="0">
                <a:latin typeface="Times New Roman" panose="02020603050405020304" pitchFamily="18" charset="0"/>
              </a:rPr>
              <a:t>SELECT </a:t>
            </a:r>
            <a:r>
              <a:rPr lang="en-US" altLang="zh-CN" sz="2000" b="1" dirty="0" err="1">
                <a:latin typeface="Times New Roman" panose="02020603050405020304" pitchFamily="18" charset="0"/>
              </a:rPr>
              <a:t>Sno</a:t>
            </a:r>
            <a:r>
              <a:rPr lang="zh-CN" altLang="en-US" sz="2000" b="1" dirty="0">
                <a:latin typeface="Times New Roman" panose="02020603050405020304" pitchFamily="18" charset="0"/>
              </a:rPr>
              <a:t>，</a:t>
            </a:r>
            <a:r>
              <a:rPr lang="en-US" altLang="zh-CN" sz="2000" b="1" dirty="0" err="1">
                <a:latin typeface="Times New Roman" panose="02020603050405020304" pitchFamily="18" charset="0"/>
              </a:rPr>
              <a:t>Sname</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Sage</a:t>
            </a:r>
          </a:p>
          <a:p>
            <a:pPr lvl="1">
              <a:spcBef>
                <a:spcPts val="0"/>
              </a:spcBef>
              <a:buFont typeface="Wingdings" pitchFamily="2" charset="2"/>
              <a:buNone/>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FROM  Student</a:t>
            </a:r>
          </a:p>
          <a:p>
            <a:pPr lvl="1">
              <a:spcBef>
                <a:spcPts val="0"/>
              </a:spcBef>
              <a:buFont typeface="Wingdings" pitchFamily="2" charset="2"/>
              <a:buNone/>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WHERE  </a:t>
            </a:r>
            <a:r>
              <a:rPr lang="en-US" altLang="zh-CN" sz="2000" b="1" dirty="0" err="1">
                <a:latin typeface="Times New Roman" panose="02020603050405020304" pitchFamily="18" charset="0"/>
              </a:rPr>
              <a:t>Sdept</a:t>
            </a:r>
            <a:r>
              <a:rPr lang="en-US" altLang="zh-CN" sz="2000" b="1" dirty="0">
                <a:latin typeface="Times New Roman" panose="02020603050405020304" pitchFamily="18" charset="0"/>
              </a:rPr>
              <a:t>= 'IS</a:t>
            </a:r>
            <a:r>
              <a:rPr lang="zh-CN" altLang="en-US" sz="2000" b="1" dirty="0">
                <a:latin typeface="Times New Roman" panose="02020603050405020304" pitchFamily="18" charset="0"/>
              </a:rPr>
              <a:t>‘；</a:t>
            </a:r>
          </a:p>
        </p:txBody>
      </p:sp>
      <p:sp>
        <p:nvSpPr>
          <p:cNvPr id="6" name="幻灯片编号占位符 5">
            <a:extLst>
              <a:ext uri="{FF2B5EF4-FFF2-40B4-BE49-F238E27FC236}">
                <a16:creationId xmlns:a16="http://schemas.microsoft.com/office/drawing/2014/main" id="{5AA3D8E5-3EC8-2E42-92B1-91385446ECD9}"/>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C03A6E04-3E6D-7A46-9173-6D9323B18900}" type="slidenum">
              <a:rPr kumimoji="0" lang="en-US" altLang="zh-CN" sz="1400">
                <a:ea typeface="宋体" panose="02010600030101010101" pitchFamily="2" charset="-122"/>
              </a:rPr>
              <a:pPr/>
              <a:t>98</a:t>
            </a:fld>
            <a:endParaRPr kumimoji="0" lang="en-US" altLang="zh-CN" sz="1400">
              <a:ea typeface="宋体" panose="02010600030101010101" pitchFamily="2" charset="-122"/>
            </a:endParaRPr>
          </a:p>
        </p:txBody>
      </p:sp>
      <p:sp>
        <p:nvSpPr>
          <p:cNvPr id="727044" name="Rectangle 4">
            <a:extLst>
              <a:ext uri="{FF2B5EF4-FFF2-40B4-BE49-F238E27FC236}">
                <a16:creationId xmlns:a16="http://schemas.microsoft.com/office/drawing/2014/main" id="{333B590A-CD57-8B43-9417-C9831C7A0DED}"/>
              </a:ext>
            </a:extLst>
          </p:cNvPr>
          <p:cNvSpPr>
            <a:spLocks noChangeArrowheads="1"/>
          </p:cNvSpPr>
          <p:nvPr/>
        </p:nvSpPr>
        <p:spPr bwMode="auto">
          <a:xfrm>
            <a:off x="3831102" y="3429000"/>
            <a:ext cx="2743200" cy="3464150"/>
          </a:xfr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3"/>
          </a:lnRef>
          <a:fillRef idx="1">
            <a:schemeClr val="lt1"/>
          </a:fillRef>
          <a:effectRef idx="0">
            <a:schemeClr val="accent3"/>
          </a:effectRef>
          <a:fontRef idx="minor">
            <a:schemeClr val="dk1"/>
          </a:fontRef>
        </p:style>
        <p:txBody>
          <a:bodyPr wrap="square">
            <a:noAutofit/>
          </a:bodyPr>
          <a:lstStyle/>
          <a:p>
            <a:pPr lvl="1" indent="-447675" algn="ctr">
              <a:lnSpc>
                <a:spcPct val="150000"/>
              </a:lnSpc>
            </a:pPr>
            <a:r>
              <a:rPr kumimoji="1" lang="zh-CN" altLang="en-US" sz="2000" b="1" dirty="0">
                <a:solidFill>
                  <a:srgbClr val="0070C0"/>
                </a:solidFill>
                <a:latin typeface="Times New Roman" panose="02020603050405020304" pitchFamily="18" charset="0"/>
                <a:ea typeface="黑体" panose="02010609060101010101" pitchFamily="49" charset="-122"/>
              </a:rPr>
              <a:t>视图消解法</a:t>
            </a:r>
            <a:endParaRPr kumimoji="1" lang="en-US" altLang="zh-CN" sz="2000" b="1" dirty="0">
              <a:solidFill>
                <a:srgbClr val="0070C0"/>
              </a:solidFill>
              <a:latin typeface="Times New Roman" panose="02020603050405020304" pitchFamily="18" charset="0"/>
              <a:ea typeface="黑体" panose="02010609060101010101" pitchFamily="49" charset="-122"/>
            </a:endParaRPr>
          </a:p>
          <a:p>
            <a:pPr lvl="1" indent="-447675">
              <a:lnSpc>
                <a:spcPct val="150000"/>
              </a:lnSpc>
            </a:pPr>
            <a:r>
              <a:rPr kumimoji="1" lang="zh-CN" altLang="en-US" sz="2000" b="1" dirty="0">
                <a:solidFill>
                  <a:srgbClr val="0070C0"/>
                </a:solidFill>
                <a:latin typeface="Times New Roman" panose="02020603050405020304" pitchFamily="18" charset="0"/>
                <a:ea typeface="黑体" panose="02010609060101010101" pitchFamily="49" charset="-122"/>
              </a:rPr>
              <a:t>转换后的查询语句为：</a:t>
            </a:r>
            <a:endParaRPr kumimoji="1" lang="en-US" altLang="zh-CN" sz="2000" b="1" dirty="0">
              <a:solidFill>
                <a:srgbClr val="0070C0"/>
              </a:solidFill>
              <a:latin typeface="Times New Roman" panose="02020603050405020304" pitchFamily="18" charset="0"/>
              <a:ea typeface="黑体" panose="02010609060101010101" pitchFamily="49" charset="-122"/>
            </a:endParaRPr>
          </a:p>
          <a:p>
            <a:pPr lvl="1" indent="-447675">
              <a:lnSpc>
                <a:spcPct val="150000"/>
              </a:lnSpc>
            </a:pPr>
            <a:r>
              <a:rPr kumimoji="1" lang="en-US" altLang="zh-CN" sz="2000" b="1" dirty="0">
                <a:solidFill>
                  <a:srgbClr val="0070C0"/>
                </a:solidFill>
                <a:latin typeface="Times New Roman" panose="02020603050405020304" pitchFamily="18" charset="0"/>
                <a:ea typeface="黑体" panose="02010609060101010101" pitchFamily="49" charset="-122"/>
              </a:rPr>
              <a:t>SELECT  </a:t>
            </a:r>
            <a:r>
              <a:rPr kumimoji="1" lang="en-US" altLang="zh-CN" sz="2000" b="1" dirty="0" err="1">
                <a:solidFill>
                  <a:srgbClr val="0070C0"/>
                </a:solidFill>
                <a:latin typeface="Times New Roman" panose="02020603050405020304" pitchFamily="18" charset="0"/>
                <a:ea typeface="黑体" panose="02010609060101010101" pitchFamily="49" charset="-122"/>
              </a:rPr>
              <a:t>Sno</a:t>
            </a:r>
            <a:r>
              <a:rPr kumimoji="1" lang="zh-CN" altLang="en-US" sz="2000" b="1" dirty="0">
                <a:solidFill>
                  <a:srgbClr val="0070C0"/>
                </a:solidFill>
                <a:latin typeface="Times New Roman" panose="02020603050405020304" pitchFamily="18" charset="0"/>
                <a:ea typeface="黑体" panose="02010609060101010101" pitchFamily="49" charset="-122"/>
              </a:rPr>
              <a:t>，</a:t>
            </a:r>
            <a:r>
              <a:rPr kumimoji="1" lang="en-US" altLang="zh-CN" sz="2000" b="1" dirty="0">
                <a:solidFill>
                  <a:srgbClr val="0070C0"/>
                </a:solidFill>
                <a:latin typeface="Times New Roman" panose="02020603050405020304" pitchFamily="18" charset="0"/>
                <a:ea typeface="黑体" panose="02010609060101010101" pitchFamily="49" charset="-122"/>
              </a:rPr>
              <a:t>Sage       </a:t>
            </a:r>
          </a:p>
          <a:p>
            <a:pPr lvl="1" indent="-447675">
              <a:lnSpc>
                <a:spcPct val="150000"/>
              </a:lnSpc>
            </a:pPr>
            <a:r>
              <a:rPr kumimoji="1" lang="zh-CN" altLang="en-US" sz="2000" b="1" dirty="0">
                <a:solidFill>
                  <a:srgbClr val="0070C0"/>
                </a:solidFill>
                <a:latin typeface="Times New Roman" panose="02020603050405020304" pitchFamily="18" charset="0"/>
                <a:ea typeface="黑体" panose="02010609060101010101" pitchFamily="49" charset="-122"/>
              </a:rPr>
              <a:t>    </a:t>
            </a:r>
            <a:r>
              <a:rPr kumimoji="1" lang="en-US" altLang="zh-CN" sz="2000" b="1" dirty="0">
                <a:solidFill>
                  <a:srgbClr val="0070C0"/>
                </a:solidFill>
                <a:latin typeface="Times New Roman" panose="02020603050405020304" pitchFamily="18" charset="0"/>
                <a:ea typeface="黑体" panose="02010609060101010101" pitchFamily="49" charset="-122"/>
              </a:rPr>
              <a:t>FROM  Student</a:t>
            </a:r>
          </a:p>
          <a:p>
            <a:pPr marL="9525" lvl="1">
              <a:lnSpc>
                <a:spcPct val="150000"/>
              </a:lnSpc>
            </a:pPr>
            <a:r>
              <a:rPr kumimoji="1" lang="zh-CN" altLang="en-US" sz="2000" b="1" dirty="0">
                <a:solidFill>
                  <a:srgbClr val="0070C0"/>
                </a:solidFill>
                <a:latin typeface="Times New Roman" panose="02020603050405020304" pitchFamily="18" charset="0"/>
                <a:ea typeface="黑体" panose="02010609060101010101" pitchFamily="49" charset="-122"/>
              </a:rPr>
              <a:t>    </a:t>
            </a:r>
            <a:r>
              <a:rPr kumimoji="1" lang="en-US" altLang="zh-CN" sz="2000" b="1" dirty="0">
                <a:solidFill>
                  <a:srgbClr val="0070C0"/>
                </a:solidFill>
                <a:latin typeface="Times New Roman" panose="02020603050405020304" pitchFamily="18" charset="0"/>
                <a:ea typeface="黑体" panose="02010609060101010101" pitchFamily="49" charset="-122"/>
              </a:rPr>
              <a:t>WHERE  </a:t>
            </a:r>
            <a:r>
              <a:rPr kumimoji="1" lang="en-US" altLang="zh-CN" sz="2000" b="1" dirty="0" err="1">
                <a:solidFill>
                  <a:srgbClr val="0070C0"/>
                </a:solidFill>
                <a:latin typeface="Times New Roman" panose="02020603050405020304" pitchFamily="18" charset="0"/>
                <a:ea typeface="黑体" panose="02010609060101010101" pitchFamily="49" charset="-122"/>
              </a:rPr>
              <a:t>Sdept</a:t>
            </a:r>
            <a:r>
              <a:rPr kumimoji="1" lang="en-US" altLang="zh-CN" sz="2000" b="1" dirty="0">
                <a:solidFill>
                  <a:srgbClr val="0070C0"/>
                </a:solidFill>
                <a:latin typeface="Times New Roman" panose="02020603050405020304" pitchFamily="18" charset="0"/>
                <a:ea typeface="黑体" panose="02010609060101010101" pitchFamily="49" charset="-122"/>
              </a:rPr>
              <a:t>=‘IS‘  </a:t>
            </a:r>
            <a:r>
              <a:rPr kumimoji="1" lang="zh-CN" altLang="en-US" sz="2000" b="1" dirty="0">
                <a:solidFill>
                  <a:srgbClr val="0070C0"/>
                </a:solidFill>
                <a:latin typeface="Times New Roman" panose="02020603050405020304" pitchFamily="18" charset="0"/>
                <a:ea typeface="黑体" panose="02010609060101010101" pitchFamily="49" charset="-122"/>
              </a:rPr>
              <a:t> </a:t>
            </a:r>
            <a:endParaRPr kumimoji="1" lang="en-US" altLang="zh-CN" sz="2000" b="1" dirty="0">
              <a:solidFill>
                <a:srgbClr val="0070C0"/>
              </a:solidFill>
              <a:latin typeface="Times New Roman" panose="02020603050405020304" pitchFamily="18" charset="0"/>
              <a:ea typeface="黑体" panose="02010609060101010101" pitchFamily="49" charset="-122"/>
            </a:endParaRPr>
          </a:p>
          <a:p>
            <a:pPr marL="9525" lvl="1">
              <a:lnSpc>
                <a:spcPct val="150000"/>
              </a:lnSpc>
            </a:pPr>
            <a:r>
              <a:rPr kumimoji="1" lang="zh-CN" altLang="en-US" sz="2000" b="1" dirty="0">
                <a:solidFill>
                  <a:srgbClr val="0070C0"/>
                </a:solidFill>
                <a:latin typeface="Times New Roman" panose="02020603050405020304" pitchFamily="18" charset="0"/>
                <a:ea typeface="黑体" panose="02010609060101010101" pitchFamily="49" charset="-122"/>
              </a:rPr>
              <a:t>         </a:t>
            </a:r>
            <a:r>
              <a:rPr kumimoji="1" lang="en-US" altLang="zh-CN" sz="2000" b="1" dirty="0">
                <a:solidFill>
                  <a:srgbClr val="0070C0"/>
                </a:solidFill>
                <a:latin typeface="Times New Roman" panose="02020603050405020304" pitchFamily="18" charset="0"/>
                <a:ea typeface="黑体" panose="02010609060101010101" pitchFamily="49" charset="-122"/>
              </a:rPr>
              <a:t>AND  Sage&lt;20</a:t>
            </a:r>
            <a:r>
              <a:rPr kumimoji="1" lang="zh-CN" altLang="en-US" sz="2000" b="1" dirty="0">
                <a:solidFill>
                  <a:srgbClr val="0070C0"/>
                </a:solidFill>
                <a:latin typeface="Times New Roman" panose="02020603050405020304" pitchFamily="18" charset="0"/>
                <a:ea typeface="黑体" panose="02010609060101010101" pitchFamily="49" charset="-122"/>
              </a:rPr>
              <a:t>；</a:t>
            </a:r>
          </a:p>
        </p:txBody>
      </p:sp>
      <p:sp>
        <p:nvSpPr>
          <p:cNvPr id="2" name="矩形 1">
            <a:extLst>
              <a:ext uri="{FF2B5EF4-FFF2-40B4-BE49-F238E27FC236}">
                <a16:creationId xmlns:a16="http://schemas.microsoft.com/office/drawing/2014/main" id="{9337FE9B-0EC0-2842-8946-F26FFBC0A0A8}"/>
              </a:ext>
            </a:extLst>
          </p:cNvPr>
          <p:cNvSpPr/>
          <p:nvPr/>
        </p:nvSpPr>
        <p:spPr>
          <a:xfrm>
            <a:off x="7070271" y="1022086"/>
            <a:ext cx="5823858" cy="2353721"/>
          </a:xfrm>
          <a:prstGeom prst="rect">
            <a:avLst/>
          </a:prstGeom>
        </p:spPr>
        <p:txBody>
          <a:bodyPr wrap="square">
            <a:spAutoFit/>
          </a:bodyPr>
          <a:lstStyle/>
          <a:p>
            <a:pPr>
              <a:lnSpc>
                <a:spcPct val="150000"/>
              </a:lnSpc>
              <a:buFont typeface="Wingdings" charset="0"/>
              <a:buNone/>
              <a:defRPr/>
            </a:pPr>
            <a:r>
              <a:rPr lang="zh-CN" altLang="en-US" sz="2000" b="1" dirty="0"/>
              <a:t>例：查询信息系选修了</a:t>
            </a:r>
            <a:r>
              <a:rPr lang="en-US" altLang="zh-CN" sz="2000" b="1" dirty="0"/>
              <a:t>1</a:t>
            </a:r>
            <a:r>
              <a:rPr lang="zh-CN" altLang="en-US" sz="2000" b="1" dirty="0"/>
              <a:t>号课程的学生</a:t>
            </a:r>
            <a:endParaRPr lang="en-US" altLang="zh-CN" sz="2000" b="1" dirty="0"/>
          </a:p>
          <a:p>
            <a:pPr lvl="1" indent="-447675">
              <a:lnSpc>
                <a:spcPct val="150000"/>
              </a:lnSpc>
              <a:buFont typeface="Wingdings" charset="0"/>
              <a:buNone/>
              <a:defRPr/>
            </a:pPr>
            <a:r>
              <a:rPr lang="zh-CN" altLang="en-US" sz="2000" b="1" dirty="0"/>
              <a:t>    </a:t>
            </a:r>
            <a:r>
              <a:rPr lang="en-US" altLang="zh-CN" sz="2000" b="1" dirty="0">
                <a:latin typeface="Times New Roman" panose="02020603050405020304" pitchFamily="18" charset="0"/>
                <a:cs typeface="Times New Roman" panose="02020603050405020304" pitchFamily="18" charset="0"/>
              </a:rPr>
              <a:t>SELECT  </a:t>
            </a:r>
            <a:r>
              <a:rPr lang="en-US" altLang="zh-CN" sz="2000" b="1" dirty="0" err="1">
                <a:latin typeface="Times New Roman" panose="02020603050405020304" pitchFamily="18" charset="0"/>
                <a:cs typeface="Times New Roman" panose="02020603050405020304" pitchFamily="18" charset="0"/>
              </a:rPr>
              <a:t>Sc.Sno</a:t>
            </a:r>
            <a:r>
              <a:rPr lang="zh-CN" altLang="en-US" sz="2000" b="1" dirty="0">
                <a:latin typeface="Times New Roman" panose="02020603050405020304" pitchFamily="18" charset="0"/>
                <a:cs typeface="Times New Roman" panose="02020603050405020304" pitchFamily="18" charset="0"/>
              </a:rPr>
              <a:t>，</a:t>
            </a:r>
            <a:r>
              <a:rPr lang="en-US" altLang="zh-CN" sz="2000" b="1" dirty="0" err="1">
                <a:latin typeface="Times New Roman" panose="02020603050405020304" pitchFamily="18" charset="0"/>
                <a:cs typeface="Times New Roman" panose="02020603050405020304" pitchFamily="18" charset="0"/>
              </a:rPr>
              <a:t>Sname</a:t>
            </a:r>
            <a:endParaRPr lang="en-US" altLang="zh-CN" sz="2000" b="1" dirty="0">
              <a:latin typeface="Times New Roman" panose="02020603050405020304" pitchFamily="18" charset="0"/>
              <a:cs typeface="Times New Roman" panose="02020603050405020304" pitchFamily="18" charset="0"/>
            </a:endParaRPr>
          </a:p>
          <a:p>
            <a:pPr lvl="1">
              <a:lnSpc>
                <a:spcPct val="150000"/>
              </a:lnSpc>
              <a:buFont typeface="Wingdings" charset="0"/>
              <a:buNone/>
              <a:defRPr/>
            </a:pP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FROM     </a:t>
            </a:r>
            <a:r>
              <a:rPr lang="en-US" altLang="zh-CN" sz="2000" b="1" dirty="0" err="1">
                <a:solidFill>
                  <a:srgbClr val="B32019"/>
                </a:solidFill>
                <a:latin typeface="Times New Roman" panose="02020603050405020304" pitchFamily="18" charset="0"/>
                <a:cs typeface="Times New Roman" panose="02020603050405020304" pitchFamily="18" charset="0"/>
              </a:rPr>
              <a:t>IS_Student</a:t>
            </a: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SC</a:t>
            </a:r>
          </a:p>
          <a:p>
            <a:pPr lvl="1">
              <a:lnSpc>
                <a:spcPct val="150000"/>
              </a:lnSpc>
              <a:buFont typeface="Wingdings" charset="0"/>
              <a:buNone/>
              <a:defRPr/>
            </a:pP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WHERE  </a:t>
            </a:r>
            <a:r>
              <a:rPr lang="en-US" altLang="zh-CN" sz="2000" b="1" dirty="0" err="1">
                <a:latin typeface="Times New Roman" panose="02020603050405020304" pitchFamily="18" charset="0"/>
                <a:cs typeface="Times New Roman" panose="02020603050405020304" pitchFamily="18" charset="0"/>
              </a:rPr>
              <a:t>IS_Student.Sno</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SC.Sno</a:t>
            </a:r>
            <a:r>
              <a:rPr lang="en-US" altLang="zh-CN" sz="2000" b="1" dirty="0">
                <a:latin typeface="Times New Roman" panose="02020603050405020304" pitchFamily="18" charset="0"/>
                <a:cs typeface="Times New Roman" panose="02020603050405020304" pitchFamily="18" charset="0"/>
              </a:rPr>
              <a:t>  </a:t>
            </a:r>
          </a:p>
          <a:p>
            <a:pPr lvl="1">
              <a:lnSpc>
                <a:spcPct val="150000"/>
              </a:lnSpc>
              <a:buFont typeface="Wingdings" charset="0"/>
              <a:buNone/>
              <a:defRPr/>
            </a:pP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AND</a:t>
            </a:r>
            <a:r>
              <a:rPr lang="zh-CN" altLang="en-US"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SC.Cno</a:t>
            </a:r>
            <a:r>
              <a:rPr lang="en-US" altLang="zh-CN" sz="2000" b="1" dirty="0">
                <a:latin typeface="Times New Roman" panose="02020603050405020304" pitchFamily="18" charset="0"/>
                <a:cs typeface="Times New Roman" panose="02020603050405020304" pitchFamily="18" charset="0"/>
              </a:rPr>
              <a:t>= '1'</a:t>
            </a:r>
            <a:r>
              <a:rPr lang="zh-CN" altLang="en-US" sz="2000" b="1" dirty="0">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p:txBody>
      </p:sp>
      <p:sp>
        <p:nvSpPr>
          <p:cNvPr id="7" name="Text Box 4">
            <a:extLst>
              <a:ext uri="{FF2B5EF4-FFF2-40B4-BE49-F238E27FC236}">
                <a16:creationId xmlns:a16="http://schemas.microsoft.com/office/drawing/2014/main" id="{27696958-AFAF-0C44-BBF2-3F364FC62BE1}"/>
              </a:ext>
            </a:extLst>
          </p:cNvPr>
          <p:cNvSpPr txBox="1">
            <a:spLocks noChangeArrowheads="1"/>
          </p:cNvSpPr>
          <p:nvPr/>
        </p:nvSpPr>
        <p:spPr bwMode="auto">
          <a:xfrm>
            <a:off x="6574302" y="3375807"/>
            <a:ext cx="5736545" cy="2342244"/>
          </a:xfrm>
          <a:ln>
            <a:solidFill>
              <a:schemeClr val="accent6">
                <a:lumMod val="75000"/>
              </a:schemeClr>
            </a:solidFill>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3"/>
          </a:lnRef>
          <a:fillRef idx="1">
            <a:schemeClr val="lt1"/>
          </a:fillRef>
          <a:effectRef idx="0">
            <a:schemeClr val="accent3"/>
          </a:effectRef>
          <a:fontRef idx="minor">
            <a:schemeClr val="dk1"/>
          </a:fontRef>
        </p:style>
        <p:txBody>
          <a:bodyPr wrap="square">
            <a:spAutoFit/>
          </a:bodyPr>
          <a:lstStyle>
            <a:lvl1pPr>
              <a:defRPr kumimoji="1" sz="2400">
                <a:solidFill>
                  <a:schemeClr val="tx1"/>
                </a:solidFill>
                <a:latin typeface="Tahoma" panose="020B0604030504040204" pitchFamily="34" charset="0"/>
                <a:ea typeface="黑体" panose="02010609060101010101" pitchFamily="49" charset="-122"/>
              </a:defRPr>
            </a:lvl1pPr>
            <a:lvl2pPr>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lnSpc>
                <a:spcPct val="150000"/>
              </a:lnSpc>
              <a:spcBef>
                <a:spcPct val="50000"/>
              </a:spcBef>
            </a:pPr>
            <a:r>
              <a:rPr lang="zh-CN" altLang="en-US" sz="2000" b="1" dirty="0">
                <a:latin typeface="Times New Roman" panose="02020603050405020304" pitchFamily="18" charset="0"/>
              </a:rPr>
              <a:t>转换后的查询语句为：</a:t>
            </a:r>
            <a:endParaRPr lang="en-US" altLang="zh-CN" sz="2000" b="1" dirty="0">
              <a:latin typeface="Times New Roman" panose="02020603050405020304" pitchFamily="18" charset="0"/>
            </a:endParaRPr>
          </a:p>
          <a:p>
            <a:pPr lvl="1">
              <a:lnSpc>
                <a:spcPct val="150000"/>
              </a:lnSpc>
            </a:pPr>
            <a:r>
              <a:rPr lang="en-US" altLang="zh-CN" sz="2000" b="1" dirty="0">
                <a:latin typeface="Times New Roman" panose="02020603050405020304" pitchFamily="18" charset="0"/>
              </a:rPr>
              <a:t>SELECT  </a:t>
            </a:r>
            <a:r>
              <a:rPr lang="en-US" altLang="zh-CN" sz="2000" b="1" dirty="0" err="1">
                <a:latin typeface="Times New Roman" panose="02020603050405020304" pitchFamily="18" charset="0"/>
              </a:rPr>
              <a:t>Sc.Sno</a:t>
            </a:r>
            <a:r>
              <a:rPr lang="zh-CN" altLang="en-US" sz="2000" b="1" dirty="0">
                <a:latin typeface="Times New Roman" panose="02020603050405020304" pitchFamily="18" charset="0"/>
              </a:rPr>
              <a:t>，</a:t>
            </a:r>
            <a:r>
              <a:rPr lang="en-US" altLang="zh-CN" sz="2000" b="1" dirty="0" err="1">
                <a:latin typeface="Times New Roman" panose="02020603050405020304" pitchFamily="18" charset="0"/>
              </a:rPr>
              <a:t>Sname</a:t>
            </a:r>
            <a:endParaRPr lang="en-US" altLang="zh-CN" sz="2000" b="1" dirty="0">
              <a:latin typeface="Times New Roman" panose="02020603050405020304" pitchFamily="18" charset="0"/>
            </a:endParaRPr>
          </a:p>
          <a:p>
            <a:pPr lvl="1">
              <a:lnSpc>
                <a:spcPct val="150000"/>
              </a:lnSpc>
            </a:pPr>
            <a:r>
              <a:rPr lang="en-US" altLang="zh-CN" sz="2000" b="1" dirty="0">
                <a:latin typeface="Times New Roman" panose="02020603050405020304" pitchFamily="18" charset="0"/>
              </a:rPr>
              <a:t>FROM     </a:t>
            </a:r>
            <a:r>
              <a:rPr lang="en-US" altLang="zh-CN" sz="2000" b="1" dirty="0">
                <a:solidFill>
                  <a:srgbClr val="B32019"/>
                </a:solidFill>
                <a:latin typeface="Times New Roman" panose="02020603050405020304" pitchFamily="18" charset="0"/>
              </a:rPr>
              <a:t>Student</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SC</a:t>
            </a:r>
          </a:p>
          <a:p>
            <a:pPr lvl="1">
              <a:lnSpc>
                <a:spcPct val="150000"/>
              </a:lnSpc>
            </a:pPr>
            <a:r>
              <a:rPr lang="en-US" altLang="zh-CN" sz="2000" b="1" dirty="0">
                <a:latin typeface="Times New Roman" panose="02020603050405020304" pitchFamily="18" charset="0"/>
              </a:rPr>
              <a:t>WHERE  </a:t>
            </a:r>
            <a:r>
              <a:rPr lang="en-US" altLang="zh-CN" sz="2000" b="1" dirty="0" err="1">
                <a:latin typeface="Times New Roman" panose="02020603050405020304" pitchFamily="18" charset="0"/>
              </a:rPr>
              <a:t>Student.Sno</a:t>
            </a: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SC.Sno</a:t>
            </a:r>
            <a:r>
              <a:rPr lang="en-US" altLang="zh-CN" sz="2000" b="1" dirty="0">
                <a:latin typeface="Times New Roman" panose="02020603050405020304" pitchFamily="18" charset="0"/>
              </a:rPr>
              <a:t>  AND</a:t>
            </a:r>
          </a:p>
          <a:p>
            <a:pPr lvl="1">
              <a:lnSpc>
                <a:spcPct val="150000"/>
              </a:lnSpc>
            </a:pP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SC.Cno</a:t>
            </a:r>
            <a:r>
              <a:rPr lang="en-US" altLang="zh-CN" sz="2000" b="1" dirty="0">
                <a:latin typeface="Times New Roman" panose="02020603050405020304" pitchFamily="18" charset="0"/>
              </a:rPr>
              <a:t>= '1</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  and  </a:t>
            </a:r>
            <a:r>
              <a:rPr lang="en-US" altLang="zh-CN" sz="2000" b="1" dirty="0" err="1">
                <a:latin typeface="Times New Roman" panose="02020603050405020304" pitchFamily="18" charset="0"/>
              </a:rPr>
              <a:t>Sdept</a:t>
            </a:r>
            <a:r>
              <a:rPr lang="en-US" altLang="zh-CN" sz="2000" b="1" dirty="0">
                <a:latin typeface="Times New Roman" panose="02020603050405020304" pitchFamily="18" charset="0"/>
              </a:rPr>
              <a:t>=</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IS</a:t>
            </a:r>
            <a:r>
              <a:rPr lang="zh-CN" altLang="en-US" sz="2000" b="1" dirty="0">
                <a:latin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44" grpId="0" animBg="1"/>
      <p:bldP spid="7"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a:extLst>
              <a:ext uri="{FF2B5EF4-FFF2-40B4-BE49-F238E27FC236}">
                <a16:creationId xmlns:a16="http://schemas.microsoft.com/office/drawing/2014/main" id="{1DD1D77E-1B40-7440-971B-8D5ED46CFD8A}"/>
              </a:ext>
            </a:extLst>
          </p:cNvPr>
          <p:cNvSpPr>
            <a:spLocks noGrp="1" noChangeArrowheads="1"/>
          </p:cNvSpPr>
          <p:nvPr>
            <p:ph type="title"/>
          </p:nvPr>
        </p:nvSpPr>
        <p:spPr/>
        <p:txBody>
          <a:bodyPr/>
          <a:lstStyle/>
          <a:p>
            <a:pPr>
              <a:defRPr/>
            </a:pPr>
            <a:r>
              <a:rPr lang="en-US" altLang="zh-CN" dirty="0">
                <a:solidFill>
                  <a:schemeClr val="bg2">
                    <a:lumMod val="10000"/>
                  </a:schemeClr>
                </a:solidFill>
              </a:rPr>
              <a:t>5.6.2</a:t>
            </a:r>
            <a:r>
              <a:rPr lang="zh-CN" altLang="en-US" dirty="0">
                <a:solidFill>
                  <a:schemeClr val="bg2">
                    <a:lumMod val="10000"/>
                  </a:schemeClr>
                </a:solidFill>
              </a:rPr>
              <a:t> 基于视图的查询</a:t>
            </a:r>
          </a:p>
        </p:txBody>
      </p:sp>
      <p:sp>
        <p:nvSpPr>
          <p:cNvPr id="733187" name="Rectangle 3">
            <a:extLst>
              <a:ext uri="{FF2B5EF4-FFF2-40B4-BE49-F238E27FC236}">
                <a16:creationId xmlns:a16="http://schemas.microsoft.com/office/drawing/2014/main" id="{A1C404EB-9170-7940-89B5-3C763573B0E8}"/>
              </a:ext>
            </a:extLst>
          </p:cNvPr>
          <p:cNvSpPr>
            <a:spLocks noGrp="1" noChangeArrowheads="1"/>
          </p:cNvSpPr>
          <p:nvPr>
            <p:ph idx="1"/>
          </p:nvPr>
        </p:nvSpPr>
        <p:spPr>
          <a:xfrm>
            <a:off x="174171" y="1435322"/>
            <a:ext cx="6923314" cy="1993678"/>
          </a:xfrm>
        </p:spPr>
        <p:txBody>
          <a:bodyPr>
            <a:noAutofit/>
          </a:bodyPr>
          <a:lstStyle/>
          <a:p>
            <a:pPr marL="0" indent="0">
              <a:lnSpc>
                <a:spcPct val="120000"/>
              </a:lnSpc>
              <a:buNone/>
            </a:pPr>
            <a:r>
              <a:rPr lang="zh-CN" altLang="en-US" sz="2000" b="1" dirty="0">
                <a:solidFill>
                  <a:srgbClr val="A50021"/>
                </a:solidFill>
                <a:latin typeface="宋体" panose="02010600030101010101" pitchFamily="2" charset="-122"/>
              </a:rPr>
              <a:t>视图消解法的局限：</a:t>
            </a:r>
            <a:endParaRPr lang="en-US" altLang="zh-CN" sz="2000" b="1" dirty="0">
              <a:solidFill>
                <a:srgbClr val="A50021"/>
              </a:solidFill>
              <a:latin typeface="宋体" panose="02010600030101010101" pitchFamily="2" charset="-122"/>
            </a:endParaRPr>
          </a:p>
          <a:p>
            <a:pPr marL="457200" lvl="1" indent="0">
              <a:lnSpc>
                <a:spcPct val="120000"/>
              </a:lnSpc>
              <a:buNone/>
            </a:pPr>
            <a:r>
              <a:rPr lang="zh-CN" altLang="en-US" sz="2000" b="1" dirty="0">
                <a:latin typeface="宋体" panose="02010600030101010101" pitchFamily="2" charset="-122"/>
              </a:rPr>
              <a:t>有些情况下，</a:t>
            </a:r>
            <a:r>
              <a:rPr lang="zh-CN" altLang="en-US" sz="2000" b="1" dirty="0">
                <a:solidFill>
                  <a:srgbClr val="000099"/>
                </a:solidFill>
                <a:latin typeface="宋体" panose="02010600030101010101" pitchFamily="2" charset="-122"/>
              </a:rPr>
              <a:t>视图消解法</a:t>
            </a:r>
            <a:r>
              <a:rPr lang="zh-CN" altLang="en-US" sz="2000" b="1" dirty="0">
                <a:latin typeface="宋体" panose="02010600030101010101" pitchFamily="2" charset="-122"/>
              </a:rPr>
              <a:t>不能生成正确查询。</a:t>
            </a:r>
            <a:endParaRPr lang="en-US" altLang="zh-CN" sz="2000" b="1" dirty="0">
              <a:latin typeface="宋体" panose="02010600030101010101" pitchFamily="2" charset="-122"/>
            </a:endParaRPr>
          </a:p>
          <a:p>
            <a:pPr marL="457200" lvl="1" indent="0">
              <a:lnSpc>
                <a:spcPct val="120000"/>
              </a:lnSpc>
              <a:buNone/>
            </a:pPr>
            <a:r>
              <a:rPr lang="zh-CN" altLang="en-US" sz="2000" b="1" dirty="0">
                <a:latin typeface="宋体" panose="02010600030101010101" pitchFamily="2" charset="-122"/>
              </a:rPr>
              <a:t>采用视图消解法的</a:t>
            </a:r>
            <a:r>
              <a:rPr lang="en-US" altLang="zh-CN" sz="2000" b="1" dirty="0">
                <a:latin typeface="宋体" panose="02010600030101010101" pitchFamily="2" charset="-122"/>
              </a:rPr>
              <a:t>DBMS</a:t>
            </a:r>
            <a:r>
              <a:rPr lang="zh-CN" altLang="en-US" sz="2000" b="1" dirty="0">
                <a:latin typeface="宋体" panose="02010600030101010101" pitchFamily="2" charset="-122"/>
              </a:rPr>
              <a:t>会限制这类查询。</a:t>
            </a:r>
            <a:endParaRPr lang="en-US" altLang="zh-CN" sz="2000" b="1" dirty="0">
              <a:latin typeface="宋体" panose="02010600030101010101" pitchFamily="2" charset="-122"/>
            </a:endParaRPr>
          </a:p>
          <a:p>
            <a:pPr marL="457200" lvl="1" indent="0">
              <a:lnSpc>
                <a:spcPct val="120000"/>
              </a:lnSpc>
              <a:buNone/>
            </a:pPr>
            <a:r>
              <a:rPr lang="zh-CN" altLang="en-US" sz="2000" b="1" dirty="0">
                <a:latin typeface="宋体" panose="02010600030101010101" pitchFamily="2" charset="-122"/>
              </a:rPr>
              <a:t>但如果采用</a:t>
            </a:r>
            <a:r>
              <a:rPr lang="zh-CN" altLang="en-US" sz="2000" b="1" dirty="0">
                <a:solidFill>
                  <a:srgbClr val="A50021"/>
                </a:solidFill>
                <a:latin typeface="宋体" panose="02010600030101010101" pitchFamily="2" charset="-122"/>
              </a:rPr>
              <a:t>实体表法</a:t>
            </a:r>
            <a:r>
              <a:rPr lang="zh-CN" altLang="en-US" sz="2000" b="1" dirty="0">
                <a:latin typeface="宋体" panose="02010600030101010101" pitchFamily="2" charset="-122"/>
              </a:rPr>
              <a:t>查询视图则不会限制这种查询。</a:t>
            </a:r>
            <a:endParaRPr lang="en-US" altLang="zh-CN" sz="2000" b="1" dirty="0">
              <a:latin typeface="宋体" panose="02010600030101010101" pitchFamily="2" charset="-122"/>
            </a:endParaRPr>
          </a:p>
        </p:txBody>
      </p:sp>
      <p:sp>
        <p:nvSpPr>
          <p:cNvPr id="5" name="幻灯片编号占位符 5">
            <a:extLst>
              <a:ext uri="{FF2B5EF4-FFF2-40B4-BE49-F238E27FC236}">
                <a16:creationId xmlns:a16="http://schemas.microsoft.com/office/drawing/2014/main" id="{C374FEE7-07D9-3D4D-A986-DE7A1205EDD5}"/>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fld id="{BFF09FE7-AFEC-1041-81C1-69480AE7F256}" type="slidenum">
              <a:rPr kumimoji="0" lang="en-US" altLang="zh-CN" sz="1400">
                <a:ea typeface="宋体" panose="02010600030101010101" pitchFamily="2" charset="-122"/>
              </a:rPr>
              <a:pPr/>
              <a:t>99</a:t>
            </a:fld>
            <a:endParaRPr kumimoji="0" lang="en-US" altLang="zh-CN" sz="1400">
              <a:ea typeface="宋体" panose="02010600030101010101" pitchFamily="2" charset="-122"/>
            </a:endParaRPr>
          </a:p>
        </p:txBody>
      </p:sp>
      <p:sp>
        <p:nvSpPr>
          <p:cNvPr id="2" name="矩形 1">
            <a:extLst>
              <a:ext uri="{FF2B5EF4-FFF2-40B4-BE49-F238E27FC236}">
                <a16:creationId xmlns:a16="http://schemas.microsoft.com/office/drawing/2014/main" id="{A4345837-0761-4A4E-90A1-2CAF4903C342}"/>
              </a:ext>
            </a:extLst>
          </p:cNvPr>
          <p:cNvSpPr/>
          <p:nvPr/>
        </p:nvSpPr>
        <p:spPr>
          <a:xfrm>
            <a:off x="6890656" y="500856"/>
            <a:ext cx="5301343" cy="4341958"/>
          </a:xfrm>
          <a:prstGeom prst="rect">
            <a:avLst/>
          </a:prstGeom>
        </p:spPr>
        <p:txBody>
          <a:bodyPr wrap="square">
            <a:spAutoFit/>
          </a:bodyPr>
          <a:lstStyle/>
          <a:p>
            <a:pPr>
              <a:buFont typeface="Wingdings" pitchFamily="2" charset="2"/>
              <a:buNone/>
            </a:pPr>
            <a:r>
              <a:rPr lang="zh-CN" altLang="en-US" b="1" dirty="0"/>
              <a:t>例：在</a:t>
            </a:r>
            <a:r>
              <a:rPr lang="en-US" altLang="zh-CN" b="1" dirty="0"/>
              <a:t>S_G</a:t>
            </a:r>
            <a:r>
              <a:rPr lang="zh-CN" altLang="en-US" b="1" dirty="0"/>
              <a:t>视图中查询平均成绩在</a:t>
            </a:r>
            <a:r>
              <a:rPr lang="en-US" altLang="zh-CN" b="1" dirty="0"/>
              <a:t>90</a:t>
            </a:r>
            <a:r>
              <a:rPr lang="zh-CN" altLang="en-US" b="1" dirty="0"/>
              <a:t>分以上的学生学号和平均成绩</a:t>
            </a:r>
            <a:endParaRPr lang="en-US" altLang="zh-CN" b="1" dirty="0"/>
          </a:p>
          <a:p>
            <a:pPr>
              <a:lnSpc>
                <a:spcPct val="150000"/>
              </a:lnSpc>
              <a:buFont typeface="Wingdings" pitchFamily="2" charset="2"/>
              <a:buNone/>
            </a:pPr>
            <a:r>
              <a:rPr lang="zh-CN" altLang="en-US" b="1" dirty="0">
                <a:latin typeface="Times New Roman" panose="02020603050405020304" pitchFamily="18" charset="0"/>
              </a:rPr>
              <a:t>  </a:t>
            </a:r>
            <a:r>
              <a:rPr lang="en-US" altLang="zh-CN" b="1" dirty="0">
                <a:latin typeface="Times New Roman" panose="02020603050405020304" pitchFamily="18" charset="0"/>
              </a:rPr>
              <a:t>SELECT *</a:t>
            </a:r>
          </a:p>
          <a:p>
            <a:pPr>
              <a:lnSpc>
                <a:spcPct val="150000"/>
              </a:lnSpc>
              <a:buFont typeface="Wingdings" pitchFamily="2" charset="2"/>
              <a:buNone/>
            </a:pPr>
            <a:r>
              <a:rPr lang="zh-CN" altLang="en-US" b="1" dirty="0">
                <a:latin typeface="Times New Roman" panose="02020603050405020304" pitchFamily="18" charset="0"/>
              </a:rPr>
              <a:t>     </a:t>
            </a:r>
            <a:r>
              <a:rPr lang="en-US" altLang="zh-CN" b="1" dirty="0">
                <a:latin typeface="Times New Roman" panose="02020603050405020304" pitchFamily="18" charset="0"/>
              </a:rPr>
              <a:t>FROM   </a:t>
            </a:r>
            <a:r>
              <a:rPr lang="en-US" altLang="zh-CN" b="1" dirty="0">
                <a:solidFill>
                  <a:srgbClr val="B32019"/>
                </a:solidFill>
                <a:latin typeface="Times New Roman" panose="02020603050405020304" pitchFamily="18" charset="0"/>
              </a:rPr>
              <a:t>S_G</a:t>
            </a:r>
          </a:p>
          <a:p>
            <a:pPr>
              <a:lnSpc>
                <a:spcPct val="150000"/>
              </a:lnSpc>
              <a:buFont typeface="Wingdings" pitchFamily="2" charset="2"/>
              <a:buNone/>
            </a:pPr>
            <a:r>
              <a:rPr lang="zh-CN" altLang="en-US" b="1" dirty="0">
                <a:latin typeface="Times New Roman" panose="02020603050405020304" pitchFamily="18" charset="0"/>
              </a:rPr>
              <a:t>     </a:t>
            </a:r>
            <a:r>
              <a:rPr lang="en-US" altLang="zh-CN" b="1" dirty="0">
                <a:latin typeface="Times New Roman" panose="02020603050405020304" pitchFamily="18" charset="0"/>
              </a:rPr>
              <a:t>WHERE  </a:t>
            </a:r>
            <a:r>
              <a:rPr lang="en-US" altLang="zh-CN" b="1" dirty="0" err="1">
                <a:latin typeface="Times New Roman" panose="02020603050405020304" pitchFamily="18" charset="0"/>
              </a:rPr>
              <a:t>Gavg</a:t>
            </a:r>
            <a:r>
              <a:rPr lang="en-US" altLang="zh-CN" b="1" dirty="0">
                <a:latin typeface="Times New Roman" panose="02020603050405020304" pitchFamily="18" charset="0"/>
              </a:rPr>
              <a:t>&gt;=90</a:t>
            </a:r>
            <a:r>
              <a:rPr lang="zh-CN" altLang="en-US" b="1" dirty="0">
                <a:latin typeface="Times New Roman" panose="02020603050405020304" pitchFamily="18" charset="0"/>
              </a:rPr>
              <a:t>；</a:t>
            </a:r>
            <a:endParaRPr lang="en-US" altLang="zh-CN" b="1" dirty="0">
              <a:latin typeface="Times New Roman" panose="02020603050405020304" pitchFamily="18" charset="0"/>
            </a:endParaRPr>
          </a:p>
          <a:p>
            <a:pPr>
              <a:lnSpc>
                <a:spcPct val="150000"/>
              </a:lnSpc>
              <a:buFont typeface="Wingdings" pitchFamily="2" charset="2"/>
              <a:buNone/>
            </a:pPr>
            <a:r>
              <a:rPr lang="en-US" altLang="zh-CN" b="1" dirty="0">
                <a:solidFill>
                  <a:srgbClr val="A50021"/>
                </a:solidFill>
              </a:rPr>
              <a:t>S_G</a:t>
            </a:r>
            <a:r>
              <a:rPr lang="zh-CN" altLang="en-US" b="1" dirty="0">
                <a:solidFill>
                  <a:srgbClr val="A50021"/>
                </a:solidFill>
              </a:rPr>
              <a:t>视图定义：</a:t>
            </a:r>
            <a:r>
              <a:rPr lang="en-US" altLang="zh-CN" b="1" dirty="0"/>
              <a:t> </a:t>
            </a:r>
          </a:p>
          <a:p>
            <a:pPr>
              <a:lnSpc>
                <a:spcPct val="150000"/>
              </a:lnSpc>
              <a:buFont typeface="Wingdings" pitchFamily="2" charset="2"/>
              <a:buNone/>
            </a:pPr>
            <a:r>
              <a:rPr lang="zh-CN" altLang="en-US" b="1" dirty="0">
                <a:latin typeface="Times New Roman" panose="02020603050405020304" pitchFamily="18" charset="0"/>
              </a:rPr>
              <a:t>  </a:t>
            </a:r>
            <a:r>
              <a:rPr lang="en-US" altLang="zh-CN" b="1" dirty="0">
                <a:latin typeface="Times New Roman" panose="02020603050405020304" pitchFamily="18" charset="0"/>
              </a:rPr>
              <a:t>CREATE VIEW S_G (</a:t>
            </a:r>
            <a:r>
              <a:rPr lang="en-US" altLang="zh-CN" b="1" dirty="0" err="1">
                <a:latin typeface="Times New Roman" panose="02020603050405020304" pitchFamily="18" charset="0"/>
              </a:rPr>
              <a:t>Sno</a:t>
            </a:r>
            <a:r>
              <a:rPr lang="zh-CN" altLang="en-US" b="1" dirty="0">
                <a:latin typeface="Times New Roman" panose="02020603050405020304" pitchFamily="18" charset="0"/>
              </a:rPr>
              <a:t>，</a:t>
            </a:r>
            <a:r>
              <a:rPr lang="en-US" altLang="zh-CN" b="1" dirty="0" err="1">
                <a:latin typeface="Times New Roman" panose="02020603050405020304" pitchFamily="18" charset="0"/>
              </a:rPr>
              <a:t>Gavg</a:t>
            </a:r>
            <a:r>
              <a:rPr lang="en-US" altLang="zh-CN" b="1" dirty="0">
                <a:latin typeface="Times New Roman" panose="02020603050405020304" pitchFamily="18" charset="0"/>
              </a:rPr>
              <a:t>)</a:t>
            </a:r>
          </a:p>
          <a:p>
            <a:pPr>
              <a:lnSpc>
                <a:spcPct val="150000"/>
              </a:lnSpc>
              <a:buFont typeface="Wingdings" pitchFamily="2" charset="2"/>
              <a:buNone/>
            </a:pPr>
            <a:r>
              <a:rPr lang="en-US" altLang="zh-CN" b="1" dirty="0">
                <a:latin typeface="Times New Roman" panose="02020603050405020304" pitchFamily="18" charset="0"/>
              </a:rPr>
              <a:t>      AS</a:t>
            </a:r>
          </a:p>
          <a:p>
            <a:pPr>
              <a:lnSpc>
                <a:spcPct val="150000"/>
              </a:lnSpc>
              <a:buFont typeface="Wingdings" pitchFamily="2" charset="2"/>
              <a:buNone/>
            </a:pPr>
            <a:r>
              <a:rPr lang="en-US" altLang="zh-CN" b="1" dirty="0">
                <a:solidFill>
                  <a:schemeClr val="folHlink"/>
                </a:solidFill>
                <a:latin typeface="Times New Roman" panose="02020603050405020304" pitchFamily="18" charset="0"/>
              </a:rPr>
              <a:t>      SELECT  </a:t>
            </a:r>
            <a:r>
              <a:rPr lang="en-US" altLang="zh-CN" b="1" dirty="0" err="1">
                <a:solidFill>
                  <a:schemeClr val="folHlink"/>
                </a:solidFill>
                <a:latin typeface="Times New Roman" panose="02020603050405020304" pitchFamily="18" charset="0"/>
              </a:rPr>
              <a:t>Sno</a:t>
            </a:r>
            <a:r>
              <a:rPr lang="zh-CN" altLang="en-US" b="1" dirty="0">
                <a:solidFill>
                  <a:schemeClr val="folHlink"/>
                </a:solidFill>
                <a:latin typeface="Times New Roman" panose="02020603050405020304" pitchFamily="18" charset="0"/>
              </a:rPr>
              <a:t>，</a:t>
            </a:r>
            <a:r>
              <a:rPr lang="en-US" altLang="zh-CN" b="1" dirty="0">
                <a:solidFill>
                  <a:schemeClr val="folHlink"/>
                </a:solidFill>
                <a:latin typeface="Times New Roman" panose="02020603050405020304" pitchFamily="18" charset="0"/>
              </a:rPr>
              <a:t>AVG(Grade)</a:t>
            </a:r>
          </a:p>
          <a:p>
            <a:pPr>
              <a:lnSpc>
                <a:spcPct val="150000"/>
              </a:lnSpc>
              <a:buFont typeface="Wingdings" pitchFamily="2" charset="2"/>
              <a:buNone/>
            </a:pPr>
            <a:r>
              <a:rPr lang="en-US" altLang="zh-CN" b="1" dirty="0">
                <a:solidFill>
                  <a:schemeClr val="folHlink"/>
                </a:solidFill>
                <a:latin typeface="Times New Roman" panose="02020603050405020304" pitchFamily="18" charset="0"/>
              </a:rPr>
              <a:t>      </a:t>
            </a:r>
            <a:r>
              <a:rPr lang="zh-CN" altLang="en-US" b="1" dirty="0">
                <a:solidFill>
                  <a:schemeClr val="folHlink"/>
                </a:solidFill>
                <a:latin typeface="Times New Roman" panose="02020603050405020304" pitchFamily="18" charset="0"/>
              </a:rPr>
              <a:t>  </a:t>
            </a:r>
            <a:r>
              <a:rPr lang="en-US" altLang="zh-CN" b="1" dirty="0">
                <a:solidFill>
                  <a:schemeClr val="folHlink"/>
                </a:solidFill>
                <a:latin typeface="Times New Roman" panose="02020603050405020304" pitchFamily="18" charset="0"/>
              </a:rPr>
              <a:t>FROM  SC</a:t>
            </a:r>
          </a:p>
          <a:p>
            <a:pPr>
              <a:lnSpc>
                <a:spcPct val="150000"/>
              </a:lnSpc>
              <a:buFont typeface="Wingdings" pitchFamily="2" charset="2"/>
              <a:buNone/>
            </a:pPr>
            <a:r>
              <a:rPr lang="en-US" altLang="zh-CN" b="1" dirty="0">
                <a:solidFill>
                  <a:schemeClr val="folHlink"/>
                </a:solidFill>
                <a:latin typeface="Times New Roman" panose="02020603050405020304" pitchFamily="18" charset="0"/>
              </a:rPr>
              <a:t>      </a:t>
            </a:r>
            <a:r>
              <a:rPr lang="zh-CN" altLang="en-US" b="1" dirty="0">
                <a:solidFill>
                  <a:schemeClr val="folHlink"/>
                </a:solidFill>
                <a:latin typeface="Times New Roman" panose="02020603050405020304" pitchFamily="18" charset="0"/>
              </a:rPr>
              <a:t>  </a:t>
            </a:r>
            <a:r>
              <a:rPr lang="en-US" altLang="zh-CN" b="1" dirty="0">
                <a:solidFill>
                  <a:schemeClr val="folHlink"/>
                </a:solidFill>
                <a:latin typeface="Times New Roman" panose="02020603050405020304" pitchFamily="18" charset="0"/>
              </a:rPr>
              <a:t>GROUP BY </a:t>
            </a:r>
            <a:r>
              <a:rPr lang="en-US" altLang="zh-CN" b="1" dirty="0" err="1">
                <a:solidFill>
                  <a:schemeClr val="folHlink"/>
                </a:solidFill>
                <a:latin typeface="Times New Roman" panose="02020603050405020304" pitchFamily="18" charset="0"/>
              </a:rPr>
              <a:t>Sno</a:t>
            </a:r>
            <a:r>
              <a:rPr lang="zh-CN" altLang="en-US" b="1" dirty="0">
                <a:solidFill>
                  <a:schemeClr val="folHlink"/>
                </a:solidFill>
                <a:latin typeface="Times New Roman" panose="02020603050405020304" pitchFamily="18" charset="0"/>
              </a:rPr>
              <a:t>；</a:t>
            </a:r>
            <a:endParaRPr lang="zh-CN" altLang="en-US" dirty="0"/>
          </a:p>
        </p:txBody>
      </p:sp>
      <p:sp>
        <p:nvSpPr>
          <p:cNvPr id="6" name="Rectangle 4">
            <a:extLst>
              <a:ext uri="{FF2B5EF4-FFF2-40B4-BE49-F238E27FC236}">
                <a16:creationId xmlns:a16="http://schemas.microsoft.com/office/drawing/2014/main" id="{6EA348E1-42F5-6D4C-8B0B-0DC87DFB03D2}"/>
              </a:ext>
            </a:extLst>
          </p:cNvPr>
          <p:cNvSpPr>
            <a:spLocks noChangeArrowheads="1"/>
          </p:cNvSpPr>
          <p:nvPr/>
        </p:nvSpPr>
        <p:spPr bwMode="auto">
          <a:xfrm>
            <a:off x="8137073" y="4740754"/>
            <a:ext cx="4054928" cy="2117246"/>
          </a:xfrm>
          <a:custGeom>
            <a:avLst/>
            <a:gdLst>
              <a:gd name="connsiteX0" fmla="*/ 0 w 4054928"/>
              <a:gd name="connsiteY0" fmla="*/ 0 h 2117246"/>
              <a:gd name="connsiteX1" fmla="*/ 457628 w 4054928"/>
              <a:gd name="connsiteY1" fmla="*/ 0 h 2117246"/>
              <a:gd name="connsiteX2" fmla="*/ 1036903 w 4054928"/>
              <a:gd name="connsiteY2" fmla="*/ 0 h 2117246"/>
              <a:gd name="connsiteX3" fmla="*/ 1616178 w 4054928"/>
              <a:gd name="connsiteY3" fmla="*/ 0 h 2117246"/>
              <a:gd name="connsiteX4" fmla="*/ 2236003 w 4054928"/>
              <a:gd name="connsiteY4" fmla="*/ 0 h 2117246"/>
              <a:gd name="connsiteX5" fmla="*/ 2774729 w 4054928"/>
              <a:gd name="connsiteY5" fmla="*/ 0 h 2117246"/>
              <a:gd name="connsiteX6" fmla="*/ 3272906 w 4054928"/>
              <a:gd name="connsiteY6" fmla="*/ 0 h 2117246"/>
              <a:gd name="connsiteX7" fmla="*/ 4054928 w 4054928"/>
              <a:gd name="connsiteY7" fmla="*/ 0 h 2117246"/>
              <a:gd name="connsiteX8" fmla="*/ 4054928 w 4054928"/>
              <a:gd name="connsiteY8" fmla="*/ 550484 h 2117246"/>
              <a:gd name="connsiteX9" fmla="*/ 4054928 w 4054928"/>
              <a:gd name="connsiteY9" fmla="*/ 1016278 h 2117246"/>
              <a:gd name="connsiteX10" fmla="*/ 4054928 w 4054928"/>
              <a:gd name="connsiteY10" fmla="*/ 1566762 h 2117246"/>
              <a:gd name="connsiteX11" fmla="*/ 4054928 w 4054928"/>
              <a:gd name="connsiteY11" fmla="*/ 2117246 h 2117246"/>
              <a:gd name="connsiteX12" fmla="*/ 3475653 w 4054928"/>
              <a:gd name="connsiteY12" fmla="*/ 2117246 h 2117246"/>
              <a:gd name="connsiteX13" fmla="*/ 2896377 w 4054928"/>
              <a:gd name="connsiteY13" fmla="*/ 2117246 h 2117246"/>
              <a:gd name="connsiteX14" fmla="*/ 2236003 w 4054928"/>
              <a:gd name="connsiteY14" fmla="*/ 2117246 h 2117246"/>
              <a:gd name="connsiteX15" fmla="*/ 1656728 w 4054928"/>
              <a:gd name="connsiteY15" fmla="*/ 2117246 h 2117246"/>
              <a:gd name="connsiteX16" fmla="*/ 1077452 w 4054928"/>
              <a:gd name="connsiteY16" fmla="*/ 2117246 h 2117246"/>
              <a:gd name="connsiteX17" fmla="*/ 579275 w 4054928"/>
              <a:gd name="connsiteY17" fmla="*/ 2117246 h 2117246"/>
              <a:gd name="connsiteX18" fmla="*/ 0 w 4054928"/>
              <a:gd name="connsiteY18" fmla="*/ 2117246 h 2117246"/>
              <a:gd name="connsiteX19" fmla="*/ 0 w 4054928"/>
              <a:gd name="connsiteY19" fmla="*/ 1545590 h 2117246"/>
              <a:gd name="connsiteX20" fmla="*/ 0 w 4054928"/>
              <a:gd name="connsiteY20" fmla="*/ 1037451 h 2117246"/>
              <a:gd name="connsiteX21" fmla="*/ 0 w 4054928"/>
              <a:gd name="connsiteY21" fmla="*/ 571656 h 2117246"/>
              <a:gd name="connsiteX22" fmla="*/ 0 w 4054928"/>
              <a:gd name="connsiteY22" fmla="*/ 0 h 2117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54928" h="2117246" fill="none" extrusionOk="0">
                <a:moveTo>
                  <a:pt x="0" y="0"/>
                </a:moveTo>
                <a:cubicBezTo>
                  <a:pt x="173812" y="-19403"/>
                  <a:pt x="327614" y="34212"/>
                  <a:pt x="457628" y="0"/>
                </a:cubicBezTo>
                <a:cubicBezTo>
                  <a:pt x="587642" y="-34212"/>
                  <a:pt x="894329" y="52943"/>
                  <a:pt x="1036903" y="0"/>
                </a:cubicBezTo>
                <a:cubicBezTo>
                  <a:pt x="1179478" y="-52943"/>
                  <a:pt x="1454325" y="58786"/>
                  <a:pt x="1616178" y="0"/>
                </a:cubicBezTo>
                <a:cubicBezTo>
                  <a:pt x="1778031" y="-58786"/>
                  <a:pt x="2034724" y="63587"/>
                  <a:pt x="2236003" y="0"/>
                </a:cubicBezTo>
                <a:cubicBezTo>
                  <a:pt x="2437282" y="-63587"/>
                  <a:pt x="2542458" y="33691"/>
                  <a:pt x="2774729" y="0"/>
                </a:cubicBezTo>
                <a:cubicBezTo>
                  <a:pt x="3007000" y="-33691"/>
                  <a:pt x="3082899" y="3011"/>
                  <a:pt x="3272906" y="0"/>
                </a:cubicBezTo>
                <a:cubicBezTo>
                  <a:pt x="3462913" y="-3011"/>
                  <a:pt x="3795687" y="39946"/>
                  <a:pt x="4054928" y="0"/>
                </a:cubicBezTo>
                <a:cubicBezTo>
                  <a:pt x="4115377" y="169277"/>
                  <a:pt x="4050730" y="310028"/>
                  <a:pt x="4054928" y="550484"/>
                </a:cubicBezTo>
                <a:cubicBezTo>
                  <a:pt x="4059126" y="790940"/>
                  <a:pt x="4022266" y="846678"/>
                  <a:pt x="4054928" y="1016278"/>
                </a:cubicBezTo>
                <a:cubicBezTo>
                  <a:pt x="4087590" y="1185878"/>
                  <a:pt x="4020541" y="1348686"/>
                  <a:pt x="4054928" y="1566762"/>
                </a:cubicBezTo>
                <a:cubicBezTo>
                  <a:pt x="4089315" y="1784838"/>
                  <a:pt x="4022793" y="1845657"/>
                  <a:pt x="4054928" y="2117246"/>
                </a:cubicBezTo>
                <a:cubicBezTo>
                  <a:pt x="3921526" y="2163112"/>
                  <a:pt x="3721619" y="2094641"/>
                  <a:pt x="3475653" y="2117246"/>
                </a:cubicBezTo>
                <a:cubicBezTo>
                  <a:pt x="3229688" y="2139851"/>
                  <a:pt x="3167205" y="2065225"/>
                  <a:pt x="2896377" y="2117246"/>
                </a:cubicBezTo>
                <a:cubicBezTo>
                  <a:pt x="2625549" y="2169267"/>
                  <a:pt x="2544667" y="2054161"/>
                  <a:pt x="2236003" y="2117246"/>
                </a:cubicBezTo>
                <a:cubicBezTo>
                  <a:pt x="1927339" y="2180331"/>
                  <a:pt x="1912753" y="2078456"/>
                  <a:pt x="1656728" y="2117246"/>
                </a:cubicBezTo>
                <a:cubicBezTo>
                  <a:pt x="1400704" y="2156036"/>
                  <a:pt x="1218977" y="2070095"/>
                  <a:pt x="1077452" y="2117246"/>
                </a:cubicBezTo>
                <a:cubicBezTo>
                  <a:pt x="935927" y="2164397"/>
                  <a:pt x="695495" y="2109623"/>
                  <a:pt x="579275" y="2117246"/>
                </a:cubicBezTo>
                <a:cubicBezTo>
                  <a:pt x="463055" y="2124869"/>
                  <a:pt x="140860" y="2057610"/>
                  <a:pt x="0" y="2117246"/>
                </a:cubicBezTo>
                <a:cubicBezTo>
                  <a:pt x="-50007" y="1963761"/>
                  <a:pt x="63812" y="1756268"/>
                  <a:pt x="0" y="1545590"/>
                </a:cubicBezTo>
                <a:cubicBezTo>
                  <a:pt x="-63812" y="1334912"/>
                  <a:pt x="39216" y="1180125"/>
                  <a:pt x="0" y="1037451"/>
                </a:cubicBezTo>
                <a:cubicBezTo>
                  <a:pt x="-39216" y="894777"/>
                  <a:pt x="44047" y="779793"/>
                  <a:pt x="0" y="571656"/>
                </a:cubicBezTo>
                <a:cubicBezTo>
                  <a:pt x="-44047" y="363519"/>
                  <a:pt x="59062" y="249400"/>
                  <a:pt x="0" y="0"/>
                </a:cubicBezTo>
                <a:close/>
              </a:path>
              <a:path w="4054928" h="2117246" stroke="0" extrusionOk="0">
                <a:moveTo>
                  <a:pt x="0" y="0"/>
                </a:moveTo>
                <a:cubicBezTo>
                  <a:pt x="242516" y="-23371"/>
                  <a:pt x="286131" y="27184"/>
                  <a:pt x="498177" y="0"/>
                </a:cubicBezTo>
                <a:cubicBezTo>
                  <a:pt x="710223" y="-27184"/>
                  <a:pt x="730772" y="47740"/>
                  <a:pt x="955804" y="0"/>
                </a:cubicBezTo>
                <a:cubicBezTo>
                  <a:pt x="1180836" y="-47740"/>
                  <a:pt x="1358052" y="21183"/>
                  <a:pt x="1535080" y="0"/>
                </a:cubicBezTo>
                <a:cubicBezTo>
                  <a:pt x="1712108" y="-21183"/>
                  <a:pt x="1955795" y="77790"/>
                  <a:pt x="2195454" y="0"/>
                </a:cubicBezTo>
                <a:cubicBezTo>
                  <a:pt x="2435113" y="-77790"/>
                  <a:pt x="2499379" y="52030"/>
                  <a:pt x="2653081" y="0"/>
                </a:cubicBezTo>
                <a:cubicBezTo>
                  <a:pt x="2806783" y="-52030"/>
                  <a:pt x="2912722" y="19633"/>
                  <a:pt x="3151258" y="0"/>
                </a:cubicBezTo>
                <a:cubicBezTo>
                  <a:pt x="3389794" y="-19633"/>
                  <a:pt x="3620189" y="27014"/>
                  <a:pt x="4054928" y="0"/>
                </a:cubicBezTo>
                <a:cubicBezTo>
                  <a:pt x="4057302" y="135745"/>
                  <a:pt x="4049774" y="329581"/>
                  <a:pt x="4054928" y="486967"/>
                </a:cubicBezTo>
                <a:cubicBezTo>
                  <a:pt x="4060082" y="644353"/>
                  <a:pt x="4046524" y="767896"/>
                  <a:pt x="4054928" y="1037451"/>
                </a:cubicBezTo>
                <a:cubicBezTo>
                  <a:pt x="4063332" y="1307006"/>
                  <a:pt x="4049018" y="1342517"/>
                  <a:pt x="4054928" y="1524417"/>
                </a:cubicBezTo>
                <a:cubicBezTo>
                  <a:pt x="4060838" y="1706317"/>
                  <a:pt x="4032997" y="1952687"/>
                  <a:pt x="4054928" y="2117246"/>
                </a:cubicBezTo>
                <a:cubicBezTo>
                  <a:pt x="3843449" y="2194446"/>
                  <a:pt x="3542225" y="2103725"/>
                  <a:pt x="3394554" y="2117246"/>
                </a:cubicBezTo>
                <a:cubicBezTo>
                  <a:pt x="3246883" y="2130767"/>
                  <a:pt x="2974073" y="2049903"/>
                  <a:pt x="2815279" y="2117246"/>
                </a:cubicBezTo>
                <a:cubicBezTo>
                  <a:pt x="2656485" y="2184589"/>
                  <a:pt x="2367003" y="2055728"/>
                  <a:pt x="2154905" y="2117246"/>
                </a:cubicBezTo>
                <a:cubicBezTo>
                  <a:pt x="1942807" y="2178764"/>
                  <a:pt x="1884032" y="2065509"/>
                  <a:pt x="1616178" y="2117246"/>
                </a:cubicBezTo>
                <a:cubicBezTo>
                  <a:pt x="1348324" y="2168983"/>
                  <a:pt x="1311717" y="2099584"/>
                  <a:pt x="1077452" y="2117246"/>
                </a:cubicBezTo>
                <a:cubicBezTo>
                  <a:pt x="843187" y="2134908"/>
                  <a:pt x="695889" y="2064161"/>
                  <a:pt x="498177" y="2117246"/>
                </a:cubicBezTo>
                <a:cubicBezTo>
                  <a:pt x="300465" y="2170331"/>
                  <a:pt x="117141" y="2089937"/>
                  <a:pt x="0" y="2117246"/>
                </a:cubicBezTo>
                <a:cubicBezTo>
                  <a:pt x="-56432" y="1960877"/>
                  <a:pt x="9452" y="1737020"/>
                  <a:pt x="0" y="1566762"/>
                </a:cubicBezTo>
                <a:cubicBezTo>
                  <a:pt x="-9452" y="1396504"/>
                  <a:pt x="31410" y="1234025"/>
                  <a:pt x="0" y="1100968"/>
                </a:cubicBezTo>
                <a:cubicBezTo>
                  <a:pt x="-31410" y="967911"/>
                  <a:pt x="53622" y="832509"/>
                  <a:pt x="0" y="635174"/>
                </a:cubicBezTo>
                <a:cubicBezTo>
                  <a:pt x="-53622" y="437839"/>
                  <a:pt x="15780" y="131645"/>
                  <a:pt x="0" y="0"/>
                </a:cubicBezTo>
                <a:close/>
              </a:path>
            </a:pathLst>
          </a:custGeom>
          <a:ln>
            <a:solidFill>
              <a:schemeClr val="bg2">
                <a:lumMod val="90000"/>
              </a:schemeClr>
            </a:solidFill>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wrap="square">
            <a:spAutoFit/>
          </a:bodyPr>
          <a:lstStyle/>
          <a:p>
            <a:pPr lvl="1" indent="-447675">
              <a:lnSpc>
                <a:spcPct val="150000"/>
              </a:lnSpc>
              <a:defRPr/>
            </a:pPr>
            <a:r>
              <a:rPr lang="zh-CN" altLang="en-US" b="1" dirty="0">
                <a:latin typeface="Times New Roman" charset="0"/>
                <a:ea typeface="黑体" charset="0"/>
                <a:cs typeface="黑体" charset="0"/>
              </a:rPr>
              <a:t>转换后的查询语句：</a:t>
            </a:r>
            <a:endParaRPr lang="en-US" altLang="zh-CN" b="1" dirty="0">
              <a:latin typeface="Times New Roman" charset="0"/>
              <a:ea typeface="黑体" charset="0"/>
              <a:cs typeface="黑体" charset="0"/>
            </a:endParaRPr>
          </a:p>
          <a:p>
            <a:pPr lvl="1" indent="-447675">
              <a:lnSpc>
                <a:spcPct val="150000"/>
              </a:lnSpc>
              <a:defRPr/>
            </a:pPr>
            <a:r>
              <a:rPr lang="en-US" altLang="zh-CN" b="1" dirty="0">
                <a:latin typeface="Times New Roman" charset="0"/>
                <a:ea typeface="黑体" charset="0"/>
                <a:cs typeface="黑体" charset="0"/>
              </a:rPr>
              <a:t>SELECT </a:t>
            </a:r>
            <a:r>
              <a:rPr lang="en-US" altLang="zh-CN" b="1" dirty="0" err="1">
                <a:latin typeface="Times New Roman" charset="0"/>
                <a:ea typeface="黑体" charset="0"/>
                <a:cs typeface="黑体" charset="0"/>
              </a:rPr>
              <a:t>Sno</a:t>
            </a:r>
            <a:r>
              <a:rPr lang="zh-CN" altLang="en-US" b="1" dirty="0">
                <a:latin typeface="Times New Roman" charset="0"/>
                <a:ea typeface="黑体" charset="0"/>
                <a:cs typeface="黑体" charset="0"/>
              </a:rPr>
              <a:t>，</a:t>
            </a:r>
            <a:r>
              <a:rPr lang="en-US" altLang="zh-CN" b="1" dirty="0">
                <a:latin typeface="Times New Roman" charset="0"/>
                <a:ea typeface="黑体" charset="0"/>
                <a:cs typeface="黑体" charset="0"/>
              </a:rPr>
              <a:t>AVG(Grade)</a:t>
            </a:r>
          </a:p>
          <a:p>
            <a:pPr lvl="1" indent="-447675">
              <a:lnSpc>
                <a:spcPct val="150000"/>
              </a:lnSpc>
              <a:defRPr/>
            </a:pPr>
            <a:r>
              <a:rPr lang="zh-CN" altLang="en-US" b="1" dirty="0">
                <a:latin typeface="Times New Roman" charset="0"/>
                <a:ea typeface="黑体" charset="0"/>
                <a:cs typeface="黑体" charset="0"/>
              </a:rPr>
              <a:t>   </a:t>
            </a:r>
            <a:r>
              <a:rPr lang="en-US" altLang="zh-CN" b="1" dirty="0">
                <a:latin typeface="Times New Roman" charset="0"/>
                <a:ea typeface="黑体" charset="0"/>
                <a:cs typeface="黑体" charset="0"/>
              </a:rPr>
              <a:t>FROM     SC</a:t>
            </a:r>
          </a:p>
          <a:p>
            <a:pPr lvl="1" indent="-447675">
              <a:lnSpc>
                <a:spcPct val="150000"/>
              </a:lnSpc>
              <a:defRPr/>
            </a:pPr>
            <a:r>
              <a:rPr lang="zh-CN" altLang="en-US" b="1" dirty="0">
                <a:latin typeface="Times New Roman" charset="0"/>
                <a:ea typeface="黑体" charset="0"/>
                <a:cs typeface="黑体" charset="0"/>
              </a:rPr>
              <a:t>   </a:t>
            </a:r>
            <a:r>
              <a:rPr lang="en-US" altLang="zh-CN" b="1" dirty="0">
                <a:latin typeface="Times New Roman" charset="0"/>
                <a:ea typeface="黑体" charset="0"/>
                <a:cs typeface="黑体" charset="0"/>
              </a:rPr>
              <a:t>WHERE  </a:t>
            </a:r>
            <a:r>
              <a:rPr lang="en-US" altLang="zh-CN" b="1" dirty="0">
                <a:solidFill>
                  <a:srgbClr val="B32019"/>
                </a:solidFill>
                <a:latin typeface="Times New Roman" charset="0"/>
                <a:ea typeface="黑体" charset="0"/>
                <a:cs typeface="黑体" charset="0"/>
              </a:rPr>
              <a:t>AVG(Grade)&gt;=90</a:t>
            </a:r>
          </a:p>
          <a:p>
            <a:pPr lvl="1" indent="-447675">
              <a:lnSpc>
                <a:spcPct val="150000"/>
              </a:lnSpc>
              <a:defRPr/>
            </a:pPr>
            <a:r>
              <a:rPr lang="zh-CN" altLang="en-US" b="1" dirty="0">
                <a:latin typeface="Times New Roman" charset="0"/>
                <a:ea typeface="黑体" charset="0"/>
                <a:cs typeface="黑体" charset="0"/>
              </a:rPr>
              <a:t>   </a:t>
            </a:r>
            <a:r>
              <a:rPr lang="en-US" altLang="zh-CN" b="1" dirty="0">
                <a:latin typeface="Times New Roman" charset="0"/>
                <a:ea typeface="黑体" charset="0"/>
                <a:cs typeface="黑体" charset="0"/>
              </a:rPr>
              <a:t>GROUP BY </a:t>
            </a:r>
            <a:r>
              <a:rPr lang="en-US" altLang="zh-CN" b="1" dirty="0" err="1">
                <a:latin typeface="Times New Roman" charset="0"/>
                <a:ea typeface="黑体" charset="0"/>
                <a:cs typeface="黑体" charset="0"/>
              </a:rPr>
              <a:t>Sno</a:t>
            </a:r>
            <a:r>
              <a:rPr lang="zh-CN" altLang="en-US" b="1" dirty="0">
                <a:latin typeface="Times New Roman" charset="0"/>
                <a:ea typeface="黑体" charset="0"/>
                <a:cs typeface="黑体" charset="0"/>
              </a:rPr>
              <a:t>；</a:t>
            </a:r>
          </a:p>
        </p:txBody>
      </p:sp>
      <p:sp>
        <p:nvSpPr>
          <p:cNvPr id="7" name="AutoShape 5">
            <a:extLst>
              <a:ext uri="{FF2B5EF4-FFF2-40B4-BE49-F238E27FC236}">
                <a16:creationId xmlns:a16="http://schemas.microsoft.com/office/drawing/2014/main" id="{0B130614-C84B-3544-BB59-67D587EE5A79}"/>
              </a:ext>
            </a:extLst>
          </p:cNvPr>
          <p:cNvSpPr>
            <a:spLocks noChangeArrowheads="1"/>
          </p:cNvSpPr>
          <p:nvPr/>
        </p:nvSpPr>
        <p:spPr bwMode="auto">
          <a:xfrm>
            <a:off x="6172200" y="5595258"/>
            <a:ext cx="1964873" cy="1126218"/>
          </a:xfrm>
          <a:prstGeom prst="wedgeRoundRectCallout">
            <a:avLst>
              <a:gd name="adj1" fmla="val 62990"/>
              <a:gd name="adj2" fmla="val 612"/>
              <a:gd name="adj3" fmla="val 16667"/>
            </a:avLst>
          </a:prstGeom>
          <a:ln>
            <a:solidFill>
              <a:schemeClr val="accent1">
                <a:lumMod val="75000"/>
              </a:schemeClr>
            </a:solidFill>
            <a:headEnd/>
            <a:tailEnd/>
            <a:extLst>
              <a:ext uri="{C807C97D-BFC1-408E-A445-0C87EB9F89A2}">
                <ask:lineSketchStyleProps xmlns:ask="http://schemas.microsoft.com/office/drawing/2018/sketchyshapes">
                  <ask:type>
                    <ask:lineSketchNone/>
                  </ask:type>
                </ask:lineSketchStyleProps>
              </a:ext>
            </a:extLst>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3"/>
          </a:lnRef>
          <a:fillRef idx="1">
            <a:schemeClr val="lt1"/>
          </a:fillRef>
          <a:effectRef idx="0">
            <a:schemeClr val="accent3"/>
          </a:effectRef>
          <a:fontRef idx="minor">
            <a:schemeClr val="dk1"/>
          </a:fontRef>
        </p:style>
        <p:txBody>
          <a:bodyPr/>
          <a:lstStyle/>
          <a:p>
            <a:pPr>
              <a:defRPr/>
            </a:pPr>
            <a:r>
              <a:rPr lang="zh-CN" altLang="en-US" dirty="0">
                <a:latin typeface="Tahoma" charset="0"/>
                <a:ea typeface="黑体" charset="0"/>
                <a:cs typeface="黑体" charset="0"/>
              </a:rPr>
              <a:t>出现语法错误，因为</a:t>
            </a:r>
            <a:r>
              <a:rPr lang="en-US" altLang="zh-CN" dirty="0">
                <a:latin typeface="Tahoma" charset="0"/>
                <a:ea typeface="黑体" charset="0"/>
                <a:cs typeface="黑体" charset="0"/>
              </a:rPr>
              <a:t>Where</a:t>
            </a:r>
            <a:r>
              <a:rPr lang="zh-CN" altLang="en-US" dirty="0">
                <a:latin typeface="Tahoma" charset="0"/>
                <a:ea typeface="黑体" charset="0"/>
                <a:cs typeface="黑体" charset="0"/>
              </a:rPr>
              <a:t>后面不能跟集函数</a:t>
            </a:r>
          </a:p>
        </p:txBody>
      </p:sp>
      <p:grpSp>
        <p:nvGrpSpPr>
          <p:cNvPr id="11" name="组合 10">
            <a:extLst>
              <a:ext uri="{FF2B5EF4-FFF2-40B4-BE49-F238E27FC236}">
                <a16:creationId xmlns:a16="http://schemas.microsoft.com/office/drawing/2014/main" id="{37BA3786-3779-444F-8318-8A6D86941102}"/>
              </a:ext>
            </a:extLst>
          </p:cNvPr>
          <p:cNvGrpSpPr/>
          <p:nvPr/>
        </p:nvGrpSpPr>
        <p:grpSpPr>
          <a:xfrm>
            <a:off x="352646" y="3429000"/>
            <a:ext cx="7737118" cy="2127570"/>
            <a:chOff x="352646" y="3429000"/>
            <a:chExt cx="7737118" cy="2127570"/>
          </a:xfrm>
        </p:grpSpPr>
        <p:sp>
          <p:nvSpPr>
            <p:cNvPr id="3" name="矩形 2">
              <a:extLst>
                <a:ext uri="{FF2B5EF4-FFF2-40B4-BE49-F238E27FC236}">
                  <a16:creationId xmlns:a16="http://schemas.microsoft.com/office/drawing/2014/main" id="{0A83E904-A319-AD40-A1F5-2851169D62F3}"/>
                </a:ext>
              </a:extLst>
            </p:cNvPr>
            <p:cNvSpPr/>
            <p:nvPr/>
          </p:nvSpPr>
          <p:spPr>
            <a:xfrm>
              <a:off x="352646" y="3429000"/>
              <a:ext cx="5984359" cy="2127570"/>
            </a:xfrm>
            <a:custGeom>
              <a:avLst/>
              <a:gdLst>
                <a:gd name="connsiteX0" fmla="*/ 0 w 5984359"/>
                <a:gd name="connsiteY0" fmla="*/ 0 h 2127570"/>
                <a:gd name="connsiteX1" fmla="*/ 598436 w 5984359"/>
                <a:gd name="connsiteY1" fmla="*/ 0 h 2127570"/>
                <a:gd name="connsiteX2" fmla="*/ 1316559 w 5984359"/>
                <a:gd name="connsiteY2" fmla="*/ 0 h 2127570"/>
                <a:gd name="connsiteX3" fmla="*/ 1735464 w 5984359"/>
                <a:gd name="connsiteY3" fmla="*/ 0 h 2127570"/>
                <a:gd name="connsiteX4" fmla="*/ 2274056 w 5984359"/>
                <a:gd name="connsiteY4" fmla="*/ 0 h 2127570"/>
                <a:gd name="connsiteX5" fmla="*/ 2872492 w 5984359"/>
                <a:gd name="connsiteY5" fmla="*/ 0 h 2127570"/>
                <a:gd name="connsiteX6" fmla="*/ 3530772 w 5984359"/>
                <a:gd name="connsiteY6" fmla="*/ 0 h 2127570"/>
                <a:gd name="connsiteX7" fmla="*/ 4129208 w 5984359"/>
                <a:gd name="connsiteY7" fmla="*/ 0 h 2127570"/>
                <a:gd name="connsiteX8" fmla="*/ 4787487 w 5984359"/>
                <a:gd name="connsiteY8" fmla="*/ 0 h 2127570"/>
                <a:gd name="connsiteX9" fmla="*/ 5984359 w 5984359"/>
                <a:gd name="connsiteY9" fmla="*/ 0 h 2127570"/>
                <a:gd name="connsiteX10" fmla="*/ 5984359 w 5984359"/>
                <a:gd name="connsiteY10" fmla="*/ 468065 h 2127570"/>
                <a:gd name="connsiteX11" fmla="*/ 5984359 w 5984359"/>
                <a:gd name="connsiteY11" fmla="*/ 1042509 h 2127570"/>
                <a:gd name="connsiteX12" fmla="*/ 5984359 w 5984359"/>
                <a:gd name="connsiteY12" fmla="*/ 1510575 h 2127570"/>
                <a:gd name="connsiteX13" fmla="*/ 5984359 w 5984359"/>
                <a:gd name="connsiteY13" fmla="*/ 2127570 h 2127570"/>
                <a:gd name="connsiteX14" fmla="*/ 5266236 w 5984359"/>
                <a:gd name="connsiteY14" fmla="*/ 2127570 h 2127570"/>
                <a:gd name="connsiteX15" fmla="*/ 4847331 w 5984359"/>
                <a:gd name="connsiteY15" fmla="*/ 2127570 h 2127570"/>
                <a:gd name="connsiteX16" fmla="*/ 4308738 w 5984359"/>
                <a:gd name="connsiteY16" fmla="*/ 2127570 h 2127570"/>
                <a:gd name="connsiteX17" fmla="*/ 3770146 w 5984359"/>
                <a:gd name="connsiteY17" fmla="*/ 2127570 h 2127570"/>
                <a:gd name="connsiteX18" fmla="*/ 3171710 w 5984359"/>
                <a:gd name="connsiteY18" fmla="*/ 2127570 h 2127570"/>
                <a:gd name="connsiteX19" fmla="*/ 2513431 w 5984359"/>
                <a:gd name="connsiteY19" fmla="*/ 2127570 h 2127570"/>
                <a:gd name="connsiteX20" fmla="*/ 1974838 w 5984359"/>
                <a:gd name="connsiteY20" fmla="*/ 2127570 h 2127570"/>
                <a:gd name="connsiteX21" fmla="*/ 1496090 w 5984359"/>
                <a:gd name="connsiteY21" fmla="*/ 2127570 h 2127570"/>
                <a:gd name="connsiteX22" fmla="*/ 837810 w 5984359"/>
                <a:gd name="connsiteY22" fmla="*/ 2127570 h 2127570"/>
                <a:gd name="connsiteX23" fmla="*/ 0 w 5984359"/>
                <a:gd name="connsiteY23" fmla="*/ 2127570 h 2127570"/>
                <a:gd name="connsiteX24" fmla="*/ 0 w 5984359"/>
                <a:gd name="connsiteY24" fmla="*/ 1595678 h 2127570"/>
                <a:gd name="connsiteX25" fmla="*/ 0 w 5984359"/>
                <a:gd name="connsiteY25" fmla="*/ 1106336 h 2127570"/>
                <a:gd name="connsiteX26" fmla="*/ 0 w 5984359"/>
                <a:gd name="connsiteY26" fmla="*/ 595720 h 2127570"/>
                <a:gd name="connsiteX27" fmla="*/ 0 w 5984359"/>
                <a:gd name="connsiteY27" fmla="*/ 0 h 2127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984359" h="2127570" fill="none" extrusionOk="0">
                  <a:moveTo>
                    <a:pt x="0" y="0"/>
                  </a:moveTo>
                  <a:cubicBezTo>
                    <a:pt x="151648" y="-49801"/>
                    <a:pt x="334594" y="38186"/>
                    <a:pt x="598436" y="0"/>
                  </a:cubicBezTo>
                  <a:cubicBezTo>
                    <a:pt x="862278" y="-38186"/>
                    <a:pt x="1150121" y="15479"/>
                    <a:pt x="1316559" y="0"/>
                  </a:cubicBezTo>
                  <a:cubicBezTo>
                    <a:pt x="1482997" y="-15479"/>
                    <a:pt x="1568680" y="24486"/>
                    <a:pt x="1735464" y="0"/>
                  </a:cubicBezTo>
                  <a:cubicBezTo>
                    <a:pt x="1902249" y="-24486"/>
                    <a:pt x="2087294" y="28730"/>
                    <a:pt x="2274056" y="0"/>
                  </a:cubicBezTo>
                  <a:cubicBezTo>
                    <a:pt x="2460818" y="-28730"/>
                    <a:pt x="2698922" y="58506"/>
                    <a:pt x="2872492" y="0"/>
                  </a:cubicBezTo>
                  <a:cubicBezTo>
                    <a:pt x="3046062" y="-58506"/>
                    <a:pt x="3250342" y="11913"/>
                    <a:pt x="3530772" y="0"/>
                  </a:cubicBezTo>
                  <a:cubicBezTo>
                    <a:pt x="3811202" y="-11913"/>
                    <a:pt x="3913707" y="27502"/>
                    <a:pt x="4129208" y="0"/>
                  </a:cubicBezTo>
                  <a:cubicBezTo>
                    <a:pt x="4344709" y="-27502"/>
                    <a:pt x="4576832" y="58443"/>
                    <a:pt x="4787487" y="0"/>
                  </a:cubicBezTo>
                  <a:cubicBezTo>
                    <a:pt x="4998142" y="-58443"/>
                    <a:pt x="5602434" y="45827"/>
                    <a:pt x="5984359" y="0"/>
                  </a:cubicBezTo>
                  <a:cubicBezTo>
                    <a:pt x="6008078" y="123343"/>
                    <a:pt x="5960336" y="303458"/>
                    <a:pt x="5984359" y="468065"/>
                  </a:cubicBezTo>
                  <a:cubicBezTo>
                    <a:pt x="6008382" y="632673"/>
                    <a:pt x="5963282" y="789294"/>
                    <a:pt x="5984359" y="1042509"/>
                  </a:cubicBezTo>
                  <a:cubicBezTo>
                    <a:pt x="6005436" y="1295724"/>
                    <a:pt x="5939375" y="1343500"/>
                    <a:pt x="5984359" y="1510575"/>
                  </a:cubicBezTo>
                  <a:cubicBezTo>
                    <a:pt x="6029343" y="1677650"/>
                    <a:pt x="5968710" y="1845268"/>
                    <a:pt x="5984359" y="2127570"/>
                  </a:cubicBezTo>
                  <a:cubicBezTo>
                    <a:pt x="5837648" y="2204644"/>
                    <a:pt x="5440769" y="2056517"/>
                    <a:pt x="5266236" y="2127570"/>
                  </a:cubicBezTo>
                  <a:cubicBezTo>
                    <a:pt x="5091703" y="2198623"/>
                    <a:pt x="4959165" y="2082586"/>
                    <a:pt x="4847331" y="2127570"/>
                  </a:cubicBezTo>
                  <a:cubicBezTo>
                    <a:pt x="4735497" y="2172554"/>
                    <a:pt x="4506473" y="2115729"/>
                    <a:pt x="4308738" y="2127570"/>
                  </a:cubicBezTo>
                  <a:cubicBezTo>
                    <a:pt x="4111003" y="2139411"/>
                    <a:pt x="3995316" y="2085204"/>
                    <a:pt x="3770146" y="2127570"/>
                  </a:cubicBezTo>
                  <a:cubicBezTo>
                    <a:pt x="3544976" y="2169936"/>
                    <a:pt x="3379749" y="2101413"/>
                    <a:pt x="3171710" y="2127570"/>
                  </a:cubicBezTo>
                  <a:cubicBezTo>
                    <a:pt x="2963671" y="2153727"/>
                    <a:pt x="2718709" y="2079491"/>
                    <a:pt x="2513431" y="2127570"/>
                  </a:cubicBezTo>
                  <a:cubicBezTo>
                    <a:pt x="2308153" y="2175649"/>
                    <a:pt x="2228367" y="2096125"/>
                    <a:pt x="1974838" y="2127570"/>
                  </a:cubicBezTo>
                  <a:cubicBezTo>
                    <a:pt x="1721309" y="2159015"/>
                    <a:pt x="1677363" y="2093964"/>
                    <a:pt x="1496090" y="2127570"/>
                  </a:cubicBezTo>
                  <a:cubicBezTo>
                    <a:pt x="1314817" y="2161176"/>
                    <a:pt x="1136531" y="2102242"/>
                    <a:pt x="837810" y="2127570"/>
                  </a:cubicBezTo>
                  <a:cubicBezTo>
                    <a:pt x="539089" y="2152898"/>
                    <a:pt x="278982" y="2067346"/>
                    <a:pt x="0" y="2127570"/>
                  </a:cubicBezTo>
                  <a:cubicBezTo>
                    <a:pt x="-38889" y="1866833"/>
                    <a:pt x="34450" y="1813919"/>
                    <a:pt x="0" y="1595678"/>
                  </a:cubicBezTo>
                  <a:cubicBezTo>
                    <a:pt x="-34450" y="1377437"/>
                    <a:pt x="39908" y="1287186"/>
                    <a:pt x="0" y="1106336"/>
                  </a:cubicBezTo>
                  <a:cubicBezTo>
                    <a:pt x="-39908" y="925486"/>
                    <a:pt x="41616" y="711901"/>
                    <a:pt x="0" y="595720"/>
                  </a:cubicBezTo>
                  <a:cubicBezTo>
                    <a:pt x="-41616" y="479539"/>
                    <a:pt x="61349" y="291973"/>
                    <a:pt x="0" y="0"/>
                  </a:cubicBezTo>
                  <a:close/>
                </a:path>
                <a:path w="5984359" h="2127570" stroke="0" extrusionOk="0">
                  <a:moveTo>
                    <a:pt x="0" y="0"/>
                  </a:moveTo>
                  <a:cubicBezTo>
                    <a:pt x="173262" y="-38884"/>
                    <a:pt x="282132" y="28288"/>
                    <a:pt x="418905" y="0"/>
                  </a:cubicBezTo>
                  <a:cubicBezTo>
                    <a:pt x="555679" y="-28288"/>
                    <a:pt x="870528" y="6542"/>
                    <a:pt x="1017341" y="0"/>
                  </a:cubicBezTo>
                  <a:cubicBezTo>
                    <a:pt x="1164154" y="-6542"/>
                    <a:pt x="1488839" y="43406"/>
                    <a:pt x="1615777" y="0"/>
                  </a:cubicBezTo>
                  <a:cubicBezTo>
                    <a:pt x="1742715" y="-43406"/>
                    <a:pt x="2059775" y="8123"/>
                    <a:pt x="2214213" y="0"/>
                  </a:cubicBezTo>
                  <a:cubicBezTo>
                    <a:pt x="2368651" y="-8123"/>
                    <a:pt x="2520405" y="64035"/>
                    <a:pt x="2812649" y="0"/>
                  </a:cubicBezTo>
                  <a:cubicBezTo>
                    <a:pt x="3104893" y="-64035"/>
                    <a:pt x="3104198" y="13262"/>
                    <a:pt x="3231554" y="0"/>
                  </a:cubicBezTo>
                  <a:cubicBezTo>
                    <a:pt x="3358910" y="-13262"/>
                    <a:pt x="3497742" y="17678"/>
                    <a:pt x="3650459" y="0"/>
                  </a:cubicBezTo>
                  <a:cubicBezTo>
                    <a:pt x="3803176" y="-17678"/>
                    <a:pt x="3975960" y="3603"/>
                    <a:pt x="4129208" y="0"/>
                  </a:cubicBezTo>
                  <a:cubicBezTo>
                    <a:pt x="4282456" y="-3603"/>
                    <a:pt x="4607108" y="58682"/>
                    <a:pt x="4847331" y="0"/>
                  </a:cubicBezTo>
                  <a:cubicBezTo>
                    <a:pt x="5087554" y="-58682"/>
                    <a:pt x="5738065" y="106856"/>
                    <a:pt x="5984359" y="0"/>
                  </a:cubicBezTo>
                  <a:cubicBezTo>
                    <a:pt x="6004813" y="207379"/>
                    <a:pt x="5979765" y="374083"/>
                    <a:pt x="5984359" y="531893"/>
                  </a:cubicBezTo>
                  <a:cubicBezTo>
                    <a:pt x="5988953" y="689703"/>
                    <a:pt x="5970131" y="950645"/>
                    <a:pt x="5984359" y="1085061"/>
                  </a:cubicBezTo>
                  <a:cubicBezTo>
                    <a:pt x="5998587" y="1219477"/>
                    <a:pt x="5975482" y="1381336"/>
                    <a:pt x="5984359" y="1595678"/>
                  </a:cubicBezTo>
                  <a:cubicBezTo>
                    <a:pt x="5993236" y="1810020"/>
                    <a:pt x="5960006" y="1966490"/>
                    <a:pt x="5984359" y="2127570"/>
                  </a:cubicBezTo>
                  <a:cubicBezTo>
                    <a:pt x="5837148" y="2147509"/>
                    <a:pt x="5580751" y="2054839"/>
                    <a:pt x="5326080" y="2127570"/>
                  </a:cubicBezTo>
                  <a:cubicBezTo>
                    <a:pt x="5071409" y="2200301"/>
                    <a:pt x="5082095" y="2088194"/>
                    <a:pt x="4847331" y="2127570"/>
                  </a:cubicBezTo>
                  <a:cubicBezTo>
                    <a:pt x="4612567" y="2166946"/>
                    <a:pt x="4554832" y="2108736"/>
                    <a:pt x="4428426" y="2127570"/>
                  </a:cubicBezTo>
                  <a:cubicBezTo>
                    <a:pt x="4302020" y="2146404"/>
                    <a:pt x="4129311" y="2125734"/>
                    <a:pt x="3949677" y="2127570"/>
                  </a:cubicBezTo>
                  <a:cubicBezTo>
                    <a:pt x="3770043" y="2129406"/>
                    <a:pt x="3406758" y="2054812"/>
                    <a:pt x="3231554" y="2127570"/>
                  </a:cubicBezTo>
                  <a:cubicBezTo>
                    <a:pt x="3056350" y="2200328"/>
                    <a:pt x="2896538" y="2061070"/>
                    <a:pt x="2633118" y="2127570"/>
                  </a:cubicBezTo>
                  <a:cubicBezTo>
                    <a:pt x="2369698" y="2194070"/>
                    <a:pt x="2266617" y="2126068"/>
                    <a:pt x="2094526" y="2127570"/>
                  </a:cubicBezTo>
                  <a:cubicBezTo>
                    <a:pt x="1922435" y="2129072"/>
                    <a:pt x="1836262" y="2095653"/>
                    <a:pt x="1675621" y="2127570"/>
                  </a:cubicBezTo>
                  <a:cubicBezTo>
                    <a:pt x="1514980" y="2159487"/>
                    <a:pt x="1318394" y="2111777"/>
                    <a:pt x="1137028" y="2127570"/>
                  </a:cubicBezTo>
                  <a:cubicBezTo>
                    <a:pt x="955662" y="2143363"/>
                    <a:pt x="713867" y="2096888"/>
                    <a:pt x="538592" y="2127570"/>
                  </a:cubicBezTo>
                  <a:cubicBezTo>
                    <a:pt x="363317" y="2158252"/>
                    <a:pt x="118118" y="2101306"/>
                    <a:pt x="0" y="2127570"/>
                  </a:cubicBezTo>
                  <a:cubicBezTo>
                    <a:pt x="-36435" y="1915202"/>
                    <a:pt x="20768" y="1833917"/>
                    <a:pt x="0" y="1574402"/>
                  </a:cubicBezTo>
                  <a:cubicBezTo>
                    <a:pt x="-20768" y="1314887"/>
                    <a:pt x="1156" y="1274151"/>
                    <a:pt x="0" y="1106336"/>
                  </a:cubicBezTo>
                  <a:cubicBezTo>
                    <a:pt x="-1156" y="938521"/>
                    <a:pt x="21509" y="675588"/>
                    <a:pt x="0" y="553168"/>
                  </a:cubicBezTo>
                  <a:cubicBezTo>
                    <a:pt x="-21509" y="430748"/>
                    <a:pt x="49883" y="120365"/>
                    <a:pt x="0" y="0"/>
                  </a:cubicBezTo>
                  <a:close/>
                </a:path>
              </a:pathLst>
            </a:custGeom>
            <a:ln/>
          </p:spPr>
          <p:style>
            <a:lnRef idx="2">
              <a:schemeClr val="accent3"/>
            </a:lnRef>
            <a:fillRef idx="1">
              <a:schemeClr val="lt1"/>
            </a:fillRef>
            <a:effectRef idx="0">
              <a:schemeClr val="accent3"/>
            </a:effectRef>
            <a:fontRef idx="minor">
              <a:schemeClr val="dk1"/>
            </a:fontRef>
          </p:style>
          <p:txBody>
            <a:bodyPr wrap="square">
              <a:spAutoFit/>
            </a:bodyPr>
            <a:lstStyle/>
            <a:p>
              <a:pPr lvl="1" indent="-447675">
                <a:lnSpc>
                  <a:spcPct val="150000"/>
                </a:lnSpc>
                <a:buFont typeface="Wingdings" charset="0"/>
                <a:buNone/>
                <a:defRPr/>
              </a:pPr>
              <a:r>
                <a:rPr lang="zh-CN" altLang="en-US" b="1" dirty="0"/>
                <a:t>正确写法：</a:t>
              </a:r>
              <a:endParaRPr lang="en-US" altLang="zh-CN" b="1" dirty="0"/>
            </a:p>
            <a:p>
              <a:pPr lvl="1" indent="-447675">
                <a:lnSpc>
                  <a:spcPct val="150000"/>
                </a:lnSpc>
                <a:buFont typeface="Wingdings" charset="0"/>
                <a:buNone/>
                <a:defRPr/>
              </a:pPr>
              <a:r>
                <a:rPr lang="en-US" altLang="zh-CN" b="1" dirty="0"/>
                <a:t>SELECT  </a:t>
              </a:r>
              <a:r>
                <a:rPr lang="en-US" altLang="zh-CN" b="1" dirty="0" err="1"/>
                <a:t>Sno</a:t>
              </a:r>
              <a:r>
                <a:rPr lang="zh-CN" altLang="en-US" b="1" dirty="0"/>
                <a:t>，</a:t>
              </a:r>
              <a:r>
                <a:rPr lang="en-US" altLang="zh-CN" b="1" dirty="0"/>
                <a:t>AVG(Grade)</a:t>
              </a:r>
            </a:p>
            <a:p>
              <a:pPr lvl="1" indent="-447675">
                <a:lnSpc>
                  <a:spcPct val="150000"/>
                </a:lnSpc>
                <a:buFont typeface="Wingdings" charset="0"/>
                <a:buNone/>
                <a:defRPr/>
              </a:pPr>
              <a:r>
                <a:rPr lang="zh-CN" altLang="en-US" b="1" dirty="0"/>
                <a:t>    </a:t>
              </a:r>
              <a:r>
                <a:rPr lang="en-US" altLang="zh-CN" b="1" dirty="0"/>
                <a:t>FROM  SC</a:t>
              </a:r>
            </a:p>
            <a:p>
              <a:pPr lvl="1" indent="-447675">
                <a:lnSpc>
                  <a:spcPct val="150000"/>
                </a:lnSpc>
                <a:buFont typeface="Wingdings" charset="0"/>
                <a:buNone/>
                <a:defRPr/>
              </a:pPr>
              <a:r>
                <a:rPr lang="en-US" altLang="zh-CN" b="1" dirty="0"/>
                <a:t>	GROUP BY </a:t>
              </a:r>
              <a:r>
                <a:rPr lang="en-US" altLang="zh-CN" b="1" dirty="0" err="1"/>
                <a:t>Sno</a:t>
              </a:r>
              <a:endParaRPr lang="en-US" altLang="zh-CN" b="1" dirty="0"/>
            </a:p>
            <a:p>
              <a:pPr lvl="1" indent="-447675">
                <a:lnSpc>
                  <a:spcPct val="150000"/>
                </a:lnSpc>
                <a:buFont typeface="Wingdings" charset="0"/>
                <a:buNone/>
                <a:defRPr/>
              </a:pPr>
              <a:r>
                <a:rPr lang="en-US" altLang="zh-CN" b="1" dirty="0">
                  <a:solidFill>
                    <a:srgbClr val="B32019"/>
                  </a:solidFill>
                </a:rPr>
                <a:t>	HAVING AVG(Grade)&gt;=90</a:t>
              </a:r>
              <a:r>
                <a:rPr lang="zh-CN" altLang="en-US" b="1" dirty="0">
                  <a:solidFill>
                    <a:srgbClr val="B32019"/>
                  </a:solidFill>
                </a:rPr>
                <a:t>；</a:t>
              </a:r>
            </a:p>
          </p:txBody>
        </p:sp>
        <p:cxnSp>
          <p:nvCxnSpPr>
            <p:cNvPr id="8" name="曲线连接符 7">
              <a:extLst>
                <a:ext uri="{FF2B5EF4-FFF2-40B4-BE49-F238E27FC236}">
                  <a16:creationId xmlns:a16="http://schemas.microsoft.com/office/drawing/2014/main" id="{80F131E3-DD70-854D-85F7-859A09A1512A}"/>
                </a:ext>
              </a:extLst>
            </p:cNvPr>
            <p:cNvCxnSpPr/>
            <p:nvPr/>
          </p:nvCxnSpPr>
          <p:spPr>
            <a:xfrm rot="10800000">
              <a:off x="6384313" y="4929846"/>
              <a:ext cx="1705451" cy="626724"/>
            </a:xfrm>
            <a:prstGeom prst="curvedConnector3">
              <a:avLst>
                <a:gd name="adj1" fmla="val 59037"/>
              </a:avLst>
            </a:prstGeom>
            <a:ln w="38100">
              <a:tailEnd type="triangle"/>
            </a:ln>
          </p:spPr>
          <p:style>
            <a:lnRef idx="3">
              <a:schemeClr val="accent3"/>
            </a:lnRef>
            <a:fillRef idx="0">
              <a:schemeClr val="accent3"/>
            </a:fillRef>
            <a:effectRef idx="2">
              <a:schemeClr val="accent3"/>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03546B-9EEC-4495-8086-6640805AE27D"/>
  <p:tag name="ISPRING_SCORM_RATE_SLIDES" val="1"/>
  <p:tag name="ISPRINGONLINEFOLDERID" val="0"/>
  <p:tag name="ISPRINGONLINEFOLDERPATH" val="Content List"/>
  <p:tag name="ISPRINGCLOUDFOLDERID" val="0"/>
  <p:tag name="ISPRINGCLOUDFOLDERPATH" val="Repository"/>
  <p:tag name="ISPRING_PRESENTATION_TITLE" val="转正述职PPT模板"/>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DCu6ZKDmokTmIEAAAFEQAAHQAAAHVuaXZlcnNhbC9jb21tb25fbWVzc2FnZXMubG5nrVhtb9s2EP5eoP+BEFBgA7a0HdCiGBIHtMTYRGTJleg42TAIjMTYRCgx1Yvb7NN+zX7YfsmOlJ3EfYGkJIBtmJTvuePdPXdHHx5/yRXaiLKSujhy3h68cZAoUp3JYnXkLNjJrx8cVNW8yLjShThyCu2g49HLF4eKF6uGrwR8f/kCocNcVBUsq5FZ3a+RzI6c+Thxw9kcBxeJH07CZEwnzsjV+Q0vbpGvV/qn395/+PL23fufD19v5frAxDPs+/tAyCK9e9MDKGBR6CeARvwkIOfMGZnPYXLhgvk0IM5o+2WY9DwiZ87IfHbKLaKIBCyJfeqRhMZJEDLrC58w4jmjC92gNd8IVGu0keIzqtcC4ljLUqBKycw+SDVsFI3oUuaFM0yDJCIxi6jLaBg4o1iX5e0vFpY39VqXoK5Cmaz4pRKZ1QkZY5/flKIC1byGjELwqtcSfqlzLouDTtURXtJgkrAw9OOEBN5uxxmRIkNeyY2agSgRjkkEACWvRPkI2cRmmRVHWKlhCFM6mfrwZsaEqVytFbzroXbMCcRgLoouKcgREkF2xfEyjDzjNFCFOLrhVfVZl9lefjwMVBcwDdwQUtBlD8CZwdgBQ4wl1I2yFGndBTYjcYwnJBmH55DIwLtwiER4CnQ7HSJxQWKgCIm7ZAJ8RifYJLyh2C7/d/xKuUlndYt4moKccd9G6qaCHeNSYIFlWnUwTE1MPi4gbBT7P6BxiwretauV3Aiwo8xE2akIKotLPJNFHxf0j+QEU594CaSVFy4TZkue0ZjzW1ToGvFsw4tUoEuR8gZy/RaeZTKzz0ycrf5Pjfwb8XpbVV5tC1LgkfNXQ+3Zq2HfMaupwKa6FvlN3aXaOGxr/mOsMDn9QxP6HP1x+mOXBDii4fNEppJ5o9qq++T43Fk2NEadRjzRU/2j9dyWxG1tHVMoWGOp+0sQ6Kamf0ADVP2laHACiuZtiYYaTourATqDcAsQaPRYjDNw1Z4JZ+DCAfJLMo4pg9loKS4rWXeOHZaNbYC+H9oU5jwlanFPxktxpWHCUYJv2ukDupCNdGdAHww3e62CUeaDyQEArtrkAUglc7A/64G5mJGdB9oCv3eSpW5UZsmr5LUt8uDbJhffjk1Xpc7truLVLnnbJnP8FCvaw0Wt0vmA9n/Hv97xeUC/x0cpJjhyp4mLA5eYQd9wVfUUAgoYV/gsTnw8NuLAhZzX6Rqa6ZVuiqwnUDure+QEA9j2zLHgZbr+759/e2J8ZUm7i7a7vw8CAWKbKkjuwP4MdC2qv7pAGB7vy9lFH6nt3WYn1/Oqwyhk4bPcIXjbWnKdw9ZBt15I8m3QMGPYnc6AB7FNe92UMLoNQZjh6BRqmZ3CndGMl9dQCJnWahCKdbVJwHqY9vvrZVMrWYghsk9rJebAjM4T7Hn2rg3kUzK9bntmBjeKdHvpVnDp7gvmTnEAdfYrPJHJeiCgbU27KgREb9f3NN9826nuVpX9w+Lw9YP/L/4HUEsDBBQAAgAIAMK7pkoIfgsjKQMAAIYMAAAnAAAAdW5pdmVyc2FsL2ZsYXNoX3B1Ymxpc2hpbmdfc2V0dGluZ3MueG1s1VfdbtowFL7nKSxPvSxpO7p2KKGqCmjVWkCFbe1VZWJDrDp2FttQerWn2YPtSXYcAwW169IfpE0IEZ+f7/yfmPDoNhVownLNlYzwbnUHIyZjRbkcR/jLoL19iJE2RFIilGQRlgqjo0YlzOxQcJ30mTEgqhHASF3PTIQTY7J6EEyn0yrXWe64SlgD+LoaqzTIcqaZNCwPMkFm8GNmGdN4jlACAL6pknO1RqWCUOiRzhW1giFOwXPJXVBEtAXRCQ682JDEN+NcWUlPlFA5ysfDCL87PHafhYyHavKUSZcT3QCiI5s6oZQ7L4jo8zuGEsbHCbh7UMNoyqlJIrxXcyggHTxEKbB96MShnCjIgTRz+JQZQokh/ujtGXZr9ILgSXQmScrjAXCQiz/CzcH1p6te6+LstPP5etDtng1Oe96JQidYxwmDdUMhOKRsHrOlnZAYQ+IE/AadERGahcEqaSE2UnLNOXdGQyUg94UWtFE6ZLRDUrZSjf4Nl22Q3MVoBIGIWYSPc04ERtwQweOlsrZDbbgpqt5elUSABe3J0Hkf35v32YkTkmu26taCo13O48Y3ZQVFM2WR4DcMGYUgfpvCU8LQanHQKFdpQYX2MUgLDhYnnE0ZPSpyOgf8k6ErMJFa0IRezQQz3sJ3y+/QkI1UDriMTKCzgc61x68+CzgjWt+DkoWPW/2z02br+rTTbF1uuQAJnRAZPxMcCs7SzGwEn8yQVGahB+mIidWsKArltOCVia368jJonlrhy/zWxViB3mBJNmPlOYX5qwelzSZkUgyiG64CGkaQQ0k8JjBiWBdcWlYWMCYSKSlmiMSw1rQb6wlXVgPFD7CH1i/30OsjLovTGFYbWMwpy0tB7uzuva/tfzg4/FivBr9+/Nx+Umm+8HuCOHN+4588ufKXa//hNgwDt6UfX9omt//mzu5dtL6WyWundTkoVdJWvxRct4xU93MZqQv/kumtvGBKuQBLaeyHDNaS4Ck3jL5li72gTV71bvc9tpk22WDMrxmN/yZkf1peE9fuhWHw6MXVcVIueQqJcCtxedtt7Nd24Kb5KKtSAbT1/w6Nym9QSwMEFAACAAgAwrumSmvhO+C8AgAAWgoAACEAAAB1bml2ZXJzYWwvZmxhc2hfc2tpbl9zZXR0aW5ncy54bWyVVm1P2zAQ/r5fUXXfCXstk0wlKJ2ExAYaiO9Ock2sOnZkO2X99/MrsdukzXJCwnfP4zvfGyC5JWz5YTZDBadcPINShFXSaIJuRsrred4pxdlFwZkCpi4YFw2m8+XHn/ZDmUWeY/EdiKmcDS6gd7Ow3xSK9/FtYWSMUPCmxWz/wCt+keNiWwnesfJsaPW+BUEJ22rk5Y/Faj3qgBKp7hU0SUzrKyPTKK0AKcGE9H1t5CyL4hxo8HRpv4mc3tXp1x/QdkQSZWk3n4yM0VpcQZrkqxsj43imb0+rsjBymqDgr9LQL5+NjEIp3oNIL7/7amSUwduu/Z8eaQWvTEJTzukivnMox6UePxPVpZGzBPMg4+hsFXx67FvvIpD/NZ57ZMZVcPpk8nqwEEzRcwpLJTpAWTg5m6z522On9HzAcoOp1IBY1YOedNBPuJPhmlTX4/7AG2FlBPKKHvHKadfAysUbAVN9j1+tbu2qiON710UBCth5ZRRhr+yRv3Vaj5CRskc+U1LCI6P7I/ihxXFCiW+xL+bp7GsrMKyPIV/hFKzG04MZXBm59oqAaXgJS7MO9LLGinD2QhowxUOZNbnIsqPQEMM7UlnGL4PL9/ZNEmUHBt9ww+2FFFEUhrrOhqp3dRy5OaY96WuaNqX709A/0Z1nSm/y6zlWChd1o18r5zPP06OincyzYYZPDoh7tuERx/oeIzVYbEG8cE6numFcgZx6PXcDNgZHWZQDlA0nGflLhrLPuiYHsdZFIxCaJ9U5XE2qmuof9UrgDcpg9GUZsTqqqvV9DJP35owUvgUAi6IODeAOztJ0VBEKOwgLIFLYF489DUndo2PtdqMeYKPiPeE1Bx0ZAaKW9Puib5UYlxoGCK86rmGGs0xoe4VzaZ+WzH9Yxf0YJcs57DTTfLF7p/DNlNys7cc51ErzP+U/UEsDBBQAAgAIAMK7pkoqlg9n/gIAAJcLAAAmAAAAdW5pdmVyc2FsL2h0bWxfcHVibGlzaGluZ19zZXR0aW5ncy54bWzNlm9PGjEYwN/zKZouvpRT56YjdxgjGIlOiLBNX5lyLVxjr721PfB8tU+zD7ZPsqdXQIiOnUaWhRDo0z6/51/7tOHRfSrQhGnDlYzwbn0HIyZjRbkcR/jL4HT7ECNjiaREKMkiLBVGR81amOVDwU3SZ9bCUoMAI00jsxFOrM0aQTCdTuvcZNrNKpFb4Jt6rNIg08wwaZkOMkEK+LFFxgyeESoA4JsqOVNr1moIhZ70WdFcMMQpeC65C4qIM5sKHPhVQxLfjbXKJT1RQmmkx8MIvzs8dp/5Gk9q8ZRJlxLTBKET2wahlDsniOjzB4YSxscJeHuwj9GUU5tEeG/fUWB18JRSsn3kxFFOFKRA2hk+ZZZQYokfenuW3VszF3gRLSRJeTyAGeTCj3BrcHt202tfXXQuz28H3e7FoNPzTpQ6wSonDFYNheCQynXMFnZCYi2JE/AbdEZEGBYGy6L5spGSK865MRoqAakvtTAagaeiiPCx5kRgxC0RPF7MWqLHzJ5yATE43d36SFr8CPTxxgnRhi0bms8Yl8W4+U3lgqJC5UjwO4asQhBRnsK/hKHldKORVmkpFcRYZASnDE04mzJ6VGZpBvyToRswkeagCZsvE8x6C99z/oCGbKQ0cBmZwFYFOTeeX38ROCPGPELJ3Met/kWn1b7tXLba11suQEInRMYvhEMJWZrZjfBJgaSycz1IR0xyw8qiUE7LuSqx1V9fBsPTXPgyv3UxltAbLMlmrLykMH/1oLLZhEzKg+gOV4mGI8ihJJ4JEzEcdy5zVhUYE4mUFAUiMTQq4471hKvcgMQfYI82r/fQ6yMuy9EYbg6wqCnTlZA7u3vv9z98PDj81KgHv3783F6rNGvhPUGcOd/DT9Y28UUjf9oNw8D1zufbsNX5v+rCvav21yqZumxfDyoVqd2vhOtWWdU9r7Lqyl8bvaUro5IL0GbG/thAoxE85ZbRt9w0ryj8+vvXb4s3KvwGo1i7ff/fIPxo8dxaeV+FwbMPwBrIVx/TzdpvUEsDBBQAAgAIAMK7pko7+1NPnQEAACQGAAAfAAAAdW5pdmVyc2FsL2h0bWxfc2tpbl9zZXR0aW5ncy5qc42UTW+DMAyG7/0VKLtOVffZbbdq7aRJPUxab9MOgboUNcRRCKys6n8fTr8IhLXxhbw8eh0b4k0vqBaLWPASbOyz3X+4e6sBaUbncO3qokNPSWdKQwbScJOgnCUpiEQCa5DFweEob0+Ez59J6x2WnyKZQ1bzY0hvFlxkdVx5LLRHyzxa4dF+PNral/jXqWxf1a6iWrfD3BiU/QilqVrVl6hTbhl29WZXvcAGjAXoM+iCR+CYDu3qIk+OD0OKOhdhqrgspxhjP+TRKtaYy3lX/mWpQFcffLUDBs/D14ljJ5LMvBtIm4knTxTdJP1UGezzPk4ovLDgIYia78Cuf1DHuF1Qgy6SLDEHenRDUacVj6HVpacRhYvJyqvVzSFFmzOwNjvi7pbCIQQvQbesxvcUDogqVxd8QKUxpo600HbPj6hAPk9kvE89oPBydFiy7ereqVB7/DFzrhA2rtDSd/vSrslxwbU33pubNdJOfWmFT5Q+ET2JlQ8sjqJzHNMcJLT/Chg3hkfLtJoP1Wys+sD1CvQMUVTn/z4zWpupets/UEsDBBQAAgAIAMK7pko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MK7pkoOFDO8fAAAAH0AAAAcAAAAdW5pdmVyc2FsL2xvY2FsX3NldHRpbmdzLnhtbLOxr8jNUShLLSrOzM+zVTLUM1BSSM1Lzk/JzEu3VQoNcdO1UFIoLknMS0nMyc9LtVXKy1dSsLfjssnJT07MCU4tKQEqLFYoyEmsTC0KSc0FMkpS/RJzgSqf7ZnyfMmuZ9Pan6/Yr6CRnF9Qqamgq+ALNDotMzVFSd+OCwB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wrumSq0N974ZCQAACyUAACkAAAB1bml2ZXJzYWwvc2tpbl9jdXN0b21pemF0aW9uX3NldHRpbmdzLnhtbLVa627juBX+36cgHCywBYr4Il8Ljwpd6EQYR/ZammSmRWEoNhMLkUVXoj2ThX/0X1+g6BMUi/5pH2BRoO9SoLt9jB5Ski0psiPNTM1JMDrkd87huZJyhuGT62vbkNG1+73DXOpbhDHXfwzlXyA0XFCPBtOAhIQJQpaEfGdN3tT+8/cf/vuPHxvNGgqZ4y+dYPmm9uB4IalFkASEXJi43zJG/csF9Rnx2aVPg7Xj1dDO8bbAaiQ+tfrrQLojQQXYg7MgeWE9nY9XURlJA42PQsyCrjeO/zymj/Ty3lk8PQZ06y8PSKnNRyFy9bwhgef6T2U25LkhMxhZFygn9fgogdqA+0Jy1K2L+TgP9Jx74pU2ew6WF1geuXNDl6WQapuPQuTGeSRFlj8jDBwGMoq8hfk4g2HkEzusxiofxas955kEVdWim+2mYhBtAvrIrVwEaw34OA/zqLOEvD9g+hof5zF8c1xcmT1lDKa3+EjWDeupoiLqTj1feCJGd66/pB8N/4HGwKTgaHw2lBsoUgD1e0pf78MTxEoL9dq4hftIxx0N5gaSPpA0mNNbTW1Yz7GI+AZkAUWmmOuwnpl9CTD8kATM8JfkkyxlV6ensju4CsD8sC6Uu20+9onUvd7mA7WbnV4H71uKJEldpHX0pt7Y93qDntJEuNHuNKS92m9JLQk1O53moLtv9lodCZ5Ggy5waeNBF7V77XZL37dwC9BIUVS9pe170qDZVEAa7g+0/Wik9hoN1Gw2pba+73SlkdpAsFoCHorU5waUdEmVuntFVZp9CY20kTpq77GOu1oH9Vu422js26oqNRpH4x53lzbXkVp6O4k5X2FY6ILC2WO0ZYNruNgGASy2yRqinBF074TEFP3up3/++ee//vjTX/7089/+hb5d0M3zL6NIBgxvpAnk0DEz1ENq8OYpF/Aa1sVMJoPSTblkS5UvoviJd1cGKYp7BVy6qcoXPfEpC4tlQUzDOAc60VbLqHnsq/JFY9DT8FlBBY1VvsB9PsrDkkYnX0Q9tRQy1VpBUfGpgDuKfN0iJ5qrfKE0+TgHzXdX+aKv8HEek2uvoGOPj9dBol3IFxIvAa2zy180WPkiKplnUfkOW8Z6RS22jKNf9FjQsMFHKdChyZbxUmw2sX89tzB+zNeS4RqkgHPTxSUmCZZTda5NbqaK+WE+nlxN5qpxVZO1KCsRT8tvW93+p2anC5UrxpXkZN0o43GWFxLMOo1yvEx7NhnPgSEez0383q7J/Hdl6OSdPTZMXJPj/1RmMJ3h25rMf5eBvpvNsGnPrbGh47lhzc2JLewyxjbWa/IHukUrZ0cQo2jnko+IrQiC8uwGBIWeuxQTvGS7/paUkKdPbhTDnM+wZc8MzTYmZk22aBA8/0pwdrZsBcGzckK0dEPn3iNLIRZCRMzz8gLSxd0QwT+2cmElXTuuf1lG+ky5M8yruT2ZjK05NvWEUpOxv0R64HBJ1RnNFAvPgEcAbTn4PPhcRJ/ggBTPq8zk2ri6HsOPzRW5dh9XHvywz9BmisElU+KXAELg4BlEnWXdTWY6tyEIRA7aOGH4kQbLTNCkXVeCt2FqEwhNzU7xtzmbhDc43vUXEDpkwUrwu8GWpVzhuTp5DzEOuTmpCJq8hZR8WxH0AVuQQ9gqATOVW+NK4RnB0zBJkCQHFw6Pd+8ZOYsF4Lg1dy7dhkDhFoY0EdkYXlaWZOHv3oEjDWV8ItsjxmBs8fTo7gioEiyhzZWQBWVIwzqPru/eGb+djxRjjPU5hJs+uZvbokpyoWvnGfmUIWe5c/wFnG/JwtlCJjzD3NJdijnueaHCH7bu98hhcf35Ji5dpo7ff/MZKmUKXoFmcF4GYXBM2bDXpHOzxTv4TEV4rJ/UoowBPlsFS8OmMjMmX8dFobveelGV/hqOOihX1Vmv6vHl9irvtv+DMlZUglUDKprq0kogDJ2Ytxxonl4loGGOQNw0qudQ8PkttRIDcxLzMCn6Aja3YLmMIrdg0Wos7rBqGTYctu7IPb99lACLXI28Vuxvfkf0CFzSD6l6Tx4onJc84uyigwz0LuH+Ml5OHZUyrcU27DEobgLPxyiogKvnrvkdqhzbdzc4MUXUDTL7uaNbbymy23OfREcAO2/X5OU57CGga0H1nDCJ66gp/eYLFYm2OIvkTqsdIA4JWtpXqfz8Io9ZWJlp13NNMTXMbxQ8n73yOMgObpOxbc3Hiso5QJqsHbZYQRd+4Pe88ryiG4GORwrwizdvESdYrP79xx/Ks8npE1FRTP11VT6Q/Lxq4gO/35mUkfD3JfjYipqFioeSwPhClUDL369sAwL0q1xZnKgtremav+IqJRpSIHajYtuKdn0DWWKJpKDbAM6CFZncKLO3UPjEWb8m3zjBExROm1KvKiNheR6brLIOxyvulnmuTyrCv7gT8c3bxnSu6Lq4+0OOeu7iKWq/S7jAxK/5kEcfq/DTrhUTqnOOJVm6rDpP0dySqgUlIXo+FoRdYa87EI4vVDwHajjLvJ/xWUC9KX+z9fJVLizgL+IgjGUW8Ct98pReEa7ox9h3svhydVhPk/JLp6DDlB8WY5ZZWn71jOfOMs03puQX3lIP+oIWbSfFOkvPozRNFW9+0wIOtBeawzUrnkqpfiTm15vkE3uxPkXMr7d4T5nAve6lTvmpNDR5Hac6QZpexnewhviiSsVrkqfsGq7BmL+WDVMbiQnZlWu6JLLojba7JnE6c1pa4foJjYf+4fhywzH3z2LbIf/aITNxDN/6+fgdMpd55HRwi31ACqZNLZ6LMiBeU5QC0dcHeWNEVMSeN+RNDS4izmLFK31YQzGPNzVuzuN3kkW4TVLPeDlLIaM/YzgLXYt6Lsp5JZE+r+LVRNEo2c+DhvUXdhrWz3loGLM97UB/u74nAYYYcKHKxR7KEtPLV8mrsFtxIs3hTsymGbAV8PbhjpRkQoqQCSxxrEqyJXpIz8PZkrke2ZGkVKUIKeOc3/8whOw4H9wKG5MHlg7vmFI5C+Jad4zFbA1M0U+ixI0sLSQ3UzHpmHMfit0XVKuk+Rx1LGhHSZnm4Z6u0JTlvF4vEAVrT1l/WE+3WahRL75lzdMACvxO/r3T/wBQSwMEFAACAAgAwrumSojFTlH+DgAA2BkAABcAAAB1bml2ZXJzYWwvdW5pdmVyc2FsLnBuZ+1ZaVdTV9uOWrW1VdpaQIGQKlocQVFEQIgDQ7UCRkJRhqQ4VImECBiGYIi2j0VESBUrBcQoeYEMGAZDAoEQCw+mFoHG5CRADKkoCAkhIBkIyYHn4PP+gPfb+8UP+zprn3XWfV1r73tf933WzjsWHrpyhdMKGAy28vC3QcdhsMUANL7/eBn0prg4Gw49FqUdDz0I4/S4jEGTj84dCDsAg9VTP7UlLIXmn1z89mQaDOawcWEsOnx8wyQMthZ/OOgAOhOjUxHyTw+D4hREJOKK3ZOWpQTj3YMENOrzmIfXHFZUDH5uf+fF0n6HA8oXx+1tuQ+u31h/47jDjRrKr5xtDoKDm/EKZLfe3D3RiElrvX34nW9/eQkZnrlzl7u7r2/JmzflW895+Wz7RiqaM9Z2Nqe9dUBQbFNDHXbIuHu+aZB8Tjbi8uQfDbeQoEHaee1TRw/FdOXYETQFNCq6loY4Qtpd0FfjV8ZLf2NwJGOSdhjsyQnvS2FdDM4rreQgNCPRKHOWSgbn9aGQT6Gvc1teDXXmd6yGwa50vzxGM+30WwSD9d1kLINd+fUDfIAP8AE+wAf4AB/gA3yA/0/4eyU2xzI81H4NalyfFCbPjJQRHOYtvRSod4Xn4WCwj/8PoHMBCG2WkSHDmDR/OeLyxRSzKgPhK5oFah0iAi1vhmopoHZydgksSZvv2XbCBkXHpD9lIAsFWNuQY5cWwxoOUe49rgRt071YX/1oA/VnwUQjnI4/qvsKsGfTt5LQ+LTqRbA1ljdFEQ7mwWx9nXchGyeQ8ExbGFTN1xoOLhvXEqJsYT+iCyaO0bdm3AHYDRLe/0y0Tve8sjGpyLnMqcc0cNx/mjJdpt6WLDTKKwU1McmCz6Y1hGlH7OWpv2yieVC/PMcRzCKNWbKJtDVgj9ama5h7VyyKKxHhVJFl9yg0M99X3clyr3WKyhz+LZo3YIFf0x7T3waKABc3P/wZZoi4h4ZExiHqsADSeMIlIITa0jEI1N5SSSyFLc0dJC0jkOMzfi/3Knp/1J3L+my18/1AYzUSTGTSootTpGE+29+Kpp46dz1hjY4VJ2CIserL093RydOzbTl2xBjQY6JF3zZsC3XNOpM4MR0R9TL8LXBWRmZ7VLc3b3+crCq7N49TqU0WD3mVv4h+Eb5FE/qWdiiAqSiynhc+yZHl9xc5yYbrOtaNrHHZy8KJAgdG4q9r4Oh76N14J8DeVwpj/cN8koiMHpWlgl7P2TnnQDxGza+rUSeWYbfEaC8UjPD2Dw7b2LKPU5dOXsoJvoj8KW4qtosTm0HGmmmzOYCl9imow7XmR9E76USf0Fd+d8hIi3yT7T19SxBdPHQ45QS6d4qjRu1RJLRXkJZvj9lToJFcf4PupDIGa/f8pMxJduPZl0vVqHxpICvDl4KsjT6wz+9fr586E/ZNpuWPRWk5eisDQ5zLwfSLIbJxZxz3DHdiZFNc7oDiZo8PXyK4aoGLOzB84gk07c0tzfEl69JcYtxZS8qCiJ3h+Q1RW0hbftnSE1K9i7pClfg7L4u+aaIY3q002YRj77oNgVHm8gacCmw4C1isWVaBKE/zXQgqXn/ENqsQuZZ6tDAhgizgFcZdZ7c6lGNmeOTqlD7r3ocPKOHkFzvVfyWLFrN2wJdqLvVLWvG9atnD/eyQPDMcsLb+Nxr44jvP7SFSxNxkrn7bfwPC+RH+yt8YbWeKOqzy5h9RQhy36pd/rBa7AMPfV6d1mphg46bLpSsm/EzpqoTFz6uT9ekuqUz9BUzwhKEubzaL5HKZNFe1yjrqWR1tzg3M3Np2wRKlTUb6sHuwasU7iBnOIzDE6Z3DC4l+9pjcTB+WN5eiVPpiUlow8UvZWW7yD4F6oXlwsj7jyzwNYSPl45zuCpJfo8UYJI9AkA2S9zKgNfzOf4LIaq/uwT6Uhqy2fhE8Ek1vsW+xL6mca6pb+qNwhqmO2h6Jja2T65nCHQPDNjfiLKvukXX/NUJ8+LU0MnZa8ahFDhSWQXvITqHE8gkMR7GjR1yTjdG2O4wuuHvSvqH7JSr+IWXkecmrRO+Ckd4vgLRxRYh22UjKC6TuNPRjvtWy+3MUfO+2I1uStlwJqQZsgcmlkobn1UOPFzcZKE8Uq54xLMbGAq/oJpOoGN+LbPBo+q58UC6h+tXGLORqo2l61Bb9eo6HUx+LOEojm/qHQw2npnr89dvc0pz+rhWaBt4Zbuij6E1pIUTELGhLF1ZNl/lWCKoE8Kou/GlorVwPB8lfk1kUhdBEABMbezeT/63oBb2EA2K+XvlOOt0I9lWZvgDw/lYdTiGMF43hJWwpLWukZNgM6qLVilY/vEp3p9X5BM3kJYCvcmNdPVkz4CM73VTlN35a9WfvpQ0tOZzyHyn3N7CU32Yyy/H+n1VW5TSb0qx+vwURH/G5TExSTUuYfO0j5z8ryx/jcAl9pjwp05RlX954VHnuZtVALuCf5A2a+KKAuok9VySho9+813MhdqBVnokfZCkrqvyE95fgWDpcsYRXv9TC2qwTxwtQ6CWP1+icZ6/U6KurfYxBXqW43XzTJ/jmDSw7ZRbfyKUpFcx4ukA9N5f3g4L88rxq/4+GGZXckKJqv+h0W2cgJahMnzQmdV9Amq0iTOelMNAfg0cOLB+tMq0FvBv/xNoDoKVqwIuo5CpTL/UNflPcWDArTLKqHYK9d+RL2h6mz3gDjEkDF6NE8RKBjycC6SQAoqwgcbcTlTJdg+768V0xPr+WvJYG4kp53yEJX1G2345NcnUAKk0IsK1RFxr7O+E0DRWvqL8254GKt/5ZOmC6KwkkFnUNyHm0ZetZir3ZpvF3v8sGkXNT1FcNF4XOOueB8Ik6cUo5xl/FuzwfJPHnoIRHstkZjnTikpL4oRRWld8dens995B31bqT2LKBt4AMc4bPuB/emBQb4cw9n3uF27E+vb92fBdLyUOP197QjMnCCbPK08CnBekn6dJ0Yt9czhG0XatRHptPm7e9zUeAo6H5LRMC7RUlQURO0cg2p6xcfRhNLXS75xEZHoM2495U3t8Q6rbDbUGCtDrCDkFQrglrnE+k6nJEfacE7S3UVzzPGvJBstqQe6sRwzo78BCRq7sQ3X8OrTAb19N5RL/16rtj/PqjHc3CHcxE4NvLorbmJOvy/ArS0JQYgX1q6LBDttqGIwJMfae7/uE0BWZMvJz0+oe0e8CHe+tOlFtvJF580v8fyZj1poZXREDyayOt1zWkBjz9qPQQ9nt4fiC0EVnT3T65VD5exuXEz86wb405yIE1+JIBBMDFoXmJ9QOrwBNm/lbtuD/rghLH0sZGKtWmrpoXgroeJS9jt5Po2Vn8hbJF/etZ/sTx53aUmY6ze83rAt51YedS1ypCal7dXkiKSbzf+LOHcJ/oyM6Z8yUbWFoBF/WrQx1eU3zhf2W9wFyRydoFqhz6cKh2WarRt5MuflmFi1F4SGcuqCLr+zDHCE6Ajv6tUib6Wv20jS6Yb66CHIdXfS1TW1uKQ/jGm+qgFPFAsN1Znuy9HMnbUMj49u+rjcz9WYbsm1Gq557uPGauLMbmZFlu3NezlOcMfX0yFvmQcp1cEeVvK1XnTrBOLy5i3Ne48WjqdJPU0t1WITAomKpk74K7cOisAhSZc8DIniipIH1tJzZ7nL/omgNAZ9rp0vtCw3StLU1OKJXdvaN00m5gTJc+Cvkd6SZplyA+gwiZczL4DBGMxn6fS7YZoL4hfC/SOv443xGTmTBmhnz9qlQTbgL1FErWZyarXtS7c9IgjfCcaHq9ahku14eUlIQD2h66bsWzbv0+24wUuk7rdL2lUJYhhT7n0MWknSjpKDdq2rwWqLTT7im46/zI+fdQYVoA6SW+4hRBlbBGF/94zFaqGFHk1IP7vOGXGOCJbgLlTVM+Och43l/Zamp/AO47Xs3XW/FQkT5bGsXXeqSD0cOKbSzlSi9hwqwzW1YgoxGic4OJ8L92wis5DyZ+Htfx1ZinGaLneL6KN6PS52T84FvIEcwX/nQbDCYyxSmIHnYV8UD8SKGmQZPHUHsaTXCAGBtWLUmFzsV0/8YNVDbEn0Lsw9f3eOdr2Lo6Bocy9lKcWnCEWjEORGMD6uIKkhUI78K7w6NMq37Tpn4CulhgG6t/jmdZym42jLux+I29DNelxDD6WShzRtLmbJZyKiowedWnz7QbWdrMWYmJcASNhVqVBcPo2JQNGhV229xZVEeUcADKI6ZRFkvp/man6p6BMUEoHjzfv1DTu6cSvxZfZbQZ+AHGgzguWPYlUAwgNptos6jcrFbrRIs6r8GPJ6BqEPMz4i534ViqS1gFqZFtD+QVuQLKNdDyq11o8WRZnkY3nz10ndFWUzjcNj9ntfsoDb74RS6RnBpEIVn+sMupy9Qwq1f9yzm0mIHZXqCBWmTCTF+ZNAGRcukrziGwc2b0ctoRdcVHe6KpY0U5a/40ugLG9kSuSrmgaOud2eutibuRU/9e3XXowF8G7nLXzB9SurbzP3tdQD+Mrr0bQjyMVBPLw9Sl/isUD9uzL801y/JzJaSrICPi573PEsgBocSAc+PvprLcYkOJs5YCxcGAz0OUXlE0mBf8EaZylT3zUIjGzlG7i+PrGggapMPn4t7FG8U/0cWde3Dzx2h6X5LLN5qdceI9hXJfIqRY98Bs3MDtQm6ApbpbZjQdgQc9LNf/oNeYtLl46x5eoSb1JabexbSixhfyca87WtHGwoMCJnWQfUsYWR2+0nM5J8PY8/e99LXBa+LDTxVrj/lrJWd1W0A3p6/TvnydWtTxLFzj/vA5yFGHo4S1tx6QGY4w5b619/0zkn1PgUU02xkL05V8VDFqCDC/fGyLHumFnpM22JNnUW5y9407tjJ8yPUYz/GIv9IV6TLTTd6u+ki0Txq1/TlegSr3O/qgonlIEIirZaLGV+icJK7ldrC9Flxdsgwu7j6vlPtuVgq7/Kll1yucYLDPAWisXoAvF0CQMDUvpcxb1a/yFi4WoEKB9Aw2RmPJ3nEwGOxE7TJGMQqEznrveW8YLInpJIghQVUVsHP0xLh4fLZwU6GLe39TkRwJX3FKBhE8Zf3GLhGVO+TPLwlcDBztDf7lHBQJdjg4PIhz8Ief/gNQSwMEFAACAAgAwrumSubEmDVcAAAAagAAABsAAAB1bml2ZXJzYWwvdW5pdmVyc2FsLnBuZy54bWwtjEsKgCAUAPdBd5B3APODaaB5mSSFflio3T6RZjezGG3LvqHk4h3OwwDFBOzcd/qKLgWXUamNYkkagN6mo/g1h+XxBiShmHEplajNu7D6x4BgAk9Mca4UDHX5AVBLAQIAABQAAgAIAEOUV0cNwDEewAEAANoDAAAPAAAAAAAAAAEAAAAAAAAAAABub25lL3BsYXllci54bWxQSwECAAAUAAIACADCu6ZKDmokTmIEAAAFEQAAHQAAAAAAAAABAAAAAADtAQAAdW5pdmVyc2FsL2NvbW1vbl9tZXNzYWdlcy5sbmdQSwECAAAUAAIACADCu6ZKCH4LIykDAACGDAAAJwAAAAAAAAABAAAAAACKBgAAdW5pdmVyc2FsL2ZsYXNoX3B1Ymxpc2hpbmdfc2V0dGluZ3MueG1sUEsBAgAAFAACAAgAwrumSmvhO+C8AgAAWgoAACEAAAAAAAAAAQAAAAAA+AkAAHVuaXZlcnNhbC9mbGFzaF9za2luX3NldHRpbmdzLnhtbFBLAQIAABQAAgAIAMK7pkoqlg9n/gIAAJcLAAAmAAAAAAAAAAEAAAAAAPMMAAB1bml2ZXJzYWwvaHRtbF9wdWJsaXNoaW5nX3NldHRpbmdzLnhtbFBLAQIAABQAAgAIAMK7pko7+1NPnQEAACQGAAAfAAAAAAAAAAEAAAAAADUQAAB1bml2ZXJzYWwvaHRtbF9za2luX3NldHRpbmdzLmpzUEsBAgAAFAACAAgAwrumSj08L9HBAAAA5QEAABoAAAAAAAAAAQAAAAAADxIAAHVuaXZlcnNhbC9pMThuX3ByZXNldHMueG1sUEsBAgAAFAACAAgAwrumSg4UM7x8AAAAfQAAABwAAAAAAAAAAQAAAAAACBMAAHVuaXZlcnNhbC9sb2NhbF9zZXR0aW5ncy54bWxQSwECAAAUAAIACABElFdHI7RO+/sCAACwCAAAFAAAAAAAAAABAAAAAAC+EwAAdW5pdmVyc2FsL3BsYXllci54bWxQSwECAAAUAAIACADCu6ZKrQ33vhkJAAALJQAAKQAAAAAAAAABAAAAAADrFgAAdW5pdmVyc2FsL3NraW5fY3VzdG9taXphdGlvbl9zZXR0aW5ncy54bWxQSwECAAAUAAIACADCu6ZKiMVOUf4OAADYGQAAFwAAAAAAAAAAAAAAAABLIAAAdW5pdmVyc2FsL3VuaXZlcnNhbC5wbmdQSwECAAAUAAIACADCu6ZK5sSYNVwAAABqAAAAGwAAAAAAAAABAAAAAAB+LwAAdW5pdmVyc2FsL3VuaXZlcnNhbC5wbmcueG1sUEsFBgAAAAAMAAwAhgMAABMwAAAAAA=="/>
  <p:tag name="ISPRING_SCORM_ENDPOINT" val="&lt;endpoint&gt;&lt;enable&gt;0&lt;/enable&gt;&lt;lrs&gt;http://&lt;/lrs&gt;&lt;auth&gt;0&lt;/auth&gt;&lt;login&gt;&lt;/login&gt;&lt;password&gt;&lt;/password&gt;&lt;key&gt;&lt;/key&gt;&lt;name&gt;&lt;/name&gt;&lt;email&gt;&lt;/email&gt;&lt;/endpoint&gt;&#10;"/>
</p:tagLst>
</file>

<file path=ppt/tags/tag2.xml><?xml version="1.0" encoding="utf-8"?>
<p:tagLst xmlns:a="http://schemas.openxmlformats.org/drawingml/2006/main" xmlns:r="http://schemas.openxmlformats.org/officeDocument/2006/relationships" xmlns:p="http://schemas.openxmlformats.org/presentationml/2006/main">
  <p:tag name="BACKUPNAME" val="KMA1D1FEAF:R001:C001"/>
  <p:tag name="LEFT" val="41"/>
  <p:tag name="PRIORNAME" val="KMA1D1FEAF"/>
  <p:tag name="AUTHOR" val="KMA"/>
  <p:tag name="NUMBEROFROWS" val=" 1"/>
  <p:tag name="NUMBEROFCOLUMNS" val=" 1"/>
  <p:tag name="TABLEVERSION" val="3.00"/>
  <p:tag name="TABLEINFO" val="RW:R001;LK=False|RW:R001;ST=1|RW:R001;RH=1|CL:C001;LK=False|CL:C001;ST=1|CL:C001;CW=1"/>
  <p:tag name="BAINBULLET" val="Tru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0</TotalTime>
  <Words>14582</Words>
  <Application>Microsoft Macintosh PowerPoint</Application>
  <PresentationFormat>宽屏</PresentationFormat>
  <Paragraphs>1949</Paragraphs>
  <Slides>125</Slides>
  <Notes>103</Notes>
  <HiddenSlides>7</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vt:i4>
      </vt:variant>
      <vt:variant>
        <vt:lpstr>幻灯片标题</vt:lpstr>
      </vt:variant>
      <vt:variant>
        <vt:i4>125</vt:i4>
      </vt:variant>
    </vt:vector>
  </HeadingPairs>
  <TitlesOfParts>
    <vt:vector size="145" baseType="lpstr">
      <vt:lpstr>.Lucida Grande UI Regular</vt:lpstr>
      <vt:lpstr>DengXian</vt:lpstr>
      <vt:lpstr>DengXian</vt:lpstr>
      <vt:lpstr>等线 Light</vt:lpstr>
      <vt:lpstr>方正黑体简体</vt:lpstr>
      <vt:lpstr>SimHei</vt:lpstr>
      <vt:lpstr>SimHei</vt:lpstr>
      <vt:lpstr>楷体_GB2312</vt:lpstr>
      <vt:lpstr>宋体</vt:lpstr>
      <vt:lpstr>宋体</vt:lpstr>
      <vt:lpstr>微软雅黑</vt:lpstr>
      <vt:lpstr>Arial</vt:lpstr>
      <vt:lpstr>Calibri</vt:lpstr>
      <vt:lpstr>Leelawadee</vt:lpstr>
      <vt:lpstr>Tahoma</vt:lpstr>
      <vt:lpstr>Times New Roman</vt:lpstr>
      <vt:lpstr>Verdana</vt:lpstr>
      <vt:lpstr>Wingdings</vt:lpstr>
      <vt:lpstr>Office 主题​​</vt:lpstr>
      <vt:lpstr>文档</vt:lpstr>
      <vt:lpstr>PowerPoint 演示文稿</vt:lpstr>
      <vt:lpstr>PowerPoint 演示文稿</vt:lpstr>
      <vt:lpstr>5.1  SQL概述</vt:lpstr>
      <vt:lpstr>1）SQL的特点</vt:lpstr>
      <vt:lpstr>2)SQL数据库的体系结构</vt:lpstr>
      <vt:lpstr>SQL的组成 </vt:lpstr>
      <vt:lpstr>SQL语言的命令动词</vt:lpstr>
      <vt:lpstr>5.2 SQL的数据定义语言</vt:lpstr>
      <vt:lpstr>5.2.1 数据类型 </vt:lpstr>
      <vt:lpstr>数据表定义举例</vt:lpstr>
      <vt:lpstr>5.2.3 基本表的修改和删除 </vt:lpstr>
      <vt:lpstr>5.2.3 基本表的修改和删除</vt:lpstr>
      <vt:lpstr>5.2.3 基本表的修改和删除</vt:lpstr>
      <vt:lpstr>5.2.3 基本表的修改和删除</vt:lpstr>
      <vt:lpstr>5.2.3 基本表的修改和删除</vt:lpstr>
      <vt:lpstr>5.2.4 索引的建立和删除</vt:lpstr>
      <vt:lpstr>5.2.5 索引的建立和删除</vt:lpstr>
      <vt:lpstr>5.2.5 索引的建立和删除</vt:lpstr>
      <vt:lpstr>5.2.5 索引的建立和删除</vt:lpstr>
      <vt:lpstr>PowerPoint 演示文稿</vt:lpstr>
      <vt:lpstr>5.3.1 SQL查询语句格式</vt:lpstr>
      <vt:lpstr>示例数据库 </vt:lpstr>
      <vt:lpstr>5.3.2  单表查询 </vt:lpstr>
      <vt:lpstr>一、选择表中的若干列</vt:lpstr>
      <vt:lpstr>一、选择表中的若干列</vt:lpstr>
      <vt:lpstr>一、选择表中的若干列</vt:lpstr>
      <vt:lpstr>一、选择表中的若干列</vt:lpstr>
      <vt:lpstr>一、选择表中的若干列</vt:lpstr>
      <vt:lpstr>使用别名改变查询结果的列标题</vt:lpstr>
      <vt:lpstr>二、选择表中的若干元组 </vt:lpstr>
      <vt:lpstr>1. 消除取值重复的行</vt:lpstr>
      <vt:lpstr>1. 消除取值重复的行</vt:lpstr>
      <vt:lpstr>2.查询满足条件的元组</vt:lpstr>
      <vt:lpstr>（1）比较大小</vt:lpstr>
      <vt:lpstr>(2) 确定范围</vt:lpstr>
      <vt:lpstr>(3) 确定集合</vt:lpstr>
      <vt:lpstr>(4) 字符串匹配</vt:lpstr>
      <vt:lpstr>例题</vt:lpstr>
      <vt:lpstr>例题（续）</vt:lpstr>
      <vt:lpstr>例题（续）</vt:lpstr>
      <vt:lpstr>(5) 涉及空值的查询</vt:lpstr>
      <vt:lpstr>(6) 多重条件查询</vt:lpstr>
      <vt:lpstr>三、对查询结果排序 </vt:lpstr>
      <vt:lpstr>四、使用集函数（续） </vt:lpstr>
      <vt:lpstr>四、使用集函数</vt:lpstr>
      <vt:lpstr>五、对查询结果分组 </vt:lpstr>
      <vt:lpstr>使用HAVING短语筛选最终输出结果</vt:lpstr>
      <vt:lpstr>5.3.3  连接查询</vt:lpstr>
      <vt:lpstr>连接查询</vt:lpstr>
      <vt:lpstr>一、广义笛卡尔积 </vt:lpstr>
      <vt:lpstr>二、等值与非等值连接查询 </vt:lpstr>
      <vt:lpstr>（1）等值连接</vt:lpstr>
      <vt:lpstr>（2）自然连接</vt:lpstr>
      <vt:lpstr>（3）非等值连接查询</vt:lpstr>
      <vt:lpstr>三、自身连接 </vt:lpstr>
      <vt:lpstr>四、外连接（Outer Join） </vt:lpstr>
      <vt:lpstr>五、复合条件连接</vt:lpstr>
      <vt:lpstr>5.3.4 嵌套查询</vt:lpstr>
      <vt:lpstr>嵌套查询分类</vt:lpstr>
      <vt:lpstr>引出子查询的谓词</vt:lpstr>
      <vt:lpstr>一、带有IN谓词的子查询</vt:lpstr>
      <vt:lpstr>带有IN谓词的子查询（续）</vt:lpstr>
      <vt:lpstr>二、带有比较运算符的子查询</vt:lpstr>
      <vt:lpstr>带有比较运算符的子查询（续）</vt:lpstr>
      <vt:lpstr>三、带有ANY或ALL谓词的子查询</vt:lpstr>
      <vt:lpstr>带有ANY或ALL谓词的子查询</vt:lpstr>
      <vt:lpstr>带有ANY或ALL谓词的子查询（续）</vt:lpstr>
      <vt:lpstr>带有ANY或ALL谓词的子查询（续）</vt:lpstr>
      <vt:lpstr>带有ANY或ALL谓词的子查询（续）</vt:lpstr>
      <vt:lpstr>带有EXISTS谓词的子查询</vt:lpstr>
      <vt:lpstr>带有EXISTS谓词的子查询(续）</vt:lpstr>
      <vt:lpstr>带有NOT EXISTS谓词的子查询</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 </vt:lpstr>
      <vt:lpstr>5.3.5 SELECT语句小结</vt:lpstr>
      <vt:lpstr>目标列表达式</vt:lpstr>
      <vt:lpstr>条件格式</vt:lpstr>
      <vt:lpstr>5.5  数 据 更 新 </vt:lpstr>
      <vt:lpstr>5.5.1  插入数据——两种方式</vt:lpstr>
      <vt:lpstr>5.5.1  插入数据——两种方式</vt:lpstr>
      <vt:lpstr>5.5.2  删除数据</vt:lpstr>
      <vt:lpstr>删除</vt:lpstr>
      <vt:lpstr>3. 带子查询的删除语句</vt:lpstr>
      <vt:lpstr>删除数据——注意事项</vt:lpstr>
      <vt:lpstr>5.5.3  修改数据</vt:lpstr>
      <vt:lpstr>1. 修改某一个元组的值</vt:lpstr>
      <vt:lpstr>修改数据——注意事项</vt:lpstr>
      <vt:lpstr>PowerPoint 演示文稿</vt:lpstr>
      <vt:lpstr>5.6  SQL中的视图</vt:lpstr>
      <vt:lpstr>5.6.1 视图定义</vt:lpstr>
      <vt:lpstr>常见的视图类型</vt:lpstr>
      <vt:lpstr>5.6.2 基于视图的查询</vt:lpstr>
      <vt:lpstr>5.6.2 基于视图的查询</vt:lpstr>
      <vt:lpstr>5.6.2 基于视图的查询</vt:lpstr>
      <vt:lpstr>5.6.2 基于视图的查询</vt:lpstr>
      <vt:lpstr>5.6.3  删除视图</vt:lpstr>
      <vt:lpstr>5.6.4 更新视图</vt:lpstr>
      <vt:lpstr>5.6.4 更新视图</vt:lpstr>
      <vt:lpstr>5.6.4 更新视图（续）</vt:lpstr>
      <vt:lpstr>5.6.5 视图的作用</vt:lpstr>
      <vt:lpstr>5.7 SQL的使用方式</vt:lpstr>
      <vt:lpstr>5.7.1嵌入式SQL语句与主语言之间的通信</vt:lpstr>
      <vt:lpstr>(1) SQL通信区</vt:lpstr>
      <vt:lpstr>(2) 主变量 (又称宿主变量、共享变量)</vt:lpstr>
      <vt:lpstr>(2) 主变量 </vt:lpstr>
      <vt:lpstr>（3） 游标（cursor）</vt:lpstr>
      <vt:lpstr>不用游标的SQL语句</vt:lpstr>
      <vt:lpstr>（1）查询结果为单记录的SELECT语句</vt:lpstr>
      <vt:lpstr>（1）查询结果为单记录的SELECT语句</vt:lpstr>
      <vt:lpstr>（1）查询结果为单记录的SELECT语句</vt:lpstr>
      <vt:lpstr>（2）非CURRENT形式的UPDATE语句</vt:lpstr>
      <vt:lpstr>（3）非CURRENT形式的DELETE语句</vt:lpstr>
      <vt:lpstr> （4）INSERT语句</vt:lpstr>
      <vt:lpstr>5.7.3  必须使用游标（CURSOR）的SQL语句</vt:lpstr>
      <vt:lpstr>（1）查询结果为多条记录的SELECT语句</vt:lpstr>
      <vt:lpstr>游标-例题</vt:lpstr>
      <vt:lpstr>（2）CURRENT形式的UPDATE语句和DELETE语句</vt:lpstr>
      <vt:lpstr>CURRENT形式的UPDATE语句和DELETE语句</vt:lpstr>
      <vt:lpstr>例</vt:lpstr>
      <vt:lpstr>  小结</vt:lpstr>
      <vt:lpstr>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2018-11-07T09:04:04Z</dcterms:created>
  <dcterms:modified xsi:type="dcterms:W3CDTF">2023-04-19T05:58:43Z</dcterms:modified>
</cp:coreProperties>
</file>