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53" r:id="rId1"/>
  </p:sldMasterIdLst>
  <p:notesMasterIdLst>
    <p:notesMasterId r:id="rId37"/>
  </p:notesMasterIdLst>
  <p:sldIdLst>
    <p:sldId id="494" r:id="rId2"/>
    <p:sldId id="502" r:id="rId3"/>
    <p:sldId id="543" r:id="rId4"/>
    <p:sldId id="578" r:id="rId5"/>
    <p:sldId id="544" r:id="rId6"/>
    <p:sldId id="545" r:id="rId7"/>
    <p:sldId id="546" r:id="rId8"/>
    <p:sldId id="541" r:id="rId9"/>
    <p:sldId id="547" r:id="rId10"/>
    <p:sldId id="548" r:id="rId11"/>
    <p:sldId id="555" r:id="rId12"/>
    <p:sldId id="579" r:id="rId13"/>
    <p:sldId id="549" r:id="rId14"/>
    <p:sldId id="550" r:id="rId15"/>
    <p:sldId id="580" r:id="rId16"/>
    <p:sldId id="557" r:id="rId17"/>
    <p:sldId id="551" r:id="rId18"/>
    <p:sldId id="576" r:id="rId19"/>
    <p:sldId id="581" r:id="rId20"/>
    <p:sldId id="552" r:id="rId21"/>
    <p:sldId id="582" r:id="rId22"/>
    <p:sldId id="553" r:id="rId23"/>
    <p:sldId id="558" r:id="rId24"/>
    <p:sldId id="542" r:id="rId25"/>
    <p:sldId id="559" r:id="rId26"/>
    <p:sldId id="562" r:id="rId27"/>
    <p:sldId id="563" r:id="rId28"/>
    <p:sldId id="564" r:id="rId29"/>
    <p:sldId id="565" r:id="rId30"/>
    <p:sldId id="560" r:id="rId31"/>
    <p:sldId id="561" r:id="rId32"/>
    <p:sldId id="531" r:id="rId33"/>
    <p:sldId id="583" r:id="rId34"/>
    <p:sldId id="532" r:id="rId35"/>
    <p:sldId id="534"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708"/>
    <a:srgbClr val="064BB2"/>
    <a:srgbClr val="FFCB54"/>
    <a:srgbClr val="2B6EE1"/>
    <a:srgbClr val="FFBF2B"/>
    <a:srgbClr val="7624CC"/>
    <a:srgbClr val="CC8824"/>
    <a:srgbClr val="2165B6"/>
    <a:srgbClr val="C4C6C9"/>
    <a:srgbClr val="A5A7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1" autoAdjust="0"/>
    <p:restoredTop sz="94660"/>
  </p:normalViewPr>
  <p:slideViewPr>
    <p:cSldViewPr snapToGrid="0">
      <p:cViewPr varScale="1">
        <p:scale>
          <a:sx n="86" d="100"/>
          <a:sy n="86" d="100"/>
        </p:scale>
        <p:origin x="437"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7ADA9-9D0B-42DC-94FF-BBDB68110F2F}" type="datetimeFigureOut">
              <a:rPr lang="zh-CN" altLang="en-US" smtClean="0"/>
              <a:t>2022/8/9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1B552-615F-42DA-85F2-80E7008928A8}" type="slidenum">
              <a:rPr lang="zh-CN" altLang="en-US" smtClean="0"/>
              <a:t>‹#›</a:t>
            </a:fld>
            <a:endParaRPr lang="zh-CN" altLang="en-US"/>
          </a:p>
        </p:txBody>
      </p:sp>
    </p:spTree>
    <p:extLst>
      <p:ext uri="{BB962C8B-B14F-4D97-AF65-F5344CB8AC3E}">
        <p14:creationId xmlns:p14="http://schemas.microsoft.com/office/powerpoint/2010/main" val="2975812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TextEdit="1"/>
          </p:cNvSpPr>
          <p:nvPr>
            <p:ph type="sldImg"/>
          </p:nvPr>
        </p:nvSpPr>
        <p:spPr>
          <a:xfrm>
            <a:off x="685800" y="1143000"/>
            <a:ext cx="5486400" cy="3086100"/>
          </a:xfrm>
          <a:ln/>
        </p:spPr>
      </p:sp>
      <p:sp>
        <p:nvSpPr>
          <p:cNvPr id="22630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102980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封面">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D988FA9-2E2D-4AB0-A235-FBD36981BD92}"/>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charset="0"/>
            </a:endParaRPr>
          </a:p>
        </p:txBody>
      </p:sp>
      <p:pic>
        <p:nvPicPr>
          <p:cNvPr id="4" name="图片 3">
            <a:extLst>
              <a:ext uri="{FF2B5EF4-FFF2-40B4-BE49-F238E27FC236}">
                <a16:creationId xmlns:a16="http://schemas.microsoft.com/office/drawing/2014/main" id="{061F578E-A0F4-4755-A6A7-115875A341D0}"/>
              </a:ext>
            </a:extLst>
          </p:cNvPr>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itchFamily="18" charset="0"/>
                <a:ea typeface="宋体" panose="02010600030101010101" pitchFamily="2" charset="-122"/>
              </a:defRPr>
            </a:lvl1pPr>
          </a:lstStyle>
          <a:p>
            <a:r>
              <a:rPr lang="zh-CN" altLang="en-US" noProof="1"/>
              <a:t>单击此处编辑母版标题样式</a:t>
            </a:r>
          </a:p>
        </p:txBody>
      </p:sp>
      <p:sp>
        <p:nvSpPr>
          <p:cNvPr id="9" name="日期占位符 1">
            <a:extLst>
              <a:ext uri="{FF2B5EF4-FFF2-40B4-BE49-F238E27FC236}">
                <a16:creationId xmlns:a16="http://schemas.microsoft.com/office/drawing/2014/main" id="{A8B955FF-0328-444B-A955-07F9EAF2D019}"/>
              </a:ext>
            </a:extLst>
          </p:cNvPr>
          <p:cNvSpPr>
            <a:spLocks noGrp="1"/>
          </p:cNvSpPr>
          <p:nvPr>
            <p:ph type="dt" sz="half" idx="10"/>
          </p:nvPr>
        </p:nvSpPr>
        <p:spPr/>
        <p:txBody>
          <a:bodyPr/>
          <a:lstStyle>
            <a:lvl1pPr>
              <a:defRPr baseline="0">
                <a:latin typeface="Times New Roman" panose="02020603050405020304" pitchFamily="18" charset="0"/>
                <a:ea typeface="宋体" panose="02010600030101010101" pitchFamily="2" charset="-122"/>
              </a:defRPr>
            </a:lvl1pPr>
          </a:lstStyle>
          <a:p>
            <a:fld id="{C5EFD6F6-2F20-4B1A-A667-B95C1338A7FC}" type="datetime5">
              <a:rPr lang="zh-CN" altLang="en-US" smtClean="0"/>
              <a:pPr/>
              <a:t>2022/8/9</a:t>
            </a:fld>
            <a:endParaRPr lang="zh-CN" altLang="en-US" dirty="0"/>
          </a:p>
        </p:txBody>
      </p:sp>
      <p:sp>
        <p:nvSpPr>
          <p:cNvPr id="10" name="页脚占位符 2">
            <a:extLst>
              <a:ext uri="{FF2B5EF4-FFF2-40B4-BE49-F238E27FC236}">
                <a16:creationId xmlns:a16="http://schemas.microsoft.com/office/drawing/2014/main" id="{7A08F8AE-EBF9-468B-B7DA-6C4177987749}"/>
              </a:ext>
            </a:extLst>
          </p:cNvPr>
          <p:cNvSpPr>
            <a:spLocks noGrp="1"/>
          </p:cNvSpPr>
          <p:nvPr>
            <p:ph type="ftr" sz="quarter" idx="11"/>
          </p:nvPr>
        </p:nvSpPr>
        <p:spPr/>
        <p:txBody>
          <a:bodyPr/>
          <a:lstStyle>
            <a:lvl1pPr>
              <a:defRPr baseline="0">
                <a:latin typeface="Times New Roman" panose="02020603050405020304" pitchFamily="18" charset="0"/>
                <a:ea typeface="宋体" panose="02010600030101010101" pitchFamily="2" charset="-122"/>
              </a:defRPr>
            </a:lvl1pPr>
          </a:lstStyle>
          <a:p>
            <a:pPr>
              <a:defRPr/>
            </a:pPr>
            <a:endParaRPr lang="zh-CN" altLang="en-US"/>
          </a:p>
        </p:txBody>
      </p:sp>
      <p:sp>
        <p:nvSpPr>
          <p:cNvPr id="11" name="灯片编号占位符 3">
            <a:extLst>
              <a:ext uri="{FF2B5EF4-FFF2-40B4-BE49-F238E27FC236}">
                <a16:creationId xmlns:a16="http://schemas.microsoft.com/office/drawing/2014/main" id="{95ED2846-0561-49EC-99AC-42118DC01ACA}"/>
              </a:ext>
            </a:extLst>
          </p:cNvPr>
          <p:cNvSpPr>
            <a:spLocks noGrp="1"/>
          </p:cNvSpPr>
          <p:nvPr>
            <p:ph type="sldNum" sz="quarter" idx="12"/>
          </p:nvPr>
        </p:nvSpPr>
        <p:spPr/>
        <p:txBody>
          <a:bodyPr/>
          <a:lstStyle>
            <a:lvl1pPr>
              <a:defRPr baseline="0">
                <a:latin typeface="Times New Roman" panose="02020603050405020304" pitchFamily="18" charset="0"/>
                <a:ea typeface="宋体" panose="02010600030101010101" pitchFamily="2" charset="-122"/>
              </a:defRPr>
            </a:lvl1pPr>
          </a:lstStyle>
          <a:p>
            <a:pPr>
              <a:defRPr/>
            </a:pPr>
            <a:fld id="{87765BD0-8639-4309-B2A4-CEF6862AE3FC}" type="slidenum">
              <a:rPr lang="zh-CN" altLang="en-US" smtClean="0"/>
              <a:pPr>
                <a:defRPr/>
              </a:pPr>
              <a:t>‹#›</a:t>
            </a:fld>
            <a:endParaRPr lang="zh-CN" altLang="en-US"/>
          </a:p>
        </p:txBody>
      </p:sp>
      <p:sp>
        <p:nvSpPr>
          <p:cNvPr id="12" name="矩形 11">
            <a:extLst>
              <a:ext uri="{FF2B5EF4-FFF2-40B4-BE49-F238E27FC236}">
                <a16:creationId xmlns:a16="http://schemas.microsoft.com/office/drawing/2014/main" id="{AB399F86-16E9-4431-B20F-1CE198BBC434}"/>
              </a:ext>
            </a:extLst>
          </p:cNvPr>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baseline="0" dirty="0">
              <a:solidFill>
                <a:schemeClr val="bg1"/>
              </a:solidFill>
              <a:latin typeface="Times New Roman" panose="02020603050405020304" pitchFamily="18" charset="0"/>
              <a:ea typeface="宋体" panose="02010600030101010101" pitchFamily="2" charset="-122"/>
              <a:cs typeface="宋体" charset="0"/>
            </a:endParaRPr>
          </a:p>
        </p:txBody>
      </p:sp>
      <p:pic>
        <p:nvPicPr>
          <p:cNvPr id="13" name="图片 12" descr="AW视觉符号.jpg">
            <a:extLst>
              <a:ext uri="{FF2B5EF4-FFF2-40B4-BE49-F238E27FC236}">
                <a16:creationId xmlns:a16="http://schemas.microsoft.com/office/drawing/2014/main" id="{D7E4463B-D75A-455D-9120-ED8B6C57DB54}"/>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图片 17" descr="泰迪LOGO横版">
            <a:extLst>
              <a:ext uri="{FF2B5EF4-FFF2-40B4-BE49-F238E27FC236}">
                <a16:creationId xmlns:a16="http://schemas.microsoft.com/office/drawing/2014/main" id="{72C35AD5-AD48-47BB-BE0E-A3C487B0F9AF}"/>
              </a:ext>
            </a:extLst>
          </p:cNvPr>
          <p:cNvPicPr>
            <a:picLocks noChangeAspect="1"/>
          </p:cNvPicPr>
          <p:nvPr userDrawn="1"/>
        </p:nvPicPr>
        <p:blipFill>
          <a:blip r:embed="rId3"/>
          <a:stretch>
            <a:fillRect/>
          </a:stretch>
        </p:blipFill>
        <p:spPr>
          <a:xfrm>
            <a:off x="8038464" y="265897"/>
            <a:ext cx="2424215" cy="575761"/>
          </a:xfrm>
          <a:prstGeom prst="rect">
            <a:avLst/>
          </a:prstGeom>
        </p:spPr>
      </p:pic>
      <p:cxnSp>
        <p:nvCxnSpPr>
          <p:cNvPr id="19" name="直接连接符 18">
            <a:extLst>
              <a:ext uri="{FF2B5EF4-FFF2-40B4-BE49-F238E27FC236}">
                <a16:creationId xmlns:a16="http://schemas.microsoft.com/office/drawing/2014/main" id="{5CE6686D-CD56-4FE1-8B37-4E658258F6B4}"/>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00EE66D4-5F62-4405-AEB7-6E22B7C5860A}"/>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12444520"/>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纯内容页">
    <p:spTree>
      <p:nvGrpSpPr>
        <p:cNvPr id="1" name=""/>
        <p:cNvGrpSpPr/>
        <p:nvPr/>
      </p:nvGrpSpPr>
      <p:grpSpPr>
        <a:xfrm>
          <a:off x="0" y="0"/>
          <a:ext cx="0" cy="0"/>
          <a:chOff x="0" y="0"/>
          <a:chExt cx="0" cy="0"/>
        </a:xfrm>
      </p:grpSpPr>
      <p:sp>
        <p:nvSpPr>
          <p:cNvPr id="8" name="AutoShape 23">
            <a:extLst>
              <a:ext uri="{FF2B5EF4-FFF2-40B4-BE49-F238E27FC236}">
                <a16:creationId xmlns:a16="http://schemas.microsoft.com/office/drawing/2014/main" id="{8BBD29A0-7238-44B5-B95C-C6A0C7A8EA53}"/>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0B740AF4-4F4A-423C-AE67-DC3438642124}"/>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4" name="内容占位符 2"/>
          <p:cNvSpPr>
            <a:spLocks noGrp="1"/>
          </p:cNvSpPr>
          <p:nvPr>
            <p:ph idx="1" hasCustomPrompt="1"/>
          </p:nvPr>
        </p:nvSpPr>
        <p:spPr>
          <a:xfrm>
            <a:off x="423819" y="1104181"/>
            <a:ext cx="11107601" cy="5052713"/>
          </a:xfrm>
        </p:spPr>
        <p:txBody>
          <a:bodyPr>
            <a:noAutofit/>
          </a:bodyPr>
          <a:lstStyle>
            <a:lvl1pPr marL="362585" indent="-362585">
              <a:lnSpc>
                <a:spcPct val="150000"/>
              </a:lnSpc>
              <a:buClr>
                <a:srgbClr val="032089"/>
              </a:buClr>
              <a:buFont typeface="Wingdings" panose="05000000000000000000" pitchFamily="2" charset="2"/>
              <a:buChar char="Ø"/>
              <a:defRPr sz="1800" b="0" baseline="0">
                <a:latin typeface="Times New Roman" panose="02020603050405020304" pitchFamily="18" charset="0"/>
                <a:ea typeface="宋体" panose="02010600030101010101" pitchFamily="2" charset="-122"/>
                <a:cs typeface="Times New Roman" pitchFamily="18" charset="0"/>
              </a:defRPr>
            </a:lvl1pPr>
            <a:lvl2pPr>
              <a:lnSpc>
                <a:spcPct val="130000"/>
              </a:lnSpc>
              <a:buClr>
                <a:srgbClr val="032089"/>
              </a:buClr>
              <a:buFont typeface="Wingdings" panose="05000000000000000000" pitchFamily="2" charset="2"/>
              <a:buChar char="l"/>
              <a:defRPr sz="2330"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noProof="1"/>
              <a:t>单击此处编辑正文内容</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微软雅黑" pitchFamily="34" charset="-122"/>
                <a:cs typeface="Times New Roman" pitchFamily="18" charset="0"/>
              </a:defRPr>
            </a:lvl1pPr>
          </a:lstStyle>
          <a:p>
            <a:r>
              <a:rPr lang="zh-CN" altLang="en-US" noProof="1"/>
              <a:t>单击此处编辑标题</a:t>
            </a:r>
          </a:p>
        </p:txBody>
      </p:sp>
      <p:sp>
        <p:nvSpPr>
          <p:cNvPr id="14" name="Rectangle 12">
            <a:extLst>
              <a:ext uri="{FF2B5EF4-FFF2-40B4-BE49-F238E27FC236}">
                <a16:creationId xmlns:a16="http://schemas.microsoft.com/office/drawing/2014/main" id="{5C7912A3-135D-4440-9DEA-5737E26D20E6}"/>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en-US" altLang="zh-CN" sz="1000">
                <a:solidFill>
                  <a:srgbClr val="7F7F7F"/>
                </a:solidFill>
                <a:latin typeface="Arial" panose="020B0604020202020204" pitchFamily="34" charset="0"/>
                <a:cs typeface="Arial" panose="020B0604020202020204" pitchFamily="34" charset="0"/>
              </a:rPr>
              <a:t> </a:t>
            </a:r>
            <a:fld id="{524AD63B-5F2C-4628-8441-2A0E534DA5F7}" type="slidenum">
              <a:rPr lang="en-US" altLang="zh-CN" sz="1000" smtClean="0">
                <a:latin typeface="Arial" panose="020B0604020202020204" pitchFamily="34" charset="0"/>
                <a:cs typeface="Arial" panose="020B0604020202020204" pitchFamily="34" charset="0"/>
              </a:rPr>
              <a:t>‹#›</a:t>
            </a:fld>
            <a:endParaRPr lang="en-US" altLang="zh-CN" sz="1000">
              <a:latin typeface="Arial" panose="020B0604020202020204" pitchFamily="34" charset="0"/>
              <a:cs typeface="Arial" panose="020B0604020202020204" pitchFamily="34" charset="0"/>
            </a:endParaRPr>
          </a:p>
        </p:txBody>
      </p:sp>
      <p:cxnSp>
        <p:nvCxnSpPr>
          <p:cNvPr id="15" name="直接连接符 19">
            <a:extLst>
              <a:ext uri="{FF2B5EF4-FFF2-40B4-BE49-F238E27FC236}">
                <a16:creationId xmlns:a16="http://schemas.microsoft.com/office/drawing/2014/main" id="{06A7F587-4E3D-4974-9BB8-2B653367F9B4}"/>
              </a:ext>
            </a:extLst>
          </p:cNvPr>
          <p:cNvCxnSpPr>
            <a:stCxn id="15"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6" name="直接连接符 14">
            <a:extLst>
              <a:ext uri="{FF2B5EF4-FFF2-40B4-BE49-F238E27FC236}">
                <a16:creationId xmlns:a16="http://schemas.microsoft.com/office/drawing/2014/main" id="{CFD49F2E-F8AB-4D2C-A6C3-C44623E903FC}"/>
              </a:ext>
            </a:extLst>
          </p:cNvPr>
          <p:cNvCxnSpPr>
            <a:endCxn id="14" idx="1"/>
          </p:cNvCxnSpPr>
          <p:nvPr userDrawn="1"/>
        </p:nvCxnSpPr>
        <p:spPr>
          <a:xfrm>
            <a:off x="5959475" y="6508750"/>
            <a:ext cx="39782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pic>
        <p:nvPicPr>
          <p:cNvPr id="17" name="图片 12" descr="F:\品牌资料\07-logo png\微信图片_20211209111600.png微信图片_20211209111600">
            <a:extLst>
              <a:ext uri="{FF2B5EF4-FFF2-40B4-BE49-F238E27FC236}">
                <a16:creationId xmlns:a16="http://schemas.microsoft.com/office/drawing/2014/main" id="{F0F8EAD6-83F2-430E-ACD1-3AD9C50B10D2}"/>
              </a:ext>
            </a:extLst>
          </p:cNvPr>
          <p:cNvPicPr>
            <a:picLocks noChangeAspect="1"/>
          </p:cNvPicPr>
          <p:nvPr userDrawn="1"/>
        </p:nvPicPr>
        <p:blipFill>
          <a:blip r:embed="rId2"/>
          <a:srcRect/>
          <a:stretch>
            <a:fillRect/>
          </a:stretch>
        </p:blipFill>
        <p:spPr bwMode="auto">
          <a:xfrm>
            <a:off x="318770" y="6272213"/>
            <a:ext cx="198501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直接连接符 17">
            <a:extLst>
              <a:ext uri="{FF2B5EF4-FFF2-40B4-BE49-F238E27FC236}">
                <a16:creationId xmlns:a16="http://schemas.microsoft.com/office/drawing/2014/main" id="{79AEC7D6-CA10-4456-866F-74F318899724}"/>
              </a:ext>
            </a:extLst>
          </p:cNvPr>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49FC1B26-4022-4D5B-9F68-33AD4D7A59E3}"/>
              </a:ext>
            </a:extLst>
          </p:cNvPr>
          <p:cNvSpPr>
            <a:spLocks noChangeArrowheads="1"/>
          </p:cNvSpPr>
          <p:nvPr userDrawn="1"/>
        </p:nvSpPr>
        <p:spPr bwMode="auto">
          <a:xfrm>
            <a:off x="2400935" y="6326505"/>
            <a:ext cx="4904105" cy="32067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官网：http://www.tipdm.com</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电话：189</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2756</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5259</a:t>
            </a:r>
          </a:p>
        </p:txBody>
      </p:sp>
    </p:spTree>
    <p:extLst>
      <p:ext uri="{BB962C8B-B14F-4D97-AF65-F5344CB8AC3E}">
        <p14:creationId xmlns:p14="http://schemas.microsoft.com/office/powerpoint/2010/main" val="1554176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小标题+内容页">
    <p:spTree>
      <p:nvGrpSpPr>
        <p:cNvPr id="1" name=""/>
        <p:cNvGrpSpPr/>
        <p:nvPr/>
      </p:nvGrpSpPr>
      <p:grpSpPr>
        <a:xfrm>
          <a:off x="0" y="0"/>
          <a:ext cx="0" cy="0"/>
          <a:chOff x="0" y="0"/>
          <a:chExt cx="0" cy="0"/>
        </a:xfrm>
      </p:grpSpPr>
      <p:sp>
        <p:nvSpPr>
          <p:cNvPr id="8" name="AutoShape 23">
            <a:extLst>
              <a:ext uri="{FF2B5EF4-FFF2-40B4-BE49-F238E27FC236}">
                <a16:creationId xmlns:a16="http://schemas.microsoft.com/office/drawing/2014/main" id="{0685CE8C-B9A8-46A0-ADB9-4D39BDC2C2F4}"/>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baseline="0">
              <a:latin typeface="Times New Roman" panose="02020603050405020304" pitchFamily="18" charset="0"/>
              <a:ea typeface="宋体" panose="02010600030101010101" pitchFamily="2" charset="-122"/>
            </a:endParaRPr>
          </a:p>
        </p:txBody>
      </p:sp>
      <p:sp>
        <p:nvSpPr>
          <p:cNvPr id="9" name="AutoShape 23">
            <a:extLst>
              <a:ext uri="{FF2B5EF4-FFF2-40B4-BE49-F238E27FC236}">
                <a16:creationId xmlns:a16="http://schemas.microsoft.com/office/drawing/2014/main" id="{F38BE64D-19F8-41E3-B759-05846120B7B5}"/>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baseline="0">
              <a:latin typeface="Times New Roman" panose="02020603050405020304" pitchFamily="18" charset="0"/>
              <a:ea typeface="宋体" panose="02010600030101010101" pitchFamily="2" charset="-122"/>
            </a:endParaRPr>
          </a:p>
        </p:txBody>
      </p:sp>
      <p:sp>
        <p:nvSpPr>
          <p:cNvPr id="4" name="内容占位符 2"/>
          <p:cNvSpPr>
            <a:spLocks noGrp="1"/>
          </p:cNvSpPr>
          <p:nvPr>
            <p:ph idx="1" hasCustomPrompt="1"/>
          </p:nvPr>
        </p:nvSpPr>
        <p:spPr>
          <a:xfrm>
            <a:off x="423819" y="1713662"/>
            <a:ext cx="11107601" cy="4339721"/>
          </a:xfrm>
        </p:spPr>
        <p:txBody>
          <a:bodyPr>
            <a:noAutofit/>
          </a:bodyPr>
          <a:lstStyle>
            <a:lvl1pPr marL="362822" indent="-362822">
              <a:lnSpc>
                <a:spcPct val="150000"/>
              </a:lnSpc>
              <a:buClr>
                <a:srgbClr val="032089"/>
              </a:buClr>
              <a:buFont typeface="Wingdings" pitchFamily="2" charset="2"/>
              <a:buChar char="Ø"/>
              <a:defRPr sz="1800" b="0" baseline="0">
                <a:latin typeface="Times New Roman" panose="02020603050405020304" pitchFamily="18" charset="0"/>
                <a:ea typeface="宋体" panose="02010600030101010101" pitchFamily="2"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单击此处编辑正文内容</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Times New Roman" panose="02020603050405020304" pitchFamily="18" charset="0"/>
                <a:ea typeface="宋体" panose="02010600030101010101" pitchFamily="2" charset="-122"/>
                <a:cs typeface="Times New Roman" pitchFamily="18" charset="0"/>
              </a:defRPr>
            </a:lvl1pPr>
          </a:lstStyle>
          <a:p>
            <a:r>
              <a:rPr lang="zh-CN" altLang="en-US" dirty="0"/>
              <a:t>单击此处编辑标题</a:t>
            </a:r>
          </a:p>
        </p:txBody>
      </p:sp>
      <p:sp>
        <p:nvSpPr>
          <p:cNvPr id="14" name="内容占位符 2"/>
          <p:cNvSpPr>
            <a:spLocks noGrp="1"/>
          </p:cNvSpPr>
          <p:nvPr>
            <p:ph idx="10" hasCustomPrompt="1"/>
          </p:nvPr>
        </p:nvSpPr>
        <p:spPr>
          <a:xfrm>
            <a:off x="423819" y="1138980"/>
            <a:ext cx="11107601" cy="426469"/>
          </a:xfrm>
          <a:noFill/>
          <a:ln>
            <a:noFill/>
          </a:ln>
        </p:spPr>
        <p:txBody>
          <a:bodyPr anchor="ctr">
            <a:noAutofit/>
          </a:bodyPr>
          <a:lstStyle>
            <a:lvl1pPr marL="0" indent="0">
              <a:buNone/>
              <a:defRPr lang="zh-CN" altLang="en-US" sz="2000" b="0" baseline="0" dirty="0" smtClean="0">
                <a:latin typeface="Times New Roman" panose="02020603050405020304" pitchFamily="18" charset="0"/>
                <a:ea typeface="宋体" panose="02010600030101010101" pitchFamily="2" charset="-122"/>
                <a:cs typeface="Times New Roman" pitchFamily="18" charset="0"/>
              </a:defRPr>
            </a:lvl1pPr>
          </a:lstStyle>
          <a:p>
            <a:pPr lvl="0"/>
            <a:r>
              <a:rPr lang="zh-CN" altLang="en-US" dirty="0"/>
              <a:t>单击此处编辑标题</a:t>
            </a:r>
          </a:p>
        </p:txBody>
      </p:sp>
      <p:sp>
        <p:nvSpPr>
          <p:cNvPr id="13" name="Rectangle 12">
            <a:extLst>
              <a:ext uri="{FF2B5EF4-FFF2-40B4-BE49-F238E27FC236}">
                <a16:creationId xmlns:a16="http://schemas.microsoft.com/office/drawing/2014/main" id="{24838957-3897-4B61-BD81-E67004988483}"/>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en-US" altLang="zh-CN" sz="1000">
                <a:solidFill>
                  <a:srgbClr val="7F7F7F"/>
                </a:solidFill>
                <a:latin typeface="Arial" panose="020B0604020202020204" pitchFamily="34" charset="0"/>
                <a:cs typeface="Arial" panose="020B0604020202020204" pitchFamily="34" charset="0"/>
              </a:rPr>
              <a:t> </a:t>
            </a:r>
            <a:fld id="{524AD63B-5F2C-4628-8441-2A0E534DA5F7}" type="slidenum">
              <a:rPr lang="en-US" altLang="zh-CN" sz="1000" smtClean="0">
                <a:latin typeface="Arial" panose="020B0604020202020204" pitchFamily="34" charset="0"/>
                <a:cs typeface="Arial" panose="020B0604020202020204" pitchFamily="34" charset="0"/>
              </a:rPr>
              <a:t>‹#›</a:t>
            </a:fld>
            <a:endParaRPr lang="en-US" altLang="zh-CN" sz="1000">
              <a:latin typeface="Arial" panose="020B0604020202020204" pitchFamily="34" charset="0"/>
              <a:cs typeface="Arial" panose="020B0604020202020204" pitchFamily="34" charset="0"/>
            </a:endParaRPr>
          </a:p>
        </p:txBody>
      </p:sp>
      <p:cxnSp>
        <p:nvCxnSpPr>
          <p:cNvPr id="15" name="直接连接符 19">
            <a:extLst>
              <a:ext uri="{FF2B5EF4-FFF2-40B4-BE49-F238E27FC236}">
                <a16:creationId xmlns:a16="http://schemas.microsoft.com/office/drawing/2014/main" id="{00FB1316-CA6E-40C7-BE7B-840FFC8007FD}"/>
              </a:ext>
            </a:extLst>
          </p:cNvPr>
          <p:cNvCxnSpPr>
            <a:stCxn id="15"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6" name="直接连接符 14">
            <a:extLst>
              <a:ext uri="{FF2B5EF4-FFF2-40B4-BE49-F238E27FC236}">
                <a16:creationId xmlns:a16="http://schemas.microsoft.com/office/drawing/2014/main" id="{E6BEFA47-98D8-44D1-B039-8065172366BC}"/>
              </a:ext>
            </a:extLst>
          </p:cNvPr>
          <p:cNvCxnSpPr>
            <a:endCxn id="13" idx="1"/>
          </p:cNvCxnSpPr>
          <p:nvPr userDrawn="1"/>
        </p:nvCxnSpPr>
        <p:spPr>
          <a:xfrm>
            <a:off x="5959475" y="6508750"/>
            <a:ext cx="39782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pic>
        <p:nvPicPr>
          <p:cNvPr id="18" name="图片 12" descr="F:\品牌资料\07-logo png\微信图片_20211209111600.png微信图片_20211209111600">
            <a:extLst>
              <a:ext uri="{FF2B5EF4-FFF2-40B4-BE49-F238E27FC236}">
                <a16:creationId xmlns:a16="http://schemas.microsoft.com/office/drawing/2014/main" id="{B3A30E8E-0E86-485F-A51C-D09FCBD5BBD8}"/>
              </a:ext>
            </a:extLst>
          </p:cNvPr>
          <p:cNvPicPr>
            <a:picLocks noChangeAspect="1"/>
          </p:cNvPicPr>
          <p:nvPr userDrawn="1"/>
        </p:nvPicPr>
        <p:blipFill>
          <a:blip r:embed="rId2"/>
          <a:srcRect/>
          <a:stretch>
            <a:fillRect/>
          </a:stretch>
        </p:blipFill>
        <p:spPr bwMode="auto">
          <a:xfrm>
            <a:off x="318770" y="6272213"/>
            <a:ext cx="198501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直接连接符 18">
            <a:extLst>
              <a:ext uri="{FF2B5EF4-FFF2-40B4-BE49-F238E27FC236}">
                <a16:creationId xmlns:a16="http://schemas.microsoft.com/office/drawing/2014/main" id="{F9EF3990-4495-488C-B7EB-3D85B860DBDE}"/>
              </a:ext>
            </a:extLst>
          </p:cNvPr>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47498956-B2E1-4E11-A321-91111F0EAC6E}"/>
              </a:ext>
            </a:extLst>
          </p:cNvPr>
          <p:cNvSpPr>
            <a:spLocks noChangeArrowheads="1"/>
          </p:cNvSpPr>
          <p:nvPr userDrawn="1"/>
        </p:nvSpPr>
        <p:spPr bwMode="auto">
          <a:xfrm>
            <a:off x="2400935" y="6326505"/>
            <a:ext cx="4904105" cy="32067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官网：http://www.tipdm.com</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电话：189</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2756</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5259</a:t>
            </a:r>
          </a:p>
        </p:txBody>
      </p:sp>
    </p:spTree>
    <p:extLst>
      <p:ext uri="{BB962C8B-B14F-4D97-AF65-F5344CB8AC3E}">
        <p14:creationId xmlns:p14="http://schemas.microsoft.com/office/powerpoint/2010/main" val="318082503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尾页">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359FCFE-780C-4DC9-BB8F-C2871BF58111}"/>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charset="0"/>
            </a:endParaRPr>
          </a:p>
        </p:txBody>
      </p:sp>
      <p:sp>
        <p:nvSpPr>
          <p:cNvPr id="3" name="Title 1">
            <a:extLst>
              <a:ext uri="{FF2B5EF4-FFF2-40B4-BE49-F238E27FC236}">
                <a16:creationId xmlns:a16="http://schemas.microsoft.com/office/drawing/2014/main" id="{B6754C84-BAA5-4112-B60B-5975A15E65C9}"/>
              </a:ext>
            </a:extLst>
          </p:cNvPr>
          <p:cNvSpPr txBox="1"/>
          <p:nvPr/>
        </p:nvSpPr>
        <p:spPr>
          <a:xfrm>
            <a:off x="5108398" y="2071633"/>
            <a:ext cx="7082050"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itchFamily="34" charset="-122"/>
                <a:ea typeface="微软雅黑" pitchFamily="34" charset="-122"/>
                <a:cs typeface="+mn-cs"/>
              </a:defRPr>
            </a:lvl1pPr>
          </a:lstStyle>
          <a:p>
            <a:pPr>
              <a:defRPr/>
            </a:pPr>
            <a:r>
              <a:rPr altLang="zh-CN" sz="6600" baseline="0">
                <a:ln>
                  <a:solidFill>
                    <a:schemeClr val="bg1"/>
                  </a:solidFill>
                </a:ln>
                <a:effectLst>
                  <a:reflection blurRad="6350" stA="50000" endA="300" endPos="50000" dist="29997" dir="5400000" sy="-100000" algn="bl" rotWithShape="0"/>
                </a:effectLst>
                <a:latin typeface="Times New Roman" panose="02020603050405020304" pitchFamily="18" charset="0"/>
                <a:ea typeface="宋体" panose="02010600030101010101" pitchFamily="2" charset="-122"/>
              </a:rPr>
              <a:t>Thank you!</a:t>
            </a:r>
            <a:endParaRPr lang="zh-CN" altLang="en-US" sz="6600" baseline="0">
              <a:ln>
                <a:solidFill>
                  <a:schemeClr val="bg1"/>
                </a:solidFill>
              </a:ln>
              <a:effectLst>
                <a:reflection blurRad="6350" stA="50000" endA="300" endPos="50000" dist="29997" dir="5400000" sy="-100000" algn="bl" rotWithShape="0"/>
              </a:effectLst>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id="{D1EC14CD-6350-48A6-ACBC-3346C739B2E8}"/>
              </a:ext>
            </a:extLst>
          </p:cNvPr>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矩形 7">
            <a:extLst>
              <a:ext uri="{FF2B5EF4-FFF2-40B4-BE49-F238E27FC236}">
                <a16:creationId xmlns:a16="http://schemas.microsoft.com/office/drawing/2014/main" id="{FFC05FF0-3C6D-40B6-B7AE-AEF6D6B9B481}"/>
              </a:ext>
            </a:extLst>
          </p:cNvPr>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baseline="0" dirty="0">
              <a:solidFill>
                <a:srgbClr val="FFFFFF"/>
              </a:solidFill>
              <a:latin typeface="Times New Roman" panose="02020603050405020304" pitchFamily="18" charset="0"/>
              <a:ea typeface="宋体" panose="02010600030101010101" pitchFamily="2" charset="-122"/>
              <a:cs typeface="宋体" charset="0"/>
            </a:endParaRPr>
          </a:p>
        </p:txBody>
      </p:sp>
      <p:sp>
        <p:nvSpPr>
          <p:cNvPr id="9" name="Title 1">
            <a:extLst>
              <a:ext uri="{FF2B5EF4-FFF2-40B4-BE49-F238E27FC236}">
                <a16:creationId xmlns:a16="http://schemas.microsoft.com/office/drawing/2014/main" id="{F06D40D0-C995-4C96-B0A0-0AD791FC5A57}"/>
              </a:ext>
            </a:extLst>
          </p:cNvPr>
          <p:cNvSpPr txBox="1">
            <a:spLocks/>
          </p:cNvSpPr>
          <p:nvPr userDrawn="1"/>
        </p:nvSpPr>
        <p:spPr>
          <a:xfrm>
            <a:off x="5003623" y="1657613"/>
            <a:ext cx="7082051" cy="1653849"/>
          </a:xfrm>
          <a:prstGeom prst="rect">
            <a:avLst/>
          </a:prstGeom>
        </p:spPr>
        <p:txBody>
          <a:bodyPr vert="horz" lIns="91440" tIns="45720" rIns="91440" bIns="45720" rtlCol="0" anchor="b">
            <a:noAutofit/>
          </a:bodyPr>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r>
              <a:rPr altLang="zh-CN" sz="6600" baseline="0" dirty="0">
                <a:ln>
                  <a:solidFill>
                    <a:srgbClr val="FFFFFF"/>
                  </a:solidFill>
                </a:ln>
                <a:solidFill>
                  <a:srgbClr val="FFFFFF"/>
                </a:solidFill>
                <a:effectLst>
                  <a:reflection blurRad="6350" stA="50000" endA="300" endPos="50000" dist="29997" dir="5400000" sy="-100000" algn="bl" rotWithShape="0"/>
                </a:effectLst>
                <a:latin typeface="Times New Roman" panose="02020603050405020304" pitchFamily="18" charset="0"/>
                <a:ea typeface="宋体" panose="02010600030101010101" pitchFamily="2" charset="-122"/>
              </a:rPr>
              <a:t>Thank you!</a:t>
            </a:r>
            <a:endParaRPr lang="zh-CN" altLang="en-US" sz="6600" baseline="0" dirty="0">
              <a:ln>
                <a:solidFill>
                  <a:srgbClr val="FFFFFF"/>
                </a:solidFill>
              </a:ln>
              <a:solidFill>
                <a:srgbClr val="FFFFFF"/>
              </a:solidFill>
              <a:effectLst>
                <a:reflection blurRad="6350" stA="50000" endA="300" endPos="50000" dist="29997" dir="5400000" sy="-100000" algn="bl" rotWithShape="0"/>
              </a:effectLst>
              <a:latin typeface="Times New Roman" panose="02020603050405020304" pitchFamily="18" charset="0"/>
              <a:ea typeface="宋体" panose="02010600030101010101" pitchFamily="2" charset="-122"/>
            </a:endParaRPr>
          </a:p>
        </p:txBody>
      </p:sp>
      <p:pic>
        <p:nvPicPr>
          <p:cNvPr id="10" name="图片 9" descr="AW视觉符号.jpg">
            <a:extLst>
              <a:ext uri="{FF2B5EF4-FFF2-40B4-BE49-F238E27FC236}">
                <a16:creationId xmlns:a16="http://schemas.microsoft.com/office/drawing/2014/main" id="{D34B953D-86AB-4549-83F7-D846E540814F}"/>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图片 16">
            <a:extLst>
              <a:ext uri="{FF2B5EF4-FFF2-40B4-BE49-F238E27FC236}">
                <a16:creationId xmlns:a16="http://schemas.microsoft.com/office/drawing/2014/main" id="{1FAA79A7-2C57-4728-8B64-CE9F666FA73B}"/>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940925" y="4724400"/>
            <a:ext cx="1874838"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a:extLst>
              <a:ext uri="{FF2B5EF4-FFF2-40B4-BE49-F238E27FC236}">
                <a16:creationId xmlns:a16="http://schemas.microsoft.com/office/drawing/2014/main" id="{880BB9EA-F023-450F-B363-D510182E3163}"/>
              </a:ext>
            </a:extLst>
          </p:cNvPr>
          <p:cNvSpPr>
            <a:spLocks noChangeArrowheads="1"/>
          </p:cNvSpPr>
          <p:nvPr userDrawn="1"/>
        </p:nvSpPr>
        <p:spPr bwMode="auto">
          <a:xfrm>
            <a:off x="9796145" y="6514465"/>
            <a:ext cx="2165350" cy="34353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0557A9"/>
                </a:solidFill>
                <a:latin typeface="黑体" panose="02010609060101010101" charset="-122"/>
                <a:ea typeface="黑体" panose="02010609060101010101" charset="-122"/>
              </a:rPr>
              <a:t>打造数据智能职业教育领军企业</a:t>
            </a:r>
          </a:p>
        </p:txBody>
      </p:sp>
    </p:spTree>
    <p:extLst>
      <p:ext uri="{BB962C8B-B14F-4D97-AF65-F5344CB8AC3E}">
        <p14:creationId xmlns:p14="http://schemas.microsoft.com/office/powerpoint/2010/main" val="29654651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8865591E-F6A9-4405-B720-EDDBC0413155}"/>
              </a:ext>
            </a:extLst>
          </p:cNvPr>
          <p:cNvSpPr>
            <a:spLocks noGrp="1" noChangeArrowheads="1"/>
          </p:cNvSpPr>
          <p:nvPr>
            <p:ph type="title" idx="4294967295"/>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61510517-FAF7-45C6-B579-CD700F47710E}"/>
              </a:ext>
            </a:extLst>
          </p:cNvPr>
          <p:cNvSpPr>
            <a:spLocks noGrp="1" noChangeArrowheads="1"/>
          </p:cNvSpPr>
          <p:nvPr>
            <p:ph type="body" idx="4294967295"/>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5E70D461-B6CD-42E9-9A0B-0CDC97B2EF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baseline="0">
                <a:solidFill>
                  <a:schemeClr val="tx1">
                    <a:tint val="75000"/>
                  </a:schemeClr>
                </a:solidFill>
                <a:latin typeface="Times New Roman" panose="02020603050405020304" pitchFamily="18" charset="0"/>
                <a:ea typeface="宋体" panose="02010600030101010101" pitchFamily="2" charset="-122"/>
              </a:defRPr>
            </a:lvl1pPr>
          </a:lstStyle>
          <a:p>
            <a:fld id="{8B362659-EDEF-4896-B44C-15816E2E4CD8}" type="datetimeFigureOut">
              <a:rPr lang="zh-CN" altLang="en-US" smtClean="0"/>
              <a:pPr/>
              <a:t>2022/8/9</a:t>
            </a:fld>
            <a:endParaRPr lang="zh-CN" altLang="en-US"/>
          </a:p>
        </p:txBody>
      </p:sp>
      <p:sp>
        <p:nvSpPr>
          <p:cNvPr id="13" name="页脚占位符 12">
            <a:extLst>
              <a:ext uri="{FF2B5EF4-FFF2-40B4-BE49-F238E27FC236}">
                <a16:creationId xmlns:a16="http://schemas.microsoft.com/office/drawing/2014/main" id="{A1BC6B55-8EE6-4CCE-854A-A8EB6C2BB3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baseline="0">
                <a:solidFill>
                  <a:schemeClr val="tx1">
                    <a:tint val="75000"/>
                  </a:schemeClr>
                </a:solidFill>
                <a:latin typeface="Times New Roman" panose="02020603050405020304" pitchFamily="18" charset="0"/>
                <a:ea typeface="宋体" panose="02010600030101010101" pitchFamily="2" charset="-122"/>
              </a:defRPr>
            </a:lvl1pPr>
          </a:lstStyle>
          <a:p>
            <a:endParaRPr lang="zh-CN" altLang="en-US"/>
          </a:p>
        </p:txBody>
      </p:sp>
      <p:sp>
        <p:nvSpPr>
          <p:cNvPr id="14" name="灯片编号占位符 13">
            <a:extLst>
              <a:ext uri="{FF2B5EF4-FFF2-40B4-BE49-F238E27FC236}">
                <a16:creationId xmlns:a16="http://schemas.microsoft.com/office/drawing/2014/main" id="{262F0417-C90C-4CA2-AD37-B360748FE143}"/>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baseline="0">
                <a:solidFill>
                  <a:srgbClr val="898989"/>
                </a:solidFill>
                <a:latin typeface="Times New Roman" panose="02020603050405020304" pitchFamily="18" charset="0"/>
                <a:ea typeface="宋体" panose="02010600030101010101" pitchFamily="2" charset="-122"/>
              </a:defRPr>
            </a:lvl1pPr>
          </a:lstStyle>
          <a:p>
            <a:fld id="{414597ED-A428-4847-8034-7A70C69917BC}" type="slidenum">
              <a:rPr lang="zh-CN" altLang="en-US" smtClean="0"/>
              <a:pPr/>
              <a:t>‹#›</a:t>
            </a:fld>
            <a:endParaRPr lang="zh-CN" altLang="en-US"/>
          </a:p>
        </p:txBody>
      </p:sp>
    </p:spTree>
    <p:extLst>
      <p:ext uri="{BB962C8B-B14F-4D97-AF65-F5344CB8AC3E}">
        <p14:creationId xmlns:p14="http://schemas.microsoft.com/office/powerpoint/2010/main" val="2668500973"/>
      </p:ext>
    </p:extLst>
  </p:cSld>
  <p:clrMap bg1="lt1" tx1="dk1" bg2="lt2" tx2="dk2" accent1="accent1" accent2="accent2" accent3="accent3" accent4="accent4" accent5="accent5" accent6="accent6" hlink="hlink" folHlink="folHlink"/>
  <p:sldLayoutIdLst>
    <p:sldLayoutId id="2147483754" r:id="rId1"/>
    <p:sldLayoutId id="2147483756" r:id="rId2"/>
    <p:sldLayoutId id="2147483758" r:id="rId3"/>
    <p:sldLayoutId id="2147483757" r:id="rId4"/>
  </p:sldLayoutIdLst>
  <p:txStyles>
    <p:titleStyle>
      <a:lvl1pPr algn="l" rtl="0" eaLnBrk="1" fontAlgn="base" hangingPunct="1">
        <a:spcBef>
          <a:spcPct val="0"/>
        </a:spcBef>
        <a:spcAft>
          <a:spcPct val="0"/>
        </a:spcAft>
        <a:defRPr sz="2500" baseline="0">
          <a:solidFill>
            <a:schemeClr val="tx1"/>
          </a:solidFill>
          <a:latin typeface="Times New Roman" panose="02020603050405020304" pitchFamily="18" charset="0"/>
          <a:ea typeface="宋体" panose="02010600030101010101" pitchFamily="2" charset="-122"/>
          <a:cs typeface="微软雅黑" charset="0"/>
        </a:defRPr>
      </a:lvl1pPr>
      <a:lvl2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2pPr>
      <a:lvl3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3pPr>
      <a:lvl4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4pPr>
      <a:lvl5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5pPr>
      <a:lvl6pPr marL="483870" algn="l" rtl="0" eaLnBrk="1" fontAlgn="base" hangingPunct="1">
        <a:spcBef>
          <a:spcPct val="0"/>
        </a:spcBef>
        <a:spcAft>
          <a:spcPct val="0"/>
        </a:spcAft>
        <a:defRPr sz="2540">
          <a:solidFill>
            <a:schemeClr val="tx1"/>
          </a:solidFill>
          <a:latin typeface="Calibri" pitchFamily="34" charset="0"/>
          <a:ea typeface="黑体" panose="02010609060101010101" charset="-122"/>
        </a:defRPr>
      </a:lvl6pPr>
      <a:lvl7pPr marL="967740" algn="l" rtl="0" eaLnBrk="1" fontAlgn="base" hangingPunct="1">
        <a:spcBef>
          <a:spcPct val="0"/>
        </a:spcBef>
        <a:spcAft>
          <a:spcPct val="0"/>
        </a:spcAft>
        <a:defRPr sz="2540">
          <a:solidFill>
            <a:schemeClr val="tx1"/>
          </a:solidFill>
          <a:latin typeface="Calibri" pitchFamily="34" charset="0"/>
          <a:ea typeface="黑体" panose="02010609060101010101" charset="-122"/>
        </a:defRPr>
      </a:lvl7pPr>
      <a:lvl8pPr marL="1450975" algn="l" rtl="0" eaLnBrk="1" fontAlgn="base" hangingPunct="1">
        <a:spcBef>
          <a:spcPct val="0"/>
        </a:spcBef>
        <a:spcAft>
          <a:spcPct val="0"/>
        </a:spcAft>
        <a:defRPr sz="2540">
          <a:solidFill>
            <a:schemeClr val="tx1"/>
          </a:solidFill>
          <a:latin typeface="Calibri" pitchFamily="34" charset="0"/>
          <a:ea typeface="黑体" panose="02010609060101010101" charset="-122"/>
        </a:defRPr>
      </a:lvl8pPr>
      <a:lvl9pPr marL="1934845" algn="l" rtl="0" eaLnBrk="1" fontAlgn="base" hangingPunct="1">
        <a:spcBef>
          <a:spcPct val="0"/>
        </a:spcBef>
        <a:spcAft>
          <a:spcPct val="0"/>
        </a:spcAft>
        <a:defRPr sz="2540">
          <a:solidFill>
            <a:schemeClr val="tx1"/>
          </a:solidFill>
          <a:latin typeface="Calibri" pitchFamily="34" charset="0"/>
          <a:ea typeface="黑体" panose="02010609060101010101" charset="-122"/>
        </a:defRPr>
      </a:lvl9pPr>
    </p:titleStyle>
    <p:bodyStyle>
      <a:lvl1pPr marL="361950" indent="-361950" algn="l" rtl="0" eaLnBrk="1" fontAlgn="base" hangingPunct="1">
        <a:spcBef>
          <a:spcPct val="20000"/>
        </a:spcBef>
        <a:spcAft>
          <a:spcPct val="0"/>
        </a:spcAft>
        <a:buClr>
          <a:srgbClr val="000066"/>
        </a:buClr>
        <a:buFont typeface="Wingdings" panose="05000000000000000000" pitchFamily="2" charset="2"/>
        <a:buChar char="n"/>
        <a:defRPr sz="2100" baseline="0">
          <a:solidFill>
            <a:schemeClr val="tx1"/>
          </a:solidFill>
          <a:latin typeface="Times New Roman" panose="02020603050405020304" pitchFamily="18" charset="0"/>
          <a:ea typeface="宋体" panose="02010600030101010101" pitchFamily="2" charset="-122"/>
          <a:cs typeface="宋体" charset="0"/>
        </a:defRPr>
      </a:lvl1pPr>
      <a:lvl2pPr marL="785813" indent="-301625" algn="l" rtl="0" eaLnBrk="1" fontAlgn="base" hangingPunct="1">
        <a:spcBef>
          <a:spcPct val="20000"/>
        </a:spcBef>
        <a:spcAft>
          <a:spcPct val="0"/>
        </a:spcAft>
        <a:buFont typeface="Arial" panose="020B0604020202020204" pitchFamily="34" charset="0"/>
        <a:buChar char="–"/>
        <a:defRPr sz="2900">
          <a:solidFill>
            <a:schemeClr val="tx1"/>
          </a:solidFill>
          <a:latin typeface="+mn-lt"/>
          <a:ea typeface="+mn-ea"/>
        </a:defRPr>
      </a:lvl2pPr>
      <a:lvl3pPr marL="1208088" indent="-241300" algn="l" rtl="0" eaLnBrk="1" fontAlgn="base" hangingPunct="1">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4pPr>
      <a:lvl5pPr marL="2176463"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www.tipdm.com/pxdt/index.j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B75B0B3-9C45-43B9-B23D-D3FD629246B1}"/>
              </a:ext>
            </a:extLst>
          </p:cNvPr>
          <p:cNvSpPr>
            <a:spLocks noGrp="1"/>
          </p:cNvSpPr>
          <p:nvPr>
            <p:ph type="title"/>
          </p:nvPr>
        </p:nvSpPr>
        <p:spPr>
          <a:xfrm>
            <a:off x="5272088" y="2706149"/>
            <a:ext cx="6544007" cy="692150"/>
          </a:xfrm>
        </p:spPr>
        <p:txBody>
          <a:bodyPr/>
          <a:lstStyle/>
          <a:p>
            <a:r>
              <a:rPr lang="zh-CN" altLang="en-US" sz="4000" dirty="0">
                <a:cs typeface="Times New Roman" panose="02020603050405020304" pitchFamily="18" charset="0"/>
              </a:rPr>
              <a:t>竞赛网站用户行为分析</a:t>
            </a:r>
          </a:p>
        </p:txBody>
      </p:sp>
    </p:spTree>
    <p:extLst>
      <p:ext uri="{BB962C8B-B14F-4D97-AF65-F5344CB8AC3E}">
        <p14:creationId xmlns:p14="http://schemas.microsoft.com/office/powerpoint/2010/main" val="1507486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pPr marL="361950" indent="-361950"/>
            <a:r>
              <a:rPr lang="zh-CN" altLang="en-US" dirty="0"/>
              <a:t>用户分群的前提是原始数据拥有区分用户的特征。因此，用户识别的作用在于构建唯一识别用户的特征。</a:t>
            </a:r>
          </a:p>
          <a:p>
            <a:pPr marL="361950" indent="-361950"/>
            <a:r>
              <a:rPr lang="zh-CN" altLang="en-US" dirty="0"/>
              <a:t>在原始的特征中，</a:t>
            </a:r>
            <a:r>
              <a:rPr lang="en-US" altLang="zh-CN" dirty="0" err="1"/>
              <a:t>ip</a:t>
            </a:r>
            <a:r>
              <a:rPr lang="zh-CN" altLang="en-US" dirty="0"/>
              <a:t>代表用户的</a:t>
            </a:r>
            <a:r>
              <a:rPr lang="en-US" altLang="zh-CN" dirty="0" err="1"/>
              <a:t>ip</a:t>
            </a:r>
            <a:r>
              <a:rPr lang="zh-CN" altLang="en-US" dirty="0"/>
              <a:t>地址，但使用同一局域网访问的用户拥有相同的</a:t>
            </a:r>
            <a:r>
              <a:rPr lang="en-US" altLang="zh-CN" dirty="0" err="1"/>
              <a:t>ip</a:t>
            </a:r>
            <a:r>
              <a:rPr lang="zh-CN" altLang="en-US" dirty="0"/>
              <a:t>，仅用</a:t>
            </a:r>
            <a:r>
              <a:rPr lang="en-US" altLang="zh-CN" dirty="0" err="1"/>
              <a:t>ip</a:t>
            </a:r>
            <a:r>
              <a:rPr lang="zh-CN" altLang="en-US" dirty="0"/>
              <a:t>作为用户唯一标识并不严谨。</a:t>
            </a:r>
            <a:endParaRPr lang="en-US" altLang="zh-CN" dirty="0"/>
          </a:p>
          <a:p>
            <a:pPr marL="361950" indent="-361950"/>
            <a:r>
              <a:rPr lang="en-US" altLang="zh-CN" dirty="0" err="1"/>
              <a:t>sessionid</a:t>
            </a:r>
            <a:r>
              <a:rPr lang="zh-CN" altLang="en-US" dirty="0"/>
              <a:t>表示单次访问的</a:t>
            </a:r>
            <a:r>
              <a:rPr lang="en-US" altLang="zh-CN" dirty="0"/>
              <a:t>id</a:t>
            </a:r>
            <a:r>
              <a:rPr lang="zh-CN" altLang="en-US" dirty="0"/>
              <a:t>，关闭网页重新打开后</a:t>
            </a:r>
            <a:r>
              <a:rPr lang="en-US" altLang="zh-CN" dirty="0" err="1"/>
              <a:t>sessionid</a:t>
            </a:r>
            <a:r>
              <a:rPr lang="zh-CN" altLang="en-US" dirty="0"/>
              <a:t>会发生变化，同一</a:t>
            </a:r>
            <a:r>
              <a:rPr lang="en-US" altLang="zh-CN" dirty="0" err="1"/>
              <a:t>ip</a:t>
            </a:r>
            <a:r>
              <a:rPr lang="zh-CN" altLang="en-US" dirty="0"/>
              <a:t>有不同的</a:t>
            </a:r>
            <a:r>
              <a:rPr lang="en-US" altLang="zh-CN" dirty="0" err="1"/>
              <a:t>sessionid</a:t>
            </a:r>
            <a:r>
              <a:rPr lang="zh-CN" altLang="en-US" dirty="0"/>
              <a:t>的示例如表所示，选</a:t>
            </a:r>
            <a:r>
              <a:rPr lang="en-US" altLang="zh-CN" dirty="0" err="1"/>
              <a:t>sessionid</a:t>
            </a:r>
            <a:r>
              <a:rPr lang="zh-CN" altLang="en-US" dirty="0"/>
              <a:t>为用户的唯一标识会将同一用户在不同时间段内的浏览记录识别成不同的用户。</a:t>
            </a:r>
          </a:p>
          <a:p>
            <a:pPr marL="361950" indent="-361950"/>
            <a:endParaRPr lang="zh-CN" altLang="en-US"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kumimoji="0" lang="zh-CN" altLang="en-US" dirty="0">
                <a:ea typeface="宋体" panose="02010600030101010101" pitchFamily="2" charset="-122"/>
              </a:rPr>
              <a:t>用户识别</a:t>
            </a:r>
            <a:endParaRPr lang="zh-CN" altLang="en-US" dirty="0">
              <a:ea typeface="宋体" panose="02010600030101010101" pitchFamily="2" charset="-122"/>
            </a:endParaRPr>
          </a:p>
        </p:txBody>
      </p:sp>
      <p:graphicFrame>
        <p:nvGraphicFramePr>
          <p:cNvPr id="2" name="表格 1">
            <a:extLst>
              <a:ext uri="{FF2B5EF4-FFF2-40B4-BE49-F238E27FC236}">
                <a16:creationId xmlns:a16="http://schemas.microsoft.com/office/drawing/2014/main" id="{4F069680-64D6-49ED-BD04-7D0F956CCF9E}"/>
              </a:ext>
            </a:extLst>
          </p:cNvPr>
          <p:cNvGraphicFramePr>
            <a:graphicFrameLocks noGrp="1"/>
          </p:cNvGraphicFramePr>
          <p:nvPr>
            <p:extLst>
              <p:ext uri="{D42A27DB-BD31-4B8C-83A1-F6EECF244321}">
                <p14:modId xmlns:p14="http://schemas.microsoft.com/office/powerpoint/2010/main" val="610795893"/>
              </p:ext>
            </p:extLst>
          </p:nvPr>
        </p:nvGraphicFramePr>
        <p:xfrm>
          <a:off x="2561875" y="3719149"/>
          <a:ext cx="7068250" cy="2026108"/>
        </p:xfrm>
        <a:graphic>
          <a:graphicData uri="http://schemas.openxmlformats.org/drawingml/2006/table">
            <a:tbl>
              <a:tblPr firstRow="1" bandRow="1">
                <a:tableStyleId>{5C22544A-7EE6-4342-B048-85BDC9FD1C3A}</a:tableStyleId>
              </a:tblPr>
              <a:tblGrid>
                <a:gridCol w="2004652">
                  <a:extLst>
                    <a:ext uri="{9D8B030D-6E8A-4147-A177-3AD203B41FA5}">
                      <a16:colId xmlns:a16="http://schemas.microsoft.com/office/drawing/2014/main" val="1864296623"/>
                    </a:ext>
                  </a:extLst>
                </a:gridCol>
                <a:gridCol w="5063598">
                  <a:extLst>
                    <a:ext uri="{9D8B030D-6E8A-4147-A177-3AD203B41FA5}">
                      <a16:colId xmlns:a16="http://schemas.microsoft.com/office/drawing/2014/main" val="3572947003"/>
                    </a:ext>
                  </a:extLst>
                </a:gridCol>
              </a:tblGrid>
              <a:tr h="506527">
                <a:tc>
                  <a:txBody>
                    <a:bodyPr/>
                    <a:lstStyle/>
                    <a:p>
                      <a:pPr algn="ctr"/>
                      <a:r>
                        <a:rPr lang="en-US" sz="1800" b="1" kern="100" baseline="0" dirty="0" err="1">
                          <a:effectLst/>
                          <a:latin typeface="Times New Roman" panose="02020603050405020304" pitchFamily="18" charset="0"/>
                          <a:ea typeface="+mn-ea"/>
                        </a:rPr>
                        <a:t>ip</a:t>
                      </a:r>
                      <a:endParaRPr lang="zh-CN" sz="1800" b="1" kern="100" baseline="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r>
                        <a:rPr lang="en-US" sz="1800" b="1" kern="100" baseline="0" dirty="0" err="1">
                          <a:effectLst/>
                          <a:latin typeface="Times New Roman" panose="02020603050405020304" pitchFamily="18" charset="0"/>
                          <a:ea typeface="+mn-ea"/>
                        </a:rPr>
                        <a:t>Sessionid</a:t>
                      </a:r>
                      <a:endParaRPr lang="zh-CN" sz="1800" b="1" kern="100" baseline="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926627103"/>
                  </a:ext>
                </a:extLst>
              </a:tr>
              <a:tr h="506527">
                <a:tc>
                  <a:txBody>
                    <a:bodyPr/>
                    <a:lstStyle/>
                    <a:p>
                      <a:pPr algn="just"/>
                      <a:r>
                        <a:rPr lang="en-US" sz="1800" b="0" kern="100" baseline="0" dirty="0">
                          <a:effectLst/>
                          <a:latin typeface="Times New Roman" panose="02020603050405020304" pitchFamily="18" charset="0"/>
                          <a:ea typeface="+mn-ea"/>
                        </a:rPr>
                        <a:t>112.94.22.73</a:t>
                      </a:r>
                      <a:endParaRPr lang="zh-CN" sz="1800" b="0" kern="100" baseline="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just"/>
                      <a:r>
                        <a:rPr lang="en-US" sz="1800" b="0" kern="100" baseline="0" dirty="0">
                          <a:effectLst/>
                          <a:latin typeface="Times New Roman" panose="02020603050405020304" pitchFamily="18" charset="0"/>
                          <a:ea typeface="+mn-ea"/>
                        </a:rPr>
                        <a:t>A784AEA509EA8DC60DB8B3DC18A31F64</a:t>
                      </a:r>
                      <a:endParaRPr lang="zh-CN" sz="1800" b="0" kern="100" baseline="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754630414"/>
                  </a:ext>
                </a:extLst>
              </a:tr>
              <a:tr h="506527">
                <a:tc>
                  <a:txBody>
                    <a:bodyPr/>
                    <a:lstStyle/>
                    <a:p>
                      <a:pPr algn="just"/>
                      <a:r>
                        <a:rPr lang="en-US" sz="1800" b="0" kern="100" baseline="0" dirty="0">
                          <a:effectLst/>
                          <a:latin typeface="Times New Roman" panose="02020603050405020304" pitchFamily="18" charset="0"/>
                          <a:ea typeface="+mn-ea"/>
                        </a:rPr>
                        <a:t>112.94.22.73</a:t>
                      </a:r>
                      <a:endParaRPr lang="zh-CN" sz="1800" b="0" kern="100" baseline="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just"/>
                      <a:r>
                        <a:rPr lang="en-US" sz="1800" b="0" kern="100" baseline="0" dirty="0">
                          <a:effectLst/>
                          <a:latin typeface="Times New Roman" panose="02020603050405020304" pitchFamily="18" charset="0"/>
                          <a:ea typeface="+mn-ea"/>
                        </a:rPr>
                        <a:t>77E3EDBB70FF89B185F6A18AF56D2A76</a:t>
                      </a:r>
                      <a:endParaRPr lang="zh-CN" sz="1800" b="0" kern="100" baseline="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089350108"/>
                  </a:ext>
                </a:extLst>
              </a:tr>
              <a:tr h="506527">
                <a:tc>
                  <a:txBody>
                    <a:bodyPr/>
                    <a:lstStyle/>
                    <a:p>
                      <a:pPr algn="just"/>
                      <a:r>
                        <a:rPr lang="en-US" sz="1800" b="0" kern="100" baseline="0" dirty="0">
                          <a:effectLst/>
                          <a:latin typeface="Times New Roman" panose="02020603050405020304" pitchFamily="18" charset="0"/>
                          <a:ea typeface="+mn-ea"/>
                        </a:rPr>
                        <a:t>112.94.22.73</a:t>
                      </a:r>
                      <a:endParaRPr lang="zh-CN" sz="1800" b="0" kern="100" baseline="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just"/>
                      <a:r>
                        <a:rPr lang="en-US" sz="1800" b="0" kern="100" baseline="0" dirty="0">
                          <a:effectLst/>
                          <a:latin typeface="Times New Roman" panose="02020603050405020304" pitchFamily="18" charset="0"/>
                          <a:ea typeface="+mn-ea"/>
                        </a:rPr>
                        <a:t>E3D8840029B49481A74F7C1732CCEBDC</a:t>
                      </a:r>
                      <a:endParaRPr lang="zh-CN" sz="1800" b="0" kern="100" baseline="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60619968"/>
                  </a:ext>
                </a:extLst>
              </a:tr>
            </a:tbl>
          </a:graphicData>
        </a:graphic>
      </p:graphicFrame>
    </p:spTree>
    <p:extLst>
      <p:ext uri="{BB962C8B-B14F-4D97-AF65-F5344CB8AC3E}">
        <p14:creationId xmlns:p14="http://schemas.microsoft.com/office/powerpoint/2010/main" val="98271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fade">
                                      <p:cBhvr>
                                        <p:cTn id="12" dur="500"/>
                                        <p:tgtEl>
                                          <p:spTgt spid="22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0">
                                            <p:txEl>
                                              <p:pRg st="2" end="2"/>
                                            </p:txEl>
                                          </p:spTgt>
                                        </p:tgtEl>
                                        <p:attrNameLst>
                                          <p:attrName>style.visibility</p:attrName>
                                        </p:attrNameLst>
                                      </p:cBhvr>
                                      <p:to>
                                        <p:strVal val="visible"/>
                                      </p:to>
                                    </p:set>
                                    <p:animEffect transition="in" filter="fade">
                                      <p:cBhvr>
                                        <p:cTn id="17" dur="500"/>
                                        <p:tgtEl>
                                          <p:spTgt spid="225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randombar(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pPr marL="361950" indent="-361950"/>
            <a:r>
              <a:rPr lang="en-US" altLang="zh-CN" dirty="0" err="1"/>
              <a:t>userid</a:t>
            </a:r>
            <a:r>
              <a:rPr lang="zh-CN" altLang="en-US" dirty="0"/>
              <a:t>表示注册用户的唯一标识，可以作为注册用户的唯一标识，但非注册用户的</a:t>
            </a:r>
            <a:r>
              <a:rPr lang="en-US" altLang="zh-CN" dirty="0" err="1"/>
              <a:t>userid</a:t>
            </a:r>
            <a:r>
              <a:rPr lang="zh-CN" altLang="en-US" dirty="0"/>
              <a:t>为</a:t>
            </a:r>
            <a:r>
              <a:rPr lang="en-US" altLang="zh-CN" dirty="0"/>
              <a:t>NA</a:t>
            </a:r>
            <a:r>
              <a:rPr lang="zh-CN" altLang="en-US" dirty="0"/>
              <a:t>，因此不能用为非注册用户的唯一标识。</a:t>
            </a:r>
            <a:endParaRPr lang="en-US" altLang="zh-CN" dirty="0"/>
          </a:p>
          <a:p>
            <a:pPr marL="361950" indent="-361950"/>
            <a:r>
              <a:rPr lang="en-US" altLang="zh-CN" dirty="0" err="1"/>
              <a:t>uniqueVisitorId</a:t>
            </a:r>
            <a:r>
              <a:rPr lang="zh-CN" altLang="en-US" dirty="0"/>
              <a:t>是用户使用同一浏览器的唯一标识，但在原始数据中</a:t>
            </a:r>
            <a:r>
              <a:rPr lang="en-US" altLang="zh-CN" dirty="0" err="1"/>
              <a:t>uniqueVisitorId</a:t>
            </a:r>
            <a:r>
              <a:rPr lang="zh-CN" altLang="en-US" dirty="0"/>
              <a:t>特征有较多的缺失，单独用为识别非注册用户也并不严谨。</a:t>
            </a:r>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kumimoji="0" lang="zh-CN" altLang="en-US" dirty="0">
                <a:ea typeface="宋体" panose="02010600030101010101" pitchFamily="2" charset="-122"/>
              </a:rPr>
              <a:t>用户识别</a:t>
            </a:r>
            <a:endParaRPr lang="zh-CN" altLang="en-US" dirty="0">
              <a:ea typeface="宋体" panose="02010600030101010101" pitchFamily="2" charset="-122"/>
            </a:endParaRPr>
          </a:p>
        </p:txBody>
      </p:sp>
    </p:spTree>
    <p:extLst>
      <p:ext uri="{BB962C8B-B14F-4D97-AF65-F5344CB8AC3E}">
        <p14:creationId xmlns:p14="http://schemas.microsoft.com/office/powerpoint/2010/main" val="303628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fade">
                                      <p:cBhvr>
                                        <p:cTn id="12" dur="500"/>
                                        <p:tgtEl>
                                          <p:spTgt spid="225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pPr marL="361950" indent="-361950"/>
            <a:r>
              <a:rPr lang="en-US" altLang="zh-CN" dirty="0" err="1"/>
              <a:t>userid</a:t>
            </a:r>
            <a:r>
              <a:rPr lang="zh-CN" altLang="en-US" dirty="0"/>
              <a:t>和</a:t>
            </a:r>
            <a:r>
              <a:rPr lang="en-US" altLang="zh-CN" dirty="0" err="1"/>
              <a:t>uniqueVisitorId</a:t>
            </a:r>
            <a:r>
              <a:rPr lang="zh-CN" altLang="en-US" dirty="0"/>
              <a:t>中空值与非空值占比如图所示。</a:t>
            </a:r>
            <a:endParaRPr lang="en-US" altLang="zh-CN" dirty="0"/>
          </a:p>
          <a:p>
            <a:pPr marL="361950" indent="-361950"/>
            <a:r>
              <a:rPr lang="zh-CN" altLang="zh-CN" dirty="0"/>
              <a:t>综合考虑，最终选取</a:t>
            </a:r>
            <a:r>
              <a:rPr lang="en-US" altLang="zh-CN" dirty="0" err="1"/>
              <a:t>ip</a:t>
            </a:r>
            <a:r>
              <a:rPr lang="zh-CN" altLang="zh-CN" dirty="0"/>
              <a:t>、</a:t>
            </a:r>
            <a:r>
              <a:rPr lang="en-US" altLang="zh-CN" dirty="0" err="1"/>
              <a:t>userid</a:t>
            </a:r>
            <a:r>
              <a:rPr lang="zh-CN" altLang="zh-CN" dirty="0"/>
              <a:t>、</a:t>
            </a:r>
            <a:r>
              <a:rPr lang="en-US" altLang="zh-CN" dirty="0" err="1"/>
              <a:t>uniqueVisitorId</a:t>
            </a:r>
            <a:r>
              <a:rPr lang="zh-CN" altLang="zh-CN" dirty="0"/>
              <a:t>三个特征构建用户的唯一标识</a:t>
            </a:r>
            <a:r>
              <a:rPr lang="en-US" altLang="zh-CN" dirty="0" err="1"/>
              <a:t>reallID</a:t>
            </a:r>
            <a:r>
              <a:rPr lang="zh-CN" altLang="en-US" dirty="0"/>
              <a:t>。</a:t>
            </a:r>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kumimoji="0" lang="zh-CN" altLang="en-US" dirty="0">
                <a:ea typeface="宋体" panose="02010600030101010101" pitchFamily="2" charset="-122"/>
              </a:rPr>
              <a:t>用户识别</a:t>
            </a:r>
            <a:endParaRPr lang="zh-CN" altLang="en-US" dirty="0">
              <a:ea typeface="宋体" panose="02010600030101010101" pitchFamily="2" charset="-122"/>
            </a:endParaRPr>
          </a:p>
        </p:txBody>
      </p:sp>
      <p:pic>
        <p:nvPicPr>
          <p:cNvPr id="6" name="图片 5">
            <a:extLst>
              <a:ext uri="{FF2B5EF4-FFF2-40B4-BE49-F238E27FC236}">
                <a16:creationId xmlns:a16="http://schemas.microsoft.com/office/drawing/2014/main" id="{50B7AE59-F43E-4267-88B5-303AFDFCB9B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218" t="6415" r="9115" b="15220"/>
          <a:stretch/>
        </p:blipFill>
        <p:spPr bwMode="auto">
          <a:xfrm>
            <a:off x="2210839" y="2518490"/>
            <a:ext cx="7195674" cy="345225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4376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fade">
                                      <p:cBhvr>
                                        <p:cTn id="12" dur="500"/>
                                        <p:tgtEl>
                                          <p:spTgt spid="22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具体的构建规则如下。</a:t>
            </a:r>
          </a:p>
          <a:p>
            <a:pPr marL="720000" lvl="0" algn="l" fontAlgn="auto">
              <a:lnSpc>
                <a:spcPct val="150000"/>
              </a:lnSpc>
              <a:spcBef>
                <a:spcPts val="900"/>
              </a:spcBef>
              <a:buFont typeface="Arial" panose="020B0604020202020204" pitchFamily="34" charset="0"/>
              <a:buChar char="•"/>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当</a:t>
            </a:r>
            <a:r>
              <a:rPr lang="en-US" altLang="zh-CN" sz="18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userid</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不为</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时，使用</a:t>
            </a:r>
            <a:r>
              <a:rPr lang="en-US" altLang="zh-CN" sz="18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userid</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作为用户唯一标识。</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20000" lvl="0" algn="l" fontAlgn="auto">
              <a:lnSpc>
                <a:spcPct val="150000"/>
              </a:lnSpc>
              <a:spcBef>
                <a:spcPts val="900"/>
              </a:spcBef>
              <a:buFont typeface="Arial" panose="020B0604020202020204" pitchFamily="34" charset="0"/>
              <a:buChar char="•"/>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当</a:t>
            </a:r>
            <a:r>
              <a:rPr lang="en-US" altLang="zh-CN" sz="18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userid</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为</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且</a:t>
            </a:r>
            <a:r>
              <a:rPr lang="en-US" altLang="zh-CN" sz="18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uniqueVisitorId</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不为</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时，使用</a:t>
            </a:r>
            <a:r>
              <a:rPr lang="en-US" altLang="zh-CN" sz="18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uniqueVisitorId</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作为用户唯一标识。</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20000" lvl="0" algn="l" fontAlgn="auto">
              <a:lnSpc>
                <a:spcPct val="150000"/>
              </a:lnSpc>
              <a:spcBef>
                <a:spcPts val="900"/>
              </a:spcBef>
              <a:buFont typeface="Arial" panose="020B0604020202020204" pitchFamily="34" charset="0"/>
              <a:buChar char="•"/>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当</a:t>
            </a:r>
            <a:r>
              <a:rPr lang="en-US" altLang="zh-CN" sz="18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userid</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与</a:t>
            </a:r>
            <a:r>
              <a:rPr lang="en-US" altLang="zh-CN" sz="18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uniqueVisitorId</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都为</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时，使用</a:t>
            </a:r>
            <a:r>
              <a:rPr lang="en-US" altLang="zh-CN" sz="18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ip</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作为用户的唯一标识。</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61950" indent="-361950"/>
            <a:endParaRPr lang="zh-CN" altLang="en-US"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kumimoji="0" lang="zh-CN" altLang="en-US" dirty="0">
                <a:ea typeface="宋体" panose="02010600030101010101" pitchFamily="2" charset="-122"/>
              </a:rPr>
              <a:t>用户识别</a:t>
            </a:r>
            <a:endParaRPr lang="zh-CN" altLang="en-US" dirty="0">
              <a:ea typeface="宋体" panose="02010600030101010101" pitchFamily="2" charset="-122"/>
            </a:endParaRPr>
          </a:p>
        </p:txBody>
      </p:sp>
    </p:spTree>
    <p:extLst>
      <p:ext uri="{BB962C8B-B14F-4D97-AF65-F5344CB8AC3E}">
        <p14:creationId xmlns:p14="http://schemas.microsoft.com/office/powerpoint/2010/main" val="26451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fade">
                                      <p:cBhvr>
                                        <p:cTn id="12" dur="500"/>
                                        <p:tgtEl>
                                          <p:spTgt spid="22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0">
                                            <p:txEl>
                                              <p:pRg st="2" end="2"/>
                                            </p:txEl>
                                          </p:spTgt>
                                        </p:tgtEl>
                                        <p:attrNameLst>
                                          <p:attrName>style.visibility</p:attrName>
                                        </p:attrNameLst>
                                      </p:cBhvr>
                                      <p:to>
                                        <p:strVal val="visible"/>
                                      </p:to>
                                    </p:set>
                                    <p:animEffect transition="in" filter="fade">
                                      <p:cBhvr>
                                        <p:cTn id="17" dur="500"/>
                                        <p:tgtEl>
                                          <p:spTgt spid="225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530">
                                            <p:txEl>
                                              <p:pRg st="3" end="3"/>
                                            </p:txEl>
                                          </p:spTgt>
                                        </p:tgtEl>
                                        <p:attrNameLst>
                                          <p:attrName>style.visibility</p:attrName>
                                        </p:attrNameLst>
                                      </p:cBhvr>
                                      <p:to>
                                        <p:strVal val="visible"/>
                                      </p:to>
                                    </p:set>
                                    <p:animEffect transition="in" filter="fade">
                                      <p:cBhvr>
                                        <p:cTn id="22" dur="500"/>
                                        <p:tgtEl>
                                          <p:spTgt spid="225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pPr marL="361950" indent="-361950"/>
            <a:r>
              <a:rPr lang="zh-CN" altLang="en-US" dirty="0"/>
              <a:t>点击网页数可以反映用户对网站的兴趣度。</a:t>
            </a:r>
            <a:endParaRPr lang="en-US" altLang="zh-CN" dirty="0"/>
          </a:p>
          <a:p>
            <a:pPr marL="361950" indent="-361950"/>
            <a:r>
              <a:rPr lang="zh-CN" altLang="en-US" dirty="0"/>
              <a:t>一般情况下，点击网页数越高，说明用户对网站的兴趣度越高。</a:t>
            </a:r>
            <a:endParaRPr lang="en-US" altLang="zh-CN" dirty="0"/>
          </a:p>
          <a:p>
            <a:pPr marL="361950" indent="-361950"/>
            <a:r>
              <a:rPr lang="zh-CN" altLang="en-US" dirty="0"/>
              <a:t>点击网页数越低，说明用户对网站的兴趣度越低。</a:t>
            </a:r>
            <a:endParaRPr lang="en-US" altLang="zh-CN"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kumimoji="0" lang="zh-CN" altLang="en-US" dirty="0">
                <a:ea typeface="宋体" panose="02010600030101010101" pitchFamily="2" charset="-122"/>
              </a:rPr>
              <a:t>数据清洗</a:t>
            </a:r>
            <a:endParaRPr lang="zh-CN" altLang="en-US" dirty="0">
              <a:ea typeface="宋体" panose="02010600030101010101" pitchFamily="2" charset="-122"/>
            </a:endParaRPr>
          </a:p>
        </p:txBody>
      </p:sp>
    </p:spTree>
    <p:extLst>
      <p:ext uri="{BB962C8B-B14F-4D97-AF65-F5344CB8AC3E}">
        <p14:creationId xmlns:p14="http://schemas.microsoft.com/office/powerpoint/2010/main" val="112351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fade">
                                      <p:cBhvr>
                                        <p:cTn id="12" dur="500"/>
                                        <p:tgtEl>
                                          <p:spTgt spid="22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0">
                                            <p:txEl>
                                              <p:pRg st="2" end="2"/>
                                            </p:txEl>
                                          </p:spTgt>
                                        </p:tgtEl>
                                        <p:attrNameLst>
                                          <p:attrName>style.visibility</p:attrName>
                                        </p:attrNameLst>
                                      </p:cBhvr>
                                      <p:to>
                                        <p:strVal val="visible"/>
                                      </p:to>
                                    </p:set>
                                    <p:animEffect transition="in" filter="fade">
                                      <p:cBhvr>
                                        <p:cTn id="17" dur="500"/>
                                        <p:tgtEl>
                                          <p:spTgt spid="225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r>
              <a:rPr lang="zh-CN" altLang="en-US" dirty="0"/>
              <a:t>根据用户的唯一标识得到用户点击网页数，并绘制得到用户点击网页数柱形图，如图所示。</a:t>
            </a:r>
            <a:endParaRPr lang="en-US" altLang="zh-CN" dirty="0"/>
          </a:p>
          <a:p>
            <a:r>
              <a:rPr lang="zh-CN" altLang="en-US" dirty="0"/>
              <a:t>由图可知，极大部分的用户点击网页数为</a:t>
            </a:r>
            <a:r>
              <a:rPr lang="en-US" altLang="zh-CN" dirty="0"/>
              <a:t>1</a:t>
            </a:r>
            <a:r>
              <a:rPr lang="zh-CN" altLang="en-US" dirty="0"/>
              <a:t>，点击网页数</a:t>
            </a:r>
            <a:r>
              <a:rPr lang="en-US" altLang="zh-CN" dirty="0"/>
              <a:t>35</a:t>
            </a:r>
            <a:r>
              <a:rPr lang="zh-CN" altLang="en-US" dirty="0"/>
              <a:t>以上的共有</a:t>
            </a:r>
            <a:r>
              <a:rPr lang="en-US" altLang="zh-CN" dirty="0"/>
              <a:t>163</a:t>
            </a:r>
            <a:r>
              <a:rPr lang="zh-CN" altLang="en-US" dirty="0"/>
              <a:t>人。</a:t>
            </a:r>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kumimoji="0" lang="zh-CN" altLang="en-US" dirty="0">
                <a:ea typeface="宋体" panose="02010600030101010101" pitchFamily="2" charset="-122"/>
              </a:rPr>
              <a:t>数据清洗</a:t>
            </a:r>
            <a:endParaRPr lang="zh-CN" altLang="en-US" dirty="0">
              <a:ea typeface="宋体" panose="02010600030101010101" pitchFamily="2" charset="-122"/>
            </a:endParaRPr>
          </a:p>
        </p:txBody>
      </p:sp>
      <p:pic>
        <p:nvPicPr>
          <p:cNvPr id="4" name="图片 3">
            <a:extLst>
              <a:ext uri="{FF2B5EF4-FFF2-40B4-BE49-F238E27FC236}">
                <a16:creationId xmlns:a16="http://schemas.microsoft.com/office/drawing/2014/main" id="{83DF327F-9055-47C0-B64C-5924568451A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6457" b="2108"/>
          <a:stretch/>
        </p:blipFill>
        <p:spPr bwMode="auto">
          <a:xfrm>
            <a:off x="3144995" y="2186127"/>
            <a:ext cx="5965035" cy="409038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6258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fade">
                                      <p:cBhvr>
                                        <p:cTn id="12" dur="500"/>
                                        <p:tgtEl>
                                          <p:spTgt spid="22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a:xfrm>
            <a:off x="423820" y="1104181"/>
            <a:ext cx="6794666" cy="5052713"/>
          </a:xfrm>
        </p:spPr>
        <p:txBody>
          <a:bodyPr/>
          <a:lstStyle/>
          <a:p>
            <a:pPr marL="361950" indent="-361950"/>
            <a:r>
              <a:rPr lang="zh-CN" altLang="en-US" dirty="0"/>
              <a:t>对点击网页数为</a:t>
            </a:r>
            <a:r>
              <a:rPr lang="en-US" altLang="zh-CN" dirty="0"/>
              <a:t>1</a:t>
            </a:r>
            <a:r>
              <a:rPr lang="zh-CN" altLang="en-US" dirty="0"/>
              <a:t>的用户点击的网页进行统计，得到点击次数排名前</a:t>
            </a:r>
            <a:r>
              <a:rPr lang="en-US" altLang="zh-CN" dirty="0"/>
              <a:t>7</a:t>
            </a:r>
            <a:r>
              <a:rPr lang="zh-CN" altLang="en-US" dirty="0"/>
              <a:t>的网址如表所示。</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361950" indent="-36195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访问记录中有超过</a:t>
            </a:r>
            <a:r>
              <a:rPr lang="en-US" altLang="zh-CN" sz="1800" dirty="0">
                <a:effectLst/>
                <a:latin typeface="Times New Roman" panose="02020603050405020304" pitchFamily="18" charset="0"/>
                <a:ea typeface="宋体" panose="02010600030101010101" pitchFamily="2" charset="-122"/>
              </a:rPr>
              <a:t>3000</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条的记录为“</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”，这种记录可能与分析目标不符。</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361950" indent="-36195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对其余网址进行还原以及访问发现，含义“</a:t>
            </a:r>
            <a:r>
              <a:rPr lang="en-US" altLang="zh-CN" sz="1800" dirty="0" err="1">
                <a:effectLst/>
                <a:latin typeface="Times New Roman" panose="02020603050405020304" pitchFamily="18" charset="0"/>
                <a:ea typeface="宋体" panose="02010600030101010101" pitchFamily="2" charset="-122"/>
              </a:rPr>
              <a:t>tj</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”的网址的网页内容为图书的配套资源。</a:t>
            </a:r>
            <a:endParaRPr lang="zh-CN" altLang="en-US"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kumimoji="0" lang="zh-CN" altLang="en-US" dirty="0">
                <a:ea typeface="宋体" panose="02010600030101010101" pitchFamily="2" charset="-122"/>
              </a:rPr>
              <a:t>数据清洗</a:t>
            </a:r>
            <a:endParaRPr lang="zh-CN" altLang="en-US" dirty="0">
              <a:ea typeface="宋体" panose="02010600030101010101" pitchFamily="2" charset="-122"/>
            </a:endParaRPr>
          </a:p>
        </p:txBody>
      </p:sp>
      <p:graphicFrame>
        <p:nvGraphicFramePr>
          <p:cNvPr id="2" name="表格 1">
            <a:extLst>
              <a:ext uri="{FF2B5EF4-FFF2-40B4-BE49-F238E27FC236}">
                <a16:creationId xmlns:a16="http://schemas.microsoft.com/office/drawing/2014/main" id="{77B4BDC3-818A-4E27-8E4F-98AB1119CF60}"/>
              </a:ext>
            </a:extLst>
          </p:cNvPr>
          <p:cNvGraphicFramePr>
            <a:graphicFrameLocks noGrp="1"/>
          </p:cNvGraphicFramePr>
          <p:nvPr>
            <p:extLst>
              <p:ext uri="{D42A27DB-BD31-4B8C-83A1-F6EECF244321}">
                <p14:modId xmlns:p14="http://schemas.microsoft.com/office/powerpoint/2010/main" val="3099124611"/>
              </p:ext>
            </p:extLst>
          </p:nvPr>
        </p:nvGraphicFramePr>
        <p:xfrm>
          <a:off x="7675485" y="1294308"/>
          <a:ext cx="3151470" cy="3390571"/>
        </p:xfrm>
        <a:graphic>
          <a:graphicData uri="http://schemas.openxmlformats.org/drawingml/2006/table">
            <a:tbl>
              <a:tblPr firstRow="1" bandRow="1">
                <a:tableStyleId>{5C22544A-7EE6-4342-B048-85BDC9FD1C3A}</a:tableStyleId>
              </a:tblPr>
              <a:tblGrid>
                <a:gridCol w="2101566">
                  <a:extLst>
                    <a:ext uri="{9D8B030D-6E8A-4147-A177-3AD203B41FA5}">
                      <a16:colId xmlns:a16="http://schemas.microsoft.com/office/drawing/2014/main" val="3087908796"/>
                    </a:ext>
                  </a:extLst>
                </a:gridCol>
                <a:gridCol w="1049904">
                  <a:extLst>
                    <a:ext uri="{9D8B030D-6E8A-4147-A177-3AD203B41FA5}">
                      <a16:colId xmlns:a16="http://schemas.microsoft.com/office/drawing/2014/main" val="435524689"/>
                    </a:ext>
                  </a:extLst>
                </a:gridCol>
              </a:tblGrid>
              <a:tr h="0">
                <a:tc>
                  <a:txBody>
                    <a:bodyPr/>
                    <a:lstStyle/>
                    <a:p>
                      <a:pPr algn="ctr"/>
                      <a:r>
                        <a:rPr lang="zh-CN" sz="1800" b="1" kern="100" baseline="0" dirty="0">
                          <a:effectLst/>
                          <a:latin typeface="Times New Roman" panose="02020603050405020304" pitchFamily="18" charset="0"/>
                          <a:ea typeface="+mn-ea"/>
                        </a:rPr>
                        <a:t>网址</a:t>
                      </a:r>
                      <a:endParaRPr lang="zh-CN" sz="1800" b="1" kern="100" baseline="0" dirty="0">
                        <a:effectLst/>
                        <a:latin typeface="Times New Roman" panose="02020603050405020304" pitchFamily="18" charset="0"/>
                        <a:ea typeface="+mn-ea"/>
                        <a:cs typeface="Times New Roman" panose="02020603050405020304" pitchFamily="18" charset="0"/>
                      </a:endParaRPr>
                    </a:p>
                  </a:txBody>
                  <a:tcPr marL="63004" marR="63004" marT="0" marB="0" anchor="ctr"/>
                </a:tc>
                <a:tc>
                  <a:txBody>
                    <a:bodyPr/>
                    <a:lstStyle/>
                    <a:p>
                      <a:pPr algn="ctr"/>
                      <a:r>
                        <a:rPr lang="zh-CN" sz="1800" b="1" kern="100" baseline="0" dirty="0">
                          <a:effectLst/>
                          <a:latin typeface="Times New Roman" panose="02020603050405020304" pitchFamily="18" charset="0"/>
                          <a:ea typeface="+mn-ea"/>
                        </a:rPr>
                        <a:t>次数</a:t>
                      </a:r>
                      <a:endParaRPr lang="zh-CN" sz="1800" b="1" kern="100" baseline="0" dirty="0">
                        <a:effectLst/>
                        <a:latin typeface="Times New Roman" panose="02020603050405020304" pitchFamily="18" charset="0"/>
                        <a:ea typeface="+mn-ea"/>
                        <a:cs typeface="Times New Roman" panose="02020603050405020304" pitchFamily="18" charset="0"/>
                      </a:endParaRPr>
                    </a:p>
                  </a:txBody>
                  <a:tcPr marL="63004" marR="63004" marT="0" marB="0" anchor="ctr"/>
                </a:tc>
                <a:extLst>
                  <a:ext uri="{0D108BD9-81ED-4DB2-BD59-A6C34878D82A}">
                    <a16:rowId xmlns:a16="http://schemas.microsoft.com/office/drawing/2014/main" val="1583809780"/>
                  </a:ext>
                </a:extLst>
              </a:tr>
              <a:tr h="427474">
                <a:tc>
                  <a:txBody>
                    <a:bodyPr/>
                    <a:lstStyle/>
                    <a:p>
                      <a:pPr algn="just"/>
                      <a:r>
                        <a:rPr lang="en-US" sz="1800" kern="100" baseline="0" dirty="0">
                          <a:effectLst/>
                          <a:latin typeface="Times New Roman" panose="02020603050405020304" pitchFamily="18" charset="0"/>
                          <a:ea typeface="+mn-ea"/>
                        </a:rPr>
                        <a:t>/</a:t>
                      </a:r>
                      <a:endParaRPr lang="zh-CN" sz="1800" kern="100" baseline="0" dirty="0">
                        <a:effectLst/>
                        <a:latin typeface="Times New Roman" panose="02020603050405020304" pitchFamily="18" charset="0"/>
                        <a:ea typeface="+mn-ea"/>
                        <a:cs typeface="Times New Roman" panose="02020603050405020304" pitchFamily="18" charset="0"/>
                      </a:endParaRPr>
                    </a:p>
                  </a:txBody>
                  <a:tcPr marL="63004" marR="63004" marT="0" marB="0" anchor="ctr"/>
                </a:tc>
                <a:tc>
                  <a:txBody>
                    <a:bodyPr/>
                    <a:lstStyle/>
                    <a:p>
                      <a:pPr algn="just"/>
                      <a:r>
                        <a:rPr lang="en-US" sz="1800" kern="100" baseline="0" dirty="0">
                          <a:effectLst/>
                          <a:latin typeface="Times New Roman" panose="02020603050405020304" pitchFamily="18" charset="0"/>
                          <a:ea typeface="+mn-ea"/>
                        </a:rPr>
                        <a:t>3133</a:t>
                      </a:r>
                      <a:endParaRPr lang="zh-CN" sz="1800" kern="100" baseline="0" dirty="0">
                        <a:effectLst/>
                        <a:latin typeface="Times New Roman" panose="02020603050405020304" pitchFamily="18" charset="0"/>
                        <a:ea typeface="+mn-ea"/>
                        <a:cs typeface="Times New Roman" panose="02020603050405020304" pitchFamily="18" charset="0"/>
                      </a:endParaRPr>
                    </a:p>
                  </a:txBody>
                  <a:tcPr marL="63004" marR="63004" marT="0" marB="0" anchor="ctr"/>
                </a:tc>
                <a:extLst>
                  <a:ext uri="{0D108BD9-81ED-4DB2-BD59-A6C34878D82A}">
                    <a16:rowId xmlns:a16="http://schemas.microsoft.com/office/drawing/2014/main" val="3967980709"/>
                  </a:ext>
                </a:extLst>
              </a:tr>
              <a:tr h="427474">
                <a:tc>
                  <a:txBody>
                    <a:bodyPr/>
                    <a:lstStyle/>
                    <a:p>
                      <a:pPr algn="just"/>
                      <a:r>
                        <a:rPr lang="en-US" sz="1800" kern="100" baseline="0" dirty="0">
                          <a:effectLst/>
                          <a:latin typeface="Times New Roman" panose="02020603050405020304" pitchFamily="18" charset="0"/>
                          <a:ea typeface="+mn-ea"/>
                        </a:rPr>
                        <a:t>/</a:t>
                      </a:r>
                      <a:r>
                        <a:rPr lang="en-US" sz="1800" kern="100" baseline="0" dirty="0" err="1">
                          <a:effectLst/>
                          <a:latin typeface="Times New Roman" panose="02020603050405020304" pitchFamily="18" charset="0"/>
                          <a:ea typeface="+mn-ea"/>
                        </a:rPr>
                        <a:t>tj</a:t>
                      </a:r>
                      <a:r>
                        <a:rPr lang="en-US" sz="1800" kern="100" baseline="0" dirty="0">
                          <a:effectLst/>
                          <a:latin typeface="Times New Roman" panose="02020603050405020304" pitchFamily="18" charset="0"/>
                          <a:ea typeface="+mn-ea"/>
                        </a:rPr>
                        <a:t>/1615.jhtml</a:t>
                      </a:r>
                      <a:endParaRPr lang="zh-CN" sz="1800" kern="100" baseline="0" dirty="0">
                        <a:effectLst/>
                        <a:latin typeface="Times New Roman" panose="02020603050405020304" pitchFamily="18" charset="0"/>
                        <a:ea typeface="+mn-ea"/>
                        <a:cs typeface="Times New Roman" panose="02020603050405020304" pitchFamily="18" charset="0"/>
                      </a:endParaRPr>
                    </a:p>
                  </a:txBody>
                  <a:tcPr marL="63004" marR="63004" marT="0" marB="0" anchor="ctr"/>
                </a:tc>
                <a:tc>
                  <a:txBody>
                    <a:bodyPr/>
                    <a:lstStyle/>
                    <a:p>
                      <a:pPr algn="just"/>
                      <a:r>
                        <a:rPr lang="en-US" sz="1800" kern="100" baseline="0" dirty="0">
                          <a:effectLst/>
                          <a:latin typeface="Times New Roman" panose="02020603050405020304" pitchFamily="18" charset="0"/>
                          <a:ea typeface="+mn-ea"/>
                        </a:rPr>
                        <a:t>309</a:t>
                      </a:r>
                      <a:endParaRPr lang="zh-CN" sz="1800" kern="100" baseline="0" dirty="0">
                        <a:effectLst/>
                        <a:latin typeface="Times New Roman" panose="02020603050405020304" pitchFamily="18" charset="0"/>
                        <a:ea typeface="+mn-ea"/>
                        <a:cs typeface="Times New Roman" panose="02020603050405020304" pitchFamily="18" charset="0"/>
                      </a:endParaRPr>
                    </a:p>
                  </a:txBody>
                  <a:tcPr marL="63004" marR="63004" marT="0" marB="0" anchor="ctr"/>
                </a:tc>
                <a:extLst>
                  <a:ext uri="{0D108BD9-81ED-4DB2-BD59-A6C34878D82A}">
                    <a16:rowId xmlns:a16="http://schemas.microsoft.com/office/drawing/2014/main" val="2348387135"/>
                  </a:ext>
                </a:extLst>
              </a:tr>
              <a:tr h="551407">
                <a:tc>
                  <a:txBody>
                    <a:bodyPr/>
                    <a:lstStyle/>
                    <a:p>
                      <a:pPr algn="just"/>
                      <a:r>
                        <a:rPr lang="en-US" sz="1800" kern="100" baseline="0" dirty="0">
                          <a:effectLst/>
                          <a:latin typeface="Times New Roman" panose="02020603050405020304" pitchFamily="18" charset="0"/>
                          <a:ea typeface="+mn-ea"/>
                        </a:rPr>
                        <a:t>/</a:t>
                      </a:r>
                      <a:r>
                        <a:rPr lang="en-US" sz="1800" kern="100" baseline="0" dirty="0" err="1">
                          <a:effectLst/>
                          <a:latin typeface="Times New Roman" panose="02020603050405020304" pitchFamily="18" charset="0"/>
                          <a:ea typeface="+mn-ea"/>
                        </a:rPr>
                        <a:t>tzjingsai</a:t>
                      </a:r>
                      <a:r>
                        <a:rPr lang="en-US" sz="1800" kern="100" baseline="0" dirty="0">
                          <a:effectLst/>
                          <a:latin typeface="Times New Roman" panose="02020603050405020304" pitchFamily="18" charset="0"/>
                          <a:ea typeface="+mn-ea"/>
                        </a:rPr>
                        <a:t>/1628.jhtml</a:t>
                      </a:r>
                      <a:endParaRPr lang="zh-CN" sz="1800" kern="100" baseline="0" dirty="0">
                        <a:effectLst/>
                        <a:latin typeface="Times New Roman" panose="02020603050405020304" pitchFamily="18" charset="0"/>
                        <a:ea typeface="+mn-ea"/>
                        <a:cs typeface="Times New Roman" panose="02020603050405020304" pitchFamily="18" charset="0"/>
                      </a:endParaRPr>
                    </a:p>
                  </a:txBody>
                  <a:tcPr marL="63004" marR="63004" marT="0" marB="0" anchor="ctr"/>
                </a:tc>
                <a:tc>
                  <a:txBody>
                    <a:bodyPr/>
                    <a:lstStyle/>
                    <a:p>
                      <a:pPr algn="just"/>
                      <a:r>
                        <a:rPr lang="en-US" sz="1800" kern="100" baseline="0" dirty="0">
                          <a:effectLst/>
                          <a:latin typeface="Times New Roman" panose="02020603050405020304" pitchFamily="18" charset="0"/>
                          <a:ea typeface="+mn-ea"/>
                        </a:rPr>
                        <a:t>151</a:t>
                      </a:r>
                      <a:endParaRPr lang="zh-CN" sz="1800" kern="100" baseline="0" dirty="0">
                        <a:effectLst/>
                        <a:latin typeface="Times New Roman" panose="02020603050405020304" pitchFamily="18" charset="0"/>
                        <a:ea typeface="+mn-ea"/>
                        <a:cs typeface="Times New Roman" panose="02020603050405020304" pitchFamily="18" charset="0"/>
                      </a:endParaRPr>
                    </a:p>
                  </a:txBody>
                  <a:tcPr marL="63004" marR="63004" marT="0" marB="0" anchor="ctr"/>
                </a:tc>
                <a:extLst>
                  <a:ext uri="{0D108BD9-81ED-4DB2-BD59-A6C34878D82A}">
                    <a16:rowId xmlns:a16="http://schemas.microsoft.com/office/drawing/2014/main" val="943025523"/>
                  </a:ext>
                </a:extLst>
              </a:tr>
              <a:tr h="427474">
                <a:tc>
                  <a:txBody>
                    <a:bodyPr/>
                    <a:lstStyle/>
                    <a:p>
                      <a:pPr algn="just"/>
                      <a:r>
                        <a:rPr lang="en-US" sz="1800" kern="100" baseline="0" dirty="0">
                          <a:effectLst/>
                          <a:latin typeface="Times New Roman" panose="02020603050405020304" pitchFamily="18" charset="0"/>
                          <a:ea typeface="+mn-ea"/>
                        </a:rPr>
                        <a:t>/</a:t>
                      </a:r>
                      <a:r>
                        <a:rPr lang="en-US" sz="1800" kern="100" baseline="0" dirty="0" err="1">
                          <a:effectLst/>
                          <a:latin typeface="Times New Roman" panose="02020603050405020304" pitchFamily="18" charset="0"/>
                          <a:ea typeface="+mn-ea"/>
                        </a:rPr>
                        <a:t>ts</a:t>
                      </a:r>
                      <a:r>
                        <a:rPr lang="en-US" sz="1800" kern="100" baseline="0" dirty="0">
                          <a:effectLst/>
                          <a:latin typeface="Times New Roman" panose="02020603050405020304" pitchFamily="18" charset="0"/>
                          <a:ea typeface="+mn-ea"/>
                        </a:rPr>
                        <a:t>/661.jhtml</a:t>
                      </a:r>
                      <a:endParaRPr lang="zh-CN" sz="1800" kern="100" baseline="0" dirty="0">
                        <a:effectLst/>
                        <a:latin typeface="Times New Roman" panose="02020603050405020304" pitchFamily="18" charset="0"/>
                        <a:ea typeface="+mn-ea"/>
                        <a:cs typeface="Times New Roman" panose="02020603050405020304" pitchFamily="18" charset="0"/>
                      </a:endParaRPr>
                    </a:p>
                  </a:txBody>
                  <a:tcPr marL="63004" marR="63004" marT="0" marB="0" anchor="ctr"/>
                </a:tc>
                <a:tc>
                  <a:txBody>
                    <a:bodyPr/>
                    <a:lstStyle/>
                    <a:p>
                      <a:pPr algn="just"/>
                      <a:r>
                        <a:rPr lang="en-US" sz="1800" kern="100" baseline="0" dirty="0">
                          <a:effectLst/>
                          <a:latin typeface="Times New Roman" panose="02020603050405020304" pitchFamily="18" charset="0"/>
                          <a:ea typeface="+mn-ea"/>
                        </a:rPr>
                        <a:t>144</a:t>
                      </a:r>
                      <a:endParaRPr lang="zh-CN" sz="1800" kern="100" baseline="0" dirty="0">
                        <a:effectLst/>
                        <a:latin typeface="Times New Roman" panose="02020603050405020304" pitchFamily="18" charset="0"/>
                        <a:ea typeface="+mn-ea"/>
                        <a:cs typeface="Times New Roman" panose="02020603050405020304" pitchFamily="18" charset="0"/>
                      </a:endParaRPr>
                    </a:p>
                  </a:txBody>
                  <a:tcPr marL="63004" marR="63004" marT="0" marB="0" anchor="ctr"/>
                </a:tc>
                <a:extLst>
                  <a:ext uri="{0D108BD9-81ED-4DB2-BD59-A6C34878D82A}">
                    <a16:rowId xmlns:a16="http://schemas.microsoft.com/office/drawing/2014/main" val="3599850191"/>
                  </a:ext>
                </a:extLst>
              </a:tr>
              <a:tr h="427474">
                <a:tc>
                  <a:txBody>
                    <a:bodyPr/>
                    <a:lstStyle/>
                    <a:p>
                      <a:pPr algn="just"/>
                      <a:r>
                        <a:rPr lang="en-US" sz="1800" kern="100" baseline="0" dirty="0">
                          <a:effectLst/>
                          <a:latin typeface="Times New Roman" panose="02020603050405020304" pitchFamily="18" charset="0"/>
                          <a:ea typeface="+mn-ea"/>
                        </a:rPr>
                        <a:t>/</a:t>
                      </a:r>
                      <a:r>
                        <a:rPr lang="en-US" sz="1800" kern="100" baseline="0" dirty="0" err="1">
                          <a:effectLst/>
                          <a:latin typeface="Times New Roman" panose="02020603050405020304" pitchFamily="18" charset="0"/>
                          <a:ea typeface="+mn-ea"/>
                        </a:rPr>
                        <a:t>tj</a:t>
                      </a:r>
                      <a:r>
                        <a:rPr lang="en-US" sz="1800" kern="100" baseline="0" dirty="0">
                          <a:effectLst/>
                          <a:latin typeface="Times New Roman" panose="02020603050405020304" pitchFamily="18" charset="0"/>
                          <a:ea typeface="+mn-ea"/>
                        </a:rPr>
                        <a:t>/</a:t>
                      </a:r>
                      <a:r>
                        <a:rPr lang="en-US" sz="1800" kern="100" baseline="0" dirty="0" err="1">
                          <a:effectLst/>
                          <a:latin typeface="Times New Roman" panose="02020603050405020304" pitchFamily="18" charset="0"/>
                          <a:ea typeface="+mn-ea"/>
                        </a:rPr>
                        <a:t>index.jhtml</a:t>
                      </a:r>
                      <a:endParaRPr lang="zh-CN" sz="1800" kern="100" baseline="0" dirty="0">
                        <a:effectLst/>
                        <a:latin typeface="Times New Roman" panose="02020603050405020304" pitchFamily="18" charset="0"/>
                        <a:ea typeface="+mn-ea"/>
                        <a:cs typeface="Times New Roman" panose="02020603050405020304" pitchFamily="18" charset="0"/>
                      </a:endParaRPr>
                    </a:p>
                  </a:txBody>
                  <a:tcPr marL="63004" marR="63004" marT="0" marB="0" anchor="ctr"/>
                </a:tc>
                <a:tc>
                  <a:txBody>
                    <a:bodyPr/>
                    <a:lstStyle/>
                    <a:p>
                      <a:pPr algn="just"/>
                      <a:r>
                        <a:rPr lang="en-US" sz="1800" kern="100" baseline="0" dirty="0">
                          <a:effectLst/>
                          <a:latin typeface="Times New Roman" panose="02020603050405020304" pitchFamily="18" charset="0"/>
                          <a:ea typeface="+mn-ea"/>
                        </a:rPr>
                        <a:t>114</a:t>
                      </a:r>
                      <a:endParaRPr lang="zh-CN" sz="1800" kern="100" baseline="0" dirty="0">
                        <a:effectLst/>
                        <a:latin typeface="Times New Roman" panose="02020603050405020304" pitchFamily="18" charset="0"/>
                        <a:ea typeface="+mn-ea"/>
                        <a:cs typeface="Times New Roman" panose="02020603050405020304" pitchFamily="18" charset="0"/>
                      </a:endParaRPr>
                    </a:p>
                  </a:txBody>
                  <a:tcPr marL="63004" marR="63004" marT="0" marB="0" anchor="ctr"/>
                </a:tc>
                <a:extLst>
                  <a:ext uri="{0D108BD9-81ED-4DB2-BD59-A6C34878D82A}">
                    <a16:rowId xmlns:a16="http://schemas.microsoft.com/office/drawing/2014/main" val="3052196093"/>
                  </a:ext>
                </a:extLst>
              </a:tr>
              <a:tr h="427474">
                <a:tc>
                  <a:txBody>
                    <a:bodyPr/>
                    <a:lstStyle/>
                    <a:p>
                      <a:pPr algn="just"/>
                      <a:r>
                        <a:rPr lang="en-US" sz="1800" kern="100" baseline="0">
                          <a:effectLst/>
                          <a:latin typeface="Times New Roman" panose="02020603050405020304" pitchFamily="18" charset="0"/>
                          <a:ea typeface="+mn-ea"/>
                        </a:rPr>
                        <a:t>/tj/1590.jhtml</a:t>
                      </a:r>
                      <a:endParaRPr lang="zh-CN" sz="1800" kern="100" baseline="0">
                        <a:effectLst/>
                        <a:latin typeface="Times New Roman" panose="02020603050405020304" pitchFamily="18" charset="0"/>
                        <a:ea typeface="+mn-ea"/>
                        <a:cs typeface="Times New Roman" panose="02020603050405020304" pitchFamily="18" charset="0"/>
                      </a:endParaRPr>
                    </a:p>
                  </a:txBody>
                  <a:tcPr marL="63004" marR="63004" marT="0" marB="0" anchor="ctr"/>
                </a:tc>
                <a:tc>
                  <a:txBody>
                    <a:bodyPr/>
                    <a:lstStyle/>
                    <a:p>
                      <a:pPr algn="just"/>
                      <a:r>
                        <a:rPr lang="en-US" sz="1800" kern="100" baseline="0" dirty="0">
                          <a:effectLst/>
                          <a:latin typeface="Times New Roman" panose="02020603050405020304" pitchFamily="18" charset="0"/>
                          <a:ea typeface="+mn-ea"/>
                        </a:rPr>
                        <a:t>72</a:t>
                      </a:r>
                      <a:endParaRPr lang="zh-CN" sz="1800" kern="100" baseline="0" dirty="0">
                        <a:effectLst/>
                        <a:latin typeface="Times New Roman" panose="02020603050405020304" pitchFamily="18" charset="0"/>
                        <a:ea typeface="+mn-ea"/>
                        <a:cs typeface="Times New Roman" panose="02020603050405020304" pitchFamily="18" charset="0"/>
                      </a:endParaRPr>
                    </a:p>
                  </a:txBody>
                  <a:tcPr marL="63004" marR="63004" marT="0" marB="0" anchor="ctr"/>
                </a:tc>
                <a:extLst>
                  <a:ext uri="{0D108BD9-81ED-4DB2-BD59-A6C34878D82A}">
                    <a16:rowId xmlns:a16="http://schemas.microsoft.com/office/drawing/2014/main" val="922330349"/>
                  </a:ext>
                </a:extLst>
              </a:tr>
              <a:tr h="427474">
                <a:tc>
                  <a:txBody>
                    <a:bodyPr/>
                    <a:lstStyle/>
                    <a:p>
                      <a:pPr algn="just"/>
                      <a:r>
                        <a:rPr lang="en-US" sz="1800" kern="100" baseline="0" dirty="0">
                          <a:effectLst/>
                          <a:latin typeface="Times New Roman" panose="02020603050405020304" pitchFamily="18" charset="0"/>
                          <a:ea typeface="+mn-ea"/>
                        </a:rPr>
                        <a:t>/</a:t>
                      </a:r>
                      <a:r>
                        <a:rPr lang="en-US" sz="1800" kern="100" baseline="0" dirty="0" err="1">
                          <a:effectLst/>
                          <a:latin typeface="Times New Roman" panose="02020603050405020304" pitchFamily="18" charset="0"/>
                          <a:ea typeface="+mn-ea"/>
                        </a:rPr>
                        <a:t>tj</a:t>
                      </a:r>
                      <a:r>
                        <a:rPr lang="en-US" sz="1800" kern="100" baseline="0" dirty="0">
                          <a:effectLst/>
                          <a:latin typeface="Times New Roman" panose="02020603050405020304" pitchFamily="18" charset="0"/>
                          <a:ea typeface="+mn-ea"/>
                        </a:rPr>
                        <a:t>/1266.jhtml</a:t>
                      </a:r>
                      <a:endParaRPr lang="zh-CN" sz="1800" kern="100" baseline="0" dirty="0">
                        <a:effectLst/>
                        <a:latin typeface="Times New Roman" panose="02020603050405020304" pitchFamily="18" charset="0"/>
                        <a:ea typeface="+mn-ea"/>
                        <a:cs typeface="Times New Roman" panose="02020603050405020304" pitchFamily="18" charset="0"/>
                      </a:endParaRPr>
                    </a:p>
                  </a:txBody>
                  <a:tcPr marL="63004" marR="63004" marT="0" marB="0" anchor="ctr"/>
                </a:tc>
                <a:tc>
                  <a:txBody>
                    <a:bodyPr/>
                    <a:lstStyle/>
                    <a:p>
                      <a:pPr algn="just"/>
                      <a:r>
                        <a:rPr lang="en-US" sz="1800" kern="100" baseline="0" dirty="0">
                          <a:effectLst/>
                          <a:latin typeface="Times New Roman" panose="02020603050405020304" pitchFamily="18" charset="0"/>
                          <a:ea typeface="+mn-ea"/>
                        </a:rPr>
                        <a:t>65</a:t>
                      </a:r>
                      <a:endParaRPr lang="zh-CN" sz="1800" kern="100" baseline="0" dirty="0">
                        <a:effectLst/>
                        <a:latin typeface="Times New Roman" panose="02020603050405020304" pitchFamily="18" charset="0"/>
                        <a:ea typeface="+mn-ea"/>
                        <a:cs typeface="Times New Roman" panose="02020603050405020304" pitchFamily="18" charset="0"/>
                      </a:endParaRPr>
                    </a:p>
                  </a:txBody>
                  <a:tcPr marL="63004" marR="63004" marT="0" marB="0" anchor="ctr"/>
                </a:tc>
                <a:extLst>
                  <a:ext uri="{0D108BD9-81ED-4DB2-BD59-A6C34878D82A}">
                    <a16:rowId xmlns:a16="http://schemas.microsoft.com/office/drawing/2014/main" val="3706748351"/>
                  </a:ext>
                </a:extLst>
              </a:tr>
            </a:tbl>
          </a:graphicData>
        </a:graphic>
      </p:graphicFrame>
    </p:spTree>
    <p:extLst>
      <p:ext uri="{BB962C8B-B14F-4D97-AF65-F5344CB8AC3E}">
        <p14:creationId xmlns:p14="http://schemas.microsoft.com/office/powerpoint/2010/main" val="329230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fade">
                                      <p:cBhvr>
                                        <p:cTn id="12" dur="500"/>
                                        <p:tgtEl>
                                          <p:spTgt spid="22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0">
                                            <p:txEl>
                                              <p:pRg st="2" end="2"/>
                                            </p:txEl>
                                          </p:spTgt>
                                        </p:tgtEl>
                                        <p:attrNameLst>
                                          <p:attrName>style.visibility</p:attrName>
                                        </p:attrNameLst>
                                      </p:cBhvr>
                                      <p:to>
                                        <p:strVal val="visible"/>
                                      </p:to>
                                    </p:set>
                                    <p:animEffect transition="in" filter="fade">
                                      <p:cBhvr>
                                        <p:cTn id="17" dur="500"/>
                                        <p:tgtEl>
                                          <p:spTgt spid="225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randombar(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a:xfrm>
            <a:off x="423819" y="1104181"/>
            <a:ext cx="5818719" cy="5052713"/>
          </a:xfrm>
        </p:spPr>
        <p:txBody>
          <a:bodyPr/>
          <a:lstStyle/>
          <a:p>
            <a:pPr marL="361950" indent="-361950"/>
            <a:r>
              <a:rPr lang="zh-CN" altLang="en-US" dirty="0"/>
              <a:t>在只浏览一个网页的情况下用户很难获得所需的全部知识，同时只根据一个网页确定用户的喜好有较高的局限性，因此这部分用户不参与分析。</a:t>
            </a:r>
            <a:endParaRPr lang="en-US" altLang="zh-CN" dirty="0"/>
          </a:p>
          <a:p>
            <a:pPr marL="361950" indent="-361950"/>
            <a:r>
              <a:rPr lang="zh-CN" altLang="en-US" dirty="0"/>
              <a:t>在点击网页次数</a:t>
            </a:r>
            <a:r>
              <a:rPr lang="en-US" altLang="zh-CN" dirty="0"/>
              <a:t>35</a:t>
            </a:r>
            <a:r>
              <a:rPr lang="zh-CN" altLang="en-US" dirty="0"/>
              <a:t>次内的用户中，不同点击网页次数的平均点击间隔如图所示。</a:t>
            </a:r>
            <a:endParaRPr lang="en-US" altLang="zh-CN"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kumimoji="0" lang="zh-CN" altLang="en-US" dirty="0">
                <a:ea typeface="宋体" panose="02010600030101010101" pitchFamily="2" charset="-122"/>
              </a:rPr>
              <a:t>数据清洗</a:t>
            </a:r>
            <a:endParaRPr lang="zh-CN" altLang="en-US" dirty="0">
              <a:ea typeface="宋体" panose="02010600030101010101" pitchFamily="2" charset="-122"/>
            </a:endParaRPr>
          </a:p>
        </p:txBody>
      </p:sp>
      <p:pic>
        <p:nvPicPr>
          <p:cNvPr id="5" name="图片 4">
            <a:extLst>
              <a:ext uri="{FF2B5EF4-FFF2-40B4-BE49-F238E27FC236}">
                <a16:creationId xmlns:a16="http://schemas.microsoft.com/office/drawing/2014/main" id="{03FDD253-2AF2-462A-A270-6D827D23345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6880" y="1075543"/>
            <a:ext cx="5682127" cy="4261387"/>
          </a:xfrm>
          <a:prstGeom prst="rect">
            <a:avLst/>
          </a:prstGeom>
          <a:noFill/>
          <a:ln>
            <a:noFill/>
          </a:ln>
        </p:spPr>
      </p:pic>
    </p:spTree>
    <p:extLst>
      <p:ext uri="{BB962C8B-B14F-4D97-AF65-F5344CB8AC3E}">
        <p14:creationId xmlns:p14="http://schemas.microsoft.com/office/powerpoint/2010/main" val="146720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fade">
                                      <p:cBhvr>
                                        <p:cTn id="12" dur="500"/>
                                        <p:tgtEl>
                                          <p:spTgt spid="22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pPr marL="0" indent="0">
              <a:buNone/>
            </a:pPr>
            <a:r>
              <a:rPr lang="zh-CN" altLang="en-US" dirty="0"/>
              <a:t>某点击网页数为</a:t>
            </a:r>
            <a:r>
              <a:rPr lang="en-US" altLang="zh-CN" dirty="0"/>
              <a:t>20</a:t>
            </a:r>
            <a:r>
              <a:rPr lang="zh-CN" altLang="en-US" dirty="0"/>
              <a:t>的用户的部分访问记录表如表所示。</a:t>
            </a:r>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kumimoji="0" lang="zh-CN" altLang="en-US" dirty="0">
                <a:ea typeface="宋体" panose="02010600030101010101" pitchFamily="2" charset="-122"/>
              </a:rPr>
              <a:t>数据清洗</a:t>
            </a:r>
            <a:endParaRPr lang="zh-CN" altLang="en-US" dirty="0">
              <a:ea typeface="宋体" panose="02010600030101010101" pitchFamily="2" charset="-122"/>
            </a:endParaRPr>
          </a:p>
        </p:txBody>
      </p:sp>
      <p:graphicFrame>
        <p:nvGraphicFramePr>
          <p:cNvPr id="2" name="表格 1">
            <a:extLst>
              <a:ext uri="{FF2B5EF4-FFF2-40B4-BE49-F238E27FC236}">
                <a16:creationId xmlns:a16="http://schemas.microsoft.com/office/drawing/2014/main" id="{CEF62BBF-2E59-4A5C-96A0-87C2D85884DD}"/>
              </a:ext>
            </a:extLst>
          </p:cNvPr>
          <p:cNvGraphicFramePr>
            <a:graphicFrameLocks noGrp="1"/>
          </p:cNvGraphicFramePr>
          <p:nvPr>
            <p:extLst>
              <p:ext uri="{D42A27DB-BD31-4B8C-83A1-F6EECF244321}">
                <p14:modId xmlns:p14="http://schemas.microsoft.com/office/powerpoint/2010/main" val="1372183065"/>
              </p:ext>
            </p:extLst>
          </p:nvPr>
        </p:nvGraphicFramePr>
        <p:xfrm>
          <a:off x="2889739" y="2083781"/>
          <a:ext cx="6220800" cy="3059261"/>
        </p:xfrm>
        <a:graphic>
          <a:graphicData uri="http://schemas.openxmlformats.org/drawingml/2006/table">
            <a:tbl>
              <a:tblPr firstRow="1" bandRow="1">
                <a:tableStyleId>{5C22544A-7EE6-4342-B048-85BDC9FD1C3A}</a:tableStyleId>
              </a:tblPr>
              <a:tblGrid>
                <a:gridCol w="1555200">
                  <a:extLst>
                    <a:ext uri="{9D8B030D-6E8A-4147-A177-3AD203B41FA5}">
                      <a16:colId xmlns:a16="http://schemas.microsoft.com/office/drawing/2014/main" val="3697626061"/>
                    </a:ext>
                  </a:extLst>
                </a:gridCol>
                <a:gridCol w="1555200">
                  <a:extLst>
                    <a:ext uri="{9D8B030D-6E8A-4147-A177-3AD203B41FA5}">
                      <a16:colId xmlns:a16="http://schemas.microsoft.com/office/drawing/2014/main" val="1136557296"/>
                    </a:ext>
                  </a:extLst>
                </a:gridCol>
                <a:gridCol w="1555200">
                  <a:extLst>
                    <a:ext uri="{9D8B030D-6E8A-4147-A177-3AD203B41FA5}">
                      <a16:colId xmlns:a16="http://schemas.microsoft.com/office/drawing/2014/main" val="736729661"/>
                    </a:ext>
                  </a:extLst>
                </a:gridCol>
                <a:gridCol w="1555200">
                  <a:extLst>
                    <a:ext uri="{9D8B030D-6E8A-4147-A177-3AD203B41FA5}">
                      <a16:colId xmlns:a16="http://schemas.microsoft.com/office/drawing/2014/main" val="248892786"/>
                    </a:ext>
                  </a:extLst>
                </a:gridCol>
              </a:tblGrid>
              <a:tr h="316061">
                <a:tc>
                  <a:txBody>
                    <a:bodyPr/>
                    <a:lstStyle/>
                    <a:p>
                      <a:pPr algn="ctr"/>
                      <a:r>
                        <a:rPr lang="en-US" sz="1800" b="1" kern="100" baseline="0" dirty="0" err="1">
                          <a:effectLst/>
                          <a:latin typeface="Times New Roman" panose="02020603050405020304" pitchFamily="18" charset="0"/>
                          <a:ea typeface="+mn-ea"/>
                        </a:rPr>
                        <a:t>date_time</a:t>
                      </a:r>
                      <a:endParaRPr lang="zh-CN" sz="1800" b="1" kern="100" baseline="0" dirty="0">
                        <a:effectLst/>
                        <a:latin typeface="Times New Roman" panose="02020603050405020304" pitchFamily="18" charset="0"/>
                        <a:ea typeface="+mn-ea"/>
                        <a:cs typeface="Times New Roman" panose="02020603050405020304" pitchFamily="18" charset="0"/>
                      </a:endParaRPr>
                    </a:p>
                  </a:txBody>
                  <a:tcPr marL="42003" marR="42003" marT="0" marB="0" anchor="ctr"/>
                </a:tc>
                <a:tc>
                  <a:txBody>
                    <a:bodyPr/>
                    <a:lstStyle/>
                    <a:p>
                      <a:pPr algn="ctr"/>
                      <a:r>
                        <a:rPr lang="en-US" sz="1800" b="1" kern="100" baseline="0" dirty="0" err="1">
                          <a:effectLst/>
                          <a:latin typeface="Times New Roman" panose="02020603050405020304" pitchFamily="18" charset="0"/>
                          <a:ea typeface="+mn-ea"/>
                        </a:rPr>
                        <a:t>reallID</a:t>
                      </a:r>
                      <a:endParaRPr lang="zh-CN" sz="1800" b="1" kern="100" baseline="0" dirty="0">
                        <a:effectLst/>
                        <a:latin typeface="Times New Roman" panose="02020603050405020304" pitchFamily="18" charset="0"/>
                        <a:ea typeface="+mn-ea"/>
                        <a:cs typeface="Times New Roman" panose="02020603050405020304" pitchFamily="18" charset="0"/>
                      </a:endParaRPr>
                    </a:p>
                  </a:txBody>
                  <a:tcPr marL="42003" marR="42003" marT="0" marB="0" anchor="ctr"/>
                </a:tc>
                <a:tc>
                  <a:txBody>
                    <a:bodyPr/>
                    <a:lstStyle/>
                    <a:p>
                      <a:pPr algn="ctr"/>
                      <a:r>
                        <a:rPr lang="en-US" sz="1800" b="1" kern="100" baseline="0" dirty="0" err="1">
                          <a:effectLst/>
                          <a:latin typeface="Times New Roman" panose="02020603050405020304" pitchFamily="18" charset="0"/>
                          <a:ea typeface="+mn-ea"/>
                        </a:rPr>
                        <a:t>date_time</a:t>
                      </a:r>
                      <a:endParaRPr lang="zh-CN" sz="1800" b="1" kern="100" baseline="0" dirty="0">
                        <a:effectLst/>
                        <a:latin typeface="Times New Roman" panose="02020603050405020304" pitchFamily="18" charset="0"/>
                        <a:ea typeface="+mn-ea"/>
                        <a:cs typeface="Times New Roman" panose="02020603050405020304" pitchFamily="18" charset="0"/>
                      </a:endParaRPr>
                    </a:p>
                  </a:txBody>
                  <a:tcPr marL="42003" marR="42003" marT="0" marB="0" anchor="ctr"/>
                </a:tc>
                <a:tc>
                  <a:txBody>
                    <a:bodyPr/>
                    <a:lstStyle/>
                    <a:p>
                      <a:pPr algn="ctr"/>
                      <a:r>
                        <a:rPr lang="en-US" sz="1800" b="1" kern="100" baseline="0" dirty="0" err="1">
                          <a:effectLst/>
                          <a:latin typeface="Times New Roman" panose="02020603050405020304" pitchFamily="18" charset="0"/>
                          <a:ea typeface="+mn-ea"/>
                        </a:rPr>
                        <a:t>reallID</a:t>
                      </a:r>
                      <a:endParaRPr lang="zh-CN" sz="1800" b="1" kern="100" baseline="0" dirty="0">
                        <a:effectLst/>
                        <a:latin typeface="Times New Roman" panose="02020603050405020304" pitchFamily="18" charset="0"/>
                        <a:ea typeface="+mn-ea"/>
                        <a:cs typeface="Times New Roman" panose="02020603050405020304" pitchFamily="18" charset="0"/>
                      </a:endParaRPr>
                    </a:p>
                  </a:txBody>
                  <a:tcPr marL="42003" marR="42003" marT="0" marB="0" anchor="ctr"/>
                </a:tc>
                <a:extLst>
                  <a:ext uri="{0D108BD9-81ED-4DB2-BD59-A6C34878D82A}">
                    <a16:rowId xmlns:a16="http://schemas.microsoft.com/office/drawing/2014/main" val="2250355886"/>
                  </a:ext>
                </a:extLst>
              </a:tr>
              <a:tr h="432000">
                <a:tc>
                  <a:txBody>
                    <a:bodyPr/>
                    <a:lstStyle/>
                    <a:p>
                      <a:pPr algn="just"/>
                      <a:r>
                        <a:rPr lang="en-US" sz="1800" kern="100" baseline="0" dirty="0">
                          <a:effectLst/>
                          <a:latin typeface="Times New Roman" panose="02020603050405020304" pitchFamily="18" charset="0"/>
                          <a:ea typeface="+mn-ea"/>
                        </a:rPr>
                        <a:t>2021-01-08 15:35:43</a:t>
                      </a:r>
                      <a:endParaRPr lang="zh-CN" sz="1800" kern="100" baseline="0" dirty="0">
                        <a:effectLst/>
                        <a:latin typeface="Times New Roman" panose="02020603050405020304" pitchFamily="18" charset="0"/>
                        <a:ea typeface="+mn-ea"/>
                        <a:cs typeface="Times New Roman" panose="02020603050405020304" pitchFamily="18" charset="0"/>
                      </a:endParaRPr>
                    </a:p>
                  </a:txBody>
                  <a:tcPr marL="42003" marR="42003" marT="0" marB="0"/>
                </a:tc>
                <a:tc>
                  <a:txBody>
                    <a:bodyPr/>
                    <a:lstStyle/>
                    <a:p>
                      <a:pPr algn="just"/>
                      <a:r>
                        <a:rPr lang="en-US" sz="1800" kern="100" baseline="0" dirty="0">
                          <a:effectLst/>
                          <a:latin typeface="Times New Roman" panose="02020603050405020304" pitchFamily="18" charset="0"/>
                          <a:ea typeface="+mn-ea"/>
                        </a:rPr>
                        <a:t>109513.0</a:t>
                      </a:r>
                      <a:endParaRPr lang="zh-CN" sz="1800" kern="100" baseline="0" dirty="0">
                        <a:effectLst/>
                        <a:latin typeface="Times New Roman" panose="02020603050405020304" pitchFamily="18" charset="0"/>
                        <a:ea typeface="+mn-ea"/>
                        <a:cs typeface="Times New Roman" panose="02020603050405020304" pitchFamily="18" charset="0"/>
                      </a:endParaRPr>
                    </a:p>
                  </a:txBody>
                  <a:tcPr marL="42003" marR="42003" marT="0" marB="0" anchor="ctr"/>
                </a:tc>
                <a:tc>
                  <a:txBody>
                    <a:bodyPr/>
                    <a:lstStyle/>
                    <a:p>
                      <a:pPr algn="just"/>
                      <a:r>
                        <a:rPr lang="en-US" sz="1800" kern="100" baseline="0" dirty="0">
                          <a:effectLst/>
                          <a:latin typeface="Times New Roman" panose="02020603050405020304" pitchFamily="18" charset="0"/>
                          <a:ea typeface="+mn-ea"/>
                        </a:rPr>
                        <a:t>2021-01-08 15:36:11</a:t>
                      </a:r>
                      <a:endParaRPr lang="zh-CN" sz="1800" kern="100" baseline="0" dirty="0">
                        <a:effectLst/>
                        <a:latin typeface="Times New Roman" panose="02020603050405020304" pitchFamily="18" charset="0"/>
                        <a:ea typeface="+mn-ea"/>
                        <a:cs typeface="Times New Roman" panose="02020603050405020304" pitchFamily="18" charset="0"/>
                      </a:endParaRPr>
                    </a:p>
                  </a:txBody>
                  <a:tcPr marL="42003" marR="42003" marT="0" marB="0"/>
                </a:tc>
                <a:tc>
                  <a:txBody>
                    <a:bodyPr/>
                    <a:lstStyle/>
                    <a:p>
                      <a:pPr algn="just"/>
                      <a:r>
                        <a:rPr lang="en-US" sz="1800" kern="100" baseline="0" dirty="0">
                          <a:effectLst/>
                          <a:latin typeface="Times New Roman" panose="02020603050405020304" pitchFamily="18" charset="0"/>
                          <a:ea typeface="+mn-ea"/>
                        </a:rPr>
                        <a:t>109513.0</a:t>
                      </a:r>
                      <a:endParaRPr lang="zh-CN" sz="1800" kern="100" baseline="0" dirty="0">
                        <a:effectLst/>
                        <a:latin typeface="Times New Roman" panose="02020603050405020304" pitchFamily="18" charset="0"/>
                        <a:ea typeface="+mn-ea"/>
                        <a:cs typeface="Times New Roman" panose="02020603050405020304" pitchFamily="18" charset="0"/>
                      </a:endParaRPr>
                    </a:p>
                  </a:txBody>
                  <a:tcPr marL="42003" marR="42003" marT="0" marB="0" anchor="ctr"/>
                </a:tc>
                <a:extLst>
                  <a:ext uri="{0D108BD9-81ED-4DB2-BD59-A6C34878D82A}">
                    <a16:rowId xmlns:a16="http://schemas.microsoft.com/office/drawing/2014/main" val="1675865240"/>
                  </a:ext>
                </a:extLst>
              </a:tr>
              <a:tr h="432000">
                <a:tc>
                  <a:txBody>
                    <a:bodyPr/>
                    <a:lstStyle/>
                    <a:p>
                      <a:pPr algn="just"/>
                      <a:r>
                        <a:rPr lang="en-US" sz="1800" kern="100" baseline="0">
                          <a:effectLst/>
                          <a:latin typeface="Times New Roman" panose="02020603050405020304" pitchFamily="18" charset="0"/>
                          <a:ea typeface="+mn-ea"/>
                        </a:rPr>
                        <a:t>2021-01-08 15:35:45</a:t>
                      </a:r>
                      <a:endParaRPr lang="zh-CN" sz="1800" kern="100" baseline="0">
                        <a:effectLst/>
                        <a:latin typeface="Times New Roman" panose="02020603050405020304" pitchFamily="18" charset="0"/>
                        <a:ea typeface="+mn-ea"/>
                        <a:cs typeface="Times New Roman" panose="02020603050405020304" pitchFamily="18" charset="0"/>
                      </a:endParaRPr>
                    </a:p>
                  </a:txBody>
                  <a:tcPr marL="42003" marR="42003" marT="0" marB="0"/>
                </a:tc>
                <a:tc>
                  <a:txBody>
                    <a:bodyPr/>
                    <a:lstStyle/>
                    <a:p>
                      <a:pPr algn="just"/>
                      <a:r>
                        <a:rPr lang="en-US" sz="1800" kern="100" baseline="0" dirty="0">
                          <a:effectLst/>
                          <a:latin typeface="Times New Roman" panose="02020603050405020304" pitchFamily="18" charset="0"/>
                          <a:ea typeface="+mn-ea"/>
                        </a:rPr>
                        <a:t>109513.0</a:t>
                      </a:r>
                      <a:endParaRPr lang="zh-CN" sz="1800" kern="100" baseline="0" dirty="0">
                        <a:effectLst/>
                        <a:latin typeface="Times New Roman" panose="02020603050405020304" pitchFamily="18" charset="0"/>
                        <a:ea typeface="+mn-ea"/>
                        <a:cs typeface="Times New Roman" panose="02020603050405020304" pitchFamily="18" charset="0"/>
                      </a:endParaRPr>
                    </a:p>
                  </a:txBody>
                  <a:tcPr marL="42003" marR="42003" marT="0" marB="0" anchor="ctr"/>
                </a:tc>
                <a:tc>
                  <a:txBody>
                    <a:bodyPr/>
                    <a:lstStyle/>
                    <a:p>
                      <a:pPr algn="just"/>
                      <a:r>
                        <a:rPr lang="en-US" sz="1800" kern="100" baseline="0" dirty="0">
                          <a:effectLst/>
                          <a:latin typeface="Times New Roman" panose="02020603050405020304" pitchFamily="18" charset="0"/>
                          <a:ea typeface="+mn-ea"/>
                        </a:rPr>
                        <a:t>2021-01-08 15:36:13</a:t>
                      </a:r>
                      <a:endParaRPr lang="zh-CN" sz="1800" kern="100" baseline="0" dirty="0">
                        <a:effectLst/>
                        <a:latin typeface="Times New Roman" panose="02020603050405020304" pitchFamily="18" charset="0"/>
                        <a:ea typeface="+mn-ea"/>
                        <a:cs typeface="Times New Roman" panose="02020603050405020304" pitchFamily="18" charset="0"/>
                      </a:endParaRPr>
                    </a:p>
                  </a:txBody>
                  <a:tcPr marL="42003" marR="42003" marT="0" marB="0"/>
                </a:tc>
                <a:tc>
                  <a:txBody>
                    <a:bodyPr/>
                    <a:lstStyle/>
                    <a:p>
                      <a:pPr algn="just"/>
                      <a:r>
                        <a:rPr lang="en-US" sz="1800" kern="100" baseline="0">
                          <a:effectLst/>
                          <a:latin typeface="Times New Roman" panose="02020603050405020304" pitchFamily="18" charset="0"/>
                          <a:ea typeface="+mn-ea"/>
                        </a:rPr>
                        <a:t>109513.0</a:t>
                      </a:r>
                      <a:endParaRPr lang="zh-CN" sz="1800" kern="100" baseline="0">
                        <a:effectLst/>
                        <a:latin typeface="Times New Roman" panose="02020603050405020304" pitchFamily="18" charset="0"/>
                        <a:ea typeface="+mn-ea"/>
                        <a:cs typeface="Times New Roman" panose="02020603050405020304" pitchFamily="18" charset="0"/>
                      </a:endParaRPr>
                    </a:p>
                  </a:txBody>
                  <a:tcPr marL="42003" marR="42003" marT="0" marB="0" anchor="ctr"/>
                </a:tc>
                <a:extLst>
                  <a:ext uri="{0D108BD9-81ED-4DB2-BD59-A6C34878D82A}">
                    <a16:rowId xmlns:a16="http://schemas.microsoft.com/office/drawing/2014/main" val="2530322100"/>
                  </a:ext>
                </a:extLst>
              </a:tr>
              <a:tr h="432000">
                <a:tc>
                  <a:txBody>
                    <a:bodyPr/>
                    <a:lstStyle/>
                    <a:p>
                      <a:pPr algn="just"/>
                      <a:r>
                        <a:rPr lang="en-US" sz="1800" kern="100" baseline="0">
                          <a:effectLst/>
                          <a:latin typeface="Times New Roman" panose="02020603050405020304" pitchFamily="18" charset="0"/>
                          <a:ea typeface="+mn-ea"/>
                        </a:rPr>
                        <a:t>2021-01-08 15:35:48</a:t>
                      </a:r>
                      <a:endParaRPr lang="zh-CN" sz="1800" kern="100" baseline="0">
                        <a:effectLst/>
                        <a:latin typeface="Times New Roman" panose="02020603050405020304" pitchFamily="18" charset="0"/>
                        <a:ea typeface="+mn-ea"/>
                        <a:cs typeface="Times New Roman" panose="02020603050405020304" pitchFamily="18" charset="0"/>
                      </a:endParaRPr>
                    </a:p>
                  </a:txBody>
                  <a:tcPr marL="42003" marR="42003" marT="0" marB="0"/>
                </a:tc>
                <a:tc>
                  <a:txBody>
                    <a:bodyPr/>
                    <a:lstStyle/>
                    <a:p>
                      <a:pPr algn="just"/>
                      <a:r>
                        <a:rPr lang="en-US" sz="1800" kern="100" baseline="0" dirty="0">
                          <a:effectLst/>
                          <a:latin typeface="Times New Roman" panose="02020603050405020304" pitchFamily="18" charset="0"/>
                          <a:ea typeface="+mn-ea"/>
                        </a:rPr>
                        <a:t>109513.0</a:t>
                      </a:r>
                      <a:endParaRPr lang="zh-CN" sz="1800" kern="100" baseline="0" dirty="0">
                        <a:effectLst/>
                        <a:latin typeface="Times New Roman" panose="02020603050405020304" pitchFamily="18" charset="0"/>
                        <a:ea typeface="+mn-ea"/>
                        <a:cs typeface="Times New Roman" panose="02020603050405020304" pitchFamily="18" charset="0"/>
                      </a:endParaRPr>
                    </a:p>
                  </a:txBody>
                  <a:tcPr marL="42003" marR="42003" marT="0" marB="0" anchor="ctr"/>
                </a:tc>
                <a:tc>
                  <a:txBody>
                    <a:bodyPr/>
                    <a:lstStyle/>
                    <a:p>
                      <a:pPr algn="just"/>
                      <a:r>
                        <a:rPr lang="en-US" sz="1800" kern="100" baseline="0" dirty="0">
                          <a:effectLst/>
                          <a:latin typeface="Times New Roman" panose="02020603050405020304" pitchFamily="18" charset="0"/>
                          <a:ea typeface="+mn-ea"/>
                        </a:rPr>
                        <a:t>2021-01-08 15:36:16</a:t>
                      </a:r>
                      <a:endParaRPr lang="zh-CN" sz="1800" kern="100" baseline="0" dirty="0">
                        <a:effectLst/>
                        <a:latin typeface="Times New Roman" panose="02020603050405020304" pitchFamily="18" charset="0"/>
                        <a:ea typeface="+mn-ea"/>
                        <a:cs typeface="Times New Roman" panose="02020603050405020304" pitchFamily="18" charset="0"/>
                      </a:endParaRPr>
                    </a:p>
                  </a:txBody>
                  <a:tcPr marL="42003" marR="42003" marT="0" marB="0"/>
                </a:tc>
                <a:tc>
                  <a:txBody>
                    <a:bodyPr/>
                    <a:lstStyle/>
                    <a:p>
                      <a:pPr algn="just"/>
                      <a:r>
                        <a:rPr lang="en-US" sz="1800" kern="100" baseline="0" dirty="0">
                          <a:effectLst/>
                          <a:latin typeface="Times New Roman" panose="02020603050405020304" pitchFamily="18" charset="0"/>
                          <a:ea typeface="+mn-ea"/>
                        </a:rPr>
                        <a:t>109513.0</a:t>
                      </a:r>
                      <a:endParaRPr lang="zh-CN" sz="1800" kern="100" baseline="0" dirty="0">
                        <a:effectLst/>
                        <a:latin typeface="Times New Roman" panose="02020603050405020304" pitchFamily="18" charset="0"/>
                        <a:ea typeface="+mn-ea"/>
                        <a:cs typeface="Times New Roman" panose="02020603050405020304" pitchFamily="18" charset="0"/>
                      </a:endParaRPr>
                    </a:p>
                  </a:txBody>
                  <a:tcPr marL="42003" marR="42003" marT="0" marB="0" anchor="ctr"/>
                </a:tc>
                <a:extLst>
                  <a:ext uri="{0D108BD9-81ED-4DB2-BD59-A6C34878D82A}">
                    <a16:rowId xmlns:a16="http://schemas.microsoft.com/office/drawing/2014/main" val="4120915179"/>
                  </a:ext>
                </a:extLst>
              </a:tr>
              <a:tr h="432000">
                <a:tc>
                  <a:txBody>
                    <a:bodyPr/>
                    <a:lstStyle/>
                    <a:p>
                      <a:pPr algn="just"/>
                      <a:r>
                        <a:rPr lang="en-US" sz="1800" kern="100" baseline="0">
                          <a:effectLst/>
                          <a:latin typeface="Times New Roman" panose="02020603050405020304" pitchFamily="18" charset="0"/>
                          <a:ea typeface="+mn-ea"/>
                        </a:rPr>
                        <a:t>2021-01-08 15:35:51</a:t>
                      </a:r>
                      <a:endParaRPr lang="zh-CN" sz="1800" kern="100" baseline="0">
                        <a:effectLst/>
                        <a:latin typeface="Times New Roman" panose="02020603050405020304" pitchFamily="18" charset="0"/>
                        <a:ea typeface="+mn-ea"/>
                        <a:cs typeface="Times New Roman" panose="02020603050405020304" pitchFamily="18" charset="0"/>
                      </a:endParaRPr>
                    </a:p>
                  </a:txBody>
                  <a:tcPr marL="42003" marR="42003" marT="0" marB="0"/>
                </a:tc>
                <a:tc>
                  <a:txBody>
                    <a:bodyPr/>
                    <a:lstStyle/>
                    <a:p>
                      <a:pPr algn="just"/>
                      <a:r>
                        <a:rPr lang="en-US" sz="1800" kern="100" baseline="0" dirty="0">
                          <a:effectLst/>
                          <a:latin typeface="Times New Roman" panose="02020603050405020304" pitchFamily="18" charset="0"/>
                          <a:ea typeface="+mn-ea"/>
                        </a:rPr>
                        <a:t>109513.0</a:t>
                      </a:r>
                      <a:endParaRPr lang="zh-CN" sz="1800" kern="100" baseline="0" dirty="0">
                        <a:effectLst/>
                        <a:latin typeface="Times New Roman" panose="02020603050405020304" pitchFamily="18" charset="0"/>
                        <a:ea typeface="+mn-ea"/>
                        <a:cs typeface="Times New Roman" panose="02020603050405020304" pitchFamily="18" charset="0"/>
                      </a:endParaRPr>
                    </a:p>
                  </a:txBody>
                  <a:tcPr marL="42003" marR="42003" marT="0" marB="0" anchor="ctr"/>
                </a:tc>
                <a:tc>
                  <a:txBody>
                    <a:bodyPr/>
                    <a:lstStyle/>
                    <a:p>
                      <a:pPr algn="just"/>
                      <a:r>
                        <a:rPr lang="en-US" sz="1800" kern="100" baseline="0" dirty="0">
                          <a:effectLst/>
                          <a:latin typeface="Times New Roman" panose="02020603050405020304" pitchFamily="18" charset="0"/>
                          <a:ea typeface="+mn-ea"/>
                        </a:rPr>
                        <a:t>2021-01-08 15:36:19</a:t>
                      </a:r>
                      <a:endParaRPr lang="zh-CN" sz="1800" kern="100" baseline="0" dirty="0">
                        <a:effectLst/>
                        <a:latin typeface="Times New Roman" panose="02020603050405020304" pitchFamily="18" charset="0"/>
                        <a:ea typeface="+mn-ea"/>
                        <a:cs typeface="Times New Roman" panose="02020603050405020304" pitchFamily="18" charset="0"/>
                      </a:endParaRPr>
                    </a:p>
                  </a:txBody>
                  <a:tcPr marL="42003" marR="42003" marT="0" marB="0"/>
                </a:tc>
                <a:tc>
                  <a:txBody>
                    <a:bodyPr/>
                    <a:lstStyle/>
                    <a:p>
                      <a:pPr algn="just"/>
                      <a:r>
                        <a:rPr lang="en-US" sz="1800" kern="100" baseline="0" dirty="0">
                          <a:effectLst/>
                          <a:latin typeface="Times New Roman" panose="02020603050405020304" pitchFamily="18" charset="0"/>
                          <a:ea typeface="+mn-ea"/>
                        </a:rPr>
                        <a:t>109513.0</a:t>
                      </a:r>
                      <a:endParaRPr lang="zh-CN" sz="1800" kern="100" baseline="0" dirty="0">
                        <a:effectLst/>
                        <a:latin typeface="Times New Roman" panose="02020603050405020304" pitchFamily="18" charset="0"/>
                        <a:ea typeface="+mn-ea"/>
                        <a:cs typeface="Times New Roman" panose="02020603050405020304" pitchFamily="18" charset="0"/>
                      </a:endParaRPr>
                    </a:p>
                  </a:txBody>
                  <a:tcPr marL="42003" marR="42003" marT="0" marB="0" anchor="ctr"/>
                </a:tc>
                <a:extLst>
                  <a:ext uri="{0D108BD9-81ED-4DB2-BD59-A6C34878D82A}">
                    <a16:rowId xmlns:a16="http://schemas.microsoft.com/office/drawing/2014/main" val="3866082487"/>
                  </a:ext>
                </a:extLst>
              </a:tr>
              <a:tr h="432000">
                <a:tc>
                  <a:txBody>
                    <a:bodyPr/>
                    <a:lstStyle/>
                    <a:p>
                      <a:pPr algn="just"/>
                      <a:r>
                        <a:rPr lang="en-US" sz="1800" kern="100" baseline="0" dirty="0">
                          <a:effectLst/>
                          <a:latin typeface="Times New Roman" panose="02020603050405020304" pitchFamily="18" charset="0"/>
                          <a:ea typeface="+mn-ea"/>
                        </a:rPr>
                        <a:t>2021-01-08 15:35:54</a:t>
                      </a:r>
                      <a:endParaRPr lang="zh-CN" sz="1800" kern="100" baseline="0" dirty="0">
                        <a:effectLst/>
                        <a:latin typeface="Times New Roman" panose="02020603050405020304" pitchFamily="18" charset="0"/>
                        <a:ea typeface="+mn-ea"/>
                        <a:cs typeface="Times New Roman" panose="02020603050405020304" pitchFamily="18" charset="0"/>
                      </a:endParaRPr>
                    </a:p>
                  </a:txBody>
                  <a:tcPr marL="42003" marR="42003" marT="0" marB="0"/>
                </a:tc>
                <a:tc>
                  <a:txBody>
                    <a:bodyPr/>
                    <a:lstStyle/>
                    <a:p>
                      <a:pPr algn="just"/>
                      <a:r>
                        <a:rPr lang="en-US" sz="1800" kern="100" baseline="0" dirty="0">
                          <a:effectLst/>
                          <a:latin typeface="Times New Roman" panose="02020603050405020304" pitchFamily="18" charset="0"/>
                          <a:ea typeface="+mn-ea"/>
                        </a:rPr>
                        <a:t>109513.0</a:t>
                      </a:r>
                      <a:endParaRPr lang="zh-CN" sz="1800" kern="100" baseline="0" dirty="0">
                        <a:effectLst/>
                        <a:latin typeface="Times New Roman" panose="02020603050405020304" pitchFamily="18" charset="0"/>
                        <a:ea typeface="+mn-ea"/>
                        <a:cs typeface="Times New Roman" panose="02020603050405020304" pitchFamily="18" charset="0"/>
                      </a:endParaRPr>
                    </a:p>
                  </a:txBody>
                  <a:tcPr marL="42003" marR="42003" marT="0" marB="0" anchor="ctr"/>
                </a:tc>
                <a:tc>
                  <a:txBody>
                    <a:bodyPr/>
                    <a:lstStyle/>
                    <a:p>
                      <a:pPr algn="just"/>
                      <a:r>
                        <a:rPr lang="en-US" sz="1800" kern="100" baseline="0" dirty="0">
                          <a:effectLst/>
                          <a:latin typeface="Times New Roman" panose="02020603050405020304" pitchFamily="18" charset="0"/>
                          <a:ea typeface="+mn-ea"/>
                        </a:rPr>
                        <a:t>2021-01-08 15:36:23</a:t>
                      </a:r>
                      <a:endParaRPr lang="zh-CN" sz="1800" kern="100" baseline="0" dirty="0">
                        <a:effectLst/>
                        <a:latin typeface="Times New Roman" panose="02020603050405020304" pitchFamily="18" charset="0"/>
                        <a:ea typeface="+mn-ea"/>
                        <a:cs typeface="Times New Roman" panose="02020603050405020304" pitchFamily="18" charset="0"/>
                      </a:endParaRPr>
                    </a:p>
                  </a:txBody>
                  <a:tcPr marL="42003" marR="42003" marT="0" marB="0"/>
                </a:tc>
                <a:tc>
                  <a:txBody>
                    <a:bodyPr/>
                    <a:lstStyle/>
                    <a:p>
                      <a:pPr algn="just"/>
                      <a:r>
                        <a:rPr lang="en-US" sz="1800" kern="100" baseline="0" dirty="0">
                          <a:effectLst/>
                          <a:latin typeface="Times New Roman" panose="02020603050405020304" pitchFamily="18" charset="0"/>
                          <a:ea typeface="+mn-ea"/>
                        </a:rPr>
                        <a:t>109513.0</a:t>
                      </a:r>
                      <a:endParaRPr lang="zh-CN" sz="1800" kern="100" baseline="0" dirty="0">
                        <a:effectLst/>
                        <a:latin typeface="Times New Roman" panose="02020603050405020304" pitchFamily="18" charset="0"/>
                        <a:ea typeface="+mn-ea"/>
                        <a:cs typeface="Times New Roman" panose="02020603050405020304" pitchFamily="18" charset="0"/>
                      </a:endParaRPr>
                    </a:p>
                  </a:txBody>
                  <a:tcPr marL="42003" marR="42003" marT="0" marB="0" anchor="ctr"/>
                </a:tc>
                <a:extLst>
                  <a:ext uri="{0D108BD9-81ED-4DB2-BD59-A6C34878D82A}">
                    <a16:rowId xmlns:a16="http://schemas.microsoft.com/office/drawing/2014/main" val="1858544934"/>
                  </a:ext>
                </a:extLst>
              </a:tr>
            </a:tbl>
          </a:graphicData>
        </a:graphic>
      </p:graphicFrame>
    </p:spTree>
    <p:extLst>
      <p:ext uri="{BB962C8B-B14F-4D97-AF65-F5344CB8AC3E}">
        <p14:creationId xmlns:p14="http://schemas.microsoft.com/office/powerpoint/2010/main" val="9475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pPr marL="0" indent="0">
              <a:buNone/>
            </a:pPr>
            <a:r>
              <a:rPr lang="zh-CN" altLang="en-US" dirty="0"/>
              <a:t>某点击网页数为</a:t>
            </a:r>
            <a:r>
              <a:rPr lang="en-US" altLang="zh-CN" dirty="0"/>
              <a:t>20</a:t>
            </a:r>
            <a:r>
              <a:rPr lang="zh-CN" altLang="en-US" dirty="0"/>
              <a:t>的用户的部分访问记录表如表所示（续表）。</a:t>
            </a:r>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kumimoji="0" lang="zh-CN" altLang="en-US" dirty="0">
                <a:ea typeface="宋体" panose="02010600030101010101" pitchFamily="2" charset="-122"/>
              </a:rPr>
              <a:t>数据清洗</a:t>
            </a:r>
            <a:endParaRPr lang="zh-CN" altLang="en-US" dirty="0">
              <a:ea typeface="宋体" panose="02010600030101010101" pitchFamily="2" charset="-122"/>
            </a:endParaRPr>
          </a:p>
        </p:txBody>
      </p:sp>
      <p:graphicFrame>
        <p:nvGraphicFramePr>
          <p:cNvPr id="2" name="表格 1">
            <a:extLst>
              <a:ext uri="{FF2B5EF4-FFF2-40B4-BE49-F238E27FC236}">
                <a16:creationId xmlns:a16="http://schemas.microsoft.com/office/drawing/2014/main" id="{CEF62BBF-2E59-4A5C-96A0-87C2D85884DD}"/>
              </a:ext>
            </a:extLst>
          </p:cNvPr>
          <p:cNvGraphicFramePr>
            <a:graphicFrameLocks noGrp="1"/>
          </p:cNvGraphicFramePr>
          <p:nvPr>
            <p:extLst>
              <p:ext uri="{D42A27DB-BD31-4B8C-83A1-F6EECF244321}">
                <p14:modId xmlns:p14="http://schemas.microsoft.com/office/powerpoint/2010/main" val="87012302"/>
              </p:ext>
            </p:extLst>
          </p:nvPr>
        </p:nvGraphicFramePr>
        <p:xfrm>
          <a:off x="2863309" y="2039815"/>
          <a:ext cx="6119345" cy="3621845"/>
        </p:xfrm>
        <a:graphic>
          <a:graphicData uri="http://schemas.openxmlformats.org/drawingml/2006/table">
            <a:tbl>
              <a:tblPr firstRow="1" bandRow="1">
                <a:tableStyleId>{5C22544A-7EE6-4342-B048-85BDC9FD1C3A}</a:tableStyleId>
              </a:tblPr>
              <a:tblGrid>
                <a:gridCol w="1568857">
                  <a:extLst>
                    <a:ext uri="{9D8B030D-6E8A-4147-A177-3AD203B41FA5}">
                      <a16:colId xmlns:a16="http://schemas.microsoft.com/office/drawing/2014/main" val="3697626061"/>
                    </a:ext>
                  </a:extLst>
                </a:gridCol>
                <a:gridCol w="1553366">
                  <a:extLst>
                    <a:ext uri="{9D8B030D-6E8A-4147-A177-3AD203B41FA5}">
                      <a16:colId xmlns:a16="http://schemas.microsoft.com/office/drawing/2014/main" val="1136557296"/>
                    </a:ext>
                  </a:extLst>
                </a:gridCol>
                <a:gridCol w="1548150">
                  <a:extLst>
                    <a:ext uri="{9D8B030D-6E8A-4147-A177-3AD203B41FA5}">
                      <a16:colId xmlns:a16="http://schemas.microsoft.com/office/drawing/2014/main" val="736729661"/>
                    </a:ext>
                  </a:extLst>
                </a:gridCol>
                <a:gridCol w="1448972">
                  <a:extLst>
                    <a:ext uri="{9D8B030D-6E8A-4147-A177-3AD203B41FA5}">
                      <a16:colId xmlns:a16="http://schemas.microsoft.com/office/drawing/2014/main" val="248892786"/>
                    </a:ext>
                  </a:extLst>
                </a:gridCol>
              </a:tblGrid>
              <a:tr h="330005">
                <a:tc>
                  <a:txBody>
                    <a:bodyPr/>
                    <a:lstStyle/>
                    <a:p>
                      <a:pPr algn="ctr"/>
                      <a:r>
                        <a:rPr lang="en-US" sz="1800" b="1" kern="100" baseline="0" dirty="0" err="1">
                          <a:effectLst/>
                          <a:latin typeface="Times New Roman" panose="02020603050405020304" pitchFamily="18" charset="0"/>
                          <a:ea typeface="+mn-ea"/>
                        </a:rPr>
                        <a:t>date_time</a:t>
                      </a:r>
                      <a:endParaRPr lang="zh-CN" sz="1800" b="1" kern="100" baseline="0" dirty="0">
                        <a:effectLst/>
                        <a:latin typeface="Times New Roman" panose="02020603050405020304" pitchFamily="18" charset="0"/>
                        <a:ea typeface="+mn-ea"/>
                        <a:cs typeface="Times New Roman" panose="02020603050405020304" pitchFamily="18" charset="0"/>
                      </a:endParaRPr>
                    </a:p>
                  </a:txBody>
                  <a:tcPr marL="42003" marR="42003" marT="0" marB="0" anchor="ctr"/>
                </a:tc>
                <a:tc>
                  <a:txBody>
                    <a:bodyPr/>
                    <a:lstStyle/>
                    <a:p>
                      <a:pPr algn="ctr"/>
                      <a:r>
                        <a:rPr lang="en-US" sz="1800" b="1" kern="100" baseline="0" dirty="0" err="1">
                          <a:effectLst/>
                          <a:latin typeface="Times New Roman" panose="02020603050405020304" pitchFamily="18" charset="0"/>
                          <a:ea typeface="+mn-ea"/>
                        </a:rPr>
                        <a:t>reallID</a:t>
                      </a:r>
                      <a:endParaRPr lang="zh-CN" sz="1800" b="1" kern="100" baseline="0" dirty="0">
                        <a:effectLst/>
                        <a:latin typeface="Times New Roman" panose="02020603050405020304" pitchFamily="18" charset="0"/>
                        <a:ea typeface="+mn-ea"/>
                        <a:cs typeface="Times New Roman" panose="02020603050405020304" pitchFamily="18" charset="0"/>
                      </a:endParaRPr>
                    </a:p>
                  </a:txBody>
                  <a:tcPr marL="42003" marR="42003" marT="0" marB="0" anchor="ctr"/>
                </a:tc>
                <a:tc>
                  <a:txBody>
                    <a:bodyPr/>
                    <a:lstStyle/>
                    <a:p>
                      <a:pPr algn="ctr"/>
                      <a:r>
                        <a:rPr lang="en-US" sz="1800" b="1" kern="100" baseline="0" dirty="0" err="1">
                          <a:effectLst/>
                          <a:latin typeface="Times New Roman" panose="02020603050405020304" pitchFamily="18" charset="0"/>
                          <a:ea typeface="+mn-ea"/>
                        </a:rPr>
                        <a:t>date_time</a:t>
                      </a:r>
                      <a:endParaRPr lang="zh-CN" sz="1800" b="1" kern="100" baseline="0" dirty="0">
                        <a:effectLst/>
                        <a:latin typeface="Times New Roman" panose="02020603050405020304" pitchFamily="18" charset="0"/>
                        <a:ea typeface="+mn-ea"/>
                        <a:cs typeface="Times New Roman" panose="02020603050405020304" pitchFamily="18" charset="0"/>
                      </a:endParaRPr>
                    </a:p>
                  </a:txBody>
                  <a:tcPr marL="42003" marR="42003" marT="0" marB="0" anchor="ctr"/>
                </a:tc>
                <a:tc>
                  <a:txBody>
                    <a:bodyPr/>
                    <a:lstStyle/>
                    <a:p>
                      <a:pPr algn="ctr"/>
                      <a:r>
                        <a:rPr lang="en-US" sz="1800" b="1" kern="100" baseline="0" dirty="0" err="1">
                          <a:effectLst/>
                          <a:latin typeface="Times New Roman" panose="02020603050405020304" pitchFamily="18" charset="0"/>
                          <a:ea typeface="+mn-ea"/>
                        </a:rPr>
                        <a:t>reallID</a:t>
                      </a:r>
                      <a:endParaRPr lang="zh-CN" sz="1800" b="1" kern="100" baseline="0" dirty="0">
                        <a:effectLst/>
                        <a:latin typeface="Times New Roman" panose="02020603050405020304" pitchFamily="18" charset="0"/>
                        <a:ea typeface="+mn-ea"/>
                        <a:cs typeface="Times New Roman" panose="02020603050405020304" pitchFamily="18" charset="0"/>
                      </a:endParaRPr>
                    </a:p>
                  </a:txBody>
                  <a:tcPr marL="42003" marR="42003" marT="0" marB="0" anchor="ctr"/>
                </a:tc>
                <a:extLst>
                  <a:ext uri="{0D108BD9-81ED-4DB2-BD59-A6C34878D82A}">
                    <a16:rowId xmlns:a16="http://schemas.microsoft.com/office/drawing/2014/main" val="2250355886"/>
                  </a:ext>
                </a:extLst>
              </a:tr>
              <a:tr h="377493">
                <a:tc>
                  <a:txBody>
                    <a:bodyPr/>
                    <a:lstStyle/>
                    <a:p>
                      <a:pPr algn="just"/>
                      <a:r>
                        <a:rPr lang="en-US" sz="1800" kern="100" baseline="0" dirty="0">
                          <a:effectLst/>
                          <a:latin typeface="Times New Roman" panose="02020603050405020304" pitchFamily="18" charset="0"/>
                          <a:ea typeface="+mn-ea"/>
                        </a:rPr>
                        <a:t>2021-01-08 15:35:56</a:t>
                      </a:r>
                      <a:endParaRPr lang="zh-CN" sz="1800" kern="100" baseline="0" dirty="0">
                        <a:effectLst/>
                        <a:latin typeface="Times New Roman" panose="02020603050405020304" pitchFamily="18" charset="0"/>
                        <a:ea typeface="+mn-ea"/>
                        <a:cs typeface="Times New Roman" panose="02020603050405020304" pitchFamily="18" charset="0"/>
                      </a:endParaRPr>
                    </a:p>
                  </a:txBody>
                  <a:tcPr marL="42003" marR="42003" marT="0" marB="0"/>
                </a:tc>
                <a:tc>
                  <a:txBody>
                    <a:bodyPr/>
                    <a:lstStyle/>
                    <a:p>
                      <a:pPr algn="just"/>
                      <a:r>
                        <a:rPr lang="en-US" sz="1800" kern="100" baseline="0" dirty="0">
                          <a:effectLst/>
                          <a:latin typeface="Times New Roman" panose="02020603050405020304" pitchFamily="18" charset="0"/>
                          <a:ea typeface="+mn-ea"/>
                        </a:rPr>
                        <a:t>109513.0</a:t>
                      </a:r>
                      <a:endParaRPr lang="zh-CN" sz="1800" kern="100" baseline="0" dirty="0">
                        <a:effectLst/>
                        <a:latin typeface="Times New Roman" panose="02020603050405020304" pitchFamily="18" charset="0"/>
                        <a:ea typeface="+mn-ea"/>
                        <a:cs typeface="Times New Roman" panose="02020603050405020304" pitchFamily="18" charset="0"/>
                      </a:endParaRPr>
                    </a:p>
                  </a:txBody>
                  <a:tcPr marL="42003" marR="42003" marT="0" marB="0" anchor="ctr"/>
                </a:tc>
                <a:tc>
                  <a:txBody>
                    <a:bodyPr/>
                    <a:lstStyle/>
                    <a:p>
                      <a:pPr algn="just"/>
                      <a:r>
                        <a:rPr lang="en-US" sz="1800" kern="100" baseline="0" dirty="0">
                          <a:effectLst/>
                          <a:latin typeface="Times New Roman" panose="02020603050405020304" pitchFamily="18" charset="0"/>
                          <a:ea typeface="+mn-ea"/>
                        </a:rPr>
                        <a:t>2021-01-08 15:36:26</a:t>
                      </a:r>
                      <a:endParaRPr lang="zh-CN" sz="1800" kern="100" baseline="0" dirty="0">
                        <a:effectLst/>
                        <a:latin typeface="Times New Roman" panose="02020603050405020304" pitchFamily="18" charset="0"/>
                        <a:ea typeface="+mn-ea"/>
                        <a:cs typeface="Times New Roman" panose="02020603050405020304" pitchFamily="18" charset="0"/>
                      </a:endParaRPr>
                    </a:p>
                  </a:txBody>
                  <a:tcPr marL="42003" marR="42003" marT="0" marB="0"/>
                </a:tc>
                <a:tc>
                  <a:txBody>
                    <a:bodyPr/>
                    <a:lstStyle/>
                    <a:p>
                      <a:pPr algn="just"/>
                      <a:r>
                        <a:rPr lang="en-US" sz="1800" kern="100" baseline="0" dirty="0">
                          <a:effectLst/>
                          <a:latin typeface="Times New Roman" panose="02020603050405020304" pitchFamily="18" charset="0"/>
                          <a:ea typeface="+mn-ea"/>
                        </a:rPr>
                        <a:t>109513.0</a:t>
                      </a:r>
                      <a:endParaRPr lang="zh-CN" sz="1800" kern="100" baseline="0" dirty="0">
                        <a:effectLst/>
                        <a:latin typeface="Times New Roman" panose="02020603050405020304" pitchFamily="18" charset="0"/>
                        <a:ea typeface="+mn-ea"/>
                        <a:cs typeface="Times New Roman" panose="02020603050405020304" pitchFamily="18" charset="0"/>
                      </a:endParaRPr>
                    </a:p>
                  </a:txBody>
                  <a:tcPr marL="42003" marR="42003" marT="0" marB="0" anchor="ctr"/>
                </a:tc>
                <a:extLst>
                  <a:ext uri="{0D108BD9-81ED-4DB2-BD59-A6C34878D82A}">
                    <a16:rowId xmlns:a16="http://schemas.microsoft.com/office/drawing/2014/main" val="2009517990"/>
                  </a:ext>
                </a:extLst>
              </a:tr>
              <a:tr h="377493">
                <a:tc>
                  <a:txBody>
                    <a:bodyPr/>
                    <a:lstStyle/>
                    <a:p>
                      <a:pPr algn="just"/>
                      <a:r>
                        <a:rPr lang="en-US" sz="1800" kern="100" baseline="0" dirty="0">
                          <a:effectLst/>
                          <a:latin typeface="Times New Roman" panose="02020603050405020304" pitchFamily="18" charset="0"/>
                          <a:ea typeface="+mn-ea"/>
                        </a:rPr>
                        <a:t>2021-01-08 15:35:58</a:t>
                      </a:r>
                      <a:endParaRPr lang="zh-CN" sz="1800" kern="100" baseline="0" dirty="0">
                        <a:effectLst/>
                        <a:latin typeface="Times New Roman" panose="02020603050405020304" pitchFamily="18" charset="0"/>
                        <a:ea typeface="+mn-ea"/>
                        <a:cs typeface="Times New Roman" panose="02020603050405020304" pitchFamily="18" charset="0"/>
                      </a:endParaRPr>
                    </a:p>
                  </a:txBody>
                  <a:tcPr marL="42003" marR="42003" marT="0" marB="0"/>
                </a:tc>
                <a:tc>
                  <a:txBody>
                    <a:bodyPr/>
                    <a:lstStyle/>
                    <a:p>
                      <a:pPr algn="just"/>
                      <a:r>
                        <a:rPr lang="en-US" sz="1800" kern="100" baseline="0" dirty="0">
                          <a:effectLst/>
                          <a:latin typeface="Times New Roman" panose="02020603050405020304" pitchFamily="18" charset="0"/>
                          <a:ea typeface="+mn-ea"/>
                        </a:rPr>
                        <a:t>109513.0</a:t>
                      </a:r>
                      <a:endParaRPr lang="zh-CN" sz="1800" kern="100" baseline="0" dirty="0">
                        <a:effectLst/>
                        <a:latin typeface="Times New Roman" panose="02020603050405020304" pitchFamily="18" charset="0"/>
                        <a:ea typeface="+mn-ea"/>
                        <a:cs typeface="Times New Roman" panose="02020603050405020304" pitchFamily="18" charset="0"/>
                      </a:endParaRPr>
                    </a:p>
                  </a:txBody>
                  <a:tcPr marL="42003" marR="42003" marT="0" marB="0" anchor="ctr"/>
                </a:tc>
                <a:tc>
                  <a:txBody>
                    <a:bodyPr/>
                    <a:lstStyle/>
                    <a:p>
                      <a:pPr algn="just"/>
                      <a:r>
                        <a:rPr lang="en-US" sz="1800" kern="100" baseline="0">
                          <a:effectLst/>
                          <a:latin typeface="Times New Roman" panose="02020603050405020304" pitchFamily="18" charset="0"/>
                          <a:ea typeface="+mn-ea"/>
                        </a:rPr>
                        <a:t>2021-01-08 15:36:28</a:t>
                      </a:r>
                      <a:endParaRPr lang="zh-CN" sz="1800" kern="100" baseline="0">
                        <a:effectLst/>
                        <a:latin typeface="Times New Roman" panose="02020603050405020304" pitchFamily="18" charset="0"/>
                        <a:ea typeface="+mn-ea"/>
                        <a:cs typeface="Times New Roman" panose="02020603050405020304" pitchFamily="18" charset="0"/>
                      </a:endParaRPr>
                    </a:p>
                  </a:txBody>
                  <a:tcPr marL="42003" marR="42003" marT="0" marB="0"/>
                </a:tc>
                <a:tc>
                  <a:txBody>
                    <a:bodyPr/>
                    <a:lstStyle/>
                    <a:p>
                      <a:pPr algn="just"/>
                      <a:r>
                        <a:rPr lang="en-US" sz="1800" kern="100" baseline="0">
                          <a:effectLst/>
                          <a:latin typeface="Times New Roman" panose="02020603050405020304" pitchFamily="18" charset="0"/>
                          <a:ea typeface="+mn-ea"/>
                        </a:rPr>
                        <a:t>109513.0</a:t>
                      </a:r>
                      <a:endParaRPr lang="zh-CN" sz="1800" kern="100" baseline="0">
                        <a:effectLst/>
                        <a:latin typeface="Times New Roman" panose="02020603050405020304" pitchFamily="18" charset="0"/>
                        <a:ea typeface="+mn-ea"/>
                        <a:cs typeface="Times New Roman" panose="02020603050405020304" pitchFamily="18" charset="0"/>
                      </a:endParaRPr>
                    </a:p>
                  </a:txBody>
                  <a:tcPr marL="42003" marR="42003" marT="0" marB="0" anchor="ctr"/>
                </a:tc>
                <a:extLst>
                  <a:ext uri="{0D108BD9-81ED-4DB2-BD59-A6C34878D82A}">
                    <a16:rowId xmlns:a16="http://schemas.microsoft.com/office/drawing/2014/main" val="2982420147"/>
                  </a:ext>
                </a:extLst>
              </a:tr>
              <a:tr h="377493">
                <a:tc>
                  <a:txBody>
                    <a:bodyPr/>
                    <a:lstStyle/>
                    <a:p>
                      <a:pPr algn="just"/>
                      <a:r>
                        <a:rPr lang="en-US" sz="1800" kern="100" baseline="0">
                          <a:effectLst/>
                          <a:latin typeface="Times New Roman" panose="02020603050405020304" pitchFamily="18" charset="0"/>
                          <a:ea typeface="+mn-ea"/>
                        </a:rPr>
                        <a:t>2021-01-08 15:36:01</a:t>
                      </a:r>
                      <a:endParaRPr lang="zh-CN" sz="1800" kern="100" baseline="0">
                        <a:effectLst/>
                        <a:latin typeface="Times New Roman" panose="02020603050405020304" pitchFamily="18" charset="0"/>
                        <a:ea typeface="+mn-ea"/>
                        <a:cs typeface="Times New Roman" panose="02020603050405020304" pitchFamily="18" charset="0"/>
                      </a:endParaRPr>
                    </a:p>
                  </a:txBody>
                  <a:tcPr marL="42003" marR="42003" marT="0" marB="0"/>
                </a:tc>
                <a:tc>
                  <a:txBody>
                    <a:bodyPr/>
                    <a:lstStyle/>
                    <a:p>
                      <a:pPr algn="just"/>
                      <a:r>
                        <a:rPr lang="en-US" sz="1800" kern="100" baseline="0" dirty="0">
                          <a:effectLst/>
                          <a:latin typeface="Times New Roman" panose="02020603050405020304" pitchFamily="18" charset="0"/>
                          <a:ea typeface="+mn-ea"/>
                        </a:rPr>
                        <a:t>109513.0</a:t>
                      </a:r>
                      <a:endParaRPr lang="zh-CN" sz="1800" kern="100" baseline="0" dirty="0">
                        <a:effectLst/>
                        <a:latin typeface="Times New Roman" panose="02020603050405020304" pitchFamily="18" charset="0"/>
                        <a:ea typeface="+mn-ea"/>
                        <a:cs typeface="Times New Roman" panose="02020603050405020304" pitchFamily="18" charset="0"/>
                      </a:endParaRPr>
                    </a:p>
                  </a:txBody>
                  <a:tcPr marL="42003" marR="42003" marT="0" marB="0" anchor="ctr"/>
                </a:tc>
                <a:tc>
                  <a:txBody>
                    <a:bodyPr/>
                    <a:lstStyle/>
                    <a:p>
                      <a:pPr algn="just"/>
                      <a:r>
                        <a:rPr lang="en-US" sz="1800" kern="100" baseline="0" dirty="0">
                          <a:effectLst/>
                          <a:latin typeface="Times New Roman" panose="02020603050405020304" pitchFamily="18" charset="0"/>
                          <a:ea typeface="+mn-ea"/>
                        </a:rPr>
                        <a:t>2021-01-08 15:36:30</a:t>
                      </a:r>
                      <a:endParaRPr lang="zh-CN" sz="1800" kern="100" baseline="0" dirty="0">
                        <a:effectLst/>
                        <a:latin typeface="Times New Roman" panose="02020603050405020304" pitchFamily="18" charset="0"/>
                        <a:ea typeface="+mn-ea"/>
                        <a:cs typeface="Times New Roman" panose="02020603050405020304" pitchFamily="18" charset="0"/>
                      </a:endParaRPr>
                    </a:p>
                  </a:txBody>
                  <a:tcPr marL="42003" marR="42003" marT="0" marB="0"/>
                </a:tc>
                <a:tc>
                  <a:txBody>
                    <a:bodyPr/>
                    <a:lstStyle/>
                    <a:p>
                      <a:pPr algn="just"/>
                      <a:r>
                        <a:rPr lang="en-US" sz="1800" kern="100" baseline="0">
                          <a:effectLst/>
                          <a:latin typeface="Times New Roman" panose="02020603050405020304" pitchFamily="18" charset="0"/>
                          <a:ea typeface="+mn-ea"/>
                        </a:rPr>
                        <a:t>109513.0</a:t>
                      </a:r>
                      <a:endParaRPr lang="zh-CN" sz="1800" kern="100" baseline="0">
                        <a:effectLst/>
                        <a:latin typeface="Times New Roman" panose="02020603050405020304" pitchFamily="18" charset="0"/>
                        <a:ea typeface="+mn-ea"/>
                        <a:cs typeface="Times New Roman" panose="02020603050405020304" pitchFamily="18" charset="0"/>
                      </a:endParaRPr>
                    </a:p>
                  </a:txBody>
                  <a:tcPr marL="42003" marR="42003" marT="0" marB="0" anchor="ctr"/>
                </a:tc>
                <a:extLst>
                  <a:ext uri="{0D108BD9-81ED-4DB2-BD59-A6C34878D82A}">
                    <a16:rowId xmlns:a16="http://schemas.microsoft.com/office/drawing/2014/main" val="3123774260"/>
                  </a:ext>
                </a:extLst>
              </a:tr>
              <a:tr h="377493">
                <a:tc>
                  <a:txBody>
                    <a:bodyPr/>
                    <a:lstStyle/>
                    <a:p>
                      <a:pPr algn="just"/>
                      <a:r>
                        <a:rPr lang="en-US" sz="1800" kern="100" baseline="0">
                          <a:effectLst/>
                          <a:latin typeface="Times New Roman" panose="02020603050405020304" pitchFamily="18" charset="0"/>
                          <a:ea typeface="+mn-ea"/>
                        </a:rPr>
                        <a:t>2021-01-08 15:36:03</a:t>
                      </a:r>
                      <a:endParaRPr lang="zh-CN" sz="1800" kern="100" baseline="0">
                        <a:effectLst/>
                        <a:latin typeface="Times New Roman" panose="02020603050405020304" pitchFamily="18" charset="0"/>
                        <a:ea typeface="+mn-ea"/>
                        <a:cs typeface="Times New Roman" panose="02020603050405020304" pitchFamily="18" charset="0"/>
                      </a:endParaRPr>
                    </a:p>
                  </a:txBody>
                  <a:tcPr marL="42003" marR="42003" marT="0" marB="0"/>
                </a:tc>
                <a:tc>
                  <a:txBody>
                    <a:bodyPr/>
                    <a:lstStyle/>
                    <a:p>
                      <a:pPr algn="just"/>
                      <a:r>
                        <a:rPr lang="en-US" sz="1800" kern="100" baseline="0" dirty="0">
                          <a:effectLst/>
                          <a:latin typeface="Times New Roman" panose="02020603050405020304" pitchFamily="18" charset="0"/>
                          <a:ea typeface="+mn-ea"/>
                        </a:rPr>
                        <a:t>109513.0</a:t>
                      </a:r>
                      <a:endParaRPr lang="zh-CN" sz="1800" kern="100" baseline="0" dirty="0">
                        <a:effectLst/>
                        <a:latin typeface="Times New Roman" panose="02020603050405020304" pitchFamily="18" charset="0"/>
                        <a:ea typeface="+mn-ea"/>
                        <a:cs typeface="Times New Roman" panose="02020603050405020304" pitchFamily="18" charset="0"/>
                      </a:endParaRPr>
                    </a:p>
                  </a:txBody>
                  <a:tcPr marL="42003" marR="42003" marT="0" marB="0" anchor="ctr"/>
                </a:tc>
                <a:tc>
                  <a:txBody>
                    <a:bodyPr/>
                    <a:lstStyle/>
                    <a:p>
                      <a:pPr algn="just"/>
                      <a:r>
                        <a:rPr lang="en-US" sz="1800" kern="100" baseline="0" dirty="0">
                          <a:effectLst/>
                          <a:latin typeface="Times New Roman" panose="02020603050405020304" pitchFamily="18" charset="0"/>
                          <a:ea typeface="+mn-ea"/>
                        </a:rPr>
                        <a:t>2021-01-08 15:36:32</a:t>
                      </a:r>
                      <a:endParaRPr lang="zh-CN" sz="1800" kern="100" baseline="0" dirty="0">
                        <a:effectLst/>
                        <a:latin typeface="Times New Roman" panose="02020603050405020304" pitchFamily="18" charset="0"/>
                        <a:ea typeface="+mn-ea"/>
                        <a:cs typeface="Times New Roman" panose="02020603050405020304" pitchFamily="18" charset="0"/>
                      </a:endParaRPr>
                    </a:p>
                  </a:txBody>
                  <a:tcPr marL="42003" marR="42003" marT="0" marB="0"/>
                </a:tc>
                <a:tc>
                  <a:txBody>
                    <a:bodyPr/>
                    <a:lstStyle/>
                    <a:p>
                      <a:pPr algn="just"/>
                      <a:r>
                        <a:rPr lang="en-US" sz="1800" kern="100" baseline="0">
                          <a:effectLst/>
                          <a:latin typeface="Times New Roman" panose="02020603050405020304" pitchFamily="18" charset="0"/>
                          <a:ea typeface="+mn-ea"/>
                        </a:rPr>
                        <a:t>109513.0</a:t>
                      </a:r>
                      <a:endParaRPr lang="zh-CN" sz="1800" kern="100" baseline="0">
                        <a:effectLst/>
                        <a:latin typeface="Times New Roman" panose="02020603050405020304" pitchFamily="18" charset="0"/>
                        <a:ea typeface="+mn-ea"/>
                        <a:cs typeface="Times New Roman" panose="02020603050405020304" pitchFamily="18" charset="0"/>
                      </a:endParaRPr>
                    </a:p>
                  </a:txBody>
                  <a:tcPr marL="42003" marR="42003" marT="0" marB="0" anchor="ctr"/>
                </a:tc>
                <a:extLst>
                  <a:ext uri="{0D108BD9-81ED-4DB2-BD59-A6C34878D82A}">
                    <a16:rowId xmlns:a16="http://schemas.microsoft.com/office/drawing/2014/main" val="3161309323"/>
                  </a:ext>
                </a:extLst>
              </a:tr>
              <a:tr h="377493">
                <a:tc>
                  <a:txBody>
                    <a:bodyPr/>
                    <a:lstStyle/>
                    <a:p>
                      <a:pPr algn="just"/>
                      <a:r>
                        <a:rPr lang="en-US" sz="1800" kern="100" baseline="0">
                          <a:effectLst/>
                          <a:latin typeface="Times New Roman" panose="02020603050405020304" pitchFamily="18" charset="0"/>
                          <a:ea typeface="+mn-ea"/>
                        </a:rPr>
                        <a:t>2021-01-08 15:36:05</a:t>
                      </a:r>
                      <a:endParaRPr lang="zh-CN" sz="1800" kern="100" baseline="0">
                        <a:effectLst/>
                        <a:latin typeface="Times New Roman" panose="02020603050405020304" pitchFamily="18" charset="0"/>
                        <a:ea typeface="+mn-ea"/>
                        <a:cs typeface="Times New Roman" panose="02020603050405020304" pitchFamily="18" charset="0"/>
                      </a:endParaRPr>
                    </a:p>
                  </a:txBody>
                  <a:tcPr marL="42003" marR="42003" marT="0" marB="0"/>
                </a:tc>
                <a:tc>
                  <a:txBody>
                    <a:bodyPr/>
                    <a:lstStyle/>
                    <a:p>
                      <a:pPr algn="just"/>
                      <a:r>
                        <a:rPr lang="en-US" sz="1800" kern="100" baseline="0" dirty="0">
                          <a:effectLst/>
                          <a:latin typeface="Times New Roman" panose="02020603050405020304" pitchFamily="18" charset="0"/>
                          <a:ea typeface="+mn-ea"/>
                        </a:rPr>
                        <a:t>109513.0</a:t>
                      </a:r>
                      <a:endParaRPr lang="zh-CN" sz="1800" kern="100" baseline="0" dirty="0">
                        <a:effectLst/>
                        <a:latin typeface="Times New Roman" panose="02020603050405020304" pitchFamily="18" charset="0"/>
                        <a:ea typeface="+mn-ea"/>
                        <a:cs typeface="Times New Roman" panose="02020603050405020304" pitchFamily="18" charset="0"/>
                      </a:endParaRPr>
                    </a:p>
                  </a:txBody>
                  <a:tcPr marL="42003" marR="42003" marT="0" marB="0" anchor="ctr"/>
                </a:tc>
                <a:tc>
                  <a:txBody>
                    <a:bodyPr/>
                    <a:lstStyle/>
                    <a:p>
                      <a:pPr algn="just"/>
                      <a:r>
                        <a:rPr lang="en-US" sz="1800" kern="100" baseline="0" dirty="0">
                          <a:effectLst/>
                          <a:latin typeface="Times New Roman" panose="02020603050405020304" pitchFamily="18" charset="0"/>
                          <a:ea typeface="+mn-ea"/>
                        </a:rPr>
                        <a:t>2021-01-08 15:36:34</a:t>
                      </a:r>
                      <a:endParaRPr lang="zh-CN" sz="1800" kern="100" baseline="0" dirty="0">
                        <a:effectLst/>
                        <a:latin typeface="Times New Roman" panose="02020603050405020304" pitchFamily="18" charset="0"/>
                        <a:ea typeface="+mn-ea"/>
                        <a:cs typeface="Times New Roman" panose="02020603050405020304" pitchFamily="18" charset="0"/>
                      </a:endParaRPr>
                    </a:p>
                  </a:txBody>
                  <a:tcPr marL="42003" marR="42003" marT="0" marB="0"/>
                </a:tc>
                <a:tc>
                  <a:txBody>
                    <a:bodyPr/>
                    <a:lstStyle/>
                    <a:p>
                      <a:pPr algn="just"/>
                      <a:r>
                        <a:rPr lang="en-US" sz="1800" kern="100" baseline="0" dirty="0">
                          <a:effectLst/>
                          <a:latin typeface="Times New Roman" panose="02020603050405020304" pitchFamily="18" charset="0"/>
                          <a:ea typeface="+mn-ea"/>
                        </a:rPr>
                        <a:t>109513.0</a:t>
                      </a:r>
                      <a:endParaRPr lang="zh-CN" sz="1800" kern="100" baseline="0" dirty="0">
                        <a:effectLst/>
                        <a:latin typeface="Times New Roman" panose="02020603050405020304" pitchFamily="18" charset="0"/>
                        <a:ea typeface="+mn-ea"/>
                        <a:cs typeface="Times New Roman" panose="02020603050405020304" pitchFamily="18" charset="0"/>
                      </a:endParaRPr>
                    </a:p>
                  </a:txBody>
                  <a:tcPr marL="42003" marR="42003" marT="0" marB="0" anchor="ctr"/>
                </a:tc>
                <a:extLst>
                  <a:ext uri="{0D108BD9-81ED-4DB2-BD59-A6C34878D82A}">
                    <a16:rowId xmlns:a16="http://schemas.microsoft.com/office/drawing/2014/main" val="3500034961"/>
                  </a:ext>
                </a:extLst>
              </a:tr>
              <a:tr h="377493">
                <a:tc>
                  <a:txBody>
                    <a:bodyPr/>
                    <a:lstStyle/>
                    <a:p>
                      <a:pPr algn="just"/>
                      <a:r>
                        <a:rPr lang="en-US" sz="1800" kern="100" baseline="0">
                          <a:effectLst/>
                          <a:latin typeface="Times New Roman" panose="02020603050405020304" pitchFamily="18" charset="0"/>
                          <a:ea typeface="+mn-ea"/>
                        </a:rPr>
                        <a:t>2021-01-08 15:36:08</a:t>
                      </a:r>
                      <a:endParaRPr lang="zh-CN" sz="1800" kern="100" baseline="0">
                        <a:effectLst/>
                        <a:latin typeface="Times New Roman" panose="02020603050405020304" pitchFamily="18" charset="0"/>
                        <a:ea typeface="+mn-ea"/>
                        <a:cs typeface="Times New Roman" panose="02020603050405020304" pitchFamily="18" charset="0"/>
                      </a:endParaRPr>
                    </a:p>
                  </a:txBody>
                  <a:tcPr marL="42003" marR="42003" marT="0" marB="0"/>
                </a:tc>
                <a:tc>
                  <a:txBody>
                    <a:bodyPr/>
                    <a:lstStyle/>
                    <a:p>
                      <a:pPr algn="just"/>
                      <a:r>
                        <a:rPr lang="en-US" sz="1800" kern="100" baseline="0" dirty="0">
                          <a:effectLst/>
                          <a:latin typeface="Times New Roman" panose="02020603050405020304" pitchFamily="18" charset="0"/>
                          <a:ea typeface="+mn-ea"/>
                        </a:rPr>
                        <a:t>109513.0</a:t>
                      </a:r>
                      <a:endParaRPr lang="zh-CN" sz="1800" kern="100" baseline="0" dirty="0">
                        <a:effectLst/>
                        <a:latin typeface="Times New Roman" panose="02020603050405020304" pitchFamily="18" charset="0"/>
                        <a:ea typeface="+mn-ea"/>
                        <a:cs typeface="Times New Roman" panose="02020603050405020304" pitchFamily="18" charset="0"/>
                      </a:endParaRPr>
                    </a:p>
                  </a:txBody>
                  <a:tcPr marL="42003" marR="42003" marT="0" marB="0" anchor="ctr"/>
                </a:tc>
                <a:tc>
                  <a:txBody>
                    <a:bodyPr/>
                    <a:lstStyle/>
                    <a:p>
                      <a:pPr algn="just"/>
                      <a:r>
                        <a:rPr lang="en-US" sz="1800" kern="100" baseline="0">
                          <a:effectLst/>
                          <a:latin typeface="Times New Roman" panose="02020603050405020304" pitchFamily="18" charset="0"/>
                          <a:ea typeface="+mn-ea"/>
                        </a:rPr>
                        <a:t> </a:t>
                      </a:r>
                      <a:endParaRPr lang="zh-CN" sz="1800" kern="100" baseline="0">
                        <a:effectLst/>
                        <a:latin typeface="Times New Roman" panose="02020603050405020304" pitchFamily="18" charset="0"/>
                        <a:ea typeface="+mn-ea"/>
                        <a:cs typeface="Times New Roman" panose="02020603050405020304" pitchFamily="18" charset="0"/>
                      </a:endParaRPr>
                    </a:p>
                  </a:txBody>
                  <a:tcPr marL="42003" marR="42003" marT="0" marB="0" anchor="ctr"/>
                </a:tc>
                <a:tc>
                  <a:txBody>
                    <a:bodyPr/>
                    <a:lstStyle/>
                    <a:p>
                      <a:pPr algn="just"/>
                      <a:r>
                        <a:rPr lang="en-US" sz="1800" kern="100" baseline="0" dirty="0">
                          <a:effectLst/>
                          <a:latin typeface="Times New Roman" panose="02020603050405020304" pitchFamily="18" charset="0"/>
                          <a:ea typeface="+mn-ea"/>
                        </a:rPr>
                        <a:t> </a:t>
                      </a:r>
                      <a:endParaRPr lang="zh-CN" sz="1800" kern="100" baseline="0" dirty="0">
                        <a:effectLst/>
                        <a:latin typeface="Times New Roman" panose="02020603050405020304" pitchFamily="18" charset="0"/>
                        <a:ea typeface="+mn-ea"/>
                        <a:cs typeface="Times New Roman" panose="02020603050405020304" pitchFamily="18" charset="0"/>
                      </a:endParaRPr>
                    </a:p>
                  </a:txBody>
                  <a:tcPr marL="42003" marR="42003" marT="0" marB="0" anchor="ctr"/>
                </a:tc>
                <a:extLst>
                  <a:ext uri="{0D108BD9-81ED-4DB2-BD59-A6C34878D82A}">
                    <a16:rowId xmlns:a16="http://schemas.microsoft.com/office/drawing/2014/main" val="3993051036"/>
                  </a:ext>
                </a:extLst>
              </a:tr>
            </a:tbl>
          </a:graphicData>
        </a:graphic>
      </p:graphicFrame>
    </p:spTree>
    <p:extLst>
      <p:ext uri="{BB962C8B-B14F-4D97-AF65-F5344CB8AC3E}">
        <p14:creationId xmlns:p14="http://schemas.microsoft.com/office/powerpoint/2010/main" val="262208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3264947" y="1830662"/>
            <a:ext cx="5910" cy="33255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flipV="1">
            <a:off x="2649785" y="2414337"/>
            <a:ext cx="7312361" cy="8006"/>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21343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 name="AutoShape 17">
            <a:hlinkClick r:id="rId2" action="ppaction://hlinksldjump"/>
            <a:extLst>
              <a:ext uri="{FF2B5EF4-FFF2-40B4-BE49-F238E27FC236}">
                <a16:creationId xmlns:a16="http://schemas.microsoft.com/office/drawing/2014/main" id="{4997871B-E7BB-4D54-93A1-FFDCB109D603}"/>
              </a:ext>
            </a:extLst>
          </p:cNvPr>
          <p:cNvSpPr>
            <a:spLocks noChangeArrowheads="1"/>
          </p:cNvSpPr>
          <p:nvPr/>
        </p:nvSpPr>
        <p:spPr bwMode="auto">
          <a:xfrm>
            <a:off x="4000531" y="3091272"/>
            <a:ext cx="5639086"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sym typeface="微软雅黑" pitchFamily="34" charset="-122"/>
              </a:rPr>
              <a:t>预处理竞赛网站用户访问数据</a:t>
            </a:r>
            <a:endParaRPr lang="en-US" altLang="zh-CN" sz="2400" b="1" dirty="0">
              <a:latin typeface="Times New Roman" panose="02020603050405020304" pitchFamily="18" charset="0"/>
              <a:ea typeface="宋体" panose="02010600030101010101" pitchFamily="2" charset="-122"/>
              <a:sym typeface="微软雅黑" pitchFamily="34" charset="-122"/>
            </a:endParaRP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2062343"/>
            <a:ext cx="5644996"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chemeClr val="bg1"/>
                </a:solidFill>
                <a:latin typeface="Times New Roman" panose="02020603050405020304" pitchFamily="18" charset="0"/>
                <a:ea typeface="宋体" panose="02010600030101010101" pitchFamily="2" charset="-122"/>
                <a:sym typeface="微软雅黑" pitchFamily="34" charset="-122"/>
              </a:rPr>
              <a:t>了解竞赛网站用户行为分析的背景和方法</a:t>
            </a:r>
            <a:endParaRPr lang="zh-CN" altLang="en-US" sz="2400" b="1" dirty="0">
              <a:solidFill>
                <a:schemeClr val="bg1"/>
              </a:solidFill>
              <a:latin typeface="Times New Roman" panose="02020603050405020304" pitchFamily="18" charset="0"/>
              <a:ea typeface="宋体" panose="02010600030101010101" pitchFamily="2" charset="-122"/>
            </a:endParaRPr>
          </a:p>
        </p:txBody>
      </p:sp>
      <p:sp>
        <p:nvSpPr>
          <p:cNvPr id="15"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31092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p>
        </p:txBody>
      </p:sp>
      <p:sp>
        <p:nvSpPr>
          <p:cNvPr id="21" name="AutoShape 17">
            <a:hlinkClick r:id="rId3" action="ppaction://hlinksldjump"/>
            <a:extLst>
              <a:ext uri="{FF2B5EF4-FFF2-40B4-BE49-F238E27FC236}">
                <a16:creationId xmlns:a16="http://schemas.microsoft.com/office/drawing/2014/main" id="{4997871B-E7BB-4D54-93A1-FFDCB109D603}"/>
              </a:ext>
            </a:extLst>
          </p:cNvPr>
          <p:cNvSpPr>
            <a:spLocks noChangeArrowheads="1"/>
          </p:cNvSpPr>
          <p:nvPr/>
        </p:nvSpPr>
        <p:spPr bwMode="auto">
          <a:xfrm>
            <a:off x="4012450" y="4143473"/>
            <a:ext cx="5639086"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对竞赛网站用户进行分群</a:t>
            </a:r>
          </a:p>
        </p:txBody>
      </p:sp>
      <p:sp>
        <p:nvSpPr>
          <p:cNvPr id="22"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41614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p>
        </p:txBody>
      </p:sp>
    </p:spTree>
    <p:extLst>
      <p:ext uri="{BB962C8B-B14F-4D97-AF65-F5344CB8AC3E}">
        <p14:creationId xmlns:p14="http://schemas.microsoft.com/office/powerpoint/2010/main" val="3154629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pPr marL="361950" indent="-361950"/>
            <a:r>
              <a:rPr lang="zh-CN" altLang="en-US" dirty="0"/>
              <a:t>数据中的</a:t>
            </a:r>
            <a:r>
              <a:rPr lang="en-US" altLang="zh-CN" dirty="0" err="1"/>
              <a:t>page_path</a:t>
            </a:r>
            <a:r>
              <a:rPr lang="zh-CN" altLang="en-US" dirty="0"/>
              <a:t>特征为用户点击的网址。</a:t>
            </a:r>
            <a:endParaRPr lang="en-US" altLang="zh-CN" dirty="0"/>
          </a:p>
          <a:p>
            <a:pPr marL="361950" indent="-361950"/>
            <a:r>
              <a:rPr lang="zh-CN" altLang="zh-CN" dirty="0"/>
              <a:t>无法直接从网址中获取用户的行为习惯。因此，还需对</a:t>
            </a:r>
            <a:r>
              <a:rPr lang="en-US" altLang="zh-CN" dirty="0" err="1"/>
              <a:t>page_path</a:t>
            </a:r>
            <a:r>
              <a:rPr lang="zh-CN" altLang="zh-CN" dirty="0"/>
              <a:t>特征进行结构化的处理。</a:t>
            </a:r>
            <a:endParaRPr lang="en-US" altLang="zh-CN" dirty="0"/>
          </a:p>
          <a:p>
            <a:pPr marL="361950" indent="-361950"/>
            <a:r>
              <a:rPr lang="zh-CN" altLang="en-US" dirty="0"/>
              <a:t>竞赛网站的网页大致可以划分为</a:t>
            </a:r>
            <a:r>
              <a:rPr lang="en-US" altLang="zh-CN" dirty="0"/>
              <a:t>5</a:t>
            </a:r>
            <a:r>
              <a:rPr lang="zh-CN" altLang="en-US" dirty="0"/>
              <a:t>个类别。</a:t>
            </a:r>
            <a:endParaRPr lang="en-US" altLang="zh-CN" dirty="0"/>
          </a:p>
          <a:p>
            <a:pPr marL="720000">
              <a:buFont typeface="Arial" panose="020B0604020202020204" pitchFamily="34" charset="0"/>
              <a:buChar char="•"/>
            </a:pPr>
            <a:r>
              <a:rPr lang="zh-CN" altLang="en-US" dirty="0"/>
              <a:t>教学资源</a:t>
            </a:r>
            <a:endParaRPr lang="en-US" altLang="zh-CN" dirty="0"/>
          </a:p>
          <a:p>
            <a:pPr marL="720000">
              <a:buFont typeface="Arial" panose="020B0604020202020204" pitchFamily="34" charset="0"/>
              <a:buChar char="•"/>
            </a:pPr>
            <a:r>
              <a:rPr lang="zh-CN" altLang="en-US" dirty="0"/>
              <a:t>竞赛</a:t>
            </a:r>
            <a:endParaRPr lang="en-US" altLang="zh-CN" dirty="0"/>
          </a:p>
          <a:p>
            <a:pPr marL="720000">
              <a:buFont typeface="Arial" panose="020B0604020202020204" pitchFamily="34" charset="0"/>
              <a:buChar char="•"/>
            </a:pPr>
            <a:r>
              <a:rPr lang="zh-CN" altLang="en-US" dirty="0"/>
              <a:t>新闻动态</a:t>
            </a:r>
            <a:endParaRPr lang="en-US" altLang="zh-CN" dirty="0"/>
          </a:p>
          <a:p>
            <a:pPr marL="720000">
              <a:buFont typeface="Arial" panose="020B0604020202020204" pitchFamily="34" charset="0"/>
              <a:buChar char="•"/>
            </a:pPr>
            <a:r>
              <a:rPr lang="zh-CN" altLang="en-US" dirty="0"/>
              <a:t>项目与合作</a:t>
            </a:r>
            <a:endParaRPr lang="en-US" altLang="zh-CN" dirty="0"/>
          </a:p>
          <a:p>
            <a:pPr marL="720000">
              <a:buFont typeface="Arial" panose="020B0604020202020204" pitchFamily="34" charset="0"/>
              <a:buChar char="•"/>
            </a:pPr>
            <a:r>
              <a:rPr lang="zh-CN" altLang="en-US" dirty="0"/>
              <a:t>优秀作品</a:t>
            </a:r>
          </a:p>
          <a:p>
            <a:pPr marL="361950" indent="-361950"/>
            <a:endParaRPr lang="zh-CN" altLang="en-US"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kumimoji="0" lang="zh-CN" altLang="en-US" dirty="0">
                <a:ea typeface="宋体" panose="02010600030101010101" pitchFamily="2" charset="-122"/>
              </a:rPr>
              <a:t>网页分类</a:t>
            </a:r>
            <a:endParaRPr lang="zh-CN" altLang="en-US" dirty="0">
              <a:ea typeface="宋体" panose="02010600030101010101" pitchFamily="2" charset="-122"/>
            </a:endParaRPr>
          </a:p>
        </p:txBody>
      </p:sp>
    </p:spTree>
    <p:extLst>
      <p:ext uri="{BB962C8B-B14F-4D97-AF65-F5344CB8AC3E}">
        <p14:creationId xmlns:p14="http://schemas.microsoft.com/office/powerpoint/2010/main" val="355947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fade">
                                      <p:cBhvr>
                                        <p:cTn id="12" dur="500"/>
                                        <p:tgtEl>
                                          <p:spTgt spid="22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0">
                                            <p:txEl>
                                              <p:pRg st="2" end="2"/>
                                            </p:txEl>
                                          </p:spTgt>
                                        </p:tgtEl>
                                        <p:attrNameLst>
                                          <p:attrName>style.visibility</p:attrName>
                                        </p:attrNameLst>
                                      </p:cBhvr>
                                      <p:to>
                                        <p:strVal val="visible"/>
                                      </p:to>
                                    </p:set>
                                    <p:animEffect transition="in" filter="fade">
                                      <p:cBhvr>
                                        <p:cTn id="17" dur="500"/>
                                        <p:tgtEl>
                                          <p:spTgt spid="225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530">
                                            <p:txEl>
                                              <p:pRg st="3" end="3"/>
                                            </p:txEl>
                                          </p:spTgt>
                                        </p:tgtEl>
                                        <p:attrNameLst>
                                          <p:attrName>style.visibility</p:attrName>
                                        </p:attrNameLst>
                                      </p:cBhvr>
                                      <p:to>
                                        <p:strVal val="visible"/>
                                      </p:to>
                                    </p:set>
                                    <p:animEffect transition="in" filter="fade">
                                      <p:cBhvr>
                                        <p:cTn id="22" dur="500"/>
                                        <p:tgtEl>
                                          <p:spTgt spid="225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530">
                                            <p:txEl>
                                              <p:pRg st="4" end="4"/>
                                            </p:txEl>
                                          </p:spTgt>
                                        </p:tgtEl>
                                        <p:attrNameLst>
                                          <p:attrName>style.visibility</p:attrName>
                                        </p:attrNameLst>
                                      </p:cBhvr>
                                      <p:to>
                                        <p:strVal val="visible"/>
                                      </p:to>
                                    </p:set>
                                    <p:animEffect transition="in" filter="fade">
                                      <p:cBhvr>
                                        <p:cTn id="27" dur="500"/>
                                        <p:tgtEl>
                                          <p:spTgt spid="2253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530">
                                            <p:txEl>
                                              <p:pRg st="5" end="5"/>
                                            </p:txEl>
                                          </p:spTgt>
                                        </p:tgtEl>
                                        <p:attrNameLst>
                                          <p:attrName>style.visibility</p:attrName>
                                        </p:attrNameLst>
                                      </p:cBhvr>
                                      <p:to>
                                        <p:strVal val="visible"/>
                                      </p:to>
                                    </p:set>
                                    <p:animEffect transition="in" filter="fade">
                                      <p:cBhvr>
                                        <p:cTn id="32" dur="500"/>
                                        <p:tgtEl>
                                          <p:spTgt spid="2253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530">
                                            <p:txEl>
                                              <p:pRg st="6" end="6"/>
                                            </p:txEl>
                                          </p:spTgt>
                                        </p:tgtEl>
                                        <p:attrNameLst>
                                          <p:attrName>style.visibility</p:attrName>
                                        </p:attrNameLst>
                                      </p:cBhvr>
                                      <p:to>
                                        <p:strVal val="visible"/>
                                      </p:to>
                                    </p:set>
                                    <p:animEffect transition="in" filter="fade">
                                      <p:cBhvr>
                                        <p:cTn id="37" dur="500"/>
                                        <p:tgtEl>
                                          <p:spTgt spid="2253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530">
                                            <p:txEl>
                                              <p:pRg st="7" end="7"/>
                                            </p:txEl>
                                          </p:spTgt>
                                        </p:tgtEl>
                                        <p:attrNameLst>
                                          <p:attrName>style.visibility</p:attrName>
                                        </p:attrNameLst>
                                      </p:cBhvr>
                                      <p:to>
                                        <p:strVal val="visible"/>
                                      </p:to>
                                    </p:set>
                                    <p:animEffect transition="in" filter="fade">
                                      <p:cBhvr>
                                        <p:cTn id="42" dur="500"/>
                                        <p:tgtEl>
                                          <p:spTgt spid="225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a:xfrm>
            <a:off x="423819" y="1104181"/>
            <a:ext cx="6469349" cy="5052713"/>
          </a:xfrm>
        </p:spPr>
        <p:txBody>
          <a:bodyPr/>
          <a:lstStyle/>
          <a:p>
            <a:pPr marL="361950" indent="-361950"/>
            <a:r>
              <a:rPr lang="zh-CN" altLang="zh-CN" dirty="0"/>
              <a:t>网址的具体形式为“前缀</a:t>
            </a:r>
            <a:r>
              <a:rPr lang="en-US" altLang="zh-CN" dirty="0"/>
              <a:t>/</a:t>
            </a:r>
            <a:r>
              <a:rPr lang="zh-CN" altLang="zh-CN" dirty="0"/>
              <a:t>栏目符号</a:t>
            </a:r>
            <a:r>
              <a:rPr lang="en-US" altLang="zh-CN" dirty="0"/>
              <a:t>/</a:t>
            </a:r>
            <a:r>
              <a:rPr lang="zh-CN" altLang="zh-CN" dirty="0"/>
              <a:t>具体内容号</a:t>
            </a:r>
            <a:r>
              <a:rPr lang="en-US" altLang="zh-CN" dirty="0"/>
              <a:t>.</a:t>
            </a:r>
            <a:r>
              <a:rPr lang="zh-CN" altLang="zh-CN" dirty="0"/>
              <a:t>后缀”</a:t>
            </a:r>
            <a:r>
              <a:rPr lang="zh-CN" altLang="en-US" dirty="0"/>
              <a:t>。</a:t>
            </a:r>
            <a:endParaRPr lang="en-US" altLang="zh-CN" dirty="0"/>
          </a:p>
          <a:p>
            <a:pPr marL="361950" indent="-361950"/>
            <a:r>
              <a:rPr lang="zh-CN" altLang="en-US" dirty="0"/>
              <a:t>网址的栏目符号是对网页进行分类的主要依据，栏目符号的字段和所属类别已经整理在网页相关信息表中。</a:t>
            </a:r>
            <a:endParaRPr lang="en-US" altLang="zh-CN" dirty="0"/>
          </a:p>
          <a:p>
            <a:pPr marL="361950" indent="-361950"/>
            <a:r>
              <a:rPr lang="zh-CN" altLang="en-US" dirty="0"/>
              <a:t>部分网页相关信息表如表所示。</a:t>
            </a:r>
          </a:p>
          <a:p>
            <a:pPr marL="361950" indent="-361950"/>
            <a:endParaRPr lang="zh-CN" altLang="en-US"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kumimoji="0" lang="zh-CN" altLang="en-US" dirty="0">
                <a:ea typeface="宋体" panose="02010600030101010101" pitchFamily="2" charset="-122"/>
              </a:rPr>
              <a:t>网页分类</a:t>
            </a:r>
            <a:endParaRPr lang="zh-CN" altLang="en-US" dirty="0">
              <a:ea typeface="宋体" panose="02010600030101010101" pitchFamily="2" charset="-122"/>
            </a:endParaRPr>
          </a:p>
        </p:txBody>
      </p:sp>
      <p:graphicFrame>
        <p:nvGraphicFramePr>
          <p:cNvPr id="2" name="表格 1">
            <a:extLst>
              <a:ext uri="{FF2B5EF4-FFF2-40B4-BE49-F238E27FC236}">
                <a16:creationId xmlns:a16="http://schemas.microsoft.com/office/drawing/2014/main" id="{5AE08A51-4882-4C5C-A431-DE275D799995}"/>
              </a:ext>
            </a:extLst>
          </p:cNvPr>
          <p:cNvGraphicFramePr>
            <a:graphicFrameLocks noGrp="1"/>
          </p:cNvGraphicFramePr>
          <p:nvPr>
            <p:extLst>
              <p:ext uri="{D42A27DB-BD31-4B8C-83A1-F6EECF244321}">
                <p14:modId xmlns:p14="http://schemas.microsoft.com/office/powerpoint/2010/main" val="372673157"/>
              </p:ext>
            </p:extLst>
          </p:nvPr>
        </p:nvGraphicFramePr>
        <p:xfrm>
          <a:off x="6917088" y="1024368"/>
          <a:ext cx="4156500" cy="5348865"/>
        </p:xfrm>
        <a:graphic>
          <a:graphicData uri="http://schemas.openxmlformats.org/drawingml/2006/table">
            <a:tbl>
              <a:tblPr firstRow="1" bandRow="1">
                <a:tableStyleId>{5C22544A-7EE6-4342-B048-85BDC9FD1C3A}</a:tableStyleId>
              </a:tblPr>
              <a:tblGrid>
                <a:gridCol w="1616506">
                  <a:extLst>
                    <a:ext uri="{9D8B030D-6E8A-4147-A177-3AD203B41FA5}">
                      <a16:colId xmlns:a16="http://schemas.microsoft.com/office/drawing/2014/main" val="3744018859"/>
                    </a:ext>
                  </a:extLst>
                </a:gridCol>
                <a:gridCol w="1500868">
                  <a:extLst>
                    <a:ext uri="{9D8B030D-6E8A-4147-A177-3AD203B41FA5}">
                      <a16:colId xmlns:a16="http://schemas.microsoft.com/office/drawing/2014/main" val="937035141"/>
                    </a:ext>
                  </a:extLst>
                </a:gridCol>
                <a:gridCol w="1039126">
                  <a:extLst>
                    <a:ext uri="{9D8B030D-6E8A-4147-A177-3AD203B41FA5}">
                      <a16:colId xmlns:a16="http://schemas.microsoft.com/office/drawing/2014/main" val="1364365987"/>
                    </a:ext>
                  </a:extLst>
                </a:gridCol>
              </a:tblGrid>
              <a:tr h="340784">
                <a:tc>
                  <a:txBody>
                    <a:bodyPr/>
                    <a:lstStyle/>
                    <a:p>
                      <a:pPr algn="ctr"/>
                      <a:r>
                        <a:rPr lang="zh-CN" sz="1500" b="1" kern="100" baseline="0" dirty="0">
                          <a:effectLst/>
                        </a:rPr>
                        <a:t>字段</a:t>
                      </a:r>
                      <a:endParaRPr lang="zh-CN" sz="1500" b="1" kern="100" baseline="0" dirty="0">
                        <a:effectLst/>
                        <a:latin typeface="Times New Roman" panose="02020603050405020304" pitchFamily="18" charset="0"/>
                        <a:ea typeface="+mn-ea"/>
                        <a:cs typeface="Times New Roman" panose="02020603050405020304" pitchFamily="18" charset="0"/>
                      </a:endParaRPr>
                    </a:p>
                  </a:txBody>
                  <a:tcPr marL="33602" marR="33602" marT="0" marB="0" anchor="ctr"/>
                </a:tc>
                <a:tc>
                  <a:txBody>
                    <a:bodyPr/>
                    <a:lstStyle/>
                    <a:p>
                      <a:pPr algn="ctr"/>
                      <a:r>
                        <a:rPr lang="zh-CN" sz="1500" b="1" kern="100" baseline="0" dirty="0">
                          <a:effectLst/>
                        </a:rPr>
                        <a:t>说明</a:t>
                      </a:r>
                      <a:endParaRPr lang="zh-CN" sz="1500" b="1" kern="100" baseline="0" dirty="0">
                        <a:effectLst/>
                        <a:latin typeface="Times New Roman" panose="02020603050405020304" pitchFamily="18" charset="0"/>
                        <a:ea typeface="+mn-ea"/>
                        <a:cs typeface="Times New Roman" panose="02020603050405020304" pitchFamily="18" charset="0"/>
                      </a:endParaRPr>
                    </a:p>
                  </a:txBody>
                  <a:tcPr marL="33602" marR="33602" marT="0" marB="0" anchor="ctr"/>
                </a:tc>
                <a:tc>
                  <a:txBody>
                    <a:bodyPr/>
                    <a:lstStyle/>
                    <a:p>
                      <a:pPr algn="ctr"/>
                      <a:r>
                        <a:rPr lang="zh-CN" sz="1500" b="1" kern="100" baseline="0" dirty="0">
                          <a:effectLst/>
                        </a:rPr>
                        <a:t>分类</a:t>
                      </a:r>
                      <a:endParaRPr lang="zh-CN" sz="1500" b="1" kern="100" baseline="0" dirty="0">
                        <a:effectLst/>
                        <a:latin typeface="Times New Roman" panose="02020603050405020304" pitchFamily="18" charset="0"/>
                        <a:ea typeface="+mn-ea"/>
                        <a:cs typeface="Times New Roman" panose="02020603050405020304" pitchFamily="18" charset="0"/>
                      </a:endParaRPr>
                    </a:p>
                  </a:txBody>
                  <a:tcPr marL="33602" marR="33602" marT="0" marB="0" anchor="ctr"/>
                </a:tc>
                <a:extLst>
                  <a:ext uri="{0D108BD9-81ED-4DB2-BD59-A6C34878D82A}">
                    <a16:rowId xmlns:a16="http://schemas.microsoft.com/office/drawing/2014/main" val="872082524"/>
                  </a:ext>
                </a:extLst>
              </a:tr>
              <a:tr h="340784">
                <a:tc>
                  <a:txBody>
                    <a:bodyPr/>
                    <a:lstStyle/>
                    <a:p>
                      <a:pPr algn="just"/>
                      <a:r>
                        <a:rPr lang="en-US" sz="1500" b="0" kern="100" baseline="0" dirty="0" err="1">
                          <a:effectLst/>
                        </a:rPr>
                        <a:t>tj</a:t>
                      </a:r>
                      <a:r>
                        <a:rPr lang="en-US" sz="1500" b="0" kern="100" baseline="0" dirty="0">
                          <a:effectLst/>
                        </a:rPr>
                        <a:t>/</a:t>
                      </a:r>
                      <a:endParaRPr lang="zh-CN" sz="1500" b="0" kern="100" baseline="0" dirty="0">
                        <a:effectLst/>
                        <a:latin typeface="Times New Roman" panose="02020603050405020304" pitchFamily="18" charset="0"/>
                        <a:ea typeface="+mn-ea"/>
                        <a:cs typeface="Times New Roman" panose="02020603050405020304" pitchFamily="18" charset="0"/>
                      </a:endParaRPr>
                    </a:p>
                  </a:txBody>
                  <a:tcPr marL="33602" marR="33602" marT="0" marB="0" anchor="ctr"/>
                </a:tc>
                <a:tc>
                  <a:txBody>
                    <a:bodyPr/>
                    <a:lstStyle/>
                    <a:p>
                      <a:pPr algn="just"/>
                      <a:r>
                        <a:rPr lang="zh-CN" sz="1500" kern="100" baseline="0" dirty="0">
                          <a:effectLst/>
                        </a:rPr>
                        <a:t>图书配套资料</a:t>
                      </a:r>
                      <a:endParaRPr lang="zh-CN" sz="1500" kern="100" baseline="0" dirty="0">
                        <a:effectLst/>
                        <a:latin typeface="Times New Roman" panose="02020603050405020304" pitchFamily="18" charset="0"/>
                        <a:ea typeface="+mn-ea"/>
                        <a:cs typeface="Times New Roman" panose="02020603050405020304" pitchFamily="18" charset="0"/>
                      </a:endParaRPr>
                    </a:p>
                  </a:txBody>
                  <a:tcPr marL="33602" marR="33602" marT="0" marB="0" anchor="ctr"/>
                </a:tc>
                <a:tc>
                  <a:txBody>
                    <a:bodyPr/>
                    <a:lstStyle/>
                    <a:p>
                      <a:pPr algn="just"/>
                      <a:r>
                        <a:rPr lang="zh-CN" sz="1500" kern="100" baseline="0">
                          <a:effectLst/>
                        </a:rPr>
                        <a:t>教学资源</a:t>
                      </a:r>
                      <a:endParaRPr lang="zh-CN" sz="1500" kern="100" baseline="0">
                        <a:effectLst/>
                        <a:latin typeface="Times New Roman" panose="02020603050405020304" pitchFamily="18" charset="0"/>
                        <a:ea typeface="+mn-ea"/>
                        <a:cs typeface="Times New Roman" panose="02020603050405020304" pitchFamily="18" charset="0"/>
                      </a:endParaRPr>
                    </a:p>
                  </a:txBody>
                  <a:tcPr marL="33602" marR="33602" marT="0" marB="0" anchor="ctr"/>
                </a:tc>
                <a:extLst>
                  <a:ext uri="{0D108BD9-81ED-4DB2-BD59-A6C34878D82A}">
                    <a16:rowId xmlns:a16="http://schemas.microsoft.com/office/drawing/2014/main" val="3003796245"/>
                  </a:ext>
                </a:extLst>
              </a:tr>
              <a:tr h="340784">
                <a:tc>
                  <a:txBody>
                    <a:bodyPr/>
                    <a:lstStyle/>
                    <a:p>
                      <a:pPr algn="just"/>
                      <a:r>
                        <a:rPr lang="en-US" sz="1500" b="0" kern="100" baseline="0" dirty="0" err="1">
                          <a:effectLst/>
                        </a:rPr>
                        <a:t>zytj</a:t>
                      </a:r>
                      <a:r>
                        <a:rPr lang="en-US" sz="1500" b="0" kern="100" baseline="0" dirty="0">
                          <a:effectLst/>
                        </a:rPr>
                        <a:t>/</a:t>
                      </a:r>
                      <a:endParaRPr lang="zh-CN" sz="1500" b="0" kern="100" baseline="0" dirty="0">
                        <a:effectLst/>
                        <a:latin typeface="Times New Roman" panose="02020603050405020304" pitchFamily="18" charset="0"/>
                        <a:ea typeface="+mn-ea"/>
                        <a:cs typeface="Times New Roman" panose="02020603050405020304" pitchFamily="18" charset="0"/>
                      </a:endParaRPr>
                    </a:p>
                  </a:txBody>
                  <a:tcPr marL="33602" marR="33602" marT="0" marB="0" anchor="ctr"/>
                </a:tc>
                <a:tc>
                  <a:txBody>
                    <a:bodyPr/>
                    <a:lstStyle/>
                    <a:p>
                      <a:pPr algn="just"/>
                      <a:r>
                        <a:rPr lang="zh-CN" sz="1500" kern="100" baseline="0" dirty="0">
                          <a:effectLst/>
                        </a:rPr>
                        <a:t>教学资源</a:t>
                      </a:r>
                      <a:endParaRPr lang="zh-CN" sz="1500" kern="100" baseline="0" dirty="0">
                        <a:effectLst/>
                        <a:latin typeface="Times New Roman" panose="02020603050405020304" pitchFamily="18" charset="0"/>
                        <a:ea typeface="+mn-ea"/>
                        <a:cs typeface="Times New Roman" panose="02020603050405020304" pitchFamily="18" charset="0"/>
                      </a:endParaRPr>
                    </a:p>
                  </a:txBody>
                  <a:tcPr marL="33602" marR="33602" marT="0" marB="0" anchor="ctr"/>
                </a:tc>
                <a:tc>
                  <a:txBody>
                    <a:bodyPr/>
                    <a:lstStyle/>
                    <a:p>
                      <a:pPr algn="just"/>
                      <a:r>
                        <a:rPr lang="zh-CN" sz="1500" kern="100" baseline="0">
                          <a:effectLst/>
                        </a:rPr>
                        <a:t>教学资源</a:t>
                      </a:r>
                      <a:endParaRPr lang="zh-CN" sz="1500" kern="100" baseline="0">
                        <a:effectLst/>
                        <a:latin typeface="Times New Roman" panose="02020603050405020304" pitchFamily="18" charset="0"/>
                        <a:ea typeface="+mn-ea"/>
                        <a:cs typeface="Times New Roman" panose="02020603050405020304" pitchFamily="18" charset="0"/>
                      </a:endParaRPr>
                    </a:p>
                  </a:txBody>
                  <a:tcPr marL="33602" marR="33602" marT="0" marB="0" anchor="ctr"/>
                </a:tc>
                <a:extLst>
                  <a:ext uri="{0D108BD9-81ED-4DB2-BD59-A6C34878D82A}">
                    <a16:rowId xmlns:a16="http://schemas.microsoft.com/office/drawing/2014/main" val="3538541793"/>
                  </a:ext>
                </a:extLst>
              </a:tr>
              <a:tr h="340784">
                <a:tc>
                  <a:txBody>
                    <a:bodyPr/>
                    <a:lstStyle/>
                    <a:p>
                      <a:pPr algn="just"/>
                      <a:r>
                        <a:rPr lang="en-US" sz="1500" b="0" kern="100" baseline="0" dirty="0" err="1">
                          <a:effectLst/>
                        </a:rPr>
                        <a:t>jmgj</a:t>
                      </a:r>
                      <a:r>
                        <a:rPr lang="en-US" sz="1500" b="0" kern="100" baseline="0" dirty="0">
                          <a:effectLst/>
                        </a:rPr>
                        <a:t>/</a:t>
                      </a:r>
                      <a:endParaRPr lang="zh-CN" sz="1500" b="0" kern="100" baseline="0" dirty="0">
                        <a:effectLst/>
                        <a:latin typeface="Times New Roman" panose="02020603050405020304" pitchFamily="18" charset="0"/>
                        <a:ea typeface="+mn-ea"/>
                        <a:cs typeface="Times New Roman" panose="02020603050405020304" pitchFamily="18" charset="0"/>
                      </a:endParaRPr>
                    </a:p>
                  </a:txBody>
                  <a:tcPr marL="33602" marR="33602" marT="0" marB="0" anchor="ctr"/>
                </a:tc>
                <a:tc>
                  <a:txBody>
                    <a:bodyPr/>
                    <a:lstStyle/>
                    <a:p>
                      <a:pPr algn="just"/>
                      <a:r>
                        <a:rPr lang="zh-CN" sz="1500" kern="100" baseline="0">
                          <a:effectLst/>
                        </a:rPr>
                        <a:t>建模工具</a:t>
                      </a:r>
                      <a:endParaRPr lang="zh-CN" sz="1500" kern="100" baseline="0">
                        <a:effectLst/>
                        <a:latin typeface="Times New Roman" panose="02020603050405020304" pitchFamily="18" charset="0"/>
                        <a:ea typeface="+mn-ea"/>
                        <a:cs typeface="Times New Roman" panose="02020603050405020304" pitchFamily="18" charset="0"/>
                      </a:endParaRPr>
                    </a:p>
                  </a:txBody>
                  <a:tcPr marL="33602" marR="33602" marT="0" marB="0" anchor="ctr"/>
                </a:tc>
                <a:tc>
                  <a:txBody>
                    <a:bodyPr/>
                    <a:lstStyle/>
                    <a:p>
                      <a:pPr algn="just"/>
                      <a:r>
                        <a:rPr lang="zh-CN" sz="1500" kern="100" baseline="0">
                          <a:effectLst/>
                        </a:rPr>
                        <a:t>教学资源</a:t>
                      </a:r>
                      <a:endParaRPr lang="zh-CN" sz="1500" kern="100" baseline="0">
                        <a:effectLst/>
                        <a:latin typeface="Times New Roman" panose="02020603050405020304" pitchFamily="18" charset="0"/>
                        <a:ea typeface="+mn-ea"/>
                        <a:cs typeface="Times New Roman" panose="02020603050405020304" pitchFamily="18" charset="0"/>
                      </a:endParaRPr>
                    </a:p>
                  </a:txBody>
                  <a:tcPr marL="33602" marR="33602" marT="0" marB="0" anchor="ctr"/>
                </a:tc>
                <a:extLst>
                  <a:ext uri="{0D108BD9-81ED-4DB2-BD59-A6C34878D82A}">
                    <a16:rowId xmlns:a16="http://schemas.microsoft.com/office/drawing/2014/main" val="1413909631"/>
                  </a:ext>
                </a:extLst>
              </a:tr>
              <a:tr h="419819">
                <a:tc>
                  <a:txBody>
                    <a:bodyPr/>
                    <a:lstStyle/>
                    <a:p>
                      <a:pPr algn="just"/>
                      <a:r>
                        <a:rPr lang="en-US" sz="1500" b="0" kern="100" baseline="0" dirty="0" err="1">
                          <a:effectLst/>
                        </a:rPr>
                        <a:t>ganhuofenxiang</a:t>
                      </a:r>
                      <a:r>
                        <a:rPr lang="en-US" sz="1500" b="0" kern="100" baseline="0" dirty="0">
                          <a:effectLst/>
                        </a:rPr>
                        <a:t>/</a:t>
                      </a:r>
                      <a:endParaRPr lang="zh-CN" sz="1500" b="0" kern="100" baseline="0" dirty="0">
                        <a:effectLst/>
                        <a:latin typeface="Times New Roman" panose="02020603050405020304" pitchFamily="18" charset="0"/>
                        <a:ea typeface="+mn-ea"/>
                        <a:cs typeface="Times New Roman" panose="02020603050405020304" pitchFamily="18" charset="0"/>
                      </a:endParaRPr>
                    </a:p>
                  </a:txBody>
                  <a:tcPr marL="33602" marR="33602" marT="0" marB="0" anchor="ctr"/>
                </a:tc>
                <a:tc>
                  <a:txBody>
                    <a:bodyPr/>
                    <a:lstStyle/>
                    <a:p>
                      <a:pPr algn="just"/>
                      <a:r>
                        <a:rPr lang="zh-CN" sz="1500" kern="100" baseline="0" dirty="0">
                          <a:effectLst/>
                        </a:rPr>
                        <a:t>干货分享</a:t>
                      </a:r>
                      <a:endParaRPr lang="zh-CN" sz="1500" kern="100" baseline="0" dirty="0">
                        <a:effectLst/>
                        <a:latin typeface="Times New Roman" panose="02020603050405020304" pitchFamily="18" charset="0"/>
                        <a:ea typeface="+mn-ea"/>
                        <a:cs typeface="Times New Roman" panose="02020603050405020304" pitchFamily="18" charset="0"/>
                      </a:endParaRPr>
                    </a:p>
                  </a:txBody>
                  <a:tcPr marL="33602" marR="33602" marT="0" marB="0" anchor="ctr"/>
                </a:tc>
                <a:tc>
                  <a:txBody>
                    <a:bodyPr/>
                    <a:lstStyle/>
                    <a:p>
                      <a:pPr algn="just"/>
                      <a:r>
                        <a:rPr lang="zh-CN" sz="1500" kern="100" baseline="0">
                          <a:effectLst/>
                        </a:rPr>
                        <a:t>教学资源</a:t>
                      </a:r>
                      <a:endParaRPr lang="zh-CN" sz="1500" kern="100" baseline="0">
                        <a:effectLst/>
                        <a:latin typeface="Times New Roman" panose="02020603050405020304" pitchFamily="18" charset="0"/>
                        <a:ea typeface="+mn-ea"/>
                        <a:cs typeface="Times New Roman" panose="02020603050405020304" pitchFamily="18" charset="0"/>
                      </a:endParaRPr>
                    </a:p>
                  </a:txBody>
                  <a:tcPr marL="33602" marR="33602" marT="0" marB="0" anchor="ctr"/>
                </a:tc>
                <a:extLst>
                  <a:ext uri="{0D108BD9-81ED-4DB2-BD59-A6C34878D82A}">
                    <a16:rowId xmlns:a16="http://schemas.microsoft.com/office/drawing/2014/main" val="4211811703"/>
                  </a:ext>
                </a:extLst>
              </a:tr>
              <a:tr h="340784">
                <a:tc>
                  <a:txBody>
                    <a:bodyPr/>
                    <a:lstStyle/>
                    <a:p>
                      <a:pPr algn="just"/>
                      <a:r>
                        <a:rPr lang="en-US" sz="1500" b="0" kern="100" baseline="0" dirty="0">
                          <a:effectLst/>
                        </a:rPr>
                        <a:t>information/</a:t>
                      </a:r>
                      <a:endParaRPr lang="zh-CN" sz="1500" b="0" kern="100" baseline="0" dirty="0">
                        <a:effectLst/>
                        <a:latin typeface="Times New Roman" panose="02020603050405020304" pitchFamily="18" charset="0"/>
                        <a:ea typeface="+mn-ea"/>
                        <a:cs typeface="Times New Roman" panose="02020603050405020304" pitchFamily="18" charset="0"/>
                      </a:endParaRPr>
                    </a:p>
                  </a:txBody>
                  <a:tcPr marL="33602" marR="33602" marT="0" marB="0" anchor="ctr"/>
                </a:tc>
                <a:tc>
                  <a:txBody>
                    <a:bodyPr/>
                    <a:lstStyle/>
                    <a:p>
                      <a:pPr algn="just"/>
                      <a:r>
                        <a:rPr lang="zh-CN" sz="1500" kern="100" baseline="0" dirty="0">
                          <a:effectLst/>
                        </a:rPr>
                        <a:t>案例教程</a:t>
                      </a:r>
                      <a:endParaRPr lang="zh-CN" sz="1500" kern="100" baseline="0" dirty="0">
                        <a:effectLst/>
                        <a:latin typeface="Times New Roman" panose="02020603050405020304" pitchFamily="18" charset="0"/>
                        <a:ea typeface="+mn-ea"/>
                        <a:cs typeface="Times New Roman" panose="02020603050405020304" pitchFamily="18" charset="0"/>
                      </a:endParaRPr>
                    </a:p>
                  </a:txBody>
                  <a:tcPr marL="33602" marR="33602" marT="0" marB="0" anchor="ctr"/>
                </a:tc>
                <a:tc>
                  <a:txBody>
                    <a:bodyPr/>
                    <a:lstStyle/>
                    <a:p>
                      <a:pPr algn="just"/>
                      <a:r>
                        <a:rPr lang="zh-CN" sz="1500" kern="100" baseline="0" dirty="0">
                          <a:effectLst/>
                        </a:rPr>
                        <a:t>教学资源</a:t>
                      </a:r>
                      <a:endParaRPr lang="zh-CN" sz="1500" kern="100" baseline="0" dirty="0">
                        <a:effectLst/>
                        <a:latin typeface="Times New Roman" panose="02020603050405020304" pitchFamily="18" charset="0"/>
                        <a:ea typeface="+mn-ea"/>
                        <a:cs typeface="Times New Roman" panose="02020603050405020304" pitchFamily="18" charset="0"/>
                      </a:endParaRPr>
                    </a:p>
                  </a:txBody>
                  <a:tcPr marL="33602" marR="33602" marT="0" marB="0" anchor="ctr"/>
                </a:tc>
                <a:extLst>
                  <a:ext uri="{0D108BD9-81ED-4DB2-BD59-A6C34878D82A}">
                    <a16:rowId xmlns:a16="http://schemas.microsoft.com/office/drawing/2014/main" val="985653737"/>
                  </a:ext>
                </a:extLst>
              </a:tr>
              <a:tr h="419819">
                <a:tc>
                  <a:txBody>
                    <a:bodyPr/>
                    <a:lstStyle/>
                    <a:p>
                      <a:pPr algn="just"/>
                      <a:r>
                        <a:rPr lang="en-US" sz="1500" b="0" kern="100" baseline="0" dirty="0" err="1">
                          <a:effectLst/>
                        </a:rPr>
                        <a:t>rcfh</a:t>
                      </a:r>
                      <a:r>
                        <a:rPr lang="en-US" sz="1500" b="0" kern="100" baseline="0" dirty="0">
                          <a:effectLst/>
                        </a:rPr>
                        <a:t>/</a:t>
                      </a:r>
                      <a:endParaRPr lang="zh-CN" sz="1500" b="0" kern="100" baseline="0" dirty="0">
                        <a:effectLst/>
                        <a:latin typeface="Times New Roman" panose="02020603050405020304" pitchFamily="18" charset="0"/>
                        <a:ea typeface="+mn-ea"/>
                        <a:cs typeface="Times New Roman" panose="02020603050405020304" pitchFamily="18" charset="0"/>
                      </a:endParaRPr>
                    </a:p>
                  </a:txBody>
                  <a:tcPr marL="33602" marR="33602" marT="0" marB="0" anchor="ctr"/>
                </a:tc>
                <a:tc>
                  <a:txBody>
                    <a:bodyPr/>
                    <a:lstStyle/>
                    <a:p>
                      <a:pPr algn="just"/>
                      <a:r>
                        <a:rPr lang="zh-CN" sz="1500" kern="100" baseline="0" dirty="0">
                          <a:effectLst/>
                        </a:rPr>
                        <a:t>人才孵化</a:t>
                      </a:r>
                      <a:endParaRPr lang="zh-CN" sz="1500" kern="100" baseline="0" dirty="0">
                        <a:effectLst/>
                        <a:latin typeface="Times New Roman" panose="02020603050405020304" pitchFamily="18" charset="0"/>
                        <a:ea typeface="+mn-ea"/>
                        <a:cs typeface="Times New Roman" panose="02020603050405020304" pitchFamily="18" charset="0"/>
                      </a:endParaRPr>
                    </a:p>
                  </a:txBody>
                  <a:tcPr marL="33602" marR="33602" marT="0" marB="0" anchor="ctr"/>
                </a:tc>
                <a:tc>
                  <a:txBody>
                    <a:bodyPr/>
                    <a:lstStyle/>
                    <a:p>
                      <a:pPr algn="just"/>
                      <a:r>
                        <a:rPr lang="zh-CN" sz="1500" kern="100" baseline="0" dirty="0">
                          <a:effectLst/>
                        </a:rPr>
                        <a:t>项目与合作</a:t>
                      </a:r>
                      <a:endParaRPr lang="zh-CN" sz="1500" kern="100" baseline="0" dirty="0">
                        <a:effectLst/>
                        <a:latin typeface="Times New Roman" panose="02020603050405020304" pitchFamily="18" charset="0"/>
                        <a:ea typeface="+mn-ea"/>
                        <a:cs typeface="Times New Roman" panose="02020603050405020304" pitchFamily="18" charset="0"/>
                      </a:endParaRPr>
                    </a:p>
                  </a:txBody>
                  <a:tcPr marL="33602" marR="33602" marT="0" marB="0" anchor="ctr"/>
                </a:tc>
                <a:extLst>
                  <a:ext uri="{0D108BD9-81ED-4DB2-BD59-A6C34878D82A}">
                    <a16:rowId xmlns:a16="http://schemas.microsoft.com/office/drawing/2014/main" val="3253565308"/>
                  </a:ext>
                </a:extLst>
              </a:tr>
              <a:tr h="340784">
                <a:tc>
                  <a:txBody>
                    <a:bodyPr/>
                    <a:lstStyle/>
                    <a:p>
                      <a:pPr algn="just"/>
                      <a:r>
                        <a:rPr lang="en-US" sz="1500" b="0" kern="100" baseline="0" dirty="0" err="1">
                          <a:effectLst/>
                        </a:rPr>
                        <a:t>tzjingsai</a:t>
                      </a:r>
                      <a:r>
                        <a:rPr lang="en-US" sz="1500" b="0" kern="100" baseline="0" dirty="0">
                          <a:effectLst/>
                        </a:rPr>
                        <a:t>/</a:t>
                      </a:r>
                      <a:endParaRPr lang="zh-CN" sz="1500" b="0" kern="100" baseline="0" dirty="0">
                        <a:effectLst/>
                        <a:latin typeface="Times New Roman" panose="02020603050405020304" pitchFamily="18" charset="0"/>
                        <a:ea typeface="+mn-ea"/>
                        <a:cs typeface="Times New Roman" panose="02020603050405020304" pitchFamily="18" charset="0"/>
                      </a:endParaRPr>
                    </a:p>
                  </a:txBody>
                  <a:tcPr marL="33602" marR="33602" marT="0" marB="0" anchor="ctr"/>
                </a:tc>
                <a:tc>
                  <a:txBody>
                    <a:bodyPr/>
                    <a:lstStyle/>
                    <a:p>
                      <a:pPr algn="just"/>
                      <a:r>
                        <a:rPr lang="zh-CN" sz="1500" kern="100" baseline="0" dirty="0">
                          <a:effectLst/>
                        </a:rPr>
                        <a:t>竞赛</a:t>
                      </a:r>
                      <a:endParaRPr lang="zh-CN" sz="1500" kern="100" baseline="0" dirty="0">
                        <a:effectLst/>
                        <a:latin typeface="Times New Roman" panose="02020603050405020304" pitchFamily="18" charset="0"/>
                        <a:ea typeface="+mn-ea"/>
                        <a:cs typeface="Times New Roman" panose="02020603050405020304" pitchFamily="18" charset="0"/>
                      </a:endParaRPr>
                    </a:p>
                  </a:txBody>
                  <a:tcPr marL="33602" marR="33602" marT="0" marB="0" anchor="ctr"/>
                </a:tc>
                <a:tc>
                  <a:txBody>
                    <a:bodyPr/>
                    <a:lstStyle/>
                    <a:p>
                      <a:pPr algn="just"/>
                      <a:r>
                        <a:rPr lang="zh-CN" sz="1500" kern="100" baseline="0">
                          <a:effectLst/>
                        </a:rPr>
                        <a:t>竞赛</a:t>
                      </a:r>
                      <a:endParaRPr lang="zh-CN" sz="1500" kern="100" baseline="0">
                        <a:effectLst/>
                        <a:latin typeface="Times New Roman" panose="02020603050405020304" pitchFamily="18" charset="0"/>
                        <a:ea typeface="+mn-ea"/>
                        <a:cs typeface="Times New Roman" panose="02020603050405020304" pitchFamily="18" charset="0"/>
                      </a:endParaRPr>
                    </a:p>
                  </a:txBody>
                  <a:tcPr marL="33602" marR="33602" marT="0" marB="0" anchor="ctr"/>
                </a:tc>
                <a:extLst>
                  <a:ext uri="{0D108BD9-81ED-4DB2-BD59-A6C34878D82A}">
                    <a16:rowId xmlns:a16="http://schemas.microsoft.com/office/drawing/2014/main" val="2926753880"/>
                  </a:ext>
                </a:extLst>
              </a:tr>
              <a:tr h="340784">
                <a:tc>
                  <a:txBody>
                    <a:bodyPr/>
                    <a:lstStyle/>
                    <a:p>
                      <a:pPr algn="just"/>
                      <a:r>
                        <a:rPr lang="en-US" sz="1500" b="0" kern="100" baseline="0" dirty="0" err="1">
                          <a:effectLst/>
                        </a:rPr>
                        <a:t>jingsa</a:t>
                      </a:r>
                      <a:r>
                        <a:rPr lang="en-US" sz="1500" b="0" kern="100" baseline="0" dirty="0">
                          <a:effectLst/>
                        </a:rPr>
                        <a:t>/</a:t>
                      </a:r>
                      <a:endParaRPr lang="zh-CN" sz="1500" b="0" kern="100" baseline="0" dirty="0">
                        <a:effectLst/>
                        <a:latin typeface="Times New Roman" panose="02020603050405020304" pitchFamily="18" charset="0"/>
                        <a:ea typeface="+mn-ea"/>
                        <a:cs typeface="Times New Roman" panose="02020603050405020304" pitchFamily="18" charset="0"/>
                      </a:endParaRPr>
                    </a:p>
                  </a:txBody>
                  <a:tcPr marL="33602" marR="33602" marT="0" marB="0" anchor="ctr"/>
                </a:tc>
                <a:tc>
                  <a:txBody>
                    <a:bodyPr/>
                    <a:lstStyle/>
                    <a:p>
                      <a:pPr algn="just"/>
                      <a:r>
                        <a:rPr lang="zh-CN" sz="1500" kern="100" baseline="0" dirty="0">
                          <a:effectLst/>
                        </a:rPr>
                        <a:t>竞赛</a:t>
                      </a:r>
                      <a:endParaRPr lang="zh-CN" sz="1500" kern="100" baseline="0" dirty="0">
                        <a:effectLst/>
                        <a:latin typeface="Times New Roman" panose="02020603050405020304" pitchFamily="18" charset="0"/>
                        <a:ea typeface="+mn-ea"/>
                        <a:cs typeface="Times New Roman" panose="02020603050405020304" pitchFamily="18" charset="0"/>
                      </a:endParaRPr>
                    </a:p>
                  </a:txBody>
                  <a:tcPr marL="33602" marR="33602" marT="0" marB="0" anchor="ctr"/>
                </a:tc>
                <a:tc>
                  <a:txBody>
                    <a:bodyPr/>
                    <a:lstStyle/>
                    <a:p>
                      <a:pPr algn="just"/>
                      <a:r>
                        <a:rPr lang="zh-CN" sz="1500" kern="100" baseline="0">
                          <a:effectLst/>
                        </a:rPr>
                        <a:t>竞赛</a:t>
                      </a:r>
                      <a:endParaRPr lang="zh-CN" sz="1500" kern="100" baseline="0">
                        <a:effectLst/>
                        <a:latin typeface="Times New Roman" panose="02020603050405020304" pitchFamily="18" charset="0"/>
                        <a:ea typeface="+mn-ea"/>
                        <a:cs typeface="Times New Roman" panose="02020603050405020304" pitchFamily="18" charset="0"/>
                      </a:endParaRPr>
                    </a:p>
                  </a:txBody>
                  <a:tcPr marL="33602" marR="33602" marT="0" marB="0" anchor="ctr"/>
                </a:tc>
                <a:extLst>
                  <a:ext uri="{0D108BD9-81ED-4DB2-BD59-A6C34878D82A}">
                    <a16:rowId xmlns:a16="http://schemas.microsoft.com/office/drawing/2014/main" val="1731012320"/>
                  </a:ext>
                </a:extLst>
              </a:tr>
              <a:tr h="419819">
                <a:tc>
                  <a:txBody>
                    <a:bodyPr/>
                    <a:lstStyle/>
                    <a:p>
                      <a:pPr algn="just"/>
                      <a:r>
                        <a:rPr lang="en-US" sz="1500" b="0" kern="100" baseline="0" dirty="0" err="1">
                          <a:solidFill>
                            <a:srgbClr val="000000"/>
                          </a:solidFill>
                          <a:effectLst/>
                        </a:rPr>
                        <a:t>dwqbygajrsxjmjs</a:t>
                      </a:r>
                      <a:endParaRPr lang="zh-CN" sz="1500" b="0" kern="100" baseline="0" dirty="0">
                        <a:effectLst/>
                        <a:latin typeface="Times New Roman" panose="02020603050405020304" pitchFamily="18" charset="0"/>
                        <a:ea typeface="+mn-ea"/>
                        <a:cs typeface="Times New Roman" panose="02020603050405020304" pitchFamily="18" charset="0"/>
                      </a:endParaRPr>
                    </a:p>
                  </a:txBody>
                  <a:tcPr marL="33602" marR="33602" marT="0" marB="0" anchor="ctr"/>
                </a:tc>
                <a:tc>
                  <a:txBody>
                    <a:bodyPr/>
                    <a:lstStyle/>
                    <a:p>
                      <a:pPr algn="just"/>
                      <a:r>
                        <a:rPr lang="zh-CN" sz="1500" kern="100" baseline="0" dirty="0">
                          <a:effectLst/>
                        </a:rPr>
                        <a:t>大湾区建模竞赛</a:t>
                      </a:r>
                      <a:endParaRPr lang="zh-CN" sz="1500" kern="100" baseline="0" dirty="0">
                        <a:effectLst/>
                        <a:latin typeface="Times New Roman" panose="02020603050405020304" pitchFamily="18" charset="0"/>
                        <a:ea typeface="+mn-ea"/>
                        <a:cs typeface="Times New Roman" panose="02020603050405020304" pitchFamily="18" charset="0"/>
                      </a:endParaRPr>
                    </a:p>
                  </a:txBody>
                  <a:tcPr marL="33602" marR="33602" marT="0" marB="0" anchor="ctr"/>
                </a:tc>
                <a:tc>
                  <a:txBody>
                    <a:bodyPr/>
                    <a:lstStyle/>
                    <a:p>
                      <a:pPr algn="just"/>
                      <a:r>
                        <a:rPr lang="zh-CN" sz="1500" kern="100" baseline="0" dirty="0">
                          <a:effectLst/>
                        </a:rPr>
                        <a:t>竞赛</a:t>
                      </a:r>
                      <a:endParaRPr lang="zh-CN" sz="1500" kern="100" baseline="0" dirty="0">
                        <a:effectLst/>
                        <a:latin typeface="Times New Roman" panose="02020603050405020304" pitchFamily="18" charset="0"/>
                        <a:ea typeface="+mn-ea"/>
                        <a:cs typeface="Times New Roman" panose="02020603050405020304" pitchFamily="18" charset="0"/>
                      </a:endParaRPr>
                    </a:p>
                  </a:txBody>
                  <a:tcPr marL="33602" marR="33602" marT="0" marB="0" anchor="ctr"/>
                </a:tc>
                <a:extLst>
                  <a:ext uri="{0D108BD9-81ED-4DB2-BD59-A6C34878D82A}">
                    <a16:rowId xmlns:a16="http://schemas.microsoft.com/office/drawing/2014/main" val="1145729521"/>
                  </a:ext>
                </a:extLst>
              </a:tr>
              <a:tr h="340784">
                <a:tc>
                  <a:txBody>
                    <a:bodyPr/>
                    <a:lstStyle/>
                    <a:p>
                      <a:pPr algn="just"/>
                      <a:r>
                        <a:rPr lang="en-US" sz="1500" b="0" kern="100" baseline="0" dirty="0" err="1">
                          <a:effectLst/>
                        </a:rPr>
                        <a:t>youxiuzuopin</a:t>
                      </a:r>
                      <a:r>
                        <a:rPr lang="en-US" sz="1500" b="0" kern="100" baseline="0" dirty="0">
                          <a:effectLst/>
                        </a:rPr>
                        <a:t>/</a:t>
                      </a:r>
                      <a:endParaRPr lang="zh-CN" sz="1500" b="0" kern="100" baseline="0" dirty="0">
                        <a:effectLst/>
                        <a:latin typeface="Times New Roman" panose="02020603050405020304" pitchFamily="18" charset="0"/>
                        <a:ea typeface="+mn-ea"/>
                        <a:cs typeface="Times New Roman" panose="02020603050405020304" pitchFamily="18" charset="0"/>
                      </a:endParaRPr>
                    </a:p>
                  </a:txBody>
                  <a:tcPr marL="33602" marR="33602" marT="0" marB="0" anchor="ctr"/>
                </a:tc>
                <a:tc>
                  <a:txBody>
                    <a:bodyPr/>
                    <a:lstStyle/>
                    <a:p>
                      <a:pPr algn="just"/>
                      <a:r>
                        <a:rPr lang="zh-CN" sz="1500" kern="100" baseline="0" dirty="0">
                          <a:effectLst/>
                        </a:rPr>
                        <a:t>优秀作品</a:t>
                      </a:r>
                      <a:endParaRPr lang="zh-CN" sz="1500" kern="100" baseline="0" dirty="0">
                        <a:effectLst/>
                        <a:latin typeface="Times New Roman" panose="02020603050405020304" pitchFamily="18" charset="0"/>
                        <a:ea typeface="+mn-ea"/>
                        <a:cs typeface="Times New Roman" panose="02020603050405020304" pitchFamily="18" charset="0"/>
                      </a:endParaRPr>
                    </a:p>
                  </a:txBody>
                  <a:tcPr marL="33602" marR="33602" marT="0" marB="0" anchor="ctr"/>
                </a:tc>
                <a:tc>
                  <a:txBody>
                    <a:bodyPr/>
                    <a:lstStyle/>
                    <a:p>
                      <a:pPr algn="just"/>
                      <a:r>
                        <a:rPr lang="zh-CN" sz="1500" kern="100" baseline="0">
                          <a:effectLst/>
                        </a:rPr>
                        <a:t>优秀作品</a:t>
                      </a:r>
                      <a:endParaRPr lang="zh-CN" sz="1500" kern="100" baseline="0">
                        <a:effectLst/>
                        <a:latin typeface="Times New Roman" panose="02020603050405020304" pitchFamily="18" charset="0"/>
                        <a:ea typeface="+mn-ea"/>
                        <a:cs typeface="Times New Roman" panose="02020603050405020304" pitchFamily="18" charset="0"/>
                      </a:endParaRPr>
                    </a:p>
                  </a:txBody>
                  <a:tcPr marL="33602" marR="33602" marT="0" marB="0" anchor="ctr"/>
                </a:tc>
                <a:extLst>
                  <a:ext uri="{0D108BD9-81ED-4DB2-BD59-A6C34878D82A}">
                    <a16:rowId xmlns:a16="http://schemas.microsoft.com/office/drawing/2014/main" val="3263202478"/>
                  </a:ext>
                </a:extLst>
              </a:tr>
              <a:tr h="340784">
                <a:tc>
                  <a:txBody>
                    <a:bodyPr/>
                    <a:lstStyle/>
                    <a:p>
                      <a:pPr algn="just"/>
                      <a:r>
                        <a:rPr lang="en-US" sz="1500" b="0" kern="100" baseline="0" dirty="0">
                          <a:effectLst/>
                        </a:rPr>
                        <a:t>notices/</a:t>
                      </a:r>
                      <a:endParaRPr lang="zh-CN" sz="1500" b="0" kern="100" baseline="0" dirty="0">
                        <a:effectLst/>
                        <a:latin typeface="Times New Roman" panose="02020603050405020304" pitchFamily="18" charset="0"/>
                        <a:ea typeface="+mn-ea"/>
                        <a:cs typeface="Times New Roman" panose="02020603050405020304" pitchFamily="18" charset="0"/>
                      </a:endParaRPr>
                    </a:p>
                  </a:txBody>
                  <a:tcPr marL="33602" marR="33602" marT="0" marB="0" anchor="ctr"/>
                </a:tc>
                <a:tc>
                  <a:txBody>
                    <a:bodyPr/>
                    <a:lstStyle/>
                    <a:p>
                      <a:pPr algn="just"/>
                      <a:r>
                        <a:rPr lang="zh-CN" sz="1500" kern="100" baseline="0">
                          <a:effectLst/>
                        </a:rPr>
                        <a:t>公告与通知</a:t>
                      </a:r>
                      <a:endParaRPr lang="zh-CN" sz="1500" kern="100" baseline="0">
                        <a:effectLst/>
                        <a:latin typeface="Times New Roman" panose="02020603050405020304" pitchFamily="18" charset="0"/>
                        <a:ea typeface="+mn-ea"/>
                        <a:cs typeface="Times New Roman" panose="02020603050405020304" pitchFamily="18" charset="0"/>
                      </a:endParaRPr>
                    </a:p>
                  </a:txBody>
                  <a:tcPr marL="33602" marR="33602" marT="0" marB="0" anchor="ctr"/>
                </a:tc>
                <a:tc>
                  <a:txBody>
                    <a:bodyPr/>
                    <a:lstStyle/>
                    <a:p>
                      <a:pPr algn="just"/>
                      <a:r>
                        <a:rPr lang="zh-CN" sz="1500" kern="100" baseline="0">
                          <a:effectLst/>
                        </a:rPr>
                        <a:t>新闻动态</a:t>
                      </a:r>
                      <a:endParaRPr lang="zh-CN" sz="1500" kern="100" baseline="0">
                        <a:effectLst/>
                        <a:latin typeface="Times New Roman" panose="02020603050405020304" pitchFamily="18" charset="0"/>
                        <a:ea typeface="+mn-ea"/>
                        <a:cs typeface="Times New Roman" panose="02020603050405020304" pitchFamily="18" charset="0"/>
                      </a:endParaRPr>
                    </a:p>
                  </a:txBody>
                  <a:tcPr marL="33602" marR="33602" marT="0" marB="0" anchor="ctr"/>
                </a:tc>
                <a:extLst>
                  <a:ext uri="{0D108BD9-81ED-4DB2-BD59-A6C34878D82A}">
                    <a16:rowId xmlns:a16="http://schemas.microsoft.com/office/drawing/2014/main" val="3249792677"/>
                  </a:ext>
                </a:extLst>
              </a:tr>
              <a:tr h="340784">
                <a:tc>
                  <a:txBody>
                    <a:bodyPr/>
                    <a:lstStyle/>
                    <a:p>
                      <a:pPr algn="just"/>
                      <a:r>
                        <a:rPr lang="en-US" sz="1500" b="0" kern="100" baseline="0" dirty="0" err="1">
                          <a:effectLst/>
                        </a:rPr>
                        <a:t>stpj</a:t>
                      </a:r>
                      <a:r>
                        <a:rPr lang="en-US" sz="1500" b="0" kern="100" baseline="0" dirty="0">
                          <a:effectLst/>
                        </a:rPr>
                        <a:t>/</a:t>
                      </a:r>
                      <a:endParaRPr lang="zh-CN" sz="1500" b="0" kern="100" baseline="0" dirty="0">
                        <a:effectLst/>
                        <a:latin typeface="Times New Roman" panose="02020603050405020304" pitchFamily="18" charset="0"/>
                        <a:ea typeface="+mn-ea"/>
                        <a:cs typeface="Times New Roman" panose="02020603050405020304" pitchFamily="18" charset="0"/>
                      </a:endParaRPr>
                    </a:p>
                  </a:txBody>
                  <a:tcPr marL="33602" marR="33602" marT="0" marB="0" anchor="ctr"/>
                </a:tc>
                <a:tc>
                  <a:txBody>
                    <a:bodyPr/>
                    <a:lstStyle/>
                    <a:p>
                      <a:pPr algn="just"/>
                      <a:r>
                        <a:rPr lang="zh-CN" sz="1500" kern="100" baseline="0">
                          <a:effectLst/>
                        </a:rPr>
                        <a:t>获奖名单</a:t>
                      </a:r>
                      <a:endParaRPr lang="zh-CN" sz="1500" kern="100" baseline="0">
                        <a:effectLst/>
                        <a:latin typeface="Times New Roman" panose="02020603050405020304" pitchFamily="18" charset="0"/>
                        <a:ea typeface="+mn-ea"/>
                        <a:cs typeface="Times New Roman" panose="02020603050405020304" pitchFamily="18" charset="0"/>
                      </a:endParaRPr>
                    </a:p>
                  </a:txBody>
                  <a:tcPr marL="33602" marR="33602" marT="0" marB="0" anchor="ctr"/>
                </a:tc>
                <a:tc>
                  <a:txBody>
                    <a:bodyPr/>
                    <a:lstStyle/>
                    <a:p>
                      <a:pPr algn="just"/>
                      <a:r>
                        <a:rPr lang="zh-CN" sz="1500" kern="100" baseline="0">
                          <a:effectLst/>
                        </a:rPr>
                        <a:t>新闻动态</a:t>
                      </a:r>
                      <a:endParaRPr lang="zh-CN" sz="1500" kern="100" baseline="0">
                        <a:effectLst/>
                        <a:latin typeface="Times New Roman" panose="02020603050405020304" pitchFamily="18" charset="0"/>
                        <a:ea typeface="+mn-ea"/>
                        <a:cs typeface="Times New Roman" panose="02020603050405020304" pitchFamily="18" charset="0"/>
                      </a:endParaRPr>
                    </a:p>
                  </a:txBody>
                  <a:tcPr marL="33602" marR="33602" marT="0" marB="0" anchor="ctr"/>
                </a:tc>
                <a:extLst>
                  <a:ext uri="{0D108BD9-81ED-4DB2-BD59-A6C34878D82A}">
                    <a16:rowId xmlns:a16="http://schemas.microsoft.com/office/drawing/2014/main" val="2342678565"/>
                  </a:ext>
                </a:extLst>
              </a:tr>
              <a:tr h="340784">
                <a:tc>
                  <a:txBody>
                    <a:bodyPr/>
                    <a:lstStyle/>
                    <a:p>
                      <a:pPr algn="just"/>
                      <a:r>
                        <a:rPr lang="en-US" sz="1500" b="0" kern="100" baseline="0" dirty="0" err="1">
                          <a:effectLst/>
                        </a:rPr>
                        <a:t>rmpx</a:t>
                      </a:r>
                      <a:r>
                        <a:rPr lang="en-US" sz="1500" b="0" kern="100" baseline="0" dirty="0">
                          <a:effectLst/>
                        </a:rPr>
                        <a:t>/</a:t>
                      </a:r>
                      <a:endParaRPr lang="zh-CN" sz="1500" b="0" kern="100" baseline="0" dirty="0">
                        <a:effectLst/>
                        <a:latin typeface="Times New Roman" panose="02020603050405020304" pitchFamily="18" charset="0"/>
                        <a:ea typeface="+mn-ea"/>
                        <a:cs typeface="Times New Roman" panose="02020603050405020304" pitchFamily="18" charset="0"/>
                      </a:endParaRPr>
                    </a:p>
                  </a:txBody>
                  <a:tcPr marL="33602" marR="33602" marT="0" marB="0" anchor="ctr"/>
                </a:tc>
                <a:tc>
                  <a:txBody>
                    <a:bodyPr/>
                    <a:lstStyle/>
                    <a:p>
                      <a:pPr algn="just"/>
                      <a:r>
                        <a:rPr lang="zh-CN" sz="1500" kern="100" baseline="0">
                          <a:effectLst/>
                        </a:rPr>
                        <a:t>培训信息</a:t>
                      </a:r>
                      <a:endParaRPr lang="zh-CN" sz="1500" kern="100" baseline="0">
                        <a:effectLst/>
                        <a:latin typeface="Times New Roman" panose="02020603050405020304" pitchFamily="18" charset="0"/>
                        <a:ea typeface="+mn-ea"/>
                        <a:cs typeface="Times New Roman" panose="02020603050405020304" pitchFamily="18" charset="0"/>
                      </a:endParaRPr>
                    </a:p>
                  </a:txBody>
                  <a:tcPr marL="33602" marR="33602" marT="0" marB="0" anchor="ctr"/>
                </a:tc>
                <a:tc>
                  <a:txBody>
                    <a:bodyPr/>
                    <a:lstStyle/>
                    <a:p>
                      <a:pPr algn="just"/>
                      <a:r>
                        <a:rPr lang="zh-CN" sz="1500" kern="100" baseline="0">
                          <a:effectLst/>
                        </a:rPr>
                        <a:t>新闻动态</a:t>
                      </a:r>
                      <a:endParaRPr lang="zh-CN" sz="1500" kern="100" baseline="0">
                        <a:effectLst/>
                        <a:latin typeface="Times New Roman" panose="02020603050405020304" pitchFamily="18" charset="0"/>
                        <a:ea typeface="+mn-ea"/>
                        <a:cs typeface="Times New Roman" panose="02020603050405020304" pitchFamily="18" charset="0"/>
                      </a:endParaRPr>
                    </a:p>
                  </a:txBody>
                  <a:tcPr marL="33602" marR="33602" marT="0" marB="0" anchor="ctr"/>
                </a:tc>
                <a:extLst>
                  <a:ext uri="{0D108BD9-81ED-4DB2-BD59-A6C34878D82A}">
                    <a16:rowId xmlns:a16="http://schemas.microsoft.com/office/drawing/2014/main" val="1508846037"/>
                  </a:ext>
                </a:extLst>
              </a:tr>
              <a:tr h="340784">
                <a:tc>
                  <a:txBody>
                    <a:bodyPr/>
                    <a:lstStyle/>
                    <a:p>
                      <a:pPr algn="just"/>
                      <a:r>
                        <a:rPr lang="en-US" sz="1500" b="0" kern="100" baseline="0" dirty="0">
                          <a:effectLst/>
                        </a:rPr>
                        <a:t>news/</a:t>
                      </a:r>
                      <a:endParaRPr lang="zh-CN" sz="1500" b="0" kern="100" baseline="0" dirty="0">
                        <a:effectLst/>
                        <a:latin typeface="Times New Roman" panose="02020603050405020304" pitchFamily="18" charset="0"/>
                        <a:ea typeface="+mn-ea"/>
                        <a:cs typeface="Times New Roman" panose="02020603050405020304" pitchFamily="18" charset="0"/>
                      </a:endParaRPr>
                    </a:p>
                  </a:txBody>
                  <a:tcPr marL="33602" marR="33602" marT="0" marB="0" anchor="ctr"/>
                </a:tc>
                <a:tc>
                  <a:txBody>
                    <a:bodyPr/>
                    <a:lstStyle/>
                    <a:p>
                      <a:pPr algn="just"/>
                      <a:r>
                        <a:rPr lang="zh-CN" sz="1500" kern="100" baseline="0">
                          <a:effectLst/>
                        </a:rPr>
                        <a:t>新闻与动态</a:t>
                      </a:r>
                      <a:endParaRPr lang="zh-CN" sz="1500" kern="100" baseline="0">
                        <a:effectLst/>
                        <a:latin typeface="Times New Roman" panose="02020603050405020304" pitchFamily="18" charset="0"/>
                        <a:ea typeface="+mn-ea"/>
                        <a:cs typeface="Times New Roman" panose="02020603050405020304" pitchFamily="18" charset="0"/>
                      </a:endParaRPr>
                    </a:p>
                  </a:txBody>
                  <a:tcPr marL="33602" marR="33602" marT="0" marB="0" anchor="ctr"/>
                </a:tc>
                <a:tc>
                  <a:txBody>
                    <a:bodyPr/>
                    <a:lstStyle/>
                    <a:p>
                      <a:pPr algn="just"/>
                      <a:r>
                        <a:rPr lang="zh-CN" sz="1500" kern="100" baseline="0" dirty="0">
                          <a:effectLst/>
                        </a:rPr>
                        <a:t>新闻动态</a:t>
                      </a:r>
                      <a:endParaRPr lang="zh-CN" sz="1500" kern="100" baseline="0" dirty="0">
                        <a:effectLst/>
                        <a:latin typeface="Times New Roman" panose="02020603050405020304" pitchFamily="18" charset="0"/>
                        <a:ea typeface="+mn-ea"/>
                        <a:cs typeface="Times New Roman" panose="02020603050405020304" pitchFamily="18" charset="0"/>
                      </a:endParaRPr>
                    </a:p>
                  </a:txBody>
                  <a:tcPr marL="33602" marR="33602" marT="0" marB="0" anchor="ctr"/>
                </a:tc>
                <a:extLst>
                  <a:ext uri="{0D108BD9-81ED-4DB2-BD59-A6C34878D82A}">
                    <a16:rowId xmlns:a16="http://schemas.microsoft.com/office/drawing/2014/main" val="996574077"/>
                  </a:ext>
                </a:extLst>
              </a:tr>
            </a:tbl>
          </a:graphicData>
        </a:graphic>
      </p:graphicFrame>
    </p:spTree>
    <p:extLst>
      <p:ext uri="{BB962C8B-B14F-4D97-AF65-F5344CB8AC3E}">
        <p14:creationId xmlns:p14="http://schemas.microsoft.com/office/powerpoint/2010/main" val="243137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fade">
                                      <p:cBhvr>
                                        <p:cTn id="12" dur="500"/>
                                        <p:tgtEl>
                                          <p:spTgt spid="22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0">
                                            <p:txEl>
                                              <p:pRg st="2" end="2"/>
                                            </p:txEl>
                                          </p:spTgt>
                                        </p:tgtEl>
                                        <p:attrNameLst>
                                          <p:attrName>style.visibility</p:attrName>
                                        </p:attrNameLst>
                                      </p:cBhvr>
                                      <p:to>
                                        <p:strVal val="visible"/>
                                      </p:to>
                                    </p:set>
                                    <p:animEffect transition="in" filter="fade">
                                      <p:cBhvr>
                                        <p:cTn id="17" dur="500"/>
                                        <p:tgtEl>
                                          <p:spTgt spid="225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randombar(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pPr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对网页进行分类主要包括以下</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个步骤。</a:t>
            </a:r>
          </a:p>
          <a:p>
            <a:pPr marL="720000" lvl="0" algn="just">
              <a:lnSpc>
                <a:spcPct val="150000"/>
              </a:lnSpc>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删除网址中网页前缀的字段。因为网页前缀无法用于网页分类，并会对网页分类造成一定的影响。</a:t>
            </a:r>
          </a:p>
          <a:p>
            <a:pPr marL="720000" lvl="0" algn="just">
              <a:lnSpc>
                <a:spcPct val="150000"/>
              </a:lnSpc>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删除主页的字段。主页主要起导航作用，不具有分析意义。因此，同样不用于网页分类。</a:t>
            </a:r>
          </a:p>
          <a:p>
            <a:pPr marL="720000" lvl="0" algn="just">
              <a:lnSpc>
                <a:spcPct val="150000"/>
              </a:lnSpc>
              <a:buFont typeface="Arial" panose="020B0604020202020204" pitchFamily="34" charset="0"/>
              <a:buChar char="•"/>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提取</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分类所需字</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段。</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在剩余的字段中，网页分类所需的栏目符号字段均在“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”前，使用正则表达式匹配所有“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”前的字段，即可提取出所需的栏目符号字段。</a:t>
            </a:r>
          </a:p>
          <a:p>
            <a:pPr marL="720000" lvl="0" algn="just">
              <a:lnSpc>
                <a:spcPct val="150000"/>
              </a:lnSpc>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获得分类。使用网页相关信息表与提取的栏目符号将网页划分类别。</a:t>
            </a:r>
          </a:p>
          <a:p>
            <a:pPr marL="361950" indent="-361950"/>
            <a:endParaRPr lang="zh-CN" altLang="en-US"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kumimoji="0" lang="zh-CN" altLang="en-US" dirty="0">
                <a:ea typeface="宋体" panose="02010600030101010101" pitchFamily="2" charset="-122"/>
              </a:rPr>
              <a:t>网页分类</a:t>
            </a:r>
            <a:endParaRPr lang="zh-CN" altLang="en-US" dirty="0">
              <a:ea typeface="宋体" panose="02010600030101010101" pitchFamily="2" charset="-122"/>
            </a:endParaRPr>
          </a:p>
        </p:txBody>
      </p:sp>
    </p:spTree>
    <p:extLst>
      <p:ext uri="{BB962C8B-B14F-4D97-AF65-F5344CB8AC3E}">
        <p14:creationId xmlns:p14="http://schemas.microsoft.com/office/powerpoint/2010/main" val="159938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fade">
                                      <p:cBhvr>
                                        <p:cTn id="12" dur="500"/>
                                        <p:tgtEl>
                                          <p:spTgt spid="22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0">
                                            <p:txEl>
                                              <p:pRg st="2" end="2"/>
                                            </p:txEl>
                                          </p:spTgt>
                                        </p:tgtEl>
                                        <p:attrNameLst>
                                          <p:attrName>style.visibility</p:attrName>
                                        </p:attrNameLst>
                                      </p:cBhvr>
                                      <p:to>
                                        <p:strVal val="visible"/>
                                      </p:to>
                                    </p:set>
                                    <p:animEffect transition="in" filter="fade">
                                      <p:cBhvr>
                                        <p:cTn id="17" dur="500"/>
                                        <p:tgtEl>
                                          <p:spTgt spid="225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530">
                                            <p:txEl>
                                              <p:pRg st="3" end="3"/>
                                            </p:txEl>
                                          </p:spTgt>
                                        </p:tgtEl>
                                        <p:attrNameLst>
                                          <p:attrName>style.visibility</p:attrName>
                                        </p:attrNameLst>
                                      </p:cBhvr>
                                      <p:to>
                                        <p:strVal val="visible"/>
                                      </p:to>
                                    </p:set>
                                    <p:animEffect transition="in" filter="fade">
                                      <p:cBhvr>
                                        <p:cTn id="22" dur="500"/>
                                        <p:tgtEl>
                                          <p:spTgt spid="225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530">
                                            <p:txEl>
                                              <p:pRg st="4" end="4"/>
                                            </p:txEl>
                                          </p:spTgt>
                                        </p:tgtEl>
                                        <p:attrNameLst>
                                          <p:attrName>style.visibility</p:attrName>
                                        </p:attrNameLst>
                                      </p:cBhvr>
                                      <p:to>
                                        <p:strVal val="visible"/>
                                      </p:to>
                                    </p:set>
                                    <p:animEffect transition="in" filter="fade">
                                      <p:cBhvr>
                                        <p:cTn id="27" dur="500"/>
                                        <p:tgtEl>
                                          <p:spTgt spid="225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pPr marL="361950" indent="-361950"/>
            <a:r>
              <a:rPr lang="zh-CN" altLang="en-US" dirty="0"/>
              <a:t>可以根据用户关注各个类型网页的兴趣度将用户分群，而用户点击网页数可以体现用户对网页的兴趣度。</a:t>
            </a:r>
          </a:p>
          <a:p>
            <a:pPr marL="361950" indent="-361950"/>
            <a:r>
              <a:rPr lang="zh-CN" altLang="en-US" dirty="0"/>
              <a:t>对每位用户按浏览各类别网页进行计数，使用浏览计数作为建模特征，最终得到建模所需的数据。</a:t>
            </a:r>
            <a:endParaRPr lang="en-US" altLang="zh-CN" dirty="0"/>
          </a:p>
          <a:p>
            <a:pPr marL="361950" indent="-36195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建模数据为每个用户在各分类网页的浏览次数，可以初步看出用户的喜好，根据建模数据可以将用户按喜好分成不同群体。</a:t>
            </a:r>
            <a:endParaRPr lang="zh-CN" altLang="en-US" dirty="0"/>
          </a:p>
          <a:p>
            <a:pPr marL="361950" indent="-361950"/>
            <a:endParaRPr lang="zh-CN" altLang="en-US"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en-US" dirty="0">
                <a:ea typeface="宋体" panose="02010600030101010101" pitchFamily="2" charset="-122"/>
              </a:rPr>
              <a:t>构造特征</a:t>
            </a:r>
          </a:p>
        </p:txBody>
      </p:sp>
    </p:spTree>
    <p:extLst>
      <p:ext uri="{BB962C8B-B14F-4D97-AF65-F5344CB8AC3E}">
        <p14:creationId xmlns:p14="http://schemas.microsoft.com/office/powerpoint/2010/main" val="251453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fade">
                                      <p:cBhvr>
                                        <p:cTn id="12" dur="500"/>
                                        <p:tgtEl>
                                          <p:spTgt spid="22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0">
                                            <p:txEl>
                                              <p:pRg st="2" end="2"/>
                                            </p:txEl>
                                          </p:spTgt>
                                        </p:tgtEl>
                                        <p:attrNameLst>
                                          <p:attrName>style.visibility</p:attrName>
                                        </p:attrNameLst>
                                      </p:cBhvr>
                                      <p:to>
                                        <p:strVal val="visible"/>
                                      </p:to>
                                    </p:set>
                                    <p:animEffect transition="in" filter="fade">
                                      <p:cBhvr>
                                        <p:cTn id="17" dur="500"/>
                                        <p:tgtEl>
                                          <p:spTgt spid="225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3264947" y="1830662"/>
            <a:ext cx="5910" cy="33255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flipV="1">
            <a:off x="2665827" y="4485473"/>
            <a:ext cx="7312361" cy="8006"/>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21343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 name="AutoShape 17">
            <a:hlinkClick r:id="rId2" action="ppaction://hlinksldjump"/>
            <a:extLst>
              <a:ext uri="{FF2B5EF4-FFF2-40B4-BE49-F238E27FC236}">
                <a16:creationId xmlns:a16="http://schemas.microsoft.com/office/drawing/2014/main" id="{4997871B-E7BB-4D54-93A1-FFDCB109D603}"/>
              </a:ext>
            </a:extLst>
          </p:cNvPr>
          <p:cNvSpPr>
            <a:spLocks noChangeArrowheads="1"/>
          </p:cNvSpPr>
          <p:nvPr/>
        </p:nvSpPr>
        <p:spPr bwMode="auto">
          <a:xfrm>
            <a:off x="4000531" y="3091272"/>
            <a:ext cx="5639086"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sym typeface="微软雅黑" pitchFamily="34" charset="-122"/>
              </a:rPr>
              <a:t>预处理竞赛网站用户访问数据</a:t>
            </a:r>
            <a:endParaRPr lang="en-US" altLang="zh-CN" sz="2400" b="1" dirty="0">
              <a:latin typeface="Times New Roman" panose="02020603050405020304" pitchFamily="18" charset="0"/>
              <a:ea typeface="宋体" panose="02010600030101010101" pitchFamily="2" charset="-122"/>
              <a:sym typeface="微软雅黑" pitchFamily="34" charset="-122"/>
            </a:endParaRP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2062343"/>
            <a:ext cx="5644996"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chemeClr val="bg1"/>
                </a:solidFill>
                <a:latin typeface="Times New Roman" panose="02020603050405020304" pitchFamily="18" charset="0"/>
                <a:ea typeface="宋体" panose="02010600030101010101" pitchFamily="2" charset="-122"/>
                <a:sym typeface="微软雅黑" pitchFamily="34" charset="-122"/>
              </a:rPr>
              <a:t>了解竞赛网站用户行为分析的背景和方法</a:t>
            </a:r>
            <a:endParaRPr lang="zh-CN" altLang="en-US" sz="2400" b="1" dirty="0">
              <a:solidFill>
                <a:schemeClr val="bg1"/>
              </a:solidFill>
              <a:latin typeface="Times New Roman" panose="02020603050405020304" pitchFamily="18" charset="0"/>
              <a:ea typeface="宋体" panose="02010600030101010101" pitchFamily="2" charset="-122"/>
            </a:endParaRPr>
          </a:p>
        </p:txBody>
      </p:sp>
      <p:sp>
        <p:nvSpPr>
          <p:cNvPr id="15"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31092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p>
        </p:txBody>
      </p:sp>
      <p:sp>
        <p:nvSpPr>
          <p:cNvPr id="21" name="AutoShape 17">
            <a:hlinkClick r:id="rId3" action="ppaction://hlinksldjump"/>
            <a:extLst>
              <a:ext uri="{FF2B5EF4-FFF2-40B4-BE49-F238E27FC236}">
                <a16:creationId xmlns:a16="http://schemas.microsoft.com/office/drawing/2014/main" id="{4997871B-E7BB-4D54-93A1-FFDCB109D603}"/>
              </a:ext>
            </a:extLst>
          </p:cNvPr>
          <p:cNvSpPr>
            <a:spLocks noChangeArrowheads="1"/>
          </p:cNvSpPr>
          <p:nvPr/>
        </p:nvSpPr>
        <p:spPr bwMode="auto">
          <a:xfrm>
            <a:off x="4012450" y="4143473"/>
            <a:ext cx="5639086"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对竞赛网站用户进行分群</a:t>
            </a:r>
          </a:p>
        </p:txBody>
      </p:sp>
      <p:sp>
        <p:nvSpPr>
          <p:cNvPr id="22"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41614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p>
        </p:txBody>
      </p:sp>
    </p:spTree>
    <p:extLst>
      <p:ext uri="{BB962C8B-B14F-4D97-AF65-F5344CB8AC3E}">
        <p14:creationId xmlns:p14="http://schemas.microsoft.com/office/powerpoint/2010/main" val="1580585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r>
              <a:rPr lang="en-US" altLang="zh-CN" dirty="0"/>
              <a:t>K</a:t>
            </a:r>
            <a:r>
              <a:rPr lang="zh-CN" altLang="en-US" dirty="0"/>
              <a:t>均值聚类算法（</a:t>
            </a:r>
            <a:r>
              <a:rPr lang="en-US" altLang="zh-CN" dirty="0"/>
              <a:t>K-Means</a:t>
            </a:r>
            <a:r>
              <a:rPr lang="zh-CN" altLang="en-US" dirty="0"/>
              <a:t>聚类算法）是一种迭代求解的聚类分析算法。</a:t>
            </a:r>
            <a:r>
              <a:rPr lang="en-US" altLang="zh-CN" dirty="0"/>
              <a:t>K-Means</a:t>
            </a:r>
            <a:r>
              <a:rPr lang="zh-CN" altLang="en-US" dirty="0"/>
              <a:t>聚类算法的步骤如下。</a:t>
            </a:r>
          </a:p>
          <a:p>
            <a:pPr marL="720000">
              <a:buFont typeface="Arial" panose="020B0604020202020204" pitchFamily="34" charset="0"/>
              <a:buChar char="•"/>
            </a:pPr>
            <a:r>
              <a:rPr lang="zh-CN" altLang="en-US" dirty="0"/>
              <a:t>首先确定一个</a:t>
            </a:r>
            <a:r>
              <a:rPr lang="en-US" altLang="zh-CN" dirty="0"/>
              <a:t>K</a:t>
            </a:r>
            <a:r>
              <a:rPr lang="zh-CN" altLang="en-US" dirty="0"/>
              <a:t>值，即需要将数据集经过聚类得到</a:t>
            </a:r>
            <a:r>
              <a:rPr lang="en-US" altLang="zh-CN" dirty="0"/>
              <a:t>K</a:t>
            </a:r>
            <a:r>
              <a:rPr lang="zh-CN" altLang="en-US" dirty="0"/>
              <a:t>个集合。</a:t>
            </a:r>
          </a:p>
          <a:p>
            <a:pPr marL="720000">
              <a:buFont typeface="Arial" panose="020B0604020202020204" pitchFamily="34" charset="0"/>
              <a:buChar char="•"/>
            </a:pPr>
            <a:r>
              <a:rPr lang="zh-CN" altLang="en-US" dirty="0"/>
              <a:t>从数据集中随机选择</a:t>
            </a:r>
            <a:r>
              <a:rPr lang="en-US" altLang="zh-CN" dirty="0"/>
              <a:t>K</a:t>
            </a:r>
            <a:r>
              <a:rPr lang="zh-CN" altLang="en-US" dirty="0"/>
              <a:t>个数据点作为质心。</a:t>
            </a:r>
          </a:p>
          <a:p>
            <a:pPr marL="720000">
              <a:buFont typeface="Arial" panose="020B0604020202020204" pitchFamily="34" charset="0"/>
              <a:buChar char="•"/>
            </a:pPr>
            <a:r>
              <a:rPr lang="zh-CN" altLang="en-US" dirty="0"/>
              <a:t>对数据集中每一个点，计算其与每一个质心的距离，划分该点到距离最近的质心所属的集合。</a:t>
            </a:r>
          </a:p>
          <a:p>
            <a:pPr marL="720000">
              <a:buFont typeface="Arial" panose="020B0604020202020204" pitchFamily="34" charset="0"/>
              <a:buChar char="•"/>
            </a:pPr>
            <a:r>
              <a:rPr lang="zh-CN" altLang="en-US" dirty="0"/>
              <a:t>划分集合完毕后重新计算每个集合的质心。</a:t>
            </a:r>
          </a:p>
          <a:p>
            <a:pPr marL="720000">
              <a:buFont typeface="Arial" panose="020B0604020202020204" pitchFamily="34" charset="0"/>
              <a:buChar char="•"/>
            </a:pPr>
            <a:r>
              <a:rPr lang="zh-CN" altLang="en-US" dirty="0"/>
              <a:t>如果新计算出来的质心和原来的质心之间的距离小于某一个设置的阈值，那么可以认为聚类已经达到期望的结果，算法终止。否则迭代步骤三</a:t>
            </a:r>
            <a:r>
              <a:rPr lang="en-US" altLang="zh-CN" dirty="0"/>
              <a:t>~</a:t>
            </a:r>
            <a:r>
              <a:rPr lang="zh-CN" altLang="en-US" dirty="0"/>
              <a:t>步骤五。</a:t>
            </a:r>
          </a:p>
          <a:p>
            <a:pPr marL="361950" indent="-361950"/>
            <a:endParaRPr lang="zh-CN" altLang="en-US"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kumimoji="0" lang="zh-CN" altLang="en-US" dirty="0">
                <a:ea typeface="宋体" panose="02010600030101010101" pitchFamily="2" charset="-122"/>
              </a:rPr>
              <a:t>了解</a:t>
            </a:r>
            <a:r>
              <a:rPr kumimoji="0" lang="en-US" altLang="zh-CN" dirty="0">
                <a:ea typeface="宋体" panose="02010600030101010101" pitchFamily="2" charset="-122"/>
              </a:rPr>
              <a:t>K-Means</a:t>
            </a:r>
            <a:r>
              <a:rPr kumimoji="0" lang="zh-CN" altLang="en-US" dirty="0">
                <a:ea typeface="宋体" panose="02010600030101010101" pitchFamily="2" charset="-122"/>
              </a:rPr>
              <a:t>聚类算法</a:t>
            </a:r>
            <a:endParaRPr lang="zh-CN" altLang="en-US" dirty="0">
              <a:ea typeface="宋体" panose="02010600030101010101" pitchFamily="2" charset="-122"/>
            </a:endParaRPr>
          </a:p>
        </p:txBody>
      </p:sp>
      <p:sp>
        <p:nvSpPr>
          <p:cNvPr id="3" name="内容占位符 2">
            <a:extLst>
              <a:ext uri="{FF2B5EF4-FFF2-40B4-BE49-F238E27FC236}">
                <a16:creationId xmlns:a16="http://schemas.microsoft.com/office/drawing/2014/main" id="{484EEB07-A826-4D3D-A074-340E9C7A43E4}"/>
              </a:ext>
            </a:extLst>
          </p:cNvPr>
          <p:cNvSpPr>
            <a:spLocks noGrp="1"/>
          </p:cNvSpPr>
          <p:nvPr>
            <p:ph idx="10"/>
          </p:nvPr>
        </p:nvSpPr>
        <p:spPr/>
        <p:txBody>
          <a:bodyPr/>
          <a:lstStyle/>
          <a:p>
            <a:r>
              <a:rPr lang="en-US" altLang="zh-CN" sz="2000" b="1" dirty="0">
                <a:latin typeface="+mn-ea"/>
              </a:rPr>
              <a:t>1. </a:t>
            </a:r>
            <a:r>
              <a:rPr lang="zh-CN" altLang="en-US" sz="2000" b="1" dirty="0"/>
              <a:t>基本原理</a:t>
            </a:r>
          </a:p>
        </p:txBody>
      </p:sp>
    </p:spTree>
    <p:extLst>
      <p:ext uri="{BB962C8B-B14F-4D97-AF65-F5344CB8AC3E}">
        <p14:creationId xmlns:p14="http://schemas.microsoft.com/office/powerpoint/2010/main" val="323862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fade">
                                      <p:cBhvr>
                                        <p:cTn id="12" dur="500"/>
                                        <p:tgtEl>
                                          <p:spTgt spid="22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0">
                                            <p:txEl>
                                              <p:pRg st="2" end="2"/>
                                            </p:txEl>
                                          </p:spTgt>
                                        </p:tgtEl>
                                        <p:attrNameLst>
                                          <p:attrName>style.visibility</p:attrName>
                                        </p:attrNameLst>
                                      </p:cBhvr>
                                      <p:to>
                                        <p:strVal val="visible"/>
                                      </p:to>
                                    </p:set>
                                    <p:animEffect transition="in" filter="fade">
                                      <p:cBhvr>
                                        <p:cTn id="17" dur="500"/>
                                        <p:tgtEl>
                                          <p:spTgt spid="225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530">
                                            <p:txEl>
                                              <p:pRg st="3" end="3"/>
                                            </p:txEl>
                                          </p:spTgt>
                                        </p:tgtEl>
                                        <p:attrNameLst>
                                          <p:attrName>style.visibility</p:attrName>
                                        </p:attrNameLst>
                                      </p:cBhvr>
                                      <p:to>
                                        <p:strVal val="visible"/>
                                      </p:to>
                                    </p:set>
                                    <p:animEffect transition="in" filter="fade">
                                      <p:cBhvr>
                                        <p:cTn id="22" dur="500"/>
                                        <p:tgtEl>
                                          <p:spTgt spid="225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530">
                                            <p:txEl>
                                              <p:pRg st="4" end="4"/>
                                            </p:txEl>
                                          </p:spTgt>
                                        </p:tgtEl>
                                        <p:attrNameLst>
                                          <p:attrName>style.visibility</p:attrName>
                                        </p:attrNameLst>
                                      </p:cBhvr>
                                      <p:to>
                                        <p:strVal val="visible"/>
                                      </p:to>
                                    </p:set>
                                    <p:animEffect transition="in" filter="fade">
                                      <p:cBhvr>
                                        <p:cTn id="27" dur="500"/>
                                        <p:tgtEl>
                                          <p:spTgt spid="2253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530">
                                            <p:txEl>
                                              <p:pRg st="5" end="5"/>
                                            </p:txEl>
                                          </p:spTgt>
                                        </p:tgtEl>
                                        <p:attrNameLst>
                                          <p:attrName>style.visibility</p:attrName>
                                        </p:attrNameLst>
                                      </p:cBhvr>
                                      <p:to>
                                        <p:strVal val="visible"/>
                                      </p:to>
                                    </p:set>
                                    <p:animEffect transition="in" filter="fade">
                                      <p:cBhvr>
                                        <p:cTn id="32" dur="500"/>
                                        <p:tgtEl>
                                          <p:spTgt spid="225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pPr marL="361950" indent="-361950"/>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K-Means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聚类算法通常可以应用于维数、数值都很小且连续的数据集，从随机分布的事物集合中将相同事物进行分组。</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61950" indent="-361950"/>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在没有类别标签的情况下，通过</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K-Means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聚类算法不仅可以得到该数据可能存在的类别数以及每条记录的所属类别，而且还可以用于数据预处理中的发现异常值。</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61950" indent="-361950"/>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这些对象的行为特征与一般的数据对象很不一致，通过</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K-Means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聚类算法可以快速将其识别。</a:t>
            </a:r>
          </a:p>
          <a:p>
            <a:pPr marL="361950" indent="-361950"/>
            <a:endParaRPr lang="zh-CN" altLang="en-US"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kumimoji="0" lang="zh-CN" altLang="en-US" dirty="0">
                <a:ea typeface="宋体" panose="02010600030101010101" pitchFamily="2" charset="-122"/>
              </a:rPr>
              <a:t>了解</a:t>
            </a:r>
            <a:r>
              <a:rPr kumimoji="0" lang="en-US" altLang="zh-CN" dirty="0">
                <a:ea typeface="宋体" panose="02010600030101010101" pitchFamily="2" charset="-122"/>
              </a:rPr>
              <a:t>K-Means</a:t>
            </a:r>
            <a:r>
              <a:rPr kumimoji="0" lang="zh-CN" altLang="en-US" dirty="0">
                <a:ea typeface="宋体" panose="02010600030101010101" pitchFamily="2" charset="-122"/>
              </a:rPr>
              <a:t>聚类算法</a:t>
            </a:r>
            <a:endParaRPr lang="zh-CN" altLang="en-US" dirty="0">
              <a:ea typeface="宋体" panose="02010600030101010101" pitchFamily="2" charset="-122"/>
            </a:endParaRPr>
          </a:p>
        </p:txBody>
      </p:sp>
      <p:sp>
        <p:nvSpPr>
          <p:cNvPr id="3" name="内容占位符 2">
            <a:extLst>
              <a:ext uri="{FF2B5EF4-FFF2-40B4-BE49-F238E27FC236}">
                <a16:creationId xmlns:a16="http://schemas.microsoft.com/office/drawing/2014/main" id="{9CE135FD-3F2B-4039-8259-7983FF52BB80}"/>
              </a:ext>
            </a:extLst>
          </p:cNvPr>
          <p:cNvSpPr>
            <a:spLocks noGrp="1"/>
          </p:cNvSpPr>
          <p:nvPr>
            <p:ph idx="10"/>
          </p:nvPr>
        </p:nvSpPr>
        <p:spPr/>
        <p:txBody>
          <a:bodyPr/>
          <a:lstStyle/>
          <a:p>
            <a:r>
              <a:rPr lang="en-US" altLang="zh-CN" sz="2000" b="1" dirty="0">
                <a:latin typeface="+mn-ea"/>
              </a:rPr>
              <a:t>2. </a:t>
            </a:r>
            <a:r>
              <a:rPr lang="zh-CN" altLang="en-US" sz="2000" b="1" dirty="0">
                <a:latin typeface="+mn-ea"/>
              </a:rPr>
              <a:t>适用场景</a:t>
            </a:r>
            <a:endParaRPr lang="zh-CN" altLang="en-US" sz="2000" b="1" dirty="0"/>
          </a:p>
        </p:txBody>
      </p:sp>
    </p:spTree>
    <p:extLst>
      <p:ext uri="{BB962C8B-B14F-4D97-AF65-F5344CB8AC3E}">
        <p14:creationId xmlns:p14="http://schemas.microsoft.com/office/powerpoint/2010/main" val="176637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fade">
                                      <p:cBhvr>
                                        <p:cTn id="12" dur="500"/>
                                        <p:tgtEl>
                                          <p:spTgt spid="22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0">
                                            <p:txEl>
                                              <p:pRg st="2" end="2"/>
                                            </p:txEl>
                                          </p:spTgt>
                                        </p:tgtEl>
                                        <p:attrNameLst>
                                          <p:attrName>style.visibility</p:attrName>
                                        </p:attrNameLst>
                                      </p:cBhvr>
                                      <p:to>
                                        <p:strVal val="visible"/>
                                      </p:to>
                                    </p:set>
                                    <p:animEffect transition="in" filter="fade">
                                      <p:cBhvr>
                                        <p:cTn id="17" dur="500"/>
                                        <p:tgtEl>
                                          <p:spTgt spid="225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pPr marL="0" indent="274320"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K-Means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聚类算法的优点</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a:lnSpc>
                <a:spcPct val="150000"/>
              </a:lnSpc>
              <a:spcBef>
                <a:spcPts val="24"/>
              </a:spcBef>
              <a:buFont typeface="Arial" panose="020B0604020202020204" pitchFamily="34" charset="0"/>
              <a:buChar char="•"/>
            </a:pPr>
            <a:r>
              <a:rPr lang="zh-CN" altLang="zh-CN" kern="100" dirty="0"/>
              <a:t>原理较为简单，可以轻松实现。</a:t>
            </a:r>
            <a:endParaRPr lang="en-US" altLang="zh-CN" kern="100" dirty="0"/>
          </a:p>
          <a:p>
            <a:pPr marL="360000" indent="457200" algn="just">
              <a:lnSpc>
                <a:spcPct val="150000"/>
              </a:lnSpc>
              <a:spcBef>
                <a:spcPts val="24"/>
              </a:spcBef>
              <a:buFont typeface="Arial" panose="020B0604020202020204" pitchFamily="34" charset="0"/>
              <a:buChar char="•"/>
            </a:pPr>
            <a:r>
              <a:rPr lang="zh-CN" altLang="zh-CN" kern="100" dirty="0"/>
              <a:t>算法进行调参时只需调整</a:t>
            </a:r>
            <a:r>
              <a:rPr lang="en-US" altLang="zh-CN" kern="100" dirty="0"/>
              <a:t>K</a:t>
            </a:r>
            <a:r>
              <a:rPr lang="zh-CN" altLang="zh-CN" kern="100" dirty="0"/>
              <a:t>的大小。</a:t>
            </a:r>
            <a:endParaRPr lang="en-US" altLang="zh-CN" kern="100" dirty="0"/>
          </a:p>
          <a:p>
            <a:pPr marL="360000" indent="457200" algn="just">
              <a:lnSpc>
                <a:spcPct val="150000"/>
              </a:lnSpc>
              <a:spcBef>
                <a:spcPts val="24"/>
              </a:spcBef>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算法的计算速度较快，聚类效果优良，聚类结果的可解释性强。</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274320"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K-Means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聚类算法的缺点</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a:lnSpc>
                <a:spcPct val="150000"/>
              </a:lnSpc>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难以确定</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K</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的值，采用迭代的方式容易导致模型陷入局部最优解，而且对于噪声和异常值十分敏感。</a:t>
            </a:r>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kumimoji="0" lang="zh-CN" altLang="en-US" dirty="0">
                <a:ea typeface="宋体" panose="02010600030101010101" pitchFamily="2" charset="-122"/>
              </a:rPr>
              <a:t>了解</a:t>
            </a:r>
            <a:r>
              <a:rPr kumimoji="0" lang="en-US" altLang="zh-CN" dirty="0">
                <a:ea typeface="宋体" panose="02010600030101010101" pitchFamily="2" charset="-122"/>
              </a:rPr>
              <a:t>K-Means</a:t>
            </a:r>
            <a:r>
              <a:rPr kumimoji="0" lang="zh-CN" altLang="en-US" dirty="0">
                <a:ea typeface="宋体" panose="02010600030101010101" pitchFamily="2" charset="-122"/>
              </a:rPr>
              <a:t>聚类算法</a:t>
            </a:r>
            <a:endParaRPr lang="zh-CN" altLang="en-US" dirty="0">
              <a:ea typeface="宋体" panose="02010600030101010101" pitchFamily="2" charset="-122"/>
            </a:endParaRPr>
          </a:p>
        </p:txBody>
      </p:sp>
      <p:sp>
        <p:nvSpPr>
          <p:cNvPr id="3" name="内容占位符 2">
            <a:extLst>
              <a:ext uri="{FF2B5EF4-FFF2-40B4-BE49-F238E27FC236}">
                <a16:creationId xmlns:a16="http://schemas.microsoft.com/office/drawing/2014/main" id="{32F1034F-D473-4280-BC36-C05F6BFAF706}"/>
              </a:ext>
            </a:extLst>
          </p:cNvPr>
          <p:cNvSpPr>
            <a:spLocks noGrp="1"/>
          </p:cNvSpPr>
          <p:nvPr>
            <p:ph idx="10"/>
          </p:nvPr>
        </p:nvSpPr>
        <p:spPr/>
        <p:txBody>
          <a:bodyPr/>
          <a:lstStyle/>
          <a:p>
            <a:r>
              <a:rPr lang="en-US" altLang="zh-CN" sz="2000" b="1" dirty="0">
                <a:latin typeface="+mn-ea"/>
              </a:rPr>
              <a:t>3. K-Means</a:t>
            </a:r>
            <a:r>
              <a:rPr lang="zh-CN" altLang="en-US" sz="2000" b="1" dirty="0">
                <a:latin typeface="+mn-ea"/>
              </a:rPr>
              <a:t>聚类算法优缺点</a:t>
            </a:r>
            <a:endParaRPr lang="zh-CN" altLang="en-US" sz="2000" b="1" dirty="0"/>
          </a:p>
        </p:txBody>
      </p:sp>
    </p:spTree>
    <p:extLst>
      <p:ext uri="{BB962C8B-B14F-4D97-AF65-F5344CB8AC3E}">
        <p14:creationId xmlns:p14="http://schemas.microsoft.com/office/powerpoint/2010/main" val="352744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fade">
                                      <p:cBhvr>
                                        <p:cTn id="12" dur="500"/>
                                        <p:tgtEl>
                                          <p:spTgt spid="22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0">
                                            <p:txEl>
                                              <p:pRg st="2" end="2"/>
                                            </p:txEl>
                                          </p:spTgt>
                                        </p:tgtEl>
                                        <p:attrNameLst>
                                          <p:attrName>style.visibility</p:attrName>
                                        </p:attrNameLst>
                                      </p:cBhvr>
                                      <p:to>
                                        <p:strVal val="visible"/>
                                      </p:to>
                                    </p:set>
                                    <p:animEffect transition="in" filter="fade">
                                      <p:cBhvr>
                                        <p:cTn id="17" dur="500"/>
                                        <p:tgtEl>
                                          <p:spTgt spid="225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530">
                                            <p:txEl>
                                              <p:pRg st="3" end="3"/>
                                            </p:txEl>
                                          </p:spTgt>
                                        </p:tgtEl>
                                        <p:attrNameLst>
                                          <p:attrName>style.visibility</p:attrName>
                                        </p:attrNameLst>
                                      </p:cBhvr>
                                      <p:to>
                                        <p:strVal val="visible"/>
                                      </p:to>
                                    </p:set>
                                    <p:animEffect transition="in" filter="fade">
                                      <p:cBhvr>
                                        <p:cTn id="22" dur="500"/>
                                        <p:tgtEl>
                                          <p:spTgt spid="225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530">
                                            <p:txEl>
                                              <p:pRg st="4" end="4"/>
                                            </p:txEl>
                                          </p:spTgt>
                                        </p:tgtEl>
                                        <p:attrNameLst>
                                          <p:attrName>style.visibility</p:attrName>
                                        </p:attrNameLst>
                                      </p:cBhvr>
                                      <p:to>
                                        <p:strVal val="visible"/>
                                      </p:to>
                                    </p:set>
                                    <p:animEffect transition="in" filter="fade">
                                      <p:cBhvr>
                                        <p:cTn id="27" dur="500"/>
                                        <p:tgtEl>
                                          <p:spTgt spid="2253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530">
                                            <p:txEl>
                                              <p:pRg st="5" end="5"/>
                                            </p:txEl>
                                          </p:spTgt>
                                        </p:tgtEl>
                                        <p:attrNameLst>
                                          <p:attrName>style.visibility</p:attrName>
                                        </p:attrNameLst>
                                      </p:cBhvr>
                                      <p:to>
                                        <p:strVal val="visible"/>
                                      </p:to>
                                    </p:set>
                                    <p:animEffect transition="in" filter="fade">
                                      <p:cBhvr>
                                        <p:cTn id="32" dur="500"/>
                                        <p:tgtEl>
                                          <p:spTgt spid="225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pPr marL="0" indent="0" algn="just">
              <a:lnSpc>
                <a:spcPct val="150000"/>
              </a:lnSpc>
              <a:buNone/>
            </a:pPr>
            <a:r>
              <a:rPr lang="en-US" altLang="zh-CN" sz="1800" kern="0" spc="15" dirty="0">
                <a:effectLst/>
                <a:latin typeface="Times New Roman" panose="02020603050405020304" pitchFamily="18" charset="0"/>
                <a:ea typeface="宋体" panose="02010600030101010101" pitchFamily="2" charset="-122"/>
                <a:cs typeface="Times New Roman" panose="02020603050405020304" pitchFamily="18" charset="0"/>
              </a:rPr>
              <a:t>scikit-learn</a:t>
            </a:r>
            <a:r>
              <a:rPr lang="zh-CN" altLang="en-US" sz="1800" kern="0" spc="15" dirty="0">
                <a:effectLst/>
                <a:latin typeface="Times New Roman" panose="02020603050405020304" pitchFamily="18" charset="0"/>
                <a:ea typeface="宋体" panose="02010600030101010101" pitchFamily="2" charset="-122"/>
                <a:cs typeface="Times New Roman" panose="02020603050405020304" pitchFamily="18" charset="0"/>
              </a:rPr>
              <a:t>库的</a:t>
            </a:r>
            <a:r>
              <a:rPr lang="en-US" altLang="zh-CN" sz="1800" kern="0" spc="15" dirty="0" err="1">
                <a:effectLst/>
                <a:latin typeface="Times New Roman" panose="02020603050405020304" pitchFamily="18" charset="0"/>
                <a:ea typeface="宋体" panose="02010600030101010101" pitchFamily="2" charset="-122"/>
                <a:cs typeface="Times New Roman" panose="02020603050405020304" pitchFamily="18" charset="0"/>
              </a:rPr>
              <a:t>KMeans</a:t>
            </a:r>
            <a:r>
              <a:rPr lang="zh-CN" altLang="en-US" sz="1800" kern="0" spc="15" dirty="0">
                <a:effectLst/>
                <a:latin typeface="Times New Roman" panose="02020603050405020304" pitchFamily="18" charset="0"/>
                <a:ea typeface="宋体" panose="02010600030101010101" pitchFamily="2" charset="-122"/>
                <a:cs typeface="Times New Roman" panose="02020603050405020304" pitchFamily="18" charset="0"/>
              </a:rPr>
              <a:t>类实现了</a:t>
            </a:r>
            <a:r>
              <a:rPr lang="en-US" altLang="zh-CN" sz="1800" kern="0" spc="15" dirty="0">
                <a:effectLst/>
                <a:latin typeface="Times New Roman" panose="02020603050405020304" pitchFamily="18" charset="0"/>
                <a:ea typeface="宋体" panose="02010600030101010101" pitchFamily="2" charset="-122"/>
                <a:cs typeface="Times New Roman" panose="02020603050405020304" pitchFamily="18" charset="0"/>
              </a:rPr>
              <a:t>K-Means</a:t>
            </a:r>
            <a:r>
              <a:rPr lang="zh-CN" altLang="en-US" sz="1800" kern="0" spc="15" dirty="0">
                <a:effectLst/>
                <a:latin typeface="Times New Roman" panose="02020603050405020304" pitchFamily="18" charset="0"/>
                <a:ea typeface="宋体" panose="02010600030101010101" pitchFamily="2" charset="-122"/>
                <a:cs typeface="Times New Roman" panose="02020603050405020304" pitchFamily="18" charset="0"/>
              </a:rPr>
              <a:t>聚类算法，</a:t>
            </a:r>
            <a:r>
              <a:rPr lang="en-US" altLang="zh-CN" sz="1800" kern="0" spc="15" dirty="0" err="1">
                <a:effectLst/>
                <a:latin typeface="Times New Roman" panose="02020603050405020304" pitchFamily="18" charset="0"/>
                <a:ea typeface="宋体" panose="02010600030101010101" pitchFamily="2" charset="-122"/>
                <a:cs typeface="Times New Roman" panose="02020603050405020304" pitchFamily="18" charset="0"/>
              </a:rPr>
              <a:t>KMeans</a:t>
            </a:r>
            <a:r>
              <a:rPr lang="zh-CN" altLang="en-US" sz="1800" kern="0" spc="15" dirty="0">
                <a:effectLst/>
                <a:latin typeface="Times New Roman" panose="02020603050405020304" pitchFamily="18" charset="0"/>
                <a:ea typeface="宋体" panose="02010600030101010101" pitchFamily="2" charset="-122"/>
                <a:cs typeface="Times New Roman" panose="02020603050405020304" pitchFamily="18" charset="0"/>
              </a:rPr>
              <a:t>类的基本使用格式如下。</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kumimoji="0" lang="zh-CN" altLang="en-US" dirty="0">
                <a:ea typeface="宋体" panose="02010600030101010101" pitchFamily="2" charset="-122"/>
              </a:rPr>
              <a:t>了解</a:t>
            </a:r>
            <a:r>
              <a:rPr kumimoji="0" lang="en-US" altLang="zh-CN" dirty="0">
                <a:ea typeface="宋体" panose="02010600030101010101" pitchFamily="2" charset="-122"/>
              </a:rPr>
              <a:t>K-Means</a:t>
            </a:r>
            <a:r>
              <a:rPr kumimoji="0" lang="zh-CN" altLang="en-US" dirty="0">
                <a:ea typeface="宋体" panose="02010600030101010101" pitchFamily="2" charset="-122"/>
              </a:rPr>
              <a:t>聚类算法</a:t>
            </a:r>
            <a:endParaRPr lang="zh-CN" altLang="en-US" dirty="0">
              <a:ea typeface="宋体" panose="02010600030101010101" pitchFamily="2" charset="-122"/>
            </a:endParaRPr>
          </a:p>
        </p:txBody>
      </p:sp>
      <p:sp>
        <p:nvSpPr>
          <p:cNvPr id="3" name="内容占位符 2">
            <a:extLst>
              <a:ext uri="{FF2B5EF4-FFF2-40B4-BE49-F238E27FC236}">
                <a16:creationId xmlns:a16="http://schemas.microsoft.com/office/drawing/2014/main" id="{B7677E51-2FF4-496E-AFAA-552B4162EF2F}"/>
              </a:ext>
            </a:extLst>
          </p:cNvPr>
          <p:cNvSpPr>
            <a:spLocks noGrp="1"/>
          </p:cNvSpPr>
          <p:nvPr>
            <p:ph idx="10"/>
          </p:nvPr>
        </p:nvSpPr>
        <p:spPr/>
        <p:txBody>
          <a:bodyPr/>
          <a:lstStyle/>
          <a:p>
            <a:r>
              <a:rPr lang="en-US" altLang="zh-CN" b="1" dirty="0">
                <a:latin typeface="+mn-ea"/>
              </a:rPr>
              <a:t>4. </a:t>
            </a:r>
            <a:r>
              <a:rPr lang="zh-CN" altLang="zh-CN" b="1" kern="100" dirty="0">
                <a:effectLst/>
                <a:latin typeface="+mn-ea"/>
                <a:cs typeface="Times New Roman" panose="02020603050405020304" pitchFamily="18" charset="0"/>
              </a:rPr>
              <a:t>主要参数介绍</a:t>
            </a:r>
          </a:p>
        </p:txBody>
      </p:sp>
      <p:sp>
        <p:nvSpPr>
          <p:cNvPr id="9" name="文本框 8">
            <a:extLst>
              <a:ext uri="{FF2B5EF4-FFF2-40B4-BE49-F238E27FC236}">
                <a16:creationId xmlns:a16="http://schemas.microsoft.com/office/drawing/2014/main" id="{E4F3241F-E218-43A9-B311-2DB2EFD74717}"/>
              </a:ext>
            </a:extLst>
          </p:cNvPr>
          <p:cNvSpPr txBox="1"/>
          <p:nvPr/>
        </p:nvSpPr>
        <p:spPr>
          <a:xfrm>
            <a:off x="542199" y="2558343"/>
            <a:ext cx="11107601" cy="1107996"/>
          </a:xfrm>
          <a:prstGeom prst="rect">
            <a:avLst/>
          </a:prstGeom>
          <a:noFill/>
        </p:spPr>
        <p:txBody>
          <a:bodyPr wrap="square">
            <a:spAutoFit/>
          </a:bodyPr>
          <a:lstStyle/>
          <a:p>
            <a:r>
              <a:rPr lang="en-US" altLang="zh-CN" sz="2200" i="1" dirty="0">
                <a:latin typeface="Times New Roman" panose="02020603050405020304" pitchFamily="18" charset="0"/>
                <a:cs typeface="Times New Roman" panose="02020603050405020304" pitchFamily="18" charset="0"/>
              </a:rPr>
              <a:t>class </a:t>
            </a:r>
            <a:r>
              <a:rPr lang="en-US" altLang="zh-CN" sz="2200" i="1" dirty="0" err="1">
                <a:latin typeface="Times New Roman" panose="02020603050405020304" pitchFamily="18" charset="0"/>
                <a:cs typeface="Times New Roman" panose="02020603050405020304" pitchFamily="18" charset="0"/>
              </a:rPr>
              <a:t>sklearn.cluster.</a:t>
            </a:r>
            <a:r>
              <a:rPr lang="en-US" altLang="zh-CN" sz="2200" b="1" i="1" dirty="0" err="1">
                <a:latin typeface="Times New Roman" panose="02020603050405020304" pitchFamily="18" charset="0"/>
                <a:cs typeface="Times New Roman" panose="02020603050405020304" pitchFamily="18" charset="0"/>
              </a:rPr>
              <a:t>KMeans</a:t>
            </a:r>
            <a:r>
              <a:rPr lang="en-US" altLang="zh-CN" sz="2200" i="1" dirty="0">
                <a:latin typeface="Times New Roman" panose="02020603050405020304" pitchFamily="18" charset="0"/>
                <a:cs typeface="Times New Roman" panose="02020603050405020304" pitchFamily="18" charset="0"/>
              </a:rPr>
              <a:t>(</a:t>
            </a:r>
            <a:r>
              <a:rPr lang="en-US" altLang="zh-CN" sz="2200" i="1" dirty="0" err="1">
                <a:latin typeface="Times New Roman" panose="02020603050405020304" pitchFamily="18" charset="0"/>
                <a:cs typeface="Times New Roman" panose="02020603050405020304" pitchFamily="18" charset="0"/>
              </a:rPr>
              <a:t>n_clusters</a:t>
            </a:r>
            <a:r>
              <a:rPr lang="en-US" altLang="zh-CN" sz="2200" i="1" dirty="0">
                <a:latin typeface="Times New Roman" panose="02020603050405020304" pitchFamily="18" charset="0"/>
                <a:cs typeface="Times New Roman" panose="02020603050405020304" pitchFamily="18" charset="0"/>
              </a:rPr>
              <a:t>=8, *, </a:t>
            </a:r>
            <a:r>
              <a:rPr lang="en-US" altLang="zh-CN" sz="2200" i="1" dirty="0" err="1">
                <a:latin typeface="Times New Roman" panose="02020603050405020304" pitchFamily="18" charset="0"/>
                <a:cs typeface="Times New Roman" panose="02020603050405020304" pitchFamily="18" charset="0"/>
              </a:rPr>
              <a:t>init</a:t>
            </a:r>
            <a:r>
              <a:rPr lang="en-US" altLang="zh-CN" sz="2200" i="1" dirty="0">
                <a:latin typeface="Times New Roman" panose="02020603050405020304" pitchFamily="18" charset="0"/>
                <a:cs typeface="Times New Roman" panose="02020603050405020304" pitchFamily="18" charset="0"/>
              </a:rPr>
              <a:t>='k-means++', </a:t>
            </a:r>
            <a:r>
              <a:rPr lang="en-US" altLang="zh-CN" sz="2200" i="1" dirty="0" err="1">
                <a:latin typeface="Times New Roman" panose="02020603050405020304" pitchFamily="18" charset="0"/>
                <a:cs typeface="Times New Roman" panose="02020603050405020304" pitchFamily="18" charset="0"/>
              </a:rPr>
              <a:t>n_init</a:t>
            </a:r>
            <a:r>
              <a:rPr lang="en-US" altLang="zh-CN" sz="2200" i="1" dirty="0">
                <a:latin typeface="Times New Roman" panose="02020603050405020304" pitchFamily="18" charset="0"/>
                <a:cs typeface="Times New Roman" panose="02020603050405020304" pitchFamily="18" charset="0"/>
              </a:rPr>
              <a:t>=10, </a:t>
            </a:r>
            <a:r>
              <a:rPr lang="en-US" altLang="zh-CN" sz="2200" i="1" dirty="0" err="1">
                <a:latin typeface="Times New Roman" panose="02020603050405020304" pitchFamily="18" charset="0"/>
                <a:cs typeface="Times New Roman" panose="02020603050405020304" pitchFamily="18" charset="0"/>
              </a:rPr>
              <a:t>max_iter</a:t>
            </a:r>
            <a:r>
              <a:rPr lang="en-US" altLang="zh-CN" sz="2200" i="1" dirty="0">
                <a:latin typeface="Times New Roman" panose="02020603050405020304" pitchFamily="18" charset="0"/>
                <a:cs typeface="Times New Roman" panose="02020603050405020304" pitchFamily="18" charset="0"/>
              </a:rPr>
              <a:t>=300, </a:t>
            </a:r>
            <a:r>
              <a:rPr lang="en-US" altLang="zh-CN" sz="2200" i="1" dirty="0" err="1">
                <a:latin typeface="Times New Roman" panose="02020603050405020304" pitchFamily="18" charset="0"/>
                <a:cs typeface="Times New Roman" panose="02020603050405020304" pitchFamily="18" charset="0"/>
              </a:rPr>
              <a:t>tol</a:t>
            </a:r>
            <a:r>
              <a:rPr lang="en-US" altLang="zh-CN" sz="2200" i="1" dirty="0">
                <a:latin typeface="Times New Roman" panose="02020603050405020304" pitchFamily="18" charset="0"/>
                <a:cs typeface="Times New Roman" panose="02020603050405020304" pitchFamily="18" charset="0"/>
              </a:rPr>
              <a:t>=0.0001, </a:t>
            </a:r>
            <a:r>
              <a:rPr lang="en-US" altLang="zh-CN" sz="2200" i="1" dirty="0" err="1">
                <a:latin typeface="Times New Roman" panose="02020603050405020304" pitchFamily="18" charset="0"/>
                <a:cs typeface="Times New Roman" panose="02020603050405020304" pitchFamily="18" charset="0"/>
              </a:rPr>
              <a:t>precompute_distances</a:t>
            </a:r>
            <a:r>
              <a:rPr lang="en-US" altLang="zh-CN" sz="2200" i="1" dirty="0">
                <a:latin typeface="Times New Roman" panose="02020603050405020304" pitchFamily="18" charset="0"/>
                <a:cs typeface="Times New Roman" panose="02020603050405020304" pitchFamily="18" charset="0"/>
              </a:rPr>
              <a:t>='deprecated', verbose=0, </a:t>
            </a:r>
            <a:r>
              <a:rPr lang="en-US" altLang="zh-CN" sz="2200" i="1" dirty="0" err="1">
                <a:latin typeface="Times New Roman" panose="02020603050405020304" pitchFamily="18" charset="0"/>
                <a:cs typeface="Times New Roman" panose="02020603050405020304" pitchFamily="18" charset="0"/>
              </a:rPr>
              <a:t>random_state</a:t>
            </a:r>
            <a:r>
              <a:rPr lang="en-US" altLang="zh-CN" sz="2200" i="1" dirty="0">
                <a:latin typeface="Times New Roman" panose="02020603050405020304" pitchFamily="18" charset="0"/>
                <a:cs typeface="Times New Roman" panose="02020603050405020304" pitchFamily="18" charset="0"/>
              </a:rPr>
              <a:t>=None, </a:t>
            </a:r>
            <a:r>
              <a:rPr lang="en-US" altLang="zh-CN" sz="2200" i="1" dirty="0" err="1">
                <a:latin typeface="Times New Roman" panose="02020603050405020304" pitchFamily="18" charset="0"/>
                <a:cs typeface="Times New Roman" panose="02020603050405020304" pitchFamily="18" charset="0"/>
              </a:rPr>
              <a:t>copy_x</a:t>
            </a:r>
            <a:r>
              <a:rPr lang="en-US" altLang="zh-CN" sz="2200" i="1" dirty="0">
                <a:latin typeface="Times New Roman" panose="02020603050405020304" pitchFamily="18" charset="0"/>
                <a:cs typeface="Times New Roman" panose="02020603050405020304" pitchFamily="18" charset="0"/>
              </a:rPr>
              <a:t>=True, </a:t>
            </a:r>
            <a:r>
              <a:rPr lang="en-US" altLang="zh-CN" sz="2200" i="1" dirty="0" err="1">
                <a:latin typeface="Times New Roman" panose="02020603050405020304" pitchFamily="18" charset="0"/>
                <a:cs typeface="Times New Roman" panose="02020603050405020304" pitchFamily="18" charset="0"/>
              </a:rPr>
              <a:t>n_jobs</a:t>
            </a:r>
            <a:r>
              <a:rPr lang="en-US" altLang="zh-CN" sz="2200" i="1" dirty="0">
                <a:latin typeface="Times New Roman" panose="02020603050405020304" pitchFamily="18" charset="0"/>
                <a:cs typeface="Times New Roman" panose="02020603050405020304" pitchFamily="18" charset="0"/>
              </a:rPr>
              <a:t>='deprecated', algorithm='auto')</a:t>
            </a:r>
            <a:endParaRPr lang="zh-CN" altLang="en-US"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64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arn(inVertical)">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pPr marL="0" indent="0" algn="just">
              <a:lnSpc>
                <a:spcPct val="150000"/>
              </a:lnSpc>
              <a:buNone/>
            </a:pPr>
            <a:r>
              <a:rPr lang="en-US" altLang="zh-CN" sz="1800" kern="0" spc="15" dirty="0" err="1">
                <a:effectLst/>
                <a:latin typeface="Times New Roman" panose="02020603050405020304" pitchFamily="18" charset="0"/>
                <a:ea typeface="宋体" panose="02010600030101010101" pitchFamily="2" charset="-122"/>
                <a:cs typeface="Times New Roman" panose="02020603050405020304" pitchFamily="18" charset="0"/>
              </a:rPr>
              <a:t>KMeans</a:t>
            </a:r>
            <a:r>
              <a:rPr lang="zh-CN" altLang="en-US" sz="1800" kern="0" spc="15" dirty="0">
                <a:effectLst/>
                <a:latin typeface="Times New Roman" panose="02020603050405020304" pitchFamily="18" charset="0"/>
                <a:ea typeface="宋体" panose="02010600030101010101" pitchFamily="2" charset="-122"/>
                <a:cs typeface="Times New Roman" panose="02020603050405020304" pitchFamily="18" charset="0"/>
              </a:rPr>
              <a:t>类的常用参数及其说明如表所示。</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kumimoji="0" lang="zh-CN" altLang="en-US" dirty="0">
                <a:ea typeface="宋体" panose="02010600030101010101" pitchFamily="2" charset="-122"/>
              </a:rPr>
              <a:t>了解</a:t>
            </a:r>
            <a:r>
              <a:rPr kumimoji="0" lang="en-US" altLang="zh-CN" dirty="0">
                <a:ea typeface="宋体" panose="02010600030101010101" pitchFamily="2" charset="-122"/>
              </a:rPr>
              <a:t>K-Means</a:t>
            </a:r>
            <a:r>
              <a:rPr kumimoji="0" lang="zh-CN" altLang="en-US" dirty="0">
                <a:ea typeface="宋体" panose="02010600030101010101" pitchFamily="2" charset="-122"/>
              </a:rPr>
              <a:t>聚类算法</a:t>
            </a:r>
            <a:endParaRPr lang="zh-CN" altLang="en-US" dirty="0">
              <a:ea typeface="宋体" panose="02010600030101010101" pitchFamily="2" charset="-122"/>
            </a:endParaRPr>
          </a:p>
        </p:txBody>
      </p:sp>
      <p:graphicFrame>
        <p:nvGraphicFramePr>
          <p:cNvPr id="3" name="表格 2">
            <a:extLst>
              <a:ext uri="{FF2B5EF4-FFF2-40B4-BE49-F238E27FC236}">
                <a16:creationId xmlns:a16="http://schemas.microsoft.com/office/drawing/2014/main" id="{E9292872-9D25-4A8E-9884-9121B3476D73}"/>
              </a:ext>
            </a:extLst>
          </p:cNvPr>
          <p:cNvGraphicFramePr>
            <a:graphicFrameLocks noGrp="1"/>
          </p:cNvGraphicFramePr>
          <p:nvPr>
            <p:extLst>
              <p:ext uri="{D42A27DB-BD31-4B8C-83A1-F6EECF244321}">
                <p14:modId xmlns:p14="http://schemas.microsoft.com/office/powerpoint/2010/main" val="527949253"/>
              </p:ext>
            </p:extLst>
          </p:nvPr>
        </p:nvGraphicFramePr>
        <p:xfrm>
          <a:off x="2178371" y="1652961"/>
          <a:ext cx="8363605" cy="4490973"/>
        </p:xfrm>
        <a:graphic>
          <a:graphicData uri="http://schemas.openxmlformats.org/drawingml/2006/table">
            <a:tbl>
              <a:tblPr firstRow="1" bandRow="1">
                <a:tableStyleId>{5C22544A-7EE6-4342-B048-85BDC9FD1C3A}</a:tableStyleId>
              </a:tblPr>
              <a:tblGrid>
                <a:gridCol w="1320623">
                  <a:extLst>
                    <a:ext uri="{9D8B030D-6E8A-4147-A177-3AD203B41FA5}">
                      <a16:colId xmlns:a16="http://schemas.microsoft.com/office/drawing/2014/main" val="1024750820"/>
                    </a:ext>
                  </a:extLst>
                </a:gridCol>
                <a:gridCol w="7042982">
                  <a:extLst>
                    <a:ext uri="{9D8B030D-6E8A-4147-A177-3AD203B41FA5}">
                      <a16:colId xmlns:a16="http://schemas.microsoft.com/office/drawing/2014/main" val="2676007125"/>
                    </a:ext>
                  </a:extLst>
                </a:gridCol>
              </a:tblGrid>
              <a:tr h="435933">
                <a:tc>
                  <a:txBody>
                    <a:bodyPr/>
                    <a:lstStyle/>
                    <a:p>
                      <a:pPr algn="ctr"/>
                      <a:r>
                        <a:rPr lang="zh-CN" sz="1600" b="1" kern="100" baseline="0" dirty="0">
                          <a:effectLst/>
                          <a:latin typeface="Times New Roman" panose="02020603050405020304" pitchFamily="18" charset="0"/>
                        </a:rPr>
                        <a:t>参数名称</a:t>
                      </a:r>
                      <a:endParaRPr lang="zh-CN" sz="1600" b="1"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6002" marR="36002" marT="0" marB="0" anchor="ctr"/>
                </a:tc>
                <a:tc>
                  <a:txBody>
                    <a:bodyPr/>
                    <a:lstStyle/>
                    <a:p>
                      <a:pPr algn="ctr"/>
                      <a:r>
                        <a:rPr lang="zh-CN" sz="1600" b="1" kern="100" baseline="0" dirty="0">
                          <a:effectLst/>
                          <a:latin typeface="Times New Roman" panose="02020603050405020304" pitchFamily="18" charset="0"/>
                        </a:rPr>
                        <a:t>参数说明</a:t>
                      </a:r>
                      <a:endParaRPr lang="zh-CN" sz="1600" b="1"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6002" marR="36002" marT="0" marB="0" anchor="ctr"/>
                </a:tc>
                <a:extLst>
                  <a:ext uri="{0D108BD9-81ED-4DB2-BD59-A6C34878D82A}">
                    <a16:rowId xmlns:a16="http://schemas.microsoft.com/office/drawing/2014/main" val="1196375024"/>
                  </a:ext>
                </a:extLst>
              </a:tr>
              <a:tr h="432000">
                <a:tc>
                  <a:txBody>
                    <a:bodyPr/>
                    <a:lstStyle/>
                    <a:p>
                      <a:pPr algn="just"/>
                      <a:r>
                        <a:rPr lang="en-US" sz="1600" kern="100" baseline="0" dirty="0" err="1">
                          <a:effectLst/>
                          <a:latin typeface="Times New Roman" panose="02020603050405020304" pitchFamily="18" charset="0"/>
                        </a:rPr>
                        <a:t>n_clusters</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6002" marR="36002" marT="0" marB="0" anchor="ctr"/>
                </a:tc>
                <a:tc>
                  <a:txBody>
                    <a:bodyPr/>
                    <a:lstStyle/>
                    <a:p>
                      <a:pPr algn="just"/>
                      <a:r>
                        <a:rPr lang="zh-CN" sz="1600" kern="100" baseline="0" dirty="0">
                          <a:effectLst/>
                          <a:latin typeface="Times New Roman" panose="02020603050405020304" pitchFamily="18" charset="0"/>
                        </a:rPr>
                        <a:t>接收</a:t>
                      </a:r>
                      <a:r>
                        <a:rPr lang="en-US" sz="1600" kern="100" baseline="0" dirty="0">
                          <a:effectLst/>
                          <a:latin typeface="Times New Roman" panose="02020603050405020304" pitchFamily="18" charset="0"/>
                        </a:rPr>
                        <a:t>int</a:t>
                      </a:r>
                      <a:r>
                        <a:rPr lang="zh-CN" sz="1600" kern="100" baseline="0" dirty="0">
                          <a:effectLst/>
                          <a:latin typeface="Times New Roman" panose="02020603050405020304" pitchFamily="18" charset="0"/>
                        </a:rPr>
                        <a:t>。表示聚类数。默认为</a:t>
                      </a:r>
                      <a:r>
                        <a:rPr lang="en-US" sz="1600" kern="100" baseline="0" dirty="0">
                          <a:effectLst/>
                          <a:latin typeface="Times New Roman" panose="02020603050405020304" pitchFamily="18" charset="0"/>
                        </a:rPr>
                        <a:t>8</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6002" marR="36002" marT="0" marB="0" anchor="ctr"/>
                </a:tc>
                <a:extLst>
                  <a:ext uri="{0D108BD9-81ED-4DB2-BD59-A6C34878D82A}">
                    <a16:rowId xmlns:a16="http://schemas.microsoft.com/office/drawing/2014/main" val="1453922469"/>
                  </a:ext>
                </a:extLst>
              </a:tr>
              <a:tr h="432000">
                <a:tc>
                  <a:txBody>
                    <a:bodyPr/>
                    <a:lstStyle/>
                    <a:p>
                      <a:pPr algn="just"/>
                      <a:r>
                        <a:rPr lang="en-US" sz="1600" kern="100" baseline="0" dirty="0" err="1">
                          <a:effectLst/>
                          <a:latin typeface="Times New Roman" panose="02020603050405020304" pitchFamily="18" charset="0"/>
                        </a:rPr>
                        <a:t>init</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6002" marR="36002" marT="0" marB="0" anchor="ctr"/>
                </a:tc>
                <a:tc>
                  <a:txBody>
                    <a:bodyPr/>
                    <a:lstStyle/>
                    <a:p>
                      <a:pPr algn="just"/>
                      <a:r>
                        <a:rPr lang="zh-CN" sz="1600" kern="100" baseline="0" dirty="0">
                          <a:effectLst/>
                          <a:latin typeface="Times New Roman" panose="02020603050405020304" pitchFamily="18" charset="0"/>
                        </a:rPr>
                        <a:t>接收“</a:t>
                      </a:r>
                      <a:r>
                        <a:rPr lang="en-US" sz="1600" kern="100" baseline="0" dirty="0">
                          <a:effectLst/>
                          <a:latin typeface="Times New Roman" panose="02020603050405020304" pitchFamily="18" charset="0"/>
                        </a:rPr>
                        <a:t>k-means++</a:t>
                      </a:r>
                      <a:r>
                        <a:rPr lang="zh-CN" sz="1600" kern="100" baseline="0" dirty="0">
                          <a:effectLst/>
                          <a:latin typeface="Times New Roman" panose="02020603050405020304" pitchFamily="18" charset="0"/>
                        </a:rPr>
                        <a:t>”“</a:t>
                      </a:r>
                      <a:r>
                        <a:rPr lang="en-US" sz="1600" kern="100" baseline="0" dirty="0">
                          <a:effectLst/>
                          <a:latin typeface="Times New Roman" panose="02020603050405020304" pitchFamily="18" charset="0"/>
                        </a:rPr>
                        <a:t>random</a:t>
                      </a:r>
                      <a:r>
                        <a:rPr lang="zh-CN" sz="1600" kern="100" baseline="0" dirty="0">
                          <a:effectLst/>
                          <a:latin typeface="Times New Roman" panose="02020603050405020304" pitchFamily="18" charset="0"/>
                        </a:rPr>
                        <a:t>”和</a:t>
                      </a:r>
                      <a:r>
                        <a:rPr lang="en-US" sz="1600" kern="100" baseline="0" dirty="0" err="1">
                          <a:effectLst/>
                          <a:latin typeface="Times New Roman" panose="02020603050405020304" pitchFamily="18" charset="0"/>
                        </a:rPr>
                        <a:t>ndarray</a:t>
                      </a:r>
                      <a:r>
                        <a:rPr lang="zh-CN" sz="1600" kern="100" baseline="0" dirty="0">
                          <a:effectLst/>
                          <a:latin typeface="Times New Roman" panose="02020603050405020304" pitchFamily="18" charset="0"/>
                        </a:rPr>
                        <a:t>。表示产生初始质心方法。默认为</a:t>
                      </a:r>
                      <a:r>
                        <a:rPr lang="en-US" sz="1600" kern="100" baseline="0" dirty="0">
                          <a:effectLst/>
                          <a:latin typeface="Times New Roman" panose="02020603050405020304" pitchFamily="18" charset="0"/>
                        </a:rPr>
                        <a:t>k-means++</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6002" marR="36002" marT="0" marB="0" anchor="ctr"/>
                </a:tc>
                <a:extLst>
                  <a:ext uri="{0D108BD9-81ED-4DB2-BD59-A6C34878D82A}">
                    <a16:rowId xmlns:a16="http://schemas.microsoft.com/office/drawing/2014/main" val="125959367"/>
                  </a:ext>
                </a:extLst>
              </a:tr>
              <a:tr h="432000">
                <a:tc>
                  <a:txBody>
                    <a:bodyPr/>
                    <a:lstStyle/>
                    <a:p>
                      <a:pPr algn="just"/>
                      <a:r>
                        <a:rPr lang="en-US" sz="1600" kern="100" baseline="0">
                          <a:effectLst/>
                          <a:latin typeface="Times New Roman" panose="02020603050405020304" pitchFamily="18" charset="0"/>
                        </a:rPr>
                        <a:t>n_init</a:t>
                      </a:r>
                      <a:endParaRPr lang="zh-CN" sz="16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36002" marR="36002" marT="0" marB="0" anchor="ctr"/>
                </a:tc>
                <a:tc>
                  <a:txBody>
                    <a:bodyPr/>
                    <a:lstStyle/>
                    <a:p>
                      <a:pPr algn="just"/>
                      <a:r>
                        <a:rPr lang="zh-CN" sz="1600" kern="100" baseline="0" dirty="0">
                          <a:effectLst/>
                          <a:latin typeface="Times New Roman" panose="02020603050405020304" pitchFamily="18" charset="0"/>
                        </a:rPr>
                        <a:t>接收</a:t>
                      </a:r>
                      <a:r>
                        <a:rPr lang="en-US" sz="1600" kern="100" baseline="0" dirty="0">
                          <a:effectLst/>
                          <a:latin typeface="Times New Roman" panose="02020603050405020304" pitchFamily="18" charset="0"/>
                        </a:rPr>
                        <a:t>int</a:t>
                      </a:r>
                      <a:r>
                        <a:rPr lang="zh-CN" sz="1600" kern="100" baseline="0" dirty="0">
                          <a:effectLst/>
                          <a:latin typeface="Times New Roman" panose="02020603050405020304" pitchFamily="18" charset="0"/>
                        </a:rPr>
                        <a:t>。表示用不同的聚类中心初始化值运行算法的次数。默认为</a:t>
                      </a:r>
                      <a:r>
                        <a:rPr lang="en-US" sz="1600" kern="100" baseline="0" dirty="0">
                          <a:effectLst/>
                          <a:latin typeface="Times New Roman" panose="02020603050405020304" pitchFamily="18" charset="0"/>
                        </a:rPr>
                        <a:t>10</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6002" marR="36002" marT="0" marB="0" anchor="ctr"/>
                </a:tc>
                <a:extLst>
                  <a:ext uri="{0D108BD9-81ED-4DB2-BD59-A6C34878D82A}">
                    <a16:rowId xmlns:a16="http://schemas.microsoft.com/office/drawing/2014/main" val="2047827306"/>
                  </a:ext>
                </a:extLst>
              </a:tr>
              <a:tr h="432000">
                <a:tc>
                  <a:txBody>
                    <a:bodyPr/>
                    <a:lstStyle/>
                    <a:p>
                      <a:pPr algn="just"/>
                      <a:r>
                        <a:rPr lang="en-US" sz="1600" kern="100" baseline="0" dirty="0" err="1">
                          <a:effectLst/>
                          <a:latin typeface="Times New Roman" panose="02020603050405020304" pitchFamily="18" charset="0"/>
                        </a:rPr>
                        <a:t>max_iter</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6002" marR="36002" marT="0" marB="0" anchor="ctr"/>
                </a:tc>
                <a:tc>
                  <a:txBody>
                    <a:bodyPr/>
                    <a:lstStyle/>
                    <a:p>
                      <a:pPr algn="just"/>
                      <a:r>
                        <a:rPr lang="zh-CN" sz="1600" kern="100" baseline="0" dirty="0">
                          <a:effectLst/>
                          <a:latin typeface="Times New Roman" panose="02020603050405020304" pitchFamily="18" charset="0"/>
                        </a:rPr>
                        <a:t>接收</a:t>
                      </a:r>
                      <a:r>
                        <a:rPr lang="en-US" sz="1600" kern="100" baseline="0" dirty="0">
                          <a:effectLst/>
                          <a:latin typeface="Times New Roman" panose="02020603050405020304" pitchFamily="18" charset="0"/>
                        </a:rPr>
                        <a:t>int</a:t>
                      </a:r>
                      <a:r>
                        <a:rPr lang="zh-CN" sz="1600" kern="100" baseline="0" dirty="0">
                          <a:effectLst/>
                          <a:latin typeface="Times New Roman" panose="02020603050405020304" pitchFamily="18" charset="0"/>
                        </a:rPr>
                        <a:t>。表示最大迭代次数。默认为</a:t>
                      </a:r>
                      <a:r>
                        <a:rPr lang="en-US" sz="1600" kern="100" baseline="0" dirty="0">
                          <a:effectLst/>
                          <a:latin typeface="Times New Roman" panose="02020603050405020304" pitchFamily="18" charset="0"/>
                        </a:rPr>
                        <a:t>300</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6002" marR="36002" marT="0" marB="0" anchor="ctr"/>
                </a:tc>
                <a:extLst>
                  <a:ext uri="{0D108BD9-81ED-4DB2-BD59-A6C34878D82A}">
                    <a16:rowId xmlns:a16="http://schemas.microsoft.com/office/drawing/2014/main" val="348910603"/>
                  </a:ext>
                </a:extLst>
              </a:tr>
              <a:tr h="432000">
                <a:tc>
                  <a:txBody>
                    <a:bodyPr/>
                    <a:lstStyle/>
                    <a:p>
                      <a:pPr algn="just"/>
                      <a:r>
                        <a:rPr lang="en-US" sz="1600" kern="100" baseline="0">
                          <a:effectLst/>
                          <a:latin typeface="Times New Roman" panose="02020603050405020304" pitchFamily="18" charset="0"/>
                        </a:rPr>
                        <a:t>tol</a:t>
                      </a:r>
                      <a:endParaRPr lang="zh-CN" sz="16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36002" marR="36002" marT="0" marB="0" anchor="ctr"/>
                </a:tc>
                <a:tc>
                  <a:txBody>
                    <a:bodyPr/>
                    <a:lstStyle/>
                    <a:p>
                      <a:pPr algn="just"/>
                      <a:r>
                        <a:rPr lang="zh-CN" sz="1600" kern="100" baseline="0" dirty="0">
                          <a:effectLst/>
                          <a:latin typeface="Times New Roman" panose="02020603050405020304" pitchFamily="18" charset="0"/>
                        </a:rPr>
                        <a:t>接收</a:t>
                      </a:r>
                      <a:r>
                        <a:rPr lang="en-US" sz="1600" kern="100" baseline="0" dirty="0">
                          <a:effectLst/>
                          <a:latin typeface="Times New Roman" panose="02020603050405020304" pitchFamily="18" charset="0"/>
                        </a:rPr>
                        <a:t>float</a:t>
                      </a:r>
                      <a:r>
                        <a:rPr lang="zh-CN" sz="1600" kern="100" baseline="0" dirty="0">
                          <a:effectLst/>
                          <a:latin typeface="Times New Roman" panose="02020603050405020304" pitchFamily="18" charset="0"/>
                        </a:rPr>
                        <a:t>。表示容忍的最小误差。当误差小于</a:t>
                      </a:r>
                      <a:r>
                        <a:rPr lang="en-US" sz="1600" kern="100" baseline="0" dirty="0" err="1">
                          <a:effectLst/>
                          <a:latin typeface="Times New Roman" panose="02020603050405020304" pitchFamily="18" charset="0"/>
                        </a:rPr>
                        <a:t>tol</a:t>
                      </a:r>
                      <a:r>
                        <a:rPr lang="zh-CN" sz="1600" kern="100" baseline="0" dirty="0">
                          <a:effectLst/>
                          <a:latin typeface="Times New Roman" panose="02020603050405020304" pitchFamily="18" charset="0"/>
                        </a:rPr>
                        <a:t>时将会退出迭代。默认为</a:t>
                      </a:r>
                      <a:r>
                        <a:rPr lang="en-US" sz="1600" kern="100" baseline="0" dirty="0">
                          <a:effectLst/>
                          <a:latin typeface="Times New Roman" panose="02020603050405020304" pitchFamily="18" charset="0"/>
                        </a:rPr>
                        <a:t>0.0001</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6002" marR="36002" marT="0" marB="0" anchor="ctr"/>
                </a:tc>
                <a:extLst>
                  <a:ext uri="{0D108BD9-81ED-4DB2-BD59-A6C34878D82A}">
                    <a16:rowId xmlns:a16="http://schemas.microsoft.com/office/drawing/2014/main" val="236292746"/>
                  </a:ext>
                </a:extLst>
              </a:tr>
              <a:tr h="432000">
                <a:tc>
                  <a:txBody>
                    <a:bodyPr/>
                    <a:lstStyle/>
                    <a:p>
                      <a:pPr algn="just"/>
                      <a:r>
                        <a:rPr lang="en-US" sz="1600" kern="100" baseline="0">
                          <a:effectLst/>
                          <a:latin typeface="Times New Roman" panose="02020603050405020304" pitchFamily="18" charset="0"/>
                        </a:rPr>
                        <a:t>verbose</a:t>
                      </a:r>
                      <a:endParaRPr lang="zh-CN" sz="16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36002" marR="36002" marT="0" marB="0" anchor="ctr"/>
                </a:tc>
                <a:tc>
                  <a:txBody>
                    <a:bodyPr/>
                    <a:lstStyle/>
                    <a:p>
                      <a:pPr algn="just"/>
                      <a:r>
                        <a:rPr lang="zh-CN" sz="1600" kern="100" baseline="0">
                          <a:effectLst/>
                          <a:latin typeface="Times New Roman" panose="02020603050405020304" pitchFamily="18" charset="0"/>
                        </a:rPr>
                        <a:t>接收</a:t>
                      </a:r>
                      <a:r>
                        <a:rPr lang="en-US" sz="1600" kern="100" baseline="0">
                          <a:effectLst/>
                          <a:latin typeface="Times New Roman" panose="02020603050405020304" pitchFamily="18" charset="0"/>
                        </a:rPr>
                        <a:t>int</a:t>
                      </a:r>
                      <a:r>
                        <a:rPr lang="zh-CN" sz="1600" kern="100" baseline="0">
                          <a:effectLst/>
                          <a:latin typeface="Times New Roman" panose="02020603050405020304" pitchFamily="18" charset="0"/>
                        </a:rPr>
                        <a:t>。表示是否输出详细信息。默认为</a:t>
                      </a:r>
                      <a:r>
                        <a:rPr lang="en-US" sz="1600" kern="100" baseline="0">
                          <a:effectLst/>
                          <a:latin typeface="Times New Roman" panose="02020603050405020304" pitchFamily="18" charset="0"/>
                        </a:rPr>
                        <a:t>0</a:t>
                      </a:r>
                      <a:endParaRPr lang="zh-CN" sz="16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36002" marR="36002" marT="0" marB="0" anchor="ctr"/>
                </a:tc>
                <a:extLst>
                  <a:ext uri="{0D108BD9-81ED-4DB2-BD59-A6C34878D82A}">
                    <a16:rowId xmlns:a16="http://schemas.microsoft.com/office/drawing/2014/main" val="679728445"/>
                  </a:ext>
                </a:extLst>
              </a:tr>
              <a:tr h="432000">
                <a:tc>
                  <a:txBody>
                    <a:bodyPr/>
                    <a:lstStyle/>
                    <a:p>
                      <a:pPr algn="just"/>
                      <a:r>
                        <a:rPr lang="en-US" sz="1600" kern="100" baseline="0">
                          <a:effectLst/>
                          <a:latin typeface="Times New Roman" panose="02020603050405020304" pitchFamily="18" charset="0"/>
                        </a:rPr>
                        <a:t>random_state</a:t>
                      </a:r>
                      <a:endParaRPr lang="zh-CN" sz="16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36002" marR="36002" marT="0" marB="0" anchor="ctr"/>
                </a:tc>
                <a:tc>
                  <a:txBody>
                    <a:bodyPr/>
                    <a:lstStyle/>
                    <a:p>
                      <a:pPr algn="just"/>
                      <a:r>
                        <a:rPr lang="zh-CN" sz="1600" kern="100" baseline="0" dirty="0">
                          <a:effectLst/>
                          <a:latin typeface="Times New Roman" panose="02020603050405020304" pitchFamily="18" charset="0"/>
                        </a:rPr>
                        <a:t>接收</a:t>
                      </a:r>
                      <a:r>
                        <a:rPr lang="en-US" sz="1600" kern="100" baseline="0" dirty="0">
                          <a:effectLst/>
                          <a:latin typeface="Times New Roman" panose="02020603050405020304" pitchFamily="18" charset="0"/>
                        </a:rPr>
                        <a:t>int</a:t>
                      </a:r>
                      <a:r>
                        <a:rPr lang="zh-CN" sz="1600" kern="100" baseline="0" dirty="0">
                          <a:effectLst/>
                          <a:latin typeface="Times New Roman" panose="02020603050405020304" pitchFamily="18" charset="0"/>
                        </a:rPr>
                        <a:t>、</a:t>
                      </a:r>
                      <a:r>
                        <a:rPr lang="en-US" sz="1600" kern="100" baseline="0" dirty="0" err="1">
                          <a:effectLst/>
                          <a:latin typeface="Times New Roman" panose="02020603050405020304" pitchFamily="18" charset="0"/>
                        </a:rPr>
                        <a:t>numpy.RandomState</a:t>
                      </a:r>
                      <a:r>
                        <a:rPr lang="zh-CN" sz="1600" kern="100" baseline="0" dirty="0">
                          <a:effectLst/>
                          <a:latin typeface="Times New Roman" panose="02020603050405020304" pitchFamily="18" charset="0"/>
                        </a:rPr>
                        <a:t>。表示用于初始化质心的生成器。若值为一个整数，则确定一个种子。默认为</a:t>
                      </a:r>
                      <a:r>
                        <a:rPr lang="en-US" sz="1600" kern="100" baseline="0" dirty="0">
                          <a:effectLst/>
                          <a:latin typeface="Times New Roman" panose="02020603050405020304" pitchFamily="18" charset="0"/>
                        </a:rPr>
                        <a:t>None</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6002" marR="36002" marT="0" marB="0" anchor="ctr"/>
                </a:tc>
                <a:extLst>
                  <a:ext uri="{0D108BD9-81ED-4DB2-BD59-A6C34878D82A}">
                    <a16:rowId xmlns:a16="http://schemas.microsoft.com/office/drawing/2014/main" val="3543878329"/>
                  </a:ext>
                </a:extLst>
              </a:tr>
              <a:tr h="432000">
                <a:tc>
                  <a:txBody>
                    <a:bodyPr/>
                    <a:lstStyle/>
                    <a:p>
                      <a:pPr algn="just"/>
                      <a:r>
                        <a:rPr lang="en-US" sz="1600" kern="100" baseline="0">
                          <a:effectLst/>
                          <a:latin typeface="Times New Roman" panose="02020603050405020304" pitchFamily="18" charset="0"/>
                        </a:rPr>
                        <a:t>copy_x</a:t>
                      </a:r>
                      <a:endParaRPr lang="zh-CN" sz="16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36002" marR="36002" marT="0" marB="0" anchor="ctr"/>
                </a:tc>
                <a:tc>
                  <a:txBody>
                    <a:bodyPr/>
                    <a:lstStyle/>
                    <a:p>
                      <a:pPr algn="just"/>
                      <a:r>
                        <a:rPr lang="zh-CN" sz="1600" kern="100" baseline="0" dirty="0">
                          <a:effectLst/>
                          <a:latin typeface="Times New Roman" panose="02020603050405020304" pitchFamily="18" charset="0"/>
                        </a:rPr>
                        <a:t>接收</a:t>
                      </a:r>
                      <a:r>
                        <a:rPr lang="en-US" sz="1600" kern="100" baseline="0" dirty="0">
                          <a:effectLst/>
                          <a:latin typeface="Times New Roman" panose="02020603050405020304" pitchFamily="18" charset="0"/>
                        </a:rPr>
                        <a:t>bool</a:t>
                      </a:r>
                      <a:r>
                        <a:rPr lang="zh-CN" sz="1600" kern="100" baseline="0" dirty="0">
                          <a:effectLst/>
                          <a:latin typeface="Times New Roman" panose="02020603050405020304" pitchFamily="18" charset="0"/>
                        </a:rPr>
                        <a:t>。表示是否提前计算距离的情况。默认为</a:t>
                      </a:r>
                      <a:r>
                        <a:rPr lang="en-US" sz="1600" kern="100" baseline="0" dirty="0">
                          <a:effectLst/>
                          <a:latin typeface="Times New Roman" panose="02020603050405020304" pitchFamily="18" charset="0"/>
                        </a:rPr>
                        <a:t>True</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6002" marR="36002" marT="0" marB="0" anchor="ctr"/>
                </a:tc>
                <a:extLst>
                  <a:ext uri="{0D108BD9-81ED-4DB2-BD59-A6C34878D82A}">
                    <a16:rowId xmlns:a16="http://schemas.microsoft.com/office/drawing/2014/main" val="1209899848"/>
                  </a:ext>
                </a:extLst>
              </a:tr>
              <a:tr h="432000">
                <a:tc>
                  <a:txBody>
                    <a:bodyPr/>
                    <a:lstStyle/>
                    <a:p>
                      <a:pPr algn="just"/>
                      <a:r>
                        <a:rPr lang="en-US" sz="1600" kern="100" baseline="0">
                          <a:effectLst/>
                          <a:latin typeface="Times New Roman" panose="02020603050405020304" pitchFamily="18" charset="0"/>
                        </a:rPr>
                        <a:t>algorithm</a:t>
                      </a:r>
                      <a:endParaRPr lang="zh-CN" sz="16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36002" marR="36002" marT="0" marB="0" anchor="ctr"/>
                </a:tc>
                <a:tc>
                  <a:txBody>
                    <a:bodyPr/>
                    <a:lstStyle/>
                    <a:p>
                      <a:pPr algn="just"/>
                      <a:r>
                        <a:rPr lang="zh-CN" sz="1600" kern="100" baseline="0" dirty="0">
                          <a:effectLst/>
                          <a:latin typeface="Times New Roman" panose="02020603050405020304" pitchFamily="18" charset="0"/>
                        </a:rPr>
                        <a:t>接收“</a:t>
                      </a:r>
                      <a:r>
                        <a:rPr lang="en-US" sz="1600" kern="100" baseline="0" dirty="0">
                          <a:effectLst/>
                          <a:latin typeface="Times New Roman" panose="02020603050405020304" pitchFamily="18" charset="0"/>
                        </a:rPr>
                        <a:t>auto</a:t>
                      </a:r>
                      <a:r>
                        <a:rPr lang="zh-CN" sz="1600" kern="100" baseline="0" dirty="0">
                          <a:effectLst/>
                          <a:latin typeface="Times New Roman" panose="02020603050405020304" pitchFamily="18" charset="0"/>
                        </a:rPr>
                        <a:t>”“</a:t>
                      </a:r>
                      <a:r>
                        <a:rPr lang="en-US" sz="1600" kern="100" baseline="0" dirty="0">
                          <a:effectLst/>
                          <a:latin typeface="Times New Roman" panose="02020603050405020304" pitchFamily="18" charset="0"/>
                        </a:rPr>
                        <a:t>full</a:t>
                      </a:r>
                      <a:r>
                        <a:rPr lang="zh-CN" sz="1600" kern="100" baseline="0" dirty="0">
                          <a:effectLst/>
                          <a:latin typeface="Times New Roman" panose="02020603050405020304" pitchFamily="18" charset="0"/>
                        </a:rPr>
                        <a:t>”“</a:t>
                      </a:r>
                      <a:r>
                        <a:rPr lang="en-US" sz="1600" kern="100" baseline="0" dirty="0" err="1">
                          <a:effectLst/>
                          <a:latin typeface="Times New Roman" panose="02020603050405020304" pitchFamily="18" charset="0"/>
                        </a:rPr>
                        <a:t>elkan</a:t>
                      </a:r>
                      <a:r>
                        <a:rPr lang="zh-CN" sz="1600" kern="100" baseline="0" dirty="0">
                          <a:effectLst/>
                          <a:latin typeface="Times New Roman" panose="02020603050405020304" pitchFamily="18" charset="0"/>
                        </a:rPr>
                        <a:t>”。表示优化算法的选择。默认为</a:t>
                      </a:r>
                      <a:r>
                        <a:rPr lang="en-US" sz="1600" kern="100" baseline="0" dirty="0">
                          <a:effectLst/>
                          <a:latin typeface="Times New Roman" panose="02020603050405020304" pitchFamily="18" charset="0"/>
                        </a:rPr>
                        <a:t>auto</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6002" marR="36002" marT="0" marB="0" anchor="ctr"/>
                </a:tc>
                <a:extLst>
                  <a:ext uri="{0D108BD9-81ED-4DB2-BD59-A6C34878D82A}">
                    <a16:rowId xmlns:a16="http://schemas.microsoft.com/office/drawing/2014/main" val="2132581258"/>
                  </a:ext>
                </a:extLst>
              </a:tr>
            </a:tbl>
          </a:graphicData>
        </a:graphic>
      </p:graphicFrame>
    </p:spTree>
    <p:extLst>
      <p:ext uri="{BB962C8B-B14F-4D97-AF65-F5344CB8AC3E}">
        <p14:creationId xmlns:p14="http://schemas.microsoft.com/office/powerpoint/2010/main" val="115135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随着大数据的兴起，网站的访问量出现了小幅度的下降。在信息化的时代，访问量的减低对于运营商的影响是巨大的。</a:t>
            </a:r>
          </a:p>
          <a:p>
            <a:pPr marL="361950" indent="-36195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本案例的研究对象是广东泰迪智能科技股份有限公司旗下的泰迪杯竞赛网站。</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361950" indent="-361950"/>
            <a:r>
              <a:rPr lang="zh-CN" altLang="zh-CN" dirty="0"/>
              <a:t>传统的用户分群根据用户的注册资料，性别、年龄、区域等信息对用户进行分群，未能考虑到用户的行为特征和兴趣偏好，分群结果会出现较大偏差难以为差异化服务提供决策的支持。</a:t>
            </a:r>
            <a:endParaRPr lang="en-US" altLang="zh-CN" dirty="0"/>
          </a:p>
          <a:p>
            <a:pPr marL="361950" indent="-361950"/>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kumimoji="0" lang="zh-CN" altLang="en-US" dirty="0">
                <a:ea typeface="宋体" panose="02010600030101010101" pitchFamily="2" charset="-122"/>
              </a:rPr>
              <a:t>了解竞赛网站背景</a:t>
            </a:r>
            <a:endParaRPr lang="zh-CN" altLang="en-US" dirty="0">
              <a:ea typeface="宋体" panose="02010600030101010101" pitchFamily="2" charset="-122"/>
            </a:endParaRPr>
          </a:p>
        </p:txBody>
      </p:sp>
      <p:sp>
        <p:nvSpPr>
          <p:cNvPr id="22532" name="内容占位符 3">
            <a:extLst>
              <a:ext uri="{FF2B5EF4-FFF2-40B4-BE49-F238E27FC236}">
                <a16:creationId xmlns:a16="http://schemas.microsoft.com/office/drawing/2014/main" id="{BBE4E575-181C-4187-B0FE-0ADBD01C55AC}"/>
              </a:ext>
            </a:extLst>
          </p:cNvPr>
          <p:cNvSpPr>
            <a:spLocks noGrp="1"/>
          </p:cNvSpPr>
          <p:nvPr>
            <p:ph idx="10"/>
          </p:nvPr>
        </p:nvSpPr>
        <p:spPr/>
        <p:txBody>
          <a:bodyPr/>
          <a:lstStyle/>
          <a:p>
            <a:pPr marL="0" indent="0">
              <a:buNone/>
            </a:pPr>
            <a:r>
              <a:rPr kumimoji="0" lang="en-US" altLang="zh-CN" b="1" dirty="0">
                <a:solidFill>
                  <a:srgbClr val="000000"/>
                </a:solidFill>
              </a:rPr>
              <a:t>1. </a:t>
            </a:r>
            <a:r>
              <a:rPr lang="en-US" altLang="zh-CN" b="1" dirty="0">
                <a:solidFill>
                  <a:srgbClr val="000000"/>
                </a:solidFill>
                <a:latin typeface="+mn-ea"/>
                <a:ea typeface="+mn-ea"/>
              </a:rPr>
              <a:t> </a:t>
            </a:r>
            <a:r>
              <a:rPr kumimoji="0" lang="zh-CN" altLang="en-US" b="1" dirty="0">
                <a:solidFill>
                  <a:srgbClr val="000000"/>
                </a:solidFill>
                <a:latin typeface="+mn-ea"/>
                <a:ea typeface="+mn-ea"/>
              </a:rPr>
              <a:t>分析竞赛网站现状</a:t>
            </a:r>
            <a:endParaRPr kumimoji="0" lang="en-US" altLang="zh-CN" dirty="0">
              <a:solidFill>
                <a:srgbClr val="000000"/>
              </a:solidFill>
            </a:endParaRPr>
          </a:p>
        </p:txBody>
      </p:sp>
    </p:spTree>
    <p:extLst>
      <p:ext uri="{BB962C8B-B14F-4D97-AF65-F5344CB8AC3E}">
        <p14:creationId xmlns:p14="http://schemas.microsoft.com/office/powerpoint/2010/main" val="38722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fade">
                                      <p:cBhvr>
                                        <p:cTn id="12" dur="500"/>
                                        <p:tgtEl>
                                          <p:spTgt spid="22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0">
                                            <p:txEl>
                                              <p:pRg st="2" end="2"/>
                                            </p:txEl>
                                          </p:spTgt>
                                        </p:tgtEl>
                                        <p:attrNameLst>
                                          <p:attrName>style.visibility</p:attrName>
                                        </p:attrNameLst>
                                      </p:cBhvr>
                                      <p:to>
                                        <p:strVal val="visible"/>
                                      </p:to>
                                    </p:set>
                                    <p:animEffect transition="in" filter="fade">
                                      <p:cBhvr>
                                        <p:cTn id="17" dur="500"/>
                                        <p:tgtEl>
                                          <p:spTgt spid="225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a:xfrm>
            <a:off x="423819" y="1104181"/>
            <a:ext cx="5400661" cy="5052713"/>
          </a:xfrm>
        </p:spPr>
        <p:txBody>
          <a:bodyPr/>
          <a:lstStyle/>
          <a:p>
            <a:r>
              <a:rPr lang="zh-CN" altLang="en-US" dirty="0"/>
              <a:t>对构建特征的数据进行标准化，采用</a:t>
            </a:r>
            <a:r>
              <a:rPr lang="en-US" altLang="zh-CN" dirty="0"/>
              <a:t>K-Means</a:t>
            </a:r>
            <a:r>
              <a:rPr lang="zh-CN" altLang="en-US" dirty="0"/>
              <a:t>聚类算法对数据进行用户分群。</a:t>
            </a:r>
            <a:endParaRPr lang="en-US" altLang="zh-CN" dirty="0"/>
          </a:p>
          <a:p>
            <a:r>
              <a:rPr lang="zh-CN" altLang="en-US" dirty="0"/>
              <a:t>根据网站的分类和聚类中心数值，使用自定义函数绘制雷达图，如图所示。</a:t>
            </a:r>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en-US" dirty="0">
                <a:ea typeface="宋体" panose="02010600030101010101" pitchFamily="2" charset="-122"/>
              </a:rPr>
              <a:t>使用</a:t>
            </a:r>
            <a:r>
              <a:rPr lang="en-US" altLang="zh-CN" dirty="0">
                <a:ea typeface="宋体" panose="02010600030101010101" pitchFamily="2" charset="-122"/>
              </a:rPr>
              <a:t>K-Means</a:t>
            </a:r>
            <a:r>
              <a:rPr lang="zh-CN" altLang="en-US" dirty="0">
                <a:ea typeface="宋体" panose="02010600030101010101" pitchFamily="2" charset="-122"/>
              </a:rPr>
              <a:t>聚类算法进行用户分群</a:t>
            </a:r>
          </a:p>
        </p:txBody>
      </p:sp>
      <p:pic>
        <p:nvPicPr>
          <p:cNvPr id="4" name="图片 3">
            <a:extLst>
              <a:ext uri="{FF2B5EF4-FFF2-40B4-BE49-F238E27FC236}">
                <a16:creationId xmlns:a16="http://schemas.microsoft.com/office/drawing/2014/main" id="{E5A383A7-61F6-44A5-AED0-2761FBB4C9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67521" y="1259139"/>
            <a:ext cx="5229433" cy="4718783"/>
          </a:xfrm>
          <a:prstGeom prst="rect">
            <a:avLst/>
          </a:prstGeom>
          <a:noFill/>
          <a:ln>
            <a:noFill/>
          </a:ln>
        </p:spPr>
      </p:pic>
    </p:spTree>
    <p:extLst>
      <p:ext uri="{BB962C8B-B14F-4D97-AF65-F5344CB8AC3E}">
        <p14:creationId xmlns:p14="http://schemas.microsoft.com/office/powerpoint/2010/main" val="384384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fade">
                                      <p:cBhvr>
                                        <p:cTn id="12" dur="500"/>
                                        <p:tgtEl>
                                          <p:spTgt spid="22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r>
              <a:rPr lang="zh-CN" altLang="en-US" dirty="0"/>
              <a:t>续上图可知各群体的特点如下。</a:t>
            </a:r>
          </a:p>
          <a:p>
            <a:pPr marL="720000">
              <a:buFont typeface="Arial" panose="020B0604020202020204" pitchFamily="34" charset="0"/>
              <a:buChar char="•"/>
            </a:pPr>
            <a:r>
              <a:rPr lang="zh-CN" altLang="en-US" dirty="0"/>
              <a:t>用户群</a:t>
            </a:r>
            <a:r>
              <a:rPr lang="en-US" altLang="zh-CN" dirty="0"/>
              <a:t>1</a:t>
            </a:r>
            <a:r>
              <a:rPr lang="zh-CN" altLang="en-US" dirty="0"/>
              <a:t>在各个特征上的取值都很小，关注点较高的是优秀作品，这群体的用户可能是观望群体。</a:t>
            </a:r>
          </a:p>
          <a:p>
            <a:pPr marL="720000">
              <a:buFont typeface="Arial" panose="020B0604020202020204" pitchFamily="34" charset="0"/>
              <a:buChar char="•"/>
            </a:pPr>
            <a:r>
              <a:rPr lang="zh-CN" altLang="en-US" dirty="0"/>
              <a:t>用户群</a:t>
            </a:r>
            <a:r>
              <a:rPr lang="en-US" altLang="zh-CN" dirty="0"/>
              <a:t>2</a:t>
            </a:r>
            <a:r>
              <a:rPr lang="zh-CN" altLang="en-US" dirty="0"/>
              <a:t>在新闻动态上有最大取值，对竞赛的关注量也不低，这群体的用户可能是参加竞赛学生的辅导老师。</a:t>
            </a:r>
          </a:p>
          <a:p>
            <a:pPr marL="720000">
              <a:buFont typeface="Arial" panose="020B0604020202020204" pitchFamily="34" charset="0"/>
              <a:buChar char="•"/>
            </a:pPr>
            <a:r>
              <a:rPr lang="zh-CN" altLang="en-US" dirty="0"/>
              <a:t>用户群</a:t>
            </a:r>
            <a:r>
              <a:rPr lang="en-US" altLang="zh-CN" dirty="0"/>
              <a:t>3</a:t>
            </a:r>
            <a:r>
              <a:rPr lang="zh-CN" altLang="en-US" dirty="0"/>
              <a:t>在项目与合作和教学资源上有最大取值，这类用户对合作和资源的关注度极高，可能为有合作意向的教师或企业群体。</a:t>
            </a:r>
          </a:p>
          <a:p>
            <a:pPr marL="720000">
              <a:buFont typeface="Arial" panose="020B0604020202020204" pitchFamily="34" charset="0"/>
              <a:buChar char="•"/>
            </a:pPr>
            <a:r>
              <a:rPr lang="zh-CN" altLang="en-US" dirty="0"/>
              <a:t>用户群</a:t>
            </a:r>
            <a:r>
              <a:rPr lang="en-US" altLang="zh-CN" dirty="0"/>
              <a:t>4</a:t>
            </a:r>
            <a:r>
              <a:rPr lang="zh-CN" altLang="en-US" dirty="0"/>
              <a:t>在优秀作品上有最大取值，对项目与合作和教学资源的关注量也不低，这类用户可能为正处于学习阶段的数据挖掘学习者。</a:t>
            </a:r>
          </a:p>
          <a:p>
            <a:pPr marL="720000">
              <a:buFont typeface="Arial" panose="020B0604020202020204" pitchFamily="34" charset="0"/>
              <a:buChar char="•"/>
            </a:pPr>
            <a:r>
              <a:rPr lang="zh-CN" altLang="en-US" dirty="0"/>
              <a:t>用户群</a:t>
            </a:r>
            <a:r>
              <a:rPr lang="en-US" altLang="zh-CN" dirty="0"/>
              <a:t>5</a:t>
            </a:r>
            <a:r>
              <a:rPr lang="zh-CN" altLang="en-US" dirty="0"/>
              <a:t>在竞赛上有最大取值，对其他方面的关注度极低，这类用户可能为网站竞赛参赛者群体。</a:t>
            </a:r>
          </a:p>
          <a:p>
            <a:pPr marL="361950" indent="-361950"/>
            <a:endParaRPr lang="zh-CN" altLang="en-US"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en-US" dirty="0">
                <a:ea typeface="宋体" panose="02010600030101010101" pitchFamily="2" charset="-122"/>
              </a:rPr>
              <a:t>使用</a:t>
            </a:r>
            <a:r>
              <a:rPr lang="en-US" altLang="zh-CN" dirty="0">
                <a:ea typeface="宋体" panose="02010600030101010101" pitchFamily="2" charset="-122"/>
              </a:rPr>
              <a:t>K-Means</a:t>
            </a:r>
            <a:r>
              <a:rPr lang="zh-CN" altLang="en-US" dirty="0">
                <a:ea typeface="宋体" panose="02010600030101010101" pitchFamily="2" charset="-122"/>
              </a:rPr>
              <a:t>聚类算法进行用户分群</a:t>
            </a:r>
          </a:p>
        </p:txBody>
      </p:sp>
    </p:spTree>
    <p:extLst>
      <p:ext uri="{BB962C8B-B14F-4D97-AF65-F5344CB8AC3E}">
        <p14:creationId xmlns:p14="http://schemas.microsoft.com/office/powerpoint/2010/main" val="260562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fade">
                                      <p:cBhvr>
                                        <p:cTn id="12" dur="500"/>
                                        <p:tgtEl>
                                          <p:spTgt spid="22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0">
                                            <p:txEl>
                                              <p:pRg st="2" end="2"/>
                                            </p:txEl>
                                          </p:spTgt>
                                        </p:tgtEl>
                                        <p:attrNameLst>
                                          <p:attrName>style.visibility</p:attrName>
                                        </p:attrNameLst>
                                      </p:cBhvr>
                                      <p:to>
                                        <p:strVal val="visible"/>
                                      </p:to>
                                    </p:set>
                                    <p:animEffect transition="in" filter="fade">
                                      <p:cBhvr>
                                        <p:cTn id="17" dur="500"/>
                                        <p:tgtEl>
                                          <p:spTgt spid="225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530">
                                            <p:txEl>
                                              <p:pRg st="3" end="3"/>
                                            </p:txEl>
                                          </p:spTgt>
                                        </p:tgtEl>
                                        <p:attrNameLst>
                                          <p:attrName>style.visibility</p:attrName>
                                        </p:attrNameLst>
                                      </p:cBhvr>
                                      <p:to>
                                        <p:strVal val="visible"/>
                                      </p:to>
                                    </p:set>
                                    <p:animEffect transition="in" filter="fade">
                                      <p:cBhvr>
                                        <p:cTn id="22" dur="500"/>
                                        <p:tgtEl>
                                          <p:spTgt spid="225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530">
                                            <p:txEl>
                                              <p:pRg st="4" end="4"/>
                                            </p:txEl>
                                          </p:spTgt>
                                        </p:tgtEl>
                                        <p:attrNameLst>
                                          <p:attrName>style.visibility</p:attrName>
                                        </p:attrNameLst>
                                      </p:cBhvr>
                                      <p:to>
                                        <p:strVal val="visible"/>
                                      </p:to>
                                    </p:set>
                                    <p:animEffect transition="in" filter="fade">
                                      <p:cBhvr>
                                        <p:cTn id="27" dur="500"/>
                                        <p:tgtEl>
                                          <p:spTgt spid="2253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530">
                                            <p:txEl>
                                              <p:pRg st="5" end="5"/>
                                            </p:txEl>
                                          </p:spTgt>
                                        </p:tgtEl>
                                        <p:attrNameLst>
                                          <p:attrName>style.visibility</p:attrName>
                                        </p:attrNameLst>
                                      </p:cBhvr>
                                      <p:to>
                                        <p:strVal val="visible"/>
                                      </p:to>
                                    </p:set>
                                    <p:animEffect transition="in" filter="fade">
                                      <p:cBhvr>
                                        <p:cTn id="32" dur="500"/>
                                        <p:tgtEl>
                                          <p:spTgt spid="225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r>
              <a:rPr lang="zh-CN" altLang="en-US" dirty="0"/>
              <a:t>在使用</a:t>
            </a:r>
            <a:r>
              <a:rPr lang="en-US" altLang="zh-CN" dirty="0"/>
              <a:t>K-Means</a:t>
            </a:r>
            <a:r>
              <a:rPr lang="zh-CN" altLang="en-US" dirty="0"/>
              <a:t>聚类算法分出的群体中，根据不同群体用户对不同类别网页的关注，大致认为用户群</a:t>
            </a:r>
            <a:r>
              <a:rPr lang="en-US" altLang="zh-CN" dirty="0"/>
              <a:t>3</a:t>
            </a:r>
            <a:r>
              <a:rPr lang="zh-CN" altLang="en-US" dirty="0"/>
              <a:t>、</a:t>
            </a:r>
            <a:r>
              <a:rPr lang="en-US" altLang="zh-CN" dirty="0"/>
              <a:t>4</a:t>
            </a:r>
            <a:r>
              <a:rPr lang="zh-CN" altLang="en-US" dirty="0"/>
              <a:t>、</a:t>
            </a:r>
            <a:r>
              <a:rPr lang="en-US" altLang="zh-CN" dirty="0"/>
              <a:t>5</a:t>
            </a:r>
            <a:r>
              <a:rPr lang="zh-CN" altLang="en-US" dirty="0"/>
              <a:t>的用户是竞赛网站的主要发展对象。对用户群</a:t>
            </a:r>
            <a:r>
              <a:rPr lang="en-US" altLang="zh-CN" dirty="0"/>
              <a:t>3</a:t>
            </a:r>
            <a:r>
              <a:rPr lang="zh-CN" altLang="en-US" dirty="0"/>
              <a:t>的分析如下。</a:t>
            </a:r>
          </a:p>
          <a:p>
            <a:pPr marL="720000">
              <a:buFont typeface="Arial" panose="020B0604020202020204" pitchFamily="34" charset="0"/>
              <a:buChar char="•"/>
            </a:pPr>
            <a:r>
              <a:rPr lang="zh-CN" altLang="en-US" dirty="0"/>
              <a:t>用户群</a:t>
            </a:r>
            <a:r>
              <a:rPr lang="en-US" altLang="zh-CN" dirty="0"/>
              <a:t>3</a:t>
            </a:r>
            <a:r>
              <a:rPr lang="zh-CN" altLang="en-US" dirty="0"/>
              <a:t>是重要用户，该用户群重点关注了网站的项目、资源等方面，强烈凸显该用户群的合作意向。公司可以主动的与这一群体的用户进行沟通，并且向用户展示公司的优点，以达到合作的目的。</a:t>
            </a:r>
          </a:p>
          <a:p>
            <a:pPr marL="0" indent="0">
              <a:buNone/>
            </a:pPr>
            <a:endParaRPr lang="zh-CN" altLang="en-US"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kumimoji="0" lang="zh-CN" altLang="en-US" dirty="0">
                <a:ea typeface="宋体" panose="02010600030101010101" pitchFamily="2" charset="-122"/>
              </a:rPr>
              <a:t>模型应用</a:t>
            </a:r>
            <a:endParaRPr lang="zh-CN" altLang="en-US"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fade">
                                      <p:cBhvr>
                                        <p:cTn id="12" dur="500"/>
                                        <p:tgtEl>
                                          <p:spTgt spid="225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r>
              <a:rPr lang="zh-CN" altLang="en-US" dirty="0"/>
              <a:t>对用户群</a:t>
            </a:r>
            <a:r>
              <a:rPr lang="en-US" altLang="zh-CN" dirty="0"/>
              <a:t>4</a:t>
            </a:r>
            <a:r>
              <a:rPr lang="zh-CN" altLang="en-US" dirty="0"/>
              <a:t>、</a:t>
            </a:r>
            <a:r>
              <a:rPr lang="en-US" altLang="zh-CN" dirty="0"/>
              <a:t>5</a:t>
            </a:r>
            <a:r>
              <a:rPr lang="zh-CN" altLang="en-US" dirty="0"/>
              <a:t>的分析如下。</a:t>
            </a:r>
          </a:p>
          <a:p>
            <a:pPr marL="720000">
              <a:buFont typeface="Arial" panose="020B0604020202020204" pitchFamily="34" charset="0"/>
              <a:buChar char="•"/>
            </a:pPr>
            <a:r>
              <a:rPr lang="zh-CN" altLang="en-US" dirty="0"/>
              <a:t>用户群</a:t>
            </a:r>
            <a:r>
              <a:rPr lang="en-US" altLang="zh-CN" dirty="0"/>
              <a:t>4</a:t>
            </a:r>
            <a:r>
              <a:rPr lang="zh-CN" altLang="en-US" dirty="0"/>
              <a:t>是次重要用户，该用户群重点关注了网站的优秀作品，说明用户对公司提供的学习资源有较高的兴趣。公司可以与这一群体的用户保持沟通，及时了解用户需要何种培训服务以及用户目前对数据挖掘知识的掌握情况，根据用户的需求制定更加个性化的培训计划。</a:t>
            </a:r>
          </a:p>
          <a:p>
            <a:pPr marL="720000">
              <a:buFont typeface="Arial" panose="020B0604020202020204" pitchFamily="34" charset="0"/>
              <a:buChar char="•"/>
            </a:pPr>
            <a:r>
              <a:rPr lang="zh-CN" altLang="en-US" dirty="0"/>
              <a:t>用户群</a:t>
            </a:r>
            <a:r>
              <a:rPr lang="en-US" altLang="zh-CN" dirty="0"/>
              <a:t>5</a:t>
            </a:r>
            <a:r>
              <a:rPr lang="zh-CN" altLang="en-US" dirty="0"/>
              <a:t>是次重要用户，虽然该用户群重点关注了竞赛，但是用户对于其他类型网页的关注极低，说明公司资源网页和竞赛网页的耦合性过低。公司可以适当的在竞赛网页中提供其他类型网页的链接。</a:t>
            </a:r>
          </a:p>
          <a:p>
            <a:pPr marL="361950" indent="-361950"/>
            <a:endParaRPr lang="zh-CN" altLang="en-US"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kumimoji="0" lang="zh-CN" altLang="en-US" dirty="0">
                <a:ea typeface="宋体" panose="02010600030101010101" pitchFamily="2" charset="-122"/>
              </a:rPr>
              <a:t>模型应用</a:t>
            </a:r>
            <a:endParaRPr lang="zh-CN" altLang="en-US" dirty="0">
              <a:ea typeface="宋体" panose="02010600030101010101" pitchFamily="2" charset="-122"/>
            </a:endParaRPr>
          </a:p>
        </p:txBody>
      </p:sp>
    </p:spTree>
    <p:extLst>
      <p:ext uri="{BB962C8B-B14F-4D97-AF65-F5344CB8AC3E}">
        <p14:creationId xmlns:p14="http://schemas.microsoft.com/office/powerpoint/2010/main" val="257216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fade">
                                      <p:cBhvr>
                                        <p:cTn id="12" dur="500"/>
                                        <p:tgtEl>
                                          <p:spTgt spid="22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0">
                                            <p:txEl>
                                              <p:pRg st="2" end="2"/>
                                            </p:txEl>
                                          </p:spTgt>
                                        </p:tgtEl>
                                        <p:attrNameLst>
                                          <p:attrName>style.visibility</p:attrName>
                                        </p:attrNameLst>
                                      </p:cBhvr>
                                      <p:to>
                                        <p:strVal val="visible"/>
                                      </p:to>
                                    </p:set>
                                    <p:animEffect transition="in" filter="fade">
                                      <p:cBhvr>
                                        <p:cTn id="17" dur="500"/>
                                        <p:tgtEl>
                                          <p:spTgt spid="225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a:extLst>
              <a:ext uri="{FF2B5EF4-FFF2-40B4-BE49-F238E27FC236}">
                <a16:creationId xmlns:a16="http://schemas.microsoft.com/office/drawing/2014/main" id="{18FB47DE-0AE6-4ACF-B926-E6115D52FB4A}"/>
              </a:ext>
            </a:extLst>
          </p:cNvPr>
          <p:cNvSpPr>
            <a:spLocks noGrp="1"/>
          </p:cNvSpPr>
          <p:nvPr>
            <p:ph idx="1"/>
          </p:nvPr>
        </p:nvSpPr>
        <p:spPr/>
        <p:txBody>
          <a:bodyPr/>
          <a:lstStyle/>
          <a:p>
            <a:pPr marL="361950" indent="-361950"/>
            <a:r>
              <a:rPr lang="zh-CN" altLang="en-US" dirty="0"/>
              <a:t>根据竞赛网用户访问的原始数据，在数据中构建用户标签以及对网页进行分类。</a:t>
            </a:r>
            <a:endParaRPr lang="en-US" altLang="zh-CN" dirty="0"/>
          </a:p>
          <a:p>
            <a:pPr marL="361950" indent="-361950"/>
            <a:r>
              <a:rPr lang="zh-CN" altLang="en-US" dirty="0"/>
              <a:t>结合实际业务情况构建了聚类特征。</a:t>
            </a:r>
            <a:endParaRPr lang="en-US" altLang="zh-CN" dirty="0"/>
          </a:p>
          <a:p>
            <a:pPr marL="361950" indent="-361950"/>
            <a:r>
              <a:rPr lang="zh-CN" altLang="en-US" dirty="0"/>
              <a:t>最后用</a:t>
            </a:r>
            <a:r>
              <a:rPr lang="en-US" altLang="zh-CN" dirty="0"/>
              <a:t>K-Means</a:t>
            </a:r>
            <a:r>
              <a:rPr lang="zh-CN" altLang="en-US" dirty="0"/>
              <a:t>建立聚类分群模型。</a:t>
            </a:r>
            <a:endParaRPr lang="en-US" altLang="zh-CN" dirty="0"/>
          </a:p>
          <a:p>
            <a:pPr marL="361950" indent="-361950"/>
            <a:r>
              <a:rPr lang="zh-CN" altLang="en-US" dirty="0"/>
              <a:t>并对聚类得到的结果分析各个群体的特征。</a:t>
            </a:r>
            <a:endParaRPr lang="en-US" altLang="zh-CN" dirty="0"/>
          </a:p>
          <a:p>
            <a:pPr marL="361950" indent="-361950"/>
            <a:r>
              <a:rPr lang="zh-CN" altLang="en-US" dirty="0"/>
              <a:t>从而结合网站的实际营运情况提出相对应的运营建议。</a:t>
            </a:r>
          </a:p>
        </p:txBody>
      </p:sp>
      <p:sp>
        <p:nvSpPr>
          <p:cNvPr id="23555" name="标题 2">
            <a:extLst>
              <a:ext uri="{FF2B5EF4-FFF2-40B4-BE49-F238E27FC236}">
                <a16:creationId xmlns:a16="http://schemas.microsoft.com/office/drawing/2014/main" id="{D68694E0-CAEA-4238-A1EE-7AEC613D51C7}"/>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小结</a:t>
            </a:r>
            <a:endParaRPr lang="zh-CN" altLang="en-US" dirty="0">
              <a:latin typeface="Times New Roman" panose="02020603050405020304" pitchFamily="18" charset="0"/>
              <a:ea typeface="宋体" panose="02010600030101010101" pitchFamily="2" charset="-122"/>
            </a:endParaRPr>
          </a:p>
        </p:txBody>
      </p:sp>
      <p:pic>
        <p:nvPicPr>
          <p:cNvPr id="4" name="Picture 2">
            <a:extLst>
              <a:ext uri="{FF2B5EF4-FFF2-40B4-BE49-F238E27FC236}">
                <a16:creationId xmlns:a16="http://schemas.microsoft.com/office/drawing/2014/main" id="{FB013071-998A-4497-B868-FD0F7726829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88474" y="3736731"/>
            <a:ext cx="3810000" cy="2552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Effect transition="in" filter="fade">
                                      <p:cBhvr>
                                        <p:cTn id="7" dur="500"/>
                                        <p:tgtEl>
                                          <p:spTgt spid="235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554">
                                            <p:txEl>
                                              <p:pRg st="1" end="1"/>
                                            </p:txEl>
                                          </p:spTgt>
                                        </p:tgtEl>
                                        <p:attrNameLst>
                                          <p:attrName>style.visibility</p:attrName>
                                        </p:attrNameLst>
                                      </p:cBhvr>
                                      <p:to>
                                        <p:strVal val="visible"/>
                                      </p:to>
                                    </p:set>
                                    <p:animEffect transition="in" filter="fade">
                                      <p:cBhvr>
                                        <p:cTn id="12" dur="500"/>
                                        <p:tgtEl>
                                          <p:spTgt spid="235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554">
                                            <p:txEl>
                                              <p:pRg st="2" end="2"/>
                                            </p:txEl>
                                          </p:spTgt>
                                        </p:tgtEl>
                                        <p:attrNameLst>
                                          <p:attrName>style.visibility</p:attrName>
                                        </p:attrNameLst>
                                      </p:cBhvr>
                                      <p:to>
                                        <p:strVal val="visible"/>
                                      </p:to>
                                    </p:set>
                                    <p:animEffect transition="in" filter="fade">
                                      <p:cBhvr>
                                        <p:cTn id="17" dur="500"/>
                                        <p:tgtEl>
                                          <p:spTgt spid="2355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554">
                                            <p:txEl>
                                              <p:pRg st="3" end="3"/>
                                            </p:txEl>
                                          </p:spTgt>
                                        </p:tgtEl>
                                        <p:attrNameLst>
                                          <p:attrName>style.visibility</p:attrName>
                                        </p:attrNameLst>
                                      </p:cBhvr>
                                      <p:to>
                                        <p:strVal val="visible"/>
                                      </p:to>
                                    </p:set>
                                    <p:animEffect transition="in" filter="fade">
                                      <p:cBhvr>
                                        <p:cTn id="22" dur="500"/>
                                        <p:tgtEl>
                                          <p:spTgt spid="2355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554">
                                            <p:txEl>
                                              <p:pRg st="4" end="4"/>
                                            </p:txEl>
                                          </p:spTgt>
                                        </p:tgtEl>
                                        <p:attrNameLst>
                                          <p:attrName>style.visibility</p:attrName>
                                        </p:attrNameLst>
                                      </p:cBhvr>
                                      <p:to>
                                        <p:strVal val="visible"/>
                                      </p:to>
                                    </p:set>
                                    <p:animEffect transition="in" filter="fade">
                                      <p:cBhvr>
                                        <p:cTn id="27" dur="500"/>
                                        <p:tgtEl>
                                          <p:spTgt spid="235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3" y="-318796"/>
            <a:ext cx="184731" cy="238848"/>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sz="952"/>
          </a:p>
        </p:txBody>
      </p:sp>
      <p:sp>
        <p:nvSpPr>
          <p:cNvPr id="10246" name="Rectangle 6"/>
          <p:cNvSpPr>
            <a:spLocks noChangeArrowheads="1"/>
          </p:cNvSpPr>
          <p:nvPr/>
        </p:nvSpPr>
        <p:spPr bwMode="auto">
          <a:xfrm>
            <a:off x="1524003" y="-392117"/>
            <a:ext cx="184731" cy="38549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905">
              <a:solidFill>
                <a:srgbClr val="000000"/>
              </a:solidFill>
              <a:latin typeface="Arial" charset="0"/>
            </a:endParaRPr>
          </a:p>
        </p:txBody>
      </p:sp>
      <p:sp>
        <p:nvSpPr>
          <p:cNvPr id="4" name="Rectangle 5">
            <a:extLst>
              <a:ext uri="{FF2B5EF4-FFF2-40B4-BE49-F238E27FC236}">
                <a16:creationId xmlns:a16="http://schemas.microsoft.com/office/drawing/2014/main" id="{8430C50B-0365-43AA-A277-A54DDDD56B62}"/>
              </a:ext>
            </a:extLst>
          </p:cNvPr>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宋体" panose="02010600030101010101" pitchFamily="2" charset="-122"/>
              </a:rPr>
              <a:t>相关的实训、课程视频等资源：</a:t>
            </a:r>
            <a:endParaRPr kumimoji="0" lang="en-US" altLang="zh-CN" sz="1800" dirty="0">
              <a:solidFill>
                <a:srgbClr val="000000"/>
              </a:solidFill>
              <a:latin typeface="宋体" panose="02010600030101010101" pitchFamily="2" charset="-122"/>
            </a:endParaRPr>
          </a:p>
          <a:p>
            <a:pPr eaLnBrk="1" hangingPunct="1">
              <a:spcBef>
                <a:spcPts val="600"/>
              </a:spcBef>
              <a:spcAft>
                <a:spcPts val="600"/>
              </a:spcAft>
              <a:buClrTx/>
              <a:buFontTx/>
              <a:buNone/>
            </a:pPr>
            <a:r>
              <a:rPr kumimoji="0" lang="en-US" altLang="zh-CN" sz="1800" dirty="0">
                <a:solidFill>
                  <a:srgbClr val="000000"/>
                </a:solidFill>
                <a:latin typeface="宋体" panose="02010600030101010101" pitchFamily="2" charset="-122"/>
                <a:hlinkClick r:id="rId3"/>
              </a:rPr>
              <a:t>https://edu.tipdm.org</a:t>
            </a:r>
            <a:endParaRPr kumimoji="0" lang="en-US" altLang="zh-CN" sz="1800" u="sng" dirty="0">
              <a:latin typeface="宋体" panose="02010600030101010101" pitchFamily="2" charset="-122"/>
            </a:endParaRPr>
          </a:p>
        </p:txBody>
      </p:sp>
      <p:sp>
        <p:nvSpPr>
          <p:cNvPr id="5" name="Rectangle 5">
            <a:extLst>
              <a:ext uri="{FF2B5EF4-FFF2-40B4-BE49-F238E27FC236}">
                <a16:creationId xmlns:a16="http://schemas.microsoft.com/office/drawing/2014/main" id="{FF0DF6FC-D076-40C6-8BEC-E6CDFB2AD266}"/>
              </a:ext>
            </a:extLst>
          </p:cNvPr>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mn-ea"/>
                <a:ea typeface="+mn-ea"/>
              </a:rPr>
              <a:t>相关的培训动态：</a:t>
            </a:r>
            <a:endParaRPr kumimoji="0" lang="en-US" altLang="zh-CN" sz="1800" dirty="0">
              <a:solidFill>
                <a:srgbClr val="000000"/>
              </a:solidFill>
              <a:latin typeface="+mn-ea"/>
              <a:ea typeface="+mn-ea"/>
            </a:endParaRPr>
          </a:p>
          <a:p>
            <a:pPr eaLnBrk="1" hangingPunct="1">
              <a:spcBef>
                <a:spcPts val="600"/>
              </a:spcBef>
              <a:spcAft>
                <a:spcPts val="600"/>
              </a:spcAft>
              <a:buClrTx/>
              <a:buFontTx/>
              <a:buNone/>
            </a:pPr>
            <a:r>
              <a:rPr kumimoji="0" lang="en-US" altLang="zh-CN" sz="1800" dirty="0">
                <a:solidFill>
                  <a:srgbClr val="000000"/>
                </a:solidFill>
                <a:latin typeface="+mn-ea"/>
                <a:ea typeface="+mn-ea"/>
                <a:hlinkClick r:id="rId4"/>
              </a:rPr>
              <a:t>http://www.tipdm.com/pxdt/index.jhtml</a:t>
            </a:r>
            <a:endParaRPr kumimoji="0" lang="en-US" altLang="zh-CN" sz="1800" dirty="0">
              <a:solidFill>
                <a:srgbClr val="000000"/>
              </a:solidFill>
              <a:latin typeface="+mn-ea"/>
              <a:ea typeface="+mn-ea"/>
            </a:endParaRPr>
          </a:p>
        </p:txBody>
      </p:sp>
    </p:spTree>
    <p:extLst>
      <p:ext uri="{BB962C8B-B14F-4D97-AF65-F5344CB8AC3E}">
        <p14:creationId xmlns:p14="http://schemas.microsoft.com/office/powerpoint/2010/main" val="846366922"/>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pPr marL="361950" indent="-36195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竞赛网站运营商想要对网站用户进行差异化服务以增加访问量，但想在多种多样的互联网用户中精确定位到各种用户存在一定的困难</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361950" indent="-36195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本案例依据用户的历史浏览记录，研究用户的兴趣偏好，分析需求并发现用户的兴趣点，从而将用户分成不同群体。公司后续可以针对不同群体提供差异化的服务，提高用户的使用体验</a:t>
            </a:r>
            <a:r>
              <a:rPr lang="zh-CN" altLang="en-US" dirty="0"/>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361950" indent="-361950"/>
            <a:endParaRPr lang="zh-CN" altLang="en-US"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kumimoji="0" lang="zh-CN" altLang="en-US" dirty="0">
                <a:ea typeface="宋体" panose="02010600030101010101" pitchFamily="2" charset="-122"/>
              </a:rPr>
              <a:t>了解竞赛网站背景</a:t>
            </a:r>
            <a:endParaRPr lang="zh-CN" altLang="en-US" dirty="0">
              <a:ea typeface="宋体" panose="02010600030101010101" pitchFamily="2" charset="-122"/>
            </a:endParaRPr>
          </a:p>
        </p:txBody>
      </p:sp>
    </p:spTree>
    <p:extLst>
      <p:ext uri="{BB962C8B-B14F-4D97-AF65-F5344CB8AC3E}">
        <p14:creationId xmlns:p14="http://schemas.microsoft.com/office/powerpoint/2010/main" val="175322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fade">
                                      <p:cBhvr>
                                        <p:cTn id="12" dur="500"/>
                                        <p:tgtEl>
                                          <p:spTgt spid="225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pPr marL="361950" indent="-36195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竞赛网站的系统数据库中积累了大量的用户访问数据。当用户访问网站时，系统将会自动记录用户访问网站的日志。</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361950" indent="-361950"/>
            <a:r>
              <a:rPr lang="zh-CN" altLang="en-US" dirty="0"/>
              <a:t>本案例主要提取了竞赛网站</a:t>
            </a:r>
            <a:r>
              <a:rPr lang="en-US" altLang="zh-CN" dirty="0"/>
              <a:t>2021</a:t>
            </a:r>
            <a:r>
              <a:rPr lang="zh-CN" altLang="en-US" dirty="0"/>
              <a:t>年</a:t>
            </a:r>
            <a:r>
              <a:rPr lang="en-US" altLang="zh-CN" dirty="0"/>
              <a:t>1</a:t>
            </a:r>
            <a:r>
              <a:rPr lang="zh-CN" altLang="en-US" dirty="0"/>
              <a:t>月共</a:t>
            </a:r>
            <a:r>
              <a:rPr lang="en-US" altLang="zh-CN" dirty="0"/>
              <a:t>200196</a:t>
            </a:r>
            <a:r>
              <a:rPr lang="zh-CN" altLang="en-US" dirty="0"/>
              <a:t>条数据进行分析，用户访问表特征说明如表所示。</a:t>
            </a:r>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kumimoji="0" lang="zh-CN" altLang="en-US" dirty="0">
                <a:ea typeface="宋体" panose="02010600030101010101" pitchFamily="2" charset="-122"/>
              </a:rPr>
              <a:t>了解竞赛网站背景</a:t>
            </a:r>
            <a:endParaRPr lang="zh-CN" altLang="en-US" dirty="0">
              <a:ea typeface="宋体" panose="02010600030101010101" pitchFamily="2" charset="-122"/>
            </a:endParaRPr>
          </a:p>
        </p:txBody>
      </p:sp>
      <p:sp>
        <p:nvSpPr>
          <p:cNvPr id="22532" name="内容占位符 3">
            <a:extLst>
              <a:ext uri="{FF2B5EF4-FFF2-40B4-BE49-F238E27FC236}">
                <a16:creationId xmlns:a16="http://schemas.microsoft.com/office/drawing/2014/main" id="{BBE4E575-181C-4187-B0FE-0ADBD01C55AC}"/>
              </a:ext>
            </a:extLst>
          </p:cNvPr>
          <p:cNvSpPr>
            <a:spLocks noGrp="1"/>
          </p:cNvSpPr>
          <p:nvPr>
            <p:ph idx="10"/>
          </p:nvPr>
        </p:nvSpPr>
        <p:spPr/>
        <p:txBody>
          <a:bodyPr/>
          <a:lstStyle/>
          <a:p>
            <a:pPr marL="0" indent="0">
              <a:buNone/>
            </a:pPr>
            <a:r>
              <a:rPr lang="en-US" altLang="zh-CN" b="1" dirty="0">
                <a:solidFill>
                  <a:srgbClr val="000000"/>
                </a:solidFill>
              </a:rPr>
              <a:t>2</a:t>
            </a:r>
            <a:r>
              <a:rPr kumimoji="0" lang="en-US" altLang="zh-CN" b="1" dirty="0">
                <a:solidFill>
                  <a:srgbClr val="000000"/>
                </a:solidFill>
              </a:rPr>
              <a:t>. </a:t>
            </a:r>
            <a:r>
              <a:rPr kumimoji="0" lang="en-US" altLang="zh-CN" b="1" dirty="0">
                <a:solidFill>
                  <a:srgbClr val="000000"/>
                </a:solidFill>
                <a:latin typeface="+mn-ea"/>
                <a:ea typeface="+mn-ea"/>
              </a:rPr>
              <a:t> </a:t>
            </a:r>
            <a:r>
              <a:rPr lang="zh-CN" altLang="en-US" b="1" dirty="0">
                <a:solidFill>
                  <a:srgbClr val="000000"/>
                </a:solidFill>
                <a:latin typeface="+mn-ea"/>
                <a:ea typeface="+mn-ea"/>
              </a:rPr>
              <a:t>了解竞赛网站数据的基本情况</a:t>
            </a:r>
            <a:endParaRPr kumimoji="0" lang="en-US" altLang="zh-CN" dirty="0">
              <a:solidFill>
                <a:srgbClr val="000000"/>
              </a:solidFill>
            </a:endParaRPr>
          </a:p>
        </p:txBody>
      </p:sp>
      <p:graphicFrame>
        <p:nvGraphicFramePr>
          <p:cNvPr id="3" name="表格 2">
            <a:extLst>
              <a:ext uri="{FF2B5EF4-FFF2-40B4-BE49-F238E27FC236}">
                <a16:creationId xmlns:a16="http://schemas.microsoft.com/office/drawing/2014/main" id="{CB3DD8A2-B8F0-4B82-89A4-FAF516D2652E}"/>
              </a:ext>
            </a:extLst>
          </p:cNvPr>
          <p:cNvGraphicFramePr>
            <a:graphicFrameLocks noGrp="1"/>
          </p:cNvGraphicFramePr>
          <p:nvPr>
            <p:extLst>
              <p:ext uri="{D42A27DB-BD31-4B8C-83A1-F6EECF244321}">
                <p14:modId xmlns:p14="http://schemas.microsoft.com/office/powerpoint/2010/main" val="147957113"/>
              </p:ext>
            </p:extLst>
          </p:nvPr>
        </p:nvGraphicFramePr>
        <p:xfrm>
          <a:off x="2359296" y="3120326"/>
          <a:ext cx="7473408" cy="3168000"/>
        </p:xfrm>
        <a:graphic>
          <a:graphicData uri="http://schemas.openxmlformats.org/drawingml/2006/table">
            <a:tbl>
              <a:tblPr firstRow="1" bandRow="1">
                <a:tableStyleId>{5C22544A-7EE6-4342-B048-85BDC9FD1C3A}</a:tableStyleId>
              </a:tblPr>
              <a:tblGrid>
                <a:gridCol w="1833974">
                  <a:extLst>
                    <a:ext uri="{9D8B030D-6E8A-4147-A177-3AD203B41FA5}">
                      <a16:colId xmlns:a16="http://schemas.microsoft.com/office/drawing/2014/main" val="708515855"/>
                    </a:ext>
                  </a:extLst>
                </a:gridCol>
                <a:gridCol w="1690485">
                  <a:extLst>
                    <a:ext uri="{9D8B030D-6E8A-4147-A177-3AD203B41FA5}">
                      <a16:colId xmlns:a16="http://schemas.microsoft.com/office/drawing/2014/main" val="3237855219"/>
                    </a:ext>
                  </a:extLst>
                </a:gridCol>
                <a:gridCol w="3948949">
                  <a:extLst>
                    <a:ext uri="{9D8B030D-6E8A-4147-A177-3AD203B41FA5}">
                      <a16:colId xmlns:a16="http://schemas.microsoft.com/office/drawing/2014/main" val="1783391504"/>
                    </a:ext>
                  </a:extLst>
                </a:gridCol>
              </a:tblGrid>
              <a:tr h="396000">
                <a:tc>
                  <a:txBody>
                    <a:bodyPr/>
                    <a:lstStyle/>
                    <a:p>
                      <a:pPr algn="ctr"/>
                      <a:r>
                        <a:rPr lang="zh-CN" sz="1600" b="1" kern="100" baseline="0" dirty="0">
                          <a:solidFill>
                            <a:srgbClr val="FFFFFF"/>
                          </a:solidFill>
                          <a:effectLst/>
                          <a:latin typeface="Times New Roman" panose="02020603050405020304" pitchFamily="18" charset="0"/>
                          <a:ea typeface="+mn-ea"/>
                        </a:rPr>
                        <a:t>特征名称</a:t>
                      </a:r>
                      <a:endParaRPr lang="zh-CN" sz="1600" b="1" kern="100" baseline="0" dirty="0">
                        <a:effectLst/>
                        <a:latin typeface="Times New Roman" panose="02020603050405020304" pitchFamily="18" charset="0"/>
                        <a:ea typeface="+mn-ea"/>
                        <a:cs typeface="Times New Roman" panose="02020603050405020304" pitchFamily="18" charset="0"/>
                      </a:endParaRPr>
                    </a:p>
                  </a:txBody>
                  <a:tcPr marL="54003" marR="54003" marT="0" marB="0" anchor="ctr"/>
                </a:tc>
                <a:tc>
                  <a:txBody>
                    <a:bodyPr/>
                    <a:lstStyle/>
                    <a:p>
                      <a:pPr algn="ctr"/>
                      <a:r>
                        <a:rPr lang="zh-CN" sz="1600" b="1" kern="100" baseline="0" dirty="0">
                          <a:solidFill>
                            <a:srgbClr val="FFFFFF"/>
                          </a:solidFill>
                          <a:effectLst/>
                          <a:latin typeface="Times New Roman" panose="02020603050405020304" pitchFamily="18" charset="0"/>
                          <a:ea typeface="+mn-ea"/>
                        </a:rPr>
                        <a:t>特征说明</a:t>
                      </a:r>
                      <a:endParaRPr lang="zh-CN" sz="1600" b="1" kern="100" baseline="0" dirty="0">
                        <a:effectLst/>
                        <a:latin typeface="Times New Roman" panose="02020603050405020304" pitchFamily="18" charset="0"/>
                        <a:ea typeface="+mn-ea"/>
                        <a:cs typeface="Times New Roman" panose="02020603050405020304" pitchFamily="18" charset="0"/>
                      </a:endParaRPr>
                    </a:p>
                  </a:txBody>
                  <a:tcPr marL="54003" marR="54003" marT="0" marB="0" anchor="ctr"/>
                </a:tc>
                <a:tc>
                  <a:txBody>
                    <a:bodyPr/>
                    <a:lstStyle/>
                    <a:p>
                      <a:pPr algn="ctr"/>
                      <a:r>
                        <a:rPr lang="zh-CN" sz="1600" b="1" kern="100" baseline="0" dirty="0">
                          <a:solidFill>
                            <a:srgbClr val="FFFFFF"/>
                          </a:solidFill>
                          <a:effectLst/>
                          <a:latin typeface="Times New Roman" panose="02020603050405020304" pitchFamily="18" charset="0"/>
                          <a:ea typeface="+mn-ea"/>
                        </a:rPr>
                        <a:t>示例</a:t>
                      </a:r>
                      <a:endParaRPr lang="zh-CN" sz="1600" b="1" kern="100" baseline="0" dirty="0">
                        <a:effectLst/>
                        <a:latin typeface="Times New Roman" panose="02020603050405020304" pitchFamily="18" charset="0"/>
                        <a:ea typeface="+mn-ea"/>
                        <a:cs typeface="Times New Roman" panose="02020603050405020304" pitchFamily="18" charset="0"/>
                      </a:endParaRPr>
                    </a:p>
                  </a:txBody>
                  <a:tcPr marL="54003" marR="54003" marT="0" marB="0" anchor="ctr"/>
                </a:tc>
                <a:extLst>
                  <a:ext uri="{0D108BD9-81ED-4DB2-BD59-A6C34878D82A}">
                    <a16:rowId xmlns:a16="http://schemas.microsoft.com/office/drawing/2014/main" val="2843732308"/>
                  </a:ext>
                </a:extLst>
              </a:tr>
              <a:tr h="396000">
                <a:tc>
                  <a:txBody>
                    <a:bodyPr/>
                    <a:lstStyle/>
                    <a:p>
                      <a:pPr algn="just"/>
                      <a:r>
                        <a:rPr lang="en-US" sz="1600" b="0" kern="100" baseline="0" dirty="0" err="1">
                          <a:solidFill>
                            <a:srgbClr val="000000"/>
                          </a:solidFill>
                          <a:effectLst/>
                          <a:latin typeface="Times New Roman" panose="02020603050405020304" pitchFamily="18" charset="0"/>
                          <a:ea typeface="+mn-ea"/>
                        </a:rPr>
                        <a:t>page_path</a:t>
                      </a:r>
                      <a:endParaRPr lang="zh-CN" sz="1600" b="0" kern="100" baseline="0" dirty="0">
                        <a:effectLst/>
                        <a:latin typeface="Times New Roman" panose="02020603050405020304" pitchFamily="18" charset="0"/>
                        <a:ea typeface="+mn-ea"/>
                        <a:cs typeface="Times New Roman" panose="02020603050405020304" pitchFamily="18" charset="0"/>
                      </a:endParaRPr>
                    </a:p>
                  </a:txBody>
                  <a:tcPr marL="54003" marR="54003" marT="0" marB="0" anchor="ctr"/>
                </a:tc>
                <a:tc>
                  <a:txBody>
                    <a:bodyPr/>
                    <a:lstStyle/>
                    <a:p>
                      <a:pPr algn="just"/>
                      <a:r>
                        <a:rPr lang="zh-CN" sz="1600" kern="100" baseline="0" dirty="0">
                          <a:solidFill>
                            <a:srgbClr val="000000"/>
                          </a:solidFill>
                          <a:effectLst/>
                          <a:latin typeface="Times New Roman" panose="02020603050405020304" pitchFamily="18" charset="0"/>
                          <a:ea typeface="+mn-ea"/>
                        </a:rPr>
                        <a:t>网址</a:t>
                      </a:r>
                      <a:endParaRPr lang="zh-CN" sz="1600" kern="100" baseline="0" dirty="0">
                        <a:effectLst/>
                        <a:latin typeface="Times New Roman" panose="02020603050405020304" pitchFamily="18" charset="0"/>
                        <a:ea typeface="+mn-ea"/>
                        <a:cs typeface="Times New Roman" panose="02020603050405020304" pitchFamily="18" charset="0"/>
                      </a:endParaRPr>
                    </a:p>
                  </a:txBody>
                  <a:tcPr marL="54003" marR="54003" marT="0" marB="0" anchor="ctr"/>
                </a:tc>
                <a:tc>
                  <a:txBody>
                    <a:bodyPr/>
                    <a:lstStyle/>
                    <a:p>
                      <a:pPr algn="just"/>
                      <a:r>
                        <a:rPr lang="en-US" sz="1600" kern="100" baseline="0" dirty="0">
                          <a:solidFill>
                            <a:srgbClr val="000000"/>
                          </a:solidFill>
                          <a:effectLst/>
                          <a:latin typeface="Times New Roman" panose="02020603050405020304" pitchFamily="18" charset="0"/>
                          <a:ea typeface="+mn-ea"/>
                        </a:rPr>
                        <a:t>/</a:t>
                      </a:r>
                      <a:r>
                        <a:rPr lang="en-US" sz="1600" kern="100" baseline="0" dirty="0" err="1">
                          <a:solidFill>
                            <a:srgbClr val="000000"/>
                          </a:solidFill>
                          <a:effectLst/>
                          <a:latin typeface="Times New Roman" panose="02020603050405020304" pitchFamily="18" charset="0"/>
                          <a:ea typeface="+mn-ea"/>
                        </a:rPr>
                        <a:t>ts</a:t>
                      </a:r>
                      <a:r>
                        <a:rPr lang="en-US" sz="1600" kern="100" baseline="0" dirty="0">
                          <a:solidFill>
                            <a:srgbClr val="000000"/>
                          </a:solidFill>
                          <a:effectLst/>
                          <a:latin typeface="Times New Roman" panose="02020603050405020304" pitchFamily="18" charset="0"/>
                          <a:ea typeface="+mn-ea"/>
                        </a:rPr>
                        <a:t>/578.jhtml</a:t>
                      </a:r>
                      <a:endParaRPr lang="zh-CN" sz="1600" kern="100" baseline="0" dirty="0">
                        <a:effectLst/>
                        <a:latin typeface="Times New Roman" panose="02020603050405020304" pitchFamily="18" charset="0"/>
                        <a:ea typeface="+mn-ea"/>
                        <a:cs typeface="Times New Roman" panose="02020603050405020304" pitchFamily="18" charset="0"/>
                      </a:endParaRPr>
                    </a:p>
                  </a:txBody>
                  <a:tcPr marL="54003" marR="54003" marT="0" marB="0" anchor="ctr"/>
                </a:tc>
                <a:extLst>
                  <a:ext uri="{0D108BD9-81ED-4DB2-BD59-A6C34878D82A}">
                    <a16:rowId xmlns:a16="http://schemas.microsoft.com/office/drawing/2014/main" val="2053658794"/>
                  </a:ext>
                </a:extLst>
              </a:tr>
              <a:tr h="396000">
                <a:tc>
                  <a:txBody>
                    <a:bodyPr/>
                    <a:lstStyle/>
                    <a:p>
                      <a:pPr algn="just"/>
                      <a:r>
                        <a:rPr lang="en-US" sz="1600" b="0" kern="100" baseline="0" dirty="0">
                          <a:effectLst/>
                          <a:latin typeface="Times New Roman" panose="02020603050405020304" pitchFamily="18" charset="0"/>
                          <a:ea typeface="+mn-ea"/>
                        </a:rPr>
                        <a:t>username</a:t>
                      </a:r>
                      <a:endParaRPr lang="zh-CN" sz="1600" b="0" kern="100" baseline="0" dirty="0">
                        <a:effectLst/>
                        <a:latin typeface="Times New Roman" panose="02020603050405020304" pitchFamily="18" charset="0"/>
                        <a:ea typeface="+mn-ea"/>
                        <a:cs typeface="Times New Roman" panose="02020603050405020304" pitchFamily="18" charset="0"/>
                      </a:endParaRPr>
                    </a:p>
                  </a:txBody>
                  <a:tcPr marL="54003" marR="54003" marT="0" marB="0" anchor="ctr"/>
                </a:tc>
                <a:tc>
                  <a:txBody>
                    <a:bodyPr/>
                    <a:lstStyle/>
                    <a:p>
                      <a:pPr algn="just"/>
                      <a:r>
                        <a:rPr lang="zh-CN" sz="1600" kern="100" baseline="0" dirty="0">
                          <a:effectLst/>
                          <a:latin typeface="Times New Roman" panose="02020603050405020304" pitchFamily="18" charset="0"/>
                          <a:ea typeface="+mn-ea"/>
                        </a:rPr>
                        <a:t>用户名称</a:t>
                      </a:r>
                      <a:endParaRPr lang="zh-CN" sz="1600" kern="100" baseline="0" dirty="0">
                        <a:effectLst/>
                        <a:latin typeface="Times New Roman" panose="02020603050405020304" pitchFamily="18" charset="0"/>
                        <a:ea typeface="+mn-ea"/>
                        <a:cs typeface="Times New Roman" panose="02020603050405020304" pitchFamily="18" charset="0"/>
                      </a:endParaRPr>
                    </a:p>
                  </a:txBody>
                  <a:tcPr marL="54003" marR="54003" marT="0" marB="0" anchor="ctr"/>
                </a:tc>
                <a:tc>
                  <a:txBody>
                    <a:bodyPr/>
                    <a:lstStyle/>
                    <a:p>
                      <a:pPr algn="just"/>
                      <a:r>
                        <a:rPr lang="en-US" sz="1600" kern="100" baseline="0" dirty="0">
                          <a:effectLst/>
                          <a:latin typeface="Times New Roman" panose="02020603050405020304" pitchFamily="18" charset="0"/>
                          <a:ea typeface="+mn-ea"/>
                        </a:rPr>
                        <a:t>25968</a:t>
                      </a:r>
                      <a:endParaRPr lang="zh-CN" sz="1600" kern="100" baseline="0" dirty="0">
                        <a:effectLst/>
                        <a:latin typeface="Times New Roman" panose="02020603050405020304" pitchFamily="18" charset="0"/>
                        <a:ea typeface="+mn-ea"/>
                        <a:cs typeface="Times New Roman" panose="02020603050405020304" pitchFamily="18" charset="0"/>
                      </a:endParaRPr>
                    </a:p>
                  </a:txBody>
                  <a:tcPr marL="54003" marR="54003" marT="0" marB="0" anchor="ctr"/>
                </a:tc>
                <a:extLst>
                  <a:ext uri="{0D108BD9-81ED-4DB2-BD59-A6C34878D82A}">
                    <a16:rowId xmlns:a16="http://schemas.microsoft.com/office/drawing/2014/main" val="3689534765"/>
                  </a:ext>
                </a:extLst>
              </a:tr>
              <a:tr h="396000">
                <a:tc>
                  <a:txBody>
                    <a:bodyPr/>
                    <a:lstStyle/>
                    <a:p>
                      <a:pPr algn="just"/>
                      <a:r>
                        <a:rPr lang="en-US" sz="1600" b="0" kern="100" baseline="0" dirty="0" err="1">
                          <a:solidFill>
                            <a:srgbClr val="000000"/>
                          </a:solidFill>
                          <a:effectLst/>
                          <a:latin typeface="Times New Roman" panose="02020603050405020304" pitchFamily="18" charset="0"/>
                          <a:ea typeface="+mn-ea"/>
                        </a:rPr>
                        <a:t>userid</a:t>
                      </a:r>
                      <a:endParaRPr lang="zh-CN" sz="1600" b="0" kern="100" baseline="0" dirty="0">
                        <a:effectLst/>
                        <a:latin typeface="Times New Roman" panose="02020603050405020304" pitchFamily="18" charset="0"/>
                        <a:ea typeface="+mn-ea"/>
                        <a:cs typeface="Times New Roman" panose="02020603050405020304" pitchFamily="18" charset="0"/>
                      </a:endParaRPr>
                    </a:p>
                  </a:txBody>
                  <a:tcPr marL="54003" marR="54003" marT="0" marB="0" anchor="ctr"/>
                </a:tc>
                <a:tc>
                  <a:txBody>
                    <a:bodyPr/>
                    <a:lstStyle/>
                    <a:p>
                      <a:pPr algn="just"/>
                      <a:r>
                        <a:rPr lang="zh-CN" sz="1600" kern="100" baseline="0" dirty="0">
                          <a:solidFill>
                            <a:srgbClr val="000000"/>
                          </a:solidFill>
                          <a:effectLst/>
                          <a:latin typeface="Times New Roman" panose="02020603050405020304" pitchFamily="18" charset="0"/>
                          <a:ea typeface="+mn-ea"/>
                        </a:rPr>
                        <a:t>用户</a:t>
                      </a:r>
                      <a:r>
                        <a:rPr lang="en-US" sz="1600" kern="100" baseline="0" dirty="0">
                          <a:solidFill>
                            <a:srgbClr val="000000"/>
                          </a:solidFill>
                          <a:effectLst/>
                          <a:latin typeface="Times New Roman" panose="02020603050405020304" pitchFamily="18" charset="0"/>
                          <a:ea typeface="+mn-ea"/>
                        </a:rPr>
                        <a:t>id</a:t>
                      </a:r>
                      <a:endParaRPr lang="zh-CN" sz="1600" kern="100" baseline="0" dirty="0">
                        <a:effectLst/>
                        <a:latin typeface="Times New Roman" panose="02020603050405020304" pitchFamily="18" charset="0"/>
                        <a:ea typeface="+mn-ea"/>
                        <a:cs typeface="Times New Roman" panose="02020603050405020304" pitchFamily="18" charset="0"/>
                      </a:endParaRPr>
                    </a:p>
                  </a:txBody>
                  <a:tcPr marL="54003" marR="54003" marT="0" marB="0" anchor="ctr"/>
                </a:tc>
                <a:tc>
                  <a:txBody>
                    <a:bodyPr/>
                    <a:lstStyle/>
                    <a:p>
                      <a:pPr algn="just"/>
                      <a:r>
                        <a:rPr lang="en-US" sz="1600" kern="100" baseline="0" dirty="0">
                          <a:solidFill>
                            <a:srgbClr val="000000"/>
                          </a:solidFill>
                          <a:effectLst/>
                          <a:latin typeface="Times New Roman" panose="02020603050405020304" pitchFamily="18" charset="0"/>
                          <a:ea typeface="+mn-ea"/>
                        </a:rPr>
                        <a:t>4187</a:t>
                      </a:r>
                      <a:endParaRPr lang="zh-CN" sz="1600" kern="100" baseline="0" dirty="0">
                        <a:effectLst/>
                        <a:latin typeface="Times New Roman" panose="02020603050405020304" pitchFamily="18" charset="0"/>
                        <a:ea typeface="+mn-ea"/>
                        <a:cs typeface="Times New Roman" panose="02020603050405020304" pitchFamily="18" charset="0"/>
                      </a:endParaRPr>
                    </a:p>
                  </a:txBody>
                  <a:tcPr marL="54003" marR="54003" marT="0" marB="0" anchor="ctr"/>
                </a:tc>
                <a:extLst>
                  <a:ext uri="{0D108BD9-81ED-4DB2-BD59-A6C34878D82A}">
                    <a16:rowId xmlns:a16="http://schemas.microsoft.com/office/drawing/2014/main" val="2673840864"/>
                  </a:ext>
                </a:extLst>
              </a:tr>
              <a:tr h="396000">
                <a:tc>
                  <a:txBody>
                    <a:bodyPr/>
                    <a:lstStyle/>
                    <a:p>
                      <a:pPr algn="just"/>
                      <a:r>
                        <a:rPr lang="en-US" sz="1600" b="0" kern="100" baseline="0" dirty="0" err="1">
                          <a:effectLst/>
                          <a:latin typeface="Times New Roman" panose="02020603050405020304" pitchFamily="18" charset="0"/>
                          <a:ea typeface="+mn-ea"/>
                        </a:rPr>
                        <a:t>ip</a:t>
                      </a:r>
                      <a:endParaRPr lang="zh-CN" sz="1600" b="0" kern="100" baseline="0" dirty="0">
                        <a:effectLst/>
                        <a:latin typeface="Times New Roman" panose="02020603050405020304" pitchFamily="18" charset="0"/>
                        <a:ea typeface="+mn-ea"/>
                        <a:cs typeface="Times New Roman" panose="02020603050405020304" pitchFamily="18" charset="0"/>
                      </a:endParaRPr>
                    </a:p>
                  </a:txBody>
                  <a:tcPr marL="54003" marR="54003" marT="0" marB="0" anchor="ctr"/>
                </a:tc>
                <a:tc>
                  <a:txBody>
                    <a:bodyPr/>
                    <a:lstStyle/>
                    <a:p>
                      <a:pPr algn="just"/>
                      <a:r>
                        <a:rPr lang="en-US" sz="1600" kern="100" baseline="0" dirty="0">
                          <a:effectLst/>
                          <a:latin typeface="Times New Roman" panose="02020603050405020304" pitchFamily="18" charset="0"/>
                          <a:ea typeface="+mn-ea"/>
                        </a:rPr>
                        <a:t>IP</a:t>
                      </a:r>
                      <a:r>
                        <a:rPr lang="zh-CN" sz="1600" kern="100" baseline="0" dirty="0">
                          <a:effectLst/>
                          <a:latin typeface="Times New Roman" panose="02020603050405020304" pitchFamily="18" charset="0"/>
                          <a:ea typeface="+mn-ea"/>
                        </a:rPr>
                        <a:t>地址</a:t>
                      </a:r>
                      <a:endParaRPr lang="zh-CN" sz="1600" kern="100" baseline="0" dirty="0">
                        <a:effectLst/>
                        <a:latin typeface="Times New Roman" panose="02020603050405020304" pitchFamily="18" charset="0"/>
                        <a:ea typeface="+mn-ea"/>
                        <a:cs typeface="Times New Roman" panose="02020603050405020304" pitchFamily="18" charset="0"/>
                      </a:endParaRPr>
                    </a:p>
                  </a:txBody>
                  <a:tcPr marL="54003" marR="54003" marT="0" marB="0" anchor="ctr"/>
                </a:tc>
                <a:tc>
                  <a:txBody>
                    <a:bodyPr/>
                    <a:lstStyle/>
                    <a:p>
                      <a:pPr algn="just"/>
                      <a:r>
                        <a:rPr lang="en-US" sz="1600" kern="100" baseline="0" dirty="0">
                          <a:effectLst/>
                          <a:latin typeface="Times New Roman" panose="02020603050405020304" pitchFamily="18" charset="0"/>
                          <a:ea typeface="+mn-ea"/>
                        </a:rPr>
                        <a:t>220.181.108.112</a:t>
                      </a:r>
                      <a:endParaRPr lang="zh-CN" sz="1600" kern="100" baseline="0" dirty="0">
                        <a:effectLst/>
                        <a:latin typeface="Times New Roman" panose="02020603050405020304" pitchFamily="18" charset="0"/>
                        <a:ea typeface="+mn-ea"/>
                        <a:cs typeface="Times New Roman" panose="02020603050405020304" pitchFamily="18" charset="0"/>
                      </a:endParaRPr>
                    </a:p>
                  </a:txBody>
                  <a:tcPr marL="54003" marR="54003" marT="0" marB="0" anchor="ctr"/>
                </a:tc>
                <a:extLst>
                  <a:ext uri="{0D108BD9-81ED-4DB2-BD59-A6C34878D82A}">
                    <a16:rowId xmlns:a16="http://schemas.microsoft.com/office/drawing/2014/main" val="3298512966"/>
                  </a:ext>
                </a:extLst>
              </a:tr>
              <a:tr h="396000">
                <a:tc>
                  <a:txBody>
                    <a:bodyPr/>
                    <a:lstStyle/>
                    <a:p>
                      <a:pPr algn="just"/>
                      <a:r>
                        <a:rPr lang="en-US" sz="1600" b="0" kern="100" baseline="0" dirty="0" err="1">
                          <a:solidFill>
                            <a:srgbClr val="000000"/>
                          </a:solidFill>
                          <a:effectLst/>
                          <a:latin typeface="Times New Roman" panose="02020603050405020304" pitchFamily="18" charset="0"/>
                          <a:ea typeface="+mn-ea"/>
                        </a:rPr>
                        <a:t>sessionid</a:t>
                      </a:r>
                      <a:endParaRPr lang="zh-CN" sz="1600" b="0" kern="100" baseline="0" dirty="0">
                        <a:effectLst/>
                        <a:latin typeface="Times New Roman" panose="02020603050405020304" pitchFamily="18" charset="0"/>
                        <a:ea typeface="+mn-ea"/>
                        <a:cs typeface="Times New Roman" panose="02020603050405020304" pitchFamily="18" charset="0"/>
                      </a:endParaRPr>
                    </a:p>
                  </a:txBody>
                  <a:tcPr marL="54003" marR="54003" marT="0" marB="0" anchor="ctr"/>
                </a:tc>
                <a:tc>
                  <a:txBody>
                    <a:bodyPr/>
                    <a:lstStyle/>
                    <a:p>
                      <a:pPr algn="just"/>
                      <a:r>
                        <a:rPr lang="zh-CN" sz="1600" kern="100" baseline="0" dirty="0">
                          <a:solidFill>
                            <a:srgbClr val="000000"/>
                          </a:solidFill>
                          <a:effectLst/>
                          <a:latin typeface="Times New Roman" panose="02020603050405020304" pitchFamily="18" charset="0"/>
                          <a:ea typeface="+mn-ea"/>
                        </a:rPr>
                        <a:t>一次浏览标识</a:t>
                      </a:r>
                      <a:endParaRPr lang="zh-CN" sz="1600" kern="100" baseline="0" dirty="0">
                        <a:effectLst/>
                        <a:latin typeface="Times New Roman" panose="02020603050405020304" pitchFamily="18" charset="0"/>
                        <a:ea typeface="+mn-ea"/>
                        <a:cs typeface="Times New Roman" panose="02020603050405020304" pitchFamily="18" charset="0"/>
                      </a:endParaRPr>
                    </a:p>
                  </a:txBody>
                  <a:tcPr marL="54003" marR="54003" marT="0" marB="0" anchor="ctr"/>
                </a:tc>
                <a:tc>
                  <a:txBody>
                    <a:bodyPr/>
                    <a:lstStyle/>
                    <a:p>
                      <a:pPr algn="just"/>
                      <a:r>
                        <a:rPr lang="en-US" sz="1600" kern="100" baseline="0" dirty="0">
                          <a:solidFill>
                            <a:srgbClr val="000000"/>
                          </a:solidFill>
                          <a:effectLst/>
                          <a:latin typeface="Times New Roman" panose="02020603050405020304" pitchFamily="18" charset="0"/>
                          <a:ea typeface="+mn-ea"/>
                        </a:rPr>
                        <a:t>8C6E30E3355675932AA9EF78AAF87346</a:t>
                      </a:r>
                      <a:endParaRPr lang="zh-CN" sz="1600" kern="100" baseline="0" dirty="0">
                        <a:effectLst/>
                        <a:latin typeface="Times New Roman" panose="02020603050405020304" pitchFamily="18" charset="0"/>
                        <a:ea typeface="+mn-ea"/>
                        <a:cs typeface="Times New Roman" panose="02020603050405020304" pitchFamily="18" charset="0"/>
                      </a:endParaRPr>
                    </a:p>
                  </a:txBody>
                  <a:tcPr marL="54003" marR="54003" marT="0" marB="0" anchor="ctr"/>
                </a:tc>
                <a:extLst>
                  <a:ext uri="{0D108BD9-81ED-4DB2-BD59-A6C34878D82A}">
                    <a16:rowId xmlns:a16="http://schemas.microsoft.com/office/drawing/2014/main" val="1504469525"/>
                  </a:ext>
                </a:extLst>
              </a:tr>
              <a:tr h="396000">
                <a:tc>
                  <a:txBody>
                    <a:bodyPr/>
                    <a:lstStyle/>
                    <a:p>
                      <a:pPr algn="just"/>
                      <a:r>
                        <a:rPr lang="en-US" sz="1600" b="0" kern="100" baseline="0" dirty="0" err="1">
                          <a:effectLst/>
                          <a:latin typeface="Times New Roman" panose="02020603050405020304" pitchFamily="18" charset="0"/>
                          <a:ea typeface="+mn-ea"/>
                        </a:rPr>
                        <a:t>date_time</a:t>
                      </a:r>
                      <a:endParaRPr lang="zh-CN" sz="1600" b="0" kern="100" baseline="0" dirty="0">
                        <a:effectLst/>
                        <a:latin typeface="Times New Roman" panose="02020603050405020304" pitchFamily="18" charset="0"/>
                        <a:ea typeface="+mn-ea"/>
                        <a:cs typeface="Times New Roman" panose="02020603050405020304" pitchFamily="18" charset="0"/>
                      </a:endParaRPr>
                    </a:p>
                  </a:txBody>
                  <a:tcPr marL="54003" marR="54003" marT="0" marB="0" anchor="ctr"/>
                </a:tc>
                <a:tc>
                  <a:txBody>
                    <a:bodyPr/>
                    <a:lstStyle/>
                    <a:p>
                      <a:pPr algn="just"/>
                      <a:r>
                        <a:rPr lang="zh-CN" sz="1600" kern="100" baseline="0">
                          <a:effectLst/>
                          <a:latin typeface="Times New Roman" panose="02020603050405020304" pitchFamily="18" charset="0"/>
                          <a:ea typeface="+mn-ea"/>
                        </a:rPr>
                        <a:t>访问时间</a:t>
                      </a:r>
                      <a:endParaRPr lang="zh-CN" sz="1600" kern="100" baseline="0">
                        <a:effectLst/>
                        <a:latin typeface="Times New Roman" panose="02020603050405020304" pitchFamily="18" charset="0"/>
                        <a:ea typeface="+mn-ea"/>
                        <a:cs typeface="Times New Roman" panose="02020603050405020304" pitchFamily="18" charset="0"/>
                      </a:endParaRPr>
                    </a:p>
                  </a:txBody>
                  <a:tcPr marL="54003" marR="54003" marT="0" marB="0" anchor="ctr"/>
                </a:tc>
                <a:tc>
                  <a:txBody>
                    <a:bodyPr/>
                    <a:lstStyle/>
                    <a:p>
                      <a:pPr algn="just"/>
                      <a:r>
                        <a:rPr lang="en-US" sz="1600" kern="100" baseline="0">
                          <a:effectLst/>
                          <a:latin typeface="Times New Roman" panose="02020603050405020304" pitchFamily="18" charset="0"/>
                          <a:ea typeface="+mn-ea"/>
                        </a:rPr>
                        <a:t>2021/1/1  0:00:00</a:t>
                      </a:r>
                      <a:endParaRPr lang="zh-CN" sz="1600" kern="100" baseline="0">
                        <a:effectLst/>
                        <a:latin typeface="Times New Roman" panose="02020603050405020304" pitchFamily="18" charset="0"/>
                        <a:ea typeface="+mn-ea"/>
                        <a:cs typeface="Times New Roman" panose="02020603050405020304" pitchFamily="18" charset="0"/>
                      </a:endParaRPr>
                    </a:p>
                  </a:txBody>
                  <a:tcPr marL="54003" marR="54003" marT="0" marB="0" anchor="ctr"/>
                </a:tc>
                <a:extLst>
                  <a:ext uri="{0D108BD9-81ED-4DB2-BD59-A6C34878D82A}">
                    <a16:rowId xmlns:a16="http://schemas.microsoft.com/office/drawing/2014/main" val="3472167880"/>
                  </a:ext>
                </a:extLst>
              </a:tr>
              <a:tr h="396000">
                <a:tc>
                  <a:txBody>
                    <a:bodyPr/>
                    <a:lstStyle/>
                    <a:p>
                      <a:pPr algn="just"/>
                      <a:r>
                        <a:rPr lang="en-US" sz="1600" b="0" kern="100" baseline="0" dirty="0" err="1">
                          <a:solidFill>
                            <a:srgbClr val="000000"/>
                          </a:solidFill>
                          <a:effectLst/>
                          <a:latin typeface="Times New Roman" panose="02020603050405020304" pitchFamily="18" charset="0"/>
                          <a:ea typeface="+mn-ea"/>
                        </a:rPr>
                        <a:t>uniqueVisitorId</a:t>
                      </a:r>
                      <a:endParaRPr lang="zh-CN" sz="1600" b="0" kern="100" baseline="0" dirty="0">
                        <a:effectLst/>
                        <a:latin typeface="Times New Roman" panose="02020603050405020304" pitchFamily="18" charset="0"/>
                        <a:ea typeface="+mn-ea"/>
                        <a:cs typeface="Times New Roman" panose="02020603050405020304" pitchFamily="18" charset="0"/>
                      </a:endParaRPr>
                    </a:p>
                  </a:txBody>
                  <a:tcPr marL="54003" marR="54003" marT="0" marB="0" anchor="ctr"/>
                </a:tc>
                <a:tc>
                  <a:txBody>
                    <a:bodyPr/>
                    <a:lstStyle/>
                    <a:p>
                      <a:pPr algn="just"/>
                      <a:r>
                        <a:rPr lang="zh-CN" sz="1600" kern="100" baseline="0">
                          <a:solidFill>
                            <a:srgbClr val="000000"/>
                          </a:solidFill>
                          <a:effectLst/>
                          <a:latin typeface="Times New Roman" panose="02020603050405020304" pitchFamily="18" charset="0"/>
                          <a:ea typeface="+mn-ea"/>
                        </a:rPr>
                        <a:t>唯一浏览</a:t>
                      </a:r>
                      <a:r>
                        <a:rPr lang="en-US" sz="1600" kern="100" baseline="0">
                          <a:solidFill>
                            <a:srgbClr val="000000"/>
                          </a:solidFill>
                          <a:effectLst/>
                          <a:latin typeface="Times New Roman" panose="02020603050405020304" pitchFamily="18" charset="0"/>
                          <a:ea typeface="+mn-ea"/>
                        </a:rPr>
                        <a:t>ID</a:t>
                      </a:r>
                      <a:endParaRPr lang="zh-CN" sz="1600" kern="100" baseline="0">
                        <a:effectLst/>
                        <a:latin typeface="Times New Roman" panose="02020603050405020304" pitchFamily="18" charset="0"/>
                        <a:ea typeface="+mn-ea"/>
                        <a:cs typeface="Times New Roman" panose="02020603050405020304" pitchFamily="18" charset="0"/>
                      </a:endParaRPr>
                    </a:p>
                  </a:txBody>
                  <a:tcPr marL="54003" marR="54003" marT="0" marB="0" anchor="ctr"/>
                </a:tc>
                <a:tc>
                  <a:txBody>
                    <a:bodyPr/>
                    <a:lstStyle/>
                    <a:p>
                      <a:pPr algn="just"/>
                      <a:r>
                        <a:rPr lang="en-US" sz="1600" kern="100" baseline="0" dirty="0">
                          <a:solidFill>
                            <a:srgbClr val="000000"/>
                          </a:solidFill>
                          <a:effectLst/>
                          <a:latin typeface="Times New Roman" panose="02020603050405020304" pitchFamily="18" charset="0"/>
                          <a:ea typeface="+mn-ea"/>
                        </a:rPr>
                        <a:t>9db6b30b-9443-071d-edbf-5d3a20e6148b</a:t>
                      </a:r>
                      <a:endParaRPr lang="zh-CN" sz="1600" kern="100" baseline="0" dirty="0">
                        <a:effectLst/>
                        <a:latin typeface="Times New Roman" panose="02020603050405020304" pitchFamily="18" charset="0"/>
                        <a:ea typeface="+mn-ea"/>
                        <a:cs typeface="Times New Roman" panose="02020603050405020304" pitchFamily="18" charset="0"/>
                      </a:endParaRPr>
                    </a:p>
                  </a:txBody>
                  <a:tcPr marL="54003" marR="54003" marT="0" marB="0" anchor="ctr"/>
                </a:tc>
                <a:extLst>
                  <a:ext uri="{0D108BD9-81ED-4DB2-BD59-A6C34878D82A}">
                    <a16:rowId xmlns:a16="http://schemas.microsoft.com/office/drawing/2014/main" val="3823454304"/>
                  </a:ext>
                </a:extLst>
              </a:tr>
            </a:tbl>
          </a:graphicData>
        </a:graphic>
      </p:graphicFrame>
    </p:spTree>
    <p:extLst>
      <p:ext uri="{BB962C8B-B14F-4D97-AF65-F5344CB8AC3E}">
        <p14:creationId xmlns:p14="http://schemas.microsoft.com/office/powerpoint/2010/main" val="102214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fade">
                                      <p:cBhvr>
                                        <p:cTn id="12" dur="500"/>
                                        <p:tgtEl>
                                          <p:spTgt spid="22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pPr marL="0"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用户行为的价值在于，分析用户行为数据能够为运营商提供稳定和增加用户的策略。通过分析用户浏览网站的内容、时间可以得到出用户的习惯、偏好等，并且用户的性别、年龄、职位等基本属性都会在用户行为上有一定的体现。</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为了减少客户流失可以根据用户行为制定精准的营销方案，对可能成为稳定用户的对象及时进行电话跟进，对已经稳定的用户也要偶尔进行满意度调查以便保持长期稳定。</a:t>
            </a:r>
          </a:p>
          <a:p>
            <a:pPr marL="0"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用户行为在本案例中主要表现为用户在竞赛网站的浏览行为，用户浏览网页的类别体现了用户的关注点，而且用户在网站中下意识的操作更能表现出用户的真实感受。</a:t>
            </a:r>
          </a:p>
          <a:p>
            <a:pPr marL="0" indent="-361950"/>
            <a:endParaRPr lang="zh-CN" altLang="en-US"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kumimoji="0" lang="zh-CN" altLang="en-US" dirty="0">
                <a:ea typeface="宋体" panose="02010600030101010101" pitchFamily="2" charset="-122"/>
              </a:rPr>
              <a:t>认识用户行为分析</a:t>
            </a:r>
            <a:endParaRPr lang="zh-CN" altLang="en-US" dirty="0">
              <a:ea typeface="宋体" panose="02010600030101010101" pitchFamily="2" charset="-122"/>
            </a:endParaRPr>
          </a:p>
        </p:txBody>
      </p:sp>
    </p:spTree>
    <p:extLst>
      <p:ext uri="{BB962C8B-B14F-4D97-AF65-F5344CB8AC3E}">
        <p14:creationId xmlns:p14="http://schemas.microsoft.com/office/powerpoint/2010/main" val="143092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fade">
                                      <p:cBhvr>
                                        <p:cTn id="12" dur="500"/>
                                        <p:tgtEl>
                                          <p:spTgt spid="22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0">
                                            <p:txEl>
                                              <p:pRg st="2" end="2"/>
                                            </p:txEl>
                                          </p:spTgt>
                                        </p:tgtEl>
                                        <p:attrNameLst>
                                          <p:attrName>style.visibility</p:attrName>
                                        </p:attrNameLst>
                                      </p:cBhvr>
                                      <p:to>
                                        <p:strVal val="visible"/>
                                      </p:to>
                                    </p:set>
                                    <p:animEffect transition="in" filter="fade">
                                      <p:cBhvr>
                                        <p:cTn id="17" dur="500"/>
                                        <p:tgtEl>
                                          <p:spTgt spid="225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a:xfrm>
            <a:off x="423820" y="1104181"/>
            <a:ext cx="5440650" cy="5052713"/>
          </a:xfrm>
        </p:spPr>
        <p:txBody>
          <a:bodyPr/>
          <a:lstStyle/>
          <a:p>
            <a:r>
              <a:rPr lang="zh-CN" altLang="en-US" dirty="0"/>
              <a:t>竞赛网站用户行为分析主要包括以下步骤，流程如图所示。</a:t>
            </a:r>
            <a:endParaRPr lang="en-US" altLang="zh-CN" dirty="0"/>
          </a:p>
          <a:p>
            <a:pPr marL="720000" lvl="0" algn="just">
              <a:lnSpc>
                <a:spcPct val="150000"/>
              </a:lnSpc>
              <a:spcBef>
                <a:spcPts val="900"/>
              </a:spcBef>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从数据库中读取竞赛网站的用户访问数据。</a:t>
            </a:r>
          </a:p>
          <a:p>
            <a:pPr marL="720000" lvl="0" algn="just">
              <a:lnSpc>
                <a:spcPct val="150000"/>
              </a:lnSpc>
              <a:spcBef>
                <a:spcPts val="900"/>
              </a:spcBef>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对数据进行特征值转换、用户识别、数据清洗、网页分类，得到拥有唯一用户标识和网页分类的数据。</a:t>
            </a:r>
          </a:p>
          <a:p>
            <a:pPr marL="720000" lvl="0" algn="just">
              <a:lnSpc>
                <a:spcPct val="150000"/>
              </a:lnSpc>
              <a:spcBef>
                <a:spcPts val="900"/>
              </a:spcBef>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使用预处理后的数据进行构造特征，构建用户访问不同类别网页数量的特征。</a:t>
            </a:r>
          </a:p>
          <a:p>
            <a:pPr marL="720000" lvl="0" algn="just">
              <a:lnSpc>
                <a:spcPct val="150000"/>
              </a:lnSpc>
              <a:spcBef>
                <a:spcPts val="900"/>
              </a:spcBef>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K-Means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聚类算法根据构造的特征对用户进行分群。</a:t>
            </a:r>
          </a:p>
          <a:p>
            <a:pPr marL="720000" lvl="0" algn="just">
              <a:lnSpc>
                <a:spcPct val="150000"/>
              </a:lnSpc>
              <a:spcBef>
                <a:spcPts val="900"/>
              </a:spcBef>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对不同的分类人群进行分析并提出建议。</a:t>
            </a:r>
          </a:p>
          <a:p>
            <a:pPr marL="361950" indent="-361950"/>
            <a:endParaRPr lang="zh-CN" altLang="en-US"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kumimoji="0" lang="zh-CN" altLang="en-US" dirty="0">
                <a:ea typeface="宋体" panose="02010600030101010101" pitchFamily="2" charset="-122"/>
              </a:rPr>
              <a:t>熟悉竞赛网站用户行为分析的步骤与流程</a:t>
            </a:r>
            <a:endParaRPr lang="zh-CN" altLang="en-US" dirty="0">
              <a:ea typeface="宋体" panose="02010600030101010101" pitchFamily="2" charset="-122"/>
            </a:endParaRPr>
          </a:p>
        </p:txBody>
      </p:sp>
      <p:sp>
        <p:nvSpPr>
          <p:cNvPr id="2" name="Rectangle 2">
            <a:extLst>
              <a:ext uri="{FF2B5EF4-FFF2-40B4-BE49-F238E27FC236}">
                <a16:creationId xmlns:a16="http://schemas.microsoft.com/office/drawing/2014/main" id="{A3D6A65C-A633-41FE-A12E-AC4C50C78F30}"/>
              </a:ext>
            </a:extLst>
          </p:cNvPr>
          <p:cNvSpPr>
            <a:spLocks noChangeArrowheads="1"/>
          </p:cNvSpPr>
          <p:nvPr/>
        </p:nvSpPr>
        <p:spPr bwMode="auto">
          <a:xfrm>
            <a:off x="6388977" y="38158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A8473B3E-94E4-44EC-A877-D1BE363F3218}"/>
              </a:ext>
            </a:extLst>
          </p:cNvPr>
          <p:cNvGraphicFramePr>
            <a:graphicFrameLocks noChangeAspect="1"/>
          </p:cNvGraphicFramePr>
          <p:nvPr>
            <p:extLst>
              <p:ext uri="{D42A27DB-BD31-4B8C-83A1-F6EECF244321}">
                <p14:modId xmlns:p14="http://schemas.microsoft.com/office/powerpoint/2010/main" val="548592995"/>
              </p:ext>
            </p:extLst>
          </p:nvPr>
        </p:nvGraphicFramePr>
        <p:xfrm>
          <a:off x="5981704" y="2189285"/>
          <a:ext cx="5818316" cy="2758241"/>
        </p:xfrm>
        <a:graphic>
          <a:graphicData uri="http://schemas.openxmlformats.org/presentationml/2006/ole">
            <mc:AlternateContent xmlns:mc="http://schemas.openxmlformats.org/markup-compatibility/2006">
              <mc:Choice xmlns:v="urn:schemas-microsoft-com:vml" Requires="v">
                <p:oleObj spid="_x0000_s2088" r:id="rId3" imgW="6867038" imgH="3266789" progId="Visio.Drawing.11">
                  <p:embed/>
                </p:oleObj>
              </mc:Choice>
              <mc:Fallback>
                <p:oleObj r:id="rId3" imgW="6867038" imgH="3266789"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1704" y="2189285"/>
                        <a:ext cx="5818316" cy="2758241"/>
                      </a:xfrm>
                      <a:prstGeom prst="rect">
                        <a:avLst/>
                      </a:prstGeom>
                      <a:noFill/>
                    </p:spPr>
                  </p:pic>
                </p:oleObj>
              </mc:Fallback>
            </mc:AlternateContent>
          </a:graphicData>
        </a:graphic>
      </p:graphicFrame>
    </p:spTree>
    <p:extLst>
      <p:ext uri="{BB962C8B-B14F-4D97-AF65-F5344CB8AC3E}">
        <p14:creationId xmlns:p14="http://schemas.microsoft.com/office/powerpoint/2010/main" val="3349404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fade">
                                      <p:cBhvr>
                                        <p:cTn id="12" dur="500"/>
                                        <p:tgtEl>
                                          <p:spTgt spid="22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0">
                                            <p:txEl>
                                              <p:pRg st="2" end="2"/>
                                            </p:txEl>
                                          </p:spTgt>
                                        </p:tgtEl>
                                        <p:attrNameLst>
                                          <p:attrName>style.visibility</p:attrName>
                                        </p:attrNameLst>
                                      </p:cBhvr>
                                      <p:to>
                                        <p:strVal val="visible"/>
                                      </p:to>
                                    </p:set>
                                    <p:animEffect transition="in" filter="fade">
                                      <p:cBhvr>
                                        <p:cTn id="17" dur="500"/>
                                        <p:tgtEl>
                                          <p:spTgt spid="225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530">
                                            <p:txEl>
                                              <p:pRg st="3" end="3"/>
                                            </p:txEl>
                                          </p:spTgt>
                                        </p:tgtEl>
                                        <p:attrNameLst>
                                          <p:attrName>style.visibility</p:attrName>
                                        </p:attrNameLst>
                                      </p:cBhvr>
                                      <p:to>
                                        <p:strVal val="visible"/>
                                      </p:to>
                                    </p:set>
                                    <p:animEffect transition="in" filter="fade">
                                      <p:cBhvr>
                                        <p:cTn id="22" dur="500"/>
                                        <p:tgtEl>
                                          <p:spTgt spid="225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530">
                                            <p:txEl>
                                              <p:pRg st="4" end="4"/>
                                            </p:txEl>
                                          </p:spTgt>
                                        </p:tgtEl>
                                        <p:attrNameLst>
                                          <p:attrName>style.visibility</p:attrName>
                                        </p:attrNameLst>
                                      </p:cBhvr>
                                      <p:to>
                                        <p:strVal val="visible"/>
                                      </p:to>
                                    </p:set>
                                    <p:animEffect transition="in" filter="fade">
                                      <p:cBhvr>
                                        <p:cTn id="27" dur="500"/>
                                        <p:tgtEl>
                                          <p:spTgt spid="2253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530">
                                            <p:txEl>
                                              <p:pRg st="5" end="5"/>
                                            </p:txEl>
                                          </p:spTgt>
                                        </p:tgtEl>
                                        <p:attrNameLst>
                                          <p:attrName>style.visibility</p:attrName>
                                        </p:attrNameLst>
                                      </p:cBhvr>
                                      <p:to>
                                        <p:strVal val="visible"/>
                                      </p:to>
                                    </p:set>
                                    <p:animEffect transition="in" filter="fade">
                                      <p:cBhvr>
                                        <p:cTn id="32" dur="500"/>
                                        <p:tgtEl>
                                          <p:spTgt spid="2253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3264947" y="1830662"/>
            <a:ext cx="5910" cy="33255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flipV="1">
            <a:off x="2648635" y="3415768"/>
            <a:ext cx="7312361" cy="8006"/>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21343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 name="AutoShape 17">
            <a:hlinkClick r:id="rId2" action="ppaction://hlinksldjump"/>
            <a:extLst>
              <a:ext uri="{FF2B5EF4-FFF2-40B4-BE49-F238E27FC236}">
                <a16:creationId xmlns:a16="http://schemas.microsoft.com/office/drawing/2014/main" id="{4997871B-E7BB-4D54-93A1-FFDCB109D603}"/>
              </a:ext>
            </a:extLst>
          </p:cNvPr>
          <p:cNvSpPr>
            <a:spLocks noChangeArrowheads="1"/>
          </p:cNvSpPr>
          <p:nvPr/>
        </p:nvSpPr>
        <p:spPr bwMode="auto">
          <a:xfrm>
            <a:off x="4000531" y="3091272"/>
            <a:ext cx="5639086"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sym typeface="微软雅黑" pitchFamily="34" charset="-122"/>
              </a:rPr>
              <a:t>预处理竞赛网站用户访问数据</a:t>
            </a:r>
            <a:endParaRPr lang="en-US" altLang="zh-CN" sz="2400" b="1" dirty="0">
              <a:latin typeface="Times New Roman" panose="02020603050405020304" pitchFamily="18" charset="0"/>
              <a:ea typeface="宋体" panose="02010600030101010101" pitchFamily="2" charset="-122"/>
              <a:sym typeface="微软雅黑" pitchFamily="34" charset="-122"/>
            </a:endParaRP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2062343"/>
            <a:ext cx="5644996"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chemeClr val="bg1"/>
                </a:solidFill>
                <a:latin typeface="Times New Roman" panose="02020603050405020304" pitchFamily="18" charset="0"/>
                <a:ea typeface="宋体" panose="02010600030101010101" pitchFamily="2" charset="-122"/>
                <a:sym typeface="微软雅黑" pitchFamily="34" charset="-122"/>
              </a:rPr>
              <a:t>了解竞赛网站用户行为分析的背景和方法</a:t>
            </a:r>
            <a:endParaRPr lang="zh-CN" altLang="en-US" sz="2400" b="1" dirty="0">
              <a:solidFill>
                <a:schemeClr val="bg1"/>
              </a:solidFill>
              <a:latin typeface="Times New Roman" panose="02020603050405020304" pitchFamily="18" charset="0"/>
              <a:ea typeface="宋体" panose="02010600030101010101" pitchFamily="2" charset="-122"/>
            </a:endParaRPr>
          </a:p>
        </p:txBody>
      </p:sp>
      <p:sp>
        <p:nvSpPr>
          <p:cNvPr id="15"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31092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p>
        </p:txBody>
      </p:sp>
      <p:sp>
        <p:nvSpPr>
          <p:cNvPr id="21" name="AutoShape 17">
            <a:hlinkClick r:id="rId3" action="ppaction://hlinksldjump"/>
            <a:extLst>
              <a:ext uri="{FF2B5EF4-FFF2-40B4-BE49-F238E27FC236}">
                <a16:creationId xmlns:a16="http://schemas.microsoft.com/office/drawing/2014/main" id="{4997871B-E7BB-4D54-93A1-FFDCB109D603}"/>
              </a:ext>
            </a:extLst>
          </p:cNvPr>
          <p:cNvSpPr>
            <a:spLocks noChangeArrowheads="1"/>
          </p:cNvSpPr>
          <p:nvPr/>
        </p:nvSpPr>
        <p:spPr bwMode="auto">
          <a:xfrm>
            <a:off x="4012450" y="4143473"/>
            <a:ext cx="5639086"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对竞赛网站用户进行分群</a:t>
            </a:r>
          </a:p>
        </p:txBody>
      </p:sp>
      <p:sp>
        <p:nvSpPr>
          <p:cNvPr id="22"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41614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p>
        </p:txBody>
      </p:sp>
    </p:spTree>
    <p:extLst>
      <p:ext uri="{BB962C8B-B14F-4D97-AF65-F5344CB8AC3E}">
        <p14:creationId xmlns:p14="http://schemas.microsoft.com/office/powerpoint/2010/main" val="4052745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pPr marL="361950" indent="-36195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原始的数据中并没有可以作为唯一识别用户的特征，所以需要从原始的数据中构建新的特征。</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720000">
              <a:buFont typeface="Arial" panose="020B0604020202020204" pitchFamily="34" charset="0"/>
              <a:buChar cha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在构建用户的唯一标识时发现用户访问表中存在同一个</a:t>
            </a:r>
            <a:r>
              <a:rPr lang="en-US" altLang="zh-CN" sz="1800" dirty="0" err="1">
                <a:effectLst/>
                <a:latin typeface="Times New Roman" panose="02020603050405020304" pitchFamily="18" charset="0"/>
                <a:ea typeface="宋体" panose="02010600030101010101" pitchFamily="2" charset="-122"/>
              </a:rPr>
              <a:t>sessionid</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有不同的</a:t>
            </a:r>
            <a:r>
              <a:rPr lang="en-US" altLang="zh-CN" sz="1800" dirty="0" err="1">
                <a:effectLst/>
                <a:latin typeface="Times New Roman" panose="02020603050405020304" pitchFamily="18" charset="0"/>
                <a:ea typeface="宋体" panose="02010600030101010101" pitchFamily="2" charset="-122"/>
              </a:rPr>
              <a:t>ip</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altLang="zh-CN" sz="1800" dirty="0" err="1">
                <a:effectLst/>
                <a:latin typeface="Times New Roman" panose="02020603050405020304" pitchFamily="18" charset="0"/>
                <a:ea typeface="宋体" panose="02010600030101010101" pitchFamily="2" charset="-122"/>
              </a:rPr>
              <a:t>userid</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的数据。</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720000">
              <a:buFont typeface="Arial" panose="020B0604020202020204" pitchFamily="34" charset="0"/>
              <a:buChar char="•"/>
            </a:pPr>
            <a:r>
              <a:rPr lang="en-US" altLang="zh-CN" sz="1800" dirty="0" err="1">
                <a:effectLst/>
                <a:latin typeface="Times New Roman" panose="02020603050405020304" pitchFamily="18" charset="0"/>
                <a:ea typeface="宋体" panose="02010600030101010101" pitchFamily="2" charset="-122"/>
              </a:rPr>
              <a:t>sessionid</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有不同的</a:t>
            </a:r>
            <a:r>
              <a:rPr lang="en-US" altLang="zh-CN" sz="1800" dirty="0" err="1">
                <a:effectLst/>
                <a:latin typeface="Times New Roman" panose="02020603050405020304" pitchFamily="18" charset="0"/>
                <a:ea typeface="宋体" panose="02010600030101010101" pitchFamily="2" charset="-122"/>
              </a:rPr>
              <a:t>ip</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的示例</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，如</a:t>
            </a:r>
            <a:r>
              <a:rPr lang="zh-CN" altLang="en-US" dirty="0"/>
              <a:t>表</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所示。</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361950" indent="-361950"/>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由实际点击网页的行为可知，在单次的访问中若用户没有关闭访问界面则</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sessionid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不变。因为不同的</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ip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会将同一用户识别为不同的用户，所以需要对数据进行转换，使同一个</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sessionid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只对应一个</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ip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userid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pPr marL="0" indent="0">
              <a:buNone/>
            </a:pPr>
            <a:endParaRPr lang="zh-CN" altLang="en-US"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kumimoji="0" lang="zh-CN" altLang="en-US" dirty="0">
                <a:ea typeface="宋体" panose="02010600030101010101" pitchFamily="2" charset="-122"/>
              </a:rPr>
              <a:t>特征值转换</a:t>
            </a:r>
            <a:endParaRPr lang="zh-CN" altLang="en-US" dirty="0">
              <a:ea typeface="宋体" panose="02010600030101010101" pitchFamily="2" charset="-122"/>
            </a:endParaRPr>
          </a:p>
        </p:txBody>
      </p:sp>
      <p:graphicFrame>
        <p:nvGraphicFramePr>
          <p:cNvPr id="2" name="表格 1">
            <a:extLst>
              <a:ext uri="{FF2B5EF4-FFF2-40B4-BE49-F238E27FC236}">
                <a16:creationId xmlns:a16="http://schemas.microsoft.com/office/drawing/2014/main" id="{CB1A9360-9A1F-4E8A-83FF-08F29858A9EB}"/>
              </a:ext>
            </a:extLst>
          </p:cNvPr>
          <p:cNvGraphicFramePr>
            <a:graphicFrameLocks noGrp="1"/>
          </p:cNvGraphicFramePr>
          <p:nvPr>
            <p:extLst>
              <p:ext uri="{D42A27DB-BD31-4B8C-83A1-F6EECF244321}">
                <p14:modId xmlns:p14="http://schemas.microsoft.com/office/powerpoint/2010/main" val="3469246613"/>
              </p:ext>
            </p:extLst>
          </p:nvPr>
        </p:nvGraphicFramePr>
        <p:xfrm>
          <a:off x="2428850" y="3727942"/>
          <a:ext cx="7334299" cy="2160000"/>
        </p:xfrm>
        <a:graphic>
          <a:graphicData uri="http://schemas.openxmlformats.org/drawingml/2006/table">
            <a:tbl>
              <a:tblPr firstRow="1" bandRow="1">
                <a:tableStyleId>{5C22544A-7EE6-4342-B048-85BDC9FD1C3A}</a:tableStyleId>
              </a:tblPr>
              <a:tblGrid>
                <a:gridCol w="5415837">
                  <a:extLst>
                    <a:ext uri="{9D8B030D-6E8A-4147-A177-3AD203B41FA5}">
                      <a16:colId xmlns:a16="http://schemas.microsoft.com/office/drawing/2014/main" val="4254908164"/>
                    </a:ext>
                  </a:extLst>
                </a:gridCol>
                <a:gridCol w="1918462">
                  <a:extLst>
                    <a:ext uri="{9D8B030D-6E8A-4147-A177-3AD203B41FA5}">
                      <a16:colId xmlns:a16="http://schemas.microsoft.com/office/drawing/2014/main" val="3355965840"/>
                    </a:ext>
                  </a:extLst>
                </a:gridCol>
              </a:tblGrid>
              <a:tr h="432000">
                <a:tc>
                  <a:txBody>
                    <a:bodyPr/>
                    <a:lstStyle/>
                    <a:p>
                      <a:pPr algn="ctr"/>
                      <a:r>
                        <a:rPr lang="en-US" sz="1800" b="1" kern="100" baseline="0" dirty="0" err="1">
                          <a:effectLst/>
                          <a:latin typeface="Times New Roman" panose="02020603050405020304" pitchFamily="18" charset="0"/>
                          <a:ea typeface="+mn-ea"/>
                        </a:rPr>
                        <a:t>sessionid</a:t>
                      </a:r>
                      <a:endParaRPr lang="zh-CN" sz="1800" b="1" kern="100" baseline="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r>
                        <a:rPr lang="en-US" sz="1800" b="1" kern="100" baseline="0" dirty="0" err="1">
                          <a:effectLst/>
                          <a:latin typeface="Times New Roman" panose="02020603050405020304" pitchFamily="18" charset="0"/>
                          <a:ea typeface="+mn-ea"/>
                        </a:rPr>
                        <a:t>ip</a:t>
                      </a:r>
                      <a:endParaRPr lang="zh-CN" sz="1800" b="1" kern="100" baseline="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259709816"/>
                  </a:ext>
                </a:extLst>
              </a:tr>
              <a:tr h="432000">
                <a:tc>
                  <a:txBody>
                    <a:bodyPr/>
                    <a:lstStyle/>
                    <a:p>
                      <a:pPr algn="just"/>
                      <a:r>
                        <a:rPr lang="en-US" sz="1800" kern="100" baseline="0" dirty="0">
                          <a:effectLst/>
                          <a:latin typeface="Times New Roman" panose="02020603050405020304" pitchFamily="18" charset="0"/>
                          <a:ea typeface="+mn-ea"/>
                        </a:rPr>
                        <a:t>B5C85D6967DD059EBDA718EEEDE442C3</a:t>
                      </a:r>
                      <a:endParaRPr lang="zh-CN" sz="1800" kern="100" baseline="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just"/>
                      <a:r>
                        <a:rPr lang="en-US" sz="1800" kern="100" baseline="0" dirty="0">
                          <a:effectLst/>
                          <a:latin typeface="Times New Roman" panose="02020603050405020304" pitchFamily="18" charset="0"/>
                          <a:ea typeface="+mn-ea"/>
                        </a:rPr>
                        <a:t>157.255.172.14</a:t>
                      </a:r>
                      <a:endParaRPr lang="zh-CN" sz="1800" kern="100" baseline="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329544606"/>
                  </a:ext>
                </a:extLst>
              </a:tr>
              <a:tr h="432000">
                <a:tc>
                  <a:txBody>
                    <a:bodyPr/>
                    <a:lstStyle/>
                    <a:p>
                      <a:pPr algn="just"/>
                      <a:r>
                        <a:rPr lang="en-US" sz="1800" kern="100" baseline="0" dirty="0">
                          <a:effectLst/>
                          <a:latin typeface="Times New Roman" panose="02020603050405020304" pitchFamily="18" charset="0"/>
                          <a:ea typeface="+mn-ea"/>
                        </a:rPr>
                        <a:t>B5C85D6967DD059EBDA718EEEDE442C3</a:t>
                      </a:r>
                      <a:endParaRPr lang="zh-CN" sz="1800" kern="100" baseline="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just"/>
                      <a:r>
                        <a:rPr lang="en-US" sz="1800" kern="100" baseline="0" dirty="0">
                          <a:effectLst/>
                          <a:latin typeface="Times New Roman" panose="02020603050405020304" pitchFamily="18" charset="0"/>
                          <a:ea typeface="+mn-ea"/>
                        </a:rPr>
                        <a:t>157.255.172.16</a:t>
                      </a:r>
                      <a:endParaRPr lang="zh-CN" sz="1800" kern="100" baseline="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702545715"/>
                  </a:ext>
                </a:extLst>
              </a:tr>
              <a:tr h="432000">
                <a:tc>
                  <a:txBody>
                    <a:bodyPr/>
                    <a:lstStyle/>
                    <a:p>
                      <a:pPr algn="just"/>
                      <a:r>
                        <a:rPr lang="en-US" sz="1800" kern="100" baseline="0" dirty="0">
                          <a:effectLst/>
                          <a:latin typeface="Times New Roman" panose="02020603050405020304" pitchFamily="18" charset="0"/>
                          <a:ea typeface="+mn-ea"/>
                        </a:rPr>
                        <a:t>B5C85D6967DD059EBDA718EEEDE442C3</a:t>
                      </a:r>
                      <a:endParaRPr lang="zh-CN" sz="1800" kern="100" baseline="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just"/>
                      <a:r>
                        <a:rPr lang="en-US" sz="1800" kern="100" baseline="0" dirty="0">
                          <a:effectLst/>
                          <a:latin typeface="Times New Roman" panose="02020603050405020304" pitchFamily="18" charset="0"/>
                          <a:ea typeface="+mn-ea"/>
                        </a:rPr>
                        <a:t>157.255.172.17</a:t>
                      </a:r>
                      <a:endParaRPr lang="zh-CN" sz="1800" kern="100" baseline="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305823639"/>
                  </a:ext>
                </a:extLst>
              </a:tr>
              <a:tr h="432000">
                <a:tc>
                  <a:txBody>
                    <a:bodyPr/>
                    <a:lstStyle/>
                    <a:p>
                      <a:pPr algn="just"/>
                      <a:r>
                        <a:rPr lang="en-US" sz="1800" kern="100" baseline="0" dirty="0">
                          <a:effectLst/>
                          <a:latin typeface="Times New Roman" panose="02020603050405020304" pitchFamily="18" charset="0"/>
                          <a:ea typeface="+mn-ea"/>
                        </a:rPr>
                        <a:t>B5C85D6967DD059EBDA718EEEDE442C3</a:t>
                      </a:r>
                      <a:endParaRPr lang="zh-CN" sz="1800" kern="100" baseline="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just"/>
                      <a:r>
                        <a:rPr lang="en-US" sz="1800" kern="100" baseline="0" dirty="0">
                          <a:effectLst/>
                          <a:latin typeface="Times New Roman" panose="02020603050405020304" pitchFamily="18" charset="0"/>
                          <a:ea typeface="+mn-ea"/>
                        </a:rPr>
                        <a:t>157.255.193.24</a:t>
                      </a:r>
                      <a:endParaRPr lang="zh-CN" sz="1800" kern="100" baseline="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922477920"/>
                  </a:ext>
                </a:extLst>
              </a:tr>
            </a:tbl>
          </a:graphicData>
        </a:graphic>
      </p:graphicFrame>
    </p:spTree>
    <p:extLst>
      <p:ext uri="{BB962C8B-B14F-4D97-AF65-F5344CB8AC3E}">
        <p14:creationId xmlns:p14="http://schemas.microsoft.com/office/powerpoint/2010/main" val="253217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fade">
                                      <p:cBhvr>
                                        <p:cTn id="12" dur="500"/>
                                        <p:tgtEl>
                                          <p:spTgt spid="22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0">
                                            <p:txEl>
                                              <p:pRg st="2" end="2"/>
                                            </p:txEl>
                                          </p:spTgt>
                                        </p:tgtEl>
                                        <p:attrNameLst>
                                          <p:attrName>style.visibility</p:attrName>
                                        </p:attrNameLst>
                                      </p:cBhvr>
                                      <p:to>
                                        <p:strVal val="visible"/>
                                      </p:to>
                                    </p:set>
                                    <p:animEffect transition="in" filter="fade">
                                      <p:cBhvr>
                                        <p:cTn id="17" dur="500"/>
                                        <p:tgtEl>
                                          <p:spTgt spid="225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530">
                                            <p:txEl>
                                              <p:pRg st="3" end="3"/>
                                            </p:txEl>
                                          </p:spTgt>
                                        </p:tgtEl>
                                        <p:attrNameLst>
                                          <p:attrName>style.visibility</p:attrName>
                                        </p:attrNameLst>
                                      </p:cBhvr>
                                      <p:to>
                                        <p:strVal val="visible"/>
                                      </p:to>
                                    </p:set>
                                    <p:animEffect transition="in" filter="fade">
                                      <p:cBhvr>
                                        <p:cTn id="22" dur="500"/>
                                        <p:tgtEl>
                                          <p:spTgt spid="225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randombar(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theme/theme1.xml><?xml version="1.0" encoding="utf-8"?>
<a:theme xmlns:a="http://schemas.openxmlformats.org/drawingml/2006/main" name="PPT模板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模板主题" id="{CEBE7990-C6F3-4E90-A321-F83DE118A5FB}" vid="{7CACAC8C-4918-4F36-901D-910BAC58BD7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859</TotalTime>
  <Words>3129</Words>
  <Application>Microsoft Office PowerPoint</Application>
  <PresentationFormat>宽屏</PresentationFormat>
  <Paragraphs>335</Paragraphs>
  <Slides>35</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5" baseType="lpstr">
      <vt:lpstr>等线</vt:lpstr>
      <vt:lpstr>黑体</vt:lpstr>
      <vt:lpstr>宋体</vt:lpstr>
      <vt:lpstr>微软雅黑</vt:lpstr>
      <vt:lpstr>Arial</vt:lpstr>
      <vt:lpstr>Calibri</vt:lpstr>
      <vt:lpstr>Times New Roman</vt:lpstr>
      <vt:lpstr>Wingdings</vt:lpstr>
      <vt:lpstr>PPT模板主题</vt:lpstr>
      <vt:lpstr>Microsoft Visio 2003-2010 Drawing</vt:lpstr>
      <vt:lpstr>竞赛网站用户行为分析</vt:lpstr>
      <vt:lpstr>目录</vt:lpstr>
      <vt:lpstr>了解竞赛网站背景</vt:lpstr>
      <vt:lpstr>了解竞赛网站背景</vt:lpstr>
      <vt:lpstr>了解竞赛网站背景</vt:lpstr>
      <vt:lpstr>认识用户行为分析</vt:lpstr>
      <vt:lpstr>熟悉竞赛网站用户行为分析的步骤与流程</vt:lpstr>
      <vt:lpstr>目录</vt:lpstr>
      <vt:lpstr>特征值转换</vt:lpstr>
      <vt:lpstr>用户识别</vt:lpstr>
      <vt:lpstr>用户识别</vt:lpstr>
      <vt:lpstr>用户识别</vt:lpstr>
      <vt:lpstr>用户识别</vt:lpstr>
      <vt:lpstr>数据清洗</vt:lpstr>
      <vt:lpstr>数据清洗</vt:lpstr>
      <vt:lpstr>数据清洗</vt:lpstr>
      <vt:lpstr>数据清洗</vt:lpstr>
      <vt:lpstr>数据清洗</vt:lpstr>
      <vt:lpstr>数据清洗</vt:lpstr>
      <vt:lpstr>网页分类</vt:lpstr>
      <vt:lpstr>网页分类</vt:lpstr>
      <vt:lpstr>网页分类</vt:lpstr>
      <vt:lpstr>构造特征</vt:lpstr>
      <vt:lpstr>目录</vt:lpstr>
      <vt:lpstr>了解K-Means聚类算法</vt:lpstr>
      <vt:lpstr>了解K-Means聚类算法</vt:lpstr>
      <vt:lpstr>了解K-Means聚类算法</vt:lpstr>
      <vt:lpstr>了解K-Means聚类算法</vt:lpstr>
      <vt:lpstr>了解K-Means聚类算法</vt:lpstr>
      <vt:lpstr>使用K-Means聚类算法进行用户分群</vt:lpstr>
      <vt:lpstr>使用K-Means聚类算法进行用户分群</vt:lpstr>
      <vt:lpstr>模型应用</vt:lpstr>
      <vt:lpstr>模型应用</vt:lpstr>
      <vt:lpstr>小结</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黄 静</cp:lastModifiedBy>
  <cp:revision>320</cp:revision>
  <dcterms:created xsi:type="dcterms:W3CDTF">2017-01-10T15:44:52Z</dcterms:created>
  <dcterms:modified xsi:type="dcterms:W3CDTF">2022-08-09T03:29:59Z</dcterms:modified>
</cp:coreProperties>
</file>