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52"/>
  </p:notesMasterIdLst>
  <p:sldIdLst>
    <p:sldId id="494" r:id="rId2"/>
    <p:sldId id="501" r:id="rId3"/>
    <p:sldId id="567" r:id="rId4"/>
    <p:sldId id="570" r:id="rId5"/>
    <p:sldId id="568" r:id="rId6"/>
    <p:sldId id="569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07" r:id="rId20"/>
    <p:sldId id="541" r:id="rId21"/>
    <p:sldId id="542" r:id="rId22"/>
    <p:sldId id="583" r:id="rId23"/>
    <p:sldId id="584" r:id="rId24"/>
    <p:sldId id="585" r:id="rId25"/>
    <p:sldId id="586" r:id="rId26"/>
    <p:sldId id="587" r:id="rId27"/>
    <p:sldId id="588" r:id="rId28"/>
    <p:sldId id="595" r:id="rId29"/>
    <p:sldId id="594" r:id="rId30"/>
    <p:sldId id="589" r:id="rId31"/>
    <p:sldId id="593" r:id="rId32"/>
    <p:sldId id="592" r:id="rId33"/>
    <p:sldId id="591" r:id="rId34"/>
    <p:sldId id="590" r:id="rId35"/>
    <p:sldId id="596" r:id="rId36"/>
    <p:sldId id="599" r:id="rId37"/>
    <p:sldId id="598" r:id="rId38"/>
    <p:sldId id="604" r:id="rId39"/>
    <p:sldId id="597" r:id="rId40"/>
    <p:sldId id="600" r:id="rId41"/>
    <p:sldId id="601" r:id="rId42"/>
    <p:sldId id="602" r:id="rId43"/>
    <p:sldId id="605" r:id="rId44"/>
    <p:sldId id="603" r:id="rId45"/>
    <p:sldId id="606" r:id="rId46"/>
    <p:sldId id="607" r:id="rId47"/>
    <p:sldId id="608" r:id="rId48"/>
    <p:sldId id="609" r:id="rId49"/>
    <p:sldId id="540" r:id="rId50"/>
    <p:sldId id="53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6366" autoAdjust="0"/>
  </p:normalViewPr>
  <p:slideViewPr>
    <p:cSldViewPr snapToGrid="0">
      <p:cViewPr varScale="1">
        <p:scale>
          <a:sx n="82" d="100"/>
          <a:sy n="82" d="100"/>
        </p:scale>
        <p:origin x="59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6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0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2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0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泰迪LOGO横版">
            <a:extLst>
              <a:ext uri="{FF2B5EF4-FFF2-40B4-BE49-F238E27FC236}">
                <a16:creationId xmlns:a16="http://schemas.microsoft.com/office/drawing/2014/main" id="{6170B4BA-4D18-44E7-9A78-78E9D9FEE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8464" y="265897"/>
            <a:ext cx="2424215" cy="5757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988FA9-2E2D-4AB0-A235-FBD3698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F578E-A0F4-4755-A6A7-115875A341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A8B955FF-0328-444B-A955-07F9EAF2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2022/8/9</a:t>
            </a:fld>
            <a:endParaRPr lang="zh-CN" altLang="en-US" dirty="0"/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7A08F8AE-EBF9-468B-B7DA-6C417798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95ED2846-0561-49EC-99AC-42118DC0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765BD0-8639-4309-B2A4-CEF6862AE3F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399F86-16E9-4431-B20F-1CE198BBC4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charset="0"/>
            </a:endParaRPr>
          </a:p>
        </p:txBody>
      </p:sp>
      <p:pic>
        <p:nvPicPr>
          <p:cNvPr id="13" name="图片 12" descr="AW视觉符号.jpg">
            <a:extLst>
              <a:ext uri="{FF2B5EF4-FFF2-40B4-BE49-F238E27FC236}">
                <a16:creationId xmlns:a16="http://schemas.microsoft.com/office/drawing/2014/main" id="{D7E4463B-D75A-455D-9120-ED8B6C57DB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43ED4B-06F5-4157-AA22-E7F21B4E3E60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74CAF1E-D78C-475E-8335-EBA53334604A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4452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>
            <a:extLst>
              <a:ext uri="{FF2B5EF4-FFF2-40B4-BE49-F238E27FC236}">
                <a16:creationId xmlns:a16="http://schemas.microsoft.com/office/drawing/2014/main" id="{8BBD29A0-7238-44B5-B95C-C6A0C7A8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0B740AF4-4F4A-423C-AE67-DC343864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104181"/>
            <a:ext cx="11107601" cy="5052713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单击此处编辑正文内容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FC3CED4-8394-4BB8-8FC1-81065B29CD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9">
            <a:extLst>
              <a:ext uri="{FF2B5EF4-FFF2-40B4-BE49-F238E27FC236}">
                <a16:creationId xmlns:a16="http://schemas.microsoft.com/office/drawing/2014/main" id="{D94E3E7F-CB80-4C3C-91D7-996C2D549E58}"/>
              </a:ext>
            </a:extLst>
          </p:cNvPr>
          <p:cNvCxnSpPr>
            <a:stCxn id="11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4">
            <a:extLst>
              <a:ext uri="{FF2B5EF4-FFF2-40B4-BE49-F238E27FC236}">
                <a16:creationId xmlns:a16="http://schemas.microsoft.com/office/drawing/2014/main" id="{EA38228E-AA08-4B5F-8713-F362C12B2676}"/>
              </a:ext>
            </a:extLst>
          </p:cNvPr>
          <p:cNvCxnSpPr>
            <a:endCxn id="10" idx="1"/>
          </p:cNvCxnSpPr>
          <p:nvPr userDrawn="1"/>
        </p:nvCxnSpPr>
        <p:spPr>
          <a:xfrm>
            <a:off x="5959475" y="6508750"/>
            <a:ext cx="3978275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2" descr="F:\品牌资料\07-logo png\微信图片_20211209111600.png微信图片_20211209111600">
            <a:extLst>
              <a:ext uri="{FF2B5EF4-FFF2-40B4-BE49-F238E27FC236}">
                <a16:creationId xmlns:a16="http://schemas.microsoft.com/office/drawing/2014/main" id="{A1A875FA-CC4D-429A-B98A-51502B7072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8770" y="6272213"/>
            <a:ext cx="198501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9BDE56F-0372-4ADE-B8F6-2630E30EECFE}"/>
              </a:ext>
            </a:extLst>
          </p:cNvPr>
          <p:cNvCxnSpPr/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3E0EF35-2CBE-4B92-BF03-A87C8757A5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0935" y="6326505"/>
            <a:ext cx="4904105" cy="32067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官网：http://www.tipdm.com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电话：189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2756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5259</a:t>
            </a:r>
          </a:p>
        </p:txBody>
      </p:sp>
    </p:spTree>
    <p:extLst>
      <p:ext uri="{BB962C8B-B14F-4D97-AF65-F5344CB8AC3E}">
        <p14:creationId xmlns:p14="http://schemas.microsoft.com/office/powerpoint/2010/main" val="155417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标题+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>
            <a:extLst>
              <a:ext uri="{FF2B5EF4-FFF2-40B4-BE49-F238E27FC236}">
                <a16:creationId xmlns:a16="http://schemas.microsoft.com/office/drawing/2014/main" id="{0685CE8C-B9A8-46A0-ADB9-4D39BDC2C2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38BE64D-19F8-41E3-B759-05846120B7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单击此处编辑正文内容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8A5EDAF-729F-4C8B-B542-65BAEF156A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9">
            <a:extLst>
              <a:ext uri="{FF2B5EF4-FFF2-40B4-BE49-F238E27FC236}">
                <a16:creationId xmlns:a16="http://schemas.microsoft.com/office/drawing/2014/main" id="{046BA511-24FD-4963-856D-019E3D00019C}"/>
              </a:ext>
            </a:extLst>
          </p:cNvPr>
          <p:cNvCxnSpPr>
            <a:stCxn id="1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0512EBA3-C487-4761-BA19-1A836A1E10A0}"/>
              </a:ext>
            </a:extLst>
          </p:cNvPr>
          <p:cNvCxnSpPr>
            <a:endCxn id="11" idx="1"/>
          </p:cNvCxnSpPr>
          <p:nvPr userDrawn="1"/>
        </p:nvCxnSpPr>
        <p:spPr>
          <a:xfrm>
            <a:off x="5959475" y="6508750"/>
            <a:ext cx="3978275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2" descr="F:\品牌资料\07-logo png\微信图片_20211209111600.png微信图片_20211209111600">
            <a:extLst>
              <a:ext uri="{FF2B5EF4-FFF2-40B4-BE49-F238E27FC236}">
                <a16:creationId xmlns:a16="http://schemas.microsoft.com/office/drawing/2014/main" id="{7AAC4968-8B3B-4E80-B0A6-AC7282806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8770" y="6272213"/>
            <a:ext cx="198501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9317EF-A996-4BC3-A733-949404A4B7C6}"/>
              </a:ext>
            </a:extLst>
          </p:cNvPr>
          <p:cNvCxnSpPr/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211FE2B-7F04-4614-98B0-829F54AD3A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0935" y="6326505"/>
            <a:ext cx="4904105" cy="32067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官网：http://www.tipdm.com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电话：189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2756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5259</a:t>
            </a:r>
          </a:p>
        </p:txBody>
      </p:sp>
    </p:spTree>
    <p:extLst>
      <p:ext uri="{BB962C8B-B14F-4D97-AF65-F5344CB8AC3E}">
        <p14:creationId xmlns:p14="http://schemas.microsoft.com/office/powerpoint/2010/main" val="31808250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>
            <a:extLst>
              <a:ext uri="{FF2B5EF4-FFF2-40B4-BE49-F238E27FC236}">
                <a16:creationId xmlns:a16="http://schemas.microsoft.com/office/drawing/2014/main" id="{0685CE8C-B9A8-46A0-ADB9-4D39BDC2C2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38BE64D-19F8-41E3-B759-05846120B7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此处编辑具体代码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800" b="0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单击此处编辑这个代码是干嘛的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0DC7F69-441E-4919-9CE2-1D54471C48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9">
            <a:extLst>
              <a:ext uri="{FF2B5EF4-FFF2-40B4-BE49-F238E27FC236}">
                <a16:creationId xmlns:a16="http://schemas.microsoft.com/office/drawing/2014/main" id="{1C4D200C-145A-419D-B70C-54895A508951}"/>
              </a:ext>
            </a:extLst>
          </p:cNvPr>
          <p:cNvCxnSpPr>
            <a:stCxn id="1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DFDE6C08-5368-40A4-B4A0-906B68A733B8}"/>
              </a:ext>
            </a:extLst>
          </p:cNvPr>
          <p:cNvCxnSpPr>
            <a:endCxn id="11" idx="1"/>
          </p:cNvCxnSpPr>
          <p:nvPr userDrawn="1"/>
        </p:nvCxnSpPr>
        <p:spPr>
          <a:xfrm>
            <a:off x="5959475" y="6508750"/>
            <a:ext cx="3978275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2" descr="F:\品牌资料\07-logo png\微信图片_20211209111600.png微信图片_20211209111600">
            <a:extLst>
              <a:ext uri="{FF2B5EF4-FFF2-40B4-BE49-F238E27FC236}">
                <a16:creationId xmlns:a16="http://schemas.microsoft.com/office/drawing/2014/main" id="{2FB64EA0-A37A-4BAB-BECE-61C6BB3E6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8770" y="6272213"/>
            <a:ext cx="198501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2006BF-6579-4EB5-B7FC-B9CC2159D67D}"/>
              </a:ext>
            </a:extLst>
          </p:cNvPr>
          <p:cNvCxnSpPr/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A7C8797-61AA-49CB-BA18-44A22982D5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0935" y="6326505"/>
            <a:ext cx="4904105" cy="32067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官网：http://www.tipdm.com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电话：189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2756</a:t>
            </a:r>
            <a:r>
              <a:rPr lang="en-US" altLang="zh-CN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5259</a:t>
            </a:r>
          </a:p>
        </p:txBody>
      </p:sp>
    </p:spTree>
    <p:extLst>
      <p:ext uri="{BB962C8B-B14F-4D97-AF65-F5344CB8AC3E}">
        <p14:creationId xmlns:p14="http://schemas.microsoft.com/office/powerpoint/2010/main" val="1795659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59FCFE-780C-4DC9-BB8F-C2871BF5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754C84-BAA5-4112-B60B-5975A15E65C9}"/>
              </a:ext>
            </a:extLst>
          </p:cNvPr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baseline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 you!</a:t>
            </a:r>
            <a:endParaRPr lang="zh-CN" altLang="en-US" sz="6600" baseline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C14CD-6350-48A6-ACBC-3346C739B2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C05FF0-3C6D-40B6-B7AE-AEF6D6B9B4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baseline="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6D40D0-C995-4C96-B0A0-0AD791FC5A57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 baseline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 you!</a:t>
            </a:r>
            <a:endParaRPr lang="zh-CN" altLang="en-US" sz="6600" baseline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AW视觉符号.jpg">
            <a:extLst>
              <a:ext uri="{FF2B5EF4-FFF2-40B4-BE49-F238E27FC236}">
                <a16:creationId xmlns:a16="http://schemas.microsoft.com/office/drawing/2014/main" id="{D34B953D-86AB-4549-83F7-D846E54081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6">
            <a:extLst>
              <a:ext uri="{FF2B5EF4-FFF2-40B4-BE49-F238E27FC236}">
                <a16:creationId xmlns:a16="http://schemas.microsoft.com/office/drawing/2014/main" id="{19DEBE52-14DA-4EED-AD7C-74EBEA0A08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25" y="47244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2EA49A8-6526-4729-81A7-F896D45A92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96145" y="6514465"/>
            <a:ext cx="2165350" cy="34353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0557A9"/>
                </a:solidFill>
                <a:latin typeface="黑体" panose="02010609060101010101" charset="-122"/>
                <a:ea typeface="黑体" panose="02010609060101010101" charset="-122"/>
              </a:rPr>
              <a:t>打造数据智能职业教育领军企业</a:t>
            </a:r>
          </a:p>
        </p:txBody>
      </p:sp>
    </p:spTree>
    <p:extLst>
      <p:ext uri="{BB962C8B-B14F-4D97-AF65-F5344CB8AC3E}">
        <p14:creationId xmlns:p14="http://schemas.microsoft.com/office/powerpoint/2010/main" val="29654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865591E-F6A9-4405-B720-EDDBC0413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1510517-FAF7-45C6-B579-CD700F4771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5E70D461-B6CD-42E9-9A0B-0CDC97B2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8B362659-EDEF-4896-B44C-15816E2E4CD8}" type="datetimeFigureOut">
              <a:rPr lang="zh-CN" altLang="en-US" smtClean="0"/>
              <a:pPr/>
              <a:t>2022/8/9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A1BC6B55-8EE6-4CCE-854A-A8EB6C2BB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62F0417-C90C-4CA2-AD37-B360748F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14597ED-A428-4847-8034-7A70C69917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8" r:id="rId3"/>
    <p:sldLayoutId id="2147483759" r:id="rId4"/>
    <p:sldLayoutId id="2147483757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87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6pPr>
      <a:lvl7pPr marL="96774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8pPr>
      <a:lvl9pPr marL="193484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宋体" charset="0"/>
        </a:defRPr>
      </a:lvl1pPr>
      <a:lvl2pPr marL="785813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ipdm.com/pxdt/index.j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149"/>
            <a:ext cx="6544007" cy="692150"/>
          </a:xfrm>
        </p:spPr>
        <p:txBody>
          <a:bodyPr/>
          <a:lstStyle/>
          <a:p>
            <a:r>
              <a:rPr lang="zh-CN" altLang="en-US" sz="4000" dirty="0">
                <a:cs typeface="Times New Roman" panose="02020603050405020304" pitchFamily="18" charset="0"/>
              </a:rPr>
              <a:t>基于</a:t>
            </a:r>
            <a:r>
              <a:rPr lang="en-US" altLang="zh-CN" sz="4000" dirty="0" err="1">
                <a:cs typeface="Times New Roman" panose="02020603050405020304" pitchFamily="18" charset="0"/>
              </a:rPr>
              <a:t>TipDM</a:t>
            </a:r>
            <a:r>
              <a:rPr lang="zh-CN" altLang="en-US" sz="4000" dirty="0">
                <a:cs typeface="Times New Roman" panose="02020603050405020304" pitchFamily="18" charset="0"/>
              </a:rPr>
              <a:t>大数据挖掘建模平台实现客户流失预测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实训数据</a:t>
            </a:r>
            <a:r>
              <a:rPr lang="en-US" altLang="zh-CN" dirty="0"/>
              <a:t>】</a:t>
            </a:r>
            <a:r>
              <a:rPr lang="zh-CN" altLang="en-US" dirty="0"/>
              <a:t>模块主要用于数据分析实训的数据导入与管理。支持从本地导入任意类型数据。如图所示。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实训数据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6D21B-6137-4E79-8D0E-8D95E00E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53" y="1548765"/>
            <a:ext cx="6687294" cy="47678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463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我的实训</a:t>
            </a:r>
            <a:r>
              <a:rPr lang="en-US" altLang="zh-CN" dirty="0"/>
              <a:t>】</a:t>
            </a:r>
            <a:r>
              <a:rPr lang="zh-CN" altLang="en-US" dirty="0"/>
              <a:t>模块主要用于数据分析流程化的创建与管理，如图所示。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通过</a:t>
            </a:r>
            <a:r>
              <a:rPr lang="en-US" altLang="zh-CN" dirty="0"/>
              <a:t>【</a:t>
            </a:r>
            <a:r>
              <a:rPr lang="zh-CN" altLang="en-US" dirty="0"/>
              <a:t>实训</a:t>
            </a:r>
            <a:r>
              <a:rPr lang="en-US" altLang="zh-CN" dirty="0"/>
              <a:t>】</a:t>
            </a:r>
            <a:r>
              <a:rPr lang="zh-CN" altLang="en-US" dirty="0"/>
              <a:t>模块，用户可以创建空白实训，进行数据分析实习的配置，将数据输入输出、数据预处理、挖掘建模、模型评估等环节通过流程化的方式进行连接，达到数据分析的目的。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对于完成的优秀的实训，可以将其保存为模板，让其他使用者学习和借鉴。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我的实训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3C1F04-2DB6-4A42-B966-86567463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63" y="2997583"/>
            <a:ext cx="6582680" cy="33190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24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系统算法</a:t>
            </a:r>
            <a:r>
              <a:rPr lang="en-US" altLang="zh-CN" dirty="0"/>
              <a:t>】</a:t>
            </a:r>
            <a:r>
              <a:rPr lang="zh-CN" altLang="en-US" dirty="0"/>
              <a:t>模块主要用于大数据分析内置常用算法的管理，提供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语言、</a:t>
            </a:r>
            <a:r>
              <a:rPr lang="en-US" altLang="zh-CN" dirty="0"/>
              <a:t>Spark</a:t>
            </a:r>
            <a:r>
              <a:rPr lang="zh-CN" altLang="en-US" dirty="0"/>
              <a:t>三种算法包，如图所示。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系统算法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A14FB-5BEE-44A9-A6D9-A7A380D2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8" y="1720159"/>
            <a:ext cx="8931124" cy="45031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84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算法包可分为</a:t>
            </a:r>
            <a:r>
              <a:rPr lang="en-US" altLang="zh-CN" dirty="0"/>
              <a:t>10</a:t>
            </a:r>
            <a:r>
              <a:rPr lang="zh-CN" altLang="en-US" dirty="0"/>
              <a:t>大类，具体如下。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统计分析</a:t>
            </a:r>
            <a:r>
              <a:rPr lang="en-US" altLang="zh-CN" dirty="0"/>
              <a:t>】</a:t>
            </a:r>
            <a:r>
              <a:rPr lang="zh-CN" altLang="en-US" dirty="0"/>
              <a:t>类提供对数据整体情况进行统计的常用算法，包括因子分析、全表统计、正态性检验、相关性分析、卡方检验、主成分分析和频数统计。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预处理</a:t>
            </a:r>
            <a:r>
              <a:rPr lang="en-US" altLang="zh-CN" dirty="0"/>
              <a:t>】</a:t>
            </a:r>
            <a:r>
              <a:rPr lang="zh-CN" altLang="en-US" dirty="0"/>
              <a:t>类提供对数据进行清洗的算法，包括数据标准化、缺失值处理、表堆叠、数据筛选、行列转置、修改列名、衍生变量、数据拆分、主键合并、新增序列、数据排序、记录去重和分组聚合。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脚本</a:t>
            </a:r>
            <a:r>
              <a:rPr lang="en-US" altLang="zh-CN" dirty="0"/>
              <a:t>】</a:t>
            </a:r>
            <a:r>
              <a:rPr lang="zh-CN" altLang="en-US" dirty="0"/>
              <a:t>类提供一个</a:t>
            </a:r>
            <a:r>
              <a:rPr lang="en-US" altLang="zh-CN" dirty="0"/>
              <a:t>Python</a:t>
            </a:r>
            <a:r>
              <a:rPr lang="zh-CN" altLang="en-US" dirty="0"/>
              <a:t>代码编辑框。用户可以在代码编辑框中粘贴已经写好的程序代码并直接运行，无须再额外配置成算法。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分类</a:t>
            </a:r>
            <a:r>
              <a:rPr lang="en-US" altLang="zh-CN" dirty="0"/>
              <a:t>】</a:t>
            </a:r>
            <a:r>
              <a:rPr lang="zh-CN" altLang="en-US" dirty="0"/>
              <a:t>类提供常用的分类算法，包括朴素贝叶斯、支持向量机、</a:t>
            </a:r>
            <a:r>
              <a:rPr lang="en-US" altLang="zh-CN" dirty="0"/>
              <a:t>CART</a:t>
            </a:r>
            <a:r>
              <a:rPr lang="zh-CN" altLang="en-US" dirty="0"/>
              <a:t>分类树、逻辑回归、神经网络和</a:t>
            </a:r>
            <a:r>
              <a:rPr lang="en-US" altLang="zh-CN" dirty="0"/>
              <a:t>K</a:t>
            </a:r>
            <a:r>
              <a:rPr lang="zh-CN" altLang="en-US" dirty="0"/>
              <a:t>最近邻。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聚类</a:t>
            </a:r>
            <a:r>
              <a:rPr lang="en-US" altLang="zh-CN" dirty="0"/>
              <a:t>】</a:t>
            </a:r>
            <a:r>
              <a:rPr lang="zh-CN" altLang="en-US" dirty="0"/>
              <a:t>类提供常用的聚类算法，包括层次聚类、</a:t>
            </a:r>
            <a:r>
              <a:rPr lang="en-US" altLang="zh-CN" dirty="0"/>
              <a:t>DBSCAN</a:t>
            </a:r>
            <a:r>
              <a:rPr lang="zh-CN" altLang="en-US" dirty="0"/>
              <a:t>密度聚类和</a:t>
            </a:r>
            <a:r>
              <a:rPr lang="en-US" altLang="zh-CN" dirty="0"/>
              <a:t>K-Means</a:t>
            </a:r>
            <a:r>
              <a:rPr lang="zh-CN" altLang="en-US" dirty="0"/>
              <a:t>。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系统算法</a:t>
            </a:r>
          </a:p>
        </p:txBody>
      </p:sp>
    </p:spTree>
    <p:extLst>
      <p:ext uri="{BB962C8B-B14F-4D97-AF65-F5344CB8AC3E}">
        <p14:creationId xmlns:p14="http://schemas.microsoft.com/office/powerpoint/2010/main" val="95846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回归</a:t>
            </a:r>
            <a:r>
              <a:rPr lang="en-US" altLang="zh-CN" dirty="0"/>
              <a:t>】</a:t>
            </a:r>
            <a:r>
              <a:rPr lang="zh-CN" altLang="en-US" dirty="0"/>
              <a:t>类提供常用的回归算法，包括</a:t>
            </a:r>
            <a:r>
              <a:rPr lang="en-US" altLang="zh-CN" dirty="0"/>
              <a:t>CART</a:t>
            </a:r>
            <a:r>
              <a:rPr lang="zh-CN" altLang="en-US" dirty="0"/>
              <a:t>回归树、线性回归、支持向量回归和</a:t>
            </a:r>
            <a:r>
              <a:rPr lang="en-US" altLang="zh-CN" dirty="0"/>
              <a:t>K</a:t>
            </a:r>
            <a:r>
              <a:rPr lang="zh-CN" altLang="en-US" dirty="0"/>
              <a:t>最近邻回归。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时间序列</a:t>
            </a:r>
            <a:r>
              <a:rPr lang="en-US" altLang="zh-CN" dirty="0"/>
              <a:t>】</a:t>
            </a:r>
            <a:r>
              <a:rPr lang="zh-CN" altLang="en-US" dirty="0"/>
              <a:t>类提供常用的时间序列算法，包括</a:t>
            </a:r>
            <a:r>
              <a:rPr lang="en-US" altLang="zh-CN" dirty="0"/>
              <a:t>ARIMA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fontAlgn="auto"/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【关联规则】类提供常用的关联规则算法，包括</a:t>
            </a:r>
            <a:r>
              <a:rPr lang="en-US" altLang="zh-CN" sz="1800" kern="100" spc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Apriori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FP-Growth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fontAlgn="auto"/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【文本分析】类提供对文本数据进行清洗、特征提取与分析的常用算法，包括</a:t>
            </a:r>
            <a:r>
              <a:rPr lang="en-US" altLang="zh-CN" sz="1800" kern="100" spc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TextCNN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seq2seq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pc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jieba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分词、</a:t>
            </a:r>
            <a:r>
              <a:rPr lang="en-US" altLang="zh-CN" sz="1800" kern="100" spc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HanLP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分词与词性、</a:t>
            </a:r>
            <a:r>
              <a:rPr lang="en-US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TF-IDF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doc2vec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word2vec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、过滤停用词、</a:t>
            </a:r>
            <a:r>
              <a:rPr lang="en-US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LDA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pc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TextRank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、分句、正则匹配和</a:t>
            </a:r>
            <a:r>
              <a:rPr lang="en-US" altLang="zh-CN" sz="1800" kern="100" spc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HanLP</a:t>
            </a:r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实体提取。</a:t>
            </a:r>
          </a:p>
          <a:p>
            <a:pPr algn="just" fontAlgn="auto"/>
            <a:r>
              <a:rPr lang="zh-CN" altLang="zh-CN" sz="1800" kern="100" spc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【绘图】类提供常用的画图算法，包括柱形图、折线图、散点图、饼图和词云图。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系统算法</a:t>
            </a:r>
          </a:p>
        </p:txBody>
      </p:sp>
    </p:spTree>
    <p:extLst>
      <p:ext uri="{BB962C8B-B14F-4D97-AF65-F5344CB8AC3E}">
        <p14:creationId xmlns:p14="http://schemas.microsoft.com/office/powerpoint/2010/main" val="31584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Spark</a:t>
            </a:r>
            <a:r>
              <a:rPr lang="zh-CN" altLang="en-US" dirty="0"/>
              <a:t>算法包可分为</a:t>
            </a:r>
            <a:r>
              <a:rPr lang="en-US" altLang="zh-CN" dirty="0"/>
              <a:t>6</a:t>
            </a:r>
            <a:r>
              <a:rPr lang="zh-CN" altLang="en-US" dirty="0"/>
              <a:t>大类，具体如下。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预处理</a:t>
            </a:r>
            <a:r>
              <a:rPr lang="en-US" altLang="zh-CN" dirty="0"/>
              <a:t>】</a:t>
            </a:r>
            <a:r>
              <a:rPr lang="zh-CN" altLang="en-US" dirty="0"/>
              <a:t>类提供对数据进行清洗的算法，包括数据去重、数据过滤、数据映射、数据反映射、数据拆分、数据排序、缺失值处理、数据标准化、衍生变量、表连接、表堆叠、哑变量和数据离散化。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统计分析</a:t>
            </a:r>
            <a:r>
              <a:rPr lang="en-US" altLang="zh-CN" dirty="0"/>
              <a:t>】</a:t>
            </a:r>
            <a:r>
              <a:rPr lang="zh-CN" altLang="en-US" dirty="0"/>
              <a:t>类提供对数据整体情况进行统计的常用算法，包括行列统计、全表统计、相关性分析和卡方检验。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分类</a:t>
            </a:r>
            <a:r>
              <a:rPr lang="en-US" altLang="zh-CN" dirty="0"/>
              <a:t>】</a:t>
            </a:r>
            <a:r>
              <a:rPr lang="zh-CN" altLang="en-US" dirty="0"/>
              <a:t>类提供常用的分类算法，包括逻辑回归、决策树、梯度提升树、朴素贝叶斯、随机森林、线性支持向量机和多层感知神经网络。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聚类</a:t>
            </a:r>
            <a:r>
              <a:rPr lang="en-US" altLang="zh-CN" dirty="0"/>
              <a:t>】</a:t>
            </a:r>
            <a:r>
              <a:rPr lang="zh-CN" altLang="en-US" dirty="0"/>
              <a:t>类提供常用的聚类算法，包括</a:t>
            </a:r>
            <a:r>
              <a:rPr lang="en-US" altLang="zh-CN" dirty="0"/>
              <a:t>K-Means</a:t>
            </a:r>
            <a:r>
              <a:rPr lang="zh-CN" altLang="en-US" dirty="0"/>
              <a:t>聚类、二分</a:t>
            </a:r>
            <a:r>
              <a:rPr lang="en-US" altLang="zh-CN" dirty="0"/>
              <a:t>K</a:t>
            </a:r>
            <a:r>
              <a:rPr lang="zh-CN" altLang="en-US" dirty="0"/>
              <a:t>均值聚类和混合高斯模型。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回归</a:t>
            </a:r>
            <a:r>
              <a:rPr lang="en-US" altLang="zh-CN" dirty="0"/>
              <a:t>】</a:t>
            </a:r>
            <a:r>
              <a:rPr lang="zh-CN" altLang="en-US" dirty="0"/>
              <a:t>类提供常用的回归算法，包括线性回归、广义线性回归、决策树回归、梯度提升树回归、随机森林回归和保序回归。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协同过滤</a:t>
            </a:r>
            <a:r>
              <a:rPr lang="en-US" altLang="zh-CN" dirty="0"/>
              <a:t>】</a:t>
            </a:r>
            <a:r>
              <a:rPr lang="zh-CN" altLang="en-US" dirty="0"/>
              <a:t>类提供常用的智能推荐算法，包括</a:t>
            </a:r>
            <a:r>
              <a:rPr lang="en-US" altLang="zh-CN" dirty="0"/>
              <a:t>ALS</a:t>
            </a:r>
            <a:r>
              <a:rPr lang="zh-CN" altLang="en-US" dirty="0"/>
              <a:t>算法。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系统算法</a:t>
            </a:r>
          </a:p>
        </p:txBody>
      </p:sp>
    </p:spTree>
    <p:extLst>
      <p:ext uri="{BB962C8B-B14F-4D97-AF65-F5344CB8AC3E}">
        <p14:creationId xmlns:p14="http://schemas.microsoft.com/office/powerpoint/2010/main" val="101862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R</a:t>
            </a:r>
            <a:r>
              <a:rPr lang="zh-CN" altLang="en-US" dirty="0"/>
              <a:t>语言算法包可分为</a:t>
            </a:r>
            <a:r>
              <a:rPr lang="en-US" altLang="zh-CN" dirty="0"/>
              <a:t>8</a:t>
            </a:r>
            <a:r>
              <a:rPr lang="zh-CN" altLang="en-US" dirty="0"/>
              <a:t>大类，具体如下。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统计分析</a:t>
            </a:r>
            <a:r>
              <a:rPr lang="en-US" altLang="zh-CN" dirty="0"/>
              <a:t>】</a:t>
            </a:r>
            <a:r>
              <a:rPr lang="zh-CN" altLang="en-US" dirty="0"/>
              <a:t>类提供对数据整体情况进行统计的常用算法，包括卡方检验、因子分析、主成分分析、相关性分析、正态性检验和全表统计。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预处理</a:t>
            </a:r>
            <a:r>
              <a:rPr lang="en-US" altLang="zh-CN" dirty="0"/>
              <a:t>】</a:t>
            </a:r>
            <a:r>
              <a:rPr lang="zh-CN" altLang="en-US" dirty="0"/>
              <a:t>类提供对数据进行清洗的算法，包括缺失值处理、异常值处理、表连接、表堆叠、数据标准化、记录去重、数据离散化、排序、数据拆分、频数统计、新增序列、字符串拆分、字符串拼接、修改列名和衍生变量。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脚本</a:t>
            </a:r>
            <a:r>
              <a:rPr lang="en-US" altLang="zh-CN" dirty="0"/>
              <a:t>】</a:t>
            </a:r>
            <a:r>
              <a:rPr lang="zh-CN" altLang="en-US" dirty="0"/>
              <a:t>类提供一个</a:t>
            </a:r>
            <a:r>
              <a:rPr lang="en-US" altLang="zh-CN" dirty="0"/>
              <a:t>R</a:t>
            </a:r>
            <a:r>
              <a:rPr lang="zh-CN" altLang="en-US" dirty="0"/>
              <a:t>语言代码编辑框。用户可以在代码编辑框中粘贴已经写好的程序代码并直接运行，无须再额外配置成算法。</a:t>
            </a:r>
          </a:p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系统算法</a:t>
            </a:r>
          </a:p>
        </p:txBody>
      </p:sp>
    </p:spTree>
    <p:extLst>
      <p:ext uri="{BB962C8B-B14F-4D97-AF65-F5344CB8AC3E}">
        <p14:creationId xmlns:p14="http://schemas.microsoft.com/office/powerpoint/2010/main" val="95127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分类</a:t>
            </a:r>
            <a:r>
              <a:rPr lang="en-US" altLang="zh-CN" dirty="0"/>
              <a:t>】</a:t>
            </a:r>
            <a:r>
              <a:rPr lang="zh-CN" altLang="en-US" dirty="0"/>
              <a:t>类提供常用的分类算法，包括朴素贝叶斯、</a:t>
            </a:r>
            <a:r>
              <a:rPr lang="en-US" altLang="zh-CN" dirty="0"/>
              <a:t>CART</a:t>
            </a:r>
            <a:r>
              <a:rPr lang="zh-CN" altLang="en-US" dirty="0"/>
              <a:t>分类树、</a:t>
            </a:r>
            <a:r>
              <a:rPr lang="en-US" altLang="zh-CN" dirty="0"/>
              <a:t>C4.5</a:t>
            </a:r>
            <a:r>
              <a:rPr lang="zh-CN" altLang="en-US" dirty="0"/>
              <a:t>分类树、</a:t>
            </a:r>
            <a:r>
              <a:rPr lang="en-US" altLang="zh-CN" dirty="0"/>
              <a:t>BP</a:t>
            </a:r>
            <a:r>
              <a:rPr lang="zh-CN" altLang="en-US" dirty="0"/>
              <a:t>神经网络、</a:t>
            </a:r>
            <a:r>
              <a:rPr lang="en-US" altLang="zh-CN" dirty="0"/>
              <a:t>KNN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和逻辑回归。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聚类</a:t>
            </a:r>
            <a:r>
              <a:rPr lang="en-US" altLang="zh-CN" dirty="0"/>
              <a:t>】</a:t>
            </a:r>
            <a:r>
              <a:rPr lang="zh-CN" altLang="en-US" dirty="0"/>
              <a:t>类提供常用的聚类算法，包括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DBSCAN</a:t>
            </a:r>
            <a:r>
              <a:rPr lang="zh-CN" altLang="en-US" dirty="0"/>
              <a:t>和系统聚类。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回归</a:t>
            </a:r>
            <a:r>
              <a:rPr lang="en-US" altLang="zh-CN" dirty="0"/>
              <a:t>】</a:t>
            </a:r>
            <a:r>
              <a:rPr lang="zh-CN" altLang="en-US" dirty="0"/>
              <a:t>类提供常用的回归算法，包括</a:t>
            </a:r>
            <a:r>
              <a:rPr lang="en-US" altLang="zh-CN" dirty="0"/>
              <a:t>CART</a:t>
            </a:r>
            <a:r>
              <a:rPr lang="zh-CN" altLang="en-US" dirty="0"/>
              <a:t>回归树、</a:t>
            </a:r>
            <a:r>
              <a:rPr lang="en-US" altLang="zh-CN" dirty="0"/>
              <a:t>C4.5</a:t>
            </a:r>
            <a:r>
              <a:rPr lang="zh-CN" altLang="en-US" dirty="0"/>
              <a:t>回归树、线性回归、岭回归和</a:t>
            </a:r>
            <a:r>
              <a:rPr lang="en-US" altLang="zh-CN" dirty="0"/>
              <a:t>KNN</a:t>
            </a:r>
            <a:r>
              <a:rPr lang="zh-CN" altLang="en-US" dirty="0"/>
              <a:t>回归。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时间序列</a:t>
            </a:r>
            <a:r>
              <a:rPr lang="en-US" altLang="zh-CN" dirty="0"/>
              <a:t>】</a:t>
            </a:r>
            <a:r>
              <a:rPr lang="zh-CN" altLang="en-US" dirty="0"/>
              <a:t>类提供常用的时间序列算法，包括</a:t>
            </a:r>
            <a:r>
              <a:rPr lang="en-US" altLang="zh-CN" dirty="0"/>
              <a:t>ARIMA</a:t>
            </a:r>
            <a:r>
              <a:rPr lang="zh-CN" altLang="en-US" dirty="0"/>
              <a:t>、</a:t>
            </a:r>
            <a:r>
              <a:rPr lang="en-US" altLang="zh-CN" dirty="0"/>
              <a:t>GM(1,1)</a:t>
            </a:r>
            <a:r>
              <a:rPr lang="zh-CN" altLang="en-US" dirty="0"/>
              <a:t>和指数平滑。</a:t>
            </a:r>
          </a:p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关联分析</a:t>
            </a:r>
            <a:r>
              <a:rPr lang="en-US" altLang="zh-CN" dirty="0"/>
              <a:t>】</a:t>
            </a:r>
            <a:r>
              <a:rPr lang="zh-CN" altLang="en-US" dirty="0"/>
              <a:t>类提供常用的关联规则算法，包括</a:t>
            </a:r>
            <a:r>
              <a:rPr lang="en-US" altLang="zh-CN" dirty="0" err="1"/>
              <a:t>Apriori</a:t>
            </a:r>
            <a:r>
              <a:rPr lang="zh-CN" altLang="en-US" dirty="0"/>
              <a:t>。</a:t>
            </a:r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系统算法</a:t>
            </a:r>
          </a:p>
        </p:txBody>
      </p:sp>
    </p:spTree>
    <p:extLst>
      <p:ext uri="{BB962C8B-B14F-4D97-AF65-F5344CB8AC3E}">
        <p14:creationId xmlns:p14="http://schemas.microsoft.com/office/powerpoint/2010/main" val="200650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个人算法</a:t>
            </a:r>
            <a:r>
              <a:rPr lang="en-US" altLang="zh-CN" dirty="0"/>
              <a:t>】</a:t>
            </a:r>
            <a:r>
              <a:rPr lang="zh-CN" altLang="en-US" dirty="0"/>
              <a:t>模块主要为了满足用户的个性化需求。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在用户使用过程中，可根据自己的需求定制算法，方便使用。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目前个人算法支持通过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语言进行个人算法的定制，如图所示。</a:t>
            </a:r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个人算法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066F3D-6128-4CB2-94F8-86D769D6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0"/>
          <a:stretch/>
        </p:blipFill>
        <p:spPr bwMode="auto">
          <a:xfrm>
            <a:off x="2333758" y="2508745"/>
            <a:ext cx="7524484" cy="3708793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739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2198962"/>
            <a:ext cx="5910" cy="22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886" y="3798215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5026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4595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使用平台实现客户流失预测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4306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了解平台的相关概念、特点和功能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4775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1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2198962"/>
            <a:ext cx="5910" cy="22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27906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5026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4595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使用平台实现客户流失预测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4306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了解平台的相关概念、特点和功能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4775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605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TipDM</a:t>
            </a:r>
            <a:r>
              <a:rPr lang="zh-CN" altLang="en-US" dirty="0"/>
              <a:t>大数据挖掘建模平台上配置客户流失预测案例的总体流程如图所示。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掌握使用平台配置客户流失预测案例的步骤和流程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F60F1-89E6-4FE4-AA40-D3AD153C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76C51-723A-4DF6-A516-17E4249D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17" y="1869668"/>
            <a:ext cx="9196566" cy="346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8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TipDM</a:t>
            </a:r>
            <a:r>
              <a:rPr lang="zh-CN" altLang="en-US" dirty="0"/>
              <a:t>大数据挖掘建模平台上配置客户流失预测案例的主要包括以下</a:t>
            </a:r>
            <a:r>
              <a:rPr lang="en-US" altLang="zh-CN" dirty="0"/>
              <a:t>4</a:t>
            </a:r>
            <a:r>
              <a:rPr lang="zh-CN" altLang="en-US" dirty="0"/>
              <a:t>个步骤。</a:t>
            </a:r>
          </a:p>
          <a:p>
            <a:pPr>
              <a:defRPr/>
            </a:pPr>
            <a:r>
              <a:rPr lang="zh-CN" altLang="en-US" b="1" dirty="0"/>
              <a:t>数据源配置</a:t>
            </a:r>
            <a:r>
              <a:rPr lang="zh-CN" altLang="en-US" dirty="0"/>
              <a:t>。在</a:t>
            </a:r>
            <a:r>
              <a:rPr lang="en-US" altLang="zh-CN" dirty="0" err="1"/>
              <a:t>TipDM</a:t>
            </a:r>
            <a:r>
              <a:rPr lang="zh-CN" altLang="en-US" dirty="0"/>
              <a:t>大数据挖掘建模平台配置客户信息表、订单详情表的输入源算法。</a:t>
            </a:r>
          </a:p>
          <a:p>
            <a:pPr>
              <a:defRPr/>
            </a:pPr>
            <a:r>
              <a:rPr lang="zh-CN" altLang="en-US" b="1" dirty="0"/>
              <a:t>数据预处理</a:t>
            </a:r>
            <a:r>
              <a:rPr lang="zh-CN" altLang="en-US" dirty="0"/>
              <a:t>。探索相关数据后，对数据进行查看缺失值、处理异常值、处理缺失值、构建特征等处理。</a:t>
            </a:r>
          </a:p>
          <a:p>
            <a:pPr>
              <a:defRPr/>
            </a:pPr>
            <a:r>
              <a:rPr lang="zh-CN" altLang="en-US" b="1" dirty="0"/>
              <a:t>模型构建与训练</a:t>
            </a:r>
            <a:r>
              <a:rPr lang="zh-CN" altLang="en-US" dirty="0"/>
              <a:t>。训练决策树和支持向量机模型。</a:t>
            </a:r>
          </a:p>
          <a:p>
            <a:pPr>
              <a:defRPr/>
            </a:pPr>
            <a:r>
              <a:rPr lang="zh-CN" altLang="en-US" b="1" dirty="0"/>
              <a:t>模型评价</a:t>
            </a:r>
            <a:r>
              <a:rPr lang="zh-CN" altLang="en-US" dirty="0"/>
              <a:t>。使用混淆矩阵、精确率、召回率、</a:t>
            </a:r>
            <a:r>
              <a:rPr lang="en-US" altLang="zh-CN" dirty="0"/>
              <a:t>F1</a:t>
            </a:r>
            <a:r>
              <a:rPr lang="zh-CN" altLang="en-US" dirty="0"/>
              <a:t>值对训练好的模型进行评价（注：平台已设定在构建与训练模型的同时进行模型评价操作）。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掌握使用平台配置客户流失预测案例的步骤和流程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F60F1-89E6-4FE4-AA40-D3AD153C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9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在平台上配置案例得到的流程如图所示。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掌握使用平台配置客户流失预测案例的步骤和流程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F60F1-89E6-4FE4-AA40-D3AD153C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24">
            <a:extLst>
              <a:ext uri="{FF2B5EF4-FFF2-40B4-BE49-F238E27FC236}">
                <a16:creationId xmlns:a16="http://schemas.microsoft.com/office/drawing/2014/main" id="{22A9C54A-E52C-42C9-B25C-ACE65735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17" y="1556908"/>
            <a:ext cx="4947966" cy="463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98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71C68C5-5500-4AFE-B62B-2CB333EA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本案例的数据为两份</a:t>
            </a:r>
            <a:r>
              <a:rPr lang="en-US" altLang="zh-CN" dirty="0"/>
              <a:t>CSV</a:t>
            </a:r>
            <a:r>
              <a:rPr lang="zh-CN" altLang="en-US" dirty="0"/>
              <a:t>文件，一份为客户信息表，一份为订单详情表。使用</a:t>
            </a:r>
            <a:r>
              <a:rPr lang="en-US" altLang="zh-CN" dirty="0" err="1"/>
              <a:t>TipDM</a:t>
            </a:r>
            <a:r>
              <a:rPr lang="zh-CN" altLang="en-US" dirty="0"/>
              <a:t>大数据挖掘建模平台导入数据，具体步骤如下。</a:t>
            </a:r>
          </a:p>
          <a:p>
            <a:r>
              <a:rPr lang="zh-CN" altLang="en-US" dirty="0"/>
              <a:t>新增数据集。单击“实训数据”模块，在“我的数据集”中单击“新增数据集”，如图所示。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D2CE46-C538-442E-B9DC-CCC6796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数据源配置</a:t>
            </a:r>
          </a:p>
        </p:txBody>
      </p:sp>
      <p:pic>
        <p:nvPicPr>
          <p:cNvPr id="3074" name="图片 14">
            <a:extLst>
              <a:ext uri="{FF2B5EF4-FFF2-40B4-BE49-F238E27FC236}">
                <a16:creationId xmlns:a16="http://schemas.microsoft.com/office/drawing/2014/main" id="{3C78A8A1-5A0D-4DFA-ADBA-41CEBA9E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14" b="50700"/>
          <a:stretch>
            <a:fillRect/>
          </a:stretch>
        </p:blipFill>
        <p:spPr bwMode="auto">
          <a:xfrm>
            <a:off x="3192423" y="2716097"/>
            <a:ext cx="6775434" cy="23019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8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BABFF6-5550-46A1-8DB3-9EF8BDC2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04181"/>
            <a:ext cx="4997267" cy="5052713"/>
          </a:xfrm>
        </p:spPr>
        <p:txBody>
          <a:bodyPr/>
          <a:lstStyle/>
          <a:p>
            <a:r>
              <a:rPr lang="zh-CN" altLang="en-US" dirty="0"/>
              <a:t>设置新增数据集参数。随意选择一张封面图片，在“名称”中填入“餐饮企业”，在“有效期（天）”中选择“永久”，在“描述”中填入对数据集的简短描述，单击“点击上传”选择需要上传的文件。等待显示成功后，单击“确定”按钮，即可上传，如图所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F9FE15-4B78-4A0E-B7BC-069F322C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数据源配置</a:t>
            </a:r>
          </a:p>
        </p:txBody>
      </p:sp>
      <p:pic>
        <p:nvPicPr>
          <p:cNvPr id="4098" name="图片 40">
            <a:extLst>
              <a:ext uri="{FF2B5EF4-FFF2-40B4-BE49-F238E27FC236}">
                <a16:creationId xmlns:a16="http://schemas.microsoft.com/office/drawing/2014/main" id="{5B148689-E518-4052-A624-467D4A8D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52" y="1150131"/>
            <a:ext cx="4004448" cy="5006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60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BABFF6-5550-46A1-8DB3-9EF8BDC2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数据上传完成后，新建名为“客户流失预测”的空白实训，配置“输入源”算法，具体步骤如下。</a:t>
            </a:r>
          </a:p>
          <a:p>
            <a:r>
              <a:rPr lang="zh-CN" altLang="en-US" dirty="0"/>
              <a:t>（拖曳“输入源”算法。在“实训”栏下方的“算法”栏中，找到“系统算法”模块中“内置算法”下的“输入</a:t>
            </a:r>
            <a:r>
              <a:rPr lang="en-US" altLang="zh-CN" dirty="0"/>
              <a:t>/</a:t>
            </a:r>
            <a:r>
              <a:rPr lang="zh-CN" altLang="en-US" dirty="0"/>
              <a:t>输出”类。拖曳“输入</a:t>
            </a:r>
            <a:r>
              <a:rPr lang="en-US" altLang="zh-CN" dirty="0"/>
              <a:t>/</a:t>
            </a:r>
            <a:r>
              <a:rPr lang="zh-CN" altLang="en-US" dirty="0"/>
              <a:t>输出”类中的“输入源”算法至画布中。</a:t>
            </a:r>
          </a:p>
          <a:p>
            <a:r>
              <a:rPr lang="zh-CN" altLang="en-US" dirty="0"/>
              <a:t>配置“输入源”算法。单击画布中的“输入源”算法，然后单击画布右侧“参数配置”栏中的“数据集”，输入“餐饮企业”，在弹出的下拉列表中选择“餐饮企业”，在“名称”列表中勾选“</a:t>
            </a:r>
            <a:r>
              <a:rPr lang="en-US" altLang="zh-CN" dirty="0"/>
              <a:t>user_loss.csv”</a:t>
            </a:r>
            <a:r>
              <a:rPr lang="zh-CN" altLang="en-US" dirty="0"/>
              <a:t>。右击画布中的“输入源”算法，选择“重命名”并输入“客户信息表”，单击“确定”按钮，配置完成，如图所示。使用相同的方式配置订单详情表的“输入源”算法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F9FE15-4B78-4A0E-B7BC-069F322C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数据源配置</a:t>
            </a:r>
          </a:p>
        </p:txBody>
      </p:sp>
      <p:pic>
        <p:nvPicPr>
          <p:cNvPr id="5122" name="图片 18">
            <a:extLst>
              <a:ext uri="{FF2B5EF4-FFF2-40B4-BE49-F238E27FC236}">
                <a16:creationId xmlns:a16="http://schemas.microsoft.com/office/drawing/2014/main" id="{6032C922-2E2C-4858-8646-3EF63F73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93" y="4160626"/>
            <a:ext cx="5692351" cy="199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6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E1D286-B8E3-4B00-971B-4AD6EE87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在开始正式的数据预处理操作前先对数据进行初步的探索，步骤如下。</a:t>
            </a:r>
          </a:p>
          <a:p>
            <a:r>
              <a:rPr lang="zh-CN" altLang="en-US" dirty="0"/>
              <a:t>连接“数据探索”算法。拖曳“个人算法”模块下的“数据探索”算法至画布中，并与“客户信息表”“订单详情表”算法相连接，如图所示。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C1E32A-7569-470B-9676-597CB8FC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4E5D5C-3570-4F52-8827-621358AC53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．数据探索</a:t>
            </a:r>
          </a:p>
        </p:txBody>
      </p:sp>
      <p:pic>
        <p:nvPicPr>
          <p:cNvPr id="6146" name="图片 27">
            <a:extLst>
              <a:ext uri="{FF2B5EF4-FFF2-40B4-BE49-F238E27FC236}">
                <a16:creationId xmlns:a16="http://schemas.microsoft.com/office/drawing/2014/main" id="{E4693191-13EE-4384-A829-1B4D2D7E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2" y="3429000"/>
            <a:ext cx="6216088" cy="221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72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EE7241-5CEC-431D-93AA-9DB47A0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运行“数据探索”算法。右击“数据探索”算法，选择“运行该节点”。运行成功后，再次右击“数据探索”算法，选择“查看日志”。查看日志的结果如图所示。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60F802-D18E-47EE-9D53-C3391D22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11" y="2085955"/>
            <a:ext cx="6376577" cy="39398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2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A05D0E-9F25-4D2D-A1B6-794BBE61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由于重复记录会对模型的精度造成影响，因此需要对数据进行处理重复值操作，查看客户信息表重复值步骤如下。</a:t>
            </a:r>
          </a:p>
          <a:p>
            <a:r>
              <a:rPr lang="zh-CN" altLang="en-US" dirty="0"/>
              <a:t>连接“记录去重”算法。拖曳“系统算法”模块下“预处理”类的“记录去重”算法至画布中，并与“数据探索”算法相连接。重命名“记录去重”算法为“查看重复值”。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AFD9F-EFC3-4F4D-AE51-A5FD21DBB5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．查看重复值</a:t>
            </a:r>
          </a:p>
        </p:txBody>
      </p:sp>
    </p:spTree>
    <p:extLst>
      <p:ext uri="{BB962C8B-B14F-4D97-AF65-F5344CB8AC3E}">
        <p14:creationId xmlns:p14="http://schemas.microsoft.com/office/powerpoint/2010/main" val="2032738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EE7241-5CEC-431D-93AA-9DB47A0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配置“查看重复值”算法。在“字段设置”栏中，选择“特征”的全部字段，选择“去重主键”的“</a:t>
            </a:r>
            <a:r>
              <a:rPr lang="en-US" altLang="zh-CN" dirty="0" err="1"/>
              <a:t>use_start_time</a:t>
            </a:r>
            <a:r>
              <a:rPr lang="en-US" altLang="zh-CN" dirty="0"/>
              <a:t>”</a:t>
            </a:r>
            <a:r>
              <a:rPr lang="zh-CN" altLang="en-US" dirty="0"/>
              <a:t>（由于数据字段较多，且通过滚动条进行选择，所以该字段在图</a:t>
            </a:r>
            <a:r>
              <a:rPr lang="en-US" altLang="zh-CN" dirty="0"/>
              <a:t>10-15</a:t>
            </a:r>
            <a:r>
              <a:rPr lang="zh-CN" altLang="en-US" dirty="0"/>
              <a:t>中不显示）和“</a:t>
            </a:r>
            <a:r>
              <a:rPr lang="en-US" altLang="zh-CN" dirty="0"/>
              <a:t>name”</a:t>
            </a:r>
            <a:r>
              <a:rPr lang="zh-CN" altLang="en-US" dirty="0"/>
              <a:t>字段，如图所示。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8194" name="图片 39">
            <a:extLst>
              <a:ext uri="{FF2B5EF4-FFF2-40B4-BE49-F238E27FC236}">
                <a16:creationId xmlns:a16="http://schemas.microsoft.com/office/drawing/2014/main" id="{9D1A334C-032A-468E-A1F7-FBAAAA23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94" y="2520950"/>
            <a:ext cx="6506427" cy="36359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TipDM</a:t>
            </a:r>
            <a:r>
              <a:rPr lang="zh-CN" altLang="en-US" dirty="0"/>
              <a:t>大数据挖掘建模平台是由广东泰迪智能科技股份有限公司自主研发，面向大数据挖掘项目的工具。</a:t>
            </a:r>
            <a:endParaRPr lang="en-US" altLang="zh-CN" dirty="0"/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平台使用</a:t>
            </a:r>
            <a:r>
              <a:rPr lang="en-US" altLang="zh-CN" dirty="0"/>
              <a:t>Java</a:t>
            </a:r>
            <a:r>
              <a:rPr lang="zh-CN" altLang="en-US" dirty="0"/>
              <a:t>语言开发，采用</a:t>
            </a:r>
            <a:r>
              <a:rPr lang="en-US" altLang="zh-CN" dirty="0"/>
              <a:t>B/S</a:t>
            </a:r>
            <a:r>
              <a:rPr lang="zh-CN" altLang="en-US" dirty="0"/>
              <a:t>结构，用户不需要下载客户端，可通过浏览器进行访问。</a:t>
            </a:r>
            <a:endParaRPr lang="en-US" altLang="zh-CN" dirty="0"/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平台提供了基于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以及</a:t>
            </a:r>
            <a:r>
              <a:rPr lang="en-US" altLang="zh-CN" dirty="0"/>
              <a:t>Hadoop/Spark</a:t>
            </a:r>
            <a:r>
              <a:rPr lang="zh-CN" altLang="en-US" dirty="0"/>
              <a:t>分布式引擎的大数据分析功能。</a:t>
            </a:r>
            <a:endParaRPr lang="en-US" altLang="zh-CN" dirty="0"/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平台支持工作流，用户可在没有</a:t>
            </a:r>
            <a:r>
              <a:rPr lang="en-US" altLang="zh-CN" dirty="0"/>
              <a:t>Scala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等编程语言基础的情况下，通过拖曳的方式进行操作，以流程化的方式将数据输入输出、统计分析，数据预处理、分析与建模等环节进行连接，从而达成大数据分析的目的。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读者可通过访问平台查看具体的界面情况，访问平台的具体步骤如下。</a:t>
            </a:r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微信搜索公众号“泰迪学社”或“</a:t>
            </a:r>
            <a:r>
              <a:rPr lang="en-US" altLang="zh-CN" dirty="0" err="1"/>
              <a:t>TipDataMining</a:t>
            </a:r>
            <a:r>
              <a:rPr lang="en-US" altLang="zh-CN" dirty="0"/>
              <a:t>”</a:t>
            </a:r>
            <a:r>
              <a:rPr lang="zh-CN" altLang="en-US" dirty="0"/>
              <a:t>，关注公众号。</a:t>
            </a:r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关注公众号后，回复“建模平台”，获取平台访问方式。</a:t>
            </a:r>
          </a:p>
          <a:p>
            <a:pPr marL="0" indent="0">
              <a:buNone/>
              <a:defRPr/>
            </a:pPr>
            <a:endParaRPr lang="en-US" altLang="zh-CN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</a:rPr>
              <a:t>平台简介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06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EE7241-5CEC-431D-93AA-9DB47A0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运行“查看重复值”算法。右击“查看重复值”算法，选择“运行该节点”。运行成功后，再次右击“查看重复值”算法，选择“查看日志”。查看日志的结果如所示。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9218" name="图片 35">
            <a:extLst>
              <a:ext uri="{FF2B5EF4-FFF2-40B4-BE49-F238E27FC236}">
                <a16:creationId xmlns:a16="http://schemas.microsoft.com/office/drawing/2014/main" id="{6B1D94B6-73A6-4FD1-A019-4C87A7B6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4" y="2266873"/>
            <a:ext cx="10125463" cy="18590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35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EE7241-5CEC-431D-93AA-9DB47A0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以相同的方式配置订单详情表的“查看重复值”算法，选择“去重主键”的字段为“</a:t>
            </a:r>
            <a:r>
              <a:rPr lang="en-US" altLang="zh-CN" dirty="0"/>
              <a:t>USER_ID”</a:t>
            </a:r>
            <a:r>
              <a:rPr lang="zh-CN" altLang="en-US" dirty="0"/>
              <a:t>。运行成功后，查看日志的结果如图所示。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10242" name="图片 38">
            <a:extLst>
              <a:ext uri="{FF2B5EF4-FFF2-40B4-BE49-F238E27FC236}">
                <a16:creationId xmlns:a16="http://schemas.microsoft.com/office/drawing/2014/main" id="{B92F47F8-BEAB-4E26-BB6A-28CC5B0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4" y="2333779"/>
            <a:ext cx="10427156" cy="1680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8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A02595-C74B-4245-B53A-781B6D8C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数据中往往存在一些不合常理的数据，这些数据需在建模之前进行去除，处理异常值的步骤如下。</a:t>
            </a:r>
          </a:p>
          <a:p>
            <a:r>
              <a:rPr lang="zh-CN" altLang="en-US" dirty="0"/>
              <a:t>连接“记录去重”算法。拖曳“系统算法”模块下“预处理”类的“记录去重”算法至画布中，并与“查看重复值”算法相连接。重命名“记录去重”算法为“处理异常值”。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5161E-A6C4-4C6E-96F7-41442FFCE0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．处理异常值</a:t>
            </a:r>
          </a:p>
        </p:txBody>
      </p:sp>
    </p:spTree>
    <p:extLst>
      <p:ext uri="{BB962C8B-B14F-4D97-AF65-F5344CB8AC3E}">
        <p14:creationId xmlns:p14="http://schemas.microsoft.com/office/powerpoint/2010/main" val="1883400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EE7241-5CEC-431D-93AA-9DB47A0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配置“处理异常值”算法。在“字段设置”栏中，选择“特征”的全部字段，选择“去重主键”的“</a:t>
            </a:r>
            <a:r>
              <a:rPr lang="en-US" altLang="zh-CN" dirty="0" err="1"/>
              <a:t>dining_table_id</a:t>
            </a:r>
            <a:r>
              <a:rPr lang="en-US" altLang="zh-CN" dirty="0"/>
              <a:t>”</a:t>
            </a:r>
            <a:r>
              <a:rPr lang="zh-CN" altLang="en-US" dirty="0"/>
              <a:t>和“</a:t>
            </a:r>
            <a:r>
              <a:rPr lang="en-US" altLang="zh-CN" dirty="0" err="1"/>
              <a:t>use_start_time</a:t>
            </a:r>
            <a:r>
              <a:rPr lang="en-US" altLang="zh-CN" dirty="0"/>
              <a:t>”</a:t>
            </a:r>
            <a:r>
              <a:rPr lang="zh-CN" altLang="en-US" dirty="0"/>
              <a:t>字段，如图所示。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11266" name="图片 28">
            <a:extLst>
              <a:ext uri="{FF2B5EF4-FFF2-40B4-BE49-F238E27FC236}">
                <a16:creationId xmlns:a16="http://schemas.microsoft.com/office/drawing/2014/main" id="{50649162-A1D2-41BE-8C11-C7327375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27" y="2278024"/>
            <a:ext cx="7154945" cy="35761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0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EE7241-5CEC-431D-93AA-9DB47A0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运行“处理异常值”算法。右击“处理异常值”算法，选择“运行该节点”。运行成功后，再次右击“处理异常值”算法，选择“查看日志”。查看日志的结果如图所示。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BEB80-537B-4A6D-A21C-3AC8D25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12290" name="图片 5">
            <a:extLst>
              <a:ext uri="{FF2B5EF4-FFF2-40B4-BE49-F238E27FC236}">
                <a16:creationId xmlns:a16="http://schemas.microsoft.com/office/drawing/2014/main" id="{B87B1D06-9DB1-47C7-965D-F285F968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27" y="2167731"/>
            <a:ext cx="6833545" cy="398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61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28185-D843-445E-A067-9939BD6F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由于建模数据不允许存在缺失值，因此需要对数据进行处理缺失值操作，步骤如下。</a:t>
            </a:r>
          </a:p>
          <a:p>
            <a:r>
              <a:rPr lang="zh-CN" altLang="en-US" dirty="0"/>
              <a:t>连接“分组聚合”算法。拖曳“系统算法”模块下“预处理”类的“分组聚合”算法至画布中，并与“处理异常值”算法相连接。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64188D7-8439-423B-9DE2-68ADF657BF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．处理缺失值</a:t>
            </a:r>
          </a:p>
        </p:txBody>
      </p:sp>
    </p:spTree>
    <p:extLst>
      <p:ext uri="{BB962C8B-B14F-4D97-AF65-F5344CB8AC3E}">
        <p14:creationId xmlns:p14="http://schemas.microsoft.com/office/powerpoint/2010/main" val="1563396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F609AE-C97C-4EB3-8E90-674778EC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配置“分组聚合”算法。在“字段设置”栏中，选择“特征”的“</a:t>
            </a:r>
            <a:r>
              <a:rPr lang="en-US" altLang="zh-CN" dirty="0" err="1"/>
              <a:t>emp_id</a:t>
            </a:r>
            <a:r>
              <a:rPr lang="en-US" altLang="zh-CN" dirty="0"/>
              <a:t>”</a:t>
            </a:r>
            <a:r>
              <a:rPr lang="zh-CN" altLang="en-US" dirty="0"/>
              <a:t>和“</a:t>
            </a:r>
            <a:r>
              <a:rPr lang="en-US" altLang="zh-CN" dirty="0" err="1"/>
              <a:t>use_start_time</a:t>
            </a:r>
            <a:r>
              <a:rPr lang="en-US" altLang="zh-CN" dirty="0"/>
              <a:t>”</a:t>
            </a:r>
            <a:r>
              <a:rPr lang="zh-CN" altLang="en-US" dirty="0"/>
              <a:t>字段，选择“分组主键”的“</a:t>
            </a:r>
            <a:r>
              <a:rPr lang="en-US" altLang="zh-CN" dirty="0" err="1"/>
              <a:t>emp_id</a:t>
            </a:r>
            <a:r>
              <a:rPr lang="en-US" altLang="zh-CN" dirty="0"/>
              <a:t>”</a:t>
            </a:r>
            <a:r>
              <a:rPr lang="zh-CN" altLang="en-US" dirty="0"/>
              <a:t>字段，如图所示。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13314" name="图片 44">
            <a:extLst>
              <a:ext uri="{FF2B5EF4-FFF2-40B4-BE49-F238E27FC236}">
                <a16:creationId xmlns:a16="http://schemas.microsoft.com/office/drawing/2014/main" id="{0CEC1A48-F23D-46FC-ABD0-CE8A43FF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94" y="2336952"/>
            <a:ext cx="7961944" cy="34168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47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F609AE-C97C-4EB3-8E90-674778EC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运行“分组聚合”算法。右击“分组聚合”算法，选择“运行该节点”。</a:t>
            </a:r>
          </a:p>
          <a:p>
            <a:r>
              <a:rPr lang="zh-CN" altLang="en-US" dirty="0"/>
              <a:t>连接“主键合并”算法。拖曳“系统算法”模块下“预处理”类的“主键合并”算法至画布中，并分别与“分组聚合”“处理异常值”算法相连接。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99498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F609AE-C97C-4EB3-8E90-674778EC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配置“主键合并”算法。在“字段设置”栏中选择“左表特征”的全部字段，以及“右表特征”的“</a:t>
            </a:r>
            <a:r>
              <a:rPr lang="en-US" altLang="zh-CN" dirty="0" err="1"/>
              <a:t>info_id”“emp_id”“number_consumers”“expenditure</a:t>
            </a:r>
            <a:r>
              <a:rPr lang="en-US" altLang="zh-CN" dirty="0"/>
              <a:t>”</a:t>
            </a:r>
            <a:r>
              <a:rPr lang="zh-CN" altLang="en-US" dirty="0"/>
              <a:t>字段。在“参数配置”栏中，选择“连接方式”为“左连接”，选择“</a:t>
            </a:r>
            <a:r>
              <a:rPr lang="en-US" altLang="zh-CN" dirty="0" err="1"/>
              <a:t>left_on</a:t>
            </a:r>
            <a:r>
              <a:rPr lang="en-US" altLang="zh-CN" dirty="0"/>
              <a:t>”</a:t>
            </a:r>
            <a:r>
              <a:rPr lang="zh-CN" altLang="en-US" dirty="0"/>
              <a:t>的“</a:t>
            </a:r>
            <a:r>
              <a:rPr lang="en-US" altLang="zh-CN" dirty="0" err="1"/>
              <a:t>emp_id</a:t>
            </a:r>
            <a:r>
              <a:rPr lang="en-US" altLang="zh-CN" dirty="0"/>
              <a:t>”</a:t>
            </a:r>
            <a:r>
              <a:rPr lang="zh-CN" altLang="en-US" dirty="0"/>
              <a:t>字段，以及“</a:t>
            </a:r>
            <a:r>
              <a:rPr lang="en-US" altLang="zh-CN" dirty="0" err="1"/>
              <a:t>right_on</a:t>
            </a:r>
            <a:r>
              <a:rPr lang="en-US" altLang="zh-CN" dirty="0"/>
              <a:t>”</a:t>
            </a:r>
            <a:r>
              <a:rPr lang="zh-CN" altLang="en-US" dirty="0"/>
              <a:t>的“</a:t>
            </a:r>
            <a:r>
              <a:rPr lang="en-US" altLang="zh-CN" dirty="0" err="1"/>
              <a:t>emp_id</a:t>
            </a:r>
            <a:r>
              <a:rPr lang="en-US" altLang="zh-CN" dirty="0"/>
              <a:t>”</a:t>
            </a:r>
            <a:r>
              <a:rPr lang="zh-CN" altLang="en-US" dirty="0"/>
              <a:t>字段，如图所示。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14339" name="图片 23">
            <a:extLst>
              <a:ext uri="{FF2B5EF4-FFF2-40B4-BE49-F238E27FC236}">
                <a16:creationId xmlns:a16="http://schemas.microsoft.com/office/drawing/2014/main" id="{FC5383CA-62E6-40A9-9BDC-B4E1C86B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71" y="2644259"/>
            <a:ext cx="6627658" cy="35126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036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F609AE-C97C-4EB3-8E90-674778EC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运行“主键合并”算法。右击“主键合并”算法，选择“运行该节点”。</a:t>
            </a:r>
          </a:p>
          <a:p>
            <a:r>
              <a:rPr lang="zh-CN" altLang="en-US" dirty="0"/>
              <a:t>连接“主键合并”算法。拖曳“系统算法”模块下“预处理”类的“主键合并”算法至画布中，并分别与另一个“主键合并”算法和“查看重复值”算法相连接。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266314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平台的界面如图所示。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</a:rPr>
              <a:t>平台简介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BC7CF-BABA-4B7A-8E0F-C829719C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2" y="1922702"/>
            <a:ext cx="10492296" cy="39867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5630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F609AE-C97C-4EB3-8E90-674778EC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配置“主键合并”算法。在“字段设置”栏中选择“左表特征”的全部字段，以及“右表特征”的“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USER_ID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”字段。在“参数配置”栏中，选择“连接方式”为“左连接”，选择“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left_on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”的“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emp_id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”字段，以及“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right_on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USER_ID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”字段，如图所示。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运行“主键合并”算法。右击“主键合并”算法，选择“运行该节点”。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15362" name="图片 1">
            <a:extLst>
              <a:ext uri="{FF2B5EF4-FFF2-40B4-BE49-F238E27FC236}">
                <a16:creationId xmlns:a16="http://schemas.microsoft.com/office/drawing/2014/main" id="{EAB7C57D-6E14-4639-BE5E-68AD8BA4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07" y="3041600"/>
            <a:ext cx="6040786" cy="3332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88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20428-8D2C-4326-A79D-E16617D2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13662"/>
            <a:ext cx="4772649" cy="43397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构建客户流失特征，具体步骤如下。</a:t>
            </a:r>
          </a:p>
          <a:p>
            <a:r>
              <a:rPr lang="zh-CN" altLang="en-US" dirty="0"/>
              <a:t>连接“构建特征”算法。拖曳“个人算法”模块下的“构建特征”算法至画布中，并与“主键合并”算法相连接，如图所示。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运行“构建特征”算法。右击“构建特征”算法，选择“运行该节点”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F65033-348C-4752-B75F-C51E3F023D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．构建特征</a:t>
            </a:r>
          </a:p>
        </p:txBody>
      </p:sp>
      <p:pic>
        <p:nvPicPr>
          <p:cNvPr id="16386" name="图片 19">
            <a:extLst>
              <a:ext uri="{FF2B5EF4-FFF2-40B4-BE49-F238E27FC236}">
                <a16:creationId xmlns:a16="http://schemas.microsoft.com/office/drawing/2014/main" id="{95D46A18-FB5A-477E-B581-02CD8AB6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90" y="1551381"/>
            <a:ext cx="6237991" cy="416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371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9FFA4-3F99-4472-AFDD-B1EB3609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去除客户状态为已流失的数据，具体步骤如下。</a:t>
            </a:r>
          </a:p>
          <a:p>
            <a:r>
              <a:rPr lang="zh-CN" altLang="en-US" dirty="0"/>
              <a:t>连接“数据筛选”算法。拖曳“系统算法”模块下“预处理”类的“数据筛选”算法至画布中，并与“构建特征”算法相连接。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16012D-5993-4B58-958A-AA2B0816A6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．构建决策树模型</a:t>
            </a:r>
          </a:p>
        </p:txBody>
      </p:sp>
    </p:spTree>
    <p:extLst>
      <p:ext uri="{BB962C8B-B14F-4D97-AF65-F5344CB8AC3E}">
        <p14:creationId xmlns:p14="http://schemas.microsoft.com/office/powerpoint/2010/main" val="3571551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9FFA4-3F99-4472-AFDD-B1EB3609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397077"/>
            <a:ext cx="5029127" cy="4759817"/>
          </a:xfrm>
        </p:spPr>
        <p:txBody>
          <a:bodyPr/>
          <a:lstStyle/>
          <a:p>
            <a:r>
              <a:rPr lang="zh-CN" altLang="en-US" dirty="0"/>
              <a:t>配置“数据筛选”算法。在“字段设置”栏中，选择“特征”的全部字段。在“过滤条件</a:t>
            </a:r>
            <a:r>
              <a:rPr lang="en-US" altLang="zh-CN" dirty="0"/>
              <a:t>1”</a:t>
            </a:r>
            <a:r>
              <a:rPr lang="zh-CN" altLang="en-US" dirty="0"/>
              <a:t>栏中，选择“过滤的列”为“</a:t>
            </a:r>
            <a:r>
              <a:rPr lang="en-US" altLang="zh-CN" dirty="0"/>
              <a:t>type”</a:t>
            </a:r>
            <a:r>
              <a:rPr lang="zh-CN" altLang="en-US" dirty="0"/>
              <a:t>字段，选择“表达式”为“不等于”，在“过滤条件的比较值”中填入“已流失”，如图所示。</a:t>
            </a:r>
          </a:p>
          <a:p>
            <a:r>
              <a:rPr lang="zh-CN" altLang="en-US" dirty="0"/>
              <a:t>运行“数据筛选”算法。右击“数据筛选”算法，选择“运行该节点”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构建模型</a:t>
            </a:r>
          </a:p>
        </p:txBody>
      </p:sp>
      <p:pic>
        <p:nvPicPr>
          <p:cNvPr id="17410" name="图片 25">
            <a:extLst>
              <a:ext uri="{FF2B5EF4-FFF2-40B4-BE49-F238E27FC236}">
                <a16:creationId xmlns:a16="http://schemas.microsoft.com/office/drawing/2014/main" id="{D9106632-EC9B-4A94-8790-43443B75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73" y="1397077"/>
            <a:ext cx="5575342" cy="3721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30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F609AE-C97C-4EB3-8E90-674778EC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构建并训练决策树模型，查看模型的分类结果，具体步骤如下。</a:t>
            </a:r>
          </a:p>
          <a:p>
            <a:r>
              <a:rPr lang="zh-CN" altLang="en-US" dirty="0"/>
              <a:t>连接“</a:t>
            </a:r>
            <a:r>
              <a:rPr lang="en-US" altLang="zh-CN" dirty="0"/>
              <a:t>CART</a:t>
            </a:r>
            <a:r>
              <a:rPr lang="zh-CN" altLang="en-US" dirty="0"/>
              <a:t>分类树”算法。拖曳“系统算法”模块下“分类”类的“</a:t>
            </a:r>
            <a:r>
              <a:rPr lang="en-US" altLang="zh-CN" dirty="0"/>
              <a:t>CART</a:t>
            </a:r>
            <a:r>
              <a:rPr lang="zh-CN" altLang="en-US" dirty="0"/>
              <a:t>分类树”算法至画布中，并与“数据筛选”算法相连接。</a:t>
            </a:r>
          </a:p>
          <a:p>
            <a:r>
              <a:rPr lang="zh-CN" altLang="en-US" dirty="0"/>
              <a:t>配置“</a:t>
            </a:r>
            <a:r>
              <a:rPr lang="en-US" altLang="zh-CN" dirty="0"/>
              <a:t>CART</a:t>
            </a:r>
            <a:r>
              <a:rPr lang="zh-CN" altLang="en-US" dirty="0"/>
              <a:t>分类树”算法。在“字段设置”栏中，选择“特征”的“</a:t>
            </a:r>
            <a:r>
              <a:rPr lang="en-US" altLang="zh-CN" dirty="0" err="1"/>
              <a:t>frequence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“amount”</a:t>
            </a:r>
            <a:r>
              <a:rPr lang="zh-CN" altLang="en-US" dirty="0"/>
              <a:t>、</a:t>
            </a:r>
            <a:r>
              <a:rPr lang="en-US" altLang="zh-CN" dirty="0"/>
              <a:t>“average”</a:t>
            </a:r>
            <a:r>
              <a:rPr lang="zh-CN" altLang="en-US" dirty="0"/>
              <a:t>、</a:t>
            </a:r>
            <a:r>
              <a:rPr lang="en-US" altLang="zh-CN" dirty="0"/>
              <a:t>“recently”</a:t>
            </a:r>
            <a:r>
              <a:rPr lang="zh-CN" altLang="en-US" dirty="0"/>
              <a:t>字段，选择“标签”为“</a:t>
            </a:r>
            <a:r>
              <a:rPr lang="en-US" altLang="zh-CN" dirty="0"/>
              <a:t>type”</a:t>
            </a:r>
            <a:r>
              <a:rPr lang="zh-CN" altLang="en-US" dirty="0"/>
              <a:t>，如图所示。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F30C-1614-4AF1-A032-0801ACB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构建模型</a:t>
            </a:r>
          </a:p>
        </p:txBody>
      </p:sp>
      <p:pic>
        <p:nvPicPr>
          <p:cNvPr id="18434" name="图片 21">
            <a:extLst>
              <a:ext uri="{FF2B5EF4-FFF2-40B4-BE49-F238E27FC236}">
                <a16:creationId xmlns:a16="http://schemas.microsoft.com/office/drawing/2014/main" id="{FEC0F688-1E70-4791-828B-6CFB7269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95" y="3429000"/>
            <a:ext cx="5392209" cy="2847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758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76FC2B-731C-4024-B48C-98A02E9A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分类树”算法。右击“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分类树”算法，选择“运行该节点”。运行成功后，再次右击“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分类树”算法，选择“查看日志”。查看日志的结果如图所示。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D1D652-5949-4B42-A324-7899E0C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构建模型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D564E73-60E7-42CE-A724-23B8F9F3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55" y="2211697"/>
            <a:ext cx="7343890" cy="3676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84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15328-3AC0-4EF2-A139-558DA69F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构建并训练支持向量机模型，查看模型的分类结果，具体步骤如下。</a:t>
            </a:r>
          </a:p>
          <a:p>
            <a:r>
              <a:rPr lang="zh-CN" altLang="en-US" dirty="0"/>
              <a:t>连接“支持向量机”算法。拖曳“系统算法”模块下“分类”类的“支持向量机”算法至画布中，并与“数据筛选”算法相连接。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D1D652-5949-4B42-A324-7899E0C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构建模型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E843AA6-3C78-4DEA-B5D1-08B678054F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．构建支持向量机模型</a:t>
            </a:r>
          </a:p>
        </p:txBody>
      </p:sp>
    </p:spTree>
    <p:extLst>
      <p:ext uri="{BB962C8B-B14F-4D97-AF65-F5344CB8AC3E}">
        <p14:creationId xmlns:p14="http://schemas.microsoft.com/office/powerpoint/2010/main" val="401236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76FC2B-731C-4024-B48C-98A02E9A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配置“支持向量机”算法。在“字段设置”栏中，选择“特征”的“</a:t>
            </a:r>
            <a:r>
              <a:rPr lang="en-US" altLang="zh-CN" dirty="0" err="1"/>
              <a:t>frequence</a:t>
            </a:r>
            <a:r>
              <a:rPr lang="en-US" altLang="zh-CN" dirty="0"/>
              <a:t>”“</a:t>
            </a:r>
            <a:r>
              <a:rPr lang="en-US" altLang="zh-CN" dirty="0" err="1"/>
              <a:t>amount”“average”“recently</a:t>
            </a:r>
            <a:r>
              <a:rPr lang="en-US" altLang="zh-CN" dirty="0"/>
              <a:t>”</a:t>
            </a:r>
            <a:r>
              <a:rPr lang="zh-CN" altLang="en-US" dirty="0"/>
              <a:t>字段，选择“标签”为“</a:t>
            </a:r>
            <a:r>
              <a:rPr lang="en-US" altLang="zh-CN" dirty="0"/>
              <a:t>type”</a:t>
            </a:r>
            <a:r>
              <a:rPr lang="zh-CN" altLang="en-US" dirty="0"/>
              <a:t>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D1D652-5949-4B42-A324-7899E0C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构建模型</a:t>
            </a:r>
          </a:p>
        </p:txBody>
      </p:sp>
      <p:pic>
        <p:nvPicPr>
          <p:cNvPr id="20482" name="图片 22">
            <a:extLst>
              <a:ext uri="{FF2B5EF4-FFF2-40B4-BE49-F238E27FC236}">
                <a16:creationId xmlns:a16="http://schemas.microsoft.com/office/drawing/2014/main" id="{419CE149-846A-4815-975A-15842AEC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37" y="2099604"/>
            <a:ext cx="7002926" cy="38997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3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76FC2B-731C-4024-B48C-98A02E9A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运行“支持向量机”算法。右击“支持向量机”算法，选择“运行该节点”。运行成功后，再次右击“支持向量机”算法，选择“查看日志”。查看日志的结果如图所示。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D1D652-5949-4B42-A324-7899E0C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构建模型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C7D9FA6-80C8-457E-A05F-635888B4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74" y="2147382"/>
            <a:ext cx="7210599" cy="37218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90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B48626-5256-4386-8A24-02A1DC45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本章介绍了如何在</a:t>
            </a:r>
            <a:r>
              <a:rPr lang="en-US" altLang="zh-CN" dirty="0" err="1"/>
              <a:t>TipDM</a:t>
            </a:r>
            <a:r>
              <a:rPr lang="zh-CN" altLang="en-US" dirty="0"/>
              <a:t>大数据挖掘建模平台上配置客户流失预测案例的流程。</a:t>
            </a:r>
            <a:endParaRPr lang="en-US" altLang="zh-CN" dirty="0"/>
          </a:p>
          <a:p>
            <a:r>
              <a:rPr lang="zh-CN" altLang="en-US" dirty="0"/>
              <a:t>从获取数据，再到数据预处理，最后进行数据建模与模型评价，向读者展示了平台的流程化思维，可使读者加深对数据分析流程的理解。</a:t>
            </a:r>
            <a:endParaRPr lang="en-US" altLang="zh-CN" dirty="0"/>
          </a:p>
          <a:p>
            <a:r>
              <a:rPr lang="zh-CN" altLang="en-US" dirty="0"/>
              <a:t>同时，平台去编程、拖曳式的操作，方便没有</a:t>
            </a:r>
            <a:r>
              <a:rPr lang="en-US" altLang="zh-CN" dirty="0"/>
              <a:t>Python</a:t>
            </a:r>
            <a:r>
              <a:rPr lang="zh-CN" altLang="en-US" dirty="0"/>
              <a:t>编程基础的读者轻松构建数据分析流程，从而达到数据分析的目的。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8313496-719A-4DA8-956B-75CAF80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671C9B-DB4E-4592-AC92-362EE1D6F2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81" y="3749156"/>
            <a:ext cx="38100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本章将以垃圾短信识别案例为例，介绍如何使用平台实现案例的流程。在介绍之前，需要引入平台的几个概念。</a:t>
            </a:r>
          </a:p>
          <a:p>
            <a:pPr>
              <a:defRPr/>
            </a:pPr>
            <a:r>
              <a:rPr lang="zh-CN" altLang="en-US" b="1" dirty="0"/>
              <a:t>算法：</a:t>
            </a:r>
            <a:r>
              <a:rPr lang="zh-CN" altLang="en-US" dirty="0"/>
              <a:t>将建模过程涉及的输入</a:t>
            </a:r>
            <a:r>
              <a:rPr lang="en-US" altLang="zh-CN" dirty="0"/>
              <a:t>/</a:t>
            </a:r>
            <a:r>
              <a:rPr lang="zh-CN" altLang="en-US" dirty="0"/>
              <a:t>输出、数据探索及预处理、建模、模型评估等算法分别进行封装，每一个封装好的算法模块称之为算法。</a:t>
            </a:r>
          </a:p>
          <a:p>
            <a:pPr>
              <a:defRPr/>
            </a:pPr>
            <a:r>
              <a:rPr lang="zh-CN" altLang="en-US" b="1" dirty="0"/>
              <a:t>实训：</a:t>
            </a:r>
            <a:r>
              <a:rPr lang="zh-CN" altLang="en-US" dirty="0"/>
              <a:t>为实现某一数据分析目标，将各算法通过流程化的方式进行连接，整个数据分析流程称为一个实训。</a:t>
            </a:r>
          </a:p>
          <a:p>
            <a:pPr>
              <a:defRPr/>
            </a:pPr>
            <a:r>
              <a:rPr lang="zh-CN" altLang="en-US" b="1" dirty="0"/>
              <a:t>模板：</a:t>
            </a:r>
            <a:r>
              <a:rPr lang="zh-CN" altLang="en-US" dirty="0"/>
              <a:t>用户可以将配置好的实训，通过模板的方式，分享给其他用户，其他用户可以使用该模板，创建一个无需配置算法便可运行的实训。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</a:rPr>
              <a:t>平台简介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19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1E21CA-CA50-4A6D-934A-E03C6904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宋体" panose="02010600030101010101" pitchFamily="2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BD23BD-661B-48FD-8021-9AE34247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+mn-ea"/>
                <a:ea typeface="+mn-ea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TipDM</a:t>
            </a:r>
            <a:r>
              <a:rPr lang="zh-CN" altLang="en-US" dirty="0"/>
              <a:t>大数据挖掘建模平台主要有以下几个特点。</a:t>
            </a:r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平台算法基于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以及</a:t>
            </a:r>
            <a:r>
              <a:rPr lang="en-US" altLang="zh-CN" dirty="0"/>
              <a:t>Hadoop/Spark</a:t>
            </a:r>
            <a:r>
              <a:rPr lang="zh-CN" altLang="en-US" dirty="0"/>
              <a:t>分布式引擎，用于数据分析。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以及</a:t>
            </a:r>
            <a:r>
              <a:rPr lang="en-US" altLang="zh-CN" dirty="0"/>
              <a:t>Hadoop/Spark</a:t>
            </a:r>
            <a:r>
              <a:rPr lang="zh-CN" altLang="en-US" dirty="0"/>
              <a:t>是目前最为流行的用于数据分析的语言，高度契合行业需求。</a:t>
            </a:r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用户可在没有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或者</a:t>
            </a:r>
            <a:r>
              <a:rPr lang="en-US" altLang="zh-CN" dirty="0"/>
              <a:t>Hadoop/Spark</a:t>
            </a:r>
            <a:r>
              <a:rPr lang="zh-CN" altLang="en-US" dirty="0"/>
              <a:t>编程基础的情况下，使用直观的拖曳式图形界面构建数据分析流程，无须编程。</a:t>
            </a:r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提供公开可用的数据分析示例实训，一键创建，快速运行。支持挖掘流程每个节点的结果在线预览。</a:t>
            </a:r>
          </a:p>
          <a:p>
            <a:pPr marL="7200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算法包可分为</a:t>
            </a:r>
            <a:r>
              <a:rPr lang="en-US" altLang="zh-CN" dirty="0"/>
              <a:t>10</a:t>
            </a:r>
            <a:r>
              <a:rPr lang="zh-CN" altLang="en-US" dirty="0"/>
              <a:t>大类：统计分析、预处理、脚本分类、聚类、回归、时间序列、关联规则、文本分析、绘图。</a:t>
            </a:r>
            <a:r>
              <a:rPr lang="en-US" altLang="zh-CN" dirty="0"/>
              <a:t>Spark</a:t>
            </a:r>
            <a:r>
              <a:rPr lang="zh-CN" altLang="en-US" dirty="0"/>
              <a:t>算法包可分为</a:t>
            </a:r>
            <a:r>
              <a:rPr lang="en-US" altLang="zh-CN" dirty="0"/>
              <a:t>6</a:t>
            </a:r>
            <a:r>
              <a:rPr lang="zh-CN" altLang="en-US" dirty="0"/>
              <a:t>大类：预处理、统计分析、分类、聚类、回归、协同过滤。</a:t>
            </a:r>
            <a:r>
              <a:rPr lang="en-US" altLang="zh-CN" dirty="0"/>
              <a:t>R</a:t>
            </a:r>
            <a:r>
              <a:rPr lang="zh-CN" altLang="en-US" dirty="0"/>
              <a:t>语言算法包可分为</a:t>
            </a:r>
            <a:r>
              <a:rPr lang="en-US" altLang="zh-CN" dirty="0"/>
              <a:t>8</a:t>
            </a:r>
            <a:r>
              <a:rPr lang="zh-CN" altLang="en-US" dirty="0"/>
              <a:t>大类：统计分析、预处理、脚本、分类、聚类、回归、时间序列、关联规则。</a:t>
            </a:r>
          </a:p>
          <a:p>
            <a:pPr>
              <a:defRPr/>
            </a:pPr>
            <a:r>
              <a:rPr lang="zh-CN" altLang="en-US" dirty="0"/>
              <a:t>下面将对平台</a:t>
            </a:r>
            <a:r>
              <a:rPr lang="en-US" altLang="zh-CN" dirty="0"/>
              <a:t>【</a:t>
            </a:r>
            <a:r>
              <a:rPr lang="zh-CN" altLang="en-US" dirty="0"/>
              <a:t>实训库</a:t>
            </a:r>
            <a:r>
              <a:rPr lang="en-US" altLang="zh-CN" dirty="0"/>
              <a:t>】【</a:t>
            </a:r>
            <a:r>
              <a:rPr lang="zh-CN" altLang="en-US" dirty="0"/>
              <a:t>数据连接</a:t>
            </a:r>
            <a:r>
              <a:rPr lang="en-US" altLang="zh-CN" dirty="0"/>
              <a:t>】【</a:t>
            </a:r>
            <a:r>
              <a:rPr lang="zh-CN" altLang="en-US" dirty="0"/>
              <a:t>实训数据</a:t>
            </a:r>
            <a:r>
              <a:rPr lang="en-US" altLang="zh-CN" dirty="0"/>
              <a:t>】【</a:t>
            </a:r>
            <a:r>
              <a:rPr lang="zh-CN" altLang="en-US" dirty="0"/>
              <a:t>我的实训</a:t>
            </a:r>
            <a:r>
              <a:rPr lang="en-US" altLang="zh-CN" dirty="0"/>
              <a:t>】【</a:t>
            </a:r>
            <a:r>
              <a:rPr lang="zh-CN" altLang="en-US" dirty="0"/>
              <a:t>系统算法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个人算法</a:t>
            </a:r>
            <a:r>
              <a:rPr lang="en-US" altLang="zh-CN" dirty="0"/>
              <a:t>】6</a:t>
            </a:r>
            <a:r>
              <a:rPr lang="zh-CN" altLang="en-US" dirty="0"/>
              <a:t>个模块进行介绍。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</a:rPr>
              <a:t>平台简介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5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登录平台后，用户即可看到</a:t>
            </a:r>
            <a:r>
              <a:rPr lang="en-US" altLang="zh-CN" dirty="0"/>
              <a:t>【</a:t>
            </a:r>
            <a:r>
              <a:rPr lang="zh-CN" altLang="en-US" dirty="0"/>
              <a:t>实训库</a:t>
            </a:r>
            <a:r>
              <a:rPr lang="en-US" altLang="zh-CN" dirty="0"/>
              <a:t>】</a:t>
            </a:r>
            <a:r>
              <a:rPr lang="zh-CN" altLang="en-US" dirty="0"/>
              <a:t>模块系统提供的示例实训（模板），如图所示。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</a:rPr>
              <a:t>实训库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5C7C8-7CC4-4D6F-9BEF-9CEAD7307D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9" y="1763712"/>
            <a:ext cx="8096841" cy="4552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2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实训库</a:t>
            </a:r>
            <a:r>
              <a:rPr lang="en-US" altLang="zh-CN" dirty="0"/>
              <a:t>】</a:t>
            </a:r>
            <a:r>
              <a:rPr lang="zh-CN" altLang="en-US" dirty="0"/>
              <a:t>模块主要用于标准大数据分析案例的快速创建和展示。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通过</a:t>
            </a:r>
            <a:r>
              <a:rPr lang="en-US" altLang="zh-CN" dirty="0"/>
              <a:t>【</a:t>
            </a:r>
            <a:r>
              <a:rPr lang="zh-CN" altLang="en-US" dirty="0"/>
              <a:t>实训库</a:t>
            </a:r>
            <a:r>
              <a:rPr lang="en-US" altLang="zh-CN" dirty="0"/>
              <a:t>】</a:t>
            </a:r>
            <a:r>
              <a:rPr lang="zh-CN" altLang="en-US" dirty="0"/>
              <a:t>模块，用户可以创建一个无须导入数据及配置参数就能够快速运行的实训。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同时，每一个模板的创建者都具有模板的所有权，能够对模板进行管理。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用户可以将自己搭建的数据分析实训生成为模板，显示在</a:t>
            </a:r>
            <a:r>
              <a:rPr lang="en-US" altLang="zh-CN" dirty="0"/>
              <a:t>【</a:t>
            </a:r>
            <a:r>
              <a:rPr lang="zh-CN" altLang="en-US" dirty="0"/>
              <a:t>实训库</a:t>
            </a:r>
            <a:r>
              <a:rPr lang="en-US" altLang="zh-CN" dirty="0"/>
              <a:t>】</a:t>
            </a:r>
            <a:r>
              <a:rPr lang="zh-CN" altLang="en-US" dirty="0"/>
              <a:t>模块，供其他用户一键创建。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实训库</a:t>
            </a:r>
          </a:p>
        </p:txBody>
      </p:sp>
    </p:spTree>
    <p:extLst>
      <p:ext uri="{BB962C8B-B14F-4D97-AF65-F5344CB8AC3E}">
        <p14:creationId xmlns:p14="http://schemas.microsoft.com/office/powerpoint/2010/main" val="404250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4089C1-38D9-42E6-8841-6BA62E1E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数据连接</a:t>
            </a:r>
            <a:r>
              <a:rPr lang="en-US" altLang="zh-CN" dirty="0"/>
              <a:t>】</a:t>
            </a:r>
            <a:r>
              <a:rPr lang="zh-CN" altLang="en-US" dirty="0"/>
              <a:t>模块支持从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等常用关系型数据库导入数据，如图所示。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1D95FED7-2A44-4379-976D-E9A4CDB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数据连接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166690-5397-44DD-95BB-972CEFD0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42" y="1993801"/>
            <a:ext cx="8528515" cy="41307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788781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模板主题" id="{CEBE7990-C6F3-4E90-A321-F83DE118A5FB}" vid="{7CACAC8C-4918-4F36-901D-910BAC58BD7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3531</Words>
  <Application>Microsoft Office PowerPoint</Application>
  <PresentationFormat>宽屏</PresentationFormat>
  <Paragraphs>193</Paragraphs>
  <Slides>50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PPT模板主题</vt:lpstr>
      <vt:lpstr>基于TipDM大数据挖掘建模平台实现客户流失预测</vt:lpstr>
      <vt:lpstr>目录</vt:lpstr>
      <vt:lpstr>平台简介</vt:lpstr>
      <vt:lpstr>平台简介</vt:lpstr>
      <vt:lpstr>平台简介</vt:lpstr>
      <vt:lpstr>平台简介</vt:lpstr>
      <vt:lpstr>实训库</vt:lpstr>
      <vt:lpstr>实训库</vt:lpstr>
      <vt:lpstr>数据连接</vt:lpstr>
      <vt:lpstr>实训数据</vt:lpstr>
      <vt:lpstr>我的实训</vt:lpstr>
      <vt:lpstr>系统算法</vt:lpstr>
      <vt:lpstr>系统算法</vt:lpstr>
      <vt:lpstr>系统算法</vt:lpstr>
      <vt:lpstr>系统算法</vt:lpstr>
      <vt:lpstr>系统算法</vt:lpstr>
      <vt:lpstr>系统算法</vt:lpstr>
      <vt:lpstr>个人算法</vt:lpstr>
      <vt:lpstr>目录</vt:lpstr>
      <vt:lpstr>掌握使用平台配置客户流失预测案例的步骤和流程</vt:lpstr>
      <vt:lpstr>掌握使用平台配置客户流失预测案例的步骤和流程</vt:lpstr>
      <vt:lpstr>掌握使用平台配置客户流失预测案例的步骤和流程</vt:lpstr>
      <vt:lpstr>数据源配置</vt:lpstr>
      <vt:lpstr>数据源配置</vt:lpstr>
      <vt:lpstr>数据源配置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构建模型</vt:lpstr>
      <vt:lpstr>构建模型</vt:lpstr>
      <vt:lpstr>构建模型</vt:lpstr>
      <vt:lpstr>构建模型</vt:lpstr>
      <vt:lpstr>构建模型</vt:lpstr>
      <vt:lpstr>构建模型</vt:lpstr>
      <vt:lpstr>构建模型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黄 静</cp:lastModifiedBy>
  <cp:revision>309</cp:revision>
  <dcterms:created xsi:type="dcterms:W3CDTF">2017-01-10T15:44:52Z</dcterms:created>
  <dcterms:modified xsi:type="dcterms:W3CDTF">2022-08-09T06:48:13Z</dcterms:modified>
</cp:coreProperties>
</file>