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9"/>
  </p:notesMasterIdLst>
  <p:sldIdLst>
    <p:sldId id="494" r:id="rId2"/>
    <p:sldId id="502" r:id="rId3"/>
    <p:sldId id="544" r:id="rId4"/>
    <p:sldId id="546" r:id="rId5"/>
    <p:sldId id="664" r:id="rId6"/>
    <p:sldId id="666" r:id="rId7"/>
    <p:sldId id="667" r:id="rId8"/>
    <p:sldId id="669" r:id="rId9"/>
    <p:sldId id="670" r:id="rId10"/>
    <p:sldId id="671" r:id="rId11"/>
    <p:sldId id="672" r:id="rId12"/>
    <p:sldId id="675" r:id="rId13"/>
    <p:sldId id="676" r:id="rId14"/>
    <p:sldId id="677" r:id="rId15"/>
    <p:sldId id="678" r:id="rId16"/>
    <p:sldId id="680" r:id="rId17"/>
    <p:sldId id="679" r:id="rId18"/>
    <p:sldId id="681" r:id="rId19"/>
    <p:sldId id="682" r:id="rId20"/>
    <p:sldId id="684" r:id="rId21"/>
    <p:sldId id="685" r:id="rId22"/>
    <p:sldId id="686" r:id="rId23"/>
    <p:sldId id="687" r:id="rId24"/>
    <p:sldId id="688" r:id="rId25"/>
    <p:sldId id="689" r:id="rId26"/>
    <p:sldId id="691" r:id="rId27"/>
    <p:sldId id="692" r:id="rId28"/>
    <p:sldId id="693" r:id="rId29"/>
    <p:sldId id="695" r:id="rId30"/>
    <p:sldId id="696" r:id="rId31"/>
    <p:sldId id="697" r:id="rId32"/>
    <p:sldId id="698" r:id="rId33"/>
    <p:sldId id="699" r:id="rId34"/>
    <p:sldId id="700" r:id="rId35"/>
    <p:sldId id="701" r:id="rId36"/>
    <p:sldId id="703" r:id="rId37"/>
    <p:sldId id="534" r:id="rId3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CCBCA495-067E-4E99-BB6C-9DD566A055AA}">
          <p14:sldIdLst>
            <p14:sldId id="494"/>
            <p14:sldId id="502"/>
            <p14:sldId id="544"/>
            <p14:sldId id="546"/>
            <p14:sldId id="664"/>
            <p14:sldId id="666"/>
            <p14:sldId id="667"/>
            <p14:sldId id="669"/>
            <p14:sldId id="670"/>
            <p14:sldId id="671"/>
            <p14:sldId id="672"/>
            <p14:sldId id="675"/>
            <p14:sldId id="676"/>
            <p14:sldId id="677"/>
            <p14:sldId id="678"/>
            <p14:sldId id="680"/>
            <p14:sldId id="679"/>
            <p14:sldId id="681"/>
            <p14:sldId id="682"/>
            <p14:sldId id="684"/>
            <p14:sldId id="685"/>
            <p14:sldId id="686"/>
            <p14:sldId id="687"/>
            <p14:sldId id="688"/>
            <p14:sldId id="689"/>
            <p14:sldId id="691"/>
            <p14:sldId id="692"/>
            <p14:sldId id="693"/>
            <p14:sldId id="695"/>
            <p14:sldId id="696"/>
            <p14:sldId id="697"/>
            <p14:sldId id="698"/>
            <p14:sldId id="699"/>
            <p14:sldId id="700"/>
            <p14:sldId id="701"/>
            <p14:sldId id="703"/>
            <p14:sldId id="534"/>
          </p14:sldIdLst>
        </p14:section>
      </p14:sectionLst>
    </p:ext>
    <p:ext uri="{EFAFB233-063F-42B5-8137-9DF3F51BA10A}">
      <p15:sldGuideLst xmlns:p15="http://schemas.microsoft.com/office/powerpoint/2012/main">
        <p15:guide id="1" orient="horz" pos="2210">
          <p15:clr>
            <a:srgbClr val="A4A3A4"/>
          </p15:clr>
        </p15:guide>
        <p15:guide id="2" pos="376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B9708"/>
    <a:srgbClr val="064BB2"/>
    <a:srgbClr val="FFCB54"/>
    <a:srgbClr val="2B6EE1"/>
    <a:srgbClr val="FFBF2B"/>
    <a:srgbClr val="7624CC"/>
    <a:srgbClr val="CC8824"/>
    <a:srgbClr val="2165B6"/>
    <a:srgbClr val="C4C6C9"/>
    <a:srgbClr val="A5A7A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144" autoAdjust="0"/>
    <p:restoredTop sz="94660"/>
  </p:normalViewPr>
  <p:slideViewPr>
    <p:cSldViewPr snapToGrid="0">
      <p:cViewPr varScale="1">
        <p:scale>
          <a:sx n="86" d="100"/>
          <a:sy n="86" d="100"/>
        </p:scale>
        <p:origin x="509" y="62"/>
      </p:cViewPr>
      <p:guideLst>
        <p:guide orient="horz" pos="2210"/>
        <p:guide pos="376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77ADA9-9D0B-42DC-94FF-BBDB68110F2F}" type="datetimeFigureOut">
              <a:rPr lang="zh-CN" altLang="en-US" smtClean="0"/>
              <a:t>2022/8/9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A1B552-615F-42DA-85F2-80E7008928A8}"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2"/>
          <p:cNvSpPr>
            <a:spLocks noGrp="1" noRot="1" noChangeAspect="1" noTextEdit="1"/>
          </p:cNvSpPr>
          <p:nvPr>
            <p:ph type="sldImg"/>
          </p:nvPr>
        </p:nvSpPr>
        <p:spPr>
          <a:xfrm>
            <a:off x="685800" y="1143000"/>
            <a:ext cx="5486400" cy="3086100"/>
          </a:xfrm>
        </p:spPr>
      </p:sp>
      <p:sp>
        <p:nvSpPr>
          <p:cNvPr id="226307" name="Rectangle 3"/>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封面">
    <p:spTree>
      <p:nvGrpSpPr>
        <p:cNvPr id="1" name=""/>
        <p:cNvGrpSpPr/>
        <p:nvPr/>
      </p:nvGrpSpPr>
      <p:grpSpPr>
        <a:xfrm>
          <a:off x="0" y="0"/>
          <a:ext cx="0" cy="0"/>
          <a:chOff x="0" y="0"/>
          <a:chExt cx="0" cy="0"/>
        </a:xfrm>
      </p:grpSpPr>
      <p:sp>
        <p:nvSpPr>
          <p:cNvPr id="3" name="矩形 2"/>
          <p:cNvSpPr>
            <a:spLocks noChangeArrowheads="1"/>
          </p:cNvSpPr>
          <p:nvPr/>
        </p:nvSpPr>
        <p:spPr bwMode="auto">
          <a:xfrm>
            <a:off x="0" y="1968500"/>
            <a:ext cx="12190413" cy="2168525"/>
          </a:xfrm>
          <a:prstGeom prst="rect">
            <a:avLst/>
          </a:prstGeom>
          <a:solidFill>
            <a:srgbClr val="064BB2"/>
          </a:solidFill>
          <a:ln>
            <a:noFill/>
          </a:ln>
          <a:effectLst>
            <a:outerShdw blurRad="50800" dist="38100" dir="5400000" algn="t" rotWithShape="0">
              <a:srgbClr val="000000">
                <a:alpha val="0"/>
              </a:srgbClr>
            </a:outerShdw>
          </a:effectLst>
        </p:spPr>
        <p:txBody>
          <a:bodyPr anchor="ctr"/>
          <a:lstStyle/>
          <a:p>
            <a:pPr algn="ctr">
              <a:defRPr/>
            </a:pPr>
            <a:endParaRPr lang="zh-CN" altLang="en-US" sz="950" baseline="0" dirty="0">
              <a:solidFill>
                <a:schemeClr val="bg1"/>
              </a:solidFill>
              <a:latin typeface="Times New Roman" panose="02020603050405020304" pitchFamily="18" charset="0"/>
              <a:ea typeface="宋体" panose="02010600030101010101" pitchFamily="2" charset="-122"/>
              <a:cs typeface="宋体" panose="02010600030101010101" pitchFamily="2" charset="-122"/>
            </a:endParaRPr>
          </a:p>
        </p:txBody>
      </p:sp>
      <p:pic>
        <p:nvPicPr>
          <p:cNvPr id="4" name="图片 3"/>
          <p:cNvPicPr>
            <a:picLocks noChangeAspect="1"/>
          </p:cNvPicPr>
          <p:nvPr/>
        </p:nvPicPr>
        <p:blipFill>
          <a:blip r:embed="rId2" cstate="print"/>
          <a:stretch>
            <a:fillRect/>
          </a:stretch>
        </p:blipFill>
        <p:spPr>
          <a:xfrm>
            <a:off x="202394" y="2246810"/>
            <a:ext cx="4697018" cy="247818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5" name="标题 14"/>
          <p:cNvSpPr>
            <a:spLocks noGrp="1"/>
          </p:cNvSpPr>
          <p:nvPr>
            <p:ph type="title"/>
          </p:nvPr>
        </p:nvSpPr>
        <p:spPr>
          <a:xfrm>
            <a:off x="5926234" y="2706149"/>
            <a:ext cx="5889861" cy="692150"/>
          </a:xfrm>
        </p:spPr>
        <p:txBody>
          <a:bodyPr/>
          <a:lstStyle>
            <a:lvl1pPr algn="ctr">
              <a:defRPr sz="3600" b="1" baseline="0">
                <a:solidFill>
                  <a:schemeClr val="bg1"/>
                </a:solidFill>
                <a:latin typeface="Times New Roman" panose="02020603050405020304" pitchFamily="18" charset="0"/>
                <a:ea typeface="宋体" panose="02010600030101010101" pitchFamily="2" charset="-122"/>
              </a:defRPr>
            </a:lvl1pPr>
          </a:lstStyle>
          <a:p>
            <a:r>
              <a:rPr lang="zh-CN" altLang="en-US" noProof="1"/>
              <a:t>单击此处编辑母版标题样式</a:t>
            </a:r>
          </a:p>
        </p:txBody>
      </p:sp>
      <p:sp>
        <p:nvSpPr>
          <p:cNvPr id="9" name="日期占位符 1"/>
          <p:cNvSpPr>
            <a:spLocks noGrp="1"/>
          </p:cNvSpPr>
          <p:nvPr>
            <p:ph type="dt" sz="half" idx="10"/>
          </p:nvPr>
        </p:nvSpPr>
        <p:spPr/>
        <p:txBody>
          <a:bodyPr/>
          <a:lstStyle>
            <a:lvl1pPr>
              <a:defRPr baseline="0">
                <a:latin typeface="Times New Roman" panose="02020603050405020304" pitchFamily="18" charset="0"/>
                <a:ea typeface="宋体" panose="02010600030101010101" pitchFamily="2" charset="-122"/>
              </a:defRPr>
            </a:lvl1pPr>
          </a:lstStyle>
          <a:p>
            <a:fld id="{C5EFD6F6-2F20-4B1A-A667-B95C1338A7FC}" type="datetime5">
              <a:rPr lang="zh-CN" altLang="en-US" smtClean="0"/>
              <a:t>2022/8/9</a:t>
            </a:fld>
            <a:endParaRPr lang="zh-CN" altLang="en-US" dirty="0"/>
          </a:p>
        </p:txBody>
      </p:sp>
      <p:sp>
        <p:nvSpPr>
          <p:cNvPr id="10" name="页脚占位符 2"/>
          <p:cNvSpPr>
            <a:spLocks noGrp="1"/>
          </p:cNvSpPr>
          <p:nvPr>
            <p:ph type="ftr" sz="quarter" idx="11"/>
          </p:nvPr>
        </p:nvSpPr>
        <p:spPr/>
        <p:txBody>
          <a:bodyPr/>
          <a:lstStyle>
            <a:lvl1pPr>
              <a:defRPr baseline="0">
                <a:latin typeface="Times New Roman" panose="02020603050405020304" pitchFamily="18" charset="0"/>
                <a:ea typeface="宋体" panose="02010600030101010101" pitchFamily="2" charset="-122"/>
              </a:defRPr>
            </a:lvl1pPr>
          </a:lstStyle>
          <a:p>
            <a:pPr>
              <a:defRPr/>
            </a:pPr>
            <a:endParaRPr lang="zh-CN" altLang="en-US"/>
          </a:p>
        </p:txBody>
      </p:sp>
      <p:sp>
        <p:nvSpPr>
          <p:cNvPr id="11" name="灯片编号占位符 3"/>
          <p:cNvSpPr>
            <a:spLocks noGrp="1"/>
          </p:cNvSpPr>
          <p:nvPr>
            <p:ph type="sldNum" sz="quarter" idx="12"/>
          </p:nvPr>
        </p:nvSpPr>
        <p:spPr/>
        <p:txBody>
          <a:bodyPr/>
          <a:lstStyle>
            <a:lvl1pPr>
              <a:defRPr baseline="0">
                <a:latin typeface="Times New Roman" panose="02020603050405020304" pitchFamily="18" charset="0"/>
                <a:ea typeface="宋体" panose="02010600030101010101" pitchFamily="2" charset="-122"/>
              </a:defRPr>
            </a:lvl1pPr>
          </a:lstStyle>
          <a:p>
            <a:pPr>
              <a:defRPr/>
            </a:pPr>
            <a:fld id="{87765BD0-8639-4309-B2A4-CEF6862AE3FC}" type="slidenum">
              <a:rPr lang="zh-CN" altLang="en-US" smtClean="0"/>
              <a:t>‹#›</a:t>
            </a:fld>
            <a:endParaRPr lang="zh-CN" altLang="en-US"/>
          </a:p>
        </p:txBody>
      </p:sp>
      <p:sp>
        <p:nvSpPr>
          <p:cNvPr id="12" name="矩形 11"/>
          <p:cNvSpPr>
            <a:spLocks noChangeArrowheads="1"/>
          </p:cNvSpPr>
          <p:nvPr userDrawn="1"/>
        </p:nvSpPr>
        <p:spPr bwMode="auto">
          <a:xfrm>
            <a:off x="0" y="1967879"/>
            <a:ext cx="12189884" cy="2168691"/>
          </a:xfrm>
          <a:prstGeom prst="rect">
            <a:avLst/>
          </a:prstGeom>
          <a:solidFill>
            <a:srgbClr val="064BB2"/>
          </a:solidFill>
          <a:ln>
            <a:noFill/>
          </a:ln>
          <a:effectLst>
            <a:outerShdw blurRad="50800" dist="38100" dir="5400000" algn="t" rotWithShape="0">
              <a:srgbClr val="000000">
                <a:alpha val="0"/>
              </a:srgbClr>
            </a:outerShdw>
          </a:effectLst>
          <a:extLst>
            <a:ext uri="{91240B29-F687-4F45-9708-019B960494DF}">
              <a14:hiddenLine xmlns:a14="http://schemas.microsoft.com/office/drawing/2010/main" w="25400">
                <a:solidFill>
                  <a:srgbClr val="000000"/>
                </a:solidFill>
                <a:miter lim="800000"/>
                <a:headEnd/>
                <a:tailEnd/>
              </a14:hiddenLine>
            </a:ext>
          </a:extLst>
        </p:spPr>
        <p:txBody>
          <a:bodyPr anchor="ctr"/>
          <a:lstStyle/>
          <a:p>
            <a:pPr algn="ctr" fontAlgn="base">
              <a:spcBef>
                <a:spcPct val="0"/>
              </a:spcBef>
              <a:spcAft>
                <a:spcPct val="0"/>
              </a:spcAft>
              <a:defRPr/>
            </a:pPr>
            <a:endParaRPr lang="zh-CN" altLang="en-US" sz="950" baseline="0" dirty="0">
              <a:solidFill>
                <a:schemeClr val="bg1"/>
              </a:solidFill>
              <a:latin typeface="Times New Roman" panose="02020603050405020304" pitchFamily="18" charset="0"/>
              <a:ea typeface="宋体" panose="02010600030101010101" pitchFamily="2" charset="-122"/>
              <a:cs typeface="宋体" panose="02010600030101010101" pitchFamily="2" charset="-122"/>
            </a:endParaRPr>
          </a:p>
        </p:txBody>
      </p:sp>
      <p:pic>
        <p:nvPicPr>
          <p:cNvPr id="13" name="图片 12" descr="AW视觉符号.jpg"/>
          <p:cNvPicPr>
            <a:picLocks noChangeAspect="1"/>
          </p:cNvPicPr>
          <p:nvPr userDrawn="1"/>
        </p:nvPicPr>
        <p:blipFill>
          <a:blip r:embed="rId2" cstate="print"/>
          <a:stretch>
            <a:fillRect/>
          </a:stretch>
        </p:blipFill>
        <p:spPr>
          <a:xfrm>
            <a:off x="202395" y="2246811"/>
            <a:ext cx="4697018" cy="247818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8" name="图片 17" descr="泰迪LOGO横版">
            <a:extLst>
              <a:ext uri="{FF2B5EF4-FFF2-40B4-BE49-F238E27FC236}">
                <a16:creationId xmlns:a16="http://schemas.microsoft.com/office/drawing/2014/main" id="{11F31489-FD46-41E3-9927-451BDB999A36}"/>
              </a:ext>
            </a:extLst>
          </p:cNvPr>
          <p:cNvPicPr>
            <a:picLocks noChangeAspect="1"/>
          </p:cNvPicPr>
          <p:nvPr userDrawn="1"/>
        </p:nvPicPr>
        <p:blipFill>
          <a:blip r:embed="rId3"/>
          <a:stretch>
            <a:fillRect/>
          </a:stretch>
        </p:blipFill>
        <p:spPr>
          <a:xfrm>
            <a:off x="8038464" y="265897"/>
            <a:ext cx="2424215" cy="575761"/>
          </a:xfrm>
          <a:prstGeom prst="rect">
            <a:avLst/>
          </a:prstGeom>
        </p:spPr>
      </p:pic>
      <p:cxnSp>
        <p:nvCxnSpPr>
          <p:cNvPr id="19" name="直接连接符 18">
            <a:extLst>
              <a:ext uri="{FF2B5EF4-FFF2-40B4-BE49-F238E27FC236}">
                <a16:creationId xmlns:a16="http://schemas.microsoft.com/office/drawing/2014/main" id="{06E6BA67-25CD-415B-93EA-7C3BC2B427A2}"/>
              </a:ext>
            </a:extLst>
          </p:cNvPr>
          <p:cNvCxnSpPr>
            <a:cxnSpLocks/>
          </p:cNvCxnSpPr>
          <p:nvPr userDrawn="1"/>
        </p:nvCxnSpPr>
        <p:spPr>
          <a:xfrm>
            <a:off x="10529888" y="558800"/>
            <a:ext cx="1285875" cy="0"/>
          </a:xfrm>
          <a:prstGeom prst="line">
            <a:avLst/>
          </a:prstGeom>
          <a:ln w="12700">
            <a:solidFill>
              <a:srgbClr val="064BB2"/>
            </a:solidFill>
          </a:ln>
        </p:spPr>
        <p:style>
          <a:lnRef idx="1">
            <a:schemeClr val="dk1"/>
          </a:lnRef>
          <a:fillRef idx="0">
            <a:schemeClr val="dk1"/>
          </a:fillRef>
          <a:effectRef idx="0">
            <a:schemeClr val="dk1"/>
          </a:effectRef>
          <a:fontRef idx="minor">
            <a:schemeClr val="tx1"/>
          </a:fontRef>
        </p:style>
      </p:cxnSp>
      <p:cxnSp>
        <p:nvCxnSpPr>
          <p:cNvPr id="20" name="直接连接符 19">
            <a:extLst>
              <a:ext uri="{FF2B5EF4-FFF2-40B4-BE49-F238E27FC236}">
                <a16:creationId xmlns:a16="http://schemas.microsoft.com/office/drawing/2014/main" id="{47FAB311-4715-403E-A379-D37EFFFF93F8}"/>
              </a:ext>
            </a:extLst>
          </p:cNvPr>
          <p:cNvCxnSpPr>
            <a:cxnSpLocks/>
          </p:cNvCxnSpPr>
          <p:nvPr userDrawn="1"/>
        </p:nvCxnSpPr>
        <p:spPr>
          <a:xfrm>
            <a:off x="6589713" y="558800"/>
            <a:ext cx="1285875" cy="0"/>
          </a:xfrm>
          <a:prstGeom prst="line">
            <a:avLst/>
          </a:prstGeom>
          <a:ln w="12700">
            <a:solidFill>
              <a:srgbClr val="064BB2"/>
            </a:solidFill>
          </a:ln>
        </p:spPr>
        <p:style>
          <a:lnRef idx="1">
            <a:schemeClr val="dk1"/>
          </a:lnRef>
          <a:fillRef idx="0">
            <a:schemeClr val="dk1"/>
          </a:fillRef>
          <a:effectRef idx="0">
            <a:schemeClr val="dk1"/>
          </a:effectRef>
          <a:fontRef idx="minor">
            <a:schemeClr val="tx1"/>
          </a:fontRef>
        </p:style>
      </p:cxnSp>
    </p:spTree>
  </p:cSld>
  <p:clrMapOvr>
    <a:masterClrMapping/>
  </p:clrMapOvr>
  <p:hf sldNum="0" hdr="0" ft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纯内容页">
    <p:spTree>
      <p:nvGrpSpPr>
        <p:cNvPr id="1" name=""/>
        <p:cNvGrpSpPr/>
        <p:nvPr/>
      </p:nvGrpSpPr>
      <p:grpSpPr>
        <a:xfrm>
          <a:off x="0" y="0"/>
          <a:ext cx="0" cy="0"/>
          <a:chOff x="0" y="0"/>
          <a:chExt cx="0" cy="0"/>
        </a:xfrm>
      </p:grpSpPr>
      <p:sp>
        <p:nvSpPr>
          <p:cNvPr id="8" name="AutoShape 23"/>
          <p:cNvSpPr>
            <a:spLocks noChangeArrowheads="1"/>
          </p:cNvSpPr>
          <p:nvPr/>
        </p:nvSpPr>
        <p:spPr bwMode="auto">
          <a:xfrm>
            <a:off x="246063" y="915988"/>
            <a:ext cx="9596437" cy="46037"/>
          </a:xfrm>
          <a:prstGeom prst="rect">
            <a:avLst/>
          </a:prstGeom>
          <a:solidFill>
            <a:srgbClr val="064BB2"/>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fontAlgn="auto">
              <a:spcBef>
                <a:spcPct val="50000"/>
              </a:spcBef>
              <a:spcAft>
                <a:spcPts val="0"/>
              </a:spcAft>
              <a:defRPr/>
            </a:pPr>
            <a:endParaRPr lang="zh-CN" altLang="en-US" sz="950"/>
          </a:p>
        </p:txBody>
      </p:sp>
      <p:sp>
        <p:nvSpPr>
          <p:cNvPr id="9" name="AutoShape 23"/>
          <p:cNvSpPr>
            <a:spLocks noChangeArrowheads="1"/>
          </p:cNvSpPr>
          <p:nvPr/>
        </p:nvSpPr>
        <p:spPr bwMode="auto">
          <a:xfrm>
            <a:off x="9842500" y="915988"/>
            <a:ext cx="1989138" cy="46037"/>
          </a:xfrm>
          <a:prstGeom prst="rect">
            <a:avLst/>
          </a:prstGeom>
          <a:solidFill>
            <a:srgbClr val="FB9708"/>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fontAlgn="auto">
              <a:spcBef>
                <a:spcPct val="50000"/>
              </a:spcBef>
              <a:spcAft>
                <a:spcPts val="0"/>
              </a:spcAft>
              <a:defRPr/>
            </a:pPr>
            <a:endParaRPr lang="zh-CN" altLang="en-US" sz="950"/>
          </a:p>
        </p:txBody>
      </p:sp>
      <p:sp>
        <p:nvSpPr>
          <p:cNvPr id="4" name="内容占位符 2"/>
          <p:cNvSpPr>
            <a:spLocks noGrp="1"/>
          </p:cNvSpPr>
          <p:nvPr>
            <p:ph idx="1" hasCustomPrompt="1"/>
          </p:nvPr>
        </p:nvSpPr>
        <p:spPr>
          <a:xfrm>
            <a:off x="423819" y="1104181"/>
            <a:ext cx="11107601" cy="5052713"/>
          </a:xfrm>
        </p:spPr>
        <p:txBody>
          <a:bodyPr>
            <a:noAutofit/>
          </a:bodyPr>
          <a:lstStyle>
            <a:lvl1pPr marL="362585" indent="-362585">
              <a:lnSpc>
                <a:spcPct val="150000"/>
              </a:lnSpc>
              <a:buClr>
                <a:srgbClr val="032089"/>
              </a:buClr>
              <a:buFont typeface="Wingdings" panose="05000000000000000000" pitchFamily="2" charset="2"/>
              <a:buChar char="Ø"/>
              <a:defRPr sz="1800" b="0" baseline="0">
                <a:latin typeface="Times New Roman" panose="02020603050405020304" pitchFamily="18" charset="0"/>
                <a:ea typeface="宋体" panose="02010600030101010101" pitchFamily="2" charset="-122"/>
                <a:cs typeface="Times New Roman" panose="02020603050405020304" pitchFamily="18" charset="0"/>
              </a:defRPr>
            </a:lvl1pPr>
            <a:lvl2pPr>
              <a:lnSpc>
                <a:spcPct val="130000"/>
              </a:lnSpc>
              <a:buClr>
                <a:srgbClr val="032089"/>
              </a:buClr>
              <a:buFont typeface="Wingdings" panose="05000000000000000000" pitchFamily="2" charset="2"/>
              <a:buChar char="l"/>
              <a:defRPr sz="2330" b="0">
                <a:latin typeface="微软雅黑" panose="020B0503020204020204" charset="-122"/>
                <a:ea typeface="微软雅黑" panose="020B0503020204020204" charset="-122"/>
              </a:defRPr>
            </a:lvl2pPr>
            <a:lvl3pPr>
              <a:defRPr sz="1905" b="0">
                <a:latin typeface="微软雅黑" panose="020B0503020204020204" charset="-122"/>
                <a:ea typeface="微软雅黑" panose="020B0503020204020204" charset="-122"/>
              </a:defRPr>
            </a:lvl3pPr>
            <a:lvl4pPr>
              <a:defRPr sz="1905" b="0">
                <a:latin typeface="微软雅黑" panose="020B0503020204020204" charset="-122"/>
                <a:ea typeface="微软雅黑" panose="020B0503020204020204" charset="-122"/>
              </a:defRPr>
            </a:lvl4pPr>
            <a:lvl5pPr>
              <a:defRPr sz="1905" b="0">
                <a:latin typeface="微软雅黑" panose="020B0503020204020204" charset="-122"/>
                <a:ea typeface="微软雅黑" panose="020B0503020204020204" charset="-122"/>
              </a:defRPr>
            </a:lvl5pPr>
          </a:lstStyle>
          <a:p>
            <a:pPr lvl="0"/>
            <a:r>
              <a:rPr lang="zh-CN" altLang="en-US" noProof="1"/>
              <a:t>单击此处编辑正文内容</a:t>
            </a:r>
          </a:p>
        </p:txBody>
      </p:sp>
      <p:sp>
        <p:nvSpPr>
          <p:cNvPr id="2" name="标题 1"/>
          <p:cNvSpPr>
            <a:spLocks noGrp="1"/>
          </p:cNvSpPr>
          <p:nvPr>
            <p:ph type="title" hasCustomPrompt="1"/>
          </p:nvPr>
        </p:nvSpPr>
        <p:spPr>
          <a:xfrm>
            <a:off x="254876" y="359079"/>
            <a:ext cx="10972801" cy="528176"/>
          </a:xfrm>
        </p:spPr>
        <p:txBody>
          <a:bodyPr/>
          <a:lstStyle>
            <a:lvl1pPr>
              <a:defRPr sz="2400" b="1" baseline="0">
                <a:solidFill>
                  <a:schemeClr val="tx1"/>
                </a:solidFill>
                <a:latin typeface="微软雅黑" panose="020B0503020204020204" charset="-122"/>
                <a:cs typeface="Times New Roman" panose="02020603050405020304" pitchFamily="18" charset="0"/>
              </a:defRPr>
            </a:lvl1pPr>
          </a:lstStyle>
          <a:p>
            <a:r>
              <a:rPr lang="zh-CN" altLang="en-US" noProof="1"/>
              <a:t>单击此处编辑标题</a:t>
            </a:r>
          </a:p>
        </p:txBody>
      </p:sp>
      <p:sp>
        <p:nvSpPr>
          <p:cNvPr id="14" name="Rectangle 12">
            <a:extLst>
              <a:ext uri="{FF2B5EF4-FFF2-40B4-BE49-F238E27FC236}">
                <a16:creationId xmlns:a16="http://schemas.microsoft.com/office/drawing/2014/main" id="{678FC46D-9EA0-48CD-A13B-D1B709B22611}"/>
              </a:ext>
            </a:extLst>
          </p:cNvPr>
          <p:cNvSpPr>
            <a:spLocks noChangeArrowheads="1"/>
          </p:cNvSpPr>
          <p:nvPr userDrawn="1"/>
        </p:nvSpPr>
        <p:spPr bwMode="auto">
          <a:xfrm>
            <a:off x="9937750" y="6392863"/>
            <a:ext cx="571500" cy="231775"/>
          </a:xfrm>
          <a:prstGeom prst="rect">
            <a:avLst/>
          </a:prstGeom>
          <a:noFill/>
          <a:ln>
            <a:noFill/>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defRPr/>
            </a:pPr>
            <a:r>
              <a:rPr lang="en-US" altLang="zh-CN" sz="1000">
                <a:solidFill>
                  <a:srgbClr val="7F7F7F"/>
                </a:solidFill>
                <a:latin typeface="Arial" panose="020B0604020202020204" pitchFamily="34" charset="0"/>
                <a:cs typeface="Arial" panose="020B0604020202020204" pitchFamily="34" charset="0"/>
              </a:rPr>
              <a:t> </a:t>
            </a:r>
            <a:fld id="{524AD63B-5F2C-4628-8441-2A0E534DA5F7}" type="slidenum">
              <a:rPr lang="en-US" altLang="zh-CN" sz="1000" smtClean="0">
                <a:latin typeface="Arial" panose="020B0604020202020204" pitchFamily="34" charset="0"/>
                <a:cs typeface="Arial" panose="020B0604020202020204" pitchFamily="34" charset="0"/>
              </a:rPr>
              <a:t>‹#›</a:t>
            </a:fld>
            <a:endParaRPr lang="en-US" altLang="zh-CN" sz="1000">
              <a:latin typeface="Arial" panose="020B0604020202020204" pitchFamily="34" charset="0"/>
              <a:cs typeface="Arial" panose="020B0604020202020204" pitchFamily="34" charset="0"/>
            </a:endParaRPr>
          </a:p>
        </p:txBody>
      </p:sp>
      <p:cxnSp>
        <p:nvCxnSpPr>
          <p:cNvPr id="15" name="直接连接符 19">
            <a:extLst>
              <a:ext uri="{FF2B5EF4-FFF2-40B4-BE49-F238E27FC236}">
                <a16:creationId xmlns:a16="http://schemas.microsoft.com/office/drawing/2014/main" id="{19591A44-FB7C-486C-A718-2AC7F7257BEC}"/>
              </a:ext>
            </a:extLst>
          </p:cNvPr>
          <p:cNvCxnSpPr>
            <a:stCxn id="15" idx="3"/>
          </p:cNvCxnSpPr>
          <p:nvPr userDrawn="1"/>
        </p:nvCxnSpPr>
        <p:spPr>
          <a:xfrm>
            <a:off x="10509250" y="6508750"/>
            <a:ext cx="1019175" cy="0"/>
          </a:xfrm>
          <a:prstGeom prst="line">
            <a:avLst/>
          </a:prstGeom>
          <a:ln w="9525">
            <a:solidFill>
              <a:srgbClr val="F19500"/>
            </a:solidFill>
          </a:ln>
        </p:spPr>
        <p:style>
          <a:lnRef idx="1">
            <a:schemeClr val="accent1"/>
          </a:lnRef>
          <a:fillRef idx="0">
            <a:schemeClr val="accent1"/>
          </a:fillRef>
          <a:effectRef idx="0">
            <a:schemeClr val="accent1"/>
          </a:effectRef>
          <a:fontRef idx="minor">
            <a:schemeClr val="tx1"/>
          </a:fontRef>
        </p:style>
      </p:cxnSp>
      <p:cxnSp>
        <p:nvCxnSpPr>
          <p:cNvPr id="16" name="直接连接符 14">
            <a:extLst>
              <a:ext uri="{FF2B5EF4-FFF2-40B4-BE49-F238E27FC236}">
                <a16:creationId xmlns:a16="http://schemas.microsoft.com/office/drawing/2014/main" id="{28494446-DE8A-4998-9800-18BD14F0255A}"/>
              </a:ext>
            </a:extLst>
          </p:cNvPr>
          <p:cNvCxnSpPr>
            <a:endCxn id="14" idx="1"/>
          </p:cNvCxnSpPr>
          <p:nvPr userDrawn="1"/>
        </p:nvCxnSpPr>
        <p:spPr>
          <a:xfrm>
            <a:off x="5959475" y="6508750"/>
            <a:ext cx="3978275" cy="0"/>
          </a:xfrm>
          <a:prstGeom prst="line">
            <a:avLst/>
          </a:prstGeom>
          <a:ln>
            <a:solidFill>
              <a:srgbClr val="064BB2"/>
            </a:solidFill>
          </a:ln>
        </p:spPr>
        <p:style>
          <a:lnRef idx="1">
            <a:schemeClr val="accent1"/>
          </a:lnRef>
          <a:fillRef idx="0">
            <a:schemeClr val="accent1"/>
          </a:fillRef>
          <a:effectRef idx="0">
            <a:schemeClr val="accent1"/>
          </a:effectRef>
          <a:fontRef idx="minor">
            <a:schemeClr val="tx1"/>
          </a:fontRef>
        </p:style>
      </p:cxnSp>
      <p:pic>
        <p:nvPicPr>
          <p:cNvPr id="17" name="图片 12" descr="F:\品牌资料\07-logo png\微信图片_20211209111600.png微信图片_20211209111600">
            <a:extLst>
              <a:ext uri="{FF2B5EF4-FFF2-40B4-BE49-F238E27FC236}">
                <a16:creationId xmlns:a16="http://schemas.microsoft.com/office/drawing/2014/main" id="{83C05D6D-0A5C-4D82-8A96-94494991CC76}"/>
              </a:ext>
            </a:extLst>
          </p:cNvPr>
          <p:cNvPicPr>
            <a:picLocks noChangeAspect="1"/>
          </p:cNvPicPr>
          <p:nvPr userDrawn="1"/>
        </p:nvPicPr>
        <p:blipFill>
          <a:blip r:embed="rId2"/>
          <a:srcRect/>
          <a:stretch>
            <a:fillRect/>
          </a:stretch>
        </p:blipFill>
        <p:spPr bwMode="auto">
          <a:xfrm>
            <a:off x="318770" y="6272213"/>
            <a:ext cx="1985010" cy="47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8" name="直接连接符 17">
            <a:extLst>
              <a:ext uri="{FF2B5EF4-FFF2-40B4-BE49-F238E27FC236}">
                <a16:creationId xmlns:a16="http://schemas.microsoft.com/office/drawing/2014/main" id="{B12F6486-5F61-4624-A234-3FAEDECA8FA0}"/>
              </a:ext>
            </a:extLst>
          </p:cNvPr>
          <p:cNvCxnSpPr/>
          <p:nvPr userDrawn="1"/>
        </p:nvCxnSpPr>
        <p:spPr>
          <a:xfrm>
            <a:off x="2384425" y="6381750"/>
            <a:ext cx="0" cy="276225"/>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矩形 18">
            <a:extLst>
              <a:ext uri="{FF2B5EF4-FFF2-40B4-BE49-F238E27FC236}">
                <a16:creationId xmlns:a16="http://schemas.microsoft.com/office/drawing/2014/main" id="{9467F461-D7E5-4A76-B786-2663AABEC682}"/>
              </a:ext>
            </a:extLst>
          </p:cNvPr>
          <p:cNvSpPr>
            <a:spLocks noChangeArrowheads="1"/>
          </p:cNvSpPr>
          <p:nvPr userDrawn="1"/>
        </p:nvSpPr>
        <p:spPr bwMode="auto">
          <a:xfrm>
            <a:off x="2400935" y="6326505"/>
            <a:ext cx="4904105" cy="320675"/>
          </a:xfrm>
          <a:prstGeom prst="rect">
            <a:avLst/>
          </a:prstGeom>
          <a:noFill/>
          <a:ln>
            <a:noFill/>
          </a:ln>
        </p:spPr>
        <p:txBody>
          <a:bodyPr wrap="square" lIns="91343" tIns="45674" rIns="91343" bIns="45674">
            <a:spAutoFit/>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eaLnBrk="1" fontAlgn="auto" hangingPunct="1">
              <a:lnSpc>
                <a:spcPct val="150000"/>
              </a:lnSpc>
              <a:spcBef>
                <a:spcPts val="600"/>
              </a:spcBef>
              <a:spcAft>
                <a:spcPts val="0"/>
              </a:spcAft>
              <a:defRPr/>
            </a:pPr>
            <a:r>
              <a:rPr lang="zh-CN" altLang="en-US" sz="1000" dirty="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官网：http://www.tipdm.com</a:t>
            </a:r>
            <a:r>
              <a:rPr lang="en-US" altLang="zh-CN" sz="1000" dirty="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000" dirty="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电话：189</a:t>
            </a:r>
            <a:r>
              <a:rPr lang="en-US" altLang="zh-CN" sz="1000" dirty="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000" dirty="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2756</a:t>
            </a:r>
            <a:r>
              <a:rPr lang="en-US" altLang="zh-CN" sz="1000" dirty="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000" dirty="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5259</a:t>
            </a:r>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小标题+内容页">
    <p:spTree>
      <p:nvGrpSpPr>
        <p:cNvPr id="1" name=""/>
        <p:cNvGrpSpPr/>
        <p:nvPr/>
      </p:nvGrpSpPr>
      <p:grpSpPr>
        <a:xfrm>
          <a:off x="0" y="0"/>
          <a:ext cx="0" cy="0"/>
          <a:chOff x="0" y="0"/>
          <a:chExt cx="0" cy="0"/>
        </a:xfrm>
      </p:grpSpPr>
      <p:sp>
        <p:nvSpPr>
          <p:cNvPr id="8" name="AutoShape 23"/>
          <p:cNvSpPr>
            <a:spLocks noChangeArrowheads="1"/>
          </p:cNvSpPr>
          <p:nvPr userDrawn="1"/>
        </p:nvSpPr>
        <p:spPr bwMode="auto">
          <a:xfrm>
            <a:off x="246063" y="915988"/>
            <a:ext cx="9596437" cy="46037"/>
          </a:xfrm>
          <a:prstGeom prst="rect">
            <a:avLst/>
          </a:prstGeom>
          <a:solidFill>
            <a:srgbClr val="064BB2"/>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fontAlgn="auto" hangingPunct="1">
              <a:spcBef>
                <a:spcPct val="50000"/>
              </a:spcBef>
              <a:spcAft>
                <a:spcPts val="0"/>
              </a:spcAft>
              <a:defRPr/>
            </a:pPr>
            <a:endParaRPr lang="zh-CN" altLang="en-US" sz="950" baseline="0">
              <a:latin typeface="Times New Roman" panose="02020603050405020304" pitchFamily="18" charset="0"/>
              <a:ea typeface="宋体" panose="02010600030101010101" pitchFamily="2" charset="-122"/>
            </a:endParaRPr>
          </a:p>
        </p:txBody>
      </p:sp>
      <p:sp>
        <p:nvSpPr>
          <p:cNvPr id="9" name="AutoShape 23"/>
          <p:cNvSpPr>
            <a:spLocks noChangeArrowheads="1"/>
          </p:cNvSpPr>
          <p:nvPr userDrawn="1"/>
        </p:nvSpPr>
        <p:spPr bwMode="auto">
          <a:xfrm>
            <a:off x="9842500" y="915988"/>
            <a:ext cx="1989138" cy="46037"/>
          </a:xfrm>
          <a:prstGeom prst="rect">
            <a:avLst/>
          </a:prstGeom>
          <a:solidFill>
            <a:srgbClr val="FB9708"/>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fontAlgn="auto" hangingPunct="1">
              <a:spcBef>
                <a:spcPct val="50000"/>
              </a:spcBef>
              <a:spcAft>
                <a:spcPts val="0"/>
              </a:spcAft>
              <a:defRPr/>
            </a:pPr>
            <a:endParaRPr lang="zh-CN" altLang="en-US" sz="950" baseline="0">
              <a:latin typeface="Times New Roman" panose="02020603050405020304" pitchFamily="18" charset="0"/>
              <a:ea typeface="宋体" panose="02010600030101010101" pitchFamily="2" charset="-122"/>
            </a:endParaRPr>
          </a:p>
        </p:txBody>
      </p:sp>
      <p:sp>
        <p:nvSpPr>
          <p:cNvPr id="4" name="内容占位符 2"/>
          <p:cNvSpPr>
            <a:spLocks noGrp="1"/>
          </p:cNvSpPr>
          <p:nvPr>
            <p:ph idx="1" hasCustomPrompt="1"/>
          </p:nvPr>
        </p:nvSpPr>
        <p:spPr>
          <a:xfrm>
            <a:off x="423819" y="1713662"/>
            <a:ext cx="11107601" cy="4339721"/>
          </a:xfrm>
        </p:spPr>
        <p:txBody>
          <a:bodyPr>
            <a:noAutofit/>
          </a:bodyPr>
          <a:lstStyle>
            <a:lvl1pPr marL="362585" indent="-362585">
              <a:lnSpc>
                <a:spcPct val="150000"/>
              </a:lnSpc>
              <a:buClr>
                <a:srgbClr val="032089"/>
              </a:buClr>
              <a:buFont typeface="Wingdings" panose="05000000000000000000" pitchFamily="2" charset="2"/>
              <a:buChar char="Ø"/>
              <a:defRPr sz="1800" b="0" baseline="0">
                <a:latin typeface="Times New Roman" panose="02020603050405020304" pitchFamily="18" charset="0"/>
                <a:ea typeface="宋体" panose="02010600030101010101" pitchFamily="2" charset="-122"/>
                <a:cs typeface="Times New Roman" panose="02020603050405020304" pitchFamily="18" charset="0"/>
              </a:defRPr>
            </a:lvl1pPr>
            <a:lvl2pPr>
              <a:lnSpc>
                <a:spcPct val="130000"/>
              </a:lnSpc>
              <a:buClr>
                <a:srgbClr val="032089"/>
              </a:buClr>
              <a:buFont typeface="Wingdings" panose="05000000000000000000" pitchFamily="2" charset="2"/>
              <a:buChar char="l"/>
              <a:defRPr sz="2330" b="0">
                <a:latin typeface="微软雅黑" panose="020B0503020204020204" charset="-122"/>
                <a:ea typeface="微软雅黑" panose="020B0503020204020204" charset="-122"/>
              </a:defRPr>
            </a:lvl2pPr>
            <a:lvl3pPr>
              <a:defRPr sz="1905" b="0">
                <a:latin typeface="微软雅黑" panose="020B0503020204020204" charset="-122"/>
                <a:ea typeface="微软雅黑" panose="020B0503020204020204" charset="-122"/>
              </a:defRPr>
            </a:lvl3pPr>
            <a:lvl4pPr>
              <a:defRPr sz="1905" b="0">
                <a:latin typeface="微软雅黑" panose="020B0503020204020204" charset="-122"/>
                <a:ea typeface="微软雅黑" panose="020B0503020204020204" charset="-122"/>
              </a:defRPr>
            </a:lvl4pPr>
            <a:lvl5pPr>
              <a:defRPr sz="1905" b="0">
                <a:latin typeface="微软雅黑" panose="020B0503020204020204" charset="-122"/>
                <a:ea typeface="微软雅黑" panose="020B0503020204020204" charset="-122"/>
              </a:defRPr>
            </a:lvl5pPr>
          </a:lstStyle>
          <a:p>
            <a:pPr lvl="0"/>
            <a:r>
              <a:rPr lang="zh-CN" altLang="en-US" dirty="0"/>
              <a:t>单击此处编辑正文内容</a:t>
            </a:r>
          </a:p>
        </p:txBody>
      </p:sp>
      <p:sp>
        <p:nvSpPr>
          <p:cNvPr id="2" name="标题 1"/>
          <p:cNvSpPr>
            <a:spLocks noGrp="1"/>
          </p:cNvSpPr>
          <p:nvPr>
            <p:ph type="title" hasCustomPrompt="1"/>
          </p:nvPr>
        </p:nvSpPr>
        <p:spPr>
          <a:xfrm>
            <a:off x="254876" y="359079"/>
            <a:ext cx="10972801" cy="528176"/>
          </a:xfrm>
        </p:spPr>
        <p:txBody>
          <a:bodyPr/>
          <a:lstStyle>
            <a:lvl1pPr>
              <a:defRPr sz="2400" b="1" baseline="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stStyle>
          <a:p>
            <a:r>
              <a:rPr lang="zh-CN" altLang="en-US" dirty="0"/>
              <a:t>单击此处编辑标题</a:t>
            </a:r>
          </a:p>
        </p:txBody>
      </p:sp>
      <p:sp>
        <p:nvSpPr>
          <p:cNvPr id="14" name="内容占位符 2"/>
          <p:cNvSpPr>
            <a:spLocks noGrp="1"/>
          </p:cNvSpPr>
          <p:nvPr>
            <p:ph idx="10" hasCustomPrompt="1"/>
          </p:nvPr>
        </p:nvSpPr>
        <p:spPr>
          <a:xfrm>
            <a:off x="423819" y="1138980"/>
            <a:ext cx="11107601" cy="426469"/>
          </a:xfrm>
          <a:noFill/>
          <a:ln>
            <a:noFill/>
          </a:ln>
        </p:spPr>
        <p:txBody>
          <a:bodyPr anchor="ctr">
            <a:noAutofit/>
          </a:bodyPr>
          <a:lstStyle>
            <a:lvl1pPr marL="0" indent="0">
              <a:buNone/>
              <a:defRPr lang="zh-CN" altLang="en-US" sz="2000" b="0" baseline="0" dirty="0" smtClean="0">
                <a:latin typeface="Times New Roman" panose="02020603050405020304" pitchFamily="18" charset="0"/>
                <a:ea typeface="宋体" panose="02010600030101010101" pitchFamily="2" charset="-122"/>
                <a:cs typeface="Times New Roman" panose="02020603050405020304" pitchFamily="18" charset="0"/>
              </a:defRPr>
            </a:lvl1pPr>
          </a:lstStyle>
          <a:p>
            <a:pPr lvl="0"/>
            <a:r>
              <a:rPr lang="zh-CN" altLang="en-US" dirty="0"/>
              <a:t>单击此处编辑标题</a:t>
            </a:r>
          </a:p>
        </p:txBody>
      </p:sp>
      <p:sp>
        <p:nvSpPr>
          <p:cNvPr id="13" name="Rectangle 12">
            <a:extLst>
              <a:ext uri="{FF2B5EF4-FFF2-40B4-BE49-F238E27FC236}">
                <a16:creationId xmlns:a16="http://schemas.microsoft.com/office/drawing/2014/main" id="{8F13EF46-2D67-4441-9C64-603DD9391690}"/>
              </a:ext>
            </a:extLst>
          </p:cNvPr>
          <p:cNvSpPr>
            <a:spLocks noChangeArrowheads="1"/>
          </p:cNvSpPr>
          <p:nvPr userDrawn="1"/>
        </p:nvSpPr>
        <p:spPr bwMode="auto">
          <a:xfrm>
            <a:off x="9937750" y="6392863"/>
            <a:ext cx="571500" cy="231775"/>
          </a:xfrm>
          <a:prstGeom prst="rect">
            <a:avLst/>
          </a:prstGeom>
          <a:noFill/>
          <a:ln>
            <a:noFill/>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defRPr/>
            </a:pPr>
            <a:r>
              <a:rPr lang="en-US" altLang="zh-CN" sz="1000">
                <a:solidFill>
                  <a:srgbClr val="7F7F7F"/>
                </a:solidFill>
                <a:latin typeface="Arial" panose="020B0604020202020204" pitchFamily="34" charset="0"/>
                <a:cs typeface="Arial" panose="020B0604020202020204" pitchFamily="34" charset="0"/>
              </a:rPr>
              <a:t> </a:t>
            </a:r>
            <a:fld id="{524AD63B-5F2C-4628-8441-2A0E534DA5F7}" type="slidenum">
              <a:rPr lang="en-US" altLang="zh-CN" sz="1000" smtClean="0">
                <a:latin typeface="Arial" panose="020B0604020202020204" pitchFamily="34" charset="0"/>
                <a:cs typeface="Arial" panose="020B0604020202020204" pitchFamily="34" charset="0"/>
              </a:rPr>
              <a:t>‹#›</a:t>
            </a:fld>
            <a:endParaRPr lang="en-US" altLang="zh-CN" sz="1000">
              <a:latin typeface="Arial" panose="020B0604020202020204" pitchFamily="34" charset="0"/>
              <a:cs typeface="Arial" panose="020B0604020202020204" pitchFamily="34" charset="0"/>
            </a:endParaRPr>
          </a:p>
        </p:txBody>
      </p:sp>
      <p:cxnSp>
        <p:nvCxnSpPr>
          <p:cNvPr id="15" name="直接连接符 19">
            <a:extLst>
              <a:ext uri="{FF2B5EF4-FFF2-40B4-BE49-F238E27FC236}">
                <a16:creationId xmlns:a16="http://schemas.microsoft.com/office/drawing/2014/main" id="{FC884136-A638-4140-9579-9B93C55A1F98}"/>
              </a:ext>
            </a:extLst>
          </p:cNvPr>
          <p:cNvCxnSpPr>
            <a:stCxn id="15" idx="3"/>
          </p:cNvCxnSpPr>
          <p:nvPr userDrawn="1"/>
        </p:nvCxnSpPr>
        <p:spPr>
          <a:xfrm>
            <a:off x="10509250" y="6508750"/>
            <a:ext cx="1019175" cy="0"/>
          </a:xfrm>
          <a:prstGeom prst="line">
            <a:avLst/>
          </a:prstGeom>
          <a:ln w="9525">
            <a:solidFill>
              <a:srgbClr val="F19500"/>
            </a:solidFill>
          </a:ln>
        </p:spPr>
        <p:style>
          <a:lnRef idx="1">
            <a:schemeClr val="accent1"/>
          </a:lnRef>
          <a:fillRef idx="0">
            <a:schemeClr val="accent1"/>
          </a:fillRef>
          <a:effectRef idx="0">
            <a:schemeClr val="accent1"/>
          </a:effectRef>
          <a:fontRef idx="minor">
            <a:schemeClr val="tx1"/>
          </a:fontRef>
        </p:style>
      </p:cxnSp>
      <p:cxnSp>
        <p:nvCxnSpPr>
          <p:cNvPr id="16" name="直接连接符 14">
            <a:extLst>
              <a:ext uri="{FF2B5EF4-FFF2-40B4-BE49-F238E27FC236}">
                <a16:creationId xmlns:a16="http://schemas.microsoft.com/office/drawing/2014/main" id="{7037946A-BDE9-449A-B963-8EDEC8DDC195}"/>
              </a:ext>
            </a:extLst>
          </p:cNvPr>
          <p:cNvCxnSpPr>
            <a:endCxn id="13" idx="1"/>
          </p:cNvCxnSpPr>
          <p:nvPr userDrawn="1"/>
        </p:nvCxnSpPr>
        <p:spPr>
          <a:xfrm>
            <a:off x="5959475" y="6508750"/>
            <a:ext cx="3978275" cy="0"/>
          </a:xfrm>
          <a:prstGeom prst="line">
            <a:avLst/>
          </a:prstGeom>
          <a:ln>
            <a:solidFill>
              <a:srgbClr val="064BB2"/>
            </a:solidFill>
          </a:ln>
        </p:spPr>
        <p:style>
          <a:lnRef idx="1">
            <a:schemeClr val="accent1"/>
          </a:lnRef>
          <a:fillRef idx="0">
            <a:schemeClr val="accent1"/>
          </a:fillRef>
          <a:effectRef idx="0">
            <a:schemeClr val="accent1"/>
          </a:effectRef>
          <a:fontRef idx="minor">
            <a:schemeClr val="tx1"/>
          </a:fontRef>
        </p:style>
      </p:cxnSp>
      <p:pic>
        <p:nvPicPr>
          <p:cNvPr id="18" name="图片 12" descr="F:\品牌资料\07-logo png\微信图片_20211209111600.png微信图片_20211209111600">
            <a:extLst>
              <a:ext uri="{FF2B5EF4-FFF2-40B4-BE49-F238E27FC236}">
                <a16:creationId xmlns:a16="http://schemas.microsoft.com/office/drawing/2014/main" id="{8F3EE550-F968-4C34-988A-21680374506F}"/>
              </a:ext>
            </a:extLst>
          </p:cNvPr>
          <p:cNvPicPr>
            <a:picLocks noChangeAspect="1"/>
          </p:cNvPicPr>
          <p:nvPr userDrawn="1"/>
        </p:nvPicPr>
        <p:blipFill>
          <a:blip r:embed="rId2"/>
          <a:srcRect/>
          <a:stretch>
            <a:fillRect/>
          </a:stretch>
        </p:blipFill>
        <p:spPr bwMode="auto">
          <a:xfrm>
            <a:off x="318770" y="6272213"/>
            <a:ext cx="1985010" cy="47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9" name="直接连接符 18">
            <a:extLst>
              <a:ext uri="{FF2B5EF4-FFF2-40B4-BE49-F238E27FC236}">
                <a16:creationId xmlns:a16="http://schemas.microsoft.com/office/drawing/2014/main" id="{141068CA-46A4-47BE-A26C-3C4CAE9F6176}"/>
              </a:ext>
            </a:extLst>
          </p:cNvPr>
          <p:cNvCxnSpPr/>
          <p:nvPr userDrawn="1"/>
        </p:nvCxnSpPr>
        <p:spPr>
          <a:xfrm>
            <a:off x="2384425" y="6381750"/>
            <a:ext cx="0" cy="276225"/>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矩形 19">
            <a:extLst>
              <a:ext uri="{FF2B5EF4-FFF2-40B4-BE49-F238E27FC236}">
                <a16:creationId xmlns:a16="http://schemas.microsoft.com/office/drawing/2014/main" id="{8F30260C-1B70-4D2D-A0BB-1E89767711DF}"/>
              </a:ext>
            </a:extLst>
          </p:cNvPr>
          <p:cNvSpPr>
            <a:spLocks noChangeArrowheads="1"/>
          </p:cNvSpPr>
          <p:nvPr userDrawn="1"/>
        </p:nvSpPr>
        <p:spPr bwMode="auto">
          <a:xfrm>
            <a:off x="2400935" y="6326505"/>
            <a:ext cx="4904105" cy="320675"/>
          </a:xfrm>
          <a:prstGeom prst="rect">
            <a:avLst/>
          </a:prstGeom>
          <a:noFill/>
          <a:ln>
            <a:noFill/>
          </a:ln>
        </p:spPr>
        <p:txBody>
          <a:bodyPr wrap="square" lIns="91343" tIns="45674" rIns="91343" bIns="45674">
            <a:spAutoFit/>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eaLnBrk="1" fontAlgn="auto" hangingPunct="1">
              <a:lnSpc>
                <a:spcPct val="150000"/>
              </a:lnSpc>
              <a:spcBef>
                <a:spcPts val="600"/>
              </a:spcBef>
              <a:spcAft>
                <a:spcPts val="0"/>
              </a:spcAft>
              <a:defRPr/>
            </a:pPr>
            <a:r>
              <a:rPr lang="zh-CN" altLang="en-US" sz="1000" dirty="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官网：http://www.tipdm.com</a:t>
            </a:r>
            <a:r>
              <a:rPr lang="en-US" altLang="zh-CN" sz="1000" dirty="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000" dirty="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电话：189</a:t>
            </a:r>
            <a:r>
              <a:rPr lang="en-US" altLang="zh-CN" sz="1000" dirty="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000" dirty="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2756</a:t>
            </a:r>
            <a:r>
              <a:rPr lang="en-US" altLang="zh-CN" sz="1000" dirty="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000" dirty="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5259</a:t>
            </a:r>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尾页">
    <p:spTree>
      <p:nvGrpSpPr>
        <p:cNvPr id="1" name=""/>
        <p:cNvGrpSpPr/>
        <p:nvPr/>
      </p:nvGrpSpPr>
      <p:grpSpPr>
        <a:xfrm>
          <a:off x="0" y="0"/>
          <a:ext cx="0" cy="0"/>
          <a:chOff x="0" y="0"/>
          <a:chExt cx="0" cy="0"/>
        </a:xfrm>
      </p:grpSpPr>
      <p:sp>
        <p:nvSpPr>
          <p:cNvPr id="2" name="矩形 1"/>
          <p:cNvSpPr>
            <a:spLocks noChangeArrowheads="1"/>
          </p:cNvSpPr>
          <p:nvPr/>
        </p:nvSpPr>
        <p:spPr bwMode="auto">
          <a:xfrm>
            <a:off x="0" y="1968500"/>
            <a:ext cx="12190413" cy="2168525"/>
          </a:xfrm>
          <a:prstGeom prst="rect">
            <a:avLst/>
          </a:prstGeom>
          <a:solidFill>
            <a:srgbClr val="064BB2"/>
          </a:solidFill>
          <a:ln>
            <a:noFill/>
          </a:ln>
          <a:effectLst>
            <a:outerShdw blurRad="50800" dist="38100" dir="5400000" algn="t" rotWithShape="0">
              <a:srgbClr val="000000">
                <a:alpha val="0"/>
              </a:srgbClr>
            </a:outerShdw>
          </a:effectLst>
        </p:spPr>
        <p:txBody>
          <a:bodyPr anchor="ctr"/>
          <a:lstStyle/>
          <a:p>
            <a:pPr algn="ctr">
              <a:defRPr/>
            </a:pPr>
            <a:endParaRPr lang="zh-CN" altLang="en-US" sz="950" baseline="0" dirty="0">
              <a:solidFill>
                <a:schemeClr val="bg1"/>
              </a:solidFill>
              <a:latin typeface="Times New Roman" panose="02020603050405020304" pitchFamily="18" charset="0"/>
              <a:ea typeface="宋体" panose="02010600030101010101" pitchFamily="2" charset="-122"/>
              <a:cs typeface="宋体" panose="02010600030101010101" pitchFamily="2" charset="-122"/>
            </a:endParaRPr>
          </a:p>
        </p:txBody>
      </p:sp>
      <p:sp>
        <p:nvSpPr>
          <p:cNvPr id="3" name="Title 1"/>
          <p:cNvSpPr txBox="1"/>
          <p:nvPr/>
        </p:nvSpPr>
        <p:spPr>
          <a:xfrm>
            <a:off x="5108398" y="2071633"/>
            <a:ext cx="7082050" cy="1653849"/>
          </a:xfrm>
          <a:prstGeom prst="rect">
            <a:avLst/>
          </a:prstGeom>
        </p:spPr>
        <p:txBody>
          <a:bodyPr anchor="b"/>
          <a:lstStyle>
            <a:lvl1pPr algn="ctr" defTabSz="1028700" rtl="0" eaLnBrk="1" fontAlgn="base" latinLnBrk="0" hangingPunct="1">
              <a:lnSpc>
                <a:spcPts val="3360"/>
              </a:lnSpc>
              <a:spcBef>
                <a:spcPts val="630"/>
              </a:spcBef>
              <a:spcAft>
                <a:spcPct val="0"/>
              </a:spcAft>
              <a:buNone/>
              <a:defRPr lang="en-US" sz="2940" b="1" kern="1200" dirty="0">
                <a:solidFill>
                  <a:schemeClr val="bg1"/>
                </a:solidFill>
                <a:latin typeface="微软雅黑" panose="020B0503020204020204" charset="-122"/>
                <a:ea typeface="微软雅黑" panose="020B0503020204020204" charset="-122"/>
                <a:cs typeface="+mn-cs"/>
              </a:defRPr>
            </a:lvl1pPr>
          </a:lstStyle>
          <a:p>
            <a:pPr>
              <a:defRPr/>
            </a:pPr>
            <a:r>
              <a:rPr altLang="zh-CN" sz="6600" baseline="0">
                <a:ln>
                  <a:solidFill>
                    <a:schemeClr val="bg1"/>
                  </a:solidFill>
                </a:ln>
                <a:effectLst>
                  <a:reflection blurRad="6350" stA="50000" endA="300" endPos="50000" dist="29997" dir="5400000" sy="-100000" algn="bl" rotWithShape="0"/>
                </a:effectLst>
                <a:latin typeface="Times New Roman" panose="02020603050405020304" pitchFamily="18" charset="0"/>
                <a:ea typeface="宋体" panose="02010600030101010101" pitchFamily="2" charset="-122"/>
              </a:rPr>
              <a:t>Thank you!</a:t>
            </a:r>
            <a:endParaRPr lang="zh-CN" altLang="en-US" sz="6600" baseline="0">
              <a:ln>
                <a:solidFill>
                  <a:schemeClr val="bg1"/>
                </a:solidFill>
              </a:ln>
              <a:effectLst>
                <a:reflection blurRad="6350" stA="50000" endA="300" endPos="50000" dist="29997" dir="5400000" sy="-100000" algn="bl" rotWithShape="0"/>
              </a:effectLst>
              <a:latin typeface="Times New Roman" panose="02020603050405020304" pitchFamily="18" charset="0"/>
              <a:ea typeface="宋体" panose="02010600030101010101" pitchFamily="2" charset="-122"/>
            </a:endParaRPr>
          </a:p>
        </p:txBody>
      </p:sp>
      <p:pic>
        <p:nvPicPr>
          <p:cNvPr id="4" name="图片 3"/>
          <p:cNvPicPr>
            <a:picLocks noChangeAspect="1"/>
          </p:cNvPicPr>
          <p:nvPr/>
        </p:nvPicPr>
        <p:blipFill>
          <a:blip r:embed="rId2" cstate="print"/>
          <a:stretch>
            <a:fillRect/>
          </a:stretch>
        </p:blipFill>
        <p:spPr>
          <a:xfrm>
            <a:off x="202394" y="2246810"/>
            <a:ext cx="4697018" cy="247818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8" name="矩形 7"/>
          <p:cNvSpPr>
            <a:spLocks noChangeArrowheads="1"/>
          </p:cNvSpPr>
          <p:nvPr userDrawn="1"/>
        </p:nvSpPr>
        <p:spPr bwMode="auto">
          <a:xfrm>
            <a:off x="0" y="1967879"/>
            <a:ext cx="12189884" cy="2168691"/>
          </a:xfrm>
          <a:prstGeom prst="rect">
            <a:avLst/>
          </a:prstGeom>
          <a:solidFill>
            <a:srgbClr val="064BB2"/>
          </a:solidFill>
          <a:ln>
            <a:noFill/>
          </a:ln>
          <a:effectLst>
            <a:outerShdw blurRad="50800" dist="38100" dir="5400000" algn="t" rotWithShape="0">
              <a:srgbClr val="000000">
                <a:alpha val="0"/>
              </a:srgbClr>
            </a:outerShdw>
          </a:effectLst>
          <a:extLst>
            <a:ext uri="{91240B29-F687-4F45-9708-019B960494DF}">
              <a14:hiddenLine xmlns:a14="http://schemas.microsoft.com/office/drawing/2010/main" w="25400">
                <a:solidFill>
                  <a:srgbClr val="000000"/>
                </a:solidFill>
                <a:miter lim="800000"/>
                <a:headEnd/>
                <a:tailEnd/>
              </a14:hiddenLine>
            </a:ext>
          </a:extLst>
        </p:spPr>
        <p:txBody>
          <a:bodyPr anchor="ctr"/>
          <a:lstStyle/>
          <a:p>
            <a:pPr algn="ctr" fontAlgn="base">
              <a:spcBef>
                <a:spcPct val="0"/>
              </a:spcBef>
              <a:spcAft>
                <a:spcPct val="0"/>
              </a:spcAft>
              <a:defRPr/>
            </a:pPr>
            <a:endParaRPr lang="zh-CN" altLang="en-US" sz="950" baseline="0" dirty="0">
              <a:solidFill>
                <a:srgbClr val="FFFFFF"/>
              </a:solidFill>
              <a:latin typeface="Times New Roman" panose="02020603050405020304" pitchFamily="18" charset="0"/>
              <a:ea typeface="宋体" panose="02010600030101010101" pitchFamily="2" charset="-122"/>
              <a:cs typeface="宋体" panose="02010600030101010101" pitchFamily="2" charset="-122"/>
            </a:endParaRPr>
          </a:p>
        </p:txBody>
      </p:sp>
      <p:sp>
        <p:nvSpPr>
          <p:cNvPr id="9" name="Title 1"/>
          <p:cNvSpPr txBox="1"/>
          <p:nvPr userDrawn="1"/>
        </p:nvSpPr>
        <p:spPr>
          <a:xfrm>
            <a:off x="5003623" y="1657613"/>
            <a:ext cx="7082051" cy="1653849"/>
          </a:xfrm>
          <a:prstGeom prst="rect">
            <a:avLst/>
          </a:prstGeom>
        </p:spPr>
        <p:txBody>
          <a:bodyPr vert="horz" lIns="91440" tIns="45720" rIns="91440" bIns="45720" rtlCol="0" anchor="b">
            <a:noAutofit/>
          </a:bodyPr>
          <a:lstStyle>
            <a:lvl1pPr algn="ctr" defTabSz="1028700" rtl="0" eaLnBrk="1" fontAlgn="base" latinLnBrk="0" hangingPunct="1">
              <a:lnSpc>
                <a:spcPts val="3360"/>
              </a:lnSpc>
              <a:spcBef>
                <a:spcPts val="630"/>
              </a:spcBef>
              <a:spcAft>
                <a:spcPct val="0"/>
              </a:spcAft>
              <a:buNone/>
              <a:defRPr lang="en-US" sz="2940" b="1" kern="1200" dirty="0">
                <a:solidFill>
                  <a:schemeClr val="bg1"/>
                </a:solidFill>
                <a:latin typeface="微软雅黑" panose="020B0503020204020204" charset="-122"/>
                <a:ea typeface="微软雅黑" panose="020B0503020204020204" charset="-122"/>
                <a:cs typeface="+mn-cs"/>
              </a:defRPr>
            </a:lvl1pPr>
          </a:lstStyle>
          <a:p>
            <a:r>
              <a:rPr altLang="zh-CN" sz="6600" baseline="0" dirty="0">
                <a:ln>
                  <a:solidFill>
                    <a:srgbClr val="FFFFFF"/>
                  </a:solidFill>
                </a:ln>
                <a:solidFill>
                  <a:srgbClr val="FFFFFF"/>
                </a:solidFill>
                <a:effectLst>
                  <a:reflection blurRad="6350" stA="50000" endA="300" endPos="50000" dist="29997" dir="5400000" sy="-100000" algn="bl" rotWithShape="0"/>
                </a:effectLst>
                <a:latin typeface="Times New Roman" panose="02020603050405020304" pitchFamily="18" charset="0"/>
                <a:ea typeface="宋体" panose="02010600030101010101" pitchFamily="2" charset="-122"/>
              </a:rPr>
              <a:t>Thank you!</a:t>
            </a:r>
            <a:endParaRPr lang="zh-CN" altLang="en-US" sz="6600" baseline="0" dirty="0">
              <a:ln>
                <a:solidFill>
                  <a:srgbClr val="FFFFFF"/>
                </a:solidFill>
              </a:ln>
              <a:solidFill>
                <a:srgbClr val="FFFFFF"/>
              </a:solidFill>
              <a:effectLst>
                <a:reflection blurRad="6350" stA="50000" endA="300" endPos="50000" dist="29997" dir="5400000" sy="-100000" algn="bl" rotWithShape="0"/>
              </a:effectLst>
              <a:latin typeface="Times New Roman" panose="02020603050405020304" pitchFamily="18" charset="0"/>
              <a:ea typeface="宋体" panose="02010600030101010101" pitchFamily="2" charset="-122"/>
            </a:endParaRPr>
          </a:p>
        </p:txBody>
      </p:sp>
      <p:pic>
        <p:nvPicPr>
          <p:cNvPr id="10" name="图片 9" descr="AW视觉符号.jpg"/>
          <p:cNvPicPr>
            <a:picLocks noChangeAspect="1"/>
          </p:cNvPicPr>
          <p:nvPr userDrawn="1"/>
        </p:nvPicPr>
        <p:blipFill>
          <a:blip r:embed="rId2" cstate="print"/>
          <a:stretch>
            <a:fillRect/>
          </a:stretch>
        </p:blipFill>
        <p:spPr>
          <a:xfrm>
            <a:off x="202395" y="2246811"/>
            <a:ext cx="4697018" cy="247818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2" name="图片 16">
            <a:extLst>
              <a:ext uri="{FF2B5EF4-FFF2-40B4-BE49-F238E27FC236}">
                <a16:creationId xmlns:a16="http://schemas.microsoft.com/office/drawing/2014/main" id="{FB075B9D-54D2-4C37-AEBB-EC8597986B97}"/>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9940925" y="4724400"/>
            <a:ext cx="1874838" cy="187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矩形 12">
            <a:extLst>
              <a:ext uri="{FF2B5EF4-FFF2-40B4-BE49-F238E27FC236}">
                <a16:creationId xmlns:a16="http://schemas.microsoft.com/office/drawing/2014/main" id="{37AAFDF1-D24D-458B-A47C-B8587B4C75EC}"/>
              </a:ext>
            </a:extLst>
          </p:cNvPr>
          <p:cNvSpPr>
            <a:spLocks noChangeArrowheads="1"/>
          </p:cNvSpPr>
          <p:nvPr userDrawn="1"/>
        </p:nvSpPr>
        <p:spPr bwMode="auto">
          <a:xfrm>
            <a:off x="9796145" y="6514465"/>
            <a:ext cx="2165350" cy="343535"/>
          </a:xfrm>
          <a:prstGeom prst="rect">
            <a:avLst/>
          </a:prstGeom>
          <a:noFill/>
          <a:ln>
            <a:noFill/>
          </a:ln>
        </p:spPr>
        <p:txBody>
          <a:bodyPr wrap="square" lIns="91343" tIns="45674" rIns="91343" bIns="45674">
            <a:spAutoFit/>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eaLnBrk="1" fontAlgn="auto" hangingPunct="1">
              <a:lnSpc>
                <a:spcPct val="150000"/>
              </a:lnSpc>
              <a:spcBef>
                <a:spcPts val="600"/>
              </a:spcBef>
              <a:spcAft>
                <a:spcPts val="0"/>
              </a:spcAft>
              <a:defRPr/>
            </a:pPr>
            <a:r>
              <a:rPr lang="zh-CN" altLang="en-US" sz="1100" dirty="0">
                <a:solidFill>
                  <a:srgbClr val="0557A9"/>
                </a:solidFill>
                <a:latin typeface="黑体" panose="02010609060101010101" charset="-122"/>
                <a:ea typeface="黑体" panose="02010609060101010101" charset="-122"/>
              </a:rPr>
              <a:t>打造数据智能职业教育领军企业</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255588" y="195263"/>
            <a:ext cx="10972800"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p>
        </p:txBody>
      </p:sp>
      <p:sp>
        <p:nvSpPr>
          <p:cNvPr id="1027" name="文本占位符 2"/>
          <p:cNvSpPr>
            <a:spLocks noGrp="1" noChangeArrowheads="1"/>
          </p:cNvSpPr>
          <p:nvPr>
            <p:ph type="body" idx="9"/>
          </p:nvPr>
        </p:nvSpPr>
        <p:spPr bwMode="auto">
          <a:xfrm>
            <a:off x="422275" y="1187450"/>
            <a:ext cx="10972800"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a:t>
            </a:r>
          </a:p>
        </p:txBody>
      </p:sp>
      <p:sp>
        <p:nvSpPr>
          <p:cNvPr id="8" name="日期占位符 7"/>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baseline="0">
                <a:solidFill>
                  <a:schemeClr val="tx1">
                    <a:tint val="75000"/>
                  </a:schemeClr>
                </a:solidFill>
                <a:latin typeface="Times New Roman" panose="02020603050405020304" pitchFamily="18" charset="0"/>
                <a:ea typeface="宋体" panose="02010600030101010101" pitchFamily="2" charset="-122"/>
              </a:defRPr>
            </a:lvl1pPr>
          </a:lstStyle>
          <a:p>
            <a:fld id="{8B362659-EDEF-4896-B44C-15816E2E4CD8}" type="datetimeFigureOut">
              <a:rPr lang="zh-CN" altLang="en-US" smtClean="0"/>
              <a:t>2022/8/9</a:t>
            </a:fld>
            <a:endParaRPr lang="zh-CN" altLang="en-US"/>
          </a:p>
        </p:txBody>
      </p:sp>
      <p:sp>
        <p:nvSpPr>
          <p:cNvPr id="13" name="页脚占位符 12"/>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baseline="0">
                <a:solidFill>
                  <a:schemeClr val="tx1">
                    <a:tint val="75000"/>
                  </a:schemeClr>
                </a:solidFill>
                <a:latin typeface="Times New Roman" panose="02020603050405020304" pitchFamily="18" charset="0"/>
                <a:ea typeface="宋体" panose="02010600030101010101" pitchFamily="2" charset="-122"/>
              </a:defRPr>
            </a:lvl1pPr>
          </a:lstStyle>
          <a:p>
            <a:endParaRPr lang="zh-CN" altLang="en-US"/>
          </a:p>
        </p:txBody>
      </p:sp>
      <p:sp>
        <p:nvSpPr>
          <p:cNvPr id="14" name="灯片编号占位符 13"/>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lstStyle>
            <a:lvl1pPr algn="r" eaLnBrk="1" hangingPunct="1">
              <a:defRPr sz="1200" baseline="0">
                <a:solidFill>
                  <a:srgbClr val="898989"/>
                </a:solidFill>
                <a:latin typeface="Times New Roman" panose="02020603050405020304" pitchFamily="18" charset="0"/>
                <a:ea typeface="宋体" panose="02010600030101010101" pitchFamily="2" charset="-122"/>
              </a:defRPr>
            </a:lvl1pPr>
          </a:lstStyle>
          <a:p>
            <a:fld id="{414597ED-A428-4847-8034-7A70C69917BC}"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3" r:id="rId4"/>
  </p:sldLayoutIdLst>
  <p:txStyles>
    <p:titleStyle>
      <a:lvl1pPr algn="l" rtl="0" eaLnBrk="1" fontAlgn="base" hangingPunct="1">
        <a:spcBef>
          <a:spcPct val="0"/>
        </a:spcBef>
        <a:spcAft>
          <a:spcPct val="0"/>
        </a:spcAft>
        <a:defRPr sz="2500" baseline="0">
          <a:solidFill>
            <a:schemeClr val="tx1"/>
          </a:solidFill>
          <a:latin typeface="Times New Roman" panose="02020603050405020304" pitchFamily="18" charset="0"/>
          <a:ea typeface="宋体" panose="02010600030101010101" pitchFamily="2" charset="-122"/>
          <a:cs typeface="微软雅黑" panose="020B0503020204020204" charset="-122"/>
        </a:defRPr>
      </a:lvl1pPr>
      <a:lvl2pPr algn="l" rtl="0" eaLnBrk="1" fontAlgn="base" hangingPunct="1">
        <a:spcBef>
          <a:spcPct val="0"/>
        </a:spcBef>
        <a:spcAft>
          <a:spcPct val="0"/>
        </a:spcAft>
        <a:defRPr sz="2500">
          <a:solidFill>
            <a:schemeClr val="tx1"/>
          </a:solidFill>
          <a:latin typeface="Calibri" panose="020F0502020204030204" pitchFamily="34" charset="0"/>
          <a:ea typeface="微软雅黑" panose="020B0503020204020204" charset="-122"/>
          <a:cs typeface="微软雅黑" panose="020B0503020204020204" charset="-122"/>
        </a:defRPr>
      </a:lvl2pPr>
      <a:lvl3pPr algn="l" rtl="0" eaLnBrk="1" fontAlgn="base" hangingPunct="1">
        <a:spcBef>
          <a:spcPct val="0"/>
        </a:spcBef>
        <a:spcAft>
          <a:spcPct val="0"/>
        </a:spcAft>
        <a:defRPr sz="2500">
          <a:solidFill>
            <a:schemeClr val="tx1"/>
          </a:solidFill>
          <a:latin typeface="Calibri" panose="020F0502020204030204" pitchFamily="34" charset="0"/>
          <a:ea typeface="微软雅黑" panose="020B0503020204020204" charset="-122"/>
          <a:cs typeface="微软雅黑" panose="020B0503020204020204" charset="-122"/>
        </a:defRPr>
      </a:lvl3pPr>
      <a:lvl4pPr algn="l" rtl="0" eaLnBrk="1" fontAlgn="base" hangingPunct="1">
        <a:spcBef>
          <a:spcPct val="0"/>
        </a:spcBef>
        <a:spcAft>
          <a:spcPct val="0"/>
        </a:spcAft>
        <a:defRPr sz="2500">
          <a:solidFill>
            <a:schemeClr val="tx1"/>
          </a:solidFill>
          <a:latin typeface="Calibri" panose="020F0502020204030204" pitchFamily="34" charset="0"/>
          <a:ea typeface="微软雅黑" panose="020B0503020204020204" charset="-122"/>
          <a:cs typeface="微软雅黑" panose="020B0503020204020204" charset="-122"/>
        </a:defRPr>
      </a:lvl4pPr>
      <a:lvl5pPr algn="l" rtl="0" eaLnBrk="1" fontAlgn="base" hangingPunct="1">
        <a:spcBef>
          <a:spcPct val="0"/>
        </a:spcBef>
        <a:spcAft>
          <a:spcPct val="0"/>
        </a:spcAft>
        <a:defRPr sz="2500">
          <a:solidFill>
            <a:schemeClr val="tx1"/>
          </a:solidFill>
          <a:latin typeface="Calibri" panose="020F0502020204030204" pitchFamily="34" charset="0"/>
          <a:ea typeface="微软雅黑" panose="020B0503020204020204" charset="-122"/>
          <a:cs typeface="微软雅黑" panose="020B0503020204020204" charset="-122"/>
        </a:defRPr>
      </a:lvl5pPr>
      <a:lvl6pPr marL="483870" algn="l" rtl="0" eaLnBrk="1" fontAlgn="base" hangingPunct="1">
        <a:spcBef>
          <a:spcPct val="0"/>
        </a:spcBef>
        <a:spcAft>
          <a:spcPct val="0"/>
        </a:spcAft>
        <a:defRPr sz="2540">
          <a:solidFill>
            <a:schemeClr val="tx1"/>
          </a:solidFill>
          <a:latin typeface="Calibri" panose="020F0502020204030204" pitchFamily="34" charset="0"/>
          <a:ea typeface="黑体" panose="02010609060101010101" charset="-122"/>
        </a:defRPr>
      </a:lvl6pPr>
      <a:lvl7pPr marL="967740" algn="l" rtl="0" eaLnBrk="1" fontAlgn="base" hangingPunct="1">
        <a:spcBef>
          <a:spcPct val="0"/>
        </a:spcBef>
        <a:spcAft>
          <a:spcPct val="0"/>
        </a:spcAft>
        <a:defRPr sz="2540">
          <a:solidFill>
            <a:schemeClr val="tx1"/>
          </a:solidFill>
          <a:latin typeface="Calibri" panose="020F0502020204030204" pitchFamily="34" charset="0"/>
          <a:ea typeface="黑体" panose="02010609060101010101" charset="-122"/>
        </a:defRPr>
      </a:lvl7pPr>
      <a:lvl8pPr marL="1450975" algn="l" rtl="0" eaLnBrk="1" fontAlgn="base" hangingPunct="1">
        <a:spcBef>
          <a:spcPct val="0"/>
        </a:spcBef>
        <a:spcAft>
          <a:spcPct val="0"/>
        </a:spcAft>
        <a:defRPr sz="2540">
          <a:solidFill>
            <a:schemeClr val="tx1"/>
          </a:solidFill>
          <a:latin typeface="Calibri" panose="020F0502020204030204" pitchFamily="34" charset="0"/>
          <a:ea typeface="黑体" panose="02010609060101010101" charset="-122"/>
        </a:defRPr>
      </a:lvl8pPr>
      <a:lvl9pPr marL="1934845" algn="l" rtl="0" eaLnBrk="1" fontAlgn="base" hangingPunct="1">
        <a:spcBef>
          <a:spcPct val="0"/>
        </a:spcBef>
        <a:spcAft>
          <a:spcPct val="0"/>
        </a:spcAft>
        <a:defRPr sz="2540">
          <a:solidFill>
            <a:schemeClr val="tx1"/>
          </a:solidFill>
          <a:latin typeface="Calibri" panose="020F0502020204030204" pitchFamily="34" charset="0"/>
          <a:ea typeface="黑体" panose="02010609060101010101" charset="-122"/>
        </a:defRPr>
      </a:lvl9pPr>
    </p:titleStyle>
    <p:bodyStyle>
      <a:lvl1pPr marL="361950" indent="-361950" algn="l" rtl="0" eaLnBrk="1" fontAlgn="base" hangingPunct="1">
        <a:spcBef>
          <a:spcPct val="20000"/>
        </a:spcBef>
        <a:spcAft>
          <a:spcPct val="0"/>
        </a:spcAft>
        <a:buClr>
          <a:srgbClr val="000066"/>
        </a:buClr>
        <a:buFont typeface="Wingdings" panose="05000000000000000000" pitchFamily="2" charset="2"/>
        <a:buChar char="n"/>
        <a:defRPr sz="2100" baseline="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86130" indent="-301625" algn="l" rtl="0" eaLnBrk="1" fontAlgn="base" hangingPunct="1">
        <a:spcBef>
          <a:spcPct val="20000"/>
        </a:spcBef>
        <a:spcAft>
          <a:spcPct val="0"/>
        </a:spcAft>
        <a:buFont typeface="Arial" panose="020B0604020202020204" pitchFamily="34" charset="0"/>
        <a:buChar char="–"/>
        <a:defRPr sz="2900">
          <a:solidFill>
            <a:schemeClr val="tx1"/>
          </a:solidFill>
          <a:latin typeface="+mn-lt"/>
          <a:ea typeface="+mn-ea"/>
        </a:defRPr>
      </a:lvl2pPr>
      <a:lvl3pPr marL="1208405" indent="-241300" algn="l" rtl="0" eaLnBrk="1" fontAlgn="base" hangingPunct="1">
        <a:spcBef>
          <a:spcPct val="20000"/>
        </a:spcBef>
        <a:spcAft>
          <a:spcPct val="0"/>
        </a:spcAft>
        <a:buFont typeface="Arial" panose="020B0604020202020204" pitchFamily="34" charset="0"/>
        <a:buChar char="•"/>
        <a:defRPr sz="2500">
          <a:solidFill>
            <a:schemeClr val="tx1"/>
          </a:solidFill>
          <a:latin typeface="+mn-lt"/>
          <a:ea typeface="+mn-ea"/>
        </a:defRPr>
      </a:lvl3pPr>
      <a:lvl4pPr marL="1692275" indent="-241300" algn="l" rtl="0" eaLnBrk="1" fontAlgn="base" hangingPunct="1">
        <a:spcBef>
          <a:spcPct val="20000"/>
        </a:spcBef>
        <a:spcAft>
          <a:spcPct val="0"/>
        </a:spcAft>
        <a:buFont typeface="Arial" panose="020B0604020202020204" pitchFamily="34" charset="0"/>
        <a:buChar char="–"/>
        <a:defRPr sz="2100">
          <a:solidFill>
            <a:schemeClr val="tx1"/>
          </a:solidFill>
          <a:latin typeface="+mn-lt"/>
          <a:ea typeface="+mn-ea"/>
        </a:defRPr>
      </a:lvl4pPr>
      <a:lvl5pPr marL="2176780" indent="-241300" algn="l" rtl="0" eaLnBrk="1" fontAlgn="base" hangingPunct="1">
        <a:spcBef>
          <a:spcPct val="20000"/>
        </a:spcBef>
        <a:spcAft>
          <a:spcPct val="0"/>
        </a:spcAft>
        <a:buFont typeface="Arial" panose="020B0604020202020204" pitchFamily="34" charset="0"/>
        <a:buChar char="»"/>
        <a:defRPr sz="2100">
          <a:solidFill>
            <a:schemeClr val="tx1"/>
          </a:solidFill>
          <a:latin typeface="+mn-lt"/>
          <a:ea typeface="+mn-ea"/>
        </a:defRPr>
      </a:lvl5pPr>
      <a:lvl6pPr marL="2660650" indent="-241935" algn="l" rtl="0" eaLnBrk="1" fontAlgn="base" hangingPunct="1">
        <a:spcBef>
          <a:spcPct val="20000"/>
        </a:spcBef>
        <a:spcAft>
          <a:spcPct val="0"/>
        </a:spcAft>
        <a:buFont typeface="Arial" panose="020B0604020202020204" pitchFamily="34" charset="0"/>
        <a:buChar char="»"/>
        <a:defRPr sz="2115">
          <a:solidFill>
            <a:schemeClr val="tx1"/>
          </a:solidFill>
          <a:latin typeface="+mn-lt"/>
          <a:ea typeface="+mn-ea"/>
        </a:defRPr>
      </a:lvl6pPr>
      <a:lvl7pPr marL="3144520" indent="-241935" algn="l" rtl="0" eaLnBrk="1" fontAlgn="base" hangingPunct="1">
        <a:spcBef>
          <a:spcPct val="20000"/>
        </a:spcBef>
        <a:spcAft>
          <a:spcPct val="0"/>
        </a:spcAft>
        <a:buFont typeface="Arial" panose="020B0604020202020204" pitchFamily="34" charset="0"/>
        <a:buChar char="»"/>
        <a:defRPr sz="2115">
          <a:solidFill>
            <a:schemeClr val="tx1"/>
          </a:solidFill>
          <a:latin typeface="+mn-lt"/>
          <a:ea typeface="+mn-ea"/>
        </a:defRPr>
      </a:lvl7pPr>
      <a:lvl8pPr marL="3628390" indent="-241935" algn="l" rtl="0" eaLnBrk="1" fontAlgn="base" hangingPunct="1">
        <a:spcBef>
          <a:spcPct val="20000"/>
        </a:spcBef>
        <a:spcAft>
          <a:spcPct val="0"/>
        </a:spcAft>
        <a:buFont typeface="Arial" panose="020B0604020202020204" pitchFamily="34" charset="0"/>
        <a:buChar char="»"/>
        <a:defRPr sz="2115">
          <a:solidFill>
            <a:schemeClr val="tx1"/>
          </a:solidFill>
          <a:latin typeface="+mn-lt"/>
          <a:ea typeface="+mn-ea"/>
        </a:defRPr>
      </a:lvl8pPr>
      <a:lvl9pPr marL="4112260" indent="-241935" algn="l" rtl="0" eaLnBrk="1" fontAlgn="base" hangingPunct="1">
        <a:spcBef>
          <a:spcPct val="20000"/>
        </a:spcBef>
        <a:spcAft>
          <a:spcPct val="0"/>
        </a:spcAft>
        <a:buFont typeface="Arial" panose="020B0604020202020204" pitchFamily="34" charset="0"/>
        <a:buChar char="»"/>
        <a:defRPr sz="2115">
          <a:solidFill>
            <a:schemeClr val="tx1"/>
          </a:solidFill>
          <a:latin typeface="+mn-lt"/>
          <a:ea typeface="+mn-ea"/>
        </a:defRPr>
      </a:lvl9pPr>
    </p:bodyStyle>
    <p:otherStyle>
      <a:defPPr>
        <a:defRPr lang="zh-CN"/>
      </a:defPPr>
      <a:lvl1pPr marL="0" algn="l" defTabSz="967740" rtl="0" eaLnBrk="1" latinLnBrk="0" hangingPunct="1">
        <a:defRPr sz="1905" kern="1200">
          <a:solidFill>
            <a:schemeClr val="tx1"/>
          </a:solidFill>
          <a:latin typeface="+mn-lt"/>
          <a:ea typeface="+mn-ea"/>
          <a:cs typeface="+mn-cs"/>
        </a:defRPr>
      </a:lvl1pPr>
      <a:lvl2pPr marL="483870" algn="l" defTabSz="967740" rtl="0" eaLnBrk="1" latinLnBrk="0" hangingPunct="1">
        <a:defRPr sz="1905" kern="1200">
          <a:solidFill>
            <a:schemeClr val="tx1"/>
          </a:solidFill>
          <a:latin typeface="+mn-lt"/>
          <a:ea typeface="+mn-ea"/>
          <a:cs typeface="+mn-cs"/>
        </a:defRPr>
      </a:lvl2pPr>
      <a:lvl3pPr marL="967740" algn="l" defTabSz="967740" rtl="0" eaLnBrk="1" latinLnBrk="0" hangingPunct="1">
        <a:defRPr sz="1905" kern="1200">
          <a:solidFill>
            <a:schemeClr val="tx1"/>
          </a:solidFill>
          <a:latin typeface="+mn-lt"/>
          <a:ea typeface="+mn-ea"/>
          <a:cs typeface="+mn-cs"/>
        </a:defRPr>
      </a:lvl3pPr>
      <a:lvl4pPr marL="1450975" algn="l" defTabSz="967740" rtl="0" eaLnBrk="1" latinLnBrk="0" hangingPunct="1">
        <a:defRPr sz="1905" kern="1200">
          <a:solidFill>
            <a:schemeClr val="tx1"/>
          </a:solidFill>
          <a:latin typeface="+mn-lt"/>
          <a:ea typeface="+mn-ea"/>
          <a:cs typeface="+mn-cs"/>
        </a:defRPr>
      </a:lvl4pPr>
      <a:lvl5pPr marL="1934845" algn="l" defTabSz="967740" rtl="0" eaLnBrk="1" latinLnBrk="0" hangingPunct="1">
        <a:defRPr sz="1905" kern="1200">
          <a:solidFill>
            <a:schemeClr val="tx1"/>
          </a:solidFill>
          <a:latin typeface="+mn-lt"/>
          <a:ea typeface="+mn-ea"/>
          <a:cs typeface="+mn-cs"/>
        </a:defRPr>
      </a:lvl5pPr>
      <a:lvl6pPr marL="2418715" algn="l" defTabSz="967740" rtl="0" eaLnBrk="1" latinLnBrk="0" hangingPunct="1">
        <a:defRPr sz="1905" kern="1200">
          <a:solidFill>
            <a:schemeClr val="tx1"/>
          </a:solidFill>
          <a:latin typeface="+mn-lt"/>
          <a:ea typeface="+mn-ea"/>
          <a:cs typeface="+mn-cs"/>
        </a:defRPr>
      </a:lvl6pPr>
      <a:lvl7pPr marL="2902585" algn="l" defTabSz="967740" rtl="0" eaLnBrk="1" latinLnBrk="0" hangingPunct="1">
        <a:defRPr sz="1905" kern="1200">
          <a:solidFill>
            <a:schemeClr val="tx1"/>
          </a:solidFill>
          <a:latin typeface="+mn-lt"/>
          <a:ea typeface="+mn-ea"/>
          <a:cs typeface="+mn-cs"/>
        </a:defRPr>
      </a:lvl7pPr>
      <a:lvl8pPr marL="3386455" algn="l" defTabSz="967740" rtl="0" eaLnBrk="1" latinLnBrk="0" hangingPunct="1">
        <a:defRPr sz="1905" kern="1200">
          <a:solidFill>
            <a:schemeClr val="tx1"/>
          </a:solidFill>
          <a:latin typeface="+mn-lt"/>
          <a:ea typeface="+mn-ea"/>
          <a:cs typeface="+mn-cs"/>
        </a:defRPr>
      </a:lvl8pPr>
      <a:lvl9pPr marL="3870325" algn="l" defTabSz="967740" rtl="0" eaLnBrk="1" latinLnBrk="0" hangingPunct="1">
        <a:defRPr sz="190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3.xml"/><Relationship Id="rId1" Type="http://schemas.openxmlformats.org/officeDocument/2006/relationships/vmlDrawing" Target="../drawings/vmlDrawing1.vml"/><Relationship Id="rId4" Type="http://schemas.openxmlformats.org/officeDocument/2006/relationships/image" Target="../media/image4.emf"/></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6.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8.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0.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3.xml"/><Relationship Id="rId1" Type="http://schemas.openxmlformats.org/officeDocument/2006/relationships/vmlDrawing" Target="../drawings/vmlDrawing2.vml"/><Relationship Id="rId4" Type="http://schemas.openxmlformats.org/officeDocument/2006/relationships/image" Target="../media/image5.emf"/></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2.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3.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3.xml"/><Relationship Id="rId1" Type="http://schemas.openxmlformats.org/officeDocument/2006/relationships/vmlDrawing" Target="../drawings/vmlDrawing3.vml"/><Relationship Id="rId4" Type="http://schemas.openxmlformats.org/officeDocument/2006/relationships/image" Target="../media/image6.emf"/></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4.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5.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6.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7.xml"/></Relationships>
</file>

<file path=ppt/slides/_rels/slide3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s://edu.tipdm.org/" TargetMode="External"/><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hyperlink" Target="http://www.tipdm.com/pxdt/index.jhtm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5351868" y="2448398"/>
            <a:ext cx="6544007" cy="1258297"/>
          </a:xfrm>
        </p:spPr>
        <p:txBody>
          <a:bodyPr/>
          <a:lstStyle/>
          <a:p>
            <a:r>
              <a:rPr lang="zh-CN" altLang="en-US" sz="4000" dirty="0">
                <a:cs typeface="Times New Roman" panose="02020603050405020304" pitchFamily="18" charset="0"/>
                <a:sym typeface="+mn-ea"/>
              </a:rPr>
              <a:t>使用</a:t>
            </a:r>
            <a:r>
              <a:rPr lang="en-US" altLang="zh-CN" sz="4000" dirty="0">
                <a:cs typeface="Times New Roman" panose="02020603050405020304" pitchFamily="18" charset="0"/>
                <a:sym typeface="+mn-ea"/>
              </a:rPr>
              <a:t>scikit-learn</a:t>
            </a:r>
            <a:r>
              <a:rPr lang="zh-CN" altLang="en-US" sz="4000" dirty="0">
                <a:cs typeface="Times New Roman" panose="02020603050405020304" pitchFamily="18" charset="0"/>
                <a:sym typeface="+mn-ea"/>
              </a:rPr>
              <a:t>构建模型</a:t>
            </a:r>
            <a:endParaRPr lang="zh-CN" altLang="en-US" sz="4000" dirty="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将数据集划分为训练集和测试集</a:t>
            </a:r>
          </a:p>
        </p:txBody>
      </p:sp>
      <p:sp>
        <p:nvSpPr>
          <p:cNvPr id="16" name="文本框 15"/>
          <p:cNvSpPr txBox="1"/>
          <p:nvPr/>
        </p:nvSpPr>
        <p:spPr>
          <a:xfrm flipH="1">
            <a:off x="5813425" y="5796915"/>
            <a:ext cx="5621020" cy="368300"/>
          </a:xfrm>
          <a:prstGeom prst="rect">
            <a:avLst/>
          </a:prstGeom>
          <a:solidFill>
            <a:schemeClr val="bg1">
              <a:lumMod val="85000"/>
            </a:schemeClr>
          </a:solidFill>
        </p:spPr>
        <p:txBody>
          <a:bodyPr wrap="square" rtlCol="0">
            <a:spAutoFit/>
          </a:bodyPr>
          <a:lstStyle/>
          <a:p>
            <a:r>
              <a:rPr lang="zh-CN"/>
              <a:t>查看对应信息只需</a:t>
            </a:r>
            <a:r>
              <a:rPr lang="en-US" altLang="zh-CN"/>
              <a:t>print</a:t>
            </a:r>
            <a:r>
              <a:rPr lang="zh-CN" altLang="en-US"/>
              <a:t>（）输入对应变量名</a:t>
            </a:r>
            <a:r>
              <a:rPr lang="en-US" altLang="zh-CN"/>
              <a:t>.shape</a:t>
            </a:r>
            <a:r>
              <a:rPr lang="zh-CN" altLang="en-US"/>
              <a:t>即可</a:t>
            </a:r>
          </a:p>
        </p:txBody>
      </p:sp>
      <p:sp>
        <p:nvSpPr>
          <p:cNvPr id="2" name="文本框 1"/>
          <p:cNvSpPr txBox="1"/>
          <p:nvPr/>
        </p:nvSpPr>
        <p:spPr>
          <a:xfrm>
            <a:off x="1081405" y="3298825"/>
            <a:ext cx="9781540" cy="1470025"/>
          </a:xfrm>
          <a:prstGeom prst="rect">
            <a:avLst/>
          </a:prstGeom>
          <a:noFill/>
          <a:ln w="25400" cmpd="sng">
            <a:solidFill>
              <a:srgbClr val="FF0000"/>
            </a:solidFill>
            <a:prstDash val="sysDash"/>
          </a:ln>
        </p:spPr>
        <p:txBody>
          <a:bodyPr wrap="square" rtlCol="0">
            <a:noAutofit/>
          </a:bodyPr>
          <a:lstStyle/>
          <a:p>
            <a:endParaRPr lang="zh-CN" altLang="en-US"/>
          </a:p>
        </p:txBody>
      </p:sp>
      <p:cxnSp>
        <p:nvCxnSpPr>
          <p:cNvPr id="6" name="曲线连接符 5"/>
          <p:cNvCxnSpPr>
            <a:stCxn id="2" idx="2"/>
            <a:endCxn id="16" idx="0"/>
          </p:cNvCxnSpPr>
          <p:nvPr/>
        </p:nvCxnSpPr>
        <p:spPr>
          <a:xfrm rot="5400000" flipV="1">
            <a:off x="6784023" y="3957003"/>
            <a:ext cx="1028065" cy="2651760"/>
          </a:xfrm>
          <a:prstGeom prst="curvedConnector3">
            <a:avLst>
              <a:gd name="adj1" fmla="val 50000"/>
            </a:avLst>
          </a:prstGeom>
          <a:ln>
            <a:solidFill>
              <a:schemeClr val="accent3">
                <a:lumMod val="75000"/>
              </a:schemeClr>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2530" name="内容占位符 1"/>
          <p:cNvSpPr>
            <a:spLocks noGrp="1"/>
          </p:cNvSpPr>
          <p:nvPr/>
        </p:nvSpPr>
        <p:spPr>
          <a:xfrm>
            <a:off x="327299" y="1055167"/>
            <a:ext cx="11107601" cy="4339721"/>
          </a:xfrm>
          <a:prstGeom prst="rect">
            <a:avLst/>
          </a:prstGeom>
          <a:noFill/>
          <a:ln>
            <a:noFill/>
          </a:ln>
        </p:spPr>
        <p:txBody>
          <a:bodyPr vert="horz" wrap="square" lIns="91440" tIns="45720" rIns="91440" bIns="45720" numCol="1" anchor="t" anchorCtr="0" compatLnSpc="1">
            <a:noAutofit/>
          </a:bodyPr>
          <a:lstStyle>
            <a:lvl1pPr marL="362585" indent="-362585" algn="l" rtl="0" eaLnBrk="1" fontAlgn="base" hangingPunct="1">
              <a:lnSpc>
                <a:spcPct val="150000"/>
              </a:lnSpc>
              <a:spcBef>
                <a:spcPct val="20000"/>
              </a:spcBef>
              <a:spcAft>
                <a:spcPct val="0"/>
              </a:spcAft>
              <a:buClr>
                <a:srgbClr val="032089"/>
              </a:buClr>
              <a:buFont typeface="Wingdings" panose="05000000000000000000" pitchFamily="2" charset="2"/>
              <a:buChar char="Ø"/>
              <a:defRPr sz="1800" b="0" baseline="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86130" indent="-301625" algn="l" rtl="0" eaLnBrk="1" fontAlgn="base" hangingPunct="1">
              <a:lnSpc>
                <a:spcPct val="130000"/>
              </a:lnSpc>
              <a:spcBef>
                <a:spcPct val="20000"/>
              </a:spcBef>
              <a:spcAft>
                <a:spcPct val="0"/>
              </a:spcAft>
              <a:buClr>
                <a:srgbClr val="032089"/>
              </a:buClr>
              <a:buFont typeface="Wingdings" panose="05000000000000000000" pitchFamily="2" charset="2"/>
              <a:buChar char="l"/>
              <a:defRPr sz="2330" b="0">
                <a:solidFill>
                  <a:schemeClr val="tx1"/>
                </a:solidFill>
                <a:latin typeface="微软雅黑" panose="020B0503020204020204" charset="-122"/>
                <a:ea typeface="微软雅黑" panose="020B0503020204020204" charset="-122"/>
              </a:defRPr>
            </a:lvl2pPr>
            <a:lvl3pPr marL="1208405" indent="-241300" algn="l" rtl="0" eaLnBrk="1" fontAlgn="base" hangingPunct="1">
              <a:spcBef>
                <a:spcPct val="20000"/>
              </a:spcBef>
              <a:spcAft>
                <a:spcPct val="0"/>
              </a:spcAft>
              <a:buFont typeface="Arial" panose="020B0604020202020204" pitchFamily="34" charset="0"/>
              <a:buChar char="•"/>
              <a:defRPr sz="1905" b="0">
                <a:solidFill>
                  <a:schemeClr val="tx1"/>
                </a:solidFill>
                <a:latin typeface="微软雅黑" panose="020B0503020204020204" charset="-122"/>
                <a:ea typeface="微软雅黑" panose="020B0503020204020204" charset="-122"/>
              </a:defRPr>
            </a:lvl3pPr>
            <a:lvl4pPr marL="1692275" indent="-241300" algn="l" rtl="0" eaLnBrk="1" fontAlgn="base" hangingPunct="1">
              <a:spcBef>
                <a:spcPct val="20000"/>
              </a:spcBef>
              <a:spcAft>
                <a:spcPct val="0"/>
              </a:spcAft>
              <a:buFont typeface="Arial" panose="020B0604020202020204" pitchFamily="34" charset="0"/>
              <a:buChar char="–"/>
              <a:defRPr sz="1905" b="0">
                <a:solidFill>
                  <a:schemeClr val="tx1"/>
                </a:solidFill>
                <a:latin typeface="微软雅黑" panose="020B0503020204020204" charset="-122"/>
                <a:ea typeface="微软雅黑" panose="020B0503020204020204" charset="-122"/>
              </a:defRPr>
            </a:lvl4pPr>
            <a:lvl5pPr marL="2176780" indent="-241300" algn="l" rtl="0" eaLnBrk="1" fontAlgn="base" hangingPunct="1">
              <a:spcBef>
                <a:spcPct val="20000"/>
              </a:spcBef>
              <a:spcAft>
                <a:spcPct val="0"/>
              </a:spcAft>
              <a:buFont typeface="Arial" panose="020B0604020202020204" pitchFamily="34" charset="0"/>
              <a:buChar char="»"/>
              <a:defRPr sz="1905" b="0">
                <a:solidFill>
                  <a:schemeClr val="tx1"/>
                </a:solidFill>
                <a:latin typeface="微软雅黑" panose="020B0503020204020204" charset="-122"/>
                <a:ea typeface="微软雅黑" panose="020B0503020204020204" charset="-122"/>
              </a:defRPr>
            </a:lvl5pPr>
            <a:lvl6pPr marL="2660650" indent="-241935" algn="l" rtl="0" eaLnBrk="1" fontAlgn="base" hangingPunct="1">
              <a:spcBef>
                <a:spcPct val="20000"/>
              </a:spcBef>
              <a:spcAft>
                <a:spcPct val="0"/>
              </a:spcAft>
              <a:buFont typeface="Arial" panose="020B0604020202020204" pitchFamily="34" charset="0"/>
              <a:buChar char="»"/>
              <a:defRPr sz="2115">
                <a:solidFill>
                  <a:schemeClr val="tx1"/>
                </a:solidFill>
                <a:latin typeface="+mn-lt"/>
                <a:ea typeface="+mn-ea"/>
              </a:defRPr>
            </a:lvl6pPr>
            <a:lvl7pPr marL="3144520" indent="-241935" algn="l" rtl="0" eaLnBrk="1" fontAlgn="base" hangingPunct="1">
              <a:spcBef>
                <a:spcPct val="20000"/>
              </a:spcBef>
              <a:spcAft>
                <a:spcPct val="0"/>
              </a:spcAft>
              <a:buFont typeface="Arial" panose="020B0604020202020204" pitchFamily="34" charset="0"/>
              <a:buChar char="»"/>
              <a:defRPr sz="2115">
                <a:solidFill>
                  <a:schemeClr val="tx1"/>
                </a:solidFill>
                <a:latin typeface="+mn-lt"/>
                <a:ea typeface="+mn-ea"/>
              </a:defRPr>
            </a:lvl7pPr>
            <a:lvl8pPr marL="3628390" indent="-241935" algn="l" rtl="0" eaLnBrk="1" fontAlgn="base" hangingPunct="1">
              <a:spcBef>
                <a:spcPct val="20000"/>
              </a:spcBef>
              <a:spcAft>
                <a:spcPct val="0"/>
              </a:spcAft>
              <a:buFont typeface="Arial" panose="020B0604020202020204" pitchFamily="34" charset="0"/>
              <a:buChar char="»"/>
              <a:defRPr sz="2115">
                <a:solidFill>
                  <a:schemeClr val="tx1"/>
                </a:solidFill>
                <a:latin typeface="+mn-lt"/>
                <a:ea typeface="+mn-ea"/>
              </a:defRPr>
            </a:lvl8pPr>
            <a:lvl9pPr marL="4112260" indent="-241935" algn="l" rtl="0" eaLnBrk="1" fontAlgn="base" hangingPunct="1">
              <a:spcBef>
                <a:spcPct val="20000"/>
              </a:spcBef>
              <a:spcAft>
                <a:spcPct val="0"/>
              </a:spcAft>
              <a:buFont typeface="Arial" panose="020B0604020202020204" pitchFamily="34" charset="0"/>
              <a:buChar char="»"/>
              <a:defRPr sz="2115">
                <a:solidFill>
                  <a:schemeClr val="tx1"/>
                </a:solidFill>
                <a:latin typeface="+mn-lt"/>
                <a:ea typeface="+mn-ea"/>
              </a:defRPr>
            </a:lvl9pPr>
          </a:lstStyle>
          <a:p>
            <a:pPr marL="361950" indent="-361950"/>
            <a:r>
              <a:rPr lang="zh-CN" altLang="en-US" dirty="0"/>
              <a:t>train_test_split函数可分别将传入的数据集划分为训练集和测试集。</a:t>
            </a:r>
          </a:p>
          <a:p>
            <a:pPr marL="361950" indent="-361950"/>
            <a:r>
              <a:rPr lang="zh-CN" altLang="en-US" dirty="0"/>
              <a:t>如果传入的是一组数据集，那么生成的就是这一组数据集随机划分后的训练集和测试集，总共两组。</a:t>
            </a:r>
          </a:p>
          <a:p>
            <a:pPr marL="361950" indent="-361950"/>
            <a:r>
              <a:rPr lang="zh-CN" altLang="en-US" dirty="0"/>
              <a:t>如果传入的是两组数据集，则生成的训练集和测试集分别两组，总共4组。</a:t>
            </a:r>
          </a:p>
          <a:p>
            <a:pPr marL="361950" indent="-361950"/>
            <a:r>
              <a:rPr lang="zh-CN" altLang="en-US" dirty="0"/>
              <a:t>将breast_cancer数据集划分为训练集和测试集，如以下代码。</a:t>
            </a:r>
          </a:p>
          <a:p>
            <a:pPr marL="0" indent="0">
              <a:buNone/>
            </a:pPr>
            <a:endParaRPr lang="zh-CN" altLang="en-US" dirty="0"/>
          </a:p>
          <a:p>
            <a:pPr marL="720090">
              <a:spcBef>
                <a:spcPts val="0"/>
              </a:spcBef>
              <a:buFont typeface="Arial" panose="020B0604020202020204" pitchFamily="34" charset="0"/>
              <a:buChar char="•"/>
            </a:pPr>
            <a:r>
              <a:rPr lang="zh-CN" altLang="zh-CN" kern="100" dirty="0">
                <a:effectLst/>
                <a:sym typeface="+mn-ea"/>
              </a:rPr>
              <a:t>from sklearn.model_selection import train_test_split</a:t>
            </a:r>
            <a:r>
              <a:rPr lang="zh-CN" altLang="en-US">
                <a:sym typeface="+mn-ea"/>
              </a:rPr>
              <a:t>  # 加载</a:t>
            </a:r>
            <a:r>
              <a:rPr lang="en-US" altLang="zh-CN">
                <a:sym typeface="+mn-ea"/>
              </a:rPr>
              <a:t>diabetes</a:t>
            </a:r>
            <a:r>
              <a:rPr lang="zh-CN" altLang="en-US">
                <a:sym typeface="+mn-ea"/>
              </a:rPr>
              <a:t>数据集</a:t>
            </a:r>
            <a:endParaRPr lang="zh-CN" altLang="zh-CN" kern="100" dirty="0">
              <a:effectLst/>
              <a:latin typeface="Times New Roman" panose="02020603050405020304" pitchFamily="18" charset="0"/>
              <a:ea typeface="宋体" panose="02010600030101010101" pitchFamily="2" charset="-122"/>
              <a:cs typeface="Times New Roman" panose="02020603050405020304" pitchFamily="18" charset="0"/>
            </a:endParaRPr>
          </a:p>
          <a:p>
            <a:pPr marL="720090">
              <a:spcBef>
                <a:spcPts val="0"/>
              </a:spcBef>
              <a:buFont typeface="Arial" panose="020B0604020202020204" pitchFamily="34" charset="0"/>
              <a:buChar char="•"/>
            </a:pPr>
            <a:r>
              <a:rPr lang="zh-CN" altLang="zh-CN" kern="100" dirty="0">
                <a:effectLst/>
                <a:sym typeface="+mn-ea"/>
              </a:rPr>
              <a:t>diabetes_data_train, diabetes_data_test, diabetes_target_train, diabetes_target_test = </a:t>
            </a:r>
            <a:r>
              <a:rPr lang="en-US" altLang="zh-CN" kern="100" dirty="0">
                <a:effectLst/>
                <a:sym typeface="+mn-ea"/>
              </a:rPr>
              <a:t>\</a:t>
            </a:r>
            <a:r>
              <a:rPr lang="zh-CN" altLang="en-US">
                <a:sym typeface="+mn-ea"/>
              </a:rPr>
              <a:t>  # 定义变量名</a:t>
            </a:r>
            <a:endParaRPr lang="zh-CN" altLang="zh-CN" kern="100" dirty="0">
              <a:effectLst/>
              <a:latin typeface="Times New Roman" panose="02020603050405020304" pitchFamily="18" charset="0"/>
              <a:ea typeface="宋体" panose="02010600030101010101" pitchFamily="2" charset="-122"/>
              <a:cs typeface="Times New Roman" panose="02020603050405020304" pitchFamily="18" charset="0"/>
            </a:endParaRPr>
          </a:p>
          <a:p>
            <a:pPr marL="720090">
              <a:spcBef>
                <a:spcPts val="0"/>
              </a:spcBef>
              <a:buFont typeface="Arial" panose="020B0604020202020204" pitchFamily="34" charset="0"/>
              <a:buChar char="•"/>
            </a:pPr>
            <a:r>
              <a:rPr lang="zh-CN" altLang="zh-CN" kern="100" dirty="0">
                <a:effectLst/>
                <a:sym typeface="+mn-ea"/>
              </a:rPr>
              <a:t>train_test_split(diabetes_data, diabetes_target, test_size=0.2, random_state=42) </a:t>
            </a:r>
            <a:r>
              <a:rPr lang="zh-CN" altLang="en-US">
                <a:sym typeface="+mn-ea"/>
              </a:rPr>
              <a:t>  # 调用函数划分数据集</a:t>
            </a:r>
            <a:endParaRPr lang="zh-CN" altLang="en-US"/>
          </a:p>
          <a:p>
            <a:pPr marL="361950" indent="-361950"/>
            <a:endParaRPr lang="zh-CN" altLang="en-US" dirty="0"/>
          </a:p>
          <a:p>
            <a:pPr marL="361950" indent="-361950"/>
            <a:endParaRPr lang="zh-CN" altLang="en-US" dirty="0"/>
          </a:p>
          <a:p>
            <a:pPr marL="361950" indent="-361950"/>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2530">
                                            <p:txEl>
                                              <p:pRg st="1" end="1"/>
                                            </p:txEl>
                                          </p:spTgt>
                                        </p:tgtEl>
                                        <p:attrNameLst>
                                          <p:attrName>style.visibility</p:attrName>
                                        </p:attrNameLst>
                                      </p:cBhvr>
                                      <p:to>
                                        <p:strVal val="visible"/>
                                      </p:to>
                                    </p:set>
                                    <p:anim calcmode="lin" valueType="num">
                                      <p:cBhvr additive="base">
                                        <p:cTn id="7" dur="500" fill="hold"/>
                                        <p:tgtEl>
                                          <p:spTgt spid="22530">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253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2530">
                                            <p:txEl>
                                              <p:pRg st="2" end="2"/>
                                            </p:txEl>
                                          </p:spTgt>
                                        </p:tgtEl>
                                        <p:attrNameLst>
                                          <p:attrName>style.visibility</p:attrName>
                                        </p:attrNameLst>
                                      </p:cBhvr>
                                      <p:to>
                                        <p:strVal val="visible"/>
                                      </p:to>
                                    </p:set>
                                    <p:anim calcmode="lin" valueType="num">
                                      <p:cBhvr additive="base">
                                        <p:cTn id="13" dur="500" fill="hold"/>
                                        <p:tgtEl>
                                          <p:spTgt spid="22530">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253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2530">
                                            <p:txEl>
                                              <p:pRg st="3" end="3"/>
                                            </p:txEl>
                                          </p:spTgt>
                                        </p:tgtEl>
                                        <p:attrNameLst>
                                          <p:attrName>style.visibility</p:attrName>
                                        </p:attrNameLst>
                                      </p:cBhvr>
                                      <p:to>
                                        <p:strVal val="visible"/>
                                      </p:to>
                                    </p:set>
                                    <p:anim calcmode="lin" valueType="num">
                                      <p:cBhvr additive="base">
                                        <p:cTn id="19" dur="500" fill="hold"/>
                                        <p:tgtEl>
                                          <p:spTgt spid="22530">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2530">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2530">
                                            <p:txEl>
                                              <p:pRg st="5" end="5"/>
                                            </p:txEl>
                                          </p:spTgt>
                                        </p:tgtEl>
                                        <p:attrNameLst>
                                          <p:attrName>style.visibility</p:attrName>
                                        </p:attrNameLst>
                                      </p:cBhvr>
                                      <p:to>
                                        <p:strVal val="visible"/>
                                      </p:to>
                                    </p:set>
                                    <p:anim calcmode="lin" valueType="num">
                                      <p:cBhvr additive="base">
                                        <p:cTn id="25" dur="500" fill="hold"/>
                                        <p:tgtEl>
                                          <p:spTgt spid="22530">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2530">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22530">
                                            <p:txEl>
                                              <p:pRg st="6" end="6"/>
                                            </p:txEl>
                                          </p:spTgt>
                                        </p:tgtEl>
                                        <p:attrNameLst>
                                          <p:attrName>style.visibility</p:attrName>
                                        </p:attrNameLst>
                                      </p:cBhvr>
                                      <p:to>
                                        <p:strVal val="visible"/>
                                      </p:to>
                                    </p:set>
                                    <p:anim calcmode="lin" valueType="num">
                                      <p:cBhvr additive="base">
                                        <p:cTn id="29" dur="500" fill="hold"/>
                                        <p:tgtEl>
                                          <p:spTgt spid="22530">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22530">
                                            <p:txEl>
                                              <p:pRg st="6" end="6"/>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22530">
                                            <p:txEl>
                                              <p:pRg st="7" end="7"/>
                                            </p:txEl>
                                          </p:spTgt>
                                        </p:tgtEl>
                                        <p:attrNameLst>
                                          <p:attrName>style.visibility</p:attrName>
                                        </p:attrNameLst>
                                      </p:cBhvr>
                                      <p:to>
                                        <p:strVal val="visible"/>
                                      </p:to>
                                    </p:set>
                                    <p:anim calcmode="lin" valueType="num">
                                      <p:cBhvr additive="base">
                                        <p:cTn id="33" dur="500" fill="hold"/>
                                        <p:tgtEl>
                                          <p:spTgt spid="22530">
                                            <p:txEl>
                                              <p:pRg st="7" end="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22530">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2" nodeType="clickEffect">
                                  <p:stCondLst>
                                    <p:cond delay="0"/>
                                  </p:stCondLst>
                                  <p:childTnLst>
                                    <p:set>
                                      <p:cBhvr>
                                        <p:cTn id="38" dur="1" fill="hold">
                                          <p:stCondLst>
                                            <p:cond delay="0"/>
                                          </p:stCondLst>
                                        </p:cTn>
                                        <p:tgtEl>
                                          <p:spTgt spid="2"/>
                                        </p:tgtEl>
                                        <p:attrNameLst>
                                          <p:attrName>style.visibility</p:attrName>
                                        </p:attrNameLst>
                                      </p:cBhvr>
                                      <p:to>
                                        <p:strVal val="visible"/>
                                      </p:to>
                                    </p:set>
                                    <p:anim calcmode="lin" valueType="num">
                                      <p:cBhvr additive="base">
                                        <p:cTn id="39" dur="500" fill="hold"/>
                                        <p:tgtEl>
                                          <p:spTgt spid="2"/>
                                        </p:tgtEl>
                                        <p:attrNameLst>
                                          <p:attrName>ppt_x</p:attrName>
                                        </p:attrNameLst>
                                      </p:cBhvr>
                                      <p:tavLst>
                                        <p:tav tm="0">
                                          <p:val>
                                            <p:strVal val="#ppt_x"/>
                                          </p:val>
                                        </p:tav>
                                        <p:tav tm="100000">
                                          <p:val>
                                            <p:strVal val="#ppt_x"/>
                                          </p:val>
                                        </p:tav>
                                      </p:tavLst>
                                    </p:anim>
                                    <p:anim calcmode="lin" valueType="num">
                                      <p:cBhvr additive="base">
                                        <p:cTn id="4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6"/>
                                        </p:tgtEl>
                                        <p:attrNameLst>
                                          <p:attrName>style.visibility</p:attrName>
                                        </p:attrNameLst>
                                      </p:cBhvr>
                                      <p:to>
                                        <p:strVal val="visible"/>
                                      </p:to>
                                    </p:set>
                                    <p:anim calcmode="lin" valueType="num">
                                      <p:cBhvr additive="base">
                                        <p:cTn id="45" dur="500" fill="hold"/>
                                        <p:tgtEl>
                                          <p:spTgt spid="6"/>
                                        </p:tgtEl>
                                        <p:attrNameLst>
                                          <p:attrName>ppt_x</p:attrName>
                                        </p:attrNameLst>
                                      </p:cBhvr>
                                      <p:tavLst>
                                        <p:tav tm="0">
                                          <p:val>
                                            <p:strVal val="#ppt_x"/>
                                          </p:val>
                                        </p:tav>
                                        <p:tav tm="100000">
                                          <p:val>
                                            <p:strVal val="#ppt_x"/>
                                          </p:val>
                                        </p:tav>
                                      </p:tavLst>
                                    </p:anim>
                                    <p:anim calcmode="lin" valueType="num">
                                      <p:cBhvr additive="base">
                                        <p:cTn id="46" dur="500" fill="hold"/>
                                        <p:tgtEl>
                                          <p:spTgt spid="6"/>
                                        </p:tgtEl>
                                        <p:attrNameLst>
                                          <p:attrName>ppt_y</p:attrName>
                                        </p:attrNameLst>
                                      </p:cBhvr>
                                      <p:tavLst>
                                        <p:tav tm="0">
                                          <p:val>
                                            <p:strVal val="1+#ppt_h/2"/>
                                          </p:val>
                                        </p:tav>
                                        <p:tav tm="100000">
                                          <p:val>
                                            <p:strVal val="#ppt_y"/>
                                          </p:val>
                                        </p:tav>
                                      </p:tavLst>
                                    </p:anim>
                                  </p:childTnLst>
                                </p:cTn>
                              </p:par>
                              <p:par>
                                <p:cTn id="47" presetID="2" presetClass="entr" presetSubtype="4" fill="hold" grpId="2" nodeType="withEffect">
                                  <p:stCondLst>
                                    <p:cond delay="0"/>
                                  </p:stCondLst>
                                  <p:childTnLst>
                                    <p:set>
                                      <p:cBhvr>
                                        <p:cTn id="48" dur="1" fill="hold">
                                          <p:stCondLst>
                                            <p:cond delay="0"/>
                                          </p:stCondLst>
                                        </p:cTn>
                                        <p:tgtEl>
                                          <p:spTgt spid="16"/>
                                        </p:tgtEl>
                                        <p:attrNameLst>
                                          <p:attrName>style.visibility</p:attrName>
                                        </p:attrNameLst>
                                      </p:cBhvr>
                                      <p:to>
                                        <p:strVal val="visible"/>
                                      </p:to>
                                    </p:set>
                                    <p:anim calcmode="lin" valueType="num">
                                      <p:cBhvr additive="base">
                                        <p:cTn id="49" dur="500" fill="hold"/>
                                        <p:tgtEl>
                                          <p:spTgt spid="16"/>
                                        </p:tgtEl>
                                        <p:attrNameLst>
                                          <p:attrName>ppt_x</p:attrName>
                                        </p:attrNameLst>
                                      </p:cBhvr>
                                      <p:tavLst>
                                        <p:tav tm="0">
                                          <p:val>
                                            <p:strVal val="#ppt_x"/>
                                          </p:val>
                                        </p:tav>
                                        <p:tav tm="100000">
                                          <p:val>
                                            <p:strVal val="#ppt_x"/>
                                          </p:val>
                                        </p:tav>
                                      </p:tavLst>
                                    </p:anim>
                                    <p:anim calcmode="lin" valueType="num">
                                      <p:cBhvr additive="base">
                                        <p:cTn id="50"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1" animBg="1"/>
      <p:bldP spid="16" grpId="2" bldLvl="0" animBg="1"/>
      <p:bldP spid="2" grpId="1" animBg="1"/>
      <p:bldP spid="2" grpId="2" bldLvl="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使用sklearn转换器进行数据预处理与降维</a:t>
            </a:r>
          </a:p>
        </p:txBody>
      </p:sp>
      <p:sp>
        <p:nvSpPr>
          <p:cNvPr id="4" name="内容占位符 3"/>
          <p:cNvSpPr>
            <a:spLocks noGrp="1"/>
          </p:cNvSpPr>
          <p:nvPr>
            <p:ph idx="1"/>
          </p:nvPr>
        </p:nvSpPr>
        <p:spPr>
          <a:xfrm>
            <a:off x="414655" y="1099185"/>
            <a:ext cx="11107420" cy="5091430"/>
          </a:xfrm>
        </p:spPr>
        <p:txBody>
          <a:bodyPr/>
          <a:lstStyle/>
          <a:p>
            <a:pPr>
              <a:spcBef>
                <a:spcPts val="0"/>
              </a:spcBef>
            </a:pP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为了帮助用户实现大量的特征处理相关操作，sklearn将相关的功能封装为转换器。</a:t>
            </a: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spcBef>
                <a:spcPts val="0"/>
              </a:spcBef>
            </a:pP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转换器主要包括3个方法：fit()、transform()和fit_transform()。转换器的3种方法及其说明如下表所示。</a:t>
            </a:r>
          </a:p>
          <a:p>
            <a:pPr marL="0" indent="0">
              <a:buNone/>
            </a:pPr>
            <a:endPar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p:graphicFrame>
        <p:nvGraphicFramePr>
          <p:cNvPr id="7" name="表格 6"/>
          <p:cNvGraphicFramePr/>
          <p:nvPr>
            <p:custDataLst>
              <p:tags r:id="rId1"/>
            </p:custDataLst>
          </p:nvPr>
        </p:nvGraphicFramePr>
        <p:xfrm>
          <a:off x="1153160" y="2346960"/>
          <a:ext cx="9719945" cy="3625215"/>
        </p:xfrm>
        <a:graphic>
          <a:graphicData uri="http://schemas.openxmlformats.org/drawingml/2006/table">
            <a:tbl>
              <a:tblPr firstRow="1" bandRow="1">
                <a:tableStyleId>{5C22544A-7EE6-4342-B048-85BDC9FD1C3A}</a:tableStyleId>
              </a:tblPr>
              <a:tblGrid>
                <a:gridCol w="1964055">
                  <a:extLst>
                    <a:ext uri="{9D8B030D-6E8A-4147-A177-3AD203B41FA5}">
                      <a16:colId xmlns:a16="http://schemas.microsoft.com/office/drawing/2014/main" val="20000"/>
                    </a:ext>
                  </a:extLst>
                </a:gridCol>
                <a:gridCol w="7755890">
                  <a:extLst>
                    <a:ext uri="{9D8B030D-6E8A-4147-A177-3AD203B41FA5}">
                      <a16:colId xmlns:a16="http://schemas.microsoft.com/office/drawing/2014/main" val="20001"/>
                    </a:ext>
                  </a:extLst>
                </a:gridCol>
              </a:tblGrid>
              <a:tr h="424815">
                <a:tc>
                  <a:txBody>
                    <a:bodyPr/>
                    <a:lstStyle/>
                    <a:p>
                      <a:pPr algn="ctr">
                        <a:buNone/>
                      </a:pPr>
                      <a:r>
                        <a:rPr lang="zh-CN" altLang="en-US" sz="1800"/>
                        <a:t>方法名称</a:t>
                      </a:r>
                    </a:p>
                  </a:txBody>
                  <a:tcPr/>
                </a:tc>
                <a:tc>
                  <a:txBody>
                    <a:bodyPr/>
                    <a:lstStyle/>
                    <a:p>
                      <a:pPr algn="ctr">
                        <a:buNone/>
                      </a:pPr>
                      <a:r>
                        <a:rPr lang="zh-CN" altLang="en-US" sz="1800" dirty="0"/>
                        <a:t>方法说明</a:t>
                      </a:r>
                    </a:p>
                  </a:txBody>
                  <a:tcPr/>
                </a:tc>
                <a:extLst>
                  <a:ext uri="{0D108BD9-81ED-4DB2-BD59-A6C34878D82A}">
                    <a16:rowId xmlns:a16="http://schemas.microsoft.com/office/drawing/2014/main" val="10000"/>
                  </a:ext>
                </a:extLst>
              </a:tr>
              <a:tr h="779780">
                <a:tc>
                  <a:txBody>
                    <a:bodyPr/>
                    <a:lstStyle/>
                    <a:p>
                      <a:pPr indent="0">
                        <a:buNone/>
                      </a:pPr>
                      <a:r>
                        <a:rPr lang="en-US" sz="1800" b="0">
                          <a:latin typeface="宋体" panose="02010600030101010101" pitchFamily="2" charset="-122"/>
                          <a:ea typeface="宋体" panose="02010600030101010101" pitchFamily="2" charset="-122"/>
                          <a:cs typeface="宋体" panose="02010600030101010101" pitchFamily="2" charset="-122"/>
                        </a:rPr>
                        <a:t>fit</a:t>
                      </a:r>
                      <a:r>
                        <a:rPr lang="en-US" sz="1800" b="0">
                          <a:latin typeface="Times New Roman" panose="02020603050405020304" pitchFamily="18" charset="0"/>
                          <a:cs typeface="Times New Roman" panose="02020603050405020304" pitchFamily="18" charset="0"/>
                        </a:rPr>
                        <a:t>()</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indent="0">
                        <a:buNone/>
                      </a:pPr>
                      <a:r>
                        <a:rPr lang="en-US" sz="1800" b="0">
                          <a:latin typeface="宋体" panose="02010600030101010101" pitchFamily="2" charset="-122"/>
                          <a:ea typeface="宋体" panose="02010600030101010101" pitchFamily="2" charset="-122"/>
                          <a:cs typeface="宋体" panose="02010600030101010101" pitchFamily="2" charset="-122"/>
                        </a:rPr>
                        <a:t>主要通过分析特征和目标值提取有价值的信息，这些信息可以是统计量、权值系数等</a:t>
                      </a:r>
                      <a:endParaRPr lang="en-US" alt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1"/>
                  </a:ext>
                </a:extLst>
              </a:tr>
              <a:tr h="1783715">
                <a:tc>
                  <a:txBody>
                    <a:bodyPr/>
                    <a:lstStyle/>
                    <a:p>
                      <a:pPr indent="0">
                        <a:buNone/>
                      </a:pPr>
                      <a:r>
                        <a:rPr lang="en-US" sz="1800" b="0">
                          <a:latin typeface="宋体" panose="02010600030101010101" pitchFamily="2" charset="-122"/>
                          <a:ea typeface="宋体" panose="02010600030101010101" pitchFamily="2" charset="-122"/>
                          <a:cs typeface="宋体" panose="02010600030101010101" pitchFamily="2" charset="-122"/>
                        </a:rPr>
                        <a:t>transform</a:t>
                      </a:r>
                      <a:r>
                        <a:rPr lang="en-US" sz="1800" b="0">
                          <a:latin typeface="Times New Roman" panose="02020603050405020304" pitchFamily="18" charset="0"/>
                          <a:cs typeface="Times New Roman" panose="02020603050405020304" pitchFamily="18" charset="0"/>
                        </a:rPr>
                        <a:t>()</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indent="0">
                        <a:buNone/>
                      </a:pPr>
                      <a:r>
                        <a:rPr lang="en-US" sz="1800" b="0">
                          <a:latin typeface="Times New Roman" panose="02020603050405020304" pitchFamily="18" charset="0"/>
                          <a:cs typeface="Times New Roman" panose="02020603050405020304" pitchFamily="18" charset="0"/>
                        </a:rPr>
                        <a:t>主要用</a:t>
                      </a:r>
                      <a:r>
                        <a:rPr lang="en-US" sz="1800" b="0">
                          <a:latin typeface="宋体" panose="02010600030101010101" pitchFamily="2" charset="-122"/>
                          <a:ea typeface="宋体" panose="02010600030101010101" pitchFamily="2" charset="-122"/>
                          <a:cs typeface="宋体" panose="02010600030101010101" pitchFamily="2" charset="-122"/>
                        </a:rPr>
                        <a:t>于</a:t>
                      </a:r>
                      <a:r>
                        <a:rPr lang="en-US" sz="1800" b="0">
                          <a:latin typeface="Times New Roman" panose="02020603050405020304" pitchFamily="18" charset="0"/>
                          <a:cs typeface="Times New Roman" panose="02020603050405020304" pitchFamily="18" charset="0"/>
                        </a:rPr>
                        <a:t>对特征进行转换。</a:t>
                      </a:r>
                      <a:r>
                        <a:rPr lang="en-US" sz="1800" b="0">
                          <a:latin typeface="宋体" panose="02010600030101010101" pitchFamily="2" charset="-122"/>
                          <a:ea typeface="宋体" panose="02010600030101010101" pitchFamily="2" charset="-122"/>
                          <a:cs typeface="宋体" panose="02010600030101010101" pitchFamily="2" charset="-122"/>
                        </a:rPr>
                        <a:t>从</a:t>
                      </a:r>
                      <a:r>
                        <a:rPr lang="en-US" sz="1800" b="0">
                          <a:latin typeface="Times New Roman" panose="02020603050405020304" pitchFamily="18" charset="0"/>
                          <a:cs typeface="Times New Roman" panose="02020603050405020304" pitchFamily="18" charset="0"/>
                        </a:rPr>
                        <a:t>可利用信息的角度分为无信息转换和有信息转换。无信息转换是指不利用任何其他信息进行转换，如指数</a:t>
                      </a:r>
                      <a:r>
                        <a:rPr lang="en-US" sz="1800" b="0">
                          <a:latin typeface="宋体" panose="02010600030101010101" pitchFamily="2" charset="-122"/>
                          <a:ea typeface="宋体" panose="02010600030101010101" pitchFamily="2" charset="-122"/>
                          <a:cs typeface="宋体" panose="02010600030101010101" pitchFamily="2" charset="-122"/>
                        </a:rPr>
                        <a:t>函数</a:t>
                      </a:r>
                      <a:r>
                        <a:rPr lang="en-US" sz="1800" b="0">
                          <a:latin typeface="Times New Roman" panose="02020603050405020304" pitchFamily="18" charset="0"/>
                          <a:cs typeface="Times New Roman" panose="02020603050405020304" pitchFamily="18" charset="0"/>
                        </a:rPr>
                        <a:t>和对数函数转换等。有信息转换</a:t>
                      </a:r>
                      <a:r>
                        <a:rPr lang="en-US" sz="1800" b="0">
                          <a:latin typeface="宋体" panose="02010600030101010101" pitchFamily="2" charset="-122"/>
                          <a:ea typeface="宋体" panose="02010600030101010101" pitchFamily="2" charset="-122"/>
                          <a:cs typeface="宋体" panose="02010600030101010101" pitchFamily="2" charset="-122"/>
                        </a:rPr>
                        <a:t>根据</a:t>
                      </a:r>
                      <a:r>
                        <a:rPr lang="en-US" sz="1800" b="0">
                          <a:latin typeface="Times New Roman" panose="02020603050405020304" pitchFamily="18" charset="0"/>
                          <a:cs typeface="Times New Roman" panose="02020603050405020304" pitchFamily="18" charset="0"/>
                        </a:rPr>
                        <a:t>是否利用目标值向量又可分为无监督转换和有监督转换。无监督转换指只利用特征的统计信息的转换，如标准化和PCA降维等。有监督转换指既利用了特征信息又利用了目标值信息的转换，如通过模型选择特征和LDA降维等</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10002"/>
                  </a:ext>
                </a:extLst>
              </a:tr>
              <a:tr h="636905">
                <a:tc>
                  <a:txBody>
                    <a:bodyPr/>
                    <a:lstStyle/>
                    <a:p>
                      <a:pPr indent="0">
                        <a:buNone/>
                      </a:pPr>
                      <a:r>
                        <a:rPr lang="en-US" sz="1800" b="0">
                          <a:latin typeface="宋体" panose="02010600030101010101" pitchFamily="2" charset="-122"/>
                          <a:ea typeface="宋体" panose="02010600030101010101" pitchFamily="2" charset="-122"/>
                          <a:cs typeface="宋体" panose="02010600030101010101" pitchFamily="2" charset="-122"/>
                        </a:rPr>
                        <a:t>fit_transform</a:t>
                      </a:r>
                      <a:r>
                        <a:rPr lang="en-US" sz="1800" b="0">
                          <a:latin typeface="Times New Roman" panose="02020603050405020304" pitchFamily="18" charset="0"/>
                          <a:cs typeface="Times New Roman" panose="02020603050405020304" pitchFamily="18" charset="0"/>
                        </a:rPr>
                        <a:t>()</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indent="0">
                        <a:buNone/>
                      </a:pPr>
                      <a:r>
                        <a:rPr lang="en-US" sz="1800" b="0">
                          <a:latin typeface="宋体" panose="02010600030101010101" pitchFamily="2" charset="-122"/>
                          <a:ea typeface="宋体" panose="02010600030101010101" pitchFamily="2" charset="-122"/>
                          <a:cs typeface="宋体" panose="02010600030101010101" pitchFamily="2" charset="-122"/>
                        </a:rPr>
                        <a:t>即</a:t>
                      </a:r>
                      <a:r>
                        <a:rPr lang="en-US" sz="1800" b="0">
                          <a:latin typeface="Times New Roman" panose="02020603050405020304" pitchFamily="18" charset="0"/>
                          <a:cs typeface="Times New Roman" panose="02020603050405020304" pitchFamily="18" charset="0"/>
                        </a:rPr>
                        <a:t>先调用fit</a:t>
                      </a:r>
                      <a:r>
                        <a:rPr lang="en-US" sz="1800" b="0">
                          <a:latin typeface="宋体" panose="02010600030101010101" pitchFamily="2" charset="-122"/>
                          <a:ea typeface="宋体" panose="02010600030101010101" pitchFamily="2" charset="-122"/>
                          <a:cs typeface="宋体" panose="02010600030101010101" pitchFamily="2" charset="-122"/>
                        </a:rPr>
                        <a:t>(</a:t>
                      </a:r>
                      <a:r>
                        <a:rPr lang="en-US" sz="1800" b="0">
                          <a:latin typeface="Times New Roman" panose="02020603050405020304" pitchFamily="18" charset="0"/>
                          <a:cs typeface="Times New Roman" panose="02020603050405020304" pitchFamily="18" charset="0"/>
                        </a:rPr>
                        <a:t>)方法</a:t>
                      </a:r>
                      <a:r>
                        <a:rPr lang="en-US" sz="1800" b="0">
                          <a:latin typeface="宋体" panose="02010600030101010101" pitchFamily="2" charset="-122"/>
                          <a:ea typeface="宋体" panose="02010600030101010101" pitchFamily="2" charset="-122"/>
                          <a:cs typeface="宋体" panose="02010600030101010101" pitchFamily="2" charset="-122"/>
                        </a:rPr>
                        <a:t>，</a:t>
                      </a:r>
                      <a:r>
                        <a:rPr lang="en-US" sz="1800" b="0">
                          <a:latin typeface="Times New Roman" panose="02020603050405020304" pitchFamily="18" charset="0"/>
                          <a:cs typeface="Times New Roman" panose="02020603050405020304" pitchFamily="18" charset="0"/>
                        </a:rPr>
                        <a:t>然后调用transform()方法</a:t>
                      </a:r>
                      <a:endParaRPr lang="en-US" alt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3"/>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使用sklearn转换器进行数据预处理与降维</a:t>
            </a:r>
          </a:p>
        </p:txBody>
      </p:sp>
      <p:sp>
        <p:nvSpPr>
          <p:cNvPr id="2" name="内容占位符 1"/>
          <p:cNvSpPr>
            <a:spLocks noGrp="1"/>
          </p:cNvSpPr>
          <p:nvPr>
            <p:ph idx="1"/>
          </p:nvPr>
        </p:nvSpPr>
        <p:spPr>
          <a:xfrm>
            <a:off x="542564" y="984047"/>
            <a:ext cx="11107601" cy="4339721"/>
          </a:xfrm>
        </p:spPr>
        <p:txBody>
          <a:bodyPr/>
          <a:lstStyle/>
          <a:p>
            <a:r>
              <a:rPr lang="zh-CN" altLang="en-US"/>
              <a:t>目前，使用sklearn转换器能够实现对传入的NumPy数组进行如下处理。</a:t>
            </a:r>
          </a:p>
          <a:p>
            <a:pPr marL="720090" latinLnBrk="0">
              <a:spcBef>
                <a:spcPts val="0"/>
              </a:spcBef>
              <a:buFont typeface="Arial" panose="020B0604020202020204" pitchFamily="34" charset="0"/>
              <a:buChar char="•"/>
            </a:pPr>
            <a:r>
              <a:rPr lang="zh-CN" altLang="en-US"/>
              <a:t>标准化处理。</a:t>
            </a:r>
          </a:p>
          <a:p>
            <a:pPr marL="720090" latinLnBrk="0">
              <a:spcBef>
                <a:spcPts val="0"/>
              </a:spcBef>
              <a:buFont typeface="Arial" panose="020B0604020202020204" pitchFamily="34" charset="0"/>
              <a:buChar char="•"/>
            </a:pPr>
            <a:r>
              <a:rPr lang="zh-CN" altLang="en-US"/>
              <a:t>归一化处理。</a:t>
            </a:r>
          </a:p>
          <a:p>
            <a:pPr marL="720090" latinLnBrk="0">
              <a:spcBef>
                <a:spcPts val="0"/>
              </a:spcBef>
              <a:buFont typeface="Arial" panose="020B0604020202020204" pitchFamily="34" charset="0"/>
              <a:buChar char="•"/>
            </a:pPr>
            <a:r>
              <a:rPr lang="zh-CN" altLang="en-US"/>
              <a:t>二值化处理。</a:t>
            </a:r>
          </a:p>
          <a:p>
            <a:pPr marL="720090" latinLnBrk="0">
              <a:spcBef>
                <a:spcPts val="0"/>
              </a:spcBef>
              <a:buFont typeface="Arial" panose="020B0604020202020204" pitchFamily="34" charset="0"/>
              <a:buChar char="•"/>
            </a:pPr>
            <a:r>
              <a:rPr lang="zh-CN" altLang="en-US"/>
              <a:t>PCA降维等操作。</a:t>
            </a:r>
          </a:p>
          <a:p>
            <a:r>
              <a:rPr lang="zh-CN" altLang="en-US"/>
              <a:t>在第5章中，基于pandas库介绍了标准化处理的原理、概念与方法。</a:t>
            </a:r>
          </a:p>
          <a:p>
            <a:r>
              <a:rPr lang="zh-CN" altLang="en-US"/>
              <a:t>但是在数据分析过程中，各类特征处理相关的操作都需要对训练集和测试集分开进行，需要将训练集的操作规则、权重系数等应用到测试集中。</a:t>
            </a:r>
          </a:p>
          <a:p>
            <a:r>
              <a:rPr lang="zh-CN" altLang="en-US"/>
              <a:t>如果使用pandas，那么应用至测试集的过程相对烦琐，使用sklearn转换器可以解决这一困扰。</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 calcmode="lin" valueType="num">
                                      <p:cBhvr additive="base">
                                        <p:cTn id="7"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anim calcmode="lin" valueType="num">
                                      <p:cBhvr additive="base">
                                        <p:cTn id="11"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anim calcmode="lin" valueType="num">
                                      <p:cBhvr additive="base">
                                        <p:cTn id="15"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anim calcmode="lin" valueType="num">
                                      <p:cBhvr additive="base">
                                        <p:cTn id="19"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
                                            <p:txEl>
                                              <p:pRg st="5" end="5"/>
                                            </p:txEl>
                                          </p:spTgt>
                                        </p:tgtEl>
                                        <p:attrNameLst>
                                          <p:attrName>style.visibility</p:attrName>
                                        </p:attrNameLst>
                                      </p:cBhvr>
                                      <p:to>
                                        <p:strVal val="visible"/>
                                      </p:to>
                                    </p:set>
                                    <p:anim calcmode="lin" valueType="num">
                                      <p:cBhvr additive="base">
                                        <p:cTn id="25"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anim calcmode="lin" valueType="num">
                                      <p:cBhvr additive="base">
                                        <p:cTn id="31"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
                                            <p:txEl>
                                              <p:pRg st="7" end="7"/>
                                            </p:txEl>
                                          </p:spTgt>
                                        </p:tgtEl>
                                        <p:attrNameLst>
                                          <p:attrName>style.visibility</p:attrName>
                                        </p:attrNameLst>
                                      </p:cBhvr>
                                      <p:to>
                                        <p:strVal val="visible"/>
                                      </p:to>
                                    </p:set>
                                    <p:anim calcmode="lin" valueType="num">
                                      <p:cBhvr additive="base">
                                        <p:cTn id="37" dur="500" fill="hold"/>
                                        <p:tgtEl>
                                          <p:spTgt spid="2">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使用sklearn转换器进行数据预处理与降维</a:t>
            </a:r>
          </a:p>
        </p:txBody>
      </p:sp>
      <p:sp>
        <p:nvSpPr>
          <p:cNvPr id="8" name="内容占位符 7"/>
          <p:cNvSpPr>
            <a:spLocks noGrp="1"/>
          </p:cNvSpPr>
          <p:nvPr>
            <p:ph idx="1"/>
          </p:nvPr>
        </p:nvSpPr>
        <p:spPr>
          <a:xfrm>
            <a:off x="414655" y="1099185"/>
            <a:ext cx="11107420" cy="5091430"/>
          </a:xfrm>
        </p:spPr>
        <p:txBody>
          <a:bodyPr/>
          <a:lstStyle/>
          <a:p>
            <a:pPr marL="363855" indent="0" latinLnBrk="0">
              <a:spcBef>
                <a:spcPts val="0"/>
              </a:spcBef>
              <a:buNone/>
            </a:pP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sklearn除了提供离差标准化函数MinMaxScaler外，还提供了一系列数据预处理函数，如下表所示。</a:t>
            </a:r>
          </a:p>
          <a:p>
            <a:pPr marL="0" indent="0">
              <a:buNone/>
            </a:pPr>
            <a:endPar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p:graphicFrame>
        <p:nvGraphicFramePr>
          <p:cNvPr id="4" name="表格 3"/>
          <p:cNvGraphicFramePr/>
          <p:nvPr>
            <p:custDataLst>
              <p:tags r:id="rId1"/>
            </p:custDataLst>
          </p:nvPr>
        </p:nvGraphicFramePr>
        <p:xfrm>
          <a:off x="3222625" y="1861820"/>
          <a:ext cx="5626100" cy="3180715"/>
        </p:xfrm>
        <a:graphic>
          <a:graphicData uri="http://schemas.openxmlformats.org/drawingml/2006/table">
            <a:tbl>
              <a:tblPr firstRow="1" bandRow="1">
                <a:tableStyleId>{5C22544A-7EE6-4342-B048-85BDC9FD1C3A}</a:tableStyleId>
              </a:tblPr>
              <a:tblGrid>
                <a:gridCol w="2271395">
                  <a:extLst>
                    <a:ext uri="{9D8B030D-6E8A-4147-A177-3AD203B41FA5}">
                      <a16:colId xmlns:a16="http://schemas.microsoft.com/office/drawing/2014/main" val="20000"/>
                    </a:ext>
                  </a:extLst>
                </a:gridCol>
                <a:gridCol w="3354705">
                  <a:extLst>
                    <a:ext uri="{9D8B030D-6E8A-4147-A177-3AD203B41FA5}">
                      <a16:colId xmlns:a16="http://schemas.microsoft.com/office/drawing/2014/main" val="20001"/>
                    </a:ext>
                  </a:extLst>
                </a:gridCol>
              </a:tblGrid>
              <a:tr h="547370">
                <a:tc>
                  <a:txBody>
                    <a:bodyPr/>
                    <a:lstStyle/>
                    <a:p>
                      <a:pPr algn="ctr">
                        <a:buNone/>
                      </a:pPr>
                      <a:r>
                        <a:rPr lang="zh-CN" altLang="en-US" sz="1800"/>
                        <a:t>函数名称</a:t>
                      </a:r>
                    </a:p>
                  </a:txBody>
                  <a:tcPr/>
                </a:tc>
                <a:tc>
                  <a:txBody>
                    <a:bodyPr/>
                    <a:lstStyle/>
                    <a:p>
                      <a:pPr algn="ctr">
                        <a:buNone/>
                      </a:pPr>
                      <a:r>
                        <a:rPr lang="zh-CN" altLang="en-US" sz="1800" dirty="0"/>
                        <a:t>函数说明</a:t>
                      </a:r>
                    </a:p>
                  </a:txBody>
                  <a:tcPr/>
                </a:tc>
                <a:extLst>
                  <a:ext uri="{0D108BD9-81ED-4DB2-BD59-A6C34878D82A}">
                    <a16:rowId xmlns:a16="http://schemas.microsoft.com/office/drawing/2014/main" val="10000"/>
                  </a:ext>
                </a:extLst>
              </a:tr>
              <a:tr h="570230">
                <a:tc>
                  <a:txBody>
                    <a:bodyPr/>
                    <a:lstStyle/>
                    <a:p>
                      <a:pPr indent="0">
                        <a:buNone/>
                      </a:pPr>
                      <a:r>
                        <a:rPr lang="en-US" sz="1800" b="0">
                          <a:latin typeface="Times New Roman" panose="02020603050405020304" pitchFamily="18" charset="0"/>
                          <a:cs typeface="Times New Roman" panose="02020603050405020304" pitchFamily="18" charset="0"/>
                        </a:rPr>
                        <a:t>StandardScaler</a:t>
                      </a:r>
                      <a:endParaRPr lang="en-US" alt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indent="0">
                        <a:buNone/>
                      </a:pPr>
                      <a:r>
                        <a:rPr lang="en-US" sz="1800" b="0">
                          <a:latin typeface="宋体" panose="02010600030101010101" pitchFamily="2" charset="-122"/>
                          <a:ea typeface="宋体" panose="02010600030101010101" pitchFamily="2" charset="-122"/>
                          <a:cs typeface="宋体" panose="02010600030101010101" pitchFamily="2" charset="-122"/>
                        </a:rPr>
                        <a:t>对特征进行标准差标准化</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10001"/>
                  </a:ext>
                </a:extLst>
              </a:tr>
              <a:tr h="516255">
                <a:tc>
                  <a:txBody>
                    <a:bodyPr/>
                    <a:lstStyle/>
                    <a:p>
                      <a:pPr indent="0">
                        <a:buNone/>
                      </a:pPr>
                      <a:r>
                        <a:rPr lang="en-US" sz="1800" b="0">
                          <a:latin typeface="Times New Roman" panose="02020603050405020304" pitchFamily="18" charset="0"/>
                          <a:cs typeface="Times New Roman" panose="02020603050405020304" pitchFamily="18" charset="0"/>
                        </a:rPr>
                        <a:t>Normalizer</a:t>
                      </a:r>
                      <a:endParaRPr lang="en-US" alt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indent="0">
                        <a:buNone/>
                      </a:pPr>
                      <a:r>
                        <a:rPr lang="en-US" sz="1800" b="0">
                          <a:latin typeface="宋体" panose="02010600030101010101" pitchFamily="2" charset="-122"/>
                          <a:ea typeface="宋体" panose="02010600030101010101" pitchFamily="2" charset="-122"/>
                          <a:cs typeface="宋体" panose="02010600030101010101" pitchFamily="2" charset="-122"/>
                        </a:rPr>
                        <a:t>对特征进行归一化</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10002"/>
                  </a:ext>
                </a:extLst>
              </a:tr>
              <a:tr h="545465">
                <a:tc>
                  <a:txBody>
                    <a:bodyPr/>
                    <a:lstStyle/>
                    <a:p>
                      <a:pPr indent="0">
                        <a:buNone/>
                      </a:pPr>
                      <a:r>
                        <a:rPr lang="en-US" sz="1800" b="0">
                          <a:latin typeface="Times New Roman" panose="02020603050405020304" pitchFamily="18" charset="0"/>
                          <a:cs typeface="Times New Roman" panose="02020603050405020304" pitchFamily="18" charset="0"/>
                        </a:rPr>
                        <a:t>Binarizer</a:t>
                      </a:r>
                      <a:endParaRPr lang="en-US" alt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indent="0">
                        <a:buNone/>
                      </a:pPr>
                      <a:r>
                        <a:rPr lang="en-US" sz="1800" b="0">
                          <a:latin typeface="宋体" panose="02010600030101010101" pitchFamily="2" charset="-122"/>
                          <a:ea typeface="宋体" panose="02010600030101010101" pitchFamily="2" charset="-122"/>
                          <a:cs typeface="宋体" panose="02010600030101010101" pitchFamily="2" charset="-122"/>
                        </a:rPr>
                        <a:t>对定量特征进行二值化处理</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10003"/>
                  </a:ext>
                </a:extLst>
              </a:tr>
              <a:tr h="508635">
                <a:tc>
                  <a:txBody>
                    <a:bodyPr/>
                    <a:lstStyle/>
                    <a:p>
                      <a:pPr indent="0">
                        <a:buNone/>
                      </a:pPr>
                      <a:r>
                        <a:rPr lang="en-US" sz="1800" b="0">
                          <a:latin typeface="Times New Roman" panose="02020603050405020304" pitchFamily="18" charset="0"/>
                          <a:cs typeface="Times New Roman" panose="02020603050405020304" pitchFamily="18" charset="0"/>
                        </a:rPr>
                        <a:t>OneHotEncoder</a:t>
                      </a:r>
                      <a:endParaRPr lang="en-US" alt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indent="0">
                        <a:buNone/>
                      </a:pPr>
                      <a:r>
                        <a:rPr lang="en-US" sz="1800" b="0">
                          <a:latin typeface="宋体" panose="02010600030101010101" pitchFamily="2" charset="-122"/>
                          <a:ea typeface="宋体" panose="02010600030101010101" pitchFamily="2" charset="-122"/>
                          <a:cs typeface="宋体" panose="02010600030101010101" pitchFamily="2" charset="-122"/>
                        </a:rPr>
                        <a:t>对定性特征进行独热编码处理</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10004"/>
                  </a:ext>
                </a:extLst>
              </a:tr>
              <a:tr h="492760">
                <a:tc>
                  <a:txBody>
                    <a:bodyPr/>
                    <a:lstStyle/>
                    <a:p>
                      <a:pPr indent="0">
                        <a:buNone/>
                      </a:pPr>
                      <a:r>
                        <a:rPr lang="en-US" sz="1800" b="0">
                          <a:latin typeface="Times New Roman" panose="02020603050405020304" pitchFamily="18" charset="0"/>
                          <a:cs typeface="Times New Roman" panose="02020603050405020304" pitchFamily="18" charset="0"/>
                        </a:rPr>
                        <a:t>FunctionTransformer</a:t>
                      </a:r>
                      <a:endParaRPr lang="en-US" alt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indent="0">
                        <a:buNone/>
                      </a:pPr>
                      <a:r>
                        <a:rPr lang="en-US" sz="1800" b="0">
                          <a:latin typeface="宋体" panose="02010600030101010101" pitchFamily="2" charset="-122"/>
                          <a:ea typeface="宋体" panose="02010600030101010101" pitchFamily="2" charset="-122"/>
                          <a:cs typeface="宋体" panose="02010600030101010101" pitchFamily="2" charset="-122"/>
                        </a:rPr>
                        <a:t>对特征进行自定义函数变换</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10005"/>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使用sklearn转换器进行数据预处理与降维</a:t>
            </a:r>
          </a:p>
        </p:txBody>
      </p:sp>
      <p:sp>
        <p:nvSpPr>
          <p:cNvPr id="6" name="内容占位符 3"/>
          <p:cNvSpPr>
            <a:spLocks noGrp="1"/>
          </p:cNvSpPr>
          <p:nvPr/>
        </p:nvSpPr>
        <p:spPr>
          <a:xfrm>
            <a:off x="389890" y="1149985"/>
            <a:ext cx="11412220" cy="5216525"/>
          </a:xfrm>
          <a:prstGeom prst="rect">
            <a:avLst/>
          </a:prstGeom>
          <a:noFill/>
          <a:ln>
            <a:noFill/>
          </a:ln>
        </p:spPr>
        <p:txBody>
          <a:bodyPr vert="horz" wrap="square" lIns="91440" tIns="45720" rIns="91440" bIns="45720" numCol="1" anchor="t" anchorCtr="0" compatLnSpc="1">
            <a:noAutofit/>
          </a:bodyPr>
          <a:lstStyle>
            <a:lvl1pPr marL="362585" indent="-362585" algn="l" rtl="0" eaLnBrk="1" fontAlgn="base" hangingPunct="1">
              <a:lnSpc>
                <a:spcPct val="150000"/>
              </a:lnSpc>
              <a:spcBef>
                <a:spcPct val="20000"/>
              </a:spcBef>
              <a:spcAft>
                <a:spcPct val="0"/>
              </a:spcAft>
              <a:buClr>
                <a:srgbClr val="032089"/>
              </a:buClr>
              <a:buFont typeface="Wingdings" panose="05000000000000000000" pitchFamily="2" charset="2"/>
              <a:buChar char="Ø"/>
              <a:defRPr sz="1800" b="0" baseline="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86130" indent="-301625" algn="l" rtl="0" eaLnBrk="1" fontAlgn="base" hangingPunct="1">
              <a:lnSpc>
                <a:spcPct val="130000"/>
              </a:lnSpc>
              <a:spcBef>
                <a:spcPct val="20000"/>
              </a:spcBef>
              <a:spcAft>
                <a:spcPct val="0"/>
              </a:spcAft>
              <a:buClr>
                <a:srgbClr val="032089"/>
              </a:buClr>
              <a:buFont typeface="Wingdings" panose="05000000000000000000" pitchFamily="2" charset="2"/>
              <a:buChar char="l"/>
              <a:defRPr sz="2330" b="0">
                <a:solidFill>
                  <a:schemeClr val="tx1"/>
                </a:solidFill>
                <a:latin typeface="微软雅黑" panose="020B0503020204020204" charset="-122"/>
                <a:ea typeface="微软雅黑" panose="020B0503020204020204" charset="-122"/>
              </a:defRPr>
            </a:lvl2pPr>
            <a:lvl3pPr marL="1208405" indent="-241300" algn="l" rtl="0" eaLnBrk="1" fontAlgn="base" hangingPunct="1">
              <a:spcBef>
                <a:spcPct val="20000"/>
              </a:spcBef>
              <a:spcAft>
                <a:spcPct val="0"/>
              </a:spcAft>
              <a:buFont typeface="Arial" panose="020B0604020202020204" pitchFamily="34" charset="0"/>
              <a:buChar char="•"/>
              <a:defRPr sz="1905" b="0">
                <a:solidFill>
                  <a:schemeClr val="tx1"/>
                </a:solidFill>
                <a:latin typeface="微软雅黑" panose="020B0503020204020204" charset="-122"/>
                <a:ea typeface="微软雅黑" panose="020B0503020204020204" charset="-122"/>
              </a:defRPr>
            </a:lvl3pPr>
            <a:lvl4pPr marL="1692275" indent="-241300" algn="l" rtl="0" eaLnBrk="1" fontAlgn="base" hangingPunct="1">
              <a:spcBef>
                <a:spcPct val="20000"/>
              </a:spcBef>
              <a:spcAft>
                <a:spcPct val="0"/>
              </a:spcAft>
              <a:buFont typeface="Arial" panose="020B0604020202020204" pitchFamily="34" charset="0"/>
              <a:buChar char="–"/>
              <a:defRPr sz="1905" b="0">
                <a:solidFill>
                  <a:schemeClr val="tx1"/>
                </a:solidFill>
                <a:latin typeface="微软雅黑" panose="020B0503020204020204" charset="-122"/>
                <a:ea typeface="微软雅黑" panose="020B0503020204020204" charset="-122"/>
              </a:defRPr>
            </a:lvl4pPr>
            <a:lvl5pPr marL="2176780" indent="-241300" algn="l" rtl="0" eaLnBrk="1" fontAlgn="base" hangingPunct="1">
              <a:spcBef>
                <a:spcPct val="20000"/>
              </a:spcBef>
              <a:spcAft>
                <a:spcPct val="0"/>
              </a:spcAft>
              <a:buFont typeface="Arial" panose="020B0604020202020204" pitchFamily="34" charset="0"/>
              <a:buChar char="»"/>
              <a:defRPr sz="1905" b="0">
                <a:solidFill>
                  <a:schemeClr val="tx1"/>
                </a:solidFill>
                <a:latin typeface="微软雅黑" panose="020B0503020204020204" charset="-122"/>
                <a:ea typeface="微软雅黑" panose="020B0503020204020204" charset="-122"/>
              </a:defRPr>
            </a:lvl5pPr>
            <a:lvl6pPr marL="2660650" indent="-241935" algn="l" rtl="0" eaLnBrk="1" fontAlgn="base" hangingPunct="1">
              <a:spcBef>
                <a:spcPct val="20000"/>
              </a:spcBef>
              <a:spcAft>
                <a:spcPct val="0"/>
              </a:spcAft>
              <a:buFont typeface="Arial" panose="020B0604020202020204" pitchFamily="34" charset="0"/>
              <a:buChar char="»"/>
              <a:defRPr sz="2115">
                <a:solidFill>
                  <a:schemeClr val="tx1"/>
                </a:solidFill>
                <a:latin typeface="+mn-lt"/>
                <a:ea typeface="+mn-ea"/>
              </a:defRPr>
            </a:lvl6pPr>
            <a:lvl7pPr marL="3144520" indent="-241935" algn="l" rtl="0" eaLnBrk="1" fontAlgn="base" hangingPunct="1">
              <a:spcBef>
                <a:spcPct val="20000"/>
              </a:spcBef>
              <a:spcAft>
                <a:spcPct val="0"/>
              </a:spcAft>
              <a:buFont typeface="Arial" panose="020B0604020202020204" pitchFamily="34" charset="0"/>
              <a:buChar char="»"/>
              <a:defRPr sz="2115">
                <a:solidFill>
                  <a:schemeClr val="tx1"/>
                </a:solidFill>
                <a:latin typeface="+mn-lt"/>
                <a:ea typeface="+mn-ea"/>
              </a:defRPr>
            </a:lvl7pPr>
            <a:lvl8pPr marL="3628390" indent="-241935" algn="l" rtl="0" eaLnBrk="1" fontAlgn="base" hangingPunct="1">
              <a:spcBef>
                <a:spcPct val="20000"/>
              </a:spcBef>
              <a:spcAft>
                <a:spcPct val="0"/>
              </a:spcAft>
              <a:buFont typeface="Arial" panose="020B0604020202020204" pitchFamily="34" charset="0"/>
              <a:buChar char="»"/>
              <a:defRPr sz="2115">
                <a:solidFill>
                  <a:schemeClr val="tx1"/>
                </a:solidFill>
                <a:latin typeface="+mn-lt"/>
                <a:ea typeface="+mn-ea"/>
              </a:defRPr>
            </a:lvl8pPr>
            <a:lvl9pPr marL="4112260" indent="-241935" algn="l" rtl="0" eaLnBrk="1" fontAlgn="base" hangingPunct="1">
              <a:spcBef>
                <a:spcPct val="20000"/>
              </a:spcBef>
              <a:spcAft>
                <a:spcPct val="0"/>
              </a:spcAft>
              <a:buFont typeface="Arial" panose="020B0604020202020204" pitchFamily="34" charset="0"/>
              <a:buChar char="»"/>
              <a:defRPr sz="2115">
                <a:solidFill>
                  <a:schemeClr val="tx1"/>
                </a:solidFill>
                <a:latin typeface="+mn-lt"/>
                <a:ea typeface="+mn-ea"/>
              </a:defRPr>
            </a:lvl9pPr>
          </a:lstStyle>
          <a:p>
            <a:r>
              <a:rPr lang="en-US" altLang="zh-CN" kern="100" dirty="0">
                <a:effectLst/>
                <a:sym typeface="+mn-ea"/>
              </a:rPr>
              <a:t> </a:t>
            </a:r>
            <a:r>
              <a:rPr lang="zh-CN" altLang="zh-CN" kern="100" dirty="0">
                <a:effectLst/>
                <a:sym typeface="+mn-ea"/>
              </a:rPr>
              <a:t>sklearn除了提供基本的特征变换函数外，还提供了降维算法、特征选择算法，这些算法的使用也是通过转换器的方式进行的。</a:t>
            </a:r>
          </a:p>
          <a:p>
            <a:r>
              <a:rPr lang="zh-CN" altLang="zh-CN" kern="100" dirty="0">
                <a:effectLst/>
                <a:sym typeface="+mn-ea"/>
              </a:rPr>
              <a:t>sklearn的decomposition模块中提供了PCA类，可实现对数据集进行PCA降维，PCA类的基本使用格式如下。</a:t>
            </a:r>
          </a:p>
          <a:p>
            <a:endParaRPr lang="zh-CN" altLang="zh-CN" kern="100" dirty="0">
              <a:effectLst/>
              <a:sym typeface="+mn-ea"/>
            </a:endParaRPr>
          </a:p>
          <a:p>
            <a:endParaRPr lang="zh-CN" altLang="zh-CN" kern="100" dirty="0">
              <a:effectLst/>
              <a:sym typeface="+mn-ea"/>
            </a:endParaRPr>
          </a:p>
          <a:p>
            <a:pPr marL="0" indent="0">
              <a:buNone/>
            </a:pPr>
            <a:endParaRPr lang="zh-CN" altLang="en-US"/>
          </a:p>
        </p:txBody>
      </p:sp>
      <p:sp>
        <p:nvSpPr>
          <p:cNvPr id="7" name="TextBox 5"/>
          <p:cNvSpPr txBox="1">
            <a:spLocks noChangeArrowheads="1"/>
          </p:cNvSpPr>
          <p:nvPr/>
        </p:nvSpPr>
        <p:spPr bwMode="auto">
          <a:xfrm>
            <a:off x="956310" y="2983865"/>
            <a:ext cx="1027938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58775">
              <a:spcBef>
                <a:spcPct val="20000"/>
              </a:spcBef>
              <a:buClr>
                <a:srgbClr val="000066"/>
              </a:buClr>
              <a:buFont typeface="Wingdings" panose="05000000000000000000" pitchFamily="2" charset="2"/>
              <a:buChar char="n"/>
              <a:defRPr kumimoji="1" sz="21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9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5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9pPr>
          </a:lstStyle>
          <a:p>
            <a:pPr>
              <a:spcBef>
                <a:spcPct val="0"/>
              </a:spcBef>
              <a:buClrTx/>
              <a:buNone/>
            </a:pPr>
            <a:r>
              <a:rPr kumimoji="0" lang="en-US" altLang="zh-CN" sz="2200" i="1" dirty="0">
                <a:latin typeface="Times New Roman" panose="02020603050405020304" pitchFamily="18" charset="0"/>
                <a:cs typeface="Times New Roman" panose="02020603050405020304" pitchFamily="18" charset="0"/>
              </a:rPr>
              <a:t>class sklearn.decomposition.PCA(n_components=None, *, copy=True, whiten=False, svd_solver='auto', tol=0.0, iterated_power='auto', random_state=None)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 calcmode="lin" valueType="num">
                                      <p:cBhvr additive="base">
                                        <p:cTn id="7"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linds(horizontal)">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使用sklearn转换器进行数据预处理与降维</a:t>
            </a:r>
          </a:p>
        </p:txBody>
      </p:sp>
      <p:sp>
        <p:nvSpPr>
          <p:cNvPr id="8" name="内容占位符 7"/>
          <p:cNvSpPr>
            <a:spLocks noGrp="1"/>
          </p:cNvSpPr>
          <p:nvPr>
            <p:ph idx="1"/>
          </p:nvPr>
        </p:nvSpPr>
        <p:spPr>
          <a:xfrm>
            <a:off x="440690" y="887095"/>
            <a:ext cx="11107420" cy="5091430"/>
          </a:xfrm>
        </p:spPr>
        <p:txBody>
          <a:bodyPr/>
          <a:lstStyle/>
          <a:p>
            <a:pPr marL="363855" indent="0" latinLnBrk="0">
              <a:spcBef>
                <a:spcPts val="0"/>
              </a:spcBef>
              <a:buNone/>
            </a:pP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PCA类常用参数及其说明如下表所示。</a:t>
            </a:r>
          </a:p>
          <a:p>
            <a:pPr marL="0" indent="0">
              <a:buNone/>
            </a:pPr>
            <a:endPar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p:graphicFrame>
        <p:nvGraphicFramePr>
          <p:cNvPr id="4" name="表格 3"/>
          <p:cNvGraphicFramePr/>
          <p:nvPr>
            <p:custDataLst>
              <p:tags r:id="rId1"/>
            </p:custDataLst>
          </p:nvPr>
        </p:nvGraphicFramePr>
        <p:xfrm>
          <a:off x="949325" y="1435100"/>
          <a:ext cx="10293350" cy="4907915"/>
        </p:xfrm>
        <a:graphic>
          <a:graphicData uri="http://schemas.openxmlformats.org/drawingml/2006/table">
            <a:tbl>
              <a:tblPr firstRow="1" bandRow="1">
                <a:tableStyleId>{5C22544A-7EE6-4342-B048-85BDC9FD1C3A}</a:tableStyleId>
              </a:tblPr>
              <a:tblGrid>
                <a:gridCol w="1476375">
                  <a:extLst>
                    <a:ext uri="{9D8B030D-6E8A-4147-A177-3AD203B41FA5}">
                      <a16:colId xmlns:a16="http://schemas.microsoft.com/office/drawing/2014/main" val="20000"/>
                    </a:ext>
                  </a:extLst>
                </a:gridCol>
                <a:gridCol w="8816975">
                  <a:extLst>
                    <a:ext uri="{9D8B030D-6E8A-4147-A177-3AD203B41FA5}">
                      <a16:colId xmlns:a16="http://schemas.microsoft.com/office/drawing/2014/main" val="20001"/>
                    </a:ext>
                  </a:extLst>
                </a:gridCol>
              </a:tblGrid>
              <a:tr h="481330">
                <a:tc>
                  <a:txBody>
                    <a:bodyPr/>
                    <a:lstStyle/>
                    <a:p>
                      <a:pPr algn="ctr">
                        <a:buNone/>
                      </a:pPr>
                      <a:r>
                        <a:rPr lang="zh-CN" altLang="en-US" sz="1800"/>
                        <a:t>参数名称</a:t>
                      </a:r>
                    </a:p>
                  </a:txBody>
                  <a:tcPr/>
                </a:tc>
                <a:tc>
                  <a:txBody>
                    <a:bodyPr/>
                    <a:lstStyle/>
                    <a:p>
                      <a:pPr algn="ctr">
                        <a:buNone/>
                      </a:pPr>
                      <a:r>
                        <a:rPr lang="zh-CN" altLang="en-US" sz="1800" dirty="0"/>
                        <a:t>参数说明</a:t>
                      </a:r>
                    </a:p>
                  </a:txBody>
                  <a:tcPr/>
                </a:tc>
                <a:extLst>
                  <a:ext uri="{0D108BD9-81ED-4DB2-BD59-A6C34878D82A}">
                    <a16:rowId xmlns:a16="http://schemas.microsoft.com/office/drawing/2014/main" val="10000"/>
                  </a:ext>
                </a:extLst>
              </a:tr>
              <a:tr h="1462405">
                <a:tc>
                  <a:txBody>
                    <a:bodyPr/>
                    <a:lstStyle/>
                    <a:p>
                      <a:pPr indent="0">
                        <a:buNone/>
                      </a:pPr>
                      <a:r>
                        <a:rPr lang="en-US" sz="1800" b="0">
                          <a:latin typeface="Times New Roman" panose="02020603050405020304" pitchFamily="18" charset="0"/>
                          <a:cs typeface="Times New Roman" panose="02020603050405020304" pitchFamily="18" charset="0"/>
                        </a:rPr>
                        <a:t>n_components</a:t>
                      </a:r>
                      <a:endParaRPr lang="en-US" alt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indent="0">
                        <a:buNone/>
                      </a:pPr>
                      <a:r>
                        <a:rPr lang="en-US" sz="1800" b="0">
                          <a:latin typeface="宋体" panose="02010600030101010101" pitchFamily="2" charset="-122"/>
                          <a:ea typeface="宋体" panose="02010600030101010101" pitchFamily="2" charset="-122"/>
                          <a:cs typeface="宋体" panose="02010600030101010101" pitchFamily="2" charset="-122"/>
                        </a:rPr>
                        <a:t>接收int、float、</a:t>
                      </a:r>
                      <a:r>
                        <a:rPr lang="en-US" sz="1800" b="0">
                          <a:latin typeface="Times New Roman" panose="02020603050405020304" pitchFamily="18" charset="0"/>
                          <a:cs typeface="Times New Roman" panose="02020603050405020304" pitchFamily="18" charset="0"/>
                        </a:rPr>
                        <a:t>'mle'</a:t>
                      </a:r>
                      <a:r>
                        <a:rPr lang="en-US" sz="1800" b="0">
                          <a:latin typeface="宋体" panose="02010600030101010101" pitchFamily="2" charset="-122"/>
                          <a:ea typeface="宋体" panose="02010600030101010101" pitchFamily="2" charset="-122"/>
                          <a:cs typeface="宋体" panose="02010600030101010101" pitchFamily="2" charset="-122"/>
                        </a:rPr>
                        <a:t>。表示降维后要保留的特征纬度数目。若未指定参数值，则表示所有特征均会被保留下来；若传入为int型参数值，则表示将原始数据降低到</a:t>
                      </a:r>
                      <a:r>
                        <a:rPr lang="en-US" sz="1800" b="0" i="1">
                          <a:latin typeface="宋体" panose="02010600030101010101" pitchFamily="2" charset="-122"/>
                          <a:ea typeface="宋体" panose="02010600030101010101" pitchFamily="2" charset="-122"/>
                          <a:cs typeface="宋体" panose="02010600030101010101" pitchFamily="2" charset="-122"/>
                        </a:rPr>
                        <a:t>n</a:t>
                      </a:r>
                      <a:r>
                        <a:rPr lang="en-US" sz="1800" b="0">
                          <a:latin typeface="宋体" panose="02010600030101010101" pitchFamily="2" charset="-122"/>
                          <a:ea typeface="宋体" panose="02010600030101010101" pitchFamily="2" charset="-122"/>
                          <a:cs typeface="宋体" panose="02010600030101010101" pitchFamily="2" charset="-122"/>
                        </a:rPr>
                        <a:t>个维度；若传入为float型参数值，则将根据样本特征方差来决定降维后的维度数；若赋值为“mle”</a:t>
                      </a:r>
                      <a:r>
                        <a:rPr lang="en-US" sz="1800" b="0">
                          <a:latin typeface="Times New Roman" panose="02020603050405020304" pitchFamily="18" charset="0"/>
                          <a:cs typeface="Times New Roman" panose="02020603050405020304" pitchFamily="18" charset="0"/>
                        </a:rPr>
                        <a:t>，</a:t>
                      </a:r>
                      <a:r>
                        <a:rPr lang="en-US" sz="1800" b="0">
                          <a:latin typeface="宋体" panose="02010600030101010101" pitchFamily="2" charset="-122"/>
                          <a:ea typeface="宋体" panose="02010600030101010101" pitchFamily="2" charset="-122"/>
                          <a:cs typeface="宋体" panose="02010600030101010101" pitchFamily="2" charset="-122"/>
                        </a:rPr>
                        <a:t>则将会使用MLE算法来根据特征的方差分布情况自动选择一定数量的主成分特征来降维。默认为None</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10001"/>
                  </a:ext>
                </a:extLst>
              </a:tr>
              <a:tr h="874395">
                <a:tc>
                  <a:txBody>
                    <a:bodyPr/>
                    <a:lstStyle/>
                    <a:p>
                      <a:pPr indent="0">
                        <a:buNone/>
                      </a:pPr>
                      <a:r>
                        <a:rPr lang="en-US" sz="1800" b="0">
                          <a:latin typeface="Times New Roman" panose="02020603050405020304" pitchFamily="18" charset="0"/>
                          <a:cs typeface="Times New Roman" panose="02020603050405020304" pitchFamily="18" charset="0"/>
                        </a:rPr>
                        <a:t>copy</a:t>
                      </a:r>
                      <a:endParaRPr lang="en-US" alt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indent="0">
                        <a:buNone/>
                      </a:pPr>
                      <a:r>
                        <a:rPr lang="en-US" sz="1800" b="0">
                          <a:latin typeface="宋体" panose="02010600030101010101" pitchFamily="2" charset="-122"/>
                          <a:ea typeface="宋体" panose="02010600030101010101" pitchFamily="2" charset="-122"/>
                          <a:cs typeface="宋体" panose="02010600030101010101" pitchFamily="2" charset="-122"/>
                        </a:rPr>
                        <a:t>接收bool。表示是否在运行算法时将原始训练数据进行复制。若为True，则运行算法后原始训练数据的值不会有任何改变；若为False，则运行算法后原始训练数据的值将会发生改变。默认为True</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10002"/>
                  </a:ext>
                </a:extLst>
              </a:tr>
              <a:tr h="443865">
                <a:tc>
                  <a:txBody>
                    <a:bodyPr/>
                    <a:lstStyle/>
                    <a:p>
                      <a:pPr indent="0">
                        <a:buNone/>
                      </a:pPr>
                      <a:r>
                        <a:rPr lang="en-US" sz="1800" b="0">
                          <a:latin typeface="Times New Roman" panose="02020603050405020304" pitchFamily="18" charset="0"/>
                          <a:cs typeface="Times New Roman" panose="02020603050405020304" pitchFamily="18" charset="0"/>
                        </a:rPr>
                        <a:t>whiten</a:t>
                      </a:r>
                      <a:endParaRPr lang="en-US" alt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indent="0">
                        <a:buNone/>
                      </a:pPr>
                      <a:r>
                        <a:rPr lang="en-US" sz="1800" b="0">
                          <a:latin typeface="宋体" panose="02010600030101010101" pitchFamily="2" charset="-122"/>
                          <a:ea typeface="宋体" panose="02010600030101010101" pitchFamily="2" charset="-122"/>
                          <a:cs typeface="宋体" panose="02010600030101010101" pitchFamily="2" charset="-122"/>
                        </a:rPr>
                        <a:t>接收bool。表示对降维后的特征进行标准化处理，使得具有相同的方差。</a:t>
                      </a:r>
                      <a:r>
                        <a:rPr lang="en-US" sz="1800" b="0">
                          <a:latin typeface="Times New Roman" panose="02020603050405020304" pitchFamily="18" charset="0"/>
                          <a:cs typeface="Times New Roman" panose="02020603050405020304" pitchFamily="18" charset="0"/>
                        </a:rPr>
                        <a:t>默认</a:t>
                      </a:r>
                      <a:r>
                        <a:rPr lang="en-US" sz="1800" b="0">
                          <a:latin typeface="宋体" panose="02010600030101010101" pitchFamily="2" charset="-122"/>
                          <a:ea typeface="宋体" panose="02010600030101010101" pitchFamily="2" charset="-122"/>
                          <a:cs typeface="宋体" panose="02010600030101010101" pitchFamily="2" charset="-122"/>
                        </a:rPr>
                        <a:t>为False</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10003"/>
                  </a:ext>
                </a:extLst>
              </a:tr>
              <a:tr h="447040">
                <a:tc>
                  <a:txBody>
                    <a:bodyPr/>
                    <a:lstStyle/>
                    <a:p>
                      <a:pPr indent="0">
                        <a:buNone/>
                      </a:pPr>
                      <a:r>
                        <a:rPr lang="en-US" sz="1800" b="0">
                          <a:latin typeface="Times New Roman" panose="02020603050405020304" pitchFamily="18" charset="0"/>
                          <a:cs typeface="Times New Roman" panose="02020603050405020304" pitchFamily="18" charset="0"/>
                        </a:rPr>
                        <a:t>svd_solver</a:t>
                      </a:r>
                      <a:endParaRPr lang="en-US" alt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indent="0">
                        <a:buNone/>
                      </a:pPr>
                      <a:r>
                        <a:rPr lang="en-US" sz="1800" b="0">
                          <a:latin typeface="宋体" panose="02010600030101010101" pitchFamily="2" charset="-122"/>
                          <a:ea typeface="宋体" panose="02010600030101010101" pitchFamily="2" charset="-122"/>
                          <a:cs typeface="宋体" panose="02010600030101010101" pitchFamily="2" charset="-122"/>
                        </a:rPr>
                        <a:t>接收str。表示使用的SVD算法，可选randomized、full、arpack、auto</a:t>
                      </a:r>
                      <a:r>
                        <a:rPr lang="en-US" sz="1800" b="0">
                          <a:latin typeface="Times New Roman" panose="02020603050405020304" pitchFamily="18" charset="0"/>
                          <a:cs typeface="Times New Roman" panose="02020603050405020304" pitchFamily="18" charset="0"/>
                        </a:rPr>
                        <a:t>。randomized一般适用于数据量大，数据维度多</a:t>
                      </a:r>
                      <a:r>
                        <a:rPr lang="en-US" sz="1800" b="0">
                          <a:latin typeface="宋体" panose="02010600030101010101" pitchFamily="2" charset="-122"/>
                          <a:ea typeface="宋体" panose="02010600030101010101" pitchFamily="2" charset="-122"/>
                          <a:cs typeface="宋体" panose="02010600030101010101" pitchFamily="2" charset="-122"/>
                        </a:rPr>
                        <a:t>，</a:t>
                      </a:r>
                      <a:r>
                        <a:rPr lang="en-US" sz="1800" b="0">
                          <a:latin typeface="Times New Roman" panose="02020603050405020304" pitchFamily="18" charset="0"/>
                          <a:cs typeface="Times New Roman" panose="02020603050405020304" pitchFamily="18" charset="0"/>
                        </a:rPr>
                        <a:t>同时主成分数目比例又较低的PCA降维。full是使用SciPy库实现</a:t>
                      </a:r>
                      <a:r>
                        <a:rPr lang="en-US" sz="1800" b="0">
                          <a:latin typeface="宋体" panose="02010600030101010101" pitchFamily="2" charset="-122"/>
                          <a:ea typeface="宋体" panose="02010600030101010101" pitchFamily="2" charset="-122"/>
                          <a:cs typeface="宋体" panose="02010600030101010101" pitchFamily="2" charset="-122"/>
                        </a:rPr>
                        <a:t>的</a:t>
                      </a:r>
                      <a:r>
                        <a:rPr lang="en-US" sz="1800" b="0">
                          <a:latin typeface="Times New Roman" panose="02020603050405020304" pitchFamily="18" charset="0"/>
                          <a:cs typeface="Times New Roman" panose="02020603050405020304" pitchFamily="18" charset="0"/>
                        </a:rPr>
                        <a:t>传统SVD</a:t>
                      </a:r>
                      <a:r>
                        <a:rPr lang="en-US" sz="1800" b="0">
                          <a:latin typeface="宋体" panose="02010600030101010101" pitchFamily="2" charset="-122"/>
                          <a:ea typeface="宋体" panose="02010600030101010101" pitchFamily="2" charset="-122"/>
                          <a:cs typeface="宋体" panose="02010600030101010101" pitchFamily="2" charset="-122"/>
                        </a:rPr>
                        <a:t>算法</a:t>
                      </a:r>
                      <a:r>
                        <a:rPr lang="en-US" sz="1800" b="0">
                          <a:latin typeface="Times New Roman" panose="02020603050405020304" pitchFamily="18" charset="0"/>
                          <a:cs typeface="Times New Roman" panose="02020603050405020304" pitchFamily="18" charset="0"/>
                        </a:rPr>
                        <a:t>。arpack和randomized的适用场景类似，区别</a:t>
                      </a:r>
                      <a:r>
                        <a:rPr lang="en-US" sz="1800" b="0">
                          <a:latin typeface="宋体" panose="02010600030101010101" pitchFamily="2" charset="-122"/>
                          <a:ea typeface="宋体" panose="02010600030101010101" pitchFamily="2" charset="-122"/>
                          <a:cs typeface="宋体" panose="02010600030101010101" pitchFamily="2" charset="-122"/>
                        </a:rPr>
                        <a:t>在于，</a:t>
                      </a:r>
                      <a:r>
                        <a:rPr lang="en-US" sz="1800" b="0">
                          <a:latin typeface="Times New Roman" panose="02020603050405020304" pitchFamily="18" charset="0"/>
                          <a:cs typeface="Times New Roman" panose="02020603050405020304" pitchFamily="18" charset="0"/>
                        </a:rPr>
                        <a:t>randomized使用的是</a:t>
                      </a:r>
                      <a:r>
                        <a:rPr lang="en-US" sz="1800" b="0">
                          <a:latin typeface="宋体" panose="02010600030101010101" pitchFamily="2" charset="-122"/>
                          <a:ea typeface="宋体" panose="02010600030101010101" pitchFamily="2" charset="-122"/>
                          <a:cs typeface="宋体" panose="02010600030101010101" pitchFamily="2" charset="-122"/>
                        </a:rPr>
                        <a:t>sklearn</a:t>
                      </a:r>
                      <a:r>
                        <a:rPr lang="en-US" sz="1800" b="0">
                          <a:latin typeface="Times New Roman" panose="02020603050405020304" pitchFamily="18" charset="0"/>
                          <a:cs typeface="Times New Roman" panose="02020603050405020304" pitchFamily="18" charset="0"/>
                        </a:rPr>
                        <a:t>自己的SVD实现，而arpack直接使用了SciPy库的sparse SVD实现。auto</a:t>
                      </a:r>
                      <a:r>
                        <a:rPr lang="en-US" sz="1800" b="0">
                          <a:latin typeface="宋体" panose="02010600030101010101" pitchFamily="2" charset="-122"/>
                          <a:ea typeface="宋体" panose="02010600030101010101" pitchFamily="2" charset="-122"/>
                          <a:cs typeface="宋体" panose="02010600030101010101" pitchFamily="2" charset="-122"/>
                        </a:rPr>
                        <a:t>则代表</a:t>
                      </a:r>
                      <a:r>
                        <a:rPr lang="en-US" sz="1800" b="0">
                          <a:latin typeface="Times New Roman" panose="02020603050405020304" pitchFamily="18" charset="0"/>
                          <a:cs typeface="Times New Roman" panose="02020603050405020304" pitchFamily="18" charset="0"/>
                        </a:rPr>
                        <a:t>PCA类会</a:t>
                      </a:r>
                      <a:r>
                        <a:rPr lang="en-US" sz="1800" b="0">
                          <a:latin typeface="宋体" panose="02010600030101010101" pitchFamily="2" charset="-122"/>
                          <a:ea typeface="宋体" panose="02010600030101010101" pitchFamily="2" charset="-122"/>
                          <a:cs typeface="宋体" panose="02010600030101010101" pitchFamily="2" charset="-122"/>
                        </a:rPr>
                        <a:t>自动</a:t>
                      </a:r>
                      <a:r>
                        <a:rPr lang="en-US" sz="1800" b="0">
                          <a:latin typeface="Times New Roman" panose="02020603050405020304" pitchFamily="18" charset="0"/>
                          <a:cs typeface="Times New Roman" panose="02020603050405020304" pitchFamily="18" charset="0"/>
                        </a:rPr>
                        <a:t>在</a:t>
                      </a:r>
                      <a:r>
                        <a:rPr lang="en-US" sz="1800" b="0">
                          <a:latin typeface="宋体" panose="02010600030101010101" pitchFamily="2" charset="-122"/>
                          <a:ea typeface="宋体" panose="02010600030101010101" pitchFamily="2" charset="-122"/>
                          <a:cs typeface="宋体" panose="02010600030101010101" pitchFamily="2" charset="-122"/>
                        </a:rPr>
                        <a:t>上述3</a:t>
                      </a:r>
                      <a:r>
                        <a:rPr lang="en-US" sz="1800" b="0">
                          <a:latin typeface="Times New Roman" panose="02020603050405020304" pitchFamily="18" charset="0"/>
                          <a:cs typeface="Times New Roman" panose="02020603050405020304" pitchFamily="18" charset="0"/>
                        </a:rPr>
                        <a:t>种算法</a:t>
                      </a:r>
                      <a:r>
                        <a:rPr lang="en-US" sz="1800" b="0">
                          <a:latin typeface="宋体" panose="02010600030101010101" pitchFamily="2" charset="-122"/>
                          <a:ea typeface="宋体" panose="02010600030101010101" pitchFamily="2" charset="-122"/>
                          <a:cs typeface="宋体" panose="02010600030101010101" pitchFamily="2" charset="-122"/>
                        </a:rPr>
                        <a:t>中</a:t>
                      </a:r>
                      <a:r>
                        <a:rPr lang="en-US" sz="1800" b="0">
                          <a:latin typeface="Times New Roman" panose="02020603050405020304" pitchFamily="18" charset="0"/>
                          <a:cs typeface="Times New Roman" panose="02020603050405020304" pitchFamily="18" charset="0"/>
                        </a:rPr>
                        <a:t>去权衡，选择一个合适的SVD算法来降维</a:t>
                      </a:r>
                      <a:r>
                        <a:rPr lang="en-US" sz="1800" b="0">
                          <a:latin typeface="宋体" panose="02010600030101010101" pitchFamily="2" charset="-122"/>
                          <a:ea typeface="宋体" panose="02010600030101010101" pitchFamily="2" charset="-122"/>
                          <a:cs typeface="宋体" panose="02010600030101010101" pitchFamily="2" charset="-122"/>
                        </a:rPr>
                        <a:t>。默认为auto</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10004"/>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sz="2800" dirty="0">
                <a:latin typeface="Times New Roman" panose="02020603050405020304" pitchFamily="18" charset="0"/>
              </a:rPr>
              <a:t>目录</a:t>
            </a:r>
          </a:p>
        </p:txBody>
      </p:sp>
      <p:cxnSp>
        <p:nvCxnSpPr>
          <p:cNvPr id="11" name="直接连接符 6"/>
          <p:cNvCxnSpPr/>
          <p:nvPr/>
        </p:nvCxnSpPr>
        <p:spPr>
          <a:xfrm>
            <a:off x="3264947" y="1348062"/>
            <a:ext cx="5910" cy="4354238"/>
          </a:xfrm>
          <a:prstGeom prst="line">
            <a:avLst/>
          </a:prstGeom>
        </p:spPr>
        <p:style>
          <a:lnRef idx="2">
            <a:schemeClr val="dk1"/>
          </a:lnRef>
          <a:fillRef idx="0">
            <a:schemeClr val="dk1"/>
          </a:fillRef>
          <a:effectRef idx="1">
            <a:schemeClr val="dk1"/>
          </a:effectRef>
          <a:fontRef idx="minor">
            <a:schemeClr val="tx1"/>
          </a:fontRef>
        </p:style>
      </p:cxnSp>
      <p:sp>
        <p:nvSpPr>
          <p:cNvPr id="12" name="Line 2"/>
          <p:cNvSpPr>
            <a:spLocks noChangeShapeType="1"/>
          </p:cNvSpPr>
          <p:nvPr/>
        </p:nvSpPr>
        <p:spPr bwMode="auto">
          <a:xfrm>
            <a:off x="2649786" y="2947315"/>
            <a:ext cx="6604980" cy="0"/>
          </a:xfrm>
          <a:prstGeom prst="line">
            <a:avLst/>
          </a:prstGeom>
        </p:spPr>
        <p:style>
          <a:lnRef idx="2">
            <a:schemeClr val="dk1"/>
          </a:lnRef>
          <a:fillRef idx="0">
            <a:schemeClr val="dk1"/>
          </a:fillRef>
          <a:effectRef idx="1">
            <a:schemeClr val="dk1"/>
          </a:effectRef>
          <a:fontRef idx="minor">
            <a:schemeClr val="tx1"/>
          </a:fontRef>
        </p:style>
        <p:txBody>
          <a:bodyPr/>
          <a:lstStyle/>
          <a:p>
            <a:pPr algn="ctr">
              <a:defRPr/>
            </a:pPr>
            <a:endParaRPr lang="zh-CN" altLang="en-US" sz="2000" b="1" kern="0">
              <a:solidFill>
                <a:sysClr val="windowText" lastClr="000000"/>
              </a:solidFill>
              <a:latin typeface="Times New Roman" panose="02020603050405020304" pitchFamily="18" charset="0"/>
              <a:ea typeface="宋体" panose="02010600030101010101" pitchFamily="2" charset="-122"/>
            </a:endParaRPr>
          </a:p>
        </p:txBody>
      </p:sp>
      <p:sp>
        <p:nvSpPr>
          <p:cNvPr id="17" name="Oval 15"/>
          <p:cNvSpPr>
            <a:spLocks noChangeArrowheads="1"/>
          </p:cNvSpPr>
          <p:nvPr/>
        </p:nvSpPr>
        <p:spPr bwMode="auto">
          <a:xfrm>
            <a:off x="2904947" y="165174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hangingPunct="1">
              <a:defRPr/>
            </a:pPr>
            <a:r>
              <a:rPr lang="zh-CN" altLang="zh-CN" sz="2400" b="1" dirty="0">
                <a:solidFill>
                  <a:schemeClr val="bg1"/>
                </a:solidFill>
                <a:latin typeface="Times New Roman" panose="02020603050405020304" pitchFamily="18" charset="0"/>
              </a:rPr>
              <a:t>1</a:t>
            </a:r>
            <a:endParaRPr lang="en-US" altLang="zh-CN" sz="2400" b="1" dirty="0">
              <a:solidFill>
                <a:schemeClr val="bg1"/>
              </a:solidFill>
              <a:latin typeface="Times New Roman" panose="02020603050405020304" pitchFamily="18" charset="0"/>
            </a:endParaRPr>
          </a:p>
        </p:txBody>
      </p:sp>
      <p:sp>
        <p:nvSpPr>
          <p:cNvPr id="24" name="AutoShape 17"/>
          <p:cNvSpPr>
            <a:spLocks noChangeArrowheads="1"/>
          </p:cNvSpPr>
          <p:nvPr/>
        </p:nvSpPr>
        <p:spPr bwMode="auto">
          <a:xfrm>
            <a:off x="4000531" y="2608672"/>
            <a:ext cx="4859850" cy="684000"/>
          </a:xfrm>
          <a:prstGeom prst="actionButtonBlank">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a:defRPr/>
            </a:pPr>
            <a:r>
              <a:rPr lang="zh-CN" altLang="en-US" sz="2400" b="1" dirty="0">
                <a:latin typeface="Times New Roman" panose="02020603050405020304" pitchFamily="18" charset="0"/>
                <a:ea typeface="宋体" panose="02010600030101010101" pitchFamily="2" charset="-122"/>
              </a:rPr>
              <a:t>构建并评价聚类模型</a:t>
            </a:r>
          </a:p>
        </p:txBody>
      </p:sp>
      <p:sp>
        <p:nvSpPr>
          <p:cNvPr id="25" name="AutoShape 17"/>
          <p:cNvSpPr>
            <a:spLocks noChangeArrowheads="1"/>
          </p:cNvSpPr>
          <p:nvPr/>
        </p:nvSpPr>
        <p:spPr bwMode="auto">
          <a:xfrm>
            <a:off x="4000531" y="1579743"/>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a:defRPr/>
            </a:pPr>
            <a:r>
              <a:rPr lang="zh-CN" altLang="en-US" sz="2400" b="1" dirty="0">
                <a:solidFill>
                  <a:schemeClr val="bg1"/>
                </a:solidFill>
                <a:latin typeface="Times New Roman" panose="02020603050405020304" pitchFamily="18" charset="0"/>
                <a:ea typeface="宋体" panose="02010600030101010101" pitchFamily="2" charset="-122"/>
              </a:rPr>
              <a:t>使用</a:t>
            </a:r>
            <a:r>
              <a:rPr lang="en-US" altLang="zh-CN" sz="2400" b="1" dirty="0">
                <a:solidFill>
                  <a:schemeClr val="bg1"/>
                </a:solidFill>
                <a:latin typeface="Times New Roman" panose="02020603050405020304" pitchFamily="18" charset="0"/>
                <a:ea typeface="宋体" panose="02010600030101010101" pitchFamily="2" charset="-122"/>
              </a:rPr>
              <a:t>sklearn</a:t>
            </a:r>
            <a:r>
              <a:rPr lang="zh-CN" altLang="en-US" sz="2400" b="1" dirty="0">
                <a:solidFill>
                  <a:schemeClr val="bg1"/>
                </a:solidFill>
                <a:latin typeface="Times New Roman" panose="02020603050405020304" pitchFamily="18" charset="0"/>
                <a:ea typeface="宋体" panose="02010600030101010101" pitchFamily="2" charset="-122"/>
              </a:rPr>
              <a:t>转换器处理数据</a:t>
            </a:r>
          </a:p>
        </p:txBody>
      </p:sp>
      <p:sp>
        <p:nvSpPr>
          <p:cNvPr id="26" name="Oval 15"/>
          <p:cNvSpPr>
            <a:spLocks noChangeArrowheads="1"/>
          </p:cNvSpPr>
          <p:nvPr/>
        </p:nvSpPr>
        <p:spPr bwMode="auto">
          <a:xfrm>
            <a:off x="2928857" y="2626672"/>
            <a:ext cx="684000" cy="648000"/>
          </a:xfrm>
          <a:prstGeom prst="ellipse">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hangingPunct="1">
              <a:defRPr/>
            </a:pPr>
            <a:r>
              <a:rPr lang="en-US" altLang="zh-CN" sz="2400" b="1" dirty="0">
                <a:solidFill>
                  <a:schemeClr val="bg1"/>
                </a:solidFill>
                <a:latin typeface="Times New Roman" panose="02020603050405020304" pitchFamily="18" charset="0"/>
              </a:rPr>
              <a:t>2</a:t>
            </a:r>
          </a:p>
        </p:txBody>
      </p:sp>
      <p:sp>
        <p:nvSpPr>
          <p:cNvPr id="27" name="AutoShape 17"/>
          <p:cNvSpPr>
            <a:spLocks noChangeArrowheads="1"/>
          </p:cNvSpPr>
          <p:nvPr/>
        </p:nvSpPr>
        <p:spPr bwMode="auto">
          <a:xfrm>
            <a:off x="4012450" y="3660873"/>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a:defRPr/>
            </a:pPr>
            <a:r>
              <a:rPr lang="zh-CN" altLang="en-US" sz="2400" b="1" dirty="0">
                <a:latin typeface="Times New Roman" panose="02020603050405020304" pitchFamily="18" charset="0"/>
                <a:ea typeface="宋体" panose="02010600030101010101" pitchFamily="2" charset="-122"/>
              </a:rPr>
              <a:t>构建并评价分类模型</a:t>
            </a:r>
          </a:p>
        </p:txBody>
      </p:sp>
      <p:sp>
        <p:nvSpPr>
          <p:cNvPr id="30" name="Oval 15"/>
          <p:cNvSpPr>
            <a:spLocks noChangeArrowheads="1"/>
          </p:cNvSpPr>
          <p:nvPr/>
        </p:nvSpPr>
        <p:spPr bwMode="auto">
          <a:xfrm>
            <a:off x="2928857" y="367887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hangingPunct="1">
              <a:defRPr/>
            </a:pPr>
            <a:r>
              <a:rPr lang="en-US" altLang="zh-CN" sz="2400" b="1" dirty="0">
                <a:solidFill>
                  <a:schemeClr val="bg1"/>
                </a:solidFill>
                <a:latin typeface="Times New Roman" panose="02020603050405020304" pitchFamily="18" charset="0"/>
              </a:rPr>
              <a:t>3</a:t>
            </a:r>
          </a:p>
        </p:txBody>
      </p:sp>
      <p:sp>
        <p:nvSpPr>
          <p:cNvPr id="31" name="AutoShape 17"/>
          <p:cNvSpPr>
            <a:spLocks noChangeArrowheads="1"/>
          </p:cNvSpPr>
          <p:nvPr/>
        </p:nvSpPr>
        <p:spPr bwMode="auto">
          <a:xfrm>
            <a:off x="4012450" y="4715497"/>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a:defRPr/>
            </a:pPr>
            <a:r>
              <a:rPr lang="zh-CN" altLang="en-US" sz="2400" b="1" dirty="0">
                <a:latin typeface="Times New Roman" panose="02020603050405020304" pitchFamily="18" charset="0"/>
                <a:ea typeface="宋体" panose="02010600030101010101" pitchFamily="2" charset="-122"/>
              </a:rPr>
              <a:t>构建并评价回归模型</a:t>
            </a:r>
          </a:p>
        </p:txBody>
      </p:sp>
      <p:sp>
        <p:nvSpPr>
          <p:cNvPr id="32" name="Oval 15"/>
          <p:cNvSpPr>
            <a:spLocks noChangeArrowheads="1"/>
          </p:cNvSpPr>
          <p:nvPr/>
        </p:nvSpPr>
        <p:spPr bwMode="auto">
          <a:xfrm>
            <a:off x="2904947" y="4733497"/>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hangingPunct="1">
              <a:defRPr/>
            </a:pPr>
            <a:r>
              <a:rPr lang="en-US" altLang="zh-CN" sz="2400" b="1" dirty="0">
                <a:solidFill>
                  <a:schemeClr val="bg1"/>
                </a:solidFill>
                <a:latin typeface="Times New Roman" panose="02020603050405020304" pitchFamily="18" charset="0"/>
              </a:rPr>
              <a:t>4</a:t>
            </a:r>
          </a:p>
        </p:txBody>
      </p:sp>
    </p:spTree>
  </p:cSld>
  <p:clrMapOvr>
    <a:masterClrMapping/>
  </p:clrMapOvr>
  <mc:AlternateContent xmlns:mc="http://schemas.openxmlformats.org/markup-compatibility/2006" xmlns:p14="http://schemas.microsoft.com/office/powerpoint/2010/main">
    <mc:Choice Requires="p14">
      <p:transition spd="slow">
        <p:wipe/>
      </p:transition>
    </mc:Choice>
    <mc:Fallback xmlns="">
      <p:transition spd="slow">
        <p:wip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使用sklearn估计器构建聚类模型</a:t>
            </a:r>
          </a:p>
        </p:txBody>
      </p:sp>
      <p:sp>
        <p:nvSpPr>
          <p:cNvPr id="8" name="内容占位符 7"/>
          <p:cNvSpPr>
            <a:spLocks noGrp="1"/>
          </p:cNvSpPr>
          <p:nvPr>
            <p:ph idx="1"/>
          </p:nvPr>
        </p:nvSpPr>
        <p:spPr>
          <a:xfrm>
            <a:off x="440690" y="887095"/>
            <a:ext cx="11107420" cy="5091430"/>
          </a:xfrm>
        </p:spPr>
        <p:txBody>
          <a:bodyPr/>
          <a:lstStyle/>
          <a:p>
            <a:pPr marL="363855" indent="0" latinLnBrk="0">
              <a:spcBef>
                <a:spcPts val="0"/>
              </a:spcBef>
              <a:buNone/>
            </a:pP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聚类的输入是一组未被标记的样本，聚类根据数据自身的距离或相似度将它们划分为若干组，划分的原则是组内（内部）距离最小化，而组间（外部）距离最大化，如图所示。</a:t>
            </a:r>
          </a:p>
          <a:p>
            <a:pPr marL="0" indent="0">
              <a:buNone/>
            </a:pPr>
            <a:endPar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marL="0" indent="0">
              <a:buNone/>
            </a:pPr>
            <a:endPar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p:graphicFrame>
        <p:nvGraphicFramePr>
          <p:cNvPr id="2" name="对象 -2147482624"/>
          <p:cNvGraphicFramePr>
            <a:graphicFrameLocks noChangeAspect="1"/>
          </p:cNvGraphicFramePr>
          <p:nvPr/>
        </p:nvGraphicFramePr>
        <p:xfrm>
          <a:off x="1823720" y="2106930"/>
          <a:ext cx="7833995" cy="3961765"/>
        </p:xfrm>
        <a:graphic>
          <a:graphicData uri="http://schemas.openxmlformats.org/presentationml/2006/ole">
            <mc:AlternateContent xmlns:mc="http://schemas.openxmlformats.org/markup-compatibility/2006">
              <mc:Choice xmlns:v="urn:schemas-microsoft-com:vml" Requires="v">
                <p:oleObj spid="_x0000_s3082" r:id="rId3" imgW="3696335" imgH="1861185" progId="Visio.Drawing.15">
                  <p:embed/>
                </p:oleObj>
              </mc:Choice>
              <mc:Fallback>
                <p:oleObj r:id="rId3" imgW="3696335" imgH="1861185" progId="Visio.Drawing.15">
                  <p:embed/>
                  <p:pic>
                    <p:nvPicPr>
                      <p:cNvPr id="0" name="图片 3075"/>
                      <p:cNvPicPr/>
                      <p:nvPr/>
                    </p:nvPicPr>
                    <p:blipFill>
                      <a:blip r:embed="rId4"/>
                      <a:stretch>
                        <a:fillRect/>
                      </a:stretch>
                    </p:blipFill>
                    <p:spPr>
                      <a:xfrm>
                        <a:off x="1823720" y="2106930"/>
                        <a:ext cx="7833995" cy="3961765"/>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使用sklearn</a:t>
            </a:r>
            <a:r>
              <a:rPr lang="zh-CN" altLang="en-US" dirty="0">
                <a:sym typeface="+mn-ea"/>
              </a:rPr>
              <a:t>估计器构建聚类模型</a:t>
            </a:r>
            <a:endParaRPr lang="zh-CN" altLang="en-US" dirty="0"/>
          </a:p>
        </p:txBody>
      </p:sp>
      <p:sp>
        <p:nvSpPr>
          <p:cNvPr id="8" name="内容占位符 7"/>
          <p:cNvSpPr>
            <a:spLocks noGrp="1"/>
          </p:cNvSpPr>
          <p:nvPr>
            <p:ph idx="1"/>
          </p:nvPr>
        </p:nvSpPr>
        <p:spPr>
          <a:xfrm>
            <a:off x="440690" y="1003300"/>
            <a:ext cx="11107420" cy="5091430"/>
          </a:xfrm>
        </p:spPr>
        <p:txBody>
          <a:bodyPr/>
          <a:lstStyle/>
          <a:p>
            <a:pPr marL="363855" indent="0" latinLnBrk="0">
              <a:spcBef>
                <a:spcPts val="0"/>
              </a:spcBef>
              <a:buNone/>
            </a:pP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常用的聚类算法及其类别如下表所示。</a:t>
            </a:r>
          </a:p>
          <a:p>
            <a:pPr marL="0" indent="0">
              <a:buNone/>
            </a:pPr>
            <a:endPar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p:graphicFrame>
        <p:nvGraphicFramePr>
          <p:cNvPr id="4" name="表格 3"/>
          <p:cNvGraphicFramePr/>
          <p:nvPr>
            <p:custDataLst>
              <p:tags r:id="rId1"/>
            </p:custDataLst>
          </p:nvPr>
        </p:nvGraphicFramePr>
        <p:xfrm>
          <a:off x="1208134" y="1625964"/>
          <a:ext cx="9572625" cy="3605530"/>
        </p:xfrm>
        <a:graphic>
          <a:graphicData uri="http://schemas.openxmlformats.org/drawingml/2006/table">
            <a:tbl>
              <a:tblPr firstRow="1" bandRow="1">
                <a:tableStyleId>{5C22544A-7EE6-4342-B048-85BDC9FD1C3A}</a:tableStyleId>
              </a:tblPr>
              <a:tblGrid>
                <a:gridCol w="2120900">
                  <a:extLst>
                    <a:ext uri="{9D8B030D-6E8A-4147-A177-3AD203B41FA5}">
                      <a16:colId xmlns:a16="http://schemas.microsoft.com/office/drawing/2014/main" val="20000"/>
                    </a:ext>
                  </a:extLst>
                </a:gridCol>
                <a:gridCol w="7451725">
                  <a:extLst>
                    <a:ext uri="{9D8B030D-6E8A-4147-A177-3AD203B41FA5}">
                      <a16:colId xmlns:a16="http://schemas.microsoft.com/office/drawing/2014/main" val="20001"/>
                    </a:ext>
                  </a:extLst>
                </a:gridCol>
              </a:tblGrid>
              <a:tr h="481330">
                <a:tc>
                  <a:txBody>
                    <a:bodyPr/>
                    <a:lstStyle/>
                    <a:p>
                      <a:pPr algn="ctr">
                        <a:buNone/>
                      </a:pPr>
                      <a:r>
                        <a:rPr lang="zh-CN" altLang="en-US" sz="1800"/>
                        <a:t>算法类别</a:t>
                      </a:r>
                    </a:p>
                  </a:txBody>
                  <a:tcPr/>
                </a:tc>
                <a:tc>
                  <a:txBody>
                    <a:bodyPr/>
                    <a:lstStyle/>
                    <a:p>
                      <a:pPr algn="ctr">
                        <a:buNone/>
                      </a:pPr>
                      <a:r>
                        <a:rPr lang="zh-CN" altLang="en-US" sz="1800" dirty="0"/>
                        <a:t>包括的主要算法</a:t>
                      </a:r>
                    </a:p>
                  </a:txBody>
                  <a:tcPr/>
                </a:tc>
                <a:extLst>
                  <a:ext uri="{0D108BD9-81ED-4DB2-BD59-A6C34878D82A}">
                    <a16:rowId xmlns:a16="http://schemas.microsoft.com/office/drawing/2014/main" val="10000"/>
                  </a:ext>
                </a:extLst>
              </a:tr>
              <a:tr h="777875">
                <a:tc>
                  <a:txBody>
                    <a:bodyPr/>
                    <a:lstStyle/>
                    <a:p>
                      <a:pPr indent="0">
                        <a:buNone/>
                      </a:pPr>
                      <a:r>
                        <a:rPr lang="en-US" sz="1800" b="0">
                          <a:latin typeface="Times New Roman" panose="02020603050405020304" pitchFamily="18" charset="0"/>
                          <a:cs typeface="Times New Roman" panose="02020603050405020304" pitchFamily="18" charset="0"/>
                        </a:rPr>
                        <a:t>划分（分裂）方法</a:t>
                      </a:r>
                      <a:endParaRPr lang="en-US" alt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indent="0">
                        <a:buNone/>
                      </a:pPr>
                      <a:r>
                        <a:rPr lang="en-US" sz="1800" b="0">
                          <a:latin typeface="Times New Roman" panose="02020603050405020304" pitchFamily="18" charset="0"/>
                          <a:cs typeface="Times New Roman" panose="02020603050405020304" pitchFamily="18" charset="0"/>
                        </a:rPr>
                        <a:t>K-Means算法（K-平均）</a:t>
                      </a:r>
                      <a:r>
                        <a:rPr lang="en-US" sz="1800" b="0">
                          <a:latin typeface="宋体" panose="02010600030101010101" pitchFamily="2" charset="-122"/>
                          <a:ea typeface="宋体" panose="02010600030101010101" pitchFamily="2" charset="-122"/>
                          <a:cs typeface="宋体" panose="02010600030101010101" pitchFamily="2" charset="-122"/>
                        </a:rPr>
                        <a:t>、</a:t>
                      </a:r>
                      <a:r>
                        <a:rPr lang="en-US" sz="1800" b="0">
                          <a:latin typeface="Times New Roman" panose="02020603050405020304" pitchFamily="18" charset="0"/>
                          <a:cs typeface="Times New Roman" panose="02020603050405020304" pitchFamily="18" charset="0"/>
                        </a:rPr>
                        <a:t>K-MEDOIDS算法（K-中心点）</a:t>
                      </a:r>
                      <a:r>
                        <a:rPr lang="en-US" sz="1800" b="0">
                          <a:latin typeface="宋体" panose="02010600030101010101" pitchFamily="2" charset="-122"/>
                          <a:ea typeface="宋体" panose="02010600030101010101" pitchFamily="2" charset="-122"/>
                          <a:cs typeface="宋体" panose="02010600030101010101" pitchFamily="2" charset="-122"/>
                        </a:rPr>
                        <a:t>和</a:t>
                      </a:r>
                      <a:r>
                        <a:rPr lang="en-US" sz="1800" b="0">
                          <a:latin typeface="Times New Roman" panose="02020603050405020304" pitchFamily="18" charset="0"/>
                          <a:cs typeface="Times New Roman" panose="02020603050405020304" pitchFamily="18" charset="0"/>
                        </a:rPr>
                        <a:t>CLARANS算法（基于选择的算法）</a:t>
                      </a:r>
                      <a:endParaRPr lang="en-US" alt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1"/>
                  </a:ext>
                </a:extLst>
              </a:tr>
              <a:tr h="732155">
                <a:tc>
                  <a:txBody>
                    <a:bodyPr/>
                    <a:lstStyle/>
                    <a:p>
                      <a:pPr indent="0">
                        <a:buNone/>
                      </a:pPr>
                      <a:r>
                        <a:rPr lang="en-US" sz="1800" b="0">
                          <a:latin typeface="Times New Roman" panose="02020603050405020304" pitchFamily="18" charset="0"/>
                          <a:cs typeface="Times New Roman" panose="02020603050405020304" pitchFamily="18" charset="0"/>
                        </a:rPr>
                        <a:t>层次分析方法</a:t>
                      </a:r>
                      <a:endParaRPr lang="en-US" alt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indent="0">
                        <a:buNone/>
                      </a:pPr>
                      <a:r>
                        <a:rPr lang="en-US" sz="1800" b="0">
                          <a:latin typeface="Times New Roman" panose="02020603050405020304" pitchFamily="18" charset="0"/>
                          <a:cs typeface="Times New Roman" panose="02020603050405020304" pitchFamily="18" charset="0"/>
                        </a:rPr>
                        <a:t>BIRCH算法（平衡迭代规约和聚类）</a:t>
                      </a:r>
                      <a:r>
                        <a:rPr lang="en-US" sz="1800" b="0">
                          <a:latin typeface="宋体" panose="02010600030101010101" pitchFamily="2" charset="-122"/>
                          <a:ea typeface="宋体" panose="02010600030101010101" pitchFamily="2" charset="-122"/>
                          <a:cs typeface="宋体" panose="02010600030101010101" pitchFamily="2" charset="-122"/>
                        </a:rPr>
                        <a:t>、</a:t>
                      </a:r>
                      <a:r>
                        <a:rPr lang="en-US" sz="1800" b="0">
                          <a:latin typeface="Times New Roman" panose="02020603050405020304" pitchFamily="18" charset="0"/>
                          <a:cs typeface="Times New Roman" panose="02020603050405020304" pitchFamily="18" charset="0"/>
                        </a:rPr>
                        <a:t>CURE算法（代表点聚类）</a:t>
                      </a:r>
                      <a:r>
                        <a:rPr lang="en-US" sz="1800" b="0">
                          <a:latin typeface="宋体" panose="02010600030101010101" pitchFamily="2" charset="-122"/>
                          <a:ea typeface="宋体" panose="02010600030101010101" pitchFamily="2" charset="-122"/>
                          <a:cs typeface="宋体" panose="02010600030101010101" pitchFamily="2" charset="-122"/>
                        </a:rPr>
                        <a:t>和</a:t>
                      </a:r>
                      <a:r>
                        <a:rPr lang="en-US" sz="1800" b="0">
                          <a:latin typeface="Times New Roman" panose="02020603050405020304" pitchFamily="18" charset="0"/>
                          <a:cs typeface="Times New Roman" panose="02020603050405020304" pitchFamily="18" charset="0"/>
                        </a:rPr>
                        <a:t>CHAMELEON算法（动态模型）</a:t>
                      </a:r>
                      <a:endParaRPr lang="en-US" alt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2"/>
                  </a:ext>
                </a:extLst>
              </a:tr>
              <a:tr h="819785">
                <a:tc>
                  <a:txBody>
                    <a:bodyPr/>
                    <a:lstStyle/>
                    <a:p>
                      <a:pPr indent="0">
                        <a:buNone/>
                      </a:pPr>
                      <a:r>
                        <a:rPr lang="en-US" sz="1800" b="0">
                          <a:latin typeface="Times New Roman" panose="02020603050405020304" pitchFamily="18" charset="0"/>
                          <a:cs typeface="Times New Roman" panose="02020603050405020304" pitchFamily="18" charset="0"/>
                        </a:rPr>
                        <a:t>基于密度的方法</a:t>
                      </a:r>
                      <a:endParaRPr lang="en-US" alt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indent="0">
                        <a:buNone/>
                      </a:pPr>
                      <a:r>
                        <a:rPr lang="en-US" sz="1800" b="0">
                          <a:latin typeface="Times New Roman" panose="02020603050405020304" pitchFamily="18" charset="0"/>
                          <a:cs typeface="Times New Roman" panose="02020603050405020304" pitchFamily="18" charset="0"/>
                        </a:rPr>
                        <a:t>DBSCAN算法（基于高密度连接区域）</a:t>
                      </a:r>
                      <a:r>
                        <a:rPr lang="en-US" sz="1800" b="0">
                          <a:latin typeface="宋体" panose="02010600030101010101" pitchFamily="2" charset="-122"/>
                          <a:ea typeface="宋体" panose="02010600030101010101" pitchFamily="2" charset="-122"/>
                          <a:cs typeface="宋体" panose="02010600030101010101" pitchFamily="2" charset="-122"/>
                        </a:rPr>
                        <a:t>、</a:t>
                      </a:r>
                      <a:r>
                        <a:rPr lang="en-US" sz="1800" b="0">
                          <a:latin typeface="Times New Roman" panose="02020603050405020304" pitchFamily="18" charset="0"/>
                          <a:cs typeface="Times New Roman" panose="02020603050405020304" pitchFamily="18" charset="0"/>
                        </a:rPr>
                        <a:t>DENCLUE算法（密度分布函数）</a:t>
                      </a:r>
                      <a:r>
                        <a:rPr lang="en-US" sz="1800" b="0">
                          <a:latin typeface="宋体" panose="02010600030101010101" pitchFamily="2" charset="-122"/>
                          <a:ea typeface="宋体" panose="02010600030101010101" pitchFamily="2" charset="-122"/>
                          <a:cs typeface="宋体" panose="02010600030101010101" pitchFamily="2" charset="-122"/>
                        </a:rPr>
                        <a:t>和</a:t>
                      </a:r>
                      <a:r>
                        <a:rPr lang="en-US" sz="1800" b="0">
                          <a:latin typeface="Times New Roman" panose="02020603050405020304" pitchFamily="18" charset="0"/>
                          <a:cs typeface="Times New Roman" panose="02020603050405020304" pitchFamily="18" charset="0"/>
                        </a:rPr>
                        <a:t>OPTICS算法（对象排序识别）</a:t>
                      </a:r>
                      <a:endParaRPr lang="en-US" alt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3"/>
                  </a:ext>
                </a:extLst>
              </a:tr>
              <a:tr h="794385">
                <a:tc>
                  <a:txBody>
                    <a:bodyPr/>
                    <a:lstStyle/>
                    <a:p>
                      <a:pPr indent="0">
                        <a:buNone/>
                      </a:pPr>
                      <a:r>
                        <a:rPr lang="en-US" sz="1800" b="0">
                          <a:latin typeface="Times New Roman" panose="02020603050405020304" pitchFamily="18" charset="0"/>
                          <a:cs typeface="Times New Roman" panose="02020603050405020304" pitchFamily="18" charset="0"/>
                        </a:rPr>
                        <a:t>基于网格的方法</a:t>
                      </a:r>
                      <a:endParaRPr lang="en-US" alt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indent="0">
                        <a:buNone/>
                      </a:pPr>
                      <a:r>
                        <a:rPr lang="en-US" sz="1800" b="0">
                          <a:latin typeface="Times New Roman" panose="02020603050405020304" pitchFamily="18" charset="0"/>
                          <a:cs typeface="Times New Roman" panose="02020603050405020304" pitchFamily="18" charset="0"/>
                        </a:rPr>
                        <a:t>STING算法（统计信息网络）</a:t>
                      </a:r>
                      <a:r>
                        <a:rPr lang="en-US" sz="1800" b="0">
                          <a:latin typeface="宋体" panose="02010600030101010101" pitchFamily="2" charset="-122"/>
                          <a:ea typeface="宋体" panose="02010600030101010101" pitchFamily="2" charset="-122"/>
                          <a:cs typeface="宋体" panose="02010600030101010101" pitchFamily="2" charset="-122"/>
                        </a:rPr>
                        <a:t>、</a:t>
                      </a:r>
                      <a:r>
                        <a:rPr lang="en-US" sz="1800" b="0">
                          <a:latin typeface="Times New Roman" panose="02020603050405020304" pitchFamily="18" charset="0"/>
                          <a:cs typeface="Times New Roman" panose="02020603050405020304" pitchFamily="18" charset="0"/>
                        </a:rPr>
                        <a:t>CLIOUE算法（聚类高维空间）</a:t>
                      </a:r>
                      <a:r>
                        <a:rPr lang="en-US" sz="1800" b="0">
                          <a:latin typeface="宋体" panose="02010600030101010101" pitchFamily="2" charset="-122"/>
                          <a:ea typeface="宋体" panose="02010600030101010101" pitchFamily="2" charset="-122"/>
                          <a:cs typeface="宋体" panose="02010600030101010101" pitchFamily="2" charset="-122"/>
                        </a:rPr>
                        <a:t>和</a:t>
                      </a:r>
                      <a:r>
                        <a:rPr lang="en-US" sz="1800" b="0">
                          <a:latin typeface="Times New Roman" panose="02020603050405020304" pitchFamily="18" charset="0"/>
                          <a:cs typeface="Times New Roman" panose="02020603050405020304" pitchFamily="18" charset="0"/>
                        </a:rPr>
                        <a:t>WAVE-CLUSTER算法（小波变换）</a:t>
                      </a:r>
                      <a:endParaRPr lang="en-US" alt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4"/>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使用sklearn</a:t>
            </a:r>
            <a:r>
              <a:rPr lang="zh-CN" altLang="en-US" dirty="0">
                <a:sym typeface="+mn-ea"/>
              </a:rPr>
              <a:t>估计器构建聚类模型</a:t>
            </a:r>
            <a:endParaRPr lang="zh-CN" altLang="en-US" dirty="0"/>
          </a:p>
        </p:txBody>
      </p:sp>
      <p:sp>
        <p:nvSpPr>
          <p:cNvPr id="8" name="内容占位符 7"/>
          <p:cNvSpPr>
            <a:spLocks noGrp="1"/>
          </p:cNvSpPr>
          <p:nvPr>
            <p:ph idx="1"/>
          </p:nvPr>
        </p:nvSpPr>
        <p:spPr>
          <a:xfrm>
            <a:off x="440690" y="1043940"/>
            <a:ext cx="11107420" cy="5050790"/>
          </a:xfrm>
        </p:spPr>
        <p:txBody>
          <a:bodyPr/>
          <a:lstStyle/>
          <a:p>
            <a:pPr marL="363855" indent="0" latinLnBrk="0">
              <a:spcBef>
                <a:spcPts val="0"/>
              </a:spcBef>
              <a:buNone/>
            </a:pP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sklearn常用的聚类算法模块cluster提供的聚类算法及其适用范围如下表所示。</a:t>
            </a:r>
          </a:p>
          <a:p>
            <a:pPr marL="0" indent="0">
              <a:buNone/>
            </a:pPr>
            <a:endPar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p:graphicFrame>
        <p:nvGraphicFramePr>
          <p:cNvPr id="4" name="表格 3"/>
          <p:cNvGraphicFramePr/>
          <p:nvPr>
            <p:custDataLst>
              <p:tags r:id="rId1"/>
            </p:custDataLst>
          </p:nvPr>
        </p:nvGraphicFramePr>
        <p:xfrm>
          <a:off x="807449" y="1745979"/>
          <a:ext cx="10576560" cy="3605530"/>
        </p:xfrm>
        <a:graphic>
          <a:graphicData uri="http://schemas.openxmlformats.org/drawingml/2006/table">
            <a:tbl>
              <a:tblPr firstRow="1" bandRow="1">
                <a:tableStyleId>{5C22544A-7EE6-4342-B048-85BDC9FD1C3A}</a:tableStyleId>
              </a:tblPr>
              <a:tblGrid>
                <a:gridCol w="2814955">
                  <a:extLst>
                    <a:ext uri="{9D8B030D-6E8A-4147-A177-3AD203B41FA5}">
                      <a16:colId xmlns:a16="http://schemas.microsoft.com/office/drawing/2014/main" val="20000"/>
                    </a:ext>
                  </a:extLst>
                </a:gridCol>
                <a:gridCol w="2464435">
                  <a:extLst>
                    <a:ext uri="{9D8B030D-6E8A-4147-A177-3AD203B41FA5}">
                      <a16:colId xmlns:a16="http://schemas.microsoft.com/office/drawing/2014/main" val="20001"/>
                    </a:ext>
                  </a:extLst>
                </a:gridCol>
                <a:gridCol w="2618105">
                  <a:extLst>
                    <a:ext uri="{9D8B030D-6E8A-4147-A177-3AD203B41FA5}">
                      <a16:colId xmlns:a16="http://schemas.microsoft.com/office/drawing/2014/main" val="20002"/>
                    </a:ext>
                  </a:extLst>
                </a:gridCol>
                <a:gridCol w="2679065">
                  <a:extLst>
                    <a:ext uri="{9D8B030D-6E8A-4147-A177-3AD203B41FA5}">
                      <a16:colId xmlns:a16="http://schemas.microsoft.com/office/drawing/2014/main" val="20003"/>
                    </a:ext>
                  </a:extLst>
                </a:gridCol>
              </a:tblGrid>
              <a:tr h="481330">
                <a:tc>
                  <a:txBody>
                    <a:bodyPr/>
                    <a:lstStyle/>
                    <a:p>
                      <a:pPr algn="ctr">
                        <a:buNone/>
                      </a:pPr>
                      <a:r>
                        <a:rPr lang="zh-CN" altLang="en-US" sz="1800"/>
                        <a:t>算法名称</a:t>
                      </a:r>
                    </a:p>
                  </a:txBody>
                  <a:tcPr/>
                </a:tc>
                <a:tc>
                  <a:txBody>
                    <a:bodyPr/>
                    <a:lstStyle/>
                    <a:p>
                      <a:pPr algn="ctr">
                        <a:buNone/>
                      </a:pPr>
                      <a:r>
                        <a:rPr lang="zh-CN" altLang="en-US" sz="1800" dirty="0"/>
                        <a:t>参数</a:t>
                      </a:r>
                    </a:p>
                  </a:txBody>
                  <a:tcPr/>
                </a:tc>
                <a:tc>
                  <a:txBody>
                    <a:bodyPr/>
                    <a:lstStyle/>
                    <a:p>
                      <a:pPr algn="ctr">
                        <a:buNone/>
                      </a:pPr>
                      <a:r>
                        <a:rPr lang="zh-CN" altLang="en-US" sz="1800" dirty="0"/>
                        <a:t>适用范围</a:t>
                      </a:r>
                    </a:p>
                  </a:txBody>
                  <a:tcPr/>
                </a:tc>
                <a:tc>
                  <a:txBody>
                    <a:bodyPr/>
                    <a:lstStyle/>
                    <a:p>
                      <a:pPr algn="ctr">
                        <a:buNone/>
                      </a:pPr>
                      <a:r>
                        <a:rPr lang="zh-CN" altLang="en-US" sz="1800" dirty="0"/>
                        <a:t>距离度量</a:t>
                      </a:r>
                    </a:p>
                  </a:txBody>
                  <a:tcPr/>
                </a:tc>
                <a:extLst>
                  <a:ext uri="{0D108BD9-81ED-4DB2-BD59-A6C34878D82A}">
                    <a16:rowId xmlns:a16="http://schemas.microsoft.com/office/drawing/2014/main" val="10000"/>
                  </a:ext>
                </a:extLst>
              </a:tr>
              <a:tr h="777875">
                <a:tc>
                  <a:txBody>
                    <a:bodyPr/>
                    <a:lstStyle/>
                    <a:p>
                      <a:pPr indent="0">
                        <a:buNone/>
                      </a:pPr>
                      <a:r>
                        <a:rPr lang="en-US" sz="1800" b="0">
                          <a:latin typeface="宋体" panose="02010600030101010101" pitchFamily="2" charset="-122"/>
                          <a:ea typeface="宋体" panose="02010600030101010101" pitchFamily="2" charset="-122"/>
                          <a:cs typeface="宋体" panose="02010600030101010101" pitchFamily="2" charset="-122"/>
                        </a:rPr>
                        <a:t>K-Means</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indent="0">
                        <a:buNone/>
                      </a:pPr>
                      <a:r>
                        <a:rPr lang="en-US" sz="1800" b="0">
                          <a:latin typeface="宋体" panose="02010600030101010101" pitchFamily="2" charset="-122"/>
                          <a:ea typeface="宋体" panose="02010600030101010101" pitchFamily="2" charset="-122"/>
                          <a:cs typeface="宋体" panose="02010600030101010101" pitchFamily="2" charset="-122"/>
                        </a:rPr>
                        <a:t>簇数</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indent="0">
                        <a:buNone/>
                      </a:pPr>
                      <a:r>
                        <a:rPr lang="en-US" sz="1800" b="0">
                          <a:latin typeface="宋体" panose="02010600030101010101" pitchFamily="2" charset="-122"/>
                          <a:ea typeface="宋体" panose="02010600030101010101" pitchFamily="2" charset="-122"/>
                          <a:cs typeface="宋体" panose="02010600030101010101" pitchFamily="2" charset="-122"/>
                        </a:rPr>
                        <a:t>可用于样本数目很大、聚类数目中等的场景</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indent="0">
                        <a:buNone/>
                      </a:pPr>
                      <a:r>
                        <a:rPr lang="en-US" sz="1800" b="0">
                          <a:latin typeface="宋体" panose="02010600030101010101" pitchFamily="2" charset="-122"/>
                          <a:ea typeface="宋体" panose="02010600030101010101" pitchFamily="2" charset="-122"/>
                          <a:cs typeface="宋体" panose="02010600030101010101" pitchFamily="2" charset="-122"/>
                        </a:rPr>
                        <a:t>点之间的距离</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10001"/>
                  </a:ext>
                </a:extLst>
              </a:tr>
              <a:tr h="732155">
                <a:tc>
                  <a:txBody>
                    <a:bodyPr/>
                    <a:lstStyle/>
                    <a:p>
                      <a:pPr indent="0">
                        <a:buNone/>
                      </a:pPr>
                      <a:r>
                        <a:rPr lang="en-US" sz="1800" b="0">
                          <a:latin typeface="Times New Roman" panose="02020603050405020304" pitchFamily="18" charset="0"/>
                          <a:cs typeface="Times New Roman" panose="02020603050405020304" pitchFamily="18" charset="0"/>
                        </a:rPr>
                        <a:t>Spectral clustering</a:t>
                      </a:r>
                      <a:endParaRPr lang="en-US" alt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indent="0">
                        <a:buNone/>
                      </a:pPr>
                      <a:r>
                        <a:rPr lang="en-US" sz="1800" b="0">
                          <a:latin typeface="宋体" panose="02010600030101010101" pitchFamily="2" charset="-122"/>
                          <a:ea typeface="宋体" panose="02010600030101010101" pitchFamily="2" charset="-122"/>
                          <a:cs typeface="宋体" panose="02010600030101010101" pitchFamily="2" charset="-122"/>
                        </a:rPr>
                        <a:t>簇数</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indent="0">
                        <a:buNone/>
                      </a:pPr>
                      <a:r>
                        <a:rPr lang="en-US" sz="1800" b="0">
                          <a:latin typeface="宋体" panose="02010600030101010101" pitchFamily="2" charset="-122"/>
                          <a:ea typeface="宋体" panose="02010600030101010101" pitchFamily="2" charset="-122"/>
                          <a:cs typeface="宋体" panose="02010600030101010101" pitchFamily="2" charset="-122"/>
                        </a:rPr>
                        <a:t>可用于样本数目中等、聚类数目较小的场景</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indent="0">
                        <a:buNone/>
                      </a:pPr>
                      <a:r>
                        <a:rPr lang="en-US" sz="1800" b="0">
                          <a:latin typeface="宋体" panose="02010600030101010101" pitchFamily="2" charset="-122"/>
                          <a:ea typeface="宋体" panose="02010600030101010101" pitchFamily="2" charset="-122"/>
                          <a:cs typeface="宋体" panose="02010600030101010101" pitchFamily="2" charset="-122"/>
                        </a:rPr>
                        <a:t>图距离</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10002"/>
                  </a:ext>
                </a:extLst>
              </a:tr>
              <a:tr h="819785">
                <a:tc>
                  <a:txBody>
                    <a:bodyPr/>
                    <a:lstStyle/>
                    <a:p>
                      <a:pPr indent="0">
                        <a:buNone/>
                      </a:pPr>
                      <a:r>
                        <a:rPr lang="en-US" sz="1800" b="0">
                          <a:latin typeface="Times New Roman" panose="02020603050405020304" pitchFamily="18" charset="0"/>
                          <a:cs typeface="Times New Roman" panose="02020603050405020304" pitchFamily="18" charset="0"/>
                        </a:rPr>
                        <a:t>Ward hierarchical clustering</a:t>
                      </a:r>
                      <a:endParaRPr lang="en-US" alt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indent="0">
                        <a:buNone/>
                      </a:pPr>
                      <a:r>
                        <a:rPr lang="en-US" sz="1800" b="0">
                          <a:latin typeface="宋体" panose="02010600030101010101" pitchFamily="2" charset="-122"/>
                          <a:ea typeface="宋体" panose="02010600030101010101" pitchFamily="2" charset="-122"/>
                          <a:cs typeface="宋体" panose="02010600030101010101" pitchFamily="2" charset="-122"/>
                        </a:rPr>
                        <a:t>簇数</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indent="0">
                        <a:buNone/>
                      </a:pPr>
                      <a:r>
                        <a:rPr lang="en-US" sz="1800" b="0">
                          <a:latin typeface="宋体" panose="02010600030101010101" pitchFamily="2" charset="-122"/>
                          <a:ea typeface="宋体" panose="02010600030101010101" pitchFamily="2" charset="-122"/>
                          <a:cs typeface="宋体" panose="02010600030101010101" pitchFamily="2" charset="-122"/>
                        </a:rPr>
                        <a:t>可用于样本数目较大、聚类数目较大的场景</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indent="0">
                        <a:buNone/>
                      </a:pPr>
                      <a:r>
                        <a:rPr lang="en-US" sz="1800" b="0">
                          <a:latin typeface="宋体" panose="02010600030101010101" pitchFamily="2" charset="-122"/>
                          <a:ea typeface="宋体" panose="02010600030101010101" pitchFamily="2" charset="-122"/>
                          <a:cs typeface="宋体" panose="02010600030101010101" pitchFamily="2" charset="-122"/>
                        </a:rPr>
                        <a:t>点之间的距离</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10003"/>
                  </a:ext>
                </a:extLst>
              </a:tr>
              <a:tr h="794385">
                <a:tc>
                  <a:txBody>
                    <a:bodyPr/>
                    <a:lstStyle/>
                    <a:p>
                      <a:pPr indent="0">
                        <a:buNone/>
                      </a:pPr>
                      <a:r>
                        <a:rPr lang="en-US" sz="1800" b="0">
                          <a:latin typeface="Times New Roman" panose="02020603050405020304" pitchFamily="18" charset="0"/>
                          <a:cs typeface="Times New Roman" panose="02020603050405020304" pitchFamily="18" charset="0"/>
                        </a:rPr>
                        <a:t>Agglomerative clustering</a:t>
                      </a:r>
                      <a:endParaRPr lang="en-US" alt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indent="0">
                        <a:buNone/>
                      </a:pPr>
                      <a:r>
                        <a:rPr lang="en-US" sz="1800" b="0">
                          <a:latin typeface="宋体" panose="02010600030101010101" pitchFamily="2" charset="-122"/>
                          <a:ea typeface="宋体" panose="02010600030101010101" pitchFamily="2" charset="-122"/>
                          <a:cs typeface="宋体" panose="02010600030101010101" pitchFamily="2" charset="-122"/>
                        </a:rPr>
                        <a:t>簇数、链接类型、距离</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indent="0">
                        <a:buNone/>
                      </a:pPr>
                      <a:r>
                        <a:rPr lang="en-US" sz="1800" b="0">
                          <a:latin typeface="宋体" panose="02010600030101010101" pitchFamily="2" charset="-122"/>
                          <a:ea typeface="宋体" panose="02010600030101010101" pitchFamily="2" charset="-122"/>
                          <a:cs typeface="宋体" panose="02010600030101010101" pitchFamily="2" charset="-122"/>
                        </a:rPr>
                        <a:t>可用于样本数目较大、聚类数目较大的场景</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indent="0">
                        <a:buNone/>
                      </a:pPr>
                      <a:r>
                        <a:rPr lang="en-US" sz="1800" b="0">
                          <a:latin typeface="宋体" panose="02010600030101010101" pitchFamily="2" charset="-122"/>
                          <a:ea typeface="宋体" panose="02010600030101010101" pitchFamily="2" charset="-122"/>
                          <a:cs typeface="宋体" panose="02010600030101010101" pitchFamily="2" charset="-122"/>
                        </a:rPr>
                        <a:t>任意成对点线图间的距离</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10004"/>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sz="2800" dirty="0">
                <a:latin typeface="Times New Roman" panose="02020603050405020304" pitchFamily="18" charset="0"/>
              </a:rPr>
              <a:t>目录</a:t>
            </a:r>
          </a:p>
        </p:txBody>
      </p:sp>
      <p:cxnSp>
        <p:nvCxnSpPr>
          <p:cNvPr id="3" name="直接连接符 6"/>
          <p:cNvCxnSpPr/>
          <p:nvPr/>
        </p:nvCxnSpPr>
        <p:spPr>
          <a:xfrm>
            <a:off x="3264947" y="1348062"/>
            <a:ext cx="5910" cy="4354238"/>
          </a:xfrm>
          <a:prstGeom prst="line">
            <a:avLst/>
          </a:prstGeom>
        </p:spPr>
        <p:style>
          <a:lnRef idx="2">
            <a:schemeClr val="dk1"/>
          </a:lnRef>
          <a:fillRef idx="0">
            <a:schemeClr val="dk1"/>
          </a:fillRef>
          <a:effectRef idx="1">
            <a:schemeClr val="dk1"/>
          </a:effectRef>
          <a:fontRef idx="minor">
            <a:schemeClr val="tx1"/>
          </a:fontRef>
        </p:style>
      </p:cxnSp>
      <p:sp>
        <p:nvSpPr>
          <p:cNvPr id="5" name="Line 2"/>
          <p:cNvSpPr>
            <a:spLocks noChangeShapeType="1"/>
          </p:cNvSpPr>
          <p:nvPr/>
        </p:nvSpPr>
        <p:spPr bwMode="auto">
          <a:xfrm>
            <a:off x="2649786" y="1939743"/>
            <a:ext cx="6604980" cy="0"/>
          </a:xfrm>
          <a:prstGeom prst="line">
            <a:avLst/>
          </a:prstGeom>
        </p:spPr>
        <p:style>
          <a:lnRef idx="2">
            <a:schemeClr val="dk1"/>
          </a:lnRef>
          <a:fillRef idx="0">
            <a:schemeClr val="dk1"/>
          </a:fillRef>
          <a:effectRef idx="1">
            <a:schemeClr val="dk1"/>
          </a:effectRef>
          <a:fontRef idx="minor">
            <a:schemeClr val="tx1"/>
          </a:fontRef>
        </p:style>
        <p:txBody>
          <a:bodyPr/>
          <a:lstStyle/>
          <a:p>
            <a:pPr algn="ctr">
              <a:defRPr/>
            </a:pPr>
            <a:endParaRPr lang="zh-CN" altLang="en-US" sz="2000" b="1" kern="0">
              <a:solidFill>
                <a:sysClr val="windowText" lastClr="000000"/>
              </a:solidFill>
              <a:latin typeface="Times New Roman" panose="02020603050405020304" pitchFamily="18" charset="0"/>
              <a:ea typeface="宋体" panose="02010600030101010101" pitchFamily="2" charset="-122"/>
            </a:endParaRPr>
          </a:p>
        </p:txBody>
      </p:sp>
      <p:sp>
        <p:nvSpPr>
          <p:cNvPr id="6" name="Oval 15"/>
          <p:cNvSpPr>
            <a:spLocks noChangeArrowheads="1"/>
          </p:cNvSpPr>
          <p:nvPr/>
        </p:nvSpPr>
        <p:spPr bwMode="auto">
          <a:xfrm>
            <a:off x="2904947" y="1651743"/>
            <a:ext cx="684000" cy="648000"/>
          </a:xfrm>
          <a:prstGeom prst="ellipse">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hangingPunct="1">
              <a:defRPr/>
            </a:pPr>
            <a:r>
              <a:rPr lang="zh-CN" altLang="zh-CN" sz="2400" b="1" dirty="0">
                <a:solidFill>
                  <a:schemeClr val="bg1"/>
                </a:solidFill>
                <a:latin typeface="Times New Roman" panose="02020603050405020304" pitchFamily="18" charset="0"/>
              </a:rPr>
              <a:t>1</a:t>
            </a:r>
            <a:endParaRPr lang="en-US" altLang="zh-CN" sz="2400" b="1" dirty="0">
              <a:solidFill>
                <a:schemeClr val="bg1"/>
              </a:solidFill>
              <a:latin typeface="Times New Roman" panose="02020603050405020304" pitchFamily="18" charset="0"/>
            </a:endParaRPr>
          </a:p>
        </p:txBody>
      </p:sp>
      <p:sp>
        <p:nvSpPr>
          <p:cNvPr id="7" name="AutoShape 17"/>
          <p:cNvSpPr>
            <a:spLocks noChangeArrowheads="1"/>
          </p:cNvSpPr>
          <p:nvPr/>
        </p:nvSpPr>
        <p:spPr bwMode="auto">
          <a:xfrm>
            <a:off x="4000531" y="2606132"/>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a:defRPr/>
            </a:pPr>
            <a:r>
              <a:rPr lang="zh-CN" altLang="en-US" sz="2400" b="1" dirty="0">
                <a:latin typeface="Times New Roman" panose="02020603050405020304" pitchFamily="18" charset="0"/>
                <a:ea typeface="宋体" panose="02010600030101010101" pitchFamily="2" charset="-122"/>
                <a:sym typeface="微软雅黑" panose="020B0503020204020204" charset="-122"/>
              </a:rPr>
              <a:t>构建并评价聚类模型</a:t>
            </a:r>
          </a:p>
        </p:txBody>
      </p:sp>
      <p:sp>
        <p:nvSpPr>
          <p:cNvPr id="8" name="AutoShape 17"/>
          <p:cNvSpPr>
            <a:spLocks noChangeArrowheads="1"/>
          </p:cNvSpPr>
          <p:nvPr/>
        </p:nvSpPr>
        <p:spPr bwMode="auto">
          <a:xfrm>
            <a:off x="4000531" y="1579743"/>
            <a:ext cx="4859850" cy="684000"/>
          </a:xfrm>
          <a:prstGeom prst="actionButtonBlank">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a:defRPr/>
            </a:pPr>
            <a:r>
              <a:rPr lang="zh-CN" altLang="en-US" sz="2400" b="1" dirty="0">
                <a:solidFill>
                  <a:schemeClr val="bg1"/>
                </a:solidFill>
                <a:latin typeface="Times New Roman" panose="02020603050405020304" pitchFamily="18" charset="0"/>
                <a:ea typeface="宋体" panose="02010600030101010101" pitchFamily="2" charset="-122"/>
                <a:sym typeface="微软雅黑" panose="020B0503020204020204" charset="-122"/>
              </a:rPr>
              <a:t>使用sklearn转换器处理数据</a:t>
            </a:r>
          </a:p>
        </p:txBody>
      </p:sp>
      <p:sp>
        <p:nvSpPr>
          <p:cNvPr id="9" name="Oval 15"/>
          <p:cNvSpPr>
            <a:spLocks noChangeArrowheads="1"/>
          </p:cNvSpPr>
          <p:nvPr/>
        </p:nvSpPr>
        <p:spPr bwMode="auto">
          <a:xfrm>
            <a:off x="2928857" y="2626672"/>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hangingPunct="1">
              <a:defRPr/>
            </a:pPr>
            <a:r>
              <a:rPr lang="en-US" altLang="zh-CN" sz="2400" b="1" dirty="0">
                <a:solidFill>
                  <a:schemeClr val="bg1"/>
                </a:solidFill>
                <a:latin typeface="Times New Roman" panose="02020603050405020304" pitchFamily="18" charset="0"/>
              </a:rPr>
              <a:t>2</a:t>
            </a:r>
          </a:p>
        </p:txBody>
      </p:sp>
      <p:sp>
        <p:nvSpPr>
          <p:cNvPr id="10" name="AutoShape 17"/>
          <p:cNvSpPr>
            <a:spLocks noChangeArrowheads="1"/>
          </p:cNvSpPr>
          <p:nvPr/>
        </p:nvSpPr>
        <p:spPr bwMode="auto">
          <a:xfrm>
            <a:off x="4012450" y="3660873"/>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a:defRPr/>
            </a:pPr>
            <a:r>
              <a:rPr lang="zh-CN" altLang="en-US" sz="2400" b="1" dirty="0">
                <a:latin typeface="Times New Roman" panose="02020603050405020304" pitchFamily="18" charset="0"/>
                <a:ea typeface="宋体" panose="02010600030101010101" pitchFamily="2" charset="-122"/>
              </a:rPr>
              <a:t>构建并评价分类模型</a:t>
            </a:r>
          </a:p>
        </p:txBody>
      </p:sp>
      <p:sp>
        <p:nvSpPr>
          <p:cNvPr id="11" name="Oval 15"/>
          <p:cNvSpPr>
            <a:spLocks noChangeArrowheads="1"/>
          </p:cNvSpPr>
          <p:nvPr/>
        </p:nvSpPr>
        <p:spPr bwMode="auto">
          <a:xfrm>
            <a:off x="2928857" y="367887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hangingPunct="1">
              <a:defRPr/>
            </a:pPr>
            <a:r>
              <a:rPr lang="en-US" altLang="zh-CN" sz="2400" b="1" dirty="0">
                <a:solidFill>
                  <a:schemeClr val="bg1"/>
                </a:solidFill>
                <a:latin typeface="Times New Roman" panose="02020603050405020304" pitchFamily="18" charset="0"/>
              </a:rPr>
              <a:t>3</a:t>
            </a:r>
          </a:p>
        </p:txBody>
      </p:sp>
      <p:sp>
        <p:nvSpPr>
          <p:cNvPr id="28" name="AutoShape 17"/>
          <p:cNvSpPr>
            <a:spLocks noChangeArrowheads="1"/>
          </p:cNvSpPr>
          <p:nvPr/>
        </p:nvSpPr>
        <p:spPr bwMode="auto">
          <a:xfrm>
            <a:off x="4012450" y="4715497"/>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a:defRPr/>
            </a:pPr>
            <a:r>
              <a:rPr lang="zh-CN" altLang="en-US" sz="2400" b="1" dirty="0">
                <a:latin typeface="Times New Roman" panose="02020603050405020304" pitchFamily="18" charset="0"/>
                <a:ea typeface="宋体" panose="02010600030101010101" pitchFamily="2" charset="-122"/>
              </a:rPr>
              <a:t>构建并评价回归模型</a:t>
            </a:r>
          </a:p>
        </p:txBody>
      </p:sp>
      <p:sp>
        <p:nvSpPr>
          <p:cNvPr id="29" name="Oval 15"/>
          <p:cNvSpPr>
            <a:spLocks noChangeArrowheads="1"/>
          </p:cNvSpPr>
          <p:nvPr/>
        </p:nvSpPr>
        <p:spPr bwMode="auto">
          <a:xfrm>
            <a:off x="2904947" y="4733497"/>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hangingPunct="1">
              <a:defRPr/>
            </a:pPr>
            <a:r>
              <a:rPr lang="en-US" altLang="zh-CN" sz="2400" b="1" dirty="0">
                <a:solidFill>
                  <a:schemeClr val="bg1"/>
                </a:solidFill>
                <a:latin typeface="Times New Roman" panose="02020603050405020304" pitchFamily="18" charset="0"/>
              </a:rPr>
              <a:t>4</a:t>
            </a:r>
          </a:p>
        </p:txBody>
      </p:sp>
    </p:spTree>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使用sklearn</a:t>
            </a:r>
            <a:r>
              <a:rPr lang="zh-CN" altLang="en-US" dirty="0">
                <a:sym typeface="+mn-ea"/>
              </a:rPr>
              <a:t>估计器构建聚类模型</a:t>
            </a:r>
            <a:endParaRPr lang="zh-CN" altLang="en-US" dirty="0"/>
          </a:p>
        </p:txBody>
      </p:sp>
      <p:sp>
        <p:nvSpPr>
          <p:cNvPr id="7" name="内容占位符 6"/>
          <p:cNvSpPr>
            <a:spLocks noGrp="1"/>
          </p:cNvSpPr>
          <p:nvPr>
            <p:ph idx="1"/>
          </p:nvPr>
        </p:nvSpPr>
        <p:spPr>
          <a:xfrm>
            <a:off x="423545" y="1068070"/>
            <a:ext cx="11107420" cy="4985385"/>
          </a:xfrm>
        </p:spPr>
        <p:txBody>
          <a:bodyPr/>
          <a:lstStyle/>
          <a:p>
            <a:pPr marL="363855" indent="0" latinLnBrk="0">
              <a:spcBef>
                <a:spcPts val="0"/>
              </a:spcBef>
              <a:buNone/>
            </a:pPr>
            <a:r>
              <a:rPr lang="zh-CN" altLang="zh-CN" kern="100" dirty="0">
                <a:effectLst/>
                <a:sym typeface="+mn-ea"/>
              </a:rPr>
              <a:t>聚类算法模块cluster提供的聚类算法及其适用范围</a:t>
            </a:r>
            <a:r>
              <a:rPr lang="zh-CN" altLang="en-US"/>
              <a:t>续表。</a:t>
            </a:r>
          </a:p>
          <a:p>
            <a:pPr marL="0" indent="0">
              <a:buNone/>
            </a:pPr>
            <a:endParaRPr lang="zh-CN" altLang="en-US"/>
          </a:p>
          <a:p>
            <a:pPr marL="0" indent="0">
              <a:buNone/>
            </a:pPr>
            <a:endParaRPr lang="zh-CN" altLang="en-US"/>
          </a:p>
          <a:p>
            <a:pPr marL="0" indent="0">
              <a:buNone/>
            </a:pPr>
            <a:endParaRPr lang="zh-CN" altLang="en-US"/>
          </a:p>
        </p:txBody>
      </p:sp>
      <p:graphicFrame>
        <p:nvGraphicFramePr>
          <p:cNvPr id="11" name="表格 10"/>
          <p:cNvGraphicFramePr/>
          <p:nvPr>
            <p:custDataLst>
              <p:tags r:id="rId1"/>
            </p:custDataLst>
          </p:nvPr>
        </p:nvGraphicFramePr>
        <p:xfrm>
          <a:off x="1421494" y="1742804"/>
          <a:ext cx="9349105" cy="1991360"/>
        </p:xfrm>
        <a:graphic>
          <a:graphicData uri="http://schemas.openxmlformats.org/drawingml/2006/table">
            <a:tbl>
              <a:tblPr firstRow="1" bandRow="1">
                <a:tableStyleId>{5C22544A-7EE6-4342-B048-85BDC9FD1C3A}</a:tableStyleId>
              </a:tblPr>
              <a:tblGrid>
                <a:gridCol w="1242695">
                  <a:extLst>
                    <a:ext uri="{9D8B030D-6E8A-4147-A177-3AD203B41FA5}">
                      <a16:colId xmlns:a16="http://schemas.microsoft.com/office/drawing/2014/main" val="20000"/>
                    </a:ext>
                  </a:extLst>
                </a:gridCol>
                <a:gridCol w="3367405">
                  <a:extLst>
                    <a:ext uri="{9D8B030D-6E8A-4147-A177-3AD203B41FA5}">
                      <a16:colId xmlns:a16="http://schemas.microsoft.com/office/drawing/2014/main" val="20001"/>
                    </a:ext>
                  </a:extLst>
                </a:gridCol>
                <a:gridCol w="2475865">
                  <a:extLst>
                    <a:ext uri="{9D8B030D-6E8A-4147-A177-3AD203B41FA5}">
                      <a16:colId xmlns:a16="http://schemas.microsoft.com/office/drawing/2014/main" val="20002"/>
                    </a:ext>
                  </a:extLst>
                </a:gridCol>
                <a:gridCol w="2263140">
                  <a:extLst>
                    <a:ext uri="{9D8B030D-6E8A-4147-A177-3AD203B41FA5}">
                      <a16:colId xmlns:a16="http://schemas.microsoft.com/office/drawing/2014/main" val="20003"/>
                    </a:ext>
                  </a:extLst>
                </a:gridCol>
              </a:tblGrid>
              <a:tr h="481330">
                <a:tc>
                  <a:txBody>
                    <a:bodyPr/>
                    <a:lstStyle/>
                    <a:p>
                      <a:pPr algn="ctr">
                        <a:buNone/>
                      </a:pPr>
                      <a:r>
                        <a:rPr lang="zh-CN" altLang="en-US" sz="1800"/>
                        <a:t>算法名称</a:t>
                      </a:r>
                    </a:p>
                  </a:txBody>
                  <a:tcPr/>
                </a:tc>
                <a:tc>
                  <a:txBody>
                    <a:bodyPr/>
                    <a:lstStyle/>
                    <a:p>
                      <a:pPr algn="ctr">
                        <a:buNone/>
                      </a:pPr>
                      <a:r>
                        <a:rPr lang="zh-CN" altLang="en-US" sz="1800" dirty="0"/>
                        <a:t>参数</a:t>
                      </a:r>
                    </a:p>
                  </a:txBody>
                  <a:tcPr/>
                </a:tc>
                <a:tc>
                  <a:txBody>
                    <a:bodyPr/>
                    <a:lstStyle/>
                    <a:p>
                      <a:pPr algn="ctr">
                        <a:buNone/>
                      </a:pPr>
                      <a:r>
                        <a:rPr lang="zh-CN" altLang="en-US" sz="1800" dirty="0"/>
                        <a:t>适用范围</a:t>
                      </a:r>
                    </a:p>
                  </a:txBody>
                  <a:tcPr/>
                </a:tc>
                <a:tc>
                  <a:txBody>
                    <a:bodyPr/>
                    <a:lstStyle/>
                    <a:p>
                      <a:pPr algn="ctr">
                        <a:buNone/>
                      </a:pPr>
                      <a:r>
                        <a:rPr lang="zh-CN" altLang="en-US" sz="1800" dirty="0"/>
                        <a:t>距离度量</a:t>
                      </a:r>
                    </a:p>
                  </a:txBody>
                  <a:tcPr/>
                </a:tc>
                <a:extLst>
                  <a:ext uri="{0D108BD9-81ED-4DB2-BD59-A6C34878D82A}">
                    <a16:rowId xmlns:a16="http://schemas.microsoft.com/office/drawing/2014/main" val="10000"/>
                  </a:ext>
                </a:extLst>
              </a:tr>
              <a:tr h="777875">
                <a:tc>
                  <a:txBody>
                    <a:bodyPr/>
                    <a:lstStyle/>
                    <a:p>
                      <a:pPr indent="0">
                        <a:buNone/>
                      </a:pPr>
                      <a:r>
                        <a:rPr lang="en-US" sz="1800" b="0">
                          <a:latin typeface="Times New Roman" panose="02020603050405020304" pitchFamily="18" charset="0"/>
                          <a:cs typeface="Times New Roman" panose="02020603050405020304" pitchFamily="18" charset="0"/>
                        </a:rPr>
                        <a:t>DBSCAN</a:t>
                      </a:r>
                      <a:endParaRPr lang="en-US" alt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indent="0">
                        <a:buNone/>
                      </a:pPr>
                      <a:r>
                        <a:rPr lang="en-US" sz="1800" b="0">
                          <a:latin typeface="宋体" panose="02010600030101010101" pitchFamily="2" charset="-122"/>
                          <a:ea typeface="宋体" panose="02010600030101010101" pitchFamily="2" charset="-122"/>
                          <a:cs typeface="宋体" panose="02010600030101010101" pitchFamily="2" charset="-122"/>
                        </a:rPr>
                        <a:t>半径大小、最低成员数目</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indent="0">
                        <a:buNone/>
                      </a:pPr>
                      <a:r>
                        <a:rPr lang="en-US" sz="1800" b="0">
                          <a:latin typeface="宋体" panose="02010600030101010101" pitchFamily="2" charset="-122"/>
                          <a:ea typeface="宋体" panose="02010600030101010101" pitchFamily="2" charset="-122"/>
                          <a:cs typeface="宋体" panose="02010600030101010101" pitchFamily="2" charset="-122"/>
                        </a:rPr>
                        <a:t>可用于样本数目很大、聚类数目中等的场景</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indent="0">
                        <a:buNone/>
                      </a:pPr>
                      <a:r>
                        <a:rPr lang="en-US" sz="1800" b="0">
                          <a:latin typeface="宋体" panose="02010600030101010101" pitchFamily="2" charset="-122"/>
                          <a:ea typeface="宋体" panose="02010600030101010101" pitchFamily="2" charset="-122"/>
                          <a:cs typeface="宋体" panose="02010600030101010101" pitchFamily="2" charset="-122"/>
                        </a:rPr>
                        <a:t>最近的点之间的距离</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10001"/>
                  </a:ext>
                </a:extLst>
              </a:tr>
              <a:tr h="732155">
                <a:tc>
                  <a:txBody>
                    <a:bodyPr/>
                    <a:lstStyle/>
                    <a:p>
                      <a:pPr indent="0">
                        <a:buNone/>
                      </a:pPr>
                      <a:r>
                        <a:rPr lang="en-US" sz="1800" b="0">
                          <a:latin typeface="Times New Roman" panose="02020603050405020304" pitchFamily="18" charset="0"/>
                          <a:cs typeface="Times New Roman" panose="02020603050405020304" pitchFamily="18" charset="0"/>
                        </a:rPr>
                        <a:t>Birch</a:t>
                      </a:r>
                      <a:endParaRPr lang="en-US" alt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indent="0">
                        <a:buNone/>
                      </a:pPr>
                      <a:r>
                        <a:rPr lang="en-US" sz="1800" b="0">
                          <a:latin typeface="宋体" panose="02010600030101010101" pitchFamily="2" charset="-122"/>
                          <a:ea typeface="宋体" panose="02010600030101010101" pitchFamily="2" charset="-122"/>
                          <a:cs typeface="宋体" panose="02010600030101010101" pitchFamily="2" charset="-122"/>
                        </a:rPr>
                        <a:t>分支因子、阈值、可选全局集群</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indent="0">
                        <a:buNone/>
                      </a:pPr>
                      <a:r>
                        <a:rPr lang="en-US" sz="1800" b="0">
                          <a:latin typeface="宋体" panose="02010600030101010101" pitchFamily="2" charset="-122"/>
                          <a:ea typeface="宋体" panose="02010600030101010101" pitchFamily="2" charset="-122"/>
                          <a:cs typeface="宋体" panose="02010600030101010101" pitchFamily="2" charset="-122"/>
                        </a:rPr>
                        <a:t>可用于样本数目很大、聚类数目较大的场景</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indent="0">
                        <a:buNone/>
                      </a:pPr>
                      <a:r>
                        <a:rPr lang="en-US" sz="1800" b="0">
                          <a:latin typeface="宋体" panose="02010600030101010101" pitchFamily="2" charset="-122"/>
                          <a:ea typeface="宋体" panose="02010600030101010101" pitchFamily="2" charset="-122"/>
                          <a:cs typeface="宋体" panose="02010600030101010101" pitchFamily="2" charset="-122"/>
                        </a:rPr>
                        <a:t>点之间的欧式距离</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10002"/>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使用sklearn</a:t>
            </a:r>
            <a:r>
              <a:rPr lang="zh-CN" altLang="en-US" dirty="0">
                <a:sym typeface="+mn-ea"/>
              </a:rPr>
              <a:t>估计器构建聚类模型</a:t>
            </a:r>
            <a:endParaRPr lang="zh-CN" altLang="en-US" dirty="0"/>
          </a:p>
        </p:txBody>
      </p:sp>
      <p:sp>
        <p:nvSpPr>
          <p:cNvPr id="7" name="内容占位符 6"/>
          <p:cNvSpPr>
            <a:spLocks noGrp="1"/>
          </p:cNvSpPr>
          <p:nvPr>
            <p:ph idx="1"/>
          </p:nvPr>
        </p:nvSpPr>
        <p:spPr>
          <a:xfrm>
            <a:off x="423545" y="1068070"/>
            <a:ext cx="11107420" cy="4985385"/>
          </a:xfrm>
        </p:spPr>
        <p:txBody>
          <a:bodyPr/>
          <a:lstStyle/>
          <a:p>
            <a:pPr marL="0" indent="0">
              <a:buNone/>
            </a:pPr>
            <a:endParaRPr lang="zh-CN" altLang="en-US"/>
          </a:p>
          <a:p>
            <a:pPr marL="0" indent="0">
              <a:buNone/>
            </a:pPr>
            <a:endParaRPr lang="zh-CN" altLang="en-US"/>
          </a:p>
          <a:p>
            <a:pPr marL="0" indent="0">
              <a:buNone/>
            </a:pPr>
            <a:endParaRPr lang="zh-CN" altLang="en-US"/>
          </a:p>
        </p:txBody>
      </p:sp>
      <p:graphicFrame>
        <p:nvGraphicFramePr>
          <p:cNvPr id="4" name="表格 3"/>
          <p:cNvGraphicFramePr/>
          <p:nvPr>
            <p:custDataLst>
              <p:tags r:id="rId1"/>
            </p:custDataLst>
          </p:nvPr>
        </p:nvGraphicFramePr>
        <p:xfrm>
          <a:off x="1172210" y="2168525"/>
          <a:ext cx="9848215" cy="1891665"/>
        </p:xfrm>
        <a:graphic>
          <a:graphicData uri="http://schemas.openxmlformats.org/drawingml/2006/table">
            <a:tbl>
              <a:tblPr firstRow="1" bandRow="1">
                <a:tableStyleId>{5C22544A-7EE6-4342-B048-85BDC9FD1C3A}</a:tableStyleId>
              </a:tblPr>
              <a:tblGrid>
                <a:gridCol w="1341120">
                  <a:extLst>
                    <a:ext uri="{9D8B030D-6E8A-4147-A177-3AD203B41FA5}">
                      <a16:colId xmlns:a16="http://schemas.microsoft.com/office/drawing/2014/main" val="20000"/>
                    </a:ext>
                  </a:extLst>
                </a:gridCol>
                <a:gridCol w="8507095">
                  <a:extLst>
                    <a:ext uri="{9D8B030D-6E8A-4147-A177-3AD203B41FA5}">
                      <a16:colId xmlns:a16="http://schemas.microsoft.com/office/drawing/2014/main" val="20001"/>
                    </a:ext>
                  </a:extLst>
                </a:gridCol>
              </a:tblGrid>
              <a:tr h="459105">
                <a:tc>
                  <a:txBody>
                    <a:bodyPr/>
                    <a:lstStyle/>
                    <a:p>
                      <a:pPr algn="ctr">
                        <a:buNone/>
                      </a:pPr>
                      <a:r>
                        <a:rPr lang="zh-CN" altLang="en-US" sz="1800" dirty="0"/>
                        <a:t>方法名称</a:t>
                      </a:r>
                    </a:p>
                  </a:txBody>
                  <a:tcPr/>
                </a:tc>
                <a:tc>
                  <a:txBody>
                    <a:bodyPr/>
                    <a:lstStyle/>
                    <a:p>
                      <a:pPr algn="ctr">
                        <a:buNone/>
                      </a:pPr>
                      <a:r>
                        <a:rPr lang="zh-CN" altLang="en-US" sz="1800" dirty="0"/>
                        <a:t>方法说明</a:t>
                      </a:r>
                    </a:p>
                  </a:txBody>
                  <a:tcPr/>
                </a:tc>
                <a:extLst>
                  <a:ext uri="{0D108BD9-81ED-4DB2-BD59-A6C34878D82A}">
                    <a16:rowId xmlns:a16="http://schemas.microsoft.com/office/drawing/2014/main" val="10000"/>
                  </a:ext>
                </a:extLst>
              </a:tr>
              <a:tr h="771525">
                <a:tc>
                  <a:txBody>
                    <a:bodyPr/>
                    <a:lstStyle/>
                    <a:p>
                      <a:pPr indent="0">
                        <a:buNone/>
                      </a:pPr>
                      <a:r>
                        <a:rPr lang="en-US" sz="1800" b="0">
                          <a:latin typeface="宋体" panose="02010600030101010101" pitchFamily="2" charset="-122"/>
                          <a:ea typeface="宋体" panose="02010600030101010101" pitchFamily="2" charset="-122"/>
                          <a:cs typeface="宋体" panose="02010600030101010101" pitchFamily="2" charset="-122"/>
                        </a:rPr>
                        <a:t>fit</a:t>
                      </a:r>
                      <a:r>
                        <a:rPr lang="en-US" sz="1800" b="0">
                          <a:latin typeface="Times New Roman" panose="02020603050405020304" pitchFamily="18" charset="0"/>
                          <a:cs typeface="Times New Roman" panose="02020603050405020304" pitchFamily="18" charset="0"/>
                        </a:rPr>
                        <a:t>()</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indent="0">
                        <a:buNone/>
                      </a:pPr>
                      <a:r>
                        <a:rPr lang="en-US" sz="1800" b="0">
                          <a:latin typeface="宋体" panose="02010600030101010101" pitchFamily="2" charset="-122"/>
                          <a:ea typeface="宋体" panose="02010600030101010101" pitchFamily="2" charset="-122"/>
                          <a:cs typeface="宋体" panose="02010600030101010101" pitchFamily="2" charset="-122"/>
                        </a:rPr>
                        <a:t>fit</a:t>
                      </a:r>
                      <a:r>
                        <a:rPr lang="en-US" sz="1800" b="0">
                          <a:latin typeface="Times New Roman" panose="02020603050405020304" pitchFamily="18" charset="0"/>
                          <a:cs typeface="Times New Roman" panose="02020603050405020304" pitchFamily="18" charset="0"/>
                        </a:rPr>
                        <a:t>()</a:t>
                      </a:r>
                      <a:r>
                        <a:rPr lang="en-US" sz="1800" b="0">
                          <a:latin typeface="宋体" panose="02010600030101010101" pitchFamily="2" charset="-122"/>
                          <a:ea typeface="宋体" panose="02010600030101010101" pitchFamily="2" charset="-122"/>
                          <a:cs typeface="宋体" panose="02010600030101010101" pitchFamily="2" charset="-122"/>
                        </a:rPr>
                        <a:t>方法主要用于训练算法。该方法可接收用于有监督学习的训练集及其标签两个参数，也可以接收用于无监督学习的数据</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10001"/>
                  </a:ext>
                </a:extLst>
              </a:tr>
              <a:tr h="661035">
                <a:tc>
                  <a:txBody>
                    <a:bodyPr/>
                    <a:lstStyle/>
                    <a:p>
                      <a:pPr indent="0">
                        <a:buNone/>
                      </a:pPr>
                      <a:r>
                        <a:rPr lang="en-US" sz="1800" b="0">
                          <a:latin typeface="宋体" panose="02010600030101010101" pitchFamily="2" charset="-122"/>
                          <a:ea typeface="宋体" panose="02010600030101010101" pitchFamily="2" charset="-122"/>
                          <a:cs typeface="宋体" panose="02010600030101010101" pitchFamily="2" charset="-122"/>
                        </a:rPr>
                        <a:t>predict</a:t>
                      </a:r>
                      <a:r>
                        <a:rPr lang="en-US" sz="1800" b="0">
                          <a:latin typeface="Times New Roman" panose="02020603050405020304" pitchFamily="18" charset="0"/>
                          <a:cs typeface="Times New Roman" panose="02020603050405020304" pitchFamily="18" charset="0"/>
                        </a:rPr>
                        <a:t>()</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indent="0">
                        <a:buNone/>
                      </a:pPr>
                      <a:r>
                        <a:rPr lang="en-US" sz="1800" b="0">
                          <a:latin typeface="宋体" panose="02010600030101010101" pitchFamily="2" charset="-122"/>
                          <a:ea typeface="宋体" panose="02010600030101010101" pitchFamily="2" charset="-122"/>
                          <a:cs typeface="宋体" panose="02010600030101010101" pitchFamily="2" charset="-122"/>
                        </a:rPr>
                        <a:t>predict</a:t>
                      </a:r>
                      <a:r>
                        <a:rPr lang="en-US" sz="1800" b="0">
                          <a:latin typeface="Times New Roman" panose="02020603050405020304" pitchFamily="18" charset="0"/>
                          <a:cs typeface="Times New Roman" panose="02020603050405020304" pitchFamily="18" charset="0"/>
                        </a:rPr>
                        <a:t>()</a:t>
                      </a:r>
                      <a:r>
                        <a:rPr lang="en-US" sz="1800" b="0">
                          <a:latin typeface="宋体" panose="02010600030101010101" pitchFamily="2" charset="-122"/>
                          <a:ea typeface="宋体" panose="02010600030101010101" pitchFamily="2" charset="-122"/>
                          <a:cs typeface="宋体" panose="02010600030101010101" pitchFamily="2" charset="-122"/>
                        </a:rPr>
                        <a:t>方法用于预测有监督学习的测试集标签，亦可以用于划分传入数据的类别</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10002"/>
                  </a:ext>
                </a:extLst>
              </a:tr>
            </a:tbl>
          </a:graphicData>
        </a:graphic>
      </p:graphicFrame>
      <p:sp>
        <p:nvSpPr>
          <p:cNvPr id="2" name="内容占位符 1"/>
          <p:cNvSpPr>
            <a:spLocks noGrp="1"/>
          </p:cNvSpPr>
          <p:nvPr/>
        </p:nvSpPr>
        <p:spPr>
          <a:xfrm>
            <a:off x="422910" y="1068070"/>
            <a:ext cx="11107420" cy="5154295"/>
          </a:xfrm>
          <a:prstGeom prst="rect">
            <a:avLst/>
          </a:prstGeom>
          <a:noFill/>
          <a:ln>
            <a:noFill/>
          </a:ln>
        </p:spPr>
        <p:txBody>
          <a:bodyPr vert="horz" wrap="square" lIns="91440" tIns="45720" rIns="91440" bIns="45720" numCol="1" anchor="t" anchorCtr="0" compatLnSpc="1">
            <a:noAutofit/>
          </a:bodyPr>
          <a:lstStyle>
            <a:lvl1pPr marL="362585" indent="-362585" algn="l" rtl="0" eaLnBrk="1" fontAlgn="base" hangingPunct="1">
              <a:lnSpc>
                <a:spcPct val="150000"/>
              </a:lnSpc>
              <a:spcBef>
                <a:spcPct val="20000"/>
              </a:spcBef>
              <a:spcAft>
                <a:spcPct val="0"/>
              </a:spcAft>
              <a:buClr>
                <a:srgbClr val="032089"/>
              </a:buClr>
              <a:buFont typeface="Wingdings" panose="05000000000000000000" pitchFamily="2" charset="2"/>
              <a:buChar char="Ø"/>
              <a:defRPr sz="1800" b="0" baseline="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86130" indent="-301625" algn="l" rtl="0" eaLnBrk="1" fontAlgn="base" hangingPunct="1">
              <a:lnSpc>
                <a:spcPct val="130000"/>
              </a:lnSpc>
              <a:spcBef>
                <a:spcPct val="20000"/>
              </a:spcBef>
              <a:spcAft>
                <a:spcPct val="0"/>
              </a:spcAft>
              <a:buClr>
                <a:srgbClr val="032089"/>
              </a:buClr>
              <a:buFont typeface="Wingdings" panose="05000000000000000000" pitchFamily="2" charset="2"/>
              <a:buChar char="l"/>
              <a:defRPr sz="2330" b="0">
                <a:solidFill>
                  <a:schemeClr val="tx1"/>
                </a:solidFill>
                <a:latin typeface="微软雅黑" panose="020B0503020204020204" charset="-122"/>
                <a:ea typeface="微软雅黑" panose="020B0503020204020204" charset="-122"/>
              </a:defRPr>
            </a:lvl2pPr>
            <a:lvl3pPr marL="1208405" indent="-241300" algn="l" rtl="0" eaLnBrk="1" fontAlgn="base" hangingPunct="1">
              <a:spcBef>
                <a:spcPct val="20000"/>
              </a:spcBef>
              <a:spcAft>
                <a:spcPct val="0"/>
              </a:spcAft>
              <a:buFont typeface="Arial" panose="020B0604020202020204" pitchFamily="34" charset="0"/>
              <a:buChar char="•"/>
              <a:defRPr sz="1905" b="0">
                <a:solidFill>
                  <a:schemeClr val="tx1"/>
                </a:solidFill>
                <a:latin typeface="微软雅黑" panose="020B0503020204020204" charset="-122"/>
                <a:ea typeface="微软雅黑" panose="020B0503020204020204" charset="-122"/>
              </a:defRPr>
            </a:lvl3pPr>
            <a:lvl4pPr marL="1692275" indent="-241300" algn="l" rtl="0" eaLnBrk="1" fontAlgn="base" hangingPunct="1">
              <a:spcBef>
                <a:spcPct val="20000"/>
              </a:spcBef>
              <a:spcAft>
                <a:spcPct val="0"/>
              </a:spcAft>
              <a:buFont typeface="Arial" panose="020B0604020202020204" pitchFamily="34" charset="0"/>
              <a:buChar char="–"/>
              <a:defRPr sz="1905" b="0">
                <a:solidFill>
                  <a:schemeClr val="tx1"/>
                </a:solidFill>
                <a:latin typeface="微软雅黑" panose="020B0503020204020204" charset="-122"/>
                <a:ea typeface="微软雅黑" panose="020B0503020204020204" charset="-122"/>
              </a:defRPr>
            </a:lvl4pPr>
            <a:lvl5pPr marL="2176780" indent="-241300" algn="l" rtl="0" eaLnBrk="1" fontAlgn="base" hangingPunct="1">
              <a:spcBef>
                <a:spcPct val="20000"/>
              </a:spcBef>
              <a:spcAft>
                <a:spcPct val="0"/>
              </a:spcAft>
              <a:buFont typeface="Arial" panose="020B0604020202020204" pitchFamily="34" charset="0"/>
              <a:buChar char="»"/>
              <a:defRPr sz="1905" b="0">
                <a:solidFill>
                  <a:schemeClr val="tx1"/>
                </a:solidFill>
                <a:latin typeface="微软雅黑" panose="020B0503020204020204" charset="-122"/>
                <a:ea typeface="微软雅黑" panose="020B0503020204020204" charset="-122"/>
              </a:defRPr>
            </a:lvl5pPr>
            <a:lvl6pPr marL="2660650" indent="-241935" algn="l" rtl="0" eaLnBrk="1" fontAlgn="base" hangingPunct="1">
              <a:spcBef>
                <a:spcPct val="20000"/>
              </a:spcBef>
              <a:spcAft>
                <a:spcPct val="0"/>
              </a:spcAft>
              <a:buFont typeface="Arial" panose="020B0604020202020204" pitchFamily="34" charset="0"/>
              <a:buChar char="»"/>
              <a:defRPr sz="2115">
                <a:solidFill>
                  <a:schemeClr val="tx1"/>
                </a:solidFill>
                <a:latin typeface="+mn-lt"/>
                <a:ea typeface="+mn-ea"/>
              </a:defRPr>
            </a:lvl6pPr>
            <a:lvl7pPr marL="3144520" indent="-241935" algn="l" rtl="0" eaLnBrk="1" fontAlgn="base" hangingPunct="1">
              <a:spcBef>
                <a:spcPct val="20000"/>
              </a:spcBef>
              <a:spcAft>
                <a:spcPct val="0"/>
              </a:spcAft>
              <a:buFont typeface="Arial" panose="020B0604020202020204" pitchFamily="34" charset="0"/>
              <a:buChar char="»"/>
              <a:defRPr sz="2115">
                <a:solidFill>
                  <a:schemeClr val="tx1"/>
                </a:solidFill>
                <a:latin typeface="+mn-lt"/>
                <a:ea typeface="+mn-ea"/>
              </a:defRPr>
            </a:lvl7pPr>
            <a:lvl8pPr marL="3628390" indent="-241935" algn="l" rtl="0" eaLnBrk="1" fontAlgn="base" hangingPunct="1">
              <a:spcBef>
                <a:spcPct val="20000"/>
              </a:spcBef>
              <a:spcAft>
                <a:spcPct val="0"/>
              </a:spcAft>
              <a:buFont typeface="Arial" panose="020B0604020202020204" pitchFamily="34" charset="0"/>
              <a:buChar char="»"/>
              <a:defRPr sz="2115">
                <a:solidFill>
                  <a:schemeClr val="tx1"/>
                </a:solidFill>
                <a:latin typeface="+mn-lt"/>
                <a:ea typeface="+mn-ea"/>
              </a:defRPr>
            </a:lvl8pPr>
            <a:lvl9pPr marL="4112260" indent="-241935" algn="l" rtl="0" eaLnBrk="1" fontAlgn="base" hangingPunct="1">
              <a:spcBef>
                <a:spcPct val="20000"/>
              </a:spcBef>
              <a:spcAft>
                <a:spcPct val="0"/>
              </a:spcAft>
              <a:buFont typeface="Arial" panose="020B0604020202020204" pitchFamily="34" charset="0"/>
              <a:buChar char="»"/>
              <a:defRPr sz="2115">
                <a:solidFill>
                  <a:schemeClr val="tx1"/>
                </a:solidFill>
                <a:latin typeface="+mn-lt"/>
                <a:ea typeface="+mn-ea"/>
              </a:defRPr>
            </a:lvl9pPr>
          </a:lstStyle>
          <a:p>
            <a:r>
              <a:rPr lang="zh-CN">
                <a:sym typeface="+mn-ea"/>
              </a:rPr>
              <a:t>聚类算法实现需要使用sklearn估计器（estimator）。</a:t>
            </a:r>
          </a:p>
          <a:p>
            <a:r>
              <a:rPr lang="zh-CN">
                <a:sym typeface="+mn-ea"/>
              </a:rPr>
              <a:t>sklearn估计器拥有fit()和predict()两个方法，其说明如下</a:t>
            </a:r>
            <a:r>
              <a:rPr lang="zh-CN" altLang="en-US">
                <a:sym typeface="+mn-ea"/>
              </a:rPr>
              <a:t>表所示。</a:t>
            </a:r>
            <a:endParaRPr lang="zh-CN" altLang="en-US"/>
          </a:p>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 calcmode="lin" valueType="num">
                                      <p:cBhvr additive="base">
                                        <p:cTn id="7"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blinds(horizontal)">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使用sklearn转换器进行数据预处理与降维</a:t>
            </a:r>
          </a:p>
        </p:txBody>
      </p:sp>
      <p:sp>
        <p:nvSpPr>
          <p:cNvPr id="6" name="内容占位符 3"/>
          <p:cNvSpPr>
            <a:spLocks noGrp="1"/>
          </p:cNvSpPr>
          <p:nvPr/>
        </p:nvSpPr>
        <p:spPr>
          <a:xfrm>
            <a:off x="389890" y="1149985"/>
            <a:ext cx="11412220" cy="5216525"/>
          </a:xfrm>
          <a:prstGeom prst="rect">
            <a:avLst/>
          </a:prstGeom>
          <a:noFill/>
          <a:ln>
            <a:noFill/>
          </a:ln>
        </p:spPr>
        <p:txBody>
          <a:bodyPr vert="horz" wrap="square" lIns="91440" tIns="45720" rIns="91440" bIns="45720" numCol="1" anchor="t" anchorCtr="0" compatLnSpc="1">
            <a:noAutofit/>
          </a:bodyPr>
          <a:lstStyle>
            <a:lvl1pPr marL="362585" indent="-362585" algn="l" rtl="0" eaLnBrk="1" fontAlgn="base" hangingPunct="1">
              <a:lnSpc>
                <a:spcPct val="150000"/>
              </a:lnSpc>
              <a:spcBef>
                <a:spcPct val="20000"/>
              </a:spcBef>
              <a:spcAft>
                <a:spcPct val="0"/>
              </a:spcAft>
              <a:buClr>
                <a:srgbClr val="032089"/>
              </a:buClr>
              <a:buFont typeface="Wingdings" panose="05000000000000000000" pitchFamily="2" charset="2"/>
              <a:buChar char="Ø"/>
              <a:defRPr sz="1800" b="0" baseline="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86130" indent="-301625" algn="l" rtl="0" eaLnBrk="1" fontAlgn="base" hangingPunct="1">
              <a:lnSpc>
                <a:spcPct val="130000"/>
              </a:lnSpc>
              <a:spcBef>
                <a:spcPct val="20000"/>
              </a:spcBef>
              <a:spcAft>
                <a:spcPct val="0"/>
              </a:spcAft>
              <a:buClr>
                <a:srgbClr val="032089"/>
              </a:buClr>
              <a:buFont typeface="Wingdings" panose="05000000000000000000" pitchFamily="2" charset="2"/>
              <a:buChar char="l"/>
              <a:defRPr sz="2330" b="0">
                <a:solidFill>
                  <a:schemeClr val="tx1"/>
                </a:solidFill>
                <a:latin typeface="微软雅黑" panose="020B0503020204020204" charset="-122"/>
                <a:ea typeface="微软雅黑" panose="020B0503020204020204" charset="-122"/>
              </a:defRPr>
            </a:lvl2pPr>
            <a:lvl3pPr marL="1208405" indent="-241300" algn="l" rtl="0" eaLnBrk="1" fontAlgn="base" hangingPunct="1">
              <a:spcBef>
                <a:spcPct val="20000"/>
              </a:spcBef>
              <a:spcAft>
                <a:spcPct val="0"/>
              </a:spcAft>
              <a:buFont typeface="Arial" panose="020B0604020202020204" pitchFamily="34" charset="0"/>
              <a:buChar char="•"/>
              <a:defRPr sz="1905" b="0">
                <a:solidFill>
                  <a:schemeClr val="tx1"/>
                </a:solidFill>
                <a:latin typeface="微软雅黑" panose="020B0503020204020204" charset="-122"/>
                <a:ea typeface="微软雅黑" panose="020B0503020204020204" charset="-122"/>
              </a:defRPr>
            </a:lvl3pPr>
            <a:lvl4pPr marL="1692275" indent="-241300" algn="l" rtl="0" eaLnBrk="1" fontAlgn="base" hangingPunct="1">
              <a:spcBef>
                <a:spcPct val="20000"/>
              </a:spcBef>
              <a:spcAft>
                <a:spcPct val="0"/>
              </a:spcAft>
              <a:buFont typeface="Arial" panose="020B0604020202020204" pitchFamily="34" charset="0"/>
              <a:buChar char="–"/>
              <a:defRPr sz="1905" b="0">
                <a:solidFill>
                  <a:schemeClr val="tx1"/>
                </a:solidFill>
                <a:latin typeface="微软雅黑" panose="020B0503020204020204" charset="-122"/>
                <a:ea typeface="微软雅黑" panose="020B0503020204020204" charset="-122"/>
              </a:defRPr>
            </a:lvl4pPr>
            <a:lvl5pPr marL="2176780" indent="-241300" algn="l" rtl="0" eaLnBrk="1" fontAlgn="base" hangingPunct="1">
              <a:spcBef>
                <a:spcPct val="20000"/>
              </a:spcBef>
              <a:spcAft>
                <a:spcPct val="0"/>
              </a:spcAft>
              <a:buFont typeface="Arial" panose="020B0604020202020204" pitchFamily="34" charset="0"/>
              <a:buChar char="»"/>
              <a:defRPr sz="1905" b="0">
                <a:solidFill>
                  <a:schemeClr val="tx1"/>
                </a:solidFill>
                <a:latin typeface="微软雅黑" panose="020B0503020204020204" charset="-122"/>
                <a:ea typeface="微软雅黑" panose="020B0503020204020204" charset="-122"/>
              </a:defRPr>
            </a:lvl5pPr>
            <a:lvl6pPr marL="2660650" indent="-241935" algn="l" rtl="0" eaLnBrk="1" fontAlgn="base" hangingPunct="1">
              <a:spcBef>
                <a:spcPct val="20000"/>
              </a:spcBef>
              <a:spcAft>
                <a:spcPct val="0"/>
              </a:spcAft>
              <a:buFont typeface="Arial" panose="020B0604020202020204" pitchFamily="34" charset="0"/>
              <a:buChar char="»"/>
              <a:defRPr sz="2115">
                <a:solidFill>
                  <a:schemeClr val="tx1"/>
                </a:solidFill>
                <a:latin typeface="+mn-lt"/>
                <a:ea typeface="+mn-ea"/>
              </a:defRPr>
            </a:lvl6pPr>
            <a:lvl7pPr marL="3144520" indent="-241935" algn="l" rtl="0" eaLnBrk="1" fontAlgn="base" hangingPunct="1">
              <a:spcBef>
                <a:spcPct val="20000"/>
              </a:spcBef>
              <a:spcAft>
                <a:spcPct val="0"/>
              </a:spcAft>
              <a:buFont typeface="Arial" panose="020B0604020202020204" pitchFamily="34" charset="0"/>
              <a:buChar char="»"/>
              <a:defRPr sz="2115">
                <a:solidFill>
                  <a:schemeClr val="tx1"/>
                </a:solidFill>
                <a:latin typeface="+mn-lt"/>
                <a:ea typeface="+mn-ea"/>
              </a:defRPr>
            </a:lvl7pPr>
            <a:lvl8pPr marL="3628390" indent="-241935" algn="l" rtl="0" eaLnBrk="1" fontAlgn="base" hangingPunct="1">
              <a:spcBef>
                <a:spcPct val="20000"/>
              </a:spcBef>
              <a:spcAft>
                <a:spcPct val="0"/>
              </a:spcAft>
              <a:buFont typeface="Arial" panose="020B0604020202020204" pitchFamily="34" charset="0"/>
              <a:buChar char="»"/>
              <a:defRPr sz="2115">
                <a:solidFill>
                  <a:schemeClr val="tx1"/>
                </a:solidFill>
                <a:latin typeface="+mn-lt"/>
                <a:ea typeface="+mn-ea"/>
              </a:defRPr>
            </a:lvl8pPr>
            <a:lvl9pPr marL="4112260" indent="-241935" algn="l" rtl="0" eaLnBrk="1" fontAlgn="base" hangingPunct="1">
              <a:spcBef>
                <a:spcPct val="20000"/>
              </a:spcBef>
              <a:spcAft>
                <a:spcPct val="0"/>
              </a:spcAft>
              <a:buFont typeface="Arial" panose="020B0604020202020204" pitchFamily="34" charset="0"/>
              <a:buChar char="»"/>
              <a:defRPr sz="2115">
                <a:solidFill>
                  <a:schemeClr val="tx1"/>
                </a:solidFill>
                <a:latin typeface="+mn-lt"/>
                <a:ea typeface="+mn-ea"/>
              </a:defRPr>
            </a:lvl9pPr>
          </a:lstStyle>
          <a:p>
            <a:r>
              <a:rPr lang="en-US" altLang="zh-CN" kern="100" dirty="0">
                <a:effectLst/>
                <a:sym typeface="+mn-ea"/>
              </a:rPr>
              <a:t> </a:t>
            </a:r>
            <a:r>
              <a:rPr lang="zh-CN" altLang="zh-CN" kern="100" dirty="0">
                <a:effectLst/>
                <a:sym typeface="+mn-ea"/>
              </a:rPr>
              <a:t>使用customer数据集，通过sklearn估计器构建K-Means聚类模型，对客户群体进行划分。</a:t>
            </a:r>
          </a:p>
          <a:p>
            <a:r>
              <a:rPr lang="zh-CN" altLang="zh-CN" kern="100" dirty="0">
                <a:effectLst/>
                <a:sym typeface="+mn-ea"/>
              </a:rPr>
              <a:t>并使用sklearn的manifold模块中的TSNE类可实现多维数据的可视化展现功能，查看聚类效果，TSNE类的基本使用格式如下。</a:t>
            </a:r>
            <a:endParaRPr lang="zh-CN" altLang="en-US"/>
          </a:p>
        </p:txBody>
      </p:sp>
      <p:sp>
        <p:nvSpPr>
          <p:cNvPr id="7" name="TextBox 5"/>
          <p:cNvSpPr txBox="1">
            <a:spLocks noChangeArrowheads="1"/>
          </p:cNvSpPr>
          <p:nvPr/>
        </p:nvSpPr>
        <p:spPr bwMode="auto">
          <a:xfrm>
            <a:off x="389890" y="2623820"/>
            <a:ext cx="11412220" cy="1445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58775">
              <a:spcBef>
                <a:spcPct val="20000"/>
              </a:spcBef>
              <a:buClr>
                <a:srgbClr val="000066"/>
              </a:buClr>
              <a:buFont typeface="Wingdings" panose="05000000000000000000" pitchFamily="2" charset="2"/>
              <a:buChar char="n"/>
              <a:defRPr kumimoji="1" sz="21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9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5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9pPr>
          </a:lstStyle>
          <a:p>
            <a:pPr>
              <a:spcBef>
                <a:spcPct val="0"/>
              </a:spcBef>
              <a:buClrTx/>
              <a:buNone/>
            </a:pPr>
            <a:r>
              <a:rPr kumimoji="0" lang="en-US" altLang="zh-CN" sz="2200" i="1" dirty="0">
                <a:latin typeface="Times New Roman" panose="02020603050405020304" pitchFamily="18" charset="0"/>
                <a:cs typeface="Times New Roman" panose="02020603050405020304" pitchFamily="18" charset="0"/>
              </a:rPr>
              <a:t>class sklearn.manifold.TSNE(n_components=2, *, perplexity=30.0, early_exaggeration=12.0, learning_rate=200.0, n_iter=1000, n_iter_without_progress=300, min_grad_norm=1e-07, metric='euclidean', init='random', verbose=0, random_state=None, method='barnes_hut', angle=0.5, n_jobs=None, square_distances='legacy')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 calcmode="lin" valueType="num">
                                      <p:cBhvr additive="base">
                                        <p:cTn id="7"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linds(horizontal)">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使用sklearn转换器进行数据预处理与降维</a:t>
            </a:r>
          </a:p>
        </p:txBody>
      </p:sp>
      <p:sp>
        <p:nvSpPr>
          <p:cNvPr id="2" name="内容占位符 1"/>
          <p:cNvSpPr>
            <a:spLocks noGrp="1"/>
          </p:cNvSpPr>
          <p:nvPr>
            <p:ph idx="1"/>
          </p:nvPr>
        </p:nvSpPr>
        <p:spPr>
          <a:xfrm>
            <a:off x="423545" y="1106805"/>
            <a:ext cx="11107420" cy="4946650"/>
          </a:xfrm>
        </p:spPr>
        <p:txBody>
          <a:bodyPr/>
          <a:lstStyle/>
          <a:p>
            <a:pPr marL="363855" indent="0" latinLnBrk="0">
              <a:spcBef>
                <a:spcPts val="0"/>
              </a:spcBef>
              <a:buNone/>
            </a:pPr>
            <a:r>
              <a:rPr lang="zh-CN" altLang="en-US"/>
              <a:t>TSNE类常用参数及其说明如下表所示。</a:t>
            </a:r>
          </a:p>
          <a:p>
            <a:pPr marL="0" indent="0">
              <a:buNone/>
            </a:pPr>
            <a:endParaRPr lang="zh-CN" altLang="en-US"/>
          </a:p>
          <a:p>
            <a:pPr marL="0" indent="0">
              <a:buNone/>
            </a:pPr>
            <a:endParaRPr lang="zh-CN" altLang="en-US"/>
          </a:p>
          <a:p>
            <a:pPr marL="0" indent="0">
              <a:buNone/>
            </a:pPr>
            <a:endParaRPr lang="zh-CN" altLang="en-US"/>
          </a:p>
        </p:txBody>
      </p:sp>
      <p:graphicFrame>
        <p:nvGraphicFramePr>
          <p:cNvPr id="4" name="表格 3"/>
          <p:cNvGraphicFramePr/>
          <p:nvPr>
            <p:custDataLst>
              <p:tags r:id="rId1"/>
            </p:custDataLst>
          </p:nvPr>
        </p:nvGraphicFramePr>
        <p:xfrm>
          <a:off x="1186180" y="1771015"/>
          <a:ext cx="9819640" cy="4067810"/>
        </p:xfrm>
        <a:graphic>
          <a:graphicData uri="http://schemas.openxmlformats.org/drawingml/2006/table">
            <a:tbl>
              <a:tblPr firstRow="1" bandRow="1">
                <a:tableStyleId>{5C22544A-7EE6-4342-B048-85BDC9FD1C3A}</a:tableStyleId>
              </a:tblPr>
              <a:tblGrid>
                <a:gridCol w="1920875">
                  <a:extLst>
                    <a:ext uri="{9D8B030D-6E8A-4147-A177-3AD203B41FA5}">
                      <a16:colId xmlns:a16="http://schemas.microsoft.com/office/drawing/2014/main" val="20000"/>
                    </a:ext>
                  </a:extLst>
                </a:gridCol>
                <a:gridCol w="7898765">
                  <a:extLst>
                    <a:ext uri="{9D8B030D-6E8A-4147-A177-3AD203B41FA5}">
                      <a16:colId xmlns:a16="http://schemas.microsoft.com/office/drawing/2014/main" val="20001"/>
                    </a:ext>
                  </a:extLst>
                </a:gridCol>
              </a:tblGrid>
              <a:tr h="434975">
                <a:tc>
                  <a:txBody>
                    <a:bodyPr/>
                    <a:lstStyle/>
                    <a:p>
                      <a:pPr algn="ctr">
                        <a:buNone/>
                      </a:pPr>
                      <a:r>
                        <a:rPr lang="zh-CN" altLang="en-US" sz="1800" dirty="0"/>
                        <a:t>参数名称</a:t>
                      </a:r>
                    </a:p>
                  </a:txBody>
                  <a:tcPr/>
                </a:tc>
                <a:tc>
                  <a:txBody>
                    <a:bodyPr/>
                    <a:lstStyle/>
                    <a:p>
                      <a:pPr algn="ctr">
                        <a:buNone/>
                      </a:pPr>
                      <a:r>
                        <a:rPr lang="zh-CN" altLang="en-US" sz="1800" dirty="0"/>
                        <a:t>参数说明</a:t>
                      </a:r>
                    </a:p>
                  </a:txBody>
                  <a:tcPr/>
                </a:tc>
                <a:extLst>
                  <a:ext uri="{0D108BD9-81ED-4DB2-BD59-A6C34878D82A}">
                    <a16:rowId xmlns:a16="http://schemas.microsoft.com/office/drawing/2014/main" val="10000"/>
                  </a:ext>
                </a:extLst>
              </a:tr>
              <a:tr h="435610">
                <a:tc>
                  <a:txBody>
                    <a:bodyPr/>
                    <a:lstStyle/>
                    <a:p>
                      <a:pPr indent="0">
                        <a:buNone/>
                      </a:pPr>
                      <a:r>
                        <a:rPr lang="en-US" sz="1800" b="0">
                          <a:latin typeface="Times New Roman" panose="02020603050405020304" pitchFamily="18" charset="0"/>
                          <a:cs typeface="Times New Roman" panose="02020603050405020304" pitchFamily="18" charset="0"/>
                        </a:rPr>
                        <a:t>n_components</a:t>
                      </a:r>
                      <a:endParaRPr lang="en-US" alt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indent="0">
                        <a:buNone/>
                      </a:pPr>
                      <a:r>
                        <a:rPr lang="en-US" sz="1800" b="0">
                          <a:latin typeface="宋体" panose="02010600030101010101" pitchFamily="2" charset="-122"/>
                          <a:ea typeface="宋体" panose="02010600030101010101" pitchFamily="2" charset="-122"/>
                          <a:cs typeface="宋体" panose="02010600030101010101" pitchFamily="2" charset="-122"/>
                        </a:rPr>
                        <a:t>接收int。表示要嵌入空间中的纬度。默认为2</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10001"/>
                  </a:ext>
                </a:extLst>
              </a:tr>
              <a:tr h="434975">
                <a:tc>
                  <a:txBody>
                    <a:bodyPr/>
                    <a:lstStyle/>
                    <a:p>
                      <a:pPr indent="0">
                        <a:buNone/>
                      </a:pPr>
                      <a:r>
                        <a:rPr lang="en-US" sz="1800" b="0">
                          <a:latin typeface="Times New Roman" panose="02020603050405020304" pitchFamily="18" charset="0"/>
                          <a:cs typeface="Times New Roman" panose="02020603050405020304" pitchFamily="18" charset="0"/>
                        </a:rPr>
                        <a:t>perplexity</a:t>
                      </a:r>
                      <a:endParaRPr lang="en-US" alt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indent="0">
                        <a:buNone/>
                      </a:pPr>
                      <a:r>
                        <a:rPr lang="en-US" sz="1800" b="0">
                          <a:latin typeface="宋体" panose="02010600030101010101" pitchFamily="2" charset="-122"/>
                          <a:ea typeface="宋体" panose="02010600030101010101" pitchFamily="2" charset="-122"/>
                          <a:cs typeface="宋体" panose="02010600030101010101" pitchFamily="2" charset="-122"/>
                        </a:rPr>
                        <a:t>接收float。表示在优化过程中邻近点数量。默认为3</a:t>
                      </a:r>
                      <a:r>
                        <a:rPr lang="en-US" sz="1800" b="0">
                          <a:latin typeface="Times New Roman" panose="02020603050405020304" pitchFamily="18" charset="0"/>
                          <a:cs typeface="Times New Roman" panose="02020603050405020304" pitchFamily="18" charset="0"/>
                        </a:rPr>
                        <a:t>0</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10002"/>
                  </a:ext>
                </a:extLst>
              </a:tr>
              <a:tr h="495935">
                <a:tc>
                  <a:txBody>
                    <a:bodyPr/>
                    <a:lstStyle/>
                    <a:p>
                      <a:pPr indent="0">
                        <a:buNone/>
                      </a:pPr>
                      <a:r>
                        <a:rPr lang="en-US" sz="1800" b="0">
                          <a:latin typeface="Times New Roman" panose="02020603050405020304" pitchFamily="18" charset="0"/>
                          <a:cs typeface="Times New Roman" panose="02020603050405020304" pitchFamily="18" charset="0"/>
                        </a:rPr>
                        <a:t>early_exaggeration</a:t>
                      </a:r>
                      <a:endParaRPr lang="en-US" alt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indent="0">
                        <a:buNone/>
                      </a:pPr>
                      <a:r>
                        <a:rPr lang="en-US" sz="1800" b="0">
                          <a:latin typeface="宋体" panose="02010600030101010101" pitchFamily="2" charset="-122"/>
                          <a:ea typeface="宋体" panose="02010600030101010101" pitchFamily="2" charset="-122"/>
                          <a:cs typeface="宋体" panose="02010600030101010101" pitchFamily="2" charset="-122"/>
                        </a:rPr>
                        <a:t>接收float。表示嵌入空间中簇的紧密程度及簇之间的空间大小。默认为1</a:t>
                      </a:r>
                      <a:r>
                        <a:rPr lang="en-US" sz="1800" b="0">
                          <a:latin typeface="Times New Roman" panose="02020603050405020304" pitchFamily="18" charset="0"/>
                          <a:cs typeface="Times New Roman" panose="02020603050405020304" pitchFamily="18" charset="0"/>
                        </a:rPr>
                        <a:t>2</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10003"/>
                  </a:ext>
                </a:extLst>
              </a:tr>
              <a:tr h="425450">
                <a:tc>
                  <a:txBody>
                    <a:bodyPr/>
                    <a:lstStyle/>
                    <a:p>
                      <a:pPr indent="0">
                        <a:buNone/>
                      </a:pPr>
                      <a:r>
                        <a:rPr lang="en-US" sz="1800" b="0">
                          <a:latin typeface="Times New Roman" panose="02020603050405020304" pitchFamily="18" charset="0"/>
                          <a:cs typeface="Times New Roman" panose="02020603050405020304" pitchFamily="18" charset="0"/>
                        </a:rPr>
                        <a:t>learning_rate</a:t>
                      </a:r>
                      <a:endParaRPr lang="en-US" alt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indent="0">
                        <a:buNone/>
                      </a:pPr>
                      <a:r>
                        <a:rPr lang="en-US" sz="1800" b="0">
                          <a:latin typeface="宋体" panose="02010600030101010101" pitchFamily="2" charset="-122"/>
                          <a:ea typeface="宋体" panose="02010600030101010101" pitchFamily="2" charset="-122"/>
                          <a:cs typeface="宋体" panose="02010600030101010101" pitchFamily="2" charset="-122"/>
                        </a:rPr>
                        <a:t>接收float。表示梯度下降的速率。默认为2</a:t>
                      </a:r>
                      <a:r>
                        <a:rPr lang="en-US" sz="1800" b="0">
                          <a:latin typeface="Times New Roman" panose="02020603050405020304" pitchFamily="18" charset="0"/>
                          <a:cs typeface="Times New Roman" panose="02020603050405020304" pitchFamily="18" charset="0"/>
                        </a:rPr>
                        <a:t>00</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10004"/>
                  </a:ext>
                </a:extLst>
              </a:tr>
              <a:tr h="626745">
                <a:tc>
                  <a:txBody>
                    <a:bodyPr/>
                    <a:lstStyle/>
                    <a:p>
                      <a:pPr indent="0">
                        <a:buNone/>
                      </a:pPr>
                      <a:r>
                        <a:rPr lang="en-US" sz="1800" b="0">
                          <a:latin typeface="Times New Roman" panose="02020603050405020304" pitchFamily="18" charset="0"/>
                          <a:cs typeface="Times New Roman" panose="02020603050405020304" pitchFamily="18" charset="0"/>
                        </a:rPr>
                        <a:t>metric</a:t>
                      </a:r>
                      <a:endParaRPr lang="en-US" alt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indent="0">
                        <a:buNone/>
                      </a:pPr>
                      <a:r>
                        <a:rPr lang="en-US" sz="1800" b="0">
                          <a:latin typeface="宋体" panose="02010600030101010101" pitchFamily="2" charset="-122"/>
                          <a:ea typeface="宋体" panose="02010600030101010101" pitchFamily="2" charset="-122"/>
                          <a:cs typeface="宋体" panose="02010600030101010101" pitchFamily="2" charset="-122"/>
                        </a:rPr>
                        <a:t>接收str、</a:t>
                      </a:r>
                      <a:r>
                        <a:rPr lang="en-US" sz="1800" b="0">
                          <a:latin typeface="Times New Roman" panose="02020603050405020304" pitchFamily="18" charset="0"/>
                          <a:cs typeface="Times New Roman" panose="02020603050405020304" pitchFamily="18" charset="0"/>
                        </a:rPr>
                        <a:t>callable</a:t>
                      </a:r>
                      <a:r>
                        <a:rPr lang="en-US" sz="1800" b="0">
                          <a:latin typeface="宋体" panose="02010600030101010101" pitchFamily="2" charset="-122"/>
                          <a:ea typeface="宋体" panose="02010600030101010101" pitchFamily="2" charset="-122"/>
                          <a:cs typeface="宋体" panose="02010600030101010101" pitchFamily="2" charset="-122"/>
                        </a:rPr>
                        <a:t>对象。表示用于计算特征数组中实例之间的距离时使用的度量方式。默认为</a:t>
                      </a:r>
                      <a:r>
                        <a:rPr lang="en-US" sz="1800" b="0">
                          <a:latin typeface="Times New Roman" panose="02020603050405020304" pitchFamily="18" charset="0"/>
                          <a:cs typeface="Times New Roman" panose="02020603050405020304" pitchFamily="18" charset="0"/>
                        </a:rPr>
                        <a:t>euclidean</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10005"/>
                  </a:ext>
                </a:extLst>
              </a:tr>
              <a:tr h="405130">
                <a:tc>
                  <a:txBody>
                    <a:bodyPr/>
                    <a:lstStyle/>
                    <a:p>
                      <a:pPr indent="0">
                        <a:buNone/>
                      </a:pPr>
                      <a:r>
                        <a:rPr lang="en-US" sz="1800" b="0">
                          <a:latin typeface="Times New Roman" panose="02020603050405020304" pitchFamily="18" charset="0"/>
                          <a:cs typeface="Times New Roman" panose="02020603050405020304" pitchFamily="18" charset="0"/>
                        </a:rPr>
                        <a:t>init</a:t>
                      </a:r>
                      <a:endParaRPr lang="en-US" alt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indent="0">
                        <a:buNone/>
                      </a:pPr>
                      <a:r>
                        <a:rPr lang="en-US" sz="1800" b="0">
                          <a:latin typeface="宋体" panose="02010600030101010101" pitchFamily="2" charset="-122"/>
                          <a:ea typeface="宋体" panose="02010600030101010101" pitchFamily="2" charset="-122"/>
                          <a:cs typeface="宋体" panose="02010600030101010101" pitchFamily="2" charset="-122"/>
                        </a:rPr>
                        <a:t>接收str、</a:t>
                      </a:r>
                      <a:r>
                        <a:rPr lang="en-US" sz="1800" b="0">
                          <a:latin typeface="Times New Roman" panose="02020603050405020304" pitchFamily="18" charset="0"/>
                          <a:cs typeface="Times New Roman" panose="02020603050405020304" pitchFamily="18" charset="0"/>
                        </a:rPr>
                        <a:t>ndarray</a:t>
                      </a:r>
                      <a:r>
                        <a:rPr lang="en-US" sz="1800" b="0">
                          <a:latin typeface="宋体" panose="02010600030101010101" pitchFamily="2" charset="-122"/>
                          <a:ea typeface="宋体" panose="02010600030101010101" pitchFamily="2" charset="-122"/>
                          <a:cs typeface="宋体" panose="02010600030101010101" pitchFamily="2" charset="-122"/>
                        </a:rPr>
                        <a:t>对象。表示嵌入的初始化方式。默认为</a:t>
                      </a:r>
                      <a:r>
                        <a:rPr lang="en-US" sz="1800" b="0">
                          <a:latin typeface="Times New Roman" panose="02020603050405020304" pitchFamily="18" charset="0"/>
                          <a:cs typeface="Times New Roman" panose="02020603050405020304" pitchFamily="18" charset="0"/>
                        </a:rPr>
                        <a:t>random</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10006"/>
                  </a:ext>
                </a:extLst>
              </a:tr>
              <a:tr h="415290">
                <a:tc>
                  <a:txBody>
                    <a:bodyPr/>
                    <a:lstStyle/>
                    <a:p>
                      <a:pPr indent="0">
                        <a:buNone/>
                      </a:pPr>
                      <a:r>
                        <a:rPr lang="en-US" sz="1800" b="0">
                          <a:latin typeface="Times New Roman" panose="02020603050405020304" pitchFamily="18" charset="0"/>
                          <a:cs typeface="Times New Roman" panose="02020603050405020304" pitchFamily="18" charset="0"/>
                        </a:rPr>
                        <a:t>random_state</a:t>
                      </a:r>
                      <a:endParaRPr lang="en-US" alt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indent="0">
                        <a:buNone/>
                      </a:pPr>
                      <a:r>
                        <a:rPr lang="en-US" sz="1800" b="0">
                          <a:latin typeface="宋体" panose="02010600030101010101" pitchFamily="2" charset="-122"/>
                          <a:ea typeface="宋体" panose="02010600030101010101" pitchFamily="2" charset="-122"/>
                          <a:cs typeface="宋体" panose="02010600030101010101" pitchFamily="2" charset="-122"/>
                        </a:rPr>
                        <a:t>接收int。表示所确定的随机数生成器。默认为</a:t>
                      </a:r>
                      <a:r>
                        <a:rPr lang="en-US" sz="1800" b="0">
                          <a:latin typeface="Times New Roman" panose="02020603050405020304" pitchFamily="18" charset="0"/>
                          <a:cs typeface="Times New Roman" panose="02020603050405020304" pitchFamily="18" charset="0"/>
                        </a:rPr>
                        <a:t>None</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10007"/>
                  </a:ext>
                </a:extLst>
              </a:tr>
              <a:tr h="393700">
                <a:tc>
                  <a:txBody>
                    <a:bodyPr/>
                    <a:lstStyle/>
                    <a:p>
                      <a:pPr indent="0">
                        <a:buNone/>
                      </a:pPr>
                      <a:r>
                        <a:rPr lang="en-US" sz="1800" b="0">
                          <a:latin typeface="Times New Roman" panose="02020603050405020304" pitchFamily="18" charset="0"/>
                          <a:cs typeface="Times New Roman" panose="02020603050405020304" pitchFamily="18" charset="0"/>
                        </a:rPr>
                        <a:t>method</a:t>
                      </a:r>
                      <a:endParaRPr lang="en-US" alt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indent="0">
                        <a:buNone/>
                      </a:pPr>
                      <a:r>
                        <a:rPr lang="en-US" sz="1800" b="0">
                          <a:latin typeface="宋体" panose="02010600030101010101" pitchFamily="2" charset="-122"/>
                          <a:ea typeface="宋体" panose="02010600030101010101" pitchFamily="2" charset="-122"/>
                          <a:cs typeface="宋体" panose="02010600030101010101" pitchFamily="2" charset="-122"/>
                        </a:rPr>
                        <a:t>接收str。表示在进行梯度计算时所选用的优化方法。默认为</a:t>
                      </a:r>
                      <a:r>
                        <a:rPr lang="en-US" sz="1800" b="0">
                          <a:latin typeface="Times New Roman" panose="02020603050405020304" pitchFamily="18" charset="0"/>
                          <a:cs typeface="Times New Roman" panose="02020603050405020304" pitchFamily="18" charset="0"/>
                        </a:rPr>
                        <a:t>barnes_hut</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10008"/>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评价聚类模型</a:t>
            </a:r>
          </a:p>
        </p:txBody>
      </p:sp>
      <p:sp>
        <p:nvSpPr>
          <p:cNvPr id="6" name="内容占位符 5"/>
          <p:cNvSpPr>
            <a:spLocks noGrp="1"/>
          </p:cNvSpPr>
          <p:nvPr>
            <p:ph idx="1"/>
          </p:nvPr>
        </p:nvSpPr>
        <p:spPr>
          <a:xfrm>
            <a:off x="423545" y="965835"/>
            <a:ext cx="11107420" cy="5087620"/>
          </a:xfrm>
        </p:spPr>
        <p:txBody>
          <a:bodyPr/>
          <a:lstStyle/>
          <a:p>
            <a:r>
              <a:rPr lang="zh-CN" altLang="en-US" dirty="0"/>
              <a:t>聚类评价的标准是组内的对象相互之间是相似的（相关的），而不同组中的对象是不同的（不相关的），即组内的相似性越大，组间差别越大，聚类效果就越好。</a:t>
            </a:r>
          </a:p>
          <a:p>
            <a:r>
              <a:rPr lang="zh-CN" altLang="en-US" dirty="0"/>
              <a:t>sklearn的metrics模块提供的聚类模型评价指标如下表所示。</a:t>
            </a:r>
          </a:p>
        </p:txBody>
      </p:sp>
      <p:graphicFrame>
        <p:nvGraphicFramePr>
          <p:cNvPr id="7" name="表格 6"/>
          <p:cNvGraphicFramePr/>
          <p:nvPr>
            <p:custDataLst>
              <p:tags r:id="rId1"/>
            </p:custDataLst>
          </p:nvPr>
        </p:nvGraphicFramePr>
        <p:xfrm>
          <a:off x="883920" y="2487930"/>
          <a:ext cx="8281035" cy="3424555"/>
        </p:xfrm>
        <a:graphic>
          <a:graphicData uri="http://schemas.openxmlformats.org/drawingml/2006/table">
            <a:tbl>
              <a:tblPr firstRow="1" bandRow="1">
                <a:tableStyleId>{5C22544A-7EE6-4342-B048-85BDC9FD1C3A}</a:tableStyleId>
              </a:tblPr>
              <a:tblGrid>
                <a:gridCol w="3020695">
                  <a:extLst>
                    <a:ext uri="{9D8B030D-6E8A-4147-A177-3AD203B41FA5}">
                      <a16:colId xmlns:a16="http://schemas.microsoft.com/office/drawing/2014/main" val="20000"/>
                    </a:ext>
                  </a:extLst>
                </a:gridCol>
                <a:gridCol w="946785">
                  <a:extLst>
                    <a:ext uri="{9D8B030D-6E8A-4147-A177-3AD203B41FA5}">
                      <a16:colId xmlns:a16="http://schemas.microsoft.com/office/drawing/2014/main" val="20001"/>
                    </a:ext>
                  </a:extLst>
                </a:gridCol>
                <a:gridCol w="1541780">
                  <a:extLst>
                    <a:ext uri="{9D8B030D-6E8A-4147-A177-3AD203B41FA5}">
                      <a16:colId xmlns:a16="http://schemas.microsoft.com/office/drawing/2014/main" val="20002"/>
                    </a:ext>
                  </a:extLst>
                </a:gridCol>
                <a:gridCol w="2771775">
                  <a:extLst>
                    <a:ext uri="{9D8B030D-6E8A-4147-A177-3AD203B41FA5}">
                      <a16:colId xmlns:a16="http://schemas.microsoft.com/office/drawing/2014/main" val="20003"/>
                    </a:ext>
                  </a:extLst>
                </a:gridCol>
              </a:tblGrid>
              <a:tr h="449580">
                <a:tc>
                  <a:txBody>
                    <a:bodyPr/>
                    <a:lstStyle/>
                    <a:p>
                      <a:pPr algn="ctr">
                        <a:buNone/>
                      </a:pPr>
                      <a:r>
                        <a:rPr lang="zh-CN" altLang="en-US" sz="1800"/>
                        <a:t>评价指标名称</a:t>
                      </a:r>
                    </a:p>
                  </a:txBody>
                  <a:tcPr/>
                </a:tc>
                <a:tc>
                  <a:txBody>
                    <a:bodyPr/>
                    <a:lstStyle/>
                    <a:p>
                      <a:pPr algn="ctr">
                        <a:buNone/>
                      </a:pPr>
                      <a:r>
                        <a:rPr lang="zh-CN" altLang="en-US" sz="1800" dirty="0"/>
                        <a:t>真实值</a:t>
                      </a:r>
                    </a:p>
                  </a:txBody>
                  <a:tcPr/>
                </a:tc>
                <a:tc>
                  <a:txBody>
                    <a:bodyPr/>
                    <a:lstStyle/>
                    <a:p>
                      <a:pPr algn="ctr">
                        <a:buNone/>
                      </a:pPr>
                      <a:r>
                        <a:rPr lang="zh-CN" altLang="en-US" sz="1800" dirty="0"/>
                        <a:t>最佳值</a:t>
                      </a:r>
                    </a:p>
                  </a:txBody>
                  <a:tcPr/>
                </a:tc>
                <a:tc>
                  <a:txBody>
                    <a:bodyPr/>
                    <a:lstStyle/>
                    <a:p>
                      <a:pPr algn="ctr">
                        <a:buNone/>
                      </a:pPr>
                      <a:r>
                        <a:rPr lang="en-US" altLang="zh-CN" sz="1800" dirty="0"/>
                        <a:t>sklearn</a:t>
                      </a:r>
                      <a:r>
                        <a:rPr lang="zh-CN" altLang="en-US" sz="1800" dirty="0"/>
                        <a:t>函数</a:t>
                      </a:r>
                    </a:p>
                  </a:txBody>
                  <a:tcPr/>
                </a:tc>
                <a:extLst>
                  <a:ext uri="{0D108BD9-81ED-4DB2-BD59-A6C34878D82A}">
                    <a16:rowId xmlns:a16="http://schemas.microsoft.com/office/drawing/2014/main" val="10000"/>
                  </a:ext>
                </a:extLst>
              </a:tr>
              <a:tr h="535940">
                <a:tc>
                  <a:txBody>
                    <a:bodyPr/>
                    <a:lstStyle/>
                    <a:p>
                      <a:pPr indent="0">
                        <a:buNone/>
                      </a:pPr>
                      <a:r>
                        <a:rPr lang="en-US" sz="1800" b="0">
                          <a:latin typeface="宋体" panose="02010600030101010101" pitchFamily="2" charset="-122"/>
                          <a:ea typeface="宋体" panose="02010600030101010101" pitchFamily="2" charset="-122"/>
                          <a:cs typeface="宋体" panose="02010600030101010101" pitchFamily="2" charset="-122"/>
                        </a:rPr>
                        <a:t>ARI评价法（兰德系数）</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indent="0">
                        <a:buNone/>
                      </a:pPr>
                      <a:r>
                        <a:rPr lang="en-US" sz="1800" b="0">
                          <a:latin typeface="宋体" panose="02010600030101010101" pitchFamily="2" charset="-122"/>
                          <a:ea typeface="宋体" panose="02010600030101010101" pitchFamily="2" charset="-122"/>
                          <a:cs typeface="宋体" panose="02010600030101010101" pitchFamily="2" charset="-122"/>
                        </a:rPr>
                        <a:t>需要</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indent="0">
                        <a:buNone/>
                      </a:pPr>
                      <a:r>
                        <a:rPr lang="en-US" sz="1800" b="0">
                          <a:latin typeface="宋体" panose="02010600030101010101" pitchFamily="2" charset="-122"/>
                          <a:ea typeface="宋体" panose="02010600030101010101" pitchFamily="2" charset="-122"/>
                          <a:cs typeface="宋体" panose="02010600030101010101" pitchFamily="2" charset="-122"/>
                        </a:rPr>
                        <a:t>1.0</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indent="0">
                        <a:buNone/>
                      </a:pPr>
                      <a:r>
                        <a:rPr lang="en-US" sz="1800" b="0">
                          <a:latin typeface="Times New Roman" panose="02020603050405020304" pitchFamily="18" charset="0"/>
                          <a:cs typeface="Times New Roman" panose="02020603050405020304" pitchFamily="18" charset="0"/>
                        </a:rPr>
                        <a:t>adjusted_rand_score</a:t>
                      </a:r>
                      <a:endParaRPr lang="en-US" alt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1"/>
                  </a:ext>
                </a:extLst>
              </a:tr>
              <a:tr h="455930">
                <a:tc>
                  <a:txBody>
                    <a:bodyPr/>
                    <a:lstStyle/>
                    <a:p>
                      <a:pPr indent="0">
                        <a:buNone/>
                      </a:pPr>
                      <a:r>
                        <a:rPr lang="en-US" sz="1800" b="0">
                          <a:latin typeface="Times New Roman" panose="02020603050405020304" pitchFamily="18" charset="0"/>
                          <a:cs typeface="Times New Roman" panose="02020603050405020304" pitchFamily="18" charset="0"/>
                        </a:rPr>
                        <a:t>AMI</a:t>
                      </a:r>
                      <a:r>
                        <a:rPr lang="en-US" sz="1800" b="0">
                          <a:latin typeface="宋体" panose="02010600030101010101" pitchFamily="2" charset="-122"/>
                          <a:ea typeface="宋体" panose="02010600030101010101" pitchFamily="2" charset="-122"/>
                          <a:cs typeface="宋体" panose="02010600030101010101" pitchFamily="2" charset="-122"/>
                        </a:rPr>
                        <a:t>评价法（互信息）</a:t>
                      </a:r>
                      <a:endParaRPr lang="en-US" alt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indent="0">
                        <a:buNone/>
                      </a:pPr>
                      <a:r>
                        <a:rPr lang="en-US" sz="1800" b="0">
                          <a:latin typeface="宋体" panose="02010600030101010101" pitchFamily="2" charset="-122"/>
                          <a:ea typeface="宋体" panose="02010600030101010101" pitchFamily="2" charset="-122"/>
                          <a:cs typeface="宋体" panose="02010600030101010101" pitchFamily="2" charset="-122"/>
                        </a:rPr>
                        <a:t>需要</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indent="0">
                        <a:buNone/>
                      </a:pPr>
                      <a:r>
                        <a:rPr lang="en-US" sz="1800" b="0">
                          <a:latin typeface="宋体" panose="02010600030101010101" pitchFamily="2" charset="-122"/>
                          <a:ea typeface="宋体" panose="02010600030101010101" pitchFamily="2" charset="-122"/>
                          <a:cs typeface="宋体" panose="02010600030101010101" pitchFamily="2" charset="-122"/>
                        </a:rPr>
                        <a:t>1.</a:t>
                      </a:r>
                      <a:r>
                        <a:rPr lang="en-US" sz="1800" b="0">
                          <a:latin typeface="Times New Roman" panose="02020603050405020304" pitchFamily="18" charset="0"/>
                          <a:cs typeface="Times New Roman" panose="02020603050405020304" pitchFamily="18" charset="0"/>
                        </a:rPr>
                        <a:t>0</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indent="0">
                        <a:buNone/>
                      </a:pPr>
                      <a:r>
                        <a:rPr lang="en-US" sz="1800" b="0">
                          <a:latin typeface="Times New Roman" panose="02020603050405020304" pitchFamily="18" charset="0"/>
                          <a:cs typeface="Times New Roman" panose="02020603050405020304" pitchFamily="18" charset="0"/>
                        </a:rPr>
                        <a:t>adjusted_mutual_info_score</a:t>
                      </a:r>
                      <a:endParaRPr lang="en-US" alt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2"/>
                  </a:ext>
                </a:extLst>
              </a:tr>
              <a:tr h="480695">
                <a:tc>
                  <a:txBody>
                    <a:bodyPr/>
                    <a:lstStyle/>
                    <a:p>
                      <a:pPr indent="0">
                        <a:buNone/>
                      </a:pPr>
                      <a:r>
                        <a:rPr lang="en-US" sz="1800" b="0">
                          <a:latin typeface="宋体" panose="02010600030101010101" pitchFamily="2" charset="-122"/>
                          <a:ea typeface="宋体" panose="02010600030101010101" pitchFamily="2" charset="-122"/>
                          <a:cs typeface="宋体" panose="02010600030101010101" pitchFamily="2" charset="-122"/>
                        </a:rPr>
                        <a:t>V-measure评分</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indent="0">
                        <a:buNone/>
                      </a:pPr>
                      <a:r>
                        <a:rPr lang="en-US" sz="1800" b="0">
                          <a:latin typeface="宋体" panose="02010600030101010101" pitchFamily="2" charset="-122"/>
                          <a:ea typeface="宋体" panose="02010600030101010101" pitchFamily="2" charset="-122"/>
                          <a:cs typeface="宋体" panose="02010600030101010101" pitchFamily="2" charset="-122"/>
                        </a:rPr>
                        <a:t>需要</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indent="0">
                        <a:buNone/>
                      </a:pPr>
                      <a:r>
                        <a:rPr lang="en-US" sz="1800" b="0">
                          <a:latin typeface="宋体" panose="02010600030101010101" pitchFamily="2" charset="-122"/>
                          <a:ea typeface="宋体" panose="02010600030101010101" pitchFamily="2" charset="-122"/>
                          <a:cs typeface="宋体" panose="02010600030101010101" pitchFamily="2" charset="-122"/>
                        </a:rPr>
                        <a:t>1.0</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indent="0">
                        <a:buNone/>
                      </a:pPr>
                      <a:r>
                        <a:rPr lang="en-US" sz="1800" b="0">
                          <a:latin typeface="Times New Roman" panose="02020603050405020304" pitchFamily="18" charset="0"/>
                          <a:cs typeface="Times New Roman" panose="02020603050405020304" pitchFamily="18" charset="0"/>
                        </a:rPr>
                        <a:t>completeness_score</a:t>
                      </a:r>
                      <a:endParaRPr lang="en-US" alt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3"/>
                  </a:ext>
                </a:extLst>
              </a:tr>
              <a:tr h="471170">
                <a:tc>
                  <a:txBody>
                    <a:bodyPr/>
                    <a:lstStyle/>
                    <a:p>
                      <a:pPr indent="0">
                        <a:buNone/>
                      </a:pPr>
                      <a:r>
                        <a:rPr lang="en-US" sz="1800" b="0">
                          <a:latin typeface="宋体" panose="02010600030101010101" pitchFamily="2" charset="-122"/>
                          <a:ea typeface="宋体" panose="02010600030101010101" pitchFamily="2" charset="-122"/>
                          <a:cs typeface="宋体" panose="02010600030101010101" pitchFamily="2" charset="-122"/>
                        </a:rPr>
                        <a:t>FMI评价法</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indent="0">
                        <a:buNone/>
                      </a:pPr>
                      <a:r>
                        <a:rPr lang="en-US" sz="1800" b="0">
                          <a:latin typeface="宋体" panose="02010600030101010101" pitchFamily="2" charset="-122"/>
                          <a:ea typeface="宋体" panose="02010600030101010101" pitchFamily="2" charset="-122"/>
                          <a:cs typeface="宋体" panose="02010600030101010101" pitchFamily="2" charset="-122"/>
                        </a:rPr>
                        <a:t>需要</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indent="0">
                        <a:buNone/>
                      </a:pPr>
                      <a:r>
                        <a:rPr lang="en-US" sz="1800" b="0">
                          <a:latin typeface="宋体" panose="02010600030101010101" pitchFamily="2" charset="-122"/>
                          <a:ea typeface="宋体" panose="02010600030101010101" pitchFamily="2" charset="-122"/>
                          <a:cs typeface="宋体" panose="02010600030101010101" pitchFamily="2" charset="-122"/>
                        </a:rPr>
                        <a:t>1.0</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indent="0">
                        <a:buNone/>
                      </a:pPr>
                      <a:r>
                        <a:rPr lang="en-US" sz="1800" b="0">
                          <a:latin typeface="Times New Roman" panose="02020603050405020304" pitchFamily="18" charset="0"/>
                          <a:cs typeface="Times New Roman" panose="02020603050405020304" pitchFamily="18" charset="0"/>
                        </a:rPr>
                        <a:t>fowlkes_mallows_score</a:t>
                      </a:r>
                      <a:endParaRPr lang="en-US" alt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4"/>
                  </a:ext>
                </a:extLst>
              </a:tr>
              <a:tr h="481330">
                <a:tc>
                  <a:txBody>
                    <a:bodyPr/>
                    <a:lstStyle/>
                    <a:p>
                      <a:pPr indent="0">
                        <a:buNone/>
                      </a:pPr>
                      <a:r>
                        <a:rPr lang="en-US" sz="1800" b="0">
                          <a:latin typeface="宋体" panose="02010600030101010101" pitchFamily="2" charset="-122"/>
                          <a:ea typeface="宋体" panose="02010600030101010101" pitchFamily="2" charset="-122"/>
                          <a:cs typeface="宋体" panose="02010600030101010101" pitchFamily="2" charset="-122"/>
                        </a:rPr>
                        <a:t>轮廓系数评价法</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indent="0">
                        <a:buNone/>
                      </a:pPr>
                      <a:r>
                        <a:rPr lang="en-US" sz="1800" b="0">
                          <a:latin typeface="宋体" panose="02010600030101010101" pitchFamily="2" charset="-122"/>
                          <a:ea typeface="宋体" panose="02010600030101010101" pitchFamily="2" charset="-122"/>
                          <a:cs typeface="宋体" panose="02010600030101010101" pitchFamily="2" charset="-122"/>
                        </a:rPr>
                        <a:t>不需要</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indent="0">
                        <a:buNone/>
                      </a:pPr>
                      <a:r>
                        <a:rPr lang="en-US" sz="1800" b="0">
                          <a:latin typeface="宋体" panose="02010600030101010101" pitchFamily="2" charset="-122"/>
                          <a:ea typeface="宋体" panose="02010600030101010101" pitchFamily="2" charset="-122"/>
                          <a:cs typeface="宋体" panose="02010600030101010101" pitchFamily="2" charset="-122"/>
                        </a:rPr>
                        <a:t>畸变程度最大</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indent="0">
                        <a:buNone/>
                      </a:pPr>
                      <a:r>
                        <a:rPr lang="en-US" sz="1800" b="0">
                          <a:latin typeface="Times New Roman" panose="02020603050405020304" pitchFamily="18" charset="0"/>
                          <a:cs typeface="Times New Roman" panose="02020603050405020304" pitchFamily="18" charset="0"/>
                        </a:rPr>
                        <a:t>silhouette_score</a:t>
                      </a:r>
                      <a:endParaRPr lang="en-US" alt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5"/>
                  </a:ext>
                </a:extLst>
              </a:tr>
              <a:tr h="549910">
                <a:tc>
                  <a:txBody>
                    <a:bodyPr/>
                    <a:lstStyle/>
                    <a:p>
                      <a:pPr indent="0">
                        <a:buNone/>
                      </a:pPr>
                      <a:r>
                        <a:rPr lang="en-US" sz="1800" b="0">
                          <a:latin typeface="Times New Roman" panose="02020603050405020304" pitchFamily="18" charset="0"/>
                          <a:cs typeface="Times New Roman" panose="02020603050405020304" pitchFamily="18" charset="0"/>
                        </a:rPr>
                        <a:t>Calinski-Harabasz</a:t>
                      </a:r>
                      <a:r>
                        <a:rPr lang="en-US" sz="1800" b="0">
                          <a:latin typeface="宋体" panose="02010600030101010101" pitchFamily="2" charset="-122"/>
                          <a:ea typeface="宋体" panose="02010600030101010101" pitchFamily="2" charset="-122"/>
                          <a:cs typeface="宋体" panose="02010600030101010101" pitchFamily="2" charset="-122"/>
                        </a:rPr>
                        <a:t>指数评价法</a:t>
                      </a:r>
                      <a:endParaRPr lang="en-US" alt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indent="0">
                        <a:buNone/>
                      </a:pPr>
                      <a:r>
                        <a:rPr lang="en-US" sz="1800" b="0">
                          <a:latin typeface="宋体" panose="02010600030101010101" pitchFamily="2" charset="-122"/>
                          <a:ea typeface="宋体" panose="02010600030101010101" pitchFamily="2" charset="-122"/>
                          <a:cs typeface="宋体" panose="02010600030101010101" pitchFamily="2" charset="-122"/>
                        </a:rPr>
                        <a:t>不需要</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indent="0">
                        <a:buNone/>
                      </a:pPr>
                      <a:r>
                        <a:rPr lang="en-US" sz="1800" b="0">
                          <a:latin typeface="宋体" panose="02010600030101010101" pitchFamily="2" charset="-122"/>
                          <a:ea typeface="宋体" panose="02010600030101010101" pitchFamily="2" charset="-122"/>
                          <a:cs typeface="宋体" panose="02010600030101010101" pitchFamily="2" charset="-122"/>
                        </a:rPr>
                        <a:t>相较最大</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indent="0">
                        <a:buNone/>
                      </a:pPr>
                      <a:r>
                        <a:rPr lang="en-US" sz="1800" b="0" dirty="0" err="1">
                          <a:latin typeface="Times New Roman" panose="02020603050405020304" pitchFamily="18" charset="0"/>
                          <a:cs typeface="Times New Roman" panose="02020603050405020304" pitchFamily="18" charset="0"/>
                        </a:rPr>
                        <a:t>calinski_harabaz_score</a:t>
                      </a:r>
                      <a:endParaRPr lang="en-US" altLang="en-US" sz="1800" b="0" dirty="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6"/>
                  </a:ext>
                </a:extLst>
              </a:tr>
            </a:tbl>
          </a:graphicData>
        </a:graphic>
      </p:graphicFrame>
      <p:sp>
        <p:nvSpPr>
          <p:cNvPr id="16" name="文本框 15"/>
          <p:cNvSpPr txBox="1"/>
          <p:nvPr/>
        </p:nvSpPr>
        <p:spPr>
          <a:xfrm flipH="1">
            <a:off x="9552305" y="1710055"/>
            <a:ext cx="2505075" cy="2306955"/>
          </a:xfrm>
          <a:prstGeom prst="rect">
            <a:avLst/>
          </a:prstGeom>
          <a:solidFill>
            <a:schemeClr val="bg1">
              <a:lumMod val="85000"/>
            </a:schemeClr>
          </a:solidFill>
        </p:spPr>
        <p:txBody>
          <a:bodyPr wrap="square" rtlCol="0">
            <a:spAutoFit/>
          </a:bodyPr>
          <a:lstStyle/>
          <a:p>
            <a:r>
              <a:rPr lang="zh-CN" altLang="en-US" dirty="0">
                <a:sym typeface="+mn-ea"/>
              </a:rPr>
              <a:t>需要真实值的配合才能够评价聚类算法的优劣，评价的效果更具有说服力，并且在实际运行的过程中，在有真实值做参考的情况下，聚类方法的评价可以等同于分类算法的评价。</a:t>
            </a:r>
          </a:p>
        </p:txBody>
      </p:sp>
      <p:sp>
        <p:nvSpPr>
          <p:cNvPr id="10" name="文本框 9"/>
          <p:cNvSpPr txBox="1"/>
          <p:nvPr/>
        </p:nvSpPr>
        <p:spPr>
          <a:xfrm>
            <a:off x="665824" y="2932430"/>
            <a:ext cx="8734715" cy="1949925"/>
          </a:xfrm>
          <a:prstGeom prst="rect">
            <a:avLst/>
          </a:prstGeom>
          <a:noFill/>
          <a:ln w="25400" cmpd="sng">
            <a:solidFill>
              <a:srgbClr val="FF0000"/>
            </a:solidFill>
            <a:prstDash val="sysDash"/>
          </a:ln>
        </p:spPr>
        <p:txBody>
          <a:bodyPr wrap="square" rtlCol="0">
            <a:noAutofit/>
          </a:bodyPr>
          <a:lstStyle/>
          <a:p>
            <a:endParaRPr lang="zh-CN" altLang="en-US"/>
          </a:p>
        </p:txBody>
      </p:sp>
      <p:cxnSp>
        <p:nvCxnSpPr>
          <p:cNvPr id="11" name="曲线连接符 10"/>
          <p:cNvCxnSpPr>
            <a:cxnSpLocks/>
            <a:stCxn id="10" idx="3"/>
            <a:endCxn id="16" idx="2"/>
          </p:cNvCxnSpPr>
          <p:nvPr/>
        </p:nvCxnSpPr>
        <p:spPr>
          <a:xfrm>
            <a:off x="9400539" y="3907393"/>
            <a:ext cx="1404303" cy="109617"/>
          </a:xfrm>
          <a:prstGeom prst="curvedConnector4">
            <a:avLst>
              <a:gd name="adj1" fmla="val 5404"/>
              <a:gd name="adj2" fmla="val 308544"/>
            </a:avLst>
          </a:prstGeom>
          <a:ln>
            <a:solidFill>
              <a:schemeClr val="accent3">
                <a:lumMod val="75000"/>
              </a:schemeClr>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flipH="1">
            <a:off x="10069830" y="5382260"/>
            <a:ext cx="1604010" cy="645160"/>
          </a:xfrm>
          <a:prstGeom prst="rect">
            <a:avLst/>
          </a:prstGeom>
          <a:solidFill>
            <a:schemeClr val="bg1">
              <a:lumMod val="85000"/>
            </a:schemeClr>
          </a:solidFill>
        </p:spPr>
        <p:txBody>
          <a:bodyPr wrap="square" rtlCol="0">
            <a:spAutoFit/>
          </a:bodyPr>
          <a:lstStyle/>
          <a:p>
            <a:r>
              <a:rPr lang="zh-CN" altLang="en-US" dirty="0">
                <a:sym typeface="+mn-ea"/>
              </a:rPr>
              <a:t>不需要真实值的配合</a:t>
            </a:r>
            <a:endParaRPr lang="zh-CN" altLang="en-US"/>
          </a:p>
        </p:txBody>
      </p:sp>
      <p:sp>
        <p:nvSpPr>
          <p:cNvPr id="13" name="文本框 12"/>
          <p:cNvSpPr txBox="1"/>
          <p:nvPr/>
        </p:nvSpPr>
        <p:spPr>
          <a:xfrm>
            <a:off x="883920" y="4997290"/>
            <a:ext cx="8281035" cy="915195"/>
          </a:xfrm>
          <a:prstGeom prst="rect">
            <a:avLst/>
          </a:prstGeom>
          <a:noFill/>
          <a:ln w="25400" cmpd="sng">
            <a:solidFill>
              <a:srgbClr val="FF0000"/>
            </a:solidFill>
            <a:prstDash val="sysDash"/>
          </a:ln>
        </p:spPr>
        <p:txBody>
          <a:bodyPr wrap="square" rtlCol="0">
            <a:noAutofit/>
          </a:bodyPr>
          <a:lstStyle/>
          <a:p>
            <a:endParaRPr lang="zh-CN" altLang="en-US"/>
          </a:p>
        </p:txBody>
      </p:sp>
      <p:cxnSp>
        <p:nvCxnSpPr>
          <p:cNvPr id="14" name="曲线连接符 13"/>
          <p:cNvCxnSpPr>
            <a:cxnSpLocks/>
            <a:stCxn id="13" idx="2"/>
            <a:endCxn id="12" idx="2"/>
          </p:cNvCxnSpPr>
          <p:nvPr/>
        </p:nvCxnSpPr>
        <p:spPr>
          <a:xfrm rot="16200000" flipH="1">
            <a:off x="7890669" y="3046253"/>
            <a:ext cx="114935" cy="5847397"/>
          </a:xfrm>
          <a:prstGeom prst="curvedConnector3">
            <a:avLst>
              <a:gd name="adj1" fmla="val 298895"/>
            </a:avLst>
          </a:prstGeom>
          <a:ln>
            <a:solidFill>
              <a:schemeClr val="accent3">
                <a:lumMod val="75000"/>
              </a:schemeClr>
            </a:solidFill>
            <a:headEnd type="arrow"/>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blinds(horizontal)">
                                      <p:cBhvr>
                                        <p:cTn id="19" dur="500"/>
                                        <p:tgtEl>
                                          <p:spTgt spid="7"/>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2" nodeType="clickEffect">
                                  <p:stCondLst>
                                    <p:cond delay="0"/>
                                  </p:stCondLst>
                                  <p:childTnLst>
                                    <p:set>
                                      <p:cBhvr>
                                        <p:cTn id="23" dur="1" fill="hold">
                                          <p:stCondLst>
                                            <p:cond delay="0"/>
                                          </p:stCondLst>
                                        </p:cTn>
                                        <p:tgtEl>
                                          <p:spTgt spid="10"/>
                                        </p:tgtEl>
                                        <p:attrNameLst>
                                          <p:attrName>style.visibility</p:attrName>
                                        </p:attrNameLst>
                                      </p:cBhvr>
                                      <p:to>
                                        <p:strVal val="visible"/>
                                      </p:to>
                                    </p:set>
                                    <p:anim calcmode="lin" valueType="num">
                                      <p:cBhvr additive="base">
                                        <p:cTn id="24" dur="500" fill="hold"/>
                                        <p:tgtEl>
                                          <p:spTgt spid="10"/>
                                        </p:tgtEl>
                                        <p:attrNameLst>
                                          <p:attrName>ppt_x</p:attrName>
                                        </p:attrNameLst>
                                      </p:cBhvr>
                                      <p:tavLst>
                                        <p:tav tm="0">
                                          <p:val>
                                            <p:strVal val="#ppt_x"/>
                                          </p:val>
                                        </p:tav>
                                        <p:tav tm="100000">
                                          <p:val>
                                            <p:strVal val="#ppt_x"/>
                                          </p:val>
                                        </p:tav>
                                      </p:tavLst>
                                    </p:anim>
                                    <p:anim calcmode="lin" valueType="num">
                                      <p:cBhvr additive="base">
                                        <p:cTn id="25"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11"/>
                                        </p:tgtEl>
                                        <p:attrNameLst>
                                          <p:attrName>style.visibility</p:attrName>
                                        </p:attrNameLst>
                                      </p:cBhvr>
                                      <p:to>
                                        <p:strVal val="visible"/>
                                      </p:to>
                                    </p:set>
                                    <p:anim calcmode="lin" valueType="num">
                                      <p:cBhvr additive="base">
                                        <p:cTn id="30" dur="500" fill="hold"/>
                                        <p:tgtEl>
                                          <p:spTgt spid="11"/>
                                        </p:tgtEl>
                                        <p:attrNameLst>
                                          <p:attrName>ppt_x</p:attrName>
                                        </p:attrNameLst>
                                      </p:cBhvr>
                                      <p:tavLst>
                                        <p:tav tm="0">
                                          <p:val>
                                            <p:strVal val="#ppt_x"/>
                                          </p:val>
                                        </p:tav>
                                        <p:tav tm="100000">
                                          <p:val>
                                            <p:strVal val="#ppt_x"/>
                                          </p:val>
                                        </p:tav>
                                      </p:tavLst>
                                    </p:anim>
                                    <p:anim calcmode="lin" valueType="num">
                                      <p:cBhvr additive="base">
                                        <p:cTn id="31" dur="500" fill="hold"/>
                                        <p:tgtEl>
                                          <p:spTgt spid="11"/>
                                        </p:tgtEl>
                                        <p:attrNameLst>
                                          <p:attrName>ppt_y</p:attrName>
                                        </p:attrNameLst>
                                      </p:cBhvr>
                                      <p:tavLst>
                                        <p:tav tm="0">
                                          <p:val>
                                            <p:strVal val="1+#ppt_h/2"/>
                                          </p:val>
                                        </p:tav>
                                        <p:tav tm="100000">
                                          <p:val>
                                            <p:strVal val="#ppt_y"/>
                                          </p:val>
                                        </p:tav>
                                      </p:tavLst>
                                    </p:anim>
                                  </p:childTnLst>
                                </p:cTn>
                              </p:par>
                              <p:par>
                                <p:cTn id="32" presetID="2" presetClass="entr" presetSubtype="4" fill="hold" grpId="2" nodeType="withEffect">
                                  <p:stCondLst>
                                    <p:cond delay="0"/>
                                  </p:stCondLst>
                                  <p:childTnLst>
                                    <p:set>
                                      <p:cBhvr>
                                        <p:cTn id="33" dur="1" fill="hold">
                                          <p:stCondLst>
                                            <p:cond delay="0"/>
                                          </p:stCondLst>
                                        </p:cTn>
                                        <p:tgtEl>
                                          <p:spTgt spid="16"/>
                                        </p:tgtEl>
                                        <p:attrNameLst>
                                          <p:attrName>style.visibility</p:attrName>
                                        </p:attrNameLst>
                                      </p:cBhvr>
                                      <p:to>
                                        <p:strVal val="visible"/>
                                      </p:to>
                                    </p:set>
                                    <p:anim calcmode="lin" valueType="num">
                                      <p:cBhvr additive="base">
                                        <p:cTn id="34" dur="500" fill="hold"/>
                                        <p:tgtEl>
                                          <p:spTgt spid="16"/>
                                        </p:tgtEl>
                                        <p:attrNameLst>
                                          <p:attrName>ppt_x</p:attrName>
                                        </p:attrNameLst>
                                      </p:cBhvr>
                                      <p:tavLst>
                                        <p:tav tm="0">
                                          <p:val>
                                            <p:strVal val="#ppt_x"/>
                                          </p:val>
                                        </p:tav>
                                        <p:tav tm="100000">
                                          <p:val>
                                            <p:strVal val="#ppt_x"/>
                                          </p:val>
                                        </p:tav>
                                      </p:tavLst>
                                    </p:anim>
                                    <p:anim calcmode="lin" valueType="num">
                                      <p:cBhvr additive="base">
                                        <p:cTn id="35"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grpId="2" nodeType="clickEffect">
                                  <p:stCondLst>
                                    <p:cond delay="0"/>
                                  </p:stCondLst>
                                  <p:childTnLst>
                                    <p:set>
                                      <p:cBhvr>
                                        <p:cTn id="39" dur="1" fill="hold">
                                          <p:stCondLst>
                                            <p:cond delay="0"/>
                                          </p:stCondLst>
                                        </p:cTn>
                                        <p:tgtEl>
                                          <p:spTgt spid="13"/>
                                        </p:tgtEl>
                                        <p:attrNameLst>
                                          <p:attrName>style.visibility</p:attrName>
                                        </p:attrNameLst>
                                      </p:cBhvr>
                                      <p:to>
                                        <p:strVal val="visible"/>
                                      </p:to>
                                    </p:set>
                                    <p:anim calcmode="lin" valueType="num">
                                      <p:cBhvr additive="base">
                                        <p:cTn id="40" dur="500" fill="hold"/>
                                        <p:tgtEl>
                                          <p:spTgt spid="13"/>
                                        </p:tgtEl>
                                        <p:attrNameLst>
                                          <p:attrName>ppt_x</p:attrName>
                                        </p:attrNameLst>
                                      </p:cBhvr>
                                      <p:tavLst>
                                        <p:tav tm="0">
                                          <p:val>
                                            <p:strVal val="#ppt_x"/>
                                          </p:val>
                                        </p:tav>
                                        <p:tav tm="100000">
                                          <p:val>
                                            <p:strVal val="#ppt_x"/>
                                          </p:val>
                                        </p:tav>
                                      </p:tavLst>
                                    </p:anim>
                                    <p:anim calcmode="lin" valueType="num">
                                      <p:cBhvr additive="base">
                                        <p:cTn id="41"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nodeType="clickEffect">
                                  <p:stCondLst>
                                    <p:cond delay="0"/>
                                  </p:stCondLst>
                                  <p:childTnLst>
                                    <p:set>
                                      <p:cBhvr>
                                        <p:cTn id="45" dur="1" fill="hold">
                                          <p:stCondLst>
                                            <p:cond delay="0"/>
                                          </p:stCondLst>
                                        </p:cTn>
                                        <p:tgtEl>
                                          <p:spTgt spid="14"/>
                                        </p:tgtEl>
                                        <p:attrNameLst>
                                          <p:attrName>style.visibility</p:attrName>
                                        </p:attrNameLst>
                                      </p:cBhvr>
                                      <p:to>
                                        <p:strVal val="visible"/>
                                      </p:to>
                                    </p:set>
                                    <p:anim calcmode="lin" valueType="num">
                                      <p:cBhvr additive="base">
                                        <p:cTn id="46" dur="500" fill="hold"/>
                                        <p:tgtEl>
                                          <p:spTgt spid="14"/>
                                        </p:tgtEl>
                                        <p:attrNameLst>
                                          <p:attrName>ppt_x</p:attrName>
                                        </p:attrNameLst>
                                      </p:cBhvr>
                                      <p:tavLst>
                                        <p:tav tm="0">
                                          <p:val>
                                            <p:strVal val="#ppt_x"/>
                                          </p:val>
                                        </p:tav>
                                        <p:tav tm="100000">
                                          <p:val>
                                            <p:strVal val="#ppt_x"/>
                                          </p:val>
                                        </p:tav>
                                      </p:tavLst>
                                    </p:anim>
                                    <p:anim calcmode="lin" valueType="num">
                                      <p:cBhvr additive="base">
                                        <p:cTn id="47" dur="500" fill="hold"/>
                                        <p:tgtEl>
                                          <p:spTgt spid="14"/>
                                        </p:tgtEl>
                                        <p:attrNameLst>
                                          <p:attrName>ppt_y</p:attrName>
                                        </p:attrNameLst>
                                      </p:cBhvr>
                                      <p:tavLst>
                                        <p:tav tm="0">
                                          <p:val>
                                            <p:strVal val="1+#ppt_h/2"/>
                                          </p:val>
                                        </p:tav>
                                        <p:tav tm="100000">
                                          <p:val>
                                            <p:strVal val="#ppt_y"/>
                                          </p:val>
                                        </p:tav>
                                      </p:tavLst>
                                    </p:anim>
                                  </p:childTnLst>
                                </p:cTn>
                              </p:par>
                              <p:par>
                                <p:cTn id="48" presetID="2" presetClass="entr" presetSubtype="4" fill="hold" grpId="2" nodeType="withEffect">
                                  <p:stCondLst>
                                    <p:cond delay="0"/>
                                  </p:stCondLst>
                                  <p:childTnLst>
                                    <p:set>
                                      <p:cBhvr>
                                        <p:cTn id="49" dur="1" fill="hold">
                                          <p:stCondLst>
                                            <p:cond delay="0"/>
                                          </p:stCondLst>
                                        </p:cTn>
                                        <p:tgtEl>
                                          <p:spTgt spid="12"/>
                                        </p:tgtEl>
                                        <p:attrNameLst>
                                          <p:attrName>style.visibility</p:attrName>
                                        </p:attrNameLst>
                                      </p:cBhvr>
                                      <p:to>
                                        <p:strVal val="visible"/>
                                      </p:to>
                                    </p:set>
                                    <p:anim calcmode="lin" valueType="num">
                                      <p:cBhvr additive="base">
                                        <p:cTn id="50" dur="500" fill="hold"/>
                                        <p:tgtEl>
                                          <p:spTgt spid="12"/>
                                        </p:tgtEl>
                                        <p:attrNameLst>
                                          <p:attrName>ppt_x</p:attrName>
                                        </p:attrNameLst>
                                      </p:cBhvr>
                                      <p:tavLst>
                                        <p:tav tm="0">
                                          <p:val>
                                            <p:strVal val="#ppt_x"/>
                                          </p:val>
                                        </p:tav>
                                        <p:tav tm="100000">
                                          <p:val>
                                            <p:strVal val="#ppt_x"/>
                                          </p:val>
                                        </p:tav>
                                      </p:tavLst>
                                    </p:anim>
                                    <p:anim calcmode="lin" valueType="num">
                                      <p:cBhvr additive="base">
                                        <p:cTn id="51"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1" animBg="1"/>
      <p:bldP spid="16" grpId="2" bldLvl="0" animBg="1"/>
      <p:bldP spid="10" grpId="1" animBg="1"/>
      <p:bldP spid="10" grpId="2" bldLvl="0" animBg="1"/>
      <p:bldP spid="12" grpId="1" animBg="1"/>
      <p:bldP spid="12" grpId="2" bldLvl="0" animBg="1"/>
      <p:bldP spid="13" grpId="1" animBg="1"/>
      <p:bldP spid="13" grpId="2" bldLvl="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评价聚类模型</a:t>
            </a:r>
          </a:p>
        </p:txBody>
      </p:sp>
      <p:sp>
        <p:nvSpPr>
          <p:cNvPr id="6" name="内容占位符 5"/>
          <p:cNvSpPr>
            <a:spLocks noGrp="1"/>
          </p:cNvSpPr>
          <p:nvPr>
            <p:ph idx="1"/>
          </p:nvPr>
        </p:nvSpPr>
        <p:spPr>
          <a:xfrm>
            <a:off x="423545" y="1176020"/>
            <a:ext cx="11107420" cy="4877435"/>
          </a:xfrm>
        </p:spPr>
        <p:txBody>
          <a:bodyPr/>
          <a:lstStyle/>
          <a:p>
            <a:r>
              <a:rPr lang="zh-CN" altLang="en-US" dirty="0"/>
              <a:t>除了轮廓系数评价法以外的评价方法，在不考虑业务场景的情况下都是得分越高，其效果越好，最高分值为1。</a:t>
            </a:r>
          </a:p>
          <a:p>
            <a:r>
              <a:rPr lang="zh-CN" altLang="en-US" dirty="0"/>
              <a:t>而轮廓系数评价法则需要判断不同类别数目情况下的轮廓系数的走势，寻找最优的聚类数目。</a:t>
            </a:r>
          </a:p>
          <a:p>
            <a:r>
              <a:rPr lang="zh-CN" altLang="en-US" dirty="0"/>
              <a:t>综合以上聚类评价方法，在真实值作为参考的情况下，几种方法均可以很好地评估聚类模型。</a:t>
            </a:r>
          </a:p>
          <a:p>
            <a:r>
              <a:rPr lang="zh-CN" altLang="en-US" dirty="0"/>
              <a:t>在没有真实值作为参考的时候，轮廓系数评价法和Calinski-Harabasz指数评价法可以结合使用。</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 calcmode="lin" valueType="num">
                                      <p:cBhvr additive="base">
                                        <p:cTn id="19"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anim calcmode="lin" valueType="num">
                                      <p:cBhvr additive="base">
                                        <p:cTn id="25"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sz="2800" dirty="0">
                <a:latin typeface="Times New Roman" panose="02020603050405020304" pitchFamily="18" charset="0"/>
              </a:rPr>
              <a:t>目录</a:t>
            </a:r>
          </a:p>
        </p:txBody>
      </p:sp>
      <p:cxnSp>
        <p:nvCxnSpPr>
          <p:cNvPr id="2" name="直接连接符 6"/>
          <p:cNvCxnSpPr/>
          <p:nvPr/>
        </p:nvCxnSpPr>
        <p:spPr>
          <a:xfrm>
            <a:off x="3264947" y="1348062"/>
            <a:ext cx="5910" cy="4354238"/>
          </a:xfrm>
          <a:prstGeom prst="line">
            <a:avLst/>
          </a:prstGeom>
        </p:spPr>
        <p:style>
          <a:lnRef idx="2">
            <a:schemeClr val="dk1"/>
          </a:lnRef>
          <a:fillRef idx="0">
            <a:schemeClr val="dk1"/>
          </a:fillRef>
          <a:effectRef idx="1">
            <a:schemeClr val="dk1"/>
          </a:effectRef>
          <a:fontRef idx="minor">
            <a:schemeClr val="tx1"/>
          </a:fontRef>
        </p:style>
      </p:cxnSp>
      <p:sp>
        <p:nvSpPr>
          <p:cNvPr id="3" name="Line 2"/>
          <p:cNvSpPr>
            <a:spLocks noChangeShapeType="1"/>
          </p:cNvSpPr>
          <p:nvPr/>
        </p:nvSpPr>
        <p:spPr bwMode="auto">
          <a:xfrm>
            <a:off x="2649786" y="4002873"/>
            <a:ext cx="6604980" cy="0"/>
          </a:xfrm>
          <a:prstGeom prst="line">
            <a:avLst/>
          </a:prstGeom>
        </p:spPr>
        <p:style>
          <a:lnRef idx="2">
            <a:schemeClr val="dk1"/>
          </a:lnRef>
          <a:fillRef idx="0">
            <a:schemeClr val="dk1"/>
          </a:fillRef>
          <a:effectRef idx="1">
            <a:schemeClr val="dk1"/>
          </a:effectRef>
          <a:fontRef idx="minor">
            <a:schemeClr val="tx1"/>
          </a:fontRef>
        </p:style>
        <p:txBody>
          <a:bodyPr/>
          <a:lstStyle/>
          <a:p>
            <a:pPr algn="ctr">
              <a:defRPr/>
            </a:pPr>
            <a:endParaRPr lang="zh-CN" altLang="en-US" sz="2000" b="1" kern="0">
              <a:solidFill>
                <a:sysClr val="windowText" lastClr="000000"/>
              </a:solidFill>
              <a:latin typeface="Times New Roman" panose="02020603050405020304" pitchFamily="18" charset="0"/>
              <a:ea typeface="宋体" panose="02010600030101010101" pitchFamily="2" charset="-122"/>
            </a:endParaRPr>
          </a:p>
        </p:txBody>
      </p:sp>
      <p:sp>
        <p:nvSpPr>
          <p:cNvPr id="5" name="Oval 15"/>
          <p:cNvSpPr>
            <a:spLocks noChangeArrowheads="1"/>
          </p:cNvSpPr>
          <p:nvPr/>
        </p:nvSpPr>
        <p:spPr bwMode="auto">
          <a:xfrm>
            <a:off x="2904947" y="165174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hangingPunct="1">
              <a:defRPr/>
            </a:pPr>
            <a:r>
              <a:rPr lang="zh-CN" altLang="zh-CN" sz="2400" b="1" dirty="0">
                <a:solidFill>
                  <a:schemeClr val="bg1"/>
                </a:solidFill>
                <a:latin typeface="Times New Roman" panose="02020603050405020304" pitchFamily="18" charset="0"/>
              </a:rPr>
              <a:t>1</a:t>
            </a:r>
            <a:endParaRPr lang="en-US" altLang="zh-CN" sz="2400" b="1" dirty="0">
              <a:solidFill>
                <a:schemeClr val="bg1"/>
              </a:solidFill>
              <a:latin typeface="Times New Roman" panose="02020603050405020304" pitchFamily="18" charset="0"/>
            </a:endParaRPr>
          </a:p>
        </p:txBody>
      </p:sp>
      <p:sp>
        <p:nvSpPr>
          <p:cNvPr id="6" name="AutoShape 17"/>
          <p:cNvSpPr>
            <a:spLocks noChangeArrowheads="1"/>
          </p:cNvSpPr>
          <p:nvPr/>
        </p:nvSpPr>
        <p:spPr bwMode="auto">
          <a:xfrm>
            <a:off x="4000531" y="2608672"/>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a:defRPr/>
            </a:pPr>
            <a:r>
              <a:rPr lang="zh-CN" altLang="en-US" sz="2400" b="1" dirty="0">
                <a:latin typeface="Times New Roman" panose="02020603050405020304" pitchFamily="18" charset="0"/>
                <a:ea typeface="宋体" panose="02010600030101010101" pitchFamily="2" charset="-122"/>
              </a:rPr>
              <a:t>构建并评价聚类模型</a:t>
            </a:r>
          </a:p>
        </p:txBody>
      </p:sp>
      <p:sp>
        <p:nvSpPr>
          <p:cNvPr id="7" name="AutoShape 17"/>
          <p:cNvSpPr>
            <a:spLocks noChangeArrowheads="1"/>
          </p:cNvSpPr>
          <p:nvPr/>
        </p:nvSpPr>
        <p:spPr bwMode="auto">
          <a:xfrm>
            <a:off x="4000531" y="1579743"/>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a:defRPr/>
            </a:pPr>
            <a:r>
              <a:rPr lang="zh-CN" altLang="en-US" sz="2400" b="1" dirty="0">
                <a:solidFill>
                  <a:schemeClr val="bg1"/>
                </a:solidFill>
                <a:latin typeface="Times New Roman" panose="02020603050405020304" pitchFamily="18" charset="0"/>
                <a:ea typeface="宋体" panose="02010600030101010101" pitchFamily="2" charset="-122"/>
              </a:rPr>
              <a:t>使用</a:t>
            </a:r>
            <a:r>
              <a:rPr lang="en-US" altLang="zh-CN" sz="2400" b="1" dirty="0">
                <a:solidFill>
                  <a:schemeClr val="bg1"/>
                </a:solidFill>
                <a:latin typeface="Times New Roman" panose="02020603050405020304" pitchFamily="18" charset="0"/>
                <a:ea typeface="宋体" panose="02010600030101010101" pitchFamily="2" charset="-122"/>
              </a:rPr>
              <a:t>sklearn</a:t>
            </a:r>
            <a:r>
              <a:rPr lang="zh-CN" altLang="en-US" sz="2400" b="1" dirty="0">
                <a:solidFill>
                  <a:schemeClr val="bg1"/>
                </a:solidFill>
                <a:latin typeface="Times New Roman" panose="02020603050405020304" pitchFamily="18" charset="0"/>
                <a:ea typeface="宋体" panose="02010600030101010101" pitchFamily="2" charset="-122"/>
              </a:rPr>
              <a:t>转换器处理数据</a:t>
            </a:r>
          </a:p>
        </p:txBody>
      </p:sp>
      <p:sp>
        <p:nvSpPr>
          <p:cNvPr id="8" name="Oval 15"/>
          <p:cNvSpPr>
            <a:spLocks noChangeArrowheads="1"/>
          </p:cNvSpPr>
          <p:nvPr/>
        </p:nvSpPr>
        <p:spPr bwMode="auto">
          <a:xfrm>
            <a:off x="2928857" y="2626672"/>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hangingPunct="1">
              <a:defRPr/>
            </a:pPr>
            <a:r>
              <a:rPr lang="en-US" altLang="zh-CN" sz="2400" b="1" dirty="0">
                <a:solidFill>
                  <a:schemeClr val="bg1"/>
                </a:solidFill>
                <a:latin typeface="Times New Roman" panose="02020603050405020304" pitchFamily="18" charset="0"/>
              </a:rPr>
              <a:t>2</a:t>
            </a:r>
          </a:p>
        </p:txBody>
      </p:sp>
      <p:sp>
        <p:nvSpPr>
          <p:cNvPr id="9" name="AutoShape 17"/>
          <p:cNvSpPr>
            <a:spLocks noChangeArrowheads="1"/>
          </p:cNvSpPr>
          <p:nvPr/>
        </p:nvSpPr>
        <p:spPr bwMode="auto">
          <a:xfrm>
            <a:off x="4012450" y="3660873"/>
            <a:ext cx="4859850" cy="684000"/>
          </a:xfrm>
          <a:prstGeom prst="actionButtonBlank">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a:defRPr/>
            </a:pPr>
            <a:r>
              <a:rPr lang="zh-CN" altLang="en-US" sz="2400" b="1" dirty="0">
                <a:latin typeface="Times New Roman" panose="02020603050405020304" pitchFamily="18" charset="0"/>
                <a:ea typeface="宋体" panose="02010600030101010101" pitchFamily="2" charset="-122"/>
              </a:rPr>
              <a:t>构建并评价分类模型</a:t>
            </a:r>
          </a:p>
        </p:txBody>
      </p:sp>
      <p:sp>
        <p:nvSpPr>
          <p:cNvPr id="10" name="Oval 15"/>
          <p:cNvSpPr>
            <a:spLocks noChangeArrowheads="1"/>
          </p:cNvSpPr>
          <p:nvPr/>
        </p:nvSpPr>
        <p:spPr bwMode="auto">
          <a:xfrm>
            <a:off x="2928857" y="3678873"/>
            <a:ext cx="684000" cy="648000"/>
          </a:xfrm>
          <a:prstGeom prst="ellipse">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hangingPunct="1">
              <a:defRPr/>
            </a:pPr>
            <a:r>
              <a:rPr lang="en-US" altLang="zh-CN" sz="2400" b="1" dirty="0">
                <a:solidFill>
                  <a:schemeClr val="bg1"/>
                </a:solidFill>
                <a:latin typeface="Times New Roman" panose="02020603050405020304" pitchFamily="18" charset="0"/>
              </a:rPr>
              <a:t>3</a:t>
            </a:r>
          </a:p>
        </p:txBody>
      </p:sp>
      <p:sp>
        <p:nvSpPr>
          <p:cNvPr id="14" name="AutoShape 17"/>
          <p:cNvSpPr>
            <a:spLocks noChangeArrowheads="1"/>
          </p:cNvSpPr>
          <p:nvPr/>
        </p:nvSpPr>
        <p:spPr bwMode="auto">
          <a:xfrm>
            <a:off x="4012450" y="4715497"/>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a:defRPr/>
            </a:pPr>
            <a:r>
              <a:rPr lang="zh-CN" altLang="en-US" sz="2400" b="1" dirty="0">
                <a:latin typeface="Times New Roman" panose="02020603050405020304" pitchFamily="18" charset="0"/>
                <a:ea typeface="宋体" panose="02010600030101010101" pitchFamily="2" charset="-122"/>
              </a:rPr>
              <a:t>构建并评价回归模型</a:t>
            </a:r>
          </a:p>
        </p:txBody>
      </p:sp>
      <p:sp>
        <p:nvSpPr>
          <p:cNvPr id="16" name="Oval 15"/>
          <p:cNvSpPr>
            <a:spLocks noChangeArrowheads="1"/>
          </p:cNvSpPr>
          <p:nvPr/>
        </p:nvSpPr>
        <p:spPr bwMode="auto">
          <a:xfrm>
            <a:off x="2904947" y="4733497"/>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hangingPunct="1">
              <a:defRPr/>
            </a:pPr>
            <a:r>
              <a:rPr lang="en-US" altLang="zh-CN" sz="2400" b="1" dirty="0">
                <a:solidFill>
                  <a:schemeClr val="bg1"/>
                </a:solidFill>
                <a:latin typeface="Times New Roman" panose="02020603050405020304" pitchFamily="18" charset="0"/>
              </a:rPr>
              <a:t>4</a:t>
            </a:r>
          </a:p>
        </p:txBody>
      </p:sp>
    </p:spTree>
  </p:cSld>
  <p:clrMapOvr>
    <a:masterClrMapping/>
  </p:clrMapOvr>
  <mc:AlternateContent xmlns:mc="http://schemas.openxmlformats.org/markup-compatibility/2006" xmlns:p14="http://schemas.microsoft.com/office/powerpoint/2010/main">
    <mc:Choice Requires="p14">
      <p:transition spd="slow">
        <p:wipe/>
      </p:transition>
    </mc:Choice>
    <mc:Fallback xmlns="">
      <p:transition spd="slow">
        <p:wip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使用</a:t>
            </a:r>
            <a:r>
              <a:rPr lang="en-US" altLang="zh-CN" dirty="0"/>
              <a:t>sklearn</a:t>
            </a:r>
            <a:r>
              <a:rPr lang="zh-CN" altLang="en-US" dirty="0"/>
              <a:t>估计器构建分类模型</a:t>
            </a:r>
          </a:p>
        </p:txBody>
      </p:sp>
      <p:graphicFrame>
        <p:nvGraphicFramePr>
          <p:cNvPr id="2" name="对象 -2147482623"/>
          <p:cNvGraphicFramePr>
            <a:graphicFrameLocks noChangeAspect="1"/>
          </p:cNvGraphicFramePr>
          <p:nvPr/>
        </p:nvGraphicFramePr>
        <p:xfrm>
          <a:off x="6646545" y="1346200"/>
          <a:ext cx="4272280" cy="4165600"/>
        </p:xfrm>
        <a:graphic>
          <a:graphicData uri="http://schemas.openxmlformats.org/presentationml/2006/ole">
            <mc:AlternateContent xmlns:mc="http://schemas.openxmlformats.org/markup-compatibility/2006">
              <mc:Choice xmlns:v="urn:schemas-microsoft-com:vml" Requires="v">
                <p:oleObj spid="_x0000_s4101" r:id="rId3" imgW="6324600" imgH="6159500" progId="Visio.Drawing.15">
                  <p:embed/>
                </p:oleObj>
              </mc:Choice>
              <mc:Fallback>
                <p:oleObj r:id="rId3" imgW="6324600" imgH="6159500" progId="Visio.Drawing.15">
                  <p:embed/>
                  <p:pic>
                    <p:nvPicPr>
                      <p:cNvPr id="0" name="图片 3075"/>
                      <p:cNvPicPr/>
                      <p:nvPr/>
                    </p:nvPicPr>
                    <p:blipFill>
                      <a:blip r:embed="rId4"/>
                      <a:stretch>
                        <a:fillRect/>
                      </a:stretch>
                    </p:blipFill>
                    <p:spPr>
                      <a:xfrm>
                        <a:off x="6646545" y="1346200"/>
                        <a:ext cx="4272280" cy="4165600"/>
                      </a:xfrm>
                      <a:prstGeom prst="rect">
                        <a:avLst/>
                      </a:prstGeom>
                      <a:noFill/>
                      <a:ln w="38100">
                        <a:noFill/>
                        <a:miter/>
                      </a:ln>
                    </p:spPr>
                  </p:pic>
                </p:oleObj>
              </mc:Fallback>
            </mc:AlternateContent>
          </a:graphicData>
        </a:graphic>
      </p:graphicFrame>
      <p:sp>
        <p:nvSpPr>
          <p:cNvPr id="7" name="内容占位符 6"/>
          <p:cNvSpPr>
            <a:spLocks noGrp="1"/>
          </p:cNvSpPr>
          <p:nvPr>
            <p:ph idx="1"/>
          </p:nvPr>
        </p:nvSpPr>
        <p:spPr>
          <a:xfrm>
            <a:off x="554990" y="1259205"/>
            <a:ext cx="5793105" cy="4339590"/>
          </a:xfrm>
        </p:spPr>
        <p:txBody>
          <a:bodyPr/>
          <a:lstStyle/>
          <a:p>
            <a:r>
              <a:rPr lang="zh-CN" altLang="en-US" dirty="0">
                <a:sym typeface="+mn-ea"/>
              </a:rPr>
              <a:t>在数据分析领域，分类算法很多，其原理千差万别，常用算法如下。</a:t>
            </a:r>
            <a:endParaRPr lang="zh-CN" altLang="en-US" dirty="0"/>
          </a:p>
          <a:p>
            <a:pPr marL="720090" latinLnBrk="0">
              <a:spcBef>
                <a:spcPts val="0"/>
              </a:spcBef>
              <a:buFont typeface="Arial" panose="020B0604020202020204" pitchFamily="34" charset="0"/>
              <a:buChar char="•"/>
            </a:pPr>
            <a:r>
              <a:rPr lang="zh-CN" altLang="en-US" dirty="0">
                <a:sym typeface="+mn-ea"/>
              </a:rPr>
              <a:t>基于样本距离的最近邻算法</a:t>
            </a:r>
            <a:endParaRPr lang="zh-CN" altLang="en-US" dirty="0"/>
          </a:p>
          <a:p>
            <a:pPr marL="720090" latinLnBrk="0">
              <a:spcBef>
                <a:spcPts val="0"/>
              </a:spcBef>
              <a:buFont typeface="Arial" panose="020B0604020202020204" pitchFamily="34" charset="0"/>
              <a:buChar char="•"/>
            </a:pPr>
            <a:r>
              <a:rPr lang="zh-CN" altLang="en-US" dirty="0">
                <a:sym typeface="+mn-ea"/>
              </a:rPr>
              <a:t>基于特征信息熵的决策树算法</a:t>
            </a:r>
            <a:endParaRPr lang="zh-CN" altLang="en-US" dirty="0"/>
          </a:p>
          <a:p>
            <a:pPr marL="720090" latinLnBrk="0">
              <a:spcBef>
                <a:spcPts val="0"/>
              </a:spcBef>
              <a:buFont typeface="Arial" panose="020B0604020202020204" pitchFamily="34" charset="0"/>
              <a:buChar char="•"/>
            </a:pPr>
            <a:r>
              <a:rPr lang="zh-CN" altLang="en-US" dirty="0">
                <a:sym typeface="+mn-ea"/>
              </a:rPr>
              <a:t>基于bagging的随机森林算法</a:t>
            </a:r>
            <a:endParaRPr lang="zh-CN" altLang="en-US" dirty="0"/>
          </a:p>
          <a:p>
            <a:pPr marL="720090" latinLnBrk="0">
              <a:spcBef>
                <a:spcPts val="0"/>
              </a:spcBef>
              <a:buFont typeface="Arial" panose="020B0604020202020204" pitchFamily="34" charset="0"/>
              <a:buChar char="•"/>
            </a:pPr>
            <a:r>
              <a:rPr lang="zh-CN" altLang="en-US" dirty="0">
                <a:sym typeface="+mn-ea"/>
              </a:rPr>
              <a:t>基于boosting的梯度提升分类树算法</a:t>
            </a:r>
            <a:endParaRPr lang="zh-CN" altLang="en-US" dirty="0"/>
          </a:p>
          <a:p>
            <a:r>
              <a:rPr lang="zh-CN" altLang="en-US" dirty="0">
                <a:sym typeface="+mn-ea"/>
              </a:rPr>
              <a:t>但其实现的过程相差不大，如图所示。</a:t>
            </a:r>
            <a:endParaRPr lang="zh-CN" altLang="en-US" dirty="0"/>
          </a:p>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 calcmode="lin" valueType="num">
                                      <p:cBhvr additive="base">
                                        <p:cTn id="7"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anim calcmode="lin" valueType="num">
                                      <p:cBhvr additive="base">
                                        <p:cTn id="11"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7">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anim calcmode="lin" valueType="num">
                                      <p:cBhvr additive="base">
                                        <p:cTn id="15"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7">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anim calcmode="lin" valueType="num">
                                      <p:cBhvr additive="base">
                                        <p:cTn id="19"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xEl>
                                              <p:pRg st="5" end="5"/>
                                            </p:txEl>
                                          </p:spTgt>
                                        </p:tgtEl>
                                        <p:attrNameLst>
                                          <p:attrName>style.visibility</p:attrName>
                                        </p:attrNameLst>
                                      </p:cBhvr>
                                      <p:to>
                                        <p:strVal val="visible"/>
                                      </p:to>
                                    </p:set>
                                    <p:anim calcmode="lin" valueType="num">
                                      <p:cBhvr additive="base">
                                        <p:cTn id="25"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2"/>
                                        </p:tgtEl>
                                        <p:attrNameLst>
                                          <p:attrName>style.visibility</p:attrName>
                                        </p:attrNameLst>
                                      </p:cBhvr>
                                      <p:to>
                                        <p:strVal val="visible"/>
                                      </p:to>
                                    </p:set>
                                    <p:animEffect transition="in" filter="blinds(horizontal)">
                                      <p:cBhvr>
                                        <p:cTn id="3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使用</a:t>
            </a:r>
            <a:r>
              <a:rPr lang="en-US" altLang="zh-CN" dirty="0"/>
              <a:t>sklearn</a:t>
            </a:r>
            <a:r>
              <a:rPr lang="zh-CN" altLang="en-US" dirty="0"/>
              <a:t>估计器构建分类模型</a:t>
            </a:r>
          </a:p>
        </p:txBody>
      </p:sp>
      <p:sp>
        <p:nvSpPr>
          <p:cNvPr id="6" name="内容占位符 5"/>
          <p:cNvSpPr>
            <a:spLocks noGrp="1"/>
          </p:cNvSpPr>
          <p:nvPr>
            <p:ph idx="1"/>
          </p:nvPr>
        </p:nvSpPr>
        <p:spPr>
          <a:xfrm>
            <a:off x="423545" y="1176020"/>
            <a:ext cx="11107420" cy="4877435"/>
          </a:xfrm>
        </p:spPr>
        <p:txBody>
          <a:bodyPr/>
          <a:lstStyle/>
          <a:p>
            <a:pPr marL="363855" indent="0" latinLnBrk="0">
              <a:spcBef>
                <a:spcPts val="0"/>
              </a:spcBef>
              <a:buNone/>
            </a:pPr>
            <a:r>
              <a:rPr lang="zh-CN" altLang="en-US" dirty="0"/>
              <a:t>sklearn库中提供的分类算法非常多，分别存在于不同的模块中。常用的分类算法如下表所示。</a:t>
            </a:r>
          </a:p>
        </p:txBody>
      </p:sp>
      <p:graphicFrame>
        <p:nvGraphicFramePr>
          <p:cNvPr id="4" name="表格 3"/>
          <p:cNvGraphicFramePr/>
          <p:nvPr>
            <p:custDataLst>
              <p:tags r:id="rId1"/>
            </p:custDataLst>
          </p:nvPr>
        </p:nvGraphicFramePr>
        <p:xfrm>
          <a:off x="2637790" y="1909445"/>
          <a:ext cx="6207125" cy="3749040"/>
        </p:xfrm>
        <a:graphic>
          <a:graphicData uri="http://schemas.openxmlformats.org/drawingml/2006/table">
            <a:tbl>
              <a:tblPr firstRow="1" bandRow="1">
                <a:tableStyleId>{5C22544A-7EE6-4342-B048-85BDC9FD1C3A}</a:tableStyleId>
              </a:tblPr>
              <a:tblGrid>
                <a:gridCol w="1550670">
                  <a:extLst>
                    <a:ext uri="{9D8B030D-6E8A-4147-A177-3AD203B41FA5}">
                      <a16:colId xmlns:a16="http://schemas.microsoft.com/office/drawing/2014/main" val="20000"/>
                    </a:ext>
                  </a:extLst>
                </a:gridCol>
                <a:gridCol w="2731770">
                  <a:extLst>
                    <a:ext uri="{9D8B030D-6E8A-4147-A177-3AD203B41FA5}">
                      <a16:colId xmlns:a16="http://schemas.microsoft.com/office/drawing/2014/main" val="20001"/>
                    </a:ext>
                  </a:extLst>
                </a:gridCol>
                <a:gridCol w="1924685">
                  <a:extLst>
                    <a:ext uri="{9D8B030D-6E8A-4147-A177-3AD203B41FA5}">
                      <a16:colId xmlns:a16="http://schemas.microsoft.com/office/drawing/2014/main" val="20002"/>
                    </a:ext>
                  </a:extLst>
                </a:gridCol>
              </a:tblGrid>
              <a:tr h="413385">
                <a:tc>
                  <a:txBody>
                    <a:bodyPr/>
                    <a:lstStyle/>
                    <a:p>
                      <a:pPr algn="ctr">
                        <a:buNone/>
                      </a:pPr>
                      <a:r>
                        <a:rPr lang="zh-CN" altLang="en-US" sz="1800"/>
                        <a:t>模块名称</a:t>
                      </a:r>
                    </a:p>
                  </a:txBody>
                  <a:tcPr/>
                </a:tc>
                <a:tc>
                  <a:txBody>
                    <a:bodyPr/>
                    <a:lstStyle/>
                    <a:p>
                      <a:pPr algn="ctr">
                        <a:buNone/>
                      </a:pPr>
                      <a:r>
                        <a:rPr lang="zh-CN" altLang="en-US" sz="1800" dirty="0"/>
                        <a:t>函数名称</a:t>
                      </a:r>
                    </a:p>
                  </a:txBody>
                  <a:tcPr/>
                </a:tc>
                <a:tc>
                  <a:txBody>
                    <a:bodyPr/>
                    <a:lstStyle/>
                    <a:p>
                      <a:pPr algn="ctr">
                        <a:buNone/>
                      </a:pPr>
                      <a:r>
                        <a:rPr lang="zh-CN" altLang="en-US" sz="1800" dirty="0"/>
                        <a:t>算法名称</a:t>
                      </a:r>
                    </a:p>
                  </a:txBody>
                  <a:tcPr/>
                </a:tc>
                <a:extLst>
                  <a:ext uri="{0D108BD9-81ED-4DB2-BD59-A6C34878D82A}">
                    <a16:rowId xmlns:a16="http://schemas.microsoft.com/office/drawing/2014/main" val="10000"/>
                  </a:ext>
                </a:extLst>
              </a:tr>
              <a:tr h="468630">
                <a:tc>
                  <a:txBody>
                    <a:bodyPr/>
                    <a:lstStyle/>
                    <a:p>
                      <a:pPr indent="0">
                        <a:buNone/>
                      </a:pPr>
                      <a:r>
                        <a:rPr lang="en-US" sz="1800" b="0">
                          <a:latin typeface="Times New Roman" panose="02020603050405020304" pitchFamily="18" charset="0"/>
                          <a:cs typeface="Times New Roman" panose="02020603050405020304" pitchFamily="18" charset="0"/>
                        </a:rPr>
                        <a:t>linear_model</a:t>
                      </a:r>
                      <a:endParaRPr lang="en-US" alt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indent="0">
                        <a:buNone/>
                      </a:pPr>
                      <a:r>
                        <a:rPr lang="en-US" sz="1800" b="0">
                          <a:latin typeface="Times New Roman" panose="02020603050405020304" pitchFamily="18" charset="0"/>
                          <a:cs typeface="Times New Roman" panose="02020603050405020304" pitchFamily="18" charset="0"/>
                        </a:rPr>
                        <a:t>LogisticRegression</a:t>
                      </a:r>
                      <a:endParaRPr lang="en-US" alt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indent="0">
                        <a:buNone/>
                      </a:pPr>
                      <a:r>
                        <a:rPr lang="en-US" sz="1800" b="0">
                          <a:latin typeface="宋体" panose="02010600030101010101" pitchFamily="2" charset="-122"/>
                          <a:ea typeface="宋体" panose="02010600030101010101" pitchFamily="2" charset="-122"/>
                          <a:cs typeface="宋体" panose="02010600030101010101" pitchFamily="2" charset="-122"/>
                        </a:rPr>
                        <a:t>逻辑斯蒂回归</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10001"/>
                  </a:ext>
                </a:extLst>
              </a:tr>
              <a:tr h="469265">
                <a:tc>
                  <a:txBody>
                    <a:bodyPr/>
                    <a:lstStyle/>
                    <a:p>
                      <a:pPr indent="0">
                        <a:buNone/>
                      </a:pPr>
                      <a:r>
                        <a:rPr lang="en-US" sz="1800" b="0">
                          <a:latin typeface="宋体" panose="02010600030101010101" pitchFamily="2" charset="-122"/>
                          <a:ea typeface="宋体" panose="02010600030101010101" pitchFamily="2" charset="-122"/>
                          <a:cs typeface="宋体" panose="02010600030101010101" pitchFamily="2" charset="-122"/>
                        </a:rPr>
                        <a:t>svm</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indent="0">
                        <a:buNone/>
                      </a:pPr>
                      <a:r>
                        <a:rPr lang="en-US" sz="1800" b="0">
                          <a:latin typeface="宋体" panose="02010600030101010101" pitchFamily="2" charset="-122"/>
                          <a:ea typeface="宋体" panose="02010600030101010101" pitchFamily="2" charset="-122"/>
                          <a:cs typeface="宋体" panose="02010600030101010101" pitchFamily="2" charset="-122"/>
                        </a:rPr>
                        <a:t>SVC</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indent="0">
                        <a:buNone/>
                      </a:pPr>
                      <a:r>
                        <a:rPr lang="en-US" sz="1800" b="0">
                          <a:latin typeface="宋体" panose="02010600030101010101" pitchFamily="2" charset="-122"/>
                          <a:ea typeface="宋体" panose="02010600030101010101" pitchFamily="2" charset="-122"/>
                          <a:cs typeface="宋体" panose="02010600030101010101" pitchFamily="2" charset="-122"/>
                        </a:rPr>
                        <a:t>支持向量机</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10002"/>
                  </a:ext>
                </a:extLst>
              </a:tr>
              <a:tr h="469265">
                <a:tc>
                  <a:txBody>
                    <a:bodyPr/>
                    <a:lstStyle/>
                    <a:p>
                      <a:pPr indent="0">
                        <a:buNone/>
                      </a:pPr>
                      <a:r>
                        <a:rPr lang="en-US" sz="1800" b="0">
                          <a:latin typeface="宋体" panose="02010600030101010101" pitchFamily="2" charset="-122"/>
                          <a:ea typeface="宋体" panose="02010600030101010101" pitchFamily="2" charset="-122"/>
                          <a:cs typeface="宋体" panose="02010600030101010101" pitchFamily="2" charset="-122"/>
                        </a:rPr>
                        <a:t>neighbors</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indent="0">
                        <a:buNone/>
                      </a:pPr>
                      <a:r>
                        <a:rPr lang="en-US" sz="1800" b="0">
                          <a:latin typeface="Times New Roman" panose="02020603050405020304" pitchFamily="18" charset="0"/>
                          <a:cs typeface="Times New Roman" panose="02020603050405020304" pitchFamily="18" charset="0"/>
                        </a:rPr>
                        <a:t>KNeighborsClassifier</a:t>
                      </a:r>
                      <a:endParaRPr lang="en-US" alt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indent="0">
                        <a:buNone/>
                      </a:pPr>
                      <a:r>
                        <a:rPr lang="en-US" sz="1800" b="0" i="1">
                          <a:latin typeface="宋体" panose="02010600030101010101" pitchFamily="2" charset="-122"/>
                          <a:ea typeface="宋体" panose="02010600030101010101" pitchFamily="2" charset="-122"/>
                          <a:cs typeface="宋体" panose="02010600030101010101" pitchFamily="2" charset="-122"/>
                        </a:rPr>
                        <a:t>K</a:t>
                      </a:r>
                      <a:r>
                        <a:rPr lang="en-US" sz="1800" b="0">
                          <a:latin typeface="宋体" panose="02010600030101010101" pitchFamily="2" charset="-122"/>
                          <a:ea typeface="宋体" panose="02010600030101010101" pitchFamily="2" charset="-122"/>
                          <a:cs typeface="宋体" panose="02010600030101010101" pitchFamily="2" charset="-122"/>
                        </a:rPr>
                        <a:t>最近邻分类</a:t>
                      </a:r>
                      <a:endParaRPr lang="en-US" altLang="en-US" sz="1800" b="0" i="1">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10003"/>
                  </a:ext>
                </a:extLst>
              </a:tr>
              <a:tr h="469265">
                <a:tc>
                  <a:txBody>
                    <a:bodyPr/>
                    <a:lstStyle/>
                    <a:p>
                      <a:pPr indent="0">
                        <a:buNone/>
                      </a:pPr>
                      <a:r>
                        <a:rPr lang="en-US" sz="1800" b="0">
                          <a:latin typeface="宋体" panose="02010600030101010101" pitchFamily="2" charset="-122"/>
                          <a:ea typeface="宋体" panose="02010600030101010101" pitchFamily="2" charset="-122"/>
                          <a:cs typeface="宋体" panose="02010600030101010101" pitchFamily="2" charset="-122"/>
                        </a:rPr>
                        <a:t>naive_bayes</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indent="0">
                        <a:buNone/>
                      </a:pPr>
                      <a:r>
                        <a:rPr lang="en-US" sz="1800" b="0">
                          <a:latin typeface="Times New Roman" panose="02020603050405020304" pitchFamily="18" charset="0"/>
                          <a:cs typeface="Times New Roman" panose="02020603050405020304" pitchFamily="18" charset="0"/>
                        </a:rPr>
                        <a:t>GaussianNB</a:t>
                      </a:r>
                      <a:endParaRPr lang="en-US" alt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indent="0">
                        <a:buNone/>
                      </a:pPr>
                      <a:r>
                        <a:rPr lang="en-US" sz="1800" b="0">
                          <a:latin typeface="宋体" panose="02010600030101010101" pitchFamily="2" charset="-122"/>
                          <a:ea typeface="宋体" panose="02010600030101010101" pitchFamily="2" charset="-122"/>
                          <a:cs typeface="宋体" panose="02010600030101010101" pitchFamily="2" charset="-122"/>
                        </a:rPr>
                        <a:t>高斯朴素贝叶斯</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10004"/>
                  </a:ext>
                </a:extLst>
              </a:tr>
              <a:tr h="469265">
                <a:tc>
                  <a:txBody>
                    <a:bodyPr/>
                    <a:lstStyle/>
                    <a:p>
                      <a:pPr indent="0">
                        <a:buNone/>
                      </a:pPr>
                      <a:r>
                        <a:rPr lang="en-US" sz="1800" b="0">
                          <a:latin typeface="宋体" panose="02010600030101010101" pitchFamily="2" charset="-122"/>
                          <a:ea typeface="宋体" panose="02010600030101010101" pitchFamily="2" charset="-122"/>
                          <a:cs typeface="宋体" panose="02010600030101010101" pitchFamily="2" charset="-122"/>
                        </a:rPr>
                        <a:t>tree</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indent="0">
                        <a:buNone/>
                      </a:pPr>
                      <a:r>
                        <a:rPr lang="en-US" sz="1800" b="0">
                          <a:latin typeface="Times New Roman" panose="02020603050405020304" pitchFamily="18" charset="0"/>
                          <a:cs typeface="Times New Roman" panose="02020603050405020304" pitchFamily="18" charset="0"/>
                        </a:rPr>
                        <a:t>DecisionTreeClassifier</a:t>
                      </a:r>
                      <a:endParaRPr lang="en-US" alt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indent="0">
                        <a:buNone/>
                      </a:pPr>
                      <a:r>
                        <a:rPr lang="en-US" sz="1800" b="0">
                          <a:latin typeface="宋体" panose="02010600030101010101" pitchFamily="2" charset="-122"/>
                          <a:ea typeface="宋体" panose="02010600030101010101" pitchFamily="2" charset="-122"/>
                          <a:cs typeface="宋体" panose="02010600030101010101" pitchFamily="2" charset="-122"/>
                        </a:rPr>
                        <a:t>分类决策树</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10005"/>
                  </a:ext>
                </a:extLst>
              </a:tr>
              <a:tr h="441325">
                <a:tc>
                  <a:txBody>
                    <a:bodyPr/>
                    <a:lstStyle/>
                    <a:p>
                      <a:pPr indent="0">
                        <a:buNone/>
                      </a:pPr>
                      <a:r>
                        <a:rPr lang="en-US" sz="1800" b="0">
                          <a:latin typeface="宋体" panose="02010600030101010101" pitchFamily="2" charset="-122"/>
                          <a:ea typeface="宋体" panose="02010600030101010101" pitchFamily="2" charset="-122"/>
                          <a:cs typeface="宋体" panose="02010600030101010101" pitchFamily="2" charset="-122"/>
                        </a:rPr>
                        <a:t>ensemble</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indent="0">
                        <a:buNone/>
                      </a:pPr>
                      <a:r>
                        <a:rPr lang="en-US" sz="1800" b="0">
                          <a:latin typeface="Times New Roman" panose="02020603050405020304" pitchFamily="18" charset="0"/>
                          <a:cs typeface="Times New Roman" panose="02020603050405020304" pitchFamily="18" charset="0"/>
                        </a:rPr>
                        <a:t>RandomForestClassifier</a:t>
                      </a:r>
                      <a:endParaRPr lang="en-US" alt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indent="0">
                        <a:buNone/>
                      </a:pPr>
                      <a:r>
                        <a:rPr lang="en-US" sz="1800" b="0">
                          <a:latin typeface="宋体" panose="02010600030101010101" pitchFamily="2" charset="-122"/>
                          <a:ea typeface="宋体" panose="02010600030101010101" pitchFamily="2" charset="-122"/>
                          <a:cs typeface="宋体" panose="02010600030101010101" pitchFamily="2" charset="-122"/>
                        </a:rPr>
                        <a:t>随机森林分类</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10006"/>
                  </a:ext>
                </a:extLst>
              </a:tr>
              <a:tr h="548640">
                <a:tc>
                  <a:txBody>
                    <a:bodyPr/>
                    <a:lstStyle/>
                    <a:p>
                      <a:pPr indent="0">
                        <a:buNone/>
                      </a:pPr>
                      <a:r>
                        <a:rPr lang="en-US" sz="1800" b="0">
                          <a:latin typeface="宋体" panose="02010600030101010101" pitchFamily="2" charset="-122"/>
                          <a:ea typeface="宋体" panose="02010600030101010101" pitchFamily="2" charset="-122"/>
                          <a:cs typeface="宋体" panose="02010600030101010101" pitchFamily="2" charset="-122"/>
                        </a:rPr>
                        <a:t>ensemble</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indent="0">
                        <a:buNone/>
                      </a:pPr>
                      <a:r>
                        <a:rPr lang="en-US" sz="1800" b="0">
                          <a:latin typeface="Times New Roman" panose="02020603050405020304" pitchFamily="18" charset="0"/>
                          <a:cs typeface="Times New Roman" panose="02020603050405020304" pitchFamily="18" charset="0"/>
                        </a:rPr>
                        <a:t>GradientBoostingClassifier</a:t>
                      </a:r>
                      <a:endParaRPr lang="en-US" alt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indent="0">
                        <a:buNone/>
                      </a:pPr>
                      <a:r>
                        <a:rPr lang="en-US" sz="1800" b="0">
                          <a:latin typeface="宋体" panose="02010600030101010101" pitchFamily="2" charset="-122"/>
                          <a:ea typeface="宋体" panose="02010600030101010101" pitchFamily="2" charset="-122"/>
                          <a:cs typeface="宋体" panose="02010600030101010101" pitchFamily="2" charset="-122"/>
                        </a:rPr>
                        <a:t>梯度提升分类树</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10007"/>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评价分类模型</a:t>
            </a:r>
          </a:p>
        </p:txBody>
      </p:sp>
      <p:sp>
        <p:nvSpPr>
          <p:cNvPr id="6" name="内容占位符 5"/>
          <p:cNvSpPr>
            <a:spLocks noGrp="1"/>
          </p:cNvSpPr>
          <p:nvPr>
            <p:ph idx="1"/>
          </p:nvPr>
        </p:nvSpPr>
        <p:spPr>
          <a:xfrm>
            <a:off x="423545" y="1193800"/>
            <a:ext cx="11107420" cy="4877435"/>
          </a:xfrm>
        </p:spPr>
        <p:txBody>
          <a:bodyPr/>
          <a:lstStyle/>
          <a:p>
            <a:r>
              <a:rPr lang="zh-CN" altLang="en-US" dirty="0"/>
              <a:t>分类模型对测试集进行预测而得出的准确率并不能很好地反映模型的性能，为了有效判断一个预测模型的性能表现，需要结合真实值计算出精确率、召回率、F1值和Cohen’s Kappa系数等指标来衡量。</a:t>
            </a:r>
          </a:p>
          <a:p>
            <a:r>
              <a:rPr lang="zh-CN" altLang="en-US" dirty="0"/>
              <a:t>常规分类模型的评价方法如下表所示。</a:t>
            </a:r>
          </a:p>
        </p:txBody>
      </p:sp>
      <p:graphicFrame>
        <p:nvGraphicFramePr>
          <p:cNvPr id="4" name="表格 3"/>
          <p:cNvGraphicFramePr/>
          <p:nvPr>
            <p:custDataLst>
              <p:tags r:id="rId1"/>
            </p:custDataLst>
          </p:nvPr>
        </p:nvGraphicFramePr>
        <p:xfrm>
          <a:off x="1830705" y="2771140"/>
          <a:ext cx="8529955" cy="2759075"/>
        </p:xfrm>
        <a:graphic>
          <a:graphicData uri="http://schemas.openxmlformats.org/drawingml/2006/table">
            <a:tbl>
              <a:tblPr firstRow="1" bandRow="1">
                <a:tableStyleId>{5C22544A-7EE6-4342-B048-85BDC9FD1C3A}</a:tableStyleId>
              </a:tblPr>
              <a:tblGrid>
                <a:gridCol w="2917825">
                  <a:extLst>
                    <a:ext uri="{9D8B030D-6E8A-4147-A177-3AD203B41FA5}">
                      <a16:colId xmlns:a16="http://schemas.microsoft.com/office/drawing/2014/main" val="20000"/>
                    </a:ext>
                  </a:extLst>
                </a:gridCol>
                <a:gridCol w="2468245">
                  <a:extLst>
                    <a:ext uri="{9D8B030D-6E8A-4147-A177-3AD203B41FA5}">
                      <a16:colId xmlns:a16="http://schemas.microsoft.com/office/drawing/2014/main" val="20001"/>
                    </a:ext>
                  </a:extLst>
                </a:gridCol>
                <a:gridCol w="3143885">
                  <a:extLst>
                    <a:ext uri="{9D8B030D-6E8A-4147-A177-3AD203B41FA5}">
                      <a16:colId xmlns:a16="http://schemas.microsoft.com/office/drawing/2014/main" val="20002"/>
                    </a:ext>
                  </a:extLst>
                </a:gridCol>
              </a:tblGrid>
              <a:tr h="413385">
                <a:tc>
                  <a:txBody>
                    <a:bodyPr/>
                    <a:lstStyle/>
                    <a:p>
                      <a:pPr algn="ctr">
                        <a:buNone/>
                      </a:pPr>
                      <a:r>
                        <a:rPr lang="zh-CN" altLang="en-US" sz="1800"/>
                        <a:t>方法名称</a:t>
                      </a:r>
                    </a:p>
                  </a:txBody>
                  <a:tcPr/>
                </a:tc>
                <a:tc>
                  <a:txBody>
                    <a:bodyPr/>
                    <a:lstStyle/>
                    <a:p>
                      <a:pPr algn="ctr">
                        <a:buNone/>
                      </a:pPr>
                      <a:r>
                        <a:rPr lang="zh-CN" altLang="en-US" sz="1800" dirty="0"/>
                        <a:t>最佳值</a:t>
                      </a:r>
                    </a:p>
                  </a:txBody>
                  <a:tcPr/>
                </a:tc>
                <a:tc>
                  <a:txBody>
                    <a:bodyPr/>
                    <a:lstStyle/>
                    <a:p>
                      <a:pPr algn="ctr">
                        <a:buNone/>
                      </a:pPr>
                      <a:r>
                        <a:rPr lang="en-US" altLang="zh-CN" sz="1800" dirty="0"/>
                        <a:t>sklearn</a:t>
                      </a:r>
                      <a:r>
                        <a:rPr lang="zh-CN" altLang="en-US" sz="1800" dirty="0"/>
                        <a:t>函数</a:t>
                      </a:r>
                    </a:p>
                  </a:txBody>
                  <a:tcPr/>
                </a:tc>
                <a:extLst>
                  <a:ext uri="{0D108BD9-81ED-4DB2-BD59-A6C34878D82A}">
                    <a16:rowId xmlns:a16="http://schemas.microsoft.com/office/drawing/2014/main" val="10000"/>
                  </a:ext>
                </a:extLst>
              </a:tr>
              <a:tr h="468630">
                <a:tc>
                  <a:txBody>
                    <a:bodyPr/>
                    <a:lstStyle/>
                    <a:p>
                      <a:pPr indent="0">
                        <a:buNone/>
                      </a:pPr>
                      <a:r>
                        <a:rPr lang="en-US" sz="1800" b="0">
                          <a:latin typeface="宋体" panose="02010600030101010101" pitchFamily="2" charset="-122"/>
                          <a:ea typeface="宋体" panose="02010600030101010101" pitchFamily="2" charset="-122"/>
                          <a:cs typeface="宋体" panose="02010600030101010101" pitchFamily="2" charset="-122"/>
                        </a:rPr>
                        <a:t>Precision（精确率）</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indent="0">
                        <a:buNone/>
                      </a:pPr>
                      <a:r>
                        <a:rPr lang="en-US" sz="1800" b="0">
                          <a:latin typeface="宋体" panose="02010600030101010101" pitchFamily="2" charset="-122"/>
                          <a:ea typeface="宋体" panose="02010600030101010101" pitchFamily="2" charset="-122"/>
                          <a:cs typeface="宋体" panose="02010600030101010101" pitchFamily="2" charset="-122"/>
                        </a:rPr>
                        <a:t>1.0</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indent="0">
                        <a:buNone/>
                      </a:pPr>
                      <a:r>
                        <a:rPr lang="en-US" sz="1800" b="0">
                          <a:latin typeface="Times New Roman" panose="02020603050405020304" pitchFamily="18" charset="0"/>
                          <a:cs typeface="Times New Roman" panose="02020603050405020304" pitchFamily="18" charset="0"/>
                        </a:rPr>
                        <a:t>metrics.precision_score</a:t>
                      </a:r>
                      <a:endParaRPr lang="en-US" alt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1"/>
                  </a:ext>
                </a:extLst>
              </a:tr>
              <a:tr h="469265">
                <a:tc>
                  <a:txBody>
                    <a:bodyPr/>
                    <a:lstStyle/>
                    <a:p>
                      <a:pPr indent="0">
                        <a:buNone/>
                      </a:pPr>
                      <a:r>
                        <a:rPr lang="en-US" sz="1800" b="0">
                          <a:latin typeface="宋体" panose="02010600030101010101" pitchFamily="2" charset="-122"/>
                          <a:ea typeface="宋体" panose="02010600030101010101" pitchFamily="2" charset="-122"/>
                          <a:cs typeface="宋体" panose="02010600030101010101" pitchFamily="2" charset="-122"/>
                        </a:rPr>
                        <a:t>Recall（召回率）</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indent="0">
                        <a:buNone/>
                      </a:pPr>
                      <a:r>
                        <a:rPr lang="en-US" sz="1800" b="0">
                          <a:latin typeface="宋体" panose="02010600030101010101" pitchFamily="2" charset="-122"/>
                          <a:ea typeface="宋体" panose="02010600030101010101" pitchFamily="2" charset="-122"/>
                          <a:cs typeface="宋体" panose="02010600030101010101" pitchFamily="2" charset="-122"/>
                        </a:rPr>
                        <a:t>1.0</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indent="0">
                        <a:buNone/>
                      </a:pPr>
                      <a:r>
                        <a:rPr lang="en-US" sz="1800" b="0">
                          <a:latin typeface="Times New Roman" panose="02020603050405020304" pitchFamily="18" charset="0"/>
                          <a:cs typeface="Times New Roman" panose="02020603050405020304" pitchFamily="18" charset="0"/>
                        </a:rPr>
                        <a:t>metrics.recall_score</a:t>
                      </a:r>
                      <a:endParaRPr lang="en-US" alt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2"/>
                  </a:ext>
                </a:extLst>
              </a:tr>
              <a:tr h="469265">
                <a:tc>
                  <a:txBody>
                    <a:bodyPr/>
                    <a:lstStyle/>
                    <a:p>
                      <a:pPr indent="0">
                        <a:buNone/>
                      </a:pPr>
                      <a:r>
                        <a:rPr lang="en-US" sz="1800" b="0">
                          <a:latin typeface="宋体" panose="02010600030101010101" pitchFamily="2" charset="-122"/>
                          <a:ea typeface="宋体" panose="02010600030101010101" pitchFamily="2" charset="-122"/>
                          <a:cs typeface="宋体" panose="02010600030101010101" pitchFamily="2" charset="-122"/>
                        </a:rPr>
                        <a:t>F1值</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indent="0">
                        <a:buNone/>
                      </a:pPr>
                      <a:r>
                        <a:rPr lang="en-US" sz="1800" b="0">
                          <a:latin typeface="宋体" panose="02010600030101010101" pitchFamily="2" charset="-122"/>
                          <a:ea typeface="宋体" panose="02010600030101010101" pitchFamily="2" charset="-122"/>
                          <a:cs typeface="宋体" panose="02010600030101010101" pitchFamily="2" charset="-122"/>
                        </a:rPr>
                        <a:t>1.0</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indent="0">
                        <a:buNone/>
                      </a:pPr>
                      <a:r>
                        <a:rPr lang="en-US" sz="1800" b="0">
                          <a:latin typeface="Times New Roman" panose="02020603050405020304" pitchFamily="18" charset="0"/>
                          <a:cs typeface="Times New Roman" panose="02020603050405020304" pitchFamily="18" charset="0"/>
                        </a:rPr>
                        <a:t>metrics.f1_score</a:t>
                      </a:r>
                      <a:endParaRPr lang="en-US" alt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3"/>
                  </a:ext>
                </a:extLst>
              </a:tr>
              <a:tr h="469265">
                <a:tc>
                  <a:txBody>
                    <a:bodyPr/>
                    <a:lstStyle/>
                    <a:p>
                      <a:pPr indent="0">
                        <a:buNone/>
                      </a:pPr>
                      <a:r>
                        <a:rPr lang="en-US" sz="1800" b="0">
                          <a:latin typeface="宋体" panose="02010600030101010101" pitchFamily="2" charset="-122"/>
                          <a:ea typeface="宋体" panose="02010600030101010101" pitchFamily="2" charset="-122"/>
                          <a:cs typeface="宋体" panose="02010600030101010101" pitchFamily="2" charset="-122"/>
                        </a:rPr>
                        <a:t>Cohen</a:t>
                      </a:r>
                      <a:r>
                        <a:rPr lang="en-US" sz="1800" b="0">
                          <a:latin typeface="Times New Roman" panose="02020603050405020304" pitchFamily="18" charset="0"/>
                          <a:cs typeface="Times New Roman" panose="02020603050405020304" pitchFamily="18" charset="0"/>
                        </a:rPr>
                        <a:t>’s </a:t>
                      </a:r>
                      <a:r>
                        <a:rPr lang="en-US" sz="1800" b="0">
                          <a:latin typeface="宋体" panose="02010600030101010101" pitchFamily="2" charset="-122"/>
                          <a:ea typeface="宋体" panose="02010600030101010101" pitchFamily="2" charset="-122"/>
                          <a:cs typeface="宋体" panose="02010600030101010101" pitchFamily="2" charset="-122"/>
                        </a:rPr>
                        <a:t>Kappa系数</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indent="0">
                        <a:buNone/>
                      </a:pPr>
                      <a:r>
                        <a:rPr lang="en-US" sz="1800" b="0">
                          <a:latin typeface="宋体" panose="02010600030101010101" pitchFamily="2" charset="-122"/>
                          <a:ea typeface="宋体" panose="02010600030101010101" pitchFamily="2" charset="-122"/>
                          <a:cs typeface="宋体" panose="02010600030101010101" pitchFamily="2" charset="-122"/>
                        </a:rPr>
                        <a:t>1.0</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indent="0">
                        <a:buNone/>
                      </a:pPr>
                      <a:r>
                        <a:rPr lang="en-US" sz="1800" b="0">
                          <a:latin typeface="Times New Roman" panose="02020603050405020304" pitchFamily="18" charset="0"/>
                          <a:cs typeface="Times New Roman" panose="02020603050405020304" pitchFamily="18" charset="0"/>
                        </a:rPr>
                        <a:t>metrics.cohen_kappa_score</a:t>
                      </a:r>
                      <a:endParaRPr lang="en-US" alt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4"/>
                  </a:ext>
                </a:extLst>
              </a:tr>
              <a:tr h="469265">
                <a:tc>
                  <a:txBody>
                    <a:bodyPr/>
                    <a:lstStyle/>
                    <a:p>
                      <a:pPr indent="0">
                        <a:buNone/>
                      </a:pPr>
                      <a:r>
                        <a:rPr lang="en-US" sz="1800" b="0">
                          <a:latin typeface="宋体" panose="02010600030101010101" pitchFamily="2" charset="-122"/>
                          <a:ea typeface="宋体" panose="02010600030101010101" pitchFamily="2" charset="-122"/>
                          <a:cs typeface="宋体" panose="02010600030101010101" pitchFamily="2" charset="-122"/>
                        </a:rPr>
                        <a:t>ROC曲线</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indent="0">
                        <a:buNone/>
                      </a:pPr>
                      <a:r>
                        <a:rPr lang="en-US" sz="1800" b="0">
                          <a:latin typeface="宋体" panose="02010600030101010101" pitchFamily="2" charset="-122"/>
                          <a:ea typeface="宋体" panose="02010600030101010101" pitchFamily="2" charset="-122"/>
                          <a:cs typeface="宋体" panose="02010600030101010101" pitchFamily="2" charset="-122"/>
                        </a:rPr>
                        <a:t>最靠近</a:t>
                      </a:r>
                      <a:r>
                        <a:rPr lang="en-US" sz="1800" b="0" i="1">
                          <a:latin typeface="宋体" panose="02010600030101010101" pitchFamily="2" charset="-122"/>
                          <a:ea typeface="宋体" panose="02010600030101010101" pitchFamily="2" charset="-122"/>
                          <a:cs typeface="宋体" panose="02010600030101010101" pitchFamily="2" charset="-122"/>
                        </a:rPr>
                        <a:t>y</a:t>
                      </a:r>
                      <a:r>
                        <a:rPr lang="en-US" sz="1800" b="0">
                          <a:latin typeface="宋体" panose="02010600030101010101" pitchFamily="2" charset="-122"/>
                          <a:ea typeface="宋体" panose="02010600030101010101" pitchFamily="2" charset="-122"/>
                          <a:cs typeface="宋体" panose="02010600030101010101" pitchFamily="2" charset="-122"/>
                        </a:rPr>
                        <a:t>轴</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indent="0">
                        <a:buNone/>
                      </a:pPr>
                      <a:r>
                        <a:rPr lang="en-US" sz="1800" b="0">
                          <a:latin typeface="Times New Roman" panose="02020603050405020304" pitchFamily="18" charset="0"/>
                          <a:cs typeface="Times New Roman" panose="02020603050405020304" pitchFamily="18" charset="0"/>
                        </a:rPr>
                        <a:t>metrics. roc_curve</a:t>
                      </a:r>
                      <a:endParaRPr lang="en-US" alt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5"/>
                  </a:ext>
                </a:extLst>
              </a:tr>
            </a:tbl>
          </a:graphicData>
        </a:graphic>
      </p:graphicFrame>
      <p:sp>
        <p:nvSpPr>
          <p:cNvPr id="16" name="文本框 15"/>
          <p:cNvSpPr txBox="1"/>
          <p:nvPr/>
        </p:nvSpPr>
        <p:spPr>
          <a:xfrm flipH="1">
            <a:off x="218508" y="3091974"/>
            <a:ext cx="1093873" cy="1477328"/>
          </a:xfrm>
          <a:prstGeom prst="rect">
            <a:avLst/>
          </a:prstGeom>
          <a:solidFill>
            <a:schemeClr val="bg1">
              <a:lumMod val="85000"/>
            </a:schemeClr>
          </a:solidFill>
        </p:spPr>
        <p:txBody>
          <a:bodyPr wrap="square" rtlCol="0">
            <a:spAutoFit/>
          </a:bodyPr>
          <a:lstStyle/>
          <a:p>
            <a:r>
              <a:rPr lang="zh-CN" altLang="en-US" dirty="0">
                <a:sym typeface="+mn-ea"/>
              </a:rPr>
              <a:t>分值越高越好，其使用方法基本相同</a:t>
            </a:r>
          </a:p>
        </p:txBody>
      </p:sp>
      <p:sp>
        <p:nvSpPr>
          <p:cNvPr id="10" name="文本框 9"/>
          <p:cNvSpPr txBox="1"/>
          <p:nvPr/>
        </p:nvSpPr>
        <p:spPr>
          <a:xfrm>
            <a:off x="1548130" y="3199130"/>
            <a:ext cx="9012555" cy="1753235"/>
          </a:xfrm>
          <a:prstGeom prst="rect">
            <a:avLst/>
          </a:prstGeom>
          <a:noFill/>
          <a:ln w="25400" cmpd="sng">
            <a:solidFill>
              <a:srgbClr val="FF0000"/>
            </a:solidFill>
            <a:prstDash val="sysDash"/>
          </a:ln>
        </p:spPr>
        <p:txBody>
          <a:bodyPr wrap="square" rtlCol="0">
            <a:noAutofit/>
          </a:bodyPr>
          <a:lstStyle/>
          <a:p>
            <a:endParaRPr lang="zh-CN" altLang="en-US"/>
          </a:p>
        </p:txBody>
      </p:sp>
      <p:cxnSp>
        <p:nvCxnSpPr>
          <p:cNvPr id="11" name="曲线连接符 10"/>
          <p:cNvCxnSpPr>
            <a:cxnSpLocks/>
            <a:stCxn id="10" idx="1"/>
            <a:endCxn id="16" idx="1"/>
          </p:cNvCxnSpPr>
          <p:nvPr/>
        </p:nvCxnSpPr>
        <p:spPr>
          <a:xfrm rot="10800000">
            <a:off x="1312382" y="3830638"/>
            <a:ext cx="235749" cy="245110"/>
          </a:xfrm>
          <a:prstGeom prst="curvedConnector3">
            <a:avLst>
              <a:gd name="adj1" fmla="val 50000"/>
            </a:avLst>
          </a:prstGeom>
          <a:ln>
            <a:solidFill>
              <a:schemeClr val="accent3">
                <a:lumMod val="75000"/>
              </a:schemeClr>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flipH="1">
            <a:off x="2712360" y="5886569"/>
            <a:ext cx="6795624" cy="369332"/>
          </a:xfrm>
          <a:prstGeom prst="rect">
            <a:avLst/>
          </a:prstGeom>
          <a:solidFill>
            <a:schemeClr val="bg1">
              <a:lumMod val="85000"/>
            </a:schemeClr>
          </a:solidFill>
        </p:spPr>
        <p:txBody>
          <a:bodyPr wrap="square" rtlCol="0">
            <a:spAutoFit/>
          </a:bodyPr>
          <a:lstStyle/>
          <a:p>
            <a:r>
              <a:rPr lang="zh-CN" altLang="en-US" dirty="0">
                <a:sym typeface="+mn-ea"/>
              </a:rPr>
              <a:t>通常情况下，ROC曲线与x轴形成的面积越大，表示模型性能越好</a:t>
            </a:r>
          </a:p>
        </p:txBody>
      </p:sp>
      <p:sp>
        <p:nvSpPr>
          <p:cNvPr id="13" name="文本框 12"/>
          <p:cNvSpPr txBox="1"/>
          <p:nvPr/>
        </p:nvSpPr>
        <p:spPr>
          <a:xfrm>
            <a:off x="1252220" y="5062855"/>
            <a:ext cx="9537065" cy="603885"/>
          </a:xfrm>
          <a:prstGeom prst="rect">
            <a:avLst/>
          </a:prstGeom>
          <a:noFill/>
          <a:ln w="25400" cmpd="sng">
            <a:solidFill>
              <a:srgbClr val="FF0000"/>
            </a:solidFill>
            <a:prstDash val="sysDash"/>
          </a:ln>
        </p:spPr>
        <p:txBody>
          <a:bodyPr wrap="square" rtlCol="0">
            <a:noAutofit/>
          </a:bodyPr>
          <a:lstStyle/>
          <a:p>
            <a:endParaRPr lang="zh-CN" altLang="en-US"/>
          </a:p>
        </p:txBody>
      </p:sp>
      <p:cxnSp>
        <p:nvCxnSpPr>
          <p:cNvPr id="14" name="曲线连接符 13"/>
          <p:cNvCxnSpPr>
            <a:cxnSpLocks/>
            <a:endCxn id="12" idx="3"/>
          </p:cNvCxnSpPr>
          <p:nvPr/>
        </p:nvCxnSpPr>
        <p:spPr>
          <a:xfrm>
            <a:off x="2299317" y="5664200"/>
            <a:ext cx="413043" cy="407035"/>
          </a:xfrm>
          <a:prstGeom prst="curvedConnector3">
            <a:avLst>
              <a:gd name="adj1" fmla="val 50000"/>
            </a:avLst>
          </a:prstGeom>
          <a:ln>
            <a:solidFill>
              <a:schemeClr val="accent3">
                <a:lumMod val="75000"/>
              </a:schemeClr>
            </a:solidFill>
            <a:headEnd type="arrow"/>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 calcmode="lin" valueType="num">
                                      <p:cBhvr additive="base">
                                        <p:cTn id="7"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blinds(horizontal)">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2" nodeType="clickEffect">
                                  <p:stCondLst>
                                    <p:cond delay="0"/>
                                  </p:stCondLst>
                                  <p:childTnLst>
                                    <p:set>
                                      <p:cBhvr>
                                        <p:cTn id="17" dur="1" fill="hold">
                                          <p:stCondLst>
                                            <p:cond delay="0"/>
                                          </p:stCondLst>
                                        </p:cTn>
                                        <p:tgtEl>
                                          <p:spTgt spid="10"/>
                                        </p:tgtEl>
                                        <p:attrNameLst>
                                          <p:attrName>style.visibility</p:attrName>
                                        </p:attrNameLst>
                                      </p:cBhvr>
                                      <p:to>
                                        <p:strVal val="visible"/>
                                      </p:to>
                                    </p:set>
                                    <p:anim calcmode="lin" valueType="num">
                                      <p:cBhvr additive="base">
                                        <p:cTn id="18" dur="500" fill="hold"/>
                                        <p:tgtEl>
                                          <p:spTgt spid="10"/>
                                        </p:tgtEl>
                                        <p:attrNameLst>
                                          <p:attrName>ppt_x</p:attrName>
                                        </p:attrNameLst>
                                      </p:cBhvr>
                                      <p:tavLst>
                                        <p:tav tm="0">
                                          <p:val>
                                            <p:strVal val="#ppt_x"/>
                                          </p:val>
                                        </p:tav>
                                        <p:tav tm="100000">
                                          <p:val>
                                            <p:strVal val="#ppt_x"/>
                                          </p:val>
                                        </p:tav>
                                      </p:tavLst>
                                    </p:anim>
                                    <p:anim calcmode="lin" valueType="num">
                                      <p:cBhvr additive="base">
                                        <p:cTn id="19"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11"/>
                                        </p:tgtEl>
                                        <p:attrNameLst>
                                          <p:attrName>style.visibility</p:attrName>
                                        </p:attrNameLst>
                                      </p:cBhvr>
                                      <p:to>
                                        <p:strVal val="visible"/>
                                      </p:to>
                                    </p:set>
                                    <p:anim calcmode="lin" valueType="num">
                                      <p:cBhvr additive="base">
                                        <p:cTn id="24" dur="500" fill="hold"/>
                                        <p:tgtEl>
                                          <p:spTgt spid="11"/>
                                        </p:tgtEl>
                                        <p:attrNameLst>
                                          <p:attrName>ppt_x</p:attrName>
                                        </p:attrNameLst>
                                      </p:cBhvr>
                                      <p:tavLst>
                                        <p:tav tm="0">
                                          <p:val>
                                            <p:strVal val="#ppt_x"/>
                                          </p:val>
                                        </p:tav>
                                        <p:tav tm="100000">
                                          <p:val>
                                            <p:strVal val="#ppt_x"/>
                                          </p:val>
                                        </p:tav>
                                      </p:tavLst>
                                    </p:anim>
                                    <p:anim calcmode="lin" valueType="num">
                                      <p:cBhvr additive="base">
                                        <p:cTn id="25" dur="500" fill="hold"/>
                                        <p:tgtEl>
                                          <p:spTgt spid="11"/>
                                        </p:tgtEl>
                                        <p:attrNameLst>
                                          <p:attrName>ppt_y</p:attrName>
                                        </p:attrNameLst>
                                      </p:cBhvr>
                                      <p:tavLst>
                                        <p:tav tm="0">
                                          <p:val>
                                            <p:strVal val="1+#ppt_h/2"/>
                                          </p:val>
                                        </p:tav>
                                        <p:tav tm="100000">
                                          <p:val>
                                            <p:strVal val="#ppt_y"/>
                                          </p:val>
                                        </p:tav>
                                      </p:tavLst>
                                    </p:anim>
                                  </p:childTnLst>
                                </p:cTn>
                              </p:par>
                              <p:par>
                                <p:cTn id="26" presetID="2" presetClass="entr" presetSubtype="4" fill="hold" grpId="2" nodeType="withEffect">
                                  <p:stCondLst>
                                    <p:cond delay="0"/>
                                  </p:stCondLst>
                                  <p:childTnLst>
                                    <p:set>
                                      <p:cBhvr>
                                        <p:cTn id="27" dur="1" fill="hold">
                                          <p:stCondLst>
                                            <p:cond delay="0"/>
                                          </p:stCondLst>
                                        </p:cTn>
                                        <p:tgtEl>
                                          <p:spTgt spid="16"/>
                                        </p:tgtEl>
                                        <p:attrNameLst>
                                          <p:attrName>style.visibility</p:attrName>
                                        </p:attrNameLst>
                                      </p:cBhvr>
                                      <p:to>
                                        <p:strVal val="visible"/>
                                      </p:to>
                                    </p:set>
                                    <p:anim calcmode="lin" valueType="num">
                                      <p:cBhvr additive="base">
                                        <p:cTn id="28" dur="500" fill="hold"/>
                                        <p:tgtEl>
                                          <p:spTgt spid="16"/>
                                        </p:tgtEl>
                                        <p:attrNameLst>
                                          <p:attrName>ppt_x</p:attrName>
                                        </p:attrNameLst>
                                      </p:cBhvr>
                                      <p:tavLst>
                                        <p:tav tm="0">
                                          <p:val>
                                            <p:strVal val="#ppt_x"/>
                                          </p:val>
                                        </p:tav>
                                        <p:tav tm="100000">
                                          <p:val>
                                            <p:strVal val="#ppt_x"/>
                                          </p:val>
                                        </p:tav>
                                      </p:tavLst>
                                    </p:anim>
                                    <p:anim calcmode="lin" valueType="num">
                                      <p:cBhvr additive="base">
                                        <p:cTn id="29"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grpId="2" nodeType="clickEffect">
                                  <p:stCondLst>
                                    <p:cond delay="0"/>
                                  </p:stCondLst>
                                  <p:childTnLst>
                                    <p:set>
                                      <p:cBhvr>
                                        <p:cTn id="33" dur="1" fill="hold">
                                          <p:stCondLst>
                                            <p:cond delay="0"/>
                                          </p:stCondLst>
                                        </p:cTn>
                                        <p:tgtEl>
                                          <p:spTgt spid="13"/>
                                        </p:tgtEl>
                                        <p:attrNameLst>
                                          <p:attrName>style.visibility</p:attrName>
                                        </p:attrNameLst>
                                      </p:cBhvr>
                                      <p:to>
                                        <p:strVal val="visible"/>
                                      </p:to>
                                    </p:set>
                                    <p:anim calcmode="lin" valueType="num">
                                      <p:cBhvr additive="base">
                                        <p:cTn id="34" dur="500" fill="hold"/>
                                        <p:tgtEl>
                                          <p:spTgt spid="13"/>
                                        </p:tgtEl>
                                        <p:attrNameLst>
                                          <p:attrName>ppt_x</p:attrName>
                                        </p:attrNameLst>
                                      </p:cBhvr>
                                      <p:tavLst>
                                        <p:tav tm="0">
                                          <p:val>
                                            <p:strVal val="#ppt_x"/>
                                          </p:val>
                                        </p:tav>
                                        <p:tav tm="100000">
                                          <p:val>
                                            <p:strVal val="#ppt_x"/>
                                          </p:val>
                                        </p:tav>
                                      </p:tavLst>
                                    </p:anim>
                                    <p:anim calcmode="lin" valueType="num">
                                      <p:cBhvr additive="base">
                                        <p:cTn id="35"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nodeType="clickEffect">
                                  <p:stCondLst>
                                    <p:cond delay="0"/>
                                  </p:stCondLst>
                                  <p:childTnLst>
                                    <p:set>
                                      <p:cBhvr>
                                        <p:cTn id="39" dur="1" fill="hold">
                                          <p:stCondLst>
                                            <p:cond delay="0"/>
                                          </p:stCondLst>
                                        </p:cTn>
                                        <p:tgtEl>
                                          <p:spTgt spid="14"/>
                                        </p:tgtEl>
                                        <p:attrNameLst>
                                          <p:attrName>style.visibility</p:attrName>
                                        </p:attrNameLst>
                                      </p:cBhvr>
                                      <p:to>
                                        <p:strVal val="visible"/>
                                      </p:to>
                                    </p:set>
                                    <p:anim calcmode="lin" valueType="num">
                                      <p:cBhvr additive="base">
                                        <p:cTn id="40" dur="500" fill="hold"/>
                                        <p:tgtEl>
                                          <p:spTgt spid="14"/>
                                        </p:tgtEl>
                                        <p:attrNameLst>
                                          <p:attrName>ppt_x</p:attrName>
                                        </p:attrNameLst>
                                      </p:cBhvr>
                                      <p:tavLst>
                                        <p:tav tm="0">
                                          <p:val>
                                            <p:strVal val="#ppt_x"/>
                                          </p:val>
                                        </p:tav>
                                        <p:tav tm="100000">
                                          <p:val>
                                            <p:strVal val="#ppt_x"/>
                                          </p:val>
                                        </p:tav>
                                      </p:tavLst>
                                    </p:anim>
                                    <p:anim calcmode="lin" valueType="num">
                                      <p:cBhvr additive="base">
                                        <p:cTn id="41" dur="500" fill="hold"/>
                                        <p:tgtEl>
                                          <p:spTgt spid="14"/>
                                        </p:tgtEl>
                                        <p:attrNameLst>
                                          <p:attrName>ppt_y</p:attrName>
                                        </p:attrNameLst>
                                      </p:cBhvr>
                                      <p:tavLst>
                                        <p:tav tm="0">
                                          <p:val>
                                            <p:strVal val="1+#ppt_h/2"/>
                                          </p:val>
                                        </p:tav>
                                        <p:tav tm="100000">
                                          <p:val>
                                            <p:strVal val="#ppt_y"/>
                                          </p:val>
                                        </p:tav>
                                      </p:tavLst>
                                    </p:anim>
                                  </p:childTnLst>
                                </p:cTn>
                              </p:par>
                              <p:par>
                                <p:cTn id="42" presetID="2" presetClass="entr" presetSubtype="4" fill="hold" grpId="2" nodeType="withEffect">
                                  <p:stCondLst>
                                    <p:cond delay="0"/>
                                  </p:stCondLst>
                                  <p:childTnLst>
                                    <p:set>
                                      <p:cBhvr>
                                        <p:cTn id="43" dur="1" fill="hold">
                                          <p:stCondLst>
                                            <p:cond delay="0"/>
                                          </p:stCondLst>
                                        </p:cTn>
                                        <p:tgtEl>
                                          <p:spTgt spid="12"/>
                                        </p:tgtEl>
                                        <p:attrNameLst>
                                          <p:attrName>style.visibility</p:attrName>
                                        </p:attrNameLst>
                                      </p:cBhvr>
                                      <p:to>
                                        <p:strVal val="visible"/>
                                      </p:to>
                                    </p:set>
                                    <p:anim calcmode="lin" valueType="num">
                                      <p:cBhvr additive="base">
                                        <p:cTn id="44" dur="500" fill="hold"/>
                                        <p:tgtEl>
                                          <p:spTgt spid="12"/>
                                        </p:tgtEl>
                                        <p:attrNameLst>
                                          <p:attrName>ppt_x</p:attrName>
                                        </p:attrNameLst>
                                      </p:cBhvr>
                                      <p:tavLst>
                                        <p:tav tm="0">
                                          <p:val>
                                            <p:strVal val="#ppt_x"/>
                                          </p:val>
                                        </p:tav>
                                        <p:tav tm="100000">
                                          <p:val>
                                            <p:strVal val="#ppt_x"/>
                                          </p:val>
                                        </p:tav>
                                      </p:tavLst>
                                    </p:anim>
                                    <p:anim calcmode="lin" valueType="num">
                                      <p:cBhvr additive="base">
                                        <p:cTn id="45"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1" animBg="1"/>
      <p:bldP spid="16" grpId="2" bldLvl="0" animBg="1"/>
      <p:bldP spid="10" grpId="1" animBg="1"/>
      <p:bldP spid="10" grpId="2" bldLvl="0" animBg="1"/>
      <p:bldP spid="12" grpId="1" animBg="1"/>
      <p:bldP spid="12" grpId="2" bldLvl="0" animBg="1"/>
      <p:bldP spid="13" grpId="1" animBg="1"/>
      <p:bldP spid="13" grpId="2" bldLvl="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加载</a:t>
            </a:r>
            <a:r>
              <a:rPr lang="en-US" altLang="zh-CN" dirty="0"/>
              <a:t>datasets</a:t>
            </a:r>
            <a:r>
              <a:rPr lang="zh-CN" altLang="en-US" dirty="0"/>
              <a:t>模块中的数据集</a:t>
            </a:r>
          </a:p>
        </p:txBody>
      </p:sp>
      <p:graphicFrame>
        <p:nvGraphicFramePr>
          <p:cNvPr id="10" name="表格 9"/>
          <p:cNvGraphicFramePr>
            <a:graphicFrameLocks noGrp="1"/>
          </p:cNvGraphicFramePr>
          <p:nvPr>
            <p:custDataLst>
              <p:tags r:id="rId1"/>
            </p:custDataLst>
          </p:nvPr>
        </p:nvGraphicFramePr>
        <p:xfrm>
          <a:off x="1447165" y="2623820"/>
          <a:ext cx="9297670" cy="2177415"/>
        </p:xfrm>
        <a:graphic>
          <a:graphicData uri="http://schemas.openxmlformats.org/drawingml/2006/table">
            <a:tbl>
              <a:tblPr firstRow="1" bandRow="1">
                <a:tableStyleId>{5C22544A-7EE6-4342-B048-85BDC9FD1C3A}</a:tableStyleId>
              </a:tblPr>
              <a:tblGrid>
                <a:gridCol w="2830830">
                  <a:extLst>
                    <a:ext uri="{9D8B030D-6E8A-4147-A177-3AD203B41FA5}">
                      <a16:colId xmlns:a16="http://schemas.microsoft.com/office/drawing/2014/main" val="20000"/>
                    </a:ext>
                  </a:extLst>
                </a:gridCol>
                <a:gridCol w="1972310">
                  <a:extLst>
                    <a:ext uri="{9D8B030D-6E8A-4147-A177-3AD203B41FA5}">
                      <a16:colId xmlns:a16="http://schemas.microsoft.com/office/drawing/2014/main" val="20001"/>
                    </a:ext>
                  </a:extLst>
                </a:gridCol>
                <a:gridCol w="2503170">
                  <a:extLst>
                    <a:ext uri="{9D8B030D-6E8A-4147-A177-3AD203B41FA5}">
                      <a16:colId xmlns:a16="http://schemas.microsoft.com/office/drawing/2014/main" val="20002"/>
                    </a:ext>
                  </a:extLst>
                </a:gridCol>
                <a:gridCol w="1991360">
                  <a:extLst>
                    <a:ext uri="{9D8B030D-6E8A-4147-A177-3AD203B41FA5}">
                      <a16:colId xmlns:a16="http://schemas.microsoft.com/office/drawing/2014/main" val="20003"/>
                    </a:ext>
                  </a:extLst>
                </a:gridCol>
              </a:tblGrid>
              <a:tr h="450215">
                <a:tc>
                  <a:txBody>
                    <a:bodyPr/>
                    <a:lstStyle/>
                    <a:p>
                      <a:pPr indent="0" algn="ctr">
                        <a:buNone/>
                      </a:pPr>
                      <a:r>
                        <a:rPr lang="en-US" sz="1800" b="1">
                          <a:latin typeface="宋体" panose="02010600030101010101" pitchFamily="2" charset="-122"/>
                          <a:ea typeface="宋体" panose="02010600030101010101" pitchFamily="2" charset="-122"/>
                          <a:cs typeface="宋体" panose="02010600030101010101" pitchFamily="2" charset="-122"/>
                        </a:rPr>
                        <a:t>数据集加载函数</a:t>
                      </a:r>
                      <a:endParaRPr lang="en-US" altLang="en-US" sz="18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solidFill>
                      <a:srgbClr val="4F80BD"/>
                    </a:solidFill>
                  </a:tcPr>
                </a:tc>
                <a:tc>
                  <a:txBody>
                    <a:bodyPr/>
                    <a:lstStyle/>
                    <a:p>
                      <a:pPr indent="0" algn="ctr">
                        <a:buNone/>
                      </a:pPr>
                      <a:r>
                        <a:rPr lang="en-US" sz="1800" b="1">
                          <a:latin typeface="宋体" panose="02010600030101010101" pitchFamily="2" charset="-122"/>
                          <a:ea typeface="宋体" panose="02010600030101010101" pitchFamily="2" charset="-122"/>
                          <a:cs typeface="宋体" panose="02010600030101010101" pitchFamily="2" charset="-122"/>
                        </a:rPr>
                        <a:t>数据集任务类型</a:t>
                      </a:r>
                      <a:endParaRPr lang="en-US" altLang="en-US" sz="18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solidFill>
                      <a:srgbClr val="4F80BD"/>
                    </a:solidFill>
                  </a:tcPr>
                </a:tc>
                <a:tc>
                  <a:txBody>
                    <a:bodyPr/>
                    <a:lstStyle/>
                    <a:p>
                      <a:pPr indent="0" algn="ctr">
                        <a:buNone/>
                      </a:pPr>
                      <a:r>
                        <a:rPr lang="en-US" sz="1800" b="1">
                          <a:latin typeface="宋体" panose="02010600030101010101" pitchFamily="2" charset="-122"/>
                          <a:ea typeface="宋体" panose="02010600030101010101" pitchFamily="2" charset="-122"/>
                          <a:cs typeface="宋体" panose="02010600030101010101" pitchFamily="2" charset="-122"/>
                        </a:rPr>
                        <a:t>数据集加载函数</a:t>
                      </a:r>
                      <a:endParaRPr lang="en-US" altLang="en-US" sz="18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solidFill>
                      <a:srgbClr val="4F80BD"/>
                    </a:solidFill>
                  </a:tcPr>
                </a:tc>
                <a:tc>
                  <a:txBody>
                    <a:bodyPr/>
                    <a:lstStyle/>
                    <a:p>
                      <a:pPr indent="0" algn="ctr">
                        <a:buNone/>
                      </a:pPr>
                      <a:r>
                        <a:rPr lang="en-US" sz="1800" b="1">
                          <a:latin typeface="宋体" panose="02010600030101010101" pitchFamily="2" charset="-122"/>
                          <a:ea typeface="宋体" panose="02010600030101010101" pitchFamily="2" charset="-122"/>
                          <a:cs typeface="宋体" panose="02010600030101010101" pitchFamily="2" charset="-122"/>
                        </a:rPr>
                        <a:t>数据集任务类型</a:t>
                      </a:r>
                      <a:endParaRPr lang="en-US" altLang="en-US" sz="18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solidFill>
                      <a:srgbClr val="4F80BD"/>
                    </a:solidFill>
                  </a:tcPr>
                </a:tc>
                <a:extLst>
                  <a:ext uri="{0D108BD9-81ED-4DB2-BD59-A6C34878D82A}">
                    <a16:rowId xmlns:a16="http://schemas.microsoft.com/office/drawing/2014/main" val="10000"/>
                  </a:ext>
                </a:extLst>
              </a:tr>
              <a:tr h="431800">
                <a:tc>
                  <a:txBody>
                    <a:bodyPr/>
                    <a:lstStyle/>
                    <a:p>
                      <a:pPr indent="0" algn="ctr">
                        <a:buNone/>
                      </a:pPr>
                      <a:r>
                        <a:rPr lang="en-US" sz="1800" b="0">
                          <a:latin typeface="Times New Roman" panose="02020603050405020304" pitchFamily="18" charset="0"/>
                          <a:cs typeface="Times New Roman" panose="02020603050405020304" pitchFamily="18" charset="0"/>
                        </a:rPr>
                        <a:t>load_</a:t>
                      </a:r>
                      <a:r>
                        <a:rPr lang="en-US" sz="1800" b="0">
                          <a:latin typeface="Times New Roman" panose="02020603050405020304" pitchFamily="18" charset="0"/>
                          <a:ea typeface="宋体" panose="02010600030101010101" pitchFamily="2" charset="-122"/>
                          <a:cs typeface="Times New Roman" panose="02020603050405020304" pitchFamily="18" charset="0"/>
                        </a:rPr>
                        <a:t> boston</a:t>
                      </a:r>
                      <a:endParaRPr lang="en-US" alt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rgbClr val="D0D8E8"/>
                    </a:solidFill>
                  </a:tcPr>
                </a:tc>
                <a:tc>
                  <a:txBody>
                    <a:bodyPr/>
                    <a:lstStyle/>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回归</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solidFill>
                      <a:srgbClr val="D0D8E8"/>
                    </a:solidFill>
                  </a:tcPr>
                </a:tc>
                <a:tc>
                  <a:txBody>
                    <a:bodyPr/>
                    <a:lstStyle/>
                    <a:p>
                      <a:pPr indent="0" algn="ctr">
                        <a:buNone/>
                      </a:pPr>
                      <a:r>
                        <a:rPr lang="en-US" sz="1800" b="0">
                          <a:latin typeface="Times New Roman" panose="02020603050405020304" pitchFamily="18" charset="0"/>
                          <a:ea typeface="宋体" panose="02010600030101010101" pitchFamily="2" charset="-122"/>
                          <a:cs typeface="Times New Roman" panose="02020603050405020304" pitchFamily="18" charset="0"/>
                        </a:rPr>
                        <a:t>load_breast_cancer</a:t>
                      </a:r>
                      <a:endParaRPr lang="en-US" altLang="en-US" sz="1800" b="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solidFill>
                      <a:srgbClr val="D0D8E8"/>
                    </a:solidFill>
                  </a:tcPr>
                </a:tc>
                <a:tc>
                  <a:txBody>
                    <a:bodyPr/>
                    <a:lstStyle/>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分类、聚类</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solidFill>
                      <a:srgbClr val="D0D8E8"/>
                    </a:solidFill>
                  </a:tcPr>
                </a:tc>
                <a:extLst>
                  <a:ext uri="{0D108BD9-81ED-4DB2-BD59-A6C34878D82A}">
                    <a16:rowId xmlns:a16="http://schemas.microsoft.com/office/drawing/2014/main" val="10001"/>
                  </a:ext>
                </a:extLst>
              </a:tr>
              <a:tr h="431800">
                <a:tc>
                  <a:txBody>
                    <a:bodyPr/>
                    <a:lstStyle/>
                    <a:p>
                      <a:pPr indent="0" algn="ctr">
                        <a:buNone/>
                      </a:pPr>
                      <a:r>
                        <a:rPr lang="en-US" sz="1800" b="0">
                          <a:latin typeface="Times New Roman" panose="02020603050405020304" pitchFamily="18" charset="0"/>
                          <a:cs typeface="Times New Roman" panose="02020603050405020304" pitchFamily="18" charset="0"/>
                        </a:rPr>
                        <a:t>fetch_california_housing</a:t>
                      </a:r>
                      <a:endParaRPr lang="en-US" alt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rgbClr val="E9EDF4"/>
                    </a:solidFill>
                  </a:tcPr>
                </a:tc>
                <a:tc>
                  <a:txBody>
                    <a:bodyPr/>
                    <a:lstStyle/>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回归</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solidFill>
                      <a:srgbClr val="E9EDF4"/>
                    </a:solidFill>
                  </a:tcPr>
                </a:tc>
                <a:tc>
                  <a:txBody>
                    <a:bodyPr/>
                    <a:lstStyle/>
                    <a:p>
                      <a:pPr indent="0" algn="ctr">
                        <a:buNone/>
                      </a:pPr>
                      <a:r>
                        <a:rPr lang="en-US" sz="1800" b="0">
                          <a:latin typeface="Times New Roman" panose="02020603050405020304" pitchFamily="18" charset="0"/>
                          <a:ea typeface="宋体" panose="02010600030101010101" pitchFamily="2" charset="-122"/>
                          <a:cs typeface="Times New Roman" panose="02020603050405020304" pitchFamily="18" charset="0"/>
                        </a:rPr>
                        <a:t>load</a:t>
                      </a:r>
                      <a:r>
                        <a:rPr lang="en-US" sz="1800" b="0">
                          <a:latin typeface="Times New Roman" panose="02020603050405020304" pitchFamily="18" charset="0"/>
                          <a:cs typeface="Times New Roman" panose="02020603050405020304" pitchFamily="18" charset="0"/>
                        </a:rPr>
                        <a:t>_iris</a:t>
                      </a:r>
                      <a:endParaRPr lang="en-US" altLang="en-US" sz="1800" b="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solidFill>
                      <a:srgbClr val="E9EDF4"/>
                    </a:solidFill>
                  </a:tcPr>
                </a:tc>
                <a:tc>
                  <a:txBody>
                    <a:bodyPr/>
                    <a:lstStyle/>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分类、聚类</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solidFill>
                      <a:srgbClr val="E9EDF4"/>
                    </a:solidFill>
                  </a:tcPr>
                </a:tc>
                <a:extLst>
                  <a:ext uri="{0D108BD9-81ED-4DB2-BD59-A6C34878D82A}">
                    <a16:rowId xmlns:a16="http://schemas.microsoft.com/office/drawing/2014/main" val="10002"/>
                  </a:ext>
                </a:extLst>
              </a:tr>
              <a:tr h="431800">
                <a:tc>
                  <a:txBody>
                    <a:bodyPr/>
                    <a:lstStyle/>
                    <a:p>
                      <a:pPr indent="0" algn="ctr">
                        <a:buNone/>
                      </a:pPr>
                      <a:r>
                        <a:rPr lang="en-US" sz="1800" b="0">
                          <a:latin typeface="Times New Roman" panose="02020603050405020304" pitchFamily="18" charset="0"/>
                          <a:ea typeface="宋体" panose="02010600030101010101" pitchFamily="2" charset="-122"/>
                          <a:cs typeface="Times New Roman" panose="02020603050405020304" pitchFamily="18" charset="0"/>
                        </a:rPr>
                        <a:t>load_digits</a:t>
                      </a:r>
                      <a:endParaRPr lang="en-US" altLang="en-US" sz="1800" b="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solidFill>
                      <a:srgbClr val="D0D8E8"/>
                    </a:solidFill>
                  </a:tcPr>
                </a:tc>
                <a:tc>
                  <a:txBody>
                    <a:bodyPr/>
                    <a:lstStyle/>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分类</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solidFill>
                      <a:srgbClr val="D0D8E8"/>
                    </a:solidFill>
                  </a:tcPr>
                </a:tc>
                <a:tc>
                  <a:txBody>
                    <a:bodyPr/>
                    <a:lstStyle/>
                    <a:p>
                      <a:pPr indent="0" algn="ctr">
                        <a:buNone/>
                      </a:pPr>
                      <a:r>
                        <a:rPr lang="en-US" sz="1800" b="0">
                          <a:latin typeface="Times New Roman" panose="02020603050405020304" pitchFamily="18" charset="0"/>
                          <a:ea typeface="宋体" panose="02010600030101010101" pitchFamily="2" charset="-122"/>
                          <a:cs typeface="Times New Roman" panose="02020603050405020304" pitchFamily="18" charset="0"/>
                        </a:rPr>
                        <a:t>load_wine</a:t>
                      </a:r>
                      <a:endParaRPr lang="en-US" altLang="en-US" sz="1800" b="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solidFill>
                      <a:srgbClr val="D0D8E8"/>
                    </a:solidFill>
                  </a:tcPr>
                </a:tc>
                <a:tc>
                  <a:txBody>
                    <a:bodyPr/>
                    <a:lstStyle/>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分类</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solidFill>
                      <a:srgbClr val="D0D8E8"/>
                    </a:solidFill>
                  </a:tcPr>
                </a:tc>
                <a:extLst>
                  <a:ext uri="{0D108BD9-81ED-4DB2-BD59-A6C34878D82A}">
                    <a16:rowId xmlns:a16="http://schemas.microsoft.com/office/drawing/2014/main" val="10003"/>
                  </a:ext>
                </a:extLst>
              </a:tr>
              <a:tr h="431800">
                <a:tc>
                  <a:txBody>
                    <a:bodyPr/>
                    <a:lstStyle/>
                    <a:p>
                      <a:pPr indent="0" algn="ctr">
                        <a:buNone/>
                      </a:pPr>
                      <a:r>
                        <a:rPr lang="en-US" sz="1800" b="0">
                          <a:latin typeface="Times New Roman" panose="02020603050405020304" pitchFamily="18" charset="0"/>
                          <a:cs typeface="Times New Roman" panose="02020603050405020304" pitchFamily="18" charset="0"/>
                        </a:rPr>
                        <a:t>load_diabetes</a:t>
                      </a:r>
                      <a:endParaRPr lang="en-US" alt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rgbClr val="E9EDF4"/>
                    </a:solidFill>
                  </a:tcPr>
                </a:tc>
                <a:tc>
                  <a:txBody>
                    <a:bodyPr/>
                    <a:lstStyle/>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回归</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solidFill>
                      <a:srgbClr val="E9EDF4"/>
                    </a:solidFill>
                  </a:tcPr>
                </a:tc>
                <a:tc>
                  <a:txBody>
                    <a:bodyPr/>
                    <a:lstStyle/>
                    <a:p>
                      <a:pPr indent="0" algn="ctr">
                        <a:buNone/>
                      </a:pPr>
                      <a:r>
                        <a:rPr lang="en-US" sz="1800" b="0">
                          <a:latin typeface="Times New Roman" panose="02020603050405020304" pitchFamily="18" charset="0"/>
                          <a:cs typeface="Times New Roman" panose="02020603050405020304" pitchFamily="18" charset="0"/>
                        </a:rPr>
                        <a:t>load_linnerud</a:t>
                      </a:r>
                      <a:endParaRPr lang="en-US" alt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rgbClr val="E9EDF4"/>
                    </a:solidFill>
                  </a:tcPr>
                </a:tc>
                <a:tc>
                  <a:txBody>
                    <a:bodyPr/>
                    <a:lstStyle/>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回归</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solidFill>
                      <a:srgbClr val="E9EDF4"/>
                    </a:solidFill>
                  </a:tcPr>
                </a:tc>
                <a:extLst>
                  <a:ext uri="{0D108BD9-81ED-4DB2-BD59-A6C34878D82A}">
                    <a16:rowId xmlns:a16="http://schemas.microsoft.com/office/drawing/2014/main" val="10004"/>
                  </a:ext>
                </a:extLst>
              </a:tr>
            </a:tbl>
          </a:graphicData>
        </a:graphic>
      </p:graphicFrame>
      <p:sp>
        <p:nvSpPr>
          <p:cNvPr id="3" name="内容占位符 3"/>
          <p:cNvSpPr>
            <a:spLocks noGrp="1"/>
          </p:cNvSpPr>
          <p:nvPr>
            <p:ph idx="1"/>
          </p:nvPr>
        </p:nvSpPr>
        <p:spPr>
          <a:xfrm>
            <a:off x="542290" y="1028065"/>
            <a:ext cx="11107420" cy="5166995"/>
          </a:xfrm>
        </p:spPr>
        <p:txBody>
          <a:bodyPr/>
          <a:lstStyle/>
          <a:p>
            <a:pPr marL="0" indent="0"/>
            <a:r>
              <a:rPr lang="en-US" altLang="zh-CN" dirty="0"/>
              <a:t>   sklearn</a:t>
            </a:r>
            <a:r>
              <a:rPr lang="zh-CN" altLang="zh-CN" dirty="0"/>
              <a:t>库的</a:t>
            </a:r>
            <a:r>
              <a:rPr lang="en-US" altLang="zh-CN" dirty="0"/>
              <a:t>datasets</a:t>
            </a:r>
            <a:r>
              <a:rPr lang="zh-CN" altLang="zh-CN" dirty="0"/>
              <a:t>模块集成了部分数据分析的经典数据集，读者可以使用这些数据集进行数据预处理、建</a:t>
            </a:r>
            <a:r>
              <a:rPr lang="en-US" altLang="zh-CN" dirty="0"/>
              <a:t>     </a:t>
            </a:r>
          </a:p>
          <a:p>
            <a:pPr marL="0" indent="0">
              <a:buNone/>
            </a:pPr>
            <a:r>
              <a:rPr lang="en-US" altLang="zh-CN" dirty="0"/>
              <a:t>      </a:t>
            </a:r>
            <a:r>
              <a:rPr lang="zh-CN" altLang="zh-CN" dirty="0"/>
              <a:t>模等操作，以及熟悉</a:t>
            </a:r>
            <a:r>
              <a:rPr lang="en-US" altLang="zh-CN" dirty="0"/>
              <a:t>sklearn</a:t>
            </a:r>
            <a:r>
              <a:rPr lang="zh-CN" altLang="zh-CN" dirty="0"/>
              <a:t>的数据处理流程和建模流程。</a:t>
            </a:r>
          </a:p>
          <a:p>
            <a:pPr marL="0" indent="0"/>
            <a:r>
              <a:rPr lang="en-US" altLang="zh-CN" dirty="0"/>
              <a:t>   datasets</a:t>
            </a:r>
            <a:r>
              <a:rPr lang="zh-CN" altLang="zh-CN" dirty="0"/>
              <a:t>模块常用数据集的加载函数及其解释，如下表所示。</a:t>
            </a:r>
          </a:p>
          <a:p>
            <a:pPr marL="0" indent="0"/>
            <a:endParaRPr lang="zh-CN" altLang="zh-CN" dirty="0"/>
          </a:p>
          <a:p>
            <a:pPr marL="0" indent="0"/>
            <a:endParaRPr lang="zh-CN" altLang="zh-CN" dirty="0"/>
          </a:p>
          <a:p>
            <a:pPr marL="0" indent="0"/>
            <a:endParaRPr lang="zh-CN" altLang="zh-CN" dirty="0"/>
          </a:p>
          <a:p>
            <a:pPr marL="0" indent="0"/>
            <a:endParaRPr lang="zh-CN" altLang="zh-CN" dirty="0"/>
          </a:p>
          <a:p>
            <a:pPr marL="0" indent="0"/>
            <a:endParaRPr lang="zh-CN" altLang="zh-CN" dirty="0"/>
          </a:p>
          <a:p>
            <a:pPr marL="0" indent="0"/>
            <a:endParaRPr lang="zh-CN" altLang="zh-CN" dirty="0"/>
          </a:p>
          <a:p>
            <a:pPr marL="0" indent="0"/>
            <a:r>
              <a:rPr lang="en-US" altLang="zh-CN" dirty="0"/>
              <a:t>   </a:t>
            </a:r>
            <a:r>
              <a:rPr lang="zh-CN" altLang="zh-CN" dirty="0"/>
              <a:t>使用</a:t>
            </a:r>
            <a:r>
              <a:rPr lang="en-US" altLang="zh-CN" dirty="0"/>
              <a:t>sklearn</a:t>
            </a:r>
            <a:r>
              <a:rPr lang="zh-CN" altLang="zh-CN" dirty="0"/>
              <a:t>进行数据预处理需要用到</a:t>
            </a:r>
            <a:r>
              <a:rPr lang="en-US" altLang="zh-CN" dirty="0"/>
              <a:t>sklearn</a:t>
            </a:r>
            <a:r>
              <a:rPr lang="zh-CN" altLang="zh-CN" dirty="0"/>
              <a:t>提供的统一接口——转换器（</a:t>
            </a:r>
            <a:r>
              <a:rPr lang="en-US" altLang="zh-CN" dirty="0"/>
              <a:t>Transformer</a:t>
            </a:r>
            <a:r>
              <a:rPr lang="zh-CN" altLang="zh-CN" dirty="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blinds(horizontal)">
                                      <p:cBhvr>
                                        <p:cTn id="13" dur="500"/>
                                        <p:tgtEl>
                                          <p:spTgt spid="10"/>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
                                            <p:txEl>
                                              <p:pRg st="9" end="9"/>
                                            </p:txEl>
                                          </p:spTgt>
                                        </p:tgtEl>
                                        <p:attrNameLst>
                                          <p:attrName>style.visibility</p:attrName>
                                        </p:attrNameLst>
                                      </p:cBhvr>
                                      <p:to>
                                        <p:strVal val="visible"/>
                                      </p:to>
                                    </p:set>
                                    <p:anim calcmode="lin" valueType="num">
                                      <p:cBhvr additive="base">
                                        <p:cTn id="18"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sz="2800" dirty="0">
                <a:latin typeface="Times New Roman" panose="02020603050405020304" pitchFamily="18" charset="0"/>
              </a:rPr>
              <a:t>目录</a:t>
            </a:r>
          </a:p>
        </p:txBody>
      </p:sp>
      <p:cxnSp>
        <p:nvCxnSpPr>
          <p:cNvPr id="18" name="直接连接符 6"/>
          <p:cNvCxnSpPr/>
          <p:nvPr/>
        </p:nvCxnSpPr>
        <p:spPr>
          <a:xfrm>
            <a:off x="3264947" y="1348062"/>
            <a:ext cx="5910" cy="4354238"/>
          </a:xfrm>
          <a:prstGeom prst="line">
            <a:avLst/>
          </a:prstGeom>
        </p:spPr>
        <p:style>
          <a:lnRef idx="2">
            <a:schemeClr val="dk1"/>
          </a:lnRef>
          <a:fillRef idx="0">
            <a:schemeClr val="dk1"/>
          </a:fillRef>
          <a:effectRef idx="1">
            <a:schemeClr val="dk1"/>
          </a:effectRef>
          <a:fontRef idx="minor">
            <a:schemeClr val="tx1"/>
          </a:fontRef>
        </p:style>
      </p:cxnSp>
      <p:sp>
        <p:nvSpPr>
          <p:cNvPr id="19" name="Line 2"/>
          <p:cNvSpPr>
            <a:spLocks noChangeShapeType="1"/>
          </p:cNvSpPr>
          <p:nvPr/>
        </p:nvSpPr>
        <p:spPr bwMode="auto">
          <a:xfrm>
            <a:off x="2649786" y="5092240"/>
            <a:ext cx="6604980" cy="0"/>
          </a:xfrm>
          <a:prstGeom prst="line">
            <a:avLst/>
          </a:prstGeom>
        </p:spPr>
        <p:style>
          <a:lnRef idx="2">
            <a:schemeClr val="dk1"/>
          </a:lnRef>
          <a:fillRef idx="0">
            <a:schemeClr val="dk1"/>
          </a:fillRef>
          <a:effectRef idx="1">
            <a:schemeClr val="dk1"/>
          </a:effectRef>
          <a:fontRef idx="minor">
            <a:schemeClr val="tx1"/>
          </a:fontRef>
        </p:style>
        <p:txBody>
          <a:bodyPr/>
          <a:lstStyle/>
          <a:p>
            <a:pPr algn="ctr">
              <a:defRPr/>
            </a:pPr>
            <a:endParaRPr lang="zh-CN" altLang="en-US" sz="2000" b="1" kern="0">
              <a:solidFill>
                <a:sysClr val="windowText" lastClr="000000"/>
              </a:solidFill>
              <a:latin typeface="Times New Roman" panose="02020603050405020304" pitchFamily="18" charset="0"/>
              <a:ea typeface="宋体" panose="02010600030101010101" pitchFamily="2" charset="-122"/>
            </a:endParaRPr>
          </a:p>
        </p:txBody>
      </p:sp>
      <p:sp>
        <p:nvSpPr>
          <p:cNvPr id="20" name="Oval 15"/>
          <p:cNvSpPr>
            <a:spLocks noChangeArrowheads="1"/>
          </p:cNvSpPr>
          <p:nvPr/>
        </p:nvSpPr>
        <p:spPr bwMode="auto">
          <a:xfrm>
            <a:off x="2904947" y="165174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hangingPunct="1">
              <a:defRPr/>
            </a:pPr>
            <a:r>
              <a:rPr lang="zh-CN" altLang="zh-CN" sz="2400" b="1" dirty="0">
                <a:solidFill>
                  <a:schemeClr val="bg1"/>
                </a:solidFill>
                <a:latin typeface="Times New Roman" panose="02020603050405020304" pitchFamily="18" charset="0"/>
              </a:rPr>
              <a:t>1</a:t>
            </a:r>
            <a:endParaRPr lang="en-US" altLang="zh-CN" sz="2400" b="1" dirty="0">
              <a:solidFill>
                <a:schemeClr val="bg1"/>
              </a:solidFill>
              <a:latin typeface="Times New Roman" panose="02020603050405020304" pitchFamily="18" charset="0"/>
            </a:endParaRPr>
          </a:p>
        </p:txBody>
      </p:sp>
      <p:sp>
        <p:nvSpPr>
          <p:cNvPr id="23" name="AutoShape 17"/>
          <p:cNvSpPr>
            <a:spLocks noChangeArrowheads="1"/>
          </p:cNvSpPr>
          <p:nvPr/>
        </p:nvSpPr>
        <p:spPr bwMode="auto">
          <a:xfrm>
            <a:off x="4012596" y="2606132"/>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a:defRPr/>
            </a:pPr>
            <a:r>
              <a:rPr lang="zh-CN" altLang="en-US" sz="2400" b="1" dirty="0">
                <a:latin typeface="Times New Roman" panose="02020603050405020304" pitchFamily="18" charset="0"/>
                <a:ea typeface="宋体" panose="02010600030101010101" pitchFamily="2" charset="-122"/>
              </a:rPr>
              <a:t>构建并评价聚类模型</a:t>
            </a:r>
          </a:p>
        </p:txBody>
      </p:sp>
      <p:sp>
        <p:nvSpPr>
          <p:cNvPr id="13" name="AutoShape 17"/>
          <p:cNvSpPr>
            <a:spLocks noChangeArrowheads="1"/>
          </p:cNvSpPr>
          <p:nvPr/>
        </p:nvSpPr>
        <p:spPr bwMode="auto">
          <a:xfrm>
            <a:off x="4000531" y="1579743"/>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a:defRPr/>
            </a:pPr>
            <a:r>
              <a:rPr lang="zh-CN" altLang="en-US" sz="2400" b="1" dirty="0">
                <a:solidFill>
                  <a:schemeClr val="bg1"/>
                </a:solidFill>
                <a:latin typeface="Times New Roman" panose="02020603050405020304" pitchFamily="18" charset="0"/>
                <a:ea typeface="宋体" panose="02010600030101010101" pitchFamily="2" charset="-122"/>
              </a:rPr>
              <a:t>使用</a:t>
            </a:r>
            <a:r>
              <a:rPr lang="en-US" altLang="zh-CN" sz="2400" b="1" dirty="0">
                <a:solidFill>
                  <a:schemeClr val="bg1"/>
                </a:solidFill>
                <a:latin typeface="Times New Roman" panose="02020603050405020304" pitchFamily="18" charset="0"/>
                <a:ea typeface="宋体" panose="02010600030101010101" pitchFamily="2" charset="-122"/>
              </a:rPr>
              <a:t>sklearn</a:t>
            </a:r>
            <a:r>
              <a:rPr lang="zh-CN" altLang="en-US" sz="2400" b="1" dirty="0">
                <a:solidFill>
                  <a:schemeClr val="bg1"/>
                </a:solidFill>
                <a:latin typeface="Times New Roman" panose="02020603050405020304" pitchFamily="18" charset="0"/>
                <a:ea typeface="宋体" panose="02010600030101010101" pitchFamily="2" charset="-122"/>
              </a:rPr>
              <a:t>转换器处理数据</a:t>
            </a:r>
          </a:p>
        </p:txBody>
      </p:sp>
      <p:sp>
        <p:nvSpPr>
          <p:cNvPr id="15" name="Oval 15"/>
          <p:cNvSpPr>
            <a:spLocks noChangeArrowheads="1"/>
          </p:cNvSpPr>
          <p:nvPr/>
        </p:nvSpPr>
        <p:spPr bwMode="auto">
          <a:xfrm>
            <a:off x="2928857" y="2626672"/>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hangingPunct="1">
              <a:defRPr/>
            </a:pPr>
            <a:r>
              <a:rPr lang="en-US" altLang="zh-CN" sz="2400" b="1" dirty="0">
                <a:solidFill>
                  <a:schemeClr val="bg1"/>
                </a:solidFill>
                <a:latin typeface="Times New Roman" panose="02020603050405020304" pitchFamily="18" charset="0"/>
              </a:rPr>
              <a:t>2</a:t>
            </a:r>
          </a:p>
        </p:txBody>
      </p:sp>
      <p:sp>
        <p:nvSpPr>
          <p:cNvPr id="21" name="AutoShape 17"/>
          <p:cNvSpPr>
            <a:spLocks noChangeArrowheads="1"/>
          </p:cNvSpPr>
          <p:nvPr/>
        </p:nvSpPr>
        <p:spPr bwMode="auto">
          <a:xfrm>
            <a:off x="4012450" y="3660873"/>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a:defRPr/>
            </a:pPr>
            <a:r>
              <a:rPr lang="zh-CN" altLang="en-US" sz="2400" b="1" dirty="0">
                <a:latin typeface="Times New Roman" panose="02020603050405020304" pitchFamily="18" charset="0"/>
                <a:ea typeface="宋体" panose="02010600030101010101" pitchFamily="2" charset="-122"/>
              </a:rPr>
              <a:t>构建并评价分类模型</a:t>
            </a:r>
          </a:p>
        </p:txBody>
      </p:sp>
      <p:sp>
        <p:nvSpPr>
          <p:cNvPr id="22" name="Oval 15"/>
          <p:cNvSpPr>
            <a:spLocks noChangeArrowheads="1"/>
          </p:cNvSpPr>
          <p:nvPr/>
        </p:nvSpPr>
        <p:spPr bwMode="auto">
          <a:xfrm>
            <a:off x="2928857" y="367887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hangingPunct="1">
              <a:defRPr/>
            </a:pPr>
            <a:r>
              <a:rPr lang="en-US" altLang="zh-CN" sz="2400" b="1" dirty="0">
                <a:solidFill>
                  <a:schemeClr val="bg1"/>
                </a:solidFill>
                <a:latin typeface="Times New Roman" panose="02020603050405020304" pitchFamily="18" charset="0"/>
              </a:rPr>
              <a:t>3</a:t>
            </a:r>
          </a:p>
        </p:txBody>
      </p:sp>
      <p:sp>
        <p:nvSpPr>
          <p:cNvPr id="28" name="AutoShape 17"/>
          <p:cNvSpPr>
            <a:spLocks noChangeArrowheads="1"/>
          </p:cNvSpPr>
          <p:nvPr/>
        </p:nvSpPr>
        <p:spPr bwMode="auto">
          <a:xfrm>
            <a:off x="4012450" y="4715497"/>
            <a:ext cx="4859850" cy="684000"/>
          </a:xfrm>
          <a:prstGeom prst="actionButtonBlank">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a:defRPr/>
            </a:pPr>
            <a:r>
              <a:rPr lang="zh-CN" altLang="en-US" sz="2400" b="1" dirty="0">
                <a:latin typeface="Times New Roman" panose="02020603050405020304" pitchFamily="18" charset="0"/>
                <a:ea typeface="宋体" panose="02010600030101010101" pitchFamily="2" charset="-122"/>
              </a:rPr>
              <a:t>构建并评价回归模型</a:t>
            </a:r>
          </a:p>
        </p:txBody>
      </p:sp>
      <p:sp>
        <p:nvSpPr>
          <p:cNvPr id="29" name="Oval 15"/>
          <p:cNvSpPr>
            <a:spLocks noChangeArrowheads="1"/>
          </p:cNvSpPr>
          <p:nvPr/>
        </p:nvSpPr>
        <p:spPr bwMode="auto">
          <a:xfrm>
            <a:off x="2904947" y="4733497"/>
            <a:ext cx="684000" cy="648000"/>
          </a:xfrm>
          <a:prstGeom prst="ellipse">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hangingPunct="1">
              <a:defRPr/>
            </a:pPr>
            <a:r>
              <a:rPr lang="en-US" altLang="zh-CN" sz="2400" b="1" dirty="0">
                <a:solidFill>
                  <a:schemeClr val="bg1"/>
                </a:solidFill>
                <a:latin typeface="Times New Roman" panose="02020603050405020304" pitchFamily="18" charset="0"/>
              </a:rPr>
              <a:t>4</a:t>
            </a:r>
          </a:p>
        </p:txBody>
      </p:sp>
    </p:spTree>
  </p:cSld>
  <p:clrMapOvr>
    <a:masterClrMapping/>
  </p:clrMapOvr>
  <mc:AlternateContent xmlns:mc="http://schemas.openxmlformats.org/markup-compatibility/2006" xmlns:p14="http://schemas.microsoft.com/office/powerpoint/2010/main">
    <mc:Choice Requires="p14">
      <p:transition spd="slow">
        <p:wipe/>
      </p:transition>
    </mc:Choice>
    <mc:Fallback xmlns="">
      <p:transition spd="slow">
        <p:wip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使用</a:t>
            </a:r>
            <a:r>
              <a:rPr lang="en-US" altLang="zh-CN" dirty="0"/>
              <a:t>sklearn</a:t>
            </a:r>
            <a:r>
              <a:rPr lang="zh-CN" altLang="en-US" dirty="0"/>
              <a:t>估计器构建线性回归模型</a:t>
            </a:r>
          </a:p>
        </p:txBody>
      </p:sp>
      <p:graphicFrame>
        <p:nvGraphicFramePr>
          <p:cNvPr id="2" name="对象 -2147482622"/>
          <p:cNvGraphicFramePr>
            <a:graphicFrameLocks noChangeAspect="1"/>
          </p:cNvGraphicFramePr>
          <p:nvPr/>
        </p:nvGraphicFramePr>
        <p:xfrm>
          <a:off x="2721610" y="1861820"/>
          <a:ext cx="6748780" cy="4598035"/>
        </p:xfrm>
        <a:graphic>
          <a:graphicData uri="http://schemas.openxmlformats.org/presentationml/2006/ole">
            <mc:AlternateContent xmlns:mc="http://schemas.openxmlformats.org/markup-compatibility/2006">
              <mc:Choice xmlns:v="urn:schemas-microsoft-com:vml" Requires="v">
                <p:oleObj spid="_x0000_s5125" r:id="rId3" imgW="4250055" imgH="2865755" progId="Visio.Drawing.15">
                  <p:embed/>
                </p:oleObj>
              </mc:Choice>
              <mc:Fallback>
                <p:oleObj r:id="rId3" imgW="4250055" imgH="2865755" progId="Visio.Drawing.15">
                  <p:embed/>
                  <p:pic>
                    <p:nvPicPr>
                      <p:cNvPr id="0" name="图片 2"/>
                      <p:cNvPicPr/>
                      <p:nvPr/>
                    </p:nvPicPr>
                    <p:blipFill>
                      <a:blip r:embed="rId4"/>
                      <a:stretch>
                        <a:fillRect/>
                      </a:stretch>
                    </p:blipFill>
                    <p:spPr>
                      <a:xfrm>
                        <a:off x="2721610" y="1861820"/>
                        <a:ext cx="6748780" cy="4598035"/>
                      </a:xfrm>
                      <a:prstGeom prst="rect">
                        <a:avLst/>
                      </a:prstGeom>
                      <a:noFill/>
                      <a:ln w="38100">
                        <a:noFill/>
                        <a:miter/>
                      </a:ln>
                    </p:spPr>
                  </p:pic>
                </p:oleObj>
              </mc:Fallback>
            </mc:AlternateContent>
          </a:graphicData>
        </a:graphic>
      </p:graphicFrame>
      <p:sp>
        <p:nvSpPr>
          <p:cNvPr id="4" name="内容占位符 3"/>
          <p:cNvSpPr>
            <a:spLocks noGrp="1"/>
          </p:cNvSpPr>
          <p:nvPr>
            <p:ph idx="1"/>
          </p:nvPr>
        </p:nvSpPr>
        <p:spPr>
          <a:xfrm>
            <a:off x="423545" y="887730"/>
            <a:ext cx="11107420" cy="5165725"/>
          </a:xfrm>
        </p:spPr>
        <p:txBody>
          <a:bodyPr/>
          <a:lstStyle/>
          <a:p>
            <a:r>
              <a:rPr lang="zh-CN" altLang="en-US" dirty="0">
                <a:sym typeface="+mn-ea"/>
              </a:rPr>
              <a:t>从19世纪初高斯提出最小二乘估计法算起，回归分析的历史已有200多年。</a:t>
            </a:r>
            <a:endParaRPr lang="zh-CN" altLang="en-US" dirty="0"/>
          </a:p>
          <a:p>
            <a:r>
              <a:rPr lang="zh-CN" altLang="en-US" dirty="0">
                <a:sym typeface="+mn-ea"/>
              </a:rPr>
              <a:t>从经典的回归分析方法到近代的回归分析方法，按照研究方法划分，回归分析研究的范围大致如图所示。</a:t>
            </a:r>
            <a:endParaRPr lang="zh-CN" altLang="en-US" dirty="0"/>
          </a:p>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 calcmode="lin" valueType="num">
                                      <p:cBhvr additive="base">
                                        <p:cTn id="7"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blinds(horizontal)">
                                      <p:cBhvr>
                                        <p:cTn id="1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使用</a:t>
            </a:r>
            <a:r>
              <a:rPr lang="en-US" altLang="zh-CN" dirty="0"/>
              <a:t>sklearn</a:t>
            </a:r>
            <a:r>
              <a:rPr lang="zh-CN" altLang="en-US" dirty="0"/>
              <a:t>估计器构建线性回归模型</a:t>
            </a:r>
          </a:p>
        </p:txBody>
      </p:sp>
      <p:graphicFrame>
        <p:nvGraphicFramePr>
          <p:cNvPr id="4" name="表格 3"/>
          <p:cNvGraphicFramePr/>
          <p:nvPr>
            <p:custDataLst>
              <p:tags r:id="rId1"/>
            </p:custDataLst>
          </p:nvPr>
        </p:nvGraphicFramePr>
        <p:xfrm>
          <a:off x="1005205" y="3578860"/>
          <a:ext cx="10180955" cy="2419985"/>
        </p:xfrm>
        <a:graphic>
          <a:graphicData uri="http://schemas.openxmlformats.org/drawingml/2006/table">
            <a:tbl>
              <a:tblPr firstRow="1" bandRow="1">
                <a:tableStyleId>{5C22544A-7EE6-4342-B048-85BDC9FD1C3A}</a:tableStyleId>
              </a:tblPr>
              <a:tblGrid>
                <a:gridCol w="1339850">
                  <a:extLst>
                    <a:ext uri="{9D8B030D-6E8A-4147-A177-3AD203B41FA5}">
                      <a16:colId xmlns:a16="http://schemas.microsoft.com/office/drawing/2014/main" val="20000"/>
                    </a:ext>
                  </a:extLst>
                </a:gridCol>
                <a:gridCol w="2175510">
                  <a:extLst>
                    <a:ext uri="{9D8B030D-6E8A-4147-A177-3AD203B41FA5}">
                      <a16:colId xmlns:a16="http://schemas.microsoft.com/office/drawing/2014/main" val="20001"/>
                    </a:ext>
                  </a:extLst>
                </a:gridCol>
                <a:gridCol w="6665595">
                  <a:extLst>
                    <a:ext uri="{9D8B030D-6E8A-4147-A177-3AD203B41FA5}">
                      <a16:colId xmlns:a16="http://schemas.microsoft.com/office/drawing/2014/main" val="20002"/>
                    </a:ext>
                  </a:extLst>
                </a:gridCol>
              </a:tblGrid>
              <a:tr h="387350">
                <a:tc>
                  <a:txBody>
                    <a:bodyPr/>
                    <a:lstStyle/>
                    <a:p>
                      <a:pPr algn="ctr">
                        <a:buNone/>
                      </a:pPr>
                      <a:r>
                        <a:rPr lang="zh-CN" altLang="en-US" sz="1800"/>
                        <a:t>模块名称</a:t>
                      </a:r>
                    </a:p>
                  </a:txBody>
                  <a:tcPr/>
                </a:tc>
                <a:tc>
                  <a:txBody>
                    <a:bodyPr/>
                    <a:lstStyle/>
                    <a:p>
                      <a:pPr algn="ctr">
                        <a:buNone/>
                      </a:pPr>
                      <a:r>
                        <a:rPr lang="zh-CN" altLang="en-US" sz="1800" dirty="0"/>
                        <a:t>函数名称</a:t>
                      </a:r>
                    </a:p>
                  </a:txBody>
                  <a:tcPr/>
                </a:tc>
                <a:tc>
                  <a:txBody>
                    <a:bodyPr/>
                    <a:lstStyle/>
                    <a:p>
                      <a:pPr algn="ctr">
                        <a:buNone/>
                      </a:pPr>
                      <a:r>
                        <a:rPr lang="zh-CN" altLang="en-US" sz="1800" dirty="0"/>
                        <a:t>算法名称</a:t>
                      </a:r>
                    </a:p>
                  </a:txBody>
                  <a:tcPr/>
                </a:tc>
                <a:extLst>
                  <a:ext uri="{0D108BD9-81ED-4DB2-BD59-A6C34878D82A}">
                    <a16:rowId xmlns:a16="http://schemas.microsoft.com/office/drawing/2014/main" val="10000"/>
                  </a:ext>
                </a:extLst>
              </a:tr>
              <a:tr h="795020">
                <a:tc>
                  <a:txBody>
                    <a:bodyPr/>
                    <a:lstStyle/>
                    <a:p>
                      <a:pPr indent="0">
                        <a:buNone/>
                      </a:pPr>
                      <a:r>
                        <a:rPr lang="en-US" sz="1800" b="0">
                          <a:latin typeface="Times New Roman" panose="02020603050405020304" pitchFamily="18" charset="0"/>
                          <a:cs typeface="Times New Roman" panose="02020603050405020304" pitchFamily="18" charset="0"/>
                        </a:rPr>
                        <a:t>线性回归</a:t>
                      </a:r>
                      <a:endParaRPr lang="en-US" alt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indent="0">
                        <a:buNone/>
                      </a:pPr>
                      <a:r>
                        <a:rPr lang="en-US" sz="1800" b="0">
                          <a:latin typeface="Times New Roman" panose="02020603050405020304" pitchFamily="18" charset="0"/>
                          <a:cs typeface="Times New Roman" panose="02020603050405020304" pitchFamily="18" charset="0"/>
                        </a:rPr>
                        <a:t>因变量与自变量是线性关系</a:t>
                      </a:r>
                      <a:endParaRPr lang="en-US" alt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indent="0">
                        <a:buNone/>
                      </a:pPr>
                      <a:r>
                        <a:rPr lang="en-US" sz="1800" b="0">
                          <a:latin typeface="Times New Roman" panose="02020603050405020304" pitchFamily="18" charset="0"/>
                          <a:cs typeface="Times New Roman" panose="02020603050405020304" pitchFamily="18" charset="0"/>
                        </a:rPr>
                        <a:t>对一个或多个自变量和因变量之间的线性关系进行建模，可用最小二乘</a:t>
                      </a:r>
                      <a:r>
                        <a:rPr lang="en-US" sz="1800" b="0">
                          <a:latin typeface="宋体" panose="02010600030101010101" pitchFamily="2" charset="-122"/>
                          <a:ea typeface="宋体" panose="02010600030101010101" pitchFamily="2" charset="-122"/>
                          <a:cs typeface="宋体" panose="02010600030101010101" pitchFamily="2" charset="-122"/>
                        </a:rPr>
                        <a:t>估计</a:t>
                      </a:r>
                      <a:r>
                        <a:rPr lang="en-US" sz="1800" b="0">
                          <a:latin typeface="Times New Roman" panose="02020603050405020304" pitchFamily="18" charset="0"/>
                          <a:cs typeface="Times New Roman" panose="02020603050405020304" pitchFamily="18" charset="0"/>
                        </a:rPr>
                        <a:t>法求解模型系数</a:t>
                      </a:r>
                      <a:endParaRPr lang="en-US" alt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1"/>
                  </a:ext>
                </a:extLst>
              </a:tr>
              <a:tr h="1237615">
                <a:tc>
                  <a:txBody>
                    <a:bodyPr/>
                    <a:lstStyle/>
                    <a:p>
                      <a:pPr indent="0">
                        <a:buNone/>
                      </a:pPr>
                      <a:r>
                        <a:rPr lang="en-US" sz="1800" b="0">
                          <a:latin typeface="Times New Roman" panose="02020603050405020304" pitchFamily="18" charset="0"/>
                          <a:cs typeface="Times New Roman" panose="02020603050405020304" pitchFamily="18" charset="0"/>
                        </a:rPr>
                        <a:t>非线性回归</a:t>
                      </a:r>
                      <a:endParaRPr lang="en-US" alt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indent="0">
                        <a:buNone/>
                      </a:pPr>
                      <a:r>
                        <a:rPr lang="en-US" sz="1800" b="0">
                          <a:latin typeface="Times New Roman" panose="02020603050405020304" pitchFamily="18" charset="0"/>
                          <a:cs typeface="Times New Roman" panose="02020603050405020304" pitchFamily="18" charset="0"/>
                        </a:rPr>
                        <a:t>因变量与自变量之间不都是线性关系</a:t>
                      </a:r>
                      <a:endParaRPr lang="en-US" alt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indent="0">
                        <a:buNone/>
                      </a:pPr>
                      <a:r>
                        <a:rPr lang="en-US" sz="1800" b="0">
                          <a:latin typeface="Times New Roman" panose="02020603050405020304" pitchFamily="18" charset="0"/>
                          <a:cs typeface="Times New Roman" panose="02020603050405020304" pitchFamily="18" charset="0"/>
                        </a:rPr>
                        <a:t>对一个或多个自变量和因变量之间的非线性关系进行建模。如果非线性关系可以通过简单的函数变换转化成线性关系，</a:t>
                      </a:r>
                      <a:r>
                        <a:rPr lang="en-US" sz="1800" b="0">
                          <a:latin typeface="宋体" panose="02010600030101010101" pitchFamily="2" charset="-122"/>
                          <a:ea typeface="宋体" panose="02010600030101010101" pitchFamily="2" charset="-122"/>
                          <a:cs typeface="宋体" panose="02010600030101010101" pitchFamily="2" charset="-122"/>
                        </a:rPr>
                        <a:t>那么可</a:t>
                      </a:r>
                      <a:r>
                        <a:rPr lang="en-US" sz="1800" b="0">
                          <a:latin typeface="Times New Roman" panose="02020603050405020304" pitchFamily="18" charset="0"/>
                          <a:cs typeface="Times New Roman" panose="02020603050405020304" pitchFamily="18" charset="0"/>
                        </a:rPr>
                        <a:t>用线性回归的思想求解；如果不能转化，</a:t>
                      </a:r>
                      <a:r>
                        <a:rPr lang="en-US" sz="1800" b="0">
                          <a:latin typeface="宋体" panose="02010600030101010101" pitchFamily="2" charset="-122"/>
                          <a:ea typeface="宋体" panose="02010600030101010101" pitchFamily="2" charset="-122"/>
                          <a:cs typeface="宋体" panose="02010600030101010101" pitchFamily="2" charset="-122"/>
                        </a:rPr>
                        <a:t>那么可</a:t>
                      </a:r>
                      <a:r>
                        <a:rPr lang="en-US" sz="1800" b="0">
                          <a:latin typeface="Times New Roman" panose="02020603050405020304" pitchFamily="18" charset="0"/>
                          <a:cs typeface="Times New Roman" panose="02020603050405020304" pitchFamily="18" charset="0"/>
                        </a:rPr>
                        <a:t>用非线性最小二乘</a:t>
                      </a:r>
                      <a:r>
                        <a:rPr lang="en-US" sz="1800" b="0">
                          <a:latin typeface="宋体" panose="02010600030101010101" pitchFamily="2" charset="-122"/>
                          <a:ea typeface="宋体" panose="02010600030101010101" pitchFamily="2" charset="-122"/>
                          <a:cs typeface="宋体" panose="02010600030101010101" pitchFamily="2" charset="-122"/>
                        </a:rPr>
                        <a:t>估计</a:t>
                      </a:r>
                      <a:r>
                        <a:rPr lang="en-US" sz="1800" b="0">
                          <a:latin typeface="Times New Roman" panose="02020603050405020304" pitchFamily="18" charset="0"/>
                          <a:cs typeface="Times New Roman" panose="02020603050405020304" pitchFamily="18" charset="0"/>
                        </a:rPr>
                        <a:t>法求解</a:t>
                      </a:r>
                      <a:endParaRPr lang="en-US" alt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2"/>
                  </a:ext>
                </a:extLst>
              </a:tr>
            </a:tbl>
          </a:graphicData>
        </a:graphic>
      </p:graphicFrame>
      <p:sp>
        <p:nvSpPr>
          <p:cNvPr id="22530" name="内容占位符 1"/>
          <p:cNvSpPr>
            <a:spLocks noGrp="1"/>
          </p:cNvSpPr>
          <p:nvPr/>
        </p:nvSpPr>
        <p:spPr>
          <a:xfrm>
            <a:off x="541929" y="1039292"/>
            <a:ext cx="11107601" cy="4339721"/>
          </a:xfrm>
          <a:prstGeom prst="rect">
            <a:avLst/>
          </a:prstGeom>
          <a:noFill/>
          <a:ln>
            <a:noFill/>
          </a:ln>
        </p:spPr>
        <p:txBody>
          <a:bodyPr vert="horz" wrap="square" lIns="91440" tIns="45720" rIns="91440" bIns="45720" numCol="1" anchor="t" anchorCtr="0" compatLnSpc="1">
            <a:noAutofit/>
          </a:bodyPr>
          <a:lstStyle>
            <a:lvl1pPr marL="362585" indent="-362585" algn="l" rtl="0" eaLnBrk="1" fontAlgn="base" hangingPunct="1">
              <a:lnSpc>
                <a:spcPct val="150000"/>
              </a:lnSpc>
              <a:spcBef>
                <a:spcPct val="20000"/>
              </a:spcBef>
              <a:spcAft>
                <a:spcPct val="0"/>
              </a:spcAft>
              <a:buClr>
                <a:srgbClr val="032089"/>
              </a:buClr>
              <a:buFont typeface="Wingdings" panose="05000000000000000000" pitchFamily="2" charset="2"/>
              <a:buChar char="Ø"/>
              <a:defRPr sz="1800" b="0" baseline="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86130" indent="-301625" algn="l" rtl="0" eaLnBrk="1" fontAlgn="base" hangingPunct="1">
              <a:lnSpc>
                <a:spcPct val="130000"/>
              </a:lnSpc>
              <a:spcBef>
                <a:spcPct val="20000"/>
              </a:spcBef>
              <a:spcAft>
                <a:spcPct val="0"/>
              </a:spcAft>
              <a:buClr>
                <a:srgbClr val="032089"/>
              </a:buClr>
              <a:buFont typeface="Wingdings" panose="05000000000000000000" pitchFamily="2" charset="2"/>
              <a:buChar char="l"/>
              <a:defRPr sz="2330" b="0">
                <a:solidFill>
                  <a:schemeClr val="tx1"/>
                </a:solidFill>
                <a:latin typeface="微软雅黑" panose="020B0503020204020204" charset="-122"/>
                <a:ea typeface="微软雅黑" panose="020B0503020204020204" charset="-122"/>
              </a:defRPr>
            </a:lvl2pPr>
            <a:lvl3pPr marL="1208405" indent="-241300" algn="l" rtl="0" eaLnBrk="1" fontAlgn="base" hangingPunct="1">
              <a:spcBef>
                <a:spcPct val="20000"/>
              </a:spcBef>
              <a:spcAft>
                <a:spcPct val="0"/>
              </a:spcAft>
              <a:buFont typeface="Arial" panose="020B0604020202020204" pitchFamily="34" charset="0"/>
              <a:buChar char="•"/>
              <a:defRPr sz="1905" b="0">
                <a:solidFill>
                  <a:schemeClr val="tx1"/>
                </a:solidFill>
                <a:latin typeface="微软雅黑" panose="020B0503020204020204" charset="-122"/>
                <a:ea typeface="微软雅黑" panose="020B0503020204020204" charset="-122"/>
              </a:defRPr>
            </a:lvl3pPr>
            <a:lvl4pPr marL="1692275" indent="-241300" algn="l" rtl="0" eaLnBrk="1" fontAlgn="base" hangingPunct="1">
              <a:spcBef>
                <a:spcPct val="20000"/>
              </a:spcBef>
              <a:spcAft>
                <a:spcPct val="0"/>
              </a:spcAft>
              <a:buFont typeface="Arial" panose="020B0604020202020204" pitchFamily="34" charset="0"/>
              <a:buChar char="–"/>
              <a:defRPr sz="1905" b="0">
                <a:solidFill>
                  <a:schemeClr val="tx1"/>
                </a:solidFill>
                <a:latin typeface="微软雅黑" panose="020B0503020204020204" charset="-122"/>
                <a:ea typeface="微软雅黑" panose="020B0503020204020204" charset="-122"/>
              </a:defRPr>
            </a:lvl4pPr>
            <a:lvl5pPr marL="2176780" indent="-241300" algn="l" rtl="0" eaLnBrk="1" fontAlgn="base" hangingPunct="1">
              <a:spcBef>
                <a:spcPct val="20000"/>
              </a:spcBef>
              <a:spcAft>
                <a:spcPct val="0"/>
              </a:spcAft>
              <a:buFont typeface="Arial" panose="020B0604020202020204" pitchFamily="34" charset="0"/>
              <a:buChar char="»"/>
              <a:defRPr sz="1905" b="0">
                <a:solidFill>
                  <a:schemeClr val="tx1"/>
                </a:solidFill>
                <a:latin typeface="微软雅黑" panose="020B0503020204020204" charset="-122"/>
                <a:ea typeface="微软雅黑" panose="020B0503020204020204" charset="-122"/>
              </a:defRPr>
            </a:lvl5pPr>
            <a:lvl6pPr marL="2660650" indent="-241935" algn="l" rtl="0" eaLnBrk="1" fontAlgn="base" hangingPunct="1">
              <a:spcBef>
                <a:spcPct val="20000"/>
              </a:spcBef>
              <a:spcAft>
                <a:spcPct val="0"/>
              </a:spcAft>
              <a:buFont typeface="Arial" panose="020B0604020202020204" pitchFamily="34" charset="0"/>
              <a:buChar char="»"/>
              <a:defRPr sz="2115">
                <a:solidFill>
                  <a:schemeClr val="tx1"/>
                </a:solidFill>
                <a:latin typeface="+mn-lt"/>
                <a:ea typeface="+mn-ea"/>
              </a:defRPr>
            </a:lvl6pPr>
            <a:lvl7pPr marL="3144520" indent="-241935" algn="l" rtl="0" eaLnBrk="1" fontAlgn="base" hangingPunct="1">
              <a:spcBef>
                <a:spcPct val="20000"/>
              </a:spcBef>
              <a:spcAft>
                <a:spcPct val="0"/>
              </a:spcAft>
              <a:buFont typeface="Arial" panose="020B0604020202020204" pitchFamily="34" charset="0"/>
              <a:buChar char="»"/>
              <a:defRPr sz="2115">
                <a:solidFill>
                  <a:schemeClr val="tx1"/>
                </a:solidFill>
                <a:latin typeface="+mn-lt"/>
                <a:ea typeface="+mn-ea"/>
              </a:defRPr>
            </a:lvl7pPr>
            <a:lvl8pPr marL="3628390" indent="-241935" algn="l" rtl="0" eaLnBrk="1" fontAlgn="base" hangingPunct="1">
              <a:spcBef>
                <a:spcPct val="20000"/>
              </a:spcBef>
              <a:spcAft>
                <a:spcPct val="0"/>
              </a:spcAft>
              <a:buFont typeface="Arial" panose="020B0604020202020204" pitchFamily="34" charset="0"/>
              <a:buChar char="»"/>
              <a:defRPr sz="2115">
                <a:solidFill>
                  <a:schemeClr val="tx1"/>
                </a:solidFill>
                <a:latin typeface="+mn-lt"/>
                <a:ea typeface="+mn-ea"/>
              </a:defRPr>
            </a:lvl8pPr>
            <a:lvl9pPr marL="4112260" indent="-241935" algn="l" rtl="0" eaLnBrk="1" fontAlgn="base" hangingPunct="1">
              <a:spcBef>
                <a:spcPct val="20000"/>
              </a:spcBef>
              <a:spcAft>
                <a:spcPct val="0"/>
              </a:spcAft>
              <a:buFont typeface="Arial" panose="020B0604020202020204" pitchFamily="34" charset="0"/>
              <a:buChar char="»"/>
              <a:defRPr sz="2115">
                <a:solidFill>
                  <a:schemeClr val="tx1"/>
                </a:solidFill>
                <a:latin typeface="+mn-lt"/>
                <a:ea typeface="+mn-ea"/>
              </a:defRPr>
            </a:lvl9pPr>
          </a:lstStyle>
          <a:p>
            <a:pPr marL="361950" indent="-361950"/>
            <a:r>
              <a:rPr lang="en-US" altLang="zh-CN" dirty="0"/>
              <a:t> 在回归模型中，自变量与因变量具有相关关系，自变量的值是已知的，因变量是要预测的。</a:t>
            </a:r>
          </a:p>
          <a:p>
            <a:pPr marL="361950" indent="-361950"/>
            <a:r>
              <a:rPr lang="en-US" altLang="zh-CN" dirty="0"/>
              <a:t>回归算法的实现步骤和分类算法基本相同，分为学习和预测两个步骤。</a:t>
            </a:r>
          </a:p>
          <a:p>
            <a:pPr marL="361950" indent="-361950"/>
            <a:r>
              <a:rPr lang="en-US" altLang="zh-CN" dirty="0"/>
              <a:t>学习是通过训练样本数据来拟合回归方程的；</a:t>
            </a:r>
          </a:p>
          <a:p>
            <a:pPr marL="361950" indent="-361950"/>
            <a:r>
              <a:rPr lang="en-US" altLang="zh-CN" dirty="0"/>
              <a:t>预测则是利用学习过程中拟合出的回归方程，将测试数据放入方程中求出预测值。</a:t>
            </a:r>
          </a:p>
          <a:p>
            <a:pPr marL="361950" indent="-361950"/>
            <a:r>
              <a:rPr lang="en-US" altLang="zh-CN" dirty="0"/>
              <a:t>常用的回归模型如下表所示。</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2530">
                                            <p:txEl>
                                              <p:pRg st="1" end="1"/>
                                            </p:txEl>
                                          </p:spTgt>
                                        </p:tgtEl>
                                        <p:attrNameLst>
                                          <p:attrName>style.visibility</p:attrName>
                                        </p:attrNameLst>
                                      </p:cBhvr>
                                      <p:to>
                                        <p:strVal val="visible"/>
                                      </p:to>
                                    </p:set>
                                    <p:anim calcmode="lin" valueType="num">
                                      <p:cBhvr additive="base">
                                        <p:cTn id="7" dur="500" fill="hold"/>
                                        <p:tgtEl>
                                          <p:spTgt spid="22530">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253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2530">
                                            <p:txEl>
                                              <p:pRg st="2" end="2"/>
                                            </p:txEl>
                                          </p:spTgt>
                                        </p:tgtEl>
                                        <p:attrNameLst>
                                          <p:attrName>style.visibility</p:attrName>
                                        </p:attrNameLst>
                                      </p:cBhvr>
                                      <p:to>
                                        <p:strVal val="visible"/>
                                      </p:to>
                                    </p:set>
                                    <p:anim calcmode="lin" valueType="num">
                                      <p:cBhvr additive="base">
                                        <p:cTn id="13" dur="500" fill="hold"/>
                                        <p:tgtEl>
                                          <p:spTgt spid="22530">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253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2530">
                                            <p:txEl>
                                              <p:pRg st="3" end="3"/>
                                            </p:txEl>
                                          </p:spTgt>
                                        </p:tgtEl>
                                        <p:attrNameLst>
                                          <p:attrName>style.visibility</p:attrName>
                                        </p:attrNameLst>
                                      </p:cBhvr>
                                      <p:to>
                                        <p:strVal val="visible"/>
                                      </p:to>
                                    </p:set>
                                    <p:anim calcmode="lin" valueType="num">
                                      <p:cBhvr additive="base">
                                        <p:cTn id="19" dur="500" fill="hold"/>
                                        <p:tgtEl>
                                          <p:spTgt spid="22530">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2530">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2530">
                                            <p:txEl>
                                              <p:pRg st="4" end="4"/>
                                            </p:txEl>
                                          </p:spTgt>
                                        </p:tgtEl>
                                        <p:attrNameLst>
                                          <p:attrName>style.visibility</p:attrName>
                                        </p:attrNameLst>
                                      </p:cBhvr>
                                      <p:to>
                                        <p:strVal val="visible"/>
                                      </p:to>
                                    </p:set>
                                    <p:anim calcmode="lin" valueType="num">
                                      <p:cBhvr additive="base">
                                        <p:cTn id="25" dur="500" fill="hold"/>
                                        <p:tgtEl>
                                          <p:spTgt spid="22530">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2530">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blinds(horizontal)">
                                      <p:cBhvr>
                                        <p:cTn id="3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使用sklearn</a:t>
            </a:r>
            <a:r>
              <a:rPr lang="zh-CN" altLang="en-US" dirty="0">
                <a:sym typeface="+mn-ea"/>
              </a:rPr>
              <a:t>估计器构建线性回归模型</a:t>
            </a:r>
            <a:endParaRPr lang="zh-CN" altLang="en-US" dirty="0"/>
          </a:p>
        </p:txBody>
      </p:sp>
      <p:sp>
        <p:nvSpPr>
          <p:cNvPr id="7" name="内容占位符 6"/>
          <p:cNvSpPr>
            <a:spLocks noGrp="1"/>
          </p:cNvSpPr>
          <p:nvPr>
            <p:ph idx="1"/>
          </p:nvPr>
        </p:nvSpPr>
        <p:spPr>
          <a:xfrm>
            <a:off x="423545" y="1226185"/>
            <a:ext cx="11107420" cy="4827270"/>
          </a:xfrm>
        </p:spPr>
        <p:txBody>
          <a:bodyPr/>
          <a:lstStyle/>
          <a:p>
            <a:pPr marL="363855" indent="0" latinLnBrk="0">
              <a:spcBef>
                <a:spcPts val="0"/>
              </a:spcBef>
              <a:buNone/>
            </a:pPr>
            <a:r>
              <a:rPr lang="zh-CN" altLang="en-US" dirty="0">
                <a:sym typeface="+mn-ea"/>
              </a:rPr>
              <a:t>常用的回归模型</a:t>
            </a:r>
            <a:r>
              <a:rPr lang="zh-CN" altLang="en-US"/>
              <a:t>续表。</a:t>
            </a:r>
          </a:p>
          <a:p>
            <a:pPr marL="0" indent="0">
              <a:buNone/>
            </a:pPr>
            <a:endParaRPr lang="zh-CN" altLang="en-US"/>
          </a:p>
          <a:p>
            <a:pPr marL="0" indent="0">
              <a:buNone/>
            </a:pPr>
            <a:endParaRPr lang="zh-CN" altLang="en-US"/>
          </a:p>
          <a:p>
            <a:pPr marL="0" indent="0">
              <a:buNone/>
            </a:pPr>
            <a:endParaRPr lang="zh-CN" altLang="en-US"/>
          </a:p>
        </p:txBody>
      </p:sp>
      <p:graphicFrame>
        <p:nvGraphicFramePr>
          <p:cNvPr id="4" name="表格 3"/>
          <p:cNvGraphicFramePr/>
          <p:nvPr>
            <p:custDataLst>
              <p:tags r:id="rId1"/>
            </p:custDataLst>
          </p:nvPr>
        </p:nvGraphicFramePr>
        <p:xfrm>
          <a:off x="1005840" y="1844040"/>
          <a:ext cx="10180955" cy="3170555"/>
        </p:xfrm>
        <a:graphic>
          <a:graphicData uri="http://schemas.openxmlformats.org/drawingml/2006/table">
            <a:tbl>
              <a:tblPr firstRow="1" bandRow="1">
                <a:tableStyleId>{5C22544A-7EE6-4342-B048-85BDC9FD1C3A}</a:tableStyleId>
              </a:tblPr>
              <a:tblGrid>
                <a:gridCol w="1380490">
                  <a:extLst>
                    <a:ext uri="{9D8B030D-6E8A-4147-A177-3AD203B41FA5}">
                      <a16:colId xmlns:a16="http://schemas.microsoft.com/office/drawing/2014/main" val="20000"/>
                    </a:ext>
                  </a:extLst>
                </a:gridCol>
                <a:gridCol w="2459990">
                  <a:extLst>
                    <a:ext uri="{9D8B030D-6E8A-4147-A177-3AD203B41FA5}">
                      <a16:colId xmlns:a16="http://schemas.microsoft.com/office/drawing/2014/main" val="20001"/>
                    </a:ext>
                  </a:extLst>
                </a:gridCol>
                <a:gridCol w="6340475">
                  <a:extLst>
                    <a:ext uri="{9D8B030D-6E8A-4147-A177-3AD203B41FA5}">
                      <a16:colId xmlns:a16="http://schemas.microsoft.com/office/drawing/2014/main" val="20002"/>
                    </a:ext>
                  </a:extLst>
                </a:gridCol>
              </a:tblGrid>
              <a:tr h="466090">
                <a:tc>
                  <a:txBody>
                    <a:bodyPr/>
                    <a:lstStyle/>
                    <a:p>
                      <a:pPr algn="ctr">
                        <a:buNone/>
                      </a:pPr>
                      <a:r>
                        <a:rPr lang="zh-CN" altLang="en-US" sz="1800"/>
                        <a:t>模块名称</a:t>
                      </a:r>
                    </a:p>
                  </a:txBody>
                  <a:tcPr/>
                </a:tc>
                <a:tc>
                  <a:txBody>
                    <a:bodyPr/>
                    <a:lstStyle/>
                    <a:p>
                      <a:pPr algn="ctr">
                        <a:buNone/>
                      </a:pPr>
                      <a:r>
                        <a:rPr lang="zh-CN" altLang="en-US" sz="1800" dirty="0"/>
                        <a:t>函数名称</a:t>
                      </a:r>
                    </a:p>
                  </a:txBody>
                  <a:tcPr/>
                </a:tc>
                <a:tc>
                  <a:txBody>
                    <a:bodyPr/>
                    <a:lstStyle/>
                    <a:p>
                      <a:pPr algn="ctr">
                        <a:buNone/>
                      </a:pPr>
                      <a:r>
                        <a:rPr lang="zh-CN" altLang="en-US" sz="1800" dirty="0"/>
                        <a:t>算法名称</a:t>
                      </a:r>
                    </a:p>
                  </a:txBody>
                  <a:tcPr/>
                </a:tc>
                <a:extLst>
                  <a:ext uri="{0D108BD9-81ED-4DB2-BD59-A6C34878D82A}">
                    <a16:rowId xmlns:a16="http://schemas.microsoft.com/office/drawing/2014/main" val="10000"/>
                  </a:ext>
                </a:extLst>
              </a:tr>
              <a:tr h="795020">
                <a:tc>
                  <a:txBody>
                    <a:bodyPr/>
                    <a:lstStyle/>
                    <a:p>
                      <a:pPr indent="0">
                        <a:buNone/>
                      </a:pPr>
                      <a:r>
                        <a:rPr lang="en-US" sz="1800" b="0">
                          <a:latin typeface="Times New Roman" panose="02020603050405020304" pitchFamily="18" charset="0"/>
                          <a:cs typeface="Times New Roman" panose="02020603050405020304" pitchFamily="18" charset="0"/>
                        </a:rPr>
                        <a:t>Logistic回归</a:t>
                      </a:r>
                      <a:endParaRPr lang="en-US" alt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indent="0">
                        <a:buNone/>
                      </a:pPr>
                      <a:r>
                        <a:rPr lang="en-US" sz="1800" b="0">
                          <a:latin typeface="Times New Roman" panose="02020603050405020304" pitchFamily="18" charset="0"/>
                          <a:cs typeface="Times New Roman" panose="02020603050405020304" pitchFamily="18" charset="0"/>
                        </a:rPr>
                        <a:t>因变量一般有1</a:t>
                      </a:r>
                      <a:r>
                        <a:rPr lang="en-US" sz="1800" b="0">
                          <a:latin typeface="宋体" panose="02010600030101010101" pitchFamily="2" charset="-122"/>
                          <a:ea typeface="宋体" panose="02010600030101010101" pitchFamily="2" charset="-122"/>
                          <a:cs typeface="宋体" panose="02010600030101010101" pitchFamily="2" charset="-122"/>
                        </a:rPr>
                        <a:t>和</a:t>
                      </a:r>
                      <a:r>
                        <a:rPr lang="en-US" sz="1800" b="0">
                          <a:latin typeface="Times New Roman" panose="02020603050405020304" pitchFamily="18" charset="0"/>
                          <a:cs typeface="Times New Roman" panose="02020603050405020304" pitchFamily="18" charset="0"/>
                        </a:rPr>
                        <a:t>0（是与否）两种取值</a:t>
                      </a:r>
                      <a:endParaRPr lang="en-US" alt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indent="0">
                        <a:buNone/>
                      </a:pPr>
                      <a:r>
                        <a:rPr lang="en-US" sz="1800" b="0">
                          <a:latin typeface="Times New Roman" panose="02020603050405020304" pitchFamily="18" charset="0"/>
                          <a:cs typeface="Times New Roman" panose="02020603050405020304" pitchFamily="18" charset="0"/>
                        </a:rPr>
                        <a:t>利用Logistic函数将因变量的取值范围控制在0</a:t>
                      </a:r>
                      <a:r>
                        <a:rPr lang="en-US" sz="1800" b="0">
                          <a:latin typeface="宋体" panose="02010600030101010101" pitchFamily="2" charset="-122"/>
                          <a:ea typeface="宋体" panose="02010600030101010101" pitchFamily="2" charset="-122"/>
                          <a:cs typeface="宋体" panose="02010600030101010101" pitchFamily="2" charset="-122"/>
                        </a:rPr>
                        <a:t>～</a:t>
                      </a:r>
                      <a:r>
                        <a:rPr lang="en-US" sz="1800" b="0">
                          <a:latin typeface="Times New Roman" panose="02020603050405020304" pitchFamily="18" charset="0"/>
                          <a:cs typeface="Times New Roman" panose="02020603050405020304" pitchFamily="18" charset="0"/>
                        </a:rPr>
                        <a:t>1</a:t>
                      </a:r>
                      <a:r>
                        <a:rPr lang="en-US" sz="1800" b="0">
                          <a:latin typeface="宋体" panose="02010600030101010101" pitchFamily="2" charset="-122"/>
                          <a:ea typeface="宋体" panose="02010600030101010101" pitchFamily="2" charset="-122"/>
                          <a:cs typeface="宋体" panose="02010600030101010101" pitchFamily="2" charset="-122"/>
                        </a:rPr>
                        <a:t>，</a:t>
                      </a:r>
                      <a:r>
                        <a:rPr lang="en-US" sz="1800" b="0">
                          <a:latin typeface="Times New Roman" panose="02020603050405020304" pitchFamily="18" charset="0"/>
                          <a:cs typeface="Times New Roman" panose="02020603050405020304" pitchFamily="18" charset="0"/>
                        </a:rPr>
                        <a:t>表示取值为1的概率</a:t>
                      </a:r>
                      <a:endParaRPr lang="en-US" alt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1"/>
                  </a:ext>
                </a:extLst>
              </a:tr>
              <a:tr h="795020">
                <a:tc>
                  <a:txBody>
                    <a:bodyPr/>
                    <a:lstStyle/>
                    <a:p>
                      <a:pPr indent="0">
                        <a:buNone/>
                      </a:pPr>
                      <a:r>
                        <a:rPr lang="en-US" sz="1800" b="0">
                          <a:latin typeface="Times New Roman" panose="02020603050405020304" pitchFamily="18" charset="0"/>
                          <a:cs typeface="Times New Roman" panose="02020603050405020304" pitchFamily="18" charset="0"/>
                        </a:rPr>
                        <a:t>岭回归</a:t>
                      </a:r>
                      <a:endParaRPr lang="en-US" alt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indent="0">
                        <a:buNone/>
                      </a:pPr>
                      <a:r>
                        <a:rPr lang="en-US" sz="1800" b="0">
                          <a:latin typeface="Times New Roman" panose="02020603050405020304" pitchFamily="18" charset="0"/>
                          <a:cs typeface="Times New Roman" panose="02020603050405020304" pitchFamily="18" charset="0"/>
                        </a:rPr>
                        <a:t>参与建模的自变量之间具有多重共线性</a:t>
                      </a:r>
                      <a:endParaRPr lang="en-US" alt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indent="0">
                        <a:buNone/>
                      </a:pPr>
                      <a:r>
                        <a:rPr lang="en-US" sz="1800" b="0">
                          <a:latin typeface="Times New Roman" panose="02020603050405020304" pitchFamily="18" charset="0"/>
                          <a:cs typeface="Times New Roman" panose="02020603050405020304" pitchFamily="18" charset="0"/>
                        </a:rPr>
                        <a:t>是一种改进最小二乘估计</a:t>
                      </a:r>
                      <a:r>
                        <a:rPr lang="en-US" sz="1800" b="0">
                          <a:latin typeface="宋体" panose="02010600030101010101" pitchFamily="2" charset="-122"/>
                          <a:ea typeface="宋体" panose="02010600030101010101" pitchFamily="2" charset="-122"/>
                          <a:cs typeface="宋体" panose="02010600030101010101" pitchFamily="2" charset="-122"/>
                        </a:rPr>
                        <a:t>法</a:t>
                      </a:r>
                      <a:r>
                        <a:rPr lang="en-US" sz="1800" b="0">
                          <a:latin typeface="Times New Roman" panose="02020603050405020304" pitchFamily="18" charset="0"/>
                          <a:cs typeface="Times New Roman" panose="02020603050405020304" pitchFamily="18" charset="0"/>
                        </a:rPr>
                        <a:t>的方法</a:t>
                      </a:r>
                      <a:endParaRPr lang="en-US" alt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2"/>
                  </a:ext>
                </a:extLst>
              </a:tr>
              <a:tr h="1114425">
                <a:tc>
                  <a:txBody>
                    <a:bodyPr/>
                    <a:lstStyle/>
                    <a:p>
                      <a:pPr indent="0">
                        <a:buNone/>
                      </a:pPr>
                      <a:r>
                        <a:rPr lang="en-US" sz="1800" b="0">
                          <a:latin typeface="Times New Roman" panose="02020603050405020304" pitchFamily="18" charset="0"/>
                          <a:cs typeface="Times New Roman" panose="02020603050405020304" pitchFamily="18" charset="0"/>
                        </a:rPr>
                        <a:t>主成分回归</a:t>
                      </a:r>
                      <a:endParaRPr lang="en-US" alt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indent="0">
                        <a:buNone/>
                      </a:pPr>
                      <a:r>
                        <a:rPr lang="en-US" sz="1800" b="0">
                          <a:latin typeface="Times New Roman" panose="02020603050405020304" pitchFamily="18" charset="0"/>
                          <a:cs typeface="Times New Roman" panose="02020603050405020304" pitchFamily="18" charset="0"/>
                        </a:rPr>
                        <a:t>参与建模的自变量之间具有多重共线性</a:t>
                      </a:r>
                      <a:endParaRPr lang="en-US" alt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indent="0">
                        <a:buNone/>
                      </a:pPr>
                      <a:r>
                        <a:rPr lang="en-US" sz="1800" b="0">
                          <a:latin typeface="Times New Roman" panose="02020603050405020304" pitchFamily="18" charset="0"/>
                          <a:cs typeface="Times New Roman" panose="02020603050405020304" pitchFamily="18" charset="0"/>
                        </a:rPr>
                        <a:t>主成分回归是根据主成分分析的思想提出来的，是对最小二乘</a:t>
                      </a:r>
                      <a:r>
                        <a:rPr lang="en-US" sz="1800" b="0">
                          <a:latin typeface="宋体" panose="02010600030101010101" pitchFamily="2" charset="-122"/>
                          <a:ea typeface="宋体" panose="02010600030101010101" pitchFamily="2" charset="-122"/>
                          <a:cs typeface="宋体" panose="02010600030101010101" pitchFamily="2" charset="-122"/>
                        </a:rPr>
                        <a:t>估计</a:t>
                      </a:r>
                      <a:r>
                        <a:rPr lang="en-US" sz="1800" b="0">
                          <a:latin typeface="Times New Roman" panose="02020603050405020304" pitchFamily="18" charset="0"/>
                          <a:cs typeface="Times New Roman" panose="02020603050405020304" pitchFamily="18" charset="0"/>
                        </a:rPr>
                        <a:t>法的一种改进，它是参数估计的一种有偏估计。可以消除自变量之间的多重共线性</a:t>
                      </a:r>
                      <a:endParaRPr lang="en-US" alt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3"/>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使用</a:t>
            </a:r>
            <a:r>
              <a:rPr lang="en-US" altLang="zh-CN" dirty="0"/>
              <a:t>sklearn</a:t>
            </a:r>
            <a:r>
              <a:rPr lang="zh-CN" altLang="en-US" dirty="0"/>
              <a:t>估计器构建线性回归模型</a:t>
            </a:r>
          </a:p>
        </p:txBody>
      </p:sp>
      <p:sp>
        <p:nvSpPr>
          <p:cNvPr id="6" name="内容占位符 5"/>
          <p:cNvSpPr>
            <a:spLocks noGrp="1"/>
          </p:cNvSpPr>
          <p:nvPr>
            <p:ph idx="1"/>
          </p:nvPr>
        </p:nvSpPr>
        <p:spPr>
          <a:xfrm>
            <a:off x="423545" y="1036955"/>
            <a:ext cx="11107420" cy="5016500"/>
          </a:xfrm>
        </p:spPr>
        <p:txBody>
          <a:bodyPr/>
          <a:lstStyle/>
          <a:p>
            <a:pPr marL="363855" indent="0" latinLnBrk="0">
              <a:spcBef>
                <a:spcPts val="0"/>
              </a:spcBef>
              <a:buNone/>
            </a:pPr>
            <a:r>
              <a:rPr lang="zh-CN" altLang="en-US" dirty="0"/>
              <a:t>sklearn库内部有不少回归算法，常用的如下表所示。</a:t>
            </a:r>
          </a:p>
        </p:txBody>
      </p:sp>
      <p:graphicFrame>
        <p:nvGraphicFramePr>
          <p:cNvPr id="4" name="表格 3"/>
          <p:cNvGraphicFramePr/>
          <p:nvPr>
            <p:custDataLst>
              <p:tags r:id="rId1"/>
            </p:custDataLst>
          </p:nvPr>
        </p:nvGraphicFramePr>
        <p:xfrm>
          <a:off x="2800985" y="1675130"/>
          <a:ext cx="6590030" cy="4337685"/>
        </p:xfrm>
        <a:graphic>
          <a:graphicData uri="http://schemas.openxmlformats.org/drawingml/2006/table">
            <a:tbl>
              <a:tblPr firstRow="1" bandRow="1">
                <a:tableStyleId>{5C22544A-7EE6-4342-B048-85BDC9FD1C3A}</a:tableStyleId>
              </a:tblPr>
              <a:tblGrid>
                <a:gridCol w="1449070">
                  <a:extLst>
                    <a:ext uri="{9D8B030D-6E8A-4147-A177-3AD203B41FA5}">
                      <a16:colId xmlns:a16="http://schemas.microsoft.com/office/drawing/2014/main" val="20000"/>
                    </a:ext>
                  </a:extLst>
                </a:gridCol>
                <a:gridCol w="3166110">
                  <a:extLst>
                    <a:ext uri="{9D8B030D-6E8A-4147-A177-3AD203B41FA5}">
                      <a16:colId xmlns:a16="http://schemas.microsoft.com/office/drawing/2014/main" val="20001"/>
                    </a:ext>
                  </a:extLst>
                </a:gridCol>
                <a:gridCol w="1974850">
                  <a:extLst>
                    <a:ext uri="{9D8B030D-6E8A-4147-A177-3AD203B41FA5}">
                      <a16:colId xmlns:a16="http://schemas.microsoft.com/office/drawing/2014/main" val="20002"/>
                    </a:ext>
                  </a:extLst>
                </a:gridCol>
              </a:tblGrid>
              <a:tr h="375920">
                <a:tc>
                  <a:txBody>
                    <a:bodyPr/>
                    <a:lstStyle/>
                    <a:p>
                      <a:pPr algn="ctr">
                        <a:buNone/>
                      </a:pPr>
                      <a:r>
                        <a:rPr lang="zh-CN" altLang="en-US" sz="1800"/>
                        <a:t>模块名称</a:t>
                      </a:r>
                    </a:p>
                  </a:txBody>
                  <a:tcPr/>
                </a:tc>
                <a:tc>
                  <a:txBody>
                    <a:bodyPr/>
                    <a:lstStyle/>
                    <a:p>
                      <a:pPr algn="ctr">
                        <a:buNone/>
                      </a:pPr>
                      <a:r>
                        <a:rPr lang="zh-CN" altLang="en-US" sz="1800" dirty="0"/>
                        <a:t>函数名称</a:t>
                      </a:r>
                    </a:p>
                  </a:txBody>
                  <a:tcPr/>
                </a:tc>
                <a:tc>
                  <a:txBody>
                    <a:bodyPr/>
                    <a:lstStyle/>
                    <a:p>
                      <a:pPr algn="ctr">
                        <a:buNone/>
                      </a:pPr>
                      <a:r>
                        <a:rPr lang="zh-CN" altLang="en-US" sz="1800" dirty="0"/>
                        <a:t>算法名称</a:t>
                      </a:r>
                    </a:p>
                  </a:txBody>
                  <a:tcPr/>
                </a:tc>
                <a:extLst>
                  <a:ext uri="{0D108BD9-81ED-4DB2-BD59-A6C34878D82A}">
                    <a16:rowId xmlns:a16="http://schemas.microsoft.com/office/drawing/2014/main" val="10000"/>
                  </a:ext>
                </a:extLst>
              </a:tr>
              <a:tr h="641985">
                <a:tc>
                  <a:txBody>
                    <a:bodyPr/>
                    <a:lstStyle/>
                    <a:p>
                      <a:pPr indent="0">
                        <a:buNone/>
                      </a:pPr>
                      <a:r>
                        <a:rPr lang="en-US" sz="1800" b="0">
                          <a:latin typeface="Times New Roman" panose="02020603050405020304" pitchFamily="18" charset="0"/>
                          <a:cs typeface="Times New Roman" panose="02020603050405020304" pitchFamily="18" charset="0"/>
                        </a:rPr>
                        <a:t>linear_model</a:t>
                      </a:r>
                      <a:endParaRPr lang="en-US" alt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indent="0">
                        <a:buNone/>
                      </a:pPr>
                      <a:r>
                        <a:rPr lang="en-US" sz="1800" b="0">
                          <a:latin typeface="宋体" panose="02010600030101010101" pitchFamily="2" charset="-122"/>
                          <a:ea typeface="宋体" panose="02010600030101010101" pitchFamily="2" charset="-122"/>
                          <a:cs typeface="宋体" panose="02010600030101010101" pitchFamily="2" charset="-122"/>
                        </a:rPr>
                        <a:t>LinearRegression</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indent="0">
                        <a:buNone/>
                      </a:pPr>
                      <a:r>
                        <a:rPr lang="en-US" sz="1800" b="0">
                          <a:latin typeface="宋体" panose="02010600030101010101" pitchFamily="2" charset="-122"/>
                          <a:ea typeface="宋体" panose="02010600030101010101" pitchFamily="2" charset="-122"/>
                          <a:cs typeface="宋体" panose="02010600030101010101" pitchFamily="2" charset="-122"/>
                        </a:rPr>
                        <a:t>线性回归</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10001"/>
                  </a:ext>
                </a:extLst>
              </a:tr>
              <a:tr h="584835">
                <a:tc>
                  <a:txBody>
                    <a:bodyPr/>
                    <a:lstStyle/>
                    <a:p>
                      <a:pPr indent="0">
                        <a:buNone/>
                      </a:pPr>
                      <a:r>
                        <a:rPr lang="en-US" sz="1800" b="0">
                          <a:latin typeface="宋体" panose="02010600030101010101" pitchFamily="2" charset="-122"/>
                          <a:ea typeface="宋体" panose="02010600030101010101" pitchFamily="2" charset="-122"/>
                          <a:cs typeface="宋体" panose="02010600030101010101" pitchFamily="2" charset="-122"/>
                        </a:rPr>
                        <a:t>svm</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indent="0">
                        <a:buNone/>
                      </a:pPr>
                      <a:r>
                        <a:rPr lang="en-US" sz="1800" b="0">
                          <a:latin typeface="宋体" panose="02010600030101010101" pitchFamily="2" charset="-122"/>
                          <a:ea typeface="宋体" panose="02010600030101010101" pitchFamily="2" charset="-122"/>
                          <a:cs typeface="宋体" panose="02010600030101010101" pitchFamily="2" charset="-122"/>
                        </a:rPr>
                        <a:t>SVR</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indent="0">
                        <a:buNone/>
                      </a:pPr>
                      <a:r>
                        <a:rPr lang="en-US" sz="1800" b="0">
                          <a:latin typeface="宋体" panose="02010600030101010101" pitchFamily="2" charset="-122"/>
                          <a:ea typeface="宋体" panose="02010600030101010101" pitchFamily="2" charset="-122"/>
                          <a:cs typeface="宋体" panose="02010600030101010101" pitchFamily="2" charset="-122"/>
                        </a:rPr>
                        <a:t>支持向量回归</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10002"/>
                  </a:ext>
                </a:extLst>
              </a:tr>
              <a:tr h="683895">
                <a:tc>
                  <a:txBody>
                    <a:bodyPr/>
                    <a:lstStyle/>
                    <a:p>
                      <a:pPr indent="0">
                        <a:buNone/>
                      </a:pPr>
                      <a:r>
                        <a:rPr lang="en-US" sz="1800" b="0">
                          <a:latin typeface="宋体" panose="02010600030101010101" pitchFamily="2" charset="-122"/>
                          <a:ea typeface="宋体" panose="02010600030101010101" pitchFamily="2" charset="-122"/>
                          <a:cs typeface="宋体" panose="02010600030101010101" pitchFamily="2" charset="-122"/>
                        </a:rPr>
                        <a:t>neighbors</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indent="0">
                        <a:buNone/>
                      </a:pPr>
                      <a:r>
                        <a:rPr lang="en-US" sz="1800" b="0">
                          <a:latin typeface="Times New Roman" panose="02020603050405020304" pitchFamily="18" charset="0"/>
                          <a:cs typeface="Times New Roman" panose="02020603050405020304" pitchFamily="18" charset="0"/>
                        </a:rPr>
                        <a:t>KNeighbors</a:t>
                      </a:r>
                      <a:r>
                        <a:rPr lang="en-US" sz="1800" b="0">
                          <a:latin typeface="宋体" panose="02010600030101010101" pitchFamily="2" charset="-122"/>
                          <a:ea typeface="宋体" panose="02010600030101010101" pitchFamily="2" charset="-122"/>
                          <a:cs typeface="宋体" panose="02010600030101010101" pitchFamily="2" charset="-122"/>
                        </a:rPr>
                        <a:t>Regressor</a:t>
                      </a:r>
                      <a:endParaRPr lang="en-US" alt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indent="0">
                        <a:buNone/>
                      </a:pPr>
                      <a:r>
                        <a:rPr lang="en-US" sz="1800" b="0">
                          <a:latin typeface="宋体" panose="02010600030101010101" pitchFamily="2" charset="-122"/>
                          <a:ea typeface="宋体" panose="02010600030101010101" pitchFamily="2" charset="-122"/>
                          <a:cs typeface="宋体" panose="02010600030101010101" pitchFamily="2" charset="-122"/>
                        </a:rPr>
                        <a:t>最近邻回归</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10003"/>
                  </a:ext>
                </a:extLst>
              </a:tr>
              <a:tr h="683260">
                <a:tc>
                  <a:txBody>
                    <a:bodyPr/>
                    <a:lstStyle/>
                    <a:p>
                      <a:pPr indent="0">
                        <a:buNone/>
                      </a:pPr>
                      <a:r>
                        <a:rPr lang="en-US" sz="1800" b="0">
                          <a:latin typeface="宋体" panose="02010600030101010101" pitchFamily="2" charset="-122"/>
                          <a:ea typeface="宋体" panose="02010600030101010101" pitchFamily="2" charset="-122"/>
                          <a:cs typeface="宋体" panose="02010600030101010101" pitchFamily="2" charset="-122"/>
                        </a:rPr>
                        <a:t>tree</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indent="0">
                        <a:buNone/>
                      </a:pPr>
                      <a:r>
                        <a:rPr lang="en-US" sz="1800" b="0">
                          <a:latin typeface="Times New Roman" panose="02020603050405020304" pitchFamily="18" charset="0"/>
                          <a:cs typeface="Times New Roman" panose="02020603050405020304" pitchFamily="18" charset="0"/>
                        </a:rPr>
                        <a:t>DecisionTreeRegressor</a:t>
                      </a:r>
                      <a:endParaRPr lang="en-US" alt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indent="0">
                        <a:buNone/>
                      </a:pPr>
                      <a:r>
                        <a:rPr lang="en-US" sz="1800" b="0">
                          <a:latin typeface="宋体" panose="02010600030101010101" pitchFamily="2" charset="-122"/>
                          <a:ea typeface="宋体" panose="02010600030101010101" pitchFamily="2" charset="-122"/>
                          <a:cs typeface="宋体" panose="02010600030101010101" pitchFamily="2" charset="-122"/>
                        </a:rPr>
                        <a:t>回归决策树</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10004"/>
                  </a:ext>
                </a:extLst>
              </a:tr>
              <a:tr h="683895">
                <a:tc>
                  <a:txBody>
                    <a:bodyPr/>
                    <a:lstStyle/>
                    <a:p>
                      <a:pPr indent="0">
                        <a:buNone/>
                      </a:pPr>
                      <a:r>
                        <a:rPr lang="en-US" sz="1800" b="0">
                          <a:latin typeface="宋体" panose="02010600030101010101" pitchFamily="2" charset="-122"/>
                          <a:ea typeface="宋体" panose="02010600030101010101" pitchFamily="2" charset="-122"/>
                          <a:cs typeface="宋体" panose="02010600030101010101" pitchFamily="2" charset="-122"/>
                        </a:rPr>
                        <a:t>ensemble</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indent="0">
                        <a:buNone/>
                      </a:pPr>
                      <a:r>
                        <a:rPr lang="en-US" sz="1800" b="0">
                          <a:latin typeface="Times New Roman" panose="02020603050405020304" pitchFamily="18" charset="0"/>
                          <a:cs typeface="Times New Roman" panose="02020603050405020304" pitchFamily="18" charset="0"/>
                        </a:rPr>
                        <a:t>RandomForestRegressor</a:t>
                      </a:r>
                      <a:endParaRPr lang="en-US" alt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indent="0">
                        <a:buNone/>
                      </a:pPr>
                      <a:r>
                        <a:rPr lang="en-US" sz="1800" b="0">
                          <a:latin typeface="宋体" panose="02010600030101010101" pitchFamily="2" charset="-122"/>
                          <a:ea typeface="宋体" panose="02010600030101010101" pitchFamily="2" charset="-122"/>
                          <a:cs typeface="宋体" panose="02010600030101010101" pitchFamily="2" charset="-122"/>
                        </a:rPr>
                        <a:t>随机森林回归</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10005"/>
                  </a:ext>
                </a:extLst>
              </a:tr>
              <a:tr h="683895">
                <a:tc>
                  <a:txBody>
                    <a:bodyPr/>
                    <a:lstStyle/>
                    <a:p>
                      <a:pPr indent="0">
                        <a:buNone/>
                      </a:pPr>
                      <a:r>
                        <a:rPr lang="en-US" sz="2000" b="0">
                          <a:latin typeface="宋体" panose="02010600030101010101" pitchFamily="2" charset="-122"/>
                          <a:ea typeface="宋体" panose="02010600030101010101" pitchFamily="2" charset="-122"/>
                          <a:cs typeface="宋体" panose="02010600030101010101" pitchFamily="2" charset="-122"/>
                        </a:rPr>
                        <a:t>ensemble</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indent="0">
                        <a:buNone/>
                      </a:pPr>
                      <a:r>
                        <a:rPr lang="en-US" sz="2000" b="0">
                          <a:latin typeface="Times New Roman" panose="02020603050405020304" pitchFamily="18" charset="0"/>
                          <a:cs typeface="Times New Roman" panose="02020603050405020304" pitchFamily="18" charset="0"/>
                        </a:rPr>
                        <a:t>GradientBoosting</a:t>
                      </a:r>
                      <a:r>
                        <a:rPr lang="en-US" sz="2000" b="0">
                          <a:latin typeface="宋体" panose="02010600030101010101" pitchFamily="2" charset="-122"/>
                          <a:ea typeface="宋体" panose="02010600030101010101" pitchFamily="2" charset="-122"/>
                          <a:cs typeface="宋体" panose="02010600030101010101" pitchFamily="2" charset="-122"/>
                        </a:rPr>
                        <a:t>Regressor</a:t>
                      </a:r>
                      <a:endParaRPr lang="en-US" altLang="en-US" sz="20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indent="0">
                        <a:buNone/>
                      </a:pPr>
                      <a:r>
                        <a:rPr lang="en-US" sz="2000" b="0">
                          <a:latin typeface="宋体" panose="02010600030101010101" pitchFamily="2" charset="-122"/>
                          <a:ea typeface="宋体" panose="02010600030101010101" pitchFamily="2" charset="-122"/>
                          <a:cs typeface="宋体" panose="02010600030101010101" pitchFamily="2" charset="-122"/>
                        </a:rPr>
                        <a:t>梯度提升回归树</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10006"/>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评价回归模型</a:t>
            </a:r>
          </a:p>
        </p:txBody>
      </p:sp>
      <p:sp>
        <p:nvSpPr>
          <p:cNvPr id="3" name="内容占位符 2"/>
          <p:cNvSpPr>
            <a:spLocks noGrp="1"/>
          </p:cNvSpPr>
          <p:nvPr>
            <p:ph idx="1"/>
          </p:nvPr>
        </p:nvSpPr>
        <p:spPr>
          <a:xfrm>
            <a:off x="405765" y="887095"/>
            <a:ext cx="11107420" cy="5087620"/>
          </a:xfrm>
        </p:spPr>
        <p:txBody>
          <a:bodyPr/>
          <a:lstStyle/>
          <a:p>
            <a:r>
              <a:rPr lang="zh-CN" altLang="en-US" dirty="0"/>
              <a:t>回归模型的性能评价不同于分类模型，虽然都是对照真实值进行评价，但由于回归模型的预测结果和真实值都是连续的，所以不能够求取Precision、Recall和F1值等评价指标。回归模型拥有一套独立的评价指标。</a:t>
            </a:r>
          </a:p>
          <a:p>
            <a:r>
              <a:rPr lang="zh-CN" altLang="en-US" dirty="0"/>
              <a:t>常用的回归模型评价指标如下表所示。</a:t>
            </a:r>
          </a:p>
        </p:txBody>
      </p:sp>
      <p:graphicFrame>
        <p:nvGraphicFramePr>
          <p:cNvPr id="7" name="表格 6"/>
          <p:cNvGraphicFramePr/>
          <p:nvPr>
            <p:custDataLst>
              <p:tags r:id="rId1"/>
            </p:custDataLst>
          </p:nvPr>
        </p:nvGraphicFramePr>
        <p:xfrm>
          <a:off x="2757170" y="2439670"/>
          <a:ext cx="5953760" cy="3310890"/>
        </p:xfrm>
        <a:graphic>
          <a:graphicData uri="http://schemas.openxmlformats.org/drawingml/2006/table">
            <a:tbl>
              <a:tblPr firstRow="1" bandRow="1">
                <a:tableStyleId>{5C22544A-7EE6-4342-B048-85BDC9FD1C3A}</a:tableStyleId>
              </a:tblPr>
              <a:tblGrid>
                <a:gridCol w="1588770">
                  <a:extLst>
                    <a:ext uri="{9D8B030D-6E8A-4147-A177-3AD203B41FA5}">
                      <a16:colId xmlns:a16="http://schemas.microsoft.com/office/drawing/2014/main" val="20000"/>
                    </a:ext>
                  </a:extLst>
                </a:gridCol>
                <a:gridCol w="1003300">
                  <a:extLst>
                    <a:ext uri="{9D8B030D-6E8A-4147-A177-3AD203B41FA5}">
                      <a16:colId xmlns:a16="http://schemas.microsoft.com/office/drawing/2014/main" val="20001"/>
                    </a:ext>
                  </a:extLst>
                </a:gridCol>
                <a:gridCol w="3361690">
                  <a:extLst>
                    <a:ext uri="{9D8B030D-6E8A-4147-A177-3AD203B41FA5}">
                      <a16:colId xmlns:a16="http://schemas.microsoft.com/office/drawing/2014/main" val="20002"/>
                    </a:ext>
                  </a:extLst>
                </a:gridCol>
              </a:tblGrid>
              <a:tr h="419100">
                <a:tc>
                  <a:txBody>
                    <a:bodyPr/>
                    <a:lstStyle/>
                    <a:p>
                      <a:pPr algn="ctr">
                        <a:buNone/>
                      </a:pPr>
                      <a:r>
                        <a:rPr lang="zh-CN" altLang="en-US" sz="1800"/>
                        <a:t>方法名称</a:t>
                      </a:r>
                    </a:p>
                  </a:txBody>
                  <a:tcPr/>
                </a:tc>
                <a:tc>
                  <a:txBody>
                    <a:bodyPr/>
                    <a:lstStyle/>
                    <a:p>
                      <a:pPr algn="ctr">
                        <a:buNone/>
                      </a:pPr>
                      <a:r>
                        <a:rPr lang="zh-CN" altLang="en-US" sz="1800" dirty="0"/>
                        <a:t>最优值</a:t>
                      </a:r>
                    </a:p>
                  </a:txBody>
                  <a:tcPr/>
                </a:tc>
                <a:tc>
                  <a:txBody>
                    <a:bodyPr/>
                    <a:lstStyle/>
                    <a:p>
                      <a:pPr algn="ctr">
                        <a:buNone/>
                      </a:pPr>
                      <a:r>
                        <a:rPr lang="en-US" altLang="zh-CN" sz="1800" dirty="0"/>
                        <a:t>sklearn</a:t>
                      </a:r>
                      <a:r>
                        <a:rPr lang="zh-CN" altLang="en-US" sz="1800" dirty="0"/>
                        <a:t>函数</a:t>
                      </a:r>
                    </a:p>
                  </a:txBody>
                  <a:tcPr/>
                </a:tc>
                <a:extLst>
                  <a:ext uri="{0D108BD9-81ED-4DB2-BD59-A6C34878D82A}">
                    <a16:rowId xmlns:a16="http://schemas.microsoft.com/office/drawing/2014/main" val="10000"/>
                  </a:ext>
                </a:extLst>
              </a:tr>
              <a:tr h="551180">
                <a:tc>
                  <a:txBody>
                    <a:bodyPr/>
                    <a:lstStyle/>
                    <a:p>
                      <a:pPr indent="0">
                        <a:buNone/>
                      </a:pPr>
                      <a:r>
                        <a:rPr lang="en-US" sz="1800" b="0">
                          <a:latin typeface="宋体" panose="02010600030101010101" pitchFamily="2" charset="-122"/>
                          <a:ea typeface="宋体" panose="02010600030101010101" pitchFamily="2" charset="-122"/>
                          <a:cs typeface="宋体" panose="02010600030101010101" pitchFamily="2" charset="-122"/>
                        </a:rPr>
                        <a:t>平均绝对误差</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indent="0">
                        <a:buNone/>
                      </a:pPr>
                      <a:r>
                        <a:rPr lang="en-US" sz="1800" b="0">
                          <a:latin typeface="宋体" panose="02010600030101010101" pitchFamily="2" charset="-122"/>
                          <a:ea typeface="宋体" panose="02010600030101010101" pitchFamily="2" charset="-122"/>
                          <a:cs typeface="宋体" panose="02010600030101010101" pitchFamily="2" charset="-122"/>
                        </a:rPr>
                        <a:t>0.0</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indent="0">
                        <a:buNone/>
                      </a:pPr>
                      <a:r>
                        <a:rPr lang="en-US" sz="1800" b="0">
                          <a:latin typeface="Times New Roman" panose="02020603050405020304" pitchFamily="18" charset="0"/>
                          <a:cs typeface="Times New Roman" panose="02020603050405020304" pitchFamily="18" charset="0"/>
                        </a:rPr>
                        <a:t>metrics. mean_absolute_error</a:t>
                      </a:r>
                      <a:endParaRPr lang="en-US" alt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1"/>
                  </a:ext>
                </a:extLst>
              </a:tr>
              <a:tr h="578485">
                <a:tc>
                  <a:txBody>
                    <a:bodyPr/>
                    <a:lstStyle/>
                    <a:p>
                      <a:pPr indent="0">
                        <a:buNone/>
                      </a:pPr>
                      <a:r>
                        <a:rPr lang="en-US" sz="1800" b="0">
                          <a:latin typeface="宋体" panose="02010600030101010101" pitchFamily="2" charset="-122"/>
                          <a:ea typeface="宋体" panose="02010600030101010101" pitchFamily="2" charset="-122"/>
                          <a:cs typeface="宋体" panose="02010600030101010101" pitchFamily="2" charset="-122"/>
                        </a:rPr>
                        <a:t>均方误差</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indent="0">
                        <a:buNone/>
                      </a:pPr>
                      <a:r>
                        <a:rPr lang="en-US" sz="1800" b="0">
                          <a:latin typeface="宋体" panose="02010600030101010101" pitchFamily="2" charset="-122"/>
                          <a:ea typeface="宋体" panose="02010600030101010101" pitchFamily="2" charset="-122"/>
                          <a:cs typeface="宋体" panose="02010600030101010101" pitchFamily="2" charset="-122"/>
                        </a:rPr>
                        <a:t>0.0</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indent="0">
                        <a:buNone/>
                      </a:pPr>
                      <a:r>
                        <a:rPr lang="en-US" sz="1800" b="0">
                          <a:latin typeface="Times New Roman" panose="02020603050405020304" pitchFamily="18" charset="0"/>
                          <a:cs typeface="Times New Roman" panose="02020603050405020304" pitchFamily="18" charset="0"/>
                        </a:rPr>
                        <a:t>metrics. mean_squared_error</a:t>
                      </a:r>
                      <a:endParaRPr lang="en-US" alt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2"/>
                  </a:ext>
                </a:extLst>
              </a:tr>
              <a:tr h="587375">
                <a:tc>
                  <a:txBody>
                    <a:bodyPr/>
                    <a:lstStyle/>
                    <a:p>
                      <a:pPr indent="0">
                        <a:buNone/>
                      </a:pPr>
                      <a:r>
                        <a:rPr lang="en-US" sz="1800" b="0">
                          <a:latin typeface="宋体" panose="02010600030101010101" pitchFamily="2" charset="-122"/>
                          <a:ea typeface="宋体" panose="02010600030101010101" pitchFamily="2" charset="-122"/>
                          <a:cs typeface="宋体" panose="02010600030101010101" pitchFamily="2" charset="-122"/>
                        </a:rPr>
                        <a:t>中值绝对误差</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indent="0">
                        <a:buNone/>
                      </a:pPr>
                      <a:r>
                        <a:rPr lang="en-US" sz="1800" b="0">
                          <a:latin typeface="宋体" panose="02010600030101010101" pitchFamily="2" charset="-122"/>
                          <a:ea typeface="宋体" panose="02010600030101010101" pitchFamily="2" charset="-122"/>
                          <a:cs typeface="宋体" panose="02010600030101010101" pitchFamily="2" charset="-122"/>
                        </a:rPr>
                        <a:t>0.0</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indent="0">
                        <a:buNone/>
                      </a:pPr>
                      <a:r>
                        <a:rPr lang="en-US" sz="1800" b="0">
                          <a:latin typeface="Times New Roman" panose="02020603050405020304" pitchFamily="18" charset="0"/>
                          <a:cs typeface="Times New Roman" panose="02020603050405020304" pitchFamily="18" charset="0"/>
                        </a:rPr>
                        <a:t>metrics. median_absolute_error</a:t>
                      </a:r>
                      <a:endParaRPr lang="en-US" alt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3"/>
                  </a:ext>
                </a:extLst>
              </a:tr>
              <a:tr h="587375">
                <a:tc>
                  <a:txBody>
                    <a:bodyPr/>
                    <a:lstStyle/>
                    <a:p>
                      <a:pPr indent="0">
                        <a:buNone/>
                      </a:pPr>
                      <a:r>
                        <a:rPr lang="en-US" sz="1800" b="0">
                          <a:latin typeface="宋体" panose="02010600030101010101" pitchFamily="2" charset="-122"/>
                          <a:ea typeface="宋体" panose="02010600030101010101" pitchFamily="2" charset="-122"/>
                          <a:cs typeface="宋体" panose="02010600030101010101" pitchFamily="2" charset="-122"/>
                        </a:rPr>
                        <a:t>可解释方差值</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indent="0">
                        <a:buNone/>
                      </a:pPr>
                      <a:r>
                        <a:rPr lang="en-US" sz="1800" b="0">
                          <a:latin typeface="宋体" panose="02010600030101010101" pitchFamily="2" charset="-122"/>
                          <a:ea typeface="宋体" panose="02010600030101010101" pitchFamily="2" charset="-122"/>
                          <a:cs typeface="宋体" panose="02010600030101010101" pitchFamily="2" charset="-122"/>
                        </a:rPr>
                        <a:t>1.0</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indent="0">
                        <a:buNone/>
                      </a:pPr>
                      <a:r>
                        <a:rPr lang="en-US" sz="1800" b="0">
                          <a:latin typeface="Times New Roman" panose="02020603050405020304" pitchFamily="18" charset="0"/>
                          <a:cs typeface="Times New Roman" panose="02020603050405020304" pitchFamily="18" charset="0"/>
                        </a:rPr>
                        <a:t>metrics. explained_variance_score</a:t>
                      </a:r>
                      <a:endParaRPr lang="en-US" alt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4"/>
                  </a:ext>
                </a:extLst>
              </a:tr>
              <a:tr h="587375">
                <a:tc>
                  <a:txBody>
                    <a:bodyPr/>
                    <a:lstStyle/>
                    <a:p>
                      <a:pPr indent="0">
                        <a:buNone/>
                      </a:pPr>
                      <a:r>
                        <a:rPr lang="en-US" sz="1800" b="0">
                          <a:latin typeface="宋体" panose="02010600030101010101" pitchFamily="2" charset="-122"/>
                          <a:ea typeface="宋体" panose="02010600030101010101" pitchFamily="2" charset="-122"/>
                          <a:cs typeface="宋体" panose="02010600030101010101" pitchFamily="2" charset="-122"/>
                        </a:rPr>
                        <a:t>R方</a:t>
                      </a:r>
                      <a:r>
                        <a:rPr lang="en-US" sz="1800" b="0">
                          <a:latin typeface="Times New Roman" panose="02020603050405020304" pitchFamily="18" charset="0"/>
                          <a:cs typeface="Times New Roman" panose="02020603050405020304" pitchFamily="18" charset="0"/>
                        </a:rPr>
                        <a:t>值</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indent="0">
                        <a:buNone/>
                      </a:pPr>
                      <a:r>
                        <a:rPr lang="en-US" sz="1800" b="0">
                          <a:latin typeface="宋体" panose="02010600030101010101" pitchFamily="2" charset="-122"/>
                          <a:ea typeface="宋体" panose="02010600030101010101" pitchFamily="2" charset="-122"/>
                          <a:cs typeface="宋体" panose="02010600030101010101" pitchFamily="2" charset="-122"/>
                        </a:rPr>
                        <a:t>1.0</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indent="0">
                        <a:buNone/>
                      </a:pPr>
                      <a:r>
                        <a:rPr lang="en-US" sz="1800" b="0">
                          <a:latin typeface="Times New Roman" panose="02020603050405020304" pitchFamily="18" charset="0"/>
                          <a:cs typeface="Times New Roman" panose="02020603050405020304" pitchFamily="18" charset="0"/>
                        </a:rPr>
                        <a:t>metrics. r2_score</a:t>
                      </a:r>
                      <a:endParaRPr lang="en-US" alt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5"/>
                  </a:ext>
                </a:extLst>
              </a:tr>
            </a:tbl>
          </a:graphicData>
        </a:graphic>
      </p:graphicFrame>
      <p:cxnSp>
        <p:nvCxnSpPr>
          <p:cNvPr id="11" name="曲线连接符 10"/>
          <p:cNvCxnSpPr>
            <a:cxnSpLocks/>
            <a:stCxn id="10" idx="3"/>
            <a:endCxn id="9" idx="0"/>
          </p:cNvCxnSpPr>
          <p:nvPr/>
        </p:nvCxnSpPr>
        <p:spPr>
          <a:xfrm>
            <a:off x="8990330" y="3712876"/>
            <a:ext cx="1287780" cy="946754"/>
          </a:xfrm>
          <a:prstGeom prst="curvedConnector2">
            <a:avLst/>
          </a:prstGeom>
          <a:ln>
            <a:solidFill>
              <a:schemeClr val="accent3">
                <a:lumMod val="75000"/>
              </a:schemeClr>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flipH="1">
            <a:off x="9572625" y="4659630"/>
            <a:ext cx="1410970" cy="922020"/>
          </a:xfrm>
          <a:prstGeom prst="rect">
            <a:avLst/>
          </a:prstGeom>
          <a:solidFill>
            <a:schemeClr val="bg1">
              <a:lumMod val="85000"/>
            </a:schemeClr>
          </a:solidFill>
        </p:spPr>
        <p:txBody>
          <a:bodyPr wrap="square" rtlCol="0">
            <a:spAutoFit/>
          </a:bodyPr>
          <a:lstStyle/>
          <a:p>
            <a:r>
              <a:rPr lang="zh-CN" altLang="en-US" dirty="0">
                <a:sym typeface="+mn-ea"/>
              </a:rPr>
              <a:t>值越靠近0，模型性能越好</a:t>
            </a:r>
          </a:p>
        </p:txBody>
      </p:sp>
      <p:sp>
        <p:nvSpPr>
          <p:cNvPr id="10" name="文本框 9"/>
          <p:cNvSpPr txBox="1"/>
          <p:nvPr/>
        </p:nvSpPr>
        <p:spPr>
          <a:xfrm>
            <a:off x="2455545" y="2898140"/>
            <a:ext cx="6534785" cy="1629472"/>
          </a:xfrm>
          <a:prstGeom prst="rect">
            <a:avLst/>
          </a:prstGeom>
          <a:noFill/>
          <a:ln w="25400" cmpd="sng">
            <a:solidFill>
              <a:srgbClr val="FF0000"/>
            </a:solidFill>
            <a:prstDash val="sysDash"/>
          </a:ln>
        </p:spPr>
        <p:txBody>
          <a:bodyPr wrap="square" rtlCol="0">
            <a:noAutofit/>
          </a:bodyPr>
          <a:lstStyle/>
          <a:p>
            <a:endParaRPr lang="zh-CN" altLang="en-US"/>
          </a:p>
        </p:txBody>
      </p:sp>
      <p:sp>
        <p:nvSpPr>
          <p:cNvPr id="12" name="文本框 11"/>
          <p:cNvSpPr txBox="1"/>
          <p:nvPr/>
        </p:nvSpPr>
        <p:spPr>
          <a:xfrm flipH="1">
            <a:off x="517525" y="3402330"/>
            <a:ext cx="1576705" cy="645160"/>
          </a:xfrm>
          <a:prstGeom prst="rect">
            <a:avLst/>
          </a:prstGeom>
          <a:solidFill>
            <a:schemeClr val="bg1">
              <a:lumMod val="85000"/>
            </a:schemeClr>
          </a:solidFill>
        </p:spPr>
        <p:txBody>
          <a:bodyPr wrap="square" rtlCol="0">
            <a:spAutoFit/>
          </a:bodyPr>
          <a:lstStyle/>
          <a:p>
            <a:r>
              <a:rPr lang="zh-CN" altLang="en-US" dirty="0">
                <a:sym typeface="+mn-ea"/>
              </a:rPr>
              <a:t>值越靠近1，模型性能越好</a:t>
            </a:r>
          </a:p>
        </p:txBody>
      </p:sp>
      <p:sp>
        <p:nvSpPr>
          <p:cNvPr id="13" name="文本框 12"/>
          <p:cNvSpPr txBox="1"/>
          <p:nvPr/>
        </p:nvSpPr>
        <p:spPr>
          <a:xfrm>
            <a:off x="2235835" y="4659630"/>
            <a:ext cx="6993255" cy="1029970"/>
          </a:xfrm>
          <a:prstGeom prst="rect">
            <a:avLst/>
          </a:prstGeom>
          <a:noFill/>
          <a:ln w="25400" cmpd="sng">
            <a:solidFill>
              <a:srgbClr val="FF0000"/>
            </a:solidFill>
            <a:prstDash val="sysDash"/>
          </a:ln>
        </p:spPr>
        <p:txBody>
          <a:bodyPr wrap="square" rtlCol="0">
            <a:noAutofit/>
          </a:bodyPr>
          <a:lstStyle/>
          <a:p>
            <a:endParaRPr lang="zh-CN" altLang="en-US"/>
          </a:p>
        </p:txBody>
      </p:sp>
      <p:cxnSp>
        <p:nvCxnSpPr>
          <p:cNvPr id="14" name="曲线连接符 13"/>
          <p:cNvCxnSpPr>
            <a:cxnSpLocks/>
            <a:stCxn id="13" idx="1"/>
            <a:endCxn id="12" idx="2"/>
          </p:cNvCxnSpPr>
          <p:nvPr/>
        </p:nvCxnSpPr>
        <p:spPr>
          <a:xfrm rot="10800000">
            <a:off x="1305877" y="4047491"/>
            <a:ext cx="929958" cy="1127125"/>
          </a:xfrm>
          <a:prstGeom prst="curvedConnector2">
            <a:avLst/>
          </a:prstGeom>
          <a:ln>
            <a:solidFill>
              <a:schemeClr val="accent3">
                <a:lumMod val="75000"/>
              </a:schemeClr>
            </a:solidFill>
            <a:headEnd type="arrow"/>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linds(horizontal)">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2" nodeType="clickEffect">
                                  <p:stCondLst>
                                    <p:cond delay="0"/>
                                  </p:stCondLst>
                                  <p:childTnLst>
                                    <p:set>
                                      <p:cBhvr>
                                        <p:cTn id="17" dur="1" fill="hold">
                                          <p:stCondLst>
                                            <p:cond delay="0"/>
                                          </p:stCondLst>
                                        </p:cTn>
                                        <p:tgtEl>
                                          <p:spTgt spid="10"/>
                                        </p:tgtEl>
                                        <p:attrNameLst>
                                          <p:attrName>style.visibility</p:attrName>
                                        </p:attrNameLst>
                                      </p:cBhvr>
                                      <p:to>
                                        <p:strVal val="visible"/>
                                      </p:to>
                                    </p:set>
                                    <p:anim calcmode="lin" valueType="num">
                                      <p:cBhvr additive="base">
                                        <p:cTn id="18" dur="500" fill="hold"/>
                                        <p:tgtEl>
                                          <p:spTgt spid="10"/>
                                        </p:tgtEl>
                                        <p:attrNameLst>
                                          <p:attrName>ppt_x</p:attrName>
                                        </p:attrNameLst>
                                      </p:cBhvr>
                                      <p:tavLst>
                                        <p:tav tm="0">
                                          <p:val>
                                            <p:strVal val="#ppt_x"/>
                                          </p:val>
                                        </p:tav>
                                        <p:tav tm="100000">
                                          <p:val>
                                            <p:strVal val="#ppt_x"/>
                                          </p:val>
                                        </p:tav>
                                      </p:tavLst>
                                    </p:anim>
                                    <p:anim calcmode="lin" valueType="num">
                                      <p:cBhvr additive="base">
                                        <p:cTn id="19"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11"/>
                                        </p:tgtEl>
                                        <p:attrNameLst>
                                          <p:attrName>style.visibility</p:attrName>
                                        </p:attrNameLst>
                                      </p:cBhvr>
                                      <p:to>
                                        <p:strVal val="visible"/>
                                      </p:to>
                                    </p:set>
                                    <p:anim calcmode="lin" valueType="num">
                                      <p:cBhvr additive="base">
                                        <p:cTn id="24" dur="500" fill="hold"/>
                                        <p:tgtEl>
                                          <p:spTgt spid="11"/>
                                        </p:tgtEl>
                                        <p:attrNameLst>
                                          <p:attrName>ppt_x</p:attrName>
                                        </p:attrNameLst>
                                      </p:cBhvr>
                                      <p:tavLst>
                                        <p:tav tm="0">
                                          <p:val>
                                            <p:strVal val="#ppt_x"/>
                                          </p:val>
                                        </p:tav>
                                        <p:tav tm="100000">
                                          <p:val>
                                            <p:strVal val="#ppt_x"/>
                                          </p:val>
                                        </p:tav>
                                      </p:tavLst>
                                    </p:anim>
                                    <p:anim calcmode="lin" valueType="num">
                                      <p:cBhvr additive="base">
                                        <p:cTn id="25" dur="500" fill="hold"/>
                                        <p:tgtEl>
                                          <p:spTgt spid="11"/>
                                        </p:tgtEl>
                                        <p:attrNameLst>
                                          <p:attrName>ppt_y</p:attrName>
                                        </p:attrNameLst>
                                      </p:cBhvr>
                                      <p:tavLst>
                                        <p:tav tm="0">
                                          <p:val>
                                            <p:strVal val="1+#ppt_h/2"/>
                                          </p:val>
                                        </p:tav>
                                        <p:tav tm="100000">
                                          <p:val>
                                            <p:strVal val="#ppt_y"/>
                                          </p:val>
                                        </p:tav>
                                      </p:tavLst>
                                    </p:anim>
                                  </p:childTnLst>
                                </p:cTn>
                              </p:par>
                              <p:par>
                                <p:cTn id="26" presetID="2" presetClass="entr" presetSubtype="4" fill="hold" grpId="2" nodeType="withEffect">
                                  <p:stCondLst>
                                    <p:cond delay="0"/>
                                  </p:stCondLst>
                                  <p:childTnLst>
                                    <p:set>
                                      <p:cBhvr>
                                        <p:cTn id="27" dur="1" fill="hold">
                                          <p:stCondLst>
                                            <p:cond delay="0"/>
                                          </p:stCondLst>
                                        </p:cTn>
                                        <p:tgtEl>
                                          <p:spTgt spid="9"/>
                                        </p:tgtEl>
                                        <p:attrNameLst>
                                          <p:attrName>style.visibility</p:attrName>
                                        </p:attrNameLst>
                                      </p:cBhvr>
                                      <p:to>
                                        <p:strVal val="visible"/>
                                      </p:to>
                                    </p:set>
                                    <p:anim calcmode="lin" valueType="num">
                                      <p:cBhvr additive="base">
                                        <p:cTn id="28" dur="500" fill="hold"/>
                                        <p:tgtEl>
                                          <p:spTgt spid="9"/>
                                        </p:tgtEl>
                                        <p:attrNameLst>
                                          <p:attrName>ppt_x</p:attrName>
                                        </p:attrNameLst>
                                      </p:cBhvr>
                                      <p:tavLst>
                                        <p:tav tm="0">
                                          <p:val>
                                            <p:strVal val="#ppt_x"/>
                                          </p:val>
                                        </p:tav>
                                        <p:tav tm="100000">
                                          <p:val>
                                            <p:strVal val="#ppt_x"/>
                                          </p:val>
                                        </p:tav>
                                      </p:tavLst>
                                    </p:anim>
                                    <p:anim calcmode="lin" valueType="num">
                                      <p:cBhvr additive="base">
                                        <p:cTn id="29"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grpId="2" nodeType="clickEffect">
                                  <p:stCondLst>
                                    <p:cond delay="0"/>
                                  </p:stCondLst>
                                  <p:childTnLst>
                                    <p:set>
                                      <p:cBhvr>
                                        <p:cTn id="33" dur="1" fill="hold">
                                          <p:stCondLst>
                                            <p:cond delay="0"/>
                                          </p:stCondLst>
                                        </p:cTn>
                                        <p:tgtEl>
                                          <p:spTgt spid="13"/>
                                        </p:tgtEl>
                                        <p:attrNameLst>
                                          <p:attrName>style.visibility</p:attrName>
                                        </p:attrNameLst>
                                      </p:cBhvr>
                                      <p:to>
                                        <p:strVal val="visible"/>
                                      </p:to>
                                    </p:set>
                                    <p:anim calcmode="lin" valueType="num">
                                      <p:cBhvr additive="base">
                                        <p:cTn id="34" dur="500" fill="hold"/>
                                        <p:tgtEl>
                                          <p:spTgt spid="13"/>
                                        </p:tgtEl>
                                        <p:attrNameLst>
                                          <p:attrName>ppt_x</p:attrName>
                                        </p:attrNameLst>
                                      </p:cBhvr>
                                      <p:tavLst>
                                        <p:tav tm="0">
                                          <p:val>
                                            <p:strVal val="#ppt_x"/>
                                          </p:val>
                                        </p:tav>
                                        <p:tav tm="100000">
                                          <p:val>
                                            <p:strVal val="#ppt_x"/>
                                          </p:val>
                                        </p:tav>
                                      </p:tavLst>
                                    </p:anim>
                                    <p:anim calcmode="lin" valueType="num">
                                      <p:cBhvr additive="base">
                                        <p:cTn id="35"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nodeType="clickEffect">
                                  <p:stCondLst>
                                    <p:cond delay="0"/>
                                  </p:stCondLst>
                                  <p:childTnLst>
                                    <p:set>
                                      <p:cBhvr>
                                        <p:cTn id="39" dur="1" fill="hold">
                                          <p:stCondLst>
                                            <p:cond delay="0"/>
                                          </p:stCondLst>
                                        </p:cTn>
                                        <p:tgtEl>
                                          <p:spTgt spid="14"/>
                                        </p:tgtEl>
                                        <p:attrNameLst>
                                          <p:attrName>style.visibility</p:attrName>
                                        </p:attrNameLst>
                                      </p:cBhvr>
                                      <p:to>
                                        <p:strVal val="visible"/>
                                      </p:to>
                                    </p:set>
                                    <p:anim calcmode="lin" valueType="num">
                                      <p:cBhvr additive="base">
                                        <p:cTn id="40" dur="500" fill="hold"/>
                                        <p:tgtEl>
                                          <p:spTgt spid="14"/>
                                        </p:tgtEl>
                                        <p:attrNameLst>
                                          <p:attrName>ppt_x</p:attrName>
                                        </p:attrNameLst>
                                      </p:cBhvr>
                                      <p:tavLst>
                                        <p:tav tm="0">
                                          <p:val>
                                            <p:strVal val="#ppt_x"/>
                                          </p:val>
                                        </p:tav>
                                        <p:tav tm="100000">
                                          <p:val>
                                            <p:strVal val="#ppt_x"/>
                                          </p:val>
                                        </p:tav>
                                      </p:tavLst>
                                    </p:anim>
                                    <p:anim calcmode="lin" valueType="num">
                                      <p:cBhvr additive="base">
                                        <p:cTn id="41" dur="500" fill="hold"/>
                                        <p:tgtEl>
                                          <p:spTgt spid="14"/>
                                        </p:tgtEl>
                                        <p:attrNameLst>
                                          <p:attrName>ppt_y</p:attrName>
                                        </p:attrNameLst>
                                      </p:cBhvr>
                                      <p:tavLst>
                                        <p:tav tm="0">
                                          <p:val>
                                            <p:strVal val="1+#ppt_h/2"/>
                                          </p:val>
                                        </p:tav>
                                        <p:tav tm="100000">
                                          <p:val>
                                            <p:strVal val="#ppt_y"/>
                                          </p:val>
                                        </p:tav>
                                      </p:tavLst>
                                    </p:anim>
                                  </p:childTnLst>
                                </p:cTn>
                              </p:par>
                              <p:par>
                                <p:cTn id="42" presetID="2" presetClass="entr" presetSubtype="4" fill="hold" grpId="2" nodeType="withEffect">
                                  <p:stCondLst>
                                    <p:cond delay="0"/>
                                  </p:stCondLst>
                                  <p:childTnLst>
                                    <p:set>
                                      <p:cBhvr>
                                        <p:cTn id="43" dur="1" fill="hold">
                                          <p:stCondLst>
                                            <p:cond delay="0"/>
                                          </p:stCondLst>
                                        </p:cTn>
                                        <p:tgtEl>
                                          <p:spTgt spid="12"/>
                                        </p:tgtEl>
                                        <p:attrNameLst>
                                          <p:attrName>style.visibility</p:attrName>
                                        </p:attrNameLst>
                                      </p:cBhvr>
                                      <p:to>
                                        <p:strVal val="visible"/>
                                      </p:to>
                                    </p:set>
                                    <p:anim calcmode="lin" valueType="num">
                                      <p:cBhvr additive="base">
                                        <p:cTn id="44" dur="500" fill="hold"/>
                                        <p:tgtEl>
                                          <p:spTgt spid="12"/>
                                        </p:tgtEl>
                                        <p:attrNameLst>
                                          <p:attrName>ppt_x</p:attrName>
                                        </p:attrNameLst>
                                      </p:cBhvr>
                                      <p:tavLst>
                                        <p:tav tm="0">
                                          <p:val>
                                            <p:strVal val="#ppt_x"/>
                                          </p:val>
                                        </p:tav>
                                        <p:tav tm="100000">
                                          <p:val>
                                            <p:strVal val="#ppt_x"/>
                                          </p:val>
                                        </p:tav>
                                      </p:tavLst>
                                    </p:anim>
                                    <p:anim calcmode="lin" valueType="num">
                                      <p:cBhvr additive="base">
                                        <p:cTn id="45"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1" animBg="1"/>
      <p:bldP spid="9" grpId="2" bldLvl="0" animBg="1"/>
      <p:bldP spid="10" grpId="1" animBg="1"/>
      <p:bldP spid="10" grpId="2" bldLvl="0" animBg="1"/>
      <p:bldP spid="12" grpId="1" animBg="1"/>
      <p:bldP spid="12" grpId="2" bldLvl="0" animBg="1"/>
      <p:bldP spid="13" grpId="1" animBg="1"/>
      <p:bldP spid="13" grpId="2" bldLvl="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1"/>
          </p:nvPr>
        </p:nvSpPr>
        <p:spPr/>
        <p:txBody>
          <a:bodyPr/>
          <a:lstStyle/>
          <a:p>
            <a:r>
              <a:rPr lang="zh-CN" altLang="en-US" dirty="0"/>
              <a:t>本章介绍了sklearn中的datasets模块的有作用与使用，并介绍了数据集的划分方法。</a:t>
            </a:r>
          </a:p>
          <a:p>
            <a:r>
              <a:rPr lang="zh-CN" altLang="en-US" dirty="0"/>
              <a:t>此外，还介绍了使用转换器实现数据预处理与降维。</a:t>
            </a:r>
          </a:p>
          <a:p>
            <a:r>
              <a:rPr lang="zh-CN" altLang="en-US" dirty="0"/>
              <a:t>最后，还根据数据分析的应用分类，包括聚类、分类和回归3类，重点介绍了对应的数据分析建模方法及实现过程，以及对应的多种评估方法。</a:t>
            </a:r>
          </a:p>
        </p:txBody>
      </p:sp>
      <p:sp>
        <p:nvSpPr>
          <p:cNvPr id="5" name="标题 4"/>
          <p:cNvSpPr>
            <a:spLocks noGrp="1"/>
          </p:cNvSpPr>
          <p:nvPr>
            <p:ph type="title"/>
          </p:nvPr>
        </p:nvSpPr>
        <p:spPr/>
        <p:txBody>
          <a:bodyPr/>
          <a:lstStyle/>
          <a:p>
            <a:r>
              <a:rPr lang="zh-CN" altLang="en-US" dirty="0"/>
              <a:t>小结</a:t>
            </a:r>
          </a:p>
        </p:txBody>
      </p:sp>
      <p:pic>
        <p:nvPicPr>
          <p:cNvPr id="7" name="Picture 2"/>
          <p:cNvPicPr/>
          <p:nvPr/>
        </p:nvPicPr>
        <p:blipFill>
          <a:blip r:embed="rId2">
            <a:extLst>
              <a:ext uri="{28A0092B-C50C-407E-A947-70E740481C1C}">
                <a14:useLocalDpi xmlns:a14="http://schemas.microsoft.com/office/drawing/2010/main" val="0"/>
              </a:ext>
            </a:extLst>
          </a:blip>
          <a:srcRect/>
          <a:stretch>
            <a:fillRect/>
          </a:stretch>
        </p:blipFill>
        <p:spPr bwMode="auto">
          <a:xfrm>
            <a:off x="7958181" y="3749156"/>
            <a:ext cx="3810000" cy="25527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 calcmode="lin" valueType="num">
                                      <p:cBhvr additive="base">
                                        <p:cTn id="19"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3" name="Rectangle 2"/>
          <p:cNvSpPr>
            <a:spLocks noChangeArrowheads="1"/>
          </p:cNvSpPr>
          <p:nvPr/>
        </p:nvSpPr>
        <p:spPr bwMode="gray">
          <a:xfrm>
            <a:off x="1524003" y="-318796"/>
            <a:ext cx="184731" cy="238848"/>
          </a:xfrm>
          <a:prstGeom prst="rect">
            <a:avLst/>
          </a:prstGeom>
          <a:noFill/>
          <a:ln>
            <a:noFill/>
          </a:ln>
          <a:effectLst>
            <a:outerShdw dist="107763" dir="2700000" algn="ctr" rotWithShape="0">
              <a:srgbClr val="B2B2B2">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eaLnBrk="1" hangingPunct="1"/>
            <a:endParaRPr lang="zh-CN" altLang="en-US" sz="950"/>
          </a:p>
        </p:txBody>
      </p:sp>
      <p:sp>
        <p:nvSpPr>
          <p:cNvPr id="10246" name="Rectangle 6"/>
          <p:cNvSpPr>
            <a:spLocks noChangeArrowheads="1"/>
          </p:cNvSpPr>
          <p:nvPr/>
        </p:nvSpPr>
        <p:spPr bwMode="auto">
          <a:xfrm>
            <a:off x="1524003" y="-392117"/>
            <a:ext cx="184731" cy="385490"/>
          </a:xfrm>
          <a:prstGeom prst="rect">
            <a:avLst/>
          </a:prstGeom>
          <a:noFill/>
          <a:ln w="9525">
            <a:noFill/>
            <a:miter lim="800000"/>
          </a:ln>
          <a:effectLst>
            <a:prstShdw prst="shdw17" dist="17961" dir="2700000">
              <a:schemeClr val="accent1">
                <a:gamma/>
                <a:shade val="60000"/>
                <a:invGamma/>
              </a:schemeClr>
            </a:prstShdw>
          </a:effectLst>
        </p:spPr>
        <p:txBody>
          <a:bodyPr wrap="none" anchor="ctr">
            <a:spAutoFit/>
          </a:bodyPr>
          <a:lstStyle/>
          <a:p>
            <a:pPr>
              <a:defRPr/>
            </a:pPr>
            <a:endParaRPr lang="zh-CN" altLang="en-US" sz="1905">
              <a:solidFill>
                <a:srgbClr val="000000"/>
              </a:solidFill>
              <a:latin typeface="Arial" panose="020B0604020202020204" pitchFamily="34" charset="0"/>
            </a:endParaRPr>
          </a:p>
        </p:txBody>
      </p:sp>
      <p:sp>
        <p:nvSpPr>
          <p:cNvPr id="4" name="Rectangle 5">
            <a:extLst>
              <a:ext uri="{FF2B5EF4-FFF2-40B4-BE49-F238E27FC236}">
                <a16:creationId xmlns:a16="http://schemas.microsoft.com/office/drawing/2014/main" id="{187A2213-A25F-46E3-B0C3-885D77A88235}"/>
              </a:ext>
            </a:extLst>
          </p:cNvPr>
          <p:cNvSpPr>
            <a:spLocks noChangeArrowheads="1"/>
          </p:cNvSpPr>
          <p:nvPr/>
        </p:nvSpPr>
        <p:spPr bwMode="auto">
          <a:xfrm>
            <a:off x="376195" y="5661864"/>
            <a:ext cx="3475936" cy="800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000066"/>
              </a:buClr>
              <a:buFont typeface="Wingdings" panose="05000000000000000000" pitchFamily="2" charset="2"/>
              <a:buChar char="n"/>
              <a:defRPr kumimoji="1" sz="21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9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5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9pPr>
          </a:lstStyle>
          <a:p>
            <a:pPr eaLnBrk="1" hangingPunct="1">
              <a:spcBef>
                <a:spcPts val="600"/>
              </a:spcBef>
              <a:spcAft>
                <a:spcPts val="600"/>
              </a:spcAft>
              <a:buClrTx/>
              <a:buFontTx/>
              <a:buNone/>
            </a:pPr>
            <a:r>
              <a:rPr kumimoji="0" lang="zh-CN" altLang="en-US" sz="1800" dirty="0">
                <a:solidFill>
                  <a:srgbClr val="000000"/>
                </a:solidFill>
                <a:latin typeface="宋体" panose="02010600030101010101" pitchFamily="2" charset="-122"/>
              </a:rPr>
              <a:t>相关的实训、课程视频等资源：</a:t>
            </a:r>
            <a:endParaRPr kumimoji="0" lang="en-US" altLang="zh-CN" sz="1800" dirty="0">
              <a:solidFill>
                <a:srgbClr val="000000"/>
              </a:solidFill>
              <a:latin typeface="宋体" panose="02010600030101010101" pitchFamily="2" charset="-122"/>
            </a:endParaRPr>
          </a:p>
          <a:p>
            <a:pPr eaLnBrk="1" hangingPunct="1">
              <a:spcBef>
                <a:spcPts val="600"/>
              </a:spcBef>
              <a:spcAft>
                <a:spcPts val="600"/>
              </a:spcAft>
              <a:buClrTx/>
              <a:buFontTx/>
              <a:buNone/>
            </a:pPr>
            <a:r>
              <a:rPr kumimoji="0" lang="en-US" altLang="zh-CN" sz="1800" dirty="0">
                <a:solidFill>
                  <a:srgbClr val="000000"/>
                </a:solidFill>
                <a:latin typeface="宋体" panose="02010600030101010101" pitchFamily="2" charset="-122"/>
                <a:hlinkClick r:id="rId3"/>
              </a:rPr>
              <a:t>https://edu.tipdm.org</a:t>
            </a:r>
            <a:endParaRPr kumimoji="0" lang="en-US" altLang="zh-CN" sz="1800" u="sng" dirty="0">
              <a:latin typeface="宋体" panose="02010600030101010101" pitchFamily="2" charset="-122"/>
            </a:endParaRPr>
          </a:p>
        </p:txBody>
      </p:sp>
      <p:sp>
        <p:nvSpPr>
          <p:cNvPr id="5" name="Rectangle 5">
            <a:extLst>
              <a:ext uri="{FF2B5EF4-FFF2-40B4-BE49-F238E27FC236}">
                <a16:creationId xmlns:a16="http://schemas.microsoft.com/office/drawing/2014/main" id="{8C82C1A3-31D5-499C-9209-A92A09F70922}"/>
              </a:ext>
            </a:extLst>
          </p:cNvPr>
          <p:cNvSpPr>
            <a:spLocks noChangeArrowheads="1"/>
          </p:cNvSpPr>
          <p:nvPr/>
        </p:nvSpPr>
        <p:spPr bwMode="auto">
          <a:xfrm>
            <a:off x="4494325" y="5661864"/>
            <a:ext cx="4606541" cy="800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000066"/>
              </a:buClr>
              <a:buFont typeface="Wingdings" panose="05000000000000000000" pitchFamily="2" charset="2"/>
              <a:buChar char="n"/>
              <a:defRPr kumimoji="1" sz="21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9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5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9pPr>
          </a:lstStyle>
          <a:p>
            <a:pPr eaLnBrk="1" hangingPunct="1">
              <a:spcBef>
                <a:spcPts val="600"/>
              </a:spcBef>
              <a:spcAft>
                <a:spcPts val="600"/>
              </a:spcAft>
              <a:buClrTx/>
              <a:buFontTx/>
              <a:buNone/>
            </a:pPr>
            <a:r>
              <a:rPr kumimoji="0" lang="zh-CN" altLang="en-US" sz="1800" dirty="0">
                <a:solidFill>
                  <a:srgbClr val="000000"/>
                </a:solidFill>
                <a:latin typeface="+mn-ea"/>
                <a:ea typeface="+mn-ea"/>
              </a:rPr>
              <a:t>相关的培训动态：</a:t>
            </a:r>
            <a:endParaRPr kumimoji="0" lang="en-US" altLang="zh-CN" sz="1800" dirty="0">
              <a:solidFill>
                <a:srgbClr val="000000"/>
              </a:solidFill>
              <a:latin typeface="+mn-ea"/>
              <a:ea typeface="+mn-ea"/>
            </a:endParaRPr>
          </a:p>
          <a:p>
            <a:pPr eaLnBrk="1" hangingPunct="1">
              <a:spcBef>
                <a:spcPts val="600"/>
              </a:spcBef>
              <a:spcAft>
                <a:spcPts val="600"/>
              </a:spcAft>
              <a:buClrTx/>
              <a:buFontTx/>
              <a:buNone/>
            </a:pPr>
            <a:r>
              <a:rPr kumimoji="0" lang="en-US" altLang="zh-CN" sz="1800" dirty="0">
                <a:solidFill>
                  <a:srgbClr val="000000"/>
                </a:solidFill>
                <a:latin typeface="+mn-ea"/>
                <a:ea typeface="+mn-ea"/>
                <a:hlinkClick r:id="rId4"/>
              </a:rPr>
              <a:t>http://www.tipdm.com/pxdt/index.jhtml</a:t>
            </a:r>
            <a:endParaRPr kumimoji="0" lang="en-US" altLang="zh-CN" sz="1800" dirty="0">
              <a:solidFill>
                <a:srgbClr val="000000"/>
              </a:solidFill>
              <a:latin typeface="+mn-ea"/>
              <a:ea typeface="+mn-ea"/>
            </a:endParaRPr>
          </a:p>
        </p:txBody>
      </p:sp>
    </p:spTree>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加载</a:t>
            </a:r>
            <a:r>
              <a:rPr lang="en-US" altLang="zh-CN" dirty="0"/>
              <a:t>datasets</a:t>
            </a:r>
            <a:r>
              <a:rPr lang="zh-CN" altLang="en-US" dirty="0"/>
              <a:t>模块中的数据集</a:t>
            </a:r>
          </a:p>
        </p:txBody>
      </p:sp>
      <p:sp>
        <p:nvSpPr>
          <p:cNvPr id="8" name="内容占位符 7"/>
          <p:cNvSpPr>
            <a:spLocks noGrp="1"/>
          </p:cNvSpPr>
          <p:nvPr>
            <p:ph idx="1"/>
          </p:nvPr>
        </p:nvSpPr>
        <p:spPr>
          <a:xfrm>
            <a:off x="423545" y="1723390"/>
            <a:ext cx="11107420" cy="4044315"/>
          </a:xfrm>
        </p:spPr>
        <p:txBody>
          <a:bodyPr/>
          <a:lstStyle/>
          <a:p>
            <a:pPr marL="720090" latinLnBrk="0">
              <a:spcBef>
                <a:spcPts val="0"/>
              </a:spcBef>
              <a:buFont typeface="Arial" panose="020B0604020202020204" pitchFamily="34" charset="0"/>
              <a:buChar char="•"/>
            </a:pPr>
            <a:r>
              <a:rPr lang="zh-CN" altLang="en-US" sz="1600"/>
              <a:t>from sklearn.datasets import load_diabetes  # 加载</a:t>
            </a:r>
            <a:r>
              <a:rPr lang="en-US" altLang="zh-CN" sz="1600"/>
              <a:t>diabetes</a:t>
            </a:r>
            <a:r>
              <a:rPr lang="zh-CN" altLang="en-US" sz="1600"/>
              <a:t>数据集</a:t>
            </a:r>
          </a:p>
          <a:p>
            <a:pPr marL="720090" latinLnBrk="0">
              <a:spcBef>
                <a:spcPts val="0"/>
              </a:spcBef>
              <a:buFont typeface="Arial" panose="020B0604020202020204" pitchFamily="34" charset="0"/>
              <a:buChar char="•"/>
            </a:pPr>
            <a:r>
              <a:rPr lang="zh-CN" altLang="en-US" sz="1600"/>
              <a:t>diabetes = load_diabetes()  # 将数据集赋值给diabetes变量</a:t>
            </a:r>
          </a:p>
          <a:p>
            <a:pPr marL="720090" latinLnBrk="0">
              <a:spcBef>
                <a:spcPts val="0"/>
              </a:spcBef>
              <a:buFont typeface="Arial" panose="020B0604020202020204" pitchFamily="34" charset="0"/>
              <a:buChar char="•"/>
            </a:pPr>
            <a:r>
              <a:rPr lang="zh-CN" altLang="en-US" sz="1600"/>
              <a:t>print('diabetes数据集的长度为：', len(diabetes))</a:t>
            </a:r>
            <a:r>
              <a:rPr lang="zh-CN" altLang="en-US" sz="1600">
                <a:sym typeface="+mn-ea"/>
              </a:rPr>
              <a:t>  # 使用len函数查看数据集长度</a:t>
            </a:r>
            <a:endParaRPr lang="zh-CN" altLang="en-US" sz="1600"/>
          </a:p>
          <a:p>
            <a:pPr marL="720090" latinLnBrk="0">
              <a:spcBef>
                <a:spcPts val="0"/>
              </a:spcBef>
              <a:buFont typeface="Arial" panose="020B0604020202020204" pitchFamily="34" charset="0"/>
              <a:buChar char="•"/>
            </a:pPr>
            <a:r>
              <a:rPr lang="zh-CN" altLang="en-US" sz="1600"/>
              <a:t>print('diabetes数据集的类型为：', type(diabetes))</a:t>
            </a:r>
            <a:r>
              <a:rPr lang="zh-CN" altLang="en-US" sz="1600">
                <a:sym typeface="+mn-ea"/>
              </a:rPr>
              <a:t>  # 使用</a:t>
            </a:r>
            <a:r>
              <a:rPr lang="en-US" altLang="zh-CN" sz="1600">
                <a:sym typeface="+mn-ea"/>
              </a:rPr>
              <a:t>type</a:t>
            </a:r>
            <a:r>
              <a:rPr lang="zh-CN" altLang="en-US" sz="1600">
                <a:sym typeface="+mn-ea"/>
              </a:rPr>
              <a:t>函数查看数据集类型</a:t>
            </a:r>
            <a:endParaRPr lang="zh-CN" altLang="en-US" sz="1600"/>
          </a:p>
        </p:txBody>
      </p:sp>
      <p:sp>
        <p:nvSpPr>
          <p:cNvPr id="10" name="文本框 9"/>
          <p:cNvSpPr txBox="1"/>
          <p:nvPr/>
        </p:nvSpPr>
        <p:spPr>
          <a:xfrm>
            <a:off x="1068070" y="2568575"/>
            <a:ext cx="8075295" cy="299085"/>
          </a:xfrm>
          <a:prstGeom prst="rect">
            <a:avLst/>
          </a:prstGeom>
          <a:noFill/>
          <a:ln w="25400" cmpd="sng">
            <a:solidFill>
              <a:srgbClr val="FF0000"/>
            </a:solidFill>
            <a:prstDash val="sysDash"/>
          </a:ln>
        </p:spPr>
        <p:txBody>
          <a:bodyPr wrap="square" rtlCol="0">
            <a:noAutofit/>
          </a:bodyPr>
          <a:lstStyle/>
          <a:p>
            <a:endParaRPr lang="zh-CN" altLang="en-US"/>
          </a:p>
        </p:txBody>
      </p:sp>
      <p:sp>
        <p:nvSpPr>
          <p:cNvPr id="11" name="文本框 10"/>
          <p:cNvSpPr txBox="1"/>
          <p:nvPr/>
        </p:nvSpPr>
        <p:spPr>
          <a:xfrm>
            <a:off x="1068070" y="2940050"/>
            <a:ext cx="8074660" cy="295275"/>
          </a:xfrm>
          <a:prstGeom prst="rect">
            <a:avLst/>
          </a:prstGeom>
          <a:noFill/>
          <a:ln w="25400" cmpd="sng">
            <a:solidFill>
              <a:srgbClr val="FF0000"/>
            </a:solidFill>
            <a:prstDash val="sysDash"/>
          </a:ln>
        </p:spPr>
        <p:txBody>
          <a:bodyPr wrap="square" rtlCol="0">
            <a:noAutofit/>
          </a:bodyPr>
          <a:lstStyle/>
          <a:p>
            <a:endParaRPr lang="zh-CN" altLang="en-US"/>
          </a:p>
        </p:txBody>
      </p:sp>
      <p:sp>
        <p:nvSpPr>
          <p:cNvPr id="12" name="文本框 11"/>
          <p:cNvSpPr txBox="1"/>
          <p:nvPr/>
        </p:nvSpPr>
        <p:spPr>
          <a:xfrm flipH="1">
            <a:off x="7824852" y="1916430"/>
            <a:ext cx="3221990" cy="368300"/>
          </a:xfrm>
          <a:prstGeom prst="rect">
            <a:avLst/>
          </a:prstGeom>
          <a:solidFill>
            <a:schemeClr val="bg1">
              <a:lumMod val="85000"/>
            </a:schemeClr>
          </a:solidFill>
        </p:spPr>
        <p:txBody>
          <a:bodyPr wrap="square" rtlCol="0">
            <a:spAutoFit/>
          </a:bodyPr>
          <a:lstStyle/>
          <a:p>
            <a:r>
              <a:rPr dirty="0" err="1"/>
              <a:t>diabetes数据集的长度为</a:t>
            </a:r>
            <a:r>
              <a:rPr dirty="0"/>
              <a:t>： 7</a:t>
            </a:r>
          </a:p>
        </p:txBody>
      </p:sp>
      <p:cxnSp>
        <p:nvCxnSpPr>
          <p:cNvPr id="13" name="曲线连接符 12"/>
          <p:cNvCxnSpPr>
            <a:stCxn id="10" idx="3"/>
            <a:endCxn id="12" idx="2"/>
          </p:cNvCxnSpPr>
          <p:nvPr/>
        </p:nvCxnSpPr>
        <p:spPr>
          <a:xfrm flipV="1">
            <a:off x="9143365" y="2284730"/>
            <a:ext cx="292482" cy="433388"/>
          </a:xfrm>
          <a:prstGeom prst="curvedConnector2">
            <a:avLst/>
          </a:prstGeom>
          <a:ln>
            <a:solidFill>
              <a:schemeClr val="accent3">
                <a:lumMod val="75000"/>
              </a:schemeClr>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flipH="1">
            <a:off x="5183740" y="4054151"/>
            <a:ext cx="5969635" cy="368300"/>
          </a:xfrm>
          <a:prstGeom prst="rect">
            <a:avLst/>
          </a:prstGeom>
          <a:solidFill>
            <a:schemeClr val="bg1">
              <a:lumMod val="85000"/>
            </a:schemeClr>
          </a:solidFill>
        </p:spPr>
        <p:txBody>
          <a:bodyPr wrap="square" rtlCol="0">
            <a:spAutoFit/>
          </a:bodyPr>
          <a:lstStyle/>
          <a:p>
            <a:r>
              <a:rPr dirty="0" err="1"/>
              <a:t>diabetes数据集的类型为</a:t>
            </a:r>
            <a:r>
              <a:rPr dirty="0"/>
              <a:t>： &lt;class '</a:t>
            </a:r>
            <a:r>
              <a:rPr dirty="0" err="1"/>
              <a:t>sklearn.utils.Bunch</a:t>
            </a:r>
            <a:r>
              <a:rPr dirty="0"/>
              <a:t>'&gt;</a:t>
            </a:r>
          </a:p>
        </p:txBody>
      </p:sp>
      <p:cxnSp>
        <p:nvCxnSpPr>
          <p:cNvPr id="15" name="曲线连接符 14"/>
          <p:cNvCxnSpPr>
            <a:stCxn id="11" idx="2"/>
            <a:endCxn id="14" idx="3"/>
          </p:cNvCxnSpPr>
          <p:nvPr/>
        </p:nvCxnSpPr>
        <p:spPr>
          <a:xfrm rot="16200000" flipH="1">
            <a:off x="4643082" y="3697643"/>
            <a:ext cx="1002976" cy="78340"/>
          </a:xfrm>
          <a:prstGeom prst="curvedConnector2">
            <a:avLst/>
          </a:prstGeom>
          <a:ln>
            <a:solidFill>
              <a:schemeClr val="accent3">
                <a:lumMod val="75000"/>
              </a:schemeClr>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6626" name="内容占位符 3"/>
          <p:cNvSpPr>
            <a:spLocks noGrp="1"/>
          </p:cNvSpPr>
          <p:nvPr/>
        </p:nvSpPr>
        <p:spPr>
          <a:xfrm>
            <a:off x="423545" y="1155700"/>
            <a:ext cx="11107420" cy="5166995"/>
          </a:xfrm>
          <a:prstGeom prst="rect">
            <a:avLst/>
          </a:prstGeom>
          <a:noFill/>
          <a:ln>
            <a:noFill/>
          </a:ln>
        </p:spPr>
        <p:txBody>
          <a:bodyPr vert="horz" wrap="square" lIns="91440" tIns="45720" rIns="91440" bIns="45720" numCol="1" anchor="t" anchorCtr="0" compatLnSpc="1">
            <a:noAutofit/>
          </a:bodyPr>
          <a:lstStyle>
            <a:lvl1pPr marL="362585" indent="-362585" algn="l" rtl="0" eaLnBrk="1" fontAlgn="base" hangingPunct="1">
              <a:lnSpc>
                <a:spcPct val="150000"/>
              </a:lnSpc>
              <a:spcBef>
                <a:spcPct val="20000"/>
              </a:spcBef>
              <a:spcAft>
                <a:spcPct val="0"/>
              </a:spcAft>
              <a:buClr>
                <a:srgbClr val="032089"/>
              </a:buClr>
              <a:buFont typeface="Wingdings" panose="05000000000000000000" pitchFamily="2" charset="2"/>
              <a:buChar char="Ø"/>
              <a:defRPr sz="1800" b="0" baseline="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86130" indent="-301625" algn="l" rtl="0" eaLnBrk="1" fontAlgn="base" hangingPunct="1">
              <a:lnSpc>
                <a:spcPct val="130000"/>
              </a:lnSpc>
              <a:spcBef>
                <a:spcPct val="20000"/>
              </a:spcBef>
              <a:spcAft>
                <a:spcPct val="0"/>
              </a:spcAft>
              <a:buClr>
                <a:srgbClr val="032089"/>
              </a:buClr>
              <a:buFont typeface="Wingdings" panose="05000000000000000000" pitchFamily="2" charset="2"/>
              <a:buChar char="l"/>
              <a:defRPr sz="2330" b="0">
                <a:solidFill>
                  <a:schemeClr val="tx1"/>
                </a:solidFill>
                <a:latin typeface="微软雅黑" panose="020B0503020204020204" charset="-122"/>
                <a:ea typeface="微软雅黑" panose="020B0503020204020204" charset="-122"/>
              </a:defRPr>
            </a:lvl2pPr>
            <a:lvl3pPr marL="1208405" indent="-241300" algn="l" rtl="0" eaLnBrk="1" fontAlgn="base" hangingPunct="1">
              <a:spcBef>
                <a:spcPct val="20000"/>
              </a:spcBef>
              <a:spcAft>
                <a:spcPct val="0"/>
              </a:spcAft>
              <a:buFont typeface="Arial" panose="020B0604020202020204" pitchFamily="34" charset="0"/>
              <a:buChar char="•"/>
              <a:defRPr sz="1905" b="0">
                <a:solidFill>
                  <a:schemeClr val="tx1"/>
                </a:solidFill>
                <a:latin typeface="微软雅黑" panose="020B0503020204020204" charset="-122"/>
                <a:ea typeface="微软雅黑" panose="020B0503020204020204" charset="-122"/>
              </a:defRPr>
            </a:lvl3pPr>
            <a:lvl4pPr marL="1692275" indent="-241300" algn="l" rtl="0" eaLnBrk="1" fontAlgn="base" hangingPunct="1">
              <a:spcBef>
                <a:spcPct val="20000"/>
              </a:spcBef>
              <a:spcAft>
                <a:spcPct val="0"/>
              </a:spcAft>
              <a:buFont typeface="Arial" panose="020B0604020202020204" pitchFamily="34" charset="0"/>
              <a:buChar char="–"/>
              <a:defRPr sz="1905" b="0">
                <a:solidFill>
                  <a:schemeClr val="tx1"/>
                </a:solidFill>
                <a:latin typeface="微软雅黑" panose="020B0503020204020204" charset="-122"/>
                <a:ea typeface="微软雅黑" panose="020B0503020204020204" charset="-122"/>
              </a:defRPr>
            </a:lvl4pPr>
            <a:lvl5pPr marL="2176780" indent="-241300" algn="l" rtl="0" eaLnBrk="1" fontAlgn="base" hangingPunct="1">
              <a:spcBef>
                <a:spcPct val="20000"/>
              </a:spcBef>
              <a:spcAft>
                <a:spcPct val="0"/>
              </a:spcAft>
              <a:buFont typeface="Arial" panose="020B0604020202020204" pitchFamily="34" charset="0"/>
              <a:buChar char="»"/>
              <a:defRPr sz="1905" b="0">
                <a:solidFill>
                  <a:schemeClr val="tx1"/>
                </a:solidFill>
                <a:latin typeface="微软雅黑" panose="020B0503020204020204" charset="-122"/>
                <a:ea typeface="微软雅黑" panose="020B0503020204020204" charset="-122"/>
              </a:defRPr>
            </a:lvl5pPr>
            <a:lvl6pPr marL="2660650" indent="-241935" algn="l" rtl="0" eaLnBrk="1" fontAlgn="base" hangingPunct="1">
              <a:spcBef>
                <a:spcPct val="20000"/>
              </a:spcBef>
              <a:spcAft>
                <a:spcPct val="0"/>
              </a:spcAft>
              <a:buFont typeface="Arial" panose="020B0604020202020204" pitchFamily="34" charset="0"/>
              <a:buChar char="»"/>
              <a:defRPr sz="2115">
                <a:solidFill>
                  <a:schemeClr val="tx1"/>
                </a:solidFill>
                <a:latin typeface="+mn-lt"/>
                <a:ea typeface="+mn-ea"/>
              </a:defRPr>
            </a:lvl6pPr>
            <a:lvl7pPr marL="3144520" indent="-241935" algn="l" rtl="0" eaLnBrk="1" fontAlgn="base" hangingPunct="1">
              <a:spcBef>
                <a:spcPct val="20000"/>
              </a:spcBef>
              <a:spcAft>
                <a:spcPct val="0"/>
              </a:spcAft>
              <a:buFont typeface="Arial" panose="020B0604020202020204" pitchFamily="34" charset="0"/>
              <a:buChar char="»"/>
              <a:defRPr sz="2115">
                <a:solidFill>
                  <a:schemeClr val="tx1"/>
                </a:solidFill>
                <a:latin typeface="+mn-lt"/>
                <a:ea typeface="+mn-ea"/>
              </a:defRPr>
            </a:lvl7pPr>
            <a:lvl8pPr marL="3628390" indent="-241935" algn="l" rtl="0" eaLnBrk="1" fontAlgn="base" hangingPunct="1">
              <a:spcBef>
                <a:spcPct val="20000"/>
              </a:spcBef>
              <a:spcAft>
                <a:spcPct val="0"/>
              </a:spcAft>
              <a:buFont typeface="Arial" panose="020B0604020202020204" pitchFamily="34" charset="0"/>
              <a:buChar char="»"/>
              <a:defRPr sz="2115">
                <a:solidFill>
                  <a:schemeClr val="tx1"/>
                </a:solidFill>
                <a:latin typeface="+mn-lt"/>
                <a:ea typeface="+mn-ea"/>
              </a:defRPr>
            </a:lvl8pPr>
            <a:lvl9pPr marL="4112260" indent="-241935" algn="l" rtl="0" eaLnBrk="1" fontAlgn="base" hangingPunct="1">
              <a:spcBef>
                <a:spcPct val="20000"/>
              </a:spcBef>
              <a:spcAft>
                <a:spcPct val="0"/>
              </a:spcAft>
              <a:buFont typeface="Arial" panose="020B0604020202020204" pitchFamily="34" charset="0"/>
              <a:buChar char="»"/>
              <a:defRPr sz="2115">
                <a:solidFill>
                  <a:schemeClr val="tx1"/>
                </a:solidFill>
                <a:latin typeface="+mn-lt"/>
                <a:ea typeface="+mn-ea"/>
              </a:defRPr>
            </a:lvl9pPr>
          </a:lstStyle>
          <a:p>
            <a:pPr marL="0" indent="0"/>
            <a:r>
              <a:rPr lang="en-US" altLang="zh-CN">
                <a:sym typeface="+mn-ea"/>
              </a:rPr>
              <a:t>   </a:t>
            </a:r>
            <a:r>
              <a:rPr lang="zh-CN" altLang="en-US">
                <a:sym typeface="+mn-ea"/>
              </a:rPr>
              <a:t>如果需要加载某个数据集，那么可以将对应的函数赋值给某个变量。加载diabetes数据集，如以下代码。</a:t>
            </a:r>
            <a:endParaRPr lang="zh-CN"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anim calcmode="lin" valueType="num">
                                      <p:cBhvr additive="base">
                                        <p:cTn id="11"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8">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anim calcmode="lin" valueType="num">
                                      <p:cBhvr additive="base">
                                        <p:cTn id="15"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8">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anim calcmode="lin" valueType="num">
                                      <p:cBhvr additive="base">
                                        <p:cTn id="19"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2"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500" fill="hold"/>
                                        <p:tgtEl>
                                          <p:spTgt spid="13"/>
                                        </p:tgtEl>
                                        <p:attrNameLst>
                                          <p:attrName>ppt_x</p:attrName>
                                        </p:attrNameLst>
                                      </p:cBhvr>
                                      <p:tavLst>
                                        <p:tav tm="0">
                                          <p:val>
                                            <p:strVal val="#ppt_x"/>
                                          </p:val>
                                        </p:tav>
                                        <p:tav tm="100000">
                                          <p:val>
                                            <p:strVal val="#ppt_x"/>
                                          </p:val>
                                        </p:tav>
                                      </p:tavLst>
                                    </p:anim>
                                    <p:anim calcmode="lin" valueType="num">
                                      <p:cBhvr additive="base">
                                        <p:cTn id="32" dur="500" fill="hold"/>
                                        <p:tgtEl>
                                          <p:spTgt spid="13"/>
                                        </p:tgtEl>
                                        <p:attrNameLst>
                                          <p:attrName>ppt_y</p:attrName>
                                        </p:attrNameLst>
                                      </p:cBhvr>
                                      <p:tavLst>
                                        <p:tav tm="0">
                                          <p:val>
                                            <p:strVal val="1+#ppt_h/2"/>
                                          </p:val>
                                        </p:tav>
                                        <p:tav tm="100000">
                                          <p:val>
                                            <p:strVal val="#ppt_y"/>
                                          </p:val>
                                        </p:tav>
                                      </p:tavLst>
                                    </p:anim>
                                  </p:childTnLst>
                                </p:cTn>
                              </p:par>
                              <p:par>
                                <p:cTn id="33" presetID="2" presetClass="entr" presetSubtype="4" fill="hold" grpId="2" nodeType="withEffect">
                                  <p:stCondLst>
                                    <p:cond delay="0"/>
                                  </p:stCondLst>
                                  <p:childTnLst>
                                    <p:set>
                                      <p:cBhvr>
                                        <p:cTn id="34" dur="1" fill="hold">
                                          <p:stCondLst>
                                            <p:cond delay="0"/>
                                          </p:stCondLst>
                                        </p:cTn>
                                        <p:tgtEl>
                                          <p:spTgt spid="12"/>
                                        </p:tgtEl>
                                        <p:attrNameLst>
                                          <p:attrName>style.visibility</p:attrName>
                                        </p:attrNameLst>
                                      </p:cBhvr>
                                      <p:to>
                                        <p:strVal val="visible"/>
                                      </p:to>
                                    </p:set>
                                    <p:anim calcmode="lin" valueType="num">
                                      <p:cBhvr additive="base">
                                        <p:cTn id="35" dur="500" fill="hold"/>
                                        <p:tgtEl>
                                          <p:spTgt spid="12"/>
                                        </p:tgtEl>
                                        <p:attrNameLst>
                                          <p:attrName>ppt_x</p:attrName>
                                        </p:attrNameLst>
                                      </p:cBhvr>
                                      <p:tavLst>
                                        <p:tav tm="0">
                                          <p:val>
                                            <p:strVal val="#ppt_x"/>
                                          </p:val>
                                        </p:tav>
                                        <p:tav tm="100000">
                                          <p:val>
                                            <p:strVal val="#ppt_x"/>
                                          </p:val>
                                        </p:tav>
                                      </p:tavLst>
                                    </p:anim>
                                    <p:anim calcmode="lin" valueType="num">
                                      <p:cBhvr additive="base">
                                        <p:cTn id="3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2" nodeType="clickEffect">
                                  <p:stCondLst>
                                    <p:cond delay="0"/>
                                  </p:stCondLst>
                                  <p:childTnLst>
                                    <p:set>
                                      <p:cBhvr>
                                        <p:cTn id="40" dur="1" fill="hold">
                                          <p:stCondLst>
                                            <p:cond delay="0"/>
                                          </p:stCondLst>
                                        </p:cTn>
                                        <p:tgtEl>
                                          <p:spTgt spid="11"/>
                                        </p:tgtEl>
                                        <p:attrNameLst>
                                          <p:attrName>style.visibility</p:attrName>
                                        </p:attrNameLst>
                                      </p:cBhvr>
                                      <p:to>
                                        <p:strVal val="visible"/>
                                      </p:to>
                                    </p:set>
                                    <p:anim calcmode="lin" valueType="num">
                                      <p:cBhvr additive="base">
                                        <p:cTn id="41" dur="500" fill="hold"/>
                                        <p:tgtEl>
                                          <p:spTgt spid="11"/>
                                        </p:tgtEl>
                                        <p:attrNameLst>
                                          <p:attrName>ppt_x</p:attrName>
                                        </p:attrNameLst>
                                      </p:cBhvr>
                                      <p:tavLst>
                                        <p:tav tm="0">
                                          <p:val>
                                            <p:strVal val="#ppt_x"/>
                                          </p:val>
                                        </p:tav>
                                        <p:tav tm="100000">
                                          <p:val>
                                            <p:strVal val="#ppt_x"/>
                                          </p:val>
                                        </p:tav>
                                      </p:tavLst>
                                    </p:anim>
                                    <p:anim calcmode="lin" valueType="num">
                                      <p:cBhvr additive="base">
                                        <p:cTn id="4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15"/>
                                        </p:tgtEl>
                                        <p:attrNameLst>
                                          <p:attrName>style.visibility</p:attrName>
                                        </p:attrNameLst>
                                      </p:cBhvr>
                                      <p:to>
                                        <p:strVal val="visible"/>
                                      </p:to>
                                    </p:set>
                                    <p:anim calcmode="lin" valueType="num">
                                      <p:cBhvr additive="base">
                                        <p:cTn id="47" dur="500" fill="hold"/>
                                        <p:tgtEl>
                                          <p:spTgt spid="15"/>
                                        </p:tgtEl>
                                        <p:attrNameLst>
                                          <p:attrName>ppt_x</p:attrName>
                                        </p:attrNameLst>
                                      </p:cBhvr>
                                      <p:tavLst>
                                        <p:tav tm="0">
                                          <p:val>
                                            <p:strVal val="#ppt_x"/>
                                          </p:val>
                                        </p:tav>
                                        <p:tav tm="100000">
                                          <p:val>
                                            <p:strVal val="#ppt_x"/>
                                          </p:val>
                                        </p:tav>
                                      </p:tavLst>
                                    </p:anim>
                                    <p:anim calcmode="lin" valueType="num">
                                      <p:cBhvr additive="base">
                                        <p:cTn id="48" dur="500" fill="hold"/>
                                        <p:tgtEl>
                                          <p:spTgt spid="15"/>
                                        </p:tgtEl>
                                        <p:attrNameLst>
                                          <p:attrName>ppt_y</p:attrName>
                                        </p:attrNameLst>
                                      </p:cBhvr>
                                      <p:tavLst>
                                        <p:tav tm="0">
                                          <p:val>
                                            <p:strVal val="1+#ppt_h/2"/>
                                          </p:val>
                                        </p:tav>
                                        <p:tav tm="100000">
                                          <p:val>
                                            <p:strVal val="#ppt_y"/>
                                          </p:val>
                                        </p:tav>
                                      </p:tavLst>
                                    </p:anim>
                                  </p:childTnLst>
                                </p:cTn>
                              </p:par>
                              <p:par>
                                <p:cTn id="49" presetID="2" presetClass="entr" presetSubtype="4" fill="hold" grpId="2" nodeType="withEffect">
                                  <p:stCondLst>
                                    <p:cond delay="0"/>
                                  </p:stCondLst>
                                  <p:childTnLst>
                                    <p:set>
                                      <p:cBhvr>
                                        <p:cTn id="50" dur="1" fill="hold">
                                          <p:stCondLst>
                                            <p:cond delay="0"/>
                                          </p:stCondLst>
                                        </p:cTn>
                                        <p:tgtEl>
                                          <p:spTgt spid="14"/>
                                        </p:tgtEl>
                                        <p:attrNameLst>
                                          <p:attrName>style.visibility</p:attrName>
                                        </p:attrNameLst>
                                      </p:cBhvr>
                                      <p:to>
                                        <p:strVal val="visible"/>
                                      </p:to>
                                    </p:set>
                                    <p:anim calcmode="lin" valueType="num">
                                      <p:cBhvr additive="base">
                                        <p:cTn id="51" dur="500" fill="hold"/>
                                        <p:tgtEl>
                                          <p:spTgt spid="14"/>
                                        </p:tgtEl>
                                        <p:attrNameLst>
                                          <p:attrName>ppt_x</p:attrName>
                                        </p:attrNameLst>
                                      </p:cBhvr>
                                      <p:tavLst>
                                        <p:tav tm="0">
                                          <p:val>
                                            <p:strVal val="#ppt_x"/>
                                          </p:val>
                                        </p:tav>
                                        <p:tav tm="100000">
                                          <p:val>
                                            <p:strVal val="#ppt_x"/>
                                          </p:val>
                                        </p:tav>
                                      </p:tavLst>
                                    </p:anim>
                                    <p:anim calcmode="lin" valueType="num">
                                      <p:cBhvr additive="base">
                                        <p:cTn id="5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1" animBg="1"/>
      <p:bldP spid="10" grpId="2" bldLvl="0" animBg="1"/>
      <p:bldP spid="11" grpId="1" animBg="1"/>
      <p:bldP spid="11" grpId="2" bldLvl="0" animBg="1"/>
      <p:bldP spid="12" grpId="1" animBg="1"/>
      <p:bldP spid="12" grpId="2" bldLvl="0" animBg="1"/>
      <p:bldP spid="14" grpId="1" animBg="1"/>
      <p:bldP spid="14" grpId="2"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加载</a:t>
            </a:r>
            <a:r>
              <a:rPr lang="en-US" altLang="zh-CN" dirty="0"/>
              <a:t>datasets</a:t>
            </a:r>
            <a:r>
              <a:rPr lang="zh-CN" altLang="en-US" dirty="0"/>
              <a:t>模块中的数据集</a:t>
            </a:r>
          </a:p>
        </p:txBody>
      </p:sp>
      <p:sp>
        <p:nvSpPr>
          <p:cNvPr id="4" name="内容占位符 3"/>
          <p:cNvSpPr>
            <a:spLocks noGrp="1"/>
          </p:cNvSpPr>
          <p:nvPr>
            <p:ph idx="1"/>
          </p:nvPr>
        </p:nvSpPr>
        <p:spPr>
          <a:xfrm>
            <a:off x="422910" y="3978275"/>
            <a:ext cx="11107420" cy="3568700"/>
          </a:xfrm>
        </p:spPr>
        <p:txBody>
          <a:bodyPr/>
          <a:lstStyle/>
          <a:p>
            <a:pPr marL="720090" latinLnBrk="0">
              <a:spcBef>
                <a:spcPts val="0"/>
              </a:spcBef>
              <a:buFont typeface="Arial" panose="020B0604020202020204" pitchFamily="34" charset="0"/>
              <a:buChar char="•"/>
            </a:pPr>
            <a:r>
              <a:rPr lang="zh-CN" altLang="en-US" sz="1600"/>
              <a:t>diabetes_data = diabetes['data']  # 获取数据集的数据</a:t>
            </a:r>
          </a:p>
          <a:p>
            <a:pPr marL="720090" latinLnBrk="0">
              <a:spcBef>
                <a:spcPts val="0"/>
              </a:spcBef>
              <a:buFont typeface="Arial" panose="020B0604020202020204" pitchFamily="34" charset="0"/>
              <a:buChar char="•"/>
            </a:pPr>
            <a:r>
              <a:rPr lang="zh-CN" altLang="en-US" sz="1600"/>
              <a:t>diabetes_target = diabetes['target']  # 获取数据集的标签</a:t>
            </a:r>
          </a:p>
          <a:p>
            <a:pPr marL="720090" latinLnBrk="0">
              <a:spcBef>
                <a:spcPts val="0"/>
              </a:spcBef>
              <a:buFont typeface="Arial" panose="020B0604020202020204" pitchFamily="34" charset="0"/>
              <a:buChar char="•"/>
            </a:pPr>
            <a:r>
              <a:rPr lang="zh-CN" altLang="en-US" sz="1600"/>
              <a:t>diabetes_names = diabetes['feature_names']  # 获取数据集的特征名</a:t>
            </a:r>
          </a:p>
          <a:p>
            <a:pPr marL="720090" latinLnBrk="0">
              <a:spcBef>
                <a:spcPts val="0"/>
              </a:spcBef>
              <a:buFont typeface="Arial" panose="020B0604020202020204" pitchFamily="34" charset="0"/>
              <a:buChar char="•"/>
            </a:pPr>
            <a:r>
              <a:rPr lang="zh-CN" altLang="en-US" sz="1600"/>
              <a:t>diabetes_desc = diabetes['DESCR']  # 获取数据集的描述信息</a:t>
            </a:r>
          </a:p>
        </p:txBody>
      </p:sp>
      <p:sp>
        <p:nvSpPr>
          <p:cNvPr id="7" name="文本框 6"/>
          <p:cNvSpPr txBox="1"/>
          <p:nvPr/>
        </p:nvSpPr>
        <p:spPr>
          <a:xfrm>
            <a:off x="1082040" y="4098290"/>
            <a:ext cx="5972175" cy="1409700"/>
          </a:xfrm>
          <a:prstGeom prst="rect">
            <a:avLst/>
          </a:prstGeom>
          <a:noFill/>
          <a:ln w="25400" cmpd="sng">
            <a:solidFill>
              <a:srgbClr val="FF0000"/>
            </a:solidFill>
            <a:prstDash val="sysDash"/>
          </a:ln>
        </p:spPr>
        <p:txBody>
          <a:bodyPr wrap="square" rtlCol="0">
            <a:noAutofit/>
          </a:bodyPr>
          <a:lstStyle/>
          <a:p>
            <a:endParaRPr lang="zh-CN" altLang="en-US"/>
          </a:p>
        </p:txBody>
      </p:sp>
      <p:sp>
        <p:nvSpPr>
          <p:cNvPr id="16" name="文本框 15"/>
          <p:cNvSpPr txBox="1"/>
          <p:nvPr/>
        </p:nvSpPr>
        <p:spPr>
          <a:xfrm flipH="1">
            <a:off x="6365240" y="5930265"/>
            <a:ext cx="4984115" cy="368300"/>
          </a:xfrm>
          <a:prstGeom prst="rect">
            <a:avLst/>
          </a:prstGeom>
          <a:solidFill>
            <a:schemeClr val="bg1">
              <a:lumMod val="85000"/>
            </a:schemeClr>
          </a:solidFill>
        </p:spPr>
        <p:txBody>
          <a:bodyPr wrap="square" rtlCol="0">
            <a:spAutoFit/>
          </a:bodyPr>
          <a:lstStyle/>
          <a:p>
            <a:r>
              <a:rPr lang="zh-CN"/>
              <a:t>查看对应信息只需</a:t>
            </a:r>
            <a:r>
              <a:rPr lang="en-US" altLang="zh-CN"/>
              <a:t>print</a:t>
            </a:r>
            <a:r>
              <a:rPr lang="zh-CN" altLang="en-US"/>
              <a:t>（）输入对应变量名即可</a:t>
            </a:r>
          </a:p>
        </p:txBody>
      </p:sp>
      <p:cxnSp>
        <p:nvCxnSpPr>
          <p:cNvPr id="17" name="曲线连接符 16"/>
          <p:cNvCxnSpPr>
            <a:stCxn id="7" idx="2"/>
            <a:endCxn id="16" idx="3"/>
          </p:cNvCxnSpPr>
          <p:nvPr/>
        </p:nvCxnSpPr>
        <p:spPr>
          <a:xfrm rot="5400000" flipV="1">
            <a:off x="4913630" y="4671695"/>
            <a:ext cx="606425" cy="2296795"/>
          </a:xfrm>
          <a:prstGeom prst="curvedConnector2">
            <a:avLst/>
          </a:prstGeom>
          <a:ln>
            <a:solidFill>
              <a:schemeClr val="accent3">
                <a:lumMod val="75000"/>
              </a:schemeClr>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9" name="内容占位符 4"/>
          <p:cNvSpPr>
            <a:spLocks noGrp="1"/>
          </p:cNvSpPr>
          <p:nvPr/>
        </p:nvSpPr>
        <p:spPr>
          <a:xfrm>
            <a:off x="422910" y="1002030"/>
            <a:ext cx="11295614" cy="2673985"/>
          </a:xfrm>
          <a:prstGeom prst="rect">
            <a:avLst/>
          </a:prstGeom>
          <a:noFill/>
          <a:ln>
            <a:noFill/>
          </a:ln>
        </p:spPr>
        <p:txBody>
          <a:bodyPr vert="horz" wrap="square" lIns="91440" tIns="45720" rIns="91440" bIns="45720" numCol="1" anchor="t" anchorCtr="0" compatLnSpc="1">
            <a:noAutofit/>
          </a:bodyPr>
          <a:lstStyle>
            <a:lvl1pPr marL="362585" indent="-362585" algn="l" rtl="0" eaLnBrk="1" fontAlgn="base" hangingPunct="1">
              <a:lnSpc>
                <a:spcPct val="150000"/>
              </a:lnSpc>
              <a:spcBef>
                <a:spcPct val="20000"/>
              </a:spcBef>
              <a:spcAft>
                <a:spcPct val="0"/>
              </a:spcAft>
              <a:buClr>
                <a:srgbClr val="032089"/>
              </a:buClr>
              <a:buFont typeface="Wingdings" panose="05000000000000000000" pitchFamily="2" charset="2"/>
              <a:buChar char="Ø"/>
              <a:defRPr sz="1800" b="0" baseline="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86130" indent="-301625" algn="l" rtl="0" eaLnBrk="1" fontAlgn="base" hangingPunct="1">
              <a:lnSpc>
                <a:spcPct val="130000"/>
              </a:lnSpc>
              <a:spcBef>
                <a:spcPct val="20000"/>
              </a:spcBef>
              <a:spcAft>
                <a:spcPct val="0"/>
              </a:spcAft>
              <a:buClr>
                <a:srgbClr val="032089"/>
              </a:buClr>
              <a:buFont typeface="Wingdings" panose="05000000000000000000" pitchFamily="2" charset="2"/>
              <a:buChar char="l"/>
              <a:defRPr sz="2330" b="0">
                <a:solidFill>
                  <a:schemeClr val="tx1"/>
                </a:solidFill>
                <a:latin typeface="微软雅黑" panose="020B0503020204020204" charset="-122"/>
                <a:ea typeface="微软雅黑" panose="020B0503020204020204" charset="-122"/>
              </a:defRPr>
            </a:lvl2pPr>
            <a:lvl3pPr marL="1208405" indent="-241300" algn="l" rtl="0" eaLnBrk="1" fontAlgn="base" hangingPunct="1">
              <a:spcBef>
                <a:spcPct val="20000"/>
              </a:spcBef>
              <a:spcAft>
                <a:spcPct val="0"/>
              </a:spcAft>
              <a:buFont typeface="Arial" panose="020B0604020202020204" pitchFamily="34" charset="0"/>
              <a:buChar char="•"/>
              <a:defRPr sz="1905" b="0">
                <a:solidFill>
                  <a:schemeClr val="tx1"/>
                </a:solidFill>
                <a:latin typeface="微软雅黑" panose="020B0503020204020204" charset="-122"/>
                <a:ea typeface="微软雅黑" panose="020B0503020204020204" charset="-122"/>
              </a:defRPr>
            </a:lvl3pPr>
            <a:lvl4pPr marL="1692275" indent="-241300" algn="l" rtl="0" eaLnBrk="1" fontAlgn="base" hangingPunct="1">
              <a:spcBef>
                <a:spcPct val="20000"/>
              </a:spcBef>
              <a:spcAft>
                <a:spcPct val="0"/>
              </a:spcAft>
              <a:buFont typeface="Arial" panose="020B0604020202020204" pitchFamily="34" charset="0"/>
              <a:buChar char="–"/>
              <a:defRPr sz="1905" b="0">
                <a:solidFill>
                  <a:schemeClr val="tx1"/>
                </a:solidFill>
                <a:latin typeface="微软雅黑" panose="020B0503020204020204" charset="-122"/>
                <a:ea typeface="微软雅黑" panose="020B0503020204020204" charset="-122"/>
              </a:defRPr>
            </a:lvl4pPr>
            <a:lvl5pPr marL="2176780" indent="-241300" algn="l" rtl="0" eaLnBrk="1" fontAlgn="base" hangingPunct="1">
              <a:spcBef>
                <a:spcPct val="20000"/>
              </a:spcBef>
              <a:spcAft>
                <a:spcPct val="0"/>
              </a:spcAft>
              <a:buFont typeface="Arial" panose="020B0604020202020204" pitchFamily="34" charset="0"/>
              <a:buChar char="»"/>
              <a:defRPr sz="1905" b="0">
                <a:solidFill>
                  <a:schemeClr val="tx1"/>
                </a:solidFill>
                <a:latin typeface="微软雅黑" panose="020B0503020204020204" charset="-122"/>
                <a:ea typeface="微软雅黑" panose="020B0503020204020204" charset="-122"/>
              </a:defRPr>
            </a:lvl5pPr>
            <a:lvl6pPr marL="2660650" indent="-241935" algn="l" rtl="0" eaLnBrk="1" fontAlgn="base" hangingPunct="1">
              <a:spcBef>
                <a:spcPct val="20000"/>
              </a:spcBef>
              <a:spcAft>
                <a:spcPct val="0"/>
              </a:spcAft>
              <a:buFont typeface="Arial" panose="020B0604020202020204" pitchFamily="34" charset="0"/>
              <a:buChar char="»"/>
              <a:defRPr sz="2115">
                <a:solidFill>
                  <a:schemeClr val="tx1"/>
                </a:solidFill>
                <a:latin typeface="+mn-lt"/>
                <a:ea typeface="+mn-ea"/>
              </a:defRPr>
            </a:lvl6pPr>
            <a:lvl7pPr marL="3144520" indent="-241935" algn="l" rtl="0" eaLnBrk="1" fontAlgn="base" hangingPunct="1">
              <a:spcBef>
                <a:spcPct val="20000"/>
              </a:spcBef>
              <a:spcAft>
                <a:spcPct val="0"/>
              </a:spcAft>
              <a:buFont typeface="Arial" panose="020B0604020202020204" pitchFamily="34" charset="0"/>
              <a:buChar char="»"/>
              <a:defRPr sz="2115">
                <a:solidFill>
                  <a:schemeClr val="tx1"/>
                </a:solidFill>
                <a:latin typeface="+mn-lt"/>
                <a:ea typeface="+mn-ea"/>
              </a:defRPr>
            </a:lvl7pPr>
            <a:lvl8pPr marL="3628390" indent="-241935" algn="l" rtl="0" eaLnBrk="1" fontAlgn="base" hangingPunct="1">
              <a:spcBef>
                <a:spcPct val="20000"/>
              </a:spcBef>
              <a:spcAft>
                <a:spcPct val="0"/>
              </a:spcAft>
              <a:buFont typeface="Arial" panose="020B0604020202020204" pitchFamily="34" charset="0"/>
              <a:buChar char="»"/>
              <a:defRPr sz="2115">
                <a:solidFill>
                  <a:schemeClr val="tx1"/>
                </a:solidFill>
                <a:latin typeface="+mn-lt"/>
                <a:ea typeface="+mn-ea"/>
              </a:defRPr>
            </a:lvl8pPr>
            <a:lvl9pPr marL="4112260" indent="-241935" algn="l" rtl="0" eaLnBrk="1" fontAlgn="base" hangingPunct="1">
              <a:spcBef>
                <a:spcPct val="20000"/>
              </a:spcBef>
              <a:spcAft>
                <a:spcPct val="0"/>
              </a:spcAft>
              <a:buFont typeface="Arial" panose="020B0604020202020204" pitchFamily="34" charset="0"/>
              <a:buChar char="»"/>
              <a:defRPr sz="2115">
                <a:solidFill>
                  <a:schemeClr val="tx1"/>
                </a:solidFill>
                <a:latin typeface="+mn-lt"/>
                <a:ea typeface="+mn-ea"/>
              </a:defRPr>
            </a:lvl9pPr>
          </a:lstStyle>
          <a:p>
            <a:r>
              <a:rPr lang="zh-CN" altLang="en-US" dirty="0">
                <a:sym typeface="+mn-ea"/>
              </a:rPr>
              <a:t>加载后的数据集可以视为一个字典，几乎所有的sklearn数据集均可以使用如下属性</a:t>
            </a:r>
            <a:r>
              <a:rPr dirty="0" err="1">
                <a:sym typeface="+mn-ea"/>
              </a:rPr>
              <a:t>分别获取数据集的数据、标签、特征名称和描述信息</a:t>
            </a:r>
            <a:r>
              <a:rPr dirty="0">
                <a:sym typeface="+mn-ea"/>
              </a:rPr>
              <a:t>。</a:t>
            </a:r>
          </a:p>
          <a:p>
            <a:pPr marL="720090">
              <a:spcBef>
                <a:spcPts val="0"/>
              </a:spcBef>
              <a:buFont typeface="Arial" panose="020B0604020202020204" pitchFamily="34" charset="0"/>
              <a:buChar char="•"/>
            </a:pPr>
            <a:r>
              <a:rPr lang="zh-CN" altLang="en-US" dirty="0">
                <a:sym typeface="+mn-ea"/>
              </a:rPr>
              <a:t>data</a:t>
            </a:r>
            <a:endParaRPr lang="zh-CN" altLang="en-US" dirty="0"/>
          </a:p>
          <a:p>
            <a:pPr marL="720090">
              <a:spcBef>
                <a:spcPts val="0"/>
              </a:spcBef>
              <a:buFont typeface="Arial" panose="020B0604020202020204" pitchFamily="34" charset="0"/>
              <a:buChar char="•"/>
            </a:pPr>
            <a:r>
              <a:rPr lang="zh-CN" altLang="en-US" dirty="0">
                <a:sym typeface="+mn-ea"/>
              </a:rPr>
              <a:t>target</a:t>
            </a:r>
            <a:endParaRPr lang="zh-CN" altLang="en-US" dirty="0"/>
          </a:p>
          <a:p>
            <a:pPr marL="720090">
              <a:spcBef>
                <a:spcPts val="0"/>
              </a:spcBef>
              <a:buFont typeface="Arial" panose="020B0604020202020204" pitchFamily="34" charset="0"/>
              <a:buChar char="•"/>
            </a:pPr>
            <a:r>
              <a:rPr lang="zh-CN" altLang="en-US" dirty="0">
                <a:sym typeface="+mn-ea"/>
              </a:rPr>
              <a:t>feature_names</a:t>
            </a:r>
            <a:endParaRPr lang="zh-CN" altLang="en-US" dirty="0"/>
          </a:p>
          <a:p>
            <a:pPr marL="720090">
              <a:spcBef>
                <a:spcPts val="0"/>
              </a:spcBef>
              <a:buFont typeface="Arial" panose="020B0604020202020204" pitchFamily="34" charset="0"/>
              <a:buChar char="•"/>
            </a:pPr>
            <a:r>
              <a:rPr lang="zh-CN" altLang="en-US" dirty="0">
                <a:sym typeface="+mn-ea"/>
              </a:rPr>
              <a:t>DESCR</a:t>
            </a:r>
            <a:endParaRPr lang="zh-CN" altLang="en-US" dirty="0"/>
          </a:p>
          <a:p>
            <a:r>
              <a:rPr lang="zh-CN" altLang="en-US" dirty="0">
                <a:sym typeface="+mn-ea"/>
              </a:rPr>
              <a:t>获取sklearn自带数据集的内部信息，如以下代码。</a:t>
            </a:r>
            <a:endParaRPr lang="zh-CN" altLang="en-US" dirty="0"/>
          </a:p>
          <a:p>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marL="0" indent="0">
              <a:buNone/>
            </a:pP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marL="0" indent="0">
              <a:buNone/>
            </a:pPr>
            <a:endPar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marL="0" indent="0">
              <a:buNone/>
            </a:pP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9">
                                            <p:txEl>
                                              <p:pRg st="1" end="1"/>
                                            </p:txEl>
                                          </p:spTgt>
                                        </p:tgtEl>
                                        <p:attrNameLst>
                                          <p:attrName>style.visibility</p:attrName>
                                        </p:attrNameLst>
                                      </p:cBhvr>
                                      <p:to>
                                        <p:strVal val="visible"/>
                                      </p:to>
                                    </p:set>
                                    <p:anim calcmode="lin" valueType="num">
                                      <p:cBhvr additive="base">
                                        <p:cTn id="7" dur="500" fill="hold"/>
                                        <p:tgtEl>
                                          <p:spTgt spid="19">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9">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9">
                                            <p:txEl>
                                              <p:pRg st="2" end="2"/>
                                            </p:txEl>
                                          </p:spTgt>
                                        </p:tgtEl>
                                        <p:attrNameLst>
                                          <p:attrName>style.visibility</p:attrName>
                                        </p:attrNameLst>
                                      </p:cBhvr>
                                      <p:to>
                                        <p:strVal val="visible"/>
                                      </p:to>
                                    </p:set>
                                    <p:anim calcmode="lin" valueType="num">
                                      <p:cBhvr additive="base">
                                        <p:cTn id="11" dur="500" fill="hold"/>
                                        <p:tgtEl>
                                          <p:spTgt spid="19">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9">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9">
                                            <p:txEl>
                                              <p:pRg st="3" end="3"/>
                                            </p:txEl>
                                          </p:spTgt>
                                        </p:tgtEl>
                                        <p:attrNameLst>
                                          <p:attrName>style.visibility</p:attrName>
                                        </p:attrNameLst>
                                      </p:cBhvr>
                                      <p:to>
                                        <p:strVal val="visible"/>
                                      </p:to>
                                    </p:set>
                                    <p:anim calcmode="lin" valueType="num">
                                      <p:cBhvr additive="base">
                                        <p:cTn id="15" dur="500" fill="hold"/>
                                        <p:tgtEl>
                                          <p:spTgt spid="19">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9">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9">
                                            <p:txEl>
                                              <p:pRg st="4" end="4"/>
                                            </p:txEl>
                                          </p:spTgt>
                                        </p:tgtEl>
                                        <p:attrNameLst>
                                          <p:attrName>style.visibility</p:attrName>
                                        </p:attrNameLst>
                                      </p:cBhvr>
                                      <p:to>
                                        <p:strVal val="visible"/>
                                      </p:to>
                                    </p:set>
                                    <p:anim calcmode="lin" valueType="num">
                                      <p:cBhvr additive="base">
                                        <p:cTn id="19" dur="500" fill="hold"/>
                                        <p:tgtEl>
                                          <p:spTgt spid="19">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9">
                                            <p:txEl>
                                              <p:pRg st="5" end="5"/>
                                            </p:txEl>
                                          </p:spTgt>
                                        </p:tgtEl>
                                        <p:attrNameLst>
                                          <p:attrName>style.visibility</p:attrName>
                                        </p:attrNameLst>
                                      </p:cBhvr>
                                      <p:to>
                                        <p:strVal val="visible"/>
                                      </p:to>
                                    </p:set>
                                    <p:anim calcmode="lin" valueType="num">
                                      <p:cBhvr additive="base">
                                        <p:cTn id="25" dur="500" fill="hold"/>
                                        <p:tgtEl>
                                          <p:spTgt spid="19">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
                                            <p:txEl>
                                              <p:pRg st="0" end="0"/>
                                            </p:txEl>
                                          </p:spTgt>
                                        </p:tgtEl>
                                        <p:attrNameLst>
                                          <p:attrName>style.visibility</p:attrName>
                                        </p:attrNameLst>
                                      </p:cBhvr>
                                      <p:to>
                                        <p:strVal val="visible"/>
                                      </p:to>
                                    </p:set>
                                    <p:anim calcmode="lin" valueType="num">
                                      <p:cBhvr additive="base">
                                        <p:cTn id="31"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0" end="0"/>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4">
                                            <p:txEl>
                                              <p:pRg st="1" end="1"/>
                                            </p:txEl>
                                          </p:spTgt>
                                        </p:tgtEl>
                                        <p:attrNameLst>
                                          <p:attrName>style.visibility</p:attrName>
                                        </p:attrNameLst>
                                      </p:cBhvr>
                                      <p:to>
                                        <p:strVal val="visible"/>
                                      </p:to>
                                    </p:set>
                                    <p:anim calcmode="lin" valueType="num">
                                      <p:cBhvr additive="base">
                                        <p:cTn id="35"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4">
                                            <p:txEl>
                                              <p:pRg st="1" end="1"/>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4">
                                            <p:txEl>
                                              <p:pRg st="2" end="2"/>
                                            </p:txEl>
                                          </p:spTgt>
                                        </p:tgtEl>
                                        <p:attrNameLst>
                                          <p:attrName>style.visibility</p:attrName>
                                        </p:attrNameLst>
                                      </p:cBhvr>
                                      <p:to>
                                        <p:strVal val="visible"/>
                                      </p:to>
                                    </p:set>
                                    <p:anim calcmode="lin" valueType="num">
                                      <p:cBhvr additive="base">
                                        <p:cTn id="3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4">
                                            <p:txEl>
                                              <p:pRg st="2" end="2"/>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4">
                                            <p:txEl>
                                              <p:pRg st="3" end="3"/>
                                            </p:txEl>
                                          </p:spTgt>
                                        </p:tgtEl>
                                        <p:attrNameLst>
                                          <p:attrName>style.visibility</p:attrName>
                                        </p:attrNameLst>
                                      </p:cBhvr>
                                      <p:to>
                                        <p:strVal val="visible"/>
                                      </p:to>
                                    </p:set>
                                    <p:anim calcmode="lin" valueType="num">
                                      <p:cBhvr additive="base">
                                        <p:cTn id="43"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2" nodeType="clickEffect">
                                  <p:stCondLst>
                                    <p:cond delay="0"/>
                                  </p:stCondLst>
                                  <p:childTnLst>
                                    <p:set>
                                      <p:cBhvr>
                                        <p:cTn id="48" dur="1" fill="hold">
                                          <p:stCondLst>
                                            <p:cond delay="0"/>
                                          </p:stCondLst>
                                        </p:cTn>
                                        <p:tgtEl>
                                          <p:spTgt spid="7"/>
                                        </p:tgtEl>
                                        <p:attrNameLst>
                                          <p:attrName>style.visibility</p:attrName>
                                        </p:attrNameLst>
                                      </p:cBhvr>
                                      <p:to>
                                        <p:strVal val="visible"/>
                                      </p:to>
                                    </p:set>
                                    <p:anim calcmode="lin" valueType="num">
                                      <p:cBhvr additive="base">
                                        <p:cTn id="49" dur="500" fill="hold"/>
                                        <p:tgtEl>
                                          <p:spTgt spid="7"/>
                                        </p:tgtEl>
                                        <p:attrNameLst>
                                          <p:attrName>ppt_x</p:attrName>
                                        </p:attrNameLst>
                                      </p:cBhvr>
                                      <p:tavLst>
                                        <p:tav tm="0">
                                          <p:val>
                                            <p:strVal val="#ppt_x"/>
                                          </p:val>
                                        </p:tav>
                                        <p:tav tm="100000">
                                          <p:val>
                                            <p:strVal val="#ppt_x"/>
                                          </p:val>
                                        </p:tav>
                                      </p:tavLst>
                                    </p:anim>
                                    <p:anim calcmode="lin" valueType="num">
                                      <p:cBhvr additive="base">
                                        <p:cTn id="5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17"/>
                                        </p:tgtEl>
                                        <p:attrNameLst>
                                          <p:attrName>style.visibility</p:attrName>
                                        </p:attrNameLst>
                                      </p:cBhvr>
                                      <p:to>
                                        <p:strVal val="visible"/>
                                      </p:to>
                                    </p:set>
                                    <p:anim calcmode="lin" valueType="num">
                                      <p:cBhvr additive="base">
                                        <p:cTn id="55" dur="500" fill="hold"/>
                                        <p:tgtEl>
                                          <p:spTgt spid="17"/>
                                        </p:tgtEl>
                                        <p:attrNameLst>
                                          <p:attrName>ppt_x</p:attrName>
                                        </p:attrNameLst>
                                      </p:cBhvr>
                                      <p:tavLst>
                                        <p:tav tm="0">
                                          <p:val>
                                            <p:strVal val="#ppt_x"/>
                                          </p:val>
                                        </p:tav>
                                        <p:tav tm="100000">
                                          <p:val>
                                            <p:strVal val="#ppt_x"/>
                                          </p:val>
                                        </p:tav>
                                      </p:tavLst>
                                    </p:anim>
                                    <p:anim calcmode="lin" valueType="num">
                                      <p:cBhvr additive="base">
                                        <p:cTn id="56" dur="500" fill="hold"/>
                                        <p:tgtEl>
                                          <p:spTgt spid="17"/>
                                        </p:tgtEl>
                                        <p:attrNameLst>
                                          <p:attrName>ppt_y</p:attrName>
                                        </p:attrNameLst>
                                      </p:cBhvr>
                                      <p:tavLst>
                                        <p:tav tm="0">
                                          <p:val>
                                            <p:strVal val="1+#ppt_h/2"/>
                                          </p:val>
                                        </p:tav>
                                        <p:tav tm="100000">
                                          <p:val>
                                            <p:strVal val="#ppt_y"/>
                                          </p:val>
                                        </p:tav>
                                      </p:tavLst>
                                    </p:anim>
                                  </p:childTnLst>
                                </p:cTn>
                              </p:par>
                              <p:par>
                                <p:cTn id="57" presetID="2" presetClass="entr" presetSubtype="4" fill="hold" grpId="2" nodeType="withEffect">
                                  <p:stCondLst>
                                    <p:cond delay="0"/>
                                  </p:stCondLst>
                                  <p:childTnLst>
                                    <p:set>
                                      <p:cBhvr>
                                        <p:cTn id="58" dur="1" fill="hold">
                                          <p:stCondLst>
                                            <p:cond delay="0"/>
                                          </p:stCondLst>
                                        </p:cTn>
                                        <p:tgtEl>
                                          <p:spTgt spid="16"/>
                                        </p:tgtEl>
                                        <p:attrNameLst>
                                          <p:attrName>style.visibility</p:attrName>
                                        </p:attrNameLst>
                                      </p:cBhvr>
                                      <p:to>
                                        <p:strVal val="visible"/>
                                      </p:to>
                                    </p:set>
                                    <p:anim calcmode="lin" valueType="num">
                                      <p:cBhvr additive="base">
                                        <p:cTn id="59" dur="500" fill="hold"/>
                                        <p:tgtEl>
                                          <p:spTgt spid="16"/>
                                        </p:tgtEl>
                                        <p:attrNameLst>
                                          <p:attrName>ppt_x</p:attrName>
                                        </p:attrNameLst>
                                      </p:cBhvr>
                                      <p:tavLst>
                                        <p:tav tm="0">
                                          <p:val>
                                            <p:strVal val="#ppt_x"/>
                                          </p:val>
                                        </p:tav>
                                        <p:tav tm="100000">
                                          <p:val>
                                            <p:strVal val="#ppt_x"/>
                                          </p:val>
                                        </p:tav>
                                      </p:tavLst>
                                    </p:anim>
                                    <p:anim calcmode="lin" valueType="num">
                                      <p:cBhvr additive="base">
                                        <p:cTn id="60"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1" animBg="1"/>
      <p:bldP spid="7" grpId="2" bldLvl="0" animBg="1"/>
      <p:bldP spid="16" grpId="1" animBg="1"/>
      <p:bldP spid="16" grpId="2" bldLvl="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将数据集划分为训练集和测试集</a:t>
            </a:r>
          </a:p>
        </p:txBody>
      </p:sp>
      <p:sp>
        <p:nvSpPr>
          <p:cNvPr id="8" name="内容占位符 7"/>
          <p:cNvSpPr>
            <a:spLocks noGrp="1"/>
          </p:cNvSpPr>
          <p:nvPr>
            <p:ph idx="1"/>
          </p:nvPr>
        </p:nvSpPr>
        <p:spPr>
          <a:xfrm>
            <a:off x="414655" y="1099185"/>
            <a:ext cx="11107420" cy="5091430"/>
          </a:xfrm>
        </p:spPr>
        <p:txBody>
          <a:bodyPr/>
          <a:lstStyle/>
          <a:p>
            <a:pPr marL="0" indent="0"/>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   </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在数据分析过程中，为了保证模型在实际系统中能够起到预期作用，一般需要将总样本分划分成独立的3</a:t>
            </a:r>
          </a:p>
          <a:p>
            <a:pPr marL="0" indent="0">
              <a:buNone/>
            </a:pP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      </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部分如下。</a:t>
            </a: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marL="720090" latinLnBrk="0">
              <a:spcBef>
                <a:spcPts val="0"/>
              </a:spcBef>
              <a:buFont typeface="Arial" panose="020B0604020202020204" pitchFamily="34" charset="0"/>
              <a:buChar char="•"/>
            </a:pP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训练集（train set）</a:t>
            </a:r>
          </a:p>
          <a:p>
            <a:pPr marL="720090" latinLnBrk="0">
              <a:spcBef>
                <a:spcPts val="0"/>
              </a:spcBef>
              <a:buFont typeface="Arial" panose="020B0604020202020204" pitchFamily="34" charset="0"/>
              <a:buChar char="•"/>
            </a:pP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验证集（validation set）</a:t>
            </a:r>
          </a:p>
          <a:p>
            <a:pPr marL="720090" latinLnBrk="0">
              <a:spcBef>
                <a:spcPts val="0"/>
              </a:spcBef>
              <a:buFont typeface="Arial" panose="020B0604020202020204" pitchFamily="34" charset="0"/>
              <a:buChar char="•"/>
            </a:pP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测试集（test set）</a:t>
            </a:r>
          </a:p>
          <a:p>
            <a:pPr marL="720090" latinLnBrk="0">
              <a:spcBef>
                <a:spcPts val="0"/>
              </a:spcBef>
              <a:buFont typeface="Arial" panose="020B0604020202020204" pitchFamily="34" charset="0"/>
              <a:buChar char="•"/>
            </a:pP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marL="0" indent="0"/>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   </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典型的划分方式如下。</a:t>
            </a: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marL="720090" latinLnBrk="0">
              <a:spcBef>
                <a:spcPts val="0"/>
              </a:spcBef>
              <a:buFont typeface="Arial" panose="020B0604020202020204" pitchFamily="34" charset="0"/>
              <a:buChar char="•"/>
            </a:pP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 </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训练集数量，占总样本数量的50%。</a:t>
            </a:r>
          </a:p>
          <a:p>
            <a:pPr marL="720090" latinLnBrk="0">
              <a:spcBef>
                <a:spcPts val="0"/>
              </a:spcBef>
              <a:buFont typeface="Arial" panose="020B0604020202020204" pitchFamily="34" charset="0"/>
              <a:buChar char="•"/>
            </a:pP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 </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验证集数量，</a:t>
            </a:r>
            <a:r>
              <a:rPr lang="zh-CN" altLang="zh-CN" kern="100" dirty="0">
                <a:effectLst/>
                <a:sym typeface="+mn-ea"/>
              </a:rPr>
              <a:t>占总样本数量的25%。</a:t>
            </a:r>
            <a:endPar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marL="720090" latinLnBrk="0">
              <a:spcBef>
                <a:spcPts val="0"/>
              </a:spcBef>
              <a:buFont typeface="Arial" panose="020B0604020202020204" pitchFamily="34" charset="0"/>
              <a:buChar char="•"/>
            </a:pP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 </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测试集数量，占总样本数量的25%。</a:t>
            </a:r>
          </a:p>
        </p:txBody>
      </p:sp>
      <p:grpSp>
        <p:nvGrpSpPr>
          <p:cNvPr id="9" name="组合 8"/>
          <p:cNvGrpSpPr/>
          <p:nvPr/>
        </p:nvGrpSpPr>
        <p:grpSpPr>
          <a:xfrm>
            <a:off x="3025140" y="2073910"/>
            <a:ext cx="8304530" cy="368351"/>
            <a:chOff x="3002" y="4793"/>
            <a:chExt cx="4907" cy="676"/>
          </a:xfrm>
        </p:grpSpPr>
        <p:cxnSp>
          <p:nvCxnSpPr>
            <p:cNvPr id="11" name="直接箭头连接符 10"/>
            <p:cNvCxnSpPr>
              <a:endCxn id="20" idx="1"/>
            </p:cNvCxnSpPr>
            <p:nvPr/>
          </p:nvCxnSpPr>
          <p:spPr>
            <a:xfrm flipV="1">
              <a:off x="3002" y="5131"/>
              <a:ext cx="3987" cy="11"/>
            </a:xfrm>
            <a:prstGeom prst="straightConnector1">
              <a:avLst/>
            </a:prstGeom>
            <a:ln w="28575" cmpd="sng">
              <a:solidFill>
                <a:srgbClr val="C00000"/>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20" name="文本框 19"/>
            <p:cNvSpPr txBox="1"/>
            <p:nvPr/>
          </p:nvSpPr>
          <p:spPr>
            <a:xfrm>
              <a:off x="6989" y="4793"/>
              <a:ext cx="920" cy="676"/>
            </a:xfrm>
            <a:prstGeom prst="rect">
              <a:avLst/>
            </a:prstGeom>
            <a:solidFill>
              <a:schemeClr val="bg1">
                <a:lumMod val="85000"/>
              </a:schemeClr>
            </a:solidFill>
          </p:spPr>
          <p:txBody>
            <a:bodyPr wrap="square" rtlCol="0">
              <a:spAutoFit/>
            </a:bodyPr>
            <a:lstStyle/>
            <a:p>
              <a:r>
                <a:rPr lang="zh-CN" altLang="en-US" dirty="0"/>
                <a:t>用于估计模型</a:t>
              </a:r>
            </a:p>
          </p:txBody>
        </p:sp>
      </p:grpSp>
      <p:grpSp>
        <p:nvGrpSpPr>
          <p:cNvPr id="10" name="组合 9"/>
          <p:cNvGrpSpPr/>
          <p:nvPr/>
        </p:nvGrpSpPr>
        <p:grpSpPr>
          <a:xfrm>
            <a:off x="3478563" y="2493645"/>
            <a:ext cx="7840312" cy="368300"/>
            <a:chOff x="3176" y="4793"/>
            <a:chExt cx="9763" cy="582"/>
          </a:xfrm>
        </p:grpSpPr>
        <p:cxnSp>
          <p:nvCxnSpPr>
            <p:cNvPr id="12" name="直接箭头连接符 11"/>
            <p:cNvCxnSpPr>
              <a:endCxn id="13" idx="1"/>
            </p:cNvCxnSpPr>
            <p:nvPr/>
          </p:nvCxnSpPr>
          <p:spPr>
            <a:xfrm>
              <a:off x="3176" y="5072"/>
              <a:ext cx="3813" cy="12"/>
            </a:xfrm>
            <a:prstGeom prst="straightConnector1">
              <a:avLst/>
            </a:prstGeom>
            <a:ln w="28575" cmpd="sng">
              <a:solidFill>
                <a:srgbClr val="C00000"/>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6989" y="4793"/>
              <a:ext cx="5950" cy="582"/>
            </a:xfrm>
            <a:prstGeom prst="rect">
              <a:avLst/>
            </a:prstGeom>
            <a:solidFill>
              <a:schemeClr val="bg1">
                <a:lumMod val="85000"/>
              </a:schemeClr>
            </a:solidFill>
          </p:spPr>
          <p:txBody>
            <a:bodyPr wrap="square" rtlCol="0">
              <a:spAutoFit/>
            </a:bodyPr>
            <a:lstStyle/>
            <a:p>
              <a:r>
                <a:rPr lang="zh-CN" altLang="en-US" dirty="0"/>
                <a:t>用于确定网络结构或控制模型复杂程度的参数</a:t>
              </a:r>
            </a:p>
          </p:txBody>
        </p:sp>
      </p:grpSp>
      <p:grpSp>
        <p:nvGrpSpPr>
          <p:cNvPr id="14" name="组合 13"/>
          <p:cNvGrpSpPr/>
          <p:nvPr/>
        </p:nvGrpSpPr>
        <p:grpSpPr>
          <a:xfrm>
            <a:off x="2909899" y="2914650"/>
            <a:ext cx="8419136" cy="368098"/>
            <a:chOff x="3246" y="4793"/>
            <a:chExt cx="5592" cy="584"/>
          </a:xfrm>
        </p:grpSpPr>
        <p:cxnSp>
          <p:nvCxnSpPr>
            <p:cNvPr id="15" name="直接箭头连接符 14"/>
            <p:cNvCxnSpPr>
              <a:endCxn id="18" idx="1"/>
            </p:cNvCxnSpPr>
            <p:nvPr/>
          </p:nvCxnSpPr>
          <p:spPr>
            <a:xfrm>
              <a:off x="3246" y="5082"/>
              <a:ext cx="3743" cy="3"/>
            </a:xfrm>
            <a:prstGeom prst="straightConnector1">
              <a:avLst/>
            </a:prstGeom>
            <a:ln w="28575" cmpd="sng">
              <a:solidFill>
                <a:srgbClr val="C00000"/>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6989" y="4793"/>
              <a:ext cx="1849" cy="584"/>
            </a:xfrm>
            <a:prstGeom prst="rect">
              <a:avLst/>
            </a:prstGeom>
            <a:solidFill>
              <a:schemeClr val="bg1">
                <a:lumMod val="85000"/>
              </a:schemeClr>
            </a:solidFill>
          </p:spPr>
          <p:txBody>
            <a:bodyPr wrap="square" rtlCol="0">
              <a:spAutoFit/>
            </a:bodyPr>
            <a:lstStyle/>
            <a:p>
              <a:r>
                <a:rPr lang="zh-CN" altLang="en-US" dirty="0"/>
                <a:t>用于检验最优模型的性能</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2" end="2"/>
                                            </p:txEl>
                                          </p:spTgt>
                                        </p:tgtEl>
                                        <p:attrNameLst>
                                          <p:attrName>style.visibility</p:attrName>
                                        </p:attrNameLst>
                                      </p:cBhvr>
                                      <p:to>
                                        <p:strVal val="visible"/>
                                      </p:to>
                                    </p:set>
                                    <p:anim calcmode="lin" valueType="num">
                                      <p:cBhvr additive="base">
                                        <p:cTn id="7"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xEl>
                                              <p:pRg st="3" end="3"/>
                                            </p:txEl>
                                          </p:spTgt>
                                        </p:tgtEl>
                                        <p:attrNameLst>
                                          <p:attrName>style.visibility</p:attrName>
                                        </p:attrNameLst>
                                      </p:cBhvr>
                                      <p:to>
                                        <p:strVal val="visible"/>
                                      </p:to>
                                    </p:set>
                                    <p:anim calcmode="lin" valueType="num">
                                      <p:cBhvr additive="base">
                                        <p:cTn id="13"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anim calcmode="lin" valueType="num">
                                      <p:cBhvr additive="base">
                                        <p:cTn id="19"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ppt_x"/>
                                          </p:val>
                                        </p:tav>
                                        <p:tav tm="100000">
                                          <p:val>
                                            <p:strVal val="#ppt_x"/>
                                          </p:val>
                                        </p:tav>
                                      </p:tavLst>
                                    </p:anim>
                                    <p:anim calcmode="lin" valueType="num">
                                      <p:cBhvr additive="base">
                                        <p:cTn id="3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4"/>
                                        </p:tgtEl>
                                        <p:attrNameLst>
                                          <p:attrName>style.visibility</p:attrName>
                                        </p:attrNameLst>
                                      </p:cBhvr>
                                      <p:to>
                                        <p:strVal val="visible"/>
                                      </p:to>
                                    </p:set>
                                    <p:anim calcmode="lin" valueType="num">
                                      <p:cBhvr additive="base">
                                        <p:cTn id="37" dur="500" fill="hold"/>
                                        <p:tgtEl>
                                          <p:spTgt spid="14"/>
                                        </p:tgtEl>
                                        <p:attrNameLst>
                                          <p:attrName>ppt_x</p:attrName>
                                        </p:attrNameLst>
                                      </p:cBhvr>
                                      <p:tavLst>
                                        <p:tav tm="0">
                                          <p:val>
                                            <p:strVal val="#ppt_x"/>
                                          </p:val>
                                        </p:tav>
                                        <p:tav tm="100000">
                                          <p:val>
                                            <p:strVal val="#ppt_x"/>
                                          </p:val>
                                        </p:tav>
                                      </p:tavLst>
                                    </p:anim>
                                    <p:anim calcmode="lin" valueType="num">
                                      <p:cBhvr additive="base">
                                        <p:cTn id="3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8">
                                            <p:txEl>
                                              <p:pRg st="6" end="6"/>
                                            </p:txEl>
                                          </p:spTgt>
                                        </p:tgtEl>
                                        <p:attrNameLst>
                                          <p:attrName>style.visibility</p:attrName>
                                        </p:attrNameLst>
                                      </p:cBhvr>
                                      <p:to>
                                        <p:strVal val="visible"/>
                                      </p:to>
                                    </p:set>
                                    <p:anim calcmode="lin" valueType="num">
                                      <p:cBhvr additive="base">
                                        <p:cTn id="43" dur="500" fill="hold"/>
                                        <p:tgtEl>
                                          <p:spTgt spid="8">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8">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8">
                                            <p:txEl>
                                              <p:pRg st="7" end="7"/>
                                            </p:txEl>
                                          </p:spTgt>
                                        </p:tgtEl>
                                        <p:attrNameLst>
                                          <p:attrName>style.visibility</p:attrName>
                                        </p:attrNameLst>
                                      </p:cBhvr>
                                      <p:to>
                                        <p:strVal val="visible"/>
                                      </p:to>
                                    </p:set>
                                    <p:anim calcmode="lin" valueType="num">
                                      <p:cBhvr additive="base">
                                        <p:cTn id="49" dur="500" fill="hold"/>
                                        <p:tgtEl>
                                          <p:spTgt spid="8">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8">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8">
                                            <p:txEl>
                                              <p:pRg st="8" end="8"/>
                                            </p:txEl>
                                          </p:spTgt>
                                        </p:tgtEl>
                                        <p:attrNameLst>
                                          <p:attrName>style.visibility</p:attrName>
                                        </p:attrNameLst>
                                      </p:cBhvr>
                                      <p:to>
                                        <p:strVal val="visible"/>
                                      </p:to>
                                    </p:set>
                                    <p:anim calcmode="lin" valueType="num">
                                      <p:cBhvr additive="base">
                                        <p:cTn id="55" dur="500" fill="hold"/>
                                        <p:tgtEl>
                                          <p:spTgt spid="8">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8">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8">
                                            <p:txEl>
                                              <p:pRg st="9" end="9"/>
                                            </p:txEl>
                                          </p:spTgt>
                                        </p:tgtEl>
                                        <p:attrNameLst>
                                          <p:attrName>style.visibility</p:attrName>
                                        </p:attrNameLst>
                                      </p:cBhvr>
                                      <p:to>
                                        <p:strVal val="visible"/>
                                      </p:to>
                                    </p:set>
                                    <p:anim calcmode="lin" valueType="num">
                                      <p:cBhvr additive="base">
                                        <p:cTn id="61" dur="500" fill="hold"/>
                                        <p:tgtEl>
                                          <p:spTgt spid="8">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8">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将数据集划分为训练集和测试集</a:t>
            </a:r>
          </a:p>
        </p:txBody>
      </p:sp>
      <p:sp>
        <p:nvSpPr>
          <p:cNvPr id="3" name="内容占位符 4"/>
          <p:cNvSpPr>
            <a:spLocks noGrp="1"/>
          </p:cNvSpPr>
          <p:nvPr/>
        </p:nvSpPr>
        <p:spPr>
          <a:xfrm>
            <a:off x="423545" y="1045210"/>
            <a:ext cx="11107420" cy="5008245"/>
          </a:xfrm>
          <a:prstGeom prst="rect">
            <a:avLst/>
          </a:prstGeom>
          <a:noFill/>
          <a:ln>
            <a:noFill/>
          </a:ln>
        </p:spPr>
        <p:txBody>
          <a:bodyPr vert="horz" wrap="square" lIns="91440" tIns="45720" rIns="91440" bIns="45720" numCol="1" anchor="t" anchorCtr="0" compatLnSpc="1">
            <a:noAutofit/>
          </a:bodyPr>
          <a:lstStyle>
            <a:lvl1pPr marL="362585" indent="-362585" algn="l" rtl="0" eaLnBrk="1" fontAlgn="base" hangingPunct="1">
              <a:lnSpc>
                <a:spcPct val="150000"/>
              </a:lnSpc>
              <a:spcBef>
                <a:spcPct val="20000"/>
              </a:spcBef>
              <a:spcAft>
                <a:spcPct val="0"/>
              </a:spcAft>
              <a:buClr>
                <a:srgbClr val="032089"/>
              </a:buClr>
              <a:buFont typeface="Wingdings" panose="05000000000000000000" pitchFamily="2" charset="2"/>
              <a:buChar char="Ø"/>
              <a:defRPr sz="1800" b="0" baseline="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86130" indent="-301625" algn="l" rtl="0" eaLnBrk="1" fontAlgn="base" hangingPunct="1">
              <a:lnSpc>
                <a:spcPct val="130000"/>
              </a:lnSpc>
              <a:spcBef>
                <a:spcPct val="20000"/>
              </a:spcBef>
              <a:spcAft>
                <a:spcPct val="0"/>
              </a:spcAft>
              <a:buClr>
                <a:srgbClr val="032089"/>
              </a:buClr>
              <a:buFont typeface="Wingdings" panose="05000000000000000000" pitchFamily="2" charset="2"/>
              <a:buChar char="l"/>
              <a:defRPr sz="2330" b="0">
                <a:solidFill>
                  <a:schemeClr val="tx1"/>
                </a:solidFill>
                <a:latin typeface="微软雅黑" panose="020B0503020204020204" charset="-122"/>
                <a:ea typeface="微软雅黑" panose="020B0503020204020204" charset="-122"/>
              </a:defRPr>
            </a:lvl2pPr>
            <a:lvl3pPr marL="1208405" indent="-241300" algn="l" rtl="0" eaLnBrk="1" fontAlgn="base" hangingPunct="1">
              <a:spcBef>
                <a:spcPct val="20000"/>
              </a:spcBef>
              <a:spcAft>
                <a:spcPct val="0"/>
              </a:spcAft>
              <a:buFont typeface="Arial" panose="020B0604020202020204" pitchFamily="34" charset="0"/>
              <a:buChar char="•"/>
              <a:defRPr sz="1905" b="0">
                <a:solidFill>
                  <a:schemeClr val="tx1"/>
                </a:solidFill>
                <a:latin typeface="微软雅黑" panose="020B0503020204020204" charset="-122"/>
                <a:ea typeface="微软雅黑" panose="020B0503020204020204" charset="-122"/>
              </a:defRPr>
            </a:lvl3pPr>
            <a:lvl4pPr marL="1692275" indent="-241300" algn="l" rtl="0" eaLnBrk="1" fontAlgn="base" hangingPunct="1">
              <a:spcBef>
                <a:spcPct val="20000"/>
              </a:spcBef>
              <a:spcAft>
                <a:spcPct val="0"/>
              </a:spcAft>
              <a:buFont typeface="Arial" panose="020B0604020202020204" pitchFamily="34" charset="0"/>
              <a:buChar char="–"/>
              <a:defRPr sz="1905" b="0">
                <a:solidFill>
                  <a:schemeClr val="tx1"/>
                </a:solidFill>
                <a:latin typeface="微软雅黑" panose="020B0503020204020204" charset="-122"/>
                <a:ea typeface="微软雅黑" panose="020B0503020204020204" charset="-122"/>
              </a:defRPr>
            </a:lvl4pPr>
            <a:lvl5pPr marL="2176780" indent="-241300" algn="l" rtl="0" eaLnBrk="1" fontAlgn="base" hangingPunct="1">
              <a:spcBef>
                <a:spcPct val="20000"/>
              </a:spcBef>
              <a:spcAft>
                <a:spcPct val="0"/>
              </a:spcAft>
              <a:buFont typeface="Arial" panose="020B0604020202020204" pitchFamily="34" charset="0"/>
              <a:buChar char="»"/>
              <a:defRPr sz="1905" b="0">
                <a:solidFill>
                  <a:schemeClr val="tx1"/>
                </a:solidFill>
                <a:latin typeface="微软雅黑" panose="020B0503020204020204" charset="-122"/>
                <a:ea typeface="微软雅黑" panose="020B0503020204020204" charset="-122"/>
              </a:defRPr>
            </a:lvl5pPr>
            <a:lvl6pPr marL="2660650" indent="-241935" algn="l" rtl="0" eaLnBrk="1" fontAlgn="base" hangingPunct="1">
              <a:spcBef>
                <a:spcPct val="20000"/>
              </a:spcBef>
              <a:spcAft>
                <a:spcPct val="0"/>
              </a:spcAft>
              <a:buFont typeface="Arial" panose="020B0604020202020204" pitchFamily="34" charset="0"/>
              <a:buChar char="»"/>
              <a:defRPr sz="2115">
                <a:solidFill>
                  <a:schemeClr val="tx1"/>
                </a:solidFill>
                <a:latin typeface="+mn-lt"/>
                <a:ea typeface="+mn-ea"/>
              </a:defRPr>
            </a:lvl6pPr>
            <a:lvl7pPr marL="3144520" indent="-241935" algn="l" rtl="0" eaLnBrk="1" fontAlgn="base" hangingPunct="1">
              <a:spcBef>
                <a:spcPct val="20000"/>
              </a:spcBef>
              <a:spcAft>
                <a:spcPct val="0"/>
              </a:spcAft>
              <a:buFont typeface="Arial" panose="020B0604020202020204" pitchFamily="34" charset="0"/>
              <a:buChar char="»"/>
              <a:defRPr sz="2115">
                <a:solidFill>
                  <a:schemeClr val="tx1"/>
                </a:solidFill>
                <a:latin typeface="+mn-lt"/>
                <a:ea typeface="+mn-ea"/>
              </a:defRPr>
            </a:lvl7pPr>
            <a:lvl8pPr marL="3628390" indent="-241935" algn="l" rtl="0" eaLnBrk="1" fontAlgn="base" hangingPunct="1">
              <a:spcBef>
                <a:spcPct val="20000"/>
              </a:spcBef>
              <a:spcAft>
                <a:spcPct val="0"/>
              </a:spcAft>
              <a:buFont typeface="Arial" panose="020B0604020202020204" pitchFamily="34" charset="0"/>
              <a:buChar char="»"/>
              <a:defRPr sz="2115">
                <a:solidFill>
                  <a:schemeClr val="tx1"/>
                </a:solidFill>
                <a:latin typeface="+mn-lt"/>
                <a:ea typeface="+mn-ea"/>
              </a:defRPr>
            </a:lvl8pPr>
            <a:lvl9pPr marL="4112260" indent="-241935" algn="l" rtl="0" eaLnBrk="1" fontAlgn="base" hangingPunct="1">
              <a:spcBef>
                <a:spcPct val="20000"/>
              </a:spcBef>
              <a:spcAft>
                <a:spcPct val="0"/>
              </a:spcAft>
              <a:buFont typeface="Arial" panose="020B0604020202020204" pitchFamily="34" charset="0"/>
              <a:buChar char="»"/>
              <a:defRPr sz="2115">
                <a:solidFill>
                  <a:schemeClr val="tx1"/>
                </a:solidFill>
                <a:latin typeface="+mn-lt"/>
                <a:ea typeface="+mn-ea"/>
              </a:defRPr>
            </a:lvl9pPr>
          </a:lstStyle>
          <a:p>
            <a:r>
              <a:rPr lang="zh-CN" altLang="zh-CN" kern="100" dirty="0">
                <a:effectLst/>
                <a:sym typeface="+mn-ea"/>
              </a:rPr>
              <a:t>当总样本数据较少时，使用上面的方法将样本数据划分为3部分将会不合适。常用的方法是留少部分样本数据做测试集，然后对其余N个样本采用K折交叉验证法。其基本步骤如下。</a:t>
            </a: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marL="720090">
              <a:spcBef>
                <a:spcPts val="0"/>
              </a:spcBef>
              <a:buFont typeface="Arial" panose="020B0604020202020204" pitchFamily="34" charset="0"/>
              <a:buChar char="•"/>
            </a:pPr>
            <a:r>
              <a:rPr lang="en-US" altLang="zh-CN" kern="100" dirty="0">
                <a:effectLst/>
                <a:sym typeface="+mn-ea"/>
              </a:rPr>
              <a:t>   </a:t>
            </a:r>
            <a:r>
              <a:rPr lang="zh-CN" altLang="zh-CN" kern="100" dirty="0">
                <a:effectLst/>
                <a:sym typeface="+mn-ea"/>
              </a:rPr>
              <a:t>将样本打乱。</a:t>
            </a:r>
            <a:endParaRPr lang="zh-CN" altLang="zh-CN" kern="100" dirty="0">
              <a:effectLst/>
              <a:latin typeface="Times New Roman" panose="02020603050405020304" pitchFamily="18" charset="0"/>
              <a:ea typeface="宋体" panose="02010600030101010101" pitchFamily="2" charset="-122"/>
              <a:cs typeface="Times New Roman" panose="02020603050405020304" pitchFamily="18" charset="0"/>
            </a:endParaRPr>
          </a:p>
          <a:p>
            <a:pPr marL="720090">
              <a:spcBef>
                <a:spcPts val="0"/>
              </a:spcBef>
              <a:buFont typeface="Arial" panose="020B0604020202020204" pitchFamily="34" charset="0"/>
              <a:buChar char="•"/>
            </a:pPr>
            <a:r>
              <a:rPr lang="en-US" altLang="zh-CN" kern="100" dirty="0">
                <a:effectLst/>
                <a:sym typeface="+mn-ea"/>
              </a:rPr>
              <a:t>   </a:t>
            </a:r>
            <a:r>
              <a:rPr lang="zh-CN" altLang="zh-CN" kern="100" dirty="0">
                <a:effectLst/>
                <a:sym typeface="+mn-ea"/>
              </a:rPr>
              <a:t>均匀分成</a:t>
            </a:r>
            <a:r>
              <a:rPr lang="en-US" altLang="zh-CN" kern="100" dirty="0">
                <a:effectLst/>
                <a:sym typeface="+mn-ea"/>
              </a:rPr>
              <a:t>K</a:t>
            </a:r>
            <a:r>
              <a:rPr lang="zh-CN" altLang="en-US" kern="100" dirty="0">
                <a:effectLst/>
                <a:sym typeface="+mn-ea"/>
              </a:rPr>
              <a:t>份。</a:t>
            </a:r>
            <a:endParaRPr lang="zh-CN" altLang="en-US" kern="100" dirty="0">
              <a:effectLst/>
              <a:latin typeface="Times New Roman" panose="02020603050405020304" pitchFamily="18" charset="0"/>
              <a:ea typeface="宋体" panose="02010600030101010101" pitchFamily="2" charset="-122"/>
              <a:cs typeface="Times New Roman" panose="02020603050405020304" pitchFamily="18" charset="0"/>
            </a:endParaRPr>
          </a:p>
          <a:p>
            <a:pPr marL="720090">
              <a:spcBef>
                <a:spcPts val="0"/>
              </a:spcBef>
              <a:buFont typeface="Arial" panose="020B0604020202020204" pitchFamily="34" charset="0"/>
              <a:buChar char="•"/>
            </a:pPr>
            <a:r>
              <a:rPr lang="en-US" altLang="zh-CN" kern="100" dirty="0">
                <a:effectLst/>
                <a:sym typeface="+mn-ea"/>
              </a:rPr>
              <a:t>   </a:t>
            </a:r>
            <a:r>
              <a:rPr lang="zh-CN" altLang="zh-CN" kern="100" dirty="0">
                <a:effectLst/>
                <a:sym typeface="+mn-ea"/>
              </a:rPr>
              <a:t>轮流选择其中K-1份做训练，剩余的一份做验证。</a:t>
            </a:r>
            <a:endParaRPr lang="zh-CN" altLang="zh-CN" kern="100" dirty="0">
              <a:effectLst/>
              <a:latin typeface="Times New Roman" panose="02020603050405020304" pitchFamily="18" charset="0"/>
              <a:ea typeface="宋体" panose="02010600030101010101" pitchFamily="2" charset="-122"/>
              <a:cs typeface="Times New Roman" panose="02020603050405020304" pitchFamily="18" charset="0"/>
            </a:endParaRPr>
          </a:p>
          <a:p>
            <a:pPr marL="720090">
              <a:spcBef>
                <a:spcPts val="0"/>
              </a:spcBef>
              <a:buFont typeface="Arial" panose="020B0604020202020204" pitchFamily="34" charset="0"/>
              <a:buChar char="•"/>
            </a:pPr>
            <a:r>
              <a:rPr lang="en-US" altLang="zh-CN" kern="100" dirty="0">
                <a:effectLst/>
                <a:sym typeface="+mn-ea"/>
              </a:rPr>
              <a:t>   </a:t>
            </a:r>
            <a:r>
              <a:rPr lang="zh-CN" altLang="zh-CN" kern="100" dirty="0">
                <a:effectLst/>
                <a:sym typeface="+mn-ea"/>
              </a:rPr>
              <a:t>计算预测误差平方和。</a:t>
            </a:r>
            <a:endParaRPr lang="zh-CN" altLang="zh-CN" kern="100" dirty="0">
              <a:effectLst/>
              <a:latin typeface="Times New Roman" panose="02020603050405020304" pitchFamily="18" charset="0"/>
              <a:ea typeface="宋体" panose="02010600030101010101" pitchFamily="2" charset="-122"/>
              <a:cs typeface="Times New Roman" panose="02020603050405020304" pitchFamily="18" charset="0"/>
            </a:endParaRPr>
          </a:p>
          <a:p>
            <a:pPr marL="720090">
              <a:spcBef>
                <a:spcPts val="0"/>
              </a:spcBef>
              <a:buFont typeface="Arial" panose="020B0604020202020204" pitchFamily="34" charset="0"/>
              <a:buChar char="•"/>
            </a:pPr>
            <a:r>
              <a:rPr lang="en-US" altLang="zh-CN" kern="100" dirty="0">
                <a:effectLst/>
                <a:sym typeface="+mn-ea"/>
              </a:rPr>
              <a:t>   </a:t>
            </a:r>
            <a:r>
              <a:rPr lang="zh-CN" altLang="zh-CN" kern="100" dirty="0">
                <a:effectLst/>
                <a:sym typeface="+mn-ea"/>
              </a:rPr>
              <a:t>将K次的预测误差平方和的均值作为选择最优模型结构的依据。</a:t>
            </a:r>
            <a:endParaRPr lang="zh-CN" altLang="zh-CN" kern="100" dirty="0">
              <a:effectLst/>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marL="0" indent="0">
              <a:buNone/>
            </a:pP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marL="0" indent="0">
              <a:buNone/>
            </a:pPr>
            <a:endPar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marL="0" indent="0">
              <a:buNone/>
            </a:pP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 calcmode="lin" valueType="num">
                                      <p:cBhvr additive="base">
                                        <p:cTn id="2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将数据集划分为训练集和测试集</a:t>
            </a:r>
          </a:p>
        </p:txBody>
      </p:sp>
      <p:sp>
        <p:nvSpPr>
          <p:cNvPr id="8" name="内容占位符 3">
            <a:extLst>
              <a:ext uri="{FF2B5EF4-FFF2-40B4-BE49-F238E27FC236}">
                <a16:creationId xmlns:a16="http://schemas.microsoft.com/office/drawing/2014/main" id="{E42C60D9-2BAF-43C1-8310-243853C06419}"/>
              </a:ext>
            </a:extLst>
          </p:cNvPr>
          <p:cNvSpPr>
            <a:spLocks noGrp="1"/>
          </p:cNvSpPr>
          <p:nvPr/>
        </p:nvSpPr>
        <p:spPr>
          <a:xfrm>
            <a:off x="389890" y="1072515"/>
            <a:ext cx="11412220" cy="5293995"/>
          </a:xfrm>
          <a:prstGeom prst="rect">
            <a:avLst/>
          </a:prstGeom>
          <a:noFill/>
          <a:ln>
            <a:noFill/>
          </a:ln>
        </p:spPr>
        <p:txBody>
          <a:bodyPr vert="horz" wrap="square" lIns="91440" tIns="45720" rIns="91440" bIns="45720" numCol="1" anchor="t" anchorCtr="0" compatLnSpc="1">
            <a:noAutofit/>
          </a:bodyPr>
          <a:lstStyle>
            <a:lvl1pPr marL="362585" indent="-362585" algn="l" rtl="0" eaLnBrk="1" fontAlgn="base" hangingPunct="1">
              <a:lnSpc>
                <a:spcPct val="150000"/>
              </a:lnSpc>
              <a:spcBef>
                <a:spcPct val="20000"/>
              </a:spcBef>
              <a:spcAft>
                <a:spcPct val="0"/>
              </a:spcAft>
              <a:buClr>
                <a:srgbClr val="032089"/>
              </a:buClr>
              <a:buFont typeface="Wingdings" panose="05000000000000000000" pitchFamily="2" charset="2"/>
              <a:buChar char="Ø"/>
              <a:defRPr sz="1800" b="0" baseline="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86130" indent="-301625" algn="l" rtl="0" eaLnBrk="1" fontAlgn="base" hangingPunct="1">
              <a:lnSpc>
                <a:spcPct val="130000"/>
              </a:lnSpc>
              <a:spcBef>
                <a:spcPct val="20000"/>
              </a:spcBef>
              <a:spcAft>
                <a:spcPct val="0"/>
              </a:spcAft>
              <a:buClr>
                <a:srgbClr val="032089"/>
              </a:buClr>
              <a:buFont typeface="Wingdings" panose="05000000000000000000" pitchFamily="2" charset="2"/>
              <a:buChar char="l"/>
              <a:defRPr sz="2330" b="0">
                <a:solidFill>
                  <a:schemeClr val="tx1"/>
                </a:solidFill>
                <a:latin typeface="微软雅黑" panose="020B0503020204020204" charset="-122"/>
                <a:ea typeface="微软雅黑" panose="020B0503020204020204" charset="-122"/>
              </a:defRPr>
            </a:lvl2pPr>
            <a:lvl3pPr marL="1208405" indent="-241300" algn="l" rtl="0" eaLnBrk="1" fontAlgn="base" hangingPunct="1">
              <a:spcBef>
                <a:spcPct val="20000"/>
              </a:spcBef>
              <a:spcAft>
                <a:spcPct val="0"/>
              </a:spcAft>
              <a:buFont typeface="Arial" panose="020B0604020202020204" pitchFamily="34" charset="0"/>
              <a:buChar char="•"/>
              <a:defRPr sz="1905" b="0">
                <a:solidFill>
                  <a:schemeClr val="tx1"/>
                </a:solidFill>
                <a:latin typeface="微软雅黑" panose="020B0503020204020204" charset="-122"/>
                <a:ea typeface="微软雅黑" panose="020B0503020204020204" charset="-122"/>
              </a:defRPr>
            </a:lvl3pPr>
            <a:lvl4pPr marL="1692275" indent="-241300" algn="l" rtl="0" eaLnBrk="1" fontAlgn="base" hangingPunct="1">
              <a:spcBef>
                <a:spcPct val="20000"/>
              </a:spcBef>
              <a:spcAft>
                <a:spcPct val="0"/>
              </a:spcAft>
              <a:buFont typeface="Arial" panose="020B0604020202020204" pitchFamily="34" charset="0"/>
              <a:buChar char="–"/>
              <a:defRPr sz="1905" b="0">
                <a:solidFill>
                  <a:schemeClr val="tx1"/>
                </a:solidFill>
                <a:latin typeface="微软雅黑" panose="020B0503020204020204" charset="-122"/>
                <a:ea typeface="微软雅黑" panose="020B0503020204020204" charset="-122"/>
              </a:defRPr>
            </a:lvl4pPr>
            <a:lvl5pPr marL="2176780" indent="-241300" algn="l" rtl="0" eaLnBrk="1" fontAlgn="base" hangingPunct="1">
              <a:spcBef>
                <a:spcPct val="20000"/>
              </a:spcBef>
              <a:spcAft>
                <a:spcPct val="0"/>
              </a:spcAft>
              <a:buFont typeface="Arial" panose="020B0604020202020204" pitchFamily="34" charset="0"/>
              <a:buChar char="»"/>
              <a:defRPr sz="1905" b="0">
                <a:solidFill>
                  <a:schemeClr val="tx1"/>
                </a:solidFill>
                <a:latin typeface="微软雅黑" panose="020B0503020204020204" charset="-122"/>
                <a:ea typeface="微软雅黑" panose="020B0503020204020204" charset="-122"/>
              </a:defRPr>
            </a:lvl5pPr>
            <a:lvl6pPr marL="2660650" indent="-241935" algn="l" rtl="0" eaLnBrk="1" fontAlgn="base" hangingPunct="1">
              <a:spcBef>
                <a:spcPct val="20000"/>
              </a:spcBef>
              <a:spcAft>
                <a:spcPct val="0"/>
              </a:spcAft>
              <a:buFont typeface="Arial" panose="020B0604020202020204" pitchFamily="34" charset="0"/>
              <a:buChar char="»"/>
              <a:defRPr sz="2115">
                <a:solidFill>
                  <a:schemeClr val="tx1"/>
                </a:solidFill>
                <a:latin typeface="+mn-lt"/>
                <a:ea typeface="+mn-ea"/>
              </a:defRPr>
            </a:lvl6pPr>
            <a:lvl7pPr marL="3144520" indent="-241935" algn="l" rtl="0" eaLnBrk="1" fontAlgn="base" hangingPunct="1">
              <a:spcBef>
                <a:spcPct val="20000"/>
              </a:spcBef>
              <a:spcAft>
                <a:spcPct val="0"/>
              </a:spcAft>
              <a:buFont typeface="Arial" panose="020B0604020202020204" pitchFamily="34" charset="0"/>
              <a:buChar char="»"/>
              <a:defRPr sz="2115">
                <a:solidFill>
                  <a:schemeClr val="tx1"/>
                </a:solidFill>
                <a:latin typeface="+mn-lt"/>
                <a:ea typeface="+mn-ea"/>
              </a:defRPr>
            </a:lvl7pPr>
            <a:lvl8pPr marL="3628390" indent="-241935" algn="l" rtl="0" eaLnBrk="1" fontAlgn="base" hangingPunct="1">
              <a:spcBef>
                <a:spcPct val="20000"/>
              </a:spcBef>
              <a:spcAft>
                <a:spcPct val="0"/>
              </a:spcAft>
              <a:buFont typeface="Arial" panose="020B0604020202020204" pitchFamily="34" charset="0"/>
              <a:buChar char="»"/>
              <a:defRPr sz="2115">
                <a:solidFill>
                  <a:schemeClr val="tx1"/>
                </a:solidFill>
                <a:latin typeface="+mn-lt"/>
                <a:ea typeface="+mn-ea"/>
              </a:defRPr>
            </a:lvl8pPr>
            <a:lvl9pPr marL="4112260" indent="-241935" algn="l" rtl="0" eaLnBrk="1" fontAlgn="base" hangingPunct="1">
              <a:spcBef>
                <a:spcPct val="20000"/>
              </a:spcBef>
              <a:spcAft>
                <a:spcPct val="0"/>
              </a:spcAft>
              <a:buFont typeface="Arial" panose="020B0604020202020204" pitchFamily="34" charset="0"/>
              <a:buChar char="»"/>
              <a:defRPr sz="2115">
                <a:solidFill>
                  <a:schemeClr val="tx1"/>
                </a:solidFill>
                <a:latin typeface="+mn-lt"/>
                <a:ea typeface="+mn-ea"/>
              </a:defRPr>
            </a:lvl9pPr>
          </a:lstStyle>
          <a:p>
            <a:r>
              <a:rPr lang="en-US" altLang="zh-CN" kern="100" dirty="0">
                <a:effectLst/>
                <a:sym typeface="+mn-ea"/>
              </a:rPr>
              <a:t> </a:t>
            </a:r>
            <a:r>
              <a:rPr lang="zh-CN" altLang="zh-CN" kern="100" dirty="0">
                <a:effectLst/>
                <a:sym typeface="+mn-ea"/>
              </a:rPr>
              <a:t>在sklearn的model_selection模块中提供了train_test_split函数，可实现对数据集进行拆分，train_test_split函数</a:t>
            </a:r>
            <a:r>
              <a:rPr lang="en-US" altLang="zh-CN" kern="100" dirty="0">
                <a:effectLst/>
                <a:sym typeface="+mn-ea"/>
              </a:rPr>
              <a:t>  </a:t>
            </a:r>
          </a:p>
          <a:p>
            <a:pPr marL="0" indent="0">
              <a:buNone/>
            </a:pPr>
            <a:r>
              <a:rPr lang="en-US" altLang="zh-CN" kern="100" dirty="0">
                <a:effectLst/>
                <a:sym typeface="+mn-ea"/>
              </a:rPr>
              <a:t>        </a:t>
            </a:r>
            <a:r>
              <a:rPr lang="zh-CN" altLang="zh-CN" kern="100" dirty="0">
                <a:effectLst/>
                <a:sym typeface="+mn-ea"/>
              </a:rPr>
              <a:t>的基本使用格式如下。</a:t>
            </a:r>
          </a:p>
          <a:p>
            <a:endParaRPr lang="zh-CN" altLang="zh-CN" kern="100" dirty="0">
              <a:effectLst/>
              <a:sym typeface="+mn-ea"/>
            </a:endParaRPr>
          </a:p>
          <a:p>
            <a:endParaRPr lang="zh-CN" altLang="zh-CN" kern="100" dirty="0">
              <a:effectLst/>
              <a:sym typeface="+mn-ea"/>
            </a:endParaRPr>
          </a:p>
          <a:p>
            <a:endParaRPr lang="zh-CN" altLang="zh-CN" kern="100" dirty="0">
              <a:effectLst/>
              <a:sym typeface="+mn-ea"/>
            </a:endParaRPr>
          </a:p>
          <a:p>
            <a:pPr marL="0" indent="0">
              <a:buNone/>
            </a:pPr>
            <a:endParaRPr lang="zh-CN" altLang="zh-CN" kern="100" dirty="0">
              <a:effectLst/>
              <a:sym typeface="+mn-ea"/>
            </a:endParaRPr>
          </a:p>
          <a:p>
            <a:r>
              <a:rPr lang="zh-CN" altLang="zh-CN" kern="100" dirty="0">
                <a:effectLst/>
                <a:sym typeface="+mn-ea"/>
              </a:rPr>
              <a:t>train_test_split函数是最常用的数据划分方法，在model_selection模块中还提供了其他数据集划分的函数，如PredefinedSplit函数、ShuffleSplit函数等。读者可以通过查看官方文档学习其使用方法。</a:t>
            </a:r>
            <a:endParaRPr lang="zh-CN" altLang="en-US" dirty="0"/>
          </a:p>
        </p:txBody>
      </p:sp>
      <p:sp>
        <p:nvSpPr>
          <p:cNvPr id="9" name="TextBox 5">
            <a:extLst>
              <a:ext uri="{FF2B5EF4-FFF2-40B4-BE49-F238E27FC236}">
                <a16:creationId xmlns:a16="http://schemas.microsoft.com/office/drawing/2014/main" id="{974FCF7B-2A84-4681-AB14-1192CE5D272A}"/>
              </a:ext>
            </a:extLst>
          </p:cNvPr>
          <p:cNvSpPr txBox="1">
            <a:spLocks noChangeArrowheads="1"/>
          </p:cNvSpPr>
          <p:nvPr/>
        </p:nvSpPr>
        <p:spPr bwMode="auto">
          <a:xfrm>
            <a:off x="1089105" y="2660650"/>
            <a:ext cx="1081278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58775">
              <a:spcBef>
                <a:spcPct val="20000"/>
              </a:spcBef>
              <a:buClr>
                <a:srgbClr val="000066"/>
              </a:buClr>
              <a:buFont typeface="Wingdings" panose="05000000000000000000" pitchFamily="2" charset="2"/>
              <a:buChar char="n"/>
              <a:defRPr kumimoji="1" sz="21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9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5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9pPr>
          </a:lstStyle>
          <a:p>
            <a:pPr>
              <a:spcBef>
                <a:spcPct val="0"/>
              </a:spcBef>
              <a:buClrTx/>
              <a:buNone/>
            </a:pPr>
            <a:r>
              <a:rPr kumimoji="0" lang="en-US" altLang="zh-CN" sz="2200" i="1" dirty="0">
                <a:latin typeface="Times New Roman" panose="02020603050405020304" pitchFamily="18" charset="0"/>
                <a:cs typeface="Times New Roman" panose="02020603050405020304" pitchFamily="18" charset="0"/>
              </a:rPr>
              <a:t>sklearn.model_selection.train_test_split(*arrays, test_size=None, train_size=None, random_state=None, shuffle=True, stratify=None)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8">
                                            <p:txEl>
                                              <p:pRg st="6" end="6"/>
                                            </p:txEl>
                                          </p:spTgt>
                                        </p:tgtEl>
                                        <p:attrNameLst>
                                          <p:attrName>style.visibility</p:attrName>
                                        </p:attrNameLst>
                                      </p:cBhvr>
                                      <p:to>
                                        <p:strVal val="visible"/>
                                      </p:to>
                                    </p:set>
                                    <p:animEffect transition="in" filter="fade">
                                      <p:cBhvr>
                                        <p:cTn id="13" dur="1000"/>
                                        <p:tgtEl>
                                          <p:spTgt spid="8">
                                            <p:txEl>
                                              <p:pRg st="6" end="6"/>
                                            </p:txEl>
                                          </p:spTgt>
                                        </p:tgtEl>
                                      </p:cBhvr>
                                    </p:animEffect>
                                    <p:anim calcmode="lin" valueType="num">
                                      <p:cBhvr>
                                        <p:cTn id="14" dur="1000" fill="hold"/>
                                        <p:tgtEl>
                                          <p:spTgt spid="8">
                                            <p:txEl>
                                              <p:pRg st="6" end="6"/>
                                            </p:txEl>
                                          </p:spTgt>
                                        </p:tgtEl>
                                        <p:attrNameLst>
                                          <p:attrName>ppt_x</p:attrName>
                                        </p:attrNameLst>
                                      </p:cBhvr>
                                      <p:tavLst>
                                        <p:tav tm="0">
                                          <p:val>
                                            <p:strVal val="#ppt_x"/>
                                          </p:val>
                                        </p:tav>
                                        <p:tav tm="100000">
                                          <p:val>
                                            <p:strVal val="#ppt_x"/>
                                          </p:val>
                                        </p:tav>
                                      </p:tavLst>
                                    </p:anim>
                                    <p:anim calcmode="lin" valueType="num">
                                      <p:cBhvr>
                                        <p:cTn id="15" dur="1000" fill="hold"/>
                                        <p:tgtEl>
                                          <p:spTgt spid="8">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将数据集划分为训练集和测试集</a:t>
            </a:r>
          </a:p>
        </p:txBody>
      </p:sp>
      <p:sp>
        <p:nvSpPr>
          <p:cNvPr id="8" name="内容占位符 7"/>
          <p:cNvSpPr>
            <a:spLocks noGrp="1"/>
          </p:cNvSpPr>
          <p:nvPr>
            <p:ph idx="1"/>
          </p:nvPr>
        </p:nvSpPr>
        <p:spPr>
          <a:xfrm>
            <a:off x="414655" y="1099185"/>
            <a:ext cx="11107420" cy="5091430"/>
          </a:xfrm>
        </p:spPr>
        <p:txBody>
          <a:bodyPr/>
          <a:lstStyle/>
          <a:p>
            <a:pPr marL="363855" indent="0" latinLnBrk="0">
              <a:spcBef>
                <a:spcPts val="0"/>
              </a:spcBef>
              <a:buNone/>
            </a:pP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train_test_split函数的常用参数及其说明如下表所示。</a:t>
            </a:r>
          </a:p>
          <a:p>
            <a:pPr marL="0" indent="0">
              <a:buNone/>
            </a:pPr>
            <a:endPar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p:graphicFrame>
        <p:nvGraphicFramePr>
          <p:cNvPr id="4" name="表格 3"/>
          <p:cNvGraphicFramePr/>
          <p:nvPr>
            <p:custDataLst>
              <p:tags r:id="rId1"/>
            </p:custDataLst>
          </p:nvPr>
        </p:nvGraphicFramePr>
        <p:xfrm>
          <a:off x="1152889" y="1753599"/>
          <a:ext cx="9630410" cy="4355465"/>
        </p:xfrm>
        <a:graphic>
          <a:graphicData uri="http://schemas.openxmlformats.org/drawingml/2006/table">
            <a:tbl>
              <a:tblPr firstRow="1" bandRow="1">
                <a:tableStyleId>{5C22544A-7EE6-4342-B048-85BDC9FD1C3A}</a:tableStyleId>
              </a:tblPr>
              <a:tblGrid>
                <a:gridCol w="2026920">
                  <a:extLst>
                    <a:ext uri="{9D8B030D-6E8A-4147-A177-3AD203B41FA5}">
                      <a16:colId xmlns:a16="http://schemas.microsoft.com/office/drawing/2014/main" val="20000"/>
                    </a:ext>
                  </a:extLst>
                </a:gridCol>
                <a:gridCol w="7603490">
                  <a:extLst>
                    <a:ext uri="{9D8B030D-6E8A-4147-A177-3AD203B41FA5}">
                      <a16:colId xmlns:a16="http://schemas.microsoft.com/office/drawing/2014/main" val="20001"/>
                    </a:ext>
                  </a:extLst>
                </a:gridCol>
              </a:tblGrid>
              <a:tr h="481330">
                <a:tc>
                  <a:txBody>
                    <a:bodyPr/>
                    <a:lstStyle/>
                    <a:p>
                      <a:pPr algn="ctr">
                        <a:buNone/>
                      </a:pPr>
                      <a:r>
                        <a:rPr lang="zh-CN" altLang="en-US" sz="1800"/>
                        <a:t>数值型数据类型</a:t>
                      </a:r>
                    </a:p>
                  </a:txBody>
                  <a:tcPr/>
                </a:tc>
                <a:tc>
                  <a:txBody>
                    <a:bodyPr/>
                    <a:lstStyle/>
                    <a:p>
                      <a:pPr algn="ctr">
                        <a:buNone/>
                      </a:pPr>
                      <a:r>
                        <a:rPr lang="zh-CN" altLang="en-US" sz="1800" dirty="0"/>
                        <a:t>说明</a:t>
                      </a:r>
                    </a:p>
                  </a:txBody>
                  <a:tcPr/>
                </a:tc>
                <a:extLst>
                  <a:ext uri="{0D108BD9-81ED-4DB2-BD59-A6C34878D82A}">
                    <a16:rowId xmlns:a16="http://schemas.microsoft.com/office/drawing/2014/main" val="10000"/>
                  </a:ext>
                </a:extLst>
              </a:tr>
              <a:tr h="927735">
                <a:tc>
                  <a:txBody>
                    <a:bodyPr/>
                    <a:lstStyle/>
                    <a:p>
                      <a:pPr indent="0">
                        <a:buNone/>
                      </a:pPr>
                      <a:r>
                        <a:rPr lang="en-US" sz="1800" b="0">
                          <a:latin typeface="宋体" panose="02010600030101010101" pitchFamily="2" charset="-122"/>
                          <a:ea typeface="宋体" panose="02010600030101010101" pitchFamily="2" charset="-122"/>
                          <a:cs typeface="宋体" panose="02010600030101010101" pitchFamily="2" charset="-122"/>
                        </a:rPr>
                        <a:t>*arrays</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indent="0">
                        <a:buNone/>
                      </a:pPr>
                      <a:r>
                        <a:rPr lang="en-US" sz="1800" b="0">
                          <a:latin typeface="宋体" panose="02010600030101010101" pitchFamily="2" charset="-122"/>
                          <a:ea typeface="宋体" panose="02010600030101010101" pitchFamily="2" charset="-122"/>
                          <a:cs typeface="宋体" panose="02010600030101010101" pitchFamily="2" charset="-122"/>
                        </a:rPr>
                        <a:t>接收list、numpy数组、scipy-sparse矩阵、Pandas数据帧。表示需要划分的数据集。若为分类回归，则分别传入数据和标签；若为聚类，则传入数据。无默认值</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10001"/>
                  </a:ext>
                </a:extLst>
              </a:tr>
              <a:tr h="979170">
                <a:tc>
                  <a:txBody>
                    <a:bodyPr/>
                    <a:lstStyle/>
                    <a:p>
                      <a:pPr indent="0">
                        <a:buNone/>
                      </a:pPr>
                      <a:r>
                        <a:rPr lang="en-US" sz="1800" b="0">
                          <a:latin typeface="宋体" panose="02010600030101010101" pitchFamily="2" charset="-122"/>
                          <a:ea typeface="宋体" panose="02010600030101010101" pitchFamily="2" charset="-122"/>
                          <a:cs typeface="Times New Roman" panose="02020603050405020304" pitchFamily="18" charset="0"/>
                        </a:rPr>
                        <a:t>test_size</a:t>
                      </a:r>
                      <a:endParaRPr lang="en-US" altLang="en-US" sz="1800" b="0">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indent="0">
                        <a:buNone/>
                      </a:pPr>
                      <a:r>
                        <a:rPr lang="en-US" sz="1800" b="0">
                          <a:latin typeface="宋体" panose="02010600030101010101" pitchFamily="2" charset="-122"/>
                          <a:ea typeface="宋体" panose="02010600030101010101" pitchFamily="2" charset="-122"/>
                          <a:cs typeface="宋体" panose="02010600030101010101" pitchFamily="2" charset="-122"/>
                        </a:rPr>
                        <a:t>接收float、int。表示测试集的大小。若传入为float型参数值，则应介于0～1之间，表示测试集在总数据集中的占比；若传入为int型参数值，则表示测试样本的绝对数量。默认为None</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10002"/>
                  </a:ext>
                </a:extLst>
              </a:tr>
              <a:tr h="704850">
                <a:tc>
                  <a:txBody>
                    <a:bodyPr/>
                    <a:lstStyle/>
                    <a:p>
                      <a:pPr indent="0">
                        <a:buNone/>
                      </a:pPr>
                      <a:r>
                        <a:rPr lang="en-US" sz="1800" b="0">
                          <a:latin typeface="宋体" panose="02010600030101010101" pitchFamily="2" charset="-122"/>
                          <a:ea typeface="宋体" panose="02010600030101010101" pitchFamily="2" charset="-122"/>
                          <a:cs typeface="宋体" panose="02010600030101010101" pitchFamily="2" charset="-122"/>
                        </a:rPr>
                        <a:t>train</a:t>
                      </a:r>
                      <a:r>
                        <a:rPr lang="en-US" sz="1800" b="0">
                          <a:latin typeface="宋体" panose="02010600030101010101" pitchFamily="2" charset="-122"/>
                          <a:ea typeface="宋体" panose="02010600030101010101" pitchFamily="2" charset="-122"/>
                          <a:cs typeface="Times New Roman" panose="02020603050405020304" pitchFamily="18" charset="0"/>
                        </a:rPr>
                        <a:t>_size</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indent="0">
                        <a:buNone/>
                      </a:pPr>
                      <a:r>
                        <a:rPr lang="en-US" sz="1800" b="0">
                          <a:latin typeface="宋体" panose="02010600030101010101" pitchFamily="2" charset="-122"/>
                          <a:ea typeface="宋体" panose="02010600030101010101" pitchFamily="2" charset="-122"/>
                          <a:cs typeface="宋体" panose="02010600030101010101" pitchFamily="2" charset="-122"/>
                        </a:rPr>
                        <a:t>接收float、int。表示训练集的大小，传入的参数值说明与test_size参数的参数值说明相似。默认为None</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10003"/>
                  </a:ext>
                </a:extLst>
              </a:tr>
              <a:tr h="447040">
                <a:tc>
                  <a:txBody>
                    <a:bodyPr/>
                    <a:lstStyle/>
                    <a:p>
                      <a:pPr indent="0">
                        <a:buNone/>
                      </a:pPr>
                      <a:r>
                        <a:rPr lang="en-US" sz="1800" b="0">
                          <a:latin typeface="宋体" panose="02010600030101010101" pitchFamily="2" charset="-122"/>
                          <a:ea typeface="宋体" panose="02010600030101010101" pitchFamily="2" charset="-122"/>
                          <a:cs typeface="Times New Roman" panose="02020603050405020304" pitchFamily="18" charset="0"/>
                        </a:rPr>
                        <a:t>random_state</a:t>
                      </a:r>
                      <a:endParaRPr lang="en-US" altLang="en-US" sz="1800" b="0">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indent="0">
                        <a:buNone/>
                      </a:pPr>
                      <a:r>
                        <a:rPr lang="en-US" sz="1800" b="0">
                          <a:latin typeface="宋体" panose="02010600030101010101" pitchFamily="2" charset="-122"/>
                          <a:ea typeface="宋体" panose="02010600030101010101" pitchFamily="2" charset="-122"/>
                          <a:cs typeface="宋体" panose="02010600030101010101" pitchFamily="2" charset="-122"/>
                        </a:rPr>
                        <a:t>接收int。表示用于随机抽样的伪随机数发生器的状态。默认为None</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10004"/>
                  </a:ext>
                </a:extLst>
              </a:tr>
              <a:tr h="433070">
                <a:tc>
                  <a:txBody>
                    <a:bodyPr/>
                    <a:lstStyle/>
                    <a:p>
                      <a:pPr indent="0">
                        <a:buNone/>
                      </a:pPr>
                      <a:r>
                        <a:rPr lang="en-US" sz="1800" b="0">
                          <a:latin typeface="宋体" panose="02010600030101010101" pitchFamily="2" charset="-122"/>
                          <a:ea typeface="宋体" panose="02010600030101010101" pitchFamily="2" charset="-122"/>
                          <a:cs typeface="Times New Roman" panose="02020603050405020304" pitchFamily="18" charset="0"/>
                        </a:rPr>
                        <a:t>shuffle</a:t>
                      </a:r>
                      <a:endParaRPr lang="en-US" altLang="en-US" sz="1800" b="0">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indent="0">
                        <a:buNone/>
                      </a:pPr>
                      <a:r>
                        <a:rPr lang="en-US" sz="1800" b="0">
                          <a:latin typeface="宋体" panose="02010600030101010101" pitchFamily="2" charset="-122"/>
                          <a:ea typeface="宋体" panose="02010600030101010101" pitchFamily="2" charset="-122"/>
                          <a:cs typeface="宋体" panose="02010600030101010101" pitchFamily="2" charset="-122"/>
                        </a:rPr>
                        <a:t>接收bool。表示在拆分数据集前是否对数据进行混洗。默认为True</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10005"/>
                  </a:ext>
                </a:extLst>
              </a:tr>
              <a:tr h="382270">
                <a:tc>
                  <a:txBody>
                    <a:bodyPr/>
                    <a:lstStyle/>
                    <a:p>
                      <a:pPr indent="0">
                        <a:buNone/>
                      </a:pPr>
                      <a:r>
                        <a:rPr lang="en-US" sz="1800" b="0">
                          <a:latin typeface="宋体" panose="02010600030101010101" pitchFamily="2" charset="-122"/>
                          <a:ea typeface="宋体" panose="02010600030101010101" pitchFamily="2" charset="-122"/>
                          <a:cs typeface="Times New Roman" panose="02020603050405020304" pitchFamily="18" charset="0"/>
                        </a:rPr>
                        <a:t>stratify</a:t>
                      </a:r>
                      <a:endParaRPr lang="en-US" altLang="en-US" sz="1800" b="0">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indent="0">
                        <a:buNone/>
                      </a:pPr>
                      <a:r>
                        <a:rPr lang="en-US" sz="1800" b="0">
                          <a:latin typeface="宋体" panose="02010600030101010101" pitchFamily="2" charset="-122"/>
                          <a:ea typeface="宋体" panose="02010600030101010101" pitchFamily="2" charset="-122"/>
                          <a:cs typeface="宋体" panose="02010600030101010101" pitchFamily="2" charset="-122"/>
                        </a:rPr>
                        <a:t>接收array。表示用于保持拆分前类的分布平衡。默认为None</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10006"/>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KSO_WM_UNIT_TABLE_BEAUTIFY" val="smartTable{204bd931-5090-4578-966a-6a9d0916ecdf}"/>
  <p:tag name="TABLE_ENDDRAG_ORIGIN_RECT" val="732*171"/>
  <p:tag name="TABLE_ENDDRAG_RECT" val="121*184*732*171"/>
</p:tagLst>
</file>

<file path=ppt/tags/tag10.xml><?xml version="1.0" encoding="utf-8"?>
<p:tagLst xmlns:a="http://schemas.openxmlformats.org/drawingml/2006/main" xmlns:r="http://schemas.openxmlformats.org/officeDocument/2006/relationships" xmlns:p="http://schemas.openxmlformats.org/presentationml/2006/main">
  <p:tag name="KSO_WM_UNIT_TABLE_BEAUTIFY" val="smartTable{c69bcb38-5352-4020-b718-18e538aa627e}"/>
  <p:tag name="TABLE_ENDDRAG_ORIGIN_RECT" val="773*353"/>
  <p:tag name="TABLE_ENDDRAG_RECT" val="134*133*773*353"/>
</p:tagLst>
</file>

<file path=ppt/tags/tag11.xml><?xml version="1.0" encoding="utf-8"?>
<p:tagLst xmlns:a="http://schemas.openxmlformats.org/drawingml/2006/main" xmlns:r="http://schemas.openxmlformats.org/officeDocument/2006/relationships" xmlns:p="http://schemas.openxmlformats.org/presentationml/2006/main">
  <p:tag name="KSO_WM_UNIT_TABLE_BEAUTIFY" val="smartTable{009a4882-d659-4813-8c47-ef2d6831bcb0}"/>
  <p:tag name="TABLE_ENDDRAG_ORIGIN_RECT" val="758*313"/>
  <p:tag name="TABLE_ENDDRAG_RECT" val="100*159*758*313"/>
</p:tagLst>
</file>

<file path=ppt/tags/tag12.xml><?xml version="1.0" encoding="utf-8"?>
<p:tagLst xmlns:a="http://schemas.openxmlformats.org/drawingml/2006/main" xmlns:r="http://schemas.openxmlformats.org/officeDocument/2006/relationships" xmlns:p="http://schemas.openxmlformats.org/presentationml/2006/main">
  <p:tag name="KSO_WM_UNIT_TABLE_BEAUTIFY" val="smartTable{009a4882-d659-4813-8c47-ef2d6831bcb0}"/>
  <p:tag name="TABLE_ENDDRAG_ORIGIN_RECT" val="671*300"/>
  <p:tag name="TABLE_ENDDRAG_RECT" val="159*158*671*300"/>
</p:tagLst>
</file>

<file path=ppt/tags/tag13.xml><?xml version="1.0" encoding="utf-8"?>
<p:tagLst xmlns:a="http://schemas.openxmlformats.org/drawingml/2006/main" xmlns:r="http://schemas.openxmlformats.org/officeDocument/2006/relationships" xmlns:p="http://schemas.openxmlformats.org/presentationml/2006/main">
  <p:tag name="KSO_WM_UNIT_TABLE_BEAUTIFY" val="smartTable{009a4882-d659-4813-8c47-ef2d6831bcb0}"/>
  <p:tag name="TABLE_ENDDRAG_ORIGIN_RECT" val="671*300"/>
  <p:tag name="TABLE_ENDDRAG_RECT" val="159*158*671*300"/>
</p:tagLst>
</file>

<file path=ppt/tags/tag14.xml><?xml version="1.0" encoding="utf-8"?>
<p:tagLst xmlns:a="http://schemas.openxmlformats.org/drawingml/2006/main" xmlns:r="http://schemas.openxmlformats.org/officeDocument/2006/relationships" xmlns:p="http://schemas.openxmlformats.org/presentationml/2006/main">
  <p:tag name="KSO_WM_UNIT_TABLE_BEAUTIFY" val="smartTable{009a4882-d659-4813-8c47-ef2d6831bcb0}"/>
  <p:tag name="TABLE_ENDDRAG_ORIGIN_RECT" val="671*300"/>
  <p:tag name="TABLE_ENDDRAG_RECT" val="159*158*671*300"/>
</p:tagLst>
</file>

<file path=ppt/tags/tag15.xml><?xml version="1.0" encoding="utf-8"?>
<p:tagLst xmlns:a="http://schemas.openxmlformats.org/drawingml/2006/main" xmlns:r="http://schemas.openxmlformats.org/officeDocument/2006/relationships" xmlns:p="http://schemas.openxmlformats.org/presentationml/2006/main">
  <p:tag name="KSO_WM_UNIT_TABLE_BEAUTIFY" val="smartTable{009a4882-d659-4813-8c47-ef2d6831bcb0}"/>
  <p:tag name="TABLE_ENDDRAG_ORIGIN_RECT" val="671*300"/>
  <p:tag name="TABLE_ENDDRAG_RECT" val="159*158*671*300"/>
</p:tagLst>
</file>

<file path=ppt/tags/tag16.xml><?xml version="1.0" encoding="utf-8"?>
<p:tagLst xmlns:a="http://schemas.openxmlformats.org/drawingml/2006/main" xmlns:r="http://schemas.openxmlformats.org/officeDocument/2006/relationships" xmlns:p="http://schemas.openxmlformats.org/presentationml/2006/main">
  <p:tag name="KSO_WM_UNIT_TABLE_BEAUTIFY" val="smartTable{009a4882-d659-4813-8c47-ef2d6831bcb0}"/>
  <p:tag name="TABLE_ENDDRAG_ORIGIN_RECT" val="801*318"/>
  <p:tag name="TABLE_ENDDRAG_RECT" val="69*140*801*318"/>
</p:tagLst>
</file>

<file path=ppt/tags/tag17.xml><?xml version="1.0" encoding="utf-8"?>
<p:tagLst xmlns:a="http://schemas.openxmlformats.org/drawingml/2006/main" xmlns:r="http://schemas.openxmlformats.org/officeDocument/2006/relationships" xmlns:p="http://schemas.openxmlformats.org/presentationml/2006/main">
  <p:tag name="KSO_WM_UNIT_TABLE_BEAUTIFY" val="smartTable{009a4882-d659-4813-8c47-ef2d6831bcb0}"/>
  <p:tag name="TABLE_ENDDRAG_ORIGIN_RECT" val="801*251"/>
  <p:tag name="TABLE_ENDDRAG_RECT" val="69*191*801*251"/>
</p:tagLst>
</file>

<file path=ppt/tags/tag2.xml><?xml version="1.0" encoding="utf-8"?>
<p:tagLst xmlns:a="http://schemas.openxmlformats.org/drawingml/2006/main" xmlns:r="http://schemas.openxmlformats.org/officeDocument/2006/relationships" xmlns:p="http://schemas.openxmlformats.org/presentationml/2006/main">
  <p:tag name="KSO_WM_UNIT_TABLE_BEAUTIFY" val="smartTable{009a4882-d659-4813-8c47-ef2d6831bcb0}"/>
  <p:tag name="TABLE_ENDDRAG_ORIGIN_RECT" val="758*313"/>
  <p:tag name="TABLE_ENDDRAG_RECT" val="100*159*758*313"/>
</p:tagLst>
</file>

<file path=ppt/tags/tag3.xml><?xml version="1.0" encoding="utf-8"?>
<p:tagLst xmlns:a="http://schemas.openxmlformats.org/drawingml/2006/main" xmlns:r="http://schemas.openxmlformats.org/officeDocument/2006/relationships" xmlns:p="http://schemas.openxmlformats.org/presentationml/2006/main">
  <p:tag name="KSO_WM_UNIT_TABLE_BEAUTIFY" val="smartTable{009a4882-d659-4813-8c47-ef2d6831bcb0}"/>
  <p:tag name="TABLE_ENDDRAG_ORIGIN_RECT" val="765*285"/>
  <p:tag name="TABLE_ENDDRAG_RECT" val="90*184*765*285"/>
</p:tagLst>
</file>

<file path=ppt/tags/tag4.xml><?xml version="1.0" encoding="utf-8"?>
<p:tagLst xmlns:a="http://schemas.openxmlformats.org/drawingml/2006/main" xmlns:r="http://schemas.openxmlformats.org/officeDocument/2006/relationships" xmlns:p="http://schemas.openxmlformats.org/presentationml/2006/main">
  <p:tag name="KSO_WM_UNIT_TABLE_BEAUTIFY" val="smartTable{009a4882-d659-4813-8c47-ef2d6831bcb0}"/>
  <p:tag name="TABLE_ENDDRAG_ORIGIN_RECT" val="442*250"/>
  <p:tag name="TABLE_ENDDRAG_RECT" val="253*146*443*250"/>
</p:tagLst>
</file>

<file path=ppt/tags/tag5.xml><?xml version="1.0" encoding="utf-8"?>
<p:tagLst xmlns:a="http://schemas.openxmlformats.org/drawingml/2006/main" xmlns:r="http://schemas.openxmlformats.org/officeDocument/2006/relationships" xmlns:p="http://schemas.openxmlformats.org/presentationml/2006/main">
  <p:tag name="KSO_WM_UNIT_TABLE_BEAUTIFY" val="smartTable{009a4882-d659-4813-8c47-ef2d6831bcb0}"/>
  <p:tag name="TABLE_ENDDRAG_ORIGIN_RECT" val="810*400"/>
  <p:tag name="TABLE_ENDDRAG_RECT" val="82*109*810*400"/>
</p:tagLst>
</file>

<file path=ppt/tags/tag6.xml><?xml version="1.0" encoding="utf-8"?>
<p:tagLst xmlns:a="http://schemas.openxmlformats.org/drawingml/2006/main" xmlns:r="http://schemas.openxmlformats.org/officeDocument/2006/relationships" xmlns:p="http://schemas.openxmlformats.org/presentationml/2006/main">
  <p:tag name="KSO_WM_UNIT_TABLE_BEAUTIFY" val="smartTable{009a4882-d659-4813-8c47-ef2d6831bcb0}"/>
  <p:tag name="TABLE_ENDDRAG_ORIGIN_RECT" val="758*313"/>
  <p:tag name="TABLE_ENDDRAG_RECT" val="100*159*758*313"/>
</p:tagLst>
</file>

<file path=ppt/tags/tag7.xml><?xml version="1.0" encoding="utf-8"?>
<p:tagLst xmlns:a="http://schemas.openxmlformats.org/drawingml/2006/main" xmlns:r="http://schemas.openxmlformats.org/officeDocument/2006/relationships" xmlns:p="http://schemas.openxmlformats.org/presentationml/2006/main">
  <p:tag name="KSO_WM_UNIT_TABLE_BEAUTIFY" val="smartTable{009a4882-d659-4813-8c47-ef2d6831bcb0}"/>
  <p:tag name="TABLE_ENDDRAG_ORIGIN_RECT" val="758*313"/>
  <p:tag name="TABLE_ENDDRAG_RECT" val="100*159*758*313"/>
</p:tagLst>
</file>

<file path=ppt/tags/tag8.xml><?xml version="1.0" encoding="utf-8"?>
<p:tagLst xmlns:a="http://schemas.openxmlformats.org/drawingml/2006/main" xmlns:r="http://schemas.openxmlformats.org/officeDocument/2006/relationships" xmlns:p="http://schemas.openxmlformats.org/presentationml/2006/main">
  <p:tag name="KSO_WM_UNIT_TABLE_BEAUTIFY" val="smartTable{009a4882-d659-4813-8c47-ef2d6831bcb0}"/>
  <p:tag name="TABLE_ENDDRAG_ORIGIN_RECT" val="758*313"/>
  <p:tag name="TABLE_ENDDRAG_RECT" val="100*159*758*313"/>
</p:tagLst>
</file>

<file path=ppt/tags/tag9.xml><?xml version="1.0" encoding="utf-8"?>
<p:tagLst xmlns:a="http://schemas.openxmlformats.org/drawingml/2006/main" xmlns:r="http://schemas.openxmlformats.org/officeDocument/2006/relationships" xmlns:p="http://schemas.openxmlformats.org/presentationml/2006/main">
  <p:tag name="KSO_WM_UNIT_TABLE_BEAUTIFY" val="smartTable{c69bcb38-5352-4020-b718-18e538aa627e}"/>
  <p:tag name="TABLE_ENDDRAG_ORIGIN_RECT" val="775*148"/>
  <p:tag name="TABLE_ENDDRAG_RECT" val="142*169*775*148"/>
</p:tagLst>
</file>

<file path=ppt/theme/theme1.xml><?xml version="1.0" encoding="utf-8"?>
<a:theme xmlns:a="http://schemas.openxmlformats.org/drawingml/2006/main" name="PPT模板主题">
  <a:themeElements>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_Office 主题">
      <a:majorFont>
        <a:latin typeface="Calibri"/>
        <a:ea typeface="黑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25400" cap="flat" cmpd="sng">
          <a:solidFill>
            <a:srgbClr val="FF0000"/>
          </a:solidFill>
          <a:prstDash val="sysDash"/>
          <a:round/>
        </a:ln>
      </a:spPr>
      <a:bodyPr anchor="ctr"/>
      <a:lstStyle>
        <a:defPPr>
          <a:defRPr/>
        </a:defPPr>
      </a:lstStyle>
    </a:spDef>
  </a:objectDefaults>
  <a:extraClrSchemeLst>
    <a:extraClrScheme>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TotalTime>
  <Words>3306</Words>
  <Application>Microsoft Office PowerPoint</Application>
  <PresentationFormat>宽屏</PresentationFormat>
  <Paragraphs>468</Paragraphs>
  <Slides>37</Slides>
  <Notes>3</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vt:i4>
      </vt:variant>
      <vt:variant>
        <vt:lpstr>幻灯片标题</vt:lpstr>
      </vt:variant>
      <vt:variant>
        <vt:i4>37</vt:i4>
      </vt:variant>
    </vt:vector>
  </HeadingPairs>
  <TitlesOfParts>
    <vt:vector size="47" baseType="lpstr">
      <vt:lpstr>等线</vt:lpstr>
      <vt:lpstr>黑体</vt:lpstr>
      <vt:lpstr>宋体</vt:lpstr>
      <vt:lpstr>微软雅黑</vt:lpstr>
      <vt:lpstr>Arial</vt:lpstr>
      <vt:lpstr>Calibri</vt:lpstr>
      <vt:lpstr>Times New Roman</vt:lpstr>
      <vt:lpstr>Wingdings</vt:lpstr>
      <vt:lpstr>PPT模板主题</vt:lpstr>
      <vt:lpstr>Microsoft Visio Drawing</vt:lpstr>
      <vt:lpstr>使用scikit-learn构建模型</vt:lpstr>
      <vt:lpstr>目录</vt:lpstr>
      <vt:lpstr>加载datasets模块中的数据集</vt:lpstr>
      <vt:lpstr>加载datasets模块中的数据集</vt:lpstr>
      <vt:lpstr>加载datasets模块中的数据集</vt:lpstr>
      <vt:lpstr>将数据集划分为训练集和测试集</vt:lpstr>
      <vt:lpstr>将数据集划分为训练集和测试集</vt:lpstr>
      <vt:lpstr>将数据集划分为训练集和测试集</vt:lpstr>
      <vt:lpstr>将数据集划分为训练集和测试集</vt:lpstr>
      <vt:lpstr>将数据集划分为训练集和测试集</vt:lpstr>
      <vt:lpstr>使用sklearn转换器进行数据预处理与降维</vt:lpstr>
      <vt:lpstr>使用sklearn转换器进行数据预处理与降维</vt:lpstr>
      <vt:lpstr>使用sklearn转换器进行数据预处理与降维</vt:lpstr>
      <vt:lpstr>使用sklearn转换器进行数据预处理与降维</vt:lpstr>
      <vt:lpstr>使用sklearn转换器进行数据预处理与降维</vt:lpstr>
      <vt:lpstr>目录</vt:lpstr>
      <vt:lpstr>使用sklearn估计器构建聚类模型</vt:lpstr>
      <vt:lpstr>使用sklearn估计器构建聚类模型</vt:lpstr>
      <vt:lpstr>使用sklearn估计器构建聚类模型</vt:lpstr>
      <vt:lpstr>使用sklearn估计器构建聚类模型</vt:lpstr>
      <vt:lpstr>使用sklearn估计器构建聚类模型</vt:lpstr>
      <vt:lpstr>使用sklearn转换器进行数据预处理与降维</vt:lpstr>
      <vt:lpstr>使用sklearn转换器进行数据预处理与降维</vt:lpstr>
      <vt:lpstr>评价聚类模型</vt:lpstr>
      <vt:lpstr>评价聚类模型</vt:lpstr>
      <vt:lpstr>目录</vt:lpstr>
      <vt:lpstr>使用sklearn估计器构建分类模型</vt:lpstr>
      <vt:lpstr>使用sklearn估计器构建分类模型</vt:lpstr>
      <vt:lpstr>评价分类模型</vt:lpstr>
      <vt:lpstr>目录</vt:lpstr>
      <vt:lpstr>使用sklearn估计器构建线性回归模型</vt:lpstr>
      <vt:lpstr>使用sklearn估计器构建线性回归模型</vt:lpstr>
      <vt:lpstr>使用sklearn估计器构建线性回归模型</vt:lpstr>
      <vt:lpstr>使用sklearn估计器构建线性回归模型</vt:lpstr>
      <vt:lpstr>评价回归模型</vt:lpstr>
      <vt:lpstr>小结</vt:lpstr>
      <vt:lpstr>PowerPoint 演示文稿</vt:lpstr>
    </vt:vector>
  </TitlesOfParts>
  <Company>MS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Roc Ren</dc:creator>
  <cp:lastModifiedBy>黄 静</cp:lastModifiedBy>
  <cp:revision>362</cp:revision>
  <dcterms:created xsi:type="dcterms:W3CDTF">2017-01-10T15:44:00Z</dcterms:created>
  <dcterms:modified xsi:type="dcterms:W3CDTF">2022-08-09T03:28:29Z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E7D95455AF8A455B88A53E6262D8B369</vt:lpwstr>
  </property>
  <property fmtid="{D5CDD505-2E9C-101B-9397-08002B2CF9AE}" pid="3" name="KSOProductBuildVer">
    <vt:lpwstr>2052-11.1.0.10667</vt:lpwstr>
  </property>
</Properties>
</file>