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38"/>
  </p:notesMasterIdLst>
  <p:sldIdLst>
    <p:sldId id="494" r:id="rId2"/>
    <p:sldId id="503" r:id="rId3"/>
    <p:sldId id="541" r:id="rId4"/>
    <p:sldId id="542" r:id="rId5"/>
    <p:sldId id="544" r:id="rId6"/>
    <p:sldId id="545" r:id="rId7"/>
    <p:sldId id="543" r:id="rId8"/>
    <p:sldId id="546" r:id="rId9"/>
    <p:sldId id="547" r:id="rId10"/>
    <p:sldId id="549" r:id="rId11"/>
    <p:sldId id="573" r:id="rId12"/>
    <p:sldId id="548" r:id="rId13"/>
    <p:sldId id="552" r:id="rId14"/>
    <p:sldId id="551" r:id="rId15"/>
    <p:sldId id="553" r:id="rId16"/>
    <p:sldId id="555" r:id="rId17"/>
    <p:sldId id="572" r:id="rId18"/>
    <p:sldId id="554" r:id="rId19"/>
    <p:sldId id="556" r:id="rId20"/>
    <p:sldId id="557" r:id="rId21"/>
    <p:sldId id="550" r:id="rId22"/>
    <p:sldId id="558" r:id="rId23"/>
    <p:sldId id="559" r:id="rId24"/>
    <p:sldId id="575" r:id="rId25"/>
    <p:sldId id="569" r:id="rId26"/>
    <p:sldId id="576" r:id="rId27"/>
    <p:sldId id="560" r:id="rId28"/>
    <p:sldId id="563" r:id="rId29"/>
    <p:sldId id="574" r:id="rId30"/>
    <p:sldId id="564" r:id="rId31"/>
    <p:sldId id="565" r:id="rId32"/>
    <p:sldId id="566" r:id="rId33"/>
    <p:sldId id="570" r:id="rId34"/>
    <p:sldId id="571" r:id="rId35"/>
    <p:sldId id="540" r:id="rId36"/>
    <p:sldId id="534"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林 长旭" initials="林" lastIdx="26" clrIdx="0">
    <p:extLst>
      <p:ext uri="{19B8F6BF-5375-455C-9EA6-DF929625EA0E}">
        <p15:presenceInfo xmlns:p15="http://schemas.microsoft.com/office/powerpoint/2012/main" userId="fdc677ccabc7f2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autoAdjust="0"/>
    <p:restoredTop sz="94660"/>
  </p:normalViewPr>
  <p:slideViewPr>
    <p:cSldViewPr snapToGrid="0">
      <p:cViewPr varScale="1">
        <p:scale>
          <a:sx n="86" d="100"/>
          <a:sy n="86" d="100"/>
        </p:scale>
        <p:origin x="437" y="62"/>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6.wmf"/><Relationship Id="rId4"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29.wmf"/><Relationship Id="rId1" Type="http://schemas.openxmlformats.org/officeDocument/2006/relationships/image" Target="../media/image31.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2022/8/9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extLst>
      <p:ext uri="{BB962C8B-B14F-4D97-AF65-F5344CB8AC3E}">
        <p14:creationId xmlns:p14="http://schemas.microsoft.com/office/powerpoint/2010/main" val="297581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a:ln/>
        </p:spPr>
      </p:sp>
      <p:sp>
        <p:nvSpPr>
          <p:cNvPr id="22630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02980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D988FA9-2E2D-4AB0-A235-FBD36981BD92}"/>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charset="0"/>
            </a:endParaRPr>
          </a:p>
        </p:txBody>
      </p:sp>
      <p:pic>
        <p:nvPicPr>
          <p:cNvPr id="4" name="图片 3">
            <a:extLst>
              <a:ext uri="{FF2B5EF4-FFF2-40B4-BE49-F238E27FC236}">
                <a16:creationId xmlns:a16="http://schemas.microsoft.com/office/drawing/2014/main" id="{061F578E-A0F4-4755-A6A7-115875A341D0}"/>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itchFamily="18" charset="0"/>
                <a:ea typeface="宋体" panose="02010600030101010101" pitchFamily="2" charset="-122"/>
              </a:defRPr>
            </a:lvl1pPr>
          </a:lstStyle>
          <a:p>
            <a:r>
              <a:rPr lang="zh-CN" altLang="en-US" noProof="1"/>
              <a:t>单击此处编辑母版标题样式</a:t>
            </a:r>
          </a:p>
        </p:txBody>
      </p:sp>
      <p:sp>
        <p:nvSpPr>
          <p:cNvPr id="9" name="日期占位符 1">
            <a:extLst>
              <a:ext uri="{FF2B5EF4-FFF2-40B4-BE49-F238E27FC236}">
                <a16:creationId xmlns:a16="http://schemas.microsoft.com/office/drawing/2014/main" id="{A8B955FF-0328-444B-A955-07F9EAF2D019}"/>
              </a:ext>
            </a:extLst>
          </p:cNvPr>
          <p:cNvSpPr>
            <a:spLocks noGrp="1"/>
          </p:cNvSpPr>
          <p:nvPr>
            <p:ph type="dt" sz="half" idx="10"/>
          </p:nvPr>
        </p:nvSpPr>
        <p:spPr/>
        <p:txBody>
          <a:bodyPr/>
          <a:lstStyle>
            <a:lvl1pPr>
              <a:defRPr baseline="0">
                <a:latin typeface="Times New Roman" panose="02020603050405020304" pitchFamily="18" charset="0"/>
                <a:ea typeface="宋体" panose="02010600030101010101" pitchFamily="2" charset="-122"/>
              </a:defRPr>
            </a:lvl1pPr>
          </a:lstStyle>
          <a:p>
            <a:fld id="{C5EFD6F6-2F20-4B1A-A667-B95C1338A7FC}" type="datetime5">
              <a:rPr lang="zh-CN" altLang="en-US" smtClean="0"/>
              <a:pPr/>
              <a:t>2022/8/9</a:t>
            </a:fld>
            <a:endParaRPr lang="zh-CN" altLang="en-US" dirty="0"/>
          </a:p>
        </p:txBody>
      </p:sp>
      <p:sp>
        <p:nvSpPr>
          <p:cNvPr id="10" name="页脚占位符 2">
            <a:extLst>
              <a:ext uri="{FF2B5EF4-FFF2-40B4-BE49-F238E27FC236}">
                <a16:creationId xmlns:a16="http://schemas.microsoft.com/office/drawing/2014/main" id="{7A08F8AE-EBF9-468B-B7DA-6C4177987749}"/>
              </a:ext>
            </a:extLst>
          </p:cNvPr>
          <p:cNvSpPr>
            <a:spLocks noGrp="1"/>
          </p:cNvSpPr>
          <p:nvPr>
            <p:ph type="ftr" sz="quarter" idx="11"/>
          </p:nvPr>
        </p:nvSpPr>
        <p:spPr/>
        <p:txBody>
          <a:bodyPr/>
          <a:lstStyle>
            <a:lvl1pPr>
              <a:defRPr baseline="0">
                <a:latin typeface="Times New Roman" panose="02020603050405020304" pitchFamily="18" charset="0"/>
                <a:ea typeface="宋体" panose="02010600030101010101" pitchFamily="2" charset="-122"/>
              </a:defRPr>
            </a:lvl1pPr>
          </a:lstStyle>
          <a:p>
            <a:pPr>
              <a:defRPr/>
            </a:pPr>
            <a:endParaRPr lang="zh-CN" altLang="en-US"/>
          </a:p>
        </p:txBody>
      </p:sp>
      <p:sp>
        <p:nvSpPr>
          <p:cNvPr id="11" name="灯片编号占位符 3">
            <a:extLst>
              <a:ext uri="{FF2B5EF4-FFF2-40B4-BE49-F238E27FC236}">
                <a16:creationId xmlns:a16="http://schemas.microsoft.com/office/drawing/2014/main" id="{95ED2846-0561-49EC-99AC-42118DC01ACA}"/>
              </a:ext>
            </a:extLst>
          </p:cNvPr>
          <p:cNvSpPr>
            <a:spLocks noGrp="1"/>
          </p:cNvSpPr>
          <p:nvPr>
            <p:ph type="sldNum" sz="quarter" idx="12"/>
          </p:nvPr>
        </p:nvSpPr>
        <p:spPr/>
        <p:txBody>
          <a:bodyPr/>
          <a:lstStyle>
            <a:lvl1pPr>
              <a:defRPr baseline="0">
                <a:latin typeface="Times New Roman" panose="02020603050405020304" pitchFamily="18" charset="0"/>
                <a:ea typeface="宋体" panose="02010600030101010101" pitchFamily="2" charset="-122"/>
              </a:defRPr>
            </a:lvl1pPr>
          </a:lstStyle>
          <a:p>
            <a:pPr>
              <a:defRPr/>
            </a:pPr>
            <a:fld id="{87765BD0-8639-4309-B2A4-CEF6862AE3FC}" type="slidenum">
              <a:rPr lang="zh-CN" altLang="en-US" smtClean="0"/>
              <a:pPr>
                <a:defRPr/>
              </a:pPr>
              <a:t>‹#›</a:t>
            </a:fld>
            <a:endParaRPr lang="zh-CN" altLang="en-US"/>
          </a:p>
        </p:txBody>
      </p:sp>
      <p:sp>
        <p:nvSpPr>
          <p:cNvPr id="12" name="矩形 11">
            <a:extLst>
              <a:ext uri="{FF2B5EF4-FFF2-40B4-BE49-F238E27FC236}">
                <a16:creationId xmlns:a16="http://schemas.microsoft.com/office/drawing/2014/main" id="{AB399F86-16E9-4431-B20F-1CE198BBC434}"/>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baseline="0" dirty="0">
              <a:solidFill>
                <a:schemeClr val="bg1"/>
              </a:solidFill>
              <a:latin typeface="Times New Roman" panose="02020603050405020304" pitchFamily="18" charset="0"/>
              <a:ea typeface="宋体" panose="02010600030101010101" pitchFamily="2" charset="-122"/>
              <a:cs typeface="宋体" charset="0"/>
            </a:endParaRPr>
          </a:p>
        </p:txBody>
      </p:sp>
      <p:pic>
        <p:nvPicPr>
          <p:cNvPr id="13" name="图片 12" descr="AW视觉符号.jpg">
            <a:extLst>
              <a:ext uri="{FF2B5EF4-FFF2-40B4-BE49-F238E27FC236}">
                <a16:creationId xmlns:a16="http://schemas.microsoft.com/office/drawing/2014/main" id="{D7E4463B-D75A-455D-9120-ED8B6C57DB54}"/>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图片 17" descr="泰迪LOGO横版">
            <a:extLst>
              <a:ext uri="{FF2B5EF4-FFF2-40B4-BE49-F238E27FC236}">
                <a16:creationId xmlns:a16="http://schemas.microsoft.com/office/drawing/2014/main" id="{F404CEFD-8D43-4432-99D7-B6A46F521CE9}"/>
              </a:ext>
            </a:extLst>
          </p:cNvPr>
          <p:cNvPicPr>
            <a:picLocks noChangeAspect="1"/>
          </p:cNvPicPr>
          <p:nvPr userDrawn="1"/>
        </p:nvPicPr>
        <p:blipFill>
          <a:blip r:embed="rId3"/>
          <a:stretch>
            <a:fillRect/>
          </a:stretch>
        </p:blipFill>
        <p:spPr>
          <a:xfrm>
            <a:off x="8038464" y="265897"/>
            <a:ext cx="2424215" cy="575761"/>
          </a:xfrm>
          <a:prstGeom prst="rect">
            <a:avLst/>
          </a:prstGeom>
        </p:spPr>
      </p:pic>
      <p:cxnSp>
        <p:nvCxnSpPr>
          <p:cNvPr id="19" name="直接连接符 18">
            <a:extLst>
              <a:ext uri="{FF2B5EF4-FFF2-40B4-BE49-F238E27FC236}">
                <a16:creationId xmlns:a16="http://schemas.microsoft.com/office/drawing/2014/main" id="{8C9E630B-BCD2-463A-8D7A-A0266B6891D0}"/>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3413064E-CC58-4FE7-9E1E-7C446DDA71B4}"/>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2444520"/>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id="{8BBD29A0-7238-44B5-B95C-C6A0C7A8EA53}"/>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0B740AF4-4F4A-423C-AE67-DC3438642124}"/>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hasCustomPrompt="1"/>
          </p:nvPr>
        </p:nvSpPr>
        <p:spPr>
          <a:xfrm>
            <a:off x="423819" y="1104181"/>
            <a:ext cx="11107601" cy="5052713"/>
          </a:xfrm>
        </p:spPr>
        <p:txBody>
          <a:bodyPr>
            <a:noAutofit/>
          </a:bodyPr>
          <a:lstStyle>
            <a:lvl1pPr marL="362585" indent="-362585">
              <a:lnSpc>
                <a:spcPct val="150000"/>
              </a:lnSpc>
              <a:buClr>
                <a:srgbClr val="032089"/>
              </a:buClr>
              <a:buFont typeface="Wingdings" panose="05000000000000000000" pitchFamily="2" charset="2"/>
              <a:buChar char="Ø"/>
              <a:defRPr sz="18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微软雅黑" pitchFamily="34" charset="-122"/>
                <a:cs typeface="Times New Roman" pitchFamily="18" charset="0"/>
              </a:defRPr>
            </a:lvl1pPr>
          </a:lstStyle>
          <a:p>
            <a:r>
              <a:rPr lang="zh-CN" altLang="en-US" noProof="1"/>
              <a:t>单击此处编辑标题</a:t>
            </a:r>
          </a:p>
        </p:txBody>
      </p:sp>
      <p:sp>
        <p:nvSpPr>
          <p:cNvPr id="14" name="Rectangle 12">
            <a:extLst>
              <a:ext uri="{FF2B5EF4-FFF2-40B4-BE49-F238E27FC236}">
                <a16:creationId xmlns:a16="http://schemas.microsoft.com/office/drawing/2014/main" id="{E2CC0325-9EC5-4465-94DA-2FBB9090239C}"/>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9B696675-5B38-4201-B1C8-30A7A9D09A5C}"/>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E5AE1BFF-6238-4868-8AFA-934D6185991E}"/>
              </a:ext>
            </a:extLst>
          </p:cNvPr>
          <p:cNvCxnSpPr>
            <a:endCxn id="14"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7" name="图片 12" descr="F:\品牌资料\07-logo png\微信图片_20211209111600.png微信图片_20211209111600">
            <a:extLst>
              <a:ext uri="{FF2B5EF4-FFF2-40B4-BE49-F238E27FC236}">
                <a16:creationId xmlns:a16="http://schemas.microsoft.com/office/drawing/2014/main" id="{062AC250-13AD-4A5D-8699-5B1C93E76334}"/>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a:extLst>
              <a:ext uri="{FF2B5EF4-FFF2-40B4-BE49-F238E27FC236}">
                <a16:creationId xmlns:a16="http://schemas.microsoft.com/office/drawing/2014/main" id="{4C948228-7932-4E83-B75F-0A3058326C2C}"/>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13C23194-EE6A-4126-BC1C-B73BB4E175B6}"/>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extLst>
      <p:ext uri="{BB962C8B-B14F-4D97-AF65-F5344CB8AC3E}">
        <p14:creationId xmlns:p14="http://schemas.microsoft.com/office/powerpoint/2010/main" val="1554176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小标题+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9" name="AutoShape 23">
            <a:extLst>
              <a:ext uri="{FF2B5EF4-FFF2-40B4-BE49-F238E27FC236}">
                <a16:creationId xmlns:a16="http://schemas.microsoft.com/office/drawing/2014/main"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Wingdings" pitchFamily="2" charset="2"/>
              <a:buChar char="Ø"/>
              <a:defRPr sz="18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baseline="0" dirty="0" smtClean="0">
                <a:latin typeface="Times New Roman" panose="02020603050405020304" pitchFamily="18" charset="0"/>
                <a:ea typeface="宋体" panose="02010600030101010101" pitchFamily="2" charset="-122"/>
                <a:cs typeface="Times New Roman" pitchFamily="18" charset="0"/>
              </a:defRPr>
            </a:lvl1pPr>
          </a:lstStyle>
          <a:p>
            <a:pPr lvl="0"/>
            <a:r>
              <a:rPr lang="zh-CN" altLang="en-US" dirty="0"/>
              <a:t>单击此处编辑标题</a:t>
            </a:r>
          </a:p>
        </p:txBody>
      </p:sp>
      <p:sp>
        <p:nvSpPr>
          <p:cNvPr id="13" name="Rectangle 12">
            <a:extLst>
              <a:ext uri="{FF2B5EF4-FFF2-40B4-BE49-F238E27FC236}">
                <a16:creationId xmlns:a16="http://schemas.microsoft.com/office/drawing/2014/main" id="{1E2FB077-BBAC-4788-A579-DBA4F9068D40}"/>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9E171FCA-BA4F-4561-B64E-E6FBA23A4C42}"/>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AE9DFF3D-7458-4824-BE2C-2FB09EBC514C}"/>
              </a:ext>
            </a:extLst>
          </p:cNvPr>
          <p:cNvCxnSpPr>
            <a:endCxn id="13"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8" name="图片 12" descr="F:\品牌资料\07-logo png\微信图片_20211209111600.png微信图片_20211209111600">
            <a:extLst>
              <a:ext uri="{FF2B5EF4-FFF2-40B4-BE49-F238E27FC236}">
                <a16:creationId xmlns:a16="http://schemas.microsoft.com/office/drawing/2014/main" id="{5571D2AE-27D7-4271-9737-706593E5073C}"/>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接连接符 18">
            <a:extLst>
              <a:ext uri="{FF2B5EF4-FFF2-40B4-BE49-F238E27FC236}">
                <a16:creationId xmlns:a16="http://schemas.microsoft.com/office/drawing/2014/main" id="{0CBE112E-A8C1-47D4-9B66-89EAC7C155A7}"/>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F252966F-5650-4134-893D-926B253931F6}"/>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extLst>
      <p:ext uri="{BB962C8B-B14F-4D97-AF65-F5344CB8AC3E}">
        <p14:creationId xmlns:p14="http://schemas.microsoft.com/office/powerpoint/2010/main" val="318082503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尾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59FCFE-780C-4DC9-BB8F-C2871BF58111}"/>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charset="0"/>
            </a:endParaRPr>
          </a:p>
        </p:txBody>
      </p:sp>
      <p:sp>
        <p:nvSpPr>
          <p:cNvPr id="3" name="Title 1">
            <a:extLst>
              <a:ext uri="{FF2B5EF4-FFF2-40B4-BE49-F238E27FC236}">
                <a16:creationId xmlns:a16="http://schemas.microsoft.com/office/drawing/2014/main" id="{B6754C84-BAA5-4112-B60B-5975A15E65C9}"/>
              </a:ext>
            </a:extLst>
          </p:cNvPr>
          <p:cNvSpPr txBox="1"/>
          <p:nvPr/>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itchFamily="34" charset="-122"/>
                <a:ea typeface="微软雅黑" pitchFamily="34" charset="-122"/>
                <a:cs typeface="+mn-cs"/>
              </a:defRPr>
            </a:lvl1pPr>
          </a:lstStyle>
          <a:p>
            <a:pPr>
              <a:defRPr/>
            </a:pPr>
            <a:r>
              <a:rPr altLang="zh-CN"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D1EC14CD-6350-48A6-ACBC-3346C739B2E8}"/>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a:extLst>
              <a:ext uri="{FF2B5EF4-FFF2-40B4-BE49-F238E27FC236}">
                <a16:creationId xmlns:a16="http://schemas.microsoft.com/office/drawing/2014/main" id="{FFC05FF0-3C6D-40B6-B7AE-AEF6D6B9B481}"/>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baseline="0" dirty="0">
              <a:solidFill>
                <a:srgbClr val="FFFFFF"/>
              </a:solidFill>
              <a:latin typeface="Times New Roman" panose="02020603050405020304" pitchFamily="18" charset="0"/>
              <a:ea typeface="宋体" panose="02010600030101010101" pitchFamily="2" charset="-122"/>
              <a:cs typeface="宋体" charset="0"/>
            </a:endParaRPr>
          </a:p>
        </p:txBody>
      </p:sp>
      <p:sp>
        <p:nvSpPr>
          <p:cNvPr id="9" name="Title 1">
            <a:extLst>
              <a:ext uri="{FF2B5EF4-FFF2-40B4-BE49-F238E27FC236}">
                <a16:creationId xmlns:a16="http://schemas.microsoft.com/office/drawing/2014/main" id="{F06D40D0-C995-4C96-B0A0-0AD791FC5A57}"/>
              </a:ext>
            </a:extLst>
          </p:cNvPr>
          <p:cNvSpPr txBox="1">
            <a:spLocks/>
          </p:cNvSpPr>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altLang="zh-CN"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10" name="图片 9" descr="AW视觉符号.jpg">
            <a:extLst>
              <a:ext uri="{FF2B5EF4-FFF2-40B4-BE49-F238E27FC236}">
                <a16:creationId xmlns:a16="http://schemas.microsoft.com/office/drawing/2014/main" id="{D34B953D-86AB-4549-83F7-D846E540814F}"/>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图片 16">
            <a:extLst>
              <a:ext uri="{FF2B5EF4-FFF2-40B4-BE49-F238E27FC236}">
                <a16:creationId xmlns:a16="http://schemas.microsoft.com/office/drawing/2014/main" id="{BE9539F0-FEB8-4351-9B8F-8CA0CAD5CFCF}"/>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a:extLst>
              <a:ext uri="{FF2B5EF4-FFF2-40B4-BE49-F238E27FC236}">
                <a16:creationId xmlns:a16="http://schemas.microsoft.com/office/drawing/2014/main" id="{1FA59BCD-023A-4D10-A39D-B12A4535A8CC}"/>
              </a:ext>
            </a:extLst>
          </p:cNvPr>
          <p:cNvSpPr>
            <a:spLocks noChangeArrowheads="1"/>
          </p:cNvSpPr>
          <p:nvPr userDrawn="1"/>
        </p:nvSpPr>
        <p:spPr bwMode="auto">
          <a:xfrm>
            <a:off x="9796145" y="6514465"/>
            <a:ext cx="2165350" cy="34353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0557A9"/>
                </a:solidFill>
                <a:latin typeface="黑体" panose="02010609060101010101" charset="-122"/>
                <a:ea typeface="黑体" panose="02010609060101010101" charset="-122"/>
              </a:rPr>
              <a:t>打造数据智能职业教育领军企业</a:t>
            </a:r>
          </a:p>
        </p:txBody>
      </p:sp>
    </p:spTree>
    <p:extLst>
      <p:ext uri="{BB962C8B-B14F-4D97-AF65-F5344CB8AC3E}">
        <p14:creationId xmlns:p14="http://schemas.microsoft.com/office/powerpoint/2010/main" val="29654651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865591E-F6A9-4405-B720-EDDBC0413155}"/>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1510517-FAF7-45C6-B579-CD700F47710E}"/>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5E70D461-B6CD-42E9-9A0B-0CDC97B2E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fld id="{8B362659-EDEF-4896-B44C-15816E2E4CD8}" type="datetimeFigureOut">
              <a:rPr lang="zh-CN" altLang="en-US" smtClean="0"/>
              <a:pPr/>
              <a:t>2022/8/9</a:t>
            </a:fld>
            <a:endParaRPr lang="zh-CN" altLang="en-US"/>
          </a:p>
        </p:txBody>
      </p:sp>
      <p:sp>
        <p:nvSpPr>
          <p:cNvPr id="13" name="页脚占位符 12">
            <a:extLst>
              <a:ext uri="{FF2B5EF4-FFF2-40B4-BE49-F238E27FC236}">
                <a16:creationId xmlns:a16="http://schemas.microsoft.com/office/drawing/2014/main" id="{A1BC6B55-8EE6-4CCE-854A-A8EB6C2BB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endParaRPr lang="zh-CN" altLang="en-US"/>
          </a:p>
        </p:txBody>
      </p:sp>
      <p:sp>
        <p:nvSpPr>
          <p:cNvPr id="14" name="灯片编号占位符 13">
            <a:extLst>
              <a:ext uri="{FF2B5EF4-FFF2-40B4-BE49-F238E27FC236}">
                <a16:creationId xmlns:a16="http://schemas.microsoft.com/office/drawing/2014/main" id="{262F0417-C90C-4CA2-AD37-B360748FE14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baseline="0">
                <a:solidFill>
                  <a:srgbClr val="898989"/>
                </a:solidFill>
                <a:latin typeface="Times New Roman" panose="02020603050405020304" pitchFamily="18" charset="0"/>
                <a:ea typeface="宋体" panose="02010600030101010101" pitchFamily="2" charset="-122"/>
              </a:defRPr>
            </a:lvl1pPr>
          </a:lstStyle>
          <a:p>
            <a:fld id="{414597ED-A428-4847-8034-7A70C69917BC}" type="slidenum">
              <a:rPr lang="zh-CN" altLang="en-US" smtClean="0"/>
              <a:pPr/>
              <a:t>‹#›</a:t>
            </a:fld>
            <a:endParaRPr lang="zh-CN" altLang="en-US"/>
          </a:p>
        </p:txBody>
      </p:sp>
    </p:spTree>
    <p:extLst>
      <p:ext uri="{BB962C8B-B14F-4D97-AF65-F5344CB8AC3E}">
        <p14:creationId xmlns:p14="http://schemas.microsoft.com/office/powerpoint/2010/main" val="2668500973"/>
      </p:ext>
    </p:extLst>
  </p:cSld>
  <p:clrMap bg1="lt1" tx1="dk1" bg2="lt2" tx2="dk2" accent1="accent1" accent2="accent2" accent3="accent3" accent4="accent4" accent5="accent5" accent6="accent6" hlink="hlink" folHlink="folHlink"/>
  <p:sldLayoutIdLst>
    <p:sldLayoutId id="2147483754" r:id="rId1"/>
    <p:sldLayoutId id="2147483756" r:id="rId2"/>
    <p:sldLayoutId id="2147483758" r:id="rId3"/>
    <p:sldLayoutId id="2147483757" r:id="rId4"/>
  </p:sldLayoutIdLst>
  <p:txStyles>
    <p:titleStyle>
      <a:lvl1pPr algn="l" rtl="0" eaLnBrk="1" fontAlgn="base" hangingPunct="1">
        <a:spcBef>
          <a:spcPct val="0"/>
        </a:spcBef>
        <a:spcAft>
          <a:spcPct val="0"/>
        </a:spcAft>
        <a:defRPr sz="2500" baseline="0">
          <a:solidFill>
            <a:schemeClr val="tx1"/>
          </a:solidFill>
          <a:latin typeface="Times New Roman" panose="02020603050405020304" pitchFamily="18" charset="0"/>
          <a:ea typeface="宋体" panose="02010600030101010101" pitchFamily="2" charset="-122"/>
          <a:cs typeface="微软雅黑" charset="0"/>
        </a:defRPr>
      </a:lvl1pPr>
      <a:lvl2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5pPr>
      <a:lvl6pPr marL="483870" algn="l" rtl="0" eaLnBrk="1" fontAlgn="base" hangingPunct="1">
        <a:spcBef>
          <a:spcPct val="0"/>
        </a:spcBef>
        <a:spcAft>
          <a:spcPct val="0"/>
        </a:spcAft>
        <a:defRPr sz="2540">
          <a:solidFill>
            <a:schemeClr val="tx1"/>
          </a:solidFill>
          <a:latin typeface="Calibri"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itchFamily="34" charset="0"/>
          <a:ea typeface="黑体" panose="02010609060101010101" charset="-122"/>
        </a:defRPr>
      </a:lvl9pPr>
    </p:titleStyle>
    <p:bodyStyle>
      <a:lvl1pPr marL="361950" indent="-361950" algn="l" rtl="0" eaLnBrk="1" fontAlgn="base" hangingPunct="1">
        <a:spcBef>
          <a:spcPct val="20000"/>
        </a:spcBef>
        <a:spcAft>
          <a:spcPct val="0"/>
        </a:spcAft>
        <a:buClr>
          <a:srgbClr val="000066"/>
        </a:buClr>
        <a:buFont typeface="Wingdings" panose="05000000000000000000" pitchFamily="2" charset="2"/>
        <a:buChar char="n"/>
        <a:defRPr sz="2100" baseline="0">
          <a:solidFill>
            <a:schemeClr val="tx1"/>
          </a:solidFill>
          <a:latin typeface="Times New Roman" panose="02020603050405020304" pitchFamily="18" charset="0"/>
          <a:ea typeface="宋体" panose="02010600030101010101" pitchFamily="2" charset="-122"/>
          <a:cs typeface="宋体" charset="0"/>
        </a:defRPr>
      </a:lvl1pPr>
      <a:lvl2pPr marL="785813"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2.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9.wmf"/><Relationship Id="rId4" Type="http://schemas.openxmlformats.org/officeDocument/2006/relationships/image" Target="../media/image13.wmf"/><Relationship Id="rId9"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7.bin"/><Relationship Id="rId14" Type="http://schemas.openxmlformats.org/officeDocument/2006/relationships/image" Target="../media/image22.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5.bin"/><Relationship Id="rId18" Type="http://schemas.openxmlformats.org/officeDocument/2006/relationships/image" Target="../media/image30.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7.wmf"/><Relationship Id="rId17" Type="http://schemas.openxmlformats.org/officeDocument/2006/relationships/oleObject" Target="../embeddings/oleObject27.bin"/><Relationship Id="rId2" Type="http://schemas.openxmlformats.org/officeDocument/2006/relationships/slideLayout" Target="../slideLayouts/slideLayout3.xml"/><Relationship Id="rId16" Type="http://schemas.openxmlformats.org/officeDocument/2006/relationships/image" Target="../media/image29.wmf"/><Relationship Id="rId1" Type="http://schemas.openxmlformats.org/officeDocument/2006/relationships/vmlDrawing" Target="../drawings/vmlDrawing6.vml"/><Relationship Id="rId6" Type="http://schemas.openxmlformats.org/officeDocument/2006/relationships/image" Target="../media/image24.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3.bin"/><Relationship Id="rId14" Type="http://schemas.openxmlformats.org/officeDocument/2006/relationships/image" Target="../media/image28.wmf"/></Relationships>
</file>

<file path=ppt/slides/_rels/slide29.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image" Target="../media/image34.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oleObject" Target="../embeddings/oleObject32.bin"/><Relationship Id="rId17" Type="http://schemas.openxmlformats.org/officeDocument/2006/relationships/image" Target="../media/image36.wmf"/><Relationship Id="rId2" Type="http://schemas.openxmlformats.org/officeDocument/2006/relationships/slideLayout" Target="../slideLayouts/slideLayout2.xml"/><Relationship Id="rId16" Type="http://schemas.openxmlformats.org/officeDocument/2006/relationships/oleObject" Target="../embeddings/oleObject34.bin"/><Relationship Id="rId1" Type="http://schemas.openxmlformats.org/officeDocument/2006/relationships/vmlDrawing" Target="../drawings/vmlDrawing7.vml"/><Relationship Id="rId6" Type="http://schemas.openxmlformats.org/officeDocument/2006/relationships/image" Target="../media/image29.wmf"/><Relationship Id="rId11" Type="http://schemas.openxmlformats.org/officeDocument/2006/relationships/image" Target="../media/image33.wmf"/><Relationship Id="rId5" Type="http://schemas.openxmlformats.org/officeDocument/2006/relationships/oleObject" Target="../embeddings/oleObject29.bin"/><Relationship Id="rId15" Type="http://schemas.openxmlformats.org/officeDocument/2006/relationships/image" Target="../media/image35.wmf"/><Relationship Id="rId10" Type="http://schemas.openxmlformats.org/officeDocument/2006/relationships/oleObject" Target="../embeddings/oleObject31.bin"/><Relationship Id="rId4" Type="http://schemas.openxmlformats.org/officeDocument/2006/relationships/image" Target="../media/image31.wmf"/><Relationship Id="rId9" Type="http://schemas.openxmlformats.org/officeDocument/2006/relationships/image" Target="../media/image35.png"/><Relationship Id="rId14" Type="http://schemas.openxmlformats.org/officeDocument/2006/relationships/oleObject" Target="../embeddings/oleObject3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www.tipdm.com/pxdt/index.j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B75B0B3-9C45-43B9-B23D-D3FD629246B1}"/>
              </a:ext>
            </a:extLst>
          </p:cNvPr>
          <p:cNvSpPr>
            <a:spLocks noGrp="1"/>
          </p:cNvSpPr>
          <p:nvPr>
            <p:ph type="title"/>
          </p:nvPr>
        </p:nvSpPr>
        <p:spPr>
          <a:xfrm>
            <a:off x="5272088" y="2706149"/>
            <a:ext cx="6544007" cy="692150"/>
          </a:xfrm>
        </p:spPr>
        <p:txBody>
          <a:bodyPr/>
          <a:lstStyle/>
          <a:p>
            <a:pPr lvl="0"/>
            <a:r>
              <a:rPr lang="zh-CN" altLang="zh-CN" dirty="0"/>
              <a:t>企业所得税预测分析</a:t>
            </a:r>
            <a:endParaRPr lang="zh-CN" altLang="en-US" sz="4000" dirty="0">
              <a:cs typeface="Times New Roman" panose="02020603050405020304" pitchFamily="18" charset="0"/>
            </a:endParaRPr>
          </a:p>
        </p:txBody>
      </p:sp>
    </p:spTree>
    <p:extLst>
      <p:ext uri="{BB962C8B-B14F-4D97-AF65-F5344CB8AC3E}">
        <p14:creationId xmlns:p14="http://schemas.microsoft.com/office/powerpoint/2010/main" val="150748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287632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261165" y="1939742"/>
            <a:ext cx="8199923" cy="47319"/>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51632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11910" y="2608672"/>
            <a:ext cx="6453523"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2" algn="ctr">
              <a:defRPr/>
            </a:pPr>
            <a:r>
              <a:rPr lang="zh-CN" altLang="zh-CN" sz="2400" b="1" dirty="0">
                <a:latin typeface="Times New Roman" panose="02020603050405020304" pitchFamily="18" charset="0"/>
                <a:ea typeface="宋体" panose="02010600030101010101" pitchFamily="2" charset="-122"/>
              </a:rPr>
              <a:t>分析企业所得税</a:t>
            </a:r>
            <a:r>
              <a:rPr lang="zh-CN" altLang="en-US" sz="2400" b="1" dirty="0">
                <a:latin typeface="Times New Roman" panose="02020603050405020304" pitchFamily="18" charset="0"/>
                <a:ea typeface="宋体" panose="02010600030101010101" pitchFamily="2" charset="-122"/>
              </a:rPr>
              <a:t>数据特征的相关性</a:t>
            </a:r>
            <a:endParaRPr lang="zh-CN" altLang="zh-CN" sz="2400" b="1" dirty="0">
              <a:latin typeface="Times New Roman" panose="02020603050405020304" pitchFamily="18" charset="0"/>
              <a:ea typeface="宋体" panose="02010600030101010101" pitchFamily="2" charset="-122"/>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11911" y="1579743"/>
            <a:ext cx="6453522"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a:defRPr/>
            </a:pPr>
            <a:r>
              <a:rPr lang="zh-CN" altLang="zh-CN" sz="2400" b="1" dirty="0">
                <a:latin typeface="Times New Roman" panose="02020603050405020304" pitchFamily="18" charset="0"/>
                <a:ea typeface="宋体" panose="02010600030101010101" pitchFamily="2" charset="-122"/>
              </a:rPr>
              <a:t>了解企业所得税预测的背景与方法</a:t>
            </a: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54023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23830" y="3660873"/>
            <a:ext cx="6441604"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a:defRPr/>
            </a:pPr>
            <a:r>
              <a:rPr lang="zh-CN" altLang="zh-CN" sz="2400" b="1" dirty="0">
                <a:latin typeface="Times New Roman" panose="02020603050405020304" pitchFamily="18" charset="0"/>
                <a:ea typeface="宋体" panose="02010600030101010101" pitchFamily="2" charset="-122"/>
              </a:rPr>
              <a:t>使用</a:t>
            </a:r>
            <a:r>
              <a:rPr lang="en-US" altLang="zh-CN" sz="2400" b="1" dirty="0">
                <a:latin typeface="Times New Roman" panose="02020603050405020304" pitchFamily="18" charset="0"/>
                <a:ea typeface="宋体" panose="02010600030101010101" pitchFamily="2" charset="-122"/>
              </a:rPr>
              <a:t>Lasso</a:t>
            </a:r>
            <a:r>
              <a:rPr lang="zh-CN" altLang="zh-CN" sz="2400" b="1" dirty="0">
                <a:latin typeface="Times New Roman" panose="02020603050405020304" pitchFamily="18" charset="0"/>
                <a:ea typeface="宋体" panose="02010600030101010101" pitchFamily="2" charset="-122"/>
              </a:rPr>
              <a:t>回归选取企业所得税预测的关键特征</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54023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28"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23830" y="4715497"/>
            <a:ext cx="6441604"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a:defRPr/>
            </a:pPr>
            <a:r>
              <a:rPr lang="zh-CN" altLang="zh-CN" sz="2400" b="1" dirty="0">
                <a:latin typeface="Times New Roman" panose="02020603050405020304" pitchFamily="18" charset="0"/>
                <a:ea typeface="宋体" panose="02010600030101010101" pitchFamily="2" charset="-122"/>
              </a:rPr>
              <a:t>使用灰色预测和</a:t>
            </a:r>
            <a:r>
              <a:rPr lang="en-US" altLang="zh-CN" sz="2400" b="1" dirty="0">
                <a:latin typeface="Times New Roman" panose="02020603050405020304" pitchFamily="18" charset="0"/>
                <a:ea typeface="宋体" panose="02010600030101010101" pitchFamily="2" charset="-122"/>
              </a:rPr>
              <a:t>SVR</a:t>
            </a:r>
            <a:r>
              <a:rPr lang="zh-CN" altLang="zh-CN" sz="2400" b="1" dirty="0">
                <a:latin typeface="Times New Roman" panose="02020603050405020304" pitchFamily="18" charset="0"/>
                <a:ea typeface="宋体" panose="02010600030101010101" pitchFamily="2" charset="-122"/>
              </a:rPr>
              <a:t>构建企业所得税预测模型</a:t>
            </a:r>
          </a:p>
        </p:txBody>
      </p:sp>
      <p:sp>
        <p:nvSpPr>
          <p:cNvPr id="29" name="Oval 15">
            <a:extLst>
              <a:ext uri="{FF2B5EF4-FFF2-40B4-BE49-F238E27FC236}">
                <a16:creationId xmlns:a16="http://schemas.microsoft.com/office/drawing/2014/main" id="{4AA2E115-B5CF-48D7-AAF4-34243C4DB9F7}"/>
              </a:ext>
            </a:extLst>
          </p:cNvPr>
          <p:cNvSpPr>
            <a:spLocks noChangeArrowheads="1"/>
          </p:cNvSpPr>
          <p:nvPr/>
        </p:nvSpPr>
        <p:spPr bwMode="auto">
          <a:xfrm>
            <a:off x="251632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Tree>
    <p:extLst>
      <p:ext uri="{BB962C8B-B14F-4D97-AF65-F5344CB8AC3E}">
        <p14:creationId xmlns:p14="http://schemas.microsoft.com/office/powerpoint/2010/main" val="1466697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相关性分析是指对两个或多个具备相关性的特征元素进行分析，从而衡量两个特征因素的相关密切程度。</a:t>
            </a:r>
            <a:endParaRPr lang="en-US" altLang="zh-CN" dirty="0"/>
          </a:p>
          <a:p>
            <a:r>
              <a:rPr lang="en-US" altLang="zh-CN" dirty="0"/>
              <a:t>Pearson</a:t>
            </a:r>
            <a:r>
              <a:rPr lang="zh-CN" altLang="zh-CN" dirty="0"/>
              <a:t>相关系数可用于量度两个特征</a:t>
            </a:r>
            <a:r>
              <a:rPr lang="en-US" altLang="zh-CN" i="1" dirty="0"/>
              <a:t>X</a:t>
            </a:r>
            <a:r>
              <a:rPr lang="zh-CN" altLang="zh-CN" dirty="0"/>
              <a:t>和</a:t>
            </a:r>
            <a:r>
              <a:rPr lang="en-US" altLang="zh-CN" i="1" dirty="0"/>
              <a:t>Y</a:t>
            </a:r>
            <a:r>
              <a:rPr lang="zh-CN" altLang="zh-CN" dirty="0"/>
              <a:t>之间的相互关系（线性相关的强弱），是较为简单的一种相关系数，通常用</a:t>
            </a:r>
            <a:r>
              <a:rPr lang="en-US" altLang="zh-CN" i="1" dirty="0"/>
              <a:t>r</a:t>
            </a:r>
            <a:r>
              <a:rPr lang="zh-CN" altLang="zh-CN" dirty="0"/>
              <a:t>或</a:t>
            </a:r>
            <a:r>
              <a:rPr lang="zh-CN" altLang="zh-CN" i="1" dirty="0"/>
              <a:t>ρ</a:t>
            </a:r>
            <a:r>
              <a:rPr lang="zh-CN" altLang="zh-CN" dirty="0"/>
              <a:t>表示，取值范围为</a:t>
            </a:r>
            <a:r>
              <a:rPr lang="en-US" altLang="zh-CN" dirty="0"/>
              <a:t>[</a:t>
            </a:r>
            <a:r>
              <a:rPr lang="en-US" altLang="zh-CN" dirty="0">
                <a:sym typeface="Symbol" panose="05050102010706020507" pitchFamily="18" charset="2"/>
              </a:rPr>
              <a:t></a:t>
            </a:r>
            <a:r>
              <a:rPr lang="en-US" altLang="zh-CN" dirty="0"/>
              <a:t>1,1]</a:t>
            </a:r>
            <a:r>
              <a:rPr lang="zh-CN" altLang="zh-CN" dirty="0"/>
              <a:t>。</a:t>
            </a:r>
            <a:endParaRPr lang="en-US" altLang="zh-CN" dirty="0"/>
          </a:p>
          <a:p>
            <a:endParaRPr lang="en-US" altLang="zh-CN" dirty="0"/>
          </a:p>
          <a:p>
            <a:endParaRPr lang="en-US" altLang="zh-CN" dirty="0"/>
          </a:p>
          <a:p>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了解相关性</a:t>
            </a:r>
            <a:r>
              <a:rPr lang="zh-CN" altLang="en-US" dirty="0"/>
              <a:t>分析</a:t>
            </a:r>
            <a:endParaRPr lang="zh-CN" altLang="en-US" dirty="0">
              <a:ea typeface="宋体" panose="02010600030101010101" pitchFamily="2" charset="-122"/>
            </a:endParaRPr>
          </a:p>
        </p:txBody>
      </p:sp>
      <p:sp>
        <p:nvSpPr>
          <p:cNvPr id="22" name="Rectangle 20"/>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260860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zh-CN" dirty="0"/>
                  <a:t>若两个向量</a:t>
                </a:r>
                <a:r>
                  <a:rPr lang="en-US" altLang="zh-CN" dirty="0"/>
                  <a:t>X=(</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oMath>
                </a14:m>
                <a:r>
                  <a:rPr lang="en-US" altLang="zh-CN" dirty="0"/>
                  <a:t>)</a:t>
                </a:r>
                <a:r>
                  <a:rPr lang="zh-CN" altLang="en-US" dirty="0"/>
                  <a:t>，</a:t>
                </a:r>
                <a:r>
                  <a:rPr lang="en-US" altLang="zh-CN" dirty="0"/>
                  <a:t>Y=(</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𝑛</m:t>
                        </m:r>
                      </m:sub>
                    </m:sSub>
                  </m:oMath>
                </a14:m>
                <a:r>
                  <a:rPr lang="en-US" altLang="zh-CN" dirty="0"/>
                  <a:t>)</a:t>
                </a:r>
                <a:r>
                  <a:rPr lang="zh-CN" altLang="en-US" dirty="0"/>
                  <a:t>，</a:t>
                </a:r>
                <a:r>
                  <a:rPr lang="zh-CN" altLang="zh-CN" dirty="0"/>
                  <a:t>则它们之间的</a:t>
                </a:r>
                <a:r>
                  <a:rPr lang="en-US" altLang="zh-CN" dirty="0"/>
                  <a:t>Pearson</a:t>
                </a:r>
                <a:r>
                  <a:rPr lang="zh-CN" altLang="zh-CN" dirty="0"/>
                  <a:t>相关系数</a:t>
                </a:r>
                <a:r>
                  <a:rPr lang="zh-CN" altLang="en-US" dirty="0"/>
                  <a:t>如下所示。</a:t>
                </a:r>
                <a:endParaRPr lang="en-US" altLang="zh-CN" dirty="0"/>
              </a:p>
              <a:p>
                <a:endParaRPr lang="en-US" altLang="zh-CN" dirty="0"/>
              </a:p>
              <a:p>
                <a:endParaRPr lang="en-US" altLang="zh-CN" dirty="0"/>
              </a:p>
              <a:p>
                <a:endParaRPr lang="en-US" altLang="zh-CN" dirty="0"/>
              </a:p>
              <a:p>
                <a:endParaRPr lang="en-US" altLang="zh-CN" dirty="0"/>
              </a:p>
              <a:p>
                <a:r>
                  <a:rPr lang="zh-CN" altLang="en-US" dirty="0"/>
                  <a:t>当</a:t>
                </a:r>
                <a:r>
                  <a:rPr lang="en-US" altLang="zh-CN" dirty="0"/>
                  <a:t>0&lt;r&lt;1</a:t>
                </a:r>
                <a:r>
                  <a:rPr lang="zh-CN" altLang="en-US" dirty="0"/>
                  <a:t>时，表示</a:t>
                </a:r>
                <a:r>
                  <a:rPr lang="en-US" altLang="zh-CN" dirty="0"/>
                  <a:t>X</a:t>
                </a:r>
                <a:r>
                  <a:rPr lang="zh-CN" altLang="en-US" dirty="0"/>
                  <a:t>和</a:t>
                </a:r>
                <a:r>
                  <a:rPr lang="en-US" altLang="zh-CN" dirty="0"/>
                  <a:t>Y</a:t>
                </a:r>
                <a:r>
                  <a:rPr lang="zh-CN" altLang="en-US" dirty="0"/>
                  <a:t>呈现正相关关系；当</a:t>
                </a:r>
                <a:r>
                  <a:rPr lang="en-US" altLang="zh-CN" dirty="0"/>
                  <a:t>-1&lt;r&lt;0</a:t>
                </a:r>
                <a:r>
                  <a:rPr lang="zh-CN" altLang="en-US" dirty="0"/>
                  <a:t>时，表示</a:t>
                </a:r>
                <a:r>
                  <a:rPr lang="en-US" altLang="zh-CN" dirty="0"/>
                  <a:t>X</a:t>
                </a:r>
                <a:r>
                  <a:rPr lang="zh-CN" altLang="en-US" dirty="0"/>
                  <a:t>和</a:t>
                </a:r>
                <a:r>
                  <a:rPr lang="en-US" altLang="zh-CN" dirty="0"/>
                  <a:t>Y</a:t>
                </a:r>
                <a:r>
                  <a:rPr lang="zh-CN" altLang="en-US" dirty="0"/>
                  <a:t>呈现负相关关系。若</a:t>
                </a:r>
                <a:r>
                  <a:rPr lang="en-US" altLang="zh-CN" dirty="0"/>
                  <a:t>r=0</a:t>
                </a:r>
                <a:r>
                  <a:rPr lang="zh-CN" altLang="en-US" dirty="0"/>
                  <a:t>，则表示</a:t>
                </a:r>
                <a:r>
                  <a:rPr lang="en-US" altLang="zh-CN" dirty="0"/>
                  <a:t>X</a:t>
                </a:r>
                <a:r>
                  <a:rPr lang="zh-CN" altLang="en-US" dirty="0"/>
                  <a:t>和</a:t>
                </a:r>
                <a:r>
                  <a:rPr lang="en-US" altLang="zh-CN" dirty="0"/>
                  <a:t>Y</a:t>
                </a:r>
                <a:r>
                  <a:rPr lang="zh-CN" altLang="en-US" dirty="0"/>
                  <a:t>不相关；若</a:t>
                </a:r>
                <a:r>
                  <a:rPr lang="en-US" altLang="zh-CN" dirty="0"/>
                  <a:t>r=1</a:t>
                </a:r>
                <a:r>
                  <a:rPr lang="zh-CN" altLang="en-US" dirty="0"/>
                  <a:t>，则表示</a:t>
                </a:r>
                <a:r>
                  <a:rPr lang="en-US" altLang="zh-CN" dirty="0"/>
                  <a:t>X</a:t>
                </a:r>
                <a:r>
                  <a:rPr lang="zh-CN" altLang="en-US" dirty="0"/>
                  <a:t>和</a:t>
                </a:r>
                <a:r>
                  <a:rPr lang="en-US" altLang="zh-CN" dirty="0"/>
                  <a:t>Y</a:t>
                </a:r>
                <a:r>
                  <a:rPr lang="zh-CN" altLang="en-US" dirty="0"/>
                  <a:t>完全正相关；若</a:t>
                </a:r>
                <a:r>
                  <a:rPr lang="en-US" altLang="zh-CN" dirty="0"/>
                  <a:t>r=-1</a:t>
                </a:r>
                <a:r>
                  <a:rPr lang="zh-CN" altLang="en-US" dirty="0"/>
                  <a:t>，则表示</a:t>
                </a:r>
                <a:r>
                  <a:rPr lang="en-US" altLang="zh-CN" dirty="0"/>
                  <a:t>X</a:t>
                </a:r>
                <a:r>
                  <a:rPr lang="zh-CN" altLang="en-US" dirty="0"/>
                  <a:t>和</a:t>
                </a:r>
                <a:r>
                  <a:rPr lang="en-US" altLang="zh-CN" dirty="0"/>
                  <a:t>Y</a:t>
                </a:r>
                <a:r>
                  <a:rPr lang="zh-CN" altLang="en-US" dirty="0"/>
                  <a:t>完全负相关。</a:t>
                </a:r>
                <a:r>
                  <a:rPr lang="en-US" altLang="zh-CN" dirty="0"/>
                  <a:t>|r|</a:t>
                </a:r>
                <a:r>
                  <a:rPr lang="zh-CN" altLang="en-US" dirty="0"/>
                  <a:t>越接近</a:t>
                </a:r>
                <a:r>
                  <a:rPr lang="en-US" altLang="zh-CN" dirty="0"/>
                  <a:t>1</a:t>
                </a:r>
                <a:r>
                  <a:rPr lang="zh-CN" altLang="en-US" dirty="0"/>
                  <a:t>，说明</a:t>
                </a:r>
                <a:r>
                  <a:rPr lang="en-US" altLang="zh-CN" dirty="0"/>
                  <a:t>X</a:t>
                </a:r>
                <a:r>
                  <a:rPr lang="zh-CN" altLang="en-US" dirty="0"/>
                  <a:t>和</a:t>
                </a:r>
                <a:r>
                  <a:rPr lang="en-US" altLang="zh-CN" dirty="0"/>
                  <a:t>Y</a:t>
                </a:r>
                <a:r>
                  <a:rPr lang="zh-CN" altLang="en-US" dirty="0"/>
                  <a:t>差距越小，相关性越大。</a:t>
                </a:r>
                <a:endParaRPr lang="en-US" altLang="zh-CN" dirty="0"/>
              </a:p>
              <a:p>
                <a:r>
                  <a:rPr lang="en-US" altLang="zh-CN" dirty="0"/>
                  <a:t>Pearson</a:t>
                </a:r>
                <a:r>
                  <a:rPr lang="zh-CN" altLang="zh-CN" dirty="0"/>
                  <a:t>相关系数的一个关键性特性是，它不会随着特征的位置或大小的变化而变化。</a:t>
                </a:r>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3"/>
                <a:stretch>
                  <a:fillRect l="-384" r="-110"/>
                </a:stretch>
              </a:blipFill>
            </p:spPr>
            <p:txBody>
              <a:bodyPr/>
              <a:lstStyle/>
              <a:p>
                <a:r>
                  <a:rPr lang="zh-CN" altLang="en-US">
                    <a:noFill/>
                  </a:rPr>
                  <a:t> </a:t>
                </a:r>
              </a:p>
            </p:txBody>
          </p:sp>
        </mc:Fallback>
      </mc:AlternateContent>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了解相关性</a:t>
            </a:r>
            <a:r>
              <a:rPr lang="zh-CN" altLang="en-US" dirty="0"/>
              <a:t>分析</a:t>
            </a:r>
            <a:endParaRPr lang="zh-CN" altLang="en-US" dirty="0">
              <a:ea typeface="宋体" panose="02010600030101010101" pitchFamily="2" charset="-122"/>
            </a:endParaRPr>
          </a:p>
        </p:txBody>
      </p:sp>
      <p:sp>
        <p:nvSpPr>
          <p:cNvPr id="22" name="Rectangle 20"/>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503112921"/>
              </p:ext>
            </p:extLst>
          </p:nvPr>
        </p:nvGraphicFramePr>
        <p:xfrm>
          <a:off x="3981750" y="1695340"/>
          <a:ext cx="4228500" cy="1539474"/>
        </p:xfrm>
        <a:graphic>
          <a:graphicData uri="http://schemas.openxmlformats.org/presentationml/2006/ole">
            <mc:AlternateContent xmlns:mc="http://schemas.openxmlformats.org/markup-compatibility/2006">
              <mc:Choice xmlns:v="urn:schemas-microsoft-com:vml" Requires="v">
                <p:oleObj spid="_x0000_s1168" r:id="rId4" imgW="2324100" imgH="838200" progId="Equation.DSMT4">
                  <p:embed/>
                </p:oleObj>
              </mc:Choice>
              <mc:Fallback>
                <p:oleObj r:id="rId4" imgW="2324100" imgH="838200" progId="Equation.DSMT4">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1750" y="1695340"/>
                        <a:ext cx="4228500" cy="1539474"/>
                      </a:xfrm>
                      <a:prstGeom prst="rect">
                        <a:avLst/>
                      </a:prstGeom>
                      <a:noFill/>
                    </p:spPr>
                  </p:pic>
                </p:oleObj>
              </mc:Fallback>
            </mc:AlternateContent>
          </a:graphicData>
        </a:graphic>
      </p:graphicFrame>
    </p:spTree>
    <p:extLst>
      <p:ext uri="{BB962C8B-B14F-4D97-AF65-F5344CB8AC3E}">
        <p14:creationId xmlns:p14="http://schemas.microsoft.com/office/powerpoint/2010/main" val="3148741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363600" indent="-363600">
              <a:lnSpc>
                <a:spcPct val="150000"/>
              </a:lnSpc>
              <a:buFont typeface="Wingdings" panose="05000000000000000000" pitchFamily="2" charset="2"/>
              <a:buChar char="Ø"/>
            </a:pPr>
            <a:r>
              <a:rPr lang="zh-CN" altLang="zh-CN" dirty="0"/>
              <a:t>在</a:t>
            </a:r>
            <a:r>
              <a:rPr lang="en-US" altLang="zh-CN" dirty="0"/>
              <a:t>pandas</a:t>
            </a:r>
            <a:r>
              <a:rPr lang="zh-CN" altLang="zh-CN" dirty="0"/>
              <a:t>库中，可以使用</a:t>
            </a:r>
            <a:r>
              <a:rPr lang="en-US" altLang="zh-CN" dirty="0" err="1"/>
              <a:t>corr</a:t>
            </a:r>
            <a:r>
              <a:rPr lang="en-US" altLang="zh-CN" dirty="0"/>
              <a:t>()</a:t>
            </a:r>
            <a:r>
              <a:rPr lang="zh-CN" altLang="zh-CN" dirty="0"/>
              <a:t>方法计算</a:t>
            </a:r>
            <a:r>
              <a:rPr lang="en-US" altLang="zh-CN" dirty="0"/>
              <a:t>Pearson</a:t>
            </a:r>
            <a:r>
              <a:rPr lang="zh-CN" altLang="zh-CN" dirty="0"/>
              <a:t>相关系数，</a:t>
            </a:r>
            <a:r>
              <a:rPr lang="en-US" altLang="zh-CN" dirty="0" err="1"/>
              <a:t>corr</a:t>
            </a:r>
            <a:r>
              <a:rPr lang="en-US" altLang="zh-CN" dirty="0"/>
              <a:t>()</a:t>
            </a:r>
            <a:r>
              <a:rPr lang="zh-CN" altLang="zh-CN" dirty="0"/>
              <a:t>方法的基本使用格式如下。</a:t>
            </a:r>
            <a:endParaRPr lang="en-US" altLang="zh-CN" dirty="0"/>
          </a:p>
          <a:p>
            <a:pPr marL="363600" indent="-363600">
              <a:lnSpc>
                <a:spcPct val="150000"/>
              </a:lnSpc>
              <a:buFont typeface="Wingdings" panose="05000000000000000000" pitchFamily="2" charset="2"/>
              <a:buChar char="Ø"/>
            </a:pPr>
            <a:endParaRPr lang="en-US" altLang="zh-CN" dirty="0"/>
          </a:p>
          <a:p>
            <a:pPr marL="363600" lvl="0" indent="-363600"/>
            <a:endParaRPr lang="en-US" altLang="zh-CN" dirty="0"/>
          </a:p>
          <a:p>
            <a:pPr marL="363600" lvl="0" indent="-363600"/>
            <a:r>
              <a:rPr lang="en-US" altLang="zh-CN" dirty="0" err="1"/>
              <a:t>corr</a:t>
            </a:r>
            <a:r>
              <a:rPr lang="en-US" altLang="zh-CN" dirty="0"/>
              <a:t>()</a:t>
            </a:r>
            <a:r>
              <a:rPr lang="zh-CN" altLang="en-US" dirty="0"/>
              <a:t>方法的参数及其说明如表。</a:t>
            </a:r>
            <a:endParaRPr lang="en-US" altLang="zh-CN" dirty="0"/>
          </a:p>
        </p:txBody>
      </p:sp>
      <p:sp>
        <p:nvSpPr>
          <p:cNvPr id="23555" name="标题 2">
            <a:extLst>
              <a:ext uri="{FF2B5EF4-FFF2-40B4-BE49-F238E27FC236}">
                <a16:creationId xmlns:a16="http://schemas.microsoft.com/office/drawing/2014/main" id="{D68694E0-CAEA-4238-A1EE-7AEC613D51C7}"/>
              </a:ext>
            </a:extLst>
          </p:cNvPr>
          <p:cNvSpPr>
            <a:spLocks noGrp="1"/>
          </p:cNvSpPr>
          <p:nvPr>
            <p:ph type="title"/>
          </p:nvPr>
        </p:nvSpPr>
        <p:spPr/>
        <p:txBody>
          <a:bodyPr/>
          <a:lstStyle/>
          <a:p>
            <a:r>
              <a:rPr lang="zh-CN" altLang="zh-CN" dirty="0"/>
              <a:t>计算</a:t>
            </a:r>
            <a:r>
              <a:rPr lang="en-US" altLang="zh-CN" dirty="0"/>
              <a:t>Pearson</a:t>
            </a:r>
            <a:r>
              <a:rPr lang="zh-CN" altLang="zh-CN" dirty="0"/>
              <a:t>相关</a:t>
            </a:r>
            <a:r>
              <a:rPr lang="zh-CN" altLang="en-US" dirty="0"/>
              <a:t>系数</a:t>
            </a:r>
            <a:endParaRPr lang="zh-CN" altLang="en-US" dirty="0">
              <a:latin typeface="Times New Roman" panose="02020603050405020304" pitchFamily="18" charset="0"/>
              <a:ea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449940322"/>
              </p:ext>
            </p:extLst>
          </p:nvPr>
        </p:nvGraphicFramePr>
        <p:xfrm>
          <a:off x="2384266" y="3242291"/>
          <a:ext cx="7413971" cy="1498619"/>
        </p:xfrm>
        <a:graphic>
          <a:graphicData uri="http://schemas.openxmlformats.org/drawingml/2006/table">
            <a:tbl>
              <a:tblPr firstRow="1" bandRow="1">
                <a:tableStyleId>{5C22544A-7EE6-4342-B048-85BDC9FD1C3A}</a:tableStyleId>
              </a:tblPr>
              <a:tblGrid>
                <a:gridCol w="1661997">
                  <a:extLst>
                    <a:ext uri="{9D8B030D-6E8A-4147-A177-3AD203B41FA5}">
                      <a16:colId xmlns:a16="http://schemas.microsoft.com/office/drawing/2014/main" val="2825632775"/>
                    </a:ext>
                  </a:extLst>
                </a:gridCol>
                <a:gridCol w="5751974">
                  <a:extLst>
                    <a:ext uri="{9D8B030D-6E8A-4147-A177-3AD203B41FA5}">
                      <a16:colId xmlns:a16="http://schemas.microsoft.com/office/drawing/2014/main" val="3684822723"/>
                    </a:ext>
                  </a:extLst>
                </a:gridCol>
              </a:tblGrid>
              <a:tr h="478962">
                <a:tc>
                  <a:txBody>
                    <a:bodyPr/>
                    <a:lstStyle/>
                    <a:p>
                      <a:pPr algn="ctr">
                        <a:spcAft>
                          <a:spcPts val="0"/>
                        </a:spcAft>
                      </a:pPr>
                      <a:r>
                        <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spcAft>
                          <a:spcPts val="0"/>
                        </a:spcAft>
                      </a:pPr>
                      <a:r>
                        <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1652567707"/>
                  </a:ext>
                </a:extLst>
              </a:tr>
              <a:tr h="540695">
                <a:tc>
                  <a:txBody>
                    <a:bodyPr/>
                    <a:lstStyle/>
                    <a:p>
                      <a:pPr algn="l">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method</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00000"/>
                        </a:lnSpc>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pearson</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kendall</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spearman</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。表示计算相关系数的方法。默认为</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pearson</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9252589"/>
                  </a:ext>
                </a:extLst>
              </a:tr>
              <a:tr h="478962">
                <a:tc>
                  <a:txBody>
                    <a:bodyPr/>
                    <a:lstStyle/>
                    <a:p>
                      <a:pPr algn="l">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fit_intercept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int</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。表示每对列需要的最少观察数。默认为</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65037238"/>
                  </a:ext>
                </a:extLst>
              </a:tr>
            </a:tbl>
          </a:graphicData>
        </a:graphic>
      </p:graphicFrame>
      <p:sp>
        <p:nvSpPr>
          <p:cNvPr id="6" name="矩形 5"/>
          <p:cNvSpPr/>
          <p:nvPr/>
        </p:nvSpPr>
        <p:spPr>
          <a:xfrm>
            <a:off x="2393762" y="1893003"/>
            <a:ext cx="7404475" cy="430887"/>
          </a:xfrm>
          <a:prstGeom prst="rect">
            <a:avLst/>
          </a:prstGeom>
        </p:spPr>
        <p:txBody>
          <a:bodyPr wrap="square">
            <a:spAutoFit/>
          </a:bodyPr>
          <a:lstStyle/>
          <a:p>
            <a:pPr marL="720000">
              <a:spcBef>
                <a:spcPts val="900"/>
              </a:spcBef>
            </a:pPr>
            <a:r>
              <a:rPr lang="en-US" altLang="zh-CN" sz="2200" i="1" dirty="0">
                <a:latin typeface="Times New Roman" panose="02020603050405020304" pitchFamily="18" charset="0"/>
                <a:cs typeface="Times New Roman" panose="02020603050405020304" pitchFamily="18" charset="0"/>
              </a:rPr>
              <a:t>DataFrame.corr(method='</a:t>
            </a:r>
            <a:r>
              <a:rPr lang="en-US" altLang="zh-CN" sz="2200" i="1" dirty="0" err="1">
                <a:latin typeface="Times New Roman" panose="02020603050405020304" pitchFamily="18" charset="0"/>
                <a:cs typeface="Times New Roman" panose="02020603050405020304" pitchFamily="18" charset="0"/>
              </a:rPr>
              <a:t>pearson</a:t>
            </a:r>
            <a:r>
              <a:rPr lang="en-US" altLang="zh-CN" sz="2200" i="1" dirty="0">
                <a:latin typeface="Times New Roman" panose="02020603050405020304" pitchFamily="18" charset="0"/>
                <a:cs typeface="Times New Roman" panose="02020603050405020304" pitchFamily="18" charset="0"/>
              </a:rPr>
              <a:t>', </a:t>
            </a:r>
            <a:r>
              <a:rPr lang="en-US" altLang="zh-CN" sz="2200" i="1" dirty="0" err="1">
                <a:latin typeface="Times New Roman" panose="02020603050405020304" pitchFamily="18" charset="0"/>
                <a:cs typeface="Times New Roman" panose="02020603050405020304" pitchFamily="18" charset="0"/>
              </a:rPr>
              <a:t>min_periods</a:t>
            </a:r>
            <a:r>
              <a:rPr lang="en-US" altLang="zh-CN" sz="2200" i="1" dirty="0">
                <a:latin typeface="Times New Roman" panose="02020603050405020304" pitchFamily="18" charset="0"/>
                <a:cs typeface="Times New Roman" panose="02020603050405020304" pitchFamily="18" charset="0"/>
              </a:rPr>
              <a:t>=1)</a:t>
            </a:r>
            <a:endParaRPr lang="zh-CN" altLang="en-US"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287632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261165" y="1939742"/>
            <a:ext cx="8199923" cy="47319"/>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51632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11910" y="2608672"/>
            <a:ext cx="6453523"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2" algn="ctr">
              <a:defRPr/>
            </a:pPr>
            <a:r>
              <a:rPr lang="zh-CN" altLang="zh-CN" sz="2400" b="1" dirty="0">
                <a:latin typeface="Times New Roman" panose="02020603050405020304" pitchFamily="18" charset="0"/>
                <a:ea typeface="宋体" panose="02010600030101010101" pitchFamily="2" charset="-122"/>
              </a:rPr>
              <a:t>分析企业所得税</a:t>
            </a:r>
            <a:r>
              <a:rPr lang="zh-CN" altLang="en-US" sz="2400" b="1" dirty="0">
                <a:latin typeface="Times New Roman" panose="02020603050405020304" pitchFamily="18" charset="0"/>
                <a:ea typeface="宋体" panose="02010600030101010101" pitchFamily="2" charset="-122"/>
              </a:rPr>
              <a:t>数据特征的相关性</a:t>
            </a:r>
            <a:endParaRPr lang="zh-CN" altLang="zh-CN" sz="2400" b="1" dirty="0">
              <a:latin typeface="Times New Roman" panose="02020603050405020304" pitchFamily="18" charset="0"/>
              <a:ea typeface="宋体" panose="02010600030101010101" pitchFamily="2" charset="-122"/>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11911" y="1579743"/>
            <a:ext cx="6453522"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a:defRPr/>
            </a:pPr>
            <a:r>
              <a:rPr lang="zh-CN" altLang="zh-CN" sz="2400" b="1" dirty="0">
                <a:latin typeface="Times New Roman" panose="02020603050405020304" pitchFamily="18" charset="0"/>
                <a:ea typeface="宋体" panose="02010600030101010101" pitchFamily="2" charset="-122"/>
              </a:rPr>
              <a:t>了解企业所得税预测的背景与方法</a:t>
            </a: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54023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23830" y="3660873"/>
            <a:ext cx="6441604"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a:defRPr/>
            </a:pPr>
            <a:r>
              <a:rPr lang="zh-CN" altLang="zh-CN" sz="2400" b="1" dirty="0">
                <a:latin typeface="Times New Roman" panose="02020603050405020304" pitchFamily="18" charset="0"/>
                <a:ea typeface="宋体" panose="02010600030101010101" pitchFamily="2" charset="-122"/>
              </a:rPr>
              <a:t>使用</a:t>
            </a:r>
            <a:r>
              <a:rPr lang="en-US" altLang="zh-CN" sz="2400" b="1" dirty="0">
                <a:latin typeface="Times New Roman" panose="02020603050405020304" pitchFamily="18" charset="0"/>
                <a:ea typeface="宋体" panose="02010600030101010101" pitchFamily="2" charset="-122"/>
              </a:rPr>
              <a:t>Lasso</a:t>
            </a:r>
            <a:r>
              <a:rPr lang="zh-CN" altLang="zh-CN" sz="2400" b="1" dirty="0">
                <a:latin typeface="Times New Roman" panose="02020603050405020304" pitchFamily="18" charset="0"/>
                <a:ea typeface="宋体" panose="02010600030101010101" pitchFamily="2" charset="-122"/>
              </a:rPr>
              <a:t>回归选取企业所得税预测的关键特征</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54023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28"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23830" y="4715497"/>
            <a:ext cx="6441604"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a:defRPr/>
            </a:pPr>
            <a:r>
              <a:rPr lang="zh-CN" altLang="zh-CN" sz="2400" b="1" dirty="0">
                <a:latin typeface="Times New Roman" panose="02020603050405020304" pitchFamily="18" charset="0"/>
                <a:ea typeface="宋体" panose="02010600030101010101" pitchFamily="2" charset="-122"/>
              </a:rPr>
              <a:t>使用灰色预测和</a:t>
            </a:r>
            <a:r>
              <a:rPr lang="en-US" altLang="zh-CN" sz="2400" b="1" dirty="0">
                <a:latin typeface="Times New Roman" panose="02020603050405020304" pitchFamily="18" charset="0"/>
                <a:ea typeface="宋体" panose="02010600030101010101" pitchFamily="2" charset="-122"/>
              </a:rPr>
              <a:t>SVR</a:t>
            </a:r>
            <a:r>
              <a:rPr lang="zh-CN" altLang="zh-CN" sz="2400" b="1" dirty="0">
                <a:latin typeface="Times New Roman" panose="02020603050405020304" pitchFamily="18" charset="0"/>
                <a:ea typeface="宋体" panose="02010600030101010101" pitchFamily="2" charset="-122"/>
              </a:rPr>
              <a:t>构建企业所得税预测模型</a:t>
            </a:r>
          </a:p>
        </p:txBody>
      </p:sp>
      <p:sp>
        <p:nvSpPr>
          <p:cNvPr id="29" name="Oval 15">
            <a:extLst>
              <a:ext uri="{FF2B5EF4-FFF2-40B4-BE49-F238E27FC236}">
                <a16:creationId xmlns:a16="http://schemas.microsoft.com/office/drawing/2014/main" id="{4AA2E115-B5CF-48D7-AAF4-34243C4DB9F7}"/>
              </a:ext>
            </a:extLst>
          </p:cNvPr>
          <p:cNvSpPr>
            <a:spLocks noChangeArrowheads="1"/>
          </p:cNvSpPr>
          <p:nvPr/>
        </p:nvSpPr>
        <p:spPr bwMode="auto">
          <a:xfrm>
            <a:off x="251632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Tree>
    <p:extLst>
      <p:ext uri="{BB962C8B-B14F-4D97-AF65-F5344CB8AC3E}">
        <p14:creationId xmlns:p14="http://schemas.microsoft.com/office/powerpoint/2010/main" val="2009739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361950" indent="-361950"/>
            <a:r>
              <a:rPr lang="en-US" altLang="zh-CN" dirty="0"/>
              <a:t>Lasso</a:t>
            </a:r>
            <a:r>
              <a:rPr lang="zh-CN" altLang="zh-CN" dirty="0"/>
              <a:t>回归方法属于正则化方法的一种，是压缩估计。</a:t>
            </a:r>
            <a:endParaRPr lang="en-US" altLang="zh-CN" dirty="0"/>
          </a:p>
          <a:p>
            <a:pPr marL="361950" indent="-361950"/>
            <a:r>
              <a:rPr lang="zh-CN" altLang="zh-CN" dirty="0"/>
              <a:t>它通过构造一个惩罚函数得到一个较为精炼的模型。</a:t>
            </a:r>
            <a:endParaRPr lang="en-US" altLang="zh-CN" dirty="0"/>
          </a:p>
          <a:p>
            <a:pPr marL="361950" indent="-361950"/>
            <a:r>
              <a:rPr lang="zh-CN" altLang="zh-CN" dirty="0"/>
              <a:t>使用</a:t>
            </a:r>
            <a:r>
              <a:rPr lang="en-US" altLang="zh-CN" dirty="0"/>
              <a:t>Lasso</a:t>
            </a:r>
            <a:r>
              <a:rPr lang="zh-CN" altLang="zh-CN" dirty="0"/>
              <a:t>回归方法压缩一些系数，同时设定一些系数为零，保留了子集收缩的优点，是一种处理具有复共线性数据的有偏估计。</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了解</a:t>
            </a:r>
            <a:r>
              <a:rPr lang="en-US" altLang="zh-CN" dirty="0"/>
              <a:t>Lasso</a:t>
            </a:r>
            <a:r>
              <a:rPr lang="zh-CN" altLang="zh-CN" dirty="0"/>
              <a:t>回归</a:t>
            </a:r>
            <a:r>
              <a:rPr lang="zh-CN" altLang="en-US" dirty="0"/>
              <a:t>方法</a:t>
            </a:r>
            <a:endParaRPr lang="zh-CN" altLang="en-US" dirty="0">
              <a:ea typeface="宋体" panose="02010600030101010101" pitchFamily="2" charset="-122"/>
            </a:endParaRPr>
          </a:p>
        </p:txBody>
      </p:sp>
      <p:sp>
        <p:nvSpPr>
          <p:cNvPr id="22532" name="内容占位符 3">
            <a:extLst>
              <a:ext uri="{FF2B5EF4-FFF2-40B4-BE49-F238E27FC236}">
                <a16:creationId xmlns:a16="http://schemas.microsoft.com/office/drawing/2014/main" id="{BBE4E575-181C-4187-B0FE-0ADBD01C55AC}"/>
              </a:ext>
            </a:extLst>
          </p:cNvPr>
          <p:cNvSpPr>
            <a:spLocks noGrp="1"/>
          </p:cNvSpPr>
          <p:nvPr>
            <p:ph idx="10"/>
          </p:nvPr>
        </p:nvSpPr>
        <p:spPr/>
        <p:txBody>
          <a:bodyPr/>
          <a:lstStyle/>
          <a:p>
            <a:pPr marL="0" indent="0">
              <a:buNone/>
            </a:pPr>
            <a:r>
              <a:rPr kumimoji="0" lang="en-US" altLang="zh-CN" b="1" dirty="0">
                <a:solidFill>
                  <a:srgbClr val="000000"/>
                </a:solidFill>
              </a:rPr>
              <a:t>1. </a:t>
            </a:r>
            <a:r>
              <a:rPr kumimoji="0" lang="zh-CN" altLang="en-US" b="1" dirty="0">
                <a:solidFill>
                  <a:srgbClr val="000000"/>
                </a:solidFill>
              </a:rPr>
              <a:t>概念</a:t>
            </a:r>
            <a:endParaRPr kumimoji="0" lang="en-US" altLang="zh-CN" dirty="0">
              <a:solidFill>
                <a:srgbClr val="000000"/>
              </a:solidFill>
            </a:endParaRPr>
          </a:p>
        </p:txBody>
      </p:sp>
    </p:spTree>
    <p:extLst>
      <p:ext uri="{BB962C8B-B14F-4D97-AF65-F5344CB8AC3E}">
        <p14:creationId xmlns:p14="http://schemas.microsoft.com/office/powerpoint/2010/main" val="215880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530">
                                            <p:txEl>
                                              <p:pRg st="1" end="1"/>
                                            </p:txEl>
                                          </p:spTgt>
                                        </p:tgtEl>
                                        <p:attrNameLst>
                                          <p:attrName>style.visibility</p:attrName>
                                        </p:attrNameLst>
                                      </p:cBhvr>
                                      <p:to>
                                        <p:strVal val="visible"/>
                                      </p:to>
                                    </p:set>
                                    <p:animEffect transition="in" filter="fade">
                                      <p:cBhvr>
                                        <p:cTn id="10" dur="500"/>
                                        <p:tgtEl>
                                          <p:spTgt spid="2253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530">
                                            <p:txEl>
                                              <p:pRg st="2" end="2"/>
                                            </p:txEl>
                                          </p:spTgt>
                                        </p:tgtEl>
                                        <p:attrNameLst>
                                          <p:attrName>style.visibility</p:attrName>
                                        </p:attrNameLst>
                                      </p:cBhvr>
                                      <p:to>
                                        <p:strVal val="visible"/>
                                      </p:to>
                                    </p:set>
                                    <p:animEffect transition="in" filter="fade">
                                      <p:cBhvr>
                                        <p:cTn id="13" dur="500"/>
                                        <p:tgtEl>
                                          <p:spTgt spid="225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a:xfrm>
            <a:off x="423818" y="1688542"/>
            <a:ext cx="11107601" cy="4636058"/>
          </a:xfrm>
        </p:spPr>
        <p:txBody>
          <a:bodyPr/>
          <a:lstStyle/>
          <a:p>
            <a:pPr marL="361950" indent="-361950"/>
            <a:r>
              <a:rPr lang="en-US" altLang="zh-CN" dirty="0"/>
              <a:t>Lasso</a:t>
            </a:r>
            <a:r>
              <a:rPr lang="zh-CN" altLang="zh-CN" dirty="0"/>
              <a:t>以缩小特征集（降阶）为思想，是一种收缩估计方法。</a:t>
            </a:r>
            <a:endParaRPr lang="en-US" altLang="zh-CN" dirty="0"/>
          </a:p>
          <a:p>
            <a:pPr marL="361950" indent="-361950"/>
            <a:r>
              <a:rPr lang="en-US" altLang="zh-CN" dirty="0"/>
              <a:t>Lasso</a:t>
            </a:r>
            <a:r>
              <a:rPr lang="zh-CN" altLang="zh-CN" dirty="0"/>
              <a:t>回归方法可以将特征的系数进行压缩并使某些回归系数变为</a:t>
            </a:r>
            <a:r>
              <a:rPr lang="en-US" altLang="zh-CN" dirty="0"/>
              <a:t>0</a:t>
            </a:r>
            <a:r>
              <a:rPr lang="zh-CN" altLang="zh-CN" dirty="0"/>
              <a:t>，进而达到特征选择的目的，可以广泛地应用于模型改进与选择。</a:t>
            </a:r>
            <a:endParaRPr lang="en-US" altLang="zh-CN" dirty="0"/>
          </a:p>
          <a:p>
            <a:pPr marL="361950" indent="-361950"/>
            <a:r>
              <a:rPr lang="zh-CN" altLang="zh-CN" dirty="0"/>
              <a:t>通过选择惩罚函数，借用</a:t>
            </a:r>
            <a:r>
              <a:rPr lang="en-US" altLang="zh-CN" dirty="0"/>
              <a:t>Lasso</a:t>
            </a:r>
            <a:r>
              <a:rPr lang="zh-CN" altLang="zh-CN" dirty="0"/>
              <a:t>思想和方法实现特征选择的目的。</a:t>
            </a:r>
            <a:endParaRPr lang="en-US" altLang="zh-CN" dirty="0"/>
          </a:p>
          <a:p>
            <a:pPr marL="361950" indent="-361950"/>
            <a:r>
              <a:rPr lang="zh-CN" altLang="zh-CN" dirty="0"/>
              <a:t>模型选择本质上是寻求模型稀疏表达的过程，而这种过程可以通过优化一个“损失”</a:t>
            </a:r>
            <a:r>
              <a:rPr lang="en-US" altLang="zh-CN" dirty="0"/>
              <a:t>+</a:t>
            </a:r>
            <a:r>
              <a:rPr lang="zh-CN" altLang="zh-CN" dirty="0"/>
              <a:t>“惩罚”的函数来完成。</a:t>
            </a:r>
            <a:endParaRPr lang="en-US" altLang="zh-CN"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了解</a:t>
            </a:r>
            <a:r>
              <a:rPr lang="en-US" altLang="zh-CN" dirty="0"/>
              <a:t>Lasso</a:t>
            </a:r>
            <a:r>
              <a:rPr lang="zh-CN" altLang="zh-CN" dirty="0"/>
              <a:t>回归</a:t>
            </a:r>
            <a:r>
              <a:rPr lang="zh-CN" altLang="en-US" dirty="0"/>
              <a:t>方法</a:t>
            </a:r>
            <a:endParaRPr lang="zh-CN" altLang="en-US" dirty="0">
              <a:ea typeface="宋体" panose="02010600030101010101" pitchFamily="2" charset="-122"/>
            </a:endParaRPr>
          </a:p>
        </p:txBody>
      </p:sp>
      <p:sp>
        <p:nvSpPr>
          <p:cNvPr id="22532" name="内容占位符 3">
            <a:extLst>
              <a:ext uri="{FF2B5EF4-FFF2-40B4-BE49-F238E27FC236}">
                <a16:creationId xmlns:a16="http://schemas.microsoft.com/office/drawing/2014/main" id="{BBE4E575-181C-4187-B0FE-0ADBD01C55AC}"/>
              </a:ext>
            </a:extLst>
          </p:cNvPr>
          <p:cNvSpPr>
            <a:spLocks noGrp="1"/>
          </p:cNvSpPr>
          <p:nvPr>
            <p:ph idx="10"/>
          </p:nvPr>
        </p:nvSpPr>
        <p:spPr/>
        <p:txBody>
          <a:bodyPr/>
          <a:lstStyle/>
          <a:p>
            <a:pPr marL="0" indent="0">
              <a:buNone/>
            </a:pPr>
            <a:r>
              <a:rPr lang="en-US" altLang="zh-CN" b="1" dirty="0">
                <a:solidFill>
                  <a:srgbClr val="000000"/>
                </a:solidFill>
              </a:rPr>
              <a:t>2</a:t>
            </a:r>
            <a:r>
              <a:rPr kumimoji="0" lang="en-US" altLang="zh-CN" b="1" dirty="0">
                <a:solidFill>
                  <a:srgbClr val="000000"/>
                </a:solidFill>
              </a:rPr>
              <a:t>. </a:t>
            </a:r>
            <a:r>
              <a:rPr lang="zh-CN" altLang="en-US" b="1" dirty="0">
                <a:solidFill>
                  <a:srgbClr val="000000"/>
                </a:solidFill>
              </a:rPr>
              <a:t>基本原理</a:t>
            </a:r>
            <a:endParaRPr kumimoji="0" lang="en-US" altLang="zh-CN" dirty="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82945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361950" indent="-361950"/>
            <a:r>
              <a:rPr lang="en-US" altLang="zh-CN" dirty="0"/>
              <a:t>Lasso</a:t>
            </a:r>
            <a:r>
              <a:rPr lang="zh-CN" altLang="zh-CN" dirty="0"/>
              <a:t>参数估计定义</a:t>
            </a:r>
            <a:r>
              <a:rPr lang="zh-CN" altLang="en-US" dirty="0"/>
              <a:t>如下所示。</a:t>
            </a:r>
            <a:endParaRPr lang="en-US" altLang="zh-CN" dirty="0"/>
          </a:p>
          <a:p>
            <a:pPr marL="361950" indent="-361950"/>
            <a:endParaRPr lang="en-US" altLang="zh-CN" dirty="0"/>
          </a:p>
          <a:p>
            <a:pPr marL="361950" indent="-361950"/>
            <a:endParaRPr lang="en-US" altLang="zh-CN" dirty="0"/>
          </a:p>
          <a:p>
            <a:pPr marL="361950" indent="-361950"/>
            <a:endParaRPr lang="en-US" altLang="zh-CN" dirty="0"/>
          </a:p>
          <a:p>
            <a:pPr marL="361950" indent="-361950"/>
            <a:r>
              <a:rPr lang="zh-CN" altLang="zh-CN" dirty="0"/>
              <a:t>其中，</a:t>
            </a:r>
            <a:r>
              <a:rPr lang="en-US" altLang="zh-CN" dirty="0">
                <a:sym typeface="Symbol" panose="05050102010706020507" pitchFamily="18" charset="2"/>
              </a:rPr>
              <a:t></a:t>
            </a:r>
            <a:r>
              <a:rPr lang="zh-CN" altLang="zh-CN" dirty="0"/>
              <a:t>为非负正则参数，控制着模型的复杂程度。</a:t>
            </a:r>
            <a:r>
              <a:rPr lang="en-US" altLang="zh-CN" dirty="0">
                <a:sym typeface="Symbol" panose="05050102010706020507" pitchFamily="18" charset="2"/>
              </a:rPr>
              <a:t></a:t>
            </a:r>
            <a:r>
              <a:rPr lang="zh-CN" altLang="zh-CN" dirty="0"/>
              <a:t>越大，对特征较多的线性模型的惩罚力度就越大，从而最终获得一个特征较少的模型</a:t>
            </a:r>
            <a:r>
              <a:rPr lang="zh-CN" altLang="en-US" dirty="0"/>
              <a:t>，                </a:t>
            </a:r>
            <a:r>
              <a:rPr lang="zh-CN" altLang="zh-CN" dirty="0"/>
              <a:t>称为惩罚项。参数</a:t>
            </a:r>
            <a:r>
              <a:rPr lang="en-US" altLang="zh-CN" dirty="0">
                <a:sym typeface="Symbol" panose="05050102010706020507" pitchFamily="18" charset="2"/>
              </a:rPr>
              <a:t></a:t>
            </a:r>
            <a:r>
              <a:rPr lang="zh-CN" altLang="zh-CN" dirty="0"/>
              <a:t>的确定可以采用交叉验证法，选取交叉验证误差最小的</a:t>
            </a:r>
            <a:r>
              <a:rPr lang="en-US" altLang="zh-CN" dirty="0">
                <a:sym typeface="Symbol" panose="05050102010706020507" pitchFamily="18" charset="2"/>
              </a:rPr>
              <a:t></a:t>
            </a:r>
            <a:r>
              <a:rPr lang="zh-CN" altLang="zh-CN" dirty="0"/>
              <a:t>值。最后，按照得到的</a:t>
            </a:r>
            <a:r>
              <a:rPr lang="en-US" altLang="zh-CN" dirty="0">
                <a:sym typeface="Symbol" panose="05050102010706020507" pitchFamily="18" charset="2"/>
              </a:rPr>
              <a:t></a:t>
            </a:r>
            <a:r>
              <a:rPr lang="zh-CN" altLang="zh-CN" dirty="0"/>
              <a:t>值，用全部数据重新拟合模型即可。</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了解</a:t>
            </a:r>
            <a:r>
              <a:rPr lang="en-US" altLang="zh-CN" dirty="0"/>
              <a:t>Lasso</a:t>
            </a:r>
            <a:r>
              <a:rPr lang="zh-CN" altLang="zh-CN" dirty="0"/>
              <a:t>回归</a:t>
            </a:r>
            <a:r>
              <a:rPr lang="zh-CN" altLang="en-US" dirty="0"/>
              <a:t>方法</a:t>
            </a:r>
            <a:endParaRPr lang="zh-CN" altLang="en-US" dirty="0">
              <a:ea typeface="宋体" panose="02010600030101010101" pitchFamily="2"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988546766"/>
              </p:ext>
            </p:extLst>
          </p:nvPr>
        </p:nvGraphicFramePr>
        <p:xfrm>
          <a:off x="3776015" y="1643192"/>
          <a:ext cx="4639969" cy="882468"/>
        </p:xfrm>
        <a:graphic>
          <a:graphicData uri="http://schemas.openxmlformats.org/presentationml/2006/ole">
            <mc:AlternateContent xmlns:mc="http://schemas.openxmlformats.org/markup-compatibility/2006">
              <mc:Choice xmlns:v="urn:schemas-microsoft-com:vml" Requires="v">
                <p:oleObj spid="_x0000_s9268" r:id="rId3" imgW="2362200" imgH="444500" progId="Equation.DSMT4">
                  <p:embed/>
                </p:oleObj>
              </mc:Choice>
              <mc:Fallback>
                <p:oleObj r:id="rId3" imgW="2362200" imgH="444500" progId="Equation.DSMT4">
                  <p:embed/>
                  <p:pic>
                    <p:nvPicPr>
                      <p:cNvPr id="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6015" y="1643192"/>
                        <a:ext cx="4639969" cy="882468"/>
                      </a:xfrm>
                      <a:prstGeom prst="rect">
                        <a:avLst/>
                      </a:prstGeom>
                      <a:noFill/>
                    </p:spPr>
                  </p:pic>
                </p:oleObj>
              </mc:Fallback>
            </mc:AlternateContent>
          </a:graphicData>
        </a:graphic>
      </p:graphicFrame>
      <p:sp>
        <p:nvSpPr>
          <p:cNvPr id="7"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835872357"/>
              </p:ext>
            </p:extLst>
          </p:nvPr>
        </p:nvGraphicFramePr>
        <p:xfrm>
          <a:off x="4362537" y="3354483"/>
          <a:ext cx="845489" cy="568469"/>
        </p:xfrm>
        <a:graphic>
          <a:graphicData uri="http://schemas.openxmlformats.org/presentationml/2006/ole">
            <mc:AlternateContent xmlns:mc="http://schemas.openxmlformats.org/markup-compatibility/2006">
              <mc:Choice xmlns:v="urn:schemas-microsoft-com:vml" Requires="v">
                <p:oleObj spid="_x0000_s9269" r:id="rId5" imgW="457002" imgH="406224" progId="Equation.DSMT4">
                  <p:embed/>
                </p:oleObj>
              </mc:Choice>
              <mc:Fallback>
                <p:oleObj r:id="rId5" imgW="457002" imgH="406224" progId="Equation.DSMT4">
                  <p:embed/>
                  <p:pic>
                    <p:nvPicPr>
                      <p:cNvPr id="8"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2537" y="3354483"/>
                        <a:ext cx="845489" cy="568469"/>
                      </a:xfrm>
                      <a:prstGeom prst="rect">
                        <a:avLst/>
                      </a:prstGeom>
                      <a:noFill/>
                    </p:spPr>
                  </p:pic>
                </p:oleObj>
              </mc:Fallback>
            </mc:AlternateContent>
          </a:graphicData>
        </a:graphic>
      </p:graphicFrame>
    </p:spTree>
    <p:extLst>
      <p:ext uri="{BB962C8B-B14F-4D97-AF65-F5344CB8AC3E}">
        <p14:creationId xmlns:p14="http://schemas.microsoft.com/office/powerpoint/2010/main" val="629551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361950" indent="-361950"/>
            <a:r>
              <a:rPr lang="zh-CN" altLang="zh-CN" dirty="0"/>
              <a:t>当原始特征中存在多重共线性时，</a:t>
            </a:r>
            <a:r>
              <a:rPr lang="en-US" altLang="zh-CN" dirty="0"/>
              <a:t>Lasso</a:t>
            </a:r>
            <a:r>
              <a:rPr lang="zh-CN" altLang="zh-CN" dirty="0"/>
              <a:t>回归不失为一种很好的处理共线性的方法，它可以有效地对存在多重共线性的特征进行筛选。</a:t>
            </a:r>
            <a:endParaRPr lang="en-US" altLang="zh-CN" dirty="0"/>
          </a:p>
          <a:p>
            <a:pPr marL="361950" indent="-361950"/>
            <a:r>
              <a:rPr lang="zh-CN" altLang="zh-CN" dirty="0"/>
              <a:t>在面对海量的数据时，首先想到的就是降维，争取用尽可能少的数据解决问题，从这层意义上说，使用</a:t>
            </a:r>
            <a:r>
              <a:rPr lang="en-US" altLang="zh-CN" dirty="0"/>
              <a:t>Lasso</a:t>
            </a:r>
            <a:r>
              <a:rPr lang="zh-CN" altLang="zh-CN" dirty="0"/>
              <a:t>模型进行特征选择也是一种有效的降维方法。</a:t>
            </a:r>
            <a:endParaRPr lang="en-US" altLang="zh-CN" dirty="0"/>
          </a:p>
          <a:p>
            <a:pPr marL="361950" indent="-361950"/>
            <a:r>
              <a:rPr lang="zh-CN" altLang="zh-CN" dirty="0"/>
              <a:t>从理论上说，</a:t>
            </a:r>
            <a:r>
              <a:rPr lang="en-US" altLang="zh-CN" dirty="0"/>
              <a:t>Lasso</a:t>
            </a:r>
            <a:r>
              <a:rPr lang="zh-CN" altLang="zh-CN" dirty="0"/>
              <a:t>对数据类型没有太多限制，可以接收任何类型的数据。</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了解</a:t>
            </a:r>
            <a:r>
              <a:rPr lang="en-US" altLang="zh-CN" dirty="0"/>
              <a:t>Lasso</a:t>
            </a:r>
            <a:r>
              <a:rPr lang="zh-CN" altLang="zh-CN" dirty="0"/>
              <a:t>回归</a:t>
            </a:r>
            <a:r>
              <a:rPr lang="zh-CN" altLang="en-US" dirty="0"/>
              <a:t>方法</a:t>
            </a:r>
            <a:endParaRPr lang="zh-CN" altLang="en-US" dirty="0">
              <a:ea typeface="宋体" panose="02010600030101010101" pitchFamily="2" charset="-122"/>
            </a:endParaRPr>
          </a:p>
        </p:txBody>
      </p:sp>
      <p:sp>
        <p:nvSpPr>
          <p:cNvPr id="22532" name="内容占位符 3">
            <a:extLst>
              <a:ext uri="{FF2B5EF4-FFF2-40B4-BE49-F238E27FC236}">
                <a16:creationId xmlns:a16="http://schemas.microsoft.com/office/drawing/2014/main" id="{BBE4E575-181C-4187-B0FE-0ADBD01C55AC}"/>
              </a:ext>
            </a:extLst>
          </p:cNvPr>
          <p:cNvSpPr>
            <a:spLocks noGrp="1"/>
          </p:cNvSpPr>
          <p:nvPr>
            <p:ph idx="10"/>
          </p:nvPr>
        </p:nvSpPr>
        <p:spPr/>
        <p:txBody>
          <a:bodyPr/>
          <a:lstStyle/>
          <a:p>
            <a:pPr marL="0" indent="0">
              <a:buNone/>
            </a:pPr>
            <a:r>
              <a:rPr lang="en-US" altLang="zh-CN" b="1" dirty="0">
                <a:solidFill>
                  <a:srgbClr val="000000"/>
                </a:solidFill>
              </a:rPr>
              <a:t>3</a:t>
            </a:r>
            <a:r>
              <a:rPr kumimoji="0" lang="en-US" altLang="zh-CN" b="1" dirty="0">
                <a:solidFill>
                  <a:srgbClr val="000000"/>
                </a:solidFill>
              </a:rPr>
              <a:t>. </a:t>
            </a:r>
            <a:r>
              <a:rPr lang="zh-CN" altLang="en-US" b="1" dirty="0">
                <a:solidFill>
                  <a:srgbClr val="000000"/>
                </a:solidFill>
              </a:rPr>
              <a:t>适用场景</a:t>
            </a:r>
            <a:endParaRPr kumimoji="0" lang="en-US" altLang="zh-CN" dirty="0">
              <a:solidFill>
                <a:srgbClr val="000000"/>
              </a:solidFill>
            </a:endParaRPr>
          </a:p>
        </p:txBody>
      </p:sp>
    </p:spTree>
    <p:extLst>
      <p:ext uri="{BB962C8B-B14F-4D97-AF65-F5344CB8AC3E}">
        <p14:creationId xmlns:p14="http://schemas.microsoft.com/office/powerpoint/2010/main" val="32921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additive="base">
                                        <p:cTn id="7"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0">
                                            <p:txEl>
                                              <p:pRg st="1" end="1"/>
                                            </p:txEl>
                                          </p:spTgt>
                                        </p:tgtEl>
                                        <p:attrNameLst>
                                          <p:attrName>style.visibility</p:attrName>
                                        </p:attrNameLst>
                                      </p:cBhvr>
                                      <p:to>
                                        <p:strVal val="visible"/>
                                      </p:to>
                                    </p:set>
                                    <p:anim calcmode="lin" valueType="num">
                                      <p:cBhvr additive="base">
                                        <p:cTn id="11" dur="500" fill="hold"/>
                                        <p:tgtEl>
                                          <p:spTgt spid="225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30">
                                            <p:txEl>
                                              <p:pRg st="2" end="2"/>
                                            </p:txEl>
                                          </p:spTgt>
                                        </p:tgtEl>
                                        <p:attrNameLst>
                                          <p:attrName>style.visibility</p:attrName>
                                        </p:attrNameLst>
                                      </p:cBhvr>
                                      <p:to>
                                        <p:strVal val="visible"/>
                                      </p:to>
                                    </p:set>
                                    <p:anim calcmode="lin" valueType="num">
                                      <p:cBhvr additive="base">
                                        <p:cTn id="15" dur="500" fill="hold"/>
                                        <p:tgtEl>
                                          <p:spTgt spid="225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53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361950" indent="-361950"/>
            <a:r>
              <a:rPr lang="en-US" altLang="zh-CN" dirty="0"/>
              <a:t>Lasso</a:t>
            </a:r>
            <a:r>
              <a:rPr lang="zh-CN" altLang="zh-CN" dirty="0"/>
              <a:t>回归方法的优点是可以弥补最小二乘估计法和逐步回归局部最优估计的不足，可以很好地进行特征的选择，有效地解决各特征之间存在多重共线性的问题。</a:t>
            </a:r>
            <a:endParaRPr lang="en-US" altLang="zh-CN" dirty="0"/>
          </a:p>
          <a:p>
            <a:pPr marL="361950" indent="-361950"/>
            <a:r>
              <a:rPr lang="zh-CN" altLang="zh-CN" dirty="0"/>
              <a:t>缺点是当存在一组高度相关的特征时，</a:t>
            </a:r>
            <a:r>
              <a:rPr lang="en-US" altLang="zh-CN" dirty="0"/>
              <a:t>Lasso</a:t>
            </a:r>
            <a:r>
              <a:rPr lang="zh-CN" altLang="zh-CN" dirty="0"/>
              <a:t>回归方法倾向于选择其中的一个特征，而忽视其他所有的特征，这种情况会导致结果的不稳定性。</a:t>
            </a:r>
            <a:endParaRPr lang="en-US" altLang="zh-CN" dirty="0"/>
          </a:p>
          <a:p>
            <a:pPr marL="361950" indent="-361950"/>
            <a:r>
              <a:rPr lang="zh-CN" altLang="zh-CN" dirty="0"/>
              <a:t>虽然</a:t>
            </a:r>
            <a:r>
              <a:rPr lang="en-US" altLang="zh-CN" dirty="0"/>
              <a:t>Lasso</a:t>
            </a:r>
            <a:r>
              <a:rPr lang="zh-CN" altLang="zh-CN" dirty="0"/>
              <a:t>回归方法存在弊端，但是在合适的场景中还是可以发挥不错的效果。</a:t>
            </a:r>
            <a:endParaRPr lang="en-US" altLang="zh-CN" dirty="0"/>
          </a:p>
          <a:p>
            <a:pPr marL="361950" indent="-361950"/>
            <a:r>
              <a:rPr lang="zh-CN" altLang="zh-CN" dirty="0"/>
              <a:t>在企业所得税预测中，各原始特征存在着严重的多重共线性，多重共线性问题已成为主要问题，这里采用</a:t>
            </a:r>
            <a:r>
              <a:rPr lang="en-US" altLang="zh-CN" dirty="0"/>
              <a:t>Lasso</a:t>
            </a:r>
            <a:r>
              <a:rPr lang="zh-CN" altLang="zh-CN" dirty="0"/>
              <a:t>回归方法进行特征选取是恰当的。</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了解</a:t>
            </a:r>
            <a:r>
              <a:rPr lang="en-US" altLang="zh-CN" dirty="0"/>
              <a:t>Lasso</a:t>
            </a:r>
            <a:r>
              <a:rPr lang="zh-CN" altLang="zh-CN" dirty="0"/>
              <a:t>回归</a:t>
            </a:r>
            <a:r>
              <a:rPr lang="zh-CN" altLang="en-US" dirty="0"/>
              <a:t>方法</a:t>
            </a:r>
            <a:endParaRPr lang="zh-CN" altLang="en-US" dirty="0">
              <a:ea typeface="宋体" panose="02010600030101010101" pitchFamily="2" charset="-122"/>
            </a:endParaRPr>
          </a:p>
        </p:txBody>
      </p:sp>
      <p:sp>
        <p:nvSpPr>
          <p:cNvPr id="22532" name="内容占位符 3">
            <a:extLst>
              <a:ext uri="{FF2B5EF4-FFF2-40B4-BE49-F238E27FC236}">
                <a16:creationId xmlns:a16="http://schemas.microsoft.com/office/drawing/2014/main" id="{BBE4E575-181C-4187-B0FE-0ADBD01C55AC}"/>
              </a:ext>
            </a:extLst>
          </p:cNvPr>
          <p:cNvSpPr>
            <a:spLocks noGrp="1"/>
          </p:cNvSpPr>
          <p:nvPr>
            <p:ph idx="10"/>
          </p:nvPr>
        </p:nvSpPr>
        <p:spPr/>
        <p:txBody>
          <a:bodyPr/>
          <a:lstStyle/>
          <a:p>
            <a:r>
              <a:rPr lang="en-US" altLang="zh-CN" b="1" dirty="0">
                <a:solidFill>
                  <a:srgbClr val="000000"/>
                </a:solidFill>
              </a:rPr>
              <a:t>4</a:t>
            </a:r>
            <a:r>
              <a:rPr kumimoji="0" lang="en-US" altLang="zh-CN" b="1" dirty="0">
                <a:solidFill>
                  <a:srgbClr val="000000"/>
                </a:solidFill>
              </a:rPr>
              <a:t>. </a:t>
            </a:r>
            <a:r>
              <a:rPr lang="en-US" altLang="zh-CN" b="1" dirty="0">
                <a:solidFill>
                  <a:srgbClr val="000000"/>
                </a:solidFill>
              </a:rPr>
              <a:t>Lasso</a:t>
            </a:r>
            <a:r>
              <a:rPr lang="zh-CN" altLang="zh-CN" b="1" dirty="0">
                <a:solidFill>
                  <a:srgbClr val="000000"/>
                </a:solidFill>
              </a:rPr>
              <a:t>回归方法优</a:t>
            </a:r>
            <a:r>
              <a:rPr lang="zh-CN" altLang="en-US" b="1" dirty="0">
                <a:solidFill>
                  <a:srgbClr val="000000"/>
                </a:solidFill>
              </a:rPr>
              <a:t>缺点</a:t>
            </a:r>
            <a:endParaRPr lang="en-US" altLang="zh-CN" b="1" dirty="0">
              <a:solidFill>
                <a:srgbClr val="000000"/>
              </a:solidFill>
            </a:endParaRPr>
          </a:p>
        </p:txBody>
      </p:sp>
    </p:spTree>
    <p:extLst>
      <p:ext uri="{BB962C8B-B14F-4D97-AF65-F5344CB8AC3E}">
        <p14:creationId xmlns:p14="http://schemas.microsoft.com/office/powerpoint/2010/main" val="246648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wipe(down)">
                                      <p:cBhvr>
                                        <p:cTn id="12" dur="500"/>
                                        <p:tgtEl>
                                          <p:spTgt spid="22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 calcmode="lin" valueType="num">
                                      <p:cBhvr additive="base">
                                        <p:cTn id="17" dur="500" fill="hold"/>
                                        <p:tgtEl>
                                          <p:spTgt spid="2253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53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2530">
                                            <p:txEl>
                                              <p:pRg st="3" end="3"/>
                                            </p:txEl>
                                          </p:spTgt>
                                        </p:tgtEl>
                                        <p:attrNameLst>
                                          <p:attrName>style.visibility</p:attrName>
                                        </p:attrNameLst>
                                      </p:cBhvr>
                                      <p:to>
                                        <p:strVal val="visible"/>
                                      </p:to>
                                    </p:set>
                                    <p:anim calcmode="lin" valueType="num">
                                      <p:cBhvr additive="base">
                                        <p:cTn id="21" dur="500" fill="hold"/>
                                        <p:tgtEl>
                                          <p:spTgt spid="2253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53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287632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261165" y="1939742"/>
            <a:ext cx="8199923" cy="47319"/>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51632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11910" y="2608672"/>
            <a:ext cx="6453523"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2" algn="ctr">
              <a:defRPr/>
            </a:pPr>
            <a:r>
              <a:rPr lang="zh-CN" altLang="zh-CN" sz="2400" b="1" dirty="0">
                <a:latin typeface="Times New Roman" panose="02020603050405020304" pitchFamily="18" charset="0"/>
                <a:ea typeface="宋体" panose="02010600030101010101" pitchFamily="2" charset="-122"/>
              </a:rPr>
              <a:t>分析企业所得税</a:t>
            </a:r>
            <a:r>
              <a:rPr lang="zh-CN" altLang="en-US" sz="2400" b="1" dirty="0">
                <a:latin typeface="Times New Roman" panose="02020603050405020304" pitchFamily="18" charset="0"/>
                <a:ea typeface="宋体" panose="02010600030101010101" pitchFamily="2" charset="-122"/>
              </a:rPr>
              <a:t>数据特征的相关性</a:t>
            </a:r>
            <a:endParaRPr lang="zh-CN" altLang="zh-CN" sz="2400" b="1" dirty="0">
              <a:latin typeface="Times New Roman" panose="02020603050405020304" pitchFamily="18" charset="0"/>
              <a:ea typeface="宋体" panose="02010600030101010101" pitchFamily="2" charset="-122"/>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11911" y="1579743"/>
            <a:ext cx="6453522"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a:defRPr/>
            </a:pPr>
            <a:r>
              <a:rPr lang="zh-CN" altLang="zh-CN" sz="2400" b="1" dirty="0">
                <a:latin typeface="Times New Roman" panose="02020603050405020304" pitchFamily="18" charset="0"/>
                <a:ea typeface="宋体" panose="02010600030101010101" pitchFamily="2" charset="-122"/>
              </a:rPr>
              <a:t>了解企业所得税预测的背景与方法</a:t>
            </a: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54023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23830" y="3660873"/>
            <a:ext cx="6441604"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a:defRPr/>
            </a:pPr>
            <a:r>
              <a:rPr lang="zh-CN" altLang="zh-CN" sz="2400" b="1" dirty="0">
                <a:latin typeface="Times New Roman" panose="02020603050405020304" pitchFamily="18" charset="0"/>
                <a:ea typeface="宋体" panose="02010600030101010101" pitchFamily="2" charset="-122"/>
              </a:rPr>
              <a:t>使用</a:t>
            </a:r>
            <a:r>
              <a:rPr lang="en-US" altLang="zh-CN" sz="2400" b="1" dirty="0">
                <a:latin typeface="Times New Roman" panose="02020603050405020304" pitchFamily="18" charset="0"/>
                <a:ea typeface="宋体" panose="02010600030101010101" pitchFamily="2" charset="-122"/>
              </a:rPr>
              <a:t>Lasso</a:t>
            </a:r>
            <a:r>
              <a:rPr lang="zh-CN" altLang="zh-CN" sz="2400" b="1" dirty="0">
                <a:latin typeface="Times New Roman" panose="02020603050405020304" pitchFamily="18" charset="0"/>
                <a:ea typeface="宋体" panose="02010600030101010101" pitchFamily="2" charset="-122"/>
              </a:rPr>
              <a:t>回归选取企业所得税预测的关键特征</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54023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28"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23830" y="4715497"/>
            <a:ext cx="6441604"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a:defRPr/>
            </a:pPr>
            <a:r>
              <a:rPr lang="zh-CN" altLang="zh-CN" sz="2400" b="1" dirty="0">
                <a:latin typeface="Times New Roman" panose="02020603050405020304" pitchFamily="18" charset="0"/>
                <a:ea typeface="宋体" panose="02010600030101010101" pitchFamily="2" charset="-122"/>
              </a:rPr>
              <a:t>使用灰色预测和</a:t>
            </a:r>
            <a:r>
              <a:rPr lang="en-US" altLang="zh-CN" sz="2400" b="1" dirty="0">
                <a:latin typeface="Times New Roman" panose="02020603050405020304" pitchFamily="18" charset="0"/>
                <a:ea typeface="宋体" panose="02010600030101010101" pitchFamily="2" charset="-122"/>
              </a:rPr>
              <a:t>SVR</a:t>
            </a:r>
            <a:r>
              <a:rPr lang="zh-CN" altLang="zh-CN" sz="2400" b="1" dirty="0">
                <a:latin typeface="Times New Roman" panose="02020603050405020304" pitchFamily="18" charset="0"/>
                <a:ea typeface="宋体" panose="02010600030101010101" pitchFamily="2" charset="-122"/>
              </a:rPr>
              <a:t>构建企业所得税预测模型</a:t>
            </a:r>
          </a:p>
        </p:txBody>
      </p:sp>
      <p:sp>
        <p:nvSpPr>
          <p:cNvPr id="29" name="Oval 15">
            <a:extLst>
              <a:ext uri="{FF2B5EF4-FFF2-40B4-BE49-F238E27FC236}">
                <a16:creationId xmlns:a16="http://schemas.microsoft.com/office/drawing/2014/main" id="{4AA2E115-B5CF-48D7-AAF4-34243C4DB9F7}"/>
              </a:ext>
            </a:extLst>
          </p:cNvPr>
          <p:cNvSpPr>
            <a:spLocks noChangeArrowheads="1"/>
          </p:cNvSpPr>
          <p:nvPr/>
        </p:nvSpPr>
        <p:spPr bwMode="auto">
          <a:xfrm>
            <a:off x="251632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Tree>
    <p:extLst>
      <p:ext uri="{BB962C8B-B14F-4D97-AF65-F5344CB8AC3E}">
        <p14:creationId xmlns:p14="http://schemas.microsoft.com/office/powerpoint/2010/main" val="507703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在</a:t>
            </a:r>
            <a:r>
              <a:rPr lang="en-US" altLang="zh-CN" dirty="0" err="1"/>
              <a:t>scikit</a:t>
            </a:r>
            <a:r>
              <a:rPr lang="en-US" altLang="zh-CN" dirty="0"/>
              <a:t>-learn</a:t>
            </a:r>
            <a:r>
              <a:rPr lang="zh-CN" altLang="zh-CN" dirty="0"/>
              <a:t>库的</a:t>
            </a:r>
            <a:r>
              <a:rPr lang="en-US" altLang="zh-CN" dirty="0" err="1"/>
              <a:t>linear_model</a:t>
            </a:r>
            <a:r>
              <a:rPr lang="zh-CN" altLang="zh-CN" dirty="0"/>
              <a:t>模块中，可以使用</a:t>
            </a:r>
            <a:r>
              <a:rPr lang="en-US" altLang="zh-CN" dirty="0"/>
              <a:t>Lasso</a:t>
            </a:r>
            <a:r>
              <a:rPr lang="zh-CN" altLang="zh-CN" dirty="0"/>
              <a:t>类构建回归模型，从而对数据特征进行筛选。</a:t>
            </a:r>
            <a:r>
              <a:rPr lang="en-US" altLang="zh-CN" dirty="0"/>
              <a:t>Lasso</a:t>
            </a:r>
            <a:r>
              <a:rPr lang="zh-CN" altLang="zh-CN" dirty="0"/>
              <a:t>类的基本使用格式如下。</a:t>
            </a:r>
            <a:endParaRPr lang="en-US" altLang="zh-CN" dirty="0"/>
          </a:p>
          <a:p>
            <a:endParaRPr lang="en-US" altLang="zh-CN" dirty="0"/>
          </a:p>
          <a:p>
            <a:endParaRPr lang="en-US" altLang="zh-CN" dirty="0"/>
          </a:p>
          <a:p>
            <a:endParaRPr lang="en-US" altLang="zh-CN" dirty="0"/>
          </a:p>
          <a:p>
            <a:r>
              <a:rPr lang="en-US" altLang="zh-CN" dirty="0"/>
              <a:t>Lasso</a:t>
            </a:r>
            <a:r>
              <a:rPr lang="zh-CN" altLang="zh-CN" dirty="0"/>
              <a:t>类的常用参数及其说明如</a:t>
            </a:r>
            <a:r>
              <a:rPr lang="zh-CN" altLang="en-US" dirty="0"/>
              <a:t>表。</a:t>
            </a:r>
            <a:endParaRPr lang="en-US" altLang="zh-CN" dirty="0"/>
          </a:p>
          <a:p>
            <a:pPr marL="0" indent="0">
              <a:buNone/>
            </a:pPr>
            <a:endParaRPr lang="en-US" altLang="zh-CN" dirty="0"/>
          </a:p>
        </p:txBody>
      </p:sp>
      <p:sp>
        <p:nvSpPr>
          <p:cNvPr id="23555" name="标题 2">
            <a:extLst>
              <a:ext uri="{FF2B5EF4-FFF2-40B4-BE49-F238E27FC236}">
                <a16:creationId xmlns:a16="http://schemas.microsoft.com/office/drawing/2014/main" id="{D68694E0-CAEA-4238-A1EE-7AEC613D51C7}"/>
              </a:ext>
            </a:extLst>
          </p:cNvPr>
          <p:cNvSpPr>
            <a:spLocks noGrp="1"/>
          </p:cNvSpPr>
          <p:nvPr>
            <p:ph type="title"/>
          </p:nvPr>
        </p:nvSpPr>
        <p:spPr/>
        <p:txBody>
          <a:bodyPr/>
          <a:lstStyle/>
          <a:p>
            <a:r>
              <a:rPr lang="zh-CN" altLang="zh-CN" dirty="0"/>
              <a:t>选取关键</a:t>
            </a:r>
            <a:r>
              <a:rPr lang="zh-CN" altLang="en-US" dirty="0"/>
              <a:t>特征</a:t>
            </a:r>
            <a:endParaRPr lang="zh-CN" altLang="en-US" dirty="0">
              <a:latin typeface="Times New Roman" panose="02020603050405020304" pitchFamily="18" charset="0"/>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257483199"/>
              </p:ext>
            </p:extLst>
          </p:nvPr>
        </p:nvGraphicFramePr>
        <p:xfrm>
          <a:off x="1769157" y="3931854"/>
          <a:ext cx="8653686" cy="2225040"/>
        </p:xfrm>
        <a:graphic>
          <a:graphicData uri="http://schemas.openxmlformats.org/drawingml/2006/table">
            <a:tbl>
              <a:tblPr firstRow="1" bandRow="1">
                <a:tableStyleId>{5C22544A-7EE6-4342-B048-85BDC9FD1C3A}</a:tableStyleId>
              </a:tblPr>
              <a:tblGrid>
                <a:gridCol w="1911824">
                  <a:extLst>
                    <a:ext uri="{9D8B030D-6E8A-4147-A177-3AD203B41FA5}">
                      <a16:colId xmlns:a16="http://schemas.microsoft.com/office/drawing/2014/main" val="1182677682"/>
                    </a:ext>
                  </a:extLst>
                </a:gridCol>
                <a:gridCol w="6741862">
                  <a:extLst>
                    <a:ext uri="{9D8B030D-6E8A-4147-A177-3AD203B41FA5}">
                      <a16:colId xmlns:a16="http://schemas.microsoft.com/office/drawing/2014/main" val="3974277828"/>
                    </a:ext>
                  </a:extLst>
                </a:gridCol>
              </a:tblGrid>
              <a:tr h="370840">
                <a:tc>
                  <a:txBody>
                    <a:bodyPr/>
                    <a:lstStyle/>
                    <a:p>
                      <a:pPr algn="ctr">
                        <a:spcAft>
                          <a:spcPts val="0"/>
                        </a:spcAft>
                      </a:pPr>
                      <a:r>
                        <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spcAft>
                          <a:spcPts val="0"/>
                        </a:spcAft>
                      </a:pPr>
                      <a:r>
                        <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2870058792"/>
                  </a:ext>
                </a:extLst>
              </a:tr>
              <a:tr h="370840">
                <a:tc>
                  <a:txBody>
                    <a:bodyPr/>
                    <a:lstStyle/>
                    <a:p>
                      <a:pPr algn="l">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alpha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float</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。表示乘以</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L1</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项的常数。默认为</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1.0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94175772"/>
                  </a:ext>
                </a:extLst>
              </a:tr>
              <a:tr h="370840">
                <a:tc>
                  <a:txBody>
                    <a:bodyPr/>
                    <a:lstStyle/>
                    <a:p>
                      <a:pPr algn="l">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fit_intercept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。表示是否计算此模型的截距。默认为</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True</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56855244"/>
                  </a:ext>
                </a:extLst>
              </a:tr>
              <a:tr h="370840">
                <a:tc>
                  <a:txBody>
                    <a:bodyPr/>
                    <a:lstStyle/>
                    <a:p>
                      <a:pPr algn="l">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copy_X</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。表示</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是否会被覆盖。默认为</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True</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0326238"/>
                  </a:ext>
                </a:extLst>
              </a:tr>
              <a:tr h="370840">
                <a:tc>
                  <a:txBody>
                    <a:bodyPr/>
                    <a:lstStyle/>
                    <a:p>
                      <a:pPr algn="l">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max_iter</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int</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。表示最大迭代次数。默认为</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71010131"/>
                  </a:ext>
                </a:extLst>
              </a:tr>
              <a:tr h="370840">
                <a:tc>
                  <a:txBody>
                    <a:bodyPr/>
                    <a:lstStyle/>
                    <a:p>
                      <a:pPr algn="l">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random_state</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int</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RandomState</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实例。表示伪随机数生成器的种子。默认为</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24771"/>
                  </a:ext>
                </a:extLst>
              </a:tr>
            </a:tbl>
          </a:graphicData>
        </a:graphic>
      </p:graphicFrame>
      <p:sp>
        <p:nvSpPr>
          <p:cNvPr id="2" name="矩形 1"/>
          <p:cNvSpPr/>
          <p:nvPr/>
        </p:nvSpPr>
        <p:spPr>
          <a:xfrm>
            <a:off x="1269123" y="2045109"/>
            <a:ext cx="9653753" cy="1107996"/>
          </a:xfrm>
          <a:prstGeom prst="rect">
            <a:avLst/>
          </a:prstGeom>
        </p:spPr>
        <p:txBody>
          <a:bodyPr wrap="square">
            <a:spAutoFit/>
          </a:bodyPr>
          <a:lstStyle/>
          <a:p>
            <a:r>
              <a:rPr lang="en-US" altLang="zh-CN" sz="2200" i="1" dirty="0">
                <a:latin typeface="Times New Roman" panose="02020603050405020304" pitchFamily="18" charset="0"/>
                <a:cs typeface="Times New Roman" panose="02020603050405020304" pitchFamily="18" charset="0"/>
              </a:rPr>
              <a:t>class </a:t>
            </a:r>
            <a:r>
              <a:rPr lang="en-US" altLang="zh-CN" sz="2200" i="1" dirty="0" err="1">
                <a:latin typeface="Times New Roman" panose="02020603050405020304" pitchFamily="18" charset="0"/>
                <a:cs typeface="Times New Roman" panose="02020603050405020304" pitchFamily="18" charset="0"/>
              </a:rPr>
              <a:t>sklearn.linear_model.Lasso</a:t>
            </a:r>
            <a:r>
              <a:rPr lang="en-US" altLang="zh-CN" sz="2200" i="1" dirty="0">
                <a:latin typeface="Times New Roman" panose="02020603050405020304" pitchFamily="18" charset="0"/>
                <a:cs typeface="Times New Roman" panose="02020603050405020304" pitchFamily="18" charset="0"/>
              </a:rPr>
              <a:t>(alpha=1.0, *, </a:t>
            </a:r>
            <a:r>
              <a:rPr lang="en-US" altLang="zh-CN" sz="2200" i="1" dirty="0" err="1">
                <a:latin typeface="Times New Roman" panose="02020603050405020304" pitchFamily="18" charset="0"/>
                <a:cs typeface="Times New Roman" panose="02020603050405020304" pitchFamily="18" charset="0"/>
              </a:rPr>
              <a:t>fit_intercept</a:t>
            </a:r>
            <a:r>
              <a:rPr lang="en-US" altLang="zh-CN" sz="2200" i="1" dirty="0">
                <a:latin typeface="Times New Roman" panose="02020603050405020304" pitchFamily="18" charset="0"/>
                <a:cs typeface="Times New Roman" panose="02020603050405020304" pitchFamily="18" charset="0"/>
              </a:rPr>
              <a:t>=True, normalize=False, precompute=False, </a:t>
            </a:r>
            <a:r>
              <a:rPr lang="en-US" altLang="zh-CN" sz="2200" i="1" dirty="0" err="1">
                <a:latin typeface="Times New Roman" panose="02020603050405020304" pitchFamily="18" charset="0"/>
                <a:cs typeface="Times New Roman" panose="02020603050405020304" pitchFamily="18" charset="0"/>
              </a:rPr>
              <a:t>copy_X</a:t>
            </a:r>
            <a:r>
              <a:rPr lang="en-US" altLang="zh-CN" sz="2200" i="1" dirty="0">
                <a:latin typeface="Times New Roman" panose="02020603050405020304" pitchFamily="18" charset="0"/>
                <a:cs typeface="Times New Roman" panose="02020603050405020304" pitchFamily="18" charset="0"/>
              </a:rPr>
              <a:t>=True, </a:t>
            </a:r>
            <a:r>
              <a:rPr lang="en-US" altLang="zh-CN" sz="2200" i="1" dirty="0" err="1">
                <a:latin typeface="Times New Roman" panose="02020603050405020304" pitchFamily="18" charset="0"/>
                <a:cs typeface="Times New Roman" panose="02020603050405020304" pitchFamily="18" charset="0"/>
              </a:rPr>
              <a:t>max_iter</a:t>
            </a:r>
            <a:r>
              <a:rPr lang="en-US" altLang="zh-CN" sz="2200" i="1" dirty="0">
                <a:latin typeface="Times New Roman" panose="02020603050405020304" pitchFamily="18" charset="0"/>
                <a:cs typeface="Times New Roman" panose="02020603050405020304" pitchFamily="18" charset="0"/>
              </a:rPr>
              <a:t>=1000, </a:t>
            </a:r>
            <a:r>
              <a:rPr lang="en-US" altLang="zh-CN" sz="2200" i="1" dirty="0" err="1">
                <a:latin typeface="Times New Roman" panose="02020603050405020304" pitchFamily="18" charset="0"/>
                <a:cs typeface="Times New Roman" panose="02020603050405020304" pitchFamily="18" charset="0"/>
              </a:rPr>
              <a:t>tol</a:t>
            </a:r>
            <a:r>
              <a:rPr lang="en-US" altLang="zh-CN" sz="2200" i="1" dirty="0">
                <a:latin typeface="Times New Roman" panose="02020603050405020304" pitchFamily="18" charset="0"/>
                <a:cs typeface="Times New Roman" panose="02020603050405020304" pitchFamily="18" charset="0"/>
              </a:rPr>
              <a:t>=0.0001, </a:t>
            </a:r>
            <a:r>
              <a:rPr lang="en-US" altLang="zh-CN" sz="2200" i="1" dirty="0" err="1">
                <a:latin typeface="Times New Roman" panose="02020603050405020304" pitchFamily="18" charset="0"/>
                <a:cs typeface="Times New Roman" panose="02020603050405020304" pitchFamily="18" charset="0"/>
              </a:rPr>
              <a:t>warm_start</a:t>
            </a:r>
            <a:r>
              <a:rPr lang="en-US" altLang="zh-CN" sz="2200" i="1" dirty="0">
                <a:latin typeface="Times New Roman" panose="02020603050405020304" pitchFamily="18" charset="0"/>
                <a:cs typeface="Times New Roman" panose="02020603050405020304" pitchFamily="18" charset="0"/>
              </a:rPr>
              <a:t>=False, positive=False, </a:t>
            </a:r>
            <a:r>
              <a:rPr lang="en-US" altLang="zh-CN" sz="2200" i="1" dirty="0" err="1">
                <a:latin typeface="Times New Roman" panose="02020603050405020304" pitchFamily="18" charset="0"/>
                <a:cs typeface="Times New Roman" panose="02020603050405020304" pitchFamily="18" charset="0"/>
              </a:rPr>
              <a:t>random_state</a:t>
            </a:r>
            <a:r>
              <a:rPr lang="en-US" altLang="zh-CN" sz="2200" i="1" dirty="0">
                <a:latin typeface="Times New Roman" panose="02020603050405020304" pitchFamily="18" charset="0"/>
                <a:cs typeface="Times New Roman" panose="02020603050405020304" pitchFamily="18" charset="0"/>
              </a:rPr>
              <a:t>=None, selection='cyclic')</a:t>
            </a:r>
          </a:p>
        </p:txBody>
      </p:sp>
    </p:spTree>
    <p:extLst>
      <p:ext uri="{BB962C8B-B14F-4D97-AF65-F5344CB8AC3E}">
        <p14:creationId xmlns:p14="http://schemas.microsoft.com/office/powerpoint/2010/main" val="24546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287632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261165" y="1939742"/>
            <a:ext cx="8199923" cy="47319"/>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51632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11910" y="2608672"/>
            <a:ext cx="6453523"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2" algn="ctr">
              <a:defRPr/>
            </a:pPr>
            <a:r>
              <a:rPr lang="zh-CN" altLang="zh-CN" sz="2400" b="1" dirty="0">
                <a:latin typeface="Times New Roman" panose="02020603050405020304" pitchFamily="18" charset="0"/>
                <a:ea typeface="宋体" panose="02010600030101010101" pitchFamily="2" charset="-122"/>
              </a:rPr>
              <a:t>分析企业所得税</a:t>
            </a:r>
            <a:r>
              <a:rPr lang="zh-CN" altLang="en-US" sz="2400" b="1" dirty="0">
                <a:latin typeface="Times New Roman" panose="02020603050405020304" pitchFamily="18" charset="0"/>
                <a:ea typeface="宋体" panose="02010600030101010101" pitchFamily="2" charset="-122"/>
              </a:rPr>
              <a:t>数据特征的相关性</a:t>
            </a:r>
            <a:endParaRPr lang="zh-CN" altLang="zh-CN" sz="2400" b="1" dirty="0">
              <a:latin typeface="Times New Roman" panose="02020603050405020304" pitchFamily="18" charset="0"/>
              <a:ea typeface="宋体" panose="02010600030101010101" pitchFamily="2" charset="-122"/>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11911" y="1579743"/>
            <a:ext cx="6453522"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a:defRPr/>
            </a:pPr>
            <a:r>
              <a:rPr lang="zh-CN" altLang="zh-CN" sz="2400" b="1" dirty="0">
                <a:latin typeface="Times New Roman" panose="02020603050405020304" pitchFamily="18" charset="0"/>
                <a:ea typeface="宋体" panose="02010600030101010101" pitchFamily="2" charset="-122"/>
              </a:rPr>
              <a:t>了解企业所得税预测的背景与方法</a:t>
            </a: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54023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23830" y="3660873"/>
            <a:ext cx="6441604"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a:defRPr/>
            </a:pPr>
            <a:r>
              <a:rPr lang="zh-CN" altLang="zh-CN" sz="2400" b="1" dirty="0">
                <a:latin typeface="Times New Roman" panose="02020603050405020304" pitchFamily="18" charset="0"/>
                <a:ea typeface="宋体" panose="02010600030101010101" pitchFamily="2" charset="-122"/>
              </a:rPr>
              <a:t>使用</a:t>
            </a:r>
            <a:r>
              <a:rPr lang="en-US" altLang="zh-CN" sz="2400" b="1" dirty="0">
                <a:latin typeface="Times New Roman" panose="02020603050405020304" pitchFamily="18" charset="0"/>
                <a:ea typeface="宋体" panose="02010600030101010101" pitchFamily="2" charset="-122"/>
              </a:rPr>
              <a:t>Lasso</a:t>
            </a:r>
            <a:r>
              <a:rPr lang="zh-CN" altLang="zh-CN" sz="2400" b="1" dirty="0">
                <a:latin typeface="Times New Roman" panose="02020603050405020304" pitchFamily="18" charset="0"/>
                <a:ea typeface="宋体" panose="02010600030101010101" pitchFamily="2" charset="-122"/>
              </a:rPr>
              <a:t>回归选取企业所得税预测的关键特征</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54023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
        <p:nvSpPr>
          <p:cNvPr id="28" name="AutoShape 17">
            <a:extLst>
              <a:ext uri="{FF2B5EF4-FFF2-40B4-BE49-F238E27FC236}">
                <a16:creationId xmlns:a16="http://schemas.microsoft.com/office/drawing/2014/main" id="{4997871B-E7BB-4D54-93A1-FFDCB109D603}"/>
              </a:ext>
            </a:extLst>
          </p:cNvPr>
          <p:cNvSpPr>
            <a:spLocks noChangeArrowheads="1"/>
          </p:cNvSpPr>
          <p:nvPr/>
        </p:nvSpPr>
        <p:spPr bwMode="auto">
          <a:xfrm>
            <a:off x="3623830" y="4715497"/>
            <a:ext cx="6441604"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a:defRPr/>
            </a:pPr>
            <a:r>
              <a:rPr lang="zh-CN" altLang="zh-CN" sz="2400" b="1" dirty="0">
                <a:latin typeface="Times New Roman" panose="02020603050405020304" pitchFamily="18" charset="0"/>
                <a:ea typeface="宋体" panose="02010600030101010101" pitchFamily="2" charset="-122"/>
              </a:rPr>
              <a:t>使用灰色预测和</a:t>
            </a:r>
            <a:r>
              <a:rPr lang="en-US" altLang="zh-CN" sz="2400" b="1" dirty="0">
                <a:latin typeface="Times New Roman" panose="02020603050405020304" pitchFamily="18" charset="0"/>
                <a:ea typeface="宋体" panose="02010600030101010101" pitchFamily="2" charset="-122"/>
              </a:rPr>
              <a:t>SVR</a:t>
            </a:r>
            <a:r>
              <a:rPr lang="zh-CN" altLang="zh-CN" sz="2400" b="1" dirty="0">
                <a:latin typeface="Times New Roman" panose="02020603050405020304" pitchFamily="18" charset="0"/>
                <a:ea typeface="宋体" panose="02010600030101010101" pitchFamily="2" charset="-122"/>
              </a:rPr>
              <a:t>构建企业所得税预测模型</a:t>
            </a:r>
          </a:p>
        </p:txBody>
      </p:sp>
      <p:sp>
        <p:nvSpPr>
          <p:cNvPr id="29" name="Oval 15">
            <a:extLst>
              <a:ext uri="{FF2B5EF4-FFF2-40B4-BE49-F238E27FC236}">
                <a16:creationId xmlns:a16="http://schemas.microsoft.com/office/drawing/2014/main" id="{4AA2E115-B5CF-48D7-AAF4-34243C4DB9F7}"/>
              </a:ext>
            </a:extLst>
          </p:cNvPr>
          <p:cNvSpPr>
            <a:spLocks noChangeArrowheads="1"/>
          </p:cNvSpPr>
          <p:nvPr/>
        </p:nvSpPr>
        <p:spPr bwMode="auto">
          <a:xfrm>
            <a:off x="251632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4</a:t>
            </a:r>
          </a:p>
        </p:txBody>
      </p:sp>
    </p:spTree>
    <p:extLst>
      <p:ext uri="{BB962C8B-B14F-4D97-AF65-F5344CB8AC3E}">
        <p14:creationId xmlns:p14="http://schemas.microsoft.com/office/powerpoint/2010/main" val="868905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r>
              <a:rPr lang="zh-CN" altLang="zh-CN" dirty="0"/>
              <a:t>灰色预测算法是一种对含有不确定因素的系统进行预测的方法。</a:t>
            </a:r>
            <a:endParaRPr lang="en-US" altLang="zh-CN" dirty="0"/>
          </a:p>
          <a:p>
            <a:r>
              <a:rPr lang="zh-CN" altLang="zh-CN" dirty="0"/>
              <a:t>在建立灰色预测模型之前，需先对原始时间序列进行数据处理，经过数据处理后的时间序列称为生成列。</a:t>
            </a:r>
            <a:endParaRPr lang="en-US" altLang="zh-CN" dirty="0"/>
          </a:p>
          <a:p>
            <a:r>
              <a:rPr lang="zh-CN" altLang="zh-CN" dirty="0"/>
              <a:t>灰色系统常用的数据处理方式有累加和累减两种。</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了解灰色预测算法</a:t>
            </a:r>
            <a:endParaRPr lang="zh-CN" altLang="en-US" dirty="0">
              <a:ea typeface="宋体" panose="02010600030101010101" pitchFamily="2" charset="-122"/>
            </a:endParaRPr>
          </a:p>
        </p:txBody>
      </p:sp>
      <p:sp>
        <p:nvSpPr>
          <p:cNvPr id="22532" name="内容占位符 3">
            <a:extLst>
              <a:ext uri="{FF2B5EF4-FFF2-40B4-BE49-F238E27FC236}">
                <a16:creationId xmlns:a16="http://schemas.microsoft.com/office/drawing/2014/main" id="{BBE4E575-181C-4187-B0FE-0ADBD01C55AC}"/>
              </a:ext>
            </a:extLst>
          </p:cNvPr>
          <p:cNvSpPr>
            <a:spLocks noGrp="1"/>
          </p:cNvSpPr>
          <p:nvPr>
            <p:ph idx="10"/>
          </p:nvPr>
        </p:nvSpPr>
        <p:spPr/>
        <p:txBody>
          <a:bodyPr/>
          <a:lstStyle/>
          <a:p>
            <a:pPr marL="0" indent="0">
              <a:buNone/>
            </a:pPr>
            <a:r>
              <a:rPr kumimoji="0" lang="en-US" altLang="zh-CN" b="1" dirty="0">
                <a:solidFill>
                  <a:srgbClr val="000000"/>
                </a:solidFill>
              </a:rPr>
              <a:t>1. </a:t>
            </a:r>
            <a:r>
              <a:rPr kumimoji="0" lang="zh-CN" altLang="en-US" b="1" dirty="0">
                <a:solidFill>
                  <a:srgbClr val="000000"/>
                </a:solidFill>
              </a:rPr>
              <a:t>概念</a:t>
            </a:r>
            <a:endParaRPr kumimoji="0" lang="en-US" altLang="zh-CN" dirty="0">
              <a:solidFill>
                <a:srgbClr val="000000"/>
              </a:solidFill>
            </a:endParaRPr>
          </a:p>
        </p:txBody>
      </p:sp>
    </p:spTree>
    <p:extLst>
      <p:ext uri="{BB962C8B-B14F-4D97-AF65-F5344CB8AC3E}">
        <p14:creationId xmlns:p14="http://schemas.microsoft.com/office/powerpoint/2010/main" val="343804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530">
                                            <p:txEl>
                                              <p:pRg st="1" end="1"/>
                                            </p:txEl>
                                          </p:spTgt>
                                        </p:tgtEl>
                                        <p:attrNameLst>
                                          <p:attrName>style.visibility</p:attrName>
                                        </p:attrNameLst>
                                      </p:cBhvr>
                                      <p:to>
                                        <p:strVal val="visible"/>
                                      </p:to>
                                    </p:set>
                                    <p:animEffect transition="in" filter="fade">
                                      <p:cBhvr>
                                        <p:cTn id="10" dur="500"/>
                                        <p:tgtEl>
                                          <p:spTgt spid="2253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530">
                                            <p:txEl>
                                              <p:pRg st="2" end="2"/>
                                            </p:txEl>
                                          </p:spTgt>
                                        </p:tgtEl>
                                        <p:attrNameLst>
                                          <p:attrName>style.visibility</p:attrName>
                                        </p:attrNameLst>
                                      </p:cBhvr>
                                      <p:to>
                                        <p:strVal val="visible"/>
                                      </p:to>
                                    </p:set>
                                    <p:animEffect transition="in" filter="fade">
                                      <p:cBhvr>
                                        <p:cTn id="13" dur="500"/>
                                        <p:tgtEl>
                                          <p:spTgt spid="225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a:xfrm>
            <a:off x="423818" y="1688542"/>
            <a:ext cx="11107601" cy="4616800"/>
          </a:xfrm>
        </p:spPr>
        <p:txBody>
          <a:bodyPr/>
          <a:lstStyle/>
          <a:p>
            <a:pPr marL="361950" indent="-361950"/>
            <a:r>
              <a:rPr lang="zh-CN" altLang="zh-CN" dirty="0"/>
              <a:t>灰色预测是以灰色模型为基础的，在众多的灰色模型中，</a:t>
            </a:r>
            <a:r>
              <a:rPr lang="en-US" altLang="zh-CN" dirty="0"/>
              <a:t>GM(1,1)</a:t>
            </a:r>
            <a:r>
              <a:rPr lang="zh-CN" altLang="zh-CN" dirty="0"/>
              <a:t>模型最为常用。</a:t>
            </a:r>
          </a:p>
          <a:p>
            <a:pPr marL="361950" indent="-361950"/>
            <a:r>
              <a:rPr lang="zh-CN" altLang="zh-CN" dirty="0"/>
              <a:t>假设特征</a:t>
            </a:r>
            <a:r>
              <a:rPr lang="en-US" altLang="zh-CN" dirty="0"/>
              <a:t>             		 </a:t>
            </a:r>
            <a:r>
              <a:rPr lang="zh-CN" altLang="zh-CN" dirty="0"/>
              <a:t>为一非负单调原始数据序列，建立灰色预测模型的步骤如下。</a:t>
            </a:r>
            <a:endParaRPr lang="en-US" altLang="zh-CN" dirty="0"/>
          </a:p>
          <a:p>
            <a:pPr marL="720000">
              <a:spcBef>
                <a:spcPts val="900"/>
              </a:spcBef>
              <a:buFont typeface="Arial" panose="020B0604020202020204" pitchFamily="34" charset="0"/>
              <a:buChar char="•"/>
            </a:pPr>
            <a:r>
              <a:rPr lang="zh-CN" altLang="zh-CN" dirty="0"/>
              <a:t>首先对</a:t>
            </a:r>
            <a:r>
              <a:rPr lang="en-US" altLang="zh-CN" dirty="0"/>
              <a:t>        </a:t>
            </a:r>
            <a:r>
              <a:rPr lang="zh-CN" altLang="zh-CN" dirty="0"/>
              <a:t>进行一次累加，得到一次累加序列</a:t>
            </a:r>
            <a:r>
              <a:rPr lang="en-US" altLang="zh-CN" dirty="0"/>
              <a:t>                                        </a:t>
            </a:r>
            <a:r>
              <a:rPr lang="zh-CN" altLang="en-US" dirty="0"/>
              <a:t>。</a:t>
            </a:r>
            <a:endParaRPr lang="en-US" altLang="zh-CN" dirty="0"/>
          </a:p>
          <a:p>
            <a:pPr marL="720000">
              <a:spcBef>
                <a:spcPts val="900"/>
              </a:spcBef>
              <a:buFont typeface="Arial" panose="020B0604020202020204" pitchFamily="34" charset="0"/>
              <a:buChar char="•"/>
            </a:pPr>
            <a:r>
              <a:rPr lang="zh-CN" altLang="en-US" dirty="0"/>
              <a:t>对       </a:t>
            </a:r>
            <a:r>
              <a:rPr lang="zh-CN" altLang="zh-CN" dirty="0"/>
              <a:t>可建立下述一阶线性微分方程，如</a:t>
            </a:r>
            <a:r>
              <a:rPr lang="zh-CN" altLang="en-US" dirty="0"/>
              <a:t>下式，</a:t>
            </a:r>
            <a:r>
              <a:rPr lang="zh-CN" altLang="zh-CN" dirty="0"/>
              <a:t>即</a:t>
            </a:r>
            <a:r>
              <a:rPr lang="en-US" altLang="zh-CN" dirty="0"/>
              <a:t>GM(1,1)</a:t>
            </a:r>
            <a:r>
              <a:rPr lang="zh-CN" altLang="zh-CN" dirty="0"/>
              <a:t>模型。</a:t>
            </a:r>
            <a:endParaRPr lang="en-US" altLang="zh-CN"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了解灰色预测算法</a:t>
            </a:r>
            <a:endParaRPr lang="zh-CN" altLang="en-US" dirty="0">
              <a:ea typeface="宋体" panose="02010600030101010101" pitchFamily="2" charset="-122"/>
            </a:endParaRPr>
          </a:p>
        </p:txBody>
      </p:sp>
      <p:sp>
        <p:nvSpPr>
          <p:cNvPr id="22532" name="内容占位符 3">
            <a:extLst>
              <a:ext uri="{FF2B5EF4-FFF2-40B4-BE49-F238E27FC236}">
                <a16:creationId xmlns:a16="http://schemas.microsoft.com/office/drawing/2014/main" id="{BBE4E575-181C-4187-B0FE-0ADBD01C55AC}"/>
              </a:ext>
            </a:extLst>
          </p:cNvPr>
          <p:cNvSpPr>
            <a:spLocks noGrp="1"/>
          </p:cNvSpPr>
          <p:nvPr>
            <p:ph idx="10"/>
          </p:nvPr>
        </p:nvSpPr>
        <p:spPr/>
        <p:txBody>
          <a:bodyPr/>
          <a:lstStyle/>
          <a:p>
            <a:pPr marL="0" indent="0">
              <a:buNone/>
            </a:pPr>
            <a:r>
              <a:rPr lang="en-US" altLang="zh-CN" b="1" dirty="0">
                <a:solidFill>
                  <a:srgbClr val="000000"/>
                </a:solidFill>
              </a:rPr>
              <a:t>2</a:t>
            </a:r>
            <a:r>
              <a:rPr kumimoji="0" lang="en-US" altLang="zh-CN" b="1" dirty="0">
                <a:solidFill>
                  <a:srgbClr val="000000"/>
                </a:solidFill>
              </a:rPr>
              <a:t>. </a:t>
            </a:r>
            <a:r>
              <a:rPr lang="zh-CN" altLang="en-US" b="1" dirty="0">
                <a:solidFill>
                  <a:srgbClr val="000000"/>
                </a:solidFill>
              </a:rPr>
              <a:t>基本原理</a:t>
            </a:r>
            <a:endParaRPr kumimoji="0" lang="en-US" altLang="zh-CN" dirty="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211460906"/>
              </p:ext>
            </p:extLst>
          </p:nvPr>
        </p:nvGraphicFramePr>
        <p:xfrm>
          <a:off x="1804376" y="2258695"/>
          <a:ext cx="2398347" cy="333040"/>
        </p:xfrm>
        <a:graphic>
          <a:graphicData uri="http://schemas.openxmlformats.org/presentationml/2006/ole">
            <mc:AlternateContent xmlns:mc="http://schemas.openxmlformats.org/markup-compatibility/2006">
              <mc:Choice xmlns:v="urn:schemas-microsoft-com:vml" Requires="v">
                <p:oleObj spid="_x0000_s6461" r:id="rId3" imgW="1727200" imgH="228600" progId="Equation.DSMT4">
                  <p:embed/>
                </p:oleObj>
              </mc:Choice>
              <mc:Fallback>
                <p:oleObj r:id="rId3" imgW="172720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376" y="2258695"/>
                        <a:ext cx="2398347" cy="333040"/>
                      </a:xfrm>
                      <a:prstGeom prst="rect">
                        <a:avLst/>
                      </a:prstGeom>
                      <a:noFill/>
                    </p:spPr>
                  </p:pic>
                </p:oleObj>
              </mc:Fallback>
            </mc:AlternateContent>
          </a:graphicData>
        </a:graphic>
      </p:graphicFrame>
      <p:sp>
        <p:nvSpPr>
          <p:cNvPr id="9"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177744308"/>
              </p:ext>
            </p:extLst>
          </p:nvPr>
        </p:nvGraphicFramePr>
        <p:xfrm>
          <a:off x="1915960" y="2797052"/>
          <a:ext cx="427463" cy="274307"/>
        </p:xfrm>
        <a:graphic>
          <a:graphicData uri="http://schemas.openxmlformats.org/presentationml/2006/ole">
            <mc:AlternateContent xmlns:mc="http://schemas.openxmlformats.org/markup-compatibility/2006">
              <mc:Choice xmlns:v="urn:schemas-microsoft-com:vml" Requires="v">
                <p:oleObj spid="_x0000_s6462" r:id="rId5" imgW="291973" imgH="190417" progId="Equation.DSMT4">
                  <p:embed/>
                </p:oleObj>
              </mc:Choice>
              <mc:Fallback>
                <p:oleObj r:id="rId5" imgW="291973" imgH="190417"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5960" y="2797052"/>
                        <a:ext cx="427463" cy="274307"/>
                      </a:xfrm>
                      <a:prstGeom prst="rect">
                        <a:avLst/>
                      </a:prstGeom>
                      <a:noFill/>
                    </p:spPr>
                  </p:pic>
                </p:oleObj>
              </mc:Fallback>
            </mc:AlternateContent>
          </a:graphicData>
        </a:graphic>
      </p:graphicFrame>
      <p:sp>
        <p:nvSpPr>
          <p:cNvPr id="11"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681751864"/>
              </p:ext>
            </p:extLst>
          </p:nvPr>
        </p:nvGraphicFramePr>
        <p:xfrm>
          <a:off x="5873262" y="2797053"/>
          <a:ext cx="2199053" cy="297058"/>
        </p:xfrm>
        <a:graphic>
          <a:graphicData uri="http://schemas.openxmlformats.org/presentationml/2006/ole">
            <mc:AlternateContent xmlns:mc="http://schemas.openxmlformats.org/markup-compatibility/2006">
              <mc:Choice xmlns:v="urn:schemas-microsoft-com:vml" Requires="v">
                <p:oleObj spid="_x0000_s6463" r:id="rId7" imgW="1778000" imgH="228600" progId="Equation.DSMT4">
                  <p:embed/>
                </p:oleObj>
              </mc:Choice>
              <mc:Fallback>
                <p:oleObj r:id="rId7" imgW="1778000" imgH="228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3262" y="2797053"/>
                        <a:ext cx="2199053" cy="297058"/>
                      </a:xfrm>
                      <a:prstGeom prst="rect">
                        <a:avLst/>
                      </a:prstGeom>
                      <a:noFill/>
                    </p:spPr>
                  </p:pic>
                </p:oleObj>
              </mc:Fallback>
            </mc:AlternateContent>
          </a:graphicData>
        </a:graphic>
      </p:graphicFrame>
      <p:sp>
        <p:nvSpPr>
          <p:cNvPr id="13"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4021127206"/>
              </p:ext>
            </p:extLst>
          </p:nvPr>
        </p:nvGraphicFramePr>
        <p:xfrm>
          <a:off x="1458270" y="3314838"/>
          <a:ext cx="396146" cy="274783"/>
        </p:xfrm>
        <a:graphic>
          <a:graphicData uri="http://schemas.openxmlformats.org/presentationml/2006/ole">
            <mc:AlternateContent xmlns:mc="http://schemas.openxmlformats.org/markup-compatibility/2006">
              <mc:Choice xmlns:v="urn:schemas-microsoft-com:vml" Requires="v">
                <p:oleObj spid="_x0000_s6464" r:id="rId9" imgW="279400" imgH="190500" progId="Equation.DSMT4">
                  <p:embed/>
                </p:oleObj>
              </mc:Choice>
              <mc:Fallback>
                <p:oleObj r:id="rId9" imgW="279400" imgH="1905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8270" y="3314838"/>
                        <a:ext cx="396146" cy="274783"/>
                      </a:xfrm>
                      <a:prstGeom prst="rect">
                        <a:avLst/>
                      </a:prstGeom>
                      <a:noFill/>
                    </p:spPr>
                  </p:pic>
                </p:oleObj>
              </mc:Fallback>
            </mc:AlternateContent>
          </a:graphicData>
        </a:graphic>
      </p:graphicFrame>
      <p:sp>
        <p:nvSpPr>
          <p:cNvPr id="15"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544526802"/>
              </p:ext>
            </p:extLst>
          </p:nvPr>
        </p:nvGraphicFramePr>
        <p:xfrm>
          <a:off x="5002451" y="3996942"/>
          <a:ext cx="2187097" cy="810037"/>
        </p:xfrm>
        <a:graphic>
          <a:graphicData uri="http://schemas.openxmlformats.org/presentationml/2006/ole">
            <mc:AlternateContent xmlns:mc="http://schemas.openxmlformats.org/markup-compatibility/2006">
              <mc:Choice xmlns:v="urn:schemas-microsoft-com:vml" Requires="v">
                <p:oleObj spid="_x0000_s6465" r:id="rId11" imgW="1028700" imgH="381000" progId="Equation.DSMT4">
                  <p:embed/>
                </p:oleObj>
              </mc:Choice>
              <mc:Fallback>
                <p:oleObj r:id="rId11" imgW="1028700" imgH="3810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02451" y="3996942"/>
                        <a:ext cx="2187097" cy="810037"/>
                      </a:xfrm>
                      <a:prstGeom prst="rect">
                        <a:avLst/>
                      </a:prstGeom>
                      <a:noFill/>
                    </p:spPr>
                  </p:pic>
                </p:oleObj>
              </mc:Fallback>
            </mc:AlternateContent>
          </a:graphicData>
        </a:graphic>
      </p:graphicFrame>
      <p:sp>
        <p:nvSpPr>
          <p:cNvPr id="17"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2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861611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720000">
              <a:spcBef>
                <a:spcPts val="900"/>
              </a:spcBef>
              <a:buFont typeface="Arial" panose="020B0604020202020204" pitchFamily="34" charset="0"/>
              <a:buChar char="•"/>
            </a:pPr>
            <a:r>
              <a:rPr lang="zh-CN" altLang="zh-CN" dirty="0"/>
              <a:t>求解微分方程，得到预测模型如</a:t>
            </a:r>
            <a:r>
              <a:rPr lang="zh-CN" altLang="en-US" dirty="0"/>
              <a:t>下</a:t>
            </a:r>
            <a:r>
              <a:rPr lang="zh-CN" altLang="zh-CN" dirty="0"/>
              <a:t>式</a:t>
            </a:r>
            <a:r>
              <a:rPr lang="zh-CN" altLang="en-US" dirty="0"/>
              <a:t>。</a:t>
            </a:r>
            <a:endParaRPr lang="en-US" altLang="zh-CN" dirty="0"/>
          </a:p>
          <a:p>
            <a:pPr marL="720000">
              <a:spcBef>
                <a:spcPts val="900"/>
              </a:spcBef>
              <a:buFont typeface="Arial" panose="020B0604020202020204" pitchFamily="34" charset="0"/>
              <a:buChar char="•"/>
            </a:pPr>
            <a:endParaRPr lang="en-US" altLang="zh-CN" dirty="0"/>
          </a:p>
          <a:p>
            <a:pPr marL="720000">
              <a:spcBef>
                <a:spcPts val="900"/>
              </a:spcBef>
              <a:buFont typeface="Arial" panose="020B0604020202020204" pitchFamily="34" charset="0"/>
              <a:buChar char="•"/>
            </a:pPr>
            <a:endParaRPr lang="en-US" altLang="zh-CN" dirty="0"/>
          </a:p>
          <a:p>
            <a:pPr marL="720000">
              <a:spcBef>
                <a:spcPts val="900"/>
              </a:spcBef>
              <a:buFont typeface="Arial" panose="020B0604020202020204" pitchFamily="34" charset="0"/>
              <a:buChar char="•"/>
            </a:pPr>
            <a:r>
              <a:rPr lang="zh-CN" altLang="zh-CN" dirty="0"/>
              <a:t>由于</a:t>
            </a:r>
            <a:r>
              <a:rPr lang="en-US" altLang="zh-CN" dirty="0"/>
              <a:t>GM(1,1)</a:t>
            </a:r>
            <a:r>
              <a:rPr lang="zh-CN" altLang="zh-CN" dirty="0"/>
              <a:t>模型得到的是一次累加量，所以将</a:t>
            </a:r>
            <a:r>
              <a:rPr lang="en-US" altLang="zh-CN" dirty="0"/>
              <a:t>GM(1,1)</a:t>
            </a:r>
            <a:r>
              <a:rPr lang="zh-CN" altLang="zh-CN" dirty="0"/>
              <a:t>模型所得数据</a:t>
            </a:r>
            <a:r>
              <a:rPr lang="en-US" altLang="zh-CN" dirty="0"/>
              <a:t>                    </a:t>
            </a:r>
            <a:r>
              <a:rPr lang="zh-CN" altLang="zh-CN" dirty="0"/>
              <a:t>经过累减还原为</a:t>
            </a:r>
            <a:endParaRPr lang="en-US" altLang="zh-CN" dirty="0"/>
          </a:p>
          <a:p>
            <a:pPr marL="1808153" lvl="3" indent="0">
              <a:spcBef>
                <a:spcPts val="900"/>
              </a:spcBef>
              <a:buNone/>
            </a:pPr>
            <a:r>
              <a:rPr lang="zh-CN" altLang="en-US" sz="1800" dirty="0">
                <a:latin typeface="宋体" panose="02010600030101010101" pitchFamily="2" charset="-122"/>
                <a:ea typeface="宋体" panose="02010600030101010101" pitchFamily="2" charset="-122"/>
              </a:rPr>
              <a:t>，即</a:t>
            </a:r>
            <a:r>
              <a:rPr lang="en-US" altLang="zh-CN" sz="1800" dirty="0">
                <a:latin typeface="宋体" panose="02010600030101010101" pitchFamily="2" charset="-122"/>
                <a:ea typeface="宋体" panose="02010600030101010101" pitchFamily="2" charset="-122"/>
              </a:rPr>
              <a:t>	</a:t>
            </a:r>
            <a:r>
              <a:rPr lang="zh-CN" altLang="zh-CN" sz="1800" dirty="0">
                <a:latin typeface="宋体" panose="02010600030101010101" pitchFamily="2" charset="-122"/>
                <a:ea typeface="宋体" panose="02010600030101010101" pitchFamily="2" charset="-122"/>
              </a:rPr>
              <a:t>的灰色预测模型如</a:t>
            </a:r>
            <a:r>
              <a:rPr lang="zh-CN" altLang="en-US" sz="1800" dirty="0">
                <a:latin typeface="宋体" panose="02010600030101010101" pitchFamily="2" charset="-122"/>
                <a:ea typeface="宋体" panose="02010600030101010101" pitchFamily="2" charset="-122"/>
              </a:rPr>
              <a:t>式。</a:t>
            </a:r>
            <a:endParaRPr lang="en-US" altLang="zh-CN"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了解灰色预测算法</a:t>
            </a:r>
            <a:endParaRPr lang="zh-CN" altLang="en-US" dirty="0">
              <a:ea typeface="宋体" panose="02010600030101010101" pitchFamily="2"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3427799061"/>
              </p:ext>
            </p:extLst>
          </p:nvPr>
        </p:nvGraphicFramePr>
        <p:xfrm>
          <a:off x="4095185" y="1731987"/>
          <a:ext cx="3983869" cy="785236"/>
        </p:xfrm>
        <a:graphic>
          <a:graphicData uri="http://schemas.openxmlformats.org/presentationml/2006/ole">
            <mc:AlternateContent xmlns:mc="http://schemas.openxmlformats.org/markup-compatibility/2006">
              <mc:Choice xmlns:v="urn:schemas-microsoft-com:vml" Requires="v">
                <p:oleObj spid="_x0000_s11342" r:id="rId3" imgW="1981200" imgH="393700" progId="Equation.DSMT4">
                  <p:embed/>
                </p:oleObj>
              </mc:Choice>
              <mc:Fallback>
                <p:oleObj r:id="rId3" imgW="1981200" imgH="393700" progId="Equation.DSMT4">
                  <p:embed/>
                  <p:pic>
                    <p:nvPicPr>
                      <p:cNvPr id="18" name="对象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185" y="1731987"/>
                        <a:ext cx="3983869" cy="785236"/>
                      </a:xfrm>
                      <a:prstGeom prst="rect">
                        <a:avLst/>
                      </a:prstGeom>
                      <a:noFill/>
                    </p:spPr>
                  </p:pic>
                </p:oleObj>
              </mc:Fallback>
            </mc:AlternateContent>
          </a:graphicData>
        </a:graphic>
      </p:graphicFrame>
      <p:sp>
        <p:nvSpPr>
          <p:cNvPr id="19" name="Rectangle 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2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a:extLst>
              <a:ext uri="{FF2B5EF4-FFF2-40B4-BE49-F238E27FC236}">
                <a16:creationId xmlns:a16="http://schemas.microsoft.com/office/drawing/2014/main" id="{172A6A1D-743C-4B68-A635-BD0FE16B60CB}"/>
              </a:ext>
            </a:extLst>
          </p:cNvPr>
          <p:cNvGraphicFramePr>
            <a:graphicFrameLocks noChangeAspect="1"/>
          </p:cNvGraphicFramePr>
          <p:nvPr>
            <p:extLst>
              <p:ext uri="{D42A27DB-BD31-4B8C-83A1-F6EECF244321}">
                <p14:modId xmlns:p14="http://schemas.microsoft.com/office/powerpoint/2010/main" val="1996160868"/>
              </p:ext>
            </p:extLst>
          </p:nvPr>
        </p:nvGraphicFramePr>
        <p:xfrm>
          <a:off x="8079054" y="2738462"/>
          <a:ext cx="1071562" cy="415925"/>
        </p:xfrm>
        <a:graphic>
          <a:graphicData uri="http://schemas.openxmlformats.org/presentationml/2006/ole">
            <mc:AlternateContent xmlns:mc="http://schemas.openxmlformats.org/markup-compatibility/2006">
              <mc:Choice xmlns:v="urn:schemas-microsoft-com:vml" Requires="v">
                <p:oleObj spid="_x0000_s11343" r:id="rId5" imgW="609600" imgH="228600" progId="Equation.DSMT4">
                  <p:embed/>
                </p:oleObj>
              </mc:Choice>
              <mc:Fallback>
                <p:oleObj r:id="rId5" imgW="609600" imgH="228600" progId="Equation.DSMT4">
                  <p:embed/>
                  <p:pic>
                    <p:nvPicPr>
                      <p:cNvPr id="20" name="对象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9054" y="2738462"/>
                        <a:ext cx="1071562" cy="415925"/>
                      </a:xfrm>
                      <a:prstGeom prst="rect">
                        <a:avLst/>
                      </a:prstGeom>
                      <a:noFill/>
                    </p:spPr>
                  </p:pic>
                </p:oleObj>
              </mc:Fallback>
            </mc:AlternateContent>
          </a:graphicData>
        </a:graphic>
      </p:graphicFrame>
      <p:graphicFrame>
        <p:nvGraphicFramePr>
          <p:cNvPr id="23" name="对象 22">
            <a:extLst>
              <a:ext uri="{FF2B5EF4-FFF2-40B4-BE49-F238E27FC236}">
                <a16:creationId xmlns:a16="http://schemas.microsoft.com/office/drawing/2014/main" id="{F648E717-D85E-4B71-8D66-BF9D246DCBE8}"/>
              </a:ext>
            </a:extLst>
          </p:cNvPr>
          <p:cNvGraphicFramePr>
            <a:graphicFrameLocks noChangeAspect="1"/>
          </p:cNvGraphicFramePr>
          <p:nvPr>
            <p:extLst>
              <p:ext uri="{D42A27DB-BD31-4B8C-83A1-F6EECF244321}">
                <p14:modId xmlns:p14="http://schemas.microsoft.com/office/powerpoint/2010/main" val="3552925987"/>
              </p:ext>
            </p:extLst>
          </p:nvPr>
        </p:nvGraphicFramePr>
        <p:xfrm>
          <a:off x="1218222" y="3179512"/>
          <a:ext cx="1117238" cy="413074"/>
        </p:xfrm>
        <a:graphic>
          <a:graphicData uri="http://schemas.openxmlformats.org/presentationml/2006/ole">
            <mc:AlternateContent xmlns:mc="http://schemas.openxmlformats.org/markup-compatibility/2006">
              <mc:Choice xmlns:v="urn:schemas-microsoft-com:vml" Requires="v">
                <p:oleObj spid="_x0000_s11344" r:id="rId7" imgW="634725" imgH="228501" progId="Equation.DSMT4">
                  <p:embed/>
                </p:oleObj>
              </mc:Choice>
              <mc:Fallback>
                <p:oleObj r:id="rId7" imgW="634725" imgH="228501" progId="Equation.DSMT4">
                  <p:embed/>
                  <p:pic>
                    <p:nvPicPr>
                      <p:cNvPr id="22" name="对象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8222" y="3179512"/>
                        <a:ext cx="1117238" cy="413074"/>
                      </a:xfrm>
                      <a:prstGeom prst="rect">
                        <a:avLst/>
                      </a:prstGeom>
                      <a:noFill/>
                    </p:spPr>
                  </p:pic>
                </p:oleObj>
              </mc:Fallback>
            </mc:AlternateContent>
          </a:graphicData>
        </a:graphic>
      </p:graphicFrame>
      <p:graphicFrame>
        <p:nvGraphicFramePr>
          <p:cNvPr id="24" name="对象 23">
            <a:extLst>
              <a:ext uri="{FF2B5EF4-FFF2-40B4-BE49-F238E27FC236}">
                <a16:creationId xmlns:a16="http://schemas.microsoft.com/office/drawing/2014/main" id="{7A541C3E-BD37-4FBB-97A7-EFF4CEB49286}"/>
              </a:ext>
            </a:extLst>
          </p:cNvPr>
          <p:cNvGraphicFramePr>
            <a:graphicFrameLocks noChangeAspect="1"/>
          </p:cNvGraphicFramePr>
          <p:nvPr>
            <p:extLst>
              <p:ext uri="{D42A27DB-BD31-4B8C-83A1-F6EECF244321}">
                <p14:modId xmlns:p14="http://schemas.microsoft.com/office/powerpoint/2010/main" val="3741547025"/>
              </p:ext>
            </p:extLst>
          </p:nvPr>
        </p:nvGraphicFramePr>
        <p:xfrm>
          <a:off x="2796998" y="3235857"/>
          <a:ext cx="435944" cy="279749"/>
        </p:xfrm>
        <a:graphic>
          <a:graphicData uri="http://schemas.openxmlformats.org/presentationml/2006/ole">
            <mc:AlternateContent xmlns:mc="http://schemas.openxmlformats.org/markup-compatibility/2006">
              <mc:Choice xmlns:v="urn:schemas-microsoft-com:vml" Requires="v">
                <p:oleObj spid="_x0000_s11345" r:id="rId9" imgW="291973" imgH="190417" progId="Equation.DSMT4">
                  <p:embed/>
                </p:oleObj>
              </mc:Choice>
              <mc:Fallback>
                <p:oleObj r:id="rId9" imgW="291973" imgH="190417" progId="Equation.DSMT4">
                  <p:embed/>
                  <p:pic>
                    <p:nvPicPr>
                      <p:cNvPr id="6"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6998" y="3235857"/>
                        <a:ext cx="435944" cy="279749"/>
                      </a:xfrm>
                      <a:prstGeom prst="rect">
                        <a:avLst/>
                      </a:prstGeom>
                      <a:noFill/>
                    </p:spPr>
                  </p:pic>
                </p:oleObj>
              </mc:Fallback>
            </mc:AlternateContent>
          </a:graphicData>
        </a:graphic>
      </p:graphicFrame>
      <p:graphicFrame>
        <p:nvGraphicFramePr>
          <p:cNvPr id="25" name="对象 24">
            <a:extLst>
              <a:ext uri="{FF2B5EF4-FFF2-40B4-BE49-F238E27FC236}">
                <a16:creationId xmlns:a16="http://schemas.microsoft.com/office/drawing/2014/main" id="{8873CE3C-FF4C-4E9A-9786-51FA611C1EB3}"/>
              </a:ext>
            </a:extLst>
          </p:cNvPr>
          <p:cNvGraphicFramePr>
            <a:graphicFrameLocks noChangeAspect="1"/>
          </p:cNvGraphicFramePr>
          <p:nvPr>
            <p:extLst>
              <p:ext uri="{D42A27DB-BD31-4B8C-83A1-F6EECF244321}">
                <p14:modId xmlns:p14="http://schemas.microsoft.com/office/powerpoint/2010/main" val="2632678348"/>
              </p:ext>
            </p:extLst>
          </p:nvPr>
        </p:nvGraphicFramePr>
        <p:xfrm>
          <a:off x="4151841" y="3788547"/>
          <a:ext cx="3888317" cy="708809"/>
        </p:xfrm>
        <a:graphic>
          <a:graphicData uri="http://schemas.openxmlformats.org/presentationml/2006/ole">
            <mc:AlternateContent xmlns:mc="http://schemas.openxmlformats.org/markup-compatibility/2006">
              <mc:Choice xmlns:v="urn:schemas-microsoft-com:vml" Requires="v">
                <p:oleObj spid="_x0000_s11346" r:id="rId11" imgW="2133600" imgH="393700" progId="Equation.DSMT4">
                  <p:embed/>
                </p:oleObj>
              </mc:Choice>
              <mc:Fallback>
                <p:oleObj r:id="rId11" imgW="2133600" imgH="393700" progId="Equation.DSMT4">
                  <p:embed/>
                  <p:pic>
                    <p:nvPicPr>
                      <p:cNvPr id="23" name="对象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51841" y="3788547"/>
                        <a:ext cx="3888317" cy="708809"/>
                      </a:xfrm>
                      <a:prstGeom prst="rect">
                        <a:avLst/>
                      </a:prstGeom>
                      <a:noFill/>
                    </p:spPr>
                  </p:pic>
                </p:oleObj>
              </mc:Fallback>
            </mc:AlternateContent>
          </a:graphicData>
        </a:graphic>
      </p:graphicFrame>
    </p:spTree>
    <p:extLst>
      <p:ext uri="{BB962C8B-B14F-4D97-AF65-F5344CB8AC3E}">
        <p14:creationId xmlns:p14="http://schemas.microsoft.com/office/powerpoint/2010/main" val="1807185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1015" indent="457200">
              <a:spcBef>
                <a:spcPts val="24"/>
              </a:spcBef>
              <a:buNone/>
            </a:pPr>
            <a:r>
              <a:rPr lang="zh-CN" altLang="zh-CN" dirty="0"/>
              <a:t>后验差检验精度判别参照表</a:t>
            </a:r>
            <a:r>
              <a:rPr lang="zh-CN" altLang="en-US" dirty="0"/>
              <a:t>如表。</a:t>
            </a:r>
            <a:endParaRPr lang="en-US" altLang="zh-CN" i="1"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了解灰色预测算法</a:t>
            </a:r>
            <a:endParaRPr lang="zh-CN" altLang="en-US" dirty="0">
              <a:ea typeface="宋体" panose="02010600030101010101" pitchFamily="2"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2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545" name="表格 22544"/>
          <p:cNvGraphicFramePr>
            <a:graphicFrameLocks noGrp="1"/>
          </p:cNvGraphicFramePr>
          <p:nvPr>
            <p:extLst>
              <p:ext uri="{D42A27DB-BD31-4B8C-83A1-F6EECF244321}">
                <p14:modId xmlns:p14="http://schemas.microsoft.com/office/powerpoint/2010/main" val="1850884449"/>
              </p:ext>
            </p:extLst>
          </p:nvPr>
        </p:nvGraphicFramePr>
        <p:xfrm>
          <a:off x="4325171" y="1991435"/>
          <a:ext cx="3596928" cy="2116482"/>
        </p:xfrm>
        <a:graphic>
          <a:graphicData uri="http://schemas.openxmlformats.org/drawingml/2006/table">
            <a:tbl>
              <a:tblPr firstRow="1" bandRow="1">
                <a:tableStyleId>{5C22544A-7EE6-4342-B048-85BDC9FD1C3A}</a:tableStyleId>
              </a:tblPr>
              <a:tblGrid>
                <a:gridCol w="1198976">
                  <a:extLst>
                    <a:ext uri="{9D8B030D-6E8A-4147-A177-3AD203B41FA5}">
                      <a16:colId xmlns:a16="http://schemas.microsoft.com/office/drawing/2014/main" val="3650102848"/>
                    </a:ext>
                  </a:extLst>
                </a:gridCol>
                <a:gridCol w="1198976">
                  <a:extLst>
                    <a:ext uri="{9D8B030D-6E8A-4147-A177-3AD203B41FA5}">
                      <a16:colId xmlns:a16="http://schemas.microsoft.com/office/drawing/2014/main" val="3802716489"/>
                    </a:ext>
                  </a:extLst>
                </a:gridCol>
                <a:gridCol w="1198976">
                  <a:extLst>
                    <a:ext uri="{9D8B030D-6E8A-4147-A177-3AD203B41FA5}">
                      <a16:colId xmlns:a16="http://schemas.microsoft.com/office/drawing/2014/main" val="4122448916"/>
                    </a:ext>
                  </a:extLst>
                </a:gridCol>
              </a:tblGrid>
              <a:tr h="388482">
                <a:tc>
                  <a:txBody>
                    <a:bodyPr/>
                    <a:lstStyle/>
                    <a:p>
                      <a:pPr algn="ctr">
                        <a:spcAft>
                          <a:spcPts val="0"/>
                        </a:spcAft>
                      </a:pPr>
                      <a:r>
                        <a:rPr lang="en-US" sz="1600" b="1" i="1" kern="100" dirty="0">
                          <a:effectLst/>
                          <a:latin typeface="Times New Roman" panose="02020603050405020304" pitchFamily="18" charset="0"/>
                          <a:ea typeface="宋体" panose="02010600030101010101" pitchFamily="2" charset="-122"/>
                          <a:cs typeface="Times New Roman" panose="02020603050405020304" pitchFamily="18" charset="0"/>
                        </a:rPr>
                        <a:t>P</a:t>
                      </a:r>
                      <a:endPar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b="1" i="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rPr>
                        <a:t>模型精度</a:t>
                      </a:r>
                    </a:p>
                  </a:txBody>
                  <a:tcPr marL="68580" marR="68580" marT="0" marB="0" anchor="ctr"/>
                </a:tc>
                <a:extLst>
                  <a:ext uri="{0D108BD9-81ED-4DB2-BD59-A6C34878D82A}">
                    <a16:rowId xmlns:a16="http://schemas.microsoft.com/office/drawing/2014/main" val="2913214311"/>
                  </a:ext>
                </a:extLst>
              </a:tr>
              <a:tr h="432000">
                <a:tc>
                  <a:txBody>
                    <a:bodyPr/>
                    <a:lstStyle/>
                    <a:p>
                      <a:pPr algn="l">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&gt;0.95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&lt;0.35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好</a:t>
                      </a:r>
                    </a:p>
                  </a:txBody>
                  <a:tcPr marL="68580" marR="68580" marT="0" marB="0" anchor="ctr"/>
                </a:tc>
                <a:extLst>
                  <a:ext uri="{0D108BD9-81ED-4DB2-BD59-A6C34878D82A}">
                    <a16:rowId xmlns:a16="http://schemas.microsoft.com/office/drawing/2014/main" val="3248892971"/>
                  </a:ext>
                </a:extLst>
              </a:tr>
              <a:tr h="432000">
                <a:tc>
                  <a:txBody>
                    <a:bodyPr/>
                    <a:lstStyle/>
                    <a:p>
                      <a:pPr algn="l">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&gt;0.80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&lt;0.5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合格</a:t>
                      </a:r>
                    </a:p>
                  </a:txBody>
                  <a:tcPr marL="68580" marR="68580" marT="0" marB="0" anchor="ctr"/>
                </a:tc>
                <a:extLst>
                  <a:ext uri="{0D108BD9-81ED-4DB2-BD59-A6C34878D82A}">
                    <a16:rowId xmlns:a16="http://schemas.microsoft.com/office/drawing/2014/main" val="848224809"/>
                  </a:ext>
                </a:extLst>
              </a:tr>
              <a:tr h="432000">
                <a:tc>
                  <a:txBody>
                    <a:bodyPr/>
                    <a:lstStyle/>
                    <a:p>
                      <a:pPr algn="l">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&gt;0.70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&lt;0.65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勉强合格</a:t>
                      </a:r>
                    </a:p>
                  </a:txBody>
                  <a:tcPr marL="68580" marR="68580" marT="0" marB="0" anchor="ctr"/>
                </a:tc>
                <a:extLst>
                  <a:ext uri="{0D108BD9-81ED-4DB2-BD59-A6C34878D82A}">
                    <a16:rowId xmlns:a16="http://schemas.microsoft.com/office/drawing/2014/main" val="3141554322"/>
                  </a:ext>
                </a:extLst>
              </a:tr>
              <a:tr h="432000">
                <a:tc>
                  <a:txBody>
                    <a:bodyPr/>
                    <a:lstStyle/>
                    <a:p>
                      <a:pPr algn="l">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&lt;0.70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&gt;0.65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不合格</a:t>
                      </a:r>
                    </a:p>
                  </a:txBody>
                  <a:tcPr marL="68580" marR="68580" marT="0" marB="0" anchor="ctr"/>
                </a:tc>
                <a:extLst>
                  <a:ext uri="{0D108BD9-81ED-4DB2-BD59-A6C34878D82A}">
                    <a16:rowId xmlns:a16="http://schemas.microsoft.com/office/drawing/2014/main" val="795694043"/>
                  </a:ext>
                </a:extLst>
              </a:tr>
            </a:tbl>
          </a:graphicData>
        </a:graphic>
      </p:graphicFrame>
      <p:sp>
        <p:nvSpPr>
          <p:cNvPr id="22546" name="Rectangle 3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548" name="Rectangle 3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550" name="Rectangle 4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552" name="Rectangle 4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45904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363600">
              <a:spcBef>
                <a:spcPts val="24"/>
              </a:spcBef>
            </a:pPr>
            <a:r>
              <a:rPr lang="zh-CN" altLang="zh-CN" dirty="0"/>
              <a:t>其中，</a:t>
            </a:r>
            <a:r>
              <a:rPr lang="en-US" altLang="zh-CN" i="1" dirty="0"/>
              <a:t>P</a:t>
            </a:r>
            <a:r>
              <a:rPr lang="zh-CN" altLang="zh-CN" dirty="0"/>
              <a:t>值为小误差概率，计算公式</a:t>
            </a:r>
            <a:r>
              <a:rPr lang="zh-CN" altLang="en-US" dirty="0"/>
              <a:t>如下。</a:t>
            </a:r>
            <a:endParaRPr lang="en-US" altLang="zh-CN" dirty="0"/>
          </a:p>
          <a:p>
            <a:pPr marL="778" indent="0">
              <a:spcBef>
                <a:spcPts val="24"/>
              </a:spcBef>
              <a:buNone/>
            </a:pPr>
            <a:endParaRPr lang="en-US" altLang="zh-CN" i="1" dirty="0"/>
          </a:p>
          <a:p>
            <a:pPr marL="1015" indent="0">
              <a:spcBef>
                <a:spcPts val="24"/>
              </a:spcBef>
              <a:buNone/>
            </a:pPr>
            <a:endParaRPr lang="en-US" altLang="zh-CN" i="1" dirty="0"/>
          </a:p>
          <a:p>
            <a:pPr marL="363600">
              <a:spcBef>
                <a:spcPts val="24"/>
              </a:spcBef>
            </a:pPr>
            <a:r>
              <a:rPr lang="en-US" altLang="zh-CN" i="1" dirty="0"/>
              <a:t>C</a:t>
            </a:r>
            <a:r>
              <a:rPr lang="zh-CN" altLang="zh-CN" dirty="0"/>
              <a:t>值为后验差比，计算公式</a:t>
            </a:r>
            <a:r>
              <a:rPr lang="zh-CN" altLang="en-US" dirty="0"/>
              <a:t>如下。</a:t>
            </a:r>
            <a:endParaRPr lang="en-US" altLang="zh-CN" dirty="0"/>
          </a:p>
          <a:p>
            <a:pPr marL="363600">
              <a:spcBef>
                <a:spcPts val="24"/>
              </a:spcBef>
            </a:pPr>
            <a:endParaRPr lang="en-US" altLang="zh-CN" dirty="0"/>
          </a:p>
          <a:p>
            <a:pPr marL="778" indent="0">
              <a:spcBef>
                <a:spcPts val="24"/>
              </a:spcBef>
              <a:buNone/>
            </a:pPr>
            <a:endParaRPr lang="en-US" altLang="zh-CN" dirty="0"/>
          </a:p>
          <a:p>
            <a:pPr marL="778" indent="0">
              <a:spcBef>
                <a:spcPts val="24"/>
              </a:spcBef>
              <a:buNone/>
            </a:pPr>
            <a:endParaRPr lang="en-US" altLang="zh-CN" dirty="0"/>
          </a:p>
          <a:p>
            <a:pPr marL="363600">
              <a:spcBef>
                <a:spcPts val="24"/>
              </a:spcBef>
            </a:pPr>
            <a:r>
              <a:rPr lang="en-US" altLang="zh-CN" dirty="0"/>
              <a:t>         </a:t>
            </a:r>
            <a:r>
              <a:rPr lang="zh-CN" altLang="zh-CN" dirty="0"/>
              <a:t>为残差，</a:t>
            </a:r>
            <a:r>
              <a:rPr lang="en-US" altLang="zh-CN" dirty="0"/>
              <a:t>   </a:t>
            </a:r>
            <a:r>
              <a:rPr lang="zh-CN" altLang="zh-CN" dirty="0"/>
              <a:t>为残差的平均值，</a:t>
            </a:r>
            <a:r>
              <a:rPr lang="en-US" altLang="zh-CN" dirty="0"/>
              <a:t>   </a:t>
            </a:r>
            <a:r>
              <a:rPr lang="zh-CN" altLang="zh-CN" dirty="0"/>
              <a:t>为原始数据标准差，</a:t>
            </a:r>
            <a:r>
              <a:rPr lang="en-US" altLang="zh-CN" dirty="0"/>
              <a:t>   </a:t>
            </a:r>
            <a:r>
              <a:rPr lang="zh-CN" altLang="zh-CN" dirty="0"/>
              <a:t>为残差数据标准差。</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了解灰色预测算法</a:t>
            </a:r>
            <a:endParaRPr lang="zh-CN" altLang="en-US" dirty="0">
              <a:ea typeface="宋体" panose="02010600030101010101" pitchFamily="2"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2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1255501815"/>
              </p:ext>
            </p:extLst>
          </p:nvPr>
        </p:nvGraphicFramePr>
        <p:xfrm>
          <a:off x="4587960" y="1725731"/>
          <a:ext cx="3089106" cy="514851"/>
        </p:xfrm>
        <a:graphic>
          <a:graphicData uri="http://schemas.openxmlformats.org/presentationml/2006/ole">
            <mc:AlternateContent xmlns:mc="http://schemas.openxmlformats.org/markup-compatibility/2006">
              <mc:Choice xmlns:v="urn:schemas-microsoft-com:vml" Requires="v">
                <p:oleObj spid="_x0000_s12332" r:id="rId3" imgW="1600200" imgH="266700" progId="Equation.DSMT4">
                  <p:embed/>
                </p:oleObj>
              </mc:Choice>
              <mc:Fallback>
                <p:oleObj r:id="rId3" imgW="1600200" imgH="266700" progId="Equation.DSMT4">
                  <p:embed/>
                  <p:pic>
                    <p:nvPicPr>
                      <p:cNvPr id="25" name="对象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960" y="1725731"/>
                        <a:ext cx="3089106" cy="514851"/>
                      </a:xfrm>
                      <a:prstGeom prst="rect">
                        <a:avLst/>
                      </a:prstGeom>
                      <a:noFill/>
                    </p:spPr>
                  </p:pic>
                </p:oleObj>
              </mc:Fallback>
            </mc:AlternateContent>
          </a:graphicData>
        </a:graphic>
      </p:graphicFrame>
      <p:sp>
        <p:nvSpPr>
          <p:cNvPr id="26"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2900474166"/>
              </p:ext>
            </p:extLst>
          </p:nvPr>
        </p:nvGraphicFramePr>
        <p:xfrm>
          <a:off x="5694363" y="2920921"/>
          <a:ext cx="876300" cy="765541"/>
        </p:xfrm>
        <a:graphic>
          <a:graphicData uri="http://schemas.openxmlformats.org/presentationml/2006/ole">
            <mc:AlternateContent xmlns:mc="http://schemas.openxmlformats.org/markup-compatibility/2006">
              <mc:Choice xmlns:v="urn:schemas-microsoft-com:vml" Requires="v">
                <p:oleObj spid="_x0000_s12333" r:id="rId5" imgW="431613" imgH="368140" progId="Equation.DSMT4">
                  <p:embed/>
                </p:oleObj>
              </mc:Choice>
              <mc:Fallback>
                <p:oleObj r:id="rId5" imgW="431613" imgH="368140" progId="Equation.DSMT4">
                  <p:embed/>
                  <p:pic>
                    <p:nvPicPr>
                      <p:cNvPr id="27" name="对象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4363" y="2920921"/>
                        <a:ext cx="876300" cy="765541"/>
                      </a:xfrm>
                      <a:prstGeom prst="rect">
                        <a:avLst/>
                      </a:prstGeom>
                      <a:noFill/>
                    </p:spPr>
                  </p:pic>
                </p:oleObj>
              </mc:Fallback>
            </mc:AlternateContent>
          </a:graphicData>
        </a:graphic>
      </p:graphicFrame>
      <p:sp>
        <p:nvSpPr>
          <p:cNvPr id="22546" name="Rectangle 3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547" name="对象 22546"/>
          <p:cNvGraphicFramePr>
            <a:graphicFrameLocks noChangeAspect="1"/>
          </p:cNvGraphicFramePr>
          <p:nvPr>
            <p:extLst>
              <p:ext uri="{D42A27DB-BD31-4B8C-83A1-F6EECF244321}">
                <p14:modId xmlns:p14="http://schemas.microsoft.com/office/powerpoint/2010/main" val="1428945343"/>
              </p:ext>
            </p:extLst>
          </p:nvPr>
        </p:nvGraphicFramePr>
        <p:xfrm>
          <a:off x="863839" y="4093756"/>
          <a:ext cx="524167" cy="374405"/>
        </p:xfrm>
        <a:graphic>
          <a:graphicData uri="http://schemas.openxmlformats.org/presentationml/2006/ole">
            <mc:AlternateContent xmlns:mc="http://schemas.openxmlformats.org/markup-compatibility/2006">
              <mc:Choice xmlns:v="urn:schemas-microsoft-com:vml" Requires="v">
                <p:oleObj spid="_x0000_s12334" r:id="rId7" imgW="266469" imgH="190335" progId="Equation.DSMT4">
                  <p:embed/>
                </p:oleObj>
              </mc:Choice>
              <mc:Fallback>
                <p:oleObj r:id="rId7" imgW="266469" imgH="190335" progId="Equation.DSMT4">
                  <p:embed/>
                  <p:pic>
                    <p:nvPicPr>
                      <p:cNvPr id="22547" name="对象 225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839" y="4093756"/>
                        <a:ext cx="524167" cy="374405"/>
                      </a:xfrm>
                      <a:prstGeom prst="rect">
                        <a:avLst/>
                      </a:prstGeom>
                      <a:noFill/>
                    </p:spPr>
                  </p:pic>
                </p:oleObj>
              </mc:Fallback>
            </mc:AlternateContent>
          </a:graphicData>
        </a:graphic>
      </p:graphicFrame>
      <p:sp>
        <p:nvSpPr>
          <p:cNvPr id="22548" name="Rectangle 3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549" name="对象 22548"/>
          <p:cNvGraphicFramePr>
            <a:graphicFrameLocks noChangeAspect="1"/>
          </p:cNvGraphicFramePr>
          <p:nvPr>
            <p:extLst>
              <p:ext uri="{D42A27DB-BD31-4B8C-83A1-F6EECF244321}">
                <p14:modId xmlns:p14="http://schemas.microsoft.com/office/powerpoint/2010/main" val="2630410537"/>
              </p:ext>
            </p:extLst>
          </p:nvPr>
        </p:nvGraphicFramePr>
        <p:xfrm>
          <a:off x="2267065" y="4033096"/>
          <a:ext cx="200698" cy="374435"/>
        </p:xfrm>
        <a:graphic>
          <a:graphicData uri="http://schemas.openxmlformats.org/presentationml/2006/ole">
            <mc:AlternateContent xmlns:mc="http://schemas.openxmlformats.org/markup-compatibility/2006">
              <mc:Choice xmlns:v="urn:schemas-microsoft-com:vml" Requires="v">
                <p:oleObj spid="_x0000_s12335" r:id="rId9" imgW="101512" imgH="203024" progId="Equation.DSMT4">
                  <p:embed/>
                </p:oleObj>
              </mc:Choice>
              <mc:Fallback>
                <p:oleObj r:id="rId9" imgW="101512" imgH="203024" progId="Equation.DSMT4">
                  <p:embed/>
                  <p:pic>
                    <p:nvPicPr>
                      <p:cNvPr id="22549" name="对象 225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7065" y="4033096"/>
                        <a:ext cx="200698" cy="374435"/>
                      </a:xfrm>
                      <a:prstGeom prst="rect">
                        <a:avLst/>
                      </a:prstGeom>
                      <a:noFill/>
                    </p:spPr>
                  </p:pic>
                </p:oleObj>
              </mc:Fallback>
            </mc:AlternateContent>
          </a:graphicData>
        </a:graphic>
      </p:graphicFrame>
      <p:sp>
        <p:nvSpPr>
          <p:cNvPr id="22550" name="Rectangle 4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551" name="对象 22550"/>
          <p:cNvGraphicFramePr>
            <a:graphicFrameLocks noChangeAspect="1"/>
          </p:cNvGraphicFramePr>
          <p:nvPr>
            <p:extLst>
              <p:ext uri="{D42A27DB-BD31-4B8C-83A1-F6EECF244321}">
                <p14:modId xmlns:p14="http://schemas.microsoft.com/office/powerpoint/2010/main" val="1608663834"/>
              </p:ext>
            </p:extLst>
          </p:nvPr>
        </p:nvGraphicFramePr>
        <p:xfrm>
          <a:off x="4225880" y="4102634"/>
          <a:ext cx="241281" cy="301602"/>
        </p:xfrm>
        <a:graphic>
          <a:graphicData uri="http://schemas.openxmlformats.org/presentationml/2006/ole">
            <mc:AlternateContent xmlns:mc="http://schemas.openxmlformats.org/markup-compatibility/2006">
              <mc:Choice xmlns:v="urn:schemas-microsoft-com:vml" Requires="v">
                <p:oleObj spid="_x0000_s12336" r:id="rId11" imgW="152334" imgH="190417" progId="Equation.DSMT4">
                  <p:embed/>
                </p:oleObj>
              </mc:Choice>
              <mc:Fallback>
                <p:oleObj r:id="rId11" imgW="152334" imgH="190417" progId="Equation.DSMT4">
                  <p:embed/>
                  <p:pic>
                    <p:nvPicPr>
                      <p:cNvPr id="22551" name="对象 225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5880" y="4102634"/>
                        <a:ext cx="241281" cy="301602"/>
                      </a:xfrm>
                      <a:prstGeom prst="rect">
                        <a:avLst/>
                      </a:prstGeom>
                      <a:noFill/>
                    </p:spPr>
                  </p:pic>
                </p:oleObj>
              </mc:Fallback>
            </mc:AlternateContent>
          </a:graphicData>
        </a:graphic>
      </p:graphicFrame>
      <p:sp>
        <p:nvSpPr>
          <p:cNvPr id="22552" name="Rectangle 4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553" name="对象 22552"/>
          <p:cNvGraphicFramePr>
            <a:graphicFrameLocks noChangeAspect="1"/>
          </p:cNvGraphicFramePr>
          <p:nvPr>
            <p:extLst>
              <p:ext uri="{D42A27DB-BD31-4B8C-83A1-F6EECF244321}">
                <p14:modId xmlns:p14="http://schemas.microsoft.com/office/powerpoint/2010/main" val="2614857318"/>
              </p:ext>
            </p:extLst>
          </p:nvPr>
        </p:nvGraphicFramePr>
        <p:xfrm>
          <a:off x="6439069" y="4104120"/>
          <a:ext cx="263187" cy="312697"/>
        </p:xfrm>
        <a:graphic>
          <a:graphicData uri="http://schemas.openxmlformats.org/presentationml/2006/ole">
            <mc:AlternateContent xmlns:mc="http://schemas.openxmlformats.org/markup-compatibility/2006">
              <mc:Choice xmlns:v="urn:schemas-microsoft-com:vml" Requires="v">
                <p:oleObj spid="_x0000_s12337" r:id="rId13" imgW="164957" imgH="190335" progId="Equation.DSMT4">
                  <p:embed/>
                </p:oleObj>
              </mc:Choice>
              <mc:Fallback>
                <p:oleObj r:id="rId13" imgW="164957" imgH="190335" progId="Equation.DSMT4">
                  <p:embed/>
                  <p:pic>
                    <p:nvPicPr>
                      <p:cNvPr id="22553" name="对象 225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39069" y="4104120"/>
                        <a:ext cx="263187" cy="312697"/>
                      </a:xfrm>
                      <a:prstGeom prst="rect">
                        <a:avLst/>
                      </a:prstGeom>
                      <a:noFill/>
                    </p:spPr>
                  </p:pic>
                </p:oleObj>
              </mc:Fallback>
            </mc:AlternateContent>
          </a:graphicData>
        </a:graphic>
      </p:graphicFrame>
    </p:spTree>
    <p:extLst>
      <p:ext uri="{BB962C8B-B14F-4D97-AF65-F5344CB8AC3E}">
        <p14:creationId xmlns:p14="http://schemas.microsoft.com/office/powerpoint/2010/main" val="4164305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F0FD00-6A72-49F7-BA84-6DB976C27E13}"/>
              </a:ext>
            </a:extLst>
          </p:cNvPr>
          <p:cNvSpPr>
            <a:spLocks noGrp="1"/>
          </p:cNvSpPr>
          <p:nvPr>
            <p:ph idx="1"/>
          </p:nvPr>
        </p:nvSpPr>
        <p:spPr/>
        <p:txBody>
          <a:bodyPr/>
          <a:lstStyle/>
          <a:p>
            <a:pPr marL="0" indent="0">
              <a:buNone/>
            </a:pPr>
            <a:r>
              <a:rPr lang="en-US" altLang="zh-CN" sz="2000" b="1" dirty="0">
                <a:solidFill>
                  <a:srgbClr val="000000"/>
                </a:solidFill>
              </a:rPr>
              <a:t>3. </a:t>
            </a:r>
            <a:r>
              <a:rPr lang="zh-CN" altLang="en-US" sz="2000" b="1" dirty="0">
                <a:solidFill>
                  <a:srgbClr val="000000"/>
                </a:solidFill>
              </a:rPr>
              <a:t>适用场景</a:t>
            </a:r>
            <a:endParaRPr lang="en-US" altLang="zh-CN" sz="2000" dirty="0">
              <a:solidFill>
                <a:srgbClr val="000000"/>
              </a:solidFill>
            </a:endParaRPr>
          </a:p>
          <a:p>
            <a:r>
              <a:rPr lang="zh-CN" altLang="zh-CN" dirty="0"/>
              <a:t>灰色预测法的通用性较强，在一般的时间序列场合都可以使用，尤其适合那些规律性差且不清楚数据产生机理的情况。</a:t>
            </a:r>
            <a:endParaRPr lang="en-US" altLang="zh-CN" dirty="0"/>
          </a:p>
          <a:p>
            <a:pPr marL="0" indent="0">
              <a:buNone/>
            </a:pPr>
            <a:endParaRPr lang="zh-CN" altLang="zh-CN" dirty="0"/>
          </a:p>
          <a:p>
            <a:pPr marL="0" indent="0">
              <a:buNone/>
            </a:pPr>
            <a:r>
              <a:rPr lang="en-US" altLang="zh-CN" sz="2000" b="1" dirty="0">
                <a:solidFill>
                  <a:srgbClr val="000000"/>
                </a:solidFill>
              </a:rPr>
              <a:t>4.</a:t>
            </a:r>
            <a:r>
              <a:rPr lang="zh-CN" altLang="zh-CN" sz="2000" b="1" dirty="0"/>
              <a:t>灰色预测</a:t>
            </a:r>
            <a:r>
              <a:rPr lang="zh-CN" altLang="zh-CN" sz="2000" b="1" dirty="0">
                <a:solidFill>
                  <a:srgbClr val="000000"/>
                </a:solidFill>
              </a:rPr>
              <a:t>优</a:t>
            </a:r>
            <a:r>
              <a:rPr lang="zh-CN" altLang="en-US" sz="2000" b="1" dirty="0">
                <a:solidFill>
                  <a:srgbClr val="000000"/>
                </a:solidFill>
              </a:rPr>
              <a:t>缺点</a:t>
            </a:r>
            <a:endParaRPr lang="en-US" altLang="zh-CN" sz="2000" b="1" dirty="0">
              <a:solidFill>
                <a:srgbClr val="000000"/>
              </a:solidFill>
            </a:endParaRPr>
          </a:p>
          <a:p>
            <a:pPr marL="361950" indent="-361950"/>
            <a:r>
              <a:rPr lang="zh-CN" altLang="zh-CN" dirty="0"/>
              <a:t>灰色预测模型的优点是预测精度高，模型可检验，参数估计方法简单，对小数据集有很好的预测效果。</a:t>
            </a:r>
            <a:endParaRPr lang="en-US" altLang="zh-CN" dirty="0"/>
          </a:p>
          <a:p>
            <a:pPr marL="361950" indent="-361950"/>
            <a:r>
              <a:rPr lang="zh-CN" altLang="zh-CN" dirty="0"/>
              <a:t>缺点是对原始数据序列的光滑度要求很高，在原始数据列光滑度较差的情况下，灰色预测模型的预测精度不高甚至将无法通过检验，结果只能放弃使用灰色模型进行预测。</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了解灰色预测算法</a:t>
            </a:r>
            <a:endParaRPr lang="zh-CN" altLang="en-US" dirty="0">
              <a:ea typeface="宋体" panose="02010600030101010101" pitchFamily="2" charset="-122"/>
            </a:endParaRPr>
          </a:p>
        </p:txBody>
      </p:sp>
    </p:spTree>
    <p:extLst>
      <p:ext uri="{BB962C8B-B14F-4D97-AF65-F5344CB8AC3E}">
        <p14:creationId xmlns:p14="http://schemas.microsoft.com/office/powerpoint/2010/main" val="315803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 calcmode="lin" valueType="num">
                                      <p:cBhvr additive="base">
                                        <p:cTn id="1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a:xfrm>
            <a:off x="423818" y="1688542"/>
            <a:ext cx="11107601" cy="4616800"/>
          </a:xfrm>
        </p:spPr>
        <p:txBody>
          <a:bodyPr/>
          <a:lstStyle/>
          <a:p>
            <a:pPr marL="361950" indent="-361950"/>
            <a:r>
              <a:rPr lang="en-US" altLang="zh-CN" dirty="0"/>
              <a:t>SVR</a:t>
            </a:r>
            <a:r>
              <a:rPr lang="zh-CN" altLang="zh-CN" dirty="0"/>
              <a:t>在做拟合时采用了支持向量机的思想来对数据进行回归分析。给定训练数据集</a:t>
            </a:r>
            <a:endParaRPr lang="en-US" altLang="zh-CN" dirty="0"/>
          </a:p>
          <a:p>
            <a:pPr marL="0" indent="0">
              <a:buNone/>
            </a:pPr>
            <a:r>
              <a:rPr lang="en-US" altLang="zh-CN" dirty="0"/>
              <a:t>                                                                </a:t>
            </a:r>
            <a:r>
              <a:rPr lang="zh-CN" altLang="en-US" dirty="0"/>
              <a:t>，其中，                                             ，          ，                      。</a:t>
            </a:r>
            <a:r>
              <a:rPr lang="zh-CN" altLang="zh-CN" dirty="0"/>
              <a:t>对于样本</a:t>
            </a:r>
            <a:endParaRPr lang="en-US" altLang="zh-CN" dirty="0"/>
          </a:p>
          <a:p>
            <a:pPr marL="0" indent="0">
              <a:buNone/>
            </a:pPr>
            <a:r>
              <a:rPr lang="en-US" altLang="zh-CN" dirty="0"/>
              <a:t>                   </a:t>
            </a:r>
            <a:r>
              <a:rPr lang="zh-CN" altLang="en-US" dirty="0"/>
              <a:t>，</a:t>
            </a:r>
            <a:r>
              <a:rPr lang="zh-CN" altLang="zh-CN" dirty="0"/>
              <a:t>通常根据模型输出</a:t>
            </a:r>
            <a:r>
              <a:rPr lang="en-US" altLang="zh-CN" dirty="0"/>
              <a:t>          </a:t>
            </a:r>
            <a:r>
              <a:rPr lang="zh-CN" altLang="zh-CN" dirty="0"/>
              <a:t>与真实值</a:t>
            </a:r>
            <a:r>
              <a:rPr lang="en-US" altLang="zh-CN" dirty="0"/>
              <a:t>     </a:t>
            </a:r>
            <a:r>
              <a:rPr lang="zh-CN" altLang="zh-CN" dirty="0"/>
              <a:t>之间的差别来计算损失</a:t>
            </a:r>
            <a:r>
              <a:rPr lang="zh-CN" altLang="en-US" dirty="0"/>
              <a:t>，</a:t>
            </a:r>
            <a:r>
              <a:rPr lang="zh-CN" altLang="zh-CN" dirty="0"/>
              <a:t>当且仅当</a:t>
            </a:r>
            <a:r>
              <a:rPr lang="en-US" altLang="zh-CN" dirty="0"/>
              <a:t>                  </a:t>
            </a:r>
            <a:r>
              <a:rPr lang="zh-CN" altLang="zh-CN" dirty="0"/>
              <a:t>时，损失才为</a:t>
            </a:r>
            <a:endParaRPr lang="en-US" altLang="zh-CN" dirty="0"/>
          </a:p>
          <a:p>
            <a:pPr marL="0" indent="0">
              <a:buNone/>
            </a:pPr>
            <a:r>
              <a:rPr lang="en-US" altLang="zh-CN" dirty="0"/>
              <a:t>      </a:t>
            </a:r>
            <a:r>
              <a:rPr lang="zh-CN" altLang="zh-CN" dirty="0"/>
              <a:t>零。</a:t>
            </a:r>
            <a:endParaRPr lang="en-US" altLang="zh-CN"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了解</a:t>
            </a:r>
            <a:r>
              <a:rPr lang="en-US" altLang="zh-CN" dirty="0"/>
              <a:t>SVR</a:t>
            </a:r>
            <a:r>
              <a:rPr lang="zh-CN" altLang="zh-CN" dirty="0"/>
              <a:t>算法</a:t>
            </a:r>
            <a:endParaRPr lang="zh-CN" altLang="en-US" dirty="0">
              <a:ea typeface="宋体" panose="02010600030101010101" pitchFamily="2" charset="-122"/>
            </a:endParaRPr>
          </a:p>
        </p:txBody>
      </p:sp>
      <p:sp>
        <p:nvSpPr>
          <p:cNvPr id="22532" name="内容占位符 3">
            <a:extLst>
              <a:ext uri="{FF2B5EF4-FFF2-40B4-BE49-F238E27FC236}">
                <a16:creationId xmlns:a16="http://schemas.microsoft.com/office/drawing/2014/main" id="{BBE4E575-181C-4187-B0FE-0ADBD01C55AC}"/>
              </a:ext>
            </a:extLst>
          </p:cNvPr>
          <p:cNvSpPr>
            <a:spLocks noGrp="1"/>
          </p:cNvSpPr>
          <p:nvPr>
            <p:ph idx="10"/>
          </p:nvPr>
        </p:nvSpPr>
        <p:spPr/>
        <p:txBody>
          <a:bodyPr/>
          <a:lstStyle/>
          <a:p>
            <a:pPr marL="0" indent="0">
              <a:buNone/>
            </a:pPr>
            <a:r>
              <a:rPr lang="en-US" altLang="zh-CN" b="1" dirty="0">
                <a:solidFill>
                  <a:srgbClr val="000000"/>
                </a:solidFill>
              </a:rPr>
              <a:t>1</a:t>
            </a:r>
            <a:r>
              <a:rPr kumimoji="0" lang="en-US" altLang="zh-CN" b="1" dirty="0">
                <a:solidFill>
                  <a:srgbClr val="000000"/>
                </a:solidFill>
              </a:rPr>
              <a:t>. </a:t>
            </a:r>
            <a:r>
              <a:rPr lang="zh-CN" altLang="en-US" b="1" dirty="0">
                <a:solidFill>
                  <a:srgbClr val="000000"/>
                </a:solidFill>
              </a:rPr>
              <a:t>基本原理</a:t>
            </a:r>
            <a:endParaRPr kumimoji="0" lang="en-US" altLang="zh-CN" dirty="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4203654962"/>
              </p:ext>
            </p:extLst>
          </p:nvPr>
        </p:nvGraphicFramePr>
        <p:xfrm>
          <a:off x="850901" y="2229325"/>
          <a:ext cx="3362511" cy="375952"/>
        </p:xfrm>
        <a:graphic>
          <a:graphicData uri="http://schemas.openxmlformats.org/presentationml/2006/ole">
            <mc:AlternateContent xmlns:mc="http://schemas.openxmlformats.org/markup-compatibility/2006">
              <mc:Choice xmlns:v="urn:schemas-microsoft-com:vml" Requires="v">
                <p:oleObj spid="_x0000_s8848" r:id="rId3" imgW="1778000" imgH="241300" progId="Equation.DSMT4">
                  <p:embed/>
                </p:oleObj>
              </mc:Choice>
              <mc:Fallback>
                <p:oleObj r:id="rId3" imgW="1778000" imgH="241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901" y="2229325"/>
                        <a:ext cx="3362511" cy="375952"/>
                      </a:xfrm>
                      <a:prstGeom prst="rect">
                        <a:avLst/>
                      </a:prstGeom>
                      <a:noFill/>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405233147"/>
              </p:ext>
            </p:extLst>
          </p:nvPr>
        </p:nvGraphicFramePr>
        <p:xfrm>
          <a:off x="4998197" y="2221031"/>
          <a:ext cx="2622836" cy="363538"/>
        </p:xfrm>
        <a:graphic>
          <a:graphicData uri="http://schemas.openxmlformats.org/presentationml/2006/ole">
            <mc:AlternateContent xmlns:mc="http://schemas.openxmlformats.org/markup-compatibility/2006">
              <mc:Choice xmlns:v="urn:schemas-microsoft-com:vml" Requires="v">
                <p:oleObj spid="_x0000_s8849" r:id="rId5" imgW="1701800" imgH="228600" progId="Equation.DSMT4">
                  <p:embed/>
                </p:oleObj>
              </mc:Choice>
              <mc:Fallback>
                <p:oleObj r:id="rId5" imgW="17018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8197" y="2221031"/>
                        <a:ext cx="2622836" cy="363538"/>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54046800"/>
              </p:ext>
            </p:extLst>
          </p:nvPr>
        </p:nvGraphicFramePr>
        <p:xfrm>
          <a:off x="7812741" y="2224167"/>
          <a:ext cx="669476" cy="341570"/>
        </p:xfrm>
        <a:graphic>
          <a:graphicData uri="http://schemas.openxmlformats.org/presentationml/2006/ole">
            <mc:AlternateContent xmlns:mc="http://schemas.openxmlformats.org/markup-compatibility/2006">
              <mc:Choice xmlns:v="urn:schemas-microsoft-com:vml" Requires="v">
                <p:oleObj spid="_x0000_s8850" r:id="rId7" imgW="393529" imgH="203112" progId="Equation.DSMT4">
                  <p:embed/>
                </p:oleObj>
              </mc:Choice>
              <mc:Fallback>
                <p:oleObj r:id="rId7" imgW="393529" imgH="203112"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2741" y="2224167"/>
                        <a:ext cx="669476" cy="341570"/>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697682705"/>
              </p:ext>
            </p:extLst>
          </p:nvPr>
        </p:nvGraphicFramePr>
        <p:xfrm>
          <a:off x="8656341" y="2217537"/>
          <a:ext cx="1283732" cy="357456"/>
        </p:xfrm>
        <a:graphic>
          <a:graphicData uri="http://schemas.openxmlformats.org/presentationml/2006/ole">
            <mc:AlternateContent xmlns:mc="http://schemas.openxmlformats.org/markup-compatibility/2006">
              <mc:Choice xmlns:v="urn:schemas-microsoft-com:vml" Requires="v">
                <p:oleObj spid="_x0000_s8851" r:id="rId9" imgW="660113" imgH="177723" progId="Equation.DSMT4">
                  <p:embed/>
                </p:oleObj>
              </mc:Choice>
              <mc:Fallback>
                <p:oleObj r:id="rId9" imgW="660113" imgH="177723"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56341" y="2217537"/>
                        <a:ext cx="1283732" cy="357456"/>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313130469"/>
              </p:ext>
            </p:extLst>
          </p:nvPr>
        </p:nvGraphicFramePr>
        <p:xfrm>
          <a:off x="842109" y="2717128"/>
          <a:ext cx="765543" cy="338138"/>
        </p:xfrm>
        <a:graphic>
          <a:graphicData uri="http://schemas.openxmlformats.org/presentationml/2006/ole">
            <mc:AlternateContent xmlns:mc="http://schemas.openxmlformats.org/markup-compatibility/2006">
              <mc:Choice xmlns:v="urn:schemas-microsoft-com:vml" Requires="v">
                <p:oleObj spid="_x0000_s8852" r:id="rId11" imgW="431613" imgH="203112" progId="Equation.DSMT4">
                  <p:embed/>
                </p:oleObj>
              </mc:Choice>
              <mc:Fallback>
                <p:oleObj r:id="rId11" imgW="431613" imgH="203112"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2109" y="2717128"/>
                        <a:ext cx="765543" cy="338138"/>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757902071"/>
              </p:ext>
            </p:extLst>
          </p:nvPr>
        </p:nvGraphicFramePr>
        <p:xfrm>
          <a:off x="3654897" y="2733216"/>
          <a:ext cx="540931" cy="305957"/>
        </p:xfrm>
        <a:graphic>
          <a:graphicData uri="http://schemas.openxmlformats.org/presentationml/2006/ole">
            <mc:AlternateContent xmlns:mc="http://schemas.openxmlformats.org/markup-compatibility/2006">
              <mc:Choice xmlns:v="urn:schemas-microsoft-com:vml" Requires="v">
                <p:oleObj spid="_x0000_s8853" r:id="rId13" imgW="355292" imgH="203024" progId="Equation.DSMT4">
                  <p:embed/>
                </p:oleObj>
              </mc:Choice>
              <mc:Fallback>
                <p:oleObj r:id="rId13" imgW="355292" imgH="203024"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54897" y="2733216"/>
                        <a:ext cx="540931" cy="305957"/>
                      </a:xfrm>
                      <a:prstGeom prst="rect">
                        <a:avLst/>
                      </a:prstGeom>
                      <a:noFill/>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567176388"/>
              </p:ext>
            </p:extLst>
          </p:nvPr>
        </p:nvGraphicFramePr>
        <p:xfrm>
          <a:off x="5146472" y="2678052"/>
          <a:ext cx="287215" cy="394526"/>
        </p:xfrm>
        <a:graphic>
          <a:graphicData uri="http://schemas.openxmlformats.org/presentationml/2006/ole">
            <mc:AlternateContent xmlns:mc="http://schemas.openxmlformats.org/markup-compatibility/2006">
              <mc:Choice xmlns:v="urn:schemas-microsoft-com:vml" Requires="v">
                <p:oleObj spid="_x0000_s8854" r:id="rId15" imgW="152268" imgH="203024" progId="Equation.DSMT4">
                  <p:embed/>
                </p:oleObj>
              </mc:Choice>
              <mc:Fallback>
                <p:oleObj r:id="rId15" imgW="152268" imgH="203024"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46472" y="2678052"/>
                        <a:ext cx="287215" cy="394526"/>
                      </a:xfrm>
                      <a:prstGeom prst="rect">
                        <a:avLst/>
                      </a:prstGeom>
                      <a:noFill/>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640014836"/>
              </p:ext>
            </p:extLst>
          </p:nvPr>
        </p:nvGraphicFramePr>
        <p:xfrm>
          <a:off x="8885196" y="2727481"/>
          <a:ext cx="935811" cy="320484"/>
        </p:xfrm>
        <a:graphic>
          <a:graphicData uri="http://schemas.openxmlformats.org/presentationml/2006/ole">
            <mc:AlternateContent xmlns:mc="http://schemas.openxmlformats.org/markup-compatibility/2006">
              <mc:Choice xmlns:v="urn:schemas-microsoft-com:vml" Requires="v">
                <p:oleObj spid="_x0000_s8855" r:id="rId17" imgW="596641" imgH="203112" progId="Equation.DSMT4">
                  <p:embed/>
                </p:oleObj>
              </mc:Choice>
              <mc:Fallback>
                <p:oleObj r:id="rId17" imgW="596641" imgH="203112"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885196" y="2727481"/>
                        <a:ext cx="935811" cy="320484"/>
                      </a:xfrm>
                      <a:prstGeom prst="rect">
                        <a:avLst/>
                      </a:prstGeom>
                      <a:noFill/>
                    </p:spPr>
                  </p:pic>
                </p:oleObj>
              </mc:Fallback>
            </mc:AlternateContent>
          </a:graphicData>
        </a:graphic>
      </p:graphicFrame>
      <p:sp>
        <p:nvSpPr>
          <p:cNvPr id="22" name="Rectangle 2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3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537" name="Rectangle 4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539" name="Rectangle 4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541" name="Rectangle 4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6608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r>
              <a:rPr lang="en-US" altLang="zh-CN" dirty="0"/>
              <a:t>SVR</a:t>
            </a:r>
            <a:r>
              <a:rPr lang="zh-CN" altLang="zh-CN" dirty="0"/>
              <a:t>的基本思路为：允许</a:t>
            </a:r>
            <a:r>
              <a:rPr lang="en-US" altLang="zh-CN" dirty="0"/>
              <a:t>          </a:t>
            </a:r>
            <a:r>
              <a:rPr lang="zh-CN" altLang="en-US" dirty="0"/>
              <a:t>与      </a:t>
            </a:r>
            <a:r>
              <a:rPr lang="zh-CN" altLang="zh-CN" dirty="0"/>
              <a:t>之间最多有</a:t>
            </a:r>
            <a:r>
              <a:rPr lang="en-US" altLang="zh-CN" dirty="0">
                <a:sym typeface="Symbol" panose="05050102010706020507" pitchFamily="18" charset="2"/>
              </a:rPr>
              <a:t></a:t>
            </a:r>
            <a:r>
              <a:rPr lang="zh-CN" altLang="zh-CN" dirty="0"/>
              <a:t>的偏差。仅当</a:t>
            </a:r>
            <a:r>
              <a:rPr lang="en-US" altLang="zh-CN" dirty="0"/>
              <a:t>                           </a:t>
            </a:r>
            <a:r>
              <a:rPr lang="zh-CN" altLang="zh-CN" dirty="0"/>
              <a:t>时才计算损失。当</a:t>
            </a:r>
            <a:endParaRPr lang="en-US" altLang="zh-CN" dirty="0"/>
          </a:p>
          <a:p>
            <a:pPr marL="0" indent="0">
              <a:buNone/>
            </a:pPr>
            <a:r>
              <a:rPr lang="en-US" altLang="zh-CN" dirty="0"/>
              <a:t>                               </a:t>
            </a:r>
            <a:r>
              <a:rPr lang="zh-CN" altLang="zh-CN" dirty="0"/>
              <a:t>时，认为预测准确。用数学语言描述</a:t>
            </a:r>
            <a:r>
              <a:rPr lang="en-US" altLang="zh-CN" dirty="0"/>
              <a:t>SVR</a:t>
            </a:r>
            <a:r>
              <a:rPr lang="zh-CN" altLang="zh-CN" dirty="0"/>
              <a:t>问题如</a:t>
            </a:r>
            <a:r>
              <a:rPr lang="zh-CN" altLang="en-US" dirty="0"/>
              <a:t>下式。</a:t>
            </a:r>
            <a:endParaRPr lang="en-US" altLang="zh-CN" dirty="0"/>
          </a:p>
          <a:p>
            <a:endParaRPr lang="en-US" altLang="zh-CN" dirty="0"/>
          </a:p>
          <a:p>
            <a:endParaRPr lang="en-US" altLang="zh-CN" dirty="0"/>
          </a:p>
          <a:p>
            <a:r>
              <a:rPr lang="zh-CN" altLang="en-US" dirty="0"/>
              <a:t>其中，         ，   </a:t>
            </a:r>
            <a:r>
              <a:rPr lang="zh-CN" altLang="zh-CN" dirty="0"/>
              <a:t>为罚项系数，</a:t>
            </a:r>
            <a:r>
              <a:rPr lang="en-US" altLang="zh-CN" dirty="0"/>
              <a:t>    </a:t>
            </a:r>
            <a:r>
              <a:rPr lang="zh-CN" altLang="zh-CN" dirty="0"/>
              <a:t>为损失函数。</a:t>
            </a:r>
            <a:endParaRPr lang="en-US" altLang="zh-CN" dirty="0"/>
          </a:p>
          <a:p>
            <a:pPr marL="0" indent="0">
              <a:buNone/>
            </a:pPr>
            <a:endParaRPr lang="en-US" altLang="zh-CN" dirty="0"/>
          </a:p>
          <a:p>
            <a:endParaRPr lang="en-US" altLang="zh-CN" dirty="0"/>
          </a:p>
          <a:p>
            <a:pPr marL="0" indent="0">
              <a:buNone/>
            </a:pPr>
            <a:endParaRPr lang="zh-CN" altLang="zh-CN"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了解</a:t>
            </a:r>
            <a:r>
              <a:rPr lang="en-US" altLang="zh-CN" dirty="0"/>
              <a:t>SVR</a:t>
            </a:r>
            <a:r>
              <a:rPr lang="zh-CN" altLang="zh-CN" dirty="0"/>
              <a:t>算法</a:t>
            </a:r>
            <a:endParaRPr lang="zh-CN" altLang="en-US" dirty="0">
              <a:ea typeface="宋体" panose="02010600030101010101" pitchFamily="2"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1446534549"/>
              </p:ext>
            </p:extLst>
          </p:nvPr>
        </p:nvGraphicFramePr>
        <p:xfrm>
          <a:off x="3377596" y="1213658"/>
          <a:ext cx="572526" cy="323828"/>
        </p:xfrm>
        <a:graphic>
          <a:graphicData uri="http://schemas.openxmlformats.org/presentationml/2006/ole">
            <mc:AlternateContent xmlns:mc="http://schemas.openxmlformats.org/markup-compatibility/2006">
              <mc:Choice xmlns:v="urn:schemas-microsoft-com:vml" Requires="v">
                <p:oleObj spid="_x0000_s10383" r:id="rId3" imgW="355292" imgH="203024" progId="Equation.DSMT4">
                  <p:embed/>
                </p:oleObj>
              </mc:Choice>
              <mc:Fallback>
                <p:oleObj r:id="rId3" imgW="355292" imgH="203024" progId="Equation.DSMT4">
                  <p:embed/>
                  <p:pic>
                    <p:nvPicPr>
                      <p:cNvPr id="21" name="对象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7596" y="1213658"/>
                        <a:ext cx="572526" cy="323828"/>
                      </a:xfrm>
                      <a:prstGeom prst="rect">
                        <a:avLst/>
                      </a:prstGeom>
                      <a:noFill/>
                    </p:spPr>
                  </p:pic>
                </p:oleObj>
              </mc:Fallback>
            </mc:AlternateContent>
          </a:graphicData>
        </a:graphic>
      </p:graphicFrame>
      <p:sp>
        <p:nvSpPr>
          <p:cNvPr id="22" name="Rectangle 2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3387589100"/>
              </p:ext>
            </p:extLst>
          </p:nvPr>
        </p:nvGraphicFramePr>
        <p:xfrm>
          <a:off x="4232953" y="1170459"/>
          <a:ext cx="273902" cy="376238"/>
        </p:xfrm>
        <a:graphic>
          <a:graphicData uri="http://schemas.openxmlformats.org/presentationml/2006/ole">
            <mc:AlternateContent xmlns:mc="http://schemas.openxmlformats.org/markup-compatibility/2006">
              <mc:Choice xmlns:v="urn:schemas-microsoft-com:vml" Requires="v">
                <p:oleObj spid="_x0000_s10384" r:id="rId5" imgW="152268" imgH="203024" progId="Equation.DSMT4">
                  <p:embed/>
                </p:oleObj>
              </mc:Choice>
              <mc:Fallback>
                <p:oleObj r:id="rId5" imgW="152268" imgH="203024" progId="Equation.DSMT4">
                  <p:embed/>
                  <p:pic>
                    <p:nvPicPr>
                      <p:cNvPr id="23" name="对象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2953" y="1170459"/>
                        <a:ext cx="273902" cy="376238"/>
                      </a:xfrm>
                      <a:prstGeom prst="rect">
                        <a:avLst/>
                      </a:prstGeom>
                      <a:noFill/>
                    </p:spPr>
                  </p:pic>
                </p:oleObj>
              </mc:Fallback>
            </mc:AlternateContent>
          </a:graphicData>
        </a:graphic>
      </p:graphicFrame>
      <p:sp>
        <p:nvSpPr>
          <p:cNvPr id="25"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2575788392"/>
              </p:ext>
            </p:extLst>
          </p:nvPr>
        </p:nvGraphicFramePr>
        <p:xfrm>
          <a:off x="7185700" y="1216143"/>
          <a:ext cx="1479689" cy="338138"/>
        </p:xfrm>
        <a:graphic>
          <a:graphicData uri="http://schemas.openxmlformats.org/presentationml/2006/ole">
            <mc:AlternateContent xmlns:mc="http://schemas.openxmlformats.org/markup-compatibility/2006">
              <mc:Choice xmlns:v="urn:schemas-microsoft-com:vml" Requires="v">
                <p:oleObj spid="_x0000_s10385" r:id="rId7" imgW="876300" imgH="203200" progId="Equation.DSMT4">
                  <p:embed/>
                </p:oleObj>
              </mc:Choice>
              <mc:Fallback>
                <p:oleObj r:id="rId7" imgW="876300" imgH="203200" progId="Equation.DSMT4">
                  <p:embed/>
                  <p:pic>
                    <p:nvPicPr>
                      <p:cNvPr id="26" name="对象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85700" y="1216143"/>
                        <a:ext cx="1479689" cy="338138"/>
                      </a:xfrm>
                      <a:prstGeom prst="rect">
                        <a:avLst/>
                      </a:prstGeom>
                      <a:noFill/>
                    </p:spPr>
                  </p:pic>
                </p:oleObj>
              </mc:Fallback>
            </mc:AlternateContent>
          </a:graphicData>
        </a:graphic>
      </p:graphicFrame>
      <p:sp>
        <p:nvSpPr>
          <p:cNvPr id="27"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28" name="对象 27"/>
              <p:cNvSpPr txBox="1"/>
              <p:nvPr/>
            </p:nvSpPr>
            <p:spPr bwMode="auto">
              <a:xfrm>
                <a:off x="798513" y="1671638"/>
                <a:ext cx="1435100" cy="363537"/>
              </a:xfrm>
              <a:prstGeom prst="rect">
                <a:avLst/>
              </a:prstGeom>
              <a:noFill/>
            </p:spPr>
            <p:txBody>
              <a:bodyPr>
                <a:normAutofit fontScale="77500" lnSpcReduction="20000"/>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x</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𝑖</m:t>
                              </m:r>
                            </m:sub>
                          </m:sSub>
                        </m:e>
                      </m:d>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𝜀</m:t>
                      </m:r>
                    </m:oMath>
                  </m:oMathPara>
                </a14:m>
                <a:endParaRPr lang="zh-CN" altLang="en-US"/>
              </a:p>
            </p:txBody>
          </p:sp>
        </mc:Choice>
        <mc:Fallback xmlns="">
          <p:sp>
            <p:nvSpPr>
              <p:cNvPr id="28" name="对象 27"/>
              <p:cNvSpPr txBox="1">
                <a:spLocks noRot="1" noChangeAspect="1" noMove="1" noResize="1" noEditPoints="1" noAdjustHandles="1" noChangeArrowheads="1" noChangeShapeType="1" noTextEdit="1"/>
              </p:cNvSpPr>
              <p:nvPr/>
            </p:nvSpPr>
            <p:spPr bwMode="auto">
              <a:xfrm>
                <a:off x="798513" y="1671638"/>
                <a:ext cx="1435100" cy="363537"/>
              </a:xfrm>
              <a:prstGeom prst="rect">
                <a:avLst/>
              </a:prstGeom>
              <a:blipFill>
                <a:blip r:embed="rId9"/>
                <a:stretch>
                  <a:fillRect/>
                </a:stretch>
              </a:blipFill>
            </p:spPr>
            <p:txBody>
              <a:bodyPr/>
              <a:lstStyle/>
              <a:p>
                <a:r>
                  <a:rPr lang="zh-CN" altLang="en-US">
                    <a:noFill/>
                  </a:rPr>
                  <a:t> </a:t>
                </a:r>
              </a:p>
            </p:txBody>
          </p:sp>
        </mc:Fallback>
      </mc:AlternateContent>
      <p:sp>
        <p:nvSpPr>
          <p:cNvPr id="29" name="Rectangle 3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p:cNvGraphicFramePr>
            <a:graphicFrameLocks noChangeAspect="1"/>
          </p:cNvGraphicFramePr>
          <p:nvPr>
            <p:extLst>
              <p:ext uri="{D42A27DB-BD31-4B8C-83A1-F6EECF244321}">
                <p14:modId xmlns:p14="http://schemas.microsoft.com/office/powerpoint/2010/main" val="2954249727"/>
              </p:ext>
            </p:extLst>
          </p:nvPr>
        </p:nvGraphicFramePr>
        <p:xfrm>
          <a:off x="4440928" y="2111771"/>
          <a:ext cx="3310143" cy="717429"/>
        </p:xfrm>
        <a:graphic>
          <a:graphicData uri="http://schemas.openxmlformats.org/presentationml/2006/ole">
            <mc:AlternateContent xmlns:mc="http://schemas.openxmlformats.org/markup-compatibility/2006">
              <mc:Choice xmlns:v="urn:schemas-microsoft-com:vml" Requires="v">
                <p:oleObj spid="_x0000_s10386" r:id="rId10" imgW="1904174" imgH="406224" progId="Equation.DSMT4">
                  <p:embed/>
                </p:oleObj>
              </mc:Choice>
              <mc:Fallback>
                <p:oleObj r:id="rId10" imgW="1904174" imgH="406224" progId="Equation.DSMT4">
                  <p:embed/>
                  <p:pic>
                    <p:nvPicPr>
                      <p:cNvPr id="30" name="对象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0928" y="2111771"/>
                        <a:ext cx="3310143" cy="717429"/>
                      </a:xfrm>
                      <a:prstGeom prst="rect">
                        <a:avLst/>
                      </a:prstGeom>
                      <a:noFill/>
                    </p:spPr>
                  </p:pic>
                </p:oleObj>
              </mc:Fallback>
            </mc:AlternateContent>
          </a:graphicData>
        </a:graphic>
      </p:graphicFrame>
      <p:sp>
        <p:nvSpPr>
          <p:cNvPr id="22537" name="Rectangle 4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538" name="对象 22537"/>
          <p:cNvGraphicFramePr>
            <a:graphicFrameLocks noChangeAspect="1"/>
          </p:cNvGraphicFramePr>
          <p:nvPr>
            <p:extLst>
              <p:ext uri="{D42A27DB-BD31-4B8C-83A1-F6EECF244321}">
                <p14:modId xmlns:p14="http://schemas.microsoft.com/office/powerpoint/2010/main" val="1750907254"/>
              </p:ext>
            </p:extLst>
          </p:nvPr>
        </p:nvGraphicFramePr>
        <p:xfrm>
          <a:off x="1515613" y="3112548"/>
          <a:ext cx="557309" cy="290003"/>
        </p:xfrm>
        <a:graphic>
          <a:graphicData uri="http://schemas.openxmlformats.org/presentationml/2006/ole">
            <mc:AlternateContent xmlns:mc="http://schemas.openxmlformats.org/markup-compatibility/2006">
              <mc:Choice xmlns:v="urn:schemas-microsoft-com:vml" Requires="v">
                <p:oleObj spid="_x0000_s10387" r:id="rId12" imgW="355138" imgH="177569" progId="Equation.DSMT4">
                  <p:embed/>
                </p:oleObj>
              </mc:Choice>
              <mc:Fallback>
                <p:oleObj r:id="rId12" imgW="355138" imgH="177569" progId="Equation.DSMT4">
                  <p:embed/>
                  <p:pic>
                    <p:nvPicPr>
                      <p:cNvPr id="22538" name="对象 225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15613" y="3112548"/>
                        <a:ext cx="557309" cy="290003"/>
                      </a:xfrm>
                      <a:prstGeom prst="rect">
                        <a:avLst/>
                      </a:prstGeom>
                      <a:noFill/>
                    </p:spPr>
                  </p:pic>
                </p:oleObj>
              </mc:Fallback>
            </mc:AlternateContent>
          </a:graphicData>
        </a:graphic>
      </p:graphicFrame>
      <p:sp>
        <p:nvSpPr>
          <p:cNvPr id="22539" name="Rectangle 4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540" name="对象 22539"/>
          <p:cNvGraphicFramePr>
            <a:graphicFrameLocks noChangeAspect="1"/>
          </p:cNvGraphicFramePr>
          <p:nvPr>
            <p:extLst>
              <p:ext uri="{D42A27DB-BD31-4B8C-83A1-F6EECF244321}">
                <p14:modId xmlns:p14="http://schemas.microsoft.com/office/powerpoint/2010/main" val="921521111"/>
              </p:ext>
            </p:extLst>
          </p:nvPr>
        </p:nvGraphicFramePr>
        <p:xfrm>
          <a:off x="2233163" y="3094875"/>
          <a:ext cx="261290" cy="290003"/>
        </p:xfrm>
        <a:graphic>
          <a:graphicData uri="http://schemas.openxmlformats.org/presentationml/2006/ole">
            <mc:AlternateContent xmlns:mc="http://schemas.openxmlformats.org/markup-compatibility/2006">
              <mc:Choice xmlns:v="urn:schemas-microsoft-com:vml" Requires="v">
                <p:oleObj spid="_x0000_s10388" r:id="rId14" imgW="139579" imgH="164957" progId="Equation.DSMT4">
                  <p:embed/>
                </p:oleObj>
              </mc:Choice>
              <mc:Fallback>
                <p:oleObj r:id="rId14" imgW="139579" imgH="164957" progId="Equation.DSMT4">
                  <p:embed/>
                  <p:pic>
                    <p:nvPicPr>
                      <p:cNvPr id="22540" name="对象 225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33163" y="3094875"/>
                        <a:ext cx="261290" cy="290003"/>
                      </a:xfrm>
                      <a:prstGeom prst="rect">
                        <a:avLst/>
                      </a:prstGeom>
                      <a:noFill/>
                    </p:spPr>
                  </p:pic>
                </p:oleObj>
              </mc:Fallback>
            </mc:AlternateContent>
          </a:graphicData>
        </a:graphic>
      </p:graphicFrame>
      <p:sp>
        <p:nvSpPr>
          <p:cNvPr id="22541" name="Rectangle 4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542" name="对象 22541"/>
          <p:cNvGraphicFramePr>
            <a:graphicFrameLocks noChangeAspect="1"/>
          </p:cNvGraphicFramePr>
          <p:nvPr>
            <p:extLst>
              <p:ext uri="{D42A27DB-BD31-4B8C-83A1-F6EECF244321}">
                <p14:modId xmlns:p14="http://schemas.microsoft.com/office/powerpoint/2010/main" val="4222049887"/>
              </p:ext>
            </p:extLst>
          </p:nvPr>
        </p:nvGraphicFramePr>
        <p:xfrm>
          <a:off x="3804321" y="3086100"/>
          <a:ext cx="273845" cy="342900"/>
        </p:xfrm>
        <a:graphic>
          <a:graphicData uri="http://schemas.openxmlformats.org/presentationml/2006/ole">
            <mc:AlternateContent xmlns:mc="http://schemas.openxmlformats.org/markup-compatibility/2006">
              <mc:Choice xmlns:v="urn:schemas-microsoft-com:vml" Requires="v">
                <p:oleObj spid="_x0000_s10389" r:id="rId16" imgW="177646" imgH="228402" progId="Equation.DSMT4">
                  <p:embed/>
                </p:oleObj>
              </mc:Choice>
              <mc:Fallback>
                <p:oleObj r:id="rId16" imgW="177646" imgH="228402" progId="Equation.DSMT4">
                  <p:embed/>
                  <p:pic>
                    <p:nvPicPr>
                      <p:cNvPr id="22542" name="对象 2254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04321" y="3086100"/>
                        <a:ext cx="273845" cy="342900"/>
                      </a:xfrm>
                      <a:prstGeom prst="rect">
                        <a:avLst/>
                      </a:prstGeom>
                      <a:noFill/>
                    </p:spPr>
                  </p:pic>
                </p:oleObj>
              </mc:Fallback>
            </mc:AlternateContent>
          </a:graphicData>
        </a:graphic>
      </p:graphicFrame>
    </p:spTree>
    <p:extLst>
      <p:ext uri="{BB962C8B-B14F-4D97-AF65-F5344CB8AC3E}">
        <p14:creationId xmlns:p14="http://schemas.microsoft.com/office/powerpoint/2010/main" val="411338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lvl="0" indent="-363600">
              <a:defRPr/>
            </a:pPr>
            <a:r>
              <a:rPr lang="zh-CN" altLang="zh-CN" dirty="0"/>
              <a:t>企业所得税是国家对境内的企业和其他取得收入的组织的生产经营所得和其他所得征收的一种所得税</a:t>
            </a:r>
            <a:r>
              <a:rPr lang="zh-CN" altLang="en-US" dirty="0"/>
              <a:t>。</a:t>
            </a:r>
            <a:endParaRPr lang="en-US" altLang="zh-CN" dirty="0"/>
          </a:p>
          <a:p>
            <a:pPr indent="-363600">
              <a:defRPr/>
            </a:pPr>
            <a:r>
              <a:rPr lang="zh-CN" altLang="zh-CN" dirty="0"/>
              <a:t>企业所得税在组织财政收入、促进社会经济发展、实施宏观调控等方面具有重要的作用</a:t>
            </a:r>
            <a:r>
              <a:rPr lang="zh-CN" altLang="en-US" dirty="0"/>
              <a:t>，</a:t>
            </a:r>
            <a:r>
              <a:rPr lang="zh-CN" altLang="zh-CN" dirty="0"/>
              <a:t>主要体现在以下两个方面</a:t>
            </a:r>
            <a:r>
              <a:rPr lang="zh-CN" altLang="en-US" dirty="0"/>
              <a:t>。</a:t>
            </a:r>
            <a:endParaRPr lang="en-US" altLang="zh-CN" b="1" dirty="0"/>
          </a:p>
          <a:p>
            <a:pPr marL="720000" lvl="0" indent="-363600">
              <a:spcBef>
                <a:spcPts val="900"/>
              </a:spcBef>
              <a:buFont typeface="Arial" panose="020B0604020202020204" pitchFamily="34" charset="0"/>
              <a:buChar char="•"/>
              <a:defRPr/>
            </a:pPr>
            <a:r>
              <a:rPr lang="zh-CN" altLang="zh-CN" b="1" dirty="0"/>
              <a:t>财政收入作用</a:t>
            </a:r>
            <a:r>
              <a:rPr lang="zh-CN" altLang="en-US" b="1" dirty="0"/>
              <a:t>：</a:t>
            </a:r>
            <a:r>
              <a:rPr lang="zh-CN" altLang="zh-CN" dirty="0"/>
              <a:t>企业所得税是国家第二大主体税种，对国家税收收入作用非常重要。</a:t>
            </a:r>
          </a:p>
          <a:p>
            <a:pPr marL="720000">
              <a:spcBef>
                <a:spcPts val="900"/>
              </a:spcBef>
              <a:buFont typeface="Arial" panose="020B0604020202020204" pitchFamily="34" charset="0"/>
              <a:buChar char="•"/>
              <a:defRPr/>
            </a:pPr>
            <a:r>
              <a:rPr lang="zh-CN" altLang="zh-CN" b="1" dirty="0"/>
              <a:t>宏观调控作用</a:t>
            </a:r>
            <a:r>
              <a:rPr lang="zh-CN" altLang="en-US" b="1" dirty="0"/>
              <a:t>：</a:t>
            </a:r>
            <a:r>
              <a:rPr lang="zh-CN" altLang="zh-CN" dirty="0"/>
              <a:t>企业所得税是国家实施税收优惠政策的最主要的税种，有减免税降低税率、加计扣除、加速折旧、投资抵免、减计收入等众多的税收优惠措施，是贯彻国家产业政策和社会政策，实施宏观调控的主要政策工具。</a:t>
            </a:r>
            <a:endParaRPr lang="zh-CN" altLang="en-US" dirty="0"/>
          </a:p>
          <a:p>
            <a:r>
              <a:rPr lang="zh-CN" altLang="zh-CN" dirty="0"/>
              <a:t>为了对政府进行宏观调控，以及各项政策的制定，需要根据</a:t>
            </a:r>
            <a:r>
              <a:rPr lang="en-US" altLang="zh-CN" dirty="0"/>
              <a:t>2005</a:t>
            </a:r>
            <a:r>
              <a:rPr lang="zh-CN" altLang="zh-CN" dirty="0"/>
              <a:t>年</a:t>
            </a:r>
            <a:r>
              <a:rPr lang="en-US" altLang="zh-CN" dirty="0"/>
              <a:t>~2019</a:t>
            </a:r>
            <a:r>
              <a:rPr lang="zh-CN" altLang="zh-CN" dirty="0"/>
              <a:t>年的企业所得税收入预测</a:t>
            </a:r>
            <a:r>
              <a:rPr lang="en-US" altLang="zh-CN" dirty="0"/>
              <a:t>2020</a:t>
            </a:r>
            <a:r>
              <a:rPr lang="zh-CN" altLang="zh-CN" dirty="0"/>
              <a:t>、</a:t>
            </a:r>
            <a:r>
              <a:rPr lang="en-US" altLang="zh-CN" dirty="0"/>
              <a:t>2021</a:t>
            </a:r>
            <a:r>
              <a:rPr lang="zh-CN" altLang="zh-CN" dirty="0"/>
              <a:t>年的所得税值，同时需对预测模型进行检验以确保模型的可信度</a:t>
            </a:r>
            <a:r>
              <a:rPr lang="zh-CN" altLang="en-US" dirty="0"/>
              <a:t>。</a:t>
            </a:r>
            <a:endParaRPr lang="en-US" altLang="zh-CN"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分析企业所得税预测</a:t>
            </a:r>
            <a:r>
              <a:rPr lang="zh-CN" altLang="en-US" dirty="0"/>
              <a:t>背景</a:t>
            </a:r>
            <a:endParaRPr lang="zh-CN" altLang="en-US" dirty="0">
              <a:ea typeface="宋体" panose="02010600030101010101" pitchFamily="2" charset="-122"/>
            </a:endParaRPr>
          </a:p>
        </p:txBody>
      </p:sp>
      <p:sp>
        <p:nvSpPr>
          <p:cNvPr id="22532" name="内容占位符 3">
            <a:extLst>
              <a:ext uri="{FF2B5EF4-FFF2-40B4-BE49-F238E27FC236}">
                <a16:creationId xmlns:a16="http://schemas.microsoft.com/office/drawing/2014/main" id="{BBE4E575-181C-4187-B0FE-0ADBD01C55AC}"/>
              </a:ext>
            </a:extLst>
          </p:cNvPr>
          <p:cNvSpPr>
            <a:spLocks noGrp="1"/>
          </p:cNvSpPr>
          <p:nvPr>
            <p:ph idx="10"/>
          </p:nvPr>
        </p:nvSpPr>
        <p:spPr/>
        <p:txBody>
          <a:bodyPr/>
          <a:lstStyle/>
          <a:p>
            <a:r>
              <a:rPr kumimoji="0" lang="en-US" altLang="zh-CN" b="1" dirty="0">
                <a:solidFill>
                  <a:srgbClr val="000000"/>
                </a:solidFill>
              </a:rPr>
              <a:t>1. </a:t>
            </a:r>
            <a:r>
              <a:rPr lang="zh-CN" altLang="zh-CN" b="1" dirty="0"/>
              <a:t>企业所得税简介和</a:t>
            </a:r>
            <a:r>
              <a:rPr lang="zh-CN" altLang="en-US" b="1" dirty="0"/>
              <a:t>需求</a:t>
            </a:r>
            <a:endParaRPr kumimoji="0" lang="en-US" altLang="zh-CN" dirty="0">
              <a:solidFill>
                <a:srgbClr val="000000"/>
              </a:solidFill>
            </a:endParaRPr>
          </a:p>
        </p:txBody>
      </p:sp>
    </p:spTree>
    <p:extLst>
      <p:ext uri="{BB962C8B-B14F-4D97-AF65-F5344CB8AC3E}">
        <p14:creationId xmlns:p14="http://schemas.microsoft.com/office/powerpoint/2010/main" val="95555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2530">
                                            <p:txEl>
                                              <p:pRg st="2" end="2"/>
                                            </p:txEl>
                                          </p:spTgt>
                                        </p:tgtEl>
                                        <p:attrNameLst>
                                          <p:attrName>style.visibility</p:attrName>
                                        </p:attrNameLst>
                                      </p:cBhvr>
                                      <p:to>
                                        <p:strVal val="visible"/>
                                      </p:to>
                                    </p:set>
                                    <p:animEffect transition="in" filter="circle(in)">
                                      <p:cBhvr>
                                        <p:cTn id="7" dur="2000"/>
                                        <p:tgtEl>
                                          <p:spTgt spid="22530">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2530">
                                            <p:txEl>
                                              <p:pRg st="3" end="3"/>
                                            </p:txEl>
                                          </p:spTgt>
                                        </p:tgtEl>
                                        <p:attrNameLst>
                                          <p:attrName>style.visibility</p:attrName>
                                        </p:attrNameLst>
                                      </p:cBhvr>
                                      <p:to>
                                        <p:strVal val="visible"/>
                                      </p:to>
                                    </p:set>
                                    <p:animEffect transition="in" filter="circle(in)">
                                      <p:cBhvr>
                                        <p:cTn id="10" dur="2000"/>
                                        <p:tgtEl>
                                          <p:spTgt spid="22530">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2530">
                                            <p:txEl>
                                              <p:pRg st="4" end="4"/>
                                            </p:txEl>
                                          </p:spTgt>
                                        </p:tgtEl>
                                        <p:attrNameLst>
                                          <p:attrName>style.visibility</p:attrName>
                                        </p:attrNameLst>
                                      </p:cBhvr>
                                      <p:to>
                                        <p:strVal val="visible"/>
                                      </p:to>
                                    </p:set>
                                    <p:anim calcmode="lin" valueType="num">
                                      <p:cBhvr additive="base">
                                        <p:cTn id="15" dur="500" fill="hold"/>
                                        <p:tgtEl>
                                          <p:spTgt spid="22530">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53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r>
              <a:rPr lang="zh-CN" altLang="zh-CN" dirty="0"/>
              <a:t>由于支持向量机拥有完善的理论基础和良好的特性，所以人们对其进行了广泛的研究和应用，涉及分类、回归、聚类、时间序列分析、异常点检测等诸多方面</a:t>
            </a:r>
            <a:r>
              <a:rPr lang="zh-CN" altLang="en-US" dirty="0"/>
              <a:t>。</a:t>
            </a:r>
            <a:endParaRPr lang="en-US" altLang="zh-CN" dirty="0"/>
          </a:p>
          <a:p>
            <a:r>
              <a:rPr lang="zh-CN" altLang="zh-CN" dirty="0"/>
              <a:t>具体的研究内容包括统计学习理论基础、各种模型的建立、相应优化算法的改进和实际应用。</a:t>
            </a:r>
            <a:endParaRPr lang="en-US" altLang="zh-CN" dirty="0"/>
          </a:p>
          <a:p>
            <a:r>
              <a:rPr lang="en-US" altLang="zh-CN" dirty="0"/>
              <a:t>SVR</a:t>
            </a:r>
            <a:r>
              <a:rPr lang="zh-CN" altLang="zh-CN" dirty="0"/>
              <a:t>算法也在这些研究中得到了发展和逐步完善，已有许多富有成果的研究工作。</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了解</a:t>
            </a:r>
            <a:r>
              <a:rPr lang="en-US" altLang="zh-CN" dirty="0"/>
              <a:t>SVR</a:t>
            </a:r>
            <a:r>
              <a:rPr lang="zh-CN" altLang="zh-CN" dirty="0"/>
              <a:t>算法</a:t>
            </a:r>
            <a:endParaRPr lang="zh-CN" altLang="en-US" dirty="0">
              <a:ea typeface="宋体" panose="02010600030101010101" pitchFamily="2" charset="-122"/>
            </a:endParaRPr>
          </a:p>
        </p:txBody>
      </p:sp>
      <p:sp>
        <p:nvSpPr>
          <p:cNvPr id="22532" name="内容占位符 3">
            <a:extLst>
              <a:ext uri="{FF2B5EF4-FFF2-40B4-BE49-F238E27FC236}">
                <a16:creationId xmlns:a16="http://schemas.microsoft.com/office/drawing/2014/main" id="{BBE4E575-181C-4187-B0FE-0ADBD01C55AC}"/>
              </a:ext>
            </a:extLst>
          </p:cNvPr>
          <p:cNvSpPr>
            <a:spLocks noGrp="1"/>
          </p:cNvSpPr>
          <p:nvPr>
            <p:ph idx="10"/>
          </p:nvPr>
        </p:nvSpPr>
        <p:spPr/>
        <p:txBody>
          <a:bodyPr/>
          <a:lstStyle/>
          <a:p>
            <a:pPr marL="0" indent="0">
              <a:buNone/>
            </a:pPr>
            <a:r>
              <a:rPr lang="en-US" altLang="zh-CN" b="1" dirty="0">
                <a:solidFill>
                  <a:srgbClr val="000000"/>
                </a:solidFill>
              </a:rPr>
              <a:t>2</a:t>
            </a:r>
            <a:r>
              <a:rPr kumimoji="0" lang="en-US" altLang="zh-CN" b="1" dirty="0">
                <a:solidFill>
                  <a:srgbClr val="000000"/>
                </a:solidFill>
              </a:rPr>
              <a:t>. </a:t>
            </a:r>
            <a:r>
              <a:rPr lang="zh-CN" altLang="en-US" b="1" dirty="0">
                <a:solidFill>
                  <a:srgbClr val="000000"/>
                </a:solidFill>
              </a:rPr>
              <a:t>适用场景</a:t>
            </a:r>
            <a:endParaRPr kumimoji="0" lang="en-US" altLang="zh-CN" dirty="0">
              <a:solidFill>
                <a:srgbClr val="000000"/>
              </a:solidFill>
            </a:endParaRPr>
          </a:p>
        </p:txBody>
      </p:sp>
    </p:spTree>
    <p:extLst>
      <p:ext uri="{BB962C8B-B14F-4D97-AF65-F5344CB8AC3E}">
        <p14:creationId xmlns:p14="http://schemas.microsoft.com/office/powerpoint/2010/main" val="357316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additive="base">
                                        <p:cTn id="7"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0">
                                            <p:txEl>
                                              <p:pRg st="1" end="1"/>
                                            </p:txEl>
                                          </p:spTgt>
                                        </p:tgtEl>
                                        <p:attrNameLst>
                                          <p:attrName>style.visibility</p:attrName>
                                        </p:attrNameLst>
                                      </p:cBhvr>
                                      <p:to>
                                        <p:strVal val="visible"/>
                                      </p:to>
                                    </p:set>
                                    <p:anim calcmode="lin" valueType="num">
                                      <p:cBhvr additive="base">
                                        <p:cTn id="11" dur="500" fill="hold"/>
                                        <p:tgtEl>
                                          <p:spTgt spid="225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30">
                                            <p:txEl>
                                              <p:pRg st="2" end="2"/>
                                            </p:txEl>
                                          </p:spTgt>
                                        </p:tgtEl>
                                        <p:attrNameLst>
                                          <p:attrName>style.visibility</p:attrName>
                                        </p:attrNameLst>
                                      </p:cBhvr>
                                      <p:to>
                                        <p:strVal val="visible"/>
                                      </p:to>
                                    </p:set>
                                    <p:anim calcmode="lin" valueType="num">
                                      <p:cBhvr additive="base">
                                        <p:cTn id="15" dur="500" fill="hold"/>
                                        <p:tgtEl>
                                          <p:spTgt spid="225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53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a:xfrm>
            <a:off x="423818" y="1688542"/>
            <a:ext cx="11107601" cy="4616800"/>
          </a:xfrm>
        </p:spPr>
        <p:txBody>
          <a:bodyPr/>
          <a:lstStyle/>
          <a:p>
            <a:pPr marL="361950" indent="-361950"/>
            <a:r>
              <a:rPr lang="zh-CN" altLang="zh-CN" dirty="0"/>
              <a:t>相比较于其他方法，</a:t>
            </a:r>
            <a:r>
              <a:rPr lang="en-US" altLang="zh-CN" dirty="0"/>
              <a:t>SVR</a:t>
            </a:r>
            <a:r>
              <a:rPr lang="zh-CN" altLang="zh-CN" dirty="0"/>
              <a:t>算法的优点是</a:t>
            </a:r>
            <a:r>
              <a:rPr lang="zh-CN" altLang="en-US" dirty="0"/>
              <a:t>。</a:t>
            </a:r>
            <a:endParaRPr lang="en-US" altLang="zh-CN" dirty="0"/>
          </a:p>
          <a:p>
            <a:pPr marL="720000">
              <a:spcBef>
                <a:spcPts val="900"/>
              </a:spcBef>
              <a:buFont typeface="Arial" panose="020B0604020202020204" pitchFamily="34" charset="0"/>
              <a:buChar char="•"/>
            </a:pPr>
            <a:r>
              <a:rPr lang="zh-CN" altLang="zh-CN" dirty="0"/>
              <a:t>不仅适用于线性模型，而且对于数据和特征之间的非线性关系也能很好抓住</a:t>
            </a:r>
            <a:r>
              <a:rPr lang="zh-CN" altLang="en-US" dirty="0"/>
              <a:t>。</a:t>
            </a:r>
            <a:endParaRPr lang="en-US" altLang="zh-CN" dirty="0"/>
          </a:p>
          <a:p>
            <a:pPr marL="720000">
              <a:spcBef>
                <a:spcPts val="900"/>
              </a:spcBef>
              <a:buFont typeface="Arial" panose="020B0604020202020204" pitchFamily="34" charset="0"/>
              <a:buChar char="•"/>
            </a:pPr>
            <a:r>
              <a:rPr lang="zh-CN" altLang="zh-CN" dirty="0"/>
              <a:t>不需要担心多重共线性问题，可以避免局部极小化问题，提高泛化性能，解决高维问题</a:t>
            </a:r>
            <a:r>
              <a:rPr lang="zh-CN" altLang="en-US" dirty="0"/>
              <a:t>。</a:t>
            </a:r>
            <a:endParaRPr lang="en-US" altLang="zh-CN" dirty="0"/>
          </a:p>
          <a:p>
            <a:pPr marL="720000">
              <a:spcBef>
                <a:spcPts val="900"/>
              </a:spcBef>
              <a:buFont typeface="Arial" panose="020B0604020202020204" pitchFamily="34" charset="0"/>
              <a:buChar char="•"/>
            </a:pPr>
            <a:r>
              <a:rPr lang="zh-CN" altLang="zh-CN" dirty="0"/>
              <a:t>虽然不会在过程中直接排除异常点，但是会使得由异常点引起的偏差更小。</a:t>
            </a:r>
            <a:endParaRPr lang="en-US" altLang="zh-CN" dirty="0"/>
          </a:p>
          <a:p>
            <a:pPr marL="361950" indent="-361950"/>
            <a:r>
              <a:rPr lang="zh-CN" altLang="zh-CN" dirty="0"/>
              <a:t>缺点是计算复杂度高，当面临数据量大时，计算耗时长。</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了解</a:t>
            </a:r>
            <a:r>
              <a:rPr lang="en-US" altLang="zh-CN" dirty="0"/>
              <a:t>SVR</a:t>
            </a:r>
            <a:r>
              <a:rPr lang="zh-CN" altLang="zh-CN" dirty="0"/>
              <a:t>算法</a:t>
            </a:r>
            <a:endParaRPr lang="zh-CN" altLang="en-US" dirty="0">
              <a:ea typeface="宋体" panose="02010600030101010101" pitchFamily="2" charset="-122"/>
            </a:endParaRPr>
          </a:p>
        </p:txBody>
      </p:sp>
      <p:sp>
        <p:nvSpPr>
          <p:cNvPr id="22532" name="内容占位符 3">
            <a:extLst>
              <a:ext uri="{FF2B5EF4-FFF2-40B4-BE49-F238E27FC236}">
                <a16:creationId xmlns:a16="http://schemas.microsoft.com/office/drawing/2014/main" id="{BBE4E575-181C-4187-B0FE-0ADBD01C55AC}"/>
              </a:ext>
            </a:extLst>
          </p:cNvPr>
          <p:cNvSpPr>
            <a:spLocks noGrp="1"/>
          </p:cNvSpPr>
          <p:nvPr>
            <p:ph idx="10"/>
          </p:nvPr>
        </p:nvSpPr>
        <p:spPr/>
        <p:txBody>
          <a:bodyPr/>
          <a:lstStyle/>
          <a:p>
            <a:r>
              <a:rPr lang="en-US" altLang="zh-CN" b="1" dirty="0">
                <a:solidFill>
                  <a:srgbClr val="000000"/>
                </a:solidFill>
              </a:rPr>
              <a:t>3. SVR</a:t>
            </a:r>
            <a:r>
              <a:rPr lang="zh-CN" altLang="zh-CN" b="1" dirty="0">
                <a:solidFill>
                  <a:srgbClr val="000000"/>
                </a:solidFill>
              </a:rPr>
              <a:t>算法优</a:t>
            </a:r>
            <a:r>
              <a:rPr lang="zh-CN" altLang="en-US" b="1" dirty="0">
                <a:solidFill>
                  <a:srgbClr val="000000"/>
                </a:solidFill>
              </a:rPr>
              <a:t>缺点</a:t>
            </a:r>
            <a:endParaRPr lang="en-US" altLang="zh-CN" b="1" dirty="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006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 calcmode="lin" valueType="num">
                                      <p:cBhvr additive="base">
                                        <p:cTn id="12" dur="500" fill="hold"/>
                                        <p:tgtEl>
                                          <p:spTgt spid="2253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2530">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2530">
                                            <p:txEl>
                                              <p:pRg st="2" end="2"/>
                                            </p:txEl>
                                          </p:spTgt>
                                        </p:tgtEl>
                                        <p:attrNameLst>
                                          <p:attrName>style.visibility</p:attrName>
                                        </p:attrNameLst>
                                      </p:cBhvr>
                                      <p:to>
                                        <p:strVal val="visible"/>
                                      </p:to>
                                    </p:set>
                                    <p:anim calcmode="lin" valueType="num">
                                      <p:cBhvr additive="base">
                                        <p:cTn id="16" dur="500" fill="hold"/>
                                        <p:tgtEl>
                                          <p:spTgt spid="22530">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2530">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2530">
                                            <p:txEl>
                                              <p:pRg st="3" end="3"/>
                                            </p:txEl>
                                          </p:spTgt>
                                        </p:tgtEl>
                                        <p:attrNameLst>
                                          <p:attrName>style.visibility</p:attrName>
                                        </p:attrNameLst>
                                      </p:cBhvr>
                                      <p:to>
                                        <p:strVal val="visible"/>
                                      </p:to>
                                    </p:set>
                                    <p:anim calcmode="lin" valueType="num">
                                      <p:cBhvr additive="base">
                                        <p:cTn id="20" dur="500" fill="hold"/>
                                        <p:tgtEl>
                                          <p:spTgt spid="22530">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25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2530">
                                            <p:txEl>
                                              <p:pRg st="4" end="4"/>
                                            </p:txEl>
                                          </p:spTgt>
                                        </p:tgtEl>
                                        <p:attrNameLst>
                                          <p:attrName>style.visibility</p:attrName>
                                        </p:attrNameLst>
                                      </p:cBhvr>
                                      <p:to>
                                        <p:strVal val="visible"/>
                                      </p:to>
                                    </p:set>
                                    <p:animEffect transition="in" filter="fade">
                                      <p:cBhvr>
                                        <p:cTn id="26" dur="1000"/>
                                        <p:tgtEl>
                                          <p:spTgt spid="22530">
                                            <p:txEl>
                                              <p:pRg st="4" end="4"/>
                                            </p:txEl>
                                          </p:spTgt>
                                        </p:tgtEl>
                                      </p:cBhvr>
                                    </p:animEffect>
                                    <p:anim calcmode="lin" valueType="num">
                                      <p:cBhvr>
                                        <p:cTn id="27" dur="1000" fill="hold"/>
                                        <p:tgtEl>
                                          <p:spTgt spid="22530">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2253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a:xfrm>
            <a:off x="423818" y="1629550"/>
            <a:ext cx="11107601" cy="4616800"/>
          </a:xfrm>
        </p:spPr>
        <p:txBody>
          <a:bodyPr/>
          <a:lstStyle/>
          <a:p>
            <a:pPr marL="361950" indent="-361950"/>
            <a:r>
              <a:rPr lang="en-US" altLang="zh-CN" dirty="0" err="1"/>
              <a:t>scikit</a:t>
            </a:r>
            <a:r>
              <a:rPr lang="en-US" altLang="zh-CN" dirty="0"/>
              <a:t>-learn</a:t>
            </a:r>
            <a:r>
              <a:rPr lang="zh-CN" altLang="zh-CN" dirty="0"/>
              <a:t>库的</a:t>
            </a:r>
            <a:r>
              <a:rPr lang="en-US" altLang="zh-CN" dirty="0" err="1"/>
              <a:t>LinearSVR</a:t>
            </a:r>
            <a:r>
              <a:rPr lang="zh-CN" altLang="zh-CN" dirty="0"/>
              <a:t>类实现了</a:t>
            </a:r>
            <a:r>
              <a:rPr lang="en-US" altLang="zh-CN" dirty="0"/>
              <a:t>SVR</a:t>
            </a:r>
            <a:r>
              <a:rPr lang="zh-CN" altLang="zh-CN" dirty="0"/>
              <a:t>算法，</a:t>
            </a:r>
            <a:r>
              <a:rPr lang="en-US" altLang="zh-CN" dirty="0" err="1"/>
              <a:t>LinearSVR</a:t>
            </a:r>
            <a:r>
              <a:rPr lang="zh-CN" altLang="zh-CN" dirty="0"/>
              <a:t>类的基本使用格式如下</a:t>
            </a:r>
            <a:r>
              <a:rPr lang="zh-CN" altLang="en-US" dirty="0"/>
              <a:t>。</a:t>
            </a:r>
            <a:endParaRPr lang="en-US" altLang="zh-CN" dirty="0"/>
          </a:p>
          <a:p>
            <a:pPr marL="361950" indent="-361950"/>
            <a:endParaRPr lang="en-US" altLang="zh-CN" dirty="0"/>
          </a:p>
          <a:p>
            <a:pPr marL="0" indent="0">
              <a:buNone/>
            </a:pPr>
            <a:endParaRPr lang="en-US" altLang="zh-CN" dirty="0"/>
          </a:p>
          <a:p>
            <a:pPr marL="0" indent="0">
              <a:buNone/>
            </a:pPr>
            <a:endParaRPr lang="en-US" altLang="zh-CN" dirty="0"/>
          </a:p>
          <a:p>
            <a:pPr marL="361950" indent="-361950"/>
            <a:r>
              <a:rPr lang="en-US" altLang="zh-CN" dirty="0" err="1"/>
              <a:t>LinearSVR</a:t>
            </a:r>
            <a:r>
              <a:rPr lang="zh-CN" altLang="zh-CN" dirty="0"/>
              <a:t>类的常用参数及其说明如</a:t>
            </a:r>
            <a:r>
              <a:rPr lang="zh-CN" altLang="en-US" dirty="0"/>
              <a:t>表。</a:t>
            </a:r>
            <a:endParaRPr lang="en-US" altLang="zh-CN"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了解</a:t>
            </a:r>
            <a:r>
              <a:rPr lang="en-US" altLang="zh-CN" dirty="0"/>
              <a:t>SVR</a:t>
            </a:r>
            <a:r>
              <a:rPr lang="zh-CN" altLang="zh-CN" dirty="0"/>
              <a:t>算法</a:t>
            </a:r>
            <a:endParaRPr lang="zh-CN" altLang="en-US" dirty="0">
              <a:ea typeface="宋体" panose="02010600030101010101" pitchFamily="2" charset="-122"/>
            </a:endParaRPr>
          </a:p>
        </p:txBody>
      </p:sp>
      <p:sp>
        <p:nvSpPr>
          <p:cNvPr id="22532" name="内容占位符 3">
            <a:extLst>
              <a:ext uri="{FF2B5EF4-FFF2-40B4-BE49-F238E27FC236}">
                <a16:creationId xmlns:a16="http://schemas.microsoft.com/office/drawing/2014/main" id="{BBE4E575-181C-4187-B0FE-0ADBD01C55AC}"/>
              </a:ext>
            </a:extLst>
          </p:cNvPr>
          <p:cNvSpPr>
            <a:spLocks noGrp="1"/>
          </p:cNvSpPr>
          <p:nvPr>
            <p:ph idx="10"/>
          </p:nvPr>
        </p:nvSpPr>
        <p:spPr/>
        <p:txBody>
          <a:bodyPr/>
          <a:lstStyle/>
          <a:p>
            <a:pPr marL="0" indent="0">
              <a:buNone/>
            </a:pPr>
            <a:r>
              <a:rPr lang="en-US" altLang="zh-CN" b="1" dirty="0">
                <a:solidFill>
                  <a:srgbClr val="000000"/>
                </a:solidFill>
              </a:rPr>
              <a:t>4</a:t>
            </a:r>
            <a:r>
              <a:rPr kumimoji="0" lang="en-US" altLang="zh-CN" b="1" dirty="0">
                <a:solidFill>
                  <a:srgbClr val="000000"/>
                </a:solidFill>
              </a:rPr>
              <a:t>. </a:t>
            </a:r>
            <a:r>
              <a:rPr lang="zh-CN" altLang="en-US" b="1" dirty="0">
                <a:solidFill>
                  <a:srgbClr val="000000"/>
                </a:solidFill>
              </a:rPr>
              <a:t>主要参数介绍</a:t>
            </a:r>
            <a:endParaRPr kumimoji="0" lang="en-US" altLang="zh-CN" dirty="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362010188"/>
              </p:ext>
            </p:extLst>
          </p:nvPr>
        </p:nvGraphicFramePr>
        <p:xfrm>
          <a:off x="2302607" y="4074549"/>
          <a:ext cx="7586785" cy="1895063"/>
        </p:xfrm>
        <a:graphic>
          <a:graphicData uri="http://schemas.openxmlformats.org/drawingml/2006/table">
            <a:tbl>
              <a:tblPr firstRow="1" bandRow="1">
                <a:tableStyleId>{5C22544A-7EE6-4342-B048-85BDC9FD1C3A}</a:tableStyleId>
              </a:tblPr>
              <a:tblGrid>
                <a:gridCol w="1476322">
                  <a:extLst>
                    <a:ext uri="{9D8B030D-6E8A-4147-A177-3AD203B41FA5}">
                      <a16:colId xmlns:a16="http://schemas.microsoft.com/office/drawing/2014/main" val="750118572"/>
                    </a:ext>
                  </a:extLst>
                </a:gridCol>
                <a:gridCol w="6110463">
                  <a:extLst>
                    <a:ext uri="{9D8B030D-6E8A-4147-A177-3AD203B41FA5}">
                      <a16:colId xmlns:a16="http://schemas.microsoft.com/office/drawing/2014/main" val="1116920949"/>
                    </a:ext>
                  </a:extLst>
                </a:gridCol>
              </a:tblGrid>
              <a:tr h="474039">
                <a:tc>
                  <a:txBody>
                    <a:bodyPr/>
                    <a:lstStyle/>
                    <a:p>
                      <a:pPr algn="ctr">
                        <a:spcAft>
                          <a:spcPts val="0"/>
                        </a:spcAft>
                      </a:pPr>
                      <a:r>
                        <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spcAft>
                          <a:spcPts val="0"/>
                        </a:spcAft>
                      </a:pPr>
                      <a:r>
                        <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3424834953"/>
                  </a:ext>
                </a:extLst>
              </a:tr>
              <a:tr h="474039">
                <a:tc>
                  <a:txBody>
                    <a:bodyPr/>
                    <a:lstStyle/>
                    <a:p>
                      <a:pPr algn="l">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epsilon</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float</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。表示</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loss</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参数中的</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参数。默认为</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0.0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3316267"/>
                  </a:ext>
                </a:extLst>
              </a:tr>
              <a:tr h="474039">
                <a:tc>
                  <a:txBody>
                    <a:bodyPr/>
                    <a:lstStyle/>
                    <a:p>
                      <a:pPr algn="l">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tol</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float</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。表示指定终止迭代的阈值。默认为</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0.0001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52918380"/>
                  </a:ext>
                </a:extLst>
              </a:tr>
              <a:tr h="472946">
                <a:tc>
                  <a:txBody>
                    <a:bodyPr/>
                    <a:lstStyle/>
                    <a:p>
                      <a:pPr algn="l">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float</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。表示罚项系数。默认为</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1.0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29394567"/>
                  </a:ext>
                </a:extLst>
              </a:tr>
            </a:tbl>
          </a:graphicData>
        </a:graphic>
      </p:graphicFrame>
      <p:sp>
        <p:nvSpPr>
          <p:cNvPr id="4" name="矩形 3"/>
          <p:cNvSpPr/>
          <p:nvPr/>
        </p:nvSpPr>
        <p:spPr>
          <a:xfrm>
            <a:off x="829197" y="2247209"/>
            <a:ext cx="10533606" cy="1107996"/>
          </a:xfrm>
          <a:prstGeom prst="rect">
            <a:avLst/>
          </a:prstGeom>
        </p:spPr>
        <p:txBody>
          <a:bodyPr wrap="square">
            <a:spAutoFit/>
          </a:bodyPr>
          <a:lstStyle/>
          <a:p>
            <a:pPr marL="720000">
              <a:spcBef>
                <a:spcPts val="900"/>
              </a:spcBef>
            </a:pPr>
            <a:r>
              <a:rPr lang="en-US" altLang="zh-CN" sz="2200" i="1" dirty="0">
                <a:latin typeface="Times New Roman" panose="02020603050405020304" pitchFamily="18" charset="0"/>
                <a:cs typeface="Times New Roman" panose="02020603050405020304" pitchFamily="18" charset="0"/>
              </a:rPr>
              <a:t>class </a:t>
            </a:r>
            <a:r>
              <a:rPr lang="en-US" altLang="zh-CN" sz="2200" i="1" dirty="0" err="1">
                <a:latin typeface="Times New Roman" panose="02020603050405020304" pitchFamily="18" charset="0"/>
                <a:cs typeface="Times New Roman" panose="02020603050405020304" pitchFamily="18" charset="0"/>
              </a:rPr>
              <a:t>sklearn.svm.LinearSVR</a:t>
            </a:r>
            <a:r>
              <a:rPr lang="en-US" altLang="zh-CN" sz="2200" i="1" dirty="0">
                <a:latin typeface="Times New Roman" panose="02020603050405020304" pitchFamily="18" charset="0"/>
                <a:cs typeface="Times New Roman" panose="02020603050405020304" pitchFamily="18" charset="0"/>
              </a:rPr>
              <a:t>(epsilon=0.0, </a:t>
            </a:r>
            <a:r>
              <a:rPr lang="en-US" altLang="zh-CN" sz="2200" i="1" dirty="0" err="1">
                <a:latin typeface="Times New Roman" panose="02020603050405020304" pitchFamily="18" charset="0"/>
                <a:cs typeface="Times New Roman" panose="02020603050405020304" pitchFamily="18" charset="0"/>
              </a:rPr>
              <a:t>tol</a:t>
            </a:r>
            <a:r>
              <a:rPr lang="en-US" altLang="zh-CN" sz="2200" i="1" dirty="0">
                <a:latin typeface="Times New Roman" panose="02020603050405020304" pitchFamily="18" charset="0"/>
                <a:cs typeface="Times New Roman" panose="02020603050405020304" pitchFamily="18" charset="0"/>
              </a:rPr>
              <a:t>=0.0001, C=1.0, loss='</a:t>
            </a:r>
            <a:r>
              <a:rPr lang="en-US" altLang="zh-CN" sz="2200" i="1" dirty="0" err="1">
                <a:latin typeface="Times New Roman" panose="02020603050405020304" pitchFamily="18" charset="0"/>
                <a:cs typeface="Times New Roman" panose="02020603050405020304" pitchFamily="18" charset="0"/>
              </a:rPr>
              <a:t>epsilon_insensitive</a:t>
            </a:r>
            <a:r>
              <a:rPr lang="en-US" altLang="zh-CN" sz="2200" i="1" dirty="0">
                <a:latin typeface="Times New Roman" panose="02020603050405020304" pitchFamily="18" charset="0"/>
                <a:cs typeface="Times New Roman" panose="02020603050405020304" pitchFamily="18" charset="0"/>
              </a:rPr>
              <a:t>', </a:t>
            </a:r>
            <a:r>
              <a:rPr lang="en-US" altLang="zh-CN" sz="2200" i="1" dirty="0" err="1">
                <a:latin typeface="Times New Roman" panose="02020603050405020304" pitchFamily="18" charset="0"/>
                <a:cs typeface="Times New Roman" panose="02020603050405020304" pitchFamily="18" charset="0"/>
              </a:rPr>
              <a:t>fit_intercept</a:t>
            </a:r>
            <a:r>
              <a:rPr lang="en-US" altLang="zh-CN" sz="2200" i="1" dirty="0">
                <a:latin typeface="Times New Roman" panose="02020603050405020304" pitchFamily="18" charset="0"/>
                <a:cs typeface="Times New Roman" panose="02020603050405020304" pitchFamily="18" charset="0"/>
              </a:rPr>
              <a:t>=True, </a:t>
            </a:r>
            <a:r>
              <a:rPr lang="en-US" altLang="zh-CN" sz="2200" i="1" dirty="0" err="1">
                <a:latin typeface="Times New Roman" panose="02020603050405020304" pitchFamily="18" charset="0"/>
                <a:cs typeface="Times New Roman" panose="02020603050405020304" pitchFamily="18" charset="0"/>
              </a:rPr>
              <a:t>intercept_scaling</a:t>
            </a:r>
            <a:r>
              <a:rPr lang="en-US" altLang="zh-CN" sz="2200" i="1" dirty="0">
                <a:latin typeface="Times New Roman" panose="02020603050405020304" pitchFamily="18" charset="0"/>
                <a:cs typeface="Times New Roman" panose="02020603050405020304" pitchFamily="18" charset="0"/>
              </a:rPr>
              <a:t>=1.0, dual=True, verbose=0, </a:t>
            </a:r>
            <a:r>
              <a:rPr lang="en-US" altLang="zh-CN" sz="2200" i="1" dirty="0" err="1">
                <a:latin typeface="Times New Roman" panose="02020603050405020304" pitchFamily="18" charset="0"/>
                <a:cs typeface="Times New Roman" panose="02020603050405020304" pitchFamily="18" charset="0"/>
              </a:rPr>
              <a:t>random_state</a:t>
            </a:r>
            <a:r>
              <a:rPr lang="en-US" altLang="zh-CN" sz="2200" i="1" dirty="0">
                <a:latin typeface="Times New Roman" panose="02020603050405020304" pitchFamily="18" charset="0"/>
                <a:cs typeface="Times New Roman" panose="02020603050405020304" pitchFamily="18" charset="0"/>
              </a:rPr>
              <a:t>=None, </a:t>
            </a:r>
            <a:r>
              <a:rPr lang="en-US" altLang="zh-CN" sz="2200" i="1" dirty="0" err="1">
                <a:latin typeface="Times New Roman" panose="02020603050405020304" pitchFamily="18" charset="0"/>
                <a:cs typeface="Times New Roman" panose="02020603050405020304" pitchFamily="18" charset="0"/>
              </a:rPr>
              <a:t>max_iter</a:t>
            </a:r>
            <a:r>
              <a:rPr lang="en-US" altLang="zh-CN" sz="2200" i="1" dirty="0">
                <a:latin typeface="Times New Roman" panose="02020603050405020304" pitchFamily="18" charset="0"/>
                <a:cs typeface="Times New Roman" panose="02020603050405020304" pitchFamily="18" charset="0"/>
              </a:rPr>
              <a:t>=1000)</a:t>
            </a:r>
          </a:p>
        </p:txBody>
      </p:sp>
    </p:spTree>
    <p:extLst>
      <p:ext uri="{BB962C8B-B14F-4D97-AF65-F5344CB8AC3E}">
        <p14:creationId xmlns:p14="http://schemas.microsoft.com/office/powerpoint/2010/main" val="385984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0">
                                            <p:txEl>
                                              <p:pRg st="4" end="4"/>
                                            </p:txEl>
                                          </p:spTgt>
                                        </p:tgtEl>
                                        <p:attrNameLst>
                                          <p:attrName>style.visibility</p:attrName>
                                        </p:attrNameLst>
                                      </p:cBhvr>
                                      <p:to>
                                        <p:strVal val="visible"/>
                                      </p:to>
                                    </p:set>
                                    <p:animEffect transition="in" filter="fade">
                                      <p:cBhvr>
                                        <p:cTn id="7" dur="1000"/>
                                        <p:tgtEl>
                                          <p:spTgt spid="22530">
                                            <p:txEl>
                                              <p:pRg st="4" end="4"/>
                                            </p:txEl>
                                          </p:spTgt>
                                        </p:tgtEl>
                                      </p:cBhvr>
                                    </p:animEffect>
                                    <p:anim calcmode="lin" valueType="num">
                                      <p:cBhvr>
                                        <p:cTn id="8" dur="1000" fill="hold"/>
                                        <p:tgtEl>
                                          <p:spTgt spid="22530">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253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985931167"/>
              </p:ext>
            </p:extLst>
          </p:nvPr>
        </p:nvGraphicFramePr>
        <p:xfrm>
          <a:off x="2636550" y="1778502"/>
          <a:ext cx="6918900" cy="4320000"/>
        </p:xfrm>
        <a:graphic>
          <a:graphicData uri="http://schemas.openxmlformats.org/drawingml/2006/table">
            <a:tbl>
              <a:tblPr firstRow="1" bandRow="1">
                <a:tableStyleId>{5C22544A-7EE6-4342-B048-85BDC9FD1C3A}</a:tableStyleId>
              </a:tblPr>
              <a:tblGrid>
                <a:gridCol w="1523800">
                  <a:extLst>
                    <a:ext uri="{9D8B030D-6E8A-4147-A177-3AD203B41FA5}">
                      <a16:colId xmlns:a16="http://schemas.microsoft.com/office/drawing/2014/main" val="1453731054"/>
                    </a:ext>
                  </a:extLst>
                </a:gridCol>
                <a:gridCol w="5395100">
                  <a:extLst>
                    <a:ext uri="{9D8B030D-6E8A-4147-A177-3AD203B41FA5}">
                      <a16:colId xmlns:a16="http://schemas.microsoft.com/office/drawing/2014/main" val="1930146502"/>
                    </a:ext>
                  </a:extLst>
                </a:gridCol>
              </a:tblGrid>
              <a:tr h="540000">
                <a:tc>
                  <a:txBody>
                    <a:bodyPr/>
                    <a:lstStyle/>
                    <a:p>
                      <a:pPr algn="ctr">
                        <a:spcAft>
                          <a:spcPts val="0"/>
                        </a:spcAft>
                      </a:pPr>
                      <a:r>
                        <a:rPr lang="zh-CN" sz="1500" b="1" kern="100" dirty="0">
                          <a:effectLst/>
                          <a:latin typeface="Times New Roman" panose="02020603050405020304" pitchFamily="18" charset="0"/>
                          <a:ea typeface="宋体" panose="02010600030101010101" pitchFamily="2" charset="-122"/>
                          <a:cs typeface="Times New Roman" panose="02020603050405020304" pitchFamily="18" charset="0"/>
                        </a:rPr>
                        <a:t>参数名称</a:t>
                      </a:r>
                    </a:p>
                  </a:txBody>
                  <a:tcPr marL="68580" marR="68580" marT="0" marB="0" anchor="ctr"/>
                </a:tc>
                <a:tc>
                  <a:txBody>
                    <a:bodyPr/>
                    <a:lstStyle/>
                    <a:p>
                      <a:pPr algn="ctr">
                        <a:spcAft>
                          <a:spcPts val="0"/>
                        </a:spcAft>
                      </a:pPr>
                      <a:r>
                        <a:rPr lang="zh-CN" sz="1500" b="1" kern="100" dirty="0">
                          <a:effectLst/>
                          <a:latin typeface="Times New Roman" panose="02020603050405020304" pitchFamily="18" charset="0"/>
                          <a:ea typeface="宋体" panose="02010600030101010101" pitchFamily="2" charset="-122"/>
                          <a:cs typeface="Times New Roman" panose="02020603050405020304" pitchFamily="18" charset="0"/>
                        </a:rPr>
                        <a:t>参数说明</a:t>
                      </a:r>
                    </a:p>
                  </a:txBody>
                  <a:tcPr marL="68580" marR="68580" marT="0" marB="0" anchor="ctr"/>
                </a:tc>
                <a:extLst>
                  <a:ext uri="{0D108BD9-81ED-4DB2-BD59-A6C34878D82A}">
                    <a16:rowId xmlns:a16="http://schemas.microsoft.com/office/drawing/2014/main" val="2927116030"/>
                  </a:ext>
                </a:extLst>
              </a:tr>
              <a:tr h="540000">
                <a:tc>
                  <a:txBody>
                    <a:bodyPr/>
                    <a:lstStyle/>
                    <a:p>
                      <a:pPr algn="l">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loss</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lnSpc>
                          <a:spcPct val="100000"/>
                        </a:lnSpc>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epsilon_insensitive</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squared_epsilon_insensitive</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”。表示损失函数。默认为</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epsilon_insensitive</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80924464"/>
                  </a:ext>
                </a:extLst>
              </a:tr>
              <a:tr h="540000">
                <a:tc>
                  <a:txBody>
                    <a:bodyPr/>
                    <a:lstStyle/>
                    <a:p>
                      <a:pPr algn="l">
                        <a:spcAft>
                          <a:spcPts val="0"/>
                        </a:spcAft>
                      </a:pPr>
                      <a:r>
                        <a:rPr lang="en-US" sz="1500" kern="100" dirty="0" err="1">
                          <a:effectLst/>
                          <a:latin typeface="Times New Roman" panose="02020603050405020304" pitchFamily="18" charset="0"/>
                          <a:ea typeface="宋体" panose="02010600030101010101" pitchFamily="2" charset="-122"/>
                          <a:cs typeface="Times New Roman" panose="02020603050405020304" pitchFamily="18" charset="0"/>
                        </a:rPr>
                        <a:t>fit_intercept</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。表示是否计算模型的截距。默认为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True</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63806002"/>
                  </a:ext>
                </a:extLst>
              </a:tr>
              <a:tr h="540000">
                <a:tc>
                  <a:txBody>
                    <a:bodyPr/>
                    <a:lstStyle/>
                    <a:p>
                      <a:pPr algn="l">
                        <a:spcAft>
                          <a:spcPts val="0"/>
                        </a:spcAft>
                      </a:pPr>
                      <a:r>
                        <a:rPr lang="en-US" sz="1500" kern="100" dirty="0" err="1">
                          <a:effectLst/>
                          <a:latin typeface="Times New Roman" panose="02020603050405020304" pitchFamily="18" charset="0"/>
                          <a:ea typeface="宋体" panose="02010600030101010101" pitchFamily="2" charset="-122"/>
                          <a:cs typeface="Times New Roman" panose="02020603050405020304" pitchFamily="18" charset="0"/>
                        </a:rPr>
                        <a:t>intercept_scaling</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float</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。表示将</a:t>
                      </a:r>
                      <a:r>
                        <a:rPr lang="en-US" sz="1500" i="1"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变成向量</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[X, </a:t>
                      </a:r>
                      <a:r>
                        <a:rPr lang="en-US" sz="1500" kern="100" dirty="0" err="1">
                          <a:effectLst/>
                          <a:latin typeface="Times New Roman" panose="02020603050405020304" pitchFamily="18" charset="0"/>
                          <a:ea typeface="宋体" panose="02010600030101010101" pitchFamily="2" charset="-122"/>
                          <a:cs typeface="Times New Roman" panose="02020603050405020304" pitchFamily="18" charset="0"/>
                        </a:rPr>
                        <a:t>intercept_scaling</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1.0</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28352404"/>
                  </a:ext>
                </a:extLst>
              </a:tr>
              <a:tr h="540000">
                <a:tc>
                  <a:txBody>
                    <a:bodyPr/>
                    <a:lstStyle/>
                    <a:p>
                      <a:pPr algn="l">
                        <a:spcAft>
                          <a:spcPts val="0"/>
                        </a:spcAft>
                      </a:pP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dual</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bool</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。当接收值为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True</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时解决对偶问题；当接收值为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False</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时解决原始问题。默认为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True</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16329578"/>
                  </a:ext>
                </a:extLst>
              </a:tr>
              <a:tr h="540000">
                <a:tc>
                  <a:txBody>
                    <a:bodyPr/>
                    <a:lstStyle/>
                    <a:p>
                      <a:pPr algn="l">
                        <a:spcAft>
                          <a:spcPts val="0"/>
                        </a:spcAft>
                      </a:pP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verbose</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500" kern="100" dirty="0" err="1">
                          <a:effectLst/>
                          <a:latin typeface="Times New Roman" panose="02020603050405020304" pitchFamily="18" charset="0"/>
                          <a:ea typeface="宋体" panose="02010600030101010101" pitchFamily="2" charset="-122"/>
                          <a:cs typeface="Times New Roman" panose="02020603050405020304" pitchFamily="18" charset="0"/>
                        </a:rPr>
                        <a:t>int</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。表示是否开启</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verbose</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输出。默认为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45284242"/>
                  </a:ext>
                </a:extLst>
              </a:tr>
              <a:tr h="540000">
                <a:tc>
                  <a:txBody>
                    <a:bodyPr/>
                    <a:lstStyle/>
                    <a:p>
                      <a:pPr algn="l">
                        <a:spcAft>
                          <a:spcPts val="0"/>
                        </a:spcAft>
                      </a:pPr>
                      <a:r>
                        <a:rPr lang="en-US" sz="1500" kern="100" dirty="0" err="1">
                          <a:effectLst/>
                          <a:latin typeface="Times New Roman" panose="02020603050405020304" pitchFamily="18" charset="0"/>
                          <a:ea typeface="宋体" panose="02010600030101010101" pitchFamily="2" charset="-122"/>
                          <a:cs typeface="Times New Roman" panose="02020603050405020304" pitchFamily="18" charset="0"/>
                        </a:rPr>
                        <a:t>random_state</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500" kern="100" dirty="0" err="1">
                          <a:effectLst/>
                          <a:latin typeface="Times New Roman" panose="02020603050405020304" pitchFamily="18" charset="0"/>
                          <a:ea typeface="宋体" panose="02010600030101010101" pitchFamily="2" charset="-122"/>
                          <a:cs typeface="Times New Roman" panose="02020603050405020304" pitchFamily="18" charset="0"/>
                        </a:rPr>
                        <a:t>int</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500" kern="100" dirty="0" err="1">
                          <a:effectLst/>
                          <a:latin typeface="Times New Roman" panose="02020603050405020304" pitchFamily="18" charset="0"/>
                          <a:ea typeface="宋体" panose="02010600030101010101" pitchFamily="2" charset="-122"/>
                          <a:cs typeface="Times New Roman" panose="02020603050405020304" pitchFamily="18" charset="0"/>
                        </a:rPr>
                        <a:t>RandomState</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实例、</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None</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。表示使用的随机数生成器的种子。默认为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None</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32018358"/>
                  </a:ext>
                </a:extLst>
              </a:tr>
              <a:tr h="540000">
                <a:tc>
                  <a:txBody>
                    <a:bodyPr/>
                    <a:lstStyle/>
                    <a:p>
                      <a:pPr algn="l">
                        <a:spcAft>
                          <a:spcPts val="0"/>
                        </a:spcAft>
                      </a:pPr>
                      <a:r>
                        <a:rPr lang="en-US" sz="1500" kern="100" dirty="0" err="1">
                          <a:effectLst/>
                          <a:latin typeface="Times New Roman" panose="02020603050405020304" pitchFamily="18" charset="0"/>
                          <a:ea typeface="宋体" panose="02010600030101010101" pitchFamily="2" charset="-122"/>
                          <a:cs typeface="Times New Roman" panose="02020603050405020304" pitchFamily="18" charset="0"/>
                        </a:rPr>
                        <a:t>max_iter</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500" kern="100" dirty="0" err="1">
                          <a:effectLst/>
                          <a:latin typeface="Times New Roman" panose="02020603050405020304" pitchFamily="18" charset="0"/>
                          <a:ea typeface="宋体" panose="02010600030101010101" pitchFamily="2" charset="-122"/>
                          <a:cs typeface="Times New Roman" panose="02020603050405020304" pitchFamily="18" charset="0"/>
                        </a:rPr>
                        <a:t>int</a:t>
                      </a:r>
                      <a:r>
                        <a:rPr lang="zh-CN" sz="1500" kern="100" dirty="0">
                          <a:effectLst/>
                          <a:latin typeface="Times New Roman" panose="02020603050405020304" pitchFamily="18" charset="0"/>
                          <a:ea typeface="宋体" panose="02010600030101010101" pitchFamily="2" charset="-122"/>
                          <a:cs typeface="Times New Roman" panose="02020603050405020304" pitchFamily="18" charset="0"/>
                        </a:rPr>
                        <a:t>。指定最大迭代次数。默认为</a:t>
                      </a:r>
                      <a:r>
                        <a:rPr lang="en-US" sz="1500" kern="100" dirty="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42293770"/>
                  </a:ext>
                </a:extLst>
              </a:tr>
            </a:tbl>
          </a:graphicData>
        </a:graphic>
      </p:graphicFrame>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latin typeface="Times New Roman" panose="02020603050405020304" pitchFamily="18" charset="0"/>
              </a:rPr>
              <a:t>了解</a:t>
            </a:r>
            <a:r>
              <a:rPr lang="en-US" altLang="zh-CN" dirty="0">
                <a:latin typeface="Times New Roman" panose="02020603050405020304" pitchFamily="18" charset="0"/>
              </a:rPr>
              <a:t>SVR</a:t>
            </a:r>
            <a:r>
              <a:rPr lang="zh-CN" altLang="zh-CN" dirty="0">
                <a:latin typeface="Times New Roman" panose="02020603050405020304" pitchFamily="18" charset="0"/>
              </a:rPr>
              <a:t>算法</a:t>
            </a:r>
            <a:endParaRPr lang="zh-CN" altLang="en-US" dirty="0">
              <a:latin typeface="Times New Roman" panose="02020603050405020304" pitchFamily="18" charset="0"/>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501061" y="1140825"/>
            <a:ext cx="10480430" cy="380299"/>
          </a:xfrm>
          <a:prstGeom prst="rect">
            <a:avLst/>
          </a:prstGeom>
          <a:noFill/>
        </p:spPr>
        <p:txBody>
          <a:bodyPr wrap="square" rtlCol="0">
            <a:spAutoFit/>
          </a:bodyPr>
          <a:lstStyle/>
          <a:p>
            <a:pPr indent="457200"/>
            <a:r>
              <a:rPr lang="en-US" altLang="zh-CN" dirty="0" err="1">
                <a:latin typeface="Times New Roman" panose="02020603050405020304" pitchFamily="18" charset="0"/>
                <a:cs typeface="Times New Roman" panose="02020603050405020304" pitchFamily="18" charset="0"/>
              </a:rPr>
              <a:t>LinearSVR</a:t>
            </a:r>
            <a:r>
              <a:rPr lang="zh-CN" altLang="zh-CN" dirty="0"/>
              <a:t>类的常用参数及其说明如</a:t>
            </a:r>
            <a:r>
              <a:rPr lang="zh-CN" altLang="en-US" dirty="0"/>
              <a:t>表（续表）。</a:t>
            </a:r>
          </a:p>
        </p:txBody>
      </p:sp>
    </p:spTree>
    <p:extLst>
      <p:ext uri="{BB962C8B-B14F-4D97-AF65-F5344CB8AC3E}">
        <p14:creationId xmlns:p14="http://schemas.microsoft.com/office/powerpoint/2010/main" val="284752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0" indent="457200">
              <a:buNone/>
            </a:pPr>
            <a:r>
              <a:rPr lang="zh-CN" altLang="zh-CN" dirty="0"/>
              <a:t>使用</a:t>
            </a:r>
            <a:r>
              <a:rPr lang="en-US" altLang="zh-CN" dirty="0" err="1"/>
              <a:t>sklearn</a:t>
            </a:r>
            <a:r>
              <a:rPr lang="zh-CN" altLang="zh-CN" dirty="0"/>
              <a:t>构建的</a:t>
            </a:r>
            <a:r>
              <a:rPr lang="en-US" altLang="zh-CN" dirty="0"/>
              <a:t>SVR</a:t>
            </a:r>
            <a:r>
              <a:rPr lang="zh-CN" altLang="zh-CN" dirty="0"/>
              <a:t>模型属性及其说明如</a:t>
            </a:r>
            <a:r>
              <a:rPr lang="zh-CN" altLang="en-US" dirty="0"/>
              <a:t>表。</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latin typeface="Times New Roman" panose="02020603050405020304" pitchFamily="18" charset="0"/>
              </a:rPr>
              <a:t>了解</a:t>
            </a:r>
            <a:r>
              <a:rPr lang="en-US" altLang="zh-CN" dirty="0">
                <a:latin typeface="Times New Roman" panose="02020603050405020304" pitchFamily="18" charset="0"/>
              </a:rPr>
              <a:t>SVR</a:t>
            </a:r>
            <a:r>
              <a:rPr lang="zh-CN" altLang="zh-CN" dirty="0">
                <a:latin typeface="Times New Roman" panose="02020603050405020304" pitchFamily="18" charset="0"/>
              </a:rPr>
              <a:t>算法</a:t>
            </a:r>
            <a:endParaRPr lang="zh-CN" altLang="en-US" dirty="0">
              <a:latin typeface="Times New Roman" panose="02020603050405020304" pitchFamily="18" charset="0"/>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4162448640"/>
              </p:ext>
            </p:extLst>
          </p:nvPr>
        </p:nvGraphicFramePr>
        <p:xfrm>
          <a:off x="2452077" y="1991435"/>
          <a:ext cx="7287846" cy="1296000"/>
        </p:xfrm>
        <a:graphic>
          <a:graphicData uri="http://schemas.openxmlformats.org/drawingml/2006/table">
            <a:tbl>
              <a:tblPr firstRow="1" bandRow="1">
                <a:tableStyleId>{5C22544A-7EE6-4342-B048-85BDC9FD1C3A}</a:tableStyleId>
              </a:tblPr>
              <a:tblGrid>
                <a:gridCol w="1871785">
                  <a:extLst>
                    <a:ext uri="{9D8B030D-6E8A-4147-A177-3AD203B41FA5}">
                      <a16:colId xmlns:a16="http://schemas.microsoft.com/office/drawing/2014/main" val="1915931901"/>
                    </a:ext>
                  </a:extLst>
                </a:gridCol>
                <a:gridCol w="5416061">
                  <a:extLst>
                    <a:ext uri="{9D8B030D-6E8A-4147-A177-3AD203B41FA5}">
                      <a16:colId xmlns:a16="http://schemas.microsoft.com/office/drawing/2014/main" val="215472125"/>
                    </a:ext>
                  </a:extLst>
                </a:gridCol>
              </a:tblGrid>
              <a:tr h="432000">
                <a:tc>
                  <a:txBody>
                    <a:bodyPr/>
                    <a:lstStyle/>
                    <a:p>
                      <a:pPr algn="ctr">
                        <a:spcAft>
                          <a:spcPts val="0"/>
                        </a:spcAft>
                      </a:pP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属性名称</a:t>
                      </a:r>
                    </a:p>
                  </a:txBody>
                  <a:tcPr marL="68580" marR="68580" marT="0" marB="0" anchor="ctr"/>
                </a:tc>
                <a:tc>
                  <a:txBody>
                    <a:bodyPr/>
                    <a:lstStyle/>
                    <a:p>
                      <a:pPr algn="ctr">
                        <a:spcAft>
                          <a:spcPts val="0"/>
                        </a:spcAft>
                      </a:pP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属性说明</a:t>
                      </a:r>
                    </a:p>
                  </a:txBody>
                  <a:tcPr marL="68580" marR="68580" marT="0" marB="0" anchor="ctr"/>
                </a:tc>
                <a:extLst>
                  <a:ext uri="{0D108BD9-81ED-4DB2-BD59-A6C34878D82A}">
                    <a16:rowId xmlns:a16="http://schemas.microsoft.com/office/drawing/2014/main" val="2133897930"/>
                  </a:ext>
                </a:extLst>
              </a:tr>
              <a:tr h="432000">
                <a:tc>
                  <a:txBody>
                    <a:bodyPr/>
                    <a:lstStyle/>
                    <a:p>
                      <a:pPr algn="l">
                        <a:spcAft>
                          <a:spcPts val="0"/>
                        </a:spcAft>
                      </a:pPr>
                      <a:r>
                        <a:rPr lang="en-US" sz="1800" kern="100" dirty="0" err="1">
                          <a:effectLst/>
                          <a:latin typeface="Times New Roman" panose="02020603050405020304" pitchFamily="18" charset="0"/>
                          <a:ea typeface="宋体" panose="02010600030101010101" pitchFamily="2" charset="-122"/>
                          <a:cs typeface="Times New Roman" panose="02020603050405020304" pitchFamily="18" charset="0"/>
                        </a:rPr>
                        <a:t>coef</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_</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返回</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array</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。给出各个特征的权重</a:t>
                      </a:r>
                    </a:p>
                  </a:txBody>
                  <a:tcPr marL="68580" marR="68580" marT="0" marB="0" anchor="ctr"/>
                </a:tc>
                <a:extLst>
                  <a:ext uri="{0D108BD9-81ED-4DB2-BD59-A6C34878D82A}">
                    <a16:rowId xmlns:a16="http://schemas.microsoft.com/office/drawing/2014/main" val="3710389740"/>
                  </a:ext>
                </a:extLst>
              </a:tr>
              <a:tr h="432000">
                <a:tc>
                  <a:txBody>
                    <a:bodyPr/>
                    <a:lstStyle/>
                    <a:p>
                      <a:pPr algn="l">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intercept_</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返回</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array</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。给出截距，即决策函数中的常数项</a:t>
                      </a:r>
                    </a:p>
                  </a:txBody>
                  <a:tcPr marL="68580" marR="68580" marT="0" marB="0" anchor="ctr"/>
                </a:tc>
                <a:extLst>
                  <a:ext uri="{0D108BD9-81ED-4DB2-BD59-A6C34878D82A}">
                    <a16:rowId xmlns:a16="http://schemas.microsoft.com/office/drawing/2014/main" val="3278451768"/>
                  </a:ext>
                </a:extLst>
              </a:tr>
            </a:tbl>
          </a:graphicData>
        </a:graphic>
      </p:graphicFrame>
    </p:spTree>
    <p:extLst>
      <p:ext uri="{BB962C8B-B14F-4D97-AF65-F5344CB8AC3E}">
        <p14:creationId xmlns:p14="http://schemas.microsoft.com/office/powerpoint/2010/main" val="2168922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22B48626-5256-4386-8A24-02A1DC4508EC}"/>
              </a:ext>
            </a:extLst>
          </p:cNvPr>
          <p:cNvSpPr>
            <a:spLocks noGrp="1"/>
          </p:cNvSpPr>
          <p:nvPr>
            <p:ph idx="1"/>
          </p:nvPr>
        </p:nvSpPr>
        <p:spPr/>
        <p:txBody>
          <a:bodyPr/>
          <a:lstStyle/>
          <a:p>
            <a:r>
              <a:rPr lang="zh-CN" altLang="zh-CN" dirty="0"/>
              <a:t>本案例主要介绍了使用灰色预测模型和</a:t>
            </a:r>
            <a:r>
              <a:rPr lang="en-US" altLang="zh-CN" dirty="0"/>
              <a:t>SVR</a:t>
            </a:r>
            <a:r>
              <a:rPr lang="zh-CN" altLang="zh-CN" dirty="0"/>
              <a:t>模型对企业所得税进行预测。</a:t>
            </a:r>
            <a:endParaRPr lang="en-US" altLang="zh-CN" dirty="0"/>
          </a:p>
          <a:p>
            <a:r>
              <a:rPr lang="zh-CN" altLang="zh-CN" dirty="0"/>
              <a:t>其中包括</a:t>
            </a:r>
            <a:r>
              <a:rPr lang="zh-CN" altLang="en-US" dirty="0"/>
              <a:t>以下步骤。</a:t>
            </a:r>
            <a:endParaRPr lang="en-US" altLang="zh-CN" dirty="0"/>
          </a:p>
          <a:p>
            <a:pPr marL="720000">
              <a:spcBef>
                <a:spcPts val="900"/>
              </a:spcBef>
              <a:buFont typeface="Arial" panose="020B0604020202020204" pitchFamily="34" charset="0"/>
              <a:buChar char="•"/>
            </a:pPr>
            <a:r>
              <a:rPr lang="zh-CN" altLang="en-US" dirty="0"/>
              <a:t>采用了</a:t>
            </a:r>
            <a:r>
              <a:rPr lang="en-US" altLang="zh-CN" dirty="0"/>
              <a:t>Pearson</a:t>
            </a:r>
            <a:r>
              <a:rPr lang="zh-CN" altLang="zh-CN" dirty="0"/>
              <a:t>相关系数对收集的数据进行分析</a:t>
            </a:r>
            <a:r>
              <a:rPr lang="zh-CN" altLang="en-US" dirty="0"/>
              <a:t>。</a:t>
            </a:r>
            <a:endParaRPr lang="en-US" altLang="zh-CN" dirty="0"/>
          </a:p>
          <a:p>
            <a:pPr marL="720000">
              <a:spcBef>
                <a:spcPts val="900"/>
              </a:spcBef>
              <a:buFont typeface="Arial" panose="020B0604020202020204" pitchFamily="34" charset="0"/>
              <a:buChar char="•"/>
            </a:pPr>
            <a:r>
              <a:rPr lang="zh-CN" altLang="zh-CN" dirty="0"/>
              <a:t>运用</a:t>
            </a:r>
            <a:r>
              <a:rPr lang="en-US" altLang="zh-CN" dirty="0"/>
              <a:t>Lasso</a:t>
            </a:r>
            <a:r>
              <a:rPr lang="zh-CN" altLang="zh-CN" dirty="0"/>
              <a:t>回归模型进一步筛选数据的特征</a:t>
            </a:r>
            <a:r>
              <a:rPr lang="zh-CN" altLang="en-US" dirty="0"/>
              <a:t>。</a:t>
            </a:r>
            <a:endParaRPr lang="en-US" altLang="zh-CN" dirty="0"/>
          </a:p>
          <a:p>
            <a:pPr marL="720000">
              <a:spcBef>
                <a:spcPts val="900"/>
              </a:spcBef>
              <a:buFont typeface="Arial" panose="020B0604020202020204" pitchFamily="34" charset="0"/>
              <a:buChar char="•"/>
            </a:pPr>
            <a:r>
              <a:rPr lang="zh-CN" altLang="zh-CN" dirty="0"/>
              <a:t>构建灰色预测模型预测</a:t>
            </a:r>
            <a:r>
              <a:rPr lang="en-US" altLang="zh-CN" dirty="0"/>
              <a:t>2020</a:t>
            </a:r>
            <a:r>
              <a:rPr lang="zh-CN" altLang="zh-CN" dirty="0"/>
              <a:t>年与</a:t>
            </a:r>
            <a:r>
              <a:rPr lang="en-US" altLang="zh-CN" dirty="0"/>
              <a:t>2021</a:t>
            </a:r>
            <a:r>
              <a:rPr lang="zh-CN" altLang="zh-CN" dirty="0"/>
              <a:t>年的特征值</a:t>
            </a:r>
            <a:r>
              <a:rPr lang="zh-CN" altLang="en-US" dirty="0"/>
              <a:t>。</a:t>
            </a:r>
            <a:endParaRPr lang="en-US" altLang="zh-CN" dirty="0"/>
          </a:p>
          <a:p>
            <a:pPr marL="720000">
              <a:spcBef>
                <a:spcPts val="900"/>
              </a:spcBef>
              <a:buFont typeface="Arial" panose="020B0604020202020204" pitchFamily="34" charset="0"/>
              <a:buChar char="•"/>
            </a:pPr>
            <a:r>
              <a:rPr lang="zh-CN" altLang="zh-CN" dirty="0"/>
              <a:t>根据特征值使用</a:t>
            </a:r>
            <a:r>
              <a:rPr lang="en-US" altLang="zh-CN" dirty="0"/>
              <a:t>SVR</a:t>
            </a:r>
            <a:r>
              <a:rPr lang="zh-CN" altLang="zh-CN" dirty="0"/>
              <a:t>算法预测</a:t>
            </a:r>
            <a:r>
              <a:rPr lang="en-US" altLang="zh-CN" dirty="0"/>
              <a:t>2020</a:t>
            </a:r>
            <a:r>
              <a:rPr lang="zh-CN" altLang="zh-CN" dirty="0"/>
              <a:t>年与</a:t>
            </a:r>
            <a:r>
              <a:rPr lang="en-US" altLang="zh-CN" dirty="0"/>
              <a:t>2021</a:t>
            </a:r>
            <a:r>
              <a:rPr lang="zh-CN" altLang="zh-CN" dirty="0"/>
              <a:t>年企业所得税的值。</a:t>
            </a:r>
          </a:p>
        </p:txBody>
      </p:sp>
      <p:sp>
        <p:nvSpPr>
          <p:cNvPr id="5" name="标题 4">
            <a:extLst>
              <a:ext uri="{FF2B5EF4-FFF2-40B4-BE49-F238E27FC236}">
                <a16:creationId xmlns:a16="http://schemas.microsoft.com/office/drawing/2014/main" id="{C8313496-719A-4DA8-956B-75CAF8055934}"/>
              </a:ext>
            </a:extLst>
          </p:cNvPr>
          <p:cNvSpPr>
            <a:spLocks noGrp="1"/>
          </p:cNvSpPr>
          <p:nvPr>
            <p:ph type="title"/>
          </p:nvPr>
        </p:nvSpPr>
        <p:spPr/>
        <p:txBody>
          <a:bodyPr/>
          <a:lstStyle/>
          <a:p>
            <a:r>
              <a:rPr lang="zh-CN" altLang="en-US" dirty="0"/>
              <a:t>小结</a:t>
            </a:r>
          </a:p>
        </p:txBody>
      </p:sp>
      <p:pic>
        <p:nvPicPr>
          <p:cNvPr id="7" name="Picture 2">
            <a:extLst>
              <a:ext uri="{FF2B5EF4-FFF2-40B4-BE49-F238E27FC236}">
                <a16:creationId xmlns:a16="http://schemas.microsoft.com/office/drawing/2014/main" id="{D2671C9B-DB4E-4592-AC92-362EE1D6F25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58181" y="3749156"/>
            <a:ext cx="3810000" cy="2552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26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2"/>
          </a:p>
        </p:txBody>
      </p:sp>
      <p:sp>
        <p:nvSpPr>
          <p:cNvPr id="10246" name="Rectangle 6"/>
          <p:cNvSpPr>
            <a:spLocks noChangeArrowheads="1"/>
          </p:cNvSpPr>
          <p:nvPr/>
        </p:nvSpPr>
        <p:spPr bwMode="auto">
          <a:xfrm>
            <a:off x="1524003" y="-392117"/>
            <a:ext cx="184731" cy="38549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905">
              <a:solidFill>
                <a:srgbClr val="000000"/>
              </a:solidFill>
              <a:latin typeface="Arial" charset="0"/>
            </a:endParaRPr>
          </a:p>
        </p:txBody>
      </p:sp>
      <p:sp>
        <p:nvSpPr>
          <p:cNvPr id="4" name="Rectangle 5">
            <a:extLst>
              <a:ext uri="{FF2B5EF4-FFF2-40B4-BE49-F238E27FC236}">
                <a16:creationId xmlns:a16="http://schemas.microsoft.com/office/drawing/2014/main" id="{964819E3-A8C4-460F-8660-FB82BF3DA95C}"/>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宋体" panose="02010600030101010101" pitchFamily="2" charset="-122"/>
              </a:rPr>
              <a:t>相关的实训、课程视频等资源：</a:t>
            </a:r>
            <a:endParaRPr kumimoji="0" lang="en-US" altLang="zh-CN" sz="1800" dirty="0">
              <a:solidFill>
                <a:srgbClr val="000000"/>
              </a:solidFill>
              <a:latin typeface="宋体" panose="02010600030101010101" pitchFamily="2" charset="-122"/>
            </a:endParaRPr>
          </a:p>
          <a:p>
            <a:pPr eaLnBrk="1" hangingPunct="1">
              <a:spcBef>
                <a:spcPts val="600"/>
              </a:spcBef>
              <a:spcAft>
                <a:spcPts val="600"/>
              </a:spcAft>
              <a:buClrTx/>
              <a:buFontTx/>
              <a:buNone/>
            </a:pPr>
            <a:r>
              <a:rPr kumimoji="0" lang="en-US" altLang="zh-CN" sz="1800" dirty="0">
                <a:solidFill>
                  <a:srgbClr val="000000"/>
                </a:solidFill>
                <a:latin typeface="宋体" panose="02010600030101010101" pitchFamily="2" charset="-122"/>
                <a:hlinkClick r:id="rId3"/>
              </a:rPr>
              <a:t>https://edu.tipdm.org</a:t>
            </a:r>
            <a:endParaRPr kumimoji="0" lang="en-US" altLang="zh-CN" sz="1800" u="sng" dirty="0">
              <a:latin typeface="宋体" panose="02010600030101010101" pitchFamily="2" charset="-122"/>
            </a:endParaRPr>
          </a:p>
        </p:txBody>
      </p:sp>
      <p:sp>
        <p:nvSpPr>
          <p:cNvPr id="5" name="Rectangle 5">
            <a:extLst>
              <a:ext uri="{FF2B5EF4-FFF2-40B4-BE49-F238E27FC236}">
                <a16:creationId xmlns:a16="http://schemas.microsoft.com/office/drawing/2014/main" id="{857DA720-3277-4778-8BB4-9D3FBD73A39D}"/>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mn-ea"/>
                <a:ea typeface="+mn-ea"/>
              </a:rPr>
              <a:t>相关的培训动态：</a:t>
            </a:r>
            <a:endParaRPr kumimoji="0" lang="en-US" altLang="zh-CN" sz="1800" dirty="0">
              <a:solidFill>
                <a:srgbClr val="000000"/>
              </a:solidFill>
              <a:latin typeface="+mn-ea"/>
              <a:ea typeface="+mn-ea"/>
            </a:endParaRPr>
          </a:p>
          <a:p>
            <a:pPr eaLnBrk="1" hangingPunct="1">
              <a:spcBef>
                <a:spcPts val="600"/>
              </a:spcBef>
              <a:spcAft>
                <a:spcPts val="600"/>
              </a:spcAft>
              <a:buClrTx/>
              <a:buFontTx/>
              <a:buNone/>
            </a:pPr>
            <a:r>
              <a:rPr kumimoji="0" lang="en-US" altLang="zh-CN" sz="1800" dirty="0">
                <a:solidFill>
                  <a:srgbClr val="000000"/>
                </a:solidFill>
                <a:latin typeface="+mn-ea"/>
                <a:ea typeface="+mn-ea"/>
                <a:hlinkClick r:id="rId4"/>
              </a:rPr>
              <a:t>http://www.tipdm.com/pxdt/index.jhtml</a:t>
            </a:r>
            <a:endParaRPr kumimoji="0" lang="en-US" altLang="zh-CN" sz="1800" dirty="0">
              <a:solidFill>
                <a:srgbClr val="000000"/>
              </a:solidFill>
              <a:latin typeface="+mn-ea"/>
              <a:ea typeface="+mn-ea"/>
            </a:endParaRPr>
          </a:p>
        </p:txBody>
      </p:sp>
    </p:spTree>
    <p:extLst>
      <p:ext uri="{BB962C8B-B14F-4D97-AF65-F5344CB8AC3E}">
        <p14:creationId xmlns:p14="http://schemas.microsoft.com/office/powerpoint/2010/main" val="84636692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lvl="0"/>
            <a:r>
              <a:rPr lang="zh-CN" altLang="zh-CN" dirty="0"/>
              <a:t>企业所得税采取收入来源地管辖权和居民管辖权相结合的双管辖权，将企业分为居民企业和非居民企业，分别确定不同纳税义务。</a:t>
            </a:r>
            <a:endParaRPr lang="en-US" altLang="zh-CN" dirty="0"/>
          </a:p>
          <a:p>
            <a:r>
              <a:rPr lang="zh-CN" altLang="zh-CN" dirty="0"/>
              <a:t>一般而言影响企业所得税的因素有以下两个方面</a:t>
            </a:r>
            <a:r>
              <a:rPr lang="zh-CN" altLang="en-US" dirty="0"/>
              <a:t>。</a:t>
            </a:r>
            <a:endParaRPr lang="en-US" altLang="zh-CN" b="1" dirty="0"/>
          </a:p>
          <a:p>
            <a:pPr marL="720000" lvl="0">
              <a:spcBef>
                <a:spcPts val="900"/>
              </a:spcBef>
              <a:buFont typeface="Arial" panose="020B0604020202020204" pitchFamily="34" charset="0"/>
              <a:buChar char="•"/>
            </a:pPr>
            <a:r>
              <a:rPr lang="zh-CN" altLang="zh-CN" b="1" dirty="0"/>
              <a:t>生产总值</a:t>
            </a:r>
            <a:r>
              <a:rPr lang="zh-CN" altLang="en-US" b="1" dirty="0"/>
              <a:t>：</a:t>
            </a:r>
            <a:r>
              <a:rPr lang="zh-CN" altLang="zh-CN" dirty="0"/>
              <a:t>生产总值是指在一个地区的经济中所生产出的全部最终产品和劳务的价值，常分为三大产业。</a:t>
            </a:r>
          </a:p>
          <a:p>
            <a:pPr marL="720000" lvl="0">
              <a:spcBef>
                <a:spcPts val="900"/>
              </a:spcBef>
              <a:buFont typeface="Arial" panose="020B0604020202020204" pitchFamily="34" charset="0"/>
              <a:buChar char="•"/>
            </a:pPr>
            <a:r>
              <a:rPr lang="zh-CN" altLang="zh-CN" b="1" dirty="0"/>
              <a:t>民生</a:t>
            </a:r>
            <a:r>
              <a:rPr lang="zh-CN" altLang="en-US" b="1" dirty="0"/>
              <a:t>：</a:t>
            </a:r>
            <a:r>
              <a:rPr lang="zh-CN" altLang="zh-CN" dirty="0"/>
              <a:t>这里的民生主要是指反映民众生活水平的因素，主要包括人均可支配收入、全市总人口等。</a:t>
            </a:r>
          </a:p>
          <a:p>
            <a:pPr marL="361950" indent="-361950"/>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分析企业所得税预测</a:t>
            </a:r>
            <a:r>
              <a:rPr lang="zh-CN" altLang="en-US" dirty="0"/>
              <a:t>背景</a:t>
            </a:r>
            <a:endParaRPr lang="zh-CN" altLang="en-US" dirty="0">
              <a:ea typeface="宋体" panose="02010600030101010101" pitchFamily="2" charset="-122"/>
            </a:endParaRPr>
          </a:p>
        </p:txBody>
      </p:sp>
      <p:sp>
        <p:nvSpPr>
          <p:cNvPr id="22532" name="内容占位符 3">
            <a:extLst>
              <a:ext uri="{FF2B5EF4-FFF2-40B4-BE49-F238E27FC236}">
                <a16:creationId xmlns:a16="http://schemas.microsoft.com/office/drawing/2014/main" id="{BBE4E575-181C-4187-B0FE-0ADBD01C55AC}"/>
              </a:ext>
            </a:extLst>
          </p:cNvPr>
          <p:cNvSpPr>
            <a:spLocks noGrp="1"/>
          </p:cNvSpPr>
          <p:nvPr>
            <p:ph idx="10"/>
          </p:nvPr>
        </p:nvSpPr>
        <p:spPr/>
        <p:txBody>
          <a:bodyPr/>
          <a:lstStyle/>
          <a:p>
            <a:r>
              <a:rPr lang="en-US" altLang="zh-CN" b="1" dirty="0">
                <a:solidFill>
                  <a:srgbClr val="000000"/>
                </a:solidFill>
              </a:rPr>
              <a:t>2</a:t>
            </a:r>
            <a:r>
              <a:rPr kumimoji="0" lang="en-US" altLang="zh-CN" b="1" dirty="0">
                <a:solidFill>
                  <a:srgbClr val="000000"/>
                </a:solidFill>
              </a:rPr>
              <a:t>. </a:t>
            </a:r>
            <a:r>
              <a:rPr lang="zh-CN" altLang="zh-CN" b="1" dirty="0"/>
              <a:t>企业所得税预测数据基础</a:t>
            </a:r>
            <a:r>
              <a:rPr lang="zh-CN" altLang="en-US" b="1" dirty="0"/>
              <a:t>情况</a:t>
            </a:r>
            <a:endParaRPr kumimoji="0" lang="en-US" altLang="zh-CN" b="1" dirty="0">
              <a:solidFill>
                <a:srgbClr val="000000"/>
              </a:solidFill>
            </a:endParaRPr>
          </a:p>
        </p:txBody>
      </p:sp>
    </p:spTree>
    <p:extLst>
      <p:ext uri="{BB962C8B-B14F-4D97-AF65-F5344CB8AC3E}">
        <p14:creationId xmlns:p14="http://schemas.microsoft.com/office/powerpoint/2010/main" val="353203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2530">
                                            <p:txEl>
                                              <p:pRg st="2" end="2"/>
                                            </p:txEl>
                                          </p:spTgt>
                                        </p:tgtEl>
                                        <p:attrNameLst>
                                          <p:attrName>style.visibility</p:attrName>
                                        </p:attrNameLst>
                                      </p:cBhvr>
                                      <p:to>
                                        <p:strVal val="visible"/>
                                      </p:to>
                                    </p:set>
                                    <p:animEffect transition="in" filter="circle(in)">
                                      <p:cBhvr>
                                        <p:cTn id="7" dur="2000"/>
                                        <p:tgtEl>
                                          <p:spTgt spid="22530">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2530">
                                            <p:txEl>
                                              <p:pRg st="3" end="3"/>
                                            </p:txEl>
                                          </p:spTgt>
                                        </p:tgtEl>
                                        <p:attrNameLst>
                                          <p:attrName>style.visibility</p:attrName>
                                        </p:attrNameLst>
                                      </p:cBhvr>
                                      <p:to>
                                        <p:strVal val="visible"/>
                                      </p:to>
                                    </p:set>
                                    <p:animEffect transition="in" filter="circle(in)">
                                      <p:cBhvr>
                                        <p:cTn id="10" dur="2000"/>
                                        <p:tgtEl>
                                          <p:spTgt spid="225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0" indent="457200">
              <a:buNone/>
            </a:pPr>
            <a:r>
              <a:rPr lang="zh-CN" altLang="zh-CN" dirty="0"/>
              <a:t>本案例仅对</a:t>
            </a:r>
            <a:r>
              <a:rPr lang="en-US" altLang="zh-CN" dirty="0"/>
              <a:t>2005</a:t>
            </a:r>
            <a:r>
              <a:rPr lang="zh-CN" altLang="zh-CN" dirty="0"/>
              <a:t>年～</a:t>
            </a:r>
            <a:r>
              <a:rPr lang="en-US" altLang="zh-CN" dirty="0"/>
              <a:t>2019</a:t>
            </a:r>
            <a:r>
              <a:rPr lang="zh-CN" altLang="zh-CN" dirty="0"/>
              <a:t>年的数据进行分析（本章所用数据均来自《统计年鉴》）。数据的各项特征及其说明如</a:t>
            </a:r>
            <a:r>
              <a:rPr lang="zh-CN" altLang="en-US" dirty="0"/>
              <a:t>表。</a:t>
            </a:r>
            <a:endParaRPr lang="zh-CN" altLang="zh-CN" dirty="0"/>
          </a:p>
          <a:p>
            <a:pPr marL="361950" indent="-361950"/>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分析企业所得税预测</a:t>
            </a:r>
            <a:r>
              <a:rPr lang="zh-CN" altLang="en-US" dirty="0"/>
              <a:t>背景</a:t>
            </a:r>
            <a:endParaRPr lang="zh-CN" altLang="en-US" dirty="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237523542"/>
              </p:ext>
            </p:extLst>
          </p:nvPr>
        </p:nvGraphicFramePr>
        <p:xfrm>
          <a:off x="1519025" y="2087286"/>
          <a:ext cx="9153949" cy="3780000"/>
        </p:xfrm>
        <a:graphic>
          <a:graphicData uri="http://schemas.openxmlformats.org/drawingml/2006/table">
            <a:tbl>
              <a:tblPr firstRow="1" bandRow="1">
                <a:tableStyleId>{5C22544A-7EE6-4342-B048-85BDC9FD1C3A}</a:tableStyleId>
              </a:tblPr>
              <a:tblGrid>
                <a:gridCol w="2640020">
                  <a:extLst>
                    <a:ext uri="{9D8B030D-6E8A-4147-A177-3AD203B41FA5}">
                      <a16:colId xmlns:a16="http://schemas.microsoft.com/office/drawing/2014/main" val="745741435"/>
                    </a:ext>
                  </a:extLst>
                </a:gridCol>
                <a:gridCol w="6513929">
                  <a:extLst>
                    <a:ext uri="{9D8B030D-6E8A-4147-A177-3AD203B41FA5}">
                      <a16:colId xmlns:a16="http://schemas.microsoft.com/office/drawing/2014/main" val="2412177568"/>
                    </a:ext>
                  </a:extLst>
                </a:gridCol>
              </a:tblGrid>
              <a:tr h="540000">
                <a:tc>
                  <a:txBody>
                    <a:bodyPr/>
                    <a:lstStyle/>
                    <a:p>
                      <a:pPr algn="ctr">
                        <a:lnSpc>
                          <a:spcPct val="100000"/>
                        </a:lnSpc>
                        <a:spcAft>
                          <a:spcPts val="0"/>
                        </a:spcAft>
                      </a:pPr>
                      <a:r>
                        <a:rPr lang="zh-CN" sz="1500" b="1" kern="100" dirty="0">
                          <a:effectLst/>
                          <a:latin typeface="+mn-ea"/>
                          <a:ea typeface="+mn-ea"/>
                          <a:cs typeface="Times New Roman" panose="02020603050405020304" pitchFamily="18" charset="0"/>
                        </a:rPr>
                        <a:t>特征名称</a:t>
                      </a:r>
                    </a:p>
                  </a:txBody>
                  <a:tcPr marL="68580" marR="68580" marT="0" marB="0" anchor="ctr"/>
                </a:tc>
                <a:tc>
                  <a:txBody>
                    <a:bodyPr/>
                    <a:lstStyle/>
                    <a:p>
                      <a:pPr algn="ctr">
                        <a:lnSpc>
                          <a:spcPct val="100000"/>
                        </a:lnSpc>
                        <a:spcAft>
                          <a:spcPts val="0"/>
                        </a:spcAft>
                      </a:pPr>
                      <a:r>
                        <a:rPr lang="zh-CN" sz="1500" b="1" kern="100" dirty="0">
                          <a:effectLst/>
                          <a:latin typeface="+mn-ea"/>
                          <a:ea typeface="+mn-ea"/>
                          <a:cs typeface="Times New Roman" panose="02020603050405020304" pitchFamily="18" charset="0"/>
                        </a:rPr>
                        <a:t>特征含义</a:t>
                      </a:r>
                    </a:p>
                  </a:txBody>
                  <a:tcPr marL="68580" marR="68580" marT="0" marB="0" anchor="ctr"/>
                </a:tc>
                <a:extLst>
                  <a:ext uri="{0D108BD9-81ED-4DB2-BD59-A6C34878D82A}">
                    <a16:rowId xmlns:a16="http://schemas.microsoft.com/office/drawing/2014/main" val="3285209951"/>
                  </a:ext>
                </a:extLst>
              </a:tr>
              <a:tr h="540000">
                <a:tc>
                  <a:txBody>
                    <a:bodyPr/>
                    <a:lstStyle/>
                    <a:p>
                      <a:pPr algn="l">
                        <a:lnSpc>
                          <a:spcPct val="100000"/>
                        </a:lnSpc>
                        <a:spcAft>
                          <a:spcPts val="0"/>
                        </a:spcAft>
                      </a:pPr>
                      <a:r>
                        <a:rPr lang="zh-CN" sz="1500" kern="100" dirty="0">
                          <a:effectLst/>
                          <a:latin typeface="+mn-ea"/>
                          <a:ea typeface="+mn-ea"/>
                          <a:cs typeface="Times New Roman" panose="02020603050405020304" pitchFamily="18" charset="0"/>
                        </a:rPr>
                        <a:t>人均可支配收入（</a:t>
                      </a:r>
                      <a:r>
                        <a:rPr lang="en-US" sz="1500" kern="100" baseline="0" dirty="0">
                          <a:solidFill>
                            <a:schemeClr val="dk1"/>
                          </a:solidFill>
                          <a:effectLst/>
                          <a:latin typeface="Times New Roman" panose="02020603050405020304" pitchFamily="18" charset="0"/>
                          <a:ea typeface="宋体" panose="02010600030101010101" pitchFamily="2" charset="-122"/>
                          <a:cs typeface="+mn-cs"/>
                        </a:rPr>
                        <a:t>x1</a:t>
                      </a:r>
                      <a:r>
                        <a:rPr lang="zh-CN" sz="1500" kern="100" dirty="0">
                          <a:effectLst/>
                          <a:latin typeface="+mn-ea"/>
                          <a:ea typeface="+mn-ea"/>
                          <a:cs typeface="Times New Roman" panose="02020603050405020304" pitchFamily="18" charset="0"/>
                        </a:rPr>
                        <a:t>）</a:t>
                      </a:r>
                    </a:p>
                  </a:txBody>
                  <a:tcPr marL="68580" marR="68580" marT="0" marB="0" anchor="ctr"/>
                </a:tc>
                <a:tc>
                  <a:txBody>
                    <a:bodyPr/>
                    <a:lstStyle/>
                    <a:p>
                      <a:pPr algn="l">
                        <a:lnSpc>
                          <a:spcPct val="100000"/>
                        </a:lnSpc>
                        <a:spcAft>
                          <a:spcPts val="0"/>
                        </a:spcAft>
                      </a:pPr>
                      <a:r>
                        <a:rPr lang="zh-CN" sz="1500" kern="100" dirty="0">
                          <a:effectLst/>
                          <a:latin typeface="+mn-ea"/>
                          <a:ea typeface="+mn-ea"/>
                          <a:cs typeface="Times New Roman" panose="02020603050405020304" pitchFamily="18" charset="0"/>
                        </a:rPr>
                        <a:t>居民收入越高，消费能力越强，同时意味着其工作积极性越高，创造出的财富越多，从而能带动企业的发展</a:t>
                      </a:r>
                    </a:p>
                  </a:txBody>
                  <a:tcPr marL="68580" marR="68580" marT="0" marB="0" anchor="ctr"/>
                </a:tc>
                <a:extLst>
                  <a:ext uri="{0D108BD9-81ED-4DB2-BD59-A6C34878D82A}">
                    <a16:rowId xmlns:a16="http://schemas.microsoft.com/office/drawing/2014/main" val="3457491902"/>
                  </a:ext>
                </a:extLst>
              </a:tr>
              <a:tr h="540000">
                <a:tc>
                  <a:txBody>
                    <a:bodyPr/>
                    <a:lstStyle/>
                    <a:p>
                      <a:pPr algn="l">
                        <a:lnSpc>
                          <a:spcPct val="100000"/>
                        </a:lnSpc>
                        <a:spcAft>
                          <a:spcPts val="0"/>
                        </a:spcAft>
                      </a:pPr>
                      <a:r>
                        <a:rPr lang="zh-CN" sz="1500" kern="100" dirty="0">
                          <a:effectLst/>
                          <a:latin typeface="+mn-ea"/>
                          <a:ea typeface="+mn-ea"/>
                          <a:cs typeface="Times New Roman" panose="02020603050405020304" pitchFamily="18" charset="0"/>
                        </a:rPr>
                        <a:t>全市总人口数（</a:t>
                      </a:r>
                      <a:r>
                        <a:rPr lang="en-US" sz="1500" kern="100" baseline="0" dirty="0">
                          <a:solidFill>
                            <a:schemeClr val="dk1"/>
                          </a:solidFill>
                          <a:effectLst/>
                          <a:latin typeface="Times New Roman" panose="02020603050405020304" pitchFamily="18" charset="0"/>
                          <a:ea typeface="宋体" panose="02010600030101010101" pitchFamily="2" charset="-122"/>
                          <a:cs typeface="+mn-cs"/>
                        </a:rPr>
                        <a:t>x2</a:t>
                      </a:r>
                      <a:r>
                        <a:rPr lang="zh-CN" sz="1500" kern="100" dirty="0">
                          <a:effectLst/>
                          <a:latin typeface="+mn-ea"/>
                          <a:ea typeface="+mn-ea"/>
                          <a:cs typeface="Times New Roman" panose="02020603050405020304" pitchFamily="18" charset="0"/>
                        </a:rPr>
                        <a:t>）</a:t>
                      </a:r>
                    </a:p>
                  </a:txBody>
                  <a:tcPr marL="68580" marR="68580" marT="0" marB="0" anchor="ctr"/>
                </a:tc>
                <a:tc>
                  <a:txBody>
                    <a:bodyPr/>
                    <a:lstStyle/>
                    <a:p>
                      <a:pPr algn="l">
                        <a:lnSpc>
                          <a:spcPct val="100000"/>
                        </a:lnSpc>
                        <a:spcAft>
                          <a:spcPts val="0"/>
                        </a:spcAft>
                      </a:pPr>
                      <a:r>
                        <a:rPr lang="zh-CN" sz="1500" kern="100" dirty="0">
                          <a:effectLst/>
                          <a:latin typeface="+mn-ea"/>
                          <a:ea typeface="+mn-ea"/>
                          <a:cs typeface="Times New Roman" panose="02020603050405020304" pitchFamily="18" charset="0"/>
                        </a:rPr>
                        <a:t>在地方经济发展水平既定的条件下，人均地方企业所得税与地方人口数呈反比例变化</a:t>
                      </a:r>
                    </a:p>
                  </a:txBody>
                  <a:tcPr marL="68580" marR="68580" marT="0" marB="0" anchor="ctr"/>
                </a:tc>
                <a:extLst>
                  <a:ext uri="{0D108BD9-81ED-4DB2-BD59-A6C34878D82A}">
                    <a16:rowId xmlns:a16="http://schemas.microsoft.com/office/drawing/2014/main" val="1904819809"/>
                  </a:ext>
                </a:extLst>
              </a:tr>
              <a:tr h="540000">
                <a:tc>
                  <a:txBody>
                    <a:bodyPr/>
                    <a:lstStyle/>
                    <a:p>
                      <a:pPr algn="l">
                        <a:lnSpc>
                          <a:spcPct val="100000"/>
                        </a:lnSpc>
                        <a:spcAft>
                          <a:spcPts val="0"/>
                        </a:spcAft>
                      </a:pPr>
                      <a:r>
                        <a:rPr lang="zh-CN" sz="1500" kern="100" dirty="0">
                          <a:effectLst/>
                          <a:latin typeface="+mn-ea"/>
                          <a:ea typeface="+mn-ea"/>
                          <a:cs typeface="Times New Roman" panose="02020603050405020304" pitchFamily="18" charset="0"/>
                        </a:rPr>
                        <a:t>全社会从业人员数（</a:t>
                      </a:r>
                      <a:r>
                        <a:rPr lang="en-US" sz="1500" kern="100" baseline="0" dirty="0">
                          <a:solidFill>
                            <a:schemeClr val="dk1"/>
                          </a:solidFill>
                          <a:effectLst/>
                          <a:latin typeface="Times New Roman" panose="02020603050405020304" pitchFamily="18" charset="0"/>
                          <a:ea typeface="宋体" panose="02010600030101010101" pitchFamily="2" charset="-122"/>
                          <a:cs typeface="+mn-cs"/>
                        </a:rPr>
                        <a:t>x3</a:t>
                      </a:r>
                      <a:r>
                        <a:rPr lang="zh-CN" sz="1500" kern="100" dirty="0">
                          <a:effectLst/>
                          <a:latin typeface="+mn-ea"/>
                          <a:ea typeface="+mn-ea"/>
                          <a:cs typeface="Times New Roman" panose="02020603050405020304" pitchFamily="18" charset="0"/>
                        </a:rPr>
                        <a:t>）</a:t>
                      </a:r>
                    </a:p>
                  </a:txBody>
                  <a:tcPr marL="68580" marR="68580" marT="0" marB="0" anchor="ctr"/>
                </a:tc>
                <a:tc>
                  <a:txBody>
                    <a:bodyPr/>
                    <a:lstStyle/>
                    <a:p>
                      <a:pPr algn="l">
                        <a:lnSpc>
                          <a:spcPct val="100000"/>
                        </a:lnSpc>
                        <a:spcAft>
                          <a:spcPts val="0"/>
                        </a:spcAft>
                      </a:pPr>
                      <a:r>
                        <a:rPr lang="zh-CN" sz="1500" kern="100" dirty="0">
                          <a:effectLst/>
                          <a:latin typeface="+mn-ea"/>
                          <a:ea typeface="+mn-ea"/>
                          <a:cs typeface="Times New Roman" panose="02020603050405020304" pitchFamily="18" charset="0"/>
                        </a:rPr>
                        <a:t>就业人数的上升伴随着企业生产力的提高，从而直接影响企业所得税的增加</a:t>
                      </a:r>
                    </a:p>
                  </a:txBody>
                  <a:tcPr marL="68580" marR="68580" marT="0" marB="0" anchor="ctr"/>
                </a:tc>
                <a:extLst>
                  <a:ext uri="{0D108BD9-81ED-4DB2-BD59-A6C34878D82A}">
                    <a16:rowId xmlns:a16="http://schemas.microsoft.com/office/drawing/2014/main" val="3222052564"/>
                  </a:ext>
                </a:extLst>
              </a:tr>
              <a:tr h="540000">
                <a:tc>
                  <a:txBody>
                    <a:bodyPr/>
                    <a:lstStyle/>
                    <a:p>
                      <a:pPr algn="l">
                        <a:lnSpc>
                          <a:spcPct val="100000"/>
                        </a:lnSpc>
                        <a:spcAft>
                          <a:spcPts val="0"/>
                        </a:spcAft>
                      </a:pPr>
                      <a:r>
                        <a:rPr lang="zh-CN" sz="1500" kern="100" dirty="0">
                          <a:effectLst/>
                          <a:latin typeface="+mn-ea"/>
                          <a:ea typeface="+mn-ea"/>
                          <a:cs typeface="Times New Roman" panose="02020603050405020304" pitchFamily="18" charset="0"/>
                        </a:rPr>
                        <a:t>固定资产投资额（</a:t>
                      </a:r>
                      <a:r>
                        <a:rPr lang="en-US" sz="1500" kern="100" baseline="0" dirty="0">
                          <a:solidFill>
                            <a:schemeClr val="dk1"/>
                          </a:solidFill>
                          <a:effectLst/>
                          <a:latin typeface="Times New Roman" panose="02020603050405020304" pitchFamily="18" charset="0"/>
                          <a:ea typeface="宋体" panose="02010600030101010101" pitchFamily="2" charset="-122"/>
                          <a:cs typeface="+mn-cs"/>
                        </a:rPr>
                        <a:t>x4</a:t>
                      </a:r>
                      <a:r>
                        <a:rPr lang="zh-CN" sz="1500" kern="100" dirty="0">
                          <a:effectLst/>
                          <a:latin typeface="+mn-ea"/>
                          <a:ea typeface="+mn-ea"/>
                          <a:cs typeface="Times New Roman" panose="02020603050405020304" pitchFamily="18" charset="0"/>
                        </a:rPr>
                        <a:t>）</a:t>
                      </a:r>
                    </a:p>
                  </a:txBody>
                  <a:tcPr marL="68580" marR="68580" marT="0" marB="0" anchor="ctr"/>
                </a:tc>
                <a:tc>
                  <a:txBody>
                    <a:bodyPr/>
                    <a:lstStyle/>
                    <a:p>
                      <a:pPr algn="l">
                        <a:lnSpc>
                          <a:spcPct val="100000"/>
                        </a:lnSpc>
                        <a:spcAft>
                          <a:spcPts val="0"/>
                        </a:spcAft>
                      </a:pPr>
                      <a:r>
                        <a:rPr lang="zh-CN" sz="1500" kern="100" dirty="0">
                          <a:effectLst/>
                          <a:latin typeface="+mn-ea"/>
                          <a:ea typeface="+mn-ea"/>
                          <a:cs typeface="Times New Roman" panose="02020603050405020304" pitchFamily="18" charset="0"/>
                        </a:rPr>
                        <a:t>固定资产投资额是以货币表现的建造和购置固定资产的工作量以及与此有关的费用的总称。主要通过投资来促进经济增长，扩大税源</a:t>
                      </a:r>
                    </a:p>
                  </a:txBody>
                  <a:tcPr marL="68580" marR="68580" marT="0" marB="0" anchor="ctr"/>
                </a:tc>
                <a:extLst>
                  <a:ext uri="{0D108BD9-81ED-4DB2-BD59-A6C34878D82A}">
                    <a16:rowId xmlns:a16="http://schemas.microsoft.com/office/drawing/2014/main" val="49386193"/>
                  </a:ext>
                </a:extLst>
              </a:tr>
              <a:tr h="540000">
                <a:tc>
                  <a:txBody>
                    <a:bodyPr/>
                    <a:lstStyle/>
                    <a:p>
                      <a:pPr algn="l">
                        <a:lnSpc>
                          <a:spcPct val="100000"/>
                        </a:lnSpc>
                        <a:spcAft>
                          <a:spcPts val="0"/>
                        </a:spcAft>
                      </a:pPr>
                      <a:r>
                        <a:rPr lang="zh-CN" sz="1500" kern="100" dirty="0">
                          <a:effectLst/>
                          <a:latin typeface="+mn-ea"/>
                          <a:ea typeface="+mn-ea"/>
                          <a:cs typeface="Times New Roman" panose="02020603050405020304" pitchFamily="18" charset="0"/>
                        </a:rPr>
                        <a:t>全市用电量（</a:t>
                      </a:r>
                      <a:r>
                        <a:rPr lang="en-US" sz="1500" kern="100" baseline="0" dirty="0">
                          <a:solidFill>
                            <a:schemeClr val="dk1"/>
                          </a:solidFill>
                          <a:effectLst/>
                          <a:latin typeface="Times New Roman" panose="02020603050405020304" pitchFamily="18" charset="0"/>
                          <a:ea typeface="宋体" panose="02010600030101010101" pitchFamily="2" charset="-122"/>
                          <a:cs typeface="+mn-cs"/>
                        </a:rPr>
                        <a:t>x5</a:t>
                      </a:r>
                      <a:r>
                        <a:rPr lang="zh-CN" sz="1500" kern="100" dirty="0">
                          <a:effectLst/>
                          <a:latin typeface="+mn-ea"/>
                          <a:ea typeface="+mn-ea"/>
                          <a:cs typeface="Times New Roman" panose="02020603050405020304" pitchFamily="18" charset="0"/>
                        </a:rPr>
                        <a:t>）</a:t>
                      </a:r>
                    </a:p>
                  </a:txBody>
                  <a:tcPr marL="68580" marR="68580" marT="0" marB="0" anchor="ctr"/>
                </a:tc>
                <a:tc>
                  <a:txBody>
                    <a:bodyPr/>
                    <a:lstStyle/>
                    <a:p>
                      <a:pPr algn="l">
                        <a:lnSpc>
                          <a:spcPct val="100000"/>
                        </a:lnSpc>
                        <a:spcAft>
                          <a:spcPts val="0"/>
                        </a:spcAft>
                      </a:pPr>
                      <a:r>
                        <a:rPr lang="zh-CN" sz="1500" kern="100" dirty="0">
                          <a:effectLst/>
                          <a:latin typeface="+mn-ea"/>
                          <a:ea typeface="+mn-ea"/>
                          <a:cs typeface="Times New Roman" panose="02020603050405020304" pitchFamily="18" charset="0"/>
                        </a:rPr>
                        <a:t>用电量是电力消费过程中一个非常重要的特征量，是一项重要的能源消费指标，用电量也反映了企业的生产水平</a:t>
                      </a:r>
                    </a:p>
                  </a:txBody>
                  <a:tcPr marL="68580" marR="68580" marT="0" marB="0" anchor="ctr"/>
                </a:tc>
                <a:extLst>
                  <a:ext uri="{0D108BD9-81ED-4DB2-BD59-A6C34878D82A}">
                    <a16:rowId xmlns:a16="http://schemas.microsoft.com/office/drawing/2014/main" val="3375131649"/>
                  </a:ext>
                </a:extLst>
              </a:tr>
              <a:tr h="540000">
                <a:tc>
                  <a:txBody>
                    <a:bodyPr/>
                    <a:lstStyle/>
                    <a:p>
                      <a:pPr algn="l">
                        <a:lnSpc>
                          <a:spcPct val="100000"/>
                        </a:lnSpc>
                        <a:spcAft>
                          <a:spcPts val="0"/>
                        </a:spcAft>
                      </a:pPr>
                      <a:r>
                        <a:rPr lang="zh-CN" sz="1500" kern="100" dirty="0">
                          <a:effectLst/>
                          <a:latin typeface="+mn-ea"/>
                          <a:ea typeface="+mn-ea"/>
                          <a:cs typeface="Times New Roman" panose="02020603050405020304" pitchFamily="18" charset="0"/>
                        </a:rPr>
                        <a:t>城市居民消费价格指数（</a:t>
                      </a:r>
                      <a:r>
                        <a:rPr lang="en-US" sz="1500" kern="100" baseline="0" dirty="0">
                          <a:solidFill>
                            <a:schemeClr val="dk1"/>
                          </a:solidFill>
                          <a:effectLst/>
                          <a:latin typeface="Times New Roman" panose="02020603050405020304" pitchFamily="18" charset="0"/>
                          <a:ea typeface="宋体" panose="02010600030101010101" pitchFamily="2" charset="-122"/>
                          <a:cs typeface="+mn-cs"/>
                        </a:rPr>
                        <a:t>x6</a:t>
                      </a:r>
                      <a:r>
                        <a:rPr lang="zh-CN" sz="1500" kern="100" dirty="0">
                          <a:effectLst/>
                          <a:latin typeface="+mn-ea"/>
                          <a:ea typeface="+mn-ea"/>
                          <a:cs typeface="Times New Roman" panose="02020603050405020304" pitchFamily="18" charset="0"/>
                        </a:rPr>
                        <a:t>）</a:t>
                      </a:r>
                    </a:p>
                  </a:txBody>
                  <a:tcPr marL="68580" marR="68580" marT="0" marB="0" anchor="ctr"/>
                </a:tc>
                <a:tc>
                  <a:txBody>
                    <a:bodyPr/>
                    <a:lstStyle/>
                    <a:p>
                      <a:pPr algn="l">
                        <a:lnSpc>
                          <a:spcPct val="100000"/>
                        </a:lnSpc>
                        <a:spcAft>
                          <a:spcPts val="0"/>
                        </a:spcAft>
                      </a:pPr>
                      <a:r>
                        <a:rPr lang="zh-CN" sz="1500" kern="100" dirty="0">
                          <a:effectLst/>
                          <a:latin typeface="+mn-ea"/>
                          <a:ea typeface="+mn-ea"/>
                          <a:cs typeface="Times New Roman" panose="02020603050405020304" pitchFamily="18" charset="0"/>
                        </a:rPr>
                        <a:t>该指标反映居民家庭购买的消费品及服务价格水平的变动情况，影响城镇居民的生活支出和各大服务企业的收入</a:t>
                      </a:r>
                    </a:p>
                  </a:txBody>
                  <a:tcPr marL="68580" marR="68580" marT="0" marB="0" anchor="ctr"/>
                </a:tc>
                <a:extLst>
                  <a:ext uri="{0D108BD9-81ED-4DB2-BD59-A6C34878D82A}">
                    <a16:rowId xmlns:a16="http://schemas.microsoft.com/office/drawing/2014/main" val="1089278916"/>
                  </a:ext>
                </a:extLst>
              </a:tr>
            </a:tbl>
          </a:graphicData>
        </a:graphic>
      </p:graphicFrame>
    </p:spTree>
    <p:extLst>
      <p:ext uri="{BB962C8B-B14F-4D97-AF65-F5344CB8AC3E}">
        <p14:creationId xmlns:p14="http://schemas.microsoft.com/office/powerpoint/2010/main" val="205915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a:xfrm>
            <a:off x="422791" y="1104951"/>
            <a:ext cx="11107601" cy="5052713"/>
          </a:xfrm>
        </p:spPr>
        <p:txBody>
          <a:bodyPr/>
          <a:lstStyle/>
          <a:p>
            <a:pPr marL="0" indent="457200">
              <a:buNone/>
            </a:pPr>
            <a:r>
              <a:rPr lang="zh-CN" altLang="zh-CN" dirty="0"/>
              <a:t>本案例仅对</a:t>
            </a:r>
            <a:r>
              <a:rPr lang="en-US" altLang="zh-CN" dirty="0"/>
              <a:t>2005</a:t>
            </a:r>
            <a:r>
              <a:rPr lang="zh-CN" altLang="zh-CN" dirty="0"/>
              <a:t>年～</a:t>
            </a:r>
            <a:r>
              <a:rPr lang="en-US" altLang="zh-CN" dirty="0"/>
              <a:t>2019</a:t>
            </a:r>
            <a:r>
              <a:rPr lang="zh-CN" altLang="zh-CN" dirty="0"/>
              <a:t>年的数据进行分析（本章所用数据均来自《统计年鉴》）。数据的各项特征及其说明如</a:t>
            </a:r>
            <a:r>
              <a:rPr lang="zh-CN" altLang="en-US" dirty="0"/>
              <a:t>表（续表）。</a:t>
            </a:r>
            <a:endParaRPr lang="zh-CN" altLang="zh-CN"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分析企业所得税预测</a:t>
            </a:r>
            <a:r>
              <a:rPr lang="zh-CN" altLang="en-US" dirty="0"/>
              <a:t>背景</a:t>
            </a:r>
            <a:endParaRPr lang="zh-CN" altLang="en-US" dirty="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622548814"/>
              </p:ext>
            </p:extLst>
          </p:nvPr>
        </p:nvGraphicFramePr>
        <p:xfrm>
          <a:off x="1536636" y="2050729"/>
          <a:ext cx="9099063" cy="4320000"/>
        </p:xfrm>
        <a:graphic>
          <a:graphicData uri="http://schemas.openxmlformats.org/drawingml/2006/table">
            <a:tbl>
              <a:tblPr firstRow="1" bandRow="1">
                <a:tableStyleId>{5C22544A-7EE6-4342-B048-85BDC9FD1C3A}</a:tableStyleId>
              </a:tblPr>
              <a:tblGrid>
                <a:gridCol w="2418847">
                  <a:extLst>
                    <a:ext uri="{9D8B030D-6E8A-4147-A177-3AD203B41FA5}">
                      <a16:colId xmlns:a16="http://schemas.microsoft.com/office/drawing/2014/main" val="745741435"/>
                    </a:ext>
                  </a:extLst>
                </a:gridCol>
                <a:gridCol w="6680216">
                  <a:extLst>
                    <a:ext uri="{9D8B030D-6E8A-4147-A177-3AD203B41FA5}">
                      <a16:colId xmlns:a16="http://schemas.microsoft.com/office/drawing/2014/main" val="2412177568"/>
                    </a:ext>
                  </a:extLst>
                </a:gridCol>
              </a:tblGrid>
              <a:tr h="540000">
                <a:tc>
                  <a:txBody>
                    <a:bodyPr/>
                    <a:lstStyle/>
                    <a:p>
                      <a:pPr algn="ctr">
                        <a:spcAft>
                          <a:spcPts val="0"/>
                        </a:spcAft>
                      </a:pPr>
                      <a:r>
                        <a:rPr lang="zh-CN" sz="1500" b="1" kern="100" dirty="0">
                          <a:effectLst/>
                          <a:latin typeface="+mn-ea"/>
                          <a:ea typeface="+mn-ea"/>
                          <a:cs typeface="Times New Roman" panose="02020603050405020304" pitchFamily="18" charset="0"/>
                        </a:rPr>
                        <a:t>特征名称</a:t>
                      </a:r>
                    </a:p>
                  </a:txBody>
                  <a:tcPr marL="68580" marR="68580" marT="0" marB="0" anchor="ctr"/>
                </a:tc>
                <a:tc>
                  <a:txBody>
                    <a:bodyPr/>
                    <a:lstStyle/>
                    <a:p>
                      <a:pPr algn="ctr">
                        <a:spcAft>
                          <a:spcPts val="0"/>
                        </a:spcAft>
                      </a:pPr>
                      <a:r>
                        <a:rPr lang="zh-CN" sz="1500" b="1" kern="100" dirty="0">
                          <a:effectLst/>
                          <a:latin typeface="+mn-ea"/>
                          <a:ea typeface="+mn-ea"/>
                          <a:cs typeface="Times New Roman" panose="02020603050405020304" pitchFamily="18" charset="0"/>
                        </a:rPr>
                        <a:t>特征含义</a:t>
                      </a:r>
                    </a:p>
                  </a:txBody>
                  <a:tcPr marL="68580" marR="68580" marT="0" marB="0" anchor="ctr"/>
                </a:tc>
                <a:extLst>
                  <a:ext uri="{0D108BD9-81ED-4DB2-BD59-A6C34878D82A}">
                    <a16:rowId xmlns:a16="http://schemas.microsoft.com/office/drawing/2014/main" val="3285209951"/>
                  </a:ext>
                </a:extLst>
              </a:tr>
              <a:tr h="540000">
                <a:tc>
                  <a:txBody>
                    <a:bodyPr/>
                    <a:lstStyle/>
                    <a:p>
                      <a:pPr algn="l">
                        <a:spcAft>
                          <a:spcPts val="0"/>
                        </a:spcAft>
                      </a:pPr>
                      <a:r>
                        <a:rPr lang="zh-CN" sz="1500" kern="100" dirty="0">
                          <a:effectLst/>
                          <a:latin typeface="+mn-ea"/>
                          <a:ea typeface="+mn-ea"/>
                          <a:cs typeface="Times New Roman" panose="02020603050405020304" pitchFamily="18" charset="0"/>
                        </a:rPr>
                        <a:t>第一产业生产总值（</a:t>
                      </a:r>
                      <a:r>
                        <a:rPr lang="en-US" sz="1500" kern="100" baseline="0" dirty="0">
                          <a:solidFill>
                            <a:schemeClr val="dk1"/>
                          </a:solidFill>
                          <a:effectLst/>
                          <a:latin typeface="Times New Roman" panose="02020603050405020304" pitchFamily="18" charset="0"/>
                          <a:ea typeface="宋体" panose="02010600030101010101" pitchFamily="2" charset="-122"/>
                          <a:cs typeface="+mn-cs"/>
                        </a:rPr>
                        <a:t>x7</a:t>
                      </a:r>
                      <a:r>
                        <a:rPr lang="zh-CN" sz="1500" kern="100" dirty="0">
                          <a:effectLst/>
                          <a:latin typeface="+mn-ea"/>
                          <a:ea typeface="+mn-ea"/>
                          <a:cs typeface="Times New Roman" panose="02020603050405020304" pitchFamily="18" charset="0"/>
                        </a:rPr>
                        <a:t>）</a:t>
                      </a:r>
                    </a:p>
                  </a:txBody>
                  <a:tcPr marL="68580" marR="68580" marT="0" marB="0" anchor="ctr"/>
                </a:tc>
                <a:tc>
                  <a:txBody>
                    <a:bodyPr/>
                    <a:lstStyle/>
                    <a:p>
                      <a:pPr algn="l">
                        <a:spcAft>
                          <a:spcPts val="0"/>
                        </a:spcAft>
                      </a:pPr>
                      <a:r>
                        <a:rPr lang="zh-CN" sz="1500" kern="100" dirty="0">
                          <a:effectLst/>
                          <a:latin typeface="+mn-ea"/>
                          <a:ea typeface="+mn-ea"/>
                          <a:cs typeface="Times New Roman" panose="02020603050405020304" pitchFamily="18" charset="0"/>
                        </a:rPr>
                        <a:t>取消农业税，实施三农政策，第一产业对企业所得税的影响更小</a:t>
                      </a:r>
                    </a:p>
                  </a:txBody>
                  <a:tcPr marL="68580" marR="68580" marT="0" marB="0" anchor="ctr"/>
                </a:tc>
                <a:extLst>
                  <a:ext uri="{0D108BD9-81ED-4DB2-BD59-A6C34878D82A}">
                    <a16:rowId xmlns:a16="http://schemas.microsoft.com/office/drawing/2014/main" val="3457491902"/>
                  </a:ext>
                </a:extLst>
              </a:tr>
              <a:tr h="540000">
                <a:tc>
                  <a:txBody>
                    <a:bodyPr/>
                    <a:lstStyle/>
                    <a:p>
                      <a:pPr algn="l">
                        <a:spcAft>
                          <a:spcPts val="0"/>
                        </a:spcAft>
                      </a:pPr>
                      <a:r>
                        <a:rPr lang="zh-CN" sz="1500" kern="100" dirty="0">
                          <a:effectLst/>
                          <a:latin typeface="+mn-ea"/>
                          <a:ea typeface="+mn-ea"/>
                          <a:cs typeface="Times New Roman" panose="02020603050405020304" pitchFamily="18" charset="0"/>
                        </a:rPr>
                        <a:t>第二产业生产总值（</a:t>
                      </a:r>
                      <a:r>
                        <a:rPr lang="en-US" sz="1500" kern="100" baseline="0" dirty="0">
                          <a:solidFill>
                            <a:schemeClr val="dk1"/>
                          </a:solidFill>
                          <a:effectLst/>
                          <a:latin typeface="Times New Roman" panose="02020603050405020304" pitchFamily="18" charset="0"/>
                          <a:ea typeface="宋体" panose="02010600030101010101" pitchFamily="2" charset="-122"/>
                          <a:cs typeface="+mn-cs"/>
                        </a:rPr>
                        <a:t>x8</a:t>
                      </a:r>
                      <a:r>
                        <a:rPr lang="zh-CN" sz="1500" kern="100" dirty="0">
                          <a:effectLst/>
                          <a:latin typeface="+mn-ea"/>
                          <a:ea typeface="+mn-ea"/>
                          <a:cs typeface="Times New Roman" panose="02020603050405020304" pitchFamily="18" charset="0"/>
                        </a:rPr>
                        <a:t>）</a:t>
                      </a:r>
                    </a:p>
                  </a:txBody>
                  <a:tcPr marL="68580" marR="68580" marT="0" marB="0" anchor="ctr"/>
                </a:tc>
                <a:tc>
                  <a:txBody>
                    <a:bodyPr/>
                    <a:lstStyle/>
                    <a:p>
                      <a:pPr algn="l">
                        <a:lnSpc>
                          <a:spcPct val="100000"/>
                        </a:lnSpc>
                        <a:spcAft>
                          <a:spcPts val="0"/>
                        </a:spcAft>
                      </a:pPr>
                      <a:r>
                        <a:rPr lang="zh-CN" sz="1500" kern="100" dirty="0">
                          <a:effectLst/>
                          <a:latin typeface="+mn-ea"/>
                          <a:ea typeface="+mn-ea"/>
                          <a:cs typeface="Times New Roman" panose="02020603050405020304" pitchFamily="18" charset="0"/>
                        </a:rPr>
                        <a:t>第二产业主要为采矿业、制造业、建筑业。企业所得税相当大的一部分由第二产业企业提供，第二产业的繁荣与否直接影响到了经济发展水平的高低</a:t>
                      </a:r>
                    </a:p>
                  </a:txBody>
                  <a:tcPr marL="68580" marR="68580" marT="0" marB="0" anchor="ctr"/>
                </a:tc>
                <a:extLst>
                  <a:ext uri="{0D108BD9-81ED-4DB2-BD59-A6C34878D82A}">
                    <a16:rowId xmlns:a16="http://schemas.microsoft.com/office/drawing/2014/main" val="1904819809"/>
                  </a:ext>
                </a:extLst>
              </a:tr>
              <a:tr h="540000">
                <a:tc>
                  <a:txBody>
                    <a:bodyPr/>
                    <a:lstStyle/>
                    <a:p>
                      <a:pPr algn="l">
                        <a:spcAft>
                          <a:spcPts val="0"/>
                        </a:spcAft>
                      </a:pPr>
                      <a:r>
                        <a:rPr lang="zh-CN" sz="1500" kern="100" dirty="0">
                          <a:effectLst/>
                          <a:latin typeface="+mn-ea"/>
                          <a:ea typeface="+mn-ea"/>
                          <a:cs typeface="Times New Roman" panose="02020603050405020304" pitchFamily="18" charset="0"/>
                        </a:rPr>
                        <a:t>第三产业生产总值（</a:t>
                      </a:r>
                      <a:r>
                        <a:rPr lang="en-US" sz="1500" kern="100" baseline="0" dirty="0">
                          <a:solidFill>
                            <a:schemeClr val="dk1"/>
                          </a:solidFill>
                          <a:effectLst/>
                          <a:latin typeface="Times New Roman" panose="02020603050405020304" pitchFamily="18" charset="0"/>
                          <a:ea typeface="宋体" panose="02010600030101010101" pitchFamily="2" charset="-122"/>
                          <a:cs typeface="+mn-cs"/>
                        </a:rPr>
                        <a:t>x9</a:t>
                      </a:r>
                      <a:r>
                        <a:rPr lang="zh-CN" sz="1500" kern="100" dirty="0">
                          <a:effectLst/>
                          <a:latin typeface="+mn-ea"/>
                          <a:ea typeface="+mn-ea"/>
                          <a:cs typeface="Times New Roman" panose="02020603050405020304" pitchFamily="18" charset="0"/>
                        </a:rPr>
                        <a:t>）</a:t>
                      </a:r>
                    </a:p>
                  </a:txBody>
                  <a:tcPr marL="68580" marR="68580" marT="0" marB="0" anchor="ctr"/>
                </a:tc>
                <a:tc>
                  <a:txBody>
                    <a:bodyPr/>
                    <a:lstStyle/>
                    <a:p>
                      <a:pPr algn="l">
                        <a:lnSpc>
                          <a:spcPct val="100000"/>
                        </a:lnSpc>
                        <a:spcAft>
                          <a:spcPts val="0"/>
                        </a:spcAft>
                      </a:pPr>
                      <a:r>
                        <a:rPr lang="zh-CN" sz="1500" kern="100" dirty="0">
                          <a:effectLst/>
                          <a:latin typeface="+mn-ea"/>
                          <a:ea typeface="+mn-ea"/>
                          <a:cs typeface="Times New Roman" panose="02020603050405020304" pitchFamily="18" charset="0"/>
                        </a:rPr>
                        <a:t>第三产业即各类服务或商品，城市的消费水平越高第三产业生产总值越高，侧面反映了企业的发展程度</a:t>
                      </a:r>
                    </a:p>
                  </a:txBody>
                  <a:tcPr marL="68580" marR="68580" marT="0" marB="0" anchor="ctr"/>
                </a:tc>
                <a:extLst>
                  <a:ext uri="{0D108BD9-81ED-4DB2-BD59-A6C34878D82A}">
                    <a16:rowId xmlns:a16="http://schemas.microsoft.com/office/drawing/2014/main" val="3222052564"/>
                  </a:ext>
                </a:extLst>
              </a:tr>
              <a:tr h="540000">
                <a:tc>
                  <a:txBody>
                    <a:bodyPr/>
                    <a:lstStyle/>
                    <a:p>
                      <a:pPr algn="l">
                        <a:spcAft>
                          <a:spcPts val="0"/>
                        </a:spcAft>
                      </a:pPr>
                      <a:r>
                        <a:rPr lang="zh-CN" sz="1500" kern="100" dirty="0">
                          <a:effectLst/>
                          <a:latin typeface="+mn-ea"/>
                          <a:ea typeface="+mn-ea"/>
                          <a:cs typeface="Times New Roman" panose="02020603050405020304" pitchFamily="18" charset="0"/>
                        </a:rPr>
                        <a:t>地方财政收入（</a:t>
                      </a:r>
                      <a:r>
                        <a:rPr lang="en-US" sz="1500" kern="100" baseline="0" dirty="0">
                          <a:solidFill>
                            <a:schemeClr val="dk1"/>
                          </a:solidFill>
                          <a:effectLst/>
                          <a:latin typeface="Times New Roman" panose="02020603050405020304" pitchFamily="18" charset="0"/>
                          <a:ea typeface="宋体" panose="02010600030101010101" pitchFamily="2" charset="-122"/>
                          <a:cs typeface="+mn-cs"/>
                        </a:rPr>
                        <a:t>x10</a:t>
                      </a:r>
                      <a:r>
                        <a:rPr lang="zh-CN" sz="1500" kern="100" dirty="0">
                          <a:effectLst/>
                          <a:latin typeface="+mn-ea"/>
                          <a:ea typeface="+mn-ea"/>
                          <a:cs typeface="Times New Roman" panose="02020603050405020304" pitchFamily="18" charset="0"/>
                        </a:rPr>
                        <a:t>）</a:t>
                      </a:r>
                    </a:p>
                  </a:txBody>
                  <a:tcPr marL="68580" marR="68580" marT="0" marB="0" anchor="ctr"/>
                </a:tc>
                <a:tc>
                  <a:txBody>
                    <a:bodyPr/>
                    <a:lstStyle/>
                    <a:p>
                      <a:pPr algn="l">
                        <a:lnSpc>
                          <a:spcPct val="100000"/>
                        </a:lnSpc>
                        <a:spcAft>
                          <a:spcPts val="0"/>
                        </a:spcAft>
                      </a:pPr>
                      <a:r>
                        <a:rPr lang="zh-CN" sz="1500" kern="100" dirty="0">
                          <a:effectLst/>
                          <a:latin typeface="+mn-ea"/>
                          <a:ea typeface="+mn-ea"/>
                          <a:cs typeface="Times New Roman" panose="02020603050405020304" pitchFamily="18" charset="0"/>
                        </a:rPr>
                        <a:t>财政收入是衡量政府财力的重要特征。政府在社会经济活动中提供公共物品和服务的范围和数量，在很大程度上取决于财政收入的充裕状况</a:t>
                      </a:r>
                    </a:p>
                  </a:txBody>
                  <a:tcPr marL="68580" marR="68580" marT="0" marB="0" anchor="ctr"/>
                </a:tc>
                <a:extLst>
                  <a:ext uri="{0D108BD9-81ED-4DB2-BD59-A6C34878D82A}">
                    <a16:rowId xmlns:a16="http://schemas.microsoft.com/office/drawing/2014/main" val="49386193"/>
                  </a:ext>
                </a:extLst>
              </a:tr>
              <a:tr h="540000">
                <a:tc>
                  <a:txBody>
                    <a:bodyPr/>
                    <a:lstStyle/>
                    <a:p>
                      <a:pPr algn="l">
                        <a:spcAft>
                          <a:spcPts val="0"/>
                        </a:spcAft>
                      </a:pPr>
                      <a:r>
                        <a:rPr lang="zh-CN" sz="1500" kern="100" dirty="0">
                          <a:effectLst/>
                          <a:latin typeface="+mn-ea"/>
                          <a:ea typeface="+mn-ea"/>
                          <a:cs typeface="Times New Roman" panose="02020603050405020304" pitchFamily="18" charset="0"/>
                        </a:rPr>
                        <a:t>进出口总值（</a:t>
                      </a:r>
                      <a:r>
                        <a:rPr lang="en-US" sz="1500" kern="100" baseline="0" dirty="0">
                          <a:solidFill>
                            <a:schemeClr val="dk1"/>
                          </a:solidFill>
                          <a:effectLst/>
                          <a:latin typeface="Times New Roman" panose="02020603050405020304" pitchFamily="18" charset="0"/>
                          <a:ea typeface="宋体" panose="02010600030101010101" pitchFamily="2" charset="-122"/>
                          <a:cs typeface="+mn-cs"/>
                        </a:rPr>
                        <a:t>x11</a:t>
                      </a:r>
                      <a:r>
                        <a:rPr lang="zh-CN" sz="1500" kern="100" dirty="0">
                          <a:effectLst/>
                          <a:latin typeface="+mn-ea"/>
                          <a:ea typeface="+mn-ea"/>
                          <a:cs typeface="Times New Roman" panose="02020603050405020304" pitchFamily="18" charset="0"/>
                        </a:rPr>
                        <a:t>）</a:t>
                      </a:r>
                    </a:p>
                  </a:txBody>
                  <a:tcPr marL="68580" marR="68580" marT="0" marB="0" anchor="ctr"/>
                </a:tc>
                <a:tc>
                  <a:txBody>
                    <a:bodyPr/>
                    <a:lstStyle/>
                    <a:p>
                      <a:pPr algn="l">
                        <a:lnSpc>
                          <a:spcPct val="100000"/>
                        </a:lnSpc>
                        <a:spcAft>
                          <a:spcPts val="0"/>
                        </a:spcAft>
                      </a:pPr>
                      <a:r>
                        <a:rPr lang="zh-CN" sz="1500" kern="100" dirty="0">
                          <a:effectLst/>
                          <a:latin typeface="+mn-ea"/>
                          <a:ea typeface="+mn-ea"/>
                          <a:cs typeface="Times New Roman" panose="02020603050405020304" pitchFamily="18" charset="0"/>
                        </a:rPr>
                        <a:t>进出货物总金额。进出口总额用以观察对外贸易方面的总规模，在一定程度上反映了城市的规模</a:t>
                      </a:r>
                      <a:endParaRPr lang="en-US" altLang="zh-CN" sz="15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375131649"/>
                  </a:ext>
                </a:extLst>
              </a:tr>
              <a:tr h="540000">
                <a:tc>
                  <a:txBody>
                    <a:bodyPr/>
                    <a:lstStyle/>
                    <a:p>
                      <a:pPr algn="l">
                        <a:spcAft>
                          <a:spcPts val="0"/>
                        </a:spcAft>
                      </a:pPr>
                      <a:r>
                        <a:rPr lang="zh-CN" sz="1500" kern="100" dirty="0">
                          <a:effectLst/>
                          <a:latin typeface="+mn-ea"/>
                          <a:ea typeface="+mn-ea"/>
                          <a:cs typeface="Times New Roman" panose="02020603050405020304" pitchFamily="18" charset="0"/>
                        </a:rPr>
                        <a:t>非私营单位从业人员工资总额（</a:t>
                      </a:r>
                      <a:r>
                        <a:rPr lang="en-US" sz="1500" kern="100" baseline="0" dirty="0">
                          <a:solidFill>
                            <a:schemeClr val="dk1"/>
                          </a:solidFill>
                          <a:effectLst/>
                          <a:latin typeface="Times New Roman" panose="02020603050405020304" pitchFamily="18" charset="0"/>
                          <a:ea typeface="宋体" panose="02010600030101010101" pitchFamily="2" charset="-122"/>
                          <a:cs typeface="+mn-cs"/>
                        </a:rPr>
                        <a:t>x12</a:t>
                      </a:r>
                      <a:r>
                        <a:rPr lang="zh-CN" sz="1500" kern="100" dirty="0">
                          <a:effectLst/>
                          <a:latin typeface="+mn-ea"/>
                          <a:ea typeface="+mn-ea"/>
                          <a:cs typeface="Times New Roman" panose="02020603050405020304" pitchFamily="18" charset="0"/>
                        </a:rPr>
                        <a:t>）</a:t>
                      </a:r>
                    </a:p>
                  </a:txBody>
                  <a:tcPr marL="68580" marR="68580" marT="0" marB="0" anchor="ctr"/>
                </a:tc>
                <a:tc>
                  <a:txBody>
                    <a:bodyPr/>
                    <a:lstStyle/>
                    <a:p>
                      <a:pPr algn="l">
                        <a:lnSpc>
                          <a:spcPct val="100000"/>
                        </a:lnSpc>
                        <a:spcAft>
                          <a:spcPts val="0"/>
                        </a:spcAft>
                      </a:pPr>
                      <a:r>
                        <a:rPr lang="zh-CN" sz="1500" kern="100" dirty="0">
                          <a:effectLst/>
                          <a:latin typeface="+mn-ea"/>
                          <a:ea typeface="+mn-ea"/>
                          <a:cs typeface="Times New Roman" panose="02020603050405020304" pitchFamily="18" charset="0"/>
                        </a:rPr>
                        <a:t>该指标反映的是社会分配情况，主要影响个人的潜在消费能力，增加服务类型的企业的收入，从而间接影响企业所得税的多少</a:t>
                      </a:r>
                    </a:p>
                  </a:txBody>
                  <a:tcPr marL="68580" marR="68580" marT="0" marB="0" anchor="ctr"/>
                </a:tc>
                <a:extLst>
                  <a:ext uri="{0D108BD9-81ED-4DB2-BD59-A6C34878D82A}">
                    <a16:rowId xmlns:a16="http://schemas.microsoft.com/office/drawing/2014/main" val="1089278916"/>
                  </a:ext>
                </a:extLst>
              </a:tr>
              <a:tr h="540000">
                <a:tc>
                  <a:txBody>
                    <a:bodyPr/>
                    <a:lstStyle/>
                    <a:p>
                      <a:pPr algn="l">
                        <a:spcAft>
                          <a:spcPts val="0"/>
                        </a:spcAft>
                      </a:pPr>
                      <a:r>
                        <a:rPr lang="zh-CN" sz="1500" kern="100" dirty="0">
                          <a:effectLst/>
                          <a:latin typeface="+mn-ea"/>
                          <a:ea typeface="+mn-ea"/>
                          <a:cs typeface="Times New Roman" panose="02020603050405020304" pitchFamily="18" charset="0"/>
                        </a:rPr>
                        <a:t>人均地区生产总值（</a:t>
                      </a:r>
                      <a:r>
                        <a:rPr lang="en-US" sz="1500" kern="100" baseline="0" dirty="0">
                          <a:solidFill>
                            <a:schemeClr val="dk1"/>
                          </a:solidFill>
                          <a:effectLst/>
                          <a:latin typeface="Times New Roman" panose="02020603050405020304" pitchFamily="18" charset="0"/>
                          <a:ea typeface="宋体" panose="02010600030101010101" pitchFamily="2" charset="-122"/>
                          <a:cs typeface="+mn-cs"/>
                        </a:rPr>
                        <a:t>x13</a:t>
                      </a:r>
                      <a:r>
                        <a:rPr lang="zh-CN" sz="1500" kern="100" dirty="0">
                          <a:effectLst/>
                          <a:latin typeface="+mn-ea"/>
                          <a:ea typeface="+mn-ea"/>
                          <a:cs typeface="Times New Roman" panose="02020603050405020304" pitchFamily="18" charset="0"/>
                        </a:rPr>
                        <a:t>）</a:t>
                      </a:r>
                    </a:p>
                  </a:txBody>
                  <a:tcPr marL="68580" marR="68580" marT="0" marB="0" anchor="ctr"/>
                </a:tc>
                <a:tc>
                  <a:txBody>
                    <a:bodyPr/>
                    <a:lstStyle/>
                    <a:p>
                      <a:pPr algn="l">
                        <a:lnSpc>
                          <a:spcPct val="100000"/>
                        </a:lnSpc>
                        <a:spcAft>
                          <a:spcPts val="0"/>
                        </a:spcAft>
                      </a:pPr>
                      <a:r>
                        <a:rPr lang="zh-CN" sz="1500" kern="100" dirty="0">
                          <a:effectLst/>
                          <a:latin typeface="+mn-ea"/>
                          <a:ea typeface="+mn-ea"/>
                          <a:cs typeface="Times New Roman" panose="02020603050405020304" pitchFamily="18" charset="0"/>
                        </a:rPr>
                        <a:t>人均地区生产总值代表国民经济水平，同时也是衡量人民生活水平的一个标准，为了更加客观的衡量，经常与购买力平价结合</a:t>
                      </a:r>
                    </a:p>
                  </a:txBody>
                  <a:tcPr marL="68580" marR="68580" marT="0" marB="0" anchor="ctr"/>
                </a:tc>
                <a:extLst>
                  <a:ext uri="{0D108BD9-81ED-4DB2-BD59-A6C34878D82A}">
                    <a16:rowId xmlns:a16="http://schemas.microsoft.com/office/drawing/2014/main" val="1290939267"/>
                  </a:ext>
                </a:extLst>
              </a:tr>
            </a:tbl>
          </a:graphicData>
        </a:graphic>
      </p:graphicFrame>
    </p:spTree>
    <p:extLst>
      <p:ext uri="{BB962C8B-B14F-4D97-AF65-F5344CB8AC3E}">
        <p14:creationId xmlns:p14="http://schemas.microsoft.com/office/powerpoint/2010/main" val="60283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01398D3E-4066-489D-A6D1-377B77AD4FB1}"/>
              </a:ext>
            </a:extLst>
          </p:cNvPr>
          <p:cNvSpPr>
            <a:spLocks noGrp="1"/>
          </p:cNvSpPr>
          <p:nvPr>
            <p:ph idx="1"/>
          </p:nvPr>
        </p:nvSpPr>
        <p:spPr/>
        <p:txBody>
          <a:bodyPr/>
          <a:lstStyle/>
          <a:p>
            <a:pPr marL="361950" indent="-361950">
              <a:spcBef>
                <a:spcPts val="432"/>
              </a:spcBef>
            </a:pPr>
            <a:r>
              <a:rPr lang="zh-CN" altLang="zh-CN" dirty="0"/>
              <a:t>结合企业所得税预测的需求分析，本次数据分析建模目标主要有以下两个</a:t>
            </a:r>
            <a:r>
              <a:rPr lang="zh-CN" altLang="en-US" dirty="0"/>
              <a:t>。</a:t>
            </a:r>
            <a:endParaRPr lang="zh-CN" altLang="zh-CN" dirty="0"/>
          </a:p>
          <a:p>
            <a:pPr marL="720000" lvl="0">
              <a:spcBef>
                <a:spcPts val="900"/>
              </a:spcBef>
              <a:buFont typeface="Arial" panose="020B0604020202020204" pitchFamily="34" charset="0"/>
              <a:buChar char="•"/>
            </a:pPr>
            <a:r>
              <a:rPr lang="zh-CN" altLang="zh-CN" dirty="0"/>
              <a:t>分析、识别影响地方企业所得税的关键特征。</a:t>
            </a:r>
          </a:p>
          <a:p>
            <a:pPr marL="720000" lvl="0">
              <a:spcBef>
                <a:spcPts val="900"/>
              </a:spcBef>
              <a:buFont typeface="Arial" panose="020B0604020202020204" pitchFamily="34" charset="0"/>
              <a:buChar char="•"/>
            </a:pPr>
            <a:r>
              <a:rPr lang="zh-CN" altLang="zh-CN" dirty="0"/>
              <a:t>预测</a:t>
            </a:r>
            <a:r>
              <a:rPr lang="en-US" altLang="zh-CN" dirty="0"/>
              <a:t>2020</a:t>
            </a:r>
            <a:r>
              <a:rPr lang="zh-CN" altLang="zh-CN" dirty="0"/>
              <a:t>年和</a:t>
            </a:r>
            <a:r>
              <a:rPr lang="en-US" altLang="zh-CN" dirty="0"/>
              <a:t>2021</a:t>
            </a:r>
            <a:r>
              <a:rPr lang="zh-CN" altLang="zh-CN" dirty="0"/>
              <a:t>年的企业所得税。</a:t>
            </a:r>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分析企业所得税预测</a:t>
            </a:r>
            <a:r>
              <a:rPr lang="zh-CN" altLang="en-US" dirty="0"/>
              <a:t>背景</a:t>
            </a:r>
            <a:endParaRPr lang="zh-CN" altLang="en-US" dirty="0">
              <a:ea typeface="宋体" panose="02010600030101010101" pitchFamily="2" charset="-122"/>
            </a:endParaRPr>
          </a:p>
        </p:txBody>
      </p:sp>
      <p:sp>
        <p:nvSpPr>
          <p:cNvPr id="22532" name="内容占位符 3">
            <a:extLst>
              <a:ext uri="{FF2B5EF4-FFF2-40B4-BE49-F238E27FC236}">
                <a16:creationId xmlns:a16="http://schemas.microsoft.com/office/drawing/2014/main" id="{BBE4E575-181C-4187-B0FE-0ADBD01C55AC}"/>
              </a:ext>
            </a:extLst>
          </p:cNvPr>
          <p:cNvSpPr>
            <a:spLocks noGrp="1"/>
          </p:cNvSpPr>
          <p:nvPr>
            <p:ph idx="10"/>
          </p:nvPr>
        </p:nvSpPr>
        <p:spPr/>
        <p:txBody>
          <a:bodyPr/>
          <a:lstStyle/>
          <a:p>
            <a:r>
              <a:rPr lang="en-US" altLang="zh-CN" b="1" dirty="0">
                <a:solidFill>
                  <a:srgbClr val="000000"/>
                </a:solidFill>
              </a:rPr>
              <a:t>3</a:t>
            </a:r>
            <a:r>
              <a:rPr kumimoji="0" lang="en-US" altLang="zh-CN" b="1" dirty="0">
                <a:solidFill>
                  <a:srgbClr val="000000"/>
                </a:solidFill>
              </a:rPr>
              <a:t>. </a:t>
            </a:r>
            <a:r>
              <a:rPr lang="zh-CN" altLang="zh-CN" b="1" dirty="0"/>
              <a:t>企业所得税预测分析</a:t>
            </a:r>
            <a:r>
              <a:rPr lang="zh-CN" altLang="en-US" b="1" dirty="0"/>
              <a:t>目标</a:t>
            </a:r>
            <a:endParaRPr kumimoji="0" lang="en-US" altLang="zh-CN" b="1" dirty="0">
              <a:solidFill>
                <a:srgbClr val="000000"/>
              </a:solidFill>
            </a:endParaRPr>
          </a:p>
        </p:txBody>
      </p:sp>
    </p:spTree>
    <p:extLst>
      <p:ext uri="{BB962C8B-B14F-4D97-AF65-F5344CB8AC3E}">
        <p14:creationId xmlns:p14="http://schemas.microsoft.com/office/powerpoint/2010/main" val="347541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fade">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 calcmode="lin" valueType="num">
                                      <p:cBhvr additive="base">
                                        <p:cTn id="12" dur="500" fill="hold"/>
                                        <p:tgtEl>
                                          <p:spTgt spid="2253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2530">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2530">
                                            <p:txEl>
                                              <p:pRg st="2" end="2"/>
                                            </p:txEl>
                                          </p:spTgt>
                                        </p:tgtEl>
                                        <p:attrNameLst>
                                          <p:attrName>style.visibility</p:attrName>
                                        </p:attrNameLst>
                                      </p:cBhvr>
                                      <p:to>
                                        <p:strVal val="visible"/>
                                      </p:to>
                                    </p:set>
                                    <p:anim calcmode="lin" valueType="num">
                                      <p:cBhvr additive="base">
                                        <p:cTn id="16" dur="500" fill="hold"/>
                                        <p:tgtEl>
                                          <p:spTgt spid="22530">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253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Bef>
                <a:spcPts val="432"/>
              </a:spcBef>
            </a:pPr>
            <a:r>
              <a:rPr lang="zh-CN" altLang="zh-CN" dirty="0"/>
              <a:t>在已有研究的基础上运用</a:t>
            </a:r>
            <a:r>
              <a:rPr lang="en-US" altLang="zh-CN" dirty="0"/>
              <a:t>Lasso</a:t>
            </a:r>
            <a:r>
              <a:rPr lang="zh-CN" altLang="zh-CN" dirty="0"/>
              <a:t>特征选择方法来研究影响地方企业所得税的因素。</a:t>
            </a:r>
            <a:endParaRPr lang="en-US" altLang="zh-CN" dirty="0"/>
          </a:p>
          <a:p>
            <a:pPr>
              <a:spcBef>
                <a:spcPts val="432"/>
              </a:spcBef>
            </a:pPr>
            <a:r>
              <a:rPr lang="zh-CN" altLang="zh-CN" dirty="0"/>
              <a:t>在</a:t>
            </a:r>
            <a:r>
              <a:rPr lang="en-US" altLang="zh-CN" dirty="0"/>
              <a:t>Lasso</a:t>
            </a:r>
            <a:r>
              <a:rPr lang="zh-CN" altLang="zh-CN" dirty="0"/>
              <a:t>特征选择的基础上，鉴于灰色预测对少量数据预测其优良性能，对单个选定的特征建立灰色预测模型，得到这些特征在</a:t>
            </a:r>
            <a:r>
              <a:rPr lang="en-US" altLang="zh-CN" dirty="0"/>
              <a:t>2020</a:t>
            </a:r>
            <a:r>
              <a:rPr lang="zh-CN" altLang="zh-CN" dirty="0"/>
              <a:t>年和</a:t>
            </a:r>
            <a:r>
              <a:rPr lang="en-US" altLang="zh-CN" dirty="0"/>
              <a:t>2021</a:t>
            </a:r>
            <a:r>
              <a:rPr lang="zh-CN" altLang="zh-CN" dirty="0"/>
              <a:t>年的预测值。</a:t>
            </a:r>
            <a:endParaRPr lang="en-US" altLang="zh-CN" dirty="0"/>
          </a:p>
          <a:p>
            <a:pPr>
              <a:spcBef>
                <a:spcPts val="432"/>
              </a:spcBef>
            </a:pPr>
            <a:r>
              <a:rPr lang="zh-CN" altLang="zh-CN" dirty="0"/>
              <a:t>由于支持向量回归具有较强的适用性和容错能力，所以使用该回归方法对历史数据建立训练模型，将灰色预测的数据结果代入训练完成的模型中，充分考虑历史数据信息，可以得到较为准确的预测结果，即</a:t>
            </a:r>
            <a:r>
              <a:rPr lang="en-US" altLang="zh-CN" dirty="0"/>
              <a:t>2020</a:t>
            </a:r>
            <a:r>
              <a:rPr lang="zh-CN" altLang="zh-CN" dirty="0"/>
              <a:t>年和</a:t>
            </a:r>
            <a:r>
              <a:rPr lang="en-US" altLang="zh-CN" dirty="0"/>
              <a:t>2021</a:t>
            </a:r>
            <a:r>
              <a:rPr lang="zh-CN" altLang="zh-CN" dirty="0"/>
              <a:t>年企业所得税。</a:t>
            </a:r>
            <a:endParaRPr lang="zh-CN" altLang="en-US"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了解企业所得税预测的</a:t>
            </a:r>
            <a:r>
              <a:rPr lang="zh-CN" altLang="en-US" dirty="0"/>
              <a:t>方法</a:t>
            </a:r>
            <a:endParaRPr lang="zh-CN" altLang="en-US" dirty="0">
              <a:ea typeface="宋体" panose="02010600030101010101" pitchFamily="2" charset="-122"/>
            </a:endParaRPr>
          </a:p>
        </p:txBody>
      </p:sp>
    </p:spTree>
    <p:extLst>
      <p:ext uri="{BB962C8B-B14F-4D97-AF65-F5344CB8AC3E}">
        <p14:creationId xmlns:p14="http://schemas.microsoft.com/office/powerpoint/2010/main" val="83100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116881"/>
            <a:ext cx="5203258" cy="5052713"/>
          </a:xfrm>
        </p:spPr>
        <p:txBody>
          <a:bodyPr/>
          <a:lstStyle/>
          <a:p>
            <a:r>
              <a:rPr lang="zh-CN" altLang="en-US" dirty="0"/>
              <a:t>本章的总体流程如图，主要包括以下步骤。</a:t>
            </a:r>
            <a:endParaRPr lang="en-US" altLang="zh-CN" dirty="0"/>
          </a:p>
          <a:p>
            <a:pPr marL="720000" lvl="0">
              <a:spcBef>
                <a:spcPts val="900"/>
              </a:spcBef>
              <a:buFont typeface="Arial" panose="020B0604020202020204" pitchFamily="34" charset="0"/>
              <a:buChar char="•"/>
            </a:pPr>
            <a:r>
              <a:rPr lang="zh-CN" altLang="zh-CN" dirty="0"/>
              <a:t>对原始数据进行探索性分析，了解原始特征之间的相关性。</a:t>
            </a:r>
          </a:p>
          <a:p>
            <a:pPr marL="720000" lvl="0">
              <a:spcBef>
                <a:spcPts val="900"/>
              </a:spcBef>
              <a:buFont typeface="Arial" panose="020B0604020202020204" pitchFamily="34" charset="0"/>
              <a:buChar char="•"/>
            </a:pPr>
            <a:r>
              <a:rPr lang="zh-CN" altLang="zh-CN" dirty="0"/>
              <a:t>利用</a:t>
            </a:r>
            <a:r>
              <a:rPr lang="en-US" altLang="zh-CN" dirty="0"/>
              <a:t>Lasso</a:t>
            </a:r>
            <a:r>
              <a:rPr lang="zh-CN" altLang="zh-CN" dirty="0"/>
              <a:t>特征选择模型进行特征提取。</a:t>
            </a:r>
          </a:p>
          <a:p>
            <a:pPr marL="720000" lvl="0">
              <a:spcBef>
                <a:spcPts val="900"/>
              </a:spcBef>
              <a:buFont typeface="Arial" panose="020B0604020202020204" pitchFamily="34" charset="0"/>
              <a:buChar char="•"/>
            </a:pPr>
            <a:r>
              <a:rPr lang="zh-CN" altLang="zh-CN" dirty="0"/>
              <a:t>建立单个特征的灰色预测模型和支持向量回归预测模型。</a:t>
            </a:r>
          </a:p>
          <a:p>
            <a:pPr marL="720000" lvl="0">
              <a:spcBef>
                <a:spcPts val="900"/>
              </a:spcBef>
              <a:buFont typeface="Arial" panose="020B0604020202020204" pitchFamily="34" charset="0"/>
              <a:buChar char="•"/>
            </a:pPr>
            <a:r>
              <a:rPr lang="zh-CN" altLang="zh-CN" dirty="0"/>
              <a:t>使用支持向量回归预测模型得出</a:t>
            </a:r>
            <a:r>
              <a:rPr lang="en-US" altLang="zh-CN" dirty="0"/>
              <a:t>2020</a:t>
            </a:r>
            <a:r>
              <a:rPr lang="zh-CN" altLang="zh-CN" dirty="0"/>
              <a:t>年、</a:t>
            </a:r>
            <a:r>
              <a:rPr lang="en-US" altLang="zh-CN" dirty="0"/>
              <a:t>2021</a:t>
            </a:r>
            <a:r>
              <a:rPr lang="zh-CN" altLang="zh-CN" dirty="0"/>
              <a:t>年企业所得税的预测值。</a:t>
            </a:r>
          </a:p>
          <a:p>
            <a:pPr marL="720000" lvl="0">
              <a:spcBef>
                <a:spcPts val="900"/>
              </a:spcBef>
              <a:buFont typeface="Arial" panose="020B0604020202020204" pitchFamily="34" charset="0"/>
              <a:buChar char="•"/>
            </a:pPr>
            <a:r>
              <a:rPr lang="zh-CN" altLang="zh-CN" dirty="0"/>
              <a:t>对建立的企业所得税预测模型进行评价。</a:t>
            </a:r>
            <a:endParaRPr lang="en-US" altLang="zh-CN" dirty="0"/>
          </a:p>
          <a:p>
            <a:pPr marL="720000" lvl="0">
              <a:spcBef>
                <a:spcPts val="900"/>
              </a:spcBef>
              <a:buFont typeface="Arial" panose="020B0604020202020204" pitchFamily="34" charset="0"/>
              <a:buChar char="•"/>
            </a:pPr>
            <a:endParaRPr lang="zh-CN" altLang="zh-CN" dirty="0"/>
          </a:p>
        </p:txBody>
      </p:sp>
      <p:sp>
        <p:nvSpPr>
          <p:cNvPr id="22531" name="标题 2">
            <a:extLst>
              <a:ext uri="{FF2B5EF4-FFF2-40B4-BE49-F238E27FC236}">
                <a16:creationId xmlns:a16="http://schemas.microsoft.com/office/drawing/2014/main" id="{97EC5E3A-3FAA-4860-8852-94E2AC04A218}"/>
              </a:ext>
            </a:extLst>
          </p:cNvPr>
          <p:cNvSpPr>
            <a:spLocks noGrp="1"/>
          </p:cNvSpPr>
          <p:nvPr>
            <p:ph type="title"/>
          </p:nvPr>
        </p:nvSpPr>
        <p:spPr/>
        <p:txBody>
          <a:bodyPr/>
          <a:lstStyle/>
          <a:p>
            <a:r>
              <a:rPr lang="zh-CN" altLang="zh-CN" dirty="0"/>
              <a:t>熟悉企业所得税预测的步骤与</a:t>
            </a:r>
            <a:r>
              <a:rPr lang="zh-CN" altLang="en-US" dirty="0"/>
              <a:t>流程</a:t>
            </a:r>
            <a:endParaRPr lang="zh-CN" altLang="en-US" dirty="0">
              <a:ea typeface="宋体" panose="02010600030101010101" pitchFamily="2" charset="-122"/>
            </a:endParaRPr>
          </a:p>
        </p:txBody>
      </p:sp>
      <p:sp>
        <p:nvSpPr>
          <p:cNvPr id="9" name="Rectangle 8"/>
          <p:cNvSpPr>
            <a:spLocks noChangeArrowheads="1"/>
          </p:cNvSpPr>
          <p:nvPr/>
        </p:nvSpPr>
        <p:spPr bwMode="auto">
          <a:xfrm>
            <a:off x="0" y="12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1" name="图片 10"/>
          <p:cNvPicPr>
            <a:picLocks noChangeAspect="1"/>
          </p:cNvPicPr>
          <p:nvPr/>
        </p:nvPicPr>
        <p:blipFill>
          <a:blip r:embed="rId2"/>
          <a:stretch>
            <a:fillRect/>
          </a:stretch>
        </p:blipFill>
        <p:spPr>
          <a:xfrm>
            <a:off x="5627077" y="2237121"/>
            <a:ext cx="6153301" cy="2682700"/>
          </a:xfrm>
          <a:prstGeom prst="rect">
            <a:avLst/>
          </a:prstGeom>
        </p:spPr>
      </p:pic>
    </p:spTree>
    <p:extLst>
      <p:ext uri="{BB962C8B-B14F-4D97-AF65-F5344CB8AC3E}">
        <p14:creationId xmlns:p14="http://schemas.microsoft.com/office/powerpoint/2010/main" val="43933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additive="base">
                                        <p:cTn id="2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 calcmode="lin" valueType="num">
                                      <p:cBhvr additive="base">
                                        <p:cTn id="2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 calcmode="lin" valueType="num">
                                      <p:cBhvr additive="base">
                                        <p:cTn id="3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模板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模板主题" id="{CEBE7990-C6F3-4E90-A321-F83DE118A5FB}" vid="{7CACAC8C-4918-4F36-901D-910BAC58BD7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1266</TotalTime>
  <Words>3407</Words>
  <Application>Microsoft Office PowerPoint</Application>
  <PresentationFormat>宽屏</PresentationFormat>
  <Paragraphs>305</Paragraphs>
  <Slides>36</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7" baseType="lpstr">
      <vt:lpstr>等线</vt:lpstr>
      <vt:lpstr>黑体</vt:lpstr>
      <vt:lpstr>宋体</vt:lpstr>
      <vt:lpstr>微软雅黑</vt:lpstr>
      <vt:lpstr>Arial</vt:lpstr>
      <vt:lpstr>Calibri</vt:lpstr>
      <vt:lpstr>Cambria Math</vt:lpstr>
      <vt:lpstr>Times New Roman</vt:lpstr>
      <vt:lpstr>Wingdings</vt:lpstr>
      <vt:lpstr>PPT模板主题</vt:lpstr>
      <vt:lpstr>MathType 6.0 Equation</vt:lpstr>
      <vt:lpstr>企业所得税预测分析</vt:lpstr>
      <vt:lpstr>目录</vt:lpstr>
      <vt:lpstr>分析企业所得税预测背景</vt:lpstr>
      <vt:lpstr>分析企业所得税预测背景</vt:lpstr>
      <vt:lpstr>分析企业所得税预测背景</vt:lpstr>
      <vt:lpstr>分析企业所得税预测背景</vt:lpstr>
      <vt:lpstr>分析企业所得税预测背景</vt:lpstr>
      <vt:lpstr>了解企业所得税预测的方法</vt:lpstr>
      <vt:lpstr>熟悉企业所得税预测的步骤与流程</vt:lpstr>
      <vt:lpstr>目录</vt:lpstr>
      <vt:lpstr>了解相关性分析</vt:lpstr>
      <vt:lpstr>了解相关性分析</vt:lpstr>
      <vt:lpstr>计算Pearson相关系数</vt:lpstr>
      <vt:lpstr>目录</vt:lpstr>
      <vt:lpstr>了解Lasso回归方法</vt:lpstr>
      <vt:lpstr>了解Lasso回归方法</vt:lpstr>
      <vt:lpstr>了解Lasso回归方法</vt:lpstr>
      <vt:lpstr>了解Lasso回归方法</vt:lpstr>
      <vt:lpstr>了解Lasso回归方法</vt:lpstr>
      <vt:lpstr>选取关键特征</vt:lpstr>
      <vt:lpstr>目录</vt:lpstr>
      <vt:lpstr>了解灰色预测算法</vt:lpstr>
      <vt:lpstr>了解灰色预测算法</vt:lpstr>
      <vt:lpstr>了解灰色预测算法</vt:lpstr>
      <vt:lpstr>了解灰色预测算法</vt:lpstr>
      <vt:lpstr>了解灰色预测算法</vt:lpstr>
      <vt:lpstr>了解灰色预测算法</vt:lpstr>
      <vt:lpstr>了解SVR算法</vt:lpstr>
      <vt:lpstr>了解SVR算法</vt:lpstr>
      <vt:lpstr>了解SVR算法</vt:lpstr>
      <vt:lpstr>了解SVR算法</vt:lpstr>
      <vt:lpstr>了解SVR算法</vt:lpstr>
      <vt:lpstr>了解SVR算法</vt:lpstr>
      <vt:lpstr>了解SVR算法</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黄 静</cp:lastModifiedBy>
  <cp:revision>398</cp:revision>
  <dcterms:created xsi:type="dcterms:W3CDTF">2017-01-10T15:44:52Z</dcterms:created>
  <dcterms:modified xsi:type="dcterms:W3CDTF">2022-08-09T03:31:09Z</dcterms:modified>
</cp:coreProperties>
</file>