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38"/>
  </p:notesMasterIdLst>
  <p:sldIdLst>
    <p:sldId id="494" r:id="rId3"/>
    <p:sldId id="502" r:id="rId4"/>
    <p:sldId id="625" r:id="rId5"/>
    <p:sldId id="662" r:id="rId6"/>
    <p:sldId id="663" r:id="rId7"/>
    <p:sldId id="697" r:id="rId8"/>
    <p:sldId id="671" r:id="rId9"/>
    <p:sldId id="668" r:id="rId10"/>
    <p:sldId id="669" r:id="rId11"/>
    <p:sldId id="664" r:id="rId12"/>
    <p:sldId id="670" r:id="rId13"/>
    <p:sldId id="672" r:id="rId14"/>
    <p:sldId id="673" r:id="rId15"/>
    <p:sldId id="676" r:id="rId16"/>
    <p:sldId id="677" r:id="rId17"/>
    <p:sldId id="678" r:id="rId18"/>
    <p:sldId id="679" r:id="rId19"/>
    <p:sldId id="680" r:id="rId20"/>
    <p:sldId id="681" r:id="rId21"/>
    <p:sldId id="682" r:id="rId22"/>
    <p:sldId id="683" r:id="rId23"/>
    <p:sldId id="684" r:id="rId24"/>
    <p:sldId id="685" r:id="rId25"/>
    <p:sldId id="686" r:id="rId26"/>
    <p:sldId id="687" r:id="rId27"/>
    <p:sldId id="688" r:id="rId28"/>
    <p:sldId id="689" r:id="rId29"/>
    <p:sldId id="690" r:id="rId30"/>
    <p:sldId id="691" r:id="rId31"/>
    <p:sldId id="692" r:id="rId32"/>
    <p:sldId id="693" r:id="rId33"/>
    <p:sldId id="694" r:id="rId34"/>
    <p:sldId id="695" r:id="rId35"/>
    <p:sldId id="696" r:id="rId36"/>
    <p:sldId id="66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CBCA495-067E-4E99-BB6C-9DD566A055AA}">
          <p14:sldIdLst>
            <p14:sldId id="494"/>
            <p14:sldId id="502"/>
            <p14:sldId id="625"/>
            <p14:sldId id="662"/>
            <p14:sldId id="663"/>
            <p14:sldId id="697"/>
            <p14:sldId id="671"/>
            <p14:sldId id="668"/>
            <p14:sldId id="669"/>
            <p14:sldId id="664"/>
            <p14:sldId id="670"/>
            <p14:sldId id="672"/>
            <p14:sldId id="673"/>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67"/>
          </p14:sldIdLst>
        </p14:section>
      </p14:sectionLst>
    </p:ext>
    <p:ext uri="{EFAFB233-063F-42B5-8137-9DF3F51BA10A}">
      <p15:sldGuideLst xmlns:p15="http://schemas.microsoft.com/office/powerpoint/2012/main">
        <p15:guide id="1" orient="horz" pos="2260">
          <p15:clr>
            <a:srgbClr val="A4A3A4"/>
          </p15:clr>
        </p15:guide>
        <p15:guide id="2" pos="37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4BF"/>
    <a:srgbClr val="FFA30E"/>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86" d="100"/>
          <a:sy n="86" d="100"/>
        </p:scale>
        <p:origin x="509" y="62"/>
      </p:cViewPr>
      <p:guideLst>
        <p:guide orient="horz" pos="2260"/>
        <p:guide pos="37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p:spPr>
      </p:sp>
      <p:sp>
        <p:nvSpPr>
          <p:cNvPr id="226307"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ea typeface="宋体" panose="02010600030101010101" pitchFamily="2" charset="-122"/>
              </a:defRPr>
            </a:lvl1pPr>
          </a:lstStyle>
          <a:p>
            <a:r>
              <a:rPr lang="zh-CN" altLang="en-US" noProof="1"/>
              <a:t>单击此处编辑母版标题样式</a:t>
            </a:r>
          </a:p>
        </p:txBody>
      </p:sp>
      <p:sp>
        <p:nvSpPr>
          <p:cNvPr id="9" name="日期占位符 1"/>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t>2022/8/9</a:t>
            </a:fld>
            <a:endParaRPr lang="zh-CN" altLang="en-US" dirty="0"/>
          </a:p>
        </p:txBody>
      </p:sp>
      <p:sp>
        <p:nvSpPr>
          <p:cNvPr id="10" name="页脚占位符 2"/>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t>‹#›</a:t>
            </a:fld>
            <a:endParaRPr lang="zh-CN" altLang="en-US"/>
          </a:p>
        </p:txBody>
      </p:sp>
      <p:sp>
        <p:nvSpPr>
          <p:cNvPr id="12" name="矩形 1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13" name="图片 12"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8E4C947B-EEF3-4DE1-BA67-AEA243F739D8}"/>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CBAACED1-0D6A-4054-BAF3-3ABAE913A442}"/>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4703AB85-4591-45D9-B0FB-C67391DFAF09}"/>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anose="020B0503020204020204" charset="-122"/>
                <a:cs typeface="Times New Roman" panose="02020603050405020304"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D96F066A-6E28-4529-B610-693064FBB666}"/>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A146FE76-7BBD-4620-9973-0C1AA1774E5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EDB6A31C-6EF1-4DC0-A8BC-35A938BC2932}"/>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37A96DAA-C7E7-4A09-A99C-0BCB5AB23B2F}"/>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8843AF87-695D-4DCA-AB7D-30955CA8D86D}"/>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9C5451F-120D-42E9-B0AB-0E46566FAA2E}"/>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2ECB54A0-7266-4BC0-BFE9-7543C1661B14}"/>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8A643BB7-4280-41FA-A146-1F3058C3B6D6}"/>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78D7D64D-D2CE-4D99-9D7F-22408FEE305C}"/>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328069F8-AD52-4441-932E-9F66685A6E7E}"/>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2709E892-443A-4392-9803-733A054889A5}"/>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8765B62D-9633-41FA-BCE8-6211B3C12998}"/>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3" name="Title 1"/>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rgbClr val="FFFFFF"/>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9" name="Title 1"/>
          <p:cNvSpPr txBox="1"/>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id="{B24C8075-E13B-4DC5-946C-88D2D33A91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1076F8E2-90C8-4482-B7CD-0138A3864C49}"/>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t>2022/8/9</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panose="020B0503020204020204" charset="-122"/>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86130"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405"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780"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351868" y="2448398"/>
            <a:ext cx="6544007" cy="1258297"/>
          </a:xfrm>
        </p:spPr>
        <p:txBody>
          <a:bodyPr/>
          <a:lstStyle/>
          <a:p>
            <a:r>
              <a:rPr lang="zh-CN" sz="4000" dirty="0">
                <a:cs typeface="Times New Roman" panose="02020603050405020304" pitchFamily="18" charset="0"/>
              </a:rPr>
              <a:t>餐饮企业客户流失预测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熟悉餐饮企业客户流失预测的步骤与流程</a:t>
            </a:r>
          </a:p>
        </p:txBody>
      </p:sp>
      <p:graphicFrame>
        <p:nvGraphicFramePr>
          <p:cNvPr id="2" name="对象 -2147482624"/>
          <p:cNvGraphicFramePr>
            <a:graphicFrameLocks noChangeAspect="1"/>
          </p:cNvGraphicFramePr>
          <p:nvPr/>
        </p:nvGraphicFramePr>
        <p:xfrm>
          <a:off x="1417955" y="2459990"/>
          <a:ext cx="9117965" cy="3887470"/>
        </p:xfrm>
        <a:graphic>
          <a:graphicData uri="http://schemas.openxmlformats.org/presentationml/2006/ole">
            <mc:AlternateContent xmlns:mc="http://schemas.openxmlformats.org/markup-compatibility/2006">
              <mc:Choice xmlns:v="urn:schemas-microsoft-com:vml" Requires="v">
                <p:oleObj spid="_x0000_s3081" r:id="rId3" imgW="5196840" imgH="2214880" progId="Visio.Drawing.11">
                  <p:embed/>
                </p:oleObj>
              </mc:Choice>
              <mc:Fallback>
                <p:oleObj r:id="rId3" imgW="5196840" imgH="2214880" progId="Visio.Drawing.11">
                  <p:embed/>
                  <p:pic>
                    <p:nvPicPr>
                      <p:cNvPr id="0" name="图片 3075"/>
                      <p:cNvPicPr/>
                      <p:nvPr/>
                    </p:nvPicPr>
                    <p:blipFill>
                      <a:blip r:embed="rId4"/>
                      <a:stretch>
                        <a:fillRect/>
                      </a:stretch>
                    </p:blipFill>
                    <p:spPr>
                      <a:xfrm>
                        <a:off x="1417955" y="2459990"/>
                        <a:ext cx="9117965" cy="3887470"/>
                      </a:xfrm>
                      <a:prstGeom prst="rect">
                        <a:avLst/>
                      </a:prstGeom>
                      <a:noFill/>
                      <a:ln w="38100">
                        <a:noFill/>
                        <a:miter/>
                      </a:ln>
                    </p:spPr>
                  </p:pic>
                </p:oleObj>
              </mc:Fallback>
            </mc:AlternateContent>
          </a:graphicData>
        </a:graphic>
      </p:graphicFrame>
      <p:sp>
        <p:nvSpPr>
          <p:cNvPr id="6" name="内容占位符 5"/>
          <p:cNvSpPr>
            <a:spLocks noGrp="1"/>
          </p:cNvSpPr>
          <p:nvPr>
            <p:ph idx="1"/>
          </p:nvPr>
        </p:nvSpPr>
        <p:spPr>
          <a:xfrm>
            <a:off x="423545" y="1045210"/>
            <a:ext cx="11107420" cy="5008245"/>
          </a:xfrm>
        </p:spPr>
        <p:txBody>
          <a:bodyPr/>
          <a:lstStyle/>
          <a:p>
            <a:r>
              <a:rPr lang="zh-CN" altLang="en-US">
                <a:sym typeface="+mn-ea"/>
              </a:rPr>
              <a:t>通过对某餐饮企业的数据进行分析，构建客户流失预测模型，对客户的流失进行预测，以便企业及时作出应对措施。</a:t>
            </a:r>
            <a:endParaRPr lang="zh-CN" altLang="en-US"/>
          </a:p>
          <a:p>
            <a:r>
              <a:rPr lang="zh-CN" altLang="en-US">
                <a:sym typeface="+mn-ea"/>
              </a:rPr>
              <a:t>餐饮企业数据客户流失预测流程如图所示。</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熟悉餐饮企业客户流失预测的步骤与流程</a:t>
            </a:r>
          </a:p>
        </p:txBody>
      </p:sp>
      <p:sp>
        <p:nvSpPr>
          <p:cNvPr id="2" name="内容占位符 1"/>
          <p:cNvSpPr>
            <a:spLocks noGrp="1"/>
          </p:cNvSpPr>
          <p:nvPr>
            <p:ph idx="1"/>
          </p:nvPr>
        </p:nvSpPr>
        <p:spPr>
          <a:xfrm>
            <a:off x="423545" y="1122680"/>
            <a:ext cx="11107420" cy="4930775"/>
          </a:xfrm>
        </p:spPr>
        <p:txBody>
          <a:bodyPr/>
          <a:lstStyle/>
          <a:p>
            <a:pPr marL="363855" latinLnBrk="0">
              <a:spcBef>
                <a:spcPts val="0"/>
              </a:spcBef>
              <a:buFont typeface="Wingdings" panose="05000000000000000000" charset="0"/>
              <a:buChar char="Ø"/>
            </a:pPr>
            <a:r>
              <a:rPr lang="zh-CN" altLang="en-US">
                <a:sym typeface="+mn-ea"/>
              </a:rPr>
              <a:t>餐饮企业数据客户流失预测流程主要包括以下步骤。</a:t>
            </a:r>
          </a:p>
          <a:p>
            <a:pPr marL="720090" latinLnBrk="0">
              <a:spcBef>
                <a:spcPts val="0"/>
              </a:spcBef>
              <a:buFont typeface="Arial" panose="020B0604020202020204" pitchFamily="34" charset="0"/>
              <a:buChar char="•"/>
            </a:pPr>
            <a:r>
              <a:rPr>
                <a:sym typeface="+mn-ea"/>
              </a:rPr>
              <a:t>读取本案例所需的客户信息表和订单详情表。</a:t>
            </a:r>
          </a:p>
          <a:p>
            <a:pPr marL="720090" latinLnBrk="0">
              <a:spcBef>
                <a:spcPts val="0"/>
              </a:spcBef>
              <a:buFont typeface="Arial" panose="020B0604020202020204" pitchFamily="34" charset="0"/>
              <a:buChar char="•"/>
            </a:pPr>
            <a:r>
              <a:rPr>
                <a:sym typeface="+mn-ea"/>
              </a:rPr>
              <a:t>探索客户信息表中年龄、性别与客户流失的关系。</a:t>
            </a:r>
          </a:p>
          <a:p>
            <a:pPr marL="720090" latinLnBrk="0">
              <a:spcBef>
                <a:spcPts val="0"/>
              </a:spcBef>
              <a:buFont typeface="Arial" panose="020B0604020202020204" pitchFamily="34" charset="0"/>
              <a:buChar char="•"/>
            </a:pPr>
            <a:r>
              <a:rPr>
                <a:sym typeface="+mn-ea"/>
              </a:rPr>
              <a:t>查看数据中的重复值情况，并对异常值、缺失值进行处理。</a:t>
            </a:r>
          </a:p>
          <a:p>
            <a:pPr marL="720090" latinLnBrk="0">
              <a:spcBef>
                <a:spcPts val="0"/>
              </a:spcBef>
              <a:buFont typeface="Arial" panose="020B0604020202020204" pitchFamily="34" charset="0"/>
              <a:buChar char="•"/>
            </a:pPr>
            <a:r>
              <a:rPr>
                <a:sym typeface="+mn-ea"/>
              </a:rPr>
              <a:t>构建总用餐次数、距观测窗口结束的天数、人均销售额、总消费金额4个客户流失特征。</a:t>
            </a:r>
          </a:p>
          <a:p>
            <a:pPr marL="720090" latinLnBrk="0">
              <a:spcBef>
                <a:spcPts val="0"/>
              </a:spcBef>
              <a:buFont typeface="Arial" panose="020B0604020202020204" pitchFamily="34" charset="0"/>
              <a:buChar char="•"/>
            </a:pPr>
            <a:r>
              <a:rPr>
                <a:sym typeface="+mn-ea"/>
              </a:rPr>
              <a:t>将数据划分为训练集和测试集，并使用决策树和支持向量机模型构建客户流失预测模型，对客户流失进行预测。</a:t>
            </a:r>
          </a:p>
          <a:p>
            <a:pPr marL="720090" latinLnBrk="0">
              <a:spcBef>
                <a:spcPts val="0"/>
              </a:spcBef>
              <a:buFont typeface="Arial" panose="020B0604020202020204" pitchFamily="34" charset="0"/>
              <a:buChar char="•"/>
            </a:pPr>
            <a:r>
              <a:rPr>
                <a:sym typeface="+mn-ea"/>
              </a:rPr>
              <a:t>使用精确率、召回率、F1值评价决策树和支持向量机模型的效果。</a:t>
            </a:r>
          </a:p>
          <a:p>
            <a:pPr>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p>
        </p:txBody>
      </p:sp>
      <p:cxnSp>
        <p:nvCxnSpPr>
          <p:cNvPr id="18" name="直接连接符 6"/>
          <p:cNvCxnSpPr/>
          <p:nvPr/>
        </p:nvCxnSpPr>
        <p:spPr>
          <a:xfrm flipH="1">
            <a:off x="3251835" y="1757045"/>
            <a:ext cx="13335" cy="3716020"/>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786" y="335625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p:cNvSpPr>
            <a:spLocks noChangeArrowheads="1"/>
          </p:cNvSpPr>
          <p:nvPr/>
        </p:nvSpPr>
        <p:spPr bwMode="auto">
          <a:xfrm>
            <a:off x="2904947" y="206068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p:cNvSpPr>
            <a:spLocks noChangeArrowheads="1"/>
          </p:cNvSpPr>
          <p:nvPr/>
        </p:nvSpPr>
        <p:spPr bwMode="auto">
          <a:xfrm>
            <a:off x="4000531" y="301761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预处理餐饮企业数据</a:t>
            </a:r>
          </a:p>
        </p:txBody>
      </p:sp>
      <p:sp>
        <p:nvSpPr>
          <p:cNvPr id="13" name="AutoShape 17"/>
          <p:cNvSpPr>
            <a:spLocks noChangeArrowheads="1"/>
          </p:cNvSpPr>
          <p:nvPr/>
        </p:nvSpPr>
        <p:spPr bwMode="auto">
          <a:xfrm>
            <a:off x="4000531" y="198868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了解餐饮企业客户分析需求</a:t>
            </a:r>
          </a:p>
        </p:txBody>
      </p:sp>
      <p:sp>
        <p:nvSpPr>
          <p:cNvPr id="15" name="Oval 15"/>
          <p:cNvSpPr>
            <a:spLocks noChangeArrowheads="1"/>
          </p:cNvSpPr>
          <p:nvPr/>
        </p:nvSpPr>
        <p:spPr bwMode="auto">
          <a:xfrm>
            <a:off x="2928857" y="303561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p:cNvSpPr>
            <a:spLocks noChangeArrowheads="1"/>
          </p:cNvSpPr>
          <p:nvPr/>
        </p:nvSpPr>
        <p:spPr bwMode="auto">
          <a:xfrm>
            <a:off x="4012565" y="4069715"/>
            <a:ext cx="4859655" cy="1005205"/>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使用决策树和支持向量机</a:t>
            </a:r>
          </a:p>
          <a:p>
            <a:pPr algn="ctr">
              <a:defRPr/>
            </a:pPr>
            <a:r>
              <a:rPr lang="zh-CN" altLang="en-US" sz="2400" b="1" dirty="0">
                <a:latin typeface="Times New Roman" panose="02020603050405020304" pitchFamily="18" charset="0"/>
                <a:ea typeface="宋体" panose="02010600030101010101" pitchFamily="2" charset="-122"/>
              </a:rPr>
              <a:t>进行餐饮客户流失预测</a:t>
            </a:r>
          </a:p>
        </p:txBody>
      </p:sp>
      <p:sp>
        <p:nvSpPr>
          <p:cNvPr id="22" name="Oval 15"/>
          <p:cNvSpPr>
            <a:spLocks noChangeArrowheads="1"/>
          </p:cNvSpPr>
          <p:nvPr/>
        </p:nvSpPr>
        <p:spPr bwMode="auto">
          <a:xfrm>
            <a:off x="2905362" y="4248468"/>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数据探索</a:t>
            </a:r>
          </a:p>
        </p:txBody>
      </p:sp>
      <p:sp>
        <p:nvSpPr>
          <p:cNvPr id="2" name="内容占位符 1"/>
          <p:cNvSpPr>
            <a:spLocks noGrp="1"/>
          </p:cNvSpPr>
          <p:nvPr>
            <p:ph idx="1"/>
          </p:nvPr>
        </p:nvSpPr>
        <p:spPr>
          <a:xfrm>
            <a:off x="423545" y="1122680"/>
            <a:ext cx="11107420" cy="4930775"/>
          </a:xfrm>
        </p:spPr>
        <p:txBody>
          <a:bodyPr/>
          <a:lstStyle/>
          <a:p>
            <a:pPr marL="363855" latinLnBrk="0">
              <a:spcBef>
                <a:spcPts val="0"/>
              </a:spcBef>
              <a:buFont typeface="Wingdings" panose="05000000000000000000" charset="0"/>
              <a:buChar char="Ø"/>
            </a:pPr>
            <a:r>
              <a:rPr>
                <a:sym typeface="+mn-ea"/>
              </a:rPr>
              <a:t>在客户信息表和订单详情表中都包含了大量的特征，无法将全部特征用于数据建模，因此需对特征进行筛选。</a:t>
            </a:r>
          </a:p>
          <a:p>
            <a:pPr marL="363855" latinLnBrk="0">
              <a:spcBef>
                <a:spcPts val="0"/>
              </a:spcBef>
              <a:buFont typeface="Wingdings" panose="05000000000000000000" charset="0"/>
              <a:buChar char="Ø"/>
            </a:pPr>
            <a:r>
              <a:rPr>
                <a:sym typeface="+mn-ea"/>
              </a:rPr>
              <a:t>在客户信息表的特征筛选前，选择的客户的年龄、性别进行探索，了解他们与客户流失存在的关系。</a:t>
            </a:r>
          </a:p>
          <a:p>
            <a:pPr marL="363855" latinLnBrk="0">
              <a:spcBef>
                <a:spcPts val="0"/>
              </a:spcBef>
              <a:buFont typeface="Wingdings" panose="05000000000000000000" charset="0"/>
              <a:buChar char="Ø"/>
            </a:pPr>
            <a:r>
              <a:rPr>
                <a:sym typeface="+mn-ea"/>
              </a:rPr>
              <a:t>针对客户的年龄提出猜测，随着客户年龄的升高，客户流失数量由大变小。</a:t>
            </a:r>
          </a:p>
          <a:p>
            <a:pPr marL="1270" indent="0" latinLnBrk="0">
              <a:spcBef>
                <a:spcPts val="0"/>
              </a:spcBef>
              <a:buFont typeface="Wingdings" panose="05000000000000000000" charset="0"/>
              <a:buNone/>
            </a:pPr>
            <a:endParaRPr>
              <a:sym typeface="+mn-ea"/>
            </a:endParaRPr>
          </a:p>
        </p:txBody>
      </p:sp>
      <p:sp>
        <p:nvSpPr>
          <p:cNvPr id="3" name="内容占位符 1"/>
          <p:cNvSpPr/>
          <p:nvPr/>
        </p:nvSpPr>
        <p:spPr>
          <a:xfrm>
            <a:off x="423545" y="2769235"/>
            <a:ext cx="11107420" cy="283654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charset="-122"/>
                <a:ea typeface="微软雅黑" panose="020B050302020402020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charset="-122"/>
                <a:ea typeface="微软雅黑" panose="020B050302020402020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pPr marL="363855" latinLnBrk="0">
              <a:spcBef>
                <a:spcPts val="0"/>
              </a:spcBef>
              <a:buFont typeface="Wingdings" panose="05000000000000000000" charset="0"/>
              <a:buChar char="Ø"/>
            </a:pPr>
            <a:r>
              <a:rPr>
                <a:sym typeface="+mn-ea"/>
              </a:rPr>
              <a:t>对于性别不同的客户</a:t>
            </a:r>
          </a:p>
          <a:p>
            <a:pPr marL="720090" latinLnBrk="0">
              <a:spcBef>
                <a:spcPts val="0"/>
              </a:spcBef>
              <a:buFont typeface="Arial" panose="020B0604020202020204" pitchFamily="34" charset="0"/>
              <a:buChar char="•"/>
            </a:pPr>
            <a:r>
              <a:rPr>
                <a:sym typeface="+mn-ea"/>
              </a:rPr>
              <a:t>较多的男性客户</a:t>
            </a:r>
          </a:p>
          <a:p>
            <a:pPr marL="720090" latinLnBrk="0">
              <a:spcBef>
                <a:spcPts val="0"/>
              </a:spcBef>
              <a:buFont typeface="Arial" panose="020B0604020202020204" pitchFamily="34" charset="0"/>
              <a:buChar char="•"/>
            </a:pPr>
            <a:r>
              <a:rPr>
                <a:sym typeface="+mn-ea"/>
              </a:rPr>
              <a:t>女性客户</a:t>
            </a:r>
          </a:p>
          <a:p>
            <a:pPr marL="363855" latinLnBrk="0">
              <a:spcBef>
                <a:spcPts val="0"/>
              </a:spcBef>
              <a:buFont typeface="Wingdings" panose="05000000000000000000" charset="0"/>
              <a:buChar char="Ø"/>
            </a:pPr>
            <a:r>
              <a:rPr>
                <a:sym typeface="+mn-ea"/>
              </a:rPr>
              <a:t>因为一个餐饮企业的经营模式不会轻易发生改变，所以在吸引一种性别的客户时可能会容易导致另一种性别客户的流失。</a:t>
            </a:r>
          </a:p>
        </p:txBody>
      </p:sp>
      <p:grpSp>
        <p:nvGrpSpPr>
          <p:cNvPr id="9" name="组合 8"/>
          <p:cNvGrpSpPr/>
          <p:nvPr/>
        </p:nvGrpSpPr>
        <p:grpSpPr>
          <a:xfrm>
            <a:off x="2852420" y="3240405"/>
            <a:ext cx="6561455" cy="368413"/>
            <a:chOff x="4611" y="4793"/>
            <a:chExt cx="3877" cy="1177"/>
          </a:xfrm>
        </p:grpSpPr>
        <p:cxnSp>
          <p:nvCxnSpPr>
            <p:cNvPr id="11" name="直接箭头连接符 10"/>
            <p:cNvCxnSpPr>
              <a:endCxn id="20" idx="1"/>
            </p:cNvCxnSpPr>
            <p:nvPr/>
          </p:nvCxnSpPr>
          <p:spPr>
            <a:xfrm>
              <a:off x="4611" y="5374"/>
              <a:ext cx="748" cy="8"/>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359" y="4793"/>
              <a:ext cx="3129" cy="1177"/>
            </a:xfrm>
            <a:prstGeom prst="rect">
              <a:avLst/>
            </a:prstGeom>
            <a:solidFill>
              <a:schemeClr val="bg1">
                <a:lumMod val="85000"/>
              </a:schemeClr>
            </a:solidFill>
          </p:spPr>
          <p:txBody>
            <a:bodyPr wrap="square" rtlCol="0">
              <a:spAutoFit/>
            </a:bodyPr>
            <a:lstStyle/>
            <a:p>
              <a:r>
                <a:rPr lang="zh-CN" altLang="en-US">
                  <a:sym typeface="+mn-ea"/>
                </a:rPr>
                <a:t>会挑选用餐方便、上菜快速、类性价比较高的餐馆</a:t>
              </a:r>
            </a:p>
          </p:txBody>
        </p:sp>
      </p:grpSp>
      <p:grpSp>
        <p:nvGrpSpPr>
          <p:cNvPr id="4" name="组合 3"/>
          <p:cNvGrpSpPr/>
          <p:nvPr/>
        </p:nvGrpSpPr>
        <p:grpSpPr>
          <a:xfrm>
            <a:off x="2204720" y="3651250"/>
            <a:ext cx="7209790" cy="368413"/>
            <a:chOff x="4228" y="4793"/>
            <a:chExt cx="4260" cy="1177"/>
          </a:xfrm>
        </p:grpSpPr>
        <p:cxnSp>
          <p:nvCxnSpPr>
            <p:cNvPr id="6" name="直接箭头连接符 5"/>
            <p:cNvCxnSpPr>
              <a:endCxn id="7" idx="1"/>
            </p:cNvCxnSpPr>
            <p:nvPr/>
          </p:nvCxnSpPr>
          <p:spPr>
            <a:xfrm flipV="1">
              <a:off x="4228" y="5382"/>
              <a:ext cx="1131" cy="26"/>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59" y="4793"/>
              <a:ext cx="3129" cy="1177"/>
            </a:xfrm>
            <a:prstGeom prst="rect">
              <a:avLst/>
            </a:prstGeom>
            <a:solidFill>
              <a:schemeClr val="bg1">
                <a:lumMod val="85000"/>
              </a:schemeClr>
            </a:solidFill>
          </p:spPr>
          <p:txBody>
            <a:bodyPr wrap="square" rtlCol="0">
              <a:spAutoFit/>
            </a:bodyPr>
            <a:lstStyle/>
            <a:p>
              <a:r>
                <a:rPr>
                  <a:sym typeface="+mn-ea"/>
                </a:rPr>
                <a:t>可能会偏重于选择口味合适、环境卫生较好的餐馆</a:t>
              </a:r>
              <a:endParaRPr lang="zh-CN" altLang="en-US">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查看重复值</a:t>
            </a:r>
          </a:p>
        </p:txBody>
      </p:sp>
      <p:sp>
        <p:nvSpPr>
          <p:cNvPr id="2" name="内容占位符 1"/>
          <p:cNvSpPr>
            <a:spLocks noGrp="1"/>
          </p:cNvSpPr>
          <p:nvPr>
            <p:ph idx="1"/>
          </p:nvPr>
        </p:nvSpPr>
        <p:spPr>
          <a:xfrm>
            <a:off x="423545" y="1122680"/>
            <a:ext cx="11107420" cy="4930775"/>
          </a:xfrm>
        </p:spPr>
        <p:txBody>
          <a:bodyPr/>
          <a:lstStyle/>
          <a:p>
            <a:pPr marL="363855" latinLnBrk="0">
              <a:spcBef>
                <a:spcPts val="0"/>
              </a:spcBef>
              <a:buFont typeface="Wingdings" panose="05000000000000000000" charset="0"/>
              <a:buChar char="Ø"/>
            </a:pPr>
            <a:r>
              <a:rPr>
                <a:sym typeface="+mn-ea"/>
              </a:rPr>
              <a:t>在预测分析中，如果数据存在一定的重复值将会影响特征值的计算，导致模型的预测出错，因此在构建特征前需要去除数据的重复值。</a:t>
            </a:r>
          </a:p>
          <a:p>
            <a:pPr marL="363855" latinLnBrk="0">
              <a:spcBef>
                <a:spcPts val="0"/>
              </a:spcBef>
              <a:buFont typeface="Wingdings" panose="05000000000000000000" charset="0"/>
              <a:buChar char="Ø"/>
            </a:pPr>
            <a:r>
              <a:rPr>
                <a:sym typeface="+mn-ea"/>
              </a:rPr>
              <a:t>在客户信息表中每个客户的客户名应该是唯一的，因此如果客户信息表中的客户名中存在不唯一的值，那么将会视为重复值。</a:t>
            </a:r>
          </a:p>
          <a:p>
            <a:pPr marL="363855" latinLnBrk="0">
              <a:spcBef>
                <a:spcPts val="0"/>
              </a:spcBef>
              <a:buFont typeface="Wingdings" panose="05000000000000000000" charset="0"/>
              <a:buChar char="Ø"/>
            </a:pPr>
            <a:r>
              <a:rPr>
                <a:sym typeface="+mn-ea"/>
              </a:rPr>
              <a:t>同样，订单详情表中客户名和用餐时间的组合也将是唯一的，如果存在不唯一的值，那么也将会被视为重复值。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处理异常值</a:t>
            </a:r>
          </a:p>
        </p:txBody>
      </p:sp>
      <p:sp>
        <p:nvSpPr>
          <p:cNvPr id="2" name="内容占位符 1"/>
          <p:cNvSpPr>
            <a:spLocks noGrp="1"/>
          </p:cNvSpPr>
          <p:nvPr>
            <p:ph idx="1"/>
          </p:nvPr>
        </p:nvSpPr>
        <p:spPr>
          <a:xfrm>
            <a:off x="423545" y="1122680"/>
            <a:ext cx="11107420" cy="4930775"/>
          </a:xfrm>
        </p:spPr>
        <p:txBody>
          <a:bodyPr/>
          <a:lstStyle/>
          <a:p>
            <a:pPr marL="363855" latinLnBrk="0">
              <a:spcBef>
                <a:spcPts val="0"/>
              </a:spcBef>
              <a:buFont typeface="Wingdings" panose="05000000000000000000" charset="0"/>
              <a:buChar char="Ø"/>
            </a:pPr>
            <a:r>
              <a:rPr>
                <a:sym typeface="+mn-ea"/>
              </a:rPr>
              <a:t>因为用于构建客户流失特征主要使用的为订单详情表的数据，所以本小节主要对订单详情表进行异常值处理。</a:t>
            </a:r>
          </a:p>
          <a:p>
            <a:pPr marL="363855" latinLnBrk="0">
              <a:spcBef>
                <a:spcPts val="0"/>
              </a:spcBef>
              <a:buFont typeface="Wingdings" panose="05000000000000000000" charset="0"/>
              <a:buChar char="Ø"/>
            </a:pPr>
            <a:r>
              <a:rPr>
                <a:sym typeface="+mn-ea"/>
              </a:rPr>
              <a:t>经观察发现，数据中存在一张桌子同时被不同用户使用，这属于异常情况。</a:t>
            </a:r>
          </a:p>
          <a:p>
            <a:pPr marL="363855" latinLnBrk="0">
              <a:spcBef>
                <a:spcPts val="0"/>
              </a:spcBef>
              <a:buFont typeface="Wingdings" panose="05000000000000000000" charset="0"/>
              <a:buChar char="Ø"/>
            </a:pPr>
            <a:r>
              <a:rPr>
                <a:sym typeface="+mn-ea"/>
              </a:rPr>
              <a:t>因此，订单详情表的异常值将同时满足以下两个条件。</a:t>
            </a:r>
          </a:p>
          <a:p>
            <a:pPr marL="720090" latinLnBrk="0">
              <a:spcBef>
                <a:spcPts val="0"/>
              </a:spcBef>
              <a:buFont typeface="Arial" panose="020B0604020202020204" pitchFamily="34" charset="0"/>
              <a:buChar char="•"/>
            </a:pPr>
            <a:r>
              <a:rPr>
                <a:sym typeface="+mn-ea"/>
              </a:rPr>
              <a:t>两个订单的桌子编号（dining_table_id）和用餐时间（use_start_time）相同。</a:t>
            </a:r>
          </a:p>
          <a:p>
            <a:pPr marL="720090" latinLnBrk="0">
              <a:spcBef>
                <a:spcPts val="0"/>
              </a:spcBef>
              <a:buFont typeface="Arial" panose="020B0604020202020204" pitchFamily="34" charset="0"/>
              <a:buChar char="•"/>
            </a:pPr>
            <a:r>
              <a:rPr>
                <a:sym typeface="+mn-ea"/>
              </a:rPr>
              <a:t>两个订单除了桌子编号和用餐时间相同外其他特征的值基本不同。</a:t>
            </a:r>
          </a:p>
          <a:p>
            <a:pPr marL="363855" latinLnBrk="0">
              <a:spcBef>
                <a:spcPts val="0"/>
              </a:spcBef>
              <a:buFont typeface="Wingdings" panose="05000000000000000000" charset="0"/>
              <a:buChar char="Ø"/>
            </a:pPr>
            <a:r>
              <a:rPr>
                <a:sym typeface="+mn-ea"/>
              </a:rPr>
              <a:t>当异常值数据的数量远小于总数据的数量时，即可直接删除。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处理缺失值</a:t>
            </a:r>
          </a:p>
        </p:txBody>
      </p:sp>
      <p:sp>
        <p:nvSpPr>
          <p:cNvPr id="2" name="内容占位符 1"/>
          <p:cNvSpPr>
            <a:spLocks noGrp="1"/>
          </p:cNvSpPr>
          <p:nvPr>
            <p:ph idx="1"/>
          </p:nvPr>
        </p:nvSpPr>
        <p:spPr>
          <a:xfrm>
            <a:off x="423545" y="1122680"/>
            <a:ext cx="11107420" cy="4930775"/>
          </a:xfrm>
        </p:spPr>
        <p:txBody>
          <a:bodyPr/>
          <a:lstStyle/>
          <a:p>
            <a:pPr marL="363855" latinLnBrk="0">
              <a:spcBef>
                <a:spcPts val="0"/>
              </a:spcBef>
              <a:buFont typeface="Wingdings" panose="05000000000000000000" charset="0"/>
              <a:buChar char="Ø"/>
            </a:pPr>
            <a:r>
              <a:rPr>
                <a:sym typeface="+mn-ea"/>
              </a:rPr>
              <a:t>在客户信息表中，存在大量全为缺失值的特征，可能是客户在填写资料时存在一定的遗漏。</a:t>
            </a:r>
          </a:p>
          <a:p>
            <a:pPr marL="363855" latinLnBrk="0">
              <a:spcBef>
                <a:spcPts val="0"/>
              </a:spcBef>
              <a:buFont typeface="Wingdings" panose="05000000000000000000" charset="0"/>
              <a:buChar char="Ø"/>
            </a:pPr>
            <a:r>
              <a:rPr>
                <a:sym typeface="+mn-ea"/>
              </a:rPr>
              <a:t>虽然订单详情表是由系统记录，数据相对完整，但是同样存在一定的缺失值。</a:t>
            </a:r>
          </a:p>
          <a:p>
            <a:pPr marL="363855" latinLnBrk="0">
              <a:spcBef>
                <a:spcPts val="0"/>
              </a:spcBef>
              <a:buFont typeface="Wingdings" panose="05000000000000000000" charset="0"/>
              <a:buChar char="Ø"/>
            </a:pPr>
            <a:r>
              <a:rPr>
                <a:sym typeface="+mn-ea"/>
              </a:rPr>
              <a:t>对于缺失值可以采取的操作有很多，</a:t>
            </a:r>
            <a:r>
              <a:rPr lang="zh-CN">
                <a:sym typeface="+mn-ea"/>
              </a:rPr>
              <a:t>常用方法</a:t>
            </a:r>
            <a:r>
              <a:rPr>
                <a:sym typeface="+mn-ea"/>
              </a:rPr>
              <a:t>如</a:t>
            </a:r>
            <a:r>
              <a:rPr lang="zh-CN">
                <a:sym typeface="+mn-ea"/>
              </a:rPr>
              <a:t>下。</a:t>
            </a:r>
            <a:endParaRPr>
              <a:sym typeface="+mn-ea"/>
            </a:endParaRPr>
          </a:p>
          <a:p>
            <a:pPr marL="720090" latinLnBrk="0">
              <a:spcBef>
                <a:spcPts val="0"/>
              </a:spcBef>
              <a:buFont typeface="Arial" panose="020B0604020202020204" pitchFamily="34" charset="0"/>
              <a:buChar char="•"/>
            </a:pPr>
            <a:r>
              <a:rPr>
                <a:sym typeface="+mn-ea"/>
              </a:rPr>
              <a:t>删除法</a:t>
            </a:r>
          </a:p>
          <a:p>
            <a:pPr marL="720090" latinLnBrk="0">
              <a:spcBef>
                <a:spcPts val="0"/>
              </a:spcBef>
              <a:buFont typeface="Arial" panose="020B0604020202020204" pitchFamily="34" charset="0"/>
              <a:buChar char="•"/>
            </a:pPr>
            <a:r>
              <a:rPr>
                <a:sym typeface="+mn-ea"/>
              </a:rPr>
              <a:t>替换法</a:t>
            </a:r>
          </a:p>
          <a:p>
            <a:pPr marL="720090" latinLnBrk="0">
              <a:spcBef>
                <a:spcPts val="0"/>
              </a:spcBef>
              <a:buFont typeface="Arial" panose="020B0604020202020204" pitchFamily="34" charset="0"/>
              <a:buChar char="•"/>
            </a:pPr>
            <a:r>
              <a:rPr>
                <a:sym typeface="+mn-ea"/>
              </a:rPr>
              <a:t>差值法</a:t>
            </a:r>
            <a:r>
              <a:rPr lang="zh-CN">
                <a:sym typeface="+mn-ea"/>
              </a:rPr>
              <a:t>等。</a:t>
            </a:r>
            <a:endParaRPr>
              <a:sym typeface="+mn-ea"/>
            </a:endParaRPr>
          </a:p>
          <a:p>
            <a:pPr marL="363855" latinLnBrk="0">
              <a:spcBef>
                <a:spcPts val="0"/>
              </a:spcBef>
              <a:buFont typeface="Wingdings" panose="05000000000000000000" charset="0"/>
              <a:buChar char="Ø"/>
            </a:pPr>
            <a:r>
              <a:rPr>
                <a:sym typeface="+mn-ea"/>
              </a:rPr>
              <a:t>虽然删除法是较为常用的处理缺失值方法之一，但是当缺失值过多时，直接删除带有缺失值的行或列将会导致大量数据特征减少。</a:t>
            </a:r>
          </a:p>
          <a:p>
            <a:pPr marL="363855" latinLnBrk="0">
              <a:spcBef>
                <a:spcPts val="0"/>
              </a:spcBef>
              <a:buFont typeface="Wingdings" panose="05000000000000000000" charset="0"/>
              <a:buChar char="Ø"/>
            </a:pPr>
            <a:r>
              <a:rPr>
                <a:sym typeface="+mn-ea"/>
              </a:rPr>
              <a:t>因此，在进行缺失值处理前需要先检测缺失值的数量。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 calcmode="lin" valueType="num">
                                      <p:cBhvr additive="base">
                                        <p:cTn id="3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构建客户流失特征</a:t>
            </a:r>
          </a:p>
        </p:txBody>
      </p:sp>
      <p:sp>
        <p:nvSpPr>
          <p:cNvPr id="2" name="内容占位符 1"/>
          <p:cNvSpPr>
            <a:spLocks noGrp="1"/>
          </p:cNvSpPr>
          <p:nvPr>
            <p:ph idx="1"/>
          </p:nvPr>
        </p:nvSpPr>
        <p:spPr>
          <a:xfrm>
            <a:off x="423545" y="1122680"/>
            <a:ext cx="11107420" cy="4930775"/>
          </a:xfrm>
        </p:spPr>
        <p:txBody>
          <a:bodyPr/>
          <a:lstStyle/>
          <a:p>
            <a:pPr marL="363855" latinLnBrk="0">
              <a:spcBef>
                <a:spcPts val="0"/>
              </a:spcBef>
              <a:buFont typeface="Wingdings" panose="05000000000000000000" charset="0"/>
              <a:buChar char="Ø"/>
            </a:pPr>
            <a:r>
              <a:rPr>
                <a:sym typeface="+mn-ea"/>
              </a:rPr>
              <a:t>在餐饮企业中，客户流失主要体现在以下4个方面。</a:t>
            </a:r>
          </a:p>
          <a:p>
            <a:pPr marL="720090" latinLnBrk="0">
              <a:spcBef>
                <a:spcPts val="0"/>
              </a:spcBef>
              <a:buFont typeface="Arial" panose="020B0604020202020204" pitchFamily="34" charset="0"/>
              <a:buChar char="•"/>
            </a:pPr>
            <a:r>
              <a:rPr>
                <a:sym typeface="+mn-ea"/>
              </a:rPr>
              <a:t>用餐次数越来越少。</a:t>
            </a:r>
          </a:p>
          <a:p>
            <a:pPr marL="720090" latinLnBrk="0">
              <a:spcBef>
                <a:spcPts val="0"/>
              </a:spcBef>
              <a:buFont typeface="Arial" panose="020B0604020202020204" pitchFamily="34" charset="0"/>
              <a:buChar char="•"/>
            </a:pPr>
            <a:r>
              <a:rPr>
                <a:sym typeface="+mn-ea"/>
              </a:rPr>
              <a:t>长时间未到店进行消费。</a:t>
            </a:r>
          </a:p>
          <a:p>
            <a:pPr marL="720090" latinLnBrk="0">
              <a:spcBef>
                <a:spcPts val="0"/>
              </a:spcBef>
              <a:buFont typeface="Arial" panose="020B0604020202020204" pitchFamily="34" charset="0"/>
              <a:buChar char="•"/>
            </a:pPr>
            <a:r>
              <a:rPr>
                <a:sym typeface="+mn-ea"/>
              </a:rPr>
              <a:t>人均消费处于较低水平。</a:t>
            </a:r>
          </a:p>
          <a:p>
            <a:pPr marL="720090" latinLnBrk="0">
              <a:spcBef>
                <a:spcPts val="0"/>
              </a:spcBef>
              <a:buFont typeface="Arial" panose="020B0604020202020204" pitchFamily="34" charset="0"/>
              <a:buChar char="•"/>
            </a:pPr>
            <a:r>
              <a:rPr>
                <a:sym typeface="+mn-ea"/>
              </a:rPr>
              <a:t>总消费金额越来越少。</a:t>
            </a:r>
          </a:p>
          <a:p>
            <a:pPr marL="363855" latinLnBrk="0">
              <a:spcBef>
                <a:spcPts val="0"/>
              </a:spcBef>
              <a:buFont typeface="Wingdings" panose="05000000000000000000" charset="0"/>
              <a:buChar char="Ø"/>
            </a:pPr>
            <a:r>
              <a:rPr>
                <a:sym typeface="+mn-ea"/>
              </a:rPr>
              <a:t>基于客户流失主要体现的4个方面，本案例将构造4个关于客户流失的特征如下。</a:t>
            </a:r>
          </a:p>
          <a:p>
            <a:pPr marL="720090" latinLnBrk="0">
              <a:spcBef>
                <a:spcPts val="0"/>
              </a:spcBef>
              <a:buFont typeface="Arial" panose="020B0604020202020204" pitchFamily="34" charset="0"/>
              <a:buChar char="•"/>
            </a:pPr>
            <a:r>
              <a:rPr>
                <a:sym typeface="+mn-ea"/>
              </a:rPr>
              <a:t>总用餐次数（frequence）。观测时间内每个客户的总用餐次数。</a:t>
            </a:r>
          </a:p>
          <a:p>
            <a:pPr marL="720090" latinLnBrk="0">
              <a:spcBef>
                <a:spcPts val="0"/>
              </a:spcBef>
              <a:buFont typeface="Arial" panose="020B0604020202020204" pitchFamily="34" charset="0"/>
              <a:buChar char="•"/>
            </a:pPr>
            <a:r>
              <a:rPr>
                <a:sym typeface="+mn-ea"/>
              </a:rPr>
              <a:t>距观测窗口结束的天数（recently）。客户最近一次用餐的时间距离距观测窗口结束的天数</a:t>
            </a:r>
          </a:p>
          <a:p>
            <a:pPr marL="720090" latinLnBrk="0">
              <a:spcBef>
                <a:spcPts val="0"/>
              </a:spcBef>
              <a:buFont typeface="Arial" panose="020B0604020202020204" pitchFamily="34" charset="0"/>
              <a:buChar char="•"/>
            </a:pPr>
            <a:r>
              <a:rPr>
                <a:sym typeface="+mn-ea"/>
              </a:rPr>
              <a:t>人均销售额（average）。客户在观测时间内的总消费金额除以用餐总人数。</a:t>
            </a:r>
          </a:p>
          <a:p>
            <a:pPr marL="720090" latinLnBrk="0">
              <a:spcBef>
                <a:spcPts val="0"/>
              </a:spcBef>
              <a:buFont typeface="Arial" panose="020B0604020202020204" pitchFamily="34" charset="0"/>
              <a:buChar char="•"/>
            </a:pPr>
            <a:r>
              <a:rPr>
                <a:sym typeface="+mn-ea"/>
              </a:rPr>
              <a:t>总消费金额（amount）。客户在观测时间内消费金额的总和。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additive="base">
                                        <p:cTn id="4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p>
        </p:txBody>
      </p:sp>
      <p:cxnSp>
        <p:nvCxnSpPr>
          <p:cNvPr id="14" name="直接连接符 6"/>
          <p:cNvCxnSpPr/>
          <p:nvPr/>
        </p:nvCxnSpPr>
        <p:spPr>
          <a:xfrm flipH="1">
            <a:off x="3251835" y="1721485"/>
            <a:ext cx="13335" cy="3788410"/>
          </a:xfrm>
          <a:prstGeom prst="line">
            <a:avLst/>
          </a:prstGeom>
        </p:spPr>
        <p:style>
          <a:lnRef idx="2">
            <a:schemeClr val="dk1"/>
          </a:lnRef>
          <a:fillRef idx="0">
            <a:schemeClr val="dk1"/>
          </a:fillRef>
          <a:effectRef idx="1">
            <a:schemeClr val="dk1"/>
          </a:effectRef>
          <a:fontRef idx="minor">
            <a:schemeClr val="tx1"/>
          </a:fontRef>
        </p:style>
      </p:cxnSp>
      <p:sp>
        <p:nvSpPr>
          <p:cNvPr id="16" name="Line 2"/>
          <p:cNvSpPr>
            <a:spLocks noChangeShapeType="1"/>
          </p:cNvSpPr>
          <p:nvPr/>
        </p:nvSpPr>
        <p:spPr bwMode="auto">
          <a:xfrm>
            <a:off x="2626291" y="4649938"/>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17" name="Oval 15"/>
          <p:cNvSpPr>
            <a:spLocks noChangeArrowheads="1"/>
          </p:cNvSpPr>
          <p:nvPr/>
        </p:nvSpPr>
        <p:spPr bwMode="auto">
          <a:xfrm>
            <a:off x="2904947" y="202512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4" name="AutoShape 17"/>
          <p:cNvSpPr>
            <a:spLocks noChangeArrowheads="1"/>
          </p:cNvSpPr>
          <p:nvPr/>
        </p:nvSpPr>
        <p:spPr bwMode="auto">
          <a:xfrm>
            <a:off x="4000531" y="298205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预处理餐饮企业数据</a:t>
            </a:r>
          </a:p>
        </p:txBody>
      </p:sp>
      <p:sp>
        <p:nvSpPr>
          <p:cNvPr id="25" name="AutoShape 17"/>
          <p:cNvSpPr>
            <a:spLocks noChangeArrowheads="1"/>
          </p:cNvSpPr>
          <p:nvPr/>
        </p:nvSpPr>
        <p:spPr bwMode="auto">
          <a:xfrm>
            <a:off x="4000531" y="195312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了解餐饮企业客户分析需求</a:t>
            </a:r>
          </a:p>
        </p:txBody>
      </p:sp>
      <p:sp>
        <p:nvSpPr>
          <p:cNvPr id="26" name="Oval 15"/>
          <p:cNvSpPr>
            <a:spLocks noChangeArrowheads="1"/>
          </p:cNvSpPr>
          <p:nvPr/>
        </p:nvSpPr>
        <p:spPr bwMode="auto">
          <a:xfrm>
            <a:off x="2928857" y="300005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7" name="AutoShape 17"/>
          <p:cNvSpPr>
            <a:spLocks noChangeArrowheads="1"/>
          </p:cNvSpPr>
          <p:nvPr/>
        </p:nvSpPr>
        <p:spPr bwMode="auto">
          <a:xfrm>
            <a:off x="4012565" y="4034155"/>
            <a:ext cx="4859655" cy="10414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使用决策树和支持向量机</a:t>
            </a:r>
          </a:p>
          <a:p>
            <a:pPr algn="ctr">
              <a:defRPr/>
            </a:pPr>
            <a:r>
              <a:rPr lang="zh-CN" altLang="en-US" sz="2400" b="1" dirty="0">
                <a:latin typeface="Times New Roman" panose="02020603050405020304" pitchFamily="18" charset="0"/>
                <a:ea typeface="宋体" panose="02010600030101010101" pitchFamily="2" charset="-122"/>
              </a:rPr>
              <a:t>进行餐饮客户流失预测</a:t>
            </a:r>
          </a:p>
        </p:txBody>
      </p:sp>
      <p:sp>
        <p:nvSpPr>
          <p:cNvPr id="30" name="Oval 15"/>
          <p:cNvSpPr>
            <a:spLocks noChangeArrowheads="1"/>
          </p:cNvSpPr>
          <p:nvPr/>
        </p:nvSpPr>
        <p:spPr bwMode="auto">
          <a:xfrm>
            <a:off x="2905362" y="4325938"/>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363855" indent="0" latinLnBrk="0">
              <a:spcBef>
                <a:spcPts val="0"/>
              </a:spcBef>
              <a:buNone/>
            </a:pPr>
            <a:r>
              <a:rPr lang="zh-CN" altLang="en-US"/>
              <a:t>决策树基本结构如图所示。</a:t>
            </a:r>
          </a:p>
          <a:p>
            <a:endParaRPr lang="zh-CN" altLang="en-US"/>
          </a:p>
        </p:txBody>
      </p:sp>
      <p:sp>
        <p:nvSpPr>
          <p:cNvPr id="5" name="标题 4"/>
          <p:cNvSpPr>
            <a:spLocks noGrp="1"/>
          </p:cNvSpPr>
          <p:nvPr>
            <p:ph type="title"/>
          </p:nvPr>
        </p:nvSpPr>
        <p:spPr/>
        <p:txBody>
          <a:bodyPr/>
          <a:lstStyle/>
          <a:p>
            <a:r>
              <a:rPr lang="zh-CN" altLang="en-US">
                <a:sym typeface="+mn-ea"/>
              </a:rPr>
              <a:t>了解决策树算法</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1.  </a:t>
            </a:r>
            <a:r>
              <a:rPr kumimoji="0" b="1" dirty="0">
                <a:solidFill>
                  <a:srgbClr val="000000"/>
                </a:solidFill>
              </a:rPr>
              <a:t>基本原理</a:t>
            </a:r>
          </a:p>
        </p:txBody>
      </p:sp>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133817" y="2326929"/>
            <a:ext cx="6420473" cy="31068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p>
        </p:txBody>
      </p:sp>
      <p:cxnSp>
        <p:nvCxnSpPr>
          <p:cNvPr id="2" name="直接连接符 6"/>
          <p:cNvCxnSpPr/>
          <p:nvPr/>
        </p:nvCxnSpPr>
        <p:spPr>
          <a:xfrm flipH="1">
            <a:off x="3233420" y="1810385"/>
            <a:ext cx="31750" cy="3697605"/>
          </a:xfrm>
          <a:prstGeom prst="line">
            <a:avLst/>
          </a:prstGeom>
        </p:spPr>
        <p:style>
          <a:lnRef idx="2">
            <a:schemeClr val="dk1"/>
          </a:lnRef>
          <a:fillRef idx="0">
            <a:schemeClr val="dk1"/>
          </a:fillRef>
          <a:effectRef idx="1">
            <a:schemeClr val="dk1"/>
          </a:effectRef>
          <a:fontRef idx="minor">
            <a:schemeClr val="tx1"/>
          </a:fontRef>
        </p:style>
      </p:cxnSp>
      <p:sp>
        <p:nvSpPr>
          <p:cNvPr id="3" name="Line 2"/>
          <p:cNvSpPr>
            <a:spLocks noChangeShapeType="1"/>
          </p:cNvSpPr>
          <p:nvPr/>
        </p:nvSpPr>
        <p:spPr bwMode="auto">
          <a:xfrm>
            <a:off x="2649786" y="240202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5" name="Oval 15"/>
          <p:cNvSpPr>
            <a:spLocks noChangeArrowheads="1"/>
          </p:cNvSpPr>
          <p:nvPr/>
        </p:nvSpPr>
        <p:spPr bwMode="auto">
          <a:xfrm>
            <a:off x="2904947" y="211402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6" name="AutoShape 17"/>
          <p:cNvSpPr>
            <a:spLocks noChangeArrowheads="1"/>
          </p:cNvSpPr>
          <p:nvPr/>
        </p:nvSpPr>
        <p:spPr bwMode="auto">
          <a:xfrm>
            <a:off x="4000531" y="307095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预处理餐饮企业数据</a:t>
            </a:r>
          </a:p>
        </p:txBody>
      </p:sp>
      <p:sp>
        <p:nvSpPr>
          <p:cNvPr id="7" name="AutoShape 17"/>
          <p:cNvSpPr>
            <a:spLocks noChangeArrowheads="1"/>
          </p:cNvSpPr>
          <p:nvPr/>
        </p:nvSpPr>
        <p:spPr bwMode="auto">
          <a:xfrm>
            <a:off x="4000531" y="204202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了解餐饮企业客户分析需求</a:t>
            </a:r>
          </a:p>
        </p:txBody>
      </p:sp>
      <p:sp>
        <p:nvSpPr>
          <p:cNvPr id="8" name="Oval 15"/>
          <p:cNvSpPr>
            <a:spLocks noChangeArrowheads="1"/>
          </p:cNvSpPr>
          <p:nvPr/>
        </p:nvSpPr>
        <p:spPr bwMode="auto">
          <a:xfrm>
            <a:off x="2928857" y="308895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9" name="AutoShape 17"/>
          <p:cNvSpPr>
            <a:spLocks noChangeArrowheads="1"/>
          </p:cNvSpPr>
          <p:nvPr/>
        </p:nvSpPr>
        <p:spPr bwMode="auto">
          <a:xfrm>
            <a:off x="4012565" y="4123055"/>
            <a:ext cx="4860290" cy="960755"/>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使用决策树和支持向量机</a:t>
            </a:r>
          </a:p>
          <a:p>
            <a:pPr algn="ctr">
              <a:defRPr/>
            </a:pPr>
            <a:r>
              <a:rPr lang="zh-CN" altLang="en-US" sz="2400" b="1" dirty="0">
                <a:latin typeface="Times New Roman" panose="02020603050405020304" pitchFamily="18" charset="0"/>
                <a:ea typeface="宋体" panose="02010600030101010101" pitchFamily="2" charset="-122"/>
              </a:rPr>
              <a:t>进行餐饮客户流失预测</a:t>
            </a:r>
          </a:p>
        </p:txBody>
      </p:sp>
      <p:sp>
        <p:nvSpPr>
          <p:cNvPr id="10" name="Oval 15"/>
          <p:cNvSpPr>
            <a:spLocks noChangeArrowheads="1"/>
          </p:cNvSpPr>
          <p:nvPr/>
        </p:nvSpPr>
        <p:spPr bwMode="auto">
          <a:xfrm>
            <a:off x="2929492" y="4278948"/>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了解决策树算法</a:t>
            </a:r>
          </a:p>
        </p:txBody>
      </p:sp>
      <p:sp>
        <p:nvSpPr>
          <p:cNvPr id="3" name="内容占位符 2"/>
          <p:cNvSpPr>
            <a:spLocks noGrp="1"/>
          </p:cNvSpPr>
          <p:nvPr>
            <p:ph idx="1"/>
          </p:nvPr>
        </p:nvSpPr>
        <p:spPr>
          <a:xfrm>
            <a:off x="423545" y="984250"/>
            <a:ext cx="11107420" cy="5069205"/>
          </a:xfrm>
        </p:spPr>
        <p:txBody>
          <a:bodyPr/>
          <a:lstStyle/>
          <a:p>
            <a:r>
              <a:rPr lang="zh-CN" altLang="en-US"/>
              <a:t>决策树是一个树状结构，包含一个根节点、若干内部节点和若干叶节点。</a:t>
            </a:r>
          </a:p>
          <a:p>
            <a:r>
              <a:rPr lang="zh-CN" altLang="en-US"/>
              <a:t>根节点包含样本全集，叶节点对应决策结果，内部节点对应一个特征或属性测试。</a:t>
            </a:r>
          </a:p>
          <a:p>
            <a:r>
              <a:rPr lang="zh-CN" altLang="en-US"/>
              <a:t>从根节点到每个叶节点的路径对应了一个判定测试序列，决策树学习目的是为了产生一颗泛化能力强，即处理未知样本能力强的决策树。</a:t>
            </a:r>
          </a:p>
          <a:p>
            <a:r>
              <a:rPr lang="zh-CN" altLang="en-US"/>
              <a:t>决策树基本流程遵循简单而直观的分而治之策略，树的生成是一个递归过程。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了解决策树算法</a:t>
            </a:r>
          </a:p>
        </p:txBody>
      </p:sp>
      <p:sp>
        <p:nvSpPr>
          <p:cNvPr id="3" name="内容占位符 2"/>
          <p:cNvSpPr>
            <a:spLocks noGrp="1"/>
          </p:cNvSpPr>
          <p:nvPr>
            <p:ph idx="1"/>
          </p:nvPr>
        </p:nvSpPr>
        <p:spPr>
          <a:xfrm>
            <a:off x="423819" y="980237"/>
            <a:ext cx="11107601" cy="4339721"/>
          </a:xfrm>
        </p:spPr>
        <p:txBody>
          <a:bodyPr/>
          <a:lstStyle/>
          <a:p>
            <a:r>
              <a:rPr lang="zh-CN" altLang="en-US"/>
              <a:t>构造决策树的核心问题在于每一步如何选择适当的特征对样本做拆分，主要算法如下。</a:t>
            </a:r>
          </a:p>
          <a:p>
            <a:pPr marL="720090" latinLnBrk="0">
              <a:spcBef>
                <a:spcPts val="0"/>
              </a:spcBef>
              <a:buFont typeface="Arial" panose="020B0604020202020204" pitchFamily="34" charset="0"/>
              <a:buChar char="•"/>
            </a:pPr>
            <a:r>
              <a:rPr lang="zh-CN" altLang="en-US"/>
              <a:t>CART</a:t>
            </a:r>
          </a:p>
          <a:p>
            <a:pPr marL="720090" latinLnBrk="0">
              <a:spcBef>
                <a:spcPts val="0"/>
              </a:spcBef>
              <a:buFont typeface="Arial" panose="020B0604020202020204" pitchFamily="34" charset="0"/>
              <a:buChar char="•"/>
            </a:pPr>
            <a:r>
              <a:rPr lang="zh-CN" altLang="en-US"/>
              <a:t>ID3</a:t>
            </a:r>
          </a:p>
          <a:p>
            <a:pPr marL="720090" latinLnBrk="0">
              <a:spcBef>
                <a:spcPts val="0"/>
              </a:spcBef>
              <a:buFont typeface="Arial" panose="020B0604020202020204" pitchFamily="34" charset="0"/>
              <a:buChar char="•"/>
            </a:pPr>
            <a:r>
              <a:rPr lang="zh-CN" altLang="en-US"/>
              <a:t>C4.5</a:t>
            </a:r>
          </a:p>
          <a:p>
            <a:r>
              <a:rPr lang="zh-CN" altLang="en-US"/>
              <a:t>决策树的剪枝是为了防止树的过拟合，增强其泛化能力，包括预剪枝和后剪枝。</a:t>
            </a:r>
          </a:p>
        </p:txBody>
      </p:sp>
      <p:grpSp>
        <p:nvGrpSpPr>
          <p:cNvPr id="9" name="组合 8"/>
          <p:cNvGrpSpPr/>
          <p:nvPr/>
        </p:nvGrpSpPr>
        <p:grpSpPr>
          <a:xfrm>
            <a:off x="1945005" y="1471930"/>
            <a:ext cx="6561455" cy="368413"/>
            <a:chOff x="4611" y="4793"/>
            <a:chExt cx="3877" cy="1177"/>
          </a:xfrm>
        </p:grpSpPr>
        <p:cxnSp>
          <p:nvCxnSpPr>
            <p:cNvPr id="11" name="直接箭头连接符 10"/>
            <p:cNvCxnSpPr>
              <a:endCxn id="20" idx="1"/>
            </p:cNvCxnSpPr>
            <p:nvPr/>
          </p:nvCxnSpPr>
          <p:spPr>
            <a:xfrm flipV="1">
              <a:off x="4611" y="5381"/>
              <a:ext cx="1765" cy="22"/>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376" y="4793"/>
              <a:ext cx="2112" cy="1177"/>
            </a:xfrm>
            <a:prstGeom prst="rect">
              <a:avLst/>
            </a:prstGeom>
            <a:solidFill>
              <a:schemeClr val="bg1">
                <a:lumMod val="85000"/>
              </a:schemeClr>
            </a:solidFill>
          </p:spPr>
          <p:txBody>
            <a:bodyPr wrap="square" rtlCol="0">
              <a:spAutoFit/>
            </a:bodyPr>
            <a:lstStyle/>
            <a:p>
              <a:r>
                <a:rPr lang="zh-CN" altLang="en-US">
                  <a:sym typeface="+mn-ea"/>
                </a:rPr>
                <a:t>使用Gini指数作为选择特征的准则</a:t>
              </a:r>
            </a:p>
          </p:txBody>
        </p:sp>
      </p:grpSp>
      <p:grpSp>
        <p:nvGrpSpPr>
          <p:cNvPr id="2" name="组合 1"/>
          <p:cNvGrpSpPr/>
          <p:nvPr/>
        </p:nvGrpSpPr>
        <p:grpSpPr>
          <a:xfrm>
            <a:off x="1708924" y="1910080"/>
            <a:ext cx="6817008" cy="368413"/>
            <a:chOff x="4461" y="4793"/>
            <a:chExt cx="4028" cy="1177"/>
          </a:xfrm>
        </p:grpSpPr>
        <p:cxnSp>
          <p:nvCxnSpPr>
            <p:cNvPr id="4" name="直接箭头连接符 3"/>
            <p:cNvCxnSpPr>
              <a:endCxn id="6" idx="1"/>
            </p:cNvCxnSpPr>
            <p:nvPr/>
          </p:nvCxnSpPr>
          <p:spPr>
            <a:xfrm>
              <a:off x="4461" y="5375"/>
              <a:ext cx="1875" cy="6"/>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5" y="4793"/>
              <a:ext cx="2154" cy="1177"/>
            </a:xfrm>
            <a:prstGeom prst="rect">
              <a:avLst/>
            </a:prstGeom>
            <a:solidFill>
              <a:schemeClr val="bg1">
                <a:lumMod val="85000"/>
              </a:schemeClr>
            </a:solidFill>
          </p:spPr>
          <p:txBody>
            <a:bodyPr wrap="square" rtlCol="0">
              <a:spAutoFit/>
            </a:bodyPr>
            <a:lstStyle/>
            <a:p>
              <a:r>
                <a:rPr lang="zh-CN" altLang="en-US">
                  <a:sym typeface="+mn-ea"/>
                </a:rPr>
                <a:t>使用信息增益作为选择特征的准则</a:t>
              </a:r>
            </a:p>
          </p:txBody>
        </p:sp>
      </p:grpSp>
      <p:grpSp>
        <p:nvGrpSpPr>
          <p:cNvPr id="7" name="组合 6"/>
          <p:cNvGrpSpPr/>
          <p:nvPr/>
        </p:nvGrpSpPr>
        <p:grpSpPr>
          <a:xfrm>
            <a:off x="1726704" y="2332990"/>
            <a:ext cx="6815316" cy="368413"/>
            <a:chOff x="4461" y="4793"/>
            <a:chExt cx="4027" cy="1177"/>
          </a:xfrm>
        </p:grpSpPr>
        <p:cxnSp>
          <p:nvCxnSpPr>
            <p:cNvPr id="8" name="直接箭头连接符 7"/>
            <p:cNvCxnSpPr>
              <a:endCxn id="10" idx="1"/>
            </p:cNvCxnSpPr>
            <p:nvPr/>
          </p:nvCxnSpPr>
          <p:spPr>
            <a:xfrm>
              <a:off x="4461" y="5339"/>
              <a:ext cx="1753" cy="43"/>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214" y="4793"/>
              <a:ext cx="2274" cy="1177"/>
            </a:xfrm>
            <a:prstGeom prst="rect">
              <a:avLst/>
            </a:prstGeom>
            <a:solidFill>
              <a:schemeClr val="bg1">
                <a:lumMod val="85000"/>
              </a:schemeClr>
            </a:solidFill>
          </p:spPr>
          <p:txBody>
            <a:bodyPr wrap="square" rtlCol="0">
              <a:spAutoFit/>
            </a:bodyPr>
            <a:lstStyle/>
            <a:p>
              <a:r>
                <a:rPr lang="zh-CN" altLang="en-US">
                  <a:sym typeface="+mn-ea"/>
                </a:rPr>
                <a:t>使用信息增益比作为选择特征的准则</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了解决策树算法</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2.  </a:t>
            </a:r>
            <a:r>
              <a:rPr kumimoji="0" b="1" dirty="0">
                <a:solidFill>
                  <a:srgbClr val="000000"/>
                </a:solidFill>
              </a:rPr>
              <a:t>适用场景</a:t>
            </a:r>
          </a:p>
        </p:txBody>
      </p:sp>
      <p:sp>
        <p:nvSpPr>
          <p:cNvPr id="3" name="内容占位符 2"/>
          <p:cNvSpPr>
            <a:spLocks noGrp="1"/>
          </p:cNvSpPr>
          <p:nvPr>
            <p:ph idx="1"/>
          </p:nvPr>
        </p:nvSpPr>
        <p:spPr/>
        <p:txBody>
          <a:bodyPr/>
          <a:lstStyle/>
          <a:p>
            <a:r>
              <a:rPr lang="zh-CN" altLang="en-US"/>
              <a:t>在某种程度上很多分类算法的能力都超过了决策树算法。</a:t>
            </a:r>
          </a:p>
          <a:p>
            <a:r>
              <a:rPr lang="zh-CN" altLang="en-US"/>
              <a:t>但是可以轻松的可视化分类规则的能力让决策树的地位无可替代。</a:t>
            </a:r>
          </a:p>
          <a:p>
            <a:r>
              <a:rPr lang="zh-CN" altLang="en-US"/>
              <a:t>可视化规则在各个行业上都有相对广泛的用途。</a:t>
            </a:r>
          </a:p>
          <a:p>
            <a:r>
              <a:rPr lang="zh-CN" altLang="en-US"/>
              <a:t>决策树常被用于分析对某种响应影响最大的因素，如判断具有什么特征的客户流失概率更高。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了解决策树算法</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3.  </a:t>
            </a:r>
            <a:r>
              <a:rPr kumimoji="0" b="1" dirty="0">
                <a:solidFill>
                  <a:srgbClr val="000000"/>
                </a:solidFill>
              </a:rPr>
              <a:t>决策树算法优缺点</a:t>
            </a:r>
          </a:p>
        </p:txBody>
      </p:sp>
      <p:sp>
        <p:nvSpPr>
          <p:cNvPr id="3" name="内容占位符 2"/>
          <p:cNvSpPr>
            <a:spLocks noGrp="1"/>
          </p:cNvSpPr>
          <p:nvPr>
            <p:ph idx="1"/>
          </p:nvPr>
        </p:nvSpPr>
        <p:spPr/>
        <p:txBody>
          <a:bodyPr/>
          <a:lstStyle/>
          <a:p>
            <a:r>
              <a:rPr lang="zh-CN" altLang="en-US"/>
              <a:t>决策树的优点表现如下。</a:t>
            </a:r>
          </a:p>
          <a:p>
            <a:pPr marL="720090" latinLnBrk="0">
              <a:spcBef>
                <a:spcPts val="0"/>
              </a:spcBef>
              <a:buFont typeface="Arial" panose="020B0604020202020204" pitchFamily="34" charset="0"/>
              <a:buChar char="•"/>
            </a:pPr>
            <a:r>
              <a:rPr lang="zh-CN" altLang="en-US"/>
              <a:t>结果易于理解和解释</a:t>
            </a:r>
          </a:p>
          <a:p>
            <a:pPr marL="720090" latinLnBrk="0">
              <a:spcBef>
                <a:spcPts val="0"/>
              </a:spcBef>
              <a:buFont typeface="Arial" panose="020B0604020202020204" pitchFamily="34" charset="0"/>
              <a:buChar char="•"/>
            </a:pPr>
            <a:r>
              <a:rPr lang="zh-CN" altLang="en-US"/>
              <a:t>能做可视化分析</a:t>
            </a:r>
          </a:p>
          <a:p>
            <a:pPr marL="720090" latinLnBrk="0">
              <a:spcBef>
                <a:spcPts val="0"/>
              </a:spcBef>
              <a:buFont typeface="Arial" panose="020B0604020202020204" pitchFamily="34" charset="0"/>
              <a:buChar char="•"/>
            </a:pPr>
            <a:r>
              <a:rPr lang="zh-CN" altLang="en-US"/>
              <a:t>容易提取出规则</a:t>
            </a:r>
          </a:p>
          <a:p>
            <a:pPr marL="720090" latinLnBrk="0">
              <a:spcBef>
                <a:spcPts val="0"/>
              </a:spcBef>
              <a:buFont typeface="Arial" panose="020B0604020202020204" pitchFamily="34" charset="0"/>
              <a:buChar char="•"/>
            </a:pPr>
            <a:r>
              <a:rPr lang="zh-CN" altLang="en-US"/>
              <a:t>可同时处理标称型和数值型数据，并且能很好地扩展到大型数据库中</a:t>
            </a:r>
          </a:p>
          <a:p>
            <a:pPr marL="720090" latinLnBrk="0">
              <a:spcBef>
                <a:spcPts val="0"/>
              </a:spcBef>
              <a:buFont typeface="Arial" panose="020B0604020202020204" pitchFamily="34" charset="0"/>
              <a:buChar char="•"/>
            </a:pPr>
            <a:r>
              <a:rPr lang="zh-CN" altLang="en-US"/>
              <a:t>模型大小独立于数据库大小</a:t>
            </a:r>
          </a:p>
          <a:p>
            <a:r>
              <a:rPr lang="zh-CN" altLang="en-US"/>
              <a:t>决策树的缺点表现如下。</a:t>
            </a:r>
          </a:p>
          <a:p>
            <a:pPr marL="643255" indent="-285750" latinLnBrk="0">
              <a:spcBef>
                <a:spcPts val="0"/>
              </a:spcBef>
              <a:buFont typeface="Arial" panose="020B0604020202020204" pitchFamily="34" charset="0"/>
              <a:buChar char="•"/>
            </a:pPr>
            <a:r>
              <a:rPr lang="zh-CN" altLang="en-US"/>
              <a:t>特征太多而样本较少的情况下容易出现过拟合</a:t>
            </a:r>
          </a:p>
          <a:p>
            <a:pPr marL="643255" indent="-285750" latinLnBrk="0">
              <a:spcBef>
                <a:spcPts val="0"/>
              </a:spcBef>
              <a:buFont typeface="Arial" panose="020B0604020202020204" pitchFamily="34" charset="0"/>
              <a:buChar char="•"/>
            </a:pPr>
            <a:r>
              <a:rPr lang="zh-CN" altLang="en-US"/>
              <a:t>忽略数据集中属性的相互关联</a:t>
            </a:r>
          </a:p>
          <a:p>
            <a:pPr marL="643255" indent="-285750" latinLnBrk="0">
              <a:spcBef>
                <a:spcPts val="0"/>
              </a:spcBef>
              <a:buFont typeface="Arial" panose="020B0604020202020204" pitchFamily="34" charset="0"/>
              <a:buChar char="•"/>
            </a:pPr>
            <a:r>
              <a:rPr lang="zh-CN" altLang="en-US"/>
              <a:t>在选择ID3算法计算信息增益时结果偏向数值比较多的特征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了解决策树算法</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4.  </a:t>
            </a:r>
            <a:r>
              <a:rPr kumimoji="0" b="1" dirty="0">
                <a:solidFill>
                  <a:srgbClr val="000000"/>
                </a:solidFill>
              </a:rPr>
              <a:t>主要参数介绍</a:t>
            </a:r>
          </a:p>
        </p:txBody>
      </p:sp>
      <p:sp>
        <p:nvSpPr>
          <p:cNvPr id="3" name="内容占位符 2"/>
          <p:cNvSpPr>
            <a:spLocks noGrp="1"/>
          </p:cNvSpPr>
          <p:nvPr>
            <p:ph idx="1"/>
          </p:nvPr>
        </p:nvSpPr>
        <p:spPr/>
        <p:txBody>
          <a:bodyPr/>
          <a:lstStyle/>
          <a:p>
            <a:pPr marL="0" indent="363855" latinLnBrk="0">
              <a:spcBef>
                <a:spcPts val="0"/>
              </a:spcBef>
              <a:buNone/>
            </a:pPr>
            <a:r>
              <a:rPr lang="zh-CN" altLang="en-US"/>
              <a:t>scikit-learn库tree模块提供了DecisionTreeClassifier类用于构建决策树分类模型，DecisionTreeClassifier类的基本使用格式如下。</a:t>
            </a:r>
          </a:p>
        </p:txBody>
      </p:sp>
      <p:sp>
        <p:nvSpPr>
          <p:cNvPr id="7" name="TextBox 5"/>
          <p:cNvSpPr txBox="1">
            <a:spLocks noChangeArrowheads="1"/>
          </p:cNvSpPr>
          <p:nvPr/>
        </p:nvSpPr>
        <p:spPr bwMode="auto">
          <a:xfrm>
            <a:off x="423545" y="2792095"/>
            <a:ext cx="1110805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sklearn.tree.DecisionTreeClassifier(criterion='gini', splitter='best', max_depth=None, min_samples_split=2, min_samples_leaf=1, min_weight_fraction_leaf=0.0, max_features=None, random_state=None, max_leaf_nodes=None, min_impurity_decrease=0.0, min_impurity_split=None, class_weight=None, ccp_alpha=0.0)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了解决策树算法</a:t>
            </a:r>
          </a:p>
        </p:txBody>
      </p:sp>
      <p:sp>
        <p:nvSpPr>
          <p:cNvPr id="3" name="内容占位符 2"/>
          <p:cNvSpPr>
            <a:spLocks noGrp="1"/>
          </p:cNvSpPr>
          <p:nvPr>
            <p:ph idx="1"/>
          </p:nvPr>
        </p:nvSpPr>
        <p:spPr>
          <a:xfrm>
            <a:off x="423819" y="970712"/>
            <a:ext cx="11107601" cy="4339721"/>
          </a:xfrm>
        </p:spPr>
        <p:txBody>
          <a:bodyPr/>
          <a:lstStyle/>
          <a:p>
            <a:pPr marL="363855" indent="0" latinLnBrk="0">
              <a:spcBef>
                <a:spcPts val="0"/>
              </a:spcBef>
              <a:buNone/>
            </a:pPr>
            <a:r>
              <a:rPr lang="zh-CN" altLang="en-US"/>
              <a:t>DecisionTreeClassifier类的常用参数及其说明如下表所示。</a:t>
            </a:r>
          </a:p>
        </p:txBody>
      </p:sp>
      <p:graphicFrame>
        <p:nvGraphicFramePr>
          <p:cNvPr id="4" name="表格 3"/>
          <p:cNvGraphicFramePr/>
          <p:nvPr>
            <p:custDataLst>
              <p:tags r:id="rId1"/>
            </p:custDataLst>
          </p:nvPr>
        </p:nvGraphicFramePr>
        <p:xfrm>
          <a:off x="434340" y="1637030"/>
          <a:ext cx="11323320" cy="3501390"/>
        </p:xfrm>
        <a:graphic>
          <a:graphicData uri="http://schemas.openxmlformats.org/drawingml/2006/table">
            <a:tbl>
              <a:tblPr firstRow="1" bandRow="1">
                <a:tableStyleId>{5C22544A-7EE6-4342-B048-85BDC9FD1C3A}</a:tableStyleId>
              </a:tblPr>
              <a:tblGrid>
                <a:gridCol w="2890520">
                  <a:extLst>
                    <a:ext uri="{9D8B030D-6E8A-4147-A177-3AD203B41FA5}">
                      <a16:colId xmlns:a16="http://schemas.microsoft.com/office/drawing/2014/main" val="20000"/>
                    </a:ext>
                  </a:extLst>
                </a:gridCol>
                <a:gridCol w="8432800">
                  <a:extLst>
                    <a:ext uri="{9D8B030D-6E8A-4147-A177-3AD203B41FA5}">
                      <a16:colId xmlns:a16="http://schemas.microsoft.com/office/drawing/2014/main" val="20001"/>
                    </a:ext>
                  </a:extLst>
                </a:gridCol>
              </a:tblGrid>
              <a:tr h="393065">
                <a:tc>
                  <a:txBody>
                    <a:bodyPr/>
                    <a:lstStyle/>
                    <a:p>
                      <a:pPr algn="ctr">
                        <a:buNone/>
                      </a:pPr>
                      <a:r>
                        <a:rPr lang="zh-CN" altLang="en-US" sz="1800"/>
                        <a:t>参数名称</a:t>
                      </a:r>
                    </a:p>
                  </a:txBody>
                  <a:tcPr/>
                </a:tc>
                <a:tc>
                  <a:txBody>
                    <a:bodyPr/>
                    <a:lstStyle/>
                    <a:p>
                      <a:pPr algn="ctr">
                        <a:buNone/>
                      </a:pPr>
                      <a:r>
                        <a:rPr lang="zh-CN" altLang="en-US" sz="1800" dirty="0"/>
                        <a:t>参数说明</a:t>
                      </a:r>
                    </a:p>
                  </a:txBody>
                  <a:tcPr/>
                </a:tc>
                <a:extLst>
                  <a:ext uri="{0D108BD9-81ED-4DB2-BD59-A6C34878D82A}">
                    <a16:rowId xmlns:a16="http://schemas.microsoft.com/office/drawing/2014/main" val="10000"/>
                  </a:ext>
                </a:extLst>
              </a:tr>
              <a:tr h="394335">
                <a:tc>
                  <a:txBody>
                    <a:bodyPr/>
                    <a:lstStyle/>
                    <a:p>
                      <a:pPr algn="l">
                        <a:buClrTx/>
                        <a:buSzTx/>
                        <a:buFontTx/>
                        <a:buNone/>
                      </a:pPr>
                      <a:r>
                        <a:rPr lang="en-US" sz="1800" b="0">
                          <a:latin typeface="Times New Roman" panose="02020603050405020304" pitchFamily="18" charset="0"/>
                          <a:ea typeface="宋体" panose="02010600030101010101" pitchFamily="2" charset="-122"/>
                          <a:cs typeface="Times New Roman" panose="02020603050405020304" pitchFamily="18" charset="0"/>
                        </a:rPr>
                        <a:t>criterion</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gini</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entropy</a:t>
                      </a:r>
                      <a:r>
                        <a:rPr lang="en-US" sz="1800" b="0">
                          <a:latin typeface="宋体" panose="02010600030101010101" pitchFamily="2" charset="-122"/>
                          <a:ea typeface="宋体" panose="02010600030101010101" pitchFamily="2" charset="-122"/>
                          <a:cs typeface="宋体" panose="02010600030101010101" pitchFamily="2" charset="-122"/>
                        </a:rPr>
                        <a:t>”。表示节点（特征）选择的准则。默认为</a:t>
                      </a:r>
                      <a:r>
                        <a:rPr lang="en-US" sz="1800" b="0">
                          <a:latin typeface="Times New Roman" panose="02020603050405020304" pitchFamily="18" charset="0"/>
                          <a:ea typeface="宋体" panose="02010600030101010101" pitchFamily="2" charset="-122"/>
                          <a:cs typeface="Times New Roman" panose="02020603050405020304" pitchFamily="18" charset="0"/>
                        </a:rPr>
                        <a:t>gini</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00050">
                <a:tc>
                  <a:txBody>
                    <a:bodyPr/>
                    <a:lstStyle/>
                    <a:p>
                      <a:pPr algn="l">
                        <a:buClrTx/>
                        <a:buSzTx/>
                        <a:buFontTx/>
                        <a:buNone/>
                      </a:pPr>
                      <a:r>
                        <a:rPr lang="en-US" sz="1800" b="0">
                          <a:latin typeface="Times New Roman" panose="02020603050405020304" pitchFamily="18" charset="0"/>
                          <a:ea typeface="宋体" panose="02010600030101010101" pitchFamily="2" charset="-122"/>
                          <a:cs typeface="Times New Roman" panose="02020603050405020304" pitchFamily="18" charset="0"/>
                        </a:rPr>
                        <a:t>splitter</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best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ea typeface="宋体" panose="02010600030101010101" pitchFamily="2" charset="-122"/>
                          <a:cs typeface="Times New Roman" panose="02020603050405020304" pitchFamily="18" charset="0"/>
                        </a:rPr>
                        <a:t>random</a:t>
                      </a:r>
                      <a:r>
                        <a:rPr lang="en-US" sz="1800" b="0">
                          <a:latin typeface="宋体" panose="02010600030101010101" pitchFamily="2" charset="-122"/>
                          <a:ea typeface="宋体" panose="02010600030101010101" pitchFamily="2" charset="-122"/>
                          <a:cs typeface="宋体" panose="02010600030101010101" pitchFamily="2" charset="-122"/>
                        </a:rPr>
                        <a:t>”。表示特征划分点选择标准。默认为</a:t>
                      </a:r>
                      <a:r>
                        <a:rPr lang="en-US" sz="1800" b="0">
                          <a:latin typeface="Times New Roman" panose="02020603050405020304" pitchFamily="18" charset="0"/>
                          <a:ea typeface="宋体" panose="02010600030101010101" pitchFamily="2" charset="-122"/>
                          <a:cs typeface="Times New Roman" panose="02020603050405020304" pitchFamily="18" charset="0"/>
                        </a:rPr>
                        <a:t>best</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84505">
                <a:tc>
                  <a:txBody>
                    <a:bodyPr/>
                    <a:lstStyle/>
                    <a:p>
                      <a:pPr algn="l">
                        <a:buClrTx/>
                        <a:buSzTx/>
                        <a:buFontTx/>
                        <a:buNone/>
                      </a:pPr>
                      <a:r>
                        <a:rPr lang="en-US" sz="1800" b="0">
                          <a:latin typeface="Times New Roman" panose="02020603050405020304" pitchFamily="18" charset="0"/>
                          <a:ea typeface="宋体" panose="02010600030101010101" pitchFamily="2" charset="-122"/>
                          <a:cs typeface="Times New Roman" panose="02020603050405020304" pitchFamily="18" charset="0"/>
                        </a:rPr>
                        <a:t>max_depth</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。表示决策树的最大深度。默认为</a:t>
                      </a:r>
                      <a:r>
                        <a:rPr lang="en-US" sz="1800" b="0">
                          <a:latin typeface="Times New Roman" panose="02020603050405020304" pitchFamily="18" charset="0"/>
                          <a:ea typeface="宋体" panose="02010600030101010101" pitchFamily="2" charset="-122"/>
                          <a:cs typeface="Times New Roman" panose="02020603050405020304" pitchFamily="18" charset="0"/>
                        </a:rPr>
                        <a:t>None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01955">
                <a:tc>
                  <a:txBody>
                    <a:bodyPr/>
                    <a:lstStyle/>
                    <a:p>
                      <a:pPr algn="l">
                        <a:buClrTx/>
                        <a:buSzTx/>
                        <a:buFontTx/>
                        <a:buNone/>
                      </a:pPr>
                      <a:r>
                        <a:rPr lang="en-US" sz="1800" b="0">
                          <a:latin typeface="Times New Roman" panose="02020603050405020304" pitchFamily="18" charset="0"/>
                          <a:ea typeface="宋体" panose="02010600030101010101" pitchFamily="2" charset="-122"/>
                          <a:cs typeface="Times New Roman" panose="02020603050405020304" pitchFamily="18" charset="0"/>
                        </a:rPr>
                        <a:t>min_samples_split</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。表示子数据集再切分需要的最小样本量。默认为2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548640">
                <a:tc>
                  <a:txBody>
                    <a:bodyPr/>
                    <a:lstStyle/>
                    <a:p>
                      <a:pPr algn="l">
                        <a:buClrTx/>
                        <a:buSzTx/>
                        <a:buFontTx/>
                        <a:buNone/>
                      </a:pPr>
                      <a:r>
                        <a:rPr lang="en-US" sz="1800" b="0">
                          <a:latin typeface="Times New Roman" panose="02020603050405020304" pitchFamily="18" charset="0"/>
                          <a:ea typeface="宋体" panose="02010600030101010101" pitchFamily="2" charset="-122"/>
                          <a:cs typeface="Times New Roman" panose="02020603050405020304" pitchFamily="18" charset="0"/>
                        </a:rPr>
                        <a:t>min_samples_leaf</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。表示叶节点所需的最小样本数。默认为1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39420">
                <a:tc>
                  <a:txBody>
                    <a:bodyPr/>
                    <a:lstStyle/>
                    <a:p>
                      <a:pPr algn="l">
                        <a:buClrTx/>
                        <a:buSzTx/>
                        <a:buFontTx/>
                        <a:buNone/>
                      </a:pPr>
                      <a:r>
                        <a:rPr lang="en-US" sz="1800" b="0">
                          <a:latin typeface="Times New Roman" panose="02020603050405020304" pitchFamily="18" charset="0"/>
                          <a:ea typeface="宋体" panose="02010600030101010101" pitchFamily="2" charset="-122"/>
                          <a:cs typeface="Times New Roman" panose="02020603050405020304" pitchFamily="18" charset="0"/>
                        </a:rPr>
                        <a:t>min_weight_fraction_leaf</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。表示在叶节点处的所有输入样本权重总和的最小加权分数。默认为0.0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439420">
                <a:tc>
                  <a:txBody>
                    <a:bodyPr/>
                    <a:lstStyle/>
                    <a:p>
                      <a:pPr algn="l">
                        <a:buClrTx/>
                        <a:buSzTx/>
                        <a:buFontTx/>
                        <a:buNone/>
                      </a:pPr>
                      <a:r>
                        <a:rPr lang="en-US" sz="1800" b="0">
                          <a:latin typeface="Times New Roman" panose="02020603050405020304" pitchFamily="18" charset="0"/>
                          <a:ea typeface="宋体" panose="02010600030101010101" pitchFamily="2" charset="-122"/>
                          <a:cs typeface="Times New Roman" panose="02020603050405020304" pitchFamily="18" charset="0"/>
                        </a:rPr>
                        <a:t>max_features</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ea typeface="宋体" panose="02010600030101010101" pitchFamily="2" charset="-122"/>
                          <a:cs typeface="Times New Roman" panose="02020603050405020304" pitchFamily="18" charset="0"/>
                        </a:rPr>
                        <a:t>str</a:t>
                      </a:r>
                      <a:r>
                        <a:rPr lang="en-US" sz="1800" b="0">
                          <a:latin typeface="宋体" panose="02010600030101010101" pitchFamily="2" charset="-122"/>
                          <a:ea typeface="宋体" panose="02010600030101010101" pitchFamily="2" charset="-122"/>
                          <a:cs typeface="宋体" panose="02010600030101010101" pitchFamily="2" charset="-122"/>
                        </a:rPr>
                        <a:t>。表示特征切分时考虑的最大特征数量。默认</a:t>
                      </a:r>
                      <a:r>
                        <a:rPr lang="en-US" sz="1800" b="0">
                          <a:latin typeface="Times New Roman" panose="02020603050405020304" pitchFamily="18" charset="0"/>
                          <a:ea typeface="宋体" panose="02010600030101010101" pitchFamily="2" charset="-122"/>
                          <a:cs typeface="Times New Roman" panose="02020603050405020304" pitchFamily="18" charset="0"/>
                        </a:rPr>
                        <a:t>None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了解决策树算法</a:t>
            </a:r>
          </a:p>
        </p:txBody>
      </p:sp>
      <p:sp>
        <p:nvSpPr>
          <p:cNvPr id="3" name="内容占位符 2"/>
          <p:cNvSpPr>
            <a:spLocks noGrp="1"/>
          </p:cNvSpPr>
          <p:nvPr>
            <p:ph idx="1"/>
          </p:nvPr>
        </p:nvSpPr>
        <p:spPr>
          <a:xfrm>
            <a:off x="423819" y="970712"/>
            <a:ext cx="11107601" cy="4339721"/>
          </a:xfrm>
        </p:spPr>
        <p:txBody>
          <a:bodyPr/>
          <a:lstStyle/>
          <a:p>
            <a:pPr marL="363855" indent="0" latinLnBrk="0">
              <a:spcBef>
                <a:spcPts val="0"/>
              </a:spcBef>
              <a:buNone/>
            </a:pPr>
            <a:r>
              <a:rPr lang="zh-CN" altLang="en-US"/>
              <a:t>DecisionTreeClassifier类的常用参数及其说明（续表）。</a:t>
            </a:r>
          </a:p>
        </p:txBody>
      </p:sp>
      <p:graphicFrame>
        <p:nvGraphicFramePr>
          <p:cNvPr id="4" name="表格 3"/>
          <p:cNvGraphicFramePr/>
          <p:nvPr>
            <p:custDataLst>
              <p:tags r:id="rId1"/>
            </p:custDataLst>
          </p:nvPr>
        </p:nvGraphicFramePr>
        <p:xfrm>
          <a:off x="505460" y="1576070"/>
          <a:ext cx="11181715" cy="3479800"/>
        </p:xfrm>
        <a:graphic>
          <a:graphicData uri="http://schemas.openxmlformats.org/drawingml/2006/table">
            <a:tbl>
              <a:tblPr firstRow="1" bandRow="1">
                <a:tableStyleId>{5C22544A-7EE6-4342-B048-85BDC9FD1C3A}</a:tableStyleId>
              </a:tblPr>
              <a:tblGrid>
                <a:gridCol w="2567305">
                  <a:extLst>
                    <a:ext uri="{9D8B030D-6E8A-4147-A177-3AD203B41FA5}">
                      <a16:colId xmlns:a16="http://schemas.microsoft.com/office/drawing/2014/main" val="20000"/>
                    </a:ext>
                  </a:extLst>
                </a:gridCol>
                <a:gridCol w="8614410">
                  <a:extLst>
                    <a:ext uri="{9D8B030D-6E8A-4147-A177-3AD203B41FA5}">
                      <a16:colId xmlns:a16="http://schemas.microsoft.com/office/drawing/2014/main" val="20001"/>
                    </a:ext>
                  </a:extLst>
                </a:gridCol>
              </a:tblGrid>
              <a:tr h="393065">
                <a:tc>
                  <a:txBody>
                    <a:bodyPr/>
                    <a:lstStyle/>
                    <a:p>
                      <a:pPr algn="ctr">
                        <a:buNone/>
                      </a:pPr>
                      <a:r>
                        <a:rPr lang="zh-CN" altLang="en-US" sz="1800"/>
                        <a:t>参数名称</a:t>
                      </a:r>
                    </a:p>
                  </a:txBody>
                  <a:tcPr/>
                </a:tc>
                <a:tc>
                  <a:txBody>
                    <a:bodyPr/>
                    <a:lstStyle/>
                    <a:p>
                      <a:pPr algn="ctr">
                        <a:buNone/>
                      </a:pPr>
                      <a:r>
                        <a:rPr lang="zh-CN" altLang="en-US" sz="1800" dirty="0"/>
                        <a:t>参数说明</a:t>
                      </a:r>
                    </a:p>
                  </a:txBody>
                  <a:tcPr/>
                </a:tc>
                <a:extLst>
                  <a:ext uri="{0D108BD9-81ED-4DB2-BD59-A6C34878D82A}">
                    <a16:rowId xmlns:a16="http://schemas.microsoft.com/office/drawing/2014/main" val="10000"/>
                  </a:ext>
                </a:extLst>
              </a:tr>
              <a:tr h="639445">
                <a:tc>
                  <a:txBody>
                    <a:bodyPr/>
                    <a:lstStyle/>
                    <a:p>
                      <a:pPr algn="l">
                        <a:buClrTx/>
                        <a:buSzTx/>
                        <a:buFontTx/>
                        <a:buNone/>
                      </a:pPr>
                      <a:r>
                        <a:rPr lang="en-US" sz="1800" b="0">
                          <a:latin typeface="Times New Roman" panose="02020603050405020304" pitchFamily="18" charset="0"/>
                          <a:cs typeface="Times New Roman" panose="02020603050405020304" pitchFamily="18" charset="0"/>
                        </a:rPr>
                        <a:t>random_state</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RandomState</a:t>
                      </a:r>
                      <a:r>
                        <a:rPr lang="en-US" sz="1800" b="0">
                          <a:latin typeface="宋体" panose="02010600030101010101" pitchFamily="2" charset="-122"/>
                          <a:ea typeface="宋体" panose="02010600030101010101" pitchFamily="2" charset="-122"/>
                          <a:cs typeface="宋体" panose="02010600030101010101" pitchFamily="2" charset="-122"/>
                        </a:rPr>
                        <a:t>实例。表示</a:t>
                      </a:r>
                      <a:r>
                        <a:rPr lang="en-US" sz="1800" b="0">
                          <a:latin typeface="Times New Roman" panose="02020603050405020304" pitchFamily="18" charset="0"/>
                          <a:cs typeface="Times New Roman" panose="02020603050405020304" pitchFamily="18" charset="0"/>
                        </a:rPr>
                        <a:t>用于初始化质心的生成器</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值为一个整数，则确定一个种子</a:t>
                      </a:r>
                      <a:r>
                        <a:rPr lang="en-US" sz="1800" b="0">
                          <a:latin typeface="宋体" panose="02010600030101010101" pitchFamily="2" charset="-122"/>
                          <a:ea typeface="宋体" panose="02010600030101010101" pitchFamily="2" charset="-122"/>
                          <a:cs typeface="宋体" panose="02010600030101010101" pitchFamily="2" charset="-122"/>
                        </a:rPr>
                        <a:t>。默认为</a:t>
                      </a:r>
                      <a:r>
                        <a:rPr lang="en-US" sz="1800" b="0">
                          <a:latin typeface="Times New Roman" panose="02020603050405020304" pitchFamily="18" charset="0"/>
                          <a:ea typeface="宋体" panose="02010600030101010101" pitchFamily="2" charset="-122"/>
                          <a:cs typeface="Times New Roman" panose="02020603050405020304" pitchFamily="18" charset="0"/>
                        </a:rPr>
                        <a:t>None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90855">
                <a:tc>
                  <a:txBody>
                    <a:bodyPr/>
                    <a:lstStyle/>
                    <a:p>
                      <a:pPr algn="l">
                        <a:buClrTx/>
                        <a:buSzTx/>
                        <a:buFontTx/>
                        <a:buNone/>
                      </a:pPr>
                      <a:r>
                        <a:rPr lang="en-US" sz="1800" b="0">
                          <a:latin typeface="Times New Roman" panose="02020603050405020304" pitchFamily="18" charset="0"/>
                          <a:cs typeface="Times New Roman" panose="02020603050405020304" pitchFamily="18" charset="0"/>
                        </a:rPr>
                        <a:t>max_leaf_nodes</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。表示最大叶节点数。默认为</a:t>
                      </a:r>
                      <a:r>
                        <a:rPr lang="en-US" sz="1800" b="0">
                          <a:latin typeface="Times New Roman" panose="02020603050405020304" pitchFamily="18" charset="0"/>
                          <a:ea typeface="宋体" panose="02010600030101010101" pitchFamily="2" charset="-122"/>
                          <a:cs typeface="Times New Roman" panose="02020603050405020304" pitchFamily="18" charset="0"/>
                        </a:rPr>
                        <a:t>None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84505">
                <a:tc>
                  <a:txBody>
                    <a:bodyPr/>
                    <a:lstStyle/>
                    <a:p>
                      <a:pPr algn="l">
                        <a:buClrTx/>
                        <a:buSzTx/>
                        <a:buFontTx/>
                        <a:buNone/>
                      </a:pPr>
                      <a:r>
                        <a:rPr lang="en-US" sz="1800" b="0">
                          <a:latin typeface="Times New Roman" panose="02020603050405020304" pitchFamily="18" charset="0"/>
                          <a:cs typeface="Times New Roman" panose="02020603050405020304" pitchFamily="18" charset="0"/>
                        </a:rPr>
                        <a:t>min_impurity_decrease</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。表示切分点不纯度最小减少程度。默认为0.0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01955">
                <a:tc>
                  <a:txBody>
                    <a:bodyPr/>
                    <a:lstStyle/>
                    <a:p>
                      <a:pPr algn="l">
                        <a:buClrTx/>
                        <a:buSzTx/>
                        <a:buFontTx/>
                        <a:buNone/>
                      </a:pPr>
                      <a:r>
                        <a:rPr lang="en-US" sz="1800" b="0">
                          <a:latin typeface="Times New Roman" panose="02020603050405020304" pitchFamily="18" charset="0"/>
                          <a:cs typeface="Times New Roman" panose="02020603050405020304" pitchFamily="18" charset="0"/>
                        </a:rPr>
                        <a:t>min_impurity_split</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。表示切分点最小不纯度。默认为</a:t>
                      </a:r>
                      <a:r>
                        <a:rPr lang="en-US" sz="1800" b="0">
                          <a:latin typeface="Times New Roman" panose="02020603050405020304" pitchFamily="18" charset="0"/>
                          <a:ea typeface="宋体" panose="02010600030101010101" pitchFamily="2" charset="-122"/>
                          <a:cs typeface="Times New Roman" panose="02020603050405020304" pitchFamily="18" charset="0"/>
                        </a:rPr>
                        <a:t>None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85140">
                <a:tc>
                  <a:txBody>
                    <a:bodyPr/>
                    <a:lstStyle/>
                    <a:p>
                      <a:pPr algn="l">
                        <a:buClrTx/>
                        <a:buSzTx/>
                        <a:buFontTx/>
                        <a:buNone/>
                      </a:pPr>
                      <a:r>
                        <a:rPr lang="en-US" sz="1800" b="0">
                          <a:latin typeface="Times New Roman" panose="02020603050405020304" pitchFamily="18" charset="0"/>
                          <a:cs typeface="Times New Roman" panose="02020603050405020304" pitchFamily="18" charset="0"/>
                        </a:rPr>
                        <a:t>class_weight</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dict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ea typeface="宋体" panose="02010600030101010101" pitchFamily="2" charset="-122"/>
                          <a:cs typeface="Times New Roman" panose="02020603050405020304" pitchFamily="18" charset="0"/>
                        </a:rPr>
                        <a:t>dict</a:t>
                      </a:r>
                      <a:r>
                        <a:rPr lang="en-US" sz="1800" b="0">
                          <a:latin typeface="宋体" panose="02010600030101010101" pitchFamily="2" charset="-122"/>
                          <a:ea typeface="宋体" panose="02010600030101010101" pitchFamily="2" charset="-122"/>
                          <a:cs typeface="宋体" panose="02010600030101010101" pitchFamily="2" charset="-122"/>
                        </a:rPr>
                        <a:t>列表、“</a:t>
                      </a:r>
                      <a:r>
                        <a:rPr lang="en-US" sz="1800" b="0">
                          <a:latin typeface="Times New Roman" panose="02020603050405020304" pitchFamily="18" charset="0"/>
                          <a:ea typeface="宋体" panose="02010600030101010101" pitchFamily="2" charset="-122"/>
                          <a:cs typeface="Times New Roman" panose="02020603050405020304" pitchFamily="18" charset="0"/>
                        </a:rPr>
                        <a:t>balanced</a:t>
                      </a:r>
                      <a:r>
                        <a:rPr lang="en-US" sz="1800" b="0">
                          <a:latin typeface="宋体" panose="02010600030101010101" pitchFamily="2" charset="-122"/>
                          <a:ea typeface="宋体" panose="02010600030101010101" pitchFamily="2" charset="-122"/>
                          <a:cs typeface="宋体" panose="02010600030101010101" pitchFamily="2" charset="-122"/>
                        </a:rPr>
                        <a:t>”。表示分类模型中各种类别的权重。默认为</a:t>
                      </a:r>
                      <a:r>
                        <a:rPr lang="en-US" sz="1800" b="0">
                          <a:latin typeface="Times New Roman" panose="02020603050405020304" pitchFamily="18" charset="0"/>
                          <a:ea typeface="宋体" panose="02010600030101010101" pitchFamily="2" charset="-122"/>
                          <a:cs typeface="Times New Roman" panose="02020603050405020304" pitchFamily="18" charset="0"/>
                        </a:rPr>
                        <a:t>None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84835">
                <a:tc>
                  <a:txBody>
                    <a:bodyPr/>
                    <a:lstStyle/>
                    <a:p>
                      <a:pPr algn="l">
                        <a:buClrTx/>
                        <a:buSzTx/>
                        <a:buFontTx/>
                        <a:buNone/>
                      </a:pPr>
                      <a:r>
                        <a:rPr lang="en-US" sz="1800" b="0">
                          <a:latin typeface="Times New Roman" panose="02020603050405020304" pitchFamily="18" charset="0"/>
                          <a:cs typeface="Times New Roman" panose="02020603050405020304" pitchFamily="18" charset="0"/>
                        </a:rPr>
                        <a:t>ccp_alpha</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用于最小成本复杂度修剪的复杂度参数</a:t>
                      </a:r>
                      <a:r>
                        <a:rPr lang="en-US" sz="1800" b="0">
                          <a:latin typeface="宋体" panose="02010600030101010101" pitchFamily="2" charset="-122"/>
                          <a:ea typeface="宋体" panose="02010600030101010101" pitchFamily="2" charset="-122"/>
                          <a:cs typeface="宋体" panose="02010600030101010101" pitchFamily="2" charset="-122"/>
                        </a:rPr>
                        <a:t>。默认为0.0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了解支持向量机算法</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1.  </a:t>
            </a:r>
            <a:r>
              <a:rPr kumimoji="0" b="1" dirty="0">
                <a:solidFill>
                  <a:srgbClr val="000000"/>
                </a:solidFill>
              </a:rPr>
              <a:t>基本原理</a:t>
            </a:r>
            <a:r>
              <a:rPr kumimoji="0" lang="en-US" altLang="zh-CN" b="1" dirty="0">
                <a:solidFill>
                  <a:srgbClr val="000000"/>
                </a:solidFill>
              </a:rPr>
              <a:t>  </a:t>
            </a:r>
            <a:endParaRPr kumimoji="0" b="1" dirty="0">
              <a:solidFill>
                <a:srgbClr val="000000"/>
              </a:solidFill>
            </a:endParaRPr>
          </a:p>
        </p:txBody>
      </p:sp>
      <p:sp>
        <p:nvSpPr>
          <p:cNvPr id="3" name="内容占位符 2"/>
          <p:cNvSpPr>
            <a:spLocks noGrp="1"/>
          </p:cNvSpPr>
          <p:nvPr>
            <p:ph idx="1"/>
          </p:nvPr>
        </p:nvSpPr>
        <p:spPr/>
        <p:txBody>
          <a:bodyPr/>
          <a:lstStyle/>
          <a:p>
            <a:r>
              <a:rPr lang="zh-CN" altLang="en-US"/>
              <a:t>支持向量机（Support Vector Machine，SVM）模型是定义在特征空间的间隔最大的线性分类器，包括核函数，这使得SVM成为实质上的非线性分类器。</a:t>
            </a:r>
          </a:p>
          <a:p>
            <a:r>
              <a:rPr lang="zh-CN" altLang="en-US"/>
              <a:t>SVM的学习策略就是间隔最大化，可形式化为一个求解凸二次规划的问题，也等价于正则化的合页损失函数的最小化问题。</a:t>
            </a:r>
          </a:p>
          <a:p>
            <a:r>
              <a:rPr lang="zh-CN" altLang="en-US"/>
              <a:t>SVM的学习算法是求解凸二次规划的最优化方法。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了解支持向量机算法</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2.  </a:t>
            </a:r>
            <a:r>
              <a:rPr kumimoji="0" b="1" dirty="0">
                <a:solidFill>
                  <a:srgbClr val="000000"/>
                </a:solidFill>
              </a:rPr>
              <a:t>适用场景</a:t>
            </a:r>
            <a:r>
              <a:rPr kumimoji="0" lang="en-US" altLang="zh-CN" b="1" dirty="0">
                <a:solidFill>
                  <a:srgbClr val="000000"/>
                </a:solidFill>
              </a:rPr>
              <a:t>  </a:t>
            </a:r>
            <a:endParaRPr kumimoji="0" b="1" dirty="0">
              <a:solidFill>
                <a:srgbClr val="000000"/>
              </a:solidFill>
            </a:endParaRPr>
          </a:p>
        </p:txBody>
      </p:sp>
      <p:sp>
        <p:nvSpPr>
          <p:cNvPr id="3" name="内容占位符 2"/>
          <p:cNvSpPr>
            <a:spLocks noGrp="1"/>
          </p:cNvSpPr>
          <p:nvPr>
            <p:ph idx="1"/>
          </p:nvPr>
        </p:nvSpPr>
        <p:spPr/>
        <p:txBody>
          <a:bodyPr/>
          <a:lstStyle/>
          <a:p>
            <a:r>
              <a:rPr lang="zh-CN" altLang="en-US"/>
              <a:t>SVM算法是有监督的数据挖掘算法，是一种二分类算法，经过改造后也可以用于多分类。</a:t>
            </a:r>
          </a:p>
          <a:p>
            <a:r>
              <a:rPr lang="zh-CN" altLang="en-US"/>
              <a:t>在非线性分类方面有明显优势，通常SVM用于二元分类问题，对于多元分类通常将其分解为多个二元分类问题，再进行分类。</a:t>
            </a:r>
          </a:p>
          <a:p>
            <a:r>
              <a:rPr lang="zh-CN" altLang="en-US"/>
              <a:t>在机器学习领域，SVM算法可以用于进行模式识别、分类、异常值检测和回归分析，支持向量回归为SVM算法在回归方面的运用。</a:t>
            </a:r>
          </a:p>
          <a:p>
            <a:r>
              <a:rPr lang="zh-CN" altLang="en-US"/>
              <a:t>SVM算法还可以运用于字符识别、面部识别、行人检测、文本分类等领域。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了解支持向量机算法</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3.  SVM</a:t>
            </a:r>
            <a:r>
              <a:rPr kumimoji="0" b="1" dirty="0">
                <a:solidFill>
                  <a:srgbClr val="000000"/>
                </a:solidFill>
              </a:rPr>
              <a:t>算法优缺点</a:t>
            </a:r>
          </a:p>
        </p:txBody>
      </p:sp>
      <p:sp>
        <p:nvSpPr>
          <p:cNvPr id="3" name="内容占位符 2"/>
          <p:cNvSpPr>
            <a:spLocks noGrp="1"/>
          </p:cNvSpPr>
          <p:nvPr>
            <p:ph idx="1"/>
          </p:nvPr>
        </p:nvSpPr>
        <p:spPr/>
        <p:txBody>
          <a:bodyPr/>
          <a:lstStyle/>
          <a:p>
            <a:r>
              <a:rPr lang="en-US" altLang="zh-CN"/>
              <a:t>SVM</a:t>
            </a:r>
            <a:r>
              <a:rPr lang="zh-CN" altLang="en-US"/>
              <a:t>优点如下。</a:t>
            </a:r>
          </a:p>
          <a:p>
            <a:pPr marL="720090" latinLnBrk="0">
              <a:spcBef>
                <a:spcPts val="0"/>
              </a:spcBef>
              <a:buFont typeface="Arial" panose="020B0604020202020204" pitchFamily="34" charset="0"/>
              <a:buChar char="•"/>
            </a:pPr>
            <a:r>
              <a:rPr lang="zh-CN" altLang="en-US"/>
              <a:t>支持向量机能对非线性决策边界建模，又有许多可选的核函数。</a:t>
            </a:r>
          </a:p>
          <a:p>
            <a:pPr marL="720090" latinLnBrk="0">
              <a:spcBef>
                <a:spcPts val="0"/>
              </a:spcBef>
              <a:buFont typeface="Arial" panose="020B0604020202020204" pitchFamily="34" charset="0"/>
              <a:buChar char="•"/>
            </a:pPr>
            <a:r>
              <a:rPr lang="zh-CN" altLang="en-US"/>
              <a:t>在面对过拟合时，支持向量机有着极强的稳健性，尤其在高维空间中。</a:t>
            </a:r>
          </a:p>
          <a:p>
            <a:pPr marL="720090" latinLnBrk="0">
              <a:spcBef>
                <a:spcPts val="0"/>
              </a:spcBef>
              <a:buFont typeface="Arial" panose="020B0604020202020204" pitchFamily="34" charset="0"/>
              <a:buChar char="•"/>
            </a:pPr>
            <a:r>
              <a:rPr lang="zh-CN" altLang="en-US"/>
              <a:t>SVM的最终决策函数只由少数的支持向量所确定。计算的复杂性不取决于样本空间的维数，在某种意义上避免了维数灾难。</a:t>
            </a:r>
          </a:p>
          <a:p>
            <a:r>
              <a:rPr lang="en-US" altLang="zh-CN"/>
              <a:t>SVM</a:t>
            </a:r>
            <a:r>
              <a:rPr lang="zh-CN" altLang="en-US"/>
              <a:t>缺点如下。</a:t>
            </a:r>
          </a:p>
          <a:p>
            <a:pPr marL="720090" latinLnBrk="0">
              <a:spcBef>
                <a:spcPts val="0"/>
              </a:spcBef>
              <a:buFont typeface="Arial" panose="020B0604020202020204" pitchFamily="34" charset="0"/>
              <a:buChar char="•"/>
            </a:pPr>
            <a:r>
              <a:rPr lang="zh-CN" altLang="en-US"/>
              <a:t>支持向量机是内存密集型算法，选择正确的核函数就需要相当的技巧。</a:t>
            </a:r>
          </a:p>
          <a:p>
            <a:pPr marL="720090" latinLnBrk="0">
              <a:spcBef>
                <a:spcPts val="0"/>
              </a:spcBef>
              <a:buFont typeface="Arial" panose="020B0604020202020204" pitchFamily="34" charset="0"/>
              <a:buChar char="•"/>
            </a:pPr>
            <a:r>
              <a:rPr lang="zh-CN" altLang="en-US"/>
              <a:t>支持向量机借助二次规划来求解支持向量，而求解二次规划将耗费大量的机器内存和运算时间，不太适用较大的数据集。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了解餐饮企业客户流失预测背景</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1.  </a:t>
            </a:r>
            <a:r>
              <a:rPr kumimoji="0" b="1" dirty="0">
                <a:solidFill>
                  <a:srgbClr val="000000"/>
                </a:solidFill>
              </a:rPr>
              <a:t>分析餐饮行业现状</a:t>
            </a:r>
          </a:p>
        </p:txBody>
      </p:sp>
      <p:pic>
        <p:nvPicPr>
          <p:cNvPr id="14"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t="8952"/>
          <a:stretch>
            <a:fillRect/>
          </a:stretch>
        </p:blipFill>
        <p:spPr>
          <a:xfrm>
            <a:off x="3739515" y="3383280"/>
            <a:ext cx="4476750" cy="3055620"/>
          </a:xfrm>
          <a:prstGeom prst="rect">
            <a:avLst/>
          </a:prstGeom>
          <a:noFill/>
          <a:ln>
            <a:noFill/>
          </a:ln>
        </p:spPr>
      </p:pic>
      <p:sp>
        <p:nvSpPr>
          <p:cNvPr id="2" name="内容占位符 1"/>
          <p:cNvSpPr>
            <a:spLocks noGrp="1"/>
          </p:cNvSpPr>
          <p:nvPr>
            <p:ph idx="1"/>
          </p:nvPr>
        </p:nvSpPr>
        <p:spPr>
          <a:xfrm>
            <a:off x="424180" y="1565910"/>
            <a:ext cx="11107420" cy="4487545"/>
          </a:xfrm>
        </p:spPr>
        <p:txBody>
          <a:bodyPr/>
          <a:lstStyle/>
          <a:p>
            <a:r>
              <a:rPr lang="zh-CN" altLang="en-US">
                <a:sym typeface="+mn-ea"/>
              </a:rPr>
              <a:t>餐饮行业作为我国第三产业中的一个传统服务性行业，始终保持着一定的增长势头。</a:t>
            </a:r>
            <a:endParaRPr lang="zh-CN" altLang="en-US"/>
          </a:p>
          <a:p>
            <a:r>
              <a:rPr lang="zh-CN" altLang="en-US">
                <a:sym typeface="+mn-ea"/>
              </a:rPr>
              <a:t>同时，餐饮行业的收入在一定程度上反映了经济的发展。</a:t>
            </a:r>
            <a:endParaRPr lang="zh-CN" altLang="en-US"/>
          </a:p>
          <a:p>
            <a:r>
              <a:rPr lang="zh-CN" altLang="en-US">
                <a:sym typeface="+mn-ea"/>
              </a:rPr>
              <a:t>根据国家统计局数据显示，餐饮行业餐费收入从2010年~2019年都处于增长的趋势，但是同比增长率却基本低于20%，如图所示。</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了解支持向量机算法</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4.  </a:t>
            </a:r>
            <a:r>
              <a:rPr kumimoji="0" b="1" dirty="0">
                <a:solidFill>
                  <a:srgbClr val="000000"/>
                </a:solidFill>
              </a:rPr>
              <a:t>主要参数介绍</a:t>
            </a:r>
          </a:p>
        </p:txBody>
      </p:sp>
      <p:sp>
        <p:nvSpPr>
          <p:cNvPr id="3" name="内容占位符 2"/>
          <p:cNvSpPr>
            <a:spLocks noGrp="1"/>
          </p:cNvSpPr>
          <p:nvPr>
            <p:ph idx="1"/>
          </p:nvPr>
        </p:nvSpPr>
        <p:spPr/>
        <p:txBody>
          <a:bodyPr/>
          <a:lstStyle/>
          <a:p>
            <a:pPr marL="363855" indent="0" latinLnBrk="0">
              <a:spcBef>
                <a:spcPts val="0"/>
              </a:spcBef>
              <a:buNone/>
            </a:pPr>
            <a:r>
              <a:rPr lang="zh-CN" altLang="en-US"/>
              <a:t>scikit-learn库的SVC类实现了SVM算法，SVC类的基本使用格式如下。</a:t>
            </a:r>
          </a:p>
        </p:txBody>
      </p:sp>
      <p:sp>
        <p:nvSpPr>
          <p:cNvPr id="7" name="TextBox 5"/>
          <p:cNvSpPr txBox="1">
            <a:spLocks noChangeArrowheads="1"/>
          </p:cNvSpPr>
          <p:nvPr/>
        </p:nvSpPr>
        <p:spPr bwMode="auto">
          <a:xfrm>
            <a:off x="423545" y="2501900"/>
            <a:ext cx="1110805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sklearn.svm.LinearSVC(penalty='l2', loss='squared_hinge', *, dual=True, tol=0.0001, C=1.0, multi_class='ovr', fit_intercept=True, intercept_scaling=1, class_weight=None, verbose=0, random_state=None, max_iter=1000)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了解支持向量机算法</a:t>
            </a:r>
          </a:p>
        </p:txBody>
      </p:sp>
      <p:sp>
        <p:nvSpPr>
          <p:cNvPr id="3" name="内容占位符 2"/>
          <p:cNvSpPr>
            <a:spLocks noGrp="1"/>
          </p:cNvSpPr>
          <p:nvPr>
            <p:ph idx="1"/>
          </p:nvPr>
        </p:nvSpPr>
        <p:spPr>
          <a:xfrm>
            <a:off x="423819" y="970712"/>
            <a:ext cx="11107601" cy="4339721"/>
          </a:xfrm>
        </p:spPr>
        <p:txBody>
          <a:bodyPr/>
          <a:lstStyle/>
          <a:p>
            <a:pPr marL="363855" indent="0" latinLnBrk="0">
              <a:spcBef>
                <a:spcPts val="0"/>
              </a:spcBef>
              <a:buNone/>
            </a:pPr>
            <a:r>
              <a:rPr lang="zh-CN" altLang="en-US"/>
              <a:t>SVC类的常用参数及其说明如下表所示。</a:t>
            </a:r>
          </a:p>
        </p:txBody>
      </p:sp>
      <p:graphicFrame>
        <p:nvGraphicFramePr>
          <p:cNvPr id="4" name="表格 3"/>
          <p:cNvGraphicFramePr/>
          <p:nvPr>
            <p:custDataLst>
              <p:tags r:id="rId1"/>
            </p:custDataLst>
          </p:nvPr>
        </p:nvGraphicFramePr>
        <p:xfrm>
          <a:off x="1407160" y="1535430"/>
          <a:ext cx="9377045" cy="4130675"/>
        </p:xfrm>
        <a:graphic>
          <a:graphicData uri="http://schemas.openxmlformats.org/drawingml/2006/table">
            <a:tbl>
              <a:tblPr firstRow="1" bandRow="1">
                <a:tableStyleId>{5C22544A-7EE6-4342-B048-85BDC9FD1C3A}</a:tableStyleId>
              </a:tblPr>
              <a:tblGrid>
                <a:gridCol w="1304290">
                  <a:extLst>
                    <a:ext uri="{9D8B030D-6E8A-4147-A177-3AD203B41FA5}">
                      <a16:colId xmlns:a16="http://schemas.microsoft.com/office/drawing/2014/main" val="20000"/>
                    </a:ext>
                  </a:extLst>
                </a:gridCol>
                <a:gridCol w="8072755">
                  <a:extLst>
                    <a:ext uri="{9D8B030D-6E8A-4147-A177-3AD203B41FA5}">
                      <a16:colId xmlns:a16="http://schemas.microsoft.com/office/drawing/2014/main" val="20001"/>
                    </a:ext>
                  </a:extLst>
                </a:gridCol>
              </a:tblGrid>
              <a:tr h="393065">
                <a:tc>
                  <a:txBody>
                    <a:bodyPr/>
                    <a:lstStyle/>
                    <a:p>
                      <a:pPr algn="ctr">
                        <a:buNone/>
                      </a:pPr>
                      <a:r>
                        <a:rPr lang="zh-CN" altLang="en-US" sz="1800"/>
                        <a:t>参数名称</a:t>
                      </a:r>
                    </a:p>
                  </a:txBody>
                  <a:tcPr/>
                </a:tc>
                <a:tc>
                  <a:txBody>
                    <a:bodyPr/>
                    <a:lstStyle/>
                    <a:p>
                      <a:pPr algn="ctr">
                        <a:buNone/>
                      </a:pPr>
                      <a:r>
                        <a:rPr lang="zh-CN" altLang="en-US" sz="1800" dirty="0"/>
                        <a:t>参数说明</a:t>
                      </a:r>
                    </a:p>
                  </a:txBody>
                  <a:tcPr/>
                </a:tc>
                <a:extLst>
                  <a:ext uri="{0D108BD9-81ED-4DB2-BD59-A6C34878D82A}">
                    <a16:rowId xmlns:a16="http://schemas.microsoft.com/office/drawing/2014/main" val="10000"/>
                  </a:ext>
                </a:extLst>
              </a:tr>
              <a:tr h="457200">
                <a:tc>
                  <a:txBody>
                    <a:bodyPr/>
                    <a:lstStyle/>
                    <a:p>
                      <a:pPr algn="l">
                        <a:buClrTx/>
                        <a:buSzTx/>
                        <a:buFontTx/>
                        <a:buNone/>
                      </a:pPr>
                      <a:r>
                        <a:rPr lang="en-US" sz="1800" b="0">
                          <a:latin typeface="Times New Roman" panose="02020603050405020304" pitchFamily="18" charset="0"/>
                          <a:cs typeface="Times New Roman" panose="02020603050405020304" pitchFamily="18" charset="0"/>
                        </a:rPr>
                        <a:t>penalty</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l</a:t>
                      </a:r>
                      <a:r>
                        <a:rPr lang="en-US" sz="1800" b="0">
                          <a:latin typeface="+mn-ea"/>
                          <a:cs typeface="Times New Roman" panose="02020603050405020304" pitchFamily="18" charset="0"/>
                        </a:rPr>
                        <a:t>1</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ea typeface="宋体" panose="02010600030101010101" pitchFamily="2" charset="-122"/>
                          <a:cs typeface="Times New Roman" panose="02020603050405020304" pitchFamily="18" charset="0"/>
                        </a:rPr>
                        <a:t>l</a:t>
                      </a:r>
                      <a:r>
                        <a:rPr lang="en-US" sz="1800" b="0">
                          <a:latin typeface="宋体" panose="02010600030101010101" pitchFamily="2" charset="-122"/>
                          <a:ea typeface="宋体" panose="02010600030101010101" pitchFamily="2" charset="-122"/>
                          <a:cs typeface="Times New Roman" panose="02020603050405020304" pitchFamily="18" charset="0"/>
                        </a:rPr>
                        <a:t>2</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惩罚中使用的规范</a:t>
                      </a:r>
                      <a:r>
                        <a:rPr lang="en-US" sz="1800" b="0">
                          <a:latin typeface="宋体" panose="02010600030101010101" pitchFamily="2" charset="-122"/>
                          <a:ea typeface="宋体" panose="02010600030101010101" pitchFamily="2" charset="-122"/>
                          <a:cs typeface="宋体" panose="02010600030101010101" pitchFamily="2" charset="-122"/>
                        </a:rPr>
                        <a:t>.默认为</a:t>
                      </a:r>
                      <a:r>
                        <a:rPr lang="en-US" sz="1800" b="0">
                          <a:latin typeface="Times New Roman" panose="02020603050405020304" pitchFamily="18" charset="0"/>
                          <a:ea typeface="宋体" panose="02010600030101010101" pitchFamily="2" charset="-122"/>
                          <a:cs typeface="Times New Roman" panose="02020603050405020304" pitchFamily="18" charset="0"/>
                        </a:rPr>
                        <a:t>l</a:t>
                      </a: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675640">
                <a:tc>
                  <a:txBody>
                    <a:bodyPr/>
                    <a:lstStyle/>
                    <a:p>
                      <a:pPr algn="l">
                        <a:buClrTx/>
                        <a:buSzTx/>
                        <a:buFontTx/>
                        <a:buNone/>
                      </a:pPr>
                      <a:r>
                        <a:rPr lang="en-US" sz="1800" b="0">
                          <a:latin typeface="Times New Roman" panose="02020603050405020304" pitchFamily="18" charset="0"/>
                          <a:cs typeface="Times New Roman" panose="02020603050405020304" pitchFamily="18" charset="0"/>
                        </a:rPr>
                        <a:t>loss</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cs typeface="Times New Roman" panose="02020603050405020304" pitchFamily="18" charset="0"/>
                        </a:rPr>
                        <a:t>hinge</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squared_hinge</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损失函数</a:t>
                      </a:r>
                      <a:r>
                        <a:rPr lang="en-US" sz="1800" b="0">
                          <a:latin typeface="宋体" panose="02010600030101010101" pitchFamily="2" charset="-122"/>
                          <a:ea typeface="宋体" panose="02010600030101010101" pitchFamily="2" charset="-122"/>
                          <a:cs typeface="宋体" panose="02010600030101010101" pitchFamily="2" charset="-122"/>
                        </a:rPr>
                        <a:t>。默认为</a:t>
                      </a:r>
                      <a:r>
                        <a:rPr lang="en-US" sz="1800" b="0">
                          <a:latin typeface="Times New Roman" panose="02020603050405020304" pitchFamily="18" charset="0"/>
                          <a:cs typeface="Times New Roman" panose="02020603050405020304" pitchFamily="18" charset="0"/>
                        </a:rPr>
                        <a:t>squared_hinge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84505">
                <a:tc>
                  <a:txBody>
                    <a:bodyPr/>
                    <a:lstStyle/>
                    <a:p>
                      <a:pPr algn="l">
                        <a:buClrTx/>
                        <a:buSzTx/>
                        <a:buFontTx/>
                        <a:buNone/>
                      </a:pPr>
                      <a:r>
                        <a:rPr lang="en-US" sz="1800" b="0">
                          <a:latin typeface="Times New Roman" panose="02020603050405020304" pitchFamily="18" charset="0"/>
                          <a:cs typeface="Times New Roman" panose="02020603050405020304" pitchFamily="18" charset="0"/>
                        </a:rPr>
                        <a:t>dual</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bool</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选择算法以解决双优化或原始优化问题</a:t>
                      </a:r>
                      <a:r>
                        <a:rPr lang="en-US" sz="1800" b="0">
                          <a:latin typeface="宋体" panose="02010600030101010101" pitchFamily="2" charset="-122"/>
                          <a:ea typeface="宋体" panose="02010600030101010101" pitchFamily="2" charset="-122"/>
                          <a:cs typeface="宋体" panose="02010600030101010101" pitchFamily="2" charset="-122"/>
                        </a:rPr>
                        <a:t>。默认为</a:t>
                      </a:r>
                      <a:r>
                        <a:rPr lang="en-US" sz="1800" b="0">
                          <a:latin typeface="Times New Roman" panose="02020603050405020304" pitchFamily="18" charset="0"/>
                          <a:cs typeface="Times New Roman" panose="02020603050405020304" pitchFamily="18" charset="0"/>
                        </a:rPr>
                        <a:t>True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01955">
                <a:tc>
                  <a:txBody>
                    <a:bodyPr/>
                    <a:lstStyle/>
                    <a:p>
                      <a:pPr algn="l">
                        <a:buClrTx/>
                        <a:buSzTx/>
                        <a:buFontTx/>
                        <a:buNone/>
                      </a:pPr>
                      <a:r>
                        <a:rPr lang="en-US" sz="1800" b="0">
                          <a:latin typeface="Times New Roman" panose="02020603050405020304" pitchFamily="18" charset="0"/>
                          <a:cs typeface="Times New Roman" panose="02020603050405020304" pitchFamily="18" charset="0"/>
                        </a:rPr>
                        <a:t>tol</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。表示迭代停止的容忍度，即精度要求。默认为0.001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512445">
                <a:tc>
                  <a:txBody>
                    <a:bodyPr/>
                    <a:lstStyle/>
                    <a:p>
                      <a:pPr algn="l">
                        <a:buClrTx/>
                        <a:buSzTx/>
                        <a:buFontTx/>
                        <a:buNone/>
                      </a:pPr>
                      <a:r>
                        <a:rPr lang="en-US" sz="1800" b="0">
                          <a:latin typeface="Times New Roman" panose="02020603050405020304" pitchFamily="18" charset="0"/>
                          <a:cs typeface="Times New Roman" panose="02020603050405020304" pitchFamily="18" charset="0"/>
                        </a:rPr>
                        <a:t>C</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。表示惩罚系数。默认为1.0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693420">
                <a:tc>
                  <a:txBody>
                    <a:bodyPr/>
                    <a:lstStyle/>
                    <a:p>
                      <a:pPr algn="l">
                        <a:buClrTx/>
                        <a:buSzTx/>
                        <a:buFontTx/>
                        <a:buNone/>
                      </a:pPr>
                      <a:r>
                        <a:rPr lang="en-US" sz="1800" b="0">
                          <a:latin typeface="Times New Roman" panose="02020603050405020304" pitchFamily="18" charset="0"/>
                          <a:cs typeface="Times New Roman" panose="02020603050405020304" pitchFamily="18" charset="0"/>
                        </a:rPr>
                        <a:t>multi_class</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cs typeface="Times New Roman" panose="02020603050405020304" pitchFamily="18" charset="0"/>
                        </a:rPr>
                        <a:t>ovr</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crammer_singer</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类别包含两个以上类时确定的多类策略</a:t>
                      </a:r>
                      <a:r>
                        <a:rPr lang="en-US" sz="1800" b="0">
                          <a:latin typeface="宋体" panose="02010600030101010101" pitchFamily="2" charset="-122"/>
                          <a:ea typeface="宋体" panose="02010600030101010101" pitchFamily="2" charset="-122"/>
                          <a:cs typeface="宋体" panose="02010600030101010101" pitchFamily="2" charset="-122"/>
                        </a:rPr>
                        <a:t>。默认为</a:t>
                      </a:r>
                      <a:r>
                        <a:rPr lang="en-US" sz="1800" b="0">
                          <a:latin typeface="Times New Roman" panose="02020603050405020304" pitchFamily="18" charset="0"/>
                          <a:ea typeface="宋体" panose="02010600030101010101" pitchFamily="2" charset="-122"/>
                          <a:cs typeface="Times New Roman" panose="02020603050405020304" pitchFamily="18" charset="0"/>
                        </a:rPr>
                        <a:t>ovr</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12445">
                <a:tc>
                  <a:txBody>
                    <a:bodyPr/>
                    <a:lstStyle/>
                    <a:p>
                      <a:pPr algn="l">
                        <a:buClrTx/>
                        <a:buSzTx/>
                        <a:buFontTx/>
                        <a:buNone/>
                      </a:pPr>
                      <a:r>
                        <a:rPr lang="en-US" sz="1800" b="0">
                          <a:latin typeface="Times New Roman" panose="02020603050405020304" pitchFamily="18" charset="0"/>
                          <a:cs typeface="Times New Roman" panose="02020603050405020304" pitchFamily="18" charset="0"/>
                        </a:rPr>
                        <a:t>fit_intercept</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bool</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是否计算此模型的截距</a:t>
                      </a:r>
                      <a:r>
                        <a:rPr lang="en-US" sz="1800" b="0">
                          <a:latin typeface="宋体" panose="02010600030101010101" pitchFamily="2" charset="-122"/>
                          <a:ea typeface="宋体" panose="02010600030101010101" pitchFamily="2" charset="-122"/>
                          <a:cs typeface="宋体" panose="02010600030101010101" pitchFamily="2" charset="-122"/>
                        </a:rPr>
                        <a:t>。默认为</a:t>
                      </a:r>
                      <a:r>
                        <a:rPr lang="en-US" sz="1800" b="0">
                          <a:latin typeface="Times New Roman" panose="02020603050405020304" pitchFamily="18" charset="0"/>
                          <a:cs typeface="Times New Roman" panose="02020603050405020304" pitchFamily="18" charset="0"/>
                        </a:rPr>
                        <a:t>True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了解支持向量机算法</a:t>
            </a:r>
          </a:p>
        </p:txBody>
      </p:sp>
      <p:sp>
        <p:nvSpPr>
          <p:cNvPr id="3" name="内容占位符 2"/>
          <p:cNvSpPr>
            <a:spLocks noGrp="1"/>
          </p:cNvSpPr>
          <p:nvPr>
            <p:ph idx="1"/>
          </p:nvPr>
        </p:nvSpPr>
        <p:spPr>
          <a:xfrm>
            <a:off x="423819" y="980237"/>
            <a:ext cx="11107601" cy="4339721"/>
          </a:xfrm>
        </p:spPr>
        <p:txBody>
          <a:bodyPr/>
          <a:lstStyle/>
          <a:p>
            <a:pPr marL="363855" indent="0" latinLnBrk="0">
              <a:spcBef>
                <a:spcPts val="0"/>
              </a:spcBef>
              <a:buNone/>
            </a:pPr>
            <a:r>
              <a:rPr lang="zh-CN" altLang="en-US">
                <a:sym typeface="+mn-ea"/>
              </a:rPr>
              <a:t>SVC类的常用参数及其说明（</a:t>
            </a:r>
            <a:r>
              <a:rPr lang="zh-CN" altLang="en-US"/>
              <a:t>续表）。</a:t>
            </a:r>
          </a:p>
        </p:txBody>
      </p:sp>
      <p:graphicFrame>
        <p:nvGraphicFramePr>
          <p:cNvPr id="4" name="表格 3"/>
          <p:cNvGraphicFramePr/>
          <p:nvPr>
            <p:custDataLst>
              <p:tags r:id="rId1"/>
            </p:custDataLst>
          </p:nvPr>
        </p:nvGraphicFramePr>
        <p:xfrm>
          <a:off x="1162050" y="1692910"/>
          <a:ext cx="9630410" cy="3417570"/>
        </p:xfrm>
        <a:graphic>
          <a:graphicData uri="http://schemas.openxmlformats.org/drawingml/2006/table">
            <a:tbl>
              <a:tblPr firstRow="1" bandRow="1">
                <a:tableStyleId>{5C22544A-7EE6-4342-B048-85BDC9FD1C3A}</a:tableStyleId>
              </a:tblPr>
              <a:tblGrid>
                <a:gridCol w="1776095">
                  <a:extLst>
                    <a:ext uri="{9D8B030D-6E8A-4147-A177-3AD203B41FA5}">
                      <a16:colId xmlns:a16="http://schemas.microsoft.com/office/drawing/2014/main" val="20000"/>
                    </a:ext>
                  </a:extLst>
                </a:gridCol>
                <a:gridCol w="7854315">
                  <a:extLst>
                    <a:ext uri="{9D8B030D-6E8A-4147-A177-3AD203B41FA5}">
                      <a16:colId xmlns:a16="http://schemas.microsoft.com/office/drawing/2014/main" val="20001"/>
                    </a:ext>
                  </a:extLst>
                </a:gridCol>
              </a:tblGrid>
              <a:tr h="393065">
                <a:tc>
                  <a:txBody>
                    <a:bodyPr/>
                    <a:lstStyle/>
                    <a:p>
                      <a:pPr algn="ctr">
                        <a:buNone/>
                      </a:pPr>
                      <a:r>
                        <a:rPr lang="zh-CN" altLang="en-US" sz="1800"/>
                        <a:t>参数名称</a:t>
                      </a:r>
                    </a:p>
                  </a:txBody>
                  <a:tcPr/>
                </a:tc>
                <a:tc>
                  <a:txBody>
                    <a:bodyPr/>
                    <a:lstStyle/>
                    <a:p>
                      <a:pPr algn="ctr">
                        <a:buNone/>
                      </a:pPr>
                      <a:r>
                        <a:rPr lang="zh-CN" altLang="en-US" sz="1800" dirty="0"/>
                        <a:t>参数说明</a:t>
                      </a:r>
                    </a:p>
                  </a:txBody>
                  <a:tcPr/>
                </a:tc>
                <a:extLst>
                  <a:ext uri="{0D108BD9-81ED-4DB2-BD59-A6C34878D82A}">
                    <a16:rowId xmlns:a16="http://schemas.microsoft.com/office/drawing/2014/main" val="10000"/>
                  </a:ext>
                </a:extLst>
              </a:tr>
              <a:tr h="639445">
                <a:tc>
                  <a:txBody>
                    <a:bodyPr/>
                    <a:lstStyle/>
                    <a:p>
                      <a:pPr algn="l">
                        <a:buClrTx/>
                        <a:buSzTx/>
                        <a:buFontTx/>
                        <a:buNone/>
                      </a:pPr>
                      <a:r>
                        <a:rPr lang="en-US" sz="1800" b="0">
                          <a:latin typeface="Times New Roman" panose="02020603050405020304" pitchFamily="18" charset="0"/>
                          <a:cs typeface="Times New Roman" panose="02020603050405020304" pitchFamily="18" charset="0"/>
                        </a:rPr>
                        <a:t>intercept_scaling</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cs typeface="Times New Roman" panose="02020603050405020304" pitchFamily="18" charset="0"/>
                        </a:rPr>
                        <a:t>float</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实例向量</a:t>
                      </a:r>
                      <a:r>
                        <a:rPr lang="en-US" sz="1800" b="1" i="1">
                          <a:latin typeface="Times New Roman" panose="02020603050405020304" pitchFamily="18" charset="0"/>
                          <a:cs typeface="Times New Roman" panose="02020603050405020304" pitchFamily="18" charset="0"/>
                        </a:rPr>
                        <a:t>X</a:t>
                      </a:r>
                      <a:r>
                        <a:rPr lang="en-US" sz="1800" b="0">
                          <a:latin typeface="Times New Roman" panose="02020603050405020304" pitchFamily="18" charset="0"/>
                          <a:cs typeface="Times New Roman" panose="02020603050405020304" pitchFamily="18" charset="0"/>
                        </a:rPr>
                        <a:t>变为[X，self.intercept_scaling]</a:t>
                      </a:r>
                      <a:r>
                        <a:rPr lang="en-US" sz="1800" b="0">
                          <a:latin typeface="宋体" panose="02010600030101010101" pitchFamily="2" charset="-122"/>
                          <a:ea typeface="宋体" panose="02010600030101010101" pitchFamily="2" charset="-122"/>
                          <a:cs typeface="宋体" panose="02010600030101010101" pitchFamily="2" charset="-122"/>
                        </a:rPr>
                        <a:t>。默认为</a:t>
                      </a:r>
                      <a:r>
                        <a:rPr lang="en-US" sz="1800" b="0">
                          <a:latin typeface="Times New Roman" panose="02020603050405020304" pitchFamily="18" charset="0"/>
                          <a:cs typeface="Times New Roman" panose="02020603050405020304" pitchFamily="18" charset="0"/>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603250">
                <a:tc>
                  <a:txBody>
                    <a:bodyPr/>
                    <a:lstStyle/>
                    <a:p>
                      <a:pPr algn="l">
                        <a:buClrTx/>
                        <a:buSzTx/>
                        <a:buFontTx/>
                        <a:buNone/>
                      </a:pPr>
                      <a:r>
                        <a:rPr lang="en-US" sz="1800" b="0">
                          <a:latin typeface="Times New Roman" panose="02020603050405020304" pitchFamily="18" charset="0"/>
                          <a:cs typeface="Times New Roman" panose="02020603050405020304" pitchFamily="18" charset="0"/>
                        </a:rPr>
                        <a:t>class_weight</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dict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ea typeface="宋体" panose="02010600030101010101" pitchFamily="2" charset="-122"/>
                          <a:cs typeface="Times New Roman" panose="02020603050405020304" pitchFamily="18" charset="0"/>
                        </a:rPr>
                        <a:t>balanced</a:t>
                      </a:r>
                      <a:r>
                        <a:rPr lang="en-US" sz="1800" b="0">
                          <a:latin typeface="宋体" panose="02010600030101010101" pitchFamily="2" charset="-122"/>
                          <a:ea typeface="宋体" panose="02010600030101010101" pitchFamily="2" charset="-122"/>
                          <a:cs typeface="宋体" panose="02010600030101010101" pitchFamily="2" charset="-122"/>
                        </a:rPr>
                        <a:t>”。表示分类模型中各种类别的权重。默认为</a:t>
                      </a:r>
                      <a:r>
                        <a:rPr lang="en-US" sz="1800" b="0">
                          <a:latin typeface="Times New Roman" panose="02020603050405020304" pitchFamily="18" charset="0"/>
                          <a:ea typeface="宋体" panose="02010600030101010101" pitchFamily="2" charset="-122"/>
                          <a:cs typeface="Times New Roman" panose="02020603050405020304" pitchFamily="18" charset="0"/>
                        </a:rPr>
                        <a:t>None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84505">
                <a:tc>
                  <a:txBody>
                    <a:bodyPr/>
                    <a:lstStyle/>
                    <a:p>
                      <a:pPr algn="l">
                        <a:buClrTx/>
                        <a:buSzTx/>
                        <a:buFontTx/>
                        <a:buNone/>
                      </a:pPr>
                      <a:r>
                        <a:rPr lang="en-US" sz="1800" b="0">
                          <a:latin typeface="Times New Roman" panose="02020603050405020304" pitchFamily="18" charset="0"/>
                          <a:cs typeface="Times New Roman" panose="02020603050405020304" pitchFamily="18" charset="0"/>
                        </a:rPr>
                        <a:t>verbose</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。表示多少次迭代时</a:t>
                      </a:r>
                      <a:r>
                        <a:rPr lang="en-US" sz="1800" b="0">
                          <a:latin typeface="Times New Roman" panose="02020603050405020304" pitchFamily="18" charset="0"/>
                          <a:cs typeface="Times New Roman" panose="02020603050405020304" pitchFamily="18" charset="0"/>
                        </a:rPr>
                        <a:t>输出评估信息</a:t>
                      </a:r>
                      <a:r>
                        <a:rPr lang="en-US" sz="1800" b="0">
                          <a:latin typeface="宋体" panose="02010600030101010101" pitchFamily="2" charset="-122"/>
                          <a:ea typeface="宋体" panose="02010600030101010101" pitchFamily="2" charset="-122"/>
                          <a:cs typeface="宋体" panose="02010600030101010101" pitchFamily="2" charset="-122"/>
                        </a:rPr>
                        <a:t>。默认为0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639445">
                <a:tc>
                  <a:txBody>
                    <a:bodyPr/>
                    <a:lstStyle/>
                    <a:p>
                      <a:pPr algn="l">
                        <a:buClrTx/>
                        <a:buSzTx/>
                        <a:buFontTx/>
                        <a:buNone/>
                      </a:pPr>
                      <a:r>
                        <a:rPr lang="en-US" sz="1800" b="0">
                          <a:latin typeface="Times New Roman" panose="02020603050405020304" pitchFamily="18" charset="0"/>
                          <a:cs typeface="Times New Roman" panose="02020603050405020304" pitchFamily="18" charset="0"/>
                        </a:rPr>
                        <a:t>random_state</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RandomState实例</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用于初始化质心的生成器，值为一个整数，则确定一个种子。</a:t>
                      </a:r>
                      <a:r>
                        <a:rPr lang="en-US" sz="1800" b="0">
                          <a:latin typeface="宋体" panose="02010600030101010101" pitchFamily="2" charset="-122"/>
                          <a:ea typeface="宋体" panose="02010600030101010101" pitchFamily="2" charset="-122"/>
                          <a:cs typeface="宋体" panose="02010600030101010101" pitchFamily="2" charset="-122"/>
                        </a:rPr>
                        <a:t>默认为</a:t>
                      </a:r>
                      <a:r>
                        <a:rPr lang="en-US" sz="1800" b="0">
                          <a:latin typeface="Times New Roman" panose="02020603050405020304" pitchFamily="18" charset="0"/>
                          <a:ea typeface="宋体" panose="02010600030101010101" pitchFamily="2" charset="-122"/>
                          <a:cs typeface="Times New Roman" panose="02020603050405020304" pitchFamily="18" charset="0"/>
                        </a:rPr>
                        <a:t>None</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657860">
                <a:tc>
                  <a:txBody>
                    <a:bodyPr/>
                    <a:lstStyle/>
                    <a:p>
                      <a:pPr algn="l">
                        <a:buClrTx/>
                        <a:buSzTx/>
                        <a:buFontTx/>
                        <a:buNone/>
                      </a:pPr>
                      <a:r>
                        <a:rPr lang="en-US" sz="1800" b="0">
                          <a:latin typeface="Times New Roman" panose="02020603050405020304" pitchFamily="18" charset="0"/>
                          <a:cs typeface="Times New Roman" panose="02020603050405020304" pitchFamily="18" charset="0"/>
                        </a:rPr>
                        <a:t>max_iter</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接收</a:t>
                      </a:r>
                      <a:r>
                        <a:rPr lang="en-US" sz="1800" b="0">
                          <a:latin typeface="Times New Roman" panose="02020603050405020304" pitchFamily="18" charset="0"/>
                          <a:ea typeface="宋体" panose="02010600030101010101" pitchFamily="2" charset="-122"/>
                          <a:cs typeface="Times New Roman" panose="02020603050405020304" pitchFamily="18" charset="0"/>
                        </a:rPr>
                        <a:t>int</a:t>
                      </a:r>
                      <a:r>
                        <a:rPr lang="en-US" sz="1800" b="0">
                          <a:latin typeface="宋体" panose="02010600030101010101" pitchFamily="2" charset="-122"/>
                          <a:ea typeface="宋体" panose="02010600030101010101" pitchFamily="2" charset="-122"/>
                          <a:cs typeface="宋体" panose="02010600030101010101" pitchFamily="2" charset="-122"/>
                        </a:rPr>
                        <a:t>。表示最大迭代次数。默认为1000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预测餐饮企业客户流失</a:t>
            </a:r>
          </a:p>
        </p:txBody>
      </p:sp>
      <p:sp>
        <p:nvSpPr>
          <p:cNvPr id="6" name="内容占位符 5"/>
          <p:cNvSpPr>
            <a:spLocks noGrp="1"/>
          </p:cNvSpPr>
          <p:nvPr>
            <p:ph idx="1"/>
          </p:nvPr>
        </p:nvSpPr>
        <p:spPr>
          <a:xfrm>
            <a:off x="414655" y="1024255"/>
            <a:ext cx="11107420" cy="5029200"/>
          </a:xfrm>
        </p:spPr>
        <p:txBody>
          <a:bodyPr/>
          <a:lstStyle/>
          <a:p>
            <a:r>
              <a:t>为了对比决策树模型和支持向量机模型的分类能力，需保证</a:t>
            </a:r>
          </a:p>
          <a:p>
            <a:pPr marL="720090" latinLnBrk="0">
              <a:spcBef>
                <a:spcPts val="0"/>
              </a:spcBef>
              <a:buFont typeface="Arial" panose="020B0604020202020204" pitchFamily="34" charset="0"/>
              <a:buChar char="•"/>
            </a:pPr>
            <a:r>
              <a:t>用于训练和测试的数据一致</a:t>
            </a:r>
          </a:p>
          <a:p>
            <a:pPr marL="720090" latinLnBrk="0">
              <a:spcBef>
                <a:spcPts val="0"/>
              </a:spcBef>
              <a:buFont typeface="Arial" panose="020B0604020202020204" pitchFamily="34" charset="0"/>
              <a:buChar char="•"/>
            </a:pPr>
            <a:r>
              <a:rPr lang="zh-CN"/>
              <a:t>用于</a:t>
            </a:r>
            <a:r>
              <a:t>模型评价</a:t>
            </a:r>
            <a:r>
              <a:rPr lang="zh-CN"/>
              <a:t>的</a:t>
            </a:r>
            <a:r>
              <a:t>方式</a:t>
            </a:r>
            <a:r>
              <a:rPr lang="zh-CN"/>
              <a:t>保持一致</a:t>
            </a:r>
          </a:p>
          <a:p>
            <a:r>
              <a:t>基于构建特征得到的数据，删除已流失的客户</a:t>
            </a:r>
          </a:p>
          <a:p>
            <a:r>
              <a:t>将非流失和准流失的数据按4:1的比例划分为训练集和测试集</a:t>
            </a:r>
          </a:p>
          <a:p>
            <a:r>
              <a:t>使用scikit-learn库构建决策树模型并进行训练，同时自定义模型评价函数</a:t>
            </a:r>
          </a:p>
          <a:p>
            <a:r>
              <a:t>使用评价函数计算模型</a:t>
            </a:r>
            <a:r>
              <a:rPr lang="zh-CN"/>
              <a:t>，评价指标如下。</a:t>
            </a:r>
          </a:p>
          <a:p>
            <a:pPr marL="720090" latinLnBrk="0">
              <a:spcBef>
                <a:spcPts val="0"/>
              </a:spcBef>
              <a:buFont typeface="Arial" panose="020B0604020202020204" pitchFamily="34" charset="0"/>
              <a:buChar char="•"/>
            </a:pPr>
            <a:r>
              <a:t>混淆矩阵</a:t>
            </a:r>
          </a:p>
          <a:p>
            <a:pPr marL="720090" latinLnBrk="0">
              <a:spcBef>
                <a:spcPts val="0"/>
              </a:spcBef>
              <a:buFont typeface="Arial" panose="020B0604020202020204" pitchFamily="34" charset="0"/>
              <a:buChar char="•"/>
            </a:pPr>
            <a:r>
              <a:t>精确率</a:t>
            </a:r>
          </a:p>
          <a:p>
            <a:pPr marL="720090" latinLnBrk="0">
              <a:spcBef>
                <a:spcPts val="0"/>
              </a:spcBef>
              <a:buFont typeface="Arial" panose="020B0604020202020204" pitchFamily="34" charset="0"/>
              <a:buChar char="•"/>
            </a:pPr>
            <a:r>
              <a:t>召回率</a:t>
            </a:r>
          </a:p>
          <a:p>
            <a:pPr marL="720090" latinLnBrk="0">
              <a:spcBef>
                <a:spcPts val="0"/>
              </a:spcBef>
              <a:buFont typeface="Arial" panose="020B0604020202020204" pitchFamily="34" charset="0"/>
              <a:buChar char="•"/>
            </a:pPr>
            <a:r>
              <a:t>F1值</a:t>
            </a:r>
          </a:p>
          <a:p>
            <a:r>
              <a:t>对训练完毕的模型进行评价并预测客户流失。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 calcmode="lin" valueType="num">
                                      <p:cBhvr additive="base">
                                        <p:cTn id="3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 calcmode="lin" valueType="num">
                                      <p:cBhvr additive="base">
                                        <p:cTn id="4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 calcmode="lin" valueType="num">
                                      <p:cBhvr additive="base">
                                        <p:cTn id="5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 calcmode="lin" valueType="num">
                                      <p:cBhvr additive="base">
                                        <p:cTn id="5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anim calcmode="lin" valueType="num">
                                      <p:cBhvr additive="base">
                                        <p:cTn id="59"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
                                            <p:txEl>
                                              <p:pRg st="11" end="11"/>
                                            </p:txEl>
                                          </p:spTgt>
                                        </p:tgtEl>
                                        <p:attrNameLst>
                                          <p:attrName>style.visibility</p:attrName>
                                        </p:attrNameLst>
                                      </p:cBhvr>
                                      <p:to>
                                        <p:strVal val="visible"/>
                                      </p:to>
                                    </p:set>
                                    <p:anim calcmode="lin" valueType="num">
                                      <p:cBhvr additive="base">
                                        <p:cTn id="6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本案例主要介绍了使用决策树算法和支持向量机算法预测餐饮企业客户流失。</a:t>
            </a:r>
          </a:p>
          <a:p>
            <a:r>
              <a:rPr lang="zh-CN" altLang="en-US" dirty="0"/>
              <a:t>首先探索年龄、性别与客户流失的关系，然后对数据进行预处理，构建客户流失特征。</a:t>
            </a:r>
          </a:p>
          <a:p>
            <a:r>
              <a:rPr lang="zh-CN" altLang="en-US" dirty="0"/>
              <a:t>此外，使用决策树和支持向量机模型进行预测，对比分析两种模型在非流失和准流失类别上的分类能力。</a:t>
            </a:r>
          </a:p>
        </p:txBody>
      </p:sp>
      <p:sp>
        <p:nvSpPr>
          <p:cNvPr id="5" name="标题 4"/>
          <p:cNvSpPr>
            <a:spLocks noGrp="1"/>
          </p:cNvSpPr>
          <p:nvPr>
            <p:ph type="title"/>
          </p:nvPr>
        </p:nvSpPr>
        <p:spPr/>
        <p:txBody>
          <a:bodyPr/>
          <a:lstStyle/>
          <a:p>
            <a:r>
              <a:rPr lang="zh-CN" altLang="en-US" dirty="0"/>
              <a:t>小结</a:t>
            </a:r>
          </a:p>
        </p:txBody>
      </p:sp>
      <p:pic>
        <p:nvPicPr>
          <p:cNvPr id="7"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0"/>
          </a:p>
        </p:txBody>
      </p:sp>
      <p:sp>
        <p:nvSpPr>
          <p:cNvPr id="10246" name="Rectangle 6"/>
          <p:cNvSpPr>
            <a:spLocks noChangeArrowheads="1"/>
          </p:cNvSpPr>
          <p:nvPr/>
        </p:nvSpPr>
        <p:spPr bwMode="auto">
          <a:xfrm>
            <a:off x="1524003" y="-392117"/>
            <a:ext cx="184731" cy="38549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panose="020B0604020202020204" pitchFamily="34" charset="0"/>
            </a:endParaRPr>
          </a:p>
        </p:txBody>
      </p:sp>
      <p:sp>
        <p:nvSpPr>
          <p:cNvPr id="4" name="Rectangle 5">
            <a:extLst>
              <a:ext uri="{FF2B5EF4-FFF2-40B4-BE49-F238E27FC236}">
                <a16:creationId xmlns:a16="http://schemas.microsoft.com/office/drawing/2014/main" id="{2C95C5C9-B02D-4B6C-B5F2-3F52EDE1C4B8}"/>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1109E235-7F2E-40D9-B3D8-A45EC6B6882B}"/>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了解餐饮企业客户流失预测背景</a:t>
            </a:r>
          </a:p>
        </p:txBody>
      </p:sp>
      <p:sp>
        <p:nvSpPr>
          <p:cNvPr id="3" name="内容占位符 2"/>
          <p:cNvSpPr>
            <a:spLocks noGrp="1"/>
          </p:cNvSpPr>
          <p:nvPr>
            <p:ph idx="1"/>
          </p:nvPr>
        </p:nvSpPr>
        <p:spPr>
          <a:xfrm>
            <a:off x="423545" y="1075690"/>
            <a:ext cx="11107420" cy="4977765"/>
          </a:xfrm>
        </p:spPr>
        <p:txBody>
          <a:bodyPr/>
          <a:lstStyle/>
          <a:p>
            <a:r>
              <a:rPr lang="zh-CN" altLang="en-US">
                <a:sym typeface="+mn-ea"/>
              </a:rPr>
              <a:t>某餐饮企业正面临着如下问题</a:t>
            </a:r>
          </a:p>
          <a:p>
            <a:pPr marL="720090" latinLnBrk="0">
              <a:spcBef>
                <a:spcPts val="0"/>
              </a:spcBef>
              <a:buFont typeface="Arial" panose="020B0604020202020204" pitchFamily="34" charset="0"/>
              <a:buChar char="•"/>
            </a:pPr>
            <a:r>
              <a:rPr lang="zh-CN" altLang="en-US">
                <a:sym typeface="+mn-ea"/>
              </a:rPr>
              <a:t>房租价格高</a:t>
            </a:r>
          </a:p>
          <a:p>
            <a:pPr marL="720090" latinLnBrk="0">
              <a:spcBef>
                <a:spcPts val="0"/>
              </a:spcBef>
              <a:buFont typeface="Arial" panose="020B0604020202020204" pitchFamily="34" charset="0"/>
              <a:buChar char="•"/>
            </a:pPr>
            <a:r>
              <a:rPr lang="zh-CN" altLang="en-US">
                <a:sym typeface="+mn-ea"/>
              </a:rPr>
              <a:t>人工费用高</a:t>
            </a:r>
          </a:p>
          <a:p>
            <a:pPr marL="720090" latinLnBrk="0">
              <a:spcBef>
                <a:spcPts val="0"/>
              </a:spcBef>
              <a:buFont typeface="Arial" panose="020B0604020202020204" pitchFamily="34" charset="0"/>
              <a:buChar char="•"/>
            </a:pPr>
            <a:r>
              <a:rPr lang="zh-CN" altLang="en-US">
                <a:sym typeface="+mn-ea"/>
              </a:rPr>
              <a:t>服务工作效率低等问题。</a:t>
            </a:r>
          </a:p>
          <a:p>
            <a:r>
              <a:rPr lang="zh-CN" altLang="en-US">
                <a:sym typeface="+mn-ea"/>
              </a:rPr>
              <a:t>企业经营的目的为盈利，而餐饮企业盈利的核心是其菜品和客户，也就是其提供的产品和服务对象。</a:t>
            </a:r>
          </a:p>
          <a:p>
            <a:r>
              <a:rPr lang="zh-CN" altLang="en-US">
                <a:sym typeface="+mn-ea"/>
              </a:rPr>
              <a:t>如何在保证产品质量的同时提高企业利润，成为某餐饮企业急需解决的问题。</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了解餐饮企业客户流失预测背景</a:t>
            </a:r>
          </a:p>
        </p:txBody>
      </p:sp>
      <p:sp>
        <p:nvSpPr>
          <p:cNvPr id="22532" name="内容占位符 3"/>
          <p:cNvSpPr>
            <a:spLocks noGrp="1"/>
          </p:cNvSpPr>
          <p:nvPr>
            <p:ph idx="10"/>
          </p:nvPr>
        </p:nvSpPr>
        <p:spPr/>
        <p:txBody>
          <a:bodyPr/>
          <a:lstStyle/>
          <a:p>
            <a:pPr marL="0" indent="0">
              <a:buNone/>
            </a:pPr>
            <a:r>
              <a:rPr kumimoji="0" lang="en-US" altLang="zh-CN" b="1" dirty="0">
                <a:solidFill>
                  <a:srgbClr val="000000"/>
                </a:solidFill>
              </a:rPr>
              <a:t>2.  了解餐饮企业数据的基本情况</a:t>
            </a:r>
          </a:p>
        </p:txBody>
      </p:sp>
      <p:graphicFrame>
        <p:nvGraphicFramePr>
          <p:cNvPr id="3" name="表格 2"/>
          <p:cNvGraphicFramePr/>
          <p:nvPr>
            <p:custDataLst>
              <p:tags r:id="rId1"/>
            </p:custDataLst>
          </p:nvPr>
        </p:nvGraphicFramePr>
        <p:xfrm>
          <a:off x="1075055" y="3041650"/>
          <a:ext cx="9805670" cy="3290570"/>
        </p:xfrm>
        <a:graphic>
          <a:graphicData uri="http://schemas.openxmlformats.org/drawingml/2006/table">
            <a:tbl>
              <a:tblPr firstRow="1" bandRow="1">
                <a:tableStyleId>{5C22544A-7EE6-4342-B048-85BDC9FD1C3A}</a:tableStyleId>
              </a:tblPr>
              <a:tblGrid>
                <a:gridCol w="2814955">
                  <a:extLst>
                    <a:ext uri="{9D8B030D-6E8A-4147-A177-3AD203B41FA5}">
                      <a16:colId xmlns:a16="http://schemas.microsoft.com/office/drawing/2014/main" val="20000"/>
                    </a:ext>
                  </a:extLst>
                </a:gridCol>
                <a:gridCol w="2464435">
                  <a:extLst>
                    <a:ext uri="{9D8B030D-6E8A-4147-A177-3AD203B41FA5}">
                      <a16:colId xmlns:a16="http://schemas.microsoft.com/office/drawing/2014/main" val="20001"/>
                    </a:ext>
                  </a:extLst>
                </a:gridCol>
                <a:gridCol w="2618105">
                  <a:extLst>
                    <a:ext uri="{9D8B030D-6E8A-4147-A177-3AD203B41FA5}">
                      <a16:colId xmlns:a16="http://schemas.microsoft.com/office/drawing/2014/main" val="20002"/>
                    </a:ext>
                  </a:extLst>
                </a:gridCol>
                <a:gridCol w="1908175">
                  <a:extLst>
                    <a:ext uri="{9D8B030D-6E8A-4147-A177-3AD203B41FA5}">
                      <a16:colId xmlns:a16="http://schemas.microsoft.com/office/drawing/2014/main" val="20003"/>
                    </a:ext>
                  </a:extLst>
                </a:gridCol>
              </a:tblGrid>
              <a:tr h="387350">
                <a:tc>
                  <a:txBody>
                    <a:bodyPr/>
                    <a:lstStyle/>
                    <a:p>
                      <a:pPr algn="ctr">
                        <a:buNone/>
                      </a:pPr>
                      <a:r>
                        <a:rPr lang="zh-CN" altLang="en-US" sz="1800"/>
                        <a:t>特征名称</a:t>
                      </a:r>
                    </a:p>
                  </a:txBody>
                  <a:tcPr/>
                </a:tc>
                <a:tc>
                  <a:txBody>
                    <a:bodyPr/>
                    <a:lstStyle/>
                    <a:p>
                      <a:pPr algn="ctr">
                        <a:buNone/>
                      </a:pPr>
                      <a:r>
                        <a:rPr lang="zh-CN" altLang="en-US" sz="1800" dirty="0"/>
                        <a:t>特征说明</a:t>
                      </a:r>
                    </a:p>
                  </a:txBody>
                  <a:tcPr/>
                </a:tc>
                <a:tc>
                  <a:txBody>
                    <a:bodyPr/>
                    <a:lstStyle/>
                    <a:p>
                      <a:pPr algn="ctr">
                        <a:buNone/>
                      </a:pPr>
                      <a:r>
                        <a:rPr lang="zh-CN" altLang="en-US" sz="1800" dirty="0"/>
                        <a:t>特征名称</a:t>
                      </a:r>
                    </a:p>
                  </a:txBody>
                  <a:tcPr/>
                </a:tc>
                <a:tc>
                  <a:txBody>
                    <a:bodyPr/>
                    <a:lstStyle/>
                    <a:p>
                      <a:pPr algn="ctr">
                        <a:buNone/>
                      </a:pPr>
                      <a:r>
                        <a:rPr lang="zh-CN" altLang="en-US" sz="1800" dirty="0"/>
                        <a:t>特征说明</a:t>
                      </a:r>
                    </a:p>
                  </a:txBody>
                  <a:tcPr/>
                </a:tc>
                <a:extLst>
                  <a:ext uri="{0D108BD9-81ED-4DB2-BD59-A6C34878D82A}">
                    <a16:rowId xmlns:a16="http://schemas.microsoft.com/office/drawing/2014/main" val="10000"/>
                  </a:ext>
                </a:extLst>
              </a:tr>
              <a:tr h="290195">
                <a:tc>
                  <a:txBody>
                    <a:bodyPr/>
                    <a:lstStyle/>
                    <a:p>
                      <a:pPr indent="0">
                        <a:buNone/>
                      </a:pPr>
                      <a:r>
                        <a:rPr lang="en-US" sz="1800" b="0">
                          <a:latin typeface="Times New Roman" panose="02020603050405020304" pitchFamily="18" charset="0"/>
                          <a:cs typeface="Times New Roman" panose="02020603050405020304" pitchFamily="18" charset="0"/>
                        </a:rPr>
                        <a:t>USER</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客户</a:t>
                      </a:r>
                      <a:r>
                        <a:rPr lang="en-US" sz="1800" b="0">
                          <a:latin typeface="Times New Roman" panose="02020603050405020304" pitchFamily="18" charset="0"/>
                          <a:cs typeface="Times New Roman" panose="02020603050405020304" pitchFamily="18" charset="0"/>
                        </a:rPr>
                        <a:t>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IP</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90195">
                <a:tc>
                  <a:txBody>
                    <a:bodyPr/>
                    <a:lstStyle/>
                    <a:p>
                      <a:pPr indent="0">
                        <a:buNone/>
                      </a:pPr>
                      <a:r>
                        <a:rPr lang="en-US" sz="1800" b="0">
                          <a:latin typeface="Times New Roman" panose="02020603050405020304" pitchFamily="18" charset="0"/>
                          <a:cs typeface="Times New Roman" panose="02020603050405020304" pitchFamily="18" charset="0"/>
                        </a:rPr>
                        <a:t>MYID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客户自编码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DESCRIPTION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备注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290195">
                <a:tc>
                  <a:txBody>
                    <a:bodyPr/>
                    <a:lstStyle/>
                    <a:p>
                      <a:pPr indent="0">
                        <a:buNone/>
                      </a:pPr>
                      <a:r>
                        <a:rPr lang="en-US" sz="1800" b="0">
                          <a:latin typeface="Times New Roman" panose="02020603050405020304" pitchFamily="18" charset="0"/>
                          <a:cs typeface="Times New Roman" panose="02020603050405020304" pitchFamily="18" charset="0"/>
                        </a:rPr>
                        <a:t>ACCOUNT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账号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QUESTION</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问题代码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290195">
                <a:tc>
                  <a:txBody>
                    <a:bodyPr/>
                    <a:lstStyle/>
                    <a:p>
                      <a:pPr indent="0">
                        <a:buNone/>
                      </a:pPr>
                      <a:r>
                        <a:rPr lang="en-US" sz="1800" b="0">
                          <a:latin typeface="Times New Roman" panose="02020603050405020304" pitchFamily="18" charset="0"/>
                          <a:cs typeface="Times New Roman" panose="02020603050405020304" pitchFamily="18" charset="0"/>
                        </a:rPr>
                        <a:t>NAME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姓名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ANSWER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回复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290830">
                <a:tc>
                  <a:txBody>
                    <a:bodyPr/>
                    <a:lstStyle/>
                    <a:p>
                      <a:pPr indent="0">
                        <a:buNone/>
                      </a:pPr>
                      <a:r>
                        <a:rPr lang="en-US" sz="1800" b="0">
                          <a:latin typeface="Times New Roman" panose="02020603050405020304" pitchFamily="18" charset="0"/>
                          <a:cs typeface="Times New Roman" panose="02020603050405020304" pitchFamily="18" charset="0"/>
                        </a:rPr>
                        <a:t>ORGANIZE</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组织代码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ISONLINE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是否在线</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290195">
                <a:tc>
                  <a:txBody>
                    <a:bodyPr/>
                    <a:lstStyle/>
                    <a:p>
                      <a:pPr indent="0">
                        <a:buNone/>
                      </a:pPr>
                      <a:r>
                        <a:rPr lang="en-US" sz="1800" b="0">
                          <a:latin typeface="Times New Roman" panose="02020603050405020304" pitchFamily="18" charset="0"/>
                          <a:cs typeface="Times New Roman" panose="02020603050405020304" pitchFamily="18" charset="0"/>
                        </a:rPr>
                        <a:t>ORGANIZE</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NAME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组织名称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CREATED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创建日期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290195">
                <a:tc>
                  <a:txBody>
                    <a:bodyPr/>
                    <a:lstStyle/>
                    <a:p>
                      <a:pPr indent="0">
                        <a:buNone/>
                      </a:pPr>
                      <a:r>
                        <a:rPr lang="en-US" sz="1800" b="0">
                          <a:latin typeface="Times New Roman" panose="02020603050405020304" pitchFamily="18" charset="0"/>
                          <a:cs typeface="Times New Roman" panose="02020603050405020304" pitchFamily="18" charset="0"/>
                        </a:rPr>
                        <a:t>DUTY</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职位代码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LASTMOD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290830">
                <a:tc>
                  <a:txBody>
                    <a:bodyPr/>
                    <a:lstStyle/>
                    <a:p>
                      <a:pPr indent="0">
                        <a:buNone/>
                      </a:pPr>
                      <a:r>
                        <a:rPr lang="en-US" sz="1800" b="0">
                          <a:latin typeface="Times New Roman" panose="02020603050405020304" pitchFamily="18" charset="0"/>
                          <a:cs typeface="Times New Roman" panose="02020603050405020304" pitchFamily="18" charset="0"/>
                        </a:rPr>
                        <a:t>TITLE</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职等代码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CREATER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创建人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r h="289560">
                <a:tc>
                  <a:txBody>
                    <a:bodyPr/>
                    <a:lstStyle/>
                    <a:p>
                      <a:pPr indent="0">
                        <a:buNone/>
                      </a:pPr>
                      <a:r>
                        <a:rPr lang="en-US" sz="1800" b="0">
                          <a:latin typeface="Times New Roman" panose="02020603050405020304" pitchFamily="18" charset="0"/>
                          <a:cs typeface="Times New Roman" panose="02020603050405020304" pitchFamily="18" charset="0"/>
                        </a:rPr>
                        <a:t>PASSWORD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密码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MODIFYER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9"/>
                  </a:ext>
                </a:extLst>
              </a:tr>
              <a:tr h="290830">
                <a:tc>
                  <a:txBody>
                    <a:bodyPr/>
                    <a:lstStyle/>
                    <a:p>
                      <a:pPr indent="0">
                        <a:buNone/>
                      </a:pPr>
                      <a:r>
                        <a:rPr lang="en-US" sz="1800" b="0">
                          <a:latin typeface="Times New Roman" panose="02020603050405020304" pitchFamily="18" charset="0"/>
                          <a:cs typeface="Times New Roman" panose="02020603050405020304" pitchFamily="18" charset="0"/>
                        </a:rPr>
                        <a:t>EMAIL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电子邮箱</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TEL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电话</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10"/>
                  </a:ext>
                </a:extLst>
              </a:tr>
            </a:tbl>
          </a:graphicData>
        </a:graphic>
      </p:graphicFrame>
      <p:sp>
        <p:nvSpPr>
          <p:cNvPr id="6" name="内容占位符 5"/>
          <p:cNvSpPr>
            <a:spLocks noGrp="1"/>
          </p:cNvSpPr>
          <p:nvPr>
            <p:ph idx="1"/>
          </p:nvPr>
        </p:nvSpPr>
        <p:spPr>
          <a:xfrm>
            <a:off x="423545" y="1504315"/>
            <a:ext cx="11360150" cy="4549140"/>
          </a:xfrm>
        </p:spPr>
        <p:txBody>
          <a:bodyPr/>
          <a:lstStyle/>
          <a:p>
            <a:r>
              <a:rPr lang="zh-CN" altLang="en-US">
                <a:sym typeface="+mn-ea"/>
              </a:rPr>
              <a:t>本案例将使用某餐饮企业的系统数据库中积累的大量与客户用餐相关的数据，其中包括客户信息表（user_loss.csv）和订单详情表（info_new.csv）。</a:t>
            </a:r>
            <a:endParaRPr lang="zh-CN" altLang="en-US"/>
          </a:p>
          <a:p>
            <a:r>
              <a:rPr lang="zh-CN" altLang="en-US">
                <a:sym typeface="+mn-ea"/>
              </a:rPr>
              <a:t>客户信息表中主要记录了2431位客户的基本信息，包括客户ID、姓名、年龄、性别等，其特征说明如表所示。</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23545" y="1024255"/>
            <a:ext cx="11107420" cy="5029200"/>
          </a:xfrm>
        </p:spPr>
        <p:txBody>
          <a:bodyPr/>
          <a:lstStyle/>
          <a:p>
            <a:pPr marL="363855" indent="0" latinLnBrk="0">
              <a:spcBef>
                <a:spcPts val="0"/>
              </a:spcBef>
              <a:buNone/>
            </a:pPr>
            <a:r>
              <a:rPr lang="zh-CN" altLang="en-US"/>
              <a:t>特征说明（续表）。</a:t>
            </a:r>
          </a:p>
        </p:txBody>
      </p:sp>
      <p:sp>
        <p:nvSpPr>
          <p:cNvPr id="5" name="标题 4"/>
          <p:cNvSpPr>
            <a:spLocks noGrp="1"/>
          </p:cNvSpPr>
          <p:nvPr>
            <p:ph type="title"/>
          </p:nvPr>
        </p:nvSpPr>
        <p:spPr/>
        <p:txBody>
          <a:bodyPr/>
          <a:lstStyle/>
          <a:p>
            <a:r>
              <a:rPr lang="zh-CN" altLang="en-US">
                <a:sym typeface="+mn-ea"/>
              </a:rPr>
              <a:t>了解餐饮企业客户流失预测背景</a:t>
            </a:r>
          </a:p>
        </p:txBody>
      </p:sp>
      <p:graphicFrame>
        <p:nvGraphicFramePr>
          <p:cNvPr id="3" name="表格 2"/>
          <p:cNvGraphicFramePr/>
          <p:nvPr>
            <p:custDataLst>
              <p:tags r:id="rId1"/>
            </p:custDataLst>
          </p:nvPr>
        </p:nvGraphicFramePr>
        <p:xfrm>
          <a:off x="1193165" y="1605280"/>
          <a:ext cx="9805670" cy="3364230"/>
        </p:xfrm>
        <a:graphic>
          <a:graphicData uri="http://schemas.openxmlformats.org/drawingml/2006/table">
            <a:tbl>
              <a:tblPr firstRow="1" bandRow="1">
                <a:tableStyleId>{5C22544A-7EE6-4342-B048-85BDC9FD1C3A}</a:tableStyleId>
              </a:tblPr>
              <a:tblGrid>
                <a:gridCol w="2814955">
                  <a:extLst>
                    <a:ext uri="{9D8B030D-6E8A-4147-A177-3AD203B41FA5}">
                      <a16:colId xmlns:a16="http://schemas.microsoft.com/office/drawing/2014/main" val="20000"/>
                    </a:ext>
                  </a:extLst>
                </a:gridCol>
                <a:gridCol w="2464435">
                  <a:extLst>
                    <a:ext uri="{9D8B030D-6E8A-4147-A177-3AD203B41FA5}">
                      <a16:colId xmlns:a16="http://schemas.microsoft.com/office/drawing/2014/main" val="20001"/>
                    </a:ext>
                  </a:extLst>
                </a:gridCol>
                <a:gridCol w="2618105">
                  <a:extLst>
                    <a:ext uri="{9D8B030D-6E8A-4147-A177-3AD203B41FA5}">
                      <a16:colId xmlns:a16="http://schemas.microsoft.com/office/drawing/2014/main" val="20002"/>
                    </a:ext>
                  </a:extLst>
                </a:gridCol>
                <a:gridCol w="1908175">
                  <a:extLst>
                    <a:ext uri="{9D8B030D-6E8A-4147-A177-3AD203B41FA5}">
                      <a16:colId xmlns:a16="http://schemas.microsoft.com/office/drawing/2014/main" val="20003"/>
                    </a:ext>
                  </a:extLst>
                </a:gridCol>
              </a:tblGrid>
              <a:tr h="442595">
                <a:tc>
                  <a:txBody>
                    <a:bodyPr/>
                    <a:lstStyle/>
                    <a:p>
                      <a:pPr algn="ctr">
                        <a:buNone/>
                      </a:pPr>
                      <a:r>
                        <a:rPr lang="zh-CN" altLang="en-US" sz="1800"/>
                        <a:t>特征名称</a:t>
                      </a:r>
                    </a:p>
                  </a:txBody>
                  <a:tcPr/>
                </a:tc>
                <a:tc>
                  <a:txBody>
                    <a:bodyPr/>
                    <a:lstStyle/>
                    <a:p>
                      <a:pPr algn="ctr">
                        <a:buNone/>
                      </a:pPr>
                      <a:r>
                        <a:rPr lang="zh-CN" altLang="en-US" sz="1800" dirty="0"/>
                        <a:t>特征说明</a:t>
                      </a:r>
                    </a:p>
                  </a:txBody>
                  <a:tcPr/>
                </a:tc>
                <a:tc>
                  <a:txBody>
                    <a:bodyPr/>
                    <a:lstStyle/>
                    <a:p>
                      <a:pPr algn="ctr">
                        <a:buNone/>
                      </a:pPr>
                      <a:r>
                        <a:rPr lang="zh-CN" altLang="en-US" sz="1800" dirty="0"/>
                        <a:t>特征名称</a:t>
                      </a:r>
                    </a:p>
                  </a:txBody>
                  <a:tcPr/>
                </a:tc>
                <a:tc>
                  <a:txBody>
                    <a:bodyPr/>
                    <a:lstStyle/>
                    <a:p>
                      <a:pPr algn="ctr">
                        <a:buNone/>
                      </a:pPr>
                      <a:r>
                        <a:rPr lang="zh-CN" altLang="en-US" sz="1800" dirty="0"/>
                        <a:t>特征说明</a:t>
                      </a:r>
                    </a:p>
                  </a:txBody>
                  <a:tcPr/>
                </a:tc>
                <a:extLst>
                  <a:ext uri="{0D108BD9-81ED-4DB2-BD59-A6C34878D82A}">
                    <a16:rowId xmlns:a16="http://schemas.microsoft.com/office/drawing/2014/main" val="10000"/>
                  </a:ext>
                </a:extLst>
              </a:tr>
              <a:tr h="365125">
                <a:tc>
                  <a:txBody>
                    <a:bodyPr/>
                    <a:lstStyle/>
                    <a:p>
                      <a:pPr algn="l">
                        <a:buClrTx/>
                        <a:buSzTx/>
                        <a:buFontTx/>
                        <a:buNone/>
                      </a:pPr>
                      <a:r>
                        <a:rPr lang="en-US" sz="1800" b="0">
                          <a:latin typeface="Times New Roman" panose="02020603050405020304" pitchFamily="18" charset="0"/>
                          <a:cs typeface="Times New Roman" panose="02020603050405020304" pitchFamily="18" charset="0"/>
                        </a:rPr>
                        <a:t>LANG</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语言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l">
                        <a:buClrTx/>
                        <a:buSzTx/>
                        <a:buFontTx/>
                        <a:buNone/>
                      </a:pPr>
                      <a:r>
                        <a:rPr lang="en-US" sz="1800" b="0">
                          <a:latin typeface="Times New Roman" panose="02020603050405020304" pitchFamily="18" charset="0"/>
                          <a:cs typeface="Times New Roman" panose="02020603050405020304" pitchFamily="18" charset="0"/>
                        </a:rPr>
                        <a:t>stuNo</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学号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64490">
                <a:tc>
                  <a:txBody>
                    <a:bodyPr/>
                    <a:lstStyle/>
                    <a:p>
                      <a:pPr algn="l">
                        <a:buClrTx/>
                        <a:buSzTx/>
                        <a:buFontTx/>
                        <a:buNone/>
                      </a:pPr>
                      <a:r>
                        <a:rPr lang="en-US" sz="1800" b="0">
                          <a:latin typeface="Times New Roman" panose="02020603050405020304" pitchFamily="18" charset="0"/>
                          <a:cs typeface="Times New Roman" panose="02020603050405020304" pitchFamily="18" charset="0"/>
                        </a:rPr>
                        <a:t>THEME</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样式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l">
                        <a:buClrTx/>
                        <a:buSzTx/>
                        <a:buFontTx/>
                        <a:buNone/>
                      </a:pPr>
                      <a:r>
                        <a:rPr lang="en-US" sz="1800" b="0">
                          <a:latin typeface="Times New Roman" panose="02020603050405020304" pitchFamily="18" charset="0"/>
                          <a:cs typeface="Times New Roman" panose="02020603050405020304" pitchFamily="18" charset="0"/>
                        </a:rPr>
                        <a:t>qq</a:t>
                      </a: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QQ</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5125">
                <a:tc>
                  <a:txBody>
                    <a:bodyPr/>
                    <a:lstStyle/>
                    <a:p>
                      <a:pPr algn="l">
                        <a:buClrTx/>
                        <a:buSzTx/>
                        <a:buFontTx/>
                        <a:buNone/>
                      </a:pPr>
                      <a:r>
                        <a:rPr lang="en-US" sz="1800" b="0">
                          <a:latin typeface="Times New Roman" panose="02020603050405020304" pitchFamily="18" charset="0"/>
                          <a:cs typeface="Times New Roman" panose="02020603050405020304" pitchFamily="18" charset="0"/>
                        </a:rPr>
                        <a:t>FIRST_VISIT</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第一次登录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l">
                        <a:buClrTx/>
                        <a:buSzTx/>
                        <a:buFontTx/>
                        <a:buNone/>
                      </a:pPr>
                      <a:r>
                        <a:rPr lang="en-US" sz="1800" b="0">
                          <a:latin typeface="Times New Roman" panose="02020603050405020304" pitchFamily="18" charset="0"/>
                          <a:cs typeface="Times New Roman" panose="02020603050405020304" pitchFamily="18" charset="0"/>
                        </a:rPr>
                        <a:t>weixin</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微信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366395">
                <a:tc>
                  <a:txBody>
                    <a:bodyPr/>
                    <a:lstStyle/>
                    <a:p>
                      <a:pPr algn="l">
                        <a:buClrTx/>
                        <a:buSzTx/>
                        <a:buFontTx/>
                        <a:buNone/>
                      </a:pPr>
                      <a:r>
                        <a:rPr lang="en-US" sz="1800" b="0">
                          <a:latin typeface="Times New Roman" panose="02020603050405020304" pitchFamily="18" charset="0"/>
                          <a:cs typeface="Times New Roman" panose="02020603050405020304" pitchFamily="18" charset="0"/>
                        </a:rPr>
                        <a:t>PREVIOUS_VISIT</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上一次登录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l">
                        <a:buClrTx/>
                        <a:buSzTx/>
                        <a:buFontTx/>
                        <a:buNone/>
                      </a:pPr>
                      <a:r>
                        <a:rPr lang="en-US" sz="1800" b="0">
                          <a:latin typeface="Times New Roman" panose="02020603050405020304" pitchFamily="18" charset="0"/>
                          <a:cs typeface="Times New Roman" panose="02020603050405020304" pitchFamily="18" charset="0"/>
                        </a:rPr>
                        <a:t>sex</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性别</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365125">
                <a:tc>
                  <a:txBody>
                    <a:bodyPr/>
                    <a:lstStyle/>
                    <a:p>
                      <a:pPr algn="l">
                        <a:buClrTx/>
                        <a:buSzTx/>
                        <a:buFontTx/>
                        <a:buNone/>
                      </a:pPr>
                      <a:r>
                        <a:rPr lang="en-US" sz="1800" b="0">
                          <a:latin typeface="Times New Roman" panose="02020603050405020304" pitchFamily="18" charset="0"/>
                          <a:cs typeface="Times New Roman" panose="02020603050405020304" pitchFamily="18" charset="0"/>
                        </a:rPr>
                        <a:t>LAST_VISITS</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最后一次登录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l">
                        <a:buClrTx/>
                        <a:buSzTx/>
                        <a:buFontTx/>
                        <a:buNone/>
                      </a:pPr>
                      <a:r>
                        <a:rPr lang="en-US" sz="1800" b="0">
                          <a:latin typeface="Times New Roman" panose="02020603050405020304" pitchFamily="18" charset="0"/>
                          <a:cs typeface="Times New Roman" panose="02020603050405020304" pitchFamily="18" charset="0"/>
                        </a:rPr>
                        <a:t>poo</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籍贯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365125">
                <a:tc>
                  <a:txBody>
                    <a:bodyPr/>
                    <a:lstStyle/>
                    <a:p>
                      <a:pPr algn="l">
                        <a:buClrTx/>
                        <a:buSzTx/>
                        <a:buFontTx/>
                        <a:buNone/>
                      </a:pPr>
                      <a:r>
                        <a:rPr lang="en-US" sz="1800" b="0">
                          <a:latin typeface="Times New Roman" panose="02020603050405020304" pitchFamily="18" charset="0"/>
                          <a:cs typeface="Times New Roman" panose="02020603050405020304" pitchFamily="18" charset="0"/>
                        </a:rPr>
                        <a:t>LOGIN_COUNT</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登录次数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l">
                        <a:buClrTx/>
                        <a:buSzTx/>
                        <a:buFontTx/>
                        <a:buNone/>
                      </a:pPr>
                      <a:r>
                        <a:rPr lang="en-US" sz="1800" b="0">
                          <a:latin typeface="Times New Roman" panose="02020603050405020304" pitchFamily="18" charset="0"/>
                          <a:cs typeface="Times New Roman" panose="02020603050405020304" pitchFamily="18" charset="0"/>
                        </a:rPr>
                        <a:t>address</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365125">
                <a:tc>
                  <a:txBody>
                    <a:bodyPr/>
                    <a:lstStyle/>
                    <a:p>
                      <a:pPr algn="l">
                        <a:buClrTx/>
                        <a:buSzTx/>
                        <a:buFontTx/>
                        <a:buNone/>
                      </a:pPr>
                      <a:r>
                        <a:rPr lang="en-US" sz="1800" b="0">
                          <a:latin typeface="Times New Roman" panose="02020603050405020304" pitchFamily="18" charset="0"/>
                          <a:cs typeface="Times New Roman" panose="02020603050405020304" pitchFamily="18" charset="0"/>
                        </a:rPr>
                        <a:t>ISEMPLOYEE</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是否职工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l">
                        <a:buClrTx/>
                        <a:buSzTx/>
                        <a:buFontTx/>
                        <a:buNone/>
                      </a:pPr>
                      <a:r>
                        <a:rPr lang="en-US" sz="1800" b="0">
                          <a:latin typeface="Times New Roman" panose="02020603050405020304" pitchFamily="18" charset="0"/>
                          <a:cs typeface="Times New Roman" panose="02020603050405020304" pitchFamily="18" charset="0"/>
                        </a:rPr>
                        <a:t>age</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年龄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365125">
                <a:tc>
                  <a:txBody>
                    <a:bodyPr/>
                    <a:lstStyle/>
                    <a:p>
                      <a:pPr algn="l">
                        <a:buClrTx/>
                        <a:buSzTx/>
                        <a:buFontTx/>
                        <a:buNone/>
                      </a:pPr>
                      <a:r>
                        <a:rPr lang="en-US" sz="1800" b="0">
                          <a:latin typeface="Times New Roman" panose="02020603050405020304" pitchFamily="18" charset="0"/>
                          <a:cs typeface="Times New Roman" panose="02020603050405020304" pitchFamily="18" charset="0"/>
                        </a:rPr>
                        <a:t>STATUS</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l">
                        <a:buClrTx/>
                        <a:buSzTx/>
                        <a:buFontTx/>
                        <a:buNone/>
                      </a:pPr>
                      <a:r>
                        <a:rPr lang="en-US" sz="1800" b="0">
                          <a:latin typeface="Times New Roman" panose="02020603050405020304" pitchFamily="18" charset="0"/>
                          <a:cs typeface="Times New Roman" panose="02020603050405020304" pitchFamily="18" charset="0"/>
                        </a:rPr>
                        <a:t>type</a:t>
                      </a: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客户状态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23545" y="971550"/>
            <a:ext cx="11107420" cy="5081905"/>
          </a:xfrm>
        </p:spPr>
        <p:txBody>
          <a:bodyPr/>
          <a:lstStyle/>
          <a:p>
            <a:pPr marL="363855" indent="0" latinLnBrk="0">
              <a:spcBef>
                <a:spcPts val="0"/>
              </a:spcBef>
              <a:buNone/>
            </a:pPr>
            <a:r>
              <a:rPr lang="zh-CN" altLang="en-US"/>
              <a:t>订单详情表记录了客户共6611条的消费记录，包含了21个特征，其特征说明如表所示。</a:t>
            </a:r>
          </a:p>
        </p:txBody>
      </p:sp>
      <p:sp>
        <p:nvSpPr>
          <p:cNvPr id="5" name="标题 4"/>
          <p:cNvSpPr>
            <a:spLocks noGrp="1"/>
          </p:cNvSpPr>
          <p:nvPr>
            <p:ph type="title"/>
          </p:nvPr>
        </p:nvSpPr>
        <p:spPr/>
        <p:txBody>
          <a:bodyPr/>
          <a:lstStyle/>
          <a:p>
            <a:r>
              <a:rPr lang="zh-CN" altLang="en-US">
                <a:sym typeface="+mn-ea"/>
              </a:rPr>
              <a:t>了解餐饮企业客户流失预测背景</a:t>
            </a:r>
          </a:p>
        </p:txBody>
      </p:sp>
      <p:graphicFrame>
        <p:nvGraphicFramePr>
          <p:cNvPr id="6" name="表格 5"/>
          <p:cNvGraphicFramePr/>
          <p:nvPr>
            <p:custDataLst>
              <p:tags r:id="rId1"/>
            </p:custDataLst>
          </p:nvPr>
        </p:nvGraphicFramePr>
        <p:xfrm>
          <a:off x="1074420" y="1594485"/>
          <a:ext cx="9805670" cy="4373245"/>
        </p:xfrm>
        <a:graphic>
          <a:graphicData uri="http://schemas.openxmlformats.org/drawingml/2006/table">
            <a:tbl>
              <a:tblPr firstRow="1" bandRow="1">
                <a:tableStyleId>{5C22544A-7EE6-4342-B048-85BDC9FD1C3A}</a:tableStyleId>
              </a:tblPr>
              <a:tblGrid>
                <a:gridCol w="2814955">
                  <a:extLst>
                    <a:ext uri="{9D8B030D-6E8A-4147-A177-3AD203B41FA5}">
                      <a16:colId xmlns:a16="http://schemas.microsoft.com/office/drawing/2014/main" val="20000"/>
                    </a:ext>
                  </a:extLst>
                </a:gridCol>
                <a:gridCol w="2464435">
                  <a:extLst>
                    <a:ext uri="{9D8B030D-6E8A-4147-A177-3AD203B41FA5}">
                      <a16:colId xmlns:a16="http://schemas.microsoft.com/office/drawing/2014/main" val="20001"/>
                    </a:ext>
                  </a:extLst>
                </a:gridCol>
                <a:gridCol w="2418080">
                  <a:extLst>
                    <a:ext uri="{9D8B030D-6E8A-4147-A177-3AD203B41FA5}">
                      <a16:colId xmlns:a16="http://schemas.microsoft.com/office/drawing/2014/main" val="20002"/>
                    </a:ext>
                  </a:extLst>
                </a:gridCol>
                <a:gridCol w="2108200">
                  <a:extLst>
                    <a:ext uri="{9D8B030D-6E8A-4147-A177-3AD203B41FA5}">
                      <a16:colId xmlns:a16="http://schemas.microsoft.com/office/drawing/2014/main" val="20003"/>
                    </a:ext>
                  </a:extLst>
                </a:gridCol>
              </a:tblGrid>
              <a:tr h="459740">
                <a:tc>
                  <a:txBody>
                    <a:bodyPr/>
                    <a:lstStyle/>
                    <a:p>
                      <a:pPr algn="ctr">
                        <a:buNone/>
                      </a:pPr>
                      <a:r>
                        <a:rPr lang="zh-CN" altLang="en-US" sz="1800"/>
                        <a:t>特征名称</a:t>
                      </a:r>
                    </a:p>
                  </a:txBody>
                  <a:tcPr/>
                </a:tc>
                <a:tc>
                  <a:txBody>
                    <a:bodyPr/>
                    <a:lstStyle/>
                    <a:p>
                      <a:pPr algn="ctr">
                        <a:buNone/>
                      </a:pPr>
                      <a:r>
                        <a:rPr lang="zh-CN" altLang="en-US" sz="1800" dirty="0"/>
                        <a:t>特征说明</a:t>
                      </a:r>
                    </a:p>
                  </a:txBody>
                  <a:tcPr/>
                </a:tc>
                <a:tc>
                  <a:txBody>
                    <a:bodyPr/>
                    <a:lstStyle/>
                    <a:p>
                      <a:pPr algn="ctr">
                        <a:buNone/>
                      </a:pPr>
                      <a:r>
                        <a:rPr lang="zh-CN" altLang="en-US" sz="1800" dirty="0"/>
                        <a:t>特征名称</a:t>
                      </a:r>
                    </a:p>
                  </a:txBody>
                  <a:tcPr/>
                </a:tc>
                <a:tc>
                  <a:txBody>
                    <a:bodyPr/>
                    <a:lstStyle/>
                    <a:p>
                      <a:pPr algn="ctr">
                        <a:buNone/>
                      </a:pPr>
                      <a:r>
                        <a:rPr lang="zh-CN" altLang="en-US" sz="1800" dirty="0"/>
                        <a:t>特征说明</a:t>
                      </a:r>
                    </a:p>
                  </a:txBody>
                  <a:tcPr/>
                </a:tc>
                <a:extLst>
                  <a:ext uri="{0D108BD9-81ED-4DB2-BD59-A6C34878D82A}">
                    <a16:rowId xmlns:a16="http://schemas.microsoft.com/office/drawing/2014/main" val="10000"/>
                  </a:ext>
                </a:extLst>
              </a:tr>
              <a:tr h="343535">
                <a:tc>
                  <a:txBody>
                    <a:bodyPr/>
                    <a:lstStyle/>
                    <a:p>
                      <a:pPr indent="0">
                        <a:buNone/>
                      </a:pPr>
                      <a:r>
                        <a:rPr lang="en-US" sz="1800" b="0">
                          <a:latin typeface="Times New Roman" panose="02020603050405020304" pitchFamily="18" charset="0"/>
                          <a:cs typeface="Times New Roman" panose="02020603050405020304" pitchFamily="18" charset="0"/>
                        </a:rPr>
                        <a:t>info</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订单</a:t>
                      </a:r>
                      <a:r>
                        <a:rPr lang="en-US" sz="1800" b="0">
                          <a:latin typeface="Times New Roman" panose="02020603050405020304" pitchFamily="18" charset="0"/>
                          <a:cs typeface="Times New Roman" panose="02020603050405020304" pitchFamily="18" charset="0"/>
                        </a:rPr>
                        <a:t>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lock</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time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锁单时间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44170">
                <a:tc>
                  <a:txBody>
                    <a:bodyPr/>
                    <a:lstStyle/>
                    <a:p>
                      <a:pPr indent="0">
                        <a:buNone/>
                      </a:pPr>
                      <a:r>
                        <a:rPr lang="en-US" sz="1800" b="0">
                          <a:latin typeface="Times New Roman" panose="02020603050405020304" pitchFamily="18" charset="0"/>
                          <a:cs typeface="Times New Roman" panose="02020603050405020304" pitchFamily="18" charset="0"/>
                        </a:rPr>
                        <a:t>emp</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客户</a:t>
                      </a:r>
                      <a:r>
                        <a:rPr lang="en-US" sz="1800" b="0">
                          <a:latin typeface="Times New Roman" panose="02020603050405020304" pitchFamily="18" charset="0"/>
                          <a:cs typeface="Times New Roman" panose="02020603050405020304" pitchFamily="18" charset="0"/>
                        </a:rPr>
                        <a:t>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cashier</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收银</a:t>
                      </a:r>
                      <a:r>
                        <a:rPr lang="en-US" sz="1800" b="0">
                          <a:latin typeface="Times New Roman" panose="02020603050405020304" pitchFamily="18" charset="0"/>
                          <a:cs typeface="Times New Roman" panose="02020603050405020304" pitchFamily="18" charset="0"/>
                        </a:rPr>
                        <a:t>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43535">
                <a:tc>
                  <a:txBody>
                    <a:bodyPr/>
                    <a:lstStyle/>
                    <a:p>
                      <a:pPr indent="0">
                        <a:buNone/>
                      </a:pPr>
                      <a:r>
                        <a:rPr lang="en-US" sz="1800" b="0">
                          <a:latin typeface="Times New Roman" panose="02020603050405020304" pitchFamily="18" charset="0"/>
                          <a:cs typeface="Times New Roman" panose="02020603050405020304" pitchFamily="18" charset="0"/>
                        </a:rPr>
                        <a:t>number</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consumers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消费人数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pc</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终端</a:t>
                      </a:r>
                      <a:r>
                        <a:rPr lang="en-US" sz="1800" b="0">
                          <a:latin typeface="Times New Roman" panose="02020603050405020304" pitchFamily="18" charset="0"/>
                          <a:cs typeface="Times New Roman" panose="02020603050405020304" pitchFamily="18" charset="0"/>
                        </a:rPr>
                        <a:t>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346075">
                <a:tc>
                  <a:txBody>
                    <a:bodyPr/>
                    <a:lstStyle/>
                    <a:p>
                      <a:pPr indent="0">
                        <a:buNone/>
                      </a:pPr>
                      <a:r>
                        <a:rPr lang="en-US" sz="1800" b="0">
                          <a:latin typeface="Times New Roman" panose="02020603050405020304" pitchFamily="18" charset="0"/>
                          <a:cs typeface="Times New Roman" panose="02020603050405020304" pitchFamily="18" charset="0"/>
                        </a:rPr>
                        <a:t>mode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消费方式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order</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number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订单号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343535">
                <a:tc>
                  <a:txBody>
                    <a:bodyPr/>
                    <a:lstStyle/>
                    <a:p>
                      <a:pPr indent="0">
                        <a:buNone/>
                      </a:pPr>
                      <a:r>
                        <a:rPr lang="en-US" sz="1800" b="0">
                          <a:latin typeface="Times New Roman" panose="02020603050405020304" pitchFamily="18" charset="0"/>
                          <a:cs typeface="Times New Roman" panose="02020603050405020304" pitchFamily="18" charset="0"/>
                        </a:rPr>
                        <a:t>dining</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table</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桌子</a:t>
                      </a:r>
                      <a:r>
                        <a:rPr lang="en-US" sz="1800" b="0">
                          <a:latin typeface="Times New Roman" panose="02020603050405020304" pitchFamily="18" charset="0"/>
                          <a:cs typeface="Times New Roman" panose="02020603050405020304" pitchFamily="18" charset="0"/>
                        </a:rPr>
                        <a:t>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org</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门店</a:t>
                      </a:r>
                      <a:r>
                        <a:rPr lang="en-US" sz="1800" b="0">
                          <a:latin typeface="Times New Roman" panose="02020603050405020304" pitchFamily="18" charset="0"/>
                          <a:cs typeface="Times New Roman" panose="02020603050405020304" pitchFamily="18" charset="0"/>
                        </a:rPr>
                        <a:t>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71805">
                <a:tc>
                  <a:txBody>
                    <a:bodyPr/>
                    <a:lstStyle/>
                    <a:p>
                      <a:pPr indent="0">
                        <a:buNone/>
                      </a:pPr>
                      <a:r>
                        <a:rPr lang="en-US" sz="1800" b="0">
                          <a:latin typeface="Times New Roman" panose="02020603050405020304" pitchFamily="18" charset="0"/>
                          <a:cs typeface="Times New Roman" panose="02020603050405020304" pitchFamily="18" charset="0"/>
                        </a:rPr>
                        <a:t>dining</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table</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name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桌子名称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print</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doc</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bill</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num</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打印</a:t>
                      </a:r>
                      <a:r>
                        <a:rPr lang="en-US" sz="1800" b="0">
                          <a:latin typeface="Times New Roman" panose="02020603050405020304" pitchFamily="18" charset="0"/>
                          <a:cs typeface="Times New Roman" panose="02020603050405020304" pitchFamily="18" charset="0"/>
                        </a:rPr>
                        <a:t>doc</a:t>
                      </a:r>
                      <a:r>
                        <a:rPr lang="en-US" sz="1800" b="0">
                          <a:latin typeface="宋体" panose="02010600030101010101" pitchFamily="2" charset="-122"/>
                          <a:ea typeface="宋体" panose="02010600030101010101" pitchFamily="2" charset="-122"/>
                          <a:cs typeface="宋体" panose="02010600030101010101" pitchFamily="2" charset="-122"/>
                        </a:rPr>
                        <a:t>账单的编码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344170">
                <a:tc>
                  <a:txBody>
                    <a:bodyPr/>
                    <a:lstStyle/>
                    <a:p>
                      <a:pPr indent="0">
                        <a:buNone/>
                      </a:pPr>
                      <a:r>
                        <a:rPr lang="en-US" sz="1800" b="0">
                          <a:latin typeface="Times New Roman" panose="02020603050405020304" pitchFamily="18" charset="0"/>
                          <a:cs typeface="Times New Roman" panose="02020603050405020304" pitchFamily="18" charset="0"/>
                        </a:rPr>
                        <a:t>expenditure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消费金额</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lock</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table</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info</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桌子关闭信息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344170">
                <a:tc>
                  <a:txBody>
                    <a:bodyPr/>
                    <a:lstStyle/>
                    <a:p>
                      <a:pPr indent="0">
                        <a:buNone/>
                      </a:pPr>
                      <a:r>
                        <a:rPr lang="en-US" sz="1800" b="0">
                          <a:latin typeface="Times New Roman" panose="02020603050405020304" pitchFamily="18" charset="0"/>
                          <a:cs typeface="Times New Roman" panose="02020603050405020304" pitchFamily="18" charset="0"/>
                        </a:rPr>
                        <a:t>dishes</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count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总菜品数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order</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status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订单状态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r h="342900">
                <a:tc>
                  <a:txBody>
                    <a:bodyPr/>
                    <a:lstStyle/>
                    <a:p>
                      <a:pPr indent="0">
                        <a:buNone/>
                      </a:pPr>
                      <a:r>
                        <a:rPr lang="en-US" sz="1800" b="0">
                          <a:latin typeface="Times New Roman" panose="02020603050405020304" pitchFamily="18" charset="0"/>
                          <a:cs typeface="Times New Roman" panose="02020603050405020304" pitchFamily="18" charset="0"/>
                        </a:rPr>
                        <a:t>accounts</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payable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付费金额</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phone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电话</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9"/>
                  </a:ext>
                </a:extLst>
              </a:tr>
              <a:tr h="346075">
                <a:tc>
                  <a:txBody>
                    <a:bodyPr/>
                    <a:lstStyle/>
                    <a:p>
                      <a:pPr indent="0">
                        <a:buNone/>
                      </a:pPr>
                      <a:r>
                        <a:rPr lang="en-US" sz="1800" b="0">
                          <a:latin typeface="Times New Roman" panose="02020603050405020304" pitchFamily="18" charset="0"/>
                          <a:cs typeface="Times New Roman" panose="02020603050405020304" pitchFamily="18" charset="0"/>
                        </a:rPr>
                        <a:t>use</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start</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time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开始时间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name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名称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10"/>
                  </a:ext>
                </a:extLst>
              </a:tr>
              <a:tr h="343535">
                <a:tc>
                  <a:txBody>
                    <a:bodyPr/>
                    <a:lstStyle/>
                    <a:p>
                      <a:pPr indent="0">
                        <a:buNone/>
                      </a:pPr>
                      <a:r>
                        <a:rPr lang="en-US" sz="1800" b="0">
                          <a:latin typeface="Times New Roman" panose="02020603050405020304" pitchFamily="18" charset="0"/>
                          <a:cs typeface="Times New Roman" panose="02020603050405020304" pitchFamily="18" charset="0"/>
                        </a:rPr>
                        <a:t>check</a:t>
                      </a:r>
                      <a:r>
                        <a:rPr lang="en-US" sz="1800" b="0">
                          <a:latin typeface="宋体" panose="02010600030101010101" pitchFamily="2" charset="-122"/>
                          <a:ea typeface="宋体" panose="02010600030101010101" pitchFamily="2" charset="-122"/>
                          <a:cs typeface="宋体" panose="02010600030101010101" pitchFamily="2" charset="-122"/>
                        </a:rPr>
                        <a:t>_</a:t>
                      </a:r>
                      <a:r>
                        <a:rPr lang="en-US" sz="1800" b="0">
                          <a:latin typeface="Times New Roman" panose="02020603050405020304" pitchFamily="18" charset="0"/>
                          <a:cs typeface="Times New Roman" panose="02020603050405020304" pitchFamily="18" charset="0"/>
                        </a:rPr>
                        <a:t>closed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支付结束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Times New Roman" panose="02020603050405020304" pitchFamily="18" charset="0"/>
                          <a:cs typeface="Times New Roman" panose="02020603050405020304" pitchFamily="18" charset="0"/>
                        </a:rPr>
                        <a:t> </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buNone/>
                      </a:pP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认识餐饮客户流失预测</a:t>
            </a:r>
          </a:p>
        </p:txBody>
      </p:sp>
      <p:sp>
        <p:nvSpPr>
          <p:cNvPr id="2" name="内容占位符 1"/>
          <p:cNvSpPr>
            <a:spLocks noGrp="1"/>
          </p:cNvSpPr>
          <p:nvPr>
            <p:ph idx="1"/>
          </p:nvPr>
        </p:nvSpPr>
        <p:spPr>
          <a:xfrm>
            <a:off x="423545" y="1126490"/>
            <a:ext cx="11107420" cy="4364990"/>
          </a:xfrm>
        </p:spPr>
        <p:txBody>
          <a:bodyPr/>
          <a:lstStyle/>
          <a:p>
            <a:r>
              <a:rPr lang="zh-CN" altLang="en-US">
                <a:sym typeface="+mn-ea"/>
              </a:rPr>
              <a:t>客户流失指客户出于某种原因转向其他企业产品或服务的现象。</a:t>
            </a:r>
          </a:p>
          <a:p>
            <a:r>
              <a:rPr lang="zh-CN" altLang="en-US">
                <a:sym typeface="+mn-ea"/>
              </a:rPr>
              <a:t>企业进行餐饮客户流失预测最为根本的目的是提高盈利。提高盈利的方法如下。</a:t>
            </a:r>
          </a:p>
          <a:p>
            <a:pPr marL="720090" latinLnBrk="0">
              <a:spcBef>
                <a:spcPts val="0"/>
              </a:spcBef>
              <a:buFont typeface="Arial" panose="020B0604020202020204" pitchFamily="34" charset="0"/>
              <a:buChar char="•"/>
            </a:pPr>
            <a:r>
              <a:rPr lang="zh-CN" altLang="en-US">
                <a:sym typeface="+mn-ea"/>
              </a:rPr>
              <a:t>降低成本</a:t>
            </a:r>
          </a:p>
          <a:p>
            <a:pPr marL="720090" latinLnBrk="0">
              <a:spcBef>
                <a:spcPts val="0"/>
              </a:spcBef>
              <a:buFont typeface="Arial" panose="020B0604020202020204" pitchFamily="34" charset="0"/>
              <a:buChar char="•"/>
            </a:pPr>
            <a:r>
              <a:rPr lang="zh-CN" altLang="en-US">
                <a:sym typeface="+mn-ea"/>
              </a:rPr>
              <a:t>增加宣传</a:t>
            </a:r>
          </a:p>
          <a:p>
            <a:endParaRPr lang="zh-CN" altLang="en-US">
              <a:sym typeface="+mn-ea"/>
            </a:endParaRPr>
          </a:p>
          <a:p>
            <a:endParaRPr lang="zh-CN" altLang="en-US"/>
          </a:p>
        </p:txBody>
      </p:sp>
      <p:grpSp>
        <p:nvGrpSpPr>
          <p:cNvPr id="9" name="组合 8"/>
          <p:cNvGrpSpPr/>
          <p:nvPr/>
        </p:nvGrpSpPr>
        <p:grpSpPr>
          <a:xfrm>
            <a:off x="2233133" y="2074545"/>
            <a:ext cx="8993330" cy="368351"/>
            <a:chOff x="3173" y="4793"/>
            <a:chExt cx="5314" cy="676"/>
          </a:xfrm>
        </p:grpSpPr>
        <p:cxnSp>
          <p:nvCxnSpPr>
            <p:cNvPr id="11" name="直接箭头连接符 10"/>
            <p:cNvCxnSpPr>
              <a:endCxn id="20" idx="1"/>
            </p:cNvCxnSpPr>
            <p:nvPr/>
          </p:nvCxnSpPr>
          <p:spPr>
            <a:xfrm flipV="1">
              <a:off x="3173" y="5131"/>
              <a:ext cx="3816" cy="17"/>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989" y="4793"/>
              <a:ext cx="1498" cy="676"/>
            </a:xfrm>
            <a:prstGeom prst="rect">
              <a:avLst/>
            </a:prstGeom>
            <a:solidFill>
              <a:schemeClr val="bg1">
                <a:lumMod val="85000"/>
              </a:schemeClr>
            </a:solidFill>
          </p:spPr>
          <p:txBody>
            <a:bodyPr wrap="square" rtlCol="0">
              <a:spAutoFit/>
            </a:bodyPr>
            <a:lstStyle/>
            <a:p>
              <a:r>
                <a:rPr lang="zh-CN" altLang="en-US">
                  <a:sym typeface="+mn-ea"/>
                </a:rPr>
                <a:t>最直接提高盈利的方式</a:t>
              </a:r>
              <a:endParaRPr lang="zh-CN" altLang="en-US" dirty="0"/>
            </a:p>
          </p:txBody>
        </p:sp>
      </p:grpSp>
      <p:grpSp>
        <p:nvGrpSpPr>
          <p:cNvPr id="3" name="组合 2"/>
          <p:cNvGrpSpPr/>
          <p:nvPr/>
        </p:nvGrpSpPr>
        <p:grpSpPr>
          <a:xfrm>
            <a:off x="2223826" y="2557145"/>
            <a:ext cx="9003485" cy="368351"/>
            <a:chOff x="3166" y="4793"/>
            <a:chExt cx="5320" cy="676"/>
          </a:xfrm>
        </p:grpSpPr>
        <p:cxnSp>
          <p:nvCxnSpPr>
            <p:cNvPr id="6" name="直接箭头连接符 5"/>
            <p:cNvCxnSpPr>
              <a:endCxn id="7" idx="1"/>
            </p:cNvCxnSpPr>
            <p:nvPr/>
          </p:nvCxnSpPr>
          <p:spPr>
            <a:xfrm>
              <a:off x="3166" y="5115"/>
              <a:ext cx="2614" cy="16"/>
            </a:xfrm>
            <a:prstGeom prst="straightConnector1">
              <a:avLst/>
            </a:prstGeom>
            <a:ln w="28575" cmpd="sng">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780" y="4793"/>
              <a:ext cx="2706" cy="676"/>
            </a:xfrm>
            <a:prstGeom prst="rect">
              <a:avLst/>
            </a:prstGeom>
            <a:solidFill>
              <a:schemeClr val="bg1">
                <a:lumMod val="85000"/>
              </a:schemeClr>
            </a:solidFill>
          </p:spPr>
          <p:txBody>
            <a:bodyPr wrap="square" rtlCol="0">
              <a:spAutoFit/>
            </a:bodyPr>
            <a:lstStyle/>
            <a:p>
              <a:r>
                <a:rPr lang="zh-CN" altLang="en-US">
                  <a:sym typeface="+mn-ea"/>
                </a:rPr>
                <a:t>可以带来更多的客户和使客户产生消费习惯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认识餐饮客户流失预测</a:t>
            </a:r>
          </a:p>
        </p:txBody>
      </p:sp>
      <p:sp>
        <p:nvSpPr>
          <p:cNvPr id="2" name="内容占位符 1"/>
          <p:cNvSpPr>
            <a:spLocks noGrp="1"/>
          </p:cNvSpPr>
          <p:nvPr>
            <p:ph idx="1"/>
          </p:nvPr>
        </p:nvSpPr>
        <p:spPr>
          <a:xfrm>
            <a:off x="423545" y="958850"/>
            <a:ext cx="11107420" cy="5094605"/>
          </a:xfrm>
        </p:spPr>
        <p:txBody>
          <a:bodyPr/>
          <a:lstStyle/>
          <a:p>
            <a:r>
              <a:rPr lang="zh-CN" altLang="en-US">
                <a:sym typeface="+mn-ea"/>
              </a:rPr>
              <a:t>在餐饮行业中</a:t>
            </a:r>
          </a:p>
          <a:p>
            <a:pPr marL="720090" latinLnBrk="0">
              <a:spcBef>
                <a:spcPts val="0"/>
              </a:spcBef>
              <a:buFont typeface="Arial" panose="020B0604020202020204" pitchFamily="34" charset="0"/>
              <a:buChar char="•"/>
            </a:pPr>
            <a:r>
              <a:rPr lang="zh-CN" altLang="en-US">
                <a:sym typeface="+mn-ea"/>
              </a:rPr>
              <a:t>维护一个老客户的成本</a:t>
            </a:r>
            <a:r>
              <a:rPr lang="en-US" altLang="zh-CN">
                <a:sym typeface="+mn-ea"/>
              </a:rPr>
              <a:t> </a:t>
            </a:r>
            <a:r>
              <a:rPr lang="en-US" altLang="zh-CN" b="1">
                <a:solidFill>
                  <a:srgbClr val="FF0000"/>
                </a:solidFill>
                <a:sym typeface="+mn-ea"/>
              </a:rPr>
              <a:t>&lt; </a:t>
            </a:r>
            <a:r>
              <a:rPr lang="zh-CN" altLang="en-US">
                <a:sym typeface="+mn-ea"/>
              </a:rPr>
              <a:t>开发一个新的用户</a:t>
            </a:r>
          </a:p>
          <a:p>
            <a:r>
              <a:rPr lang="zh-CN" altLang="en-US">
                <a:sym typeface="+mn-ea"/>
              </a:rPr>
              <a:t>并且老用户在复购的同时无意间对企业进行了宣传，带动了新客户的产生，也减少了宣传的成本。</a:t>
            </a:r>
          </a:p>
          <a:p>
            <a:r>
              <a:rPr lang="zh-CN" altLang="en-US">
                <a:sym typeface="+mn-ea"/>
              </a:rPr>
              <a:t>可见一旦老客户流失，将对企业带来不小的损失，因此减少客户流失尤为重要。</a:t>
            </a:r>
            <a:endParaRPr lang="zh-CN" altLang="en-US"/>
          </a:p>
          <a:p>
            <a:endParaRPr lang="zh-CN" altLang="en-US"/>
          </a:p>
        </p:txBody>
      </p:sp>
      <p:pic>
        <p:nvPicPr>
          <p:cNvPr id="4" name="ECB019B1-382A-4266-B25C-5B523AA43C14-1" descr="wpp"/>
          <p:cNvPicPr>
            <a:picLocks noChangeAspect="1"/>
          </p:cNvPicPr>
          <p:nvPr/>
        </p:nvPicPr>
        <p:blipFill>
          <a:blip r:embed="rId2"/>
          <a:stretch>
            <a:fillRect/>
          </a:stretch>
        </p:blipFill>
        <p:spPr>
          <a:xfrm>
            <a:off x="795655" y="3224518"/>
            <a:ext cx="10362565" cy="1550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72*259"/>
  <p:tag name="TABLE_ENDDRAG_RECT" val="84*246*772*25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72*264"/>
  <p:tag name="TABLE_ENDDRAG_RECT" val="93*177*772*264"/>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72*344"/>
  <p:tag name="TABLE_ENDDRAG_RECT" val="84*125*772*344"/>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280"/>
  <p:tag name="TABLE_ENDDRAG_RECT" val="91*181*758*280"/>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280"/>
  <p:tag name="TABLE_ENDDRAG_RECT" val="91*181*758*280"/>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38*325"/>
  <p:tag name="TABLE_ENDDRAG_RECT" val="91*181*738*325"/>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280"/>
  <p:tag name="TABLE_ENDDRAG_RECT" val="91*181*758*280"/>
</p:tagLst>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xNTAxODE4Mzc1NDkiLAogICAiR3JvdXBJZCIgOiAiMzg5NTQ1NzUyIiwKICAgIkltYWdlIiA6ICJpVkJPUncwS0dnb0FBQUFOU1VoRVVnQUFBN1VBQUFDT0NBWUFBQUR1REMvR0FBQUFDWEJJV1hNQUFBc1RBQUFMRXdFQW1wd1lBQUFnQUVsRVFWUjRuTzNkZDFRVTUvNEc4QWZwQ3JaWVlsZGlpeG9GR3dvcUlDb2k5dGdTWW00c01TYTV1ZDZRZUdNMHhuaU5xWW90eGg0TGxxaFJRRVVSVVFLV1FEUlN4QklGc1FGS0w5S1hmWDkvOE51NU8reWlvSlJkZkQ3bnpEbnM3Q3c3N0Q3c3puZm1MUVpDQ0FFaUlpSWlJaUlpUFZTbnBuZUFpSWlJaUlpSTZGbXhxQ1VpSWlJaUlpSzl4YUtXaUlpSWlJaUk5QmFMV2lJaUlpSWlJdEpiTEdxSmlJaUlpSWhJYjdHb0pTSWlJaUlpSXIzRm9wYUlpSWlJaUlqMEZvdGFJaUlpSWlJaTBsc3Nhb21JaUlpSWlFaHZzYWdsSWlJaUlpSWl2Y1dpbG9pSWlJaUlpUFFXaTFvaUlpSWlJaUxTV3l4cWlZaUlpSWlJU0creHFDVWlJaUlpSWlLOXhhS1dpSWlJaUlpSTlCYUxXaUlpSWlJaUl0SmJMR3FKaUlpSWlJaEliN0dvSlNJaUlpSWlJcjNGb3BhSWlJaUlpSWowRm90YUlpSWlJaUlpMGxzc2FvbUlpSWlJaUVodnNhZ2xJaUlpSWlJaXZjV2lsb2lJaUlpSWlQUVdpMW9pSWlJaUlpTFNXeXhxaVlpSWlJaUlTRyt4cUNVaUlpSWlJaUs5eGFLV2lJaUlpSWlJOUJhTFdpSWlJaUlpSXRKYkxHcUppSWlJaUloSWI3R29KU0lpSWlJaUlyM0ZvcGFJaUlpSWlJajBGb3RhSWlJaUlpSWkwbHNzYW9tSWlJaUlpRWh2c2FnbElpSWlJaUlpdmNXaWxvaUlpSWlJaVBRV2kxb2lJaUlpSWlMU1d5eHFpWWlJaUlpSVNHK3hxQ1VpSWlJaUlpSzl4YUtXaUlpSWlJaUk5QmFMV2lJaUlpSWlJdEpiTEdxSmlJaUlpSWhJYjdHb0pTSWlJaUlpSXIzRm9wYUlpSWlJaUlqMEZvdGFJaUlpSWlJaTBsc3Nhb21JaUlpSWlFaHZzYWdsSWlJaUlpSWl2YVgzUmExQ29jRDI3ZHRoYjI4UEN3c0xHQmdZY0ttbXBWNjlldWpmdno4MmJ0eUlvcUtpbW81Q3BXTzJtSzJheGd3eWcxV05HV1BHcWhvenhveFZKZWFMK1pJSVBWWlVWQ1FtVEpnZ0FIQ3A0Y1haMlZrVUZoYldkQ1FxRGJPbE8wdHR5MVo1TVlPNnM5VFdEREpqdXJNd1kxeVlzWXBqdm5SbjBZVjg2WFZSKzhzdnZ3Z0FvbHUzYmlJNE9GaWtwYVVKcFZMSnBacVdqSXdNY2VIQ0JkR3ZYejhCUUh6NzdiYzFIWWxLdzJ3eFd6V05HV1FHcXhvenhveFZOV2FNR2F0S3pCZnpwYzVBQ0NHZ3ArenQ3WEhod2dVRUJ3ZGo4T0RCTmIwN0w2ekl5RWpZMk5pZ1o4K2VpSXlNck9uZHFSVE1sbTZvamRrcUwyWlFOOVRtRERKanVvRVpvNnBXV3pQR2ZPa0dYY21YWGhlMUZoWVd5TW5KUVZwYUdobzJiRmpUdS9QQ3lzN09Sb01HRFdCdWJvN2MzTnlhM3AxS3dXenBodHFZcmZKaUJuVkRiYzRnTTZZYm1ER3FhclUxWTh5WGJ0Q1ZmT2wxVVd0Z1lBQUFVQ3FWTmJ3blZLZE95WmhqZWh3bkdXWkxkOVMyYkpVWE02ZzdhbXNHbVRIZHdZeFJWYXVOR1dPK2RJY3U1RXZ2Uno4bUlpSWlJaUtpRnhlTFdpSWlJaUlpSXRKYkxHcUppSWlJaUloSWI3R29KU0lpSWlJaUlyM0ZvcGFJaUlpSWlJajBGb3RhSWlJaUlpSWkwbHNzYW9tSWlJaUlpRWh2c2FnbElpSWlJaUlpdmNXaWxvaUlpSWlJaVBRV2kxb2lJaUlpSWlMU1d5eHFpZlNZVXFtczZWMGdxakRtbHFvYU0wWkU5R0o1WVl2YXYvLytHMElJcmZmOThzc3ZLQ3dzQkFCY3YzNGREeDgrQkFEY3VYTkgyaVl4TVZIMm1LMWJ0Nks0dUxqY3o1K2RuWTJyVjY5cXJDOG9LTUNoUTRkazZ5NWZ2cXoxZDJqYi84VEVSQnc0Y0tEYyt3RUFIMy84TVpLVGt5djBHSG95THk4dmJONjh1VUtQMmJ4NU0zNzc3YmNLUFNZckt3dHo1ODZWTXFwTmRlY2tPVGtaV1ZsWnNuVUpDUWxJUzB1cjBQUFJzL1B5OGtKZVhoNEE0THZ2dm52cTlyTm56NFpDb1FBZ3owdHhjVEhPbmoyTHI3NzZDa1ZGUlZvZlcxdHlTOC92OU9uVFpYNFBmdm5sbDBoUFQ1ZHVMMSsrSENrcEtlWDZ2VldaTWFWU0NhVlNpZE9uVDhQTnpRMDNiOTdVMkM0ek03UE0zK0huNTRjVEowNVVhTitJaUtqeXZUQkZyUkFDNDhhTmc0T0RBNXljbk9EbzZJaEZpeGFoZi8vK2NISnlRdS9ldmZIU1N5L0J5Y2tKWGw1ZTBwZFV4NDRkTVhYcVZHUmtaRWpiT2prNW9VZVBIb2lPanBaKy81WXRXMkJvYUloRGh3NUoyenhwc2JHeHdjU0pFNUdUa3lQYnowMmJOcUZObXpaU1VRMEFiNy85TnBSS0pjTEN3bVRiWm1WbDRlT1BQMFpTVXBLMHJrV0xGZ2dKQ1VGVVZCUUFJRGc0R0E4ZVBOQjRQWDc0NFFka1oyY0RBTTZmUDQrbVRacys1eXRNNms2ZE9vV1JJMGZLMWtWRlJjbmU3eXRYcnNqdW56RmpCbng5ZldYcmlvdUxwZmRTbmVvZ3EySERockN6czhPK2ZmdWsrMG9mS0ZaM1RobzNiZ3gzZDNmRXhzWks2OWF1WFZ2bXlSbXFYTW5KeVZpeFlvV1V0WUtDZ3FjK0pqWTJGa1pHUmdDQWQ5NTVCNmRQbjRhUGp3OTI3TmlCK1BoNERCbzBTTXBCYmMwdGxjL1NwVXN4YU5BZ3JkOXJFeWRPeE1XTEY3VSs3dmp4NDJqWXNLRjArK0RCZzJqVXFCR1dMVnVHSFR0MnlMYXRyb3dWRlJYaHRkZGV3NHdaTTNEMTZsVnMzcndadi96eWk4YmZaV3RySzUzMEtXM0xsaTB3TXpPVHJidDQ4U0lMWFNLaWFtWWd5cnBjcVFjTURBd0FWS3laMFY5Ly9RVXpNek5jdlhvVlU2Wk1nUkFDQmdZRytQbm5uL0hhYTY5aDhPREJ5TXZMZzdtNXVmU1lrSkFRMk5yYVlzeVlNUWdJQ0FBQU9EazVJU2dvQ0tkT25jS3dZY013YXRRb25EaHhBb1dGaFZBb0ZLaGJ0MjZaK3pCNDhHQ2NQWHRXWTcyM3R6ZTZkZXVHTGwyNllObXlaZWpidHk5Y1hWM2g1T1NFZi8vNzM3aHc0UUtXTFZzR0V4TVQ2VEcvL2ZZYjd0eTVnNFlORzJMYnRtMHdNelBEclZ1MzBLbFRKMm1iWHIxNllkV3FWZExybFo2ZWpyRmp4eUk0T0JoMTZ0VEJ3SUVEOGNjZmZ3QW9PYmcxTmpaRzI3WnR5LzJhQWtDZE9pWG5SL1E0VGpJVnpkYmF0V3ZoN2UwdDNZNk9qa2FQSGoxazIwUkVSR0RLbENuWXRHa1RBT0RUVHovRlgzLzlCYUNrOERBMU5kWDR2WThmUDBaeWNqS3VYcjJLZXZYcVNldTdkdTJLRmkxYVNMZFZPVlk5OTk5Ly80M0dqUnRMOTFkM1R2YnMyWVAyN2R2RDN0NGV0Mi9mUm5SME5NYU9IWXVzckN4czNib1ZIaDRlNVhoVlM5UzJiSlhYczN5K0FjQ1NKVXZRcTFjdlRKdzRFVUJKOFZDM2JsMjR1Ym1WK1poaHc0Wmh6NTQ5YU5Tb0VZWU5HNGFRa0pBeXQ2M051UzFMYmMzZ3MyYXNMT3F2ZFduMjl2WTRjK1lNOHZMeTBMQmhROWpiMitQOCtmTW9LaXJDeElrVGNmVG9VV25iNnNxWVVxbUVzN016Z29LQ2tKQ1FnSVlORzZLNHVCalhyMS9IdW5YcjRPWGxCU0VFcGsyYmh2Mzc5ME9oVUdETW1ESEl6OCtYSGg4ZUhvNCtmZnBvN0YrelpzM2c1ZVVsKzc1K0VtYU1xbHB0ekJqenBUdDBJVjlHTmZiTU5hUlJvMFlZTldxVTlNVTdlZkprcEthbUlpRWhBUzFidGdRQTNMcDFDN0d4c1VoTlRVWGR1blV4Wk1nUUFQOTd3eFl2WGl6OXZpKysrQUlEQnc2VWJwdVltTURFeEFUWHIxL0hxNisrS3EyL2V2VXF1bmZ2WHVaK2JkMjZGZDdlM2hnNWNpUXVYNzZNVjE5OUZlN3U3cmgzN3g3UzB0TFF0V3RYakJzM0R2djM3OGZVcVZPbHgwMmFOQWtLaFFLM2J0M0M3Tm16c1cvZlB0eThlUk9mZmZZWkVoTVQwYUZEQjQzbk9uWHFGQjQ5ZWdSbloyY0FKVTJzblp5Y0FBQVBIejZFdGJXMTdPdzJQZDNzMmJNeGQrNWNtSmlZNE5TcFU3aDI3UnJtelp1SFhidDJ3ZFhWVmVOSzBjT0hEeEVXRmlhZDNCZzdkaXcrK3VnakRCOCtIRURKd1hmNzl1MnhaY3NXT0RvNnlnN2FBTURJeUFoQlFVRmE5NlZ2Mzc2eXdnQ28rcHdrSlNYaDlkZGZsNjcyYWJOcTFTb1VGUlhCeE1RRXc0Y1B4MnV2dlZibXR2UnNIajU4aUpzM2IyTHAwcVhTdWdrVEptRGt5SkhvMXEyYjdIMFdRbURpeEluSXlNaEFaR1FraGc4ZmpvOCsrdWlKNzJGdHl5MVZYRkZSRVZ4ZFhhRlFLS1FEU3BWcjE2N0pidCsrZlJ0dnZmVVdURTFOY2ZYcVZmVHIxdzhEQmd6QTVzMmJwWndaR3h2am4vLzhKL3o4L09EbTVsYXRHVlBmLzJiTm1tSHExS2xZc21RSmdvS0NNSDc4ZUFBbFhTZmF0R2tqL1c3MUs3QzdkKzlHUmtZRy92blBmOHFlcC9TSkZ5SWlxbm92WEZGclpXV0ZsU3RYb203ZHVyaDE2eFl5TXpPbEw4Q2NuQnpVcTFjUGpvNk9NRFUxUmRPbVRURjI3Rmg0ZVhraEppWkcraDNuejUrWGZtN2N1REVzTEN3MG5tZldyRm15czh0SlNVbGErOUNxVEpreUJYWjJkdWpXclJzQTROS2xTd2dJQ0lDRmhRWE16YzNScFVzWEtKVktiTml3QVVPSERrVm1aaWIyNzkrUHp6NzdEUGZ1M1VOK2ZqNSsrdWtuQ0NId3hodHZJQzR1RHNIQndiaDU4eVk4UFQxbHp4VVNFb0tMRnkraVFZTUdBSUFoUTRhVWVSQkE1YU82TXArWGw0Y3RXN1pnejU0OUFJRHQyN2ZEM2QxZFkzdFRVMVBzM2JzWEFMQnIxeTZFaFlVaE96c2IzM3p6RFlDU2Z0UUxGeTdFWjU5OXB2WDVWQ2RZbmlZbUpxWmFjdEtzV1RPY1BYc1dnd1lOZ3JHeE1ZQ1NackErUGo3bzJMRWo5dXpaQTNkM2QzVHExQW1YTDErR3BhVmx1ZmFmeWs4SWdjV0xGMlBseXBXeTlVWkdSdmo0NDQ4eGVQQmcvUGpqajVnNmRTcnExS2tEQXdNRGVIdDdJeWtwQ2FOSGo4YWZmLzRKQU5pL2Y3L0c3MDVQVDhmdDI3ZGhaV1ZWcTNKTEZXZHNiSXpBd0VDdDl3MGNPQkJLcFZKNm42MnNySEQ2OUdtWW01dExMWlJPbkRpQm8wZVBJajA5SGIvOTloc3lNek9SbEpRa1hWMnRyczlHb09ScWIzcDZPbGF2WG8xR2pScGg3dHk1OFBYMXhmMzc5ekZyMWl5RWhZVWhORFFVMXRiV0dvOTk5T2dSL1AzOTBieDVjK21rQ1FEazV1WWlLaW9LVVZGUkxHeUppS3JSQzFQVWhvZUg0NTEzM2tIanhvMFJFUkdCWHIxNklUMDlIYzJiTjVlMmNYWjJSa2hJaUhUMjF0allHRys5OVJaeWNuS1FuSndzclRjeU1pcHowQlFWWTJOajJZR1UrdFZjYmVyWHI0L0preWRqL3Z6NUFJRHZ2LzllS296NjlPa0ROemMzQ0NIUW9FRUR4TWZIdzlyYUdqazVPVGh6NWd3U0V4UHg5dHR2WThPR0RiQ3hzY0dEQncvUXVuVnJUSmt5QmYvOTczOVJXRmdvTllIS3pNekVuRGx6cEFPKzFOUlV2UFRTUzdKOXVYejVNa3hOVFo5NFpaazBLUlFLakI0OUdwNmVubEpoQndDR2hvWUFnTURBUUF3Yk5neEFTWXVCUm8wYUlTZ29DTUhCd1FnUEQ4ZXBVNmN3ZGVwVXJGaXhBczdPenZqUGYvNVQ1bk05ZnZ4WWRpQ2xUdFdYRUNqcEUxNmRPYkd3c0lDL3Z6K0FraWI2SFR0MkJBRDgvUFBQY0hkM2g1V1ZGUXZhS3JKaHd3YTBhdFZLNjBtVTY5ZXZ3OTNkSFRObnpzVDY5ZXR4NnRRcHFZdkZ1WFBuRUJjWGg3Q3dNTmphMmdLQUxGc1JFUkd3dHJaRzI3WnRzWDM3OWxxWld5cS9GU3RXd01mSFIvWVpCNVEwLzd0MjdScUtpb3BrSjNUVnUvSmtaR1NnU1pNbTZOZXZIOWF1WFl0Smt5WUJLUGxzVkYxWnI2N1BSaFUzTnplTUd6Y09IVHAwd0pVclY5QzJiVnQ4L3Zubk1ESXlRa0pDQW1KalkvSEJCeC9JSGxOY1hJeWhRNGZDMzk5ZnVvcXJHbFR0MXExYmNITnprMXArRVJGUjlYaGhpbG9iR3h0RVJrWUNLRGxnVzdac0dlclZxNGVGQ3hjQ0tQbENOalkyMXVqLzR1N3Vqai8vL0JPdnZQS0sxRTY4WHIxNnlNakllT0x6VmVSc3NVcG1aaVoyN3R3Sm9LU1pYTy9ldlpHWGx3ZExTMHY0K2ZuaCtQSGpHRFpzbUxTUGl4Y3ZSbDVlSGc0ZE9nUURBd05jdm53WnExYXR3b3daTTdCdDJ6Yk1uRGtUbXpadGt2MU5iNy85TnRMVDA2VkNLenM3R3c4ZlBrVC8vdjJsWmx3NU9Ubm8wS0VEOXU3ZEsyMUhUL2Zqano4aUt5c0x4c2JHNk51M0x5d3RMUkVSRVNFZFlHVm1abUxUcGszbzE2OGZnSkppSVNzckM5dTJiUU1BMk5yYXd0YldGZ01HRE1EYXRXczFtdmFwTXpFeEtmUHEwK3paczJXM3F6TW5kKzdja2Y1ZTlkWU5xa0wyV2Y0djZPbENRME14ZlBod1dGbFo0Y3N2djhTbFM1Zmc1ZVdGZGV2V0FRQkdqUnFGcjc3NkNqTm16RURUcGsxbGhZYS92ejllZWVVVi9QampqM2p2dmZjQVFKWXRSMGRIMmUzYW1Gc3F2MDgvL1JTZmZ2cXB4bm9uSnllRWg0Y2pMaTRPRFJvMGtLNjhwcVdsd2NmSEIzZnYzb1cvdno4bVQ1NE1vT1JrbjZvUVhMaHdJYnk5dmRHcVZTc0ExWmN4UzB0TExGKytITzNhdFlPVmxaWFUvMVo5NEtyWTJGaDg5ZFZYc21iTEsxYXNnRUtoa0FwYWxibHo1eUk2T2hwR1JrYkl5TWlRRFl4RlJFUlY2NFVwYWt2cjFxMGJHamR1TEhVdXo4N08xdWlib3hJWUdJalBQLzhjUWdoa1pHU2daY3VXeU1qSWVPSVVQcy9TYWIxcjE2NVNzeTVWWVdCa1pJUS8vdmdEYVdscFdMRmlCWm8zYnk0TlNtRnVibzYxYTlkS1YyWk1UVTFScjE0OXBLZW53OUxTRWlrcEtScDkxRXFQSVBuVFR6K2hVYU5HS0Nnb3dNeVpNeXU4ejFUQ3k4c0xGaFlXYU5pd0licDE2NFpMbHk0QitOK0FZdHBZVzF2RDJ0b2FDb1VDNTgrZlIzSnlNaTVkdW9UZzRHQU1IVG9ValJzM1JwOCtmZEN1WFR2WTJkbWhTNWN1QUVxYXZUVnIxcXpNZmRtNmRhdnNkblhtcEVPSERsS2ZNL1dySlU4NkNLWG5OMkRBQU5udFM1Y3V3YzdPVHJxZGxaVUZDd3NMamNITDh2UHpZVzV1RGdzTEMzejk5ZGU0Y3VYS1V6KzdhbU51NmVteXNyTGc3T3lNZXZYcWFmMS92bno1TW1iTm1vV3NyQ3owN05rVDI3WnR3OFdMRnpGdjNqeXBjSncyYlpxMGZhZE9uYkI3OTI3czNMa1RKMDZja0YxUnI2Nk1xYlJyMTA3Nm5DNDkySlc5dmIwc1ozdjM3b1dMaXd0T25EaUJ5NWN2NDVOUFBwSHVTMHhNbFByK2hvZUhJemc0R0wxNjlYcmk2MG8xNy9IangxcTdrZW1Db3FJaUdCb2E4b1F3VlJuMUxpUDY3b1V0YXRWSFB3Ukt2Z3hWZy9tb2l0WDc5Ky9qMEtGRGlJbUprYjdFbzZLaTBMTm5UN1J1M1JwQ2lES255MUFxbGJLRCtxYzFWd2FBbXpkdlNvK0ppSWdBVUhJMlc2RlFJRGc0R01lT0haUDZic2JIeDJQejVzMElDUW5CWjU5OWhvS0NBdFN2WDEvcjc4M096aTZ6eWVmaHc0ZHg5T2hSSERod0FKR1JrZndDZmdZNU9UbHdkSFJFbXpadGNPVElrWEkvTGlFaEFlYm01cGd6WjQ0MDFjVDY5ZXNCbEx6dmZuNStBRXI2Y0wvMTFsdlM0d0lDQXVEaTRsS3U1Nmp1bk1URnhXbTlVbHViUmx2VUIvNysvdGk5ZTdkMFc5dWdQa0JKRVRodjNqek1tVE1IWGJ0MlJkZXVYYVVNcXBSKzcycGpidW5wNnRldkwwM1hFeHdjalByMTY4UEd4a2E2ZitEQWdSb244R3h0YlhIdTNEa1lHUm5ocTYrK2t0M1hxVk1uckZtekJyLy8vanZxMTY4dnU3SlpIUmxUZCt2V0xlbHo2OXExYTdMdmJ2VldXVmV1WElHOXZUM2F0V3NIb0tUNFBuNzh1TlR5UWR0clFNL240c1dMdUh2M3J0UlUvV2syYnR5STZkT25vMTY5ZW5qMDZCSDI3ZHVIZi8vNzMwOTh6SVFKRS9EdHQ5K2liOSsrQUVwYVZhbTZNRHlMSFR0MjRLMjMzcElHUTd0Mzc1NDA0dnFkTzNmUXZuMTcyYnFZbUJpcHEwNXBodzhmeHJsejU2UldOOENUUC9Pb1ltSmlZbkRyMWkyNHVycVdhM3NoQkpLU2ttUmRGNEgvdmEvcWxpNWRpbG16WnFGMTY5WUFTdWJidHJhMlJ2LysvY3Y4M2FydjI2Q2dJSGg2ZW1MVnFsWG8zTG16YkxzbjVYUHo1czFvM0xoeHVmOWZnSklUbGdzV0xNQlhYMzJGbDE5K3VkeVAwMFV2YkZHcm9ocklJU1FrQk8zYnQwZE9UbzcwcGRpbVRSdDA2TkJCbXUvUjI5c2JDeGN1eEpRcFUyQnBhUWtqSXlPOC8vNzdXbit2cWxtVnlrOC8vZlRVZmVuY3ViUEdsVm9EQXdNWUd4dGp3b1FKQUlEUm8wZmoxMTkvUmF0V3JUQjgrSEJwanNiSXlFanBBN20weVpNbnc4L1BUNk9wM1MrLy9JSkpreWFoWHIxNm1ENTlPdDU0NHcyc1dyVksrZ2VrOHFsWHIxNlpWL25WRlJjWEl6RXhFYTFidDhiOSsvZlJyRmt6bUpxYUlqazVHYi8vL3J2RzlrT0dESkZOYzZHeWUvZHVlSGw1bFd2ZnFqc25aVjJwTGM5Y3FWUTUvdnp6VC9UczJWTldCSloxVXFGSmt5YXdzcktTVHVSZHUzWk51dXFsN2JHMU5iZFVNWFoyZHVqWnN5ZjgvUHhnWldYMXhHMjFqYWE5ZS9kdVpHVmxvVW1USm9pTGkwT3ZYcjNnNStjSGQzZjNhc3VZdXE1ZHU4cXUxS29YcG9NSEQ1WitWaCt4WGZWL29kNlVueXBIZkh5ODFCUzlYNzkrZVAvOTl6RisvSGdwUzQ4ZlA0YTV1Ym5XN2dPTkdqWENybDI3OFA3NzcrUFFvVU1ZUDM0OGxFb2xqaDQ5aW5IanhtbHNIeFFVaE5EUVVHazhFNkJrRElLUWtCQ05Za0pkY1hFeHZ2bm1Hd1FHQnFKT25UcTRlUEdpMUxVSUFGNSsrV1ZwcnZxK2ZmdWllL2Z1RUVMZzZ0V3J1SHYzTG5yMzdpM2xLVEl5RXV2WHI4Y2JiN3loOFR3Ly8veXpySjk0Zm40KzZ0U3BnN05uejlhYXEyczFxV1BIanBnelp3N016YzNoNk9pb2NmK2hRNGVrNC9lTWpBeTgvdnJyQ0FvSzBtalJsSk9USXcyMnFCSVlHSWd2di93U1FFbGVmSDE5OFk5Ly9BTkF5ZmQwNmVLMnFLZ0lOalkyNk51M0wvcjA2WVBObXpkajNicDFDQXNMazIyWG1KZ29kWE80Y3VXSzdITnB4b3dabURsenBxeW9MUzR1eHRXclY5R3paMC9aNzFFVngrcHplbi84OGNjQVN1YjBidEtreVZOZlAxM3p3aGUxUC8vOE03S3pzN0ZseXhiNCtQakEwOU5UT2dzTGxMeXhxaSt0eTVjdm8wMmJOckN6czhPbm4zNktjZVBHU2YyRFNsUE5aNnVpUHVSL1dVMHhWZjhrZVhsNVVoRmdZR0FnellrSGxKekJQblBtRE1hT0hTdjFYUUpLemd3dVdMQUF3UCsrYkEwTURGQlFVSUNrcENTRWhZWEptaVA2K2ZuaC92MzdXTEprQ1lDU0E0OGZmdmdCRXlaTXdKSWxTekI2OU9pbnZYUlVocmx6NStMdnYvOEdBRm1mMnBTVUZCUVhGK1BpeFl1eXZsaGxGUnphdnJBT0h6Nk1LVk9tUExHSlhXbTZrSk12dnZoQzlweFVOUklURTdGcjF5NTRlbm9pUHo4ZlJrWkdpSXVMazgzYnFVNDFPSStxSmNtK2Zmdnc3cnZ2eXJaUjcyYnhvdVdXdERNMk5zYThlZk5rVjR2SzZvNmpPbkFxS2lwQ2Ftb3FUcHc0Z2Q2OWUrT3R0OTVDUWtJQ0prNmNpSVVMRnlJa0pBVHU3dTdWbXJHblBROVE5dCtsVkNwbHpmYksweHFMbmk0eE1SRXVMaTRhMCtDcG1uV3J0dW5ldlR2Mjd0MExVMU5UckZ1M0RnY1BIcFJhdGdHUXVtc2RQSGdRQ29VQ2FXbHBzTEt5a2hVQWVYbDUrUHp6ei9IOTk5OUxnNEdkTzNjT216ZHYxaWhvaFJDWU9uVXFrcEtTa0pLU0FoTVRFN3o3N3JzSURnNUdhbW9xZHUvZWpYbno1bW45bTNyMjdDbTdZRkczYmwzMDZORkRPbmt5ZE9oUXJWZldqaHc1Z3ZyMTYyUFRwazNvMnJVckFHREJnZ1hvMTY4ZkM5cG5WRmhZaUtGRGg4b0d1cnR3NFFJKy92aGpxYVdJRUFKZHUzYkZ4bzBiTVdiTUdMaTZ1c0xOelEzaDRlRUFTazZFcUFwYjFmdWdiWEM2T25YcUlDTWpBNDBhTmNLK2ZmdHc3OTQ5akJ3NUVrSUlYTHAwQ2FHaG9iSXVRVVpHUm1qV3JCbDI3dHdwelp1OWFORWlyZk5tcTA3dzdOeTVVK3VjM3VyN1U5YWMzcmEydGhwemVxdGFHMnFiTjE0ZnZGQkY3ZlhyMTNIbzBDSFpWYVBvNkdnc1c3WU1hOWV1UllzV0xmREZGMTlnOHVUSmVQandJZjd6bi8rZ1pjdVdNRFEwaEwrL1AxSlRVNlgrTS8vNjE3K3dZOGNPSkNVbFlmZnUzUnBYNmtyM3p5Z3NMTVNPSFR0dzRzU0pNczkrcUw0OHQyelpndHpjWEduOXl5Ky9qTDU5KzBJSWdheXNMT20rVHAwNklUOC9IM3YyN01GNzc3MG5OV1ZSL1pOTm5EZ1JycTZ1YU5HaWhmVFBtcGFXaHNPSEQ2TmR1M2JTQVorS2F2Q1VNV1BHNE9lZmY4YldyVnM1Z21NRkdSb2E0dnZ2djRlRmhVVzVCNkVwM1ZSZHBmUkJVbUppSW5KeWNqQnIxcXdLN1ZOMTVxU2dvQUFGQlFYWXNHRURNak16QVpRMGZVMU1URVN2WHIzZzRPQlFvWDJuOGdzSkNVRnNiQ3hXcjE0Tkl5TWo1T1Rrd05QVEU1NmVudkR4OFhuaVl3c0xDNUdVbEFRek16T05LNkxsN1dLaG9vKzVwWXFiTzNjdTh2UHpzWFhyVm16Y3VGRTI0ckc2cTFldndzUERBMjNidHNWTEw3MGtheTdjc21WTEhEdDJEQjRlSHZEejg4UHExYXRsVno2ck9tTXE2azJPemN6TVpNK1psSlNrOVRGMTZ0UkJjWEV4akl5TTRPL3ZqeVZMbHNpYVk5T3pPWFRvRUR3OFBMVDJnYy9OelVYZHVuV3hldlZxMk5qWVNOK3hIMzMwRWRMVDB4RVVGQ1FkN0tlbXBrcWZHVWxKU2ZEeTh0SzQwdjdGRjEvQTA5TVRDb1VDdi8vK08yeHRiYkYwNlZMOCt1dXZHczl0WUdDQUF3Y09BSkNQbFdGcmF3c2pJeU1ZR2hyQ3g4ZEhhcDc2MTE5L1NWbldWb0FhR2hvaVB6OGZ4c2JHeU0zTjFSaE5QRDA5SFQ0K1BqaDA2QkMyYk5rQ3BWS0pHemR1d05EUUVLKy8vbnFGWDFjcXNYZnZYc3lZTVFQVHAwOUhURXdNdW5YcmhvS0NBZ1FGQlVsWDFuLzU1UmZjdjM5ZmF1WmRlZ0JaMVlVcE56YzNMRm15UkdOTWkwV0xGdUhDaFF1SWlvckMrUEhqOGVHSEh5SWtKQVNYTDE5R1FVRUJqaDA3QmdjSEI2azdZZW5mQzVSdjN1enFuamRlTHdnOUJrQUFFRXFsc3R6TDZkT254Zm56NTBWT1RvNDRmdnk0T0hMa2lDZ3FLcEp0azVLU0lvNGNPU0xkVGtwS0VnOGVQQ2p6ZDE2K2ZGa2tKU1dWNi9tUEhUc203dCsvci9XK3hNUkVvVlFxaFVLaEtQZnZ5OHZMRXdVRkJiSjFwZjhlOVczLyt1dXZwLzdPN094c2taQ1FVS0hYVmZWZTZJTUZDeFlJWDE5ZmtadWJXK1kyejVJdDFXdFgwY2VjUG4xYTYvcExseTdKYnVmbTVsYjRkMWQzVGlJaUlvUlNxUlE1T1RraUxpNU9kdCtWSzFjMDlxRzJaYXU4RmkxYVZLa1p6TS9QRjhuSnlWcnZlL1RvMFZNZi84a25uNGl6Wjg4S2hVS2hjZC9xMWF0cmZXNXJXd2JmZSs4OWNmTGtTWkdmbi8vRTdaNzFjNjcwRWhFUklWSlRVOHU4UHprNXVjejNUYldrcHFacWJGTWRHVk1xbFdMYnRtMWwzbmZtekJtdDZ4OCtmQ2k3blpTVXBQWC9oeG1yV01aT25Ub2xUcDQ4S1J3Y0hEU1dGaTFhaU9QSGoydDlYR1ptcHNqUHo1ZHUyOXZiYTd5UDZzZGVzYkd4c3MvR0pVdVdpREZqeHBUNWZxc3ZEZzRPR2orbnBhVnB2VitwVklyV3JWdkwvZzZsVWltR0RoMHFNakl5eEt4WnM4U1hYMzRwMjE2aFVJZ2RPM1pJdVM0dUxoYXVycTVpM0xoeHo1VnpmY3BZVmVWcndZSUY0dmJ0MjBLcFZBb1BEdy94M1hmZmlhU2tKTkd4WTBlUmw1Y25sRXFsdUhidG10YjNQRDQrWHFTa3BBaG5aMmVoVkNwRi8vNzlwY3lWZnMvVjF3VUVCSWlYWDM1Wk9EZzRpQ1pObW9qQmd3Y0xCd2NIMGFCQkEzSHo1azFaaG52MjdDazhQVDNGOXUzYnhjbVRKOFhTcFV2RjdObXpSVkpTa3Zqamp6L0VxbFdyeEs1ZHU0UlNXZktaZWZmdVhhRlVLc1dPSFR0RTA2Wk5aVG16dExRVTMzNzdiWm12Ulk4ZVBjcThyM2Z2M25xWkw0UC9ENFZlVXAzVlVEN0RTTU5VdVZSbkl2VWhUcTFhdFpJR0lwa3dZUUltVFpvRVoyZG5XUjlFWmt0MzZGTzJ5c3ZLeWdweGNYRXdOemZIMkxGak1YbnlaQXdmUHB3WjFGSDZsa0ZWZGl3dExmSDY2NjlqMHFSSldzL1VNMk82Z3huN0g2VlNpZno4ZkkwcldTcVBIajJTQnVvcExDeUVxNnNyaW91TGtaV1ZKWFZaQ0E4UGg0Mk5qZFI5eTh6TURNN096bEpYR0hYNStmbFlzR0FCVWxKUzBMcDFhM3o0NFljYTB6V3BVNzlTNit6c2pOT25UOFBlM2g3YnQyOUg1ODZkTldZOUdEbHlwR3orOXFDZ0lMUnMyVklhdnlBM054ZXVycTRhZzZrQkpWMllObS9lakFFREJxQk9uVG80ZHV3WW5KMmQ0ZXpzakE0ZE9sUm9aZ0Y5eWxoVjV1dkdqUnVvVjY4ZUdqWnNpTjI3ZDJQNDhPR1lQMzgrdkwyOU5iYU5qbzdHOU9uVGNlZk9IZENyUTVzQUFCMWhTVVJCVkhUdjNoM1RwMC9Id1lNSEVSZ1lpRDU5K2toTmZ4MGNIQkFjSEN4N3JMMjlQYjc1NWh0MDZ0UUpiNy85TmdJREErSGs1SVF6Wjg3QXdNQUFqbzZPc2pFRHNyT3o4ZDEzMzJIMjdOblN2Tm1YTDErR3U3czdqSXlNRUJVVmhhMWJ0MkxseXBXeUsvdEJRVUhZdlhzM2xpMWJKcHZUR3lpNWFseFdScXlzckdUZExkVWxKQ1JJM2VqS1N4Znl4YUtXS29VdWhMbThWRVd0T21Oalk3aTV1V0hLbENsd2NYR1JwcGRndG1xZVBtV3J2RlJGclRyMURBNGZQbHpxVThZTTFqeDl5NkMyZzVpNmRldGkvUGp4c3BONC9BN1ZIY3hZaWErLy9ocW5UNTh1OC82Q2dnS0VoNGRqOCtiTm1ENTl1dXcrVDA5UDlPalJBeU5Hak1EZ3dZTng5dXhaYk5pd0FlM2F0WU9MaXd2aTQrT2xKc2txc2JHeE9IbnlKS1pNbVlJbVRacGd6NTQ5K09TVFQ5Q2hRd2M0T3p1amUvZnVtREJoQXN6TXpLVEhxQmV0dzRjUHg2bFRwekJvMENDY08zZE80MzRBMGp6SUtrRkJRVkloTldMRUNIenl5U2ZvMDZjUDNuenpUZWx2OVBmM1IxaFlHRHAzN2d3WEZ4ZE1tellOd2NIQktDd3N4TTZkTytIajQ0TzR1RGhzM0xnUlE0WU1LZGRycTA4WnE4clBzS0tpSXJpNXVjSER3d01qUjQ3RStmUG5jZkRnUWF4ZXZick14Mmc3a2RHdlh6OXBSSGhWM2dEZzRNR0RPSG55Sk1MQ3duRGx5aFVBUVBQbXpkR3RXemZaS1B3UkVSRklUMC9YZUs3UzgyYXJpNDJOUlVSRWhOUTBPQ0lpQW5mdjNwVUdRYnR4NHdhbVRwMHF6ZWxkVnJjUW9HU0F2QnMzYm1pOWIvYnMyV1ZPZ1ZZV25jaFh0VjhicmtTb3BLWlQrclk4VHhPbnFscFU3NFdQajQvMGMyMVlhdnAxNVZKN3M4VU02cytpZWk5V3IxNWQ0M21vak1YUzBsS3NXN2VPR2RPaFJmVmVDQ0ZxUmM2ZU5XTjVlWG1pdUxoWUtKVks4Y0VISDBoTlFYdjE2cVYxKzJ2WHJnazdPenZoNE9BZ3JLeXNCQURoNE9BZzJyWnRLeHdjSEVTZlBuMkVnNE9Ec0xhMkZqMTc5cFM2YWVUbDVZbWdvQ0N0elp5Yk4yOHUzbjMzWGRHK2ZYdHg5T2hSamVkVU5TdTlmZnUyY0hKeUVrcWxVdGpaMlduY3IxcEdqaHlwY2QvUW9VUEYwYU5IUlZaV2xoZzhlTENzQ2YyYU5XdEVTRWlJY0hGeEVRNE9EcUp2Mzc2eUpzeXRXN2NXNTg2ZGUrYU12Y2o1VWkxUlVWSFNlN3Q5KzNaWk41czdkKzVvZEVsUWYwK0hEQmtpa3BLU2hLdXJxNWcrZmJwNDhPQ0JHRHQyckhSL1VGQ1F5TXJLa2oxbTVjcVZJakV4VWZ6akgvK1ExaDg1Y2tUS3V2b3lhTkFnNldkYlcxdlpmUU1IRHRUNjl4UVdGb3Fnb0NCeDRNQUJVVkJRSUFJQ0FzVEFnUU9GbTV1YitQTExMOFcyYmR2RTlldlhwZTBURXhObHoxUFpuMkUxVmhmVzZMTS9KMTM0UXM3S3loTEhqaDJUclFzSUNDaFhQemFsVWlrMmJ0d29EaHc0VUtIblRFdExFM1Btektsd3Y3Q3FYSFFoek9YVnNtVkxqUTlJSXlNajRlRGdJRHc5UGNYRGh3K2ZPVnMvL2ZTVDFDL0QyOXRiK3JrOFMwUkVoRmkzYmwyNXR2M3p6ejlGWVdIaE03OWZ4NDRkRStmUG4zL3Fkc0hCd2VMV3JWdXlkWHYzN24xcS96ajFaZEdpUmMvVTExZ2ZzMVZlSFRwMGVHSUdFeElTZE9MenJhemw2dFdyVDd6L2h4OStFQmtaR2RKdDlTL1RKMlc2cHYrdTJwSkJiUWVCWm1abVlzU0lFV0xEaGcwaUxTMU50bDExdnBZWExsd1EvdjcrVDkzdWViOWJUNTgrWGE3UFNOVTRBT3BMZm42K21ENTl1c2pNekdUR3lsQWRHWE56YzVQNjFKY3Vha05DUWpTMkh6cDBxTllpZGV6WXNiTHZyRHQzN29qZzRHQ2hVQ2kwOW9XMHRiWFYyays3c0xCUW5EcDFTblR2M2wxczM3NWRQSHo0VUF3Wk1rUVVGaGFLZnYzNlNkdXBGeDRaR1JuaXpUZmZsRzZyRjdYWjJkbmkzWGZmTGJQZlkycHFxaWd1TGhicjFxMlQvUys4OGNZYklpc3JxMVpuckNyeWxadWJLd1lPSENpR0RCa2l5MGZyMXEyRmpZMk5iTjJJRVNOa256VU9EZzRpTWpKU1JFZEhpOERBUUxGMzcxNnhZc1VLV1g0ZVAzNHNlNzdTMmZyNjY2OUZZR0NnYkwxNlgyelYwcng1YzFtL1dQWDlldlhWVjJYYlBuandRS1NtcG9yWFgzOWRJL2VEQmcwU0FJU2JtNXR3ZG5hV2pVK3hjK2RPc1d6WnNscjNHYVlmNlM2RExoejAvZm5ubnhyQnNMT3pFd0VCQVZxM2o0eU1sTjB1S0NnUTd1N3VzblZGUlVWYXYyalQwOU9sbjNmczJDRldybHdwM1M3dndGSlZ0ZWhDbU10TFZkU2FtcG9LRnhjWHNXSERCcEdhbWlyYjVsbXoxYmR2WCtsS3VxMnRyWFJRNU8vdkwrYk1tYU54bGIzMGlZblJvMGZMQ3VHQ2dnSlpjYUJhbkp5Y1JHeHNySFQ3NHNXTDBzL0Z4Y1hpMUtsVHN1MUxEeUtVbFpVbE83UDg2TkVqY2Zic1dkazJoWVdGWXZEZ3dlTFdyVnNpUFQxZFJFUkVpTkRRVURGNThtUlJVRkFnRkFxRmJGQ05uSndjalordlg3OHUzbjc3YldsOVZGUlVyYzVXZWFtS1dsTlRVekZzMkRDeGZ2MzZTc3RnZFN5MnRyYXlMMDg3T3p1Tmc0TDE2OWRMMjZ1dXBEeHBzYlMwMURwQWh5NHMrcFpCMWY3V3JWdFh1TG01aVY5KytVVmtaV1dWdVYxMXZwYkZ4Y1hTMVMzVmN2cjBhWTJEdTRwK3Q1WmVBZ01EaGFPajQxTzNXNzE2dGV5N1ZLa3NhUTAxWU1BQVp1d0pxanBqcWFtcFlzS0VDZEx0MGtXdHRvRnNoZzBicHJFdU56ZFhqQmd4b3N6bkthdW8xWmJid1lNSGk5V3JWOHNLM3VEZ1lISDY5R254ejMvK1UremN1VlBjdlh0WEdyeEhxU3k1YXZmenp6OXJQSitqbzZNb0xpNFdRNGNPRlNkT25DaHovM0p6YzhXWU1XTmtSYm42bGQvYW1ySHErZ3dyS0NnUXZYdjNGa2VQSHRWNkVpd3lNbExNbno5ZmZQamhoeUltSmtaNmpMT3pzMGhKU1pIbHAvVEFkdXIzM2JselJ6b1dVbCt2TFp2cTk1Zk9vdm9BYUhmdjNwV09GNGNNR2FMMTd5dnJhdXp3NGNNMUJydDcza1VYOHZWQ1RlbFQyU0lpSWhBWEZ3Y1BEdytjUFhzVzl2YjJ1SGZ2SGpwMzdveGh3NFlCS0puT29IdjM3dEpqT0tkVXpSczFhaFJzYlcweGJkbzBqYW1YbmxmOSt2V1JsNWNIQURBeE1VRjhmRHpXckZrRFEwTkR6SjQ5RzJscGFiSXBuZHpkM1dWOVFZUVEwckR5QUpDY25Bd0hCd2VzWDc5ZTlqekd4c2JvMEtHRGROdlYxVldXc3l0WHJpQXVMazZhUjdKSGp4N1NQSGNxQlFVRlV1NFNFaElnaEVCWVdCZ2FOV29FQUZpeVpBbFNVbEl3ZHV4WU5HdldETzNhdGNPdFc3ZWdWQ3BoYTJ1TEJnMGFvRkdqUmhnMGFCQ01qSXpRbzBjUHRHM2JGbmw1ZVVoSVNFQmdZQ0M4dkx3UUdob0tKeWNuRkJVVjRlclZxN2g1ODZiR0hJUXZtaEVqUnFCdjM3NVZrc0hxb0pvS0lEazVHVTJiTnNWdnYvMEdVMU5UakJrekJrQkp2NTlYWG5sRlkzdDE3Nzc3THRhdlh5OU5sekJ3NEVDTmpOS3pVUTJBTjM3OCtESUgyNmt1UC83NEkzeDhmS1QzV1RVdFhlbXBldDU4ODAxcGp1Um4rVzR0YmVqUW9iaDc5NjVzWFV4TURDNWV2SWczM25oRFd2ZisrKzlqNWNxVmlJdUxRNXMyYldCa1pJUTZkZXBJMzgzNStmbUlpb3BDLy83OW4vL0ZxRVdxTW1OS3BSS0xGaTNDd29VTHBYVUZCUVhTdktBNU9UblNkNG42ZkxKbHpkMWFrY0dVeW1KZ1lJQ0FnQUNOUG9yOSt2WER0R25Uc0g3OWVqUnAwZ1NUSjArR3M3T3pOR2R0Y0hBdy92V3ZmeUVxS2dwMTZ0U1I5ckc0dUJpN2QrL0dsaTFiNE9ucGlWMjdkbUhLbENrWVBYcTBORlZSVGs0T0ZpMWFoT1hMbDZPb3FBaEtwUklGQlFWNjBTZjJlVlhIWjFoeGNUSCs5YTkvU1gyb1o4eVlnWVlORzhMRHcwTTZ2cXBUcHc2R0R4OHVmZTRvRkFwNGVIaGc2ZEtsYU55NE1Rd01ERkJjWEF4RFEwTUVCd2ZEeWNrSk1URXh5TXpNeEtOSGp3Q1VITWN0VzdaTTZyT3JPdVlyS0NoQVpHUWtjbkp5Wk1mNlQzcC9hMnJlZUgzQmdhS2VnNk9qbzdRUEVSRVJPSHo0TVB6OC9IRDI3Rm5wbnpBaUlnSyt2cjRZTW1RSUhqNThpTW1USjVkN1RxblNCM2c5ZXZSQWRIUzAxbjNwMjdjdkxsMjZWRlYvNmxQcFJBZnhTbFNSYkJVVUZNREZ4UVVBRUJVVmhiWnQyMkxZc0dINDQ0OC84TzkvL3h1alI0K1c1cXRidW5TcE5IK210N2Mzb3FPanNYang0akovOTdKbHkyQnJhNHNSSTBZZ0l5TURVNmRPUldGaElhS2lvdEN6WjA4a0pTVmg3ZHExK1BycnIyVkZ3OENCQS9ISEgzOUl0d2NNR0lEUTBOQnkvLzBuVDU3RS9mdjNNWFBtVEd6WXNBRzllL2ZHMmJObk1XN2NPSFRwMGdYVHAwL0h4bzBib1ZBb3BORW1SNDhlaldQSGpra0hxNzYrdnZqa2swOHdjdVJJdUxtNTRldXZ2MGIvL3YweGR1elljdThIVVB1eVZWNDEvZm4ySktwQk1ZWU9IUXBSMHVKSGR1QVlHeHVMdUxnNDZlQ3M5TUFwd1A4R1dNbkt5b0tGaFFYczdlMWxtZFVsdFRXRDFaR3hyS3dzbkR0M0RxTkdqWUpTcWNTSEgzNklzV1BIb2xXclZyQ3dzRURMbGkyeGR1MWF6SjgvWDlxZmluNjNidCsrSFZ1MmJKRVZISC85OVJkNjkrNnRVZERVcTFjUGUvYnNrUTB5QXdBQkFRRUlDd3ZEeVpNbllXeHNqSWlJQ0ZoYld3TW9HVnh3MTY1ZFpSWk5sWUVaS3hFYUdvcmZmLzhkYm01dXNubGxseTVkaXZQbno4UFUxQlNQSHo4R0FIei8vZmV5a3cyZE8zZEdxMWF0Wkw5UHFWVEMxTlFVQVFFQldwOXZ5SkFoR25QS1g3NThHV2xwYVUrZGF6NHlNaEs3ZHUzQ2UrKzlKeFhYR1JrWkdEQmdBRzdjdUlINCtIakV4c1ppeUpBaHlNbkp3WWNmZmdoSFIwZTg4ODQ3c0xlM2g2K3ZyM1NTMjhmSEI5YlcxbWpmdmoyS2k0dHg2dFFwM0x0M0Q5T21UVVA5K3ZXUm41K1A5ZXZYWTgyYU5mamhoeDh3YmRxMGNyMmU2bXBqeHA1MWRHMS9mMy80K3ZwaTh1VEpVc0VLQU51MmJjUG5uMytPR3pkdWFGd2tTa3hNeFA3OSt6RisvSGkwYjk4ZUFMQjQ4V0tjT25VS3BxYW15TW5Kd2ZuejUyRm9hSWdsUzViZzl1M2JtRDkvUHNMQ3dqQmp4Z3hwc0xGSmt5Ymg0Y09IeU12TFEyNXVMbng5ZldVblo1bzFhMWJtQ2J2NzkrOGpKaVpHWS8zZ3dZT2xPWnJWRlJZVzR2ejU4N0svSVRBd1VHT1F0Y3FnRS9tcS9vdkRsUWMxM0R4UE5WZVZxcmxBYkd5cytQREREeldhQ3FpYXF1amFuRksxcmRsQlpYcldiS2xud3Q3ZVhqeDQ4RUNrcGFXSnRMUTBjZVBHRFdGbFpTVlNVbEtFVXFrVSsvZnZGM0dsNW5KVlh4NDllaVMyYnQwcVc1ZWZueS95OHZLRWhZV0ZiSDNMbGkxbFdTcmRaR1hBZ0FFaUlTRkJtbFBOMTlkWGR2L1NwVXRGVUZDUWRIdmx5cFhTNytyVXFaTm8wYUtGYU5DZ2diVE8yTmhZOU8vZlg3UnAwMGFhbjNMTW1ESFMvNEtxLzBsZVhwN0l6czRXNDhhTmUrSmNrQzlTdHNxcnBqL2ZuclNvbWtDVjFheXZkSk0rQndjSGNldldMZUhvNkNqbG8ySERoc0xCd1VHMGE5ZE8vUGpqajFxYi9PbktVbHN6V0YwWisvcnJyOFdXTFZ1RXU3dTdXTDU4dWRpN2Q2OXdjWEVSNGVIaDRydnZ2aFBSMGRHeTdTdjYzYXB0S1QyZ1N1bXVId1VGQldMQmdnVWlKaVpHNU9mbnkrYW0xNVpoWnV6WlZDUmo4Zkh4SWo0Ky9wbGZ3OUx2b1ZKWjBvMUcyMkJQcW1YaHdvVWE2Nzc5OXR1bjlzZE9TRWdRNGVIaFd1L1QxazlTMjM2VmRkK2pSNDgwK21lcWx1ZnBhbFliTTFhUmZPWGw1WWt6Wjg2SUF3Y09pQ3RYcnBTNTNaa3paN1MrenVyekhEOXRVZlZmVlIzdlZXUjVsbm16cTJ0T2IxM1BGNi9VUGdjWEZ4ZWNQSGtTUU1tVmlNOC8veHpObWpWRDY5YXRwYk52QXdZTXdJVUxGMlJuZUhWbFRxbktwQk5uYUNyUnMyYkx3Y0VCMzN6ekRWNSsrV1djUG4wYXg0NGRrNzBtYmRxMGdhZW5KOHpNekhEOStuVzgrZWFiYU5pd29YVC81Y3VYMGJ0M2IrbDIzYnAxc1h2M2JxbEpNQUNjT0hFQ2JtNXVXTDE2TlY1Ly9YVzBhdFVLdzRZTlEyQmdvTFJONlN1MTl2YjIrUDMzMzdGMjdWcDg4c2tuT0g3OE9ISnpjekZwMGlRQWdJMk5EWTRkT3lhZDVjN056WVd4c1RFU0V4T2xLUkJLWDIzNzY2Ky8wS2RQSCtuMks2Kzhnclp0MnlJaUlnSUFwS0hxTDEyNmhCTW5UaUErUGg2ZW5wNFZia3BVMjdKVlhqWDkrZllrcWl1MXJxNnUwanlRcGFsblJaV2QxTlJVTkc3Y0dFcWxFaTR1TGsvTXJDNnByUm1zcm93cEZBb2tKaVlpUFQwZExWdTJ4UGZmZjQrRkN4Y2lMeThQaG9hRzBweWpLcy82M2FxdWZmdjJzaTRhOSsvZlIwQkFnR3hxbGF0WHIyTDU4dVdZUEhreW5KeWNaSi9GNnA5M2QrL2VSWjA2ZFo0NGQrbnpZc2FvcXRYR2pERmZ1a01YOHNVK3RjL0J3TUJBYW1vWkVSR0JFU05Hb0tpb0NHUEdqSUd2cnk5TVRVMGhoSkI5NlVaRVJDQXJLd3ZidG0wRFVOSlAxdGJXVnBwVDZrbDlQMHhNVERTYThLbk1uajI3RXY4eXFxaS8vLzRibXpadFFuNStQdXp0N1FFQVgzenhCYkt6czZWdEVoTVQ4Y0VISDBoTlVGNTk5VldFaDRmajd0Mjcwc21LZ1FNSGx2a2VxK3pidHc4OWUvYUVzN016UHZyb0l4dytmUGlKdVZFb0ZEQXdNSUN4c1RIUzB0SVFHaG9LRnhjWFdGdGJZL1RvMGJoMzd4NkdEeDh1YTdhbEtqejc5ZXVIYnQyNkFTakpybm8vdUpzM2IrTGV2WHRTRTYyZVBYdkMyOXRidHMzdDI3ZHg2ZElsTEY2OEdILysrU2VHRGgwS2QzZDNUSmt5UmVOQWx2U0hlcjh3YmNvNndGRE4veHdkSFEwaEJNNmVQWXZCZ3dkWHpVNlNUaWdxS3NMZXZYdngwa3N2b1hQbnp2ajExMSt4ZVBGaTdOKy9IMDJiTm9WU3FjU3Z2LzZLalJzM1NzMzludVc3VmQyREJ3OHdZc1FJYk42OFdWclh2MzkvalpQQzNidDN4MDgvL1lTZE8zZGl3NFlOT0hMa0NNek16SkNSa1FGQVB0YUZvNk9qMUhXRWlJaDBENHZhNTJCZ1lDQVZJS292UDlVQVB2SHg4YkN5c3RJb05xeXRyV0Z0YlEyRlFvSHo1ODhqT1RrWmx5NWRRbkJ3TUlZT0hZckdqUnVqVDU4K2FOZXVIZXpzN05DbFN4Y0F3S05IajU3WXFidWlreVJUNWNuTHk4TzJiZHZ3NVpkZll2TGt5ZEw2UjQ4ZWFmUnpWUjhFU21YUW9FRzRjT0dDeGxXQWdJQUEyTm5aeVFZU3VuNzlPcnAwNllKSGp4NmhlL2Z1MHZ0KzQ4WU5qWUZYVkJJVEUvSHl5eThEQU1hTUdZUC8vdmUvT0g3OE9OcTFhNGZRMEZDRWhvYkN3OE5ENjJOdGJHemc3KzhQb0tUQUxYMzFUYjNQVWVtemMzLy8vVGYyN05tRC8vNzN2d0JLRGlvWExseUlxS2dvdlJ3Y2lmNUg5YjVQbXpZTk0yZk9CQ0Mvc3JWbno1NG5QbjduenAxWXRtd1pRa05ERVJJU2drV0xGbFh0RGxPTjhmRHd3TVNKRStIazVJUjMzbmtIblRwMXd0aXhZN0Y2OVdwczM3NGRhOWFzZ1lHQkFaS1NrbVJGYlVXL1c5VWRPM1pNMW5jL0p5Y0hqUm8xMHRwSE1qRXhFYzJhTllPN3V6cysvL3h6QUpDdUlxOWF0YXJTWGdjaUlxcGFMR3FmUSttckVjci9INWx2M2JwMVdqdHNBeVhOaE0zTnpURm56aHlrcEtRQWdEU3lyYUdoSWZ6OC9BQUE1OCtmeDF0dnZTVTlMaUFnUUJxTWlIU0x1Yms1ZnZqaEI0MzFob2FHc2tMejJyVnJHZ2RpS1NrcGFOR2loVlRRSmljbnl4NmpQaUlvVURKcTNmejU4eEVjSEF3QTBrRmdseTVkWkUwNWJXMXRwWi9qNHVLa0pzMTkrdlNSQnRuNDRJTVBZRzF0amREUVVLbm9MVTJWOFRWcjF1RHZ2LytHajQ4UGV2WHFCVzl2YjJud0s1WFNWKzBhTkdpQU0yZk9TQU9qQVNVRGFkMjZkVXMyMGgvcEgxVnJBM2QzZDR3ZlB4NGJOMjRFQU1USHh5TTBOQlJUcGt3cDg3Rm56cHlCcGFVbDdPenNZR2RuaHhFalJrZ243NmoyVVcrQnRHUEhEZ0RBMmJObllXMXRqVFZyMWdBb0dUVHg0TUdEMHVDSXovTGRxaUtFd0prelo3QnYzejVwM2UzYnQ5R3hZMGZaZG9XRmhmRDI5c2FXTFZ0dytQQmhhZjI5ZS9jUUhoNk9vMGVQSWprNUdVMmFOS21VMFhPSmlLaHFzYWg5RHFXdlRLbHVxMy9wcW44WjNyOS9IODJhTllPcHFTbVNrNVB4KysrL2Evek9JVU9HNE9qUm94cnJkKy9lRFM4dnIwcmFjNm9PU3FWUzQwcHRhVWVPSEVHdlhyMFFHUm1KWHIxNm9XblRwbVUyUDQ2SWlNRGJiNzhORXhNVEtKVks2VUJQOVZ6cTFMTjU0Y0lGdUxxNkFpaTUybkg4K0hFQUpWTWJIVDkrSE83dTdpZ3NMRVJZV0poR1U5RHAwNmRqeTVZdE1ERXhRWjgrZmRDMWExZjQrZmxoMEtCQkdEVnFsR3piOFBCd1daUEJ4bzBidzhMQ1FyclNDNVJjZGVHMFUvcnR4bzBiNk4yN3R6UWR3c3laTTZXVElxMWF0Y0tycjc2S0VTTkd3TVBEUTVyaVI4WFgxeGVabVpsWXVuU3B0Tzc3Nzc5SGZIeDh0ZjROVkQyaW82TXhmZnAwV1Y5Vm9PVGtWdW1XSlFZR0J1alhyeDllZWVXVkNuKzNxbHUvZmowKytPQUQyVlhaR3pkdW9GT25Uckx0VEV4TTRPYm1oclZyMTZKKy9mb0FTajVIdi8zMlcremF0UXRHUmtZd016UERva1dMTUgvK2ZObTRCa1JFcEh0WTFENkg0dUppMlVHOGFxNnErUGg0dlBUU1MzajgrTEZzaWdIT0tWVjdCUWNISXo4L1h6Wm9qbEtwMUxoU3F5NC9QeCsrdnI3NDlkZGY0ZWZuQjI5dmIrVGs1SlE1WjVscWVna0EwcHgxcXJ4Y3YzNWQ5bHpxUlc1bVppWlNVbEswTms5KzlPZ1JtamR2am9jUEgrTGV2WHNJQ3d0RGp4NDlwUDFMU0VoQW56NTlNR3pZTUJ3NGNFQzZrcko4K1hLTUh6OGVyVnUzbHBvU2YvYlpaL2pvbzQ4QWxCUzR4c2JHWlI2Y2t2N3k5dmJHM0xsenNXclZLc3lmUHg5R1JrWTRjZUtFTkNkZnQyN2RzSFBuVHJpN3U4dUsyc3pNVEF3Yk5rempLcjJOalExc2JHeXdmUG55YXYwN3FPcjE2TkVENGVIaEd1dlZCNExTcHFMZnJTb25UNTVFZ3dZTjRPam9pUFQwZENpVlNyejAwa3NJQ1FuQitQSGp0VDZYUXFFQVVOSkUrYnZ2dnNNNzc3eUQxTlJVeE1URUlEMDlIVTJhTklHenN6UE9uRG1qVVp3VEVaSHVZRkg3SEl5TWpLUXY1bmZlZVVkYUw0VEFaNTk5aHAwN2QwcWpHcGRXdXVCUktTb3FrdDFPVEV4RVRrNE9aczJhVlhrN1RwV3VaY3VXbURkdm5xd2ZWK1BHalhIbzBDSHA5ai8rOFE4VUZSVkp4ZDY2ZGV1d2V2VnFtSnViWTlLa1NiQ3hzWUVRQXBNbVRVSnFhaW9lUDM2TXpNeE12UC8rKzVnL2Y3N3NJRTZwVkVLaFVFaFhManAyN0NpN3dxdHFxaDRlSG81MzMzMFhiZHUyaGEydHJYUkY0bW5PbnorUG1KZ1lmUERCQjdDMHRBUlFjdkNuVUNqUXRXdFhiTm15QlN0V3JNREtsU3ZoNWVXRlYxNTVSU3BvZ1pKQ0JTZ3BaRW9QSEVYNkt5VWxCUTRPRGpBek00T0hoNGQwVXVYQ2hRdXllUlBidG0yTEV5ZE9TTGVMaTR2TExDcFVybDI3SnNzMDFWNkZoWVZQdkwraTM2MEtoUUxlM3Q1bzNyeTVOUDlpdzRZTnNXZlBIaXhidGd5V2xwWmErOGNXRnhkTHpaSlZjNDZtcEtUQTF0WVdyNzMyR3V6dDdURnExQ2pFeDhmanhvMGJHREJnd1BQKzZVUkVWRVU0cGM5enlNN09sZzc0dGJsMjdabzBjbXhwUVVGQldvdmEwbE82NU9mblMvM1hkSmt1RE9WZG1aNGxXNnFyQ1NwQ2lES2J5S21tc2pBeE1YbW0vVk5kWVZWSlQwK1hOWTk3MG5NL1RVRkJBZkx5OGpTdVN2ajUrY0hWMWJYTUVVZTEyYlJwRTk1Nzd6M3A5ckZqeHpCNjlPZ0s3VTl0eTFaNTFmVG5XMlVxblFOdDl1M2JoNmxUcDFZb1g5V2x0bWF3cGpLMmRPblNKNDRrWE5IdjF0VFVWRmhhV21yOVBJMktpa0szYnQzS2RiS2tySk1xNnExaXFnb3pSbFd0Tm1hTStkSWR1cEF2RnJWVUtYUWh6SldKMmRJZHRTMWI1Y1VNNm83YW1rRm1USGN3WTFUVmFtUEdtQy9kb1F2NTByMVQ0a1JFUkVSRVJFVGx4S0tXaUlpSWlJaUk5QmFMV2lJaUlpSWlJdEpiTEdxSmlJaUlpSWhJYjdHb0pTSWlJaUlpSXIzRm9wYUlpSWlJaUlqMEZvdGFJaUlpSWlJaTBsc3Nhb21JaUlpSWlFaHZzYWdsSWlJaUlpSWl2Y1dpbG9pSWlJaUlpUFFXaTFvaUlpSWlJaUxTV3l4cWlZaUlpSWlJU0cvcGRWRmJ0MjVkQUVCV1ZsWU43OG1MN2ZIanh3QUFNek96R3Q2VHlzTnM2WWJhbUszeVlnWjFRMjNPSURPbUc1Z3hxbXExTldQTWwyN1FsWHpwZFZIYnZYdDNBTUMxYTlkcWVFOWViSGZ1M0FFQVdGbFoxZXlPVkNKbVN6ZlV4bXlWRnpPb0cycHpCcGt4M2NDTVVWV3JyUmxqdm5TRHJ1UkxyNHZhbVRObkFnRG16WnVIeU1oSVpHZG4xL0FldlZnZVAzNk02T2hvZlB6eHh3Q0FTWk1tMWZBZVZSNW1xMmJWNW15VkZ6TllzMTZFRERKak5Zc1pvNnBXMnpQR2ZOVXNuY3VYMEdPRmhZWEMyZGxaQU9CU3c0dXRyYTBvS0NpbzZVaFVHbVpMZDViYWxxM3lZZ1oxWjZtdEdXVEdkR2RoeHJnd1l4WEhmT25Pb2d2NU12enFxNisrZ3A0eU5EVEVHMis4Z2JwMTZ5STVPUmxaV1ZsUUtCUTF2VnN2RERNek0zVHUzQm52di84K3RtL2ZEaE1UazVyZXBVckRiTldzMnB5dDhtSUdhOWFMa0VGbXJHWXhZMVRWYW52R21LK2FwV3Y1TWhCQ2lCcmRBeUlpSWlJaUlxSm5wTmQ5YW9tSWlJaUlpT2pGeHFLV2lJaUlpSWlJOUJhTFdpSWlJaUlpSXRKYkxHcUppSWlJaUloSWI3R29KU0lpSWlJaUlyM0ZvcGFJaUlpSWlJajBGb3RhSWlJaUlpSWkwbHNzYW9tSWlJaUlpRWh2c2FnbElpSWlJaUlpdmNXaWxvaUlpSWlJaVBRV2kxb2lJaUlpSWlMU1d5eHFpWWlJaUlpSVNHK3hxQ1VpSWlJaUlpSzl4YUtXaUlpSWlJaUk5QmFMV2lJaUlpSWlJdEpiTEdxSmlJaUlpSWhJYjdHb0pTSWlJaUlpSXIzRm9wYUlpSWlJaUlqMEZvdGFJaUlpSWlJaTBsc3Nhb21JaUlpSWlFaHZzYWdsSWlJaUlpSWl2Y1dpbG9pSWlJaUlpUFFXaTFvaUlpSWlJaUxTV3l4cWlZaUlpSWlJU0creHFDVWlJaUlpSWlLOXhhS1dpSWlJaUlpSTlCYUxXaUlpSWlJaUl0SmJMR3FKaUlpSWlJaEliN0dvSlNJaUlpSWlJcjNGb3BhSWlJaUlpSWowMXY4QjlPcEZCblRaaWs0QUFBQUFTVVZPUks1Q1lJST0iLAogICAiVGhlbWUiIDogIiIsCiAgICJUeXBlIiA6ICJmbG93IiwKICAgIlZlcnNpb24iIDogIjEyIgp9Cg=="/>
    </extobj>
  </extobjs>
</s:customData>
</file>

<file path=customXml/itemProps1.xml><?xml version="1.0" encoding="utf-8"?>
<ds:datastoreItem xmlns:ds="http://schemas.openxmlformats.org/officeDocument/2006/customXml" ds:itemID="{E7C34C71-9025-4741-9777-36F1D0ED887E}">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45</TotalTime>
  <Words>2486</Words>
  <Application>Microsoft Office PowerPoint</Application>
  <PresentationFormat>宽屏</PresentationFormat>
  <Paragraphs>386</Paragraphs>
  <Slides>35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5" baseType="lpstr">
      <vt:lpstr>等线</vt:lpstr>
      <vt:lpstr>黑体</vt:lpstr>
      <vt:lpstr>宋体</vt:lpstr>
      <vt:lpstr>微软雅黑</vt:lpstr>
      <vt:lpstr>Arial</vt:lpstr>
      <vt:lpstr>Calibri</vt:lpstr>
      <vt:lpstr>Times New Roman</vt:lpstr>
      <vt:lpstr>Wingdings</vt:lpstr>
      <vt:lpstr>PPT模板主题</vt:lpstr>
      <vt:lpstr>Microsoft Visio 2003-2010 Drawing</vt:lpstr>
      <vt:lpstr>餐饮企业客户流失预测</vt:lpstr>
      <vt:lpstr>目录</vt:lpstr>
      <vt:lpstr>了解餐饮企业客户流失预测背景</vt:lpstr>
      <vt:lpstr>了解餐饮企业客户流失预测背景</vt:lpstr>
      <vt:lpstr>了解餐饮企业客户流失预测背景</vt:lpstr>
      <vt:lpstr>了解餐饮企业客户流失预测背景</vt:lpstr>
      <vt:lpstr>了解餐饮企业客户流失预测背景</vt:lpstr>
      <vt:lpstr>认识餐饮客户流失预测</vt:lpstr>
      <vt:lpstr>认识餐饮客户流失预测</vt:lpstr>
      <vt:lpstr>熟悉餐饮企业客户流失预测的步骤与流程</vt:lpstr>
      <vt:lpstr>熟悉餐饮企业客户流失预测的步骤与流程</vt:lpstr>
      <vt:lpstr>目录</vt:lpstr>
      <vt:lpstr>数据探索</vt:lpstr>
      <vt:lpstr>查看重复值</vt:lpstr>
      <vt:lpstr>处理异常值</vt:lpstr>
      <vt:lpstr>处理缺失值</vt:lpstr>
      <vt:lpstr>构建客户流失特征</vt:lpstr>
      <vt:lpstr>目录</vt:lpstr>
      <vt:lpstr>了解决策树算法</vt:lpstr>
      <vt:lpstr>了解决策树算法</vt:lpstr>
      <vt:lpstr>了解决策树算法</vt:lpstr>
      <vt:lpstr>了解决策树算法</vt:lpstr>
      <vt:lpstr>了解决策树算法</vt:lpstr>
      <vt:lpstr>了解决策树算法</vt:lpstr>
      <vt:lpstr>了解决策树算法</vt:lpstr>
      <vt:lpstr>了解决策树算法</vt:lpstr>
      <vt:lpstr>了解支持向量机算法</vt:lpstr>
      <vt:lpstr>了解支持向量机算法</vt:lpstr>
      <vt:lpstr>了解支持向量机算法</vt:lpstr>
      <vt:lpstr>了解支持向量机算法</vt:lpstr>
      <vt:lpstr>了解支持向量机算法</vt:lpstr>
      <vt:lpstr>了解支持向量机算法</vt:lpstr>
      <vt:lpstr>预测餐饮企业客户流失</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354</cp:revision>
  <dcterms:created xsi:type="dcterms:W3CDTF">2017-01-10T15:44:00Z</dcterms:created>
  <dcterms:modified xsi:type="dcterms:W3CDTF">2022-08-09T03:32:08Z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8BFEFFC9110D4DCD8156DFE707715651</vt:lpwstr>
  </property>
  <property fmtid="{D5CDD505-2E9C-101B-9397-08002B2CF9AE}" pid="3" name="KSOProductBuildVer">
    <vt:lpwstr>2052-11.1.0.10667</vt:lpwstr>
  </property>
</Properties>
</file>