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65531567f8c53c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terthot\Desktop\final%20projec%20mktg\Final%20Project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terthot\Desktop\final%20projec%20mktg\Final%20Project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terthot\Desktop\final%20projec%20mktg\Final%20Project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terthot\Desktop\final%20projec%20mktg\Final%20Project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terthot\Desktop\final%20projec%20mktg\Final%20Project%20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terthot\Desktop\final%20projec%20mktg\Final%20Project%20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Project Data.xlsx]Sheet2!Session Summary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068982179551641"/>
          <c:y val="4.8396844983000134E-2"/>
          <c:w val="0.81650488983504144"/>
          <c:h val="0.7237828193486775"/>
        </c:manualLayout>
      </c:layout>
      <c:lineChart>
        <c:grouping val="standar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2019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Sheet2!$A$5:$A$10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Sheet2!$B$5:$B$10</c:f>
              <c:numCache>
                <c:formatCode>General</c:formatCode>
                <c:ptCount val="6"/>
                <c:pt idx="0">
                  <c:v>58843</c:v>
                </c:pt>
                <c:pt idx="1">
                  <c:v>60626</c:v>
                </c:pt>
                <c:pt idx="2">
                  <c:v>71005</c:v>
                </c:pt>
                <c:pt idx="3">
                  <c:v>68829</c:v>
                </c:pt>
                <c:pt idx="4">
                  <c:v>74268</c:v>
                </c:pt>
                <c:pt idx="5">
                  <c:v>68789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6FC-4466-B61C-42FD923FDEAA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2020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Sheet2!$A$5:$A$10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Sheet2!$C$5:$C$10</c:f>
              <c:numCache>
                <c:formatCode>General</c:formatCode>
                <c:ptCount val="6"/>
                <c:pt idx="0">
                  <c:v>62411</c:v>
                </c:pt>
                <c:pt idx="1">
                  <c:v>60646</c:v>
                </c:pt>
                <c:pt idx="2">
                  <c:v>53352</c:v>
                </c:pt>
                <c:pt idx="3">
                  <c:v>58015</c:v>
                </c:pt>
                <c:pt idx="4">
                  <c:v>66525</c:v>
                </c:pt>
                <c:pt idx="5">
                  <c:v>67614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6FC-4466-B61C-42FD923FDE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06772352"/>
        <c:axId val="1058067216"/>
      </c:lineChart>
      <c:catAx>
        <c:axId val="1106772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8067216"/>
        <c:crosses val="autoZero"/>
        <c:auto val="1"/>
        <c:lblAlgn val="ctr"/>
        <c:lblOffset val="100"/>
        <c:noMultiLvlLbl val="0"/>
      </c:catAx>
      <c:valAx>
        <c:axId val="10580672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772352"/>
        <c:crosses val="autoZero"/>
        <c:crossBetween val="between"/>
        <c:majorUnit val="20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Project Data.xlsx]Sheet12!PivotTable8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Top 5 Countries</a:t>
            </a:r>
            <a:r>
              <a:rPr lang="en-US" sz="1600" b="1" baseline="0" dirty="0"/>
              <a:t> by </a:t>
            </a:r>
            <a:r>
              <a:rPr lang="en-US" sz="1600" b="1" dirty="0"/>
              <a:t>Session</a:t>
            </a:r>
          </a:p>
        </c:rich>
      </c:tx>
      <c:layout>
        <c:manualLayout>
          <c:xMode val="edge"/>
          <c:yMode val="edge"/>
          <c:x val="3.5208223972003495E-2"/>
          <c:y val="1.700057282394312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Sheet12!$B$1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Sheet12!$A$2:$A$7</c:f>
              <c:strCache>
                <c:ptCount val="5"/>
                <c:pt idx="0">
                  <c:v>United States</c:v>
                </c:pt>
                <c:pt idx="1">
                  <c:v>India</c:v>
                </c:pt>
                <c:pt idx="2">
                  <c:v>United Kingdom</c:v>
                </c:pt>
                <c:pt idx="3">
                  <c:v>Canada</c:v>
                </c:pt>
                <c:pt idx="4">
                  <c:v>France</c:v>
                </c:pt>
              </c:strCache>
            </c:strRef>
          </c:cat>
          <c:val>
            <c:numRef>
              <c:f>Sheet12!$B$2:$B$7</c:f>
              <c:numCache>
                <c:formatCode>General</c:formatCode>
                <c:ptCount val="5"/>
                <c:pt idx="0">
                  <c:v>150831</c:v>
                </c:pt>
                <c:pt idx="1">
                  <c:v>26889</c:v>
                </c:pt>
                <c:pt idx="2">
                  <c:v>16863</c:v>
                </c:pt>
                <c:pt idx="3">
                  <c:v>15982</c:v>
                </c:pt>
                <c:pt idx="4">
                  <c:v>10593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31-4DE6-8CE7-D8219CF96A41}"/>
            </c:ext>
          </c:extLst>
        </c:ser>
        <c:ser>
          <c:idx val="1"/>
          <c:order val="1"/>
          <c:tx>
            <c:strRef>
              <c:f>Sheet12!$C$1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Sheet12!$A$2:$A$7</c:f>
              <c:strCache>
                <c:ptCount val="5"/>
                <c:pt idx="0">
                  <c:v>United States</c:v>
                </c:pt>
                <c:pt idx="1">
                  <c:v>India</c:v>
                </c:pt>
                <c:pt idx="2">
                  <c:v>United Kingdom</c:v>
                </c:pt>
                <c:pt idx="3">
                  <c:v>Canada</c:v>
                </c:pt>
                <c:pt idx="4">
                  <c:v>France</c:v>
                </c:pt>
              </c:strCache>
            </c:strRef>
          </c:cat>
          <c:val>
            <c:numRef>
              <c:f>Sheet12!$C$2:$C$7</c:f>
              <c:numCache>
                <c:formatCode>General</c:formatCode>
                <c:ptCount val="5"/>
                <c:pt idx="0">
                  <c:v>198882</c:v>
                </c:pt>
                <c:pt idx="1">
                  <c:v>25577</c:v>
                </c:pt>
                <c:pt idx="2">
                  <c:v>17164</c:v>
                </c:pt>
                <c:pt idx="3">
                  <c:v>14329</c:v>
                </c:pt>
                <c:pt idx="4">
                  <c:v>8918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31-4DE6-8CE7-D8219CF96A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5470288"/>
        <c:axId val="1023691952"/>
      </c:barChart>
      <c:catAx>
        <c:axId val="935470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3691952"/>
        <c:crosses val="autoZero"/>
        <c:auto val="1"/>
        <c:lblAlgn val="ctr"/>
        <c:lblOffset val="100"/>
        <c:noMultiLvlLbl val="0"/>
      </c:catAx>
      <c:valAx>
        <c:axId val="10236919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5470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Project Data.xlsx]Sheet1!PivotTable1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Users by</a:t>
            </a:r>
            <a:r>
              <a:rPr lang="en-US" sz="1600" b="1" baseline="0" dirty="0"/>
              <a:t> Age Group</a:t>
            </a:r>
            <a:endParaRPr lang="en-US" sz="1600" b="1" dirty="0"/>
          </a:p>
        </c:rich>
      </c:tx>
      <c:layout>
        <c:manualLayout>
          <c:xMode val="edge"/>
          <c:yMode val="edge"/>
          <c:x val="6.7775802218271051E-4"/>
          <c:y val="4.09294089287812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Sheet1!$A$4:$A$10</c:f>
              <c:strCache>
                <c:ptCount val="6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55-64</c:v>
                </c:pt>
                <c:pt idx="5">
                  <c:v>65+</c:v>
                </c:pt>
              </c:strCache>
            </c:strRef>
          </c:cat>
          <c:val>
            <c:numRef>
              <c:f>Sheet1!$B$4:$B$10</c:f>
              <c:numCache>
                <c:formatCode>General</c:formatCode>
                <c:ptCount val="6"/>
                <c:pt idx="0">
                  <c:v>27941</c:v>
                </c:pt>
                <c:pt idx="1">
                  <c:v>44507</c:v>
                </c:pt>
                <c:pt idx="2">
                  <c:v>17626</c:v>
                </c:pt>
                <c:pt idx="3">
                  <c:v>9342</c:v>
                </c:pt>
                <c:pt idx="4">
                  <c:v>5156</c:v>
                </c:pt>
                <c:pt idx="5">
                  <c:v>3945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92-4250-A146-AE0DD77F65B6}"/>
            </c:ext>
          </c:extLst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Sheet1!$A$4:$A$10</c:f>
              <c:strCache>
                <c:ptCount val="6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55-64</c:v>
                </c:pt>
                <c:pt idx="5">
                  <c:v>65+</c:v>
                </c:pt>
              </c:strCache>
            </c:strRef>
          </c:cat>
          <c:val>
            <c:numRef>
              <c:f>Sheet1!$C$4:$C$10</c:f>
              <c:numCache>
                <c:formatCode>General</c:formatCode>
                <c:ptCount val="6"/>
                <c:pt idx="0">
                  <c:v>26493</c:v>
                </c:pt>
                <c:pt idx="1">
                  <c:v>65155</c:v>
                </c:pt>
                <c:pt idx="2">
                  <c:v>29582</c:v>
                </c:pt>
                <c:pt idx="3">
                  <c:v>10654</c:v>
                </c:pt>
                <c:pt idx="4">
                  <c:v>3745</c:v>
                </c:pt>
                <c:pt idx="5">
                  <c:v>2071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92-4250-A146-AE0DD77F65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1724591"/>
        <c:axId val="440365999"/>
      </c:barChart>
      <c:catAx>
        <c:axId val="241724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365999"/>
        <c:crosses val="autoZero"/>
        <c:auto val="1"/>
        <c:lblAlgn val="ctr"/>
        <c:lblOffset val="100"/>
        <c:noMultiLvlLbl val="0"/>
      </c:catAx>
      <c:valAx>
        <c:axId val="4403659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1724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Project Data.xlsx]Sheet13!PivotTable9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Gender Breakdown of Users</a:t>
            </a:r>
          </a:p>
        </c:rich>
      </c:tx>
      <c:layout>
        <c:manualLayout>
          <c:xMode val="edge"/>
          <c:yMode val="edge"/>
          <c:x val="4.4763779527559056E-2"/>
          <c:y val="3.6089964632456842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Sheet13!$B$3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Sheet13!$A$4:$A$6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Sheet13!$B$4:$B$6</c:f>
              <c:numCache>
                <c:formatCode>General</c:formatCode>
                <c:ptCount val="2"/>
                <c:pt idx="0">
                  <c:v>44804</c:v>
                </c:pt>
                <c:pt idx="1">
                  <c:v>70575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63-407D-979F-205FD4D90BC4}"/>
            </c:ext>
          </c:extLst>
        </c:ser>
        <c:ser>
          <c:idx val="1"/>
          <c:order val="1"/>
          <c:tx>
            <c:strRef>
              <c:f>Sheet13!$C$3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Sheet13!$A$4:$A$6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Sheet13!$C$4:$C$6</c:f>
              <c:numCache>
                <c:formatCode>General</c:formatCode>
                <c:ptCount val="2"/>
                <c:pt idx="0">
                  <c:v>47212</c:v>
                </c:pt>
                <c:pt idx="1">
                  <c:v>94887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63-407D-979F-205FD4D90BC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56442656"/>
        <c:axId val="936715760"/>
      </c:barChart>
      <c:catAx>
        <c:axId val="1056442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6715760"/>
        <c:crosses val="autoZero"/>
        <c:auto val="1"/>
        <c:lblAlgn val="ctr"/>
        <c:lblOffset val="100"/>
        <c:noMultiLvlLbl val="0"/>
      </c:catAx>
      <c:valAx>
        <c:axId val="936715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6442656"/>
        <c:crosses val="autoZero"/>
        <c:crossBetween val="between"/>
        <c:majorUnit val="20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Project Data.xlsx]Sheet14!PivotTable10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Conversions by Desktop</a:t>
            </a:r>
          </a:p>
        </c:rich>
      </c:tx>
      <c:layout>
        <c:manualLayout>
          <c:xMode val="edge"/>
          <c:yMode val="edge"/>
          <c:x val="2.3440667477540923E-3"/>
          <c:y val="5.2875030072090023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Sheet14!$B$3:$B$5</c:f>
              <c:strCache>
                <c:ptCount val="1"/>
                <c:pt idx="0">
                  <c:v>desktop - 2019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Sheet14!$A$6:$A$12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Sheet14!$B$6:$B$12</c:f>
              <c:numCache>
                <c:formatCode>General</c:formatCode>
                <c:ptCount val="6"/>
                <c:pt idx="0">
                  <c:v>28</c:v>
                </c:pt>
                <c:pt idx="1">
                  <c:v>16</c:v>
                </c:pt>
                <c:pt idx="2">
                  <c:v>30</c:v>
                </c:pt>
                <c:pt idx="3">
                  <c:v>29</c:v>
                </c:pt>
                <c:pt idx="4">
                  <c:v>29</c:v>
                </c:pt>
                <c:pt idx="5">
                  <c:v>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F2-4B61-88F4-F1D303664D9D}"/>
            </c:ext>
          </c:extLst>
        </c:ser>
        <c:ser>
          <c:idx val="1"/>
          <c:order val="1"/>
          <c:tx>
            <c:strRef>
              <c:f>Sheet14!$C$3:$C$5</c:f>
              <c:strCache>
                <c:ptCount val="1"/>
                <c:pt idx="0">
                  <c:v>desktop - 2020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Sheet14!$A$6:$A$12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Sheet14!$C$6:$C$12</c:f>
              <c:numCache>
                <c:formatCode>General</c:formatCode>
                <c:ptCount val="6"/>
                <c:pt idx="0">
                  <c:v>22</c:v>
                </c:pt>
                <c:pt idx="1">
                  <c:v>19</c:v>
                </c:pt>
                <c:pt idx="2">
                  <c:v>17</c:v>
                </c:pt>
                <c:pt idx="3">
                  <c:v>18</c:v>
                </c:pt>
                <c:pt idx="4">
                  <c:v>28</c:v>
                </c:pt>
                <c:pt idx="5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8F2-4B61-88F4-F1D303664D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56383456"/>
        <c:axId val="1023687792"/>
      </c:lineChart>
      <c:catAx>
        <c:axId val="105638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3687792"/>
        <c:crosses val="autoZero"/>
        <c:auto val="1"/>
        <c:lblAlgn val="ctr"/>
        <c:lblOffset val="100"/>
        <c:noMultiLvlLbl val="0"/>
      </c:catAx>
      <c:valAx>
        <c:axId val="10236877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6383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Project Data.xlsx]Sheet15!PivotTable11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Device Pageview Breakdown</a:t>
            </a:r>
          </a:p>
        </c:rich>
      </c:tx>
      <c:layout>
        <c:manualLayout>
          <c:xMode val="edge"/>
          <c:yMode val="edge"/>
          <c:x val="4.7216511378032927E-2"/>
          <c:y val="4.99052201808107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Sheet15!$B$3:$B$4</c:f>
              <c:strCache>
                <c:ptCount val="1"/>
                <c:pt idx="0">
                  <c:v>desktop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Sheet15!$A$5:$A$7</c:f>
              <c:strCache>
                <c:ptCount val="2"/>
                <c:pt idx="0">
                  <c:v>2019</c:v>
                </c:pt>
                <c:pt idx="1">
                  <c:v>2020</c:v>
                </c:pt>
              </c:strCache>
            </c:strRef>
          </c:cat>
          <c:val>
            <c:numRef>
              <c:f>Sheet15!$B$5:$B$7</c:f>
              <c:numCache>
                <c:formatCode>General</c:formatCode>
                <c:ptCount val="2"/>
                <c:pt idx="0">
                  <c:v>1370548</c:v>
                </c:pt>
                <c:pt idx="1">
                  <c:v>1185780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DC-4AE5-B901-70E24BA9AE2A}"/>
            </c:ext>
          </c:extLst>
        </c:ser>
        <c:ser>
          <c:idx val="1"/>
          <c:order val="1"/>
          <c:tx>
            <c:strRef>
              <c:f>Sheet15!$C$3:$C$4</c:f>
              <c:strCache>
                <c:ptCount val="1"/>
                <c:pt idx="0">
                  <c:v>mobile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Sheet15!$A$5:$A$7</c:f>
              <c:strCache>
                <c:ptCount val="2"/>
                <c:pt idx="0">
                  <c:v>2019</c:v>
                </c:pt>
                <c:pt idx="1">
                  <c:v>2020</c:v>
                </c:pt>
              </c:strCache>
            </c:strRef>
          </c:cat>
          <c:val>
            <c:numRef>
              <c:f>Sheet15!$C$5:$C$7</c:f>
              <c:numCache>
                <c:formatCode>General</c:formatCode>
                <c:ptCount val="2"/>
                <c:pt idx="0">
                  <c:v>413276</c:v>
                </c:pt>
                <c:pt idx="1">
                  <c:v>371446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DC-4AE5-B901-70E24BA9AE2A}"/>
            </c:ext>
          </c:extLst>
        </c:ser>
        <c:ser>
          <c:idx val="2"/>
          <c:order val="2"/>
          <c:tx>
            <c:strRef>
              <c:f>Sheet15!$D$3:$D$4</c:f>
              <c:strCache>
                <c:ptCount val="1"/>
                <c:pt idx="0">
                  <c:v>tablet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Sheet15!$A$5:$A$7</c:f>
              <c:strCache>
                <c:ptCount val="2"/>
                <c:pt idx="0">
                  <c:v>2019</c:v>
                </c:pt>
                <c:pt idx="1">
                  <c:v>2020</c:v>
                </c:pt>
              </c:strCache>
            </c:strRef>
          </c:cat>
          <c:val>
            <c:numRef>
              <c:f>Sheet15!$D$5:$D$7</c:f>
              <c:numCache>
                <c:formatCode>General</c:formatCode>
                <c:ptCount val="2"/>
                <c:pt idx="0">
                  <c:v>44104</c:v>
                </c:pt>
                <c:pt idx="1">
                  <c:v>24261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DC-4AE5-B901-70E24BA9AE2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056540656"/>
        <c:axId val="936716176"/>
      </c:barChart>
      <c:catAx>
        <c:axId val="10565406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6716176"/>
        <c:crosses val="autoZero"/>
        <c:auto val="1"/>
        <c:lblAlgn val="ctr"/>
        <c:lblOffset val="100"/>
        <c:noMultiLvlLbl val="0"/>
      </c:catAx>
      <c:valAx>
        <c:axId val="9367161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56540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D401-05FC-4995-BA42-351ACDC2CB2A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F623-E5A8-4EC7-98B4-4BAF51BE8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4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D401-05FC-4995-BA42-351ACDC2CB2A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F623-E5A8-4EC7-98B4-4BAF51BE8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1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D401-05FC-4995-BA42-351ACDC2CB2A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F623-E5A8-4EC7-98B4-4BAF51BE8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7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D401-05FC-4995-BA42-351ACDC2CB2A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F623-E5A8-4EC7-98B4-4BAF51BE8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25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D401-05FC-4995-BA42-351ACDC2CB2A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F623-E5A8-4EC7-98B4-4BAF51BE8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86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D401-05FC-4995-BA42-351ACDC2CB2A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F623-E5A8-4EC7-98B4-4BAF51BE8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7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D401-05FC-4995-BA42-351ACDC2CB2A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F623-E5A8-4EC7-98B4-4BAF51BE8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5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D401-05FC-4995-BA42-351ACDC2CB2A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F623-E5A8-4EC7-98B4-4BAF51BE8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3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D401-05FC-4995-BA42-351ACDC2CB2A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F623-E5A8-4EC7-98B4-4BAF51BE8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6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D401-05FC-4995-BA42-351ACDC2CB2A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F623-E5A8-4EC7-98B4-4BAF51BE8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7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D401-05FC-4995-BA42-351ACDC2CB2A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F623-E5A8-4EC7-98B4-4BAF51BE8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2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BD401-05FC-4995-BA42-351ACDC2CB2A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7F623-E5A8-4EC7-98B4-4BAF51BE8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4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6F069-9B98-4FC2-8574-92DF1579E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5495" y="1752800"/>
            <a:ext cx="8800703" cy="2387918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2020 Google Merchandise Store</a:t>
            </a:r>
            <a:br>
              <a:rPr lang="en-US" sz="5200" dirty="0">
                <a:solidFill>
                  <a:schemeClr val="tx2"/>
                </a:solidFill>
              </a:rPr>
            </a:br>
            <a:r>
              <a:rPr lang="en-US" sz="5200" dirty="0">
                <a:solidFill>
                  <a:schemeClr val="tx2"/>
                </a:solidFill>
              </a:rPr>
              <a:t>Half Year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ED6A8-17EA-4627-89B7-BF9976072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5505" y="4200522"/>
            <a:ext cx="6740685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Jonathan Feng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5511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BFAA-F3FD-417F-ABA8-3F022A3A2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365123"/>
            <a:ext cx="10515600" cy="705686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F91A7CD-1C93-4161-8CE5-A96BC8818A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013337"/>
              </p:ext>
            </p:extLst>
          </p:nvPr>
        </p:nvGraphicFramePr>
        <p:xfrm>
          <a:off x="6377615" y="1260345"/>
          <a:ext cx="4198143" cy="2624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716A09D-270E-4B6B-BA24-2FD90FEB2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940218"/>
              </p:ext>
            </p:extLst>
          </p:nvPr>
        </p:nvGraphicFramePr>
        <p:xfrm>
          <a:off x="718458" y="4428309"/>
          <a:ext cx="10515599" cy="2064568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098310">
                  <a:extLst>
                    <a:ext uri="{9D8B030D-6E8A-4147-A177-3AD203B41FA5}">
                      <a16:colId xmlns:a16="http://schemas.microsoft.com/office/drawing/2014/main" val="3475084274"/>
                    </a:ext>
                  </a:extLst>
                </a:gridCol>
                <a:gridCol w="1046748">
                  <a:extLst>
                    <a:ext uri="{9D8B030D-6E8A-4147-A177-3AD203B41FA5}">
                      <a16:colId xmlns:a16="http://schemas.microsoft.com/office/drawing/2014/main" val="978313019"/>
                    </a:ext>
                  </a:extLst>
                </a:gridCol>
                <a:gridCol w="974558">
                  <a:extLst>
                    <a:ext uri="{9D8B030D-6E8A-4147-A177-3AD203B41FA5}">
                      <a16:colId xmlns:a16="http://schemas.microsoft.com/office/drawing/2014/main" val="417845606"/>
                    </a:ext>
                  </a:extLst>
                </a:gridCol>
                <a:gridCol w="1744579">
                  <a:extLst>
                    <a:ext uri="{9D8B030D-6E8A-4147-A177-3AD203B41FA5}">
                      <a16:colId xmlns:a16="http://schemas.microsoft.com/office/drawing/2014/main" val="2975843817"/>
                    </a:ext>
                  </a:extLst>
                </a:gridCol>
                <a:gridCol w="866273">
                  <a:extLst>
                    <a:ext uri="{9D8B030D-6E8A-4147-A177-3AD203B41FA5}">
                      <a16:colId xmlns:a16="http://schemas.microsoft.com/office/drawing/2014/main" val="1690962750"/>
                    </a:ext>
                  </a:extLst>
                </a:gridCol>
                <a:gridCol w="1757451">
                  <a:extLst>
                    <a:ext uri="{9D8B030D-6E8A-4147-A177-3AD203B41FA5}">
                      <a16:colId xmlns:a16="http://schemas.microsoft.com/office/drawing/2014/main" val="336163893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488623481"/>
                    </a:ext>
                  </a:extLst>
                </a:gridCol>
                <a:gridCol w="1656081">
                  <a:extLst>
                    <a:ext uri="{9D8B030D-6E8A-4147-A177-3AD203B41FA5}">
                      <a16:colId xmlns:a16="http://schemas.microsoft.com/office/drawing/2014/main" val="1849933175"/>
                    </a:ext>
                  </a:extLst>
                </a:gridCol>
              </a:tblGrid>
              <a:tr h="5161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Row Labels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Sessions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Users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Avg. Visit Duration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Bounces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Bounce Rate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Conversions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Conversion Rate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809559"/>
                  </a:ext>
                </a:extLst>
              </a:tr>
              <a:tr h="5161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Jan-Jun 2019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200" b="0" u="none" strike="noStrike">
                          <a:effectLst/>
                        </a:rPr>
                        <a:t>             402,360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200" b="0" u="none" strike="noStrike">
                          <a:effectLst/>
                        </a:rPr>
                        <a:t>         320,908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effectLst/>
                        </a:rPr>
                        <a:t>182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            165,919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41%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effectLst/>
                        </a:rPr>
                        <a:t>527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effectLst/>
                        </a:rPr>
                        <a:t>0.13%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60065"/>
                  </a:ext>
                </a:extLst>
              </a:tr>
              <a:tr h="5161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Jan-Jun 2020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200" b="0" u="none" strike="noStrike">
                          <a:effectLst/>
                        </a:rPr>
                        <a:t>             368,563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200" b="0" u="none" strike="noStrike" dirty="0">
                          <a:effectLst/>
                        </a:rPr>
                        <a:t>         299,397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effectLst/>
                        </a:rPr>
                        <a:t>171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            177,208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48%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effectLst/>
                        </a:rPr>
                        <a:t>482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0.13%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318026"/>
                  </a:ext>
                </a:extLst>
              </a:tr>
              <a:tr h="5161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effectLst/>
                        </a:rPr>
                        <a:t>YoY % Change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effectLst/>
                        </a:rPr>
                        <a:t>-8.4%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-6.7%</a:t>
                      </a:r>
                      <a:endParaRPr lang="en-US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effectLst/>
                        </a:rPr>
                        <a:t>-6.0%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effectLst/>
                        </a:rPr>
                        <a:t>6.8%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16.6%</a:t>
                      </a:r>
                      <a:endParaRPr lang="en-US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effectLst/>
                        </a:rPr>
                        <a:t>-8.5%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-0.15%</a:t>
                      </a:r>
                      <a:endParaRPr lang="en-US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9262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3F581B4-EA52-4C52-87BA-30B4AFE8E3FE}"/>
              </a:ext>
            </a:extLst>
          </p:cNvPr>
          <p:cNvSpPr txBox="1"/>
          <p:nvPr/>
        </p:nvSpPr>
        <p:spPr>
          <a:xfrm>
            <a:off x="6833938" y="891013"/>
            <a:ext cx="271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 Visits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C1377A-7F91-4431-A0E6-2F3146D844B4}"/>
              </a:ext>
            </a:extLst>
          </p:cNvPr>
          <p:cNvSpPr txBox="1"/>
          <p:nvPr/>
        </p:nvSpPr>
        <p:spPr>
          <a:xfrm>
            <a:off x="830179" y="1449881"/>
            <a:ext cx="48968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decrease in site visits, however compared to last year there is little difference.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Session rates, conversions and users drop by ~7%.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little change occurs as our conversion rate is steady.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76879F-05BC-4A42-9244-058EE7CC362E}"/>
              </a:ext>
            </a:extLst>
          </p:cNvPr>
          <p:cNvSpPr/>
          <p:nvPr/>
        </p:nvSpPr>
        <p:spPr>
          <a:xfrm>
            <a:off x="635114" y="3884483"/>
            <a:ext cx="3744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Performance Overview, Jan - Jun 2020</a:t>
            </a:r>
          </a:p>
        </p:txBody>
      </p:sp>
    </p:spTree>
    <p:extLst>
      <p:ext uri="{BB962C8B-B14F-4D97-AF65-F5344CB8AC3E}">
        <p14:creationId xmlns:p14="http://schemas.microsoft.com/office/powerpoint/2010/main" val="3029807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A380931-FCCA-4F83-BE5D-9E364B332F0C}"/>
              </a:ext>
            </a:extLst>
          </p:cNvPr>
          <p:cNvSpPr/>
          <p:nvPr/>
        </p:nvSpPr>
        <p:spPr>
          <a:xfrm>
            <a:off x="470238" y="461829"/>
            <a:ext cx="405271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</a:rPr>
              <a:t>Top 5 Performers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F1A890-4CD2-4495-BAE3-0AB41D1BE5FC}"/>
              </a:ext>
            </a:extLst>
          </p:cNvPr>
          <p:cNvSpPr txBox="1"/>
          <p:nvPr/>
        </p:nvSpPr>
        <p:spPr>
          <a:xfrm>
            <a:off x="742709" y="1429886"/>
            <a:ext cx="8027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following are our top 5 campaigns and a comparison to each of them the same time last year.</a:t>
            </a:r>
          </a:p>
          <a:p>
            <a:endParaRPr lang="en-US" sz="16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87077C7-684F-450F-AC5F-9549ED38D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132115"/>
              </p:ext>
            </p:extLst>
          </p:nvPr>
        </p:nvGraphicFramePr>
        <p:xfrm>
          <a:off x="742709" y="4179847"/>
          <a:ext cx="10117795" cy="21807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8390">
                  <a:extLst>
                    <a:ext uri="{9D8B030D-6E8A-4147-A177-3AD203B41FA5}">
                      <a16:colId xmlns:a16="http://schemas.microsoft.com/office/drawing/2014/main" val="3909377754"/>
                    </a:ext>
                  </a:extLst>
                </a:gridCol>
                <a:gridCol w="1135541">
                  <a:extLst>
                    <a:ext uri="{9D8B030D-6E8A-4147-A177-3AD203B41FA5}">
                      <a16:colId xmlns:a16="http://schemas.microsoft.com/office/drawing/2014/main" val="975408160"/>
                    </a:ext>
                  </a:extLst>
                </a:gridCol>
                <a:gridCol w="1291837">
                  <a:extLst>
                    <a:ext uri="{9D8B030D-6E8A-4147-A177-3AD203B41FA5}">
                      <a16:colId xmlns:a16="http://schemas.microsoft.com/office/drawing/2014/main" val="3534644380"/>
                    </a:ext>
                  </a:extLst>
                </a:gridCol>
                <a:gridCol w="2347635">
                  <a:extLst>
                    <a:ext uri="{9D8B030D-6E8A-4147-A177-3AD203B41FA5}">
                      <a16:colId xmlns:a16="http://schemas.microsoft.com/office/drawing/2014/main" val="1637717323"/>
                    </a:ext>
                  </a:extLst>
                </a:gridCol>
                <a:gridCol w="1406667">
                  <a:extLst>
                    <a:ext uri="{9D8B030D-6E8A-4147-A177-3AD203B41FA5}">
                      <a16:colId xmlns:a16="http://schemas.microsoft.com/office/drawing/2014/main" val="3423338882"/>
                    </a:ext>
                  </a:extLst>
                </a:gridCol>
                <a:gridCol w="1275888">
                  <a:extLst>
                    <a:ext uri="{9D8B030D-6E8A-4147-A177-3AD203B41FA5}">
                      <a16:colId xmlns:a16="http://schemas.microsoft.com/office/drawing/2014/main" val="3796255568"/>
                    </a:ext>
                  </a:extLst>
                </a:gridCol>
                <a:gridCol w="1291837">
                  <a:extLst>
                    <a:ext uri="{9D8B030D-6E8A-4147-A177-3AD203B41FA5}">
                      <a16:colId xmlns:a16="http://schemas.microsoft.com/office/drawing/2014/main" val="3917109755"/>
                    </a:ext>
                  </a:extLst>
                </a:gridCol>
              </a:tblGrid>
              <a:tr h="363452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Sessions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YoY % Change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Conversions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YoY % Change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Conversion Rate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YoY% Change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772389"/>
                  </a:ext>
                </a:extLst>
              </a:tr>
              <a:tr h="3634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Data Share Promo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10565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-13.90%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-100%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-100%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780877"/>
                  </a:ext>
                </a:extLst>
              </a:tr>
              <a:tr h="3634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AW - Google Brand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3932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170.80%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67%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0.25%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-38%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121924"/>
                  </a:ext>
                </a:extLst>
              </a:tr>
              <a:tr h="3634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effectLst/>
                        </a:rPr>
                        <a:t>AW - Apparel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-94.48%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-93%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0.50%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698381"/>
                  </a:ext>
                </a:extLst>
              </a:tr>
              <a:tr h="3634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AW - YouTube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-85.00%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0.99%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204482"/>
                  </a:ext>
                </a:extLst>
              </a:tr>
              <a:tr h="3634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AW - Bags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-88.80%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-100%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-100%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388907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92F94C7-56C1-4950-A8D9-847DDDA77852}"/>
              </a:ext>
            </a:extLst>
          </p:cNvPr>
          <p:cNvSpPr txBox="1"/>
          <p:nvPr/>
        </p:nvSpPr>
        <p:spPr>
          <a:xfrm>
            <a:off x="742709" y="3694937"/>
            <a:ext cx="378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Campaign Performance, Jan - Jun 2020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D33073-A24B-4987-9F2C-8CC8C31F4B0C}"/>
              </a:ext>
            </a:extLst>
          </p:cNvPr>
          <p:cNvSpPr txBox="1"/>
          <p:nvPr/>
        </p:nvSpPr>
        <p:spPr>
          <a:xfrm>
            <a:off x="726668" y="2087610"/>
            <a:ext cx="80272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Total Conversion performers of 2020 are AW-Google Brand and AW-</a:t>
            </a:r>
            <a:r>
              <a:rPr lang="en-US" sz="1400" dirty="0" err="1"/>
              <a:t>Youtube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Top increases in conversion rates go to AW-Apparel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Major falls in Conversion Rate on Data Share Promo and AW-Bags</a:t>
            </a:r>
          </a:p>
          <a:p>
            <a:endParaRPr lang="en-US" sz="1400" dirty="0"/>
          </a:p>
          <a:p>
            <a:r>
              <a:rPr lang="en-US" sz="1400" b="1" dirty="0"/>
              <a:t>The Campaigns are relatively different with major falls in top campaign session conversion rates</a:t>
            </a:r>
            <a:r>
              <a:rPr lang="en-US" sz="1400" dirty="0"/>
              <a:t>. </a:t>
            </a:r>
            <a:r>
              <a:rPr lang="en-US" sz="1400" b="1" dirty="0"/>
              <a:t>Meanwhile, smaller campaigns like AW-</a:t>
            </a:r>
            <a:r>
              <a:rPr lang="en-US" sz="1400" b="1" dirty="0" err="1"/>
              <a:t>Youtube</a:t>
            </a:r>
            <a:r>
              <a:rPr lang="en-US" sz="1400" b="1" dirty="0"/>
              <a:t> are performing better.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5314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B7B8-101A-456C-9E93-4D05F8CE5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36" y="160583"/>
            <a:ext cx="10515600" cy="1325563"/>
          </a:xfrm>
        </p:spPr>
        <p:txBody>
          <a:bodyPr/>
          <a:lstStyle/>
          <a:p>
            <a:r>
              <a:rPr lang="en-US" dirty="0"/>
              <a:t>Channel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014BE9-E939-4BA2-AF03-DE71F30B5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630848"/>
              </p:ext>
            </p:extLst>
          </p:nvPr>
        </p:nvGraphicFramePr>
        <p:xfrm>
          <a:off x="806115" y="4212972"/>
          <a:ext cx="10423360" cy="20835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9820">
                  <a:extLst>
                    <a:ext uri="{9D8B030D-6E8A-4147-A177-3AD203B41FA5}">
                      <a16:colId xmlns:a16="http://schemas.microsoft.com/office/drawing/2014/main" val="1600114868"/>
                    </a:ext>
                  </a:extLst>
                </a:gridCol>
                <a:gridCol w="1434925">
                  <a:extLst>
                    <a:ext uri="{9D8B030D-6E8A-4147-A177-3AD203B41FA5}">
                      <a16:colId xmlns:a16="http://schemas.microsoft.com/office/drawing/2014/main" val="1160601643"/>
                    </a:ext>
                  </a:extLst>
                </a:gridCol>
                <a:gridCol w="1612276">
                  <a:extLst>
                    <a:ext uri="{9D8B030D-6E8A-4147-A177-3AD203B41FA5}">
                      <a16:colId xmlns:a16="http://schemas.microsoft.com/office/drawing/2014/main" val="1770299475"/>
                    </a:ext>
                  </a:extLst>
                </a:gridCol>
                <a:gridCol w="1971006">
                  <a:extLst>
                    <a:ext uri="{9D8B030D-6E8A-4147-A177-3AD203B41FA5}">
                      <a16:colId xmlns:a16="http://schemas.microsoft.com/office/drawing/2014/main" val="2660495615"/>
                    </a:ext>
                  </a:extLst>
                </a:gridCol>
                <a:gridCol w="1257575">
                  <a:extLst>
                    <a:ext uri="{9D8B030D-6E8A-4147-A177-3AD203B41FA5}">
                      <a16:colId xmlns:a16="http://schemas.microsoft.com/office/drawing/2014/main" val="4056349033"/>
                    </a:ext>
                  </a:extLst>
                </a:gridCol>
                <a:gridCol w="1342218">
                  <a:extLst>
                    <a:ext uri="{9D8B030D-6E8A-4147-A177-3AD203B41FA5}">
                      <a16:colId xmlns:a16="http://schemas.microsoft.com/office/drawing/2014/main" val="3976797418"/>
                    </a:ext>
                  </a:extLst>
                </a:gridCol>
                <a:gridCol w="1515540">
                  <a:extLst>
                    <a:ext uri="{9D8B030D-6E8A-4147-A177-3AD203B41FA5}">
                      <a16:colId xmlns:a16="http://schemas.microsoft.com/office/drawing/2014/main" val="3567096115"/>
                    </a:ext>
                  </a:extLst>
                </a:gridCol>
              </a:tblGrid>
              <a:tr h="3472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Column1</a:t>
                      </a:r>
                      <a:endParaRPr lang="en-US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Sessions</a:t>
                      </a:r>
                      <a:endParaRPr lang="en-US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Conversion Rate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YoY % Change</a:t>
                      </a:r>
                      <a:endParaRPr lang="en-US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Conversions</a:t>
                      </a:r>
                      <a:endParaRPr lang="en-US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Bounces</a:t>
                      </a:r>
                      <a:endParaRPr lang="en-US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YoY % Change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828958"/>
                  </a:ext>
                </a:extLst>
              </a:tr>
              <a:tr h="3472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Paid Search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C78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5705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C78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0.28%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C78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-28%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C78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C78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1970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C78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0.01%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C78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7677"/>
                  </a:ext>
                </a:extLst>
              </a:tr>
              <a:tr h="3472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Direct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60634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0.20%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21988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0.01%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888377"/>
                  </a:ext>
                </a:extLst>
              </a:tr>
              <a:tr h="3472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(Other)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8074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0.17%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2798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0.04%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4693719"/>
                  </a:ext>
                </a:extLst>
              </a:tr>
              <a:tr h="3472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Organic Search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202815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0.16%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109220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805536"/>
                  </a:ext>
                </a:extLst>
              </a:tr>
              <a:tr h="3472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Social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12807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0.02%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16%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7476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0.01%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942789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1C08B57-C454-48CB-BB48-6A0B98203CB7}"/>
              </a:ext>
            </a:extLst>
          </p:cNvPr>
          <p:cNvSpPr txBox="1"/>
          <p:nvPr/>
        </p:nvSpPr>
        <p:spPr>
          <a:xfrm>
            <a:off x="742709" y="3741636"/>
            <a:ext cx="378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Channel Performance, Jan - Jun 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437C48-BEB2-4A2B-A89B-0B9BB909AA29}"/>
              </a:ext>
            </a:extLst>
          </p:cNvPr>
          <p:cNvSpPr txBox="1"/>
          <p:nvPr/>
        </p:nvSpPr>
        <p:spPr>
          <a:xfrm>
            <a:off x="814136" y="1259305"/>
            <a:ext cx="101185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break down our performance by channel with our top session organic included organized descending by 2020 conversion rates.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Top performing on conversions is </a:t>
            </a:r>
            <a:r>
              <a:rPr lang="en-US" sz="1600" b="1" dirty="0"/>
              <a:t>Paid Search</a:t>
            </a:r>
            <a:r>
              <a:rPr lang="en-US" sz="1600" dirty="0"/>
              <a:t> (red). Although it is </a:t>
            </a:r>
            <a:r>
              <a:rPr lang="en-US" sz="1600" b="1" dirty="0"/>
              <a:t>top performing it is also top losing </a:t>
            </a:r>
            <a:r>
              <a:rPr lang="en-US" sz="1600" dirty="0"/>
              <a:t>performer when you look at the change in conversion rate compared to 2019.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Direct </a:t>
            </a:r>
            <a:r>
              <a:rPr lang="en-US" sz="1600" dirty="0"/>
              <a:t>(yellow) </a:t>
            </a:r>
            <a:r>
              <a:rPr lang="en-US" sz="1600" b="1" dirty="0"/>
              <a:t>is our overall best performer</a:t>
            </a:r>
            <a:r>
              <a:rPr lang="en-US" sz="1600" dirty="0"/>
              <a:t>, with the highest conversion rate change and second in 2020.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Other channels are also doing quite well leading slightly ahead of Organic Search.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Bounce rates have remained unchanged</a:t>
            </a:r>
            <a:r>
              <a:rPr lang="en-US" sz="1600" dirty="0"/>
              <a:t>, which means our channel methods are steady.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5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D289-826F-4C98-AD14-0E4602FB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91" y="184728"/>
            <a:ext cx="5366171" cy="8595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latin typeface="+mj-lt"/>
                <a:ea typeface="+mj-ea"/>
                <a:cs typeface="+mj-cs"/>
              </a:rPr>
              <a:t>Audience Analysis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77D4B495-3344-48B3-BAC6-AD8294752B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851523"/>
              </p:ext>
            </p:extLst>
          </p:nvPr>
        </p:nvGraphicFramePr>
        <p:xfrm>
          <a:off x="765522" y="1624155"/>
          <a:ext cx="4572000" cy="3041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EC2ADE6-6757-45AE-9E38-69CE6928842C}"/>
              </a:ext>
            </a:extLst>
          </p:cNvPr>
          <p:cNvSpPr txBox="1"/>
          <p:nvPr/>
        </p:nvSpPr>
        <p:spPr>
          <a:xfrm>
            <a:off x="765522" y="4867560"/>
            <a:ext cx="41759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can see the drop in users this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appears that most of our traffic comes from the 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English-speaking countries are most of our session holders.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420AA6-1721-4319-B7BE-65F8EC9C51E3}"/>
              </a:ext>
            </a:extLst>
          </p:cNvPr>
          <p:cNvSpPr txBox="1"/>
          <p:nvPr/>
        </p:nvSpPr>
        <p:spPr>
          <a:xfrm>
            <a:off x="6096000" y="4867560"/>
            <a:ext cx="41759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There is an overall drop in age groups as well, significantly 25-34 years 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Most of our customers are still within the young adult range.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There is an increase in users among the older age group in 2020.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B7FEA40-1023-4C84-AE6C-E1416AFAD8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2900825"/>
              </p:ext>
            </p:extLst>
          </p:nvPr>
        </p:nvGraphicFramePr>
        <p:xfrm>
          <a:off x="6096000" y="1577975"/>
          <a:ext cx="4724400" cy="2892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61031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D289-826F-4C98-AD14-0E4602FB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142" y="184728"/>
            <a:ext cx="7363320" cy="8595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latin typeface="+mj-lt"/>
                <a:ea typeface="+mj-ea"/>
                <a:cs typeface="+mj-cs"/>
              </a:rPr>
              <a:t>Audience Analysis Continued…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276D3DB5-A60A-4346-9C18-19EE75BE97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2801644"/>
              </p:ext>
            </p:extLst>
          </p:nvPr>
        </p:nvGraphicFramePr>
        <p:xfrm>
          <a:off x="834432" y="1796716"/>
          <a:ext cx="4572000" cy="2893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E614F704-2DD6-407F-BC99-9B96741A8EBE}"/>
              </a:ext>
            </a:extLst>
          </p:cNvPr>
          <p:cNvSpPr txBox="1"/>
          <p:nvPr/>
        </p:nvSpPr>
        <p:spPr>
          <a:xfrm>
            <a:off x="765522" y="4867560"/>
            <a:ext cx="41759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Sharp decline in male users in 2020, however still a male dominated 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Female users remain relatively the same.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Sharp decline in male users may be due to COVID-19 affecting the outdoorsmen and event purchases.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9B120FF0-154B-40F3-9300-4BCB801977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1313776"/>
              </p:ext>
            </p:extLst>
          </p:nvPr>
        </p:nvGraphicFramePr>
        <p:xfrm>
          <a:off x="6096000" y="1796716"/>
          <a:ext cx="4686300" cy="2893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F9EEB00-CAF4-4315-9DEE-B127A305CEEF}"/>
              </a:ext>
            </a:extLst>
          </p:cNvPr>
          <p:cNvSpPr txBox="1"/>
          <p:nvPr/>
        </p:nvSpPr>
        <p:spPr>
          <a:xfrm>
            <a:off x="6197600" y="4867560"/>
            <a:ext cx="436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Our highest conversion platform struggles in the first few months but picks back up around June.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Overall not a very big change, and the same goes for Tablet and mobile.</a:t>
            </a:r>
          </a:p>
        </p:txBody>
      </p:sp>
    </p:spTree>
    <p:extLst>
      <p:ext uri="{BB962C8B-B14F-4D97-AF65-F5344CB8AC3E}">
        <p14:creationId xmlns:p14="http://schemas.microsoft.com/office/powerpoint/2010/main" val="219857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48300AA-C397-4181-BB76-6947C21EF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142" y="184728"/>
            <a:ext cx="7363320" cy="8595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latin typeface="+mj-lt"/>
                <a:ea typeface="+mj-ea"/>
                <a:cs typeface="+mj-cs"/>
              </a:rPr>
              <a:t>Audience Analysis Continued…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07128FF-4B87-4CF8-AEB8-09E5CDCF5E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6722203"/>
              </p:ext>
            </p:extLst>
          </p:nvPr>
        </p:nvGraphicFramePr>
        <p:xfrm>
          <a:off x="644956" y="1835725"/>
          <a:ext cx="5598825" cy="364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60B60AD-D753-4D53-8CC3-29E72CA42DFD}"/>
              </a:ext>
            </a:extLst>
          </p:cNvPr>
          <p:cNvSpPr txBox="1"/>
          <p:nvPr/>
        </p:nvSpPr>
        <p:spPr>
          <a:xfrm>
            <a:off x="7047346" y="1950069"/>
            <a:ext cx="3971637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is a decrease in users overall for 2020.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User interface may be an issue if there is a page view decline.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Otherwise, numbers remain drastically indifferent in comparison to previous time period.</a:t>
            </a:r>
          </a:p>
        </p:txBody>
      </p:sp>
    </p:spTree>
    <p:extLst>
      <p:ext uri="{BB962C8B-B14F-4D97-AF65-F5344CB8AC3E}">
        <p14:creationId xmlns:p14="http://schemas.microsoft.com/office/powerpoint/2010/main" val="2611837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909A8-8BEC-4E1C-B4D8-B0635D386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861"/>
            <a:ext cx="10515600" cy="499081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Big Key indicators of drop: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Conversion rates of Paid Search channels are down.</a:t>
            </a:r>
          </a:p>
          <a:p>
            <a:pPr fontAlgn="b"/>
            <a:r>
              <a:rPr lang="en-US" sz="1800" dirty="0"/>
              <a:t>Data Share Promo and AW - Google Brand campaigns dropped 38% or more from last year.</a:t>
            </a:r>
          </a:p>
          <a:p>
            <a:pPr fontAlgn="b"/>
            <a:r>
              <a:rPr lang="en-US" sz="1800" dirty="0"/>
              <a:t>Desktop conversion platform struggles through the spring period.</a:t>
            </a:r>
          </a:p>
          <a:p>
            <a:pPr marL="0" indent="0" fontAlgn="b">
              <a:buNone/>
            </a:pPr>
            <a:r>
              <a:rPr lang="en-US" sz="2000" b="1" dirty="0"/>
              <a:t>Moving Forward (Next 6 Months):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Focus on improving paid search channels as well as focusing on the best performing channel of 2020 thus far, Direct channel.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Improve our top 5 session campaigns, Data Share Promo and Google Brands, since they are the highest conversion but largest drop in conversions from last year.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Desktop conversion struggled very hard and there was a big drop in mobile pageviews this year. Check with the development team to improve the user interface and funneling.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More than half the main audience is Male, target more gender specific advertisement since our female audience usage was not affected much.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Work with our language department to bring more translations and user-friendly assets to the French and Spanish speaking communities as those are our second largest user base.</a:t>
            </a:r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F8F7F0F-A069-458B-A8F3-CB5A65554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142" y="184728"/>
            <a:ext cx="3089803" cy="8595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latin typeface="+mj-lt"/>
                <a:ea typeface="+mj-ea"/>
                <a:cs typeface="+mj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14046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001522-9A54-486C-A80F-24BED01EA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482" y="2966881"/>
            <a:ext cx="5448730" cy="9242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60173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874</Words>
  <Application>Microsoft Office PowerPoint</Application>
  <PresentationFormat>Widescreen</PresentationFormat>
  <Paragraphs>173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2020 Google Merchandise Store Half Year Report</vt:lpstr>
      <vt:lpstr>Overview</vt:lpstr>
      <vt:lpstr>PowerPoint Presentation</vt:lpstr>
      <vt:lpstr>Channel Analysis</vt:lpstr>
      <vt:lpstr>Audience Analysis</vt:lpstr>
      <vt:lpstr>Audience Analysis Continued…</vt:lpstr>
      <vt:lpstr>Audience Analysis Continued…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Google Merchandise Store Half Year Report</dc:title>
  <dc:creator> </dc:creator>
  <cp:lastModifiedBy> </cp:lastModifiedBy>
  <cp:revision>5</cp:revision>
  <dcterms:created xsi:type="dcterms:W3CDTF">2020-08-14T04:23:41Z</dcterms:created>
  <dcterms:modified xsi:type="dcterms:W3CDTF">2020-08-14T04:45:05Z</dcterms:modified>
</cp:coreProperties>
</file>