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3" r:id="rId5"/>
    <p:sldId id="275" r:id="rId6"/>
    <p:sldId id="260" r:id="rId7"/>
    <p:sldId id="352" r:id="rId8"/>
    <p:sldId id="353" r:id="rId9"/>
    <p:sldId id="293" r:id="rId10"/>
    <p:sldId id="295" r:id="rId11"/>
    <p:sldId id="399" r:id="rId12"/>
    <p:sldId id="297" r:id="rId13"/>
    <p:sldId id="298" r:id="rId14"/>
    <p:sldId id="400" r:id="rId15"/>
    <p:sldId id="299" r:id="rId16"/>
    <p:sldId id="312" r:id="rId17"/>
    <p:sldId id="357" r:id="rId18"/>
    <p:sldId id="334" r:id="rId19"/>
    <p:sldId id="313" r:id="rId20"/>
    <p:sldId id="387" r:id="rId21"/>
    <p:sldId id="314" r:id="rId22"/>
    <p:sldId id="335" r:id="rId23"/>
    <p:sldId id="268" r:id="rId24"/>
    <p:sldId id="379" r:id="rId25"/>
    <p:sldId id="336" r:id="rId26"/>
    <p:sldId id="338" r:id="rId27"/>
    <p:sldId id="339" r:id="rId28"/>
    <p:sldId id="337" r:id="rId29"/>
    <p:sldId id="340" r:id="rId30"/>
    <p:sldId id="341" r:id="rId31"/>
    <p:sldId id="276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B97"/>
    <a:srgbClr val="39817B"/>
    <a:srgbClr val="41817B"/>
    <a:srgbClr val="44709E"/>
    <a:srgbClr val="48A2A0"/>
    <a:srgbClr val="1D7BA3"/>
    <a:srgbClr val="1180AF"/>
    <a:srgbClr val="0AA4B6"/>
    <a:srgbClr val="94AECE"/>
    <a:srgbClr val="6D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776" y="-464"/>
      </p:cViewPr>
      <p:guideLst>
        <p:guide orient="horz" pos="200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>
              <a:buClr>
                <a:srgbClr val="000000"/>
              </a:buClr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>
              <a:buClr>
                <a:srgbClr val="000000"/>
              </a:buClr>
            </a:pPr>
            <a:r>
              <a:rPr lang="zh-CN" altLang="en-US" sz="1800" dirty="0"/>
              <a:t>编辑母版文本样式</a:t>
            </a:r>
            <a:endParaRPr lang="zh-CN" altLang="en-US" sz="1800" dirty="0"/>
          </a:p>
          <a:p>
            <a:pPr lvl="1">
              <a:buClr>
                <a:srgbClr val="000000"/>
              </a:buClr>
            </a:pPr>
            <a:r>
              <a:rPr lang="zh-CN" altLang="en-US" sz="1800" dirty="0"/>
              <a:t>第二级</a:t>
            </a:r>
            <a:endParaRPr lang="zh-CN" altLang="en-US" sz="1800" dirty="0"/>
          </a:p>
          <a:p>
            <a:pPr lvl="2">
              <a:buClr>
                <a:srgbClr val="000000"/>
              </a:buClr>
            </a:pPr>
            <a:r>
              <a:rPr lang="zh-CN" altLang="en-US" sz="1800" dirty="0"/>
              <a:t>第三级</a:t>
            </a:r>
            <a:endParaRPr lang="zh-CN" altLang="en-US" sz="1800" dirty="0"/>
          </a:p>
          <a:p>
            <a:pPr lvl="3">
              <a:buClr>
                <a:srgbClr val="000000"/>
              </a:buClr>
            </a:pPr>
            <a:r>
              <a:rPr lang="zh-CN" altLang="en-US" sz="1800" dirty="0"/>
              <a:t>第四级</a:t>
            </a:r>
            <a:endParaRPr lang="zh-CN" altLang="en-US" sz="1800" dirty="0"/>
          </a:p>
          <a:p>
            <a:pPr lvl="4">
              <a:buClr>
                <a:srgbClr val="000000"/>
              </a:buClr>
            </a:pPr>
            <a:r>
              <a:rPr lang="zh-CN" altLang="en-US" sz="1800" dirty="0"/>
              <a:t>第五级</a:t>
            </a:r>
            <a:endParaRPr lang="zh-CN" altLang="en-US" sz="1800" dirty="0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lvl="1" algn="l" defTabSz="0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lvl="2" algn="l" defTabSz="0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lvl="3" algn="l" defTabSz="0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lvl="4" algn="l" defTabSz="0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072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072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072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1747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1747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277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zh-CN" altLang="en-US" sz="1800" dirty="0">
                <a:ea typeface="宋体" panose="02010600030101010101" pitchFamily="2" charset="-122"/>
              </a:rPr>
            </a:fld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74955"/>
            <a:ext cx="6172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600200"/>
            <a:ext cx="61722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74955"/>
            <a:ext cx="6172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600200"/>
            <a:ext cx="61722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74955"/>
            <a:ext cx="6172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74955"/>
            <a:ext cx="6172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  <a:sym typeface="等线 Light" panose="02010600030101010101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等线" panose="02010600030101010101" charset="-122"/>
          <a:sym typeface="等线" panose="02010600030101010101" charset="-122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等线" panose="02010600030101010101" charset="-122"/>
          <a:sym typeface="等线" panose="02010600030101010101" charset="-122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等线" panose="02010600030101010101" charset="-122"/>
          <a:sym typeface="等线" panose="02010600030101010101" charset="-122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等线" panose="02010600030101010101" charset="-122"/>
          <a:sym typeface="等线" panose="02010600030101010101" charset="-122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等线" panose="02010600030101010101" charset="-122"/>
          <a:sym typeface="等线" panose="02010600030101010101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任意多边形 11"/>
          <p:cNvSpPr/>
          <p:nvPr/>
        </p:nvSpPr>
        <p:spPr>
          <a:xfrm>
            <a:off x="3129915" y="2115820"/>
            <a:ext cx="6010910" cy="4756150"/>
          </a:xfrm>
          <a:custGeom>
            <a:avLst/>
            <a:gdLst/>
            <a:ahLst/>
            <a:cxnLst>
              <a:cxn ang="0">
                <a:pos x="4052913" y="0"/>
              </a:cxn>
              <a:cxn ang="0">
                <a:pos x="7413651" y="1786451"/>
              </a:cxn>
              <a:cxn ang="0">
                <a:pos x="7496175" y="1922256"/>
              </a:cxn>
              <a:cxn ang="0">
                <a:pos x="7496175" y="5759450"/>
              </a:cxn>
              <a:cxn ang="0">
                <a:pos x="381304" y="5759450"/>
              </a:cxn>
              <a:cxn ang="0">
                <a:pos x="318499" y="5629105"/>
              </a:cxn>
              <a:cxn ang="0">
                <a:pos x="0" y="4051917"/>
              </a:cxn>
              <a:cxn ang="0">
                <a:pos x="4052913" y="0"/>
              </a:cxn>
            </a:cxnLst>
            <a:rect l="0" t="0" r="0" b="0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3074" name="任意多边形 8"/>
          <p:cNvSpPr/>
          <p:nvPr/>
        </p:nvSpPr>
        <p:spPr>
          <a:xfrm>
            <a:off x="-3175" y="-3810"/>
            <a:ext cx="9144000" cy="51828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30050" y="0"/>
              </a:cxn>
              <a:cxn ang="0">
                <a:pos x="11639157" y="372758"/>
              </a:cxn>
              <a:cxn ang="0">
                <a:pos x="2146926" y="6022975"/>
              </a:cxn>
              <a:cxn ang="0">
                <a:pos x="502932" y="5898576"/>
              </a:cxn>
              <a:cxn ang="0">
                <a:pos x="0" y="5808751"/>
              </a:cxn>
            </a:cxnLst>
            <a:rect l="0" t="0" r="0" b="0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lnTo>
                  <a:pt x="0" y="0"/>
                </a:lnTo>
                <a:close/>
              </a:path>
            </a:pathLst>
          </a:cu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3075" name="文本框 1"/>
          <p:cNvSpPr/>
          <p:nvPr/>
        </p:nvSpPr>
        <p:spPr>
          <a:xfrm>
            <a:off x="662940" y="2449354"/>
            <a:ext cx="5262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Gotham Rounded Medium" pitchFamily="2" charset="0"/>
              </a:rPr>
              <a:t>小程序组件化开发实践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Gotham Rounded Medium" pitchFamily="2" charset="0"/>
            </a:endParaRPr>
          </a:p>
        </p:txBody>
      </p:sp>
      <p:sp>
        <p:nvSpPr>
          <p:cNvPr id="3076" name="文本框 6"/>
          <p:cNvSpPr/>
          <p:nvPr/>
        </p:nvSpPr>
        <p:spPr>
          <a:xfrm>
            <a:off x="778749" y="3668792"/>
            <a:ext cx="2753360" cy="335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1500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分享人</a:t>
            </a:r>
            <a:r>
              <a:rPr lang="en-US" altLang="zh-CN" sz="1500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: </a:t>
            </a:r>
            <a:r>
              <a:rPr lang="zh-CN" altLang="en-US" sz="1500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龚澄  常用ID：Gcaufy</a:t>
            </a:r>
            <a:endParaRPr lang="zh-CN" altLang="en-US" sz="1500" dirty="0">
              <a:solidFill>
                <a:srgbClr val="39817B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3077" name="矩形 13"/>
          <p:cNvSpPr/>
          <p:nvPr/>
        </p:nvSpPr>
        <p:spPr>
          <a:xfrm>
            <a:off x="1347788" y="4118372"/>
            <a:ext cx="309880" cy="2971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135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椭圆 3"/>
          <p:cNvSpPr/>
          <p:nvPr/>
        </p:nvSpPr>
        <p:spPr>
          <a:xfrm>
            <a:off x="1221581" y="2409825"/>
            <a:ext cx="1840706" cy="1840706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38" name="椭圆 4"/>
          <p:cNvSpPr/>
          <p:nvPr/>
        </p:nvSpPr>
        <p:spPr>
          <a:xfrm>
            <a:off x="2457450" y="3645694"/>
            <a:ext cx="594122" cy="595313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39" name="MH_Others_1"/>
          <p:cNvSpPr/>
          <p:nvPr/>
        </p:nvSpPr>
        <p:spPr>
          <a:xfrm>
            <a:off x="647700" y="3002756"/>
            <a:ext cx="2967038" cy="63579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等线 Light" panose="02010600030101010101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文本框 7"/>
          <p:cNvSpPr/>
          <p:nvPr/>
        </p:nvSpPr>
        <p:spPr>
          <a:xfrm>
            <a:off x="3614738" y="3621008"/>
            <a:ext cx="4738688" cy="23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主要介绍为什么会有WePY以及WePY究竟解决了哪些问题</a:t>
            </a:r>
            <a:endParaRPr lang="zh-CN" altLang="en-US" sz="13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矩形 1"/>
          <p:cNvSpPr/>
          <p:nvPr/>
        </p:nvSpPr>
        <p:spPr>
          <a:xfrm>
            <a:off x="3614738" y="3078877"/>
            <a:ext cx="32105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组件化开发框架WePY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362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363" name="矩形 19"/>
          <p:cNvSpPr/>
          <p:nvPr/>
        </p:nvSpPr>
        <p:spPr>
          <a:xfrm>
            <a:off x="1008460" y="431006"/>
            <a:ext cx="16865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WePY简介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5364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370" name="椭圆 1"/>
          <p:cNvSpPr/>
          <p:nvPr/>
        </p:nvSpPr>
        <p:spPr>
          <a:xfrm>
            <a:off x="3615928" y="2611517"/>
            <a:ext cx="1602581" cy="1603772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33988" y="2384108"/>
            <a:ext cx="3093482" cy="1022754"/>
            <a:chOff x="10990" y="2590"/>
            <a:chExt cx="6495" cy="2147"/>
          </a:xfrm>
        </p:grpSpPr>
        <p:sp>
          <p:nvSpPr>
            <p:cNvPr id="15365" name="文本框 14"/>
            <p:cNvSpPr/>
            <p:nvPr/>
          </p:nvSpPr>
          <p:spPr>
            <a:xfrm>
              <a:off x="12174" y="2793"/>
              <a:ext cx="4784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1500" b="1" dirty="0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rPr>
                <a:t>小程序的组件化开发框架</a:t>
              </a:r>
              <a:endParaRPr lang="zh-CN" altLang="en-US" sz="1500" b="1" dirty="0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endParaRPr>
            </a:p>
          </p:txBody>
        </p:sp>
        <p:grpSp>
          <p:nvGrpSpPr>
            <p:cNvPr id="15367" name="组合 14347"/>
            <p:cNvGrpSpPr/>
            <p:nvPr/>
          </p:nvGrpSpPr>
          <p:grpSpPr>
            <a:xfrm>
              <a:off x="10990" y="2590"/>
              <a:ext cx="1070" cy="1070"/>
              <a:chOff x="0" y="0"/>
              <a:chExt cx="1068" cy="1068"/>
            </a:xfrm>
          </p:grpSpPr>
          <p:sp>
            <p:nvSpPr>
              <p:cNvPr id="15384" name="椭圆 2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15385" name="椭圆 28"/>
              <p:cNvSpPr/>
              <p:nvPr/>
            </p:nvSpPr>
            <p:spPr>
              <a:xfrm>
                <a:off x="772" y="743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15386" name="图片 14350" descr="component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16" y="141"/>
                <a:ext cx="708" cy="70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371" name="文本框 14360"/>
            <p:cNvSpPr txBox="1"/>
            <p:nvPr/>
          </p:nvSpPr>
          <p:spPr>
            <a:xfrm>
              <a:off x="12358" y="3661"/>
              <a:ext cx="5127" cy="10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Arial" panose="020B0604020202020204" pitchFamily="34" charset="0"/>
                  <a:ea typeface="微软雅黑" panose="020B0503020204020204" charset="-122"/>
                </a:rPr>
                <a:t>通过预编译手段让小程序支持组件化开发，类Vue.js风格的开发模式，让开发者可以像普通Web应用一样开发小程序。</a:t>
              </a:r>
              <a:endParaRPr lang="zh-CN" altLang="en-US" sz="90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1378" y="3891439"/>
            <a:ext cx="3259231" cy="1075849"/>
            <a:chOff x="11153" y="5755"/>
            <a:chExt cx="6843" cy="2259"/>
          </a:xfrm>
        </p:grpSpPr>
        <p:grpSp>
          <p:nvGrpSpPr>
            <p:cNvPr id="15366" name="组合 14342"/>
            <p:cNvGrpSpPr/>
            <p:nvPr/>
          </p:nvGrpSpPr>
          <p:grpSpPr>
            <a:xfrm>
              <a:off x="11153" y="5755"/>
              <a:ext cx="1067" cy="1068"/>
              <a:chOff x="0" y="0"/>
              <a:chExt cx="1068" cy="1068"/>
            </a:xfrm>
          </p:grpSpPr>
          <p:sp>
            <p:nvSpPr>
              <p:cNvPr id="15387" name="椭圆 2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grpSp>
            <p:nvGrpSpPr>
              <p:cNvPr id="15388" name="组合 14344"/>
              <p:cNvGrpSpPr/>
              <p:nvPr/>
            </p:nvGrpSpPr>
            <p:grpSpPr>
              <a:xfrm>
                <a:off x="178" y="186"/>
                <a:ext cx="879" cy="841"/>
                <a:chOff x="0" y="0"/>
                <a:chExt cx="879" cy="841"/>
              </a:xfrm>
            </p:grpSpPr>
            <p:sp>
              <p:nvSpPr>
                <p:cNvPr id="15389" name="椭圆 28"/>
                <p:cNvSpPr/>
                <p:nvPr/>
              </p:nvSpPr>
              <p:spPr>
                <a:xfrm>
                  <a:off x="615" y="577"/>
                  <a:ext cx="264" cy="264"/>
                </a:xfrm>
                <a:prstGeom prst="ellipse">
                  <a:avLst/>
                </a:prstGeom>
                <a:solidFill>
                  <a:srgbClr val="6C92C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lstStyle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  <p:pic>
              <p:nvPicPr>
                <p:cNvPr id="15390" name="图片 14346" descr="github (1)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708" cy="7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15372" name="文本框 14"/>
            <p:cNvSpPr/>
            <p:nvPr/>
          </p:nvSpPr>
          <p:spPr>
            <a:xfrm>
              <a:off x="12193" y="5939"/>
              <a:ext cx="4158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15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一款Github开源框架</a:t>
              </a:r>
              <a:endParaRPr lang="zh-CN" altLang="en-US" sz="15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5374" name="文本框 14363"/>
            <p:cNvSpPr txBox="1"/>
            <p:nvPr/>
          </p:nvSpPr>
          <p:spPr>
            <a:xfrm>
              <a:off x="12358" y="6650"/>
              <a:ext cx="5638" cy="13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Star数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1450+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，Issue数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150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，Pull request </a:t>
              </a:r>
              <a:r>
                <a:rPr lang="en-US" sz="900" dirty="0">
                  <a:latin typeface="微软雅黑" panose="020B0503020204020204" charset="-122"/>
                  <a:ea typeface="微软雅黑" panose="020B0503020204020204" charset="-122"/>
                </a:rPr>
                <a:t>42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NPM单月下载量2500。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详细的文档，完整的测试用例，代码覆盖率达到98%以上</a:t>
              </a:r>
              <a:endParaRPr lang="zh-CN" altLang="en-US" sz="135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1490" y="3900011"/>
            <a:ext cx="3082766" cy="968216"/>
            <a:chOff x="1032" y="5773"/>
            <a:chExt cx="6473" cy="2033"/>
          </a:xfrm>
        </p:grpSpPr>
        <p:grpSp>
          <p:nvGrpSpPr>
            <p:cNvPr id="15368" name="组合 14351"/>
            <p:cNvGrpSpPr/>
            <p:nvPr/>
          </p:nvGrpSpPr>
          <p:grpSpPr>
            <a:xfrm>
              <a:off x="6435" y="5773"/>
              <a:ext cx="1070" cy="1067"/>
              <a:chOff x="0" y="0"/>
              <a:chExt cx="1068" cy="1068"/>
            </a:xfrm>
          </p:grpSpPr>
          <p:sp>
            <p:nvSpPr>
              <p:cNvPr id="15381" name="椭圆 2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15382" name="椭圆 28"/>
              <p:cNvSpPr/>
              <p:nvPr/>
            </p:nvSpPr>
            <p:spPr>
              <a:xfrm>
                <a:off x="772" y="743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15383" name="图片 14354" descr="C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" y="167"/>
                <a:ext cx="708" cy="70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373" name="文本框 14362"/>
            <p:cNvSpPr txBox="1"/>
            <p:nvPr/>
          </p:nvSpPr>
          <p:spPr>
            <a:xfrm>
              <a:off x="1410" y="6730"/>
              <a:ext cx="4670" cy="10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先后写过几篇关于WePY的文章，被一些社区转载，然后WePY框架先后被CSDN和开源中国首页推荐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75" name="文本框 14"/>
            <p:cNvSpPr/>
            <p:nvPr/>
          </p:nvSpPr>
          <p:spPr>
            <a:xfrm>
              <a:off x="1032" y="5945"/>
              <a:ext cx="5148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15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CSDN和开源中国首页推荐</a:t>
              </a:r>
              <a:endParaRPr lang="zh-CN" altLang="en-US" sz="15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9648" y="2346008"/>
            <a:ext cx="2491740" cy="882491"/>
            <a:chOff x="2078" y="2510"/>
            <a:chExt cx="5232" cy="1853"/>
          </a:xfrm>
        </p:grpSpPr>
        <p:grpSp>
          <p:nvGrpSpPr>
            <p:cNvPr id="15369" name="组合 14355"/>
            <p:cNvGrpSpPr/>
            <p:nvPr/>
          </p:nvGrpSpPr>
          <p:grpSpPr>
            <a:xfrm>
              <a:off x="6243" y="2510"/>
              <a:ext cx="1067" cy="1070"/>
              <a:chOff x="0" y="0"/>
              <a:chExt cx="1068" cy="1068"/>
            </a:xfrm>
          </p:grpSpPr>
          <p:sp>
            <p:nvSpPr>
              <p:cNvPr id="15378" name="椭圆 2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15379" name="椭圆 28"/>
              <p:cNvSpPr/>
              <p:nvPr/>
            </p:nvSpPr>
            <p:spPr>
              <a:xfrm>
                <a:off x="772" y="743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lstStyle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15380" name="图片 14358" descr="user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" y="94"/>
                <a:ext cx="708" cy="70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376" name="文本框 14"/>
            <p:cNvSpPr/>
            <p:nvPr/>
          </p:nvSpPr>
          <p:spPr>
            <a:xfrm>
              <a:off x="2551" y="2683"/>
              <a:ext cx="3559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15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WePY用户交流群</a:t>
              </a:r>
              <a:endParaRPr lang="zh-CN" altLang="en-US" sz="15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5377" name="文本框 14366"/>
            <p:cNvSpPr txBox="1"/>
            <p:nvPr/>
          </p:nvSpPr>
          <p:spPr>
            <a:xfrm>
              <a:off x="2078" y="3575"/>
              <a:ext cx="4015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有</a:t>
              </a:r>
              <a:r>
                <a:rPr lang="en-US" altLang="zh-CN" sz="900" dirty="0">
                  <a:latin typeface="微软雅黑" panose="020B0503020204020204" charset="-122"/>
                  <a:ea typeface="微软雅黑" panose="020B0503020204020204" charset="-122"/>
                </a:rPr>
                <a:t>8</a:t>
              </a: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00人左右的用户群，并且有用户自发的开发第三方WePY组件</a:t>
              </a:r>
              <a:endParaRPr lang="zh-CN" altLang="en-US" sz="135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741545" y="3922395"/>
            <a:ext cx="1481455" cy="444500"/>
          </a:xfrm>
          <a:prstGeom prst="roundRect">
            <a:avLst/>
          </a:prstGeom>
          <a:solidFill>
            <a:srgbClr val="416B97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4980" y="3922395"/>
            <a:ext cx="1481455" cy="444500"/>
          </a:xfrm>
          <a:prstGeom prst="roundRect">
            <a:avLst/>
          </a:prstGeom>
          <a:solidFill>
            <a:srgbClr val="416B97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285240" y="3923030"/>
            <a:ext cx="1481455" cy="444500"/>
          </a:xfrm>
          <a:prstGeom prst="roundRect">
            <a:avLst/>
          </a:prstGeom>
          <a:solidFill>
            <a:srgbClr val="416B97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1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362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5363" name="矩形 19"/>
          <p:cNvSpPr/>
          <p:nvPr/>
        </p:nvSpPr>
        <p:spPr>
          <a:xfrm>
            <a:off x="1008460" y="431006"/>
            <a:ext cx="19913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谁在用WePY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5364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85240" y="2297430"/>
            <a:ext cx="6664960" cy="1524000"/>
            <a:chOff x="1984" y="7953"/>
            <a:chExt cx="10496" cy="2400"/>
          </a:xfrm>
        </p:grpSpPr>
        <p:grpSp>
          <p:nvGrpSpPr>
            <p:cNvPr id="6" name="组合 5"/>
            <p:cNvGrpSpPr/>
            <p:nvPr/>
          </p:nvGrpSpPr>
          <p:grpSpPr>
            <a:xfrm>
              <a:off x="1998" y="9653"/>
              <a:ext cx="2332" cy="700"/>
              <a:chOff x="4732" y="5370"/>
              <a:chExt cx="2332" cy="700"/>
            </a:xfrm>
          </p:grpSpPr>
          <p:grpSp>
            <p:nvGrpSpPr>
              <p:cNvPr id="74" name="组 73"/>
              <p:cNvGrpSpPr/>
              <p:nvPr/>
            </p:nvGrpSpPr>
            <p:grpSpPr>
              <a:xfrm>
                <a:off x="4732" y="5370"/>
                <a:ext cx="2333" cy="700"/>
                <a:chOff x="2046111" y="2540001"/>
                <a:chExt cx="1975556" cy="592665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2906888" y="2695222"/>
                  <a:ext cx="8534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培恩医学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9" name="图片 8" descr="peienyixue_40x40.png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9" y="5417"/>
                <a:ext cx="600" cy="600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4706" y="8803"/>
              <a:ext cx="2332" cy="700"/>
              <a:chOff x="4764" y="4819"/>
              <a:chExt cx="2332" cy="700"/>
            </a:xfrm>
          </p:grpSpPr>
          <p:grpSp>
            <p:nvGrpSpPr>
              <p:cNvPr id="71" name="组 70"/>
              <p:cNvGrpSpPr/>
              <p:nvPr/>
            </p:nvGrpSpPr>
            <p:grpSpPr>
              <a:xfrm rot="0">
                <a:off x="4764" y="4819"/>
                <a:ext cx="2333" cy="700"/>
                <a:chOff x="2046111" y="2540001"/>
                <a:chExt cx="1975556" cy="592665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2751667" y="2709333"/>
                  <a:ext cx="11582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七弦琴小助手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38" name="图片 37" descr="qixianqing_40x4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8" y="4859"/>
                <a:ext cx="600" cy="600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10148" y="8803"/>
              <a:ext cx="2333" cy="699"/>
              <a:chOff x="13191" y="5391"/>
              <a:chExt cx="3110" cy="932"/>
            </a:xfrm>
          </p:grpSpPr>
          <p:grpSp>
            <p:nvGrpSpPr>
              <p:cNvPr id="86" name="组 85"/>
              <p:cNvGrpSpPr/>
              <p:nvPr/>
            </p:nvGrpSpPr>
            <p:grpSpPr>
              <a:xfrm>
                <a:off x="13191" y="5391"/>
                <a:ext cx="3111" cy="933"/>
                <a:chOff x="2046111" y="2540001"/>
                <a:chExt cx="1975556" cy="592665"/>
              </a:xfrm>
            </p:grpSpPr>
            <p:sp>
              <p:nvSpPr>
                <p:cNvPr id="87" name="圆角矩形 86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2850444" y="2681111"/>
                  <a:ext cx="1005876" cy="31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独角兽公司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46" name="图片 45" descr="yunchuanggu_40x40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44" y="5444"/>
                <a:ext cx="800" cy="800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 rot="0">
              <a:off x="7427" y="9653"/>
              <a:ext cx="2333" cy="699"/>
              <a:chOff x="2751" y="6796"/>
              <a:chExt cx="3110" cy="932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2751" y="6796"/>
                <a:ext cx="3111" cy="933"/>
                <a:chOff x="2046111" y="2540001"/>
                <a:chExt cx="1975556" cy="592665"/>
              </a:xfrm>
            </p:grpSpPr>
            <p:sp>
              <p:nvSpPr>
                <p:cNvPr id="83" name="圆角矩形 82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836333" y="2681111"/>
                  <a:ext cx="1005876" cy="31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英语助手君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44" name="图片 43" descr="yinyujunzhushou_40x4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" y="6867"/>
                <a:ext cx="800" cy="800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 rot="0">
              <a:off x="7427" y="8803"/>
              <a:ext cx="2333" cy="699"/>
              <a:chOff x="2764" y="5387"/>
              <a:chExt cx="3110" cy="932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2764" y="5387"/>
                <a:ext cx="3111" cy="933"/>
                <a:chOff x="2046111" y="2540001"/>
                <a:chExt cx="1975556" cy="592665"/>
              </a:xfrm>
            </p:grpSpPr>
            <p:sp>
              <p:nvSpPr>
                <p:cNvPr id="66" name="圆角矩形 65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2864555" y="2695222"/>
                  <a:ext cx="853471" cy="31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孕育学院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47" name="图片 46" descr="yuyunxueyuan_40x4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" y="5444"/>
                <a:ext cx="800" cy="800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10148" y="9653"/>
              <a:ext cx="2333" cy="699"/>
              <a:chOff x="6191" y="6813"/>
              <a:chExt cx="3110" cy="93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6191" y="6813"/>
                <a:ext cx="3111" cy="933"/>
                <a:chOff x="2046111" y="2540001"/>
                <a:chExt cx="1975556" cy="592665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2920999" y="2681111"/>
                  <a:ext cx="853471" cy="31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逛人备忘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48" name="图片 47" descr="guangrenbeiwang_40x40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2" y="6867"/>
                <a:ext cx="800" cy="800"/>
              </a:xfrm>
              <a:prstGeom prst="rect">
                <a:avLst/>
              </a:prstGeom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4706" y="9653"/>
              <a:ext cx="2333" cy="699"/>
              <a:chOff x="9756" y="5356"/>
              <a:chExt cx="3110" cy="932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9756" y="5356"/>
                <a:ext cx="3111" cy="933"/>
                <a:chOff x="2046111" y="2540001"/>
                <a:chExt cx="1975556" cy="592665"/>
              </a:xfrm>
            </p:grpSpPr>
            <p:sp>
              <p:nvSpPr>
                <p:cNvPr id="79" name="圆角矩形 78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709334" y="2695222"/>
                  <a:ext cx="1310687" cy="31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公务员朝夕刷题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49" name="图片 48" descr="lizijiaoyu_40x40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8" y="5422"/>
                <a:ext cx="800" cy="800"/>
              </a:xfrm>
              <a:prstGeom prst="rect">
                <a:avLst/>
              </a:prstGeom>
            </p:spPr>
          </p:pic>
        </p:grpSp>
        <p:grpSp>
          <p:nvGrpSpPr>
            <p:cNvPr id="52" name="组 51"/>
            <p:cNvGrpSpPr/>
            <p:nvPr/>
          </p:nvGrpSpPr>
          <p:grpSpPr>
            <a:xfrm>
              <a:off x="1984" y="7953"/>
              <a:ext cx="2333" cy="700"/>
              <a:chOff x="2046111" y="2540001"/>
              <a:chExt cx="1975556" cy="592665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2046111" y="2540001"/>
                <a:ext cx="1975556" cy="592665"/>
              </a:xfrm>
              <a:prstGeom prst="round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9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pic>
            <p:nvPicPr>
              <p:cNvPr id="39" name="图片 38" descr="shoujichongzhi+_40x40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1333" y="2582333"/>
                <a:ext cx="508000" cy="508000"/>
              </a:xfrm>
              <a:prstGeom prst="rect">
                <a:avLst/>
              </a:prstGeom>
            </p:spPr>
          </p:pic>
          <p:sp>
            <p:nvSpPr>
              <p:cNvPr id="51" name="文本框 50"/>
              <p:cNvSpPr txBox="1"/>
              <p:nvPr/>
            </p:nvSpPr>
            <p:spPr>
              <a:xfrm>
                <a:off x="2822222" y="2695222"/>
                <a:ext cx="969433" cy="317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kumimoji="1" lang="zh-CN" altLang="en-US" sz="9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手机充值</a:t>
                </a:r>
                <a:r>
                  <a:rPr kumimoji="1" lang="en-US" altLang="zh-CN" sz="9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</a:t>
                </a:r>
                <a:endParaRPr kumimoji="1"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148" y="7953"/>
              <a:ext cx="2332" cy="700"/>
              <a:chOff x="10206" y="3969"/>
              <a:chExt cx="2332" cy="700"/>
            </a:xfrm>
          </p:grpSpPr>
          <p:grpSp>
            <p:nvGrpSpPr>
              <p:cNvPr id="57" name="组 56"/>
              <p:cNvGrpSpPr/>
              <p:nvPr/>
            </p:nvGrpSpPr>
            <p:grpSpPr>
              <a:xfrm>
                <a:off x="10206" y="3969"/>
                <a:ext cx="2333" cy="700"/>
                <a:chOff x="2046111" y="2540001"/>
                <a:chExt cx="1975556" cy="592665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2723445" y="2695222"/>
                  <a:ext cx="11582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爱羽客羽毛球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69" name="图片 68" descr="yumaoqiu_40x40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6" y="4018"/>
                <a:ext cx="600" cy="60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1984" y="8803"/>
              <a:ext cx="2332" cy="700"/>
              <a:chOff x="1984" y="5389"/>
              <a:chExt cx="2332" cy="700"/>
            </a:xfrm>
          </p:grpSpPr>
          <p:grpSp>
            <p:nvGrpSpPr>
              <p:cNvPr id="61" name="组 60"/>
              <p:cNvGrpSpPr/>
              <p:nvPr/>
            </p:nvGrpSpPr>
            <p:grpSpPr>
              <a:xfrm>
                <a:off x="1984" y="5389"/>
                <a:ext cx="2333" cy="700"/>
                <a:chOff x="2046111" y="2540001"/>
                <a:chExt cx="1975556" cy="592665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751667" y="2681111"/>
                  <a:ext cx="11582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七弦琴大数据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70" name="图片 69" descr="qixianqing_40x40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" y="5456"/>
                <a:ext cx="600" cy="6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4708" y="7953"/>
              <a:ext cx="2332" cy="700"/>
              <a:chOff x="4708" y="3969"/>
              <a:chExt cx="2332" cy="700"/>
            </a:xfrm>
          </p:grpSpPr>
          <p:grpSp>
            <p:nvGrpSpPr>
              <p:cNvPr id="13" name="组 56"/>
              <p:cNvGrpSpPr/>
              <p:nvPr/>
            </p:nvGrpSpPr>
            <p:grpSpPr>
              <a:xfrm>
                <a:off x="4708" y="3969"/>
                <a:ext cx="2333" cy="700"/>
                <a:chOff x="2046111" y="2540001"/>
                <a:chExt cx="1975556" cy="59266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723445" y="2695222"/>
                  <a:ext cx="11582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阅邻居二手书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16" name="图片 15" descr="阅邻二手书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1" y="4018"/>
                <a:ext cx="601" cy="601"/>
              </a:xfrm>
              <a:prstGeom prst="rect">
                <a:avLst/>
              </a:prstGeom>
            </p:spPr>
          </p:pic>
        </p:grpSp>
        <p:grpSp>
          <p:nvGrpSpPr>
            <p:cNvPr id="23" name="组合 22"/>
            <p:cNvGrpSpPr/>
            <p:nvPr/>
          </p:nvGrpSpPr>
          <p:grpSpPr>
            <a:xfrm>
              <a:off x="7427" y="7953"/>
              <a:ext cx="2333" cy="700"/>
              <a:chOff x="7415" y="3969"/>
              <a:chExt cx="2333" cy="700"/>
            </a:xfrm>
          </p:grpSpPr>
          <p:grpSp>
            <p:nvGrpSpPr>
              <p:cNvPr id="17" name="组 56"/>
              <p:cNvGrpSpPr/>
              <p:nvPr/>
            </p:nvGrpSpPr>
            <p:grpSpPr>
              <a:xfrm>
                <a:off x="7415" y="3969"/>
                <a:ext cx="2333" cy="700"/>
                <a:chOff x="2046111" y="2540001"/>
                <a:chExt cx="1975556" cy="592665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2046111" y="2540001"/>
                  <a:ext cx="1975556" cy="592665"/>
                </a:xfrm>
                <a:prstGeom prst="roundRect">
                  <a:avLst/>
                </a:prstGeom>
                <a:solidFill>
                  <a:srgbClr val="416B97">
                    <a:alpha val="69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 sz="9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793718" y="2695222"/>
                  <a:ext cx="1005840" cy="317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kumimoji="1" lang="zh-CN" altLang="en-US" sz="9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深大的树洞</a:t>
                  </a:r>
                  <a:endParaRPr kumimoji="1" lang="zh-CN" altLang="en-US" sz="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pic>
            <p:nvPicPr>
              <p:cNvPr id="21" name="图片 20" descr="深大树洞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1" y="4018"/>
                <a:ext cx="601" cy="601"/>
              </a:xfrm>
              <a:prstGeom prst="rect">
                <a:avLst/>
              </a:prstGeom>
            </p:spPr>
          </p:pic>
        </p:grpSp>
      </p:grpSp>
      <p:pic>
        <p:nvPicPr>
          <p:cNvPr id="26" name="图片 25" descr="花巴士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4515" y="3954780"/>
            <a:ext cx="381600" cy="381600"/>
          </a:xfrm>
          <a:prstGeom prst="rect">
            <a:avLst/>
          </a:prstGeom>
        </p:spPr>
      </p:pic>
      <p:pic>
        <p:nvPicPr>
          <p:cNvPr id="28" name="图片 27" descr="花花百科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6840" y="3954780"/>
            <a:ext cx="381600" cy="381600"/>
          </a:xfrm>
          <a:prstGeom prst="rect">
            <a:avLst/>
          </a:prstGeom>
        </p:spPr>
      </p:pic>
      <p:pic>
        <p:nvPicPr>
          <p:cNvPr id="29" name="图片 28" descr="鲜花说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3305" y="3953510"/>
            <a:ext cx="381600" cy="3816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954225" y="4026111"/>
            <a:ext cx="640080" cy="238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花花百科</a:t>
            </a:r>
            <a:endParaRPr kumimoji="1" lang="zh-CN" altLang="en-US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82060" y="4026746"/>
            <a:ext cx="525780" cy="238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花巴士</a:t>
            </a:r>
            <a:endParaRPr kumimoji="1" lang="zh-CN" altLang="en-US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34000" y="4026535"/>
            <a:ext cx="868680" cy="23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鲜花说小店</a:t>
            </a:r>
            <a:endParaRPr kumimoji="1" lang="zh-CN" altLang="en-US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任意多边形 2"/>
          <p:cNvSpPr/>
          <p:nvPr/>
        </p:nvSpPr>
        <p:spPr>
          <a:xfrm rot="5400000" flipV="1">
            <a:off x="4331494" y="2231231"/>
            <a:ext cx="1714500" cy="171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00" y="2286000"/>
              </a:cxn>
              <a:cxn ang="0">
                <a:pos x="1638300" y="2286000"/>
              </a:cxn>
              <a:cxn ang="0">
                <a:pos x="0" y="647700"/>
              </a:cxn>
            </a:cxnLst>
            <a:rect l="0" t="0" r="0" b="0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6386" name="任意多边形 3"/>
          <p:cNvSpPr/>
          <p:nvPr/>
        </p:nvSpPr>
        <p:spPr>
          <a:xfrm rot="-5400000" flipH="1" flipV="1">
            <a:off x="3108722" y="2231231"/>
            <a:ext cx="1714500" cy="171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00" y="2286000"/>
              </a:cxn>
              <a:cxn ang="0">
                <a:pos x="1638300" y="2286000"/>
              </a:cxn>
              <a:cxn ang="0">
                <a:pos x="0" y="647700"/>
              </a:cxn>
            </a:cxnLst>
            <a:rect l="0" t="0" r="0" b="0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6387" name="任意多边形 5"/>
          <p:cNvSpPr/>
          <p:nvPr/>
        </p:nvSpPr>
        <p:spPr>
          <a:xfrm rot="5400000" flipH="1" flipV="1">
            <a:off x="4331494" y="3473054"/>
            <a:ext cx="1714500" cy="171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00" y="2286000"/>
              </a:cxn>
              <a:cxn ang="0">
                <a:pos x="1638300" y="2286000"/>
              </a:cxn>
              <a:cxn ang="0">
                <a:pos x="0" y="647700"/>
              </a:cxn>
            </a:cxnLst>
            <a:rect l="0" t="0" r="0" b="0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6388" name="任意多边形 6"/>
          <p:cNvSpPr/>
          <p:nvPr/>
        </p:nvSpPr>
        <p:spPr>
          <a:xfrm rot="-5400000" flipV="1">
            <a:off x="3098006" y="3473054"/>
            <a:ext cx="1714500" cy="171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00" y="2286000"/>
              </a:cxn>
              <a:cxn ang="0">
                <a:pos x="1638300" y="2286000"/>
              </a:cxn>
              <a:cxn ang="0">
                <a:pos x="0" y="647700"/>
              </a:cxn>
            </a:cxnLst>
            <a:rect l="0" t="0" r="0" b="0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16389" name="组合 15365"/>
          <p:cNvGrpSpPr/>
          <p:nvPr/>
        </p:nvGrpSpPr>
        <p:grpSpPr>
          <a:xfrm>
            <a:off x="4388644" y="3473054"/>
            <a:ext cx="364331" cy="386953"/>
            <a:chOff x="0" y="0"/>
            <a:chExt cx="484781" cy="516149"/>
          </a:xfrm>
        </p:grpSpPr>
        <p:sp>
          <p:nvSpPr>
            <p:cNvPr id="16406" name="Freeform 603"/>
            <p:cNvSpPr/>
            <p:nvPr/>
          </p:nvSpPr>
          <p:spPr>
            <a:xfrm>
              <a:off x="233834" y="0"/>
              <a:ext cx="31369" cy="71292"/>
            </a:xfrm>
            <a:custGeom>
              <a:avLst/>
              <a:gdLst/>
              <a:ahLst/>
              <a:cxnLst>
                <a:cxn ang="0">
                  <a:pos x="16891" y="71292"/>
                </a:cxn>
                <a:cxn ang="0">
                  <a:pos x="0" y="55697"/>
                </a:cxn>
                <a:cxn ang="0">
                  <a:pos x="0" y="13367"/>
                </a:cxn>
                <a:cxn ang="0">
                  <a:pos x="16891" y="0"/>
                </a:cxn>
                <a:cxn ang="0">
                  <a:pos x="31369" y="13367"/>
                </a:cxn>
                <a:cxn ang="0">
                  <a:pos x="31369" y="55697"/>
                </a:cxn>
                <a:cxn ang="0">
                  <a:pos x="16891" y="71292"/>
                </a:cxn>
              </a:cxnLst>
              <a:rect l="0" t="0" r="0" b="0"/>
              <a:pathLst>
                <a:path w="13" h="32">
                  <a:moveTo>
                    <a:pt x="7" y="32"/>
                  </a:moveTo>
                  <a:cubicBezTo>
                    <a:pt x="3" y="32"/>
                    <a:pt x="0" y="29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9"/>
                    <a:pt x="10" y="32"/>
                    <a:pt x="7" y="32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07" name="Freeform 604"/>
            <p:cNvSpPr/>
            <p:nvPr/>
          </p:nvSpPr>
          <p:spPr>
            <a:xfrm>
              <a:off x="116916" y="25666"/>
              <a:ext cx="57033" cy="68439"/>
            </a:xfrm>
            <a:custGeom>
              <a:avLst/>
              <a:gdLst/>
              <a:ahLst/>
              <a:cxnLst>
                <a:cxn ang="0">
                  <a:pos x="40398" y="68439"/>
                </a:cxn>
                <a:cxn ang="0">
                  <a:pos x="28517" y="61595"/>
                </a:cxn>
                <a:cxn ang="0">
                  <a:pos x="4753" y="22813"/>
                </a:cxn>
                <a:cxn ang="0">
                  <a:pos x="9506" y="2281"/>
                </a:cxn>
                <a:cxn ang="0">
                  <a:pos x="28517" y="9125"/>
                </a:cxn>
                <a:cxn ang="0">
                  <a:pos x="52280" y="47907"/>
                </a:cxn>
                <a:cxn ang="0">
                  <a:pos x="47528" y="66158"/>
                </a:cxn>
                <a:cxn ang="0">
                  <a:pos x="40398" y="68439"/>
                </a:cxn>
              </a:cxnLst>
              <a:rect l="0" t="0" r="0" b="0"/>
              <a:pathLst>
                <a:path w="24" h="30">
                  <a:moveTo>
                    <a:pt x="17" y="30"/>
                  </a:moveTo>
                  <a:cubicBezTo>
                    <a:pt x="15" y="30"/>
                    <a:pt x="13" y="29"/>
                    <a:pt x="1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3" y="27"/>
                    <a:pt x="20" y="29"/>
                  </a:cubicBezTo>
                  <a:cubicBezTo>
                    <a:pt x="19" y="29"/>
                    <a:pt x="18" y="30"/>
                    <a:pt x="17" y="30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08" name="Freeform 605"/>
            <p:cNvSpPr/>
            <p:nvPr/>
          </p:nvSpPr>
          <p:spPr>
            <a:xfrm>
              <a:off x="34219" y="105512"/>
              <a:ext cx="68439" cy="51330"/>
            </a:xfrm>
            <a:custGeom>
              <a:avLst/>
              <a:gdLst/>
              <a:ahLst/>
              <a:cxnLst>
                <a:cxn ang="0">
                  <a:pos x="52470" y="51330"/>
                </a:cxn>
                <a:cxn ang="0">
                  <a:pos x="45626" y="49098"/>
                </a:cxn>
                <a:cxn ang="0">
                  <a:pos x="9125" y="26781"/>
                </a:cxn>
                <a:cxn ang="0">
                  <a:pos x="2281" y="8927"/>
                </a:cxn>
                <a:cxn ang="0">
                  <a:pos x="22813" y="4463"/>
                </a:cxn>
                <a:cxn ang="0">
                  <a:pos x="61595" y="26781"/>
                </a:cxn>
                <a:cxn ang="0">
                  <a:pos x="66158" y="44635"/>
                </a:cxn>
                <a:cxn ang="0">
                  <a:pos x="52470" y="51330"/>
                </a:cxn>
              </a:cxnLst>
              <a:rect l="0" t="0" r="0" b="0"/>
              <a:pathLst>
                <a:path w="30" h="23">
                  <a:moveTo>
                    <a:pt x="23" y="23"/>
                  </a:moveTo>
                  <a:cubicBezTo>
                    <a:pt x="22" y="23"/>
                    <a:pt x="21" y="23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ubicBezTo>
                    <a:pt x="28" y="22"/>
                    <a:pt x="26" y="23"/>
                    <a:pt x="23" y="23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09" name="Freeform 606"/>
            <p:cNvSpPr/>
            <p:nvPr/>
          </p:nvSpPr>
          <p:spPr>
            <a:xfrm>
              <a:off x="0" y="222428"/>
              <a:ext cx="71292" cy="28516"/>
            </a:xfrm>
            <a:custGeom>
              <a:avLst/>
              <a:gdLst/>
              <a:ahLst/>
              <a:cxnLst>
                <a:cxn ang="0">
                  <a:pos x="57494" y="28516"/>
                </a:cxn>
                <a:cxn ang="0">
                  <a:pos x="13798" y="28516"/>
                </a:cxn>
                <a:cxn ang="0">
                  <a:pos x="0" y="14258"/>
                </a:cxn>
                <a:cxn ang="0">
                  <a:pos x="13798" y="0"/>
                </a:cxn>
                <a:cxn ang="0">
                  <a:pos x="57494" y="0"/>
                </a:cxn>
                <a:cxn ang="0">
                  <a:pos x="71292" y="14258"/>
                </a:cxn>
                <a:cxn ang="0">
                  <a:pos x="57494" y="28516"/>
                </a:cxn>
              </a:cxnLst>
              <a:rect l="0" t="0" r="0" b="0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0" name="Freeform 608"/>
            <p:cNvSpPr/>
            <p:nvPr/>
          </p:nvSpPr>
          <p:spPr>
            <a:xfrm>
              <a:off x="25665" y="310830"/>
              <a:ext cx="68439" cy="54182"/>
            </a:xfrm>
            <a:custGeom>
              <a:avLst/>
              <a:gdLst/>
              <a:ahLst/>
              <a:cxnLst>
                <a:cxn ang="0">
                  <a:pos x="13688" y="54182"/>
                </a:cxn>
                <a:cxn ang="0">
                  <a:pos x="2281" y="47115"/>
                </a:cxn>
                <a:cxn ang="0">
                  <a:pos x="6844" y="28269"/>
                </a:cxn>
                <a:cxn ang="0">
                  <a:pos x="45626" y="4711"/>
                </a:cxn>
                <a:cxn ang="0">
                  <a:pos x="66158" y="9423"/>
                </a:cxn>
                <a:cxn ang="0">
                  <a:pos x="59314" y="28269"/>
                </a:cxn>
                <a:cxn ang="0">
                  <a:pos x="20532" y="51826"/>
                </a:cxn>
                <a:cxn ang="0">
                  <a:pos x="13688" y="54182"/>
                </a:cxn>
              </a:cxnLst>
              <a:rect l="0" t="0" r="0" b="0"/>
              <a:pathLst>
                <a:path w="30" h="23">
                  <a:moveTo>
                    <a:pt x="6" y="23"/>
                  </a:moveTo>
                  <a:cubicBezTo>
                    <a:pt x="4" y="23"/>
                    <a:pt x="2" y="22"/>
                    <a:pt x="1" y="20"/>
                  </a:cubicBezTo>
                  <a:cubicBezTo>
                    <a:pt x="0" y="17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0" y="7"/>
                    <a:pt x="29" y="11"/>
                    <a:pt x="26" y="1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7" y="23"/>
                    <a:pt x="6" y="23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1" name="Freeform 609"/>
            <p:cNvSpPr/>
            <p:nvPr/>
          </p:nvSpPr>
          <p:spPr>
            <a:xfrm>
              <a:off x="382120" y="325088"/>
              <a:ext cx="71292" cy="51330"/>
            </a:xfrm>
            <a:custGeom>
              <a:avLst/>
              <a:gdLst/>
              <a:ahLst/>
              <a:cxnLst>
                <a:cxn ang="0">
                  <a:pos x="55194" y="51330"/>
                </a:cxn>
                <a:cxn ang="0">
                  <a:pos x="48295" y="51330"/>
                </a:cxn>
                <a:cxn ang="0">
                  <a:pos x="9199" y="27998"/>
                </a:cxn>
                <a:cxn ang="0">
                  <a:pos x="4599" y="9333"/>
                </a:cxn>
                <a:cxn ang="0">
                  <a:pos x="22997" y="2333"/>
                </a:cxn>
                <a:cxn ang="0">
                  <a:pos x="62093" y="25665"/>
                </a:cxn>
                <a:cxn ang="0">
                  <a:pos x="68992" y="44330"/>
                </a:cxn>
                <a:cxn ang="0">
                  <a:pos x="55194" y="51330"/>
                </a:cxn>
              </a:cxnLst>
              <a:rect l="0" t="0" r="0" b="0"/>
              <a:pathLst>
                <a:path w="31" h="22">
                  <a:moveTo>
                    <a:pt x="24" y="22"/>
                  </a:moveTo>
                  <a:cubicBezTo>
                    <a:pt x="23" y="22"/>
                    <a:pt x="22" y="22"/>
                    <a:pt x="21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0" y="13"/>
                    <a:pt x="31" y="16"/>
                    <a:pt x="30" y="19"/>
                  </a:cubicBezTo>
                  <a:cubicBezTo>
                    <a:pt x="28" y="21"/>
                    <a:pt x="26" y="22"/>
                    <a:pt x="24" y="22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2" name="Freeform 610"/>
            <p:cNvSpPr/>
            <p:nvPr/>
          </p:nvSpPr>
          <p:spPr>
            <a:xfrm>
              <a:off x="413489" y="236688"/>
              <a:ext cx="71292" cy="25666"/>
            </a:xfrm>
            <a:custGeom>
              <a:avLst/>
              <a:gdLst/>
              <a:ahLst/>
              <a:cxnLst>
                <a:cxn ang="0">
                  <a:pos x="57494" y="25666"/>
                </a:cxn>
                <a:cxn ang="0">
                  <a:pos x="13798" y="25666"/>
                </a:cxn>
                <a:cxn ang="0">
                  <a:pos x="0" y="12833"/>
                </a:cxn>
                <a:cxn ang="0">
                  <a:pos x="13798" y="0"/>
                </a:cxn>
                <a:cxn ang="0">
                  <a:pos x="57494" y="0"/>
                </a:cxn>
                <a:cxn ang="0">
                  <a:pos x="71292" y="12833"/>
                </a:cxn>
                <a:cxn ang="0">
                  <a:pos x="57494" y="25666"/>
                </a:cxn>
              </a:cxnLst>
              <a:rect l="0" t="0" r="0" b="0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3" name="Freeform 611"/>
            <p:cNvSpPr/>
            <p:nvPr/>
          </p:nvSpPr>
          <p:spPr>
            <a:xfrm>
              <a:off x="390676" y="119769"/>
              <a:ext cx="68439" cy="48479"/>
            </a:xfrm>
            <a:custGeom>
              <a:avLst/>
              <a:gdLst/>
              <a:ahLst/>
              <a:cxnLst>
                <a:cxn ang="0">
                  <a:pos x="15969" y="48479"/>
                </a:cxn>
                <a:cxn ang="0">
                  <a:pos x="2281" y="41868"/>
                </a:cxn>
                <a:cxn ang="0">
                  <a:pos x="6844" y="24240"/>
                </a:cxn>
                <a:cxn ang="0">
                  <a:pos x="45626" y="2204"/>
                </a:cxn>
                <a:cxn ang="0">
                  <a:pos x="66158" y="6611"/>
                </a:cxn>
                <a:cxn ang="0">
                  <a:pos x="59314" y="26443"/>
                </a:cxn>
                <a:cxn ang="0">
                  <a:pos x="22813" y="48479"/>
                </a:cxn>
                <a:cxn ang="0">
                  <a:pos x="15969" y="48479"/>
                </a:cxn>
              </a:cxnLst>
              <a:rect l="0" t="0" r="0" b="0"/>
              <a:pathLst>
                <a:path w="30" h="22">
                  <a:moveTo>
                    <a:pt x="7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0"/>
                    <a:pt x="27" y="1"/>
                    <a:pt x="29" y="3"/>
                  </a:cubicBezTo>
                  <a:cubicBezTo>
                    <a:pt x="30" y="6"/>
                    <a:pt x="29" y="10"/>
                    <a:pt x="26" y="1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4" name="Freeform 612"/>
            <p:cNvSpPr/>
            <p:nvPr/>
          </p:nvSpPr>
          <p:spPr>
            <a:xfrm>
              <a:off x="325087" y="31369"/>
              <a:ext cx="54182" cy="68439"/>
            </a:xfrm>
            <a:custGeom>
              <a:avLst/>
              <a:gdLst/>
              <a:ahLst/>
              <a:cxnLst>
                <a:cxn ang="0">
                  <a:pos x="15803" y="68439"/>
                </a:cxn>
                <a:cxn ang="0">
                  <a:pos x="9030" y="66158"/>
                </a:cxn>
                <a:cxn ang="0">
                  <a:pos x="4515" y="47907"/>
                </a:cxn>
                <a:cxn ang="0">
                  <a:pos x="27091" y="9125"/>
                </a:cxn>
                <a:cxn ang="0">
                  <a:pos x="45152" y="4563"/>
                </a:cxn>
                <a:cxn ang="0">
                  <a:pos x="49667" y="22813"/>
                </a:cxn>
                <a:cxn ang="0">
                  <a:pos x="29349" y="61595"/>
                </a:cxn>
                <a:cxn ang="0">
                  <a:pos x="15803" y="68439"/>
                </a:cxn>
              </a:cxnLst>
              <a:rect l="0" t="0" r="0" b="0"/>
              <a:pathLst>
                <a:path w="24" h="30">
                  <a:moveTo>
                    <a:pt x="7" y="30"/>
                  </a:moveTo>
                  <a:cubicBezTo>
                    <a:pt x="6" y="30"/>
                    <a:pt x="5" y="30"/>
                    <a:pt x="4" y="29"/>
                  </a:cubicBezTo>
                  <a:cubicBezTo>
                    <a:pt x="1" y="27"/>
                    <a:pt x="0" y="24"/>
                    <a:pt x="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9"/>
                    <a:pt x="9" y="30"/>
                    <a:pt x="7" y="30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5" name="Freeform 613"/>
            <p:cNvSpPr>
              <a:spLocks noEditPoints="1"/>
            </p:cNvSpPr>
            <p:nvPr/>
          </p:nvSpPr>
          <p:spPr>
            <a:xfrm>
              <a:off x="114065" y="114066"/>
              <a:ext cx="259501" cy="313681"/>
            </a:xfrm>
            <a:custGeom>
              <a:avLst/>
              <a:gdLst/>
              <a:ahLst/>
              <a:cxnLst>
                <a:cxn ang="0">
                  <a:pos x="128602" y="0"/>
                </a:cxn>
                <a:cxn ang="0">
                  <a:pos x="0" y="141958"/>
                </a:cxn>
                <a:cxn ang="0">
                  <a:pos x="59708" y="313681"/>
                </a:cxn>
                <a:cxn ang="0">
                  <a:pos x="137788" y="313681"/>
                </a:cxn>
                <a:cxn ang="0">
                  <a:pos x="206682" y="256440"/>
                </a:cxn>
                <a:cxn ang="0">
                  <a:pos x="259501" y="130510"/>
                </a:cxn>
                <a:cxn ang="0">
                  <a:pos x="114823" y="228964"/>
                </a:cxn>
                <a:cxn ang="0">
                  <a:pos x="87266" y="176302"/>
                </a:cxn>
                <a:cxn ang="0">
                  <a:pos x="103341" y="169434"/>
                </a:cxn>
                <a:cxn ang="0">
                  <a:pos x="140085" y="167144"/>
                </a:cxn>
                <a:cxn ang="0">
                  <a:pos x="156160" y="178592"/>
                </a:cxn>
                <a:cxn ang="0">
                  <a:pos x="163049" y="178592"/>
                </a:cxn>
                <a:cxn ang="0">
                  <a:pos x="137788" y="228964"/>
                </a:cxn>
                <a:cxn ang="0">
                  <a:pos x="114823" y="290785"/>
                </a:cxn>
                <a:cxn ang="0">
                  <a:pos x="107934" y="139668"/>
                </a:cxn>
                <a:cxn ang="0">
                  <a:pos x="110231" y="144247"/>
                </a:cxn>
                <a:cxn ang="0">
                  <a:pos x="105638" y="139668"/>
                </a:cxn>
                <a:cxn ang="0">
                  <a:pos x="144678" y="135089"/>
                </a:cxn>
                <a:cxn ang="0">
                  <a:pos x="146974" y="135089"/>
                </a:cxn>
                <a:cxn ang="0">
                  <a:pos x="142381" y="137379"/>
                </a:cxn>
                <a:cxn ang="0">
                  <a:pos x="234240" y="148827"/>
                </a:cxn>
                <a:cxn ang="0">
                  <a:pos x="188310" y="242702"/>
                </a:cxn>
                <a:cxn ang="0">
                  <a:pos x="151567" y="290785"/>
                </a:cxn>
                <a:cxn ang="0">
                  <a:pos x="181421" y="174013"/>
                </a:cxn>
                <a:cxn ang="0">
                  <a:pos x="167642" y="167144"/>
                </a:cxn>
                <a:cxn ang="0">
                  <a:pos x="149270" y="167144"/>
                </a:cxn>
                <a:cxn ang="0">
                  <a:pos x="146974" y="162565"/>
                </a:cxn>
                <a:cxn ang="0">
                  <a:pos x="144678" y="128220"/>
                </a:cxn>
                <a:cxn ang="0">
                  <a:pos x="137788" y="160275"/>
                </a:cxn>
                <a:cxn ang="0">
                  <a:pos x="110231" y="162565"/>
                </a:cxn>
                <a:cxn ang="0">
                  <a:pos x="110231" y="132799"/>
                </a:cxn>
                <a:cxn ang="0">
                  <a:pos x="98748" y="157985"/>
                </a:cxn>
                <a:cxn ang="0">
                  <a:pos x="89562" y="167144"/>
                </a:cxn>
                <a:cxn ang="0">
                  <a:pos x="82673" y="167144"/>
                </a:cxn>
                <a:cxn ang="0">
                  <a:pos x="73487" y="162565"/>
                </a:cxn>
                <a:cxn ang="0">
                  <a:pos x="71191" y="162565"/>
                </a:cxn>
                <a:cxn ang="0">
                  <a:pos x="71191" y="164854"/>
                </a:cxn>
                <a:cxn ang="0">
                  <a:pos x="98748" y="231254"/>
                </a:cxn>
                <a:cxn ang="0">
                  <a:pos x="82673" y="290785"/>
                </a:cxn>
                <a:cxn ang="0">
                  <a:pos x="22965" y="151116"/>
                </a:cxn>
                <a:cxn ang="0">
                  <a:pos x="22965" y="135089"/>
                </a:cxn>
                <a:cxn ang="0">
                  <a:pos x="128602" y="22896"/>
                </a:cxn>
                <a:cxn ang="0">
                  <a:pos x="236536" y="135089"/>
                </a:cxn>
              </a:cxnLst>
              <a:rect l="0" t="0" r="0" b="0"/>
              <a:pathLst>
                <a:path w="113" h="137">
                  <a:moveTo>
                    <a:pt x="113" y="57"/>
                  </a:move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1" y="85"/>
                    <a:pt x="22" y="112"/>
                  </a:cubicBezTo>
                  <a:cubicBezTo>
                    <a:pt x="28" y="120"/>
                    <a:pt x="26" y="137"/>
                    <a:pt x="26" y="137"/>
                  </a:cubicBezTo>
                  <a:cubicBezTo>
                    <a:pt x="35" y="137"/>
                    <a:pt x="43" y="137"/>
                    <a:pt x="52" y="137"/>
                  </a:cubicBezTo>
                  <a:cubicBezTo>
                    <a:pt x="55" y="137"/>
                    <a:pt x="57" y="137"/>
                    <a:pt x="60" y="137"/>
                  </a:cubicBezTo>
                  <a:cubicBezTo>
                    <a:pt x="69" y="137"/>
                    <a:pt x="78" y="137"/>
                    <a:pt x="86" y="137"/>
                  </a:cubicBezTo>
                  <a:cubicBezTo>
                    <a:pt x="86" y="137"/>
                    <a:pt x="84" y="120"/>
                    <a:pt x="90" y="112"/>
                  </a:cubicBezTo>
                  <a:cubicBezTo>
                    <a:pt x="111" y="85"/>
                    <a:pt x="113" y="63"/>
                    <a:pt x="112" y="62"/>
                  </a:cubicBezTo>
                  <a:cubicBezTo>
                    <a:pt x="112" y="60"/>
                    <a:pt x="113" y="58"/>
                    <a:pt x="113" y="57"/>
                  </a:cubicBezTo>
                  <a:close/>
                  <a:moveTo>
                    <a:pt x="50" y="127"/>
                  </a:moveTo>
                  <a:cubicBezTo>
                    <a:pt x="50" y="100"/>
                    <a:pt x="50" y="100"/>
                    <a:pt x="50" y="100"/>
                  </a:cubicBezTo>
                  <a:cubicBezTo>
                    <a:pt x="50" y="100"/>
                    <a:pt x="49" y="99"/>
                    <a:pt x="49" y="99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9" y="77"/>
                    <a:pt x="40" y="77"/>
                    <a:pt x="40" y="77"/>
                  </a:cubicBezTo>
                  <a:cubicBezTo>
                    <a:pt x="42" y="76"/>
                    <a:pt x="44" y="75"/>
                    <a:pt x="45" y="74"/>
                  </a:cubicBezTo>
                  <a:cubicBezTo>
                    <a:pt x="47" y="76"/>
                    <a:pt x="49" y="77"/>
                    <a:pt x="52" y="77"/>
                  </a:cubicBezTo>
                  <a:cubicBezTo>
                    <a:pt x="55" y="78"/>
                    <a:pt x="58" y="77"/>
                    <a:pt x="61" y="73"/>
                  </a:cubicBezTo>
                  <a:cubicBezTo>
                    <a:pt x="61" y="74"/>
                    <a:pt x="62" y="74"/>
                    <a:pt x="62" y="75"/>
                  </a:cubicBezTo>
                  <a:cubicBezTo>
                    <a:pt x="64" y="77"/>
                    <a:pt x="66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8"/>
                    <a:pt x="70" y="78"/>
                    <a:pt x="71" y="7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100"/>
                    <a:pt x="60" y="100"/>
                  </a:cubicBezTo>
                  <a:cubicBezTo>
                    <a:pt x="60" y="127"/>
                    <a:pt x="60" y="127"/>
                    <a:pt x="60" y="127"/>
                  </a:cubicBezTo>
                  <a:lnTo>
                    <a:pt x="50" y="127"/>
                  </a:ln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1"/>
                    <a:pt x="48" y="62"/>
                    <a:pt x="48" y="63"/>
                  </a:cubicBezTo>
                  <a:cubicBezTo>
                    <a:pt x="48" y="64"/>
                    <a:pt x="47" y="66"/>
                    <a:pt x="46" y="68"/>
                  </a:cubicBezTo>
                  <a:cubicBezTo>
                    <a:pt x="45" y="64"/>
                    <a:pt x="45" y="62"/>
                    <a:pt x="46" y="61"/>
                  </a:cubicBezTo>
                  <a:close/>
                  <a:moveTo>
                    <a:pt x="62" y="60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0"/>
                    <a:pt x="64" y="63"/>
                    <a:pt x="62" y="66"/>
                  </a:cubicBezTo>
                  <a:cubicBezTo>
                    <a:pt x="62" y="64"/>
                    <a:pt x="62" y="61"/>
                    <a:pt x="62" y="60"/>
                  </a:cubicBezTo>
                  <a:close/>
                  <a:moveTo>
                    <a:pt x="103" y="59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72"/>
                    <a:pt x="97" y="87"/>
                    <a:pt x="82" y="106"/>
                  </a:cubicBezTo>
                  <a:cubicBezTo>
                    <a:pt x="78" y="112"/>
                    <a:pt x="76" y="120"/>
                    <a:pt x="76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0" y="74"/>
                    <a:pt x="79" y="72"/>
                    <a:pt x="78" y="71"/>
                  </a:cubicBezTo>
                  <a:cubicBezTo>
                    <a:pt x="76" y="71"/>
                    <a:pt x="74" y="71"/>
                    <a:pt x="73" y="73"/>
                  </a:cubicBezTo>
                  <a:cubicBezTo>
                    <a:pt x="72" y="73"/>
                    <a:pt x="70" y="74"/>
                    <a:pt x="68" y="75"/>
                  </a:cubicBezTo>
                  <a:cubicBezTo>
                    <a:pt x="67" y="75"/>
                    <a:pt x="65" y="74"/>
                    <a:pt x="65" y="73"/>
                  </a:cubicBezTo>
                  <a:cubicBezTo>
                    <a:pt x="64" y="72"/>
                    <a:pt x="64" y="71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67"/>
                    <a:pt x="69" y="61"/>
                    <a:pt x="67" y="58"/>
                  </a:cubicBezTo>
                  <a:cubicBezTo>
                    <a:pt x="66" y="56"/>
                    <a:pt x="65" y="56"/>
                    <a:pt x="63" y="56"/>
                  </a:cubicBezTo>
                  <a:cubicBezTo>
                    <a:pt x="61" y="56"/>
                    <a:pt x="60" y="57"/>
                    <a:pt x="59" y="59"/>
                  </a:cubicBezTo>
                  <a:cubicBezTo>
                    <a:pt x="58" y="61"/>
                    <a:pt x="58" y="66"/>
                    <a:pt x="60" y="70"/>
                  </a:cubicBezTo>
                  <a:cubicBezTo>
                    <a:pt x="57" y="72"/>
                    <a:pt x="55" y="74"/>
                    <a:pt x="52" y="74"/>
                  </a:cubicBezTo>
                  <a:cubicBezTo>
                    <a:pt x="51" y="74"/>
                    <a:pt x="49" y="73"/>
                    <a:pt x="48" y="71"/>
                  </a:cubicBezTo>
                  <a:cubicBezTo>
                    <a:pt x="50" y="68"/>
                    <a:pt x="52" y="65"/>
                    <a:pt x="52" y="62"/>
                  </a:cubicBezTo>
                  <a:cubicBezTo>
                    <a:pt x="52" y="60"/>
                    <a:pt x="50" y="58"/>
                    <a:pt x="48" y="58"/>
                  </a:cubicBezTo>
                  <a:cubicBezTo>
                    <a:pt x="46" y="57"/>
                    <a:pt x="45" y="57"/>
                    <a:pt x="44" y="59"/>
                  </a:cubicBezTo>
                  <a:cubicBezTo>
                    <a:pt x="41" y="61"/>
                    <a:pt x="42" y="65"/>
                    <a:pt x="43" y="69"/>
                  </a:cubicBezTo>
                  <a:cubicBezTo>
                    <a:pt x="43" y="70"/>
                    <a:pt x="43" y="70"/>
                    <a:pt x="44" y="71"/>
                  </a:cubicBezTo>
                  <a:cubicBezTo>
                    <a:pt x="42" y="72"/>
                    <a:pt x="41" y="73"/>
                    <a:pt x="39" y="73"/>
                  </a:cubicBezTo>
                  <a:cubicBezTo>
                    <a:pt x="38" y="74"/>
                    <a:pt x="37" y="74"/>
                    <a:pt x="37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5" y="71"/>
                    <a:pt x="34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2"/>
                    <a:pt x="31" y="72"/>
                  </a:cubicBezTo>
                  <a:cubicBezTo>
                    <a:pt x="30" y="73"/>
                    <a:pt x="29" y="74"/>
                    <a:pt x="30" y="7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0"/>
                    <a:pt x="34" y="112"/>
                    <a:pt x="30" y="106"/>
                  </a:cubicBezTo>
                  <a:cubicBezTo>
                    <a:pt x="15" y="87"/>
                    <a:pt x="11" y="72"/>
                    <a:pt x="10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9" y="31"/>
                    <a:pt x="30" y="10"/>
                    <a:pt x="56" y="10"/>
                  </a:cubicBezTo>
                  <a:cubicBezTo>
                    <a:pt x="82" y="10"/>
                    <a:pt x="103" y="31"/>
                    <a:pt x="103" y="57"/>
                  </a:cubicBezTo>
                  <a:cubicBezTo>
                    <a:pt x="103" y="57"/>
                    <a:pt x="103" y="58"/>
                    <a:pt x="103" y="59"/>
                  </a:cubicBez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16" name="Freeform 614"/>
            <p:cNvSpPr/>
            <p:nvPr/>
          </p:nvSpPr>
          <p:spPr>
            <a:xfrm>
              <a:off x="173951" y="439154"/>
              <a:ext cx="136879" cy="76995"/>
            </a:xfrm>
            <a:custGeom>
              <a:avLst/>
              <a:gdLst/>
              <a:ahLst/>
              <a:cxnLst>
                <a:cxn ang="0">
                  <a:pos x="0" y="9333"/>
                </a:cxn>
                <a:cxn ang="0">
                  <a:pos x="6844" y="9333"/>
                </a:cxn>
                <a:cxn ang="0">
                  <a:pos x="6844" y="20999"/>
                </a:cxn>
                <a:cxn ang="0">
                  <a:pos x="0" y="20999"/>
                </a:cxn>
                <a:cxn ang="0">
                  <a:pos x="0" y="30331"/>
                </a:cxn>
                <a:cxn ang="0">
                  <a:pos x="6844" y="30331"/>
                </a:cxn>
                <a:cxn ang="0">
                  <a:pos x="6844" y="41997"/>
                </a:cxn>
                <a:cxn ang="0">
                  <a:pos x="0" y="41997"/>
                </a:cxn>
                <a:cxn ang="0">
                  <a:pos x="29657" y="65329"/>
                </a:cxn>
                <a:cxn ang="0">
                  <a:pos x="47908" y="76995"/>
                </a:cxn>
                <a:cxn ang="0">
                  <a:pos x="88971" y="76995"/>
                </a:cxn>
                <a:cxn ang="0">
                  <a:pos x="107222" y="65329"/>
                </a:cxn>
                <a:cxn ang="0">
                  <a:pos x="136879" y="41997"/>
                </a:cxn>
                <a:cxn ang="0">
                  <a:pos x="132316" y="41997"/>
                </a:cxn>
                <a:cxn ang="0">
                  <a:pos x="132316" y="30331"/>
                </a:cxn>
                <a:cxn ang="0">
                  <a:pos x="136879" y="30331"/>
                </a:cxn>
                <a:cxn ang="0">
                  <a:pos x="136879" y="20999"/>
                </a:cxn>
                <a:cxn ang="0">
                  <a:pos x="132316" y="20999"/>
                </a:cxn>
                <a:cxn ang="0">
                  <a:pos x="132316" y="9333"/>
                </a:cxn>
                <a:cxn ang="0">
                  <a:pos x="136879" y="9333"/>
                </a:cxn>
                <a:cxn ang="0">
                  <a:pos x="136879" y="0"/>
                </a:cxn>
                <a:cxn ang="0">
                  <a:pos x="0" y="0"/>
                </a:cxn>
                <a:cxn ang="0">
                  <a:pos x="0" y="9333"/>
                </a:cxn>
              </a:cxnLst>
              <a:rect l="0" t="0" r="0" b="0"/>
              <a:pathLst>
                <a:path w="60" h="33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3"/>
                    <a:pt x="6" y="28"/>
                    <a:pt x="13" y="28"/>
                  </a:cubicBezTo>
                  <a:cubicBezTo>
                    <a:pt x="14" y="31"/>
                    <a:pt x="17" y="33"/>
                    <a:pt x="21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6" y="31"/>
                    <a:pt x="47" y="28"/>
                  </a:cubicBezTo>
                  <a:cubicBezTo>
                    <a:pt x="54" y="28"/>
                    <a:pt x="59" y="23"/>
                    <a:pt x="60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6C92C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6390" name="椭圆 50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6391" name="椭圆 51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6392" name="矩形 52"/>
          <p:cNvSpPr/>
          <p:nvPr/>
        </p:nvSpPr>
        <p:spPr>
          <a:xfrm>
            <a:off x="1008460" y="431006"/>
            <a:ext cx="26009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为什么会有WePY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6393" name="矩形 53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2903" y="1618298"/>
            <a:ext cx="2817971" cy="1005840"/>
            <a:chOff x="8762" y="1598"/>
            <a:chExt cx="5917" cy="2112"/>
          </a:xfrm>
        </p:grpSpPr>
        <p:pic>
          <p:nvPicPr>
            <p:cNvPr id="16394" name="图片 15381" descr="m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68" y="3003"/>
              <a:ext cx="707" cy="7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8" name="文本框 14"/>
            <p:cNvSpPr/>
            <p:nvPr/>
          </p:nvSpPr>
          <p:spPr>
            <a:xfrm>
              <a:off x="8762" y="1598"/>
              <a:ext cx="1664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开发</a:t>
              </a:r>
              <a:endParaRPr lang="zh-CN" altLang="en-US" sz="24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6399" name="文本框 15386"/>
            <p:cNvSpPr txBox="1"/>
            <p:nvPr/>
          </p:nvSpPr>
          <p:spPr>
            <a:xfrm>
              <a:off x="10383" y="2058"/>
              <a:ext cx="4296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小程序有自己的开发模式，能否像开发传统H5应用一样开发小程序？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13096" y="4800600"/>
            <a:ext cx="3065145" cy="913447"/>
            <a:chOff x="4017" y="8280"/>
            <a:chExt cx="6436" cy="1918"/>
          </a:xfrm>
        </p:grpSpPr>
        <p:pic>
          <p:nvPicPr>
            <p:cNvPr id="16397" name="图片 15384" descr="多文件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5" y="8280"/>
              <a:ext cx="710" cy="7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1" name="文本框 15388"/>
            <p:cNvSpPr txBox="1"/>
            <p:nvPr/>
          </p:nvSpPr>
          <p:spPr>
            <a:xfrm>
              <a:off x="4017" y="8853"/>
              <a:ext cx="4745" cy="1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是否意味着以后同一个业务需要同时运行在小程序端和H5端面是，就要开发和维护两套不同的代码？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2" name="文本框 14"/>
            <p:cNvSpPr/>
            <p:nvPr/>
          </p:nvSpPr>
          <p:spPr>
            <a:xfrm>
              <a:off x="8789" y="9183"/>
              <a:ext cx="1664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维护</a:t>
              </a:r>
              <a:endParaRPr lang="zh-CN" altLang="en-US" sz="24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44991" y="3434715"/>
            <a:ext cx="2867025" cy="858679"/>
            <a:chOff x="11853" y="5412"/>
            <a:chExt cx="6020" cy="1803"/>
          </a:xfrm>
        </p:grpSpPr>
        <p:pic>
          <p:nvPicPr>
            <p:cNvPr id="16396" name="图片 15383" descr="angularj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3" y="5608"/>
              <a:ext cx="707" cy="7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0" name="文本框 14"/>
            <p:cNvSpPr/>
            <p:nvPr/>
          </p:nvSpPr>
          <p:spPr>
            <a:xfrm>
              <a:off x="13016" y="5412"/>
              <a:ext cx="1664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sz="24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框架</a:t>
              </a:r>
              <a:endParaRPr lang="zh-CN" altLang="en-US" sz="24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6405" name="文本框 15392"/>
            <p:cNvSpPr txBox="1"/>
            <p:nvPr/>
          </p:nvSpPr>
          <p:spPr>
            <a:xfrm>
              <a:off x="13345" y="6427"/>
              <a:ext cx="4528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现有主流框架的一些优秀思想是否可以融入到小程序的开发当中？</a:t>
              </a:r>
              <a:endParaRPr lang="zh-CN" altLang="en-US" sz="135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865" y="2979896"/>
            <a:ext cx="2610803" cy="1000125"/>
            <a:chOff x="1732" y="4457"/>
            <a:chExt cx="5482" cy="2100"/>
          </a:xfrm>
        </p:grpSpPr>
        <p:grpSp>
          <p:nvGrpSpPr>
            <p:cNvPr id="5" name="组合 4"/>
            <p:cNvGrpSpPr/>
            <p:nvPr/>
          </p:nvGrpSpPr>
          <p:grpSpPr>
            <a:xfrm>
              <a:off x="1732" y="4457"/>
              <a:ext cx="5155" cy="2100"/>
              <a:chOff x="1789" y="4426"/>
              <a:chExt cx="5155" cy="2100"/>
            </a:xfrm>
          </p:grpSpPr>
          <p:sp>
            <p:nvSpPr>
              <p:cNvPr id="16403" name="文本框 14"/>
              <p:cNvSpPr/>
              <p:nvPr/>
            </p:nvSpPr>
            <p:spPr>
              <a:xfrm>
                <a:off x="4630" y="5511"/>
                <a:ext cx="1664" cy="10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r">
                  <a:buClr>
                    <a:srgbClr val="000000"/>
                  </a:buClr>
                </a:pPr>
                <a:r>
                  <a:rPr lang="zh-CN" altLang="en-US" sz="2400" b="1" dirty="0">
                    <a:solidFill>
                      <a:srgbClr val="39817B"/>
                    </a:solidFill>
                    <a:latin typeface="微软雅黑" panose="020B0503020204020204" charset="-122"/>
                    <a:ea typeface="微软雅黑" panose="020B0503020204020204" charset="-122"/>
                    <a:sym typeface="Futura Bk BT" pitchFamily="2" charset="0"/>
                  </a:rPr>
                  <a:t>适配</a:t>
                </a:r>
                <a:endParaRPr lang="zh-CN" altLang="en-US" sz="2400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endParaRPr>
              </a:p>
            </p:txBody>
          </p:sp>
          <p:sp>
            <p:nvSpPr>
              <p:cNvPr id="16404" name="文本框 15391"/>
              <p:cNvSpPr txBox="1"/>
              <p:nvPr/>
            </p:nvSpPr>
            <p:spPr>
              <a:xfrm>
                <a:off x="1789" y="4426"/>
                <a:ext cx="5155" cy="10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buClr>
                    <a:srgbClr val="000000"/>
                  </a:buClr>
                </a:pPr>
                <a:r>
                  <a:rPr lang="zh-CN" altLang="en-US" sz="900" dirty="0">
                    <a:latin typeface="微软雅黑" panose="020B0503020204020204" charset="-122"/>
                    <a:ea typeface="微软雅黑" panose="020B0503020204020204" charset="-122"/>
                  </a:rPr>
                  <a:t>能否有一个适配层，让小程序业务代码运行在微信或者手</a:t>
                </a:r>
                <a:r>
                  <a:rPr lang="en-US" altLang="zh-CN" sz="900" dirty="0">
                    <a:latin typeface="微软雅黑" panose="020B0503020204020204" charset="-122"/>
                    <a:ea typeface="微软雅黑" panose="020B0503020204020204" charset="-122"/>
                  </a:rPr>
                  <a:t>Q</a:t>
                </a:r>
                <a:r>
                  <a:rPr lang="zh-CN" altLang="en-US" sz="900" dirty="0">
                    <a:latin typeface="微软雅黑" panose="020B0503020204020204" charset="-122"/>
                    <a:ea typeface="微软雅黑" panose="020B0503020204020204" charset="-122"/>
                  </a:rPr>
                  <a:t>，甚至于原生</a:t>
                </a:r>
                <a:r>
                  <a:rPr lang="en-US" altLang="zh-CN" sz="900" dirty="0">
                    <a:latin typeface="微软雅黑" panose="020B0503020204020204" charset="-122"/>
                    <a:ea typeface="微软雅黑" panose="020B0503020204020204" charset="-122"/>
                  </a:rPr>
                  <a:t>APP</a:t>
                </a:r>
                <a:r>
                  <a:rPr lang="zh-CN" altLang="en-US" sz="900" dirty="0">
                    <a:latin typeface="微软雅黑" panose="020B0503020204020204" charset="-122"/>
                    <a:ea typeface="微软雅黑" panose="020B0503020204020204" charset="-122"/>
                  </a:rPr>
                  <a:t>之上？</a:t>
                </a:r>
                <a:endParaRPr lang="zh-CN" altLang="en-US" sz="135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图片 5" descr="客服完美适配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5" y="5641"/>
              <a:ext cx="709" cy="7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0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1" name="矩形 19"/>
          <p:cNvSpPr/>
          <p:nvPr/>
        </p:nvSpPr>
        <p:spPr>
          <a:xfrm>
            <a:off x="1008460" y="431006"/>
            <a:ext cx="29260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小程序开源项目分类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7412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12194" y="2440305"/>
            <a:ext cx="4290536" cy="837724"/>
            <a:chOff x="4855" y="3324"/>
            <a:chExt cx="9009" cy="1759"/>
          </a:xfrm>
        </p:grpSpPr>
        <p:sp>
          <p:nvSpPr>
            <p:cNvPr id="2" name="等腰三角形 1"/>
            <p:cNvSpPr/>
            <p:nvPr/>
          </p:nvSpPr>
          <p:spPr>
            <a:xfrm>
              <a:off x="4855" y="3583"/>
              <a:ext cx="1583" cy="1500"/>
            </a:xfrm>
            <a:prstGeom prst="triangle">
              <a:avLst/>
            </a:prstGeom>
            <a:solidFill>
              <a:srgbClr val="416B97">
                <a:alpha val="6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16" name="文本框 14"/>
            <p:cNvSpPr/>
            <p:nvPr/>
          </p:nvSpPr>
          <p:spPr>
            <a:xfrm>
              <a:off x="6696" y="3324"/>
              <a:ext cx="230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rPr>
                <a:t>增强库类</a:t>
              </a:r>
              <a:endParaRPr lang="zh-CN" altLang="en-US" b="1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7419" name="文本框 3"/>
            <p:cNvSpPr txBox="1"/>
            <p:nvPr/>
          </p:nvSpPr>
          <p:spPr>
            <a:xfrm>
              <a:off x="7000" y="4375"/>
              <a:ext cx="686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>
                  <a:latin typeface="微软雅黑" panose="020B0503020204020204" charset="-122"/>
                  <a:ea typeface="微软雅黑" panose="020B0503020204020204" charset="-122"/>
                </a:rPr>
                <a:t>开发者对原生小程序进行二次封装，对小程序进行功能补充。</a:t>
              </a:r>
              <a:endParaRPr lang="zh-CN" altLang="en-US" sz="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4056" y="3295174"/>
            <a:ext cx="4459605" cy="648177"/>
            <a:chOff x="4145" y="5119"/>
            <a:chExt cx="9364" cy="1361"/>
          </a:xfrm>
        </p:grpSpPr>
        <p:sp>
          <p:nvSpPr>
            <p:cNvPr id="3" name="梯形 2"/>
            <p:cNvSpPr/>
            <p:nvPr/>
          </p:nvSpPr>
          <p:spPr>
            <a:xfrm>
              <a:off x="4145" y="5230"/>
              <a:ext cx="3023" cy="1250"/>
            </a:xfrm>
            <a:prstGeom prst="trapezoid">
              <a:avLst>
                <a:gd name="adj" fmla="val 53760"/>
              </a:avLst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>
                <a:buClr>
                  <a:srgbClr val="000000"/>
                </a:buClr>
              </a:pPr>
              <a:endParaRPr lang="en-US" altLang="zh-CN" sz="135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lvl="0" algn="ctr">
                <a:buClr>
                  <a:srgbClr val="000000"/>
                </a:buClr>
              </a:pPr>
              <a:endParaRPr lang="zh-CN" altLang="en-US" sz="135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417" name="文本框 14"/>
            <p:cNvSpPr/>
            <p:nvPr/>
          </p:nvSpPr>
          <p:spPr>
            <a:xfrm>
              <a:off x="7386" y="5119"/>
              <a:ext cx="230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rPr>
                <a:t>脚手架类</a:t>
              </a:r>
              <a:endParaRPr lang="zh-CN" altLang="en-US" b="1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7420" name="文本框 39"/>
            <p:cNvSpPr txBox="1"/>
            <p:nvPr/>
          </p:nvSpPr>
          <p:spPr>
            <a:xfrm>
              <a:off x="7845" y="5928"/>
              <a:ext cx="566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>
                  <a:latin typeface="微软雅黑" panose="020B0503020204020204" charset="-122"/>
                  <a:ea typeface="微软雅黑" panose="020B0503020204020204" charset="-122"/>
                </a:rPr>
                <a:t>组织项目风格，并且会提供简单的编译打包功能。</a:t>
              </a:r>
              <a:endParaRPr lang="zh-CN" altLang="en-US" sz="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23060" y="3965734"/>
            <a:ext cx="4217670" cy="662464"/>
            <a:chOff x="3408" y="6527"/>
            <a:chExt cx="8856" cy="1391"/>
          </a:xfrm>
        </p:grpSpPr>
        <p:sp>
          <p:nvSpPr>
            <p:cNvPr id="34" name="梯形 33"/>
            <p:cNvSpPr/>
            <p:nvPr/>
          </p:nvSpPr>
          <p:spPr>
            <a:xfrm>
              <a:off x="3408" y="6595"/>
              <a:ext cx="4468" cy="1323"/>
            </a:xfrm>
            <a:prstGeom prst="trapezoid">
              <a:avLst>
                <a:gd name="adj" fmla="val 53760"/>
              </a:avLst>
            </a:prstGeom>
            <a:solidFill>
              <a:srgbClr val="416B97">
                <a:alpha val="6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lvl="0" algn="ctr">
                <a:buClr>
                  <a:srgbClr val="000000"/>
                </a:buClr>
              </a:pPr>
              <a:endParaRPr lang="en-US" altLang="zh-CN" sz="135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  <a:p>
              <a:pPr lvl="0" algn="ctr">
                <a:buClr>
                  <a:srgbClr val="000000"/>
                </a:buClr>
              </a:pPr>
              <a:endParaRPr lang="zh-CN" altLang="en-US" sz="135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418" name="文本框 14"/>
            <p:cNvSpPr/>
            <p:nvPr/>
          </p:nvSpPr>
          <p:spPr>
            <a:xfrm>
              <a:off x="8261" y="6527"/>
              <a:ext cx="230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rPr>
                <a:t>预编译类</a:t>
              </a:r>
              <a:endParaRPr lang="zh-CN" altLang="en-US" b="1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endParaRPr>
            </a:p>
          </p:txBody>
        </p:sp>
        <p:sp>
          <p:nvSpPr>
            <p:cNvPr id="17421" name="文本框 40"/>
            <p:cNvSpPr txBox="1"/>
            <p:nvPr/>
          </p:nvSpPr>
          <p:spPr>
            <a:xfrm>
              <a:off x="9000" y="7335"/>
              <a:ext cx="326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sz="900">
                  <a:latin typeface="微软雅黑" panose="020B0503020204020204" charset="-122"/>
                  <a:ea typeface="微软雅黑" panose="020B0503020204020204" charset="-122"/>
                </a:rPr>
                <a:t>完全拥有自己的开发模式。</a:t>
              </a:r>
              <a:endParaRPr lang="zh-CN" altLang="en-US" sz="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0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1" name="矩形 19"/>
          <p:cNvSpPr/>
          <p:nvPr/>
        </p:nvSpPr>
        <p:spPr>
          <a:xfrm>
            <a:off x="1008460" y="431006"/>
            <a:ext cx="20116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开发模式选型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7412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5790" y="3766185"/>
            <a:ext cx="844391" cy="844391"/>
          </a:xfrm>
          <a:prstGeom prst="rect">
            <a:avLst/>
          </a:prstGeom>
        </p:spPr>
      </p:pic>
      <p:pic>
        <p:nvPicPr>
          <p:cNvPr id="9" name="图片 8" descr="p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43" y="2904173"/>
            <a:ext cx="1068229" cy="743903"/>
          </a:xfrm>
          <a:prstGeom prst="rect">
            <a:avLst/>
          </a:prstGeom>
        </p:spPr>
      </p:pic>
      <p:pic>
        <p:nvPicPr>
          <p:cNvPr id="10" name="图片 9" descr="riot240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83" y="3821430"/>
            <a:ext cx="1447800" cy="723900"/>
          </a:xfrm>
          <a:prstGeom prst="rect">
            <a:avLst/>
          </a:prstGeom>
        </p:spPr>
      </p:pic>
      <p:pic>
        <p:nvPicPr>
          <p:cNvPr id="11" name="图片 10" descr="angularj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363" y="2290763"/>
            <a:ext cx="1049655" cy="1049655"/>
          </a:xfrm>
          <a:prstGeom prst="rect">
            <a:avLst/>
          </a:prstGeom>
        </p:spPr>
      </p:pic>
      <p:pic>
        <p:nvPicPr>
          <p:cNvPr id="12" name="图片 11" descr="rea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3766185"/>
            <a:ext cx="962501" cy="962501"/>
          </a:xfrm>
          <a:prstGeom prst="rect">
            <a:avLst/>
          </a:prstGeom>
        </p:spPr>
      </p:pic>
      <p:pic>
        <p:nvPicPr>
          <p:cNvPr id="14" name="图片 13" descr="aureli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018" y="2470309"/>
            <a:ext cx="1112996" cy="1083469"/>
          </a:xfrm>
          <a:prstGeom prst="rect">
            <a:avLst/>
          </a:prstGeom>
        </p:spPr>
      </p:pic>
      <p:pic>
        <p:nvPicPr>
          <p:cNvPr id="15" name="图片 14" descr="backbon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014" y="2503170"/>
            <a:ext cx="1050608" cy="1050608"/>
          </a:xfrm>
          <a:prstGeom prst="rect">
            <a:avLst/>
          </a:prstGeom>
        </p:spPr>
      </p:pic>
      <p:pic>
        <p:nvPicPr>
          <p:cNvPr id="16" name="图片 1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453" y="2529840"/>
            <a:ext cx="1656874" cy="165687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4297376" y="1900238"/>
            <a:ext cx="1903196" cy="509111"/>
            <a:chOff x="9862" y="2102"/>
            <a:chExt cx="3996" cy="1069"/>
          </a:xfrm>
        </p:grpSpPr>
        <p:grpSp>
          <p:nvGrpSpPr>
            <p:cNvPr id="7175" name="组合 7180"/>
            <p:cNvGrpSpPr/>
            <p:nvPr/>
          </p:nvGrpSpPr>
          <p:grpSpPr>
            <a:xfrm>
              <a:off x="9862" y="2102"/>
              <a:ext cx="3996" cy="1069"/>
              <a:chOff x="0" y="0"/>
              <a:chExt cx="3995" cy="1069"/>
            </a:xfrm>
          </p:grpSpPr>
          <p:sp>
            <p:nvSpPr>
              <p:cNvPr id="7191" name="文本框 14"/>
              <p:cNvSpPr/>
              <p:nvPr/>
            </p:nvSpPr>
            <p:spPr>
              <a:xfrm>
                <a:off x="1212" y="91"/>
                <a:ext cx="2783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algn="l">
                  <a:buClr>
                    <a:srgbClr val="000000"/>
                  </a:buClr>
                </a:pPr>
                <a:r>
                  <a:rPr lang="zh-CN" altLang="en-US" b="1" dirty="0">
                    <a:solidFill>
                      <a:srgbClr val="39817B"/>
                    </a:solidFill>
                    <a:latin typeface="Futura Bk BT" pitchFamily="2" charset="0"/>
                    <a:ea typeface="微软雅黑" panose="020B0503020204020204" charset="-122"/>
                    <a:sym typeface="Futura Bk BT" pitchFamily="2" charset="0"/>
                  </a:rPr>
                  <a:t>单文件组件</a:t>
                </a:r>
                <a:endParaRPr lang="zh-CN" altLang="en-US" b="1" dirty="0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endParaRPr>
              </a:p>
            </p:txBody>
          </p:sp>
          <p:grpSp>
            <p:nvGrpSpPr>
              <p:cNvPr id="7192" name="组合 7182"/>
              <p:cNvGrpSpPr/>
              <p:nvPr/>
            </p:nvGrpSpPr>
            <p:grpSpPr>
              <a:xfrm>
                <a:off x="0" y="0"/>
                <a:ext cx="1069" cy="1069"/>
                <a:chOff x="0" y="0"/>
                <a:chExt cx="1069" cy="1069"/>
              </a:xfrm>
            </p:grpSpPr>
            <p:sp>
              <p:nvSpPr>
                <p:cNvPr id="7193" name="椭圆 2"/>
                <p:cNvSpPr/>
                <p:nvPr/>
              </p:nvSpPr>
              <p:spPr>
                <a:xfrm>
                  <a:off x="0" y="0"/>
                  <a:ext cx="1069" cy="1069"/>
                </a:xfrm>
                <a:prstGeom prst="ellipse">
                  <a:avLst/>
                </a:prstGeom>
                <a:solidFill>
                  <a:srgbClr val="48A2A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  <p:sp>
              <p:nvSpPr>
                <p:cNvPr id="7194" name="椭圆 28"/>
                <p:cNvSpPr/>
                <p:nvPr/>
              </p:nvSpPr>
              <p:spPr>
                <a:xfrm>
                  <a:off x="772" y="743"/>
                  <a:ext cx="264" cy="264"/>
                </a:xfrm>
                <a:prstGeom prst="ellipse">
                  <a:avLst/>
                </a:prstGeom>
                <a:solidFill>
                  <a:srgbClr val="6C92C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</p:grpSp>
        </p:grpSp>
        <p:pic>
          <p:nvPicPr>
            <p:cNvPr id="36" name="图片 35" descr="文件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24" y="2242"/>
              <a:ext cx="709" cy="709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4297376" y="3716179"/>
            <a:ext cx="1903019" cy="508874"/>
            <a:chOff x="9881" y="4754"/>
            <a:chExt cx="3996" cy="1069"/>
          </a:xfrm>
        </p:grpSpPr>
        <p:grpSp>
          <p:nvGrpSpPr>
            <p:cNvPr id="23" name="组合 7180"/>
            <p:cNvGrpSpPr/>
            <p:nvPr/>
          </p:nvGrpSpPr>
          <p:grpSpPr>
            <a:xfrm>
              <a:off x="9881" y="4754"/>
              <a:ext cx="3996" cy="1069"/>
              <a:chOff x="0" y="0"/>
              <a:chExt cx="3995" cy="1069"/>
            </a:xfrm>
          </p:grpSpPr>
          <p:sp>
            <p:nvSpPr>
              <p:cNvPr id="24" name="文本框 14"/>
              <p:cNvSpPr/>
              <p:nvPr/>
            </p:nvSpPr>
            <p:spPr>
              <a:xfrm>
                <a:off x="1212" y="151"/>
                <a:ext cx="2783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algn="l">
                  <a:buClr>
                    <a:srgbClr val="000000"/>
                  </a:buClr>
                </a:pPr>
                <a:r>
                  <a:rPr lang="zh-CN" altLang="en-US" b="1" dirty="0">
                    <a:solidFill>
                      <a:srgbClr val="39817B"/>
                    </a:solidFill>
                    <a:latin typeface="Futura Bk BT" pitchFamily="2" charset="0"/>
                    <a:ea typeface="微软雅黑" panose="020B0503020204020204" charset="-122"/>
                    <a:sym typeface="Futura Bk BT" pitchFamily="2" charset="0"/>
                  </a:rPr>
                  <a:t>学习成本低</a:t>
                </a:r>
                <a:endParaRPr lang="zh-CN" altLang="en-US" b="1" dirty="0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endParaRPr>
              </a:p>
            </p:txBody>
          </p:sp>
          <p:grpSp>
            <p:nvGrpSpPr>
              <p:cNvPr id="25" name="组合 7182"/>
              <p:cNvGrpSpPr/>
              <p:nvPr/>
            </p:nvGrpSpPr>
            <p:grpSpPr>
              <a:xfrm>
                <a:off x="0" y="0"/>
                <a:ext cx="1069" cy="1069"/>
                <a:chOff x="0" y="0"/>
                <a:chExt cx="1069" cy="1069"/>
              </a:xfrm>
            </p:grpSpPr>
            <p:sp>
              <p:nvSpPr>
                <p:cNvPr id="26" name="椭圆 2"/>
                <p:cNvSpPr/>
                <p:nvPr/>
              </p:nvSpPr>
              <p:spPr>
                <a:xfrm>
                  <a:off x="0" y="0"/>
                  <a:ext cx="1069" cy="1069"/>
                </a:xfrm>
                <a:prstGeom prst="ellipse">
                  <a:avLst/>
                </a:prstGeom>
                <a:solidFill>
                  <a:srgbClr val="48A2A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  <p:sp>
              <p:nvSpPr>
                <p:cNvPr id="27" name="椭圆 28"/>
                <p:cNvSpPr/>
                <p:nvPr/>
              </p:nvSpPr>
              <p:spPr>
                <a:xfrm>
                  <a:off x="772" y="743"/>
                  <a:ext cx="264" cy="264"/>
                </a:xfrm>
                <a:prstGeom prst="ellipse">
                  <a:avLst/>
                </a:prstGeom>
                <a:solidFill>
                  <a:srgbClr val="6C92C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</p:grpSp>
        </p:grpSp>
        <p:pic>
          <p:nvPicPr>
            <p:cNvPr id="37" name="图片 36" descr="学习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1" y="4997"/>
              <a:ext cx="624" cy="624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297376" y="4577239"/>
            <a:ext cx="1903019" cy="508874"/>
            <a:chOff x="9862" y="6048"/>
            <a:chExt cx="3996" cy="1069"/>
          </a:xfrm>
        </p:grpSpPr>
        <p:grpSp>
          <p:nvGrpSpPr>
            <p:cNvPr id="29" name="组合 7180"/>
            <p:cNvGrpSpPr/>
            <p:nvPr/>
          </p:nvGrpSpPr>
          <p:grpSpPr>
            <a:xfrm>
              <a:off x="9862" y="6048"/>
              <a:ext cx="3996" cy="1069"/>
              <a:chOff x="0" y="0"/>
              <a:chExt cx="3995" cy="1069"/>
            </a:xfrm>
          </p:grpSpPr>
          <p:sp>
            <p:nvSpPr>
              <p:cNvPr id="30" name="文本框 14"/>
              <p:cNvSpPr/>
              <p:nvPr/>
            </p:nvSpPr>
            <p:spPr>
              <a:xfrm>
                <a:off x="1212" y="176"/>
                <a:ext cx="2783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algn="l">
                  <a:buClr>
                    <a:srgbClr val="000000"/>
                  </a:buClr>
                </a:pPr>
                <a:r>
                  <a:rPr lang="zh-CN" altLang="en-US" b="1" dirty="0">
                    <a:solidFill>
                      <a:srgbClr val="39817B"/>
                    </a:solidFill>
                    <a:latin typeface="Futura Bk BT" pitchFamily="2" charset="0"/>
                    <a:ea typeface="微软雅黑" panose="020B0503020204020204" charset="-122"/>
                    <a:sym typeface="Futura Bk BT" pitchFamily="2" charset="0"/>
                  </a:rPr>
                  <a:t>社区与资源</a:t>
                </a:r>
                <a:endParaRPr lang="zh-CN" altLang="en-US" b="1" dirty="0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endParaRPr>
              </a:p>
            </p:txBody>
          </p:sp>
          <p:grpSp>
            <p:nvGrpSpPr>
              <p:cNvPr id="31" name="组合 7182"/>
              <p:cNvGrpSpPr/>
              <p:nvPr/>
            </p:nvGrpSpPr>
            <p:grpSpPr>
              <a:xfrm>
                <a:off x="0" y="0"/>
                <a:ext cx="1069" cy="1069"/>
                <a:chOff x="0" y="0"/>
                <a:chExt cx="1069" cy="1069"/>
              </a:xfrm>
            </p:grpSpPr>
            <p:sp>
              <p:nvSpPr>
                <p:cNvPr id="32" name="椭圆 2"/>
                <p:cNvSpPr/>
                <p:nvPr/>
              </p:nvSpPr>
              <p:spPr>
                <a:xfrm>
                  <a:off x="0" y="0"/>
                  <a:ext cx="1069" cy="1069"/>
                </a:xfrm>
                <a:prstGeom prst="ellipse">
                  <a:avLst/>
                </a:prstGeom>
                <a:solidFill>
                  <a:srgbClr val="48A2A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  <p:sp>
              <p:nvSpPr>
                <p:cNvPr id="33" name="椭圆 28"/>
                <p:cNvSpPr/>
                <p:nvPr/>
              </p:nvSpPr>
              <p:spPr>
                <a:xfrm>
                  <a:off x="772" y="743"/>
                  <a:ext cx="264" cy="264"/>
                </a:xfrm>
                <a:prstGeom prst="ellipse">
                  <a:avLst/>
                </a:prstGeom>
                <a:solidFill>
                  <a:srgbClr val="6C92C0">
                    <a:alpha val="69019"/>
                  </a:srgbClr>
                </a:solidFill>
                <a:ln w="12700">
                  <a:noFill/>
                </a:ln>
              </p:spPr>
              <p:txBody>
                <a:bodyPr anchor="ctr"/>
                <a:p>
                  <a:pPr lvl="0" algn="ctr">
                    <a:buClr>
                      <a:srgbClr val="000000"/>
                    </a:buClr>
                  </a:pPr>
                  <a:endParaRPr lang="zh-CN" altLang="en-US" sz="135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  <a:sym typeface="等线" panose="02010600030101010101" charset="-122"/>
                  </a:endParaRPr>
                </a:p>
              </p:txBody>
            </p:sp>
          </p:grpSp>
        </p:grpSp>
        <p:pic>
          <p:nvPicPr>
            <p:cNvPr id="38" name="图片 37" descr="资源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87" y="6224"/>
              <a:ext cx="624" cy="624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4297376" y="2824163"/>
            <a:ext cx="1445896" cy="508159"/>
            <a:chOff x="9821" y="3402"/>
            <a:chExt cx="3036" cy="1067"/>
          </a:xfrm>
        </p:grpSpPr>
        <p:grpSp>
          <p:nvGrpSpPr>
            <p:cNvPr id="41" name="组合 7193"/>
            <p:cNvGrpSpPr/>
            <p:nvPr/>
          </p:nvGrpSpPr>
          <p:grpSpPr>
            <a:xfrm rot="0">
              <a:off x="9821" y="3402"/>
              <a:ext cx="1068" cy="1067"/>
              <a:chOff x="0" y="0"/>
              <a:chExt cx="1068" cy="1068"/>
            </a:xfrm>
          </p:grpSpPr>
          <p:sp>
            <p:nvSpPr>
              <p:cNvPr id="42" name="椭圆 11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43" name="椭圆 29"/>
              <p:cNvSpPr/>
              <p:nvPr/>
            </p:nvSpPr>
            <p:spPr>
              <a:xfrm>
                <a:off x="769" y="757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44" name="图片 7196" descr="easy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" y="189"/>
                <a:ext cx="708" cy="70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45" name="文本框 16"/>
            <p:cNvSpPr/>
            <p:nvPr/>
          </p:nvSpPr>
          <p:spPr>
            <a:xfrm>
              <a:off x="11033" y="3531"/>
              <a:ext cx="182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轻量级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48281 -0.138796 " pathEditMode="relative" rAng="0" ptsTypes="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0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7411" name="矩形 19"/>
          <p:cNvSpPr/>
          <p:nvPr/>
        </p:nvSpPr>
        <p:spPr>
          <a:xfrm>
            <a:off x="1019255" y="441801"/>
            <a:ext cx="29057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</a:t>
            </a:r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项目代码结构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7412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07185" y="1687195"/>
            <a:ext cx="6183630" cy="4131310"/>
            <a:chOff x="2531" y="2657"/>
            <a:chExt cx="9738" cy="6506"/>
          </a:xfrm>
        </p:grpSpPr>
        <p:pic>
          <p:nvPicPr>
            <p:cNvPr id="4" name="图片 3" descr="code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27" y="3410"/>
              <a:ext cx="3242" cy="4235"/>
            </a:xfrm>
            <a:prstGeom prst="rect">
              <a:avLst/>
            </a:prstGeom>
          </p:spPr>
        </p:pic>
        <p:pic>
          <p:nvPicPr>
            <p:cNvPr id="16" name="图片 15" descr="co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1" y="2657"/>
              <a:ext cx="3650" cy="6506"/>
            </a:xfrm>
            <a:prstGeom prst="rect">
              <a:avLst/>
            </a:prstGeom>
          </p:spPr>
        </p:pic>
        <p:sp>
          <p:nvSpPr>
            <p:cNvPr id="2" name="右箭头 1"/>
            <p:cNvSpPr/>
            <p:nvPr/>
          </p:nvSpPr>
          <p:spPr>
            <a:xfrm>
              <a:off x="6689" y="5090"/>
              <a:ext cx="1435" cy="872"/>
            </a:xfrm>
            <a:prstGeom prst="rightArrow">
              <a:avLst/>
            </a:prstGeom>
            <a:solidFill>
              <a:srgbClr val="416B97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5610" y="1687195"/>
            <a:ext cx="8312785" cy="4446270"/>
            <a:chOff x="581" y="2656"/>
            <a:chExt cx="13091" cy="70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" y="2656"/>
              <a:ext cx="4498" cy="60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" y="2656"/>
              <a:ext cx="4351" cy="605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9" y="2656"/>
              <a:ext cx="4243" cy="6060"/>
            </a:xfrm>
            <a:prstGeom prst="rect">
              <a:avLst/>
            </a:prstGeom>
          </p:spPr>
        </p:pic>
        <p:sp>
          <p:nvSpPr>
            <p:cNvPr id="18435" name="矩形 19"/>
            <p:cNvSpPr/>
            <p:nvPr/>
          </p:nvSpPr>
          <p:spPr>
            <a:xfrm>
              <a:off x="1903" y="9052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err="1">
                  <a:solidFill>
                    <a:srgbClr val="3F3F3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小程序</a:t>
              </a:r>
              <a:endParaRPr lang="zh-CN" altLang="en-US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8" name="矩形 19"/>
            <p:cNvSpPr/>
            <p:nvPr/>
          </p:nvSpPr>
          <p:spPr>
            <a:xfrm>
              <a:off x="6517" y="9052"/>
              <a:ext cx="1367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b="1" err="1">
                  <a:solidFill>
                    <a:srgbClr val="3F3F3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Vue.js</a:t>
              </a:r>
              <a:endParaRPr lang="en-US" altLang="zh-CN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9" name="矩形 19"/>
            <p:cNvSpPr/>
            <p:nvPr/>
          </p:nvSpPr>
          <p:spPr>
            <a:xfrm>
              <a:off x="10814" y="9052"/>
              <a:ext cx="1344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b="1" err="1">
                  <a:solidFill>
                    <a:srgbClr val="3F3F3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WePY</a:t>
              </a:r>
              <a:endParaRPr lang="en-US" altLang="zh-CN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椭圆 16"/>
          <p:cNvSpPr/>
          <p:nvPr/>
        </p:nvSpPr>
        <p:spPr>
          <a:xfrm>
            <a:off x="-917971" y="-91130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4" name="椭圆 17"/>
          <p:cNvSpPr/>
          <p:nvPr/>
        </p:nvSpPr>
        <p:spPr>
          <a:xfrm>
            <a:off x="326231" y="33289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5" name="矩形 19"/>
          <p:cNvSpPr/>
          <p:nvPr/>
        </p:nvSpPr>
        <p:spPr>
          <a:xfrm>
            <a:off x="1008460" y="432911"/>
            <a:ext cx="22961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2400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</a:t>
            </a:r>
            <a:r>
              <a:rPr lang="zh-CN" altLang="en-US" sz="2400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配套功能</a:t>
            </a:r>
            <a:endParaRPr lang="zh-CN" altLang="en-US" sz="2400" b="1" err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8436" name="矩形 20"/>
          <p:cNvSpPr/>
          <p:nvPr/>
        </p:nvSpPr>
        <p:spPr>
          <a:xfrm>
            <a:off x="1008460" y="67103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 descr="WePY - 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870" y="304800"/>
            <a:ext cx="6472555" cy="660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椭圆 16"/>
          <p:cNvSpPr/>
          <p:nvPr/>
        </p:nvSpPr>
        <p:spPr>
          <a:xfrm>
            <a:off x="-917971" y="-92273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4" name="椭圆 17"/>
          <p:cNvSpPr/>
          <p:nvPr/>
        </p:nvSpPr>
        <p:spPr>
          <a:xfrm>
            <a:off x="326231" y="32146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5" name="矩形 19"/>
          <p:cNvSpPr/>
          <p:nvPr/>
        </p:nvSpPr>
        <p:spPr>
          <a:xfrm>
            <a:off x="1008460" y="421481"/>
            <a:ext cx="22961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2400" b="1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</a:t>
            </a:r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编译过程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8436" name="矩形 20"/>
          <p:cNvSpPr/>
          <p:nvPr/>
        </p:nvSpPr>
        <p:spPr>
          <a:xfrm>
            <a:off x="1008460" y="65960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 descr="wpy文件编译过程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619125"/>
            <a:ext cx="4852035" cy="5532120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2879725" y="1675765"/>
            <a:ext cx="347980" cy="190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左大括号 4"/>
          <p:cNvSpPr/>
          <p:nvPr/>
        </p:nvSpPr>
        <p:spPr>
          <a:xfrm>
            <a:off x="2879725" y="3884295"/>
            <a:ext cx="347980" cy="195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416" name="文本框 14"/>
          <p:cNvSpPr/>
          <p:nvPr/>
        </p:nvSpPr>
        <p:spPr>
          <a:xfrm>
            <a:off x="2113121" y="2595086"/>
            <a:ext cx="563880" cy="335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r">
              <a:buClr>
                <a:srgbClr val="000000"/>
              </a:buClr>
            </a:pPr>
            <a:r>
              <a:rPr lang="zh-CN" altLang="en-US" sz="1500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rPr>
              <a:t>编译</a:t>
            </a:r>
            <a:endParaRPr lang="zh-CN" altLang="en-US" sz="1500">
              <a:solidFill>
                <a:srgbClr val="39817B"/>
              </a:solidFill>
              <a:latin typeface="Futura Bk BT" pitchFamily="2" charset="0"/>
              <a:ea typeface="微软雅黑" panose="020B0503020204020204" charset="-122"/>
              <a:sym typeface="Futura Bk BT" pitchFamily="2" charset="0"/>
            </a:endParaRPr>
          </a:p>
        </p:txBody>
      </p:sp>
      <p:sp>
        <p:nvSpPr>
          <p:cNvPr id="6" name="文本框 14"/>
          <p:cNvSpPr/>
          <p:nvPr/>
        </p:nvSpPr>
        <p:spPr>
          <a:xfrm>
            <a:off x="1732121" y="4694079"/>
            <a:ext cx="94488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r">
              <a:buClr>
                <a:srgbClr val="000000"/>
              </a:buClr>
            </a:pPr>
            <a:r>
              <a:rPr lang="zh-CN" altLang="en-US" sz="1500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rPr>
              <a:t>插件处理</a:t>
            </a:r>
            <a:endParaRPr lang="zh-CN" altLang="en-US" sz="1500">
              <a:solidFill>
                <a:srgbClr val="39817B"/>
              </a:solidFill>
              <a:latin typeface="Futura Bk BT" pitchFamily="2" charset="0"/>
              <a:ea typeface="微软雅黑" panose="020B0503020204020204" charset="-122"/>
              <a:sym typeface="Futura Bk B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椭圆 16"/>
          <p:cNvSpPr/>
          <p:nvPr/>
        </p:nvSpPr>
        <p:spPr>
          <a:xfrm>
            <a:off x="-917971" y="-92273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458" name="椭圆 17"/>
          <p:cNvSpPr/>
          <p:nvPr/>
        </p:nvSpPr>
        <p:spPr>
          <a:xfrm>
            <a:off x="326231" y="32146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9525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9459" name="矩形 19"/>
          <p:cNvSpPr/>
          <p:nvPr/>
        </p:nvSpPr>
        <p:spPr>
          <a:xfrm>
            <a:off x="1008460" y="421481"/>
            <a:ext cx="7924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对比</a:t>
            </a:r>
            <a:endParaRPr lang="zh-CN" altLang="en-US" sz="2400" b="1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9460" name="矩形 20"/>
          <p:cNvSpPr/>
          <p:nvPr/>
        </p:nvSpPr>
        <p:spPr>
          <a:xfrm>
            <a:off x="1008460" y="65960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55519" y="2063115"/>
          <a:ext cx="6096000" cy="334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863090"/>
                <a:gridCol w="1176020"/>
                <a:gridCol w="1088390"/>
                <a:gridCol w="1176020"/>
              </a:tblGrid>
              <a:tr h="288925">
                <a:tc>
                  <a:txBody>
                    <a:bodyPr/>
                    <a:lstStyle/>
                    <a:p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Web</a:t>
                      </a:r>
                      <a:endParaRPr lang="en-US" sz="135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92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小程序</a:t>
                      </a:r>
                      <a:endParaRPr lang="zh-CN" altLang="en-US" sz="135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6C92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5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WePY</a:t>
                      </a:r>
                      <a:endParaRPr lang="zh-CN" altLang="en-US" sz="135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solidFill>
                      <a:srgbClr val="6C92C0">
                        <a:alpha val="49000"/>
                      </a:srgbClr>
                    </a:solidFill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35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特性</a:t>
                      </a:r>
                      <a:endParaRPr lang="zh-CN" altLang="en-US" sz="135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3816" marR="68580" marT="34290" marB="34290" anchor="ctr"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NPM</a:t>
                      </a:r>
                      <a:endParaRPr lang="en-US" altLang="zh-CN" sz="9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solidFill>
                      <a:srgbClr val="39817B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ES6+</a:t>
                      </a:r>
                      <a:endParaRPr lang="en-US" altLang="zh-CN" sz="9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solidFill>
                      <a:srgbClr val="39817B">
                        <a:alpha val="49000"/>
                      </a:srgbClr>
                    </a:solidFill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35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135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事件与订阅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5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数据流管理，如</a:t>
                      </a:r>
                      <a:r>
                        <a:rPr lang="en-US" altLang="zh-CN" sz="900" b="1" dirty="0" err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Redux</a:t>
                      </a:r>
                      <a:endParaRPr lang="en-US" altLang="zh-CN" sz="9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Mixin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35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组件</a:t>
                      </a:r>
                      <a:endParaRPr lang="zh-CN" altLang="en-US" sz="135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组件的嵌套</a:t>
                      </a:r>
                      <a:endParaRPr lang="zh-CN" altLang="en-US" sz="9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39817B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组件的循环引用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39817B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组件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Props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传值</a:t>
                      </a:r>
                      <a:endParaRPr lang="zh-CN" altLang="en-US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39817B">
                        <a:alpha val="49000"/>
                      </a:srgbClr>
                    </a:solidFill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35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辅助</a:t>
                      </a:r>
                      <a:endParaRPr lang="zh-CN" altLang="en-US" sz="135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Less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Pug</a:t>
                      </a:r>
                      <a:r>
                        <a:rPr lang="zh-CN" altLang="en-US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TypeScript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 marL="0" algn="l">
                        <a:buNone/>
                      </a:pPr>
                      <a:r>
                        <a:rPr lang="en-US" altLang="zh-CN" sz="900" b="1" u="none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压缩，混淆，图片优化</a:t>
                      </a:r>
                      <a:endParaRPr lang="en-US" altLang="zh-CN" sz="900" b="1" u="none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  <a:tr h="278130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ESLint</a:t>
                      </a:r>
                      <a:endParaRPr lang="en-US" altLang="zh-CN" sz="9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R>
                      <a:noFill/>
                    </a:ln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 dirty="0"/>
                    </a:p>
                  </a:txBody>
                  <a:tcPr marL="68580" marR="68580" marT="34290" marB="34290">
                    <a:solidFill>
                      <a:srgbClr val="416B97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2406968"/>
            <a:ext cx="162000" cy="162000"/>
          </a:xfrm>
          <a:prstGeom prst="rect">
            <a:avLst/>
          </a:prstGeom>
        </p:spPr>
      </p:pic>
      <p:pic>
        <p:nvPicPr>
          <p:cNvPr id="10" name="图片 9" descr="感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23" y="2649855"/>
            <a:ext cx="216000" cy="216000"/>
          </a:xfrm>
          <a:prstGeom prst="rect">
            <a:avLst/>
          </a:prstGeom>
        </p:spPr>
      </p:pic>
      <p:pic>
        <p:nvPicPr>
          <p:cNvPr id="11" name="图片 10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2407444"/>
            <a:ext cx="162000" cy="162000"/>
          </a:xfrm>
          <a:prstGeom prst="rect">
            <a:avLst/>
          </a:prstGeom>
        </p:spPr>
      </p:pic>
      <p:pic>
        <p:nvPicPr>
          <p:cNvPr id="12" name="图片 11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2407444"/>
            <a:ext cx="162000" cy="162000"/>
          </a:xfrm>
          <a:prstGeom prst="rect">
            <a:avLst/>
          </a:prstGeom>
        </p:spPr>
      </p:pic>
      <p:pic>
        <p:nvPicPr>
          <p:cNvPr id="13" name="图片 12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2669858"/>
            <a:ext cx="162000" cy="162000"/>
          </a:xfrm>
          <a:prstGeom prst="rect">
            <a:avLst/>
          </a:prstGeom>
        </p:spPr>
      </p:pic>
      <p:pic>
        <p:nvPicPr>
          <p:cNvPr id="14" name="图片 13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2963228"/>
            <a:ext cx="162000" cy="162000"/>
          </a:xfrm>
          <a:prstGeom prst="rect">
            <a:avLst/>
          </a:prstGeom>
        </p:spPr>
      </p:pic>
      <p:pic>
        <p:nvPicPr>
          <p:cNvPr id="15" name="图片 14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3235166"/>
            <a:ext cx="162000" cy="162000"/>
          </a:xfrm>
          <a:prstGeom prst="rect">
            <a:avLst/>
          </a:prstGeom>
        </p:spPr>
      </p:pic>
      <p:pic>
        <p:nvPicPr>
          <p:cNvPr id="16" name="图片 15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3496628"/>
            <a:ext cx="162000" cy="162000"/>
          </a:xfrm>
          <a:prstGeom prst="rect">
            <a:avLst/>
          </a:prstGeom>
        </p:spPr>
      </p:pic>
      <p:pic>
        <p:nvPicPr>
          <p:cNvPr id="17" name="图片 16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3802380"/>
            <a:ext cx="162000" cy="162000"/>
          </a:xfrm>
          <a:prstGeom prst="rect">
            <a:avLst/>
          </a:prstGeom>
        </p:spPr>
      </p:pic>
      <p:pic>
        <p:nvPicPr>
          <p:cNvPr id="18" name="图片 17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4070985"/>
            <a:ext cx="162000" cy="162000"/>
          </a:xfrm>
          <a:prstGeom prst="rect">
            <a:avLst/>
          </a:prstGeom>
        </p:spPr>
      </p:pic>
      <p:pic>
        <p:nvPicPr>
          <p:cNvPr id="19" name="图片 18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4347210"/>
            <a:ext cx="162000" cy="162000"/>
          </a:xfrm>
          <a:prstGeom prst="rect">
            <a:avLst/>
          </a:prstGeom>
        </p:spPr>
      </p:pic>
      <p:pic>
        <p:nvPicPr>
          <p:cNvPr id="20" name="图片 19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4630579"/>
            <a:ext cx="162000" cy="162000"/>
          </a:xfrm>
          <a:prstGeom prst="rect">
            <a:avLst/>
          </a:prstGeom>
        </p:spPr>
      </p:pic>
      <p:pic>
        <p:nvPicPr>
          <p:cNvPr id="21" name="图片 20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4906804"/>
            <a:ext cx="162000" cy="162000"/>
          </a:xfrm>
          <a:prstGeom prst="rect">
            <a:avLst/>
          </a:prstGeom>
        </p:spPr>
      </p:pic>
      <p:pic>
        <p:nvPicPr>
          <p:cNvPr id="22" name="图片 21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768" y="5183029"/>
            <a:ext cx="162000" cy="162000"/>
          </a:xfrm>
          <a:prstGeom prst="rect">
            <a:avLst/>
          </a:prstGeom>
        </p:spPr>
      </p:pic>
      <p:pic>
        <p:nvPicPr>
          <p:cNvPr id="23" name="图片 22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2963228"/>
            <a:ext cx="162000" cy="162000"/>
          </a:xfrm>
          <a:prstGeom prst="rect">
            <a:avLst/>
          </a:prstGeom>
        </p:spPr>
      </p:pic>
      <p:pic>
        <p:nvPicPr>
          <p:cNvPr id="24" name="图片 23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3235166"/>
            <a:ext cx="162000" cy="162000"/>
          </a:xfrm>
          <a:prstGeom prst="rect">
            <a:avLst/>
          </a:prstGeom>
        </p:spPr>
      </p:pic>
      <p:pic>
        <p:nvPicPr>
          <p:cNvPr id="25" name="图片 24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3496628"/>
            <a:ext cx="162000" cy="162000"/>
          </a:xfrm>
          <a:prstGeom prst="rect">
            <a:avLst/>
          </a:prstGeom>
        </p:spPr>
      </p:pic>
      <p:pic>
        <p:nvPicPr>
          <p:cNvPr id="26" name="图片 25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3802380"/>
            <a:ext cx="162000" cy="162000"/>
          </a:xfrm>
          <a:prstGeom prst="rect">
            <a:avLst/>
          </a:prstGeom>
        </p:spPr>
      </p:pic>
      <p:pic>
        <p:nvPicPr>
          <p:cNvPr id="27" name="图片 26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4070985"/>
            <a:ext cx="162000" cy="162000"/>
          </a:xfrm>
          <a:prstGeom prst="rect">
            <a:avLst/>
          </a:prstGeom>
        </p:spPr>
      </p:pic>
      <p:pic>
        <p:nvPicPr>
          <p:cNvPr id="28" name="图片 27" descr="wr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3" y="4347210"/>
            <a:ext cx="162000" cy="162000"/>
          </a:xfrm>
          <a:prstGeom prst="rect">
            <a:avLst/>
          </a:prstGeom>
        </p:spPr>
      </p:pic>
      <p:pic>
        <p:nvPicPr>
          <p:cNvPr id="29" name="图片 28" descr="感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66" y="4616291"/>
            <a:ext cx="216000" cy="216000"/>
          </a:xfrm>
          <a:prstGeom prst="rect">
            <a:avLst/>
          </a:prstGeom>
        </p:spPr>
      </p:pic>
      <p:pic>
        <p:nvPicPr>
          <p:cNvPr id="30" name="图片 29" descr="感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66" y="4885373"/>
            <a:ext cx="216000" cy="216000"/>
          </a:xfrm>
          <a:prstGeom prst="rect">
            <a:avLst/>
          </a:prstGeom>
        </p:spPr>
      </p:pic>
      <p:pic>
        <p:nvPicPr>
          <p:cNvPr id="31" name="图片 30" descr="感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23" y="5166360"/>
            <a:ext cx="216000" cy="216000"/>
          </a:xfrm>
          <a:prstGeom prst="rect">
            <a:avLst/>
          </a:prstGeom>
        </p:spPr>
      </p:pic>
      <p:pic>
        <p:nvPicPr>
          <p:cNvPr id="32" name="图片 31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2963228"/>
            <a:ext cx="162000" cy="162000"/>
          </a:xfrm>
          <a:prstGeom prst="rect">
            <a:avLst/>
          </a:prstGeom>
        </p:spPr>
      </p:pic>
      <p:pic>
        <p:nvPicPr>
          <p:cNvPr id="33" name="图片 32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3235166"/>
            <a:ext cx="162000" cy="162000"/>
          </a:xfrm>
          <a:prstGeom prst="rect">
            <a:avLst/>
          </a:prstGeom>
        </p:spPr>
      </p:pic>
      <p:pic>
        <p:nvPicPr>
          <p:cNvPr id="34" name="图片 33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3496628"/>
            <a:ext cx="162000" cy="162000"/>
          </a:xfrm>
          <a:prstGeom prst="rect">
            <a:avLst/>
          </a:prstGeom>
        </p:spPr>
      </p:pic>
      <p:pic>
        <p:nvPicPr>
          <p:cNvPr id="35" name="图片 34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3802380"/>
            <a:ext cx="162000" cy="162000"/>
          </a:xfrm>
          <a:prstGeom prst="rect">
            <a:avLst/>
          </a:prstGeom>
        </p:spPr>
      </p:pic>
      <p:pic>
        <p:nvPicPr>
          <p:cNvPr id="36" name="图片 35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4070985"/>
            <a:ext cx="162000" cy="162000"/>
          </a:xfrm>
          <a:prstGeom prst="rect">
            <a:avLst/>
          </a:prstGeom>
        </p:spPr>
      </p:pic>
      <p:pic>
        <p:nvPicPr>
          <p:cNvPr id="37" name="图片 36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4347210"/>
            <a:ext cx="162000" cy="162000"/>
          </a:xfrm>
          <a:prstGeom prst="rect">
            <a:avLst/>
          </a:prstGeom>
        </p:spPr>
      </p:pic>
      <p:pic>
        <p:nvPicPr>
          <p:cNvPr id="40" name="图片 39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2669858"/>
            <a:ext cx="162000" cy="162000"/>
          </a:xfrm>
          <a:prstGeom prst="rect">
            <a:avLst/>
          </a:prstGeom>
        </p:spPr>
      </p:pic>
      <p:pic>
        <p:nvPicPr>
          <p:cNvPr id="41" name="图片 40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4643438"/>
            <a:ext cx="162000" cy="162000"/>
          </a:xfrm>
          <a:prstGeom prst="rect">
            <a:avLst/>
          </a:prstGeom>
        </p:spPr>
      </p:pic>
      <p:pic>
        <p:nvPicPr>
          <p:cNvPr id="42" name="图片 41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4932521"/>
            <a:ext cx="162000" cy="162000"/>
          </a:xfrm>
          <a:prstGeom prst="rect">
            <a:avLst/>
          </a:prstGeom>
        </p:spPr>
      </p:pic>
      <p:pic>
        <p:nvPicPr>
          <p:cNvPr id="43" name="图片 42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105" y="5183029"/>
            <a:ext cx="162000" cy="1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直接连接符 1"/>
          <p:cNvSpPr/>
          <p:nvPr/>
        </p:nvSpPr>
        <p:spPr>
          <a:xfrm>
            <a:off x="912416" y="4303078"/>
            <a:ext cx="7141369" cy="1191"/>
          </a:xfrm>
          <a:prstGeom prst="line">
            <a:avLst/>
          </a:prstGeom>
          <a:ln w="12700" cap="flat" cmpd="sng">
            <a:solidFill>
              <a:srgbClr val="48A2A0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098" name="椭圆 2"/>
          <p:cNvSpPr/>
          <p:nvPr/>
        </p:nvSpPr>
        <p:spPr>
          <a:xfrm>
            <a:off x="842169" y="4232831"/>
            <a:ext cx="140494" cy="141684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3" name="椭圆 7"/>
          <p:cNvSpPr/>
          <p:nvPr/>
        </p:nvSpPr>
        <p:spPr>
          <a:xfrm>
            <a:off x="7982347" y="4232831"/>
            <a:ext cx="141684" cy="141684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5" name="矩形 19"/>
          <p:cNvSpPr/>
          <p:nvPr/>
        </p:nvSpPr>
        <p:spPr>
          <a:xfrm>
            <a:off x="6110685" y="3333909"/>
            <a:ext cx="1584722" cy="22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900" dirty="0">
              <a:solidFill>
                <a:srgbClr val="3F3F3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9833" y="4273550"/>
            <a:ext cx="2731056" cy="1544955"/>
            <a:chOff x="2420" y="6050"/>
            <a:chExt cx="5735" cy="3244"/>
          </a:xfrm>
        </p:grpSpPr>
        <p:sp>
          <p:nvSpPr>
            <p:cNvPr id="4099" name="椭圆 3"/>
            <p:cNvSpPr/>
            <p:nvPr/>
          </p:nvSpPr>
          <p:spPr>
            <a:xfrm flipV="1">
              <a:off x="3198" y="6050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4108" name="直接连接符 12"/>
            <p:cNvSpPr/>
            <p:nvPr/>
          </p:nvSpPr>
          <p:spPr>
            <a:xfrm flipH="1" flipV="1">
              <a:off x="3261" y="6115"/>
              <a:ext cx="10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116" name="矩形 20"/>
            <p:cNvSpPr/>
            <p:nvPr/>
          </p:nvSpPr>
          <p:spPr>
            <a:xfrm>
              <a:off x="3267" y="6406"/>
              <a:ext cx="4888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封闭内测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21" name="文本框 27"/>
            <p:cNvSpPr/>
            <p:nvPr/>
          </p:nvSpPr>
          <p:spPr>
            <a:xfrm>
              <a:off x="2420" y="8486"/>
              <a:ext cx="230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16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8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.1</a:t>
              </a:r>
              <a:endParaRPr lang="en-US" altLang="zh-CN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0121" y="4273550"/>
            <a:ext cx="2197656" cy="1544955"/>
            <a:chOff x="7235" y="6050"/>
            <a:chExt cx="4615" cy="3244"/>
          </a:xfrm>
        </p:grpSpPr>
        <p:sp>
          <p:nvSpPr>
            <p:cNvPr id="4101" name="椭圆 5"/>
            <p:cNvSpPr/>
            <p:nvPr/>
          </p:nvSpPr>
          <p:spPr>
            <a:xfrm flipV="1">
              <a:off x="7985" y="6050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235" y="6116"/>
              <a:ext cx="4615" cy="3178"/>
              <a:chOff x="7235" y="6062"/>
              <a:chExt cx="4615" cy="3178"/>
            </a:xfrm>
          </p:grpSpPr>
          <p:sp>
            <p:nvSpPr>
              <p:cNvPr id="4109" name="直接连接符 13"/>
              <p:cNvSpPr/>
              <p:nvPr/>
            </p:nvSpPr>
            <p:spPr>
              <a:xfrm flipH="1" flipV="1">
                <a:off x="8050" y="6062"/>
                <a:ext cx="10" cy="2324"/>
              </a:xfrm>
              <a:prstGeom prst="line">
                <a:avLst/>
              </a:prstGeom>
              <a:ln w="12700" cap="flat" cmpd="sng">
                <a:solidFill>
                  <a:srgbClr val="6C92C0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4118" name="矩形 22"/>
              <p:cNvSpPr/>
              <p:nvPr/>
            </p:nvSpPr>
            <p:spPr>
              <a:xfrm>
                <a:off x="8097" y="6406"/>
                <a:ext cx="3753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buClr>
                    <a:srgbClr val="000000"/>
                  </a:buClr>
                </a:pPr>
                <a:r>
                  <a:rPr lang="zh-CN" altLang="en-US" b="1" dirty="0">
                    <a:solidFill>
                      <a:srgbClr val="39817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重做手机充值</a:t>
                </a:r>
                <a:endPara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22" name="文本框 28"/>
              <p:cNvSpPr/>
              <p:nvPr/>
            </p:nvSpPr>
            <p:spPr>
              <a:xfrm>
                <a:off x="7235" y="8432"/>
                <a:ext cx="2188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000000"/>
                  </a:buClr>
                </a:pPr>
                <a:r>
                  <a:rPr lang="zh-CN" altLang="en-US" dirty="0">
                    <a:solidFill>
                      <a:srgbClr val="416B97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2016</a:t>
                </a:r>
                <a:r>
                  <a:rPr lang="en-US" altLang="zh-CN" dirty="0">
                    <a:solidFill>
                      <a:srgbClr val="416B97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.</a:t>
                </a:r>
                <a:r>
                  <a:rPr lang="zh-CN" altLang="en-US" dirty="0">
                    <a:solidFill>
                      <a:srgbClr val="416B97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10</a:t>
                </a:r>
                <a:endPara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449751" y="2867712"/>
            <a:ext cx="2319099" cy="1476323"/>
            <a:chOff x="5370" y="3118"/>
            <a:chExt cx="4869" cy="3100"/>
          </a:xfrm>
        </p:grpSpPr>
        <p:sp>
          <p:nvSpPr>
            <p:cNvPr id="4100" name="椭圆 4"/>
            <p:cNvSpPr/>
            <p:nvPr/>
          </p:nvSpPr>
          <p:spPr>
            <a:xfrm flipV="1">
              <a:off x="6254" y="6048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4105" name="直接连接符 9"/>
            <p:cNvSpPr/>
            <p:nvPr/>
          </p:nvSpPr>
          <p:spPr>
            <a:xfrm flipH="1" flipV="1">
              <a:off x="6310" y="3744"/>
              <a:ext cx="10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112" name="矩形 16"/>
            <p:cNvSpPr/>
            <p:nvPr/>
          </p:nvSpPr>
          <p:spPr>
            <a:xfrm>
              <a:off x="6389" y="3969"/>
              <a:ext cx="3850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小程序发布内测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23" name="文本框 29"/>
            <p:cNvSpPr/>
            <p:nvPr/>
          </p:nvSpPr>
          <p:spPr>
            <a:xfrm>
              <a:off x="5370" y="3118"/>
              <a:ext cx="2585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2016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9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.22</a:t>
              </a:r>
              <a:endParaRPr lang="en-US" altLang="zh-CN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06461" y="2868665"/>
            <a:ext cx="2539127" cy="1476323"/>
            <a:chOff x="9657" y="3118"/>
            <a:chExt cx="5332" cy="3100"/>
          </a:xfrm>
        </p:grpSpPr>
        <p:sp>
          <p:nvSpPr>
            <p:cNvPr id="4102" name="椭圆 6"/>
            <p:cNvSpPr/>
            <p:nvPr/>
          </p:nvSpPr>
          <p:spPr>
            <a:xfrm flipV="1">
              <a:off x="10566" y="6048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4106" name="直接连接符 10"/>
            <p:cNvSpPr/>
            <p:nvPr/>
          </p:nvSpPr>
          <p:spPr>
            <a:xfrm flipH="1" flipV="1">
              <a:off x="10625" y="3742"/>
              <a:ext cx="3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114" name="矩形 18"/>
            <p:cNvSpPr/>
            <p:nvPr/>
          </p:nvSpPr>
          <p:spPr>
            <a:xfrm>
              <a:off x="10916" y="3969"/>
              <a:ext cx="4073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小程序开放公测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24" name="文本框 30"/>
            <p:cNvSpPr/>
            <p:nvPr/>
          </p:nvSpPr>
          <p:spPr>
            <a:xfrm>
              <a:off x="9657" y="3118"/>
              <a:ext cx="2586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2016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.11.3</a:t>
              </a:r>
              <a:endParaRPr lang="en-US" altLang="zh-CN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sp>
        <p:nvSpPr>
          <p:cNvPr id="4125" name="椭圆 32"/>
          <p:cNvSpPr/>
          <p:nvPr/>
        </p:nvSpPr>
        <p:spPr>
          <a:xfrm>
            <a:off x="-917971" y="-878205"/>
            <a:ext cx="1838325" cy="1839516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26" name="椭圆 33"/>
          <p:cNvSpPr/>
          <p:nvPr/>
        </p:nvSpPr>
        <p:spPr>
          <a:xfrm>
            <a:off x="326231" y="27574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27" name="矩形 34"/>
          <p:cNvSpPr/>
          <p:nvPr/>
        </p:nvSpPr>
        <p:spPr>
          <a:xfrm>
            <a:off x="1008460" y="375761"/>
            <a:ext cx="17068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我与小程序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923088" y="2856230"/>
            <a:ext cx="2492693" cy="1490663"/>
            <a:chOff x="13694" y="3118"/>
            <a:chExt cx="5234" cy="3130"/>
          </a:xfrm>
        </p:grpSpPr>
        <p:sp>
          <p:nvSpPr>
            <p:cNvPr id="4107" name="直接连接符 11"/>
            <p:cNvSpPr/>
            <p:nvPr/>
          </p:nvSpPr>
          <p:spPr>
            <a:xfrm flipH="1" flipV="1">
              <a:off x="14553" y="3742"/>
              <a:ext cx="10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132" name="椭圆 5"/>
            <p:cNvSpPr/>
            <p:nvPr/>
          </p:nvSpPr>
          <p:spPr>
            <a:xfrm flipV="1">
              <a:off x="14493" y="6078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4133" name="矩形 18"/>
            <p:cNvSpPr/>
            <p:nvPr/>
          </p:nvSpPr>
          <p:spPr>
            <a:xfrm>
              <a:off x="14856" y="3969"/>
              <a:ext cx="4072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小程序上线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34" name="文本框 30"/>
            <p:cNvSpPr/>
            <p:nvPr/>
          </p:nvSpPr>
          <p:spPr>
            <a:xfrm>
              <a:off x="13694" y="3118"/>
              <a:ext cx="230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2017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1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.9</a:t>
              </a:r>
              <a:endParaRPr lang="en-US" altLang="zh-CN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4516" y="2862474"/>
            <a:ext cx="1499711" cy="1505850"/>
            <a:chOff x="1409" y="3119"/>
            <a:chExt cx="3149" cy="3162"/>
          </a:xfrm>
        </p:grpSpPr>
        <p:sp>
          <p:nvSpPr>
            <p:cNvPr id="2" name="椭圆 2"/>
            <p:cNvSpPr/>
            <p:nvPr/>
          </p:nvSpPr>
          <p:spPr>
            <a:xfrm>
              <a:off x="1975" y="5984"/>
              <a:ext cx="295" cy="297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sz="1350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" name="直接连接符 8"/>
            <p:cNvSpPr/>
            <p:nvPr/>
          </p:nvSpPr>
          <p:spPr>
            <a:xfrm flipV="1">
              <a:off x="2123" y="3756"/>
              <a:ext cx="2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" name="矩形 14"/>
            <p:cNvSpPr/>
            <p:nvPr/>
          </p:nvSpPr>
          <p:spPr>
            <a:xfrm>
              <a:off x="2118" y="3970"/>
              <a:ext cx="2440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入职腾讯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26"/>
            <p:cNvSpPr/>
            <p:nvPr/>
          </p:nvSpPr>
          <p:spPr>
            <a:xfrm>
              <a:off x="1409" y="3119"/>
              <a:ext cx="1907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2015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9</a:t>
              </a:r>
              <a:endParaRPr lang="zh-CN" altLang="en-US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34698" y="4269026"/>
            <a:ext cx="2184797" cy="1549495"/>
            <a:chOff x="11097" y="6081"/>
            <a:chExt cx="4588" cy="3253"/>
          </a:xfrm>
        </p:grpSpPr>
        <p:sp>
          <p:nvSpPr>
            <p:cNvPr id="13" name="直接连接符 13"/>
            <p:cNvSpPr/>
            <p:nvPr/>
          </p:nvSpPr>
          <p:spPr>
            <a:xfrm flipH="1" flipV="1">
              <a:off x="11912" y="6156"/>
              <a:ext cx="10" cy="2324"/>
            </a:xfrm>
            <a:prstGeom prst="line">
              <a:avLst/>
            </a:prstGeom>
            <a:ln w="12700" cap="flat" cmpd="sng">
              <a:solidFill>
                <a:srgbClr val="6C92C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" name="椭圆 5"/>
            <p:cNvSpPr/>
            <p:nvPr/>
          </p:nvSpPr>
          <p:spPr>
            <a:xfrm flipV="1">
              <a:off x="11850" y="6081"/>
              <a:ext cx="170" cy="17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15" name="文本框 28"/>
            <p:cNvSpPr/>
            <p:nvPr/>
          </p:nvSpPr>
          <p:spPr>
            <a:xfrm>
              <a:off x="11097" y="8526"/>
              <a:ext cx="2188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2016</a:t>
              </a:r>
              <a:r>
                <a:rPr lang="en-US" altLang="zh-CN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.</a:t>
              </a:r>
              <a:r>
                <a:rPr lang="zh-CN" altLang="en-US" dirty="0">
                  <a:solidFill>
                    <a:srgbClr val="416B97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11</a:t>
              </a:r>
              <a:endParaRPr lang="zh-CN" altLang="en-US" dirty="0">
                <a:solidFill>
                  <a:srgbClr val="416B97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16" name="矩形 22"/>
            <p:cNvSpPr/>
            <p:nvPr/>
          </p:nvSpPr>
          <p:spPr>
            <a:xfrm>
              <a:off x="11930" y="6424"/>
              <a:ext cx="3755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发布WePY</a:t>
              </a:r>
              <a:endPara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椭圆 3"/>
          <p:cNvSpPr/>
          <p:nvPr/>
        </p:nvSpPr>
        <p:spPr>
          <a:xfrm>
            <a:off x="1221581" y="2409825"/>
            <a:ext cx="1840706" cy="1840706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38" name="椭圆 4"/>
          <p:cNvSpPr/>
          <p:nvPr/>
        </p:nvSpPr>
        <p:spPr>
          <a:xfrm>
            <a:off x="2457450" y="3645694"/>
            <a:ext cx="594122" cy="595313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39" name="MH_Others_1"/>
          <p:cNvSpPr/>
          <p:nvPr/>
        </p:nvSpPr>
        <p:spPr>
          <a:xfrm>
            <a:off x="1221740" y="3002915"/>
            <a:ext cx="1830070" cy="6356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40" name="文本框 7"/>
          <p:cNvSpPr/>
          <p:nvPr/>
        </p:nvSpPr>
        <p:spPr>
          <a:xfrm>
            <a:off x="3614738" y="3577828"/>
            <a:ext cx="4738688" cy="23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主要介绍为什么需要WePY以及WePY都做了哪些事情</a:t>
            </a:r>
            <a:endParaRPr lang="zh-CN" altLang="en-US" sz="13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矩形 1"/>
          <p:cNvSpPr/>
          <p:nvPr/>
        </p:nvSpPr>
        <p:spPr>
          <a:xfrm>
            <a:off x="3614738" y="3002677"/>
            <a:ext cx="360553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WePY与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Web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之间的联系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0749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3670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36721"/>
            <a:ext cx="210185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小程序与</a:t>
            </a:r>
            <a:r>
              <a:rPr 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Web</a:t>
            </a:r>
            <a:endParaRPr 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70798" y="3547110"/>
            <a:ext cx="1079865" cy="1079865"/>
            <a:chOff x="3221" y="3376"/>
            <a:chExt cx="3402" cy="3402"/>
          </a:xfrm>
        </p:grpSpPr>
        <p:sp>
          <p:nvSpPr>
            <p:cNvPr id="6" name="椭圆 49"/>
            <p:cNvSpPr/>
            <p:nvPr/>
          </p:nvSpPr>
          <p:spPr>
            <a:xfrm>
              <a:off x="3221" y="3376"/>
              <a:ext cx="3402" cy="3402"/>
            </a:xfrm>
            <a:prstGeom prst="ellipse">
              <a:avLst/>
            </a:pr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 anchor="ctr"/>
            <a:p>
              <a:pPr lvl="0" algn="ctr">
                <a:buClr>
                  <a:srgbClr val="000000"/>
                </a:buClr>
              </a:pPr>
              <a:endParaRPr lang="zh-CN" altLang="en-US" sz="1350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3" name="图片 2" descr="H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13" y="3778"/>
              <a:ext cx="1417" cy="14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49" y="5448"/>
              <a:ext cx="2343" cy="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3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endParaRPr lang="en-US" altLang="zh-CN" sz="13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07380" y="3547110"/>
            <a:ext cx="1079865" cy="1079865"/>
            <a:chOff x="9746" y="3124"/>
            <a:chExt cx="3402" cy="3402"/>
          </a:xfrm>
        </p:grpSpPr>
        <p:sp>
          <p:nvSpPr>
            <p:cNvPr id="12" name="椭圆 50"/>
            <p:cNvSpPr/>
            <p:nvPr/>
          </p:nvSpPr>
          <p:spPr>
            <a:xfrm>
              <a:off x="9746" y="3124"/>
              <a:ext cx="3402" cy="3402"/>
            </a:xfrm>
            <a:prstGeom prst="ellipse">
              <a:avLst/>
            </a:pr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 anchor="ctr"/>
            <a:p>
              <a:pPr lvl="0" algn="ctr">
                <a:buClr>
                  <a:srgbClr val="000000"/>
                </a:buClr>
              </a:pPr>
              <a:endParaRPr lang="zh-CN" altLang="en-US" sz="1350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pic>
          <p:nvPicPr>
            <p:cNvPr id="2" name="图片 1" descr="小程序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7" y="3640"/>
              <a:ext cx="1417" cy="1417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0320" y="5323"/>
              <a:ext cx="2252" cy="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3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小程序</a:t>
              </a:r>
              <a:endParaRPr lang="zh-CN" altLang="en-US" sz="13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>
            <a:off x="4342448" y="3755708"/>
            <a:ext cx="855345" cy="565309"/>
          </a:xfrm>
          <a:prstGeom prst="rightArrow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32" name="组合 31"/>
          <p:cNvGrpSpPr/>
          <p:nvPr/>
        </p:nvGrpSpPr>
        <p:grpSpPr>
          <a:xfrm>
            <a:off x="3566160" y="1643539"/>
            <a:ext cx="2230755" cy="1860709"/>
            <a:chOff x="7488" y="1651"/>
            <a:chExt cx="4684" cy="3907"/>
          </a:xfrm>
        </p:grpSpPr>
        <p:grpSp>
          <p:nvGrpSpPr>
            <p:cNvPr id="23" name="组合 10"/>
            <p:cNvGrpSpPr/>
            <p:nvPr/>
          </p:nvGrpSpPr>
          <p:grpSpPr>
            <a:xfrm rot="0">
              <a:off x="8747" y="1651"/>
              <a:ext cx="2268" cy="2268"/>
              <a:chOff x="400" y="3448"/>
              <a:chExt cx="3118" cy="3118"/>
            </a:xfrm>
          </p:grpSpPr>
          <p:sp>
            <p:nvSpPr>
              <p:cNvPr id="25" name="椭圆 2"/>
              <p:cNvSpPr/>
              <p:nvPr/>
            </p:nvSpPr>
            <p:spPr>
              <a:xfrm>
                <a:off x="400" y="3448"/>
                <a:ext cx="3118" cy="3118"/>
              </a:xfrm>
              <a:prstGeom prst="ellipse">
                <a:avLst/>
              </a:prstGeom>
              <a:solidFill>
                <a:srgbClr val="1D7BA3">
                  <a:alpha val="62000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6" name="文本框 9"/>
              <p:cNvSpPr txBox="1"/>
              <p:nvPr/>
            </p:nvSpPr>
            <p:spPr>
              <a:xfrm>
                <a:off x="691" y="5320"/>
                <a:ext cx="2539" cy="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endParaRPr lang="en-US" altLang="zh-CN" sz="13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8" name="图片 17" descr="文件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4" y="1879"/>
              <a:ext cx="1134" cy="1134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9100" y="3013"/>
              <a:ext cx="1562" cy="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3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WePY</a:t>
              </a:r>
              <a:endParaRPr lang="en-US" altLang="zh-CN" sz="135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 rot="3000000">
              <a:off x="10680" y="4063"/>
              <a:ext cx="1796" cy="1187"/>
            </a:xfrm>
            <a:prstGeom prst="rightArrow">
              <a:avLst/>
            </a:prstGeom>
            <a:solidFill>
              <a:schemeClr val="accent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0" name="右箭头 29"/>
            <p:cNvSpPr/>
            <p:nvPr/>
          </p:nvSpPr>
          <p:spPr>
            <a:xfrm rot="7860000">
              <a:off x="7183" y="4066"/>
              <a:ext cx="1796" cy="1187"/>
            </a:xfrm>
            <a:prstGeom prst="rightArrow">
              <a:avLst/>
            </a:prstGeom>
            <a:solidFill>
              <a:schemeClr val="accent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59292" y="2034223"/>
            <a:ext cx="2764155" cy="868204"/>
            <a:chOff x="4756" y="2470"/>
            <a:chExt cx="5804" cy="1823"/>
          </a:xfrm>
        </p:grpSpPr>
        <p:sp>
          <p:nvSpPr>
            <p:cNvPr id="21505" name="任意多边形 3"/>
            <p:cNvSpPr/>
            <p:nvPr/>
          </p:nvSpPr>
          <p:spPr>
            <a:xfrm rot="-1024058">
              <a:off x="8098" y="2915"/>
              <a:ext cx="2327" cy="1260"/>
            </a:xfrm>
            <a:custGeom>
              <a:avLst/>
              <a:gdLst/>
              <a:ahLst/>
              <a:cxnLst>
                <a:cxn ang="0">
                  <a:pos x="746599" y="0"/>
                </a:cxn>
                <a:cxn ang="0">
                  <a:pos x="0" y="800100"/>
                </a:cxn>
                <a:cxn ang="0">
                  <a:pos x="1477962" y="800100"/>
                </a:cxn>
                <a:cxn ang="0">
                  <a:pos x="746599" y="0"/>
                </a:cxn>
              </a:cxnLst>
              <a:rect l="0" t="0" r="0" b="0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6" name="任意多边形 4"/>
            <p:cNvSpPr/>
            <p:nvPr/>
          </p:nvSpPr>
          <p:spPr>
            <a:xfrm>
              <a:off x="8230" y="3033"/>
              <a:ext cx="2330" cy="1260"/>
            </a:xfrm>
            <a:custGeom>
              <a:avLst/>
              <a:gdLst/>
              <a:ahLst/>
              <a:cxnLst>
                <a:cxn ang="0">
                  <a:pos x="747402" y="0"/>
                </a:cxn>
                <a:cxn ang="0">
                  <a:pos x="0" y="800100"/>
                </a:cxn>
                <a:cxn ang="0">
                  <a:pos x="1479550" y="800100"/>
                </a:cxn>
                <a:cxn ang="0">
                  <a:pos x="747402" y="0"/>
                </a:cxn>
              </a:cxnLst>
              <a:rect l="0" t="0" r="0" b="0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7" name="文本框 25"/>
            <p:cNvSpPr/>
            <p:nvPr/>
          </p:nvSpPr>
          <p:spPr>
            <a:xfrm>
              <a:off x="8995" y="3355"/>
              <a:ext cx="917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01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23" name="文本框 32"/>
            <p:cNvSpPr/>
            <p:nvPr/>
          </p:nvSpPr>
          <p:spPr>
            <a:xfrm>
              <a:off x="4756" y="2470"/>
              <a:ext cx="374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开发模式不一样</a:t>
              </a:r>
              <a:endParaRPr lang="zh-CN" altLang="en-US" b="1" dirty="0">
                <a:solidFill>
                  <a:srgbClr val="48A2A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24" name="矩形 33"/>
            <p:cNvSpPr/>
            <p:nvPr/>
          </p:nvSpPr>
          <p:spPr>
            <a:xfrm>
              <a:off x="4995" y="3322"/>
              <a:ext cx="3445" cy="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r">
                <a:lnSpc>
                  <a:spcPts val="1200"/>
                </a:lnSpc>
                <a:buClr>
                  <a:srgbClr val="000000"/>
                </a:buClr>
              </a:pP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小程序的开发模式与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  <a:p>
              <a:pPr lvl="0" algn="r">
                <a:lnSpc>
                  <a:spcPts val="1200"/>
                </a:lnSpc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Web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端的开发模式不一样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6798" y="3111659"/>
            <a:ext cx="2506980" cy="1590199"/>
            <a:chOff x="3156" y="6105"/>
            <a:chExt cx="5264" cy="3339"/>
          </a:xfrm>
        </p:grpSpPr>
        <p:sp>
          <p:nvSpPr>
            <p:cNvPr id="21513" name="任意多边形 19"/>
            <p:cNvSpPr/>
            <p:nvPr/>
          </p:nvSpPr>
          <p:spPr>
            <a:xfrm rot="-2441519">
              <a:off x="6690" y="6145"/>
              <a:ext cx="1568" cy="1678"/>
            </a:xfrm>
            <a:custGeom>
              <a:avLst/>
              <a:gdLst/>
              <a:ahLst/>
              <a:cxnLst>
                <a:cxn ang="0">
                  <a:pos x="196757" y="0"/>
                </a:cxn>
                <a:cxn ang="0">
                  <a:pos x="0" y="856802"/>
                </a:cxn>
                <a:cxn ang="0">
                  <a:pos x="995363" y="1065213"/>
                </a:cxn>
                <a:cxn ang="0">
                  <a:pos x="196757" y="0"/>
                </a:cxn>
              </a:cxnLst>
              <a:rect l="0" t="0" r="0" b="0"/>
              <a:pathLst>
                <a:path w="995422" h="1064871">
                  <a:moveTo>
                    <a:pt x="196769" y="0"/>
                  </a:moveTo>
                  <a:lnTo>
                    <a:pt x="0" y="856527"/>
                  </a:lnTo>
                  <a:lnTo>
                    <a:pt x="995422" y="1064871"/>
                  </a:lnTo>
                  <a:lnTo>
                    <a:pt x="196769" y="0"/>
                  </a:lnTo>
                  <a:close/>
                </a:path>
              </a:pathLst>
            </a:cu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4" name="任意多边形 20"/>
            <p:cNvSpPr/>
            <p:nvPr/>
          </p:nvSpPr>
          <p:spPr>
            <a:xfrm rot="-1290679">
              <a:off x="6853" y="6105"/>
              <a:ext cx="1567" cy="1675"/>
            </a:xfrm>
            <a:custGeom>
              <a:avLst/>
              <a:gdLst/>
              <a:ahLst/>
              <a:cxnLst>
                <a:cxn ang="0">
                  <a:pos x="196757" y="0"/>
                </a:cxn>
                <a:cxn ang="0">
                  <a:pos x="0" y="855525"/>
                </a:cxn>
                <a:cxn ang="0">
                  <a:pos x="995362" y="1063625"/>
                </a:cxn>
                <a:cxn ang="0">
                  <a:pos x="196757" y="0"/>
                </a:cxn>
              </a:cxnLst>
              <a:rect l="0" t="0" r="0" b="0"/>
              <a:pathLst>
                <a:path w="995422" h="1064871">
                  <a:moveTo>
                    <a:pt x="196769" y="0"/>
                  </a:moveTo>
                  <a:lnTo>
                    <a:pt x="0" y="856527"/>
                  </a:lnTo>
                  <a:lnTo>
                    <a:pt x="995422" y="1064871"/>
                  </a:lnTo>
                  <a:lnTo>
                    <a:pt x="196769" y="0"/>
                  </a:lnTo>
                  <a:close/>
                </a:path>
              </a:pathLst>
            </a:cu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21" name="文本框 29"/>
            <p:cNvSpPr/>
            <p:nvPr/>
          </p:nvSpPr>
          <p:spPr>
            <a:xfrm>
              <a:off x="7040" y="6855"/>
              <a:ext cx="917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05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27" name="文本框 38"/>
            <p:cNvSpPr/>
            <p:nvPr/>
          </p:nvSpPr>
          <p:spPr>
            <a:xfrm>
              <a:off x="4086" y="7805"/>
              <a:ext cx="2663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组件和</a:t>
              </a:r>
              <a:r>
                <a:rPr lang="en-US" altLang="zh-CN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API</a:t>
              </a:r>
              <a:endParaRPr lang="en-US" altLang="zh-CN" b="1" dirty="0">
                <a:solidFill>
                  <a:srgbClr val="48A2A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28" name="矩形 39"/>
            <p:cNvSpPr/>
            <p:nvPr/>
          </p:nvSpPr>
          <p:spPr>
            <a:xfrm>
              <a:off x="3156" y="8612"/>
              <a:ext cx="4108" cy="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200"/>
                </a:lnSpc>
                <a:buClr>
                  <a:srgbClr val="000000"/>
                </a:buClr>
              </a:pP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小程序包含大量内置组件和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API</a:t>
              </a:r>
              <a:endPara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  <a:p>
              <a:pPr lvl="0" algn="r">
                <a:lnSpc>
                  <a:spcPts val="1200"/>
                </a:lnSpc>
                <a:buClr>
                  <a:srgbClr val="000000"/>
                </a:buClr>
              </a:pP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但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Web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端并不支持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3956" y="4160996"/>
            <a:ext cx="2737485" cy="1314450"/>
            <a:chOff x="9037" y="7225"/>
            <a:chExt cx="5748" cy="2760"/>
          </a:xfrm>
        </p:grpSpPr>
        <p:sp>
          <p:nvSpPr>
            <p:cNvPr id="21511" name="任意多边形 15"/>
            <p:cNvSpPr/>
            <p:nvPr/>
          </p:nvSpPr>
          <p:spPr>
            <a:xfrm rot="1077424">
              <a:off x="9080" y="7290"/>
              <a:ext cx="1805" cy="1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663" y="914400"/>
                </a:cxn>
                <a:cxn ang="0">
                  <a:pos x="1146175" y="671331"/>
                </a:cxn>
                <a:cxn ang="0">
                  <a:pos x="0" y="0"/>
                </a:cxn>
              </a:cxnLst>
              <a:rect l="0" t="0" r="0" b="0"/>
              <a:pathLst>
                <a:path w="1145893" h="914400">
                  <a:moveTo>
                    <a:pt x="0" y="0"/>
                  </a:moveTo>
                  <a:lnTo>
                    <a:pt x="173620" y="914400"/>
                  </a:lnTo>
                  <a:lnTo>
                    <a:pt x="1145893" y="671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037" y="7225"/>
              <a:ext cx="5748" cy="2760"/>
              <a:chOff x="9055" y="7225"/>
              <a:chExt cx="5748" cy="2760"/>
            </a:xfrm>
          </p:grpSpPr>
          <p:sp>
            <p:nvSpPr>
              <p:cNvPr id="21512" name="任意多边形 16"/>
              <p:cNvSpPr/>
              <p:nvPr/>
            </p:nvSpPr>
            <p:spPr>
              <a:xfrm>
                <a:off x="9055" y="7225"/>
                <a:ext cx="1805" cy="14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3663" y="914400"/>
                  </a:cxn>
                  <a:cxn ang="0">
                    <a:pos x="1146175" y="671331"/>
                  </a:cxn>
                  <a:cxn ang="0">
                    <a:pos x="0" y="0"/>
                  </a:cxn>
                </a:cxnLst>
                <a:rect l="0" t="0" r="0" b="0"/>
                <a:pathLst>
                  <a:path w="1145893" h="914400">
                    <a:moveTo>
                      <a:pt x="0" y="0"/>
                    </a:moveTo>
                    <a:lnTo>
                      <a:pt x="173620" y="914400"/>
                    </a:lnTo>
                    <a:lnTo>
                      <a:pt x="1145893" y="671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817B">
                  <a:alpha val="69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20" name="文本框 28"/>
              <p:cNvSpPr/>
              <p:nvPr/>
            </p:nvSpPr>
            <p:spPr>
              <a:xfrm>
                <a:off x="9273" y="7720"/>
                <a:ext cx="917" cy="7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000000"/>
                  </a:buClr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04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21529" name="文本框 41"/>
              <p:cNvSpPr/>
              <p:nvPr/>
            </p:nvSpPr>
            <p:spPr>
              <a:xfrm>
                <a:off x="11129" y="8665"/>
                <a:ext cx="2207" cy="8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r">
                  <a:buClr>
                    <a:srgbClr val="000000"/>
                  </a:buClr>
                </a:pPr>
                <a:r>
                  <a:rPr lang="en-US" altLang="zh-CN" b="1" dirty="0">
                    <a:solidFill>
                      <a:srgbClr val="48A2A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js</a:t>
                </a:r>
                <a:r>
                  <a:rPr lang="zh-CN" altLang="en-US" b="1" dirty="0">
                    <a:solidFill>
                      <a:srgbClr val="48A2A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模块化</a:t>
                </a:r>
                <a:endParaRPr lang="zh-CN" altLang="en-US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21530" name="矩形 42"/>
              <p:cNvSpPr/>
              <p:nvPr/>
            </p:nvSpPr>
            <p:spPr>
              <a:xfrm>
                <a:off x="11358" y="9473"/>
                <a:ext cx="3445" cy="5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lnSpc>
                    <a:spcPts val="1200"/>
                  </a:lnSpc>
                  <a:buClr>
                    <a:srgbClr val="000000"/>
                  </a:buClr>
                </a:pPr>
                <a:r>
                  <a:rPr lang="en-US" sz="900" dirty="0">
                    <a:solidFill>
                      <a:srgbClr val="4D402B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Web</a:t>
                </a:r>
                <a:r>
                  <a:rPr lang="zh-CN" altLang="en-US" sz="900" dirty="0">
                    <a:solidFill>
                      <a:srgbClr val="4D402B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端原生不支持模块化</a:t>
                </a:r>
                <a:endParaRPr lang="en-US" altLang="zh-CN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67275" y="3908584"/>
            <a:ext cx="3087529" cy="782478"/>
            <a:chOff x="10220" y="6407"/>
            <a:chExt cx="6483" cy="1643"/>
          </a:xfrm>
        </p:grpSpPr>
        <p:sp>
          <p:nvSpPr>
            <p:cNvPr id="21509" name="任意多边形 10"/>
            <p:cNvSpPr/>
            <p:nvPr/>
          </p:nvSpPr>
          <p:spPr>
            <a:xfrm rot="19955273">
              <a:off x="10220" y="6525"/>
              <a:ext cx="2270" cy="1238"/>
            </a:xfrm>
            <a:custGeom>
              <a:avLst/>
              <a:gdLst/>
              <a:ahLst/>
              <a:cxnLst>
                <a:cxn ang="0">
                  <a:pos x="0" y="9948"/>
                </a:cxn>
                <a:cxn ang="0">
                  <a:pos x="675990" y="785813"/>
                </a:cxn>
                <a:cxn ang="0">
                  <a:pos x="1441450" y="0"/>
                </a:cxn>
                <a:cxn ang="0">
                  <a:pos x="0" y="9948"/>
                </a:cxn>
              </a:cxnLst>
              <a:rect l="0" t="0" r="0" b="0"/>
              <a:pathLst>
                <a:path w="1441174" h="785192">
                  <a:moveTo>
                    <a:pt x="0" y="9940"/>
                  </a:moveTo>
                  <a:lnTo>
                    <a:pt x="675861" y="785192"/>
                  </a:lnTo>
                  <a:lnTo>
                    <a:pt x="1441174" y="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0" name="任意多边形 12"/>
            <p:cNvSpPr/>
            <p:nvPr/>
          </p:nvSpPr>
          <p:spPr>
            <a:xfrm>
              <a:off x="10295" y="6525"/>
              <a:ext cx="2270" cy="1238"/>
            </a:xfrm>
            <a:custGeom>
              <a:avLst/>
              <a:gdLst/>
              <a:ahLst/>
              <a:cxnLst>
                <a:cxn ang="0">
                  <a:pos x="0" y="9948"/>
                </a:cxn>
                <a:cxn ang="0">
                  <a:pos x="675990" y="785813"/>
                </a:cxn>
                <a:cxn ang="0">
                  <a:pos x="1441450" y="0"/>
                </a:cxn>
                <a:cxn ang="0">
                  <a:pos x="0" y="9948"/>
                </a:cxn>
              </a:cxnLst>
              <a:rect l="0" t="0" r="0" b="0"/>
              <a:pathLst>
                <a:path w="1441174" h="785192">
                  <a:moveTo>
                    <a:pt x="0" y="9940"/>
                  </a:moveTo>
                  <a:lnTo>
                    <a:pt x="675861" y="785192"/>
                  </a:lnTo>
                  <a:lnTo>
                    <a:pt x="1441174" y="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9" name="文本框 27"/>
            <p:cNvSpPr/>
            <p:nvPr/>
          </p:nvSpPr>
          <p:spPr>
            <a:xfrm>
              <a:off x="10895" y="6620"/>
              <a:ext cx="917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03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31" name="文本框 44"/>
            <p:cNvSpPr/>
            <p:nvPr/>
          </p:nvSpPr>
          <p:spPr>
            <a:xfrm>
              <a:off x="12993" y="6407"/>
              <a:ext cx="326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zh-CN" altLang="en-US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模板语法转换</a:t>
              </a:r>
              <a:endParaRPr lang="zh-CN" altLang="en-US" b="1" dirty="0">
                <a:solidFill>
                  <a:srgbClr val="48A2A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32" name="矩形 45"/>
            <p:cNvSpPr/>
            <p:nvPr/>
          </p:nvSpPr>
          <p:spPr>
            <a:xfrm>
              <a:off x="12993" y="7218"/>
              <a:ext cx="3710" cy="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buClr>
                  <a:srgbClr val="000000"/>
                </a:buClr>
              </a:pP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小程序模板中的一些属性或者表达式在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Web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端原生并不支持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55419" y="2053273"/>
            <a:ext cx="3138011" cy="1373028"/>
            <a:chOff x="10815" y="3142"/>
            <a:chExt cx="6589" cy="2883"/>
          </a:xfrm>
        </p:grpSpPr>
        <p:sp>
          <p:nvSpPr>
            <p:cNvPr id="21507" name="任意多边形 6"/>
            <p:cNvSpPr/>
            <p:nvPr/>
          </p:nvSpPr>
          <p:spPr>
            <a:xfrm rot="-889169">
              <a:off x="10865" y="4235"/>
              <a:ext cx="217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3487" y="1122363"/>
                </a:cxn>
                <a:cxn ang="0">
                  <a:pos x="1381125" y="367499"/>
                </a:cxn>
                <a:cxn ang="0">
                  <a:pos x="0" y="0"/>
                </a:cxn>
              </a:cxnLst>
              <a:rect l="0" t="0" r="0" b="0"/>
              <a:pathLst>
                <a:path w="1381539" h="1123121">
                  <a:moveTo>
                    <a:pt x="0" y="0"/>
                  </a:moveTo>
                  <a:lnTo>
                    <a:pt x="1013791" y="1123121"/>
                  </a:lnTo>
                  <a:lnTo>
                    <a:pt x="1381539" y="367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08" name="任意多边形 8"/>
            <p:cNvSpPr/>
            <p:nvPr/>
          </p:nvSpPr>
          <p:spPr>
            <a:xfrm>
              <a:off x="10815" y="4255"/>
              <a:ext cx="2178" cy="1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4652" y="1123950"/>
                </a:cxn>
                <a:cxn ang="0">
                  <a:pos x="1382713" y="368018"/>
                </a:cxn>
                <a:cxn ang="0">
                  <a:pos x="0" y="0"/>
                </a:cxn>
              </a:cxnLst>
              <a:rect l="0" t="0" r="0" b="0"/>
              <a:pathLst>
                <a:path w="1381539" h="1123121">
                  <a:moveTo>
                    <a:pt x="0" y="0"/>
                  </a:moveTo>
                  <a:lnTo>
                    <a:pt x="1013791" y="1123121"/>
                  </a:lnTo>
                  <a:lnTo>
                    <a:pt x="1381539" y="367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18" name="文本框 26"/>
            <p:cNvSpPr/>
            <p:nvPr/>
          </p:nvSpPr>
          <p:spPr>
            <a:xfrm>
              <a:off x="11755" y="4598"/>
              <a:ext cx="917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buClr>
                  <a:srgbClr val="000000"/>
                </a:buClr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1533" name="文本框 47"/>
            <p:cNvSpPr/>
            <p:nvPr/>
          </p:nvSpPr>
          <p:spPr>
            <a:xfrm>
              <a:off x="12960" y="3142"/>
              <a:ext cx="3744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en-US" altLang="zh-CN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	</a:t>
              </a:r>
              <a:r>
                <a:rPr lang="zh-CN" altLang="en-US" b="1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标签和样式差异</a:t>
              </a:r>
              <a:endParaRPr lang="zh-CN" altLang="en-US" b="1" dirty="0">
                <a:solidFill>
                  <a:srgbClr val="48A2A0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1534" name="矩形 48"/>
            <p:cNvSpPr/>
            <p:nvPr/>
          </p:nvSpPr>
          <p:spPr>
            <a:xfrm>
              <a:off x="13229" y="4123"/>
              <a:ext cx="4175" cy="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buClr>
                  <a:srgbClr val="000000"/>
                </a:buClr>
              </a:pPr>
              <a:r>
                <a:rPr 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wxml</a:t>
              </a:r>
              <a:r>
                <a:rPr lang="zh-CN" alt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标签在</a:t>
              </a:r>
              <a:r>
                <a:rPr lang="en-US" altLang="zh-CN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web</a:t>
              </a:r>
              <a:r>
                <a:rPr lang="zh-CN" alt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端并不存在，</a:t>
              </a:r>
              <a:r>
                <a:rPr 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wxss</a:t>
              </a:r>
              <a:r>
                <a:rPr lang="zh-CN" alt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与</a:t>
              </a:r>
              <a:r>
                <a:rPr lang="en-US" altLang="zh-CN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css</a:t>
              </a:r>
              <a:r>
                <a:rPr lang="zh-CN" alt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之间的差异，以及</a:t>
              </a:r>
              <a:r>
                <a:rPr lang="en-US" altLang="zh-CN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rpx</a:t>
              </a:r>
              <a:r>
                <a:rPr lang="zh-CN" altLang="en-US" sz="900" dirty="0">
                  <a:solidFill>
                    <a:srgbClr val="4D402B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单位</a:t>
              </a:r>
              <a:endParaRPr lang="zh-CN" altLang="en-US" sz="900" dirty="0">
                <a:solidFill>
                  <a:srgbClr val="4D402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sp>
        <p:nvSpPr>
          <p:cNvPr id="21537" name="矩形 51"/>
          <p:cNvSpPr/>
          <p:nvPr/>
        </p:nvSpPr>
        <p:spPr>
          <a:xfrm>
            <a:off x="1008460" y="421481"/>
            <a:ext cx="393065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小程序转</a:t>
            </a: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Web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时存在的问题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2" name="椭圆 49"/>
          <p:cNvSpPr/>
          <p:nvPr/>
        </p:nvSpPr>
        <p:spPr>
          <a:xfrm>
            <a:off x="-914161" y="-92273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椭圆 50"/>
          <p:cNvSpPr/>
          <p:nvPr/>
        </p:nvSpPr>
        <p:spPr>
          <a:xfrm>
            <a:off x="326231" y="33670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31006"/>
            <a:ext cx="14020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开发模式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pic>
        <p:nvPicPr>
          <p:cNvPr id="2" name="图片 1" descr="wepy-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858" y="2010728"/>
            <a:ext cx="3419475" cy="2238375"/>
          </a:xfrm>
          <a:prstGeom prst="rect">
            <a:avLst/>
          </a:prstGeom>
        </p:spPr>
      </p:pic>
      <p:pic>
        <p:nvPicPr>
          <p:cNvPr id="3" name="图片 2" descr="wepy-we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56" y="2116931"/>
            <a:ext cx="4560570" cy="2025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18924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25279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380" y="425450"/>
            <a:ext cx="3030220" cy="848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标签与样式差异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 algn="l">
              <a:buClr>
                <a:srgbClr val="000000"/>
              </a:buClr>
            </a:pPr>
            <a:endParaRPr lang="en-US" altLang="zh-CN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25855" y="2080895"/>
          <a:ext cx="2913380" cy="290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801495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wxml</a:t>
                      </a:r>
                      <a:endParaRPr lang="en-US" sz="18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html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view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div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span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navigator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image</a:t>
                      </a:r>
                      <a:endParaRPr 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img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input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input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checkbox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input[type=checkbox]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radio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input[type=radio]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button</a:t>
                      </a:r>
                      <a:endParaRPr 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button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form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form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63" name="图片 62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154" y="5209699"/>
            <a:ext cx="162000" cy="162000"/>
          </a:xfrm>
          <a:prstGeom prst="rect">
            <a:avLst/>
          </a:prstGeom>
        </p:spPr>
      </p:pic>
      <p:sp>
        <p:nvSpPr>
          <p:cNvPr id="22532" name="文本框 10"/>
          <p:cNvSpPr/>
          <p:nvPr/>
        </p:nvSpPr>
        <p:spPr>
          <a:xfrm>
            <a:off x="5445919" y="2245519"/>
            <a:ext cx="190627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24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rpx</a:t>
            </a:r>
            <a:r>
              <a:rPr lang="zh-CN" altLang="en-US" sz="2400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单位转换</a:t>
            </a:r>
            <a:endParaRPr lang="zh-CN" altLang="en-US" sz="2400" b="1" dirty="0">
              <a:solidFill>
                <a:srgbClr val="39817B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22541" name="矩形 23"/>
          <p:cNvSpPr/>
          <p:nvPr/>
        </p:nvSpPr>
        <p:spPr>
          <a:xfrm>
            <a:off x="5628323" y="2728436"/>
            <a:ext cx="3762375" cy="1325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iPhone 6 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屏幕分辨率为 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1334 x 750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横向共有 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750 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个物理像素。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屏幕宽度为 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375 px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。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等同于 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750rpx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。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换算时 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1rpx = 0.5 px</a:t>
            </a:r>
            <a:endParaRPr lang="en-US" altLang="zh-CN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pic>
        <p:nvPicPr>
          <p:cNvPr id="88" name="图片 87" descr="iPhone6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86" y="1309211"/>
            <a:ext cx="2182654" cy="4239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2082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2337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23386"/>
            <a:ext cx="20116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模板语法转换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1680" y="2662555"/>
          <a:ext cx="3173095" cy="184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3095"/>
              </a:tblGrid>
              <a:tr h="288925">
                <a:tc>
                  <a:txBody>
                    <a:bodyPr/>
                    <a:p>
                      <a:pPr algn="ctr"/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小程序语法</a:t>
                      </a:r>
                      <a:endParaRPr lang="en-US" sz="18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&lt;view&gt; {{ message }} &lt;/view&gt;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&lt;view wx:for="{{array}}"&gt;&lt;/view&gt;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&lt;view bindtap=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"tap"&gt;&lt;/view&gt;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&lt;view wx:if=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"{{condition}}"&gt;&lt;/view&gt;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&lt;view wx:show=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"{{condition}}"&gt;&lt;/view&gt;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83810" y="2662555"/>
          <a:ext cx="3496310" cy="177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6310"/>
              </a:tblGrid>
              <a:tr h="288925">
                <a:tc>
                  <a:txBody>
                    <a:bodyPr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Vue.js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语法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&lt;div&gt; {{ message}} &lt;/div&gt;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&lt;div v-for="(index, item) in (array)"&gt;&lt;/div&gt;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81305">
                <a:tc>
                  <a:txBody>
                    <a:bodyPr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&lt;div @click=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"tap($event)"&gt;&lt;/view&gt;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&lt;div v-if=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"(condition)"&gt;&lt;/div&gt;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solidFill>
                      <a:srgbClr val="416B97">
                        <a:alpha val="69000"/>
                      </a:srgbClr>
                    </a:solidFill>
                  </a:tcPr>
                </a:tc>
              </a:tr>
              <a:tr h="2901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&lt;div v-show="!(condition)"&gt;&lt;/div&gt;</a:t>
                      </a:r>
                      <a:endParaRPr lang="en-US" altLang="zh-CN" sz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solidFill>
                      <a:srgbClr val="39817B">
                        <a:alpha val="6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" name="虚尾箭头 32"/>
          <p:cNvSpPr/>
          <p:nvPr/>
        </p:nvSpPr>
        <p:spPr>
          <a:xfrm>
            <a:off x="4029393" y="3287554"/>
            <a:ext cx="939165" cy="528638"/>
          </a:xfrm>
          <a:prstGeom prst="stripedRightArrow">
            <a:avLst/>
          </a:prstGeom>
          <a:solidFill>
            <a:srgbClr val="416B97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转换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2082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2337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23386"/>
            <a:ext cx="14020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模块打包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cxnSp>
        <p:nvCxnSpPr>
          <p:cNvPr id="9" name="肘形连接符 8"/>
          <p:cNvCxnSpPr>
            <a:stCxn id="7" idx="2"/>
            <a:endCxn id="10" idx="1"/>
          </p:cNvCxnSpPr>
          <p:nvPr/>
        </p:nvCxnSpPr>
        <p:spPr>
          <a:xfrm rot="5400000" flipV="1">
            <a:off x="1646159" y="2947274"/>
            <a:ext cx="196215" cy="63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361599" y="2610803"/>
            <a:ext cx="2335530" cy="2338864"/>
            <a:chOff x="3075" y="3682"/>
            <a:chExt cx="4904" cy="4911"/>
          </a:xfrm>
        </p:grpSpPr>
        <p:sp>
          <p:nvSpPr>
            <p:cNvPr id="7" name="矩形 6"/>
            <p:cNvSpPr/>
            <p:nvPr/>
          </p:nvSpPr>
          <p:spPr>
            <a:xfrm>
              <a:off x="3075" y="3682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index.js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45" y="4377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a.js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45" y="6618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e.js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肘形连接符 12"/>
            <p:cNvCxnSpPr>
              <a:stCxn id="7" idx="2"/>
              <a:endCxn id="11" idx="1"/>
            </p:cNvCxnSpPr>
            <p:nvPr/>
          </p:nvCxnSpPr>
          <p:spPr>
            <a:xfrm rot="5400000" flipV="1">
              <a:off x="2552" y="5509"/>
              <a:ext cx="2653" cy="1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99" y="5089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b.js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53" y="5803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c.js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05" y="6512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d.js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99" y="7310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f.js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53" y="8027"/>
              <a:ext cx="1474" cy="567"/>
            </a:xfrm>
            <a:prstGeom prst="rect">
              <a:avLst/>
            </a:prstGeom>
            <a:solidFill>
              <a:srgbClr val="39817B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latin typeface="微软雅黑" panose="020B0503020204020204" charset="-122"/>
                  <a:ea typeface="微软雅黑" panose="020B0503020204020204" charset="-122"/>
                </a:rPr>
                <a:t>d.js</a:t>
              </a:r>
              <a:endParaRPr lang="en-US" altLang="zh-CN" sz="9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" name="肘形连接符 18"/>
          <p:cNvCxnSpPr>
            <a:stCxn id="10" idx="2"/>
            <a:endCxn id="14" idx="1"/>
          </p:cNvCxnSpPr>
          <p:nvPr/>
        </p:nvCxnSpPr>
        <p:spPr>
          <a:xfrm rot="5400000" flipV="1">
            <a:off x="2052638" y="3286125"/>
            <a:ext cx="204311" cy="55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2"/>
            <a:endCxn id="15" idx="1"/>
          </p:cNvCxnSpPr>
          <p:nvPr/>
        </p:nvCxnSpPr>
        <p:spPr>
          <a:xfrm rot="5400000" flipV="1">
            <a:off x="2458879" y="3625691"/>
            <a:ext cx="205264" cy="55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2"/>
            <a:endCxn id="16" idx="1"/>
          </p:cNvCxnSpPr>
          <p:nvPr/>
        </p:nvCxnSpPr>
        <p:spPr>
          <a:xfrm rot="5400000" flipV="1">
            <a:off x="2866311" y="3965020"/>
            <a:ext cx="202883" cy="54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7" idx="1"/>
          </p:cNvCxnSpPr>
          <p:nvPr/>
        </p:nvCxnSpPr>
        <p:spPr>
          <a:xfrm rot="5400000" flipV="1">
            <a:off x="2057400" y="4348639"/>
            <a:ext cx="194786" cy="55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2"/>
            <a:endCxn id="18" idx="1"/>
          </p:cNvCxnSpPr>
          <p:nvPr/>
        </p:nvCxnSpPr>
        <p:spPr>
          <a:xfrm rot="5400000" flipV="1">
            <a:off x="2458165" y="4684157"/>
            <a:ext cx="206693" cy="55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2182654" y="2661285"/>
            <a:ext cx="1774508" cy="2230755"/>
            <a:chOff x="4711" y="3796"/>
            <a:chExt cx="3726" cy="4684"/>
          </a:xfrm>
        </p:grpSpPr>
        <p:sp>
          <p:nvSpPr>
            <p:cNvPr id="25" name="椭圆 50"/>
            <p:cNvSpPr/>
            <p:nvPr/>
          </p:nvSpPr>
          <p:spPr>
            <a:xfrm>
              <a:off x="4711" y="3796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0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6" name="椭圆 50"/>
            <p:cNvSpPr/>
            <p:nvPr/>
          </p:nvSpPr>
          <p:spPr>
            <a:xfrm>
              <a:off x="6390" y="5230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2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7" name="椭圆 50"/>
            <p:cNvSpPr/>
            <p:nvPr/>
          </p:nvSpPr>
          <p:spPr>
            <a:xfrm>
              <a:off x="7228" y="5917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3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8" name="椭圆 50"/>
            <p:cNvSpPr/>
            <p:nvPr/>
          </p:nvSpPr>
          <p:spPr>
            <a:xfrm>
              <a:off x="8097" y="6626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4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29" name="椭圆 50"/>
            <p:cNvSpPr/>
            <p:nvPr/>
          </p:nvSpPr>
          <p:spPr>
            <a:xfrm>
              <a:off x="5536" y="4491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1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0" name="椭圆 50"/>
            <p:cNvSpPr/>
            <p:nvPr/>
          </p:nvSpPr>
          <p:spPr>
            <a:xfrm>
              <a:off x="5536" y="6731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5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1" name="椭圆 50"/>
            <p:cNvSpPr/>
            <p:nvPr/>
          </p:nvSpPr>
          <p:spPr>
            <a:xfrm>
              <a:off x="6390" y="7424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6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2" name="椭圆 50"/>
            <p:cNvSpPr/>
            <p:nvPr/>
          </p:nvSpPr>
          <p:spPr>
            <a:xfrm>
              <a:off x="7228" y="8140"/>
              <a:ext cx="340" cy="340"/>
            </a:xfrm>
            <a:prstGeom prst="ellipse">
              <a:avLst/>
            </a:prstGeom>
            <a:solidFill>
              <a:srgbClr val="6C92C0">
                <a:alpha val="69000"/>
              </a:srgbClr>
            </a:solidFill>
            <a:ln w="12700">
              <a:noFill/>
            </a:ln>
          </p:spPr>
          <p:txBody>
            <a:bodyPr anchor="ctr"/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4</a:t>
              </a:r>
              <a:endParaRPr lang="en-US" altLang="zh-CN" sz="9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sp>
        <p:nvSpPr>
          <p:cNvPr id="21523" name="文本框 32"/>
          <p:cNvSpPr/>
          <p:nvPr/>
        </p:nvSpPr>
        <p:spPr>
          <a:xfrm>
            <a:off x="1340485" y="2142173"/>
            <a:ext cx="1235075" cy="287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小程序 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require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186238" y="2142173"/>
            <a:ext cx="3145631" cy="2738914"/>
            <a:chOff x="8610" y="2698"/>
            <a:chExt cx="6605" cy="5751"/>
          </a:xfrm>
        </p:grpSpPr>
        <p:grpSp>
          <p:nvGrpSpPr>
            <p:cNvPr id="69" name="组合 68"/>
            <p:cNvGrpSpPr/>
            <p:nvPr/>
          </p:nvGrpSpPr>
          <p:grpSpPr>
            <a:xfrm>
              <a:off x="8610" y="3585"/>
              <a:ext cx="5479" cy="4864"/>
              <a:chOff x="8610" y="3585"/>
              <a:chExt cx="5479" cy="486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104" y="3585"/>
                <a:ext cx="1979" cy="4864"/>
              </a:xfrm>
              <a:prstGeom prst="rect">
                <a:avLst/>
              </a:prstGeom>
              <a:solidFill>
                <a:srgbClr val="39817B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>
                    <a:noFill/>
                    <a:latin typeface="微软雅黑" panose="020B0503020204020204" charset="-122"/>
                    <a:ea typeface="微软雅黑" panose="020B0503020204020204" charset="-122"/>
                  </a:rPr>
                  <a:t>入口代码</a:t>
                </a:r>
                <a:endParaRPr lang="zh-CN" altLang="en-US" sz="900">
                  <a:noFill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虚尾箭头 32"/>
              <p:cNvSpPr/>
              <p:nvPr/>
            </p:nvSpPr>
            <p:spPr>
              <a:xfrm>
                <a:off x="8610" y="5089"/>
                <a:ext cx="2675" cy="1505"/>
              </a:xfrm>
              <a:prstGeom prst="stripedRightArrow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生成</a:t>
                </a:r>
                <a:endPara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189" y="4264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index.js (0)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2189" y="3683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>
                    <a:latin typeface="微软雅黑" panose="020B0503020204020204" charset="-122"/>
                    <a:ea typeface="微软雅黑" panose="020B0503020204020204" charset="-122"/>
                  </a:rPr>
                  <a:t>入口代码</a:t>
                </a:r>
                <a:endParaRPr lang="zh-CN" altLang="en-US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2189" y="4839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a.js (1)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189" y="5430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b.js (2)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2189" y="6021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c.js (3)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189" y="6611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d.js (4)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2189" y="7193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e.js (5)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189" y="7783"/>
                <a:ext cx="1814" cy="567"/>
              </a:xfrm>
              <a:prstGeom prst="rect">
                <a:avLst/>
              </a:prstGeom>
              <a:solidFill>
                <a:srgbClr val="416B97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latin typeface="微软雅黑" panose="020B0503020204020204" charset="-122"/>
                    <a:ea typeface="微软雅黑" panose="020B0503020204020204" charset="-122"/>
                  </a:rPr>
                  <a:t>f.js (6)</a:t>
                </a:r>
                <a:endParaRPr lang="en-US" altLang="zh-CN" sz="9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45" name="曲线连接符 44"/>
              <p:cNvCxnSpPr>
                <a:stCxn id="34" idx="3"/>
                <a:endCxn id="50" idx="3"/>
              </p:cNvCxnSpPr>
              <p:nvPr/>
            </p:nvCxnSpPr>
            <p:spPr>
              <a:xfrm>
                <a:off x="14003" y="4548"/>
                <a:ext cx="86" cy="362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3322" y="4130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49" name="曲线连接符 48"/>
              <p:cNvCxnSpPr>
                <a:stCxn id="35" idx="3"/>
                <a:endCxn id="48" idx="3"/>
              </p:cNvCxnSpPr>
              <p:nvPr/>
            </p:nvCxnSpPr>
            <p:spPr>
              <a:xfrm>
                <a:off x="14003" y="3967"/>
                <a:ext cx="64" cy="376"/>
              </a:xfrm>
              <a:prstGeom prst="curvedConnector3">
                <a:avLst>
                  <a:gd name="adj1" fmla="val 68593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13344" y="4697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1" name="曲线连接符 50"/>
              <p:cNvCxnSpPr>
                <a:stCxn id="36" idx="3"/>
                <a:endCxn id="52" idx="3"/>
              </p:cNvCxnSpPr>
              <p:nvPr/>
            </p:nvCxnSpPr>
            <p:spPr>
              <a:xfrm>
                <a:off x="14003" y="5123"/>
                <a:ext cx="86" cy="378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13344" y="5288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3" name="曲线连接符 52"/>
              <p:cNvCxnSpPr>
                <a:stCxn id="37" idx="3"/>
                <a:endCxn id="54" idx="3"/>
              </p:cNvCxnSpPr>
              <p:nvPr/>
            </p:nvCxnSpPr>
            <p:spPr>
              <a:xfrm>
                <a:off x="14003" y="5714"/>
                <a:ext cx="86" cy="416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13344" y="5917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5" name="曲线连接符 54"/>
              <p:cNvCxnSpPr>
                <a:stCxn id="38" idx="3"/>
                <a:endCxn id="56" idx="3"/>
              </p:cNvCxnSpPr>
              <p:nvPr/>
            </p:nvCxnSpPr>
            <p:spPr>
              <a:xfrm>
                <a:off x="14003" y="6305"/>
                <a:ext cx="86" cy="377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13344" y="6469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9" name="曲线连接符 58"/>
              <p:cNvCxnSpPr>
                <a:stCxn id="34" idx="3"/>
                <a:endCxn id="60" idx="3"/>
              </p:cNvCxnSpPr>
              <p:nvPr/>
            </p:nvCxnSpPr>
            <p:spPr>
              <a:xfrm>
                <a:off x="14003" y="4548"/>
                <a:ext cx="86" cy="2714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13344" y="7049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61" name="曲线连接符 60"/>
              <p:cNvCxnSpPr>
                <a:stCxn id="40" idx="3"/>
                <a:endCxn id="62" idx="3"/>
              </p:cNvCxnSpPr>
              <p:nvPr/>
            </p:nvCxnSpPr>
            <p:spPr>
              <a:xfrm>
                <a:off x="14003" y="7477"/>
                <a:ext cx="86" cy="377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13344" y="7641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64" name="曲线连接符 63"/>
              <p:cNvCxnSpPr>
                <a:stCxn id="42" idx="3"/>
                <a:endCxn id="65" idx="3"/>
              </p:cNvCxnSpPr>
              <p:nvPr/>
            </p:nvCxnSpPr>
            <p:spPr>
              <a:xfrm flipV="1">
                <a:off x="14003" y="7009"/>
                <a:ext cx="86" cy="1058"/>
              </a:xfrm>
              <a:prstGeom prst="curvedConnector3">
                <a:avLst>
                  <a:gd name="adj1" fmla="val 53604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3344" y="6796"/>
                <a:ext cx="745" cy="4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66" name="文本框 32"/>
            <p:cNvSpPr/>
            <p:nvPr/>
          </p:nvSpPr>
          <p:spPr>
            <a:xfrm>
              <a:off x="10382" y="2698"/>
              <a:ext cx="4833" cy="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r">
                <a:buClr>
                  <a:srgbClr val="000000"/>
                </a:buClr>
              </a:pP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bundle.js 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中的 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wepy_require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06541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3861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38626"/>
            <a:ext cx="254317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小程序组件与</a:t>
            </a: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API</a:t>
            </a:r>
            <a:endParaRPr lang="en-US" altLang="zh-CN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88181" y="1770698"/>
            <a:ext cx="5385435" cy="4232434"/>
            <a:chOff x="1445" y="1918"/>
            <a:chExt cx="11308" cy="8887"/>
          </a:xfrm>
        </p:grpSpPr>
        <p:pic>
          <p:nvPicPr>
            <p:cNvPr id="3" name="图片 2" descr="icon-c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5" y="1918"/>
              <a:ext cx="8231" cy="8887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427" y="5035"/>
              <a:ext cx="3548" cy="65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lvl="0" algn="l">
                <a:buClr>
                  <a:srgbClr val="000000"/>
                </a:buClr>
              </a:pPr>
              <a:r>
                <a:rPr lang="zh-CN" altLang="en-US" sz="1350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组件基于</a:t>
              </a:r>
              <a:r>
                <a:rPr lang="en-US" altLang="zh-CN" sz="1350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Vue.js</a:t>
              </a:r>
              <a:r>
                <a:rPr lang="zh-CN" altLang="en-US" sz="1350" dirty="0">
                  <a:solidFill>
                    <a:srgbClr val="48A2A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生成</a:t>
              </a:r>
              <a:endParaRPr lang="en-US" altLang="zh-CN" sz="1350" dirty="0">
                <a:solidFill>
                  <a:srgbClr val="48A2A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09" y="5857"/>
              <a:ext cx="6644" cy="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000000"/>
                </a:buClr>
              </a:pP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预编译过程中，检测到原生小程序组件时，引入封装好的</a:t>
              </a:r>
              <a:r>
                <a:rPr 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Vue.js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组件。运行时直接以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Vue.js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组件运行，无缝衔接。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36583" y="3742849"/>
            <a:ext cx="3773329" cy="1122998"/>
            <a:chOff x="4279" y="6865"/>
            <a:chExt cx="7923" cy="2358"/>
          </a:xfrm>
        </p:grpSpPr>
        <p:sp>
          <p:nvSpPr>
            <p:cNvPr id="5" name="圆角矩形 4"/>
            <p:cNvSpPr/>
            <p:nvPr/>
          </p:nvSpPr>
          <p:spPr>
            <a:xfrm>
              <a:off x="4279" y="6865"/>
              <a:ext cx="3994" cy="1035"/>
            </a:xfrm>
            <a:prstGeom prst="roundRect">
              <a:avLst/>
            </a:prstGeom>
            <a:solidFill>
              <a:srgbClr val="416B97">
                <a:alpha val="69000"/>
              </a:srgbClr>
            </a:solidFill>
            <a:ln w="12700">
              <a:noFill/>
            </a:ln>
          </p:spPr>
          <p:txBody>
            <a:bodyPr rtlCol="0" anchor="ctr">
              <a:no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zh-CN" sz="135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wepy-web</a:t>
              </a:r>
              <a:endParaRPr lang="en-US" altLang="zh-CN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58" y="8167"/>
              <a:ext cx="6644" cy="10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000000"/>
                </a:buClr>
              </a:pPr>
              <a:r>
                <a:rPr 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wepy-web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层封装完成所以浏览器能力所能支持的到小程序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API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，如：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wx.request 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等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58353" y="2248376"/>
            <a:ext cx="5468303" cy="1397318"/>
            <a:chOff x="1933" y="3742"/>
            <a:chExt cx="11482" cy="2934"/>
          </a:xfrm>
        </p:grpSpPr>
        <p:sp>
          <p:nvSpPr>
            <p:cNvPr id="8" name="圆角矩形 7"/>
            <p:cNvSpPr/>
            <p:nvPr/>
          </p:nvSpPr>
          <p:spPr>
            <a:xfrm>
              <a:off x="1933" y="5641"/>
              <a:ext cx="3994" cy="1035"/>
            </a:xfrm>
            <a:prstGeom prst="roundRect">
              <a:avLst/>
            </a:pr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 rtlCol="0" anchor="ctr">
              <a:no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zh-CN" altLang="en-US" sz="135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wepy-web</a:t>
              </a:r>
              <a:r>
                <a:rPr lang="en-US" altLang="zh-CN" sz="135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-wechat</a:t>
              </a:r>
              <a:endParaRPr lang="en-US" altLang="zh-CN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370" y="5641"/>
              <a:ext cx="3994" cy="1035"/>
            </a:xfrm>
            <a:prstGeom prst="roundRect">
              <a:avLst/>
            </a:prstGeom>
            <a:solidFill>
              <a:srgbClr val="39817B">
                <a:alpha val="69000"/>
              </a:srgbClr>
            </a:solidFill>
            <a:ln w="12700">
              <a:noFill/>
            </a:ln>
          </p:spPr>
          <p:txBody>
            <a:bodyPr rtlCol="0" anchor="ctr">
              <a:no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zh-CN" altLang="en-US" sz="135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wepy-web</a:t>
              </a:r>
              <a:r>
                <a:rPr lang="en-US" altLang="zh-CN" sz="135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-qq</a:t>
              </a:r>
              <a:endParaRPr lang="en-US" altLang="zh-CN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771" y="3742"/>
              <a:ext cx="6644" cy="14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000000"/>
                </a:buClr>
              </a:pPr>
              <a:r>
                <a:rPr 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wepy-web-(wx/qq) 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层封装完成所有微信或者手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Q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浏览器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jssdk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能力所能支持的到小程序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API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，如：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wx.login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、</a:t>
              </a:r>
              <a:r>
                <a:rPr lang="en-US" altLang="zh-CN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wx.getUserInfo </a:t>
              </a:r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rPr>
                <a:t>等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5" name="椭圆 49"/>
          <p:cNvSpPr/>
          <p:nvPr/>
        </p:nvSpPr>
        <p:spPr>
          <a:xfrm>
            <a:off x="-917971" y="-92082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6" name="椭圆 50"/>
          <p:cNvSpPr/>
          <p:nvPr/>
        </p:nvSpPr>
        <p:spPr>
          <a:xfrm>
            <a:off x="326231" y="32337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37" name="矩形 51"/>
          <p:cNvSpPr/>
          <p:nvPr/>
        </p:nvSpPr>
        <p:spPr>
          <a:xfrm>
            <a:off x="1008460" y="423386"/>
            <a:ext cx="177101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altLang="zh-CN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DEMO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展示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2452370"/>
            <a:ext cx="1819698" cy="32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69" y="2452370"/>
            <a:ext cx="1819850" cy="3240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72574" y="5388610"/>
            <a:ext cx="1960245" cy="303371"/>
          </a:xfrm>
          <a:prstGeom prst="roundRect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rtlCol="0" anchor="ctr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小程序版手机充值</a:t>
            </a:r>
            <a:endParaRPr lang="zh-CN" altLang="en-US" sz="135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86380" y="5388610"/>
            <a:ext cx="1960245" cy="303371"/>
          </a:xfrm>
          <a:prstGeom prst="roundRect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rtlCol="0" anchor="ctr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WEB</a:t>
            </a:r>
            <a:r>
              <a:rPr lang="zh-CN" altLang="en-US" sz="13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版手机充值</a:t>
            </a:r>
            <a:endParaRPr lang="zh-CN" altLang="en-US" sz="135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7" name="图片 6" descr="QQ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4702175"/>
            <a:ext cx="1800000" cy="1800000"/>
          </a:xfrm>
          <a:prstGeom prst="rect">
            <a:avLst/>
          </a:prstGeom>
        </p:spPr>
      </p:pic>
      <p:pic>
        <p:nvPicPr>
          <p:cNvPr id="9" name="图片 8" descr="微信二维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65" y="2591435"/>
            <a:ext cx="1800000" cy="1800000"/>
          </a:xfrm>
          <a:prstGeom prst="rect">
            <a:avLst/>
          </a:prstGeom>
        </p:spPr>
      </p:pic>
      <p:pic>
        <p:nvPicPr>
          <p:cNvPr id="10" name="图片 9" descr="小程序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65" y="423545"/>
            <a:ext cx="1800000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椭圆 1"/>
          <p:cNvSpPr/>
          <p:nvPr/>
        </p:nvSpPr>
        <p:spPr>
          <a:xfrm>
            <a:off x="1554480" y="-203835"/>
            <a:ext cx="12150725" cy="12150725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9698" name="椭圆 2"/>
          <p:cNvSpPr/>
          <p:nvPr/>
        </p:nvSpPr>
        <p:spPr>
          <a:xfrm>
            <a:off x="-1667510" y="-1726565"/>
            <a:ext cx="6814820" cy="6816090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9699" name="文本框 3"/>
          <p:cNvSpPr/>
          <p:nvPr/>
        </p:nvSpPr>
        <p:spPr>
          <a:xfrm>
            <a:off x="6427907" y="4767263"/>
            <a:ext cx="1999615" cy="6521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3000" dirty="0">
                <a:solidFill>
                  <a:schemeClr val="bg1"/>
                </a:solidFill>
                <a:latin typeface="Gotham Rounded Medium" pitchFamily="2" charset="0"/>
                <a:ea typeface="宋体" panose="02010600030101010101" pitchFamily="2" charset="-122"/>
                <a:sym typeface="Gotham Rounded Medium" pitchFamily="2" charset="0"/>
              </a:rPr>
              <a:t>THANKS!</a:t>
            </a:r>
            <a:endParaRPr lang="zh-CN" altLang="en-US" sz="3000" dirty="0">
              <a:solidFill>
                <a:schemeClr val="bg1"/>
              </a:solidFill>
              <a:latin typeface="Gotham Rounded Medium" pitchFamily="2" charset="0"/>
              <a:ea typeface="宋体" panose="02010600030101010101" pitchFamily="2" charset="-122"/>
              <a:sym typeface="Gotham Rounded Medium" pitchFamily="2" charset="0"/>
            </a:endParaRPr>
          </a:p>
        </p:txBody>
      </p:sp>
      <p:sp>
        <p:nvSpPr>
          <p:cNvPr id="29700" name="直接连接符 5"/>
          <p:cNvSpPr/>
          <p:nvPr/>
        </p:nvSpPr>
        <p:spPr>
          <a:xfrm>
            <a:off x="7204472" y="5298281"/>
            <a:ext cx="1053703" cy="1191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" name="文本框 3"/>
          <p:cNvSpPr/>
          <p:nvPr/>
        </p:nvSpPr>
        <p:spPr>
          <a:xfrm>
            <a:off x="3150394" y="2344103"/>
            <a:ext cx="2843213" cy="1325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6600" dirty="0">
                <a:solidFill>
                  <a:schemeClr val="bg1"/>
                </a:solidFill>
                <a:latin typeface="Gotham Rounded Medium" pitchFamily="2" charset="0"/>
                <a:ea typeface="宋体" panose="02010600030101010101" pitchFamily="2" charset="-122"/>
                <a:sym typeface="Gotham Rounded Medium" pitchFamily="2" charset="0"/>
              </a:rPr>
              <a:t>Q&amp;A</a:t>
            </a:r>
            <a:endParaRPr lang="en-US" sz="6600" dirty="0">
              <a:solidFill>
                <a:schemeClr val="bg1"/>
              </a:solidFill>
              <a:latin typeface="Gotham Rounded Medium" pitchFamily="2" charset="0"/>
              <a:ea typeface="宋体" panose="02010600030101010101" pitchFamily="2" charset="-122"/>
              <a:sym typeface="Gotham Rounded Medium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椭圆 3"/>
          <p:cNvSpPr/>
          <p:nvPr/>
        </p:nvSpPr>
        <p:spPr>
          <a:xfrm>
            <a:off x="1662113" y="3934778"/>
            <a:ext cx="714375" cy="71437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1" name="椭圆 23"/>
          <p:cNvSpPr/>
          <p:nvPr/>
        </p:nvSpPr>
        <p:spPr>
          <a:xfrm>
            <a:off x="3568304" y="1422797"/>
            <a:ext cx="535781" cy="534590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2" name="椭圆 24"/>
          <p:cNvSpPr/>
          <p:nvPr/>
        </p:nvSpPr>
        <p:spPr>
          <a:xfrm>
            <a:off x="2232422" y="4464606"/>
            <a:ext cx="144065" cy="144065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文本框 4"/>
          <p:cNvSpPr/>
          <p:nvPr/>
        </p:nvSpPr>
        <p:spPr>
          <a:xfrm>
            <a:off x="1873091" y="3977640"/>
            <a:ext cx="319088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40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1</a:t>
            </a:r>
            <a:endParaRPr lang="en-US" altLang="zh-CN" sz="40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5" name="文本框 5"/>
          <p:cNvSpPr/>
          <p:nvPr/>
        </p:nvSpPr>
        <p:spPr>
          <a:xfrm>
            <a:off x="1325999" y="4718209"/>
            <a:ext cx="1325880" cy="3848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b="1" dirty="0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cs typeface="+mn-ea"/>
                <a:sym typeface="等线 Light" panose="02010600030101010101" charset="-122"/>
              </a:rPr>
              <a:t>小程序基础</a:t>
            </a:r>
            <a:endParaRPr lang="zh-CN" altLang="en-US" b="1" dirty="0">
              <a:solidFill>
                <a:srgbClr val="39817B"/>
              </a:solidFill>
              <a:latin typeface="Futura Bk BT" pitchFamily="2" charset="0"/>
              <a:ea typeface="微软雅黑" panose="020B0503020204020204" charset="-122"/>
              <a:cs typeface="+mn-ea"/>
              <a:sym typeface="等线 Light" panose="02010600030101010101" charset="-122"/>
            </a:endParaRPr>
          </a:p>
        </p:txBody>
      </p:sp>
      <p:sp>
        <p:nvSpPr>
          <p:cNvPr id="5126" name="文本框 6"/>
          <p:cNvSpPr/>
          <p:nvPr/>
        </p:nvSpPr>
        <p:spPr>
          <a:xfrm>
            <a:off x="424815" y="5102860"/>
            <a:ext cx="2949893" cy="375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主要介绍什么是小程序以及小程序与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传统Web开发之间的异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5127" name="文本框 10"/>
          <p:cNvSpPr/>
          <p:nvPr/>
        </p:nvSpPr>
        <p:spPr>
          <a:xfrm>
            <a:off x="3374708" y="4700588"/>
            <a:ext cx="2524601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 Light" panose="02010600030101010101" charset="-122"/>
              </a:rPr>
              <a:t>组件化开发框架WePY</a:t>
            </a:r>
            <a:endParaRPr lang="zh-CN" altLang="en-US" b="1" dirty="0">
              <a:solidFill>
                <a:srgbClr val="39817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等线 Light" panose="02010600030101010101" charset="-122"/>
            </a:endParaRPr>
          </a:p>
        </p:txBody>
      </p:sp>
      <p:sp>
        <p:nvSpPr>
          <p:cNvPr id="5128" name="文本框 11"/>
          <p:cNvSpPr/>
          <p:nvPr/>
        </p:nvSpPr>
        <p:spPr>
          <a:xfrm>
            <a:off x="3288983" y="5106353"/>
            <a:ext cx="2592229" cy="375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主要介绍为什么会有WePY以及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WePY究竟解决了哪些问题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5129" name="文本框 15"/>
          <p:cNvSpPr/>
          <p:nvPr/>
        </p:nvSpPr>
        <p:spPr>
          <a:xfrm>
            <a:off x="6300233" y="4700350"/>
            <a:ext cx="1606550" cy="3848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WePY</a:t>
            </a:r>
            <a:r>
              <a:rPr lang="zh-CN" altLang="en-US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与</a:t>
            </a:r>
            <a:r>
              <a:rPr lang="en-US" altLang="zh-CN" b="1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等线 Light" panose="02010600030101010101" charset="-122"/>
              </a:rPr>
              <a:t>Web</a:t>
            </a:r>
            <a:endParaRPr lang="zh-CN" altLang="en-US" b="1" dirty="0">
              <a:solidFill>
                <a:srgbClr val="39817B"/>
              </a:solidFill>
              <a:latin typeface="微软雅黑" panose="020B0503020204020204" charset="-122"/>
              <a:ea typeface="微软雅黑" panose="020B0503020204020204" charset="-122"/>
              <a:sym typeface="等线 Light" panose="02010600030101010101" charset="-122"/>
            </a:endParaRPr>
          </a:p>
        </p:txBody>
      </p:sp>
      <p:sp>
        <p:nvSpPr>
          <p:cNvPr id="5130" name="文本框 16"/>
          <p:cNvSpPr/>
          <p:nvPr/>
        </p:nvSpPr>
        <p:spPr>
          <a:xfrm>
            <a:off x="6385560" y="5096828"/>
            <a:ext cx="1642110" cy="375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主要介绍WePY在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 algn="ctr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与传统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Web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开发之间的转换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5133" name="椭圆 22"/>
          <p:cNvSpPr/>
          <p:nvPr/>
        </p:nvSpPr>
        <p:spPr>
          <a:xfrm>
            <a:off x="3651647" y="1372791"/>
            <a:ext cx="1840706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34" name="MH_Others_1"/>
          <p:cNvSpPr/>
          <p:nvPr/>
        </p:nvSpPr>
        <p:spPr>
          <a:xfrm>
            <a:off x="3651885" y="1957705"/>
            <a:ext cx="1836420" cy="6356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等线 Light" panose="02010600030101010101" charset="-122"/>
                <a:ea typeface="微软雅黑" panose="020B0503020204020204" charset="-122"/>
                <a:sym typeface="Arial" panose="020B0604020202020204" pitchFamily="34" charset="0"/>
              </a:rPr>
              <a:t>内容</a:t>
            </a:r>
            <a:endParaRPr lang="zh-CN" altLang="en-US" sz="4000" b="1" dirty="0">
              <a:solidFill>
                <a:schemeClr val="bg1"/>
              </a:solidFill>
              <a:latin typeface="等线 Light" panose="02010600030101010101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35" name="椭圆 8"/>
          <p:cNvSpPr/>
          <p:nvPr/>
        </p:nvSpPr>
        <p:spPr>
          <a:xfrm>
            <a:off x="4213860" y="3934778"/>
            <a:ext cx="714375" cy="714375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36" name="文本框 9"/>
          <p:cNvSpPr/>
          <p:nvPr/>
        </p:nvSpPr>
        <p:spPr>
          <a:xfrm>
            <a:off x="4348758" y="3975259"/>
            <a:ext cx="464820" cy="701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40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2</a:t>
            </a:r>
            <a:endParaRPr lang="en-US" altLang="zh-CN" sz="40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37" name="椭圆 32"/>
          <p:cNvSpPr/>
          <p:nvPr/>
        </p:nvSpPr>
        <p:spPr>
          <a:xfrm>
            <a:off x="4754880" y="4464606"/>
            <a:ext cx="144066" cy="14406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38" name="椭圆 13"/>
          <p:cNvSpPr/>
          <p:nvPr/>
        </p:nvSpPr>
        <p:spPr>
          <a:xfrm>
            <a:off x="6707029" y="3934778"/>
            <a:ext cx="714375" cy="71437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39" name="文本框 14"/>
          <p:cNvSpPr/>
          <p:nvPr/>
        </p:nvSpPr>
        <p:spPr>
          <a:xfrm>
            <a:off x="6819305" y="3975259"/>
            <a:ext cx="464820" cy="701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altLang="zh-CN" sz="40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3</a:t>
            </a:r>
            <a:endParaRPr lang="en-US" altLang="zh-CN" sz="40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" name="椭圆 24"/>
          <p:cNvSpPr/>
          <p:nvPr/>
        </p:nvSpPr>
        <p:spPr>
          <a:xfrm>
            <a:off x="7277339" y="4464606"/>
            <a:ext cx="144065" cy="144065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椭圆 3"/>
          <p:cNvSpPr/>
          <p:nvPr/>
        </p:nvSpPr>
        <p:spPr>
          <a:xfrm>
            <a:off x="1221581" y="2409825"/>
            <a:ext cx="1840706" cy="1840706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46" name="椭圆 4"/>
          <p:cNvSpPr/>
          <p:nvPr/>
        </p:nvSpPr>
        <p:spPr>
          <a:xfrm>
            <a:off x="2457450" y="3645694"/>
            <a:ext cx="594122" cy="595313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47" name="MH_Others_1"/>
          <p:cNvSpPr/>
          <p:nvPr/>
        </p:nvSpPr>
        <p:spPr>
          <a:xfrm>
            <a:off x="1221740" y="3002915"/>
            <a:ext cx="1830705" cy="6356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>
              <a:buClr>
                <a:srgbClr val="000000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等线 Light" panose="02010600030101010101" charset="-122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等线 Light" panose="02010600030101010101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8" name="文本框 7"/>
          <p:cNvSpPr/>
          <p:nvPr/>
        </p:nvSpPr>
        <p:spPr>
          <a:xfrm>
            <a:off x="3718560" y="3552825"/>
            <a:ext cx="4549140" cy="238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主要介绍什么是小程序以及小程序与传统Web开发之间的异</a:t>
            </a:r>
            <a:endParaRPr lang="zh-CN" altLang="en-US" sz="9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6149" name="矩形 1"/>
          <p:cNvSpPr/>
          <p:nvPr/>
        </p:nvSpPr>
        <p:spPr>
          <a:xfrm>
            <a:off x="3718243" y="3002677"/>
            <a:ext cx="17068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等线 Light" panose="02010600030101010101" charset="-122"/>
                <a:ea typeface="微软雅黑" panose="020B0503020204020204" charset="-122"/>
                <a:sym typeface="等线 Light" panose="02010600030101010101" charset="-122"/>
              </a:rPr>
              <a:t>小程序基础</a:t>
            </a:r>
            <a:endParaRPr lang="zh-CN" altLang="en-US" sz="2400" b="1" dirty="0">
              <a:solidFill>
                <a:srgbClr val="000000"/>
              </a:solidFill>
              <a:latin typeface="等线 Light" panose="02010600030101010101" charset="-122"/>
              <a:ea typeface="微软雅黑" panose="020B0503020204020204" charset="-122"/>
              <a:sym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230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231" name="矩形 19"/>
          <p:cNvSpPr/>
          <p:nvPr/>
        </p:nvSpPr>
        <p:spPr>
          <a:xfrm>
            <a:off x="1008460" y="431006"/>
            <a:ext cx="14020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封闭内测</a:t>
            </a:r>
            <a:endParaRPr lang="en-US" altLang="zh-CN" sz="2400" b="1" dirty="0">
              <a:solidFill>
                <a:srgbClr val="3F3F3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9232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01616" y="2377440"/>
            <a:ext cx="1215000" cy="1215000"/>
            <a:chOff x="7798" y="1517"/>
            <a:chExt cx="3118" cy="3116"/>
          </a:xfrm>
        </p:grpSpPr>
        <p:grpSp>
          <p:nvGrpSpPr>
            <p:cNvPr id="8196" name="组合 11"/>
            <p:cNvGrpSpPr/>
            <p:nvPr/>
          </p:nvGrpSpPr>
          <p:grpSpPr>
            <a:xfrm>
              <a:off x="7798" y="1517"/>
              <a:ext cx="3118" cy="3117"/>
              <a:chOff x="6345" y="1617"/>
              <a:chExt cx="3118" cy="3118"/>
            </a:xfrm>
          </p:grpSpPr>
          <p:sp>
            <p:nvSpPr>
              <p:cNvPr id="8217" name="椭圆 3"/>
              <p:cNvSpPr/>
              <p:nvPr/>
            </p:nvSpPr>
            <p:spPr>
              <a:xfrm>
                <a:off x="6345" y="1617"/>
                <a:ext cx="3118" cy="3118"/>
              </a:xfrm>
              <a:prstGeom prst="ellipse">
                <a:avLst/>
              </a:prstGeom>
              <a:solidFill>
                <a:srgbClr val="416B97">
                  <a:alpha val="69000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8219" name="文本框 8"/>
              <p:cNvSpPr txBox="1"/>
              <p:nvPr/>
            </p:nvSpPr>
            <p:spPr>
              <a:xfrm>
                <a:off x="6547" y="3393"/>
                <a:ext cx="2679" cy="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r>
                  <a:rPr lang="zh-CN" altLang="en-US" sz="135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手机充值</a:t>
                </a:r>
                <a:endParaRPr lang="zh-CN" altLang="en-US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4" name="图片 13" descr="手机充值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42" y="1925"/>
              <a:ext cx="1030" cy="103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2182654" y="3979545"/>
            <a:ext cx="1215000" cy="1215000"/>
            <a:chOff x="10843" y="2756"/>
            <a:chExt cx="3116" cy="3116"/>
          </a:xfrm>
        </p:grpSpPr>
        <p:grpSp>
          <p:nvGrpSpPr>
            <p:cNvPr id="8199" name="组合 15"/>
            <p:cNvGrpSpPr/>
            <p:nvPr/>
          </p:nvGrpSpPr>
          <p:grpSpPr>
            <a:xfrm>
              <a:off x="10843" y="2756"/>
              <a:ext cx="3117" cy="3117"/>
              <a:chOff x="7552" y="5319"/>
              <a:chExt cx="3118" cy="3118"/>
            </a:xfrm>
          </p:grpSpPr>
          <p:sp>
            <p:nvSpPr>
              <p:cNvPr id="8208" name="椭圆 4"/>
              <p:cNvSpPr/>
              <p:nvPr/>
            </p:nvSpPr>
            <p:spPr>
              <a:xfrm>
                <a:off x="7552" y="5319"/>
                <a:ext cx="3118" cy="3118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lIns="67627" tIns="35242" rIns="67627" bIns="35242"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8210" name="文本框 14"/>
              <p:cNvSpPr txBox="1"/>
              <p:nvPr/>
            </p:nvSpPr>
            <p:spPr>
              <a:xfrm>
                <a:off x="7880" y="7190"/>
                <a:ext cx="2459" cy="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r>
                  <a:rPr lang="zh-CN" altLang="en-US" sz="135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腾讯体育</a:t>
                </a:r>
                <a:endParaRPr lang="zh-CN" altLang="en-US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5" name="图片 14" descr="体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7" y="3348"/>
              <a:ext cx="850" cy="85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74262" y="3665502"/>
            <a:ext cx="1216364" cy="1215000"/>
            <a:chOff x="8694" y="6196"/>
            <a:chExt cx="3119" cy="3120"/>
          </a:xfrm>
        </p:grpSpPr>
        <p:grpSp>
          <p:nvGrpSpPr>
            <p:cNvPr id="8198" name="组合 13"/>
            <p:cNvGrpSpPr/>
            <p:nvPr/>
          </p:nvGrpSpPr>
          <p:grpSpPr>
            <a:xfrm>
              <a:off x="8694" y="6196"/>
              <a:ext cx="3119" cy="3120"/>
              <a:chOff x="3967" y="5694"/>
              <a:chExt cx="3120" cy="3118"/>
            </a:xfrm>
          </p:grpSpPr>
          <p:sp>
            <p:nvSpPr>
              <p:cNvPr id="8211" name="椭圆 4"/>
              <p:cNvSpPr/>
              <p:nvPr/>
            </p:nvSpPr>
            <p:spPr>
              <a:xfrm>
                <a:off x="3968" y="5694"/>
                <a:ext cx="3118" cy="3118"/>
              </a:xfrm>
              <a:prstGeom prst="ellipse">
                <a:avLst/>
              </a:prstGeom>
              <a:solidFill>
                <a:srgbClr val="317B65">
                  <a:alpha val="69019"/>
                </a:srgbClr>
              </a:solidFill>
              <a:ln w="12700">
                <a:noFill/>
              </a:ln>
            </p:spPr>
            <p:txBody>
              <a:bodyPr lIns="67627" tIns="35242" rIns="67627" bIns="35242"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8213" name="文本框 12"/>
              <p:cNvSpPr txBox="1"/>
              <p:nvPr/>
            </p:nvSpPr>
            <p:spPr>
              <a:xfrm>
                <a:off x="3967" y="7565"/>
                <a:ext cx="3120" cy="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r>
                  <a:rPr lang="zh-CN" altLang="en-US" sz="135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信用卡还款</a:t>
                </a:r>
                <a:endParaRPr lang="en-US" altLang="zh-CN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6" name="图片 15" descr="信用卡还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" y="6793"/>
              <a:ext cx="850" cy="85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3173254" y="2315528"/>
            <a:ext cx="1215000" cy="1215000"/>
            <a:chOff x="5180" y="3540"/>
            <a:chExt cx="3118" cy="3116"/>
          </a:xfrm>
        </p:grpSpPr>
        <p:grpSp>
          <p:nvGrpSpPr>
            <p:cNvPr id="8197" name="组合 10"/>
            <p:cNvGrpSpPr/>
            <p:nvPr/>
          </p:nvGrpSpPr>
          <p:grpSpPr>
            <a:xfrm>
              <a:off x="5180" y="3540"/>
              <a:ext cx="3118" cy="3117"/>
              <a:chOff x="400" y="3448"/>
              <a:chExt cx="3118" cy="3118"/>
            </a:xfrm>
          </p:grpSpPr>
          <p:sp>
            <p:nvSpPr>
              <p:cNvPr id="8214" name="椭圆 2"/>
              <p:cNvSpPr/>
              <p:nvPr/>
            </p:nvSpPr>
            <p:spPr>
              <a:xfrm>
                <a:off x="400" y="3448"/>
                <a:ext cx="3118" cy="3118"/>
              </a:xfrm>
              <a:prstGeom prst="ellipse">
                <a:avLst/>
              </a:prstGeom>
              <a:solidFill>
                <a:srgbClr val="0070C0">
                  <a:alpha val="32156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8216" name="文本框 9"/>
              <p:cNvSpPr txBox="1"/>
              <p:nvPr/>
            </p:nvSpPr>
            <p:spPr>
              <a:xfrm>
                <a:off x="681" y="5320"/>
                <a:ext cx="2539" cy="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r>
                  <a:rPr lang="zh-CN" altLang="en-US" sz="135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自选股</a:t>
                </a:r>
                <a:endParaRPr lang="zh-CN" altLang="en-US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7" name="图片 16" descr="自选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" y="4107"/>
              <a:ext cx="850" cy="850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3690461" y="3679508"/>
            <a:ext cx="1215000" cy="1215000"/>
            <a:chOff x="5180" y="6657"/>
            <a:chExt cx="3118" cy="3116"/>
          </a:xfrm>
        </p:grpSpPr>
        <p:grpSp>
          <p:nvGrpSpPr>
            <p:cNvPr id="19" name="组合 10"/>
            <p:cNvGrpSpPr/>
            <p:nvPr/>
          </p:nvGrpSpPr>
          <p:grpSpPr>
            <a:xfrm>
              <a:off x="5180" y="6657"/>
              <a:ext cx="3118" cy="3117"/>
              <a:chOff x="400" y="3448"/>
              <a:chExt cx="3118" cy="3118"/>
            </a:xfrm>
          </p:grpSpPr>
          <p:sp>
            <p:nvSpPr>
              <p:cNvPr id="20" name="椭圆 2"/>
              <p:cNvSpPr/>
              <p:nvPr/>
            </p:nvSpPr>
            <p:spPr>
              <a:xfrm>
                <a:off x="400" y="3448"/>
                <a:ext cx="3118" cy="3118"/>
              </a:xfrm>
              <a:prstGeom prst="ellipse">
                <a:avLst/>
              </a:prstGeom>
              <a:solidFill>
                <a:srgbClr val="1D7BA3">
                  <a:alpha val="62000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1" name="文本框 9"/>
              <p:cNvSpPr txBox="1"/>
              <p:nvPr/>
            </p:nvSpPr>
            <p:spPr>
              <a:xfrm>
                <a:off x="681" y="5320"/>
                <a:ext cx="2539" cy="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>
                  <a:buClr>
                    <a:srgbClr val="000000"/>
                  </a:buClr>
                </a:pPr>
                <a:r>
                  <a:rPr lang="zh-CN" altLang="en-US" sz="135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理财通</a:t>
                </a:r>
                <a:endParaRPr lang="zh-CN" altLang="en-US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18" name="图片 17" descr="理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5" y="7218"/>
              <a:ext cx="850" cy="850"/>
            </a:xfrm>
            <a:prstGeom prst="rect">
              <a:avLst/>
            </a:prstGeom>
          </p:spPr>
        </p:pic>
      </p:grpSp>
      <p:grpSp>
        <p:nvGrpSpPr>
          <p:cNvPr id="7175" name="组合 7180"/>
          <p:cNvGrpSpPr/>
          <p:nvPr/>
        </p:nvGrpSpPr>
        <p:grpSpPr>
          <a:xfrm>
            <a:off x="5776238" y="2658428"/>
            <a:ext cx="1788696" cy="508397"/>
            <a:chOff x="0" y="0"/>
            <a:chExt cx="3755" cy="1068"/>
          </a:xfrm>
        </p:grpSpPr>
        <p:sp>
          <p:nvSpPr>
            <p:cNvPr id="7191" name="文本框 14"/>
            <p:cNvSpPr/>
            <p:nvPr/>
          </p:nvSpPr>
          <p:spPr>
            <a:xfrm>
              <a:off x="1212" y="243"/>
              <a:ext cx="2543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l">
                <a:buClr>
                  <a:srgbClr val="000000"/>
                </a:buClr>
              </a:pPr>
              <a:r>
                <a:rPr lang="zh-CN" altLang="en-US" sz="1350" dirty="0">
                  <a:solidFill>
                    <a:srgbClr val="39817B"/>
                  </a:solidFill>
                  <a:latin typeface="Futura Bk BT" pitchFamily="2" charset="0"/>
                  <a:ea typeface="微软雅黑" panose="020B0503020204020204" charset="-122"/>
                  <a:sym typeface="Futura Bk BT" pitchFamily="2" charset="0"/>
                </a:rPr>
                <a:t>服务，轻应用</a:t>
              </a:r>
              <a:endParaRPr lang="zh-CN" altLang="en-US" sz="1350" dirty="0">
                <a:solidFill>
                  <a:srgbClr val="39817B"/>
                </a:solidFill>
                <a:latin typeface="Futura Bk BT" pitchFamily="2" charset="0"/>
                <a:ea typeface="微软雅黑" panose="020B0503020204020204" charset="-122"/>
                <a:sym typeface="Futura Bk BT" pitchFamily="2" charset="0"/>
              </a:endParaRPr>
            </a:p>
          </p:txBody>
        </p:sp>
        <p:grpSp>
          <p:nvGrpSpPr>
            <p:cNvPr id="7192" name="组合 7182"/>
            <p:cNvGrpSpPr/>
            <p:nvPr/>
          </p:nvGrpSpPr>
          <p:grpSpPr>
            <a:xfrm>
              <a:off x="0" y="0"/>
              <a:ext cx="1068" cy="1068"/>
              <a:chOff x="0" y="0"/>
              <a:chExt cx="1068" cy="1068"/>
            </a:xfrm>
          </p:grpSpPr>
          <p:sp>
            <p:nvSpPr>
              <p:cNvPr id="7193" name="椭圆 2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7194" name="椭圆 28"/>
              <p:cNvSpPr/>
              <p:nvPr/>
            </p:nvSpPr>
            <p:spPr>
              <a:xfrm>
                <a:off x="772" y="743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7195" name="图片 7185" descr="cloud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" y="176"/>
                <a:ext cx="732" cy="73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7177" name="组合 7192"/>
          <p:cNvGrpSpPr/>
          <p:nvPr/>
        </p:nvGrpSpPr>
        <p:grpSpPr>
          <a:xfrm>
            <a:off x="5768141" y="3467815"/>
            <a:ext cx="2652023" cy="508397"/>
            <a:chOff x="0" y="0"/>
            <a:chExt cx="5568" cy="1068"/>
          </a:xfrm>
        </p:grpSpPr>
        <p:grpSp>
          <p:nvGrpSpPr>
            <p:cNvPr id="7181" name="组合 7193"/>
            <p:cNvGrpSpPr/>
            <p:nvPr/>
          </p:nvGrpSpPr>
          <p:grpSpPr>
            <a:xfrm>
              <a:off x="0" y="0"/>
              <a:ext cx="1068" cy="1068"/>
              <a:chOff x="0" y="0"/>
              <a:chExt cx="1068" cy="1068"/>
            </a:xfrm>
          </p:grpSpPr>
          <p:sp>
            <p:nvSpPr>
              <p:cNvPr id="7183" name="椭圆 11"/>
              <p:cNvSpPr/>
              <p:nvPr/>
            </p:nvSpPr>
            <p:spPr>
              <a:xfrm>
                <a:off x="0" y="0"/>
                <a:ext cx="1069" cy="1069"/>
              </a:xfrm>
              <a:prstGeom prst="ellipse">
                <a:avLst/>
              </a:prstGeom>
              <a:solidFill>
                <a:srgbClr val="48A2A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7184" name="椭圆 29"/>
              <p:cNvSpPr/>
              <p:nvPr/>
            </p:nvSpPr>
            <p:spPr>
              <a:xfrm>
                <a:off x="769" y="757"/>
                <a:ext cx="264" cy="264"/>
              </a:xfrm>
              <a:prstGeom prst="ellipse">
                <a:avLst/>
              </a:prstGeom>
              <a:solidFill>
                <a:srgbClr val="6C92C0">
                  <a:alpha val="69019"/>
                </a:srgbClr>
              </a:solidFill>
              <a:ln w="12700">
                <a:noFill/>
              </a:ln>
            </p:spPr>
            <p:txBody>
              <a:bodyPr anchor="ctr"/>
              <a:p>
                <a:pPr lvl="0" algn="ctr">
                  <a:buClr>
                    <a:srgbClr val="000000"/>
                  </a:buClr>
                </a:pPr>
                <a:endParaRPr lang="zh-CN" altLang="en-US" sz="135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endParaRPr>
              </a:p>
            </p:txBody>
          </p:sp>
          <p:pic>
            <p:nvPicPr>
              <p:cNvPr id="7185" name="图片 7196" descr="easy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" y="189"/>
                <a:ext cx="708" cy="70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7182" name="文本框 16"/>
            <p:cNvSpPr/>
            <p:nvPr/>
          </p:nvSpPr>
          <p:spPr>
            <a:xfrm>
              <a:off x="1154" y="206"/>
              <a:ext cx="4414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1350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Web</a:t>
              </a:r>
              <a:r>
                <a:rPr lang="zh-CN" altLang="en-US" sz="1350" dirty="0">
                  <a:solidFill>
                    <a:srgbClr val="39817B"/>
                  </a:solidFill>
                  <a:latin typeface="微软雅黑" panose="020B0503020204020204" charset="-122"/>
                  <a:ea typeface="微软雅黑" panose="020B0503020204020204" charset="-122"/>
                  <a:sym typeface="Futura Bk BT" pitchFamily="2" charset="0"/>
                </a:rPr>
                <a:t>开发模式，上手简单</a:t>
              </a:r>
              <a:endParaRPr lang="zh-CN" altLang="en-US" sz="1350" dirty="0">
                <a:solidFill>
                  <a:srgbClr val="39817B"/>
                </a:solidFill>
                <a:latin typeface="微软雅黑" panose="020B0503020204020204" charset="-122"/>
                <a:ea typeface="微软雅黑" panose="020B0503020204020204" charset="-122"/>
                <a:sym typeface="Futura Bk B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文本框 12"/>
          <p:cNvSpPr/>
          <p:nvPr/>
        </p:nvSpPr>
        <p:spPr>
          <a:xfrm>
            <a:off x="597694" y="5310188"/>
            <a:ext cx="3353991" cy="22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900" dirty="0">
              <a:solidFill>
                <a:schemeClr val="bg1"/>
              </a:solidFill>
              <a:latin typeface="等线" panose="02010600030101010101" charset="-122"/>
              <a:ea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9229" name="椭圆 16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230" name="椭圆 17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231" name="矩形 19"/>
          <p:cNvSpPr/>
          <p:nvPr/>
        </p:nvSpPr>
        <p:spPr>
          <a:xfrm>
            <a:off x="1008460" y="431006"/>
            <a:ext cx="14020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封闭内测</a:t>
            </a:r>
            <a:endParaRPr lang="en-US" altLang="zh-CN" sz="2400" b="1" dirty="0">
              <a:solidFill>
                <a:srgbClr val="3F3F3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9232" name="矩形 20"/>
          <p:cNvSpPr/>
          <p:nvPr/>
        </p:nvSpPr>
        <p:spPr>
          <a:xfrm>
            <a:off x="1008460" y="669131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87266" y="1858328"/>
            <a:ext cx="4303871" cy="3833813"/>
            <a:chOff x="2073" y="2102"/>
            <a:chExt cx="9037" cy="8050"/>
          </a:xfrm>
        </p:grpSpPr>
        <p:pic>
          <p:nvPicPr>
            <p:cNvPr id="5" name="图片 4" descr="webplus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3" y="2102"/>
              <a:ext cx="4519" cy="8051"/>
            </a:xfrm>
            <a:prstGeom prst="rect">
              <a:avLst/>
            </a:prstGeom>
          </p:spPr>
        </p:pic>
        <p:pic>
          <p:nvPicPr>
            <p:cNvPr id="6" name="图片 5" descr="webplus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" y="2102"/>
              <a:ext cx="4519" cy="805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06" y="1514475"/>
            <a:ext cx="3429000" cy="4000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8"/>
          <p:cNvSpPr/>
          <p:nvPr/>
        </p:nvSpPr>
        <p:spPr>
          <a:xfrm>
            <a:off x="6559154" y="2827735"/>
            <a:ext cx="1999059" cy="219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3F3F3F"/>
              </a:solidFill>
              <a:latin typeface="Calibri Light" panose="020F0302020204030204" charset="0"/>
              <a:ea typeface="Adobe 仿宋 Std R" charset="-122"/>
              <a:sym typeface="Calibri Light" panose="020F0302020204030204" charset="0"/>
            </a:endParaRPr>
          </a:p>
        </p:txBody>
      </p:sp>
      <p:sp>
        <p:nvSpPr>
          <p:cNvPr id="10242" name="椭圆 32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3" name="椭圆 33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矩形 34"/>
          <p:cNvSpPr/>
          <p:nvPr/>
        </p:nvSpPr>
        <p:spPr>
          <a:xfrm>
            <a:off x="1008460" y="431006"/>
            <a:ext cx="17068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小程序架构</a:t>
            </a:r>
            <a:endParaRPr lang="zh-CN" altLang="en-US" sz="2400" b="1" dirty="0">
              <a:solidFill>
                <a:srgbClr val="3F3F3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0245" name="矩形 35"/>
          <p:cNvSpPr/>
          <p:nvPr/>
        </p:nvSpPr>
        <p:spPr>
          <a:xfrm>
            <a:off x="997744" y="67865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10246" name="图片 8198" descr="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460" y="1957150"/>
            <a:ext cx="6323409" cy="358973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椭圆 32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290" name="椭圆 33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291" name="矩形 34"/>
          <p:cNvSpPr/>
          <p:nvPr/>
        </p:nvSpPr>
        <p:spPr>
          <a:xfrm>
            <a:off x="1008460" y="431006"/>
            <a:ext cx="17068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优势与限制</a:t>
            </a:r>
            <a:endParaRPr lang="zh-CN" altLang="en-US" sz="2400" b="1" dirty="0">
              <a:solidFill>
                <a:srgbClr val="3F3F3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2292" name="矩形 35"/>
          <p:cNvSpPr/>
          <p:nvPr/>
        </p:nvSpPr>
        <p:spPr>
          <a:xfrm>
            <a:off x="997744" y="67865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293" name="椭圆 32"/>
          <p:cNvSpPr/>
          <p:nvPr/>
        </p:nvSpPr>
        <p:spPr>
          <a:xfrm>
            <a:off x="3590925" y="1037035"/>
            <a:ext cx="1078706" cy="1079897"/>
          </a:xfrm>
          <a:prstGeom prst="ellipse">
            <a:avLst/>
          </a:prstGeom>
          <a:solidFill>
            <a:srgbClr val="48A2A0">
              <a:alpha val="69019"/>
            </a:srgbClr>
          </a:solidFill>
          <a:ln w="12700">
            <a:noFill/>
          </a:ln>
        </p:spPr>
        <p:txBody>
          <a:bodyPr lIns="67627" tIns="35242" rIns="67627" bIns="35242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优势</a:t>
            </a:r>
            <a:endParaRPr lang="zh-CN" altLang="en-US" sz="2400" b="1" dirty="0">
              <a:solidFill>
                <a:srgbClr val="FFFFF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2294" name="椭圆 32"/>
          <p:cNvSpPr/>
          <p:nvPr/>
        </p:nvSpPr>
        <p:spPr>
          <a:xfrm>
            <a:off x="4418171" y="1038066"/>
            <a:ext cx="1078706" cy="1078706"/>
          </a:xfrm>
          <a:prstGeom prst="ellipse">
            <a:avLst/>
          </a:prstGeom>
          <a:solidFill>
            <a:srgbClr val="6C92C0">
              <a:alpha val="69019"/>
            </a:srgbClr>
          </a:solidFill>
          <a:ln w="12700">
            <a:noFill/>
          </a:ln>
        </p:spPr>
        <p:txBody>
          <a:bodyPr lIns="67627" tIns="35242" rIns="67627" bIns="35242" anchor="ctr"/>
          <a:lstStyle/>
          <a:p>
            <a:pPr lvl="0" algn="ctr">
              <a:buClr>
                <a:srgbClr val="000000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限制</a:t>
            </a:r>
            <a:endParaRPr lang="zh-CN" altLang="en-US" sz="2400" b="1" dirty="0">
              <a:solidFill>
                <a:srgbClr val="FFFFFF"/>
              </a:solidFill>
              <a:latin typeface="等线" panose="02010600030101010101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2295" name="矩形 2"/>
          <p:cNvSpPr/>
          <p:nvPr/>
        </p:nvSpPr>
        <p:spPr>
          <a:xfrm>
            <a:off x="478790" y="2009140"/>
            <a:ext cx="3354070" cy="4049395"/>
          </a:xfrm>
          <a:prstGeom prst="rect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lIns="67627" tIns="35242" rIns="67627" bIns="35242" anchor="ctr"/>
          <a:lstStyle/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o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视图操作基于数据绑定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支持模块化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丰富的内置组件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登录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api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code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默认使用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https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优秀的系统调用能力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o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样式支持自适应单位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rpx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12296" name="矩形 2"/>
          <p:cNvSpPr/>
          <p:nvPr/>
        </p:nvSpPr>
        <p:spPr>
          <a:xfrm>
            <a:off x="5249545" y="2009775"/>
            <a:ext cx="3373120" cy="4048760"/>
          </a:xfrm>
          <a:prstGeom prst="rect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lIns="67627" tIns="35242" rIns="67627" bIns="35242" anchor="ctr"/>
          <a:lstStyle/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无法动态创建视图节点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en-US" altLang="zh-CN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不支持组件化开发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不支持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NPM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包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页面最多只能打开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层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个并发网络请求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http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特性不完善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     o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无法外跳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  <a:p>
            <a:pPr lvl="0">
              <a:buClr>
                <a:srgbClr val="000000"/>
              </a:buClr>
            </a:pP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椭圆 32"/>
          <p:cNvSpPr/>
          <p:nvPr/>
        </p:nvSpPr>
        <p:spPr>
          <a:xfrm>
            <a:off x="-917971" y="-913209"/>
            <a:ext cx="1838325" cy="1839515"/>
          </a:xfrm>
          <a:prstGeom prst="ellipse">
            <a:avLst/>
          </a:prstGeom>
          <a:solidFill>
            <a:srgbClr val="39817B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290" name="椭圆 33"/>
          <p:cNvSpPr/>
          <p:nvPr/>
        </p:nvSpPr>
        <p:spPr>
          <a:xfrm>
            <a:off x="326231" y="330994"/>
            <a:ext cx="594122" cy="594122"/>
          </a:xfrm>
          <a:prstGeom prst="ellipse">
            <a:avLst/>
          </a:prstGeom>
          <a:solidFill>
            <a:srgbClr val="416B97">
              <a:alpha val="69000"/>
            </a:srgbClr>
          </a:solidFill>
          <a:ln w="12700">
            <a:noFill/>
          </a:ln>
        </p:spPr>
        <p:txBody>
          <a:bodyPr anchor="ctr"/>
          <a:lstStyle/>
          <a:p>
            <a:pPr lvl="0" algn="ctr">
              <a:buClr>
                <a:srgbClr val="000000"/>
              </a:buClr>
            </a:pPr>
            <a:endParaRPr lang="zh-CN" altLang="en-US" sz="135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291" name="矩形 34"/>
          <p:cNvSpPr/>
          <p:nvPr/>
        </p:nvSpPr>
        <p:spPr>
          <a:xfrm>
            <a:off x="1008460" y="431006"/>
            <a:ext cx="201168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400" b="1" dirty="0">
                <a:solidFill>
                  <a:srgbClr val="3F3F3F"/>
                </a:solidFill>
                <a:latin typeface="等线" panose="02010600030101010101" charset="-122"/>
                <a:ea typeface="微软雅黑" panose="020B0503020204020204" charset="-122"/>
                <a:sym typeface="等线" panose="02010600030101010101" charset="-122"/>
              </a:rPr>
              <a:t>主流框架特性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矩形 35"/>
          <p:cNvSpPr/>
          <p:nvPr/>
        </p:nvSpPr>
        <p:spPr>
          <a:xfrm>
            <a:off x="997744" y="678656"/>
            <a:ext cx="309880" cy="217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</a:pPr>
            <a:endParaRPr lang="zh-CN" altLang="en-US" sz="825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2277745"/>
            <a:ext cx="9152255" cy="2710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356360" y="1715770"/>
            <a:ext cx="1243965" cy="39535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自定义</PresentationFormat>
  <Paragraphs>509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等线 Light</vt:lpstr>
      <vt:lpstr>等线</vt:lpstr>
      <vt:lpstr>微软雅黑</vt:lpstr>
      <vt:lpstr>Gotham Rounded Medium</vt:lpstr>
      <vt:lpstr>Futura Bk BT</vt:lpstr>
      <vt:lpstr>Calibri Light</vt:lpstr>
      <vt:lpstr>Adobe 仿宋 Std R</vt:lpstr>
      <vt:lpstr>Segoe Print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changong</cp:lastModifiedBy>
  <cp:revision>80</cp:revision>
  <dcterms:created xsi:type="dcterms:W3CDTF">2016-01-19T00:46:00Z</dcterms:created>
  <dcterms:modified xsi:type="dcterms:W3CDTF">2017-06-23T09:22:16Z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