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261" r:id="rId5"/>
    <p:sldId id="313" r:id="rId6"/>
    <p:sldId id="329" r:id="rId7"/>
    <p:sldId id="331" r:id="rId8"/>
    <p:sldId id="333" r:id="rId9"/>
    <p:sldId id="332" r:id="rId10"/>
    <p:sldId id="339" r:id="rId11"/>
    <p:sldId id="338" r:id="rId12"/>
    <p:sldId id="282" r:id="rId13"/>
  </p:sldIdLst>
  <p:sldSz cx="12192000" cy="6858000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82A3"/>
    <a:srgbClr val="000000"/>
    <a:srgbClr val="227577"/>
    <a:srgbClr val="6D6D6D"/>
    <a:srgbClr val="5D6063"/>
    <a:srgbClr val="6C6F7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2" autoAdjust="0"/>
    <p:restoredTop sz="91244" autoAdjust="0"/>
  </p:normalViewPr>
  <p:slideViewPr>
    <p:cSldViewPr snapToGrid="0">
      <p:cViewPr varScale="1">
        <p:scale>
          <a:sx n="101" d="100"/>
          <a:sy n="101" d="100"/>
        </p:scale>
        <p:origin x="126" y="1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52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AF574-9E5E-4479-A694-7B0504769A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模板来自于 </a:t>
            </a:r>
            <a:r>
              <a:rPr lang="en-US" altLang="zh-CN" dirty="0"/>
              <a:t>http://docer.mysoeasy.com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1218565" rtl="0" eaLnBrk="1" latinLnBrk="0" hangingPunct="1">
      <a:buFont typeface="Arial" panose="020B0604020202020204" pitchFamily="34" charset="0"/>
      <a:buNone/>
      <a:defRPr sz="1865" kern="1200" baseline="0">
        <a:solidFill>
          <a:srgbClr val="FF0000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pn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amisis\Desktop\崔老师的PPT\bghome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19" cy="6859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:\TDDOWNLOAD\win8风格图标\PNG\Communications\Blue\MB_0018_note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240" y="2353363"/>
            <a:ext cx="920512" cy="92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:\Users\iamisis\Desktop\MetroStation_2.0_XiaZaiBa\metrostation_by_yankoa-d312tty\PNG\Others\Blue\MB_0001_pi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44" y="2332726"/>
            <a:ext cx="933208" cy="931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C:\Users\iamisis\Desktop\MetroStation_2.0_XiaZaiBa\metrostation_by_yankoa-d312tty\PNG\Network\Blue\MB_0036_searc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452" y="2353363"/>
            <a:ext cx="917337" cy="911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:\Users\iamisis\Desktop\MetroStation_2.0_XiaZaiBa\metrostation_by_yankoa-d312tty\PNG\Suites\Blue\MB_0029_program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790" y="2332726"/>
            <a:ext cx="931621" cy="931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C:\Users\iamisis\Desktop\MetroStation_2.0_XiaZaiBa\metrostation_by_yankoa-d312tty\PNG\Media\Blue\MB_0018_view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11" y="2332726"/>
            <a:ext cx="931621" cy="931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:\Users\iamisis\Desktop\MetroStation_2.0_XiaZaiBa\metrostation_by_yankoa-d312tty\PNG\Navigation\blue\MB_0014_world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032" y="2343838"/>
            <a:ext cx="933208" cy="931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PPECLOGO-eff-0-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240" y="4548195"/>
            <a:ext cx="834809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PPECLOGO-eff-0-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269" y="4522796"/>
            <a:ext cx="772913" cy="47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 descr="PPECLOGO-eff-0-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174" y="5105409"/>
            <a:ext cx="412644" cy="249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 descr="PPECLOGO-eff-0-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756" y="4559308"/>
            <a:ext cx="315832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7" descr="PPECLOGO-eff-0-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686" y="5146685"/>
            <a:ext cx="155535" cy="9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" descr="PPECLOGO-eff-0-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184" y="4351345"/>
            <a:ext cx="772913" cy="47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9" descr="PPECLOGO-eff-5-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096" y="4749808"/>
            <a:ext cx="1163337" cy="708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0" descr="PPECLOGO-eff-5-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364" y="4868871"/>
            <a:ext cx="1444251" cy="90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1" descr="PPECLOGO-eff-5-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269" y="4446596"/>
            <a:ext cx="879248" cy="536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2" descr="PPECLOGO-eff-0-1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315" y="5013333"/>
            <a:ext cx="411056" cy="2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3" descr="PPECLOGO-eff-0-1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315" y="4219582"/>
            <a:ext cx="411056" cy="2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4" descr="PPECLOGO-eff2-1-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650" y="4508508"/>
            <a:ext cx="1336329" cy="900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5" descr="PPECLOGO-eff2-1-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272" y="4459295"/>
            <a:ext cx="344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6" descr="PPECLOGO-eff2-1-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223" y="4824421"/>
            <a:ext cx="55389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7" descr="PPECLOGO-eff2-1-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228" y="4562482"/>
            <a:ext cx="284089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8" descr="PPECLOGO-eff2-1-3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172" y="4900622"/>
            <a:ext cx="22219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1204" y="4413606"/>
            <a:ext cx="7892595" cy="893764"/>
          </a:xfrm>
        </p:spPr>
        <p:txBody>
          <a:bodyPr/>
          <a:lstStyle>
            <a:lvl1pPr algn="l"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47604" y="5378342"/>
            <a:ext cx="7899109" cy="530225"/>
          </a:xfrm>
        </p:spPr>
        <p:txBody>
          <a:bodyPr/>
          <a:lstStyle>
            <a:lvl1pPr marL="0" indent="0" algn="l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 smtClean="0"/>
            </a:lvl1pPr>
          </a:lstStyle>
          <a:p>
            <a:pPr>
              <a:defRPr/>
            </a:pPr>
            <a:fld id="{87E4BE33-EC1D-4BDB-8015-45DF6AF7B3D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19" cy="6858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61449" y="439618"/>
            <a:ext cx="11669120" cy="56693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tx1"/>
                </a:solidFill>
              </a:defRPr>
            </a:lvl1pPr>
            <a:lvl2pPr>
              <a:defRPr sz="2000" baseline="0"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amisis\Desktop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19" cy="6858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25606" y="2767267"/>
            <a:ext cx="5961609" cy="9443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25605" y="3784618"/>
            <a:ext cx="7314075" cy="148522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0965" indent="0">
              <a:buNone/>
              <a:defRPr sz="1600"/>
            </a:lvl4pPr>
            <a:lvl5pPr marL="1828165" indent="0">
              <a:buNone/>
              <a:defRPr sz="1600"/>
            </a:lvl5pPr>
            <a:lvl6pPr marL="2285365" indent="0">
              <a:buNone/>
              <a:defRPr sz="1600"/>
            </a:lvl6pPr>
            <a:lvl7pPr marL="2742565" indent="0">
              <a:buNone/>
              <a:defRPr sz="1600"/>
            </a:lvl7pPr>
            <a:lvl8pPr marL="3199765" indent="0">
              <a:buNone/>
              <a:defRPr sz="1600"/>
            </a:lvl8pPr>
            <a:lvl9pPr marL="365633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313" y="1347121"/>
            <a:ext cx="5279107" cy="4500007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1800">
                <a:solidFill>
                  <a:srgbClr val="227577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>
              <a:defRPr>
                <a:solidFill>
                  <a:schemeClr val="tx1"/>
                </a:solidFill>
              </a:defRPr>
            </a:lvl6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14337" y="1347121"/>
            <a:ext cx="5284111" cy="4500007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1800">
                <a:solidFill>
                  <a:srgbClr val="227577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>
              <a:defRPr>
                <a:solidFill>
                  <a:schemeClr val="tx1"/>
                </a:solidFill>
              </a:defRPr>
            </a:lvl6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01" y="259201"/>
            <a:ext cx="10972816" cy="57600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6401" y="1392408"/>
            <a:ext cx="5158040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401" y="2336637"/>
            <a:ext cx="5158040" cy="368459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5785" y="1392408"/>
            <a:ext cx="5183433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15785" y="2336637"/>
            <a:ext cx="5183433" cy="368459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19" cy="6858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04805" y="2718004"/>
            <a:ext cx="5662808" cy="1432802"/>
          </a:xfrm>
        </p:spPr>
        <p:txBody>
          <a:bodyPr>
            <a:normAutofit/>
          </a:bodyPr>
          <a:lstStyle>
            <a:lvl1pPr algn="ctr">
              <a:defRPr sz="88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6" name="圆角矩形 13"/>
          <p:cNvSpPr>
            <a:spLocks noChangeArrowheads="1"/>
          </p:cNvSpPr>
          <p:nvPr userDrawn="1"/>
        </p:nvSpPr>
        <p:spPr bwMode="auto">
          <a:xfrm>
            <a:off x="3823299" y="3968616"/>
            <a:ext cx="4572403" cy="369793"/>
          </a:xfrm>
          <a:prstGeom prst="roundRect">
            <a:avLst>
              <a:gd name="adj" fmla="val 50000"/>
            </a:avLst>
          </a:prstGeom>
          <a:solidFill>
            <a:schemeClr val="accent2">
              <a:alpha val="98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normAutofit fontScale="60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/>
            <a:endParaRPr lang="en-US" sz="200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iamisis\Desktop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19" cy="6858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19" cy="6858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715176"/>
            <a:ext cx="4165207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9" y="715176"/>
            <a:ext cx="6170409" cy="54036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315378"/>
            <a:ext cx="4165207" cy="381159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19" cy="6858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95738" y="195943"/>
            <a:ext cx="1102708" cy="6062354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443" y="195943"/>
            <a:ext cx="9661008" cy="6062354"/>
          </a:xfrm>
        </p:spPr>
        <p:txBody>
          <a:bodyPr vert="eaVert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1pPr>
            <a:lvl2pPr marL="356870" indent="-285750">
              <a:buFont typeface="Arial" panose="020B0604020202020204" pitchFamily="34" charset="0"/>
              <a:buChar char="•"/>
              <a:defRPr sz="2000"/>
            </a:lvl2pPr>
            <a:lvl3pPr marL="72009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000"/>
            </a:lvl3pPr>
            <a:lvl4pPr marL="108013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/>
            </a:lvl4pPr>
            <a:lvl5pPr marL="14401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/>
            </a:lvl5pPr>
            <a:lvl6pPr marL="180022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amisis\Desktop\00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19" cy="6858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214260" y="260351"/>
            <a:ext cx="4355999" cy="5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625314" y="1125539"/>
            <a:ext cx="10973133" cy="4895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43" y="6245234"/>
            <a:ext cx="2845651" cy="476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aseline="0" smtClean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110" y="6245234"/>
            <a:ext cx="3859801" cy="476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aseline="0" smtClean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928" y="6245234"/>
            <a:ext cx="2845649" cy="476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aseline="0" smtClean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1032" name="直接连接符 10"/>
          <p:cNvSpPr>
            <a:spLocks noChangeShapeType="1"/>
          </p:cNvSpPr>
          <p:nvPr/>
        </p:nvSpPr>
        <p:spPr bwMode="auto">
          <a:xfrm flipH="1">
            <a:off x="214259" y="842492"/>
            <a:ext cx="4356000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2" y="804393"/>
            <a:ext cx="215844" cy="714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 sz="1800" baseline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kern="1200" baseline="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0965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165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5687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8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720090" indent="-2286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2286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2286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indent="-228600" algn="l" defTabSz="913765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1.xml"/><Relationship Id="rId2" Type="http://schemas.openxmlformats.org/officeDocument/2006/relationships/image" Target="../media/image26.png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1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.bin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20.xml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.bin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23.xml"/><Relationship Id="rId4" Type="http://schemas.openxmlformats.org/officeDocument/2006/relationships/image" Target="../media/image24.wmf"/><Relationship Id="rId3" Type="http://schemas.openxmlformats.org/officeDocument/2006/relationships/oleObject" Target="../embeddings/oleObject3.bin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26.xml"/><Relationship Id="rId4" Type="http://schemas.openxmlformats.org/officeDocument/2006/relationships/image" Target="../media/image25.wmf"/><Relationship Id="rId3" Type="http://schemas.openxmlformats.org/officeDocument/2006/relationships/oleObject" Target="../embeddings/oleObject4.bin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altLang="zh-CN" dirty="0">
                <a:latin typeface="+mj-lt"/>
                <a:ea typeface="+mj-ea"/>
              </a:rPr>
              <a:t>MLT非线性</a:t>
            </a:r>
            <a:r>
              <a:rPr lang="zh-CN" altLang="zh-CN" dirty="0">
                <a:latin typeface="+mj-lt"/>
                <a:ea typeface="+mj-ea"/>
              </a:rPr>
              <a:t>编辑</a:t>
            </a:r>
            <a:r>
              <a:rPr altLang="zh-CN" dirty="0">
                <a:latin typeface="+mj-lt"/>
                <a:ea typeface="+mj-ea"/>
              </a:rPr>
              <a:t>视频框架简介</a:t>
            </a:r>
            <a:endParaRPr altLang="zh-CN" dirty="0">
              <a:latin typeface="+mj-lt"/>
              <a:ea typeface="+mj-ea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97500"/>
          </a:bodyPr>
          <a:lstStyle/>
          <a:p>
            <a:pPr algn="ctr"/>
            <a:endParaRPr lang="zh-CN" dirty="0">
              <a:latin typeface="+mn-lt"/>
              <a:ea typeface="+mn-ea"/>
            </a:endParaRPr>
          </a:p>
          <a:p>
            <a:pPr algn="ctr"/>
            <a:endParaRPr lang="zh-CN" dirty="0">
              <a:latin typeface="+mn-lt"/>
              <a:ea typeface="+mn-ea"/>
            </a:endParaRPr>
          </a:p>
          <a:p>
            <a:pPr algn="ctr"/>
            <a:endParaRPr lang="zh-CN" dirty="0">
              <a:latin typeface="+mn-lt"/>
              <a:ea typeface="+mn-ea"/>
            </a:endParaRPr>
          </a:p>
          <a:p>
            <a:pPr algn="ctr"/>
            <a:endParaRPr lang="zh-CN" dirty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文本框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5915" y="4185920"/>
            <a:ext cx="4317365" cy="1433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/>
            <a:r>
              <a:rPr lang="zh-CN" altLang="en-US" sz="8795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THANKS</a:t>
            </a:r>
            <a:endParaRPr lang="zh-CN" altLang="en-US" sz="8795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图片 1" descr="TIM图片201911181104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190" y="598805"/>
            <a:ext cx="5314950" cy="53149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92985" y="280036"/>
            <a:ext cx="8229850" cy="576264"/>
          </a:xfrm>
          <a:noFill/>
        </p:spPr>
        <p:txBody>
          <a:bodyPr>
            <a:normAutofit/>
          </a:bodyPr>
          <a:lstStyle/>
          <a:p>
            <a:r>
              <a:rPr dirty="0">
                <a:latin typeface="+mj-lt"/>
                <a:ea typeface="+mj-ea"/>
              </a:rPr>
              <a:t>MLT简介</a:t>
            </a:r>
            <a:endParaRPr dirty="0">
              <a:latin typeface="+mj-lt"/>
              <a:ea typeface="+mj-ea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50000"/>
              </a:lnSpc>
            </a:pPr>
            <a:r>
              <a:rPr lang="en-US" altLang="zh-CN" dirty="0">
                <a:latin typeface="+mn-lt"/>
                <a:ea typeface="+mn-ea"/>
              </a:rPr>
              <a:t>MLT是一个开源的多媒体框架,</a:t>
            </a:r>
            <a:r>
              <a:rPr lang="zh-CN" altLang="zh-CN" dirty="0">
                <a:latin typeface="+mn-lt"/>
                <a:ea typeface="+mn-ea"/>
              </a:rPr>
              <a:t>主要用来做音视频编辑</a:t>
            </a:r>
            <a:endParaRPr lang="zh-CN" altLang="zh-CN" dirty="0">
              <a:latin typeface="+mn-lt"/>
              <a:ea typeface="+mn-ea"/>
            </a:endParaRPr>
          </a:p>
          <a:p>
            <a:pPr latinLnBrk="0">
              <a:lnSpc>
                <a:spcPct val="150000"/>
              </a:lnSpc>
            </a:pPr>
            <a:r>
              <a:rPr lang="zh-CN" altLang="zh-CN" dirty="0">
                <a:latin typeface="+mn-lt"/>
                <a:ea typeface="+mn-ea"/>
              </a:rPr>
              <a:t>集成了包括</a:t>
            </a:r>
            <a:r>
              <a:rPr lang="en-US" altLang="zh-CN" dirty="0">
                <a:latin typeface="+mn-lt"/>
                <a:ea typeface="+mn-ea"/>
              </a:rPr>
              <a:t>:</a:t>
            </a:r>
            <a:endParaRPr lang="en-US" altLang="zh-CN" dirty="0">
              <a:latin typeface="+mn-lt"/>
              <a:ea typeface="+mn-ea"/>
            </a:endParaRPr>
          </a:p>
          <a:p>
            <a:pPr latinLnBrk="0">
              <a:lnSpc>
                <a:spcPct val="150000"/>
              </a:lnSpc>
            </a:pPr>
            <a:r>
              <a:rPr lang="en-US" altLang="zh-CN" dirty="0">
                <a:latin typeface="+mn-lt"/>
                <a:ea typeface="+mn-ea"/>
              </a:rPr>
              <a:t>1.FFmpeg用于音频/视频解码和编码</a:t>
            </a:r>
            <a:endParaRPr lang="en-US" altLang="zh-CN" dirty="0">
              <a:latin typeface="+mn-lt"/>
              <a:ea typeface="+mn-ea"/>
            </a:endParaRPr>
          </a:p>
          <a:p>
            <a:pPr latinLnBrk="0">
              <a:lnSpc>
                <a:spcPct val="150000"/>
              </a:lnSpc>
            </a:pPr>
            <a:r>
              <a:rPr lang="en-US" altLang="zh-CN" dirty="0">
                <a:latin typeface="+mn-lt"/>
                <a:ea typeface="+mn-ea"/>
              </a:rPr>
              <a:t>2.WebVfx用于基于HTML5的图形/动画生成</a:t>
            </a:r>
            <a:endParaRPr lang="en-US" altLang="zh-CN" dirty="0">
              <a:latin typeface="+mn-lt"/>
              <a:ea typeface="+mn-ea"/>
            </a:endParaRPr>
          </a:p>
          <a:p>
            <a:pPr latinLnBrk="0">
              <a:lnSpc>
                <a:spcPct val="150000"/>
              </a:lnSpc>
            </a:pPr>
            <a:r>
              <a:rPr lang="en-US" altLang="zh-CN" dirty="0">
                <a:latin typeface="+mn-lt"/>
                <a:ea typeface="+mn-ea"/>
              </a:rPr>
              <a:t>3.GTK +和Qt用于图像加载和文本呈现</a:t>
            </a:r>
            <a:endParaRPr lang="en-US" altLang="zh-CN" dirty="0">
              <a:latin typeface="+mn-lt"/>
              <a:ea typeface="+mn-ea"/>
            </a:endParaRPr>
          </a:p>
          <a:p>
            <a:pPr latinLnBrk="0">
              <a:lnSpc>
                <a:spcPct val="150000"/>
              </a:lnSpc>
            </a:pPr>
            <a:r>
              <a:rPr lang="en-US" altLang="zh-CN" dirty="0">
                <a:latin typeface="+mn-lt"/>
                <a:ea typeface="+mn-ea"/>
              </a:rPr>
              <a:t>4.frei0r视频插件(</a:t>
            </a:r>
            <a:r>
              <a:rPr lang="zh-CN" altLang="zh-CN" dirty="0">
                <a:latin typeface="+mn-lt"/>
                <a:ea typeface="+mn-ea"/>
              </a:rPr>
              <a:t>各种特效</a:t>
            </a:r>
            <a:r>
              <a:rPr lang="en-US" altLang="zh-CN" dirty="0">
                <a:latin typeface="+mn-lt"/>
                <a:ea typeface="+mn-ea"/>
              </a:rPr>
              <a:t>)</a:t>
            </a:r>
            <a:endParaRPr lang="en-US" altLang="zh-CN" dirty="0">
              <a:latin typeface="+mn-lt"/>
              <a:ea typeface="+mn-ea"/>
            </a:endParaRPr>
          </a:p>
          <a:p>
            <a:pPr latinLnBrk="0">
              <a:lnSpc>
                <a:spcPct val="150000"/>
              </a:lnSpc>
            </a:pPr>
            <a:r>
              <a:rPr lang="en-US" altLang="zh-CN" dirty="0">
                <a:latin typeface="+mn-lt"/>
                <a:ea typeface="+mn-ea"/>
              </a:rPr>
              <a:t>5.SDL用于桌面音频/视频输出...</a:t>
            </a:r>
            <a:endParaRPr lang="en-US" altLang="zh-CN" dirty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 </a:t>
            </a:r>
            <a:r>
              <a:rPr lang="zh-CN" altLang="en-US" dirty="0">
                <a:latin typeface="+mj-lt"/>
                <a:ea typeface="+mj-ea"/>
              </a:rPr>
              <a:t>使用</a:t>
            </a:r>
            <a:r>
              <a:rPr lang="en-US" altLang="zh-CN" dirty="0">
                <a:latin typeface="+mj-lt"/>
                <a:ea typeface="+mj-ea"/>
              </a:rPr>
              <a:t>MLT</a:t>
            </a:r>
            <a:r>
              <a:rPr lang="zh-CN" altLang="zh-CN" dirty="0">
                <a:latin typeface="+mj-lt"/>
                <a:ea typeface="+mj-ea"/>
              </a:rPr>
              <a:t>框架的产品</a:t>
            </a:r>
            <a:endParaRPr lang="zh-CN" altLang="zh-CN" dirty="0">
              <a:latin typeface="+mj-lt"/>
              <a:ea typeface="+mj-ea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877060" y="1006475"/>
            <a:ext cx="8540750" cy="5226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1.ShotCut (</a:t>
            </a:r>
            <a:r>
              <a:rPr lang="zh-CN" altLang="zh-CN" dirty="0">
                <a:latin typeface="+mn-lt"/>
                <a:ea typeface="+mn-ea"/>
              </a:rPr>
              <a:t>开源代码</a:t>
            </a:r>
            <a:r>
              <a:rPr lang="en-US" altLang="zh-CN" dirty="0">
                <a:latin typeface="+mn-lt"/>
                <a:ea typeface="+mn-ea"/>
              </a:rPr>
              <a:t>,</a:t>
            </a:r>
            <a:r>
              <a:rPr lang="zh-CN" altLang="zh-CN" dirty="0">
                <a:latin typeface="+mn-lt"/>
                <a:ea typeface="+mn-ea"/>
              </a:rPr>
              <a:t>调研过程中实践调试学习的工程）</a:t>
            </a:r>
            <a:endParaRPr lang="en-US" altLang="zh-CN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https://github.com/mltframework/shotcut</a:t>
            </a:r>
            <a:endParaRPr lang="en-US" altLang="zh-CN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2.360</a:t>
            </a:r>
            <a:r>
              <a:rPr lang="zh-CN" altLang="zh-CN" dirty="0">
                <a:latin typeface="+mn-lt"/>
                <a:ea typeface="+mn-ea"/>
              </a:rPr>
              <a:t>的快剪辑</a:t>
            </a:r>
            <a:endParaRPr lang="en-US" altLang="zh-CN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3.MiniToolMoiveMaker...</a:t>
            </a:r>
            <a:endParaRPr lang="en-US" altLang="zh-CN" dirty="0">
              <a:latin typeface="+mn-lt"/>
              <a:ea typeface="+mn-ea"/>
            </a:endParaRPr>
          </a:p>
          <a:p>
            <a:endParaRPr lang="en-US" altLang="zh-CN" dirty="0">
              <a:latin typeface="+mn-lt"/>
              <a:ea typeface="+mn-ea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1877060" y="2800986"/>
          <a:ext cx="8453120" cy="3206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3" imgW="9039225" imgH="5153025" progId="Paint.Picture">
                  <p:embed/>
                </p:oleObj>
              </mc:Choice>
              <mc:Fallback>
                <p:oleObj name="" r:id="rId3" imgW="9039225" imgH="515302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7060" y="2800986"/>
                        <a:ext cx="8453120" cy="3206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 Shotcut</a:t>
            </a:r>
            <a:r>
              <a:rPr lang="zh-CN" altLang="en-US" dirty="0">
                <a:latin typeface="+mj-lt"/>
                <a:ea typeface="+mj-ea"/>
                <a:sym typeface="+mn-ea"/>
              </a:rPr>
              <a:t>功能演示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877060" y="1006475"/>
            <a:ext cx="8540750" cy="5226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>
                <a:latin typeface="+mn-lt"/>
                <a:ea typeface="+mn-ea"/>
              </a:rPr>
              <a:t>详细中文版</a:t>
            </a:r>
            <a:r>
              <a:rPr lang="en-US" altLang="zh-CN" dirty="0">
                <a:latin typeface="+mn-lt"/>
                <a:ea typeface="+mn-ea"/>
              </a:rPr>
              <a:t>Shotcut</a:t>
            </a:r>
            <a:r>
              <a:rPr lang="zh-CN" altLang="zh-CN" dirty="0">
                <a:latin typeface="+mn-lt"/>
                <a:ea typeface="+mn-ea"/>
              </a:rPr>
              <a:t>使用说明</a:t>
            </a:r>
            <a:endParaRPr lang="en-US" altLang="zh-CN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https://zhuanlan.zhihu.com/p/38419089</a:t>
            </a:r>
            <a:endParaRPr lang="en-US" altLang="zh-CN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https://kylehe.me/blog/2017/07/05/using-mltframework.html</a:t>
            </a:r>
            <a:endParaRPr lang="en-US" altLang="zh-CN" dirty="0">
              <a:latin typeface="+mn-lt"/>
              <a:ea typeface="+mn-ea"/>
            </a:endParaRPr>
          </a:p>
          <a:p>
            <a:endParaRPr lang="en-US" altLang="zh-CN" dirty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 MLT</a:t>
            </a:r>
            <a:r>
              <a:rPr lang="zh-CN" altLang="en-US" dirty="0">
                <a:latin typeface="+mj-lt"/>
                <a:ea typeface="+mj-ea"/>
              </a:rPr>
              <a:t>框架</a:t>
            </a:r>
            <a:r>
              <a:rPr lang="zh-CN" altLang="zh-CN" dirty="0">
                <a:latin typeface="+mj-lt"/>
                <a:ea typeface="+mj-ea"/>
              </a:rPr>
              <a:t>结构</a:t>
            </a:r>
            <a:endParaRPr lang="zh-CN" altLang="zh-CN" dirty="0">
              <a:latin typeface="+mj-lt"/>
              <a:ea typeface="+mj-ea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161415" y="1006475"/>
            <a:ext cx="9256395" cy="5226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+</a:t>
            </a:r>
            <a:r>
              <a:rPr lang="en-US" altLang="zh-CN" dirty="0">
                <a:latin typeface="+mn-lt"/>
                <a:ea typeface="+mn-ea"/>
                <a:sym typeface="+mn-ea"/>
              </a:rPr>
              <a:t>----------------------</a:t>
            </a:r>
            <a:r>
              <a:rPr lang="en-US" altLang="zh-CN" dirty="0">
                <a:latin typeface="+mn-lt"/>
                <a:ea typeface="+mn-ea"/>
              </a:rPr>
              <a:t>+   +-----</a:t>
            </a:r>
            <a:r>
              <a:rPr lang="en-US" altLang="zh-CN" dirty="0">
                <a:latin typeface="+mn-lt"/>
                <a:ea typeface="+mn-ea"/>
                <a:sym typeface="+mn-ea"/>
              </a:rPr>
              <a:t>--------------</a:t>
            </a:r>
            <a:r>
              <a:rPr lang="en-US" altLang="zh-CN" dirty="0">
                <a:latin typeface="+mn-lt"/>
                <a:ea typeface="+mn-ea"/>
              </a:rPr>
              <a:t>-+   +-----</a:t>
            </a:r>
            <a:r>
              <a:rPr lang="en-US" altLang="zh-CN" dirty="0">
                <a:latin typeface="+mn-lt"/>
                <a:ea typeface="+mn-ea"/>
                <a:sym typeface="+mn-ea"/>
              </a:rPr>
              <a:t>-------</a:t>
            </a:r>
            <a:r>
              <a:rPr lang="en-US" altLang="zh-CN" dirty="0">
                <a:latin typeface="+mn-lt"/>
                <a:ea typeface="+mn-ea"/>
              </a:rPr>
              <a:t>---+</a:t>
            </a:r>
            <a:endParaRPr lang="en-US" altLang="zh-CN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|Producer(</a:t>
            </a:r>
            <a:r>
              <a:rPr lang="zh-CN" altLang="zh-CN" dirty="0">
                <a:latin typeface="+mn-lt"/>
                <a:ea typeface="+mn-ea"/>
              </a:rPr>
              <a:t>生产者</a:t>
            </a:r>
            <a:r>
              <a:rPr lang="en-US" altLang="zh-CN" dirty="0">
                <a:latin typeface="+mn-lt"/>
                <a:ea typeface="+mn-ea"/>
              </a:rPr>
              <a:t>)|--&gt;|Filter(滤镜)       |--&gt;| Consumer(</a:t>
            </a:r>
            <a:r>
              <a:rPr lang="zh-CN" altLang="zh-CN" dirty="0">
                <a:latin typeface="+mn-lt"/>
                <a:ea typeface="+mn-ea"/>
              </a:rPr>
              <a:t>渲染器</a:t>
            </a:r>
            <a:r>
              <a:rPr lang="en-US" altLang="zh-CN" dirty="0">
                <a:latin typeface="+mn-lt"/>
                <a:ea typeface="+mn-ea"/>
              </a:rPr>
              <a:t>)|</a:t>
            </a:r>
            <a:endParaRPr lang="en-US" altLang="zh-CN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+------</a:t>
            </a:r>
            <a:r>
              <a:rPr lang="en-US" altLang="zh-CN" dirty="0">
                <a:latin typeface="+mn-lt"/>
                <a:ea typeface="+mn-ea"/>
                <a:sym typeface="+mn-ea"/>
              </a:rPr>
              <a:t>--------------</a:t>
            </a:r>
            <a:r>
              <a:rPr lang="en-US" altLang="zh-CN" dirty="0">
                <a:latin typeface="+mn-lt"/>
                <a:ea typeface="+mn-ea"/>
              </a:rPr>
              <a:t>--+   +-----</a:t>
            </a:r>
            <a:r>
              <a:rPr lang="en-US" altLang="zh-CN" dirty="0">
                <a:latin typeface="+mn-lt"/>
                <a:ea typeface="+mn-ea"/>
                <a:sym typeface="+mn-ea"/>
              </a:rPr>
              <a:t>--------------</a:t>
            </a:r>
            <a:r>
              <a:rPr lang="en-US" altLang="zh-CN" dirty="0">
                <a:latin typeface="+mn-lt"/>
                <a:ea typeface="+mn-ea"/>
              </a:rPr>
              <a:t>-+   +-----</a:t>
            </a:r>
            <a:r>
              <a:rPr lang="en-US" altLang="zh-CN" dirty="0">
                <a:latin typeface="+mn-lt"/>
                <a:ea typeface="+mn-ea"/>
                <a:sym typeface="+mn-ea"/>
              </a:rPr>
              <a:t>-------</a:t>
            </a:r>
            <a:r>
              <a:rPr lang="en-US" altLang="zh-CN" dirty="0">
                <a:latin typeface="+mn-lt"/>
                <a:ea typeface="+mn-ea"/>
              </a:rPr>
              <a:t>---+</a:t>
            </a:r>
            <a:endParaRPr lang="en-US" altLang="zh-CN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zh-CN" dirty="0">
                <a:latin typeface="+mn-lt"/>
                <a:ea typeface="+mn-ea"/>
              </a:rPr>
              <a:t>上述结构非常类似</a:t>
            </a:r>
            <a:r>
              <a:rPr lang="en-US" altLang="zh-CN" dirty="0">
                <a:latin typeface="+mn-lt"/>
                <a:ea typeface="+mn-ea"/>
              </a:rPr>
              <a:t>DirectShow</a:t>
            </a:r>
            <a:r>
              <a:rPr lang="zh-CN" altLang="zh-CN" dirty="0">
                <a:latin typeface="+mn-lt"/>
                <a:ea typeface="+mn-ea"/>
              </a:rPr>
              <a:t>中的</a:t>
            </a:r>
            <a:r>
              <a:rPr lang="en-US" altLang="zh-CN" dirty="0">
                <a:latin typeface="+mn-lt"/>
                <a:ea typeface="+mn-ea"/>
              </a:rPr>
              <a:t>Graph</a:t>
            </a:r>
            <a:r>
              <a:rPr lang="zh-CN" altLang="zh-CN" dirty="0">
                <a:latin typeface="+mn-lt"/>
                <a:ea typeface="+mn-ea"/>
              </a:rPr>
              <a:t>框架</a:t>
            </a:r>
            <a:endParaRPr lang="zh-CN" altLang="zh-CN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  <a:sym typeface="+mn-ea"/>
              </a:rPr>
              <a:t>Producer</a:t>
            </a:r>
            <a:r>
              <a:rPr lang="en-US" altLang="zh-CN" dirty="0">
                <a:latin typeface="+mn-lt"/>
                <a:ea typeface="+mn-ea"/>
              </a:rPr>
              <a:t>:</a:t>
            </a:r>
            <a:r>
              <a:rPr lang="zh-CN" altLang="zh-CN" dirty="0">
                <a:latin typeface="+mn-lt"/>
                <a:ea typeface="+mn-ea"/>
              </a:rPr>
              <a:t>可以是各种音视频文件</a:t>
            </a:r>
            <a:r>
              <a:rPr lang="en-US" altLang="zh-CN" dirty="0">
                <a:latin typeface="+mn-lt"/>
                <a:ea typeface="+mn-ea"/>
              </a:rPr>
              <a:t>,</a:t>
            </a:r>
            <a:r>
              <a:rPr lang="zh-CN" altLang="zh-CN" dirty="0">
                <a:latin typeface="+mn-lt"/>
                <a:ea typeface="+mn-ea"/>
              </a:rPr>
              <a:t>采集设备</a:t>
            </a:r>
            <a:r>
              <a:rPr lang="en-US" altLang="zh-CN" dirty="0">
                <a:latin typeface="+mn-lt"/>
                <a:ea typeface="+mn-ea"/>
              </a:rPr>
              <a:t>(</a:t>
            </a:r>
            <a:r>
              <a:rPr lang="zh-CN" altLang="zh-CN" dirty="0">
                <a:latin typeface="+mn-lt"/>
                <a:ea typeface="+mn-ea"/>
              </a:rPr>
              <a:t>摄像头</a:t>
            </a:r>
            <a:r>
              <a:rPr lang="en-US" altLang="zh-CN" dirty="0">
                <a:latin typeface="+mn-lt"/>
                <a:ea typeface="+mn-ea"/>
              </a:rPr>
              <a:t>)</a:t>
            </a:r>
            <a:r>
              <a:rPr lang="zh-CN" altLang="zh-CN" dirty="0">
                <a:latin typeface="+mn-lt"/>
                <a:ea typeface="+mn-ea"/>
              </a:rPr>
              <a:t>等</a:t>
            </a:r>
            <a:endParaRPr lang="zh-CN" altLang="zh-CN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  <a:sym typeface="+mn-ea"/>
              </a:rPr>
              <a:t>Consumer</a:t>
            </a:r>
            <a:r>
              <a:rPr lang="en-US" altLang="zh-CN" dirty="0">
                <a:latin typeface="+mn-lt"/>
                <a:ea typeface="+mn-ea"/>
              </a:rPr>
              <a:t>:</a:t>
            </a:r>
            <a:r>
              <a:rPr lang="zh-CN" altLang="zh-CN" dirty="0">
                <a:latin typeface="+mn-lt"/>
                <a:ea typeface="+mn-ea"/>
              </a:rPr>
              <a:t>一般为</a:t>
            </a:r>
            <a:r>
              <a:rPr lang="en-US" altLang="zh-CN" dirty="0">
                <a:latin typeface="+mn-lt"/>
                <a:ea typeface="+mn-ea"/>
              </a:rPr>
              <a:t>SDL</a:t>
            </a:r>
            <a:r>
              <a:rPr lang="zh-CN" altLang="zh-CN" dirty="0">
                <a:latin typeface="+mn-lt"/>
                <a:ea typeface="+mn-ea"/>
              </a:rPr>
              <a:t>或编辑后形成的输出文件</a:t>
            </a:r>
            <a:endParaRPr lang="zh-CN" altLang="zh-CN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  <a:sym typeface="+mn-ea"/>
              </a:rPr>
              <a:t>Filter</a:t>
            </a:r>
            <a:r>
              <a:rPr lang="en-US" altLang="zh-CN" dirty="0">
                <a:latin typeface="+mn-lt"/>
                <a:ea typeface="+mn-ea"/>
              </a:rPr>
              <a:t>:调整视频亮度,裁切视频,视频灰度,镜像,打码,区域,缩放,水印,音频可视化,画面变形,碳化,添加文字,Qt图层混合,OpenCV对象跟踪,Webvfx使用 web 技术实现滤镜,老电影效果,Frei0r</a:t>
            </a:r>
            <a:r>
              <a:rPr lang="zh-CN" altLang="zh-CN" dirty="0">
                <a:latin typeface="+mn-lt"/>
                <a:ea typeface="+mn-ea"/>
              </a:rPr>
              <a:t>的各种特效</a:t>
            </a:r>
            <a:r>
              <a:rPr lang="en-US" altLang="zh-CN" dirty="0">
                <a:latin typeface="+mn-lt"/>
                <a:ea typeface="+mn-ea"/>
              </a:rPr>
              <a:t>...</a:t>
            </a:r>
            <a:endParaRPr lang="en-US" altLang="zh-CN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zh-CN" dirty="0">
                <a:latin typeface="+mn-lt"/>
                <a:ea typeface="+mn-ea"/>
              </a:rPr>
              <a:t>还包括各种转场</a:t>
            </a:r>
            <a:endParaRPr lang="zh-CN" altLang="zh-CN" dirty="0">
              <a:latin typeface="+mn-lt"/>
              <a:ea typeface="+mn-ea"/>
            </a:endParaRPr>
          </a:p>
          <a:p>
            <a:endParaRPr lang="en-US" altLang="zh-CN" dirty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00026" y="260351"/>
            <a:ext cx="4248149" cy="576264"/>
          </a:xfrm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 </a:t>
            </a:r>
            <a:r>
              <a:rPr lang="zh-CN" altLang="zh-CN" dirty="0">
                <a:latin typeface="+mj-lt"/>
                <a:ea typeface="+mj-ea"/>
              </a:rPr>
              <a:t>一个最简单的媒体播放器</a:t>
            </a:r>
            <a:endParaRPr lang="zh-CN" altLang="zh-CN" dirty="0">
              <a:latin typeface="+mj-lt"/>
              <a:ea typeface="+mj-ea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877060" y="1006475"/>
            <a:ext cx="8540750" cy="52260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latin typeface="+mn-lt"/>
              <a:ea typeface="+mn-ea"/>
            </a:endParaRPr>
          </a:p>
          <a:p>
            <a:endParaRPr lang="en-US" altLang="zh-CN" dirty="0">
              <a:latin typeface="+mn-lt"/>
              <a:ea typeface="+mn-ea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1689101" y="927735"/>
          <a:ext cx="8729345" cy="5182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3" imgW="6896100" imgH="3048000" progId="Paint.Picture">
                  <p:embed/>
                </p:oleObj>
              </mc:Choice>
              <mc:Fallback>
                <p:oleObj name="" r:id="rId3" imgW="6896100" imgH="30480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9101" y="927735"/>
                        <a:ext cx="8729345" cy="5182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0" y="238760"/>
            <a:ext cx="5491215" cy="576264"/>
          </a:xfrm>
          <a:noFill/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j-lt"/>
                <a:ea typeface="+mj-ea"/>
              </a:rPr>
              <a:t> </a:t>
            </a:r>
            <a:r>
              <a:rPr lang="zh-CN" altLang="en-US" dirty="0">
                <a:latin typeface="+mj-lt"/>
                <a:ea typeface="+mj-ea"/>
              </a:rPr>
              <a:t>一个最简单的对视频增加灰度的例子程序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877060" y="1006475"/>
            <a:ext cx="8540750" cy="52260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latin typeface="+mn-lt"/>
              <a:ea typeface="+mn-ea"/>
            </a:endParaRPr>
          </a:p>
          <a:p>
            <a:endParaRPr lang="en-US" altLang="zh-CN" dirty="0">
              <a:latin typeface="+mn-lt"/>
              <a:ea typeface="+mn-ea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1651636" y="878841"/>
          <a:ext cx="8766175" cy="5099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7153275" imgH="5095875" progId="Paint.Picture">
                  <p:embed/>
                </p:oleObj>
              </mc:Choice>
              <mc:Fallback>
                <p:oleObj name="" r:id="rId3" imgW="7153275" imgH="50958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1636" y="878841"/>
                        <a:ext cx="8766175" cy="5099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sym typeface="+mn-ea"/>
              </a:rPr>
              <a:t> </a:t>
            </a:r>
            <a:r>
              <a:rPr lang="zh-CN" altLang="zh-CN" dirty="0">
                <a:latin typeface="+mj-lt"/>
                <a:ea typeface="+mj-ea"/>
                <a:sym typeface="+mn-ea"/>
              </a:rPr>
              <a:t>一个复杂的工程布局</a:t>
            </a:r>
            <a:endParaRPr lang="zh-CN" altLang="zh-CN" dirty="0">
              <a:latin typeface="+mj-lt"/>
              <a:ea typeface="+mj-ea"/>
              <a:sym typeface="+mn-ea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877060" y="1006475"/>
            <a:ext cx="8540750" cy="52260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dirty="0">
              <a:latin typeface="+mn-lt"/>
              <a:ea typeface="+mn-ea"/>
            </a:endParaRPr>
          </a:p>
          <a:p>
            <a:pPr marL="0" indent="0">
              <a:buNone/>
            </a:pPr>
            <a:endParaRPr altLang="zh-CN" dirty="0">
              <a:latin typeface="+mn-lt"/>
              <a:ea typeface="+mn-ea"/>
            </a:endParaRPr>
          </a:p>
          <a:p>
            <a:pPr marL="0" indent="0">
              <a:buNone/>
            </a:pPr>
            <a:endParaRPr altLang="zh-CN" dirty="0">
              <a:latin typeface="+mn-lt"/>
              <a:ea typeface="+mn-ea"/>
            </a:endParaRPr>
          </a:p>
          <a:p>
            <a:pPr marL="0" indent="0">
              <a:buNone/>
            </a:pPr>
            <a:endParaRPr altLang="zh-CN" dirty="0">
              <a:latin typeface="+mn-lt"/>
              <a:ea typeface="+mn-ea"/>
            </a:endParaRPr>
          </a:p>
          <a:p>
            <a:endParaRPr lang="en-US" altLang="zh-CN" dirty="0">
              <a:latin typeface="+mn-lt"/>
              <a:ea typeface="+mn-ea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1746885" y="902970"/>
          <a:ext cx="8475980" cy="521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" r:id="rId3" imgW="6943725" imgH="4105275" progId="Paint.Picture">
                  <p:embed/>
                </p:oleObj>
              </mc:Choice>
              <mc:Fallback>
                <p:oleObj name="" r:id="rId3" imgW="6943725" imgH="41052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6885" y="902970"/>
                        <a:ext cx="8475980" cy="521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47650" y="260351"/>
            <a:ext cx="3028951" cy="576264"/>
          </a:xfrm>
          <a:noFill/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j-lt"/>
                <a:ea typeface="+mj-ea"/>
                <a:sym typeface="+mn-ea"/>
              </a:rPr>
              <a:t> </a:t>
            </a:r>
            <a:r>
              <a:rPr lang="zh-CN" altLang="zh-CN" dirty="0">
                <a:latin typeface="+mj-lt"/>
                <a:ea typeface="+mj-ea"/>
                <a:sym typeface="+mn-ea"/>
              </a:rPr>
              <a:t>一点心得</a:t>
            </a:r>
            <a:endParaRPr lang="zh-CN" altLang="zh-CN" dirty="0">
              <a:latin typeface="+mj-lt"/>
              <a:ea typeface="+mj-ea"/>
              <a:sym typeface="+mn-ea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877060" y="1006475"/>
            <a:ext cx="8540750" cy="5226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  <a:ea typeface="+mj-ea"/>
                <a:sym typeface="+mn-ea"/>
              </a:rPr>
              <a:t>MLT</a:t>
            </a:r>
            <a:r>
              <a:rPr lang="zh-CN" dirty="0">
                <a:latin typeface="+mj-lt"/>
                <a:ea typeface="+mj-ea"/>
                <a:sym typeface="+mn-ea"/>
              </a:rPr>
              <a:t>自带命令行qmelt</a:t>
            </a:r>
            <a:r>
              <a:rPr lang="en-US" dirty="0">
                <a:latin typeface="+mj-lt"/>
                <a:ea typeface="+mj-ea"/>
                <a:sym typeface="+mn-ea"/>
              </a:rPr>
              <a:t>,melt</a:t>
            </a:r>
            <a:r>
              <a:rPr lang="zh-CN" dirty="0">
                <a:latin typeface="+mj-lt"/>
                <a:ea typeface="+mj-ea"/>
                <a:sym typeface="+mn-ea"/>
              </a:rPr>
              <a:t>使用说明</a:t>
            </a:r>
            <a:endParaRPr lang="zh-CN" dirty="0">
              <a:latin typeface="+mj-lt"/>
              <a:ea typeface="+mj-ea"/>
              <a:sym typeface="+mn-ea"/>
            </a:endParaRPr>
          </a:p>
          <a:p>
            <a:pPr marL="0" indent="0">
              <a:buNone/>
            </a:pPr>
            <a:r>
              <a:rPr altLang="zh-CN" dirty="0">
                <a:latin typeface="+mn-lt"/>
                <a:ea typeface="+mn-ea"/>
              </a:rPr>
              <a:t>https://kylehe.me/blog/2017/07/05/using-mltframework.html</a:t>
            </a:r>
            <a:endParaRPr altLang="zh-CN" dirty="0">
              <a:latin typeface="+mn-lt"/>
              <a:ea typeface="+mn-ea"/>
            </a:endParaRPr>
          </a:p>
          <a:p>
            <a:pPr marL="0" indent="0">
              <a:buNone/>
            </a:pPr>
            <a:endParaRPr altLang="zh-CN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zh-CN" dirty="0">
                <a:latin typeface="+mn-lt"/>
                <a:ea typeface="+mn-ea"/>
              </a:rPr>
              <a:t>可以直接使用</a:t>
            </a:r>
            <a:r>
              <a:rPr lang="en-US" altLang="zh-CN" dirty="0">
                <a:latin typeface="+mn-lt"/>
                <a:ea typeface="+mn-ea"/>
              </a:rPr>
              <a:t>ShotCut</a:t>
            </a:r>
            <a:r>
              <a:rPr lang="zh-CN" altLang="zh-CN" dirty="0">
                <a:latin typeface="+mn-lt"/>
                <a:ea typeface="+mn-ea"/>
              </a:rPr>
              <a:t>将工程文件存为</a:t>
            </a:r>
            <a:r>
              <a:rPr lang="en-US" altLang="zh-CN" dirty="0">
                <a:latin typeface="+mn-lt"/>
                <a:ea typeface="+mn-ea"/>
              </a:rPr>
              <a:t>Xml,</a:t>
            </a:r>
            <a:r>
              <a:rPr lang="zh-CN" altLang="zh-CN" dirty="0">
                <a:latin typeface="+mn-lt"/>
                <a:ea typeface="+mn-ea"/>
              </a:rPr>
              <a:t>使用命令行程序在后台打开执行，前台窗口程序呈现进度等信息</a:t>
            </a:r>
            <a:endParaRPr lang="en-US" altLang="zh-CN" dirty="0">
              <a:latin typeface="+mn-lt"/>
              <a:ea typeface="+mn-ea"/>
            </a:endParaRPr>
          </a:p>
          <a:p>
            <a:pPr marL="0" indent="0">
              <a:buNone/>
            </a:pPr>
            <a:endParaRPr lang="en-US" altLang="zh-CN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dirty="0">
                <a:latin typeface="+mn-lt"/>
                <a:ea typeface="+mn-ea"/>
              </a:rPr>
              <a:t>ShotCut</a:t>
            </a:r>
            <a:r>
              <a:rPr lang="zh-CN" dirty="0">
                <a:latin typeface="+mn-lt"/>
                <a:ea typeface="+mn-ea"/>
              </a:rPr>
              <a:t>是基于</a:t>
            </a:r>
            <a:r>
              <a:rPr lang="en-US" dirty="0">
                <a:latin typeface="+mn-lt"/>
                <a:ea typeface="+mn-ea"/>
              </a:rPr>
              <a:t>QT</a:t>
            </a:r>
            <a:r>
              <a:rPr lang="zh-CN" dirty="0">
                <a:latin typeface="+mn-lt"/>
                <a:ea typeface="+mn-ea"/>
              </a:rPr>
              <a:t>编译，理论上可以跨平台编译运行。</a:t>
            </a:r>
            <a:endParaRPr lang="zh-CN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dirty="0">
                <a:latin typeface="+mn-lt"/>
                <a:ea typeface="+mn-ea"/>
              </a:rPr>
              <a:t>ShotCut</a:t>
            </a:r>
            <a:r>
              <a:rPr lang="zh-CN" altLang="en-US" dirty="0">
                <a:latin typeface="+mn-lt"/>
                <a:ea typeface="+mn-ea"/>
              </a:rPr>
              <a:t>编译需要特定的</a:t>
            </a:r>
            <a:r>
              <a:rPr lang="en-US" altLang="en-US" dirty="0">
                <a:latin typeface="+mn-lt"/>
                <a:ea typeface="+mn-ea"/>
              </a:rPr>
              <a:t>(</a:t>
            </a:r>
            <a:r>
              <a:rPr lang="zh-CN" altLang="en-US" dirty="0">
                <a:latin typeface="+mn-lt"/>
                <a:ea typeface="+mn-ea"/>
              </a:rPr>
              <a:t>支持</a:t>
            </a:r>
            <a:r>
              <a:rPr lang="en-US" altLang="en-US" dirty="0">
                <a:latin typeface="+mn-lt"/>
                <a:ea typeface="+mn-ea"/>
              </a:rPr>
              <a:t>WebKit)</a:t>
            </a:r>
            <a:r>
              <a:rPr lang="zh-CN" altLang="en-US" dirty="0">
                <a:latin typeface="+mn-lt"/>
                <a:ea typeface="+mn-ea"/>
              </a:rPr>
              <a:t>的</a:t>
            </a:r>
            <a:r>
              <a:rPr lang="en-US" altLang="zh-CN" dirty="0">
                <a:latin typeface="+mn-lt"/>
                <a:ea typeface="+mn-ea"/>
              </a:rPr>
              <a:t>QT</a:t>
            </a:r>
            <a:r>
              <a:rPr lang="zh-CN" altLang="zh-CN" dirty="0">
                <a:latin typeface="+mn-lt"/>
                <a:ea typeface="+mn-ea"/>
              </a:rPr>
              <a:t> </a:t>
            </a:r>
            <a:r>
              <a:rPr lang="en-US" altLang="zh-CN" dirty="0">
                <a:latin typeface="+mn-lt"/>
                <a:ea typeface="+mn-ea"/>
              </a:rPr>
              <a:t>SDK.</a:t>
            </a:r>
            <a:endParaRPr lang="zh-CN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ShotCut</a:t>
            </a:r>
            <a:r>
              <a:rPr lang="zh-CN" altLang="zh-CN" dirty="0">
                <a:latin typeface="+mn-lt"/>
                <a:ea typeface="+mn-ea"/>
              </a:rPr>
              <a:t>功能复杂代码多</a:t>
            </a:r>
            <a:r>
              <a:rPr lang="en-US" altLang="zh-CN" dirty="0">
                <a:latin typeface="+mn-lt"/>
                <a:ea typeface="+mn-ea"/>
              </a:rPr>
              <a:t>,</a:t>
            </a:r>
            <a:r>
              <a:rPr lang="zh-CN" altLang="en-US" dirty="0">
                <a:latin typeface="+mn-lt"/>
                <a:ea typeface="+mn-ea"/>
              </a:rPr>
              <a:t>由于调研时间等因素，</a:t>
            </a:r>
            <a:r>
              <a:rPr lang="zh-CN" altLang="zh-CN" dirty="0">
                <a:latin typeface="+mn-lt"/>
                <a:ea typeface="+mn-ea"/>
              </a:rPr>
              <a:t>更多细节参见源码。</a:t>
            </a:r>
            <a:endParaRPr lang="zh-CN" dirty="0">
              <a:latin typeface="+mn-lt"/>
              <a:ea typeface="+mn-ea"/>
            </a:endParaRPr>
          </a:p>
          <a:p>
            <a:pPr marL="0" indent="0">
              <a:buNone/>
            </a:pPr>
            <a:endParaRPr altLang="zh-CN" dirty="0">
              <a:latin typeface="+mn-lt"/>
              <a:ea typeface="+mn-ea"/>
            </a:endParaRPr>
          </a:p>
          <a:p>
            <a:pPr marL="0" indent="0">
              <a:buNone/>
            </a:pPr>
            <a:endParaRPr altLang="zh-CN" dirty="0">
              <a:latin typeface="+mn-lt"/>
              <a:ea typeface="+mn-ea"/>
            </a:endParaRPr>
          </a:p>
          <a:p>
            <a:pPr marL="0" indent="0">
              <a:buNone/>
            </a:pPr>
            <a:endParaRPr altLang="zh-CN" dirty="0">
              <a:latin typeface="+mn-lt"/>
              <a:ea typeface="+mn-ea"/>
            </a:endParaRPr>
          </a:p>
          <a:p>
            <a:endParaRPr lang="en-US" altLang="zh-CN" dirty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337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f"/>
  <p:tag name="KSO_WM_UNIT_INDEX" val="1"/>
  <p:tag name="KSO_WM_UNIT_ID" val="custom16033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1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9*89"/>
  <p:tag name="KSO_WM_SLIDE_SIZE" val="864*386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f"/>
  <p:tag name="KSO_WM_UNIT_INDEX" val="1"/>
  <p:tag name="KSO_WM_UNIT_ID" val="custom16033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4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9*89"/>
  <p:tag name="KSO_WM_SLIDE_SIZE" val="864*386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f"/>
  <p:tag name="KSO_WM_UNIT_INDEX" val="1"/>
  <p:tag name="KSO_WM_UNIT_ID" val="custom16033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7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9*89"/>
  <p:tag name="KSO_WM_SLIDE_SIZE" val="864*386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f"/>
  <p:tag name="KSO_WM_UNIT_INDEX" val="1"/>
  <p:tag name="KSO_WM_UNIT_ID" val="custom16033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337"/>
</p:tagLst>
</file>

<file path=ppt/tags/tag20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9*89"/>
  <p:tag name="KSO_WM_SLIDE_SIZE" val="864*386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f"/>
  <p:tag name="KSO_WM_UNIT_INDEX" val="1"/>
  <p:tag name="KSO_WM_UNIT_ID" val="custom16033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23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9*89"/>
  <p:tag name="KSO_WM_SLIDE_SIZE" val="864*386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f"/>
  <p:tag name="KSO_WM_UNIT_INDEX" val="1"/>
  <p:tag name="KSO_WM_UNIT_ID" val="custom16033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26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9*89"/>
  <p:tag name="KSO_WM_SLIDE_SIZE" val="864*386"/>
  <p:tag name="KSO_WM_SLIDE_MODEL_TYPE" val="dynamicNum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f"/>
  <p:tag name="KSO_WM_UNIT_INDEX" val="1"/>
  <p:tag name="KSO_WM_UNIT_ID" val="custom16033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29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9*89"/>
  <p:tag name="KSO_WM_SLIDE_SIZE" val="864*386"/>
  <p:tag name="KSO_WM_SLIDE_MODEL_TYPE" val="dynamicNum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1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29*a*1"/>
  <p:tag name="KSO_WM_UNIT_CLEAR" val="1"/>
  <p:tag name="KSO_WM_UNIT_LAYERLEVEL" val="1"/>
  <p:tag name="KSO_WM_UNIT_VALUE" val="5"/>
  <p:tag name="KSO_WM_UNIT_ISCONTENTSTITLE" val="0"/>
  <p:tag name="KSO_WM_UNIT_HIGHLIGHT" val="0"/>
  <p:tag name="KSO_WM_UNIT_COMPATIBLE" val="0"/>
  <p:tag name="KSO_WM_UNIT_PRESET_TEXT" val="THANKS"/>
</p:tagLst>
</file>

<file path=ppt/tags/tag31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b"/>
  <p:tag name="KSO_WM_UNIT_INDEX" val="1"/>
  <p:tag name="KSO_WM_UNIT_ID" val="custom160337_1*b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4、5、9、12、15、20、25、26、28、29"/>
  <p:tag name="KSO_WM_TEMPLATE_CATEGORY" val="custom"/>
  <p:tag name="KSO_WM_TEMPLATE_INDEX" val="160337"/>
  <p:tag name="KSO_WM_TAG_VERSION" val="1.0"/>
  <p:tag name="KSO_WM_SLIDE_ID" val="custom16033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f"/>
  <p:tag name="KSO_WM_UNIT_INDEX" val="1"/>
  <p:tag name="KSO_WM_UNIT_ID" val="custom16033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8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9*89"/>
  <p:tag name="KSO_WM_SLIDE_SIZE" val="864*386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A000120141114A22KWBG">
  <a:themeElements>
    <a:clrScheme name="自定义 132">
      <a:dk1>
        <a:srgbClr val="3D3F41"/>
      </a:dk1>
      <a:lt1>
        <a:srgbClr val="FFFFFF"/>
      </a:lt1>
      <a:dk2>
        <a:srgbClr val="3D3F41"/>
      </a:dk2>
      <a:lt2>
        <a:srgbClr val="EAF5FC"/>
      </a:lt2>
      <a:accent1>
        <a:srgbClr val="04AEDA"/>
      </a:accent1>
      <a:accent2>
        <a:srgbClr val="628EE3"/>
      </a:accent2>
      <a:accent3>
        <a:srgbClr val="2BC3B5"/>
      </a:accent3>
      <a:accent4>
        <a:srgbClr val="92D050"/>
      </a:accent4>
      <a:accent5>
        <a:srgbClr val="CEB9A3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2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1077</Words>
  <Application>WPS 演示</Application>
  <PresentationFormat>宽屏</PresentationFormat>
  <Paragraphs>75</Paragraphs>
  <Slides>10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黑体</vt:lpstr>
      <vt:lpstr>Arial Black</vt:lpstr>
      <vt:lpstr>微软雅黑</vt:lpstr>
      <vt:lpstr>Calibri</vt:lpstr>
      <vt:lpstr>幼圆</vt:lpstr>
      <vt:lpstr>Arial Unicode MS</vt:lpstr>
      <vt:lpstr>A000120141114A22KWBG</vt:lpstr>
      <vt:lpstr>Paint.Picture</vt:lpstr>
      <vt:lpstr>Paint.Picture</vt:lpstr>
      <vt:lpstr>Paint.Picture</vt:lpstr>
      <vt:lpstr>Paint.Picture</vt:lpstr>
      <vt:lpstr>MLT非线性编辑视频框架简介</vt:lpstr>
      <vt:lpstr>MLT简介</vt:lpstr>
      <vt:lpstr> 使用MLT框架的产品</vt:lpstr>
      <vt:lpstr> Shotcut功能演示</vt:lpstr>
      <vt:lpstr> MLT框架结构</vt:lpstr>
      <vt:lpstr> 一个最简单的媒体播放器</vt:lpstr>
      <vt:lpstr> 一个最简单的对视频增加灰度的例子程序</vt:lpstr>
      <vt:lpstr> 一个复杂的工程布局</vt:lpstr>
      <vt:lpstr> 一点心得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Zero</cp:lastModifiedBy>
  <cp:revision>397</cp:revision>
  <dcterms:created xsi:type="dcterms:W3CDTF">2014-06-03T02:52:00Z</dcterms:created>
  <dcterms:modified xsi:type="dcterms:W3CDTF">2019-11-18T03:07:58Z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文件">
    <vt:lpwstr>A000120141114A22KPBG.pptx</vt:lpwstr>
  </property>
  <property fmtid="{D5CDD505-2E9C-101B-9397-08002B2CF9AE}" pid="3" name="标题">
    <vt:lpwstr>蓝色风格_A000120141114A22KPBG</vt:lpwstr>
  </property>
  <property fmtid="{D5CDD505-2E9C-101B-9397-08002B2CF9AE}" pid="4" name="关键字">
    <vt:lpwstr>PPT背景模板 商业科技 蓝 蓝色 宽屏 星光 闪烁 宽屏 V2007</vt:lpwstr>
  </property>
  <property fmtid="{D5CDD505-2E9C-101B-9397-08002B2CF9AE}" pid="5" name="KSOProductBuildVer">
    <vt:lpwstr>2052-11.1.0.9175</vt:lpwstr>
  </property>
  <property fmtid="{D5CDD505-2E9C-101B-9397-08002B2CF9AE}" pid="6" name="name">
    <vt:lpwstr>蓝色简约.pptx</vt:lpwstr>
  </property>
  <property fmtid="{D5CDD505-2E9C-101B-9397-08002B2CF9AE}" pid="7" name="fileid">
    <vt:lpwstr>861037</vt:lpwstr>
  </property>
  <property fmtid="{D5CDD505-2E9C-101B-9397-08002B2CF9AE}" pid="8" name="search_tags">
    <vt:lpwstr>PPT模板</vt:lpwstr>
  </property>
</Properties>
</file>