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440" r:id="rId2"/>
    <p:sldId id="690" r:id="rId3"/>
    <p:sldId id="691" r:id="rId4"/>
    <p:sldId id="692" r:id="rId5"/>
    <p:sldId id="693" r:id="rId6"/>
    <p:sldId id="694" r:id="rId7"/>
    <p:sldId id="695" r:id="rId8"/>
    <p:sldId id="696" r:id="rId9"/>
    <p:sldId id="744" r:id="rId10"/>
    <p:sldId id="705" r:id="rId11"/>
    <p:sldId id="724" r:id="rId12"/>
    <p:sldId id="731" r:id="rId13"/>
    <p:sldId id="732" r:id="rId14"/>
    <p:sldId id="733" r:id="rId15"/>
    <p:sldId id="734" r:id="rId16"/>
    <p:sldId id="739" r:id="rId17"/>
    <p:sldId id="745" r:id="rId18"/>
    <p:sldId id="746" r:id="rId19"/>
    <p:sldId id="747" r:id="rId20"/>
    <p:sldId id="729" r:id="rId21"/>
    <p:sldId id="730" r:id="rId22"/>
    <p:sldId id="737" r:id="rId23"/>
    <p:sldId id="728" r:id="rId24"/>
    <p:sldId id="711" r:id="rId25"/>
    <p:sldId id="738" r:id="rId26"/>
    <p:sldId id="710" r:id="rId27"/>
    <p:sldId id="742" r:id="rId28"/>
    <p:sldId id="752" r:id="rId29"/>
    <p:sldId id="753" r:id="rId30"/>
    <p:sldId id="754" r:id="rId31"/>
    <p:sldId id="755" r:id="rId32"/>
    <p:sldId id="751" r:id="rId33"/>
    <p:sldId id="748" r:id="rId34"/>
    <p:sldId id="749" r:id="rId35"/>
    <p:sldId id="750" r:id="rId36"/>
    <p:sldId id="712" r:id="rId37"/>
    <p:sldId id="713" r:id="rId38"/>
    <p:sldId id="719" r:id="rId39"/>
    <p:sldId id="717" r:id="rId40"/>
    <p:sldId id="718" r:id="rId41"/>
    <p:sldId id="715" r:id="rId42"/>
    <p:sldId id="716" r:id="rId43"/>
    <p:sldId id="714" r:id="rId44"/>
    <p:sldId id="669" r:id="rId45"/>
    <p:sldId id="743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35CA01-E83B-41FB-A349-6A324C0357D9}">
          <p14:sldIdLst>
            <p14:sldId id="440"/>
            <p14:sldId id="690"/>
            <p14:sldId id="691"/>
            <p14:sldId id="692"/>
            <p14:sldId id="693"/>
            <p14:sldId id="694"/>
            <p14:sldId id="695"/>
            <p14:sldId id="696"/>
            <p14:sldId id="744"/>
            <p14:sldId id="705"/>
            <p14:sldId id="724"/>
            <p14:sldId id="731"/>
            <p14:sldId id="732"/>
            <p14:sldId id="733"/>
            <p14:sldId id="734"/>
            <p14:sldId id="739"/>
            <p14:sldId id="745"/>
            <p14:sldId id="746"/>
            <p14:sldId id="747"/>
            <p14:sldId id="729"/>
            <p14:sldId id="730"/>
            <p14:sldId id="737"/>
            <p14:sldId id="728"/>
            <p14:sldId id="711"/>
            <p14:sldId id="738"/>
            <p14:sldId id="710"/>
            <p14:sldId id="742"/>
            <p14:sldId id="752"/>
            <p14:sldId id="753"/>
            <p14:sldId id="754"/>
            <p14:sldId id="755"/>
            <p14:sldId id="751"/>
            <p14:sldId id="748"/>
            <p14:sldId id="749"/>
            <p14:sldId id="750"/>
            <p14:sldId id="712"/>
            <p14:sldId id="713"/>
            <p14:sldId id="719"/>
            <p14:sldId id="717"/>
            <p14:sldId id="718"/>
            <p14:sldId id="715"/>
            <p14:sldId id="716"/>
            <p14:sldId id="714"/>
            <p14:sldId id="669"/>
            <p14:sldId id="7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9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昌德" initials="高昌德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15E52"/>
    <a:srgbClr val="160201"/>
    <a:srgbClr val="FF0000"/>
    <a:srgbClr val="120000"/>
    <a:srgbClr val="EFD19D"/>
    <a:srgbClr val="ECCC93"/>
    <a:srgbClr val="DCCCAE"/>
    <a:srgbClr val="AF9475"/>
    <a:srgbClr val="EDC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1290" y="78"/>
      </p:cViewPr>
      <p:guideLst>
        <p:guide orient="horz" pos="1969"/>
        <p:guide pos="28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8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2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194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11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033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12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80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13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91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14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51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15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94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16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46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17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69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18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50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19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28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20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8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3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4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21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70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22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64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23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26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24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261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25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83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26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30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27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09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28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87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29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9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30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1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4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16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31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39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32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985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33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16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34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079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35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3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36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746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37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27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38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010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39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051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40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02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5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394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41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286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42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65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43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688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44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950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45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5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6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3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7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17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8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43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9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2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5175" cy="3432175"/>
          </a:xfrm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>
              <a:latin typeface="Arial" pitchFamily="34" charset="0"/>
            </a:endParaRPr>
          </a:p>
        </p:txBody>
      </p:sp>
      <p:sp>
        <p:nvSpPr>
          <p:cNvPr id="66564" name="フッター プレースホルダー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  <a:latin typeface="Arial" pitchFamily="34" charset="0"/>
                <a:cs typeface="楷体_GB2312"/>
              </a:rPr>
              <a:t>Copyright 2013 FUJITSU LIMITED</a:t>
            </a:r>
          </a:p>
        </p:txBody>
      </p:sp>
      <p:sp>
        <p:nvSpPr>
          <p:cNvPr id="66565" name="スライド番号プレースホルダー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A50ED-7D40-4FA8-8B06-74F1A83E0F87}" type="slidenum">
              <a:rPr lang="en-US" altLang="ja-JP" smtClean="0">
                <a:solidFill>
                  <a:prstClr val="black"/>
                </a:solidFill>
              </a:rPr>
              <a:pPr/>
              <a:t>10</a:t>
            </a:fld>
            <a:endParaRPr lang="en-US" altLang="ja-JP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5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365126"/>
            <a:ext cx="7886712" cy="58118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41"/>
            <a:ext cx="3655186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83"/>
            <a:ext cx="3655186" cy="35242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778441"/>
            <a:ext cx="3673187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2665383"/>
            <a:ext cx="3673187" cy="35242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24016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457202"/>
            <a:ext cx="4629157" cy="5403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24016" cy="3811594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56051" y="3322409"/>
            <a:ext cx="5073706" cy="700710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RocketMQ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的使用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126810" y="4119540"/>
            <a:ext cx="2132322" cy="56836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晓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2019.03.18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64"/>
          <p:cNvSpPr/>
          <p:nvPr/>
        </p:nvSpPr>
        <p:spPr bwMode="auto">
          <a:xfrm>
            <a:off x="7965867" y="5223184"/>
            <a:ext cx="396081" cy="3683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正方形/長方形 64"/>
          <p:cNvSpPr/>
          <p:nvPr/>
        </p:nvSpPr>
        <p:spPr bwMode="auto">
          <a:xfrm>
            <a:off x="7831340" y="2677098"/>
            <a:ext cx="396081" cy="3683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正方形/長方形 64"/>
          <p:cNvSpPr/>
          <p:nvPr/>
        </p:nvSpPr>
        <p:spPr bwMode="auto">
          <a:xfrm>
            <a:off x="1075471" y="4950862"/>
            <a:ext cx="396081" cy="3683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正方形/長方形 64"/>
          <p:cNvSpPr/>
          <p:nvPr/>
        </p:nvSpPr>
        <p:spPr bwMode="auto">
          <a:xfrm>
            <a:off x="1208755" y="2581686"/>
            <a:ext cx="396081" cy="3683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正方形/長方形 64"/>
          <p:cNvSpPr/>
          <p:nvPr/>
        </p:nvSpPr>
        <p:spPr bwMode="auto">
          <a:xfrm>
            <a:off x="4437856" y="5147111"/>
            <a:ext cx="605453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98052" y="17579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en-US" altLang="zh-CN" sz="4000" b="1" dirty="0" err="1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RocketMQ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的结构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542043" y="3476808"/>
            <a:ext cx="1329002" cy="928265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476706" y="5032357"/>
            <a:ext cx="1626391" cy="928265"/>
          </a:xfrm>
          <a:prstGeom prst="rect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t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Broker-Master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5224775" y="5032358"/>
            <a:ext cx="1405967" cy="928265"/>
          </a:xfrm>
          <a:prstGeom prst="rect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t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Broker-Slave</a:t>
            </a:r>
          </a:p>
        </p:txBody>
      </p:sp>
      <p:cxnSp>
        <p:nvCxnSpPr>
          <p:cNvPr id="34" name="曲线连接符 33"/>
          <p:cNvCxnSpPr>
            <a:stCxn id="31" idx="3"/>
            <a:endCxn id="33" idx="1"/>
          </p:cNvCxnSpPr>
          <p:nvPr/>
        </p:nvCxnSpPr>
        <p:spPr bwMode="auto">
          <a:xfrm>
            <a:off x="4103097" y="5496490"/>
            <a:ext cx="1121678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曲线连接符 34"/>
          <p:cNvCxnSpPr>
            <a:stCxn id="24" idx="2"/>
            <a:endCxn id="31" idx="2"/>
          </p:cNvCxnSpPr>
          <p:nvPr/>
        </p:nvCxnSpPr>
        <p:spPr bwMode="auto">
          <a:xfrm rot="5400000">
            <a:off x="4970449" y="2724526"/>
            <a:ext cx="1555549" cy="4916642"/>
          </a:xfrm>
          <a:prstGeom prst="curvedConnector3">
            <a:avLst>
              <a:gd name="adj1" fmla="val 136630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327547" y="3366202"/>
            <a:ext cx="1148952" cy="928265"/>
          </a:xfrm>
          <a:prstGeom prst="rect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生产客户端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曲线连接符 26"/>
          <p:cNvCxnSpPr>
            <a:stCxn id="21" idx="2"/>
            <a:endCxn id="31" idx="1"/>
          </p:cNvCxnSpPr>
          <p:nvPr/>
        </p:nvCxnSpPr>
        <p:spPr bwMode="auto">
          <a:xfrm rot="16200000" flipH="1">
            <a:off x="1088353" y="4108136"/>
            <a:ext cx="1202023" cy="1574683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2457175" y="2158188"/>
            <a:ext cx="1626391" cy="928265"/>
          </a:xfrm>
          <a:prstGeom prst="rect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Name-Server1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5114858" y="2151216"/>
            <a:ext cx="1626391" cy="928265"/>
          </a:xfrm>
          <a:prstGeom prst="rect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Name-Server2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190105" y="1631517"/>
            <a:ext cx="4831307" cy="1755398"/>
          </a:xfrm>
          <a:prstGeom prst="roundRect">
            <a:avLst/>
          </a:prstGeom>
          <a:noFill/>
          <a:ln w="254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Name-Server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076191" y="3954530"/>
            <a:ext cx="4831307" cy="2215045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-Server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曲线连接符 46"/>
          <p:cNvCxnSpPr>
            <a:stCxn id="21" idx="0"/>
            <a:endCxn id="39" idx="1"/>
          </p:cNvCxnSpPr>
          <p:nvPr/>
        </p:nvCxnSpPr>
        <p:spPr bwMode="auto">
          <a:xfrm rot="5400000" flipH="1" flipV="1">
            <a:off x="1307659" y="2216686"/>
            <a:ext cx="743881" cy="1555152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曲线连接符 62"/>
          <p:cNvCxnSpPr>
            <a:stCxn id="24" idx="0"/>
            <a:endCxn id="41" idx="3"/>
          </p:cNvCxnSpPr>
          <p:nvPr/>
        </p:nvCxnSpPr>
        <p:spPr bwMode="auto">
          <a:xfrm rot="16200000" flipV="1">
            <a:off x="7043168" y="2313431"/>
            <a:ext cx="861459" cy="146529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圆角矩形 68"/>
          <p:cNvSpPr/>
          <p:nvPr/>
        </p:nvSpPr>
        <p:spPr>
          <a:xfrm>
            <a:off x="116394" y="1450121"/>
            <a:ext cx="1725308" cy="4937821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生产者集群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322729" y="1437099"/>
            <a:ext cx="1720034" cy="4937821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者集群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808590" y="5386279"/>
            <a:ext cx="1001415" cy="492202"/>
          </a:xfrm>
          <a:prstGeom prst="rect">
            <a:avLst/>
          </a:prstGeom>
          <a:ln w="19050">
            <a:solidFill>
              <a:srgbClr val="715E5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文件存储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421398" y="5406463"/>
            <a:ext cx="1001415" cy="492202"/>
          </a:xfrm>
          <a:prstGeom prst="rect">
            <a:avLst/>
          </a:prstGeom>
          <a:ln w="19050">
            <a:solidFill>
              <a:srgbClr val="715E5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文件存储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曲线连接符 24"/>
          <p:cNvCxnSpPr>
            <a:stCxn id="31" idx="0"/>
            <a:endCxn id="39" idx="2"/>
          </p:cNvCxnSpPr>
          <p:nvPr/>
        </p:nvCxnSpPr>
        <p:spPr bwMode="auto">
          <a:xfrm rot="16200000" flipV="1">
            <a:off x="2307185" y="4049639"/>
            <a:ext cx="1945904" cy="1953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27"/>
          <p:cNvCxnSpPr>
            <a:stCxn id="31" idx="0"/>
            <a:endCxn id="41" idx="1"/>
          </p:cNvCxnSpPr>
          <p:nvPr/>
        </p:nvCxnSpPr>
        <p:spPr bwMode="auto">
          <a:xfrm rot="5400000" flipH="1" flipV="1">
            <a:off x="2993876" y="2911375"/>
            <a:ext cx="2417008" cy="1824956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曲线连接符 35"/>
          <p:cNvCxnSpPr>
            <a:stCxn id="33" idx="0"/>
            <a:endCxn id="39" idx="3"/>
          </p:cNvCxnSpPr>
          <p:nvPr/>
        </p:nvCxnSpPr>
        <p:spPr bwMode="auto">
          <a:xfrm rot="16200000" flipV="1">
            <a:off x="3800645" y="2905243"/>
            <a:ext cx="2410037" cy="1844193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曲线连接符 36"/>
          <p:cNvCxnSpPr>
            <a:stCxn id="33" idx="0"/>
            <a:endCxn id="41" idx="2"/>
          </p:cNvCxnSpPr>
          <p:nvPr/>
        </p:nvCxnSpPr>
        <p:spPr bwMode="auto">
          <a:xfrm rot="5400000" flipH="1" flipV="1">
            <a:off x="4951468" y="4055773"/>
            <a:ext cx="1952877" cy="2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037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25326" y="179268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生产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者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API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395" y="1719621"/>
            <a:ext cx="9015211" cy="3980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7030A0"/>
                </a:solidFill>
              </a:rPr>
              <a:t>SendResult</a:t>
            </a:r>
            <a:r>
              <a:rPr lang="en-US" altLang="zh-CN" dirty="0">
                <a:solidFill>
                  <a:srgbClr val="7030A0"/>
                </a:solidFill>
              </a:rPr>
              <a:t> send(final Message </a:t>
            </a:r>
            <a:r>
              <a:rPr lang="en-US" altLang="zh-CN" dirty="0" err="1">
                <a:solidFill>
                  <a:srgbClr val="7030A0"/>
                </a:solidFill>
              </a:rPr>
              <a:t>msg</a:t>
            </a:r>
            <a:r>
              <a:rPr lang="en-US" altLang="zh-CN" dirty="0" smtClean="0">
                <a:solidFill>
                  <a:srgbClr val="7030A0"/>
                </a:solidFill>
              </a:rPr>
              <a:t>)                                                    //</a:t>
            </a:r>
            <a:r>
              <a:rPr lang="zh-CN" altLang="en-US" dirty="0" smtClean="0">
                <a:solidFill>
                  <a:srgbClr val="7030A0"/>
                </a:solidFill>
              </a:rPr>
              <a:t>同步发送，默认计时</a:t>
            </a:r>
            <a:r>
              <a:rPr lang="en-US" altLang="zh-CN" dirty="0" smtClean="0">
                <a:solidFill>
                  <a:srgbClr val="7030A0"/>
                </a:solidFill>
              </a:rPr>
              <a:t>3</a:t>
            </a:r>
            <a:r>
              <a:rPr lang="zh-CN" altLang="en-US" dirty="0" smtClean="0">
                <a:solidFill>
                  <a:srgbClr val="7030A0"/>
                </a:solidFill>
              </a:rPr>
              <a:t>秒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 err="1">
                <a:solidFill>
                  <a:srgbClr val="7030A0"/>
                </a:solidFill>
              </a:rPr>
              <a:t>SendResult</a:t>
            </a:r>
            <a:r>
              <a:rPr lang="en-US" altLang="zh-CN" dirty="0">
                <a:solidFill>
                  <a:srgbClr val="7030A0"/>
                </a:solidFill>
              </a:rPr>
              <a:t> send(final Message </a:t>
            </a:r>
            <a:r>
              <a:rPr lang="en-US" altLang="zh-CN" dirty="0" err="1">
                <a:solidFill>
                  <a:srgbClr val="7030A0"/>
                </a:solidFill>
              </a:rPr>
              <a:t>msg</a:t>
            </a:r>
            <a:r>
              <a:rPr lang="en-US" altLang="zh-CN" dirty="0">
                <a:solidFill>
                  <a:srgbClr val="7030A0"/>
                </a:solidFill>
              </a:rPr>
              <a:t>, final long timeout</a:t>
            </a:r>
            <a:r>
              <a:rPr lang="en-US" altLang="zh-CN" dirty="0" smtClean="0">
                <a:solidFill>
                  <a:srgbClr val="7030A0"/>
                </a:solidFill>
              </a:rPr>
              <a:t>)                                      //</a:t>
            </a:r>
            <a:r>
              <a:rPr lang="zh-CN" altLang="en-US" dirty="0" smtClean="0">
                <a:solidFill>
                  <a:srgbClr val="7030A0"/>
                </a:solidFill>
              </a:rPr>
              <a:t>同步计时发送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en-US" altLang="zh-CN" dirty="0" err="1">
                <a:solidFill>
                  <a:srgbClr val="7030A0"/>
                </a:solidFill>
              </a:rPr>
              <a:t>SendResult</a:t>
            </a:r>
            <a:r>
              <a:rPr lang="en-US" altLang="zh-CN" dirty="0">
                <a:solidFill>
                  <a:srgbClr val="7030A0"/>
                </a:solidFill>
              </a:rPr>
              <a:t> send(Message </a:t>
            </a:r>
            <a:r>
              <a:rPr lang="en-US" altLang="zh-CN" dirty="0" err="1">
                <a:solidFill>
                  <a:srgbClr val="7030A0"/>
                </a:solidFill>
              </a:rPr>
              <a:t>msg</a:t>
            </a:r>
            <a:r>
              <a:rPr lang="en-US" altLang="zh-CN" dirty="0">
                <a:solidFill>
                  <a:srgbClr val="7030A0"/>
                </a:solidFill>
              </a:rPr>
              <a:t>, </a:t>
            </a:r>
            <a:r>
              <a:rPr lang="en-US" altLang="zh-CN" dirty="0" err="1">
                <a:solidFill>
                  <a:srgbClr val="7030A0"/>
                </a:solidFill>
              </a:rPr>
              <a:t>MessageQueueSelector</a:t>
            </a:r>
            <a:r>
              <a:rPr lang="en-US" altLang="zh-CN" dirty="0">
                <a:solidFill>
                  <a:srgbClr val="7030A0"/>
                </a:solidFill>
              </a:rPr>
              <a:t> selector, Object </a:t>
            </a:r>
            <a:r>
              <a:rPr lang="en-US" altLang="zh-CN" dirty="0" err="1">
                <a:solidFill>
                  <a:srgbClr val="7030A0"/>
                </a:solidFill>
              </a:rPr>
              <a:t>arg</a:t>
            </a:r>
            <a:r>
              <a:rPr lang="en-US" altLang="zh-CN" dirty="0" smtClean="0">
                <a:solidFill>
                  <a:srgbClr val="7030A0"/>
                </a:solidFill>
              </a:rPr>
              <a:t>)  //</a:t>
            </a:r>
            <a:r>
              <a:rPr lang="zh-CN" altLang="en-US" dirty="0" smtClean="0">
                <a:solidFill>
                  <a:srgbClr val="7030A0"/>
                </a:solidFill>
              </a:rPr>
              <a:t>顺序消息发送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void send(final Message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msg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, final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SendCallback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sendCallback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)                   //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异步发送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</a:rPr>
              <a:t>void send(final Message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</a:rPr>
              <a:t>msg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</a:rPr>
              <a:t>, final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</a:rPr>
              <a:t>SendCallback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</a:rPr>
              <a:t>sendCallback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</a:rPr>
              <a:t>, final long timeout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)  //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异步计时发送</a:t>
            </a:r>
            <a:endParaRPr lang="en-US" altLang="zh-CN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void 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sendOneway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(final Message 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msg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)  //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简单发送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64"/>
          <p:cNvSpPr/>
          <p:nvPr/>
        </p:nvSpPr>
        <p:spPr bwMode="auto">
          <a:xfrm>
            <a:off x="2577142" y="5116397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：反馈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正方形/長方形 64"/>
          <p:cNvSpPr/>
          <p:nvPr/>
        </p:nvSpPr>
        <p:spPr bwMode="auto">
          <a:xfrm>
            <a:off x="3614551" y="2839039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：发送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38996" y="162144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同步发送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230242" y="1466846"/>
            <a:ext cx="2160731" cy="3462487"/>
          </a:xfrm>
          <a:prstGeom prst="rect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t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</a:p>
        </p:txBody>
      </p:sp>
      <p:cxnSp>
        <p:nvCxnSpPr>
          <p:cNvPr id="34" name="曲线连接符 33"/>
          <p:cNvCxnSpPr>
            <a:stCxn id="23" idx="6"/>
            <a:endCxn id="31" idx="1"/>
          </p:cNvCxnSpPr>
          <p:nvPr/>
        </p:nvCxnSpPr>
        <p:spPr bwMode="auto">
          <a:xfrm flipV="1">
            <a:off x="2782377" y="3198090"/>
            <a:ext cx="2447865" cy="2565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角丸四角形吹き出し 50"/>
          <p:cNvSpPr/>
          <p:nvPr/>
        </p:nvSpPr>
        <p:spPr bwMode="auto">
          <a:xfrm>
            <a:off x="220884" y="5592776"/>
            <a:ext cx="2249361" cy="587375"/>
          </a:xfrm>
          <a:prstGeom prst="wedgeRoundRectCallout">
            <a:avLst>
              <a:gd name="adj1" fmla="val 64153"/>
              <a:gd name="adj2" fmla="val -199972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生产者收到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SendResult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生产者的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调用才完成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円/楕円 27"/>
          <p:cNvSpPr/>
          <p:nvPr/>
        </p:nvSpPr>
        <p:spPr bwMode="auto">
          <a:xfrm>
            <a:off x="1380946" y="2575881"/>
            <a:ext cx="1401431" cy="1295731"/>
          </a:xfrm>
          <a:prstGeom prst="ellipse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者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曲线连接符 25"/>
          <p:cNvCxnSpPr>
            <a:stCxn id="31" idx="1"/>
            <a:endCxn id="23" idx="5"/>
          </p:cNvCxnSpPr>
          <p:nvPr/>
        </p:nvCxnSpPr>
        <p:spPr bwMode="auto">
          <a:xfrm rot="10800000" flipV="1">
            <a:off x="2577142" y="3198089"/>
            <a:ext cx="2653100" cy="483767"/>
          </a:xfrm>
          <a:prstGeom prst="curvedConnector4">
            <a:avLst>
              <a:gd name="adj1" fmla="val 46132"/>
              <a:gd name="adj2" fmla="val 405121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57108" y="896421"/>
            <a:ext cx="3614551" cy="6613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7030A0"/>
                </a:solidFill>
              </a:rPr>
              <a:t>SendResult</a:t>
            </a:r>
            <a:r>
              <a:rPr lang="en-US" altLang="zh-CN" dirty="0">
                <a:solidFill>
                  <a:srgbClr val="7030A0"/>
                </a:solidFill>
              </a:rPr>
              <a:t> send(final Message </a:t>
            </a:r>
            <a:r>
              <a:rPr lang="en-US" altLang="zh-CN" dirty="0" err="1">
                <a:solidFill>
                  <a:srgbClr val="7030A0"/>
                </a:solidFill>
              </a:rPr>
              <a:t>msg</a:t>
            </a:r>
            <a:r>
              <a:rPr lang="en-US" altLang="zh-CN" dirty="0" smtClean="0">
                <a:solidFill>
                  <a:srgbClr val="7030A0"/>
                </a:solidFill>
              </a:rPr>
              <a:t>)</a:t>
            </a:r>
            <a:endParaRPr lang="en-US" altLang="zh-C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64"/>
          <p:cNvSpPr/>
          <p:nvPr/>
        </p:nvSpPr>
        <p:spPr bwMode="auto">
          <a:xfrm>
            <a:off x="2687775" y="4317759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：执行回调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正方形/長方形 64"/>
          <p:cNvSpPr/>
          <p:nvPr/>
        </p:nvSpPr>
        <p:spPr bwMode="auto">
          <a:xfrm>
            <a:off x="3251067" y="5793447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：反馈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正方形/長方形 64"/>
          <p:cNvSpPr/>
          <p:nvPr/>
        </p:nvSpPr>
        <p:spPr bwMode="auto">
          <a:xfrm>
            <a:off x="3738105" y="3558011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：发送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11700" y="17579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异步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发送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844392" y="2176535"/>
            <a:ext cx="2160731" cy="3462487"/>
          </a:xfrm>
          <a:prstGeom prst="rect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t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</a:p>
        </p:txBody>
      </p:sp>
      <p:cxnSp>
        <p:nvCxnSpPr>
          <p:cNvPr id="34" name="曲线连接符 33"/>
          <p:cNvCxnSpPr>
            <a:stCxn id="23" idx="6"/>
            <a:endCxn id="31" idx="1"/>
          </p:cNvCxnSpPr>
          <p:nvPr/>
        </p:nvCxnSpPr>
        <p:spPr bwMode="auto">
          <a:xfrm flipV="1">
            <a:off x="3287345" y="3907779"/>
            <a:ext cx="2557047" cy="469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角丸四角形吹き出し 50"/>
          <p:cNvSpPr/>
          <p:nvPr/>
        </p:nvSpPr>
        <p:spPr bwMode="auto">
          <a:xfrm>
            <a:off x="3044020" y="2107398"/>
            <a:ext cx="2249361" cy="587375"/>
          </a:xfrm>
          <a:prstGeom prst="wedgeRoundRectCallout">
            <a:avLst>
              <a:gd name="adj1" fmla="val 34423"/>
              <a:gd name="adj2" fmla="val 257761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生产者发送消息后，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调用就完成了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円/楕円 27"/>
          <p:cNvSpPr/>
          <p:nvPr/>
        </p:nvSpPr>
        <p:spPr bwMode="auto">
          <a:xfrm>
            <a:off x="835034" y="2702262"/>
            <a:ext cx="2452311" cy="2420422"/>
          </a:xfrm>
          <a:prstGeom prst="ellipse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者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曲线连接符 25"/>
          <p:cNvCxnSpPr>
            <a:stCxn id="31" idx="1"/>
            <a:endCxn id="23" idx="5"/>
          </p:cNvCxnSpPr>
          <p:nvPr/>
        </p:nvCxnSpPr>
        <p:spPr bwMode="auto">
          <a:xfrm rot="10800000" flipV="1">
            <a:off x="2928212" y="3907779"/>
            <a:ext cx="2916180" cy="860442"/>
          </a:xfrm>
          <a:prstGeom prst="curvedConnector4">
            <a:avLst>
              <a:gd name="adj1" fmla="val 43842"/>
              <a:gd name="adj2" fmla="val 227772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27296" y="866649"/>
            <a:ext cx="6193564" cy="6613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7030A0"/>
                </a:solidFill>
              </a:rPr>
              <a:t>void send(final Message </a:t>
            </a:r>
            <a:r>
              <a:rPr lang="en-US" altLang="zh-CN" dirty="0" err="1">
                <a:solidFill>
                  <a:srgbClr val="7030A0"/>
                </a:solidFill>
              </a:rPr>
              <a:t>msg</a:t>
            </a:r>
            <a:r>
              <a:rPr lang="en-US" altLang="zh-CN" dirty="0">
                <a:solidFill>
                  <a:srgbClr val="7030A0"/>
                </a:solidFill>
              </a:rPr>
              <a:t>, final </a:t>
            </a:r>
            <a:r>
              <a:rPr lang="en-US" altLang="zh-CN" dirty="0" err="1">
                <a:solidFill>
                  <a:srgbClr val="7030A0"/>
                </a:solidFill>
              </a:rPr>
              <a:t>SendCallback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sendCallback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207420" y="4089016"/>
            <a:ext cx="1384422" cy="518902"/>
          </a:xfrm>
          <a:prstGeom prst="rect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SendCallback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曲线连接符 19"/>
          <p:cNvCxnSpPr>
            <a:stCxn id="23" idx="5"/>
            <a:endCxn id="17" idx="3"/>
          </p:cNvCxnSpPr>
          <p:nvPr/>
        </p:nvCxnSpPr>
        <p:spPr bwMode="auto">
          <a:xfrm rot="5400000" flipH="1">
            <a:off x="2550150" y="4390159"/>
            <a:ext cx="419754" cy="336370"/>
          </a:xfrm>
          <a:prstGeom prst="curvedConnector4">
            <a:avLst>
              <a:gd name="adj1" fmla="val 75685"/>
              <a:gd name="adj2" fmla="val -262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角丸四角形吹き出し 50"/>
          <p:cNvSpPr/>
          <p:nvPr/>
        </p:nvSpPr>
        <p:spPr bwMode="auto">
          <a:xfrm>
            <a:off x="4719711" y="6175396"/>
            <a:ext cx="2249361" cy="587375"/>
          </a:xfrm>
          <a:prstGeom prst="wedgeRoundRectCallout">
            <a:avLst>
              <a:gd name="adj1" fmla="val -58904"/>
              <a:gd name="adj2" fmla="val -196110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异步反馈结果给生产者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7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64"/>
          <p:cNvSpPr/>
          <p:nvPr/>
        </p:nvSpPr>
        <p:spPr bwMode="auto">
          <a:xfrm>
            <a:off x="3738105" y="3558011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：发送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11700" y="17579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简单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发送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844392" y="2176535"/>
            <a:ext cx="2160731" cy="3462487"/>
          </a:xfrm>
          <a:prstGeom prst="rect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t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</a:p>
        </p:txBody>
      </p:sp>
      <p:cxnSp>
        <p:nvCxnSpPr>
          <p:cNvPr id="34" name="曲线连接符 33"/>
          <p:cNvCxnSpPr>
            <a:stCxn id="23" idx="6"/>
            <a:endCxn id="31" idx="1"/>
          </p:cNvCxnSpPr>
          <p:nvPr/>
        </p:nvCxnSpPr>
        <p:spPr bwMode="auto">
          <a:xfrm>
            <a:off x="2645900" y="3899016"/>
            <a:ext cx="3198492" cy="876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角丸四角形吹き出し 50"/>
          <p:cNvSpPr/>
          <p:nvPr/>
        </p:nvSpPr>
        <p:spPr bwMode="auto">
          <a:xfrm>
            <a:off x="3044020" y="2107398"/>
            <a:ext cx="2249361" cy="587375"/>
          </a:xfrm>
          <a:prstGeom prst="wedgeRoundRectCallout">
            <a:avLst>
              <a:gd name="adj1" fmla="val 34423"/>
              <a:gd name="adj2" fmla="val 257761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生产者发送消息后，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Send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调用就完成了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円/楕円 27"/>
          <p:cNvSpPr/>
          <p:nvPr/>
        </p:nvSpPr>
        <p:spPr bwMode="auto">
          <a:xfrm>
            <a:off x="1392071" y="3307654"/>
            <a:ext cx="1253829" cy="1182724"/>
          </a:xfrm>
          <a:prstGeom prst="ellipse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者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296" y="866649"/>
            <a:ext cx="6193564" cy="6613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7030A0"/>
                </a:solidFill>
              </a:rPr>
              <a:t>void </a:t>
            </a:r>
            <a:r>
              <a:rPr lang="en-US" altLang="zh-CN" dirty="0" err="1">
                <a:solidFill>
                  <a:srgbClr val="7030A0"/>
                </a:solidFill>
              </a:rPr>
              <a:t>sendOneway</a:t>
            </a:r>
            <a:r>
              <a:rPr lang="en-US" altLang="zh-CN" dirty="0">
                <a:solidFill>
                  <a:srgbClr val="7030A0"/>
                </a:solidFill>
              </a:rPr>
              <a:t>(final Message </a:t>
            </a:r>
            <a:r>
              <a:rPr lang="en-US" altLang="zh-CN" dirty="0" err="1">
                <a:solidFill>
                  <a:srgbClr val="7030A0"/>
                </a:solidFill>
              </a:rPr>
              <a:t>msg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8" name="角丸四角形吹き出し 50"/>
          <p:cNvSpPr/>
          <p:nvPr/>
        </p:nvSpPr>
        <p:spPr bwMode="auto">
          <a:xfrm>
            <a:off x="1521219" y="5675191"/>
            <a:ext cx="2651536" cy="587375"/>
          </a:xfrm>
          <a:prstGeom prst="wedgeRoundRectCallout">
            <a:avLst>
              <a:gd name="adj1" fmla="val -29046"/>
              <a:gd name="adj2" fmla="val -248896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生产者不等待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反馈结果，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没有结果处理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1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11680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同步</a:t>
            </a: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发送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887104"/>
            <a:ext cx="9144000" cy="5868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002060"/>
                </a:solidFill>
              </a:rPr>
              <a:t>DefaultMQProducer</a:t>
            </a:r>
            <a:r>
              <a:rPr lang="en-US" altLang="zh-CN" dirty="0">
                <a:solidFill>
                  <a:srgbClr val="002060"/>
                </a:solidFill>
              </a:rPr>
              <a:t> producer = new </a:t>
            </a:r>
            <a:r>
              <a:rPr lang="en-US" altLang="zh-CN" dirty="0" err="1">
                <a:solidFill>
                  <a:srgbClr val="002060"/>
                </a:solidFill>
              </a:rPr>
              <a:t>DefaultMQProducer</a:t>
            </a:r>
            <a:r>
              <a:rPr lang="en-US" altLang="zh-CN" dirty="0">
                <a:solidFill>
                  <a:srgbClr val="002060"/>
                </a:solidFill>
              </a:rPr>
              <a:t>("</a:t>
            </a:r>
            <a:r>
              <a:rPr lang="en-US" altLang="zh-CN" dirty="0" err="1">
                <a:solidFill>
                  <a:srgbClr val="002060"/>
                </a:solidFill>
              </a:rPr>
              <a:t>chengxiaoming_producer_group</a:t>
            </a:r>
            <a:r>
              <a:rPr lang="en-US" altLang="zh-CN" dirty="0">
                <a:solidFill>
                  <a:srgbClr val="002060"/>
                </a:solidFill>
              </a:rPr>
              <a:t>");</a:t>
            </a:r>
          </a:p>
          <a:p>
            <a:r>
              <a:rPr lang="en-US" altLang="zh-CN" dirty="0" err="1">
                <a:solidFill>
                  <a:srgbClr val="002060"/>
                </a:solidFill>
              </a:rPr>
              <a:t>producer.setNamesrvAddr</a:t>
            </a:r>
            <a:r>
              <a:rPr lang="en-US" altLang="zh-CN" dirty="0">
                <a:solidFill>
                  <a:srgbClr val="002060"/>
                </a:solidFill>
              </a:rPr>
              <a:t>("10.0.57.216:9876;10.0.58.152:9876</a:t>
            </a:r>
            <a:r>
              <a:rPr lang="en-US" altLang="zh-CN" dirty="0" smtClean="0">
                <a:solidFill>
                  <a:srgbClr val="002060"/>
                </a:solidFill>
              </a:rPr>
              <a:t>");  </a:t>
            </a:r>
            <a:r>
              <a:rPr lang="en-US" altLang="zh-CN" dirty="0">
                <a:solidFill>
                  <a:srgbClr val="002060"/>
                </a:solidFill>
              </a:rPr>
              <a:t>//MIT environment</a:t>
            </a:r>
          </a:p>
          <a:p>
            <a:r>
              <a:rPr lang="en-US" altLang="zh-CN" dirty="0" err="1">
                <a:solidFill>
                  <a:srgbClr val="002060"/>
                </a:solidFill>
              </a:rPr>
              <a:t>producer.start</a:t>
            </a:r>
            <a:r>
              <a:rPr lang="en-US" altLang="zh-CN" dirty="0" smtClean="0">
                <a:solidFill>
                  <a:srgbClr val="002060"/>
                </a:solidFill>
              </a:rPr>
              <a:t>();</a:t>
            </a:r>
          </a:p>
          <a:p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try {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   </a:t>
            </a:r>
            <a:r>
              <a:rPr lang="en-US" altLang="zh-CN" dirty="0">
                <a:solidFill>
                  <a:srgbClr val="002060"/>
                </a:solidFill>
              </a:rPr>
              <a:t>Order </a:t>
            </a:r>
            <a:r>
              <a:rPr lang="en-US" altLang="zh-CN" dirty="0" err="1">
                <a:solidFill>
                  <a:srgbClr val="002060"/>
                </a:solidFill>
              </a:rPr>
              <a:t>order</a:t>
            </a:r>
            <a:r>
              <a:rPr lang="en-US" altLang="zh-CN" dirty="0">
                <a:solidFill>
                  <a:srgbClr val="002060"/>
                </a:solidFill>
              </a:rPr>
              <a:t> = new Order(111, "</a:t>
            </a:r>
            <a:r>
              <a:rPr lang="en-US" altLang="zh-CN" dirty="0" err="1">
                <a:solidFill>
                  <a:srgbClr val="002060"/>
                </a:solidFill>
              </a:rPr>
              <a:t>aaa</a:t>
            </a:r>
            <a:r>
              <a:rPr lang="en-US" altLang="zh-CN" dirty="0" smtClean="0">
                <a:solidFill>
                  <a:srgbClr val="002060"/>
                </a:solidFill>
              </a:rPr>
              <a:t>");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</a:t>
            </a:r>
            <a:r>
              <a:rPr lang="en-US" altLang="zh-CN" dirty="0" smtClean="0">
                <a:solidFill>
                  <a:srgbClr val="002060"/>
                </a:solidFill>
              </a:rPr>
              <a:t>Message </a:t>
            </a:r>
            <a:r>
              <a:rPr lang="en-US" altLang="zh-CN" dirty="0" err="1">
                <a:solidFill>
                  <a:srgbClr val="002060"/>
                </a:solidFill>
              </a:rPr>
              <a:t>msg</a:t>
            </a:r>
            <a:r>
              <a:rPr lang="en-US" altLang="zh-CN" dirty="0">
                <a:solidFill>
                  <a:srgbClr val="002060"/>
                </a:solidFill>
              </a:rPr>
              <a:t> = new Message</a:t>
            </a:r>
            <a:r>
              <a:rPr lang="en-US" altLang="zh-CN" dirty="0" smtClean="0">
                <a:solidFill>
                  <a:srgbClr val="002060"/>
                </a:solidFill>
              </a:rPr>
              <a:t>(“</a:t>
            </a:r>
            <a:r>
              <a:rPr lang="en-US" altLang="zh-CN" dirty="0" err="1" smtClean="0">
                <a:solidFill>
                  <a:srgbClr val="002060"/>
                </a:solidFill>
              </a:rPr>
              <a:t>TopicTest</a:t>
            </a:r>
            <a:r>
              <a:rPr lang="en-US" altLang="zh-CN" dirty="0">
                <a:solidFill>
                  <a:srgbClr val="002060"/>
                </a:solidFill>
              </a:rPr>
              <a:t>", </a:t>
            </a:r>
            <a:r>
              <a:rPr lang="en-US" altLang="zh-CN" dirty="0" smtClean="0">
                <a:solidFill>
                  <a:srgbClr val="002060"/>
                </a:solidFill>
              </a:rPr>
              <a:t>“tag1”, “key1”, </a:t>
            </a:r>
            <a:r>
              <a:rPr lang="en-US" altLang="zh-CN" dirty="0" err="1" smtClean="0">
                <a:solidFill>
                  <a:srgbClr val="002060"/>
                </a:solidFill>
              </a:rPr>
              <a:t>JsonUtils.toJsonBytes</a:t>
            </a:r>
            <a:r>
              <a:rPr lang="en-US" altLang="zh-CN" dirty="0" smtClean="0">
                <a:solidFill>
                  <a:srgbClr val="002060"/>
                </a:solidFill>
              </a:rPr>
              <a:t>(order));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</a:t>
            </a:r>
            <a:r>
              <a:rPr lang="en-US" altLang="zh-CN" dirty="0" err="1" smtClean="0">
                <a:solidFill>
                  <a:srgbClr val="002060"/>
                </a:solidFill>
              </a:rPr>
              <a:t>SendResult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err="1">
                <a:solidFill>
                  <a:srgbClr val="002060"/>
                </a:solidFill>
              </a:rPr>
              <a:t>sendResult</a:t>
            </a:r>
            <a:r>
              <a:rPr lang="en-US" altLang="zh-CN" dirty="0">
                <a:solidFill>
                  <a:srgbClr val="002060"/>
                </a:solidFill>
              </a:rPr>
              <a:t> = </a:t>
            </a:r>
            <a:r>
              <a:rPr lang="en-US" altLang="zh-CN" dirty="0" err="1">
                <a:solidFill>
                  <a:srgbClr val="002060"/>
                </a:solidFill>
              </a:rPr>
              <a:t>producer.send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msg</a:t>
            </a:r>
            <a:r>
              <a:rPr lang="en-US" altLang="zh-CN" dirty="0" smtClean="0">
                <a:solidFill>
                  <a:srgbClr val="002060"/>
                </a:solidFill>
              </a:rPr>
              <a:t>);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} </a:t>
            </a:r>
            <a:r>
              <a:rPr lang="en-US" altLang="zh-CN" dirty="0">
                <a:solidFill>
                  <a:srgbClr val="002060"/>
                </a:solidFill>
              </a:rPr>
              <a:t>catch(Exception e) {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    </a:t>
            </a:r>
            <a:r>
              <a:rPr lang="en-US" altLang="zh-CN" dirty="0" err="1" smtClean="0">
                <a:solidFill>
                  <a:srgbClr val="002060"/>
                </a:solidFill>
              </a:rPr>
              <a:t>log.warn</a:t>
            </a:r>
            <a:r>
              <a:rPr lang="en-US" altLang="zh-CN" dirty="0" smtClean="0">
                <a:solidFill>
                  <a:srgbClr val="002060"/>
                </a:solidFill>
              </a:rPr>
              <a:t>(“</a:t>
            </a:r>
            <a:r>
              <a:rPr lang="zh-CN" altLang="en-US" dirty="0" smtClean="0">
                <a:solidFill>
                  <a:srgbClr val="002060"/>
                </a:solidFill>
              </a:rPr>
              <a:t>发送</a:t>
            </a:r>
            <a:r>
              <a:rPr lang="zh-CN" altLang="en-US" dirty="0">
                <a:solidFill>
                  <a:srgbClr val="002060"/>
                </a:solidFill>
              </a:rPr>
              <a:t>消息时抛出了</a:t>
            </a:r>
            <a:r>
              <a:rPr lang="zh-CN" altLang="en-US" dirty="0" smtClean="0">
                <a:solidFill>
                  <a:srgbClr val="002060"/>
                </a:solidFill>
              </a:rPr>
              <a:t>异常</a:t>
            </a:r>
            <a:r>
              <a:rPr lang="en-US" altLang="zh-CN" dirty="0" smtClean="0">
                <a:solidFill>
                  <a:srgbClr val="002060"/>
                </a:solidFill>
              </a:rPr>
              <a:t>!“, e);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}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25333" y="165620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消费</a:t>
            </a: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消息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37" y="914400"/>
            <a:ext cx="9053848" cy="587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 smtClean="0">
                <a:solidFill>
                  <a:prstClr val="black"/>
                </a:solidFill>
              </a:rPr>
              <a:t>DefaultMQPushConsumer</a:t>
            </a:r>
            <a:r>
              <a:rPr lang="en-US" altLang="zh-CN" sz="1600" dirty="0" smtClean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prstClr val="black"/>
                </a:solidFill>
              </a:rPr>
              <a:t>consumer = new </a:t>
            </a:r>
            <a:r>
              <a:rPr lang="en-US" altLang="zh-CN" sz="1600" dirty="0" err="1">
                <a:solidFill>
                  <a:prstClr val="black"/>
                </a:solidFill>
              </a:rPr>
              <a:t>DefaultMQPushConsumer</a:t>
            </a:r>
            <a:r>
              <a:rPr lang="en-US" altLang="zh-CN" sz="1600" dirty="0">
                <a:solidFill>
                  <a:prstClr val="black"/>
                </a:solidFill>
              </a:rPr>
              <a:t>("</a:t>
            </a:r>
            <a:r>
              <a:rPr lang="en-US" altLang="zh-CN" sz="1600" dirty="0" err="1">
                <a:solidFill>
                  <a:prstClr val="black"/>
                </a:solidFill>
              </a:rPr>
              <a:t>Test_consumer_Group</a:t>
            </a:r>
            <a:r>
              <a:rPr lang="en-US" altLang="zh-CN" sz="16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sz="1600" dirty="0" err="1">
                <a:solidFill>
                  <a:prstClr val="black"/>
                </a:solidFill>
              </a:rPr>
              <a:t>consumer.setNamesrvAddr</a:t>
            </a:r>
            <a:r>
              <a:rPr lang="en-US" altLang="zh-CN" sz="1600" dirty="0">
                <a:solidFill>
                  <a:prstClr val="black"/>
                </a:solidFill>
              </a:rPr>
              <a:t>("10.0.57.216:9876;10.0.58.152:9876");    //MIT environment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r>
              <a:rPr lang="en-US" altLang="zh-CN" sz="1600" dirty="0" err="1">
                <a:solidFill>
                  <a:prstClr val="black"/>
                </a:solidFill>
              </a:rPr>
              <a:t>consumer.setMessageModel</a:t>
            </a:r>
            <a:r>
              <a:rPr lang="en-US" altLang="zh-CN" sz="1600" dirty="0">
                <a:solidFill>
                  <a:prstClr val="black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MessageModel.CLUSTERING</a:t>
            </a:r>
            <a:r>
              <a:rPr lang="en-US" altLang="zh-CN" sz="1600" dirty="0" smtClean="0">
                <a:solidFill>
                  <a:prstClr val="black"/>
                </a:solidFill>
              </a:rPr>
              <a:t>);    //</a:t>
            </a:r>
            <a:r>
              <a:rPr lang="zh-CN" altLang="en-US" sz="1600" dirty="0" smtClean="0">
                <a:solidFill>
                  <a:prstClr val="black"/>
                </a:solidFill>
              </a:rPr>
              <a:t>使用集群消费模式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r>
              <a:rPr lang="en-US" altLang="zh-CN" sz="1600" dirty="0" err="1" smtClean="0">
                <a:solidFill>
                  <a:schemeClr val="tx1"/>
                </a:solidFill>
              </a:rPr>
              <a:t>consumer.setConsumeFromWhere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ConsumeFromWhere.CONSUME_FROM_FIRST_OFFSET</a:t>
            </a:r>
            <a:r>
              <a:rPr lang="en-US" altLang="zh-CN" sz="1600" dirty="0" smtClean="0">
                <a:solidFill>
                  <a:schemeClr val="tx1"/>
                </a:solidFill>
              </a:rPr>
              <a:t>);</a:t>
            </a:r>
            <a:r>
              <a:rPr lang="en-US" altLang="zh-CN" sz="1600" dirty="0" smtClean="0">
                <a:solidFill>
                  <a:prstClr val="black"/>
                </a:solidFill>
              </a:rPr>
              <a:t>//</a:t>
            </a:r>
            <a:r>
              <a:rPr lang="zh-CN" altLang="en-US" sz="1600" dirty="0" smtClean="0">
                <a:solidFill>
                  <a:prstClr val="black"/>
                </a:solidFill>
              </a:rPr>
              <a:t>消费起始点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err="1" smtClean="0">
                <a:solidFill>
                  <a:prstClr val="black"/>
                </a:solidFill>
              </a:rPr>
              <a:t>consumer.subscribe</a:t>
            </a:r>
            <a:r>
              <a:rPr lang="en-US" altLang="zh-CN" sz="1600" dirty="0">
                <a:solidFill>
                  <a:prstClr val="black"/>
                </a:solidFill>
              </a:rPr>
              <a:t>("</a:t>
            </a:r>
            <a:r>
              <a:rPr lang="en-US" altLang="zh-CN" sz="1600" dirty="0" err="1">
                <a:solidFill>
                  <a:prstClr val="black"/>
                </a:solidFill>
              </a:rPr>
              <a:t>TestTopic</a:t>
            </a:r>
            <a:r>
              <a:rPr lang="en-US" altLang="zh-CN" sz="1600" dirty="0">
                <a:solidFill>
                  <a:prstClr val="black"/>
                </a:solidFill>
              </a:rPr>
              <a:t>", </a:t>
            </a:r>
            <a:r>
              <a:rPr lang="en-US" altLang="zh-CN" sz="1600" dirty="0" smtClean="0">
                <a:solidFill>
                  <a:prstClr val="black"/>
                </a:solidFill>
              </a:rPr>
              <a:t>“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TagA</a:t>
            </a:r>
            <a:r>
              <a:rPr lang="en-US" altLang="zh-CN" sz="1600" dirty="0" smtClean="0">
                <a:solidFill>
                  <a:prstClr val="black"/>
                </a:solidFill>
              </a:rPr>
              <a:t> || 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TagC</a:t>
            </a:r>
            <a:r>
              <a:rPr lang="en-US" altLang="zh-CN" sz="1600" dirty="0" smtClean="0">
                <a:solidFill>
                  <a:prstClr val="black"/>
                </a:solidFill>
              </a:rPr>
              <a:t>");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en-US" altLang="zh-CN" sz="1600" dirty="0" err="1">
                <a:solidFill>
                  <a:prstClr val="black"/>
                </a:solidFill>
              </a:rPr>
              <a:t>consumer.registerMessageListener</a:t>
            </a:r>
            <a:r>
              <a:rPr lang="en-US" altLang="zh-CN" sz="1600" dirty="0">
                <a:solidFill>
                  <a:prstClr val="black"/>
                </a:solidFill>
              </a:rPr>
              <a:t>(new </a:t>
            </a:r>
            <a:r>
              <a:rPr lang="en-US" altLang="zh-CN" sz="1600" b="1" dirty="0" err="1">
                <a:solidFill>
                  <a:srgbClr val="FF0000"/>
                </a:solidFill>
              </a:rPr>
              <a:t>MessageListenerConcurrently</a:t>
            </a:r>
            <a:r>
              <a:rPr lang="en-US" altLang="zh-CN" sz="1600" dirty="0">
                <a:solidFill>
                  <a:prstClr val="black"/>
                </a:solidFill>
              </a:rPr>
              <a:t>() </a:t>
            </a:r>
            <a:r>
              <a:rPr lang="en-US" altLang="zh-CN" sz="1600" dirty="0" smtClean="0">
                <a:solidFill>
                  <a:prstClr val="black"/>
                </a:solidFill>
              </a:rPr>
              <a:t>{  //</a:t>
            </a:r>
            <a:r>
              <a:rPr lang="zh-CN" altLang="en-US" sz="1600" dirty="0" smtClean="0">
                <a:solidFill>
                  <a:prstClr val="black"/>
                </a:solidFill>
              </a:rPr>
              <a:t>使用并发消费方式</a:t>
            </a:r>
            <a:endParaRPr lang="en-US" altLang="zh-CN" sz="1600" dirty="0">
              <a:solidFill>
                <a:prstClr val="black"/>
              </a:solidFill>
            </a:endParaRPr>
          </a:p>
          <a:p>
            <a:r>
              <a:rPr lang="en-US" altLang="zh-CN" sz="1600" dirty="0">
                <a:solidFill>
                  <a:prstClr val="black"/>
                </a:solidFill>
              </a:rPr>
              <a:t>    @Override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public </a:t>
            </a:r>
            <a:r>
              <a:rPr lang="en-US" altLang="zh-CN" sz="1600" dirty="0" err="1">
                <a:solidFill>
                  <a:schemeClr val="tx1"/>
                </a:solidFill>
              </a:rPr>
              <a:t>ConsumeConcurrentlyStatus</a:t>
            </a:r>
            <a:r>
              <a:rPr lang="en-US" altLang="zh-CN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consumeMessage</a:t>
            </a:r>
            <a:r>
              <a:rPr lang="en-US" altLang="zh-CN" sz="1600" dirty="0">
                <a:solidFill>
                  <a:prstClr val="black"/>
                </a:solidFill>
              </a:rPr>
              <a:t>(List&lt;</a:t>
            </a:r>
            <a:r>
              <a:rPr lang="en-US" altLang="zh-CN" sz="1600" dirty="0" err="1">
                <a:solidFill>
                  <a:prstClr val="black"/>
                </a:solidFill>
              </a:rPr>
              <a:t>MessageExt</a:t>
            </a:r>
            <a:r>
              <a:rPr lang="en-US" altLang="zh-CN" sz="1600" dirty="0">
                <a:solidFill>
                  <a:prstClr val="black"/>
                </a:solidFill>
              </a:rPr>
              <a:t>&gt; </a:t>
            </a:r>
            <a:r>
              <a:rPr lang="en-US" altLang="zh-CN" sz="1600" dirty="0" err="1">
                <a:solidFill>
                  <a:prstClr val="black"/>
                </a:solidFill>
              </a:rPr>
              <a:t>msgs</a:t>
            </a:r>
            <a:r>
              <a:rPr lang="en-US" altLang="zh-CN" sz="1600" dirty="0" smtClean="0">
                <a:solidFill>
                  <a:prstClr val="black"/>
                </a:solidFill>
              </a:rPr>
              <a:t>,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ConsumeConcurrentlyContext</a:t>
            </a:r>
            <a:r>
              <a:rPr lang="en-US" altLang="zh-CN" sz="1600" dirty="0" smtClean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prstClr val="black"/>
                </a:solidFill>
              </a:rPr>
              <a:t>context) {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    try {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        for (</a:t>
            </a:r>
            <a:r>
              <a:rPr lang="en-US" altLang="zh-CN" sz="1600" dirty="0" err="1">
                <a:solidFill>
                  <a:prstClr val="black"/>
                </a:solidFill>
              </a:rPr>
              <a:t>MessageExt</a:t>
            </a:r>
            <a:r>
              <a:rPr lang="en-US" altLang="zh-CN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</a:rPr>
              <a:t>msg</a:t>
            </a:r>
            <a:r>
              <a:rPr lang="en-US" altLang="zh-CN" sz="1600" dirty="0">
                <a:solidFill>
                  <a:prstClr val="black"/>
                </a:solidFill>
              </a:rPr>
              <a:t> : </a:t>
            </a:r>
            <a:r>
              <a:rPr lang="en-US" altLang="zh-CN" sz="1600" dirty="0" err="1">
                <a:solidFill>
                  <a:prstClr val="black"/>
                </a:solidFill>
              </a:rPr>
              <a:t>msgs</a:t>
            </a:r>
            <a:r>
              <a:rPr lang="en-US" altLang="zh-CN" sz="1600" dirty="0">
                <a:solidFill>
                  <a:prstClr val="black"/>
                </a:solidFill>
              </a:rPr>
              <a:t>) </a:t>
            </a:r>
            <a:r>
              <a:rPr lang="en-US" altLang="zh-CN" sz="1600" dirty="0" smtClean="0">
                <a:solidFill>
                  <a:prstClr val="black"/>
                </a:solidFill>
              </a:rPr>
              <a:t>{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</a:rPr>
              <a:t>               Order </a:t>
            </a:r>
            <a:r>
              <a:rPr lang="en-US" altLang="zh-CN" sz="1600" dirty="0" err="1">
                <a:solidFill>
                  <a:prstClr val="black"/>
                </a:solidFill>
              </a:rPr>
              <a:t>order</a:t>
            </a:r>
            <a:r>
              <a:rPr lang="en-US" altLang="zh-CN" sz="1600" dirty="0">
                <a:solidFill>
                  <a:prstClr val="black"/>
                </a:solidFill>
              </a:rPr>
              <a:t> = </a:t>
            </a:r>
            <a:r>
              <a:rPr lang="en-US" altLang="zh-CN" sz="1600" dirty="0" err="1">
                <a:solidFill>
                  <a:prstClr val="black"/>
                </a:solidFill>
              </a:rPr>
              <a:t>JsonUtils.fromJsonBytes</a:t>
            </a:r>
            <a:r>
              <a:rPr lang="en-US" altLang="zh-CN" sz="1600" dirty="0">
                <a:solidFill>
                  <a:prstClr val="black"/>
                </a:solidFill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</a:rPr>
              <a:t>msg.getBody</a:t>
            </a:r>
            <a:r>
              <a:rPr lang="en-US" altLang="zh-CN" sz="1600" dirty="0">
                <a:solidFill>
                  <a:prstClr val="black"/>
                </a:solidFill>
              </a:rPr>
              <a:t>(), </a:t>
            </a:r>
            <a:r>
              <a:rPr lang="en-US" altLang="zh-CN" sz="1600" dirty="0" err="1">
                <a:solidFill>
                  <a:prstClr val="black"/>
                </a:solidFill>
              </a:rPr>
              <a:t>Order.class</a:t>
            </a:r>
            <a:r>
              <a:rPr lang="en-US" altLang="zh-CN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            </a:t>
            </a:r>
            <a:r>
              <a:rPr lang="en-US" altLang="zh-CN" sz="1600" dirty="0" smtClean="0">
                <a:solidFill>
                  <a:prstClr val="black"/>
                </a:solidFill>
              </a:rPr>
              <a:t>//</a:t>
            </a:r>
            <a:r>
              <a:rPr lang="zh-CN" altLang="en-US" sz="1600" dirty="0" smtClean="0">
                <a:solidFill>
                  <a:prstClr val="black"/>
                </a:solidFill>
              </a:rPr>
              <a:t>在这里消费</a:t>
            </a:r>
            <a:r>
              <a:rPr lang="en-US" altLang="zh-CN" sz="1600" dirty="0">
                <a:solidFill>
                  <a:prstClr val="black"/>
                </a:solidFill>
              </a:rPr>
              <a:t>order</a:t>
            </a:r>
            <a:r>
              <a:rPr lang="zh-CN" altLang="en-US" sz="1600" dirty="0" smtClean="0">
                <a:solidFill>
                  <a:prstClr val="black"/>
                </a:solidFill>
              </a:rPr>
              <a:t>消息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        </a:t>
            </a:r>
            <a:r>
              <a:rPr lang="en-US" altLang="zh-CN" sz="1600" dirty="0">
                <a:solidFill>
                  <a:prstClr val="black"/>
                </a:solidFill>
              </a:rPr>
              <a:t>}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    } catch (Exception e) {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        </a:t>
            </a:r>
            <a:r>
              <a:rPr lang="en-US" altLang="zh-CN" sz="1600" dirty="0" err="1">
                <a:solidFill>
                  <a:prstClr val="black"/>
                </a:solidFill>
              </a:rPr>
              <a:t>log.warn</a:t>
            </a:r>
            <a:r>
              <a:rPr lang="en-US" altLang="zh-CN" sz="1600" dirty="0" smtClean="0">
                <a:solidFill>
                  <a:prstClr val="black"/>
                </a:solidFill>
              </a:rPr>
              <a:t>(“</a:t>
            </a:r>
            <a:r>
              <a:rPr lang="zh-CN" altLang="en-US" sz="1600" dirty="0" smtClean="0">
                <a:solidFill>
                  <a:prstClr val="black"/>
                </a:solidFill>
              </a:rPr>
              <a:t>消费消息的过程</a:t>
            </a:r>
            <a:r>
              <a:rPr lang="zh-CN" altLang="en-US" sz="1600" dirty="0">
                <a:solidFill>
                  <a:prstClr val="black"/>
                </a:solidFill>
              </a:rPr>
              <a:t>中发生了异常</a:t>
            </a:r>
            <a:r>
              <a:rPr lang="en-US" altLang="zh-CN" sz="1600" dirty="0">
                <a:solidFill>
                  <a:prstClr val="black"/>
                </a:solidFill>
              </a:rPr>
              <a:t>!", e);</a:t>
            </a:r>
          </a:p>
          <a:p>
            <a:r>
              <a:rPr lang="en-US" altLang="zh-CN" sz="1600" dirty="0" smtClean="0">
                <a:solidFill>
                  <a:prstClr val="black"/>
                </a:solidFill>
              </a:rPr>
              <a:t>            return </a:t>
            </a:r>
            <a:r>
              <a:rPr lang="en-US" altLang="zh-CN" sz="1600" dirty="0" err="1">
                <a:solidFill>
                  <a:schemeClr val="tx1"/>
                </a:solidFill>
              </a:rPr>
              <a:t>ConsumeConcurrentlyStatus.RECONSUME_LATER</a:t>
            </a:r>
            <a:r>
              <a:rPr lang="en-US" altLang="zh-CN" sz="1600" dirty="0" smtClean="0">
                <a:solidFill>
                  <a:prstClr val="black"/>
                </a:solidFill>
              </a:rPr>
              <a:t>;}</a:t>
            </a:r>
            <a:endParaRPr lang="en-US" altLang="zh-CN" sz="1600" dirty="0">
              <a:solidFill>
                <a:prstClr val="black"/>
              </a:solidFill>
            </a:endParaRPr>
          </a:p>
          <a:p>
            <a:r>
              <a:rPr lang="en-US" altLang="zh-CN" sz="1600" dirty="0">
                <a:solidFill>
                  <a:prstClr val="black"/>
                </a:solidFill>
              </a:rPr>
              <a:t>        return </a:t>
            </a:r>
            <a:r>
              <a:rPr lang="en-US" altLang="zh-CN" sz="1600" dirty="0" err="1">
                <a:solidFill>
                  <a:schemeClr val="tx1"/>
                </a:solidFill>
              </a:rPr>
              <a:t>ConsumeConcurrentlyStatus.CONSUME_SUCCESS</a:t>
            </a:r>
            <a:r>
              <a:rPr lang="en-US" altLang="zh-CN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}</a:t>
            </a:r>
          </a:p>
          <a:p>
            <a:r>
              <a:rPr lang="en-US" altLang="zh-CN" sz="1600" dirty="0" smtClean="0">
                <a:solidFill>
                  <a:prstClr val="black"/>
                </a:solidFill>
              </a:rPr>
              <a:t>});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en-US" altLang="zh-CN" sz="1600" dirty="0" err="1">
                <a:solidFill>
                  <a:prstClr val="black"/>
                </a:solidFill>
              </a:rPr>
              <a:t>consumer.start</a:t>
            </a:r>
            <a:r>
              <a:rPr lang="en-US" altLang="zh-CN" sz="1600" dirty="0">
                <a:solidFill>
                  <a:prstClr val="black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616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99954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集群消费模式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円/楕円 27"/>
          <p:cNvSpPr/>
          <p:nvPr/>
        </p:nvSpPr>
        <p:spPr bwMode="auto">
          <a:xfrm>
            <a:off x="5924281" y="2446989"/>
            <a:ext cx="2222409" cy="1275011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 eaLnBrk="1" hangingPunct="1">
              <a:defRPr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957588" y="2864108"/>
            <a:ext cx="1109892" cy="501291"/>
          </a:xfrm>
          <a:prstGeom prst="rect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342900" indent="-342900" algn="ctr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Message_1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957588" y="3703772"/>
            <a:ext cx="1118639" cy="501291"/>
          </a:xfrm>
          <a:prstGeom prst="rect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342900" indent="-342900" algn="ctr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Message_2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円/楕円 27"/>
          <p:cNvSpPr/>
          <p:nvPr/>
        </p:nvSpPr>
        <p:spPr bwMode="auto">
          <a:xfrm>
            <a:off x="5924281" y="4108358"/>
            <a:ext cx="2222409" cy="1339403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342900" indent="-342900">
              <a:defRPr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571223" y="2279563"/>
            <a:ext cx="1893194" cy="2923504"/>
          </a:xfrm>
          <a:prstGeom prst="rect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t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Topic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970467" y="4525875"/>
            <a:ext cx="1116491" cy="501291"/>
          </a:xfrm>
          <a:prstGeom prst="rect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342900" indent="-342900" algn="ctr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Message_3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箭头连接符 26"/>
          <p:cNvCxnSpPr>
            <a:cxnSpLocks noChangeShapeType="1"/>
            <a:stCxn id="24" idx="3"/>
            <a:endCxn id="17" idx="2"/>
          </p:cNvCxnSpPr>
          <p:nvPr/>
        </p:nvCxnSpPr>
        <p:spPr bwMode="auto">
          <a:xfrm flipV="1">
            <a:off x="3067480" y="3084495"/>
            <a:ext cx="2856801" cy="302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55" name="直接箭头连接符 26"/>
          <p:cNvCxnSpPr>
            <a:cxnSpLocks noChangeShapeType="1"/>
            <a:stCxn id="37" idx="3"/>
            <a:endCxn id="48" idx="2"/>
          </p:cNvCxnSpPr>
          <p:nvPr/>
        </p:nvCxnSpPr>
        <p:spPr bwMode="auto">
          <a:xfrm>
            <a:off x="3076227" y="3954418"/>
            <a:ext cx="2848054" cy="8236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56" name="直接箭头连接符 26"/>
          <p:cNvCxnSpPr>
            <a:cxnSpLocks noChangeShapeType="1"/>
            <a:stCxn id="34" idx="3"/>
            <a:endCxn id="17" idx="3"/>
          </p:cNvCxnSpPr>
          <p:nvPr/>
        </p:nvCxnSpPr>
        <p:spPr bwMode="auto">
          <a:xfrm flipV="1">
            <a:off x="3086958" y="3535279"/>
            <a:ext cx="3162787" cy="12412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70" name="圆角矩形 69"/>
          <p:cNvSpPr/>
          <p:nvPr/>
        </p:nvSpPr>
        <p:spPr>
          <a:xfrm>
            <a:off x="5552460" y="1487662"/>
            <a:ext cx="3037748" cy="4166168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170535" y="1487661"/>
            <a:ext cx="2718885" cy="4166169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标注 71"/>
          <p:cNvSpPr>
            <a:spLocks noChangeArrowheads="1"/>
          </p:cNvSpPr>
          <p:nvPr/>
        </p:nvSpPr>
        <p:spPr bwMode="auto">
          <a:xfrm>
            <a:off x="6249745" y="6088475"/>
            <a:ext cx="2331075" cy="663342"/>
          </a:xfrm>
          <a:prstGeom prst="wedgeRoundRectCallout">
            <a:avLst>
              <a:gd name="adj1" fmla="val 22149"/>
              <a:gd name="adj2" fmla="val -210234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使用相同消费组的消费者，属于同一个逻辑集群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  <p:sp>
        <p:nvSpPr>
          <p:cNvPr id="73" name="正方形/長方形 64"/>
          <p:cNvSpPr/>
          <p:nvPr/>
        </p:nvSpPr>
        <p:spPr bwMode="auto">
          <a:xfrm>
            <a:off x="1170535" y="845923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consumer.setMessageModel</a:t>
            </a:r>
            <a:r>
              <a:rPr lang="en-US" altLang="ja-JP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MessageModel.CLUSTERING</a:t>
            </a:r>
            <a:r>
              <a:rPr lang="en-US" altLang="ja-JP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);//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默认即为集群模式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9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99954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广播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消费模式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円/楕円 27"/>
          <p:cNvSpPr/>
          <p:nvPr/>
        </p:nvSpPr>
        <p:spPr bwMode="auto">
          <a:xfrm>
            <a:off x="5950039" y="2176531"/>
            <a:ext cx="2222409" cy="1275011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 eaLnBrk="1" hangingPunct="1">
              <a:defRPr/>
            </a:pP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sz="16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957588" y="2748198"/>
            <a:ext cx="1109892" cy="501291"/>
          </a:xfrm>
          <a:prstGeom prst="rect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342900" indent="-342900" algn="ctr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Message_1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957588" y="3781047"/>
            <a:ext cx="1118639" cy="501291"/>
          </a:xfrm>
          <a:prstGeom prst="rect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342900" indent="-342900" algn="ctr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Message_2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円/楕円 27"/>
          <p:cNvSpPr/>
          <p:nvPr/>
        </p:nvSpPr>
        <p:spPr bwMode="auto">
          <a:xfrm>
            <a:off x="5950039" y="4082602"/>
            <a:ext cx="2222409" cy="1339403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342900" indent="-342900">
              <a:defRPr/>
            </a:pP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ja-JP" altLang="en-US" sz="16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571223" y="2163653"/>
            <a:ext cx="1893194" cy="3374266"/>
          </a:xfrm>
          <a:prstGeom prst="rect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t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Topic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957588" y="4757695"/>
            <a:ext cx="1116491" cy="501291"/>
          </a:xfrm>
          <a:prstGeom prst="rect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342900" indent="-342900" algn="ctr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Message_3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箭头连接符 26"/>
          <p:cNvCxnSpPr>
            <a:cxnSpLocks noChangeShapeType="1"/>
            <a:stCxn id="24" idx="3"/>
            <a:endCxn id="17" idx="1"/>
          </p:cNvCxnSpPr>
          <p:nvPr/>
        </p:nvCxnSpPr>
        <p:spPr bwMode="auto">
          <a:xfrm flipV="1">
            <a:off x="3067480" y="2363252"/>
            <a:ext cx="3208023" cy="6355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55" name="直接箭头连接符 26"/>
          <p:cNvCxnSpPr>
            <a:cxnSpLocks noChangeShapeType="1"/>
            <a:stCxn id="37" idx="3"/>
            <a:endCxn id="48" idx="2"/>
          </p:cNvCxnSpPr>
          <p:nvPr/>
        </p:nvCxnSpPr>
        <p:spPr bwMode="auto">
          <a:xfrm>
            <a:off x="3076227" y="4031693"/>
            <a:ext cx="2873812" cy="7206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56" name="直接箭头连接符 26"/>
          <p:cNvCxnSpPr>
            <a:cxnSpLocks noChangeShapeType="1"/>
            <a:stCxn id="34" idx="3"/>
            <a:endCxn id="17" idx="3"/>
          </p:cNvCxnSpPr>
          <p:nvPr/>
        </p:nvCxnSpPr>
        <p:spPr bwMode="auto">
          <a:xfrm flipV="1">
            <a:off x="3074079" y="3264821"/>
            <a:ext cx="3201424" cy="17435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71" name="圆角矩形 70"/>
          <p:cNvSpPr/>
          <p:nvPr/>
        </p:nvSpPr>
        <p:spPr>
          <a:xfrm>
            <a:off x="1170535" y="1371751"/>
            <a:ext cx="2718885" cy="4655565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26"/>
          <p:cNvCxnSpPr>
            <a:cxnSpLocks noChangeShapeType="1"/>
            <a:stCxn id="24" idx="3"/>
            <a:endCxn id="48" idx="1"/>
          </p:cNvCxnSpPr>
          <p:nvPr/>
        </p:nvCxnSpPr>
        <p:spPr bwMode="auto">
          <a:xfrm>
            <a:off x="3067480" y="2998844"/>
            <a:ext cx="3208023" cy="12799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18" name="直接箭头连接符 26"/>
          <p:cNvCxnSpPr>
            <a:cxnSpLocks noChangeShapeType="1"/>
            <a:stCxn id="37" idx="3"/>
            <a:endCxn id="17" idx="2"/>
          </p:cNvCxnSpPr>
          <p:nvPr/>
        </p:nvCxnSpPr>
        <p:spPr bwMode="auto">
          <a:xfrm flipV="1">
            <a:off x="3076227" y="2814037"/>
            <a:ext cx="2873812" cy="12176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21" name="直接箭头连接符 26"/>
          <p:cNvCxnSpPr>
            <a:cxnSpLocks noChangeShapeType="1"/>
            <a:stCxn id="34" idx="3"/>
            <a:endCxn id="48" idx="3"/>
          </p:cNvCxnSpPr>
          <p:nvPr/>
        </p:nvCxnSpPr>
        <p:spPr bwMode="auto">
          <a:xfrm>
            <a:off x="3074079" y="5008341"/>
            <a:ext cx="3201424" cy="2175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25" name="圆角矩形标注 24"/>
          <p:cNvSpPr>
            <a:spLocks noChangeArrowheads="1"/>
          </p:cNvSpPr>
          <p:nvPr/>
        </p:nvSpPr>
        <p:spPr bwMode="auto">
          <a:xfrm>
            <a:off x="2717443" y="6130846"/>
            <a:ext cx="2595895" cy="663342"/>
          </a:xfrm>
          <a:prstGeom prst="wedgeRoundRectCallout">
            <a:avLst>
              <a:gd name="adj1" fmla="val -30269"/>
              <a:gd name="adj2" fmla="val -212176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每个消费者都要消费所有消息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  <p:sp>
        <p:nvSpPr>
          <p:cNvPr id="26" name="正方形/長方形 64"/>
          <p:cNvSpPr/>
          <p:nvPr/>
        </p:nvSpPr>
        <p:spPr bwMode="auto">
          <a:xfrm>
            <a:off x="1609855" y="845312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consumer.setMessageModel</a:t>
            </a:r>
            <a:r>
              <a:rPr lang="en-US" altLang="ja-JP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ja-JP" sz="16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MessageModel.BROADCASTING</a:t>
            </a:r>
            <a:r>
              <a:rPr lang="en-US" altLang="ja-JP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6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99954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集群模拟广播消费模式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円/楕円 27"/>
          <p:cNvSpPr/>
          <p:nvPr/>
        </p:nvSpPr>
        <p:spPr bwMode="auto">
          <a:xfrm>
            <a:off x="5061396" y="2099257"/>
            <a:ext cx="2222409" cy="1275011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 eaLnBrk="1" hangingPunct="1">
              <a:defRPr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068945" y="2799714"/>
            <a:ext cx="1109892" cy="501291"/>
          </a:xfrm>
          <a:prstGeom prst="rect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342900" indent="-342900" algn="ctr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Message_1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068945" y="3832563"/>
            <a:ext cx="1118639" cy="501291"/>
          </a:xfrm>
          <a:prstGeom prst="rect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342900" indent="-342900" algn="ctr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Message_2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円/楕円 27"/>
          <p:cNvSpPr/>
          <p:nvPr/>
        </p:nvSpPr>
        <p:spPr bwMode="auto">
          <a:xfrm>
            <a:off x="5087154" y="4378818"/>
            <a:ext cx="2222409" cy="1339403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342900" indent="-342900">
              <a:defRPr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ja-JP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82580" y="2215169"/>
            <a:ext cx="1893194" cy="3374266"/>
          </a:xfrm>
          <a:prstGeom prst="rect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t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Topic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068945" y="4809211"/>
            <a:ext cx="1116491" cy="501291"/>
          </a:xfrm>
          <a:prstGeom prst="rect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342900" indent="-342900" algn="ctr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Message_3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箭头连接符 26"/>
          <p:cNvCxnSpPr>
            <a:cxnSpLocks noChangeShapeType="1"/>
            <a:stCxn id="24" idx="3"/>
            <a:endCxn id="17" idx="1"/>
          </p:cNvCxnSpPr>
          <p:nvPr/>
        </p:nvCxnSpPr>
        <p:spPr bwMode="auto">
          <a:xfrm flipV="1">
            <a:off x="2178837" y="2285978"/>
            <a:ext cx="3208023" cy="7643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55" name="直接箭头连接符 26"/>
          <p:cNvCxnSpPr>
            <a:cxnSpLocks noChangeShapeType="1"/>
            <a:stCxn id="37" idx="3"/>
            <a:endCxn id="48" idx="2"/>
          </p:cNvCxnSpPr>
          <p:nvPr/>
        </p:nvCxnSpPr>
        <p:spPr bwMode="auto">
          <a:xfrm>
            <a:off x="2187584" y="4083209"/>
            <a:ext cx="2899570" cy="9653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56" name="直接箭头连接符 26"/>
          <p:cNvCxnSpPr>
            <a:cxnSpLocks noChangeShapeType="1"/>
            <a:stCxn id="34" idx="3"/>
            <a:endCxn id="17" idx="3"/>
          </p:cNvCxnSpPr>
          <p:nvPr/>
        </p:nvCxnSpPr>
        <p:spPr bwMode="auto">
          <a:xfrm flipV="1">
            <a:off x="2185436" y="3187547"/>
            <a:ext cx="3201424" cy="18723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70" name="圆角矩形 69"/>
          <p:cNvSpPr/>
          <p:nvPr/>
        </p:nvSpPr>
        <p:spPr>
          <a:xfrm>
            <a:off x="4663817" y="1404272"/>
            <a:ext cx="3037748" cy="2149360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281892" y="1423268"/>
            <a:ext cx="2718885" cy="4449502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663817" y="3790898"/>
            <a:ext cx="3037748" cy="2068989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26"/>
          <p:cNvCxnSpPr>
            <a:cxnSpLocks noChangeShapeType="1"/>
            <a:stCxn id="24" idx="3"/>
            <a:endCxn id="48" idx="1"/>
          </p:cNvCxnSpPr>
          <p:nvPr/>
        </p:nvCxnSpPr>
        <p:spPr bwMode="auto">
          <a:xfrm>
            <a:off x="2178837" y="3050360"/>
            <a:ext cx="3233781" cy="15246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18" name="直接箭头连接符 26"/>
          <p:cNvCxnSpPr>
            <a:cxnSpLocks noChangeShapeType="1"/>
            <a:stCxn id="37" idx="3"/>
            <a:endCxn id="17" idx="2"/>
          </p:cNvCxnSpPr>
          <p:nvPr/>
        </p:nvCxnSpPr>
        <p:spPr bwMode="auto">
          <a:xfrm flipV="1">
            <a:off x="2187584" y="2736763"/>
            <a:ext cx="2873812" cy="13464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21" name="直接箭头连接符 26"/>
          <p:cNvCxnSpPr>
            <a:cxnSpLocks noChangeShapeType="1"/>
            <a:stCxn id="34" idx="3"/>
            <a:endCxn id="48" idx="3"/>
          </p:cNvCxnSpPr>
          <p:nvPr/>
        </p:nvCxnSpPr>
        <p:spPr bwMode="auto">
          <a:xfrm>
            <a:off x="2185436" y="5059857"/>
            <a:ext cx="3227182" cy="462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19" name="正方形/長方形 64"/>
          <p:cNvSpPr/>
          <p:nvPr/>
        </p:nvSpPr>
        <p:spPr bwMode="auto">
          <a:xfrm>
            <a:off x="1170535" y="845923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consumer.setMessageModel</a:t>
            </a:r>
            <a:r>
              <a:rPr lang="en-US" altLang="ja-JP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MessageModel.CLUSTERING</a:t>
            </a:r>
            <a:r>
              <a:rPr lang="en-US" altLang="ja-JP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); //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默认即为集群模式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标注 19"/>
          <p:cNvSpPr>
            <a:spLocks noChangeArrowheads="1"/>
          </p:cNvSpPr>
          <p:nvPr/>
        </p:nvSpPr>
        <p:spPr bwMode="auto">
          <a:xfrm>
            <a:off x="5472210" y="6306141"/>
            <a:ext cx="1837353" cy="449408"/>
          </a:xfrm>
          <a:prstGeom prst="wedgeRoundRectCallout">
            <a:avLst>
              <a:gd name="adj1" fmla="val -10920"/>
              <a:gd name="adj2" fmla="val -148106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功能与广播模式相同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  <p:sp>
        <p:nvSpPr>
          <p:cNvPr id="22" name="圆角矩形标注 21"/>
          <p:cNvSpPr>
            <a:spLocks noChangeArrowheads="1"/>
          </p:cNvSpPr>
          <p:nvPr/>
        </p:nvSpPr>
        <p:spPr bwMode="auto">
          <a:xfrm>
            <a:off x="7799009" y="1836570"/>
            <a:ext cx="1280596" cy="449408"/>
          </a:xfrm>
          <a:prstGeom prst="wedgeRoundRectCallout">
            <a:avLst>
              <a:gd name="adj1" fmla="val -103444"/>
              <a:gd name="adj2" fmla="val 178589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宋体-方正超大字符集"/>
              </a:rPr>
              <a:t>消费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组可以设置为机器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IP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</p:spTree>
    <p:extLst>
      <p:ext uri="{BB962C8B-B14F-4D97-AF65-F5344CB8AC3E}">
        <p14:creationId xmlns:p14="http://schemas.microsoft.com/office/powerpoint/2010/main" val="18438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98035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目录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632605" y="2247994"/>
            <a:ext cx="73310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marL="290513" indent="-290513"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MQ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的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用途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生产消息</a:t>
            </a:r>
            <a:endParaRPr lang="en-US" altLang="zh-CN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 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消费消息</a:t>
            </a:r>
            <a:endParaRPr lang="en-US" altLang="zh-CN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 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最佳实践</a:t>
            </a:r>
            <a:endParaRPr lang="en-US" altLang="zh-CN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 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问题排查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</p:txBody>
      </p:sp>
    </p:spTree>
    <p:extLst>
      <p:ext uri="{BB962C8B-B14F-4D97-AF65-F5344CB8AC3E}">
        <p14:creationId xmlns:p14="http://schemas.microsoft.com/office/powerpoint/2010/main" val="38902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64"/>
          <p:cNvSpPr/>
          <p:nvPr/>
        </p:nvSpPr>
        <p:spPr bwMode="auto">
          <a:xfrm>
            <a:off x="3396322" y="1993014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：反回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N+1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开始的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条消息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正方形/長方形 64"/>
          <p:cNvSpPr/>
          <p:nvPr/>
        </p:nvSpPr>
        <p:spPr bwMode="auto">
          <a:xfrm>
            <a:off x="3414671" y="2833782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：要求消费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N+1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开始的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条消息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正方形/長方形 64"/>
          <p:cNvSpPr/>
          <p:nvPr/>
        </p:nvSpPr>
        <p:spPr bwMode="auto">
          <a:xfrm>
            <a:off x="3468481" y="4495104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更新为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N+M+1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正方形/長方形 64"/>
          <p:cNvSpPr/>
          <p:nvPr/>
        </p:nvSpPr>
        <p:spPr bwMode="auto">
          <a:xfrm>
            <a:off x="3430593" y="3475080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：发送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52644" y="17579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集群模式的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offset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890252" y="1455126"/>
            <a:ext cx="2160731" cy="3462487"/>
          </a:xfrm>
          <a:prstGeom prst="rect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t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</a:p>
        </p:txBody>
      </p:sp>
      <p:cxnSp>
        <p:nvCxnSpPr>
          <p:cNvPr id="34" name="曲线连接符 33"/>
          <p:cNvCxnSpPr>
            <a:stCxn id="62" idx="3"/>
            <a:endCxn id="23" idx="3"/>
          </p:cNvCxnSpPr>
          <p:nvPr/>
        </p:nvCxnSpPr>
        <p:spPr bwMode="auto">
          <a:xfrm flipV="1">
            <a:off x="2317931" y="3657481"/>
            <a:ext cx="5043018" cy="170706"/>
          </a:xfrm>
          <a:prstGeom prst="curvedConnector4">
            <a:avLst>
              <a:gd name="adj1" fmla="val 48476"/>
              <a:gd name="adj2" fmla="val -33914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矩形 61"/>
          <p:cNvSpPr/>
          <p:nvPr/>
        </p:nvSpPr>
        <p:spPr bwMode="auto">
          <a:xfrm>
            <a:off x="1337273" y="3422343"/>
            <a:ext cx="980658" cy="811687"/>
          </a:xfrm>
          <a:prstGeom prst="rect">
            <a:avLst/>
          </a:prstGeom>
          <a:ln w="19050">
            <a:solidFill>
              <a:srgbClr val="715E5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eaLnBrk="1" hangingPunct="1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343385" y="1928156"/>
            <a:ext cx="980658" cy="811687"/>
          </a:xfrm>
          <a:prstGeom prst="rect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角丸四角形吹き出し 50"/>
          <p:cNvSpPr/>
          <p:nvPr/>
        </p:nvSpPr>
        <p:spPr bwMode="auto">
          <a:xfrm>
            <a:off x="220884" y="5742904"/>
            <a:ext cx="1939179" cy="587375"/>
          </a:xfrm>
          <a:prstGeom prst="wedgeRoundRectCallout">
            <a:avLst>
              <a:gd name="adj1" fmla="val 16271"/>
              <a:gd name="adj2" fmla="val -309177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在服务端保存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円/楕円 27"/>
          <p:cNvSpPr/>
          <p:nvPr/>
        </p:nvSpPr>
        <p:spPr bwMode="auto">
          <a:xfrm>
            <a:off x="7155714" y="2551505"/>
            <a:ext cx="1401431" cy="1295731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曲线连接符 25"/>
          <p:cNvCxnSpPr>
            <a:stCxn id="23" idx="4"/>
            <a:endCxn id="62" idx="2"/>
          </p:cNvCxnSpPr>
          <p:nvPr/>
        </p:nvCxnSpPr>
        <p:spPr bwMode="auto">
          <a:xfrm rot="5400000">
            <a:off x="4648619" y="1026219"/>
            <a:ext cx="386794" cy="6028828"/>
          </a:xfrm>
          <a:prstGeom prst="curvedConnector3">
            <a:avLst>
              <a:gd name="adj1" fmla="val 278968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上下箭头 4"/>
          <p:cNvSpPr/>
          <p:nvPr/>
        </p:nvSpPr>
        <p:spPr>
          <a:xfrm>
            <a:off x="1732666" y="2774166"/>
            <a:ext cx="189871" cy="630660"/>
          </a:xfrm>
          <a:prstGeom prst="upDown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14" name="曲线连接符 13"/>
          <p:cNvCxnSpPr>
            <a:stCxn id="23" idx="2"/>
            <a:endCxn id="31" idx="3"/>
          </p:cNvCxnSpPr>
          <p:nvPr/>
        </p:nvCxnSpPr>
        <p:spPr bwMode="auto">
          <a:xfrm rot="10800000">
            <a:off x="3050984" y="3186371"/>
            <a:ext cx="4104731" cy="130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曲线连接符 17"/>
          <p:cNvCxnSpPr>
            <a:stCxn id="67" idx="3"/>
            <a:endCxn id="23" idx="0"/>
          </p:cNvCxnSpPr>
          <p:nvPr/>
        </p:nvCxnSpPr>
        <p:spPr bwMode="auto">
          <a:xfrm>
            <a:off x="2324043" y="2334000"/>
            <a:ext cx="5532387" cy="21750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6"/>
          <p:cNvSpPr>
            <a:spLocks noChangeArrowheads="1"/>
          </p:cNvSpPr>
          <p:nvPr/>
        </p:nvSpPr>
        <p:spPr bwMode="gray">
          <a:xfrm>
            <a:off x="5929886" y="5958244"/>
            <a:ext cx="2862126" cy="54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marL="290513" indent="-290513"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None/>
            </a:pPr>
            <a:endParaRPr lang="en-US" altLang="zh-CN" sz="16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控制台可以查看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消费</a:t>
            </a:r>
            <a:r>
              <a:rPr lang="zh-CN" altLang="en-US" sz="1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进度</a:t>
            </a:r>
            <a:endParaRPr lang="en-US" altLang="zh-CN" sz="16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可以</a:t>
            </a:r>
            <a:r>
              <a:rPr lang="zh-CN" altLang="en-US" sz="1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保证消费顺序</a:t>
            </a:r>
            <a:endParaRPr lang="en-US" altLang="zh-CN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</p:txBody>
      </p:sp>
    </p:spTree>
    <p:extLst>
      <p:ext uri="{BB962C8B-B14F-4D97-AF65-F5344CB8AC3E}">
        <p14:creationId xmlns:p14="http://schemas.microsoft.com/office/powerpoint/2010/main" val="37574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64"/>
          <p:cNvSpPr/>
          <p:nvPr/>
        </p:nvSpPr>
        <p:spPr bwMode="auto">
          <a:xfrm>
            <a:off x="6703021" y="2443135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消费后本地更新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正方形/長方形 64"/>
          <p:cNvSpPr/>
          <p:nvPr/>
        </p:nvSpPr>
        <p:spPr bwMode="auto">
          <a:xfrm>
            <a:off x="4294369" y="2311051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：发送消息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25348" y="17579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广播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模式的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offset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53775" y="1218702"/>
            <a:ext cx="2160731" cy="3244110"/>
          </a:xfrm>
          <a:prstGeom prst="rect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t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</a:p>
        </p:txBody>
      </p:sp>
      <p:cxnSp>
        <p:nvCxnSpPr>
          <p:cNvPr id="34" name="曲线连接符 33"/>
          <p:cNvCxnSpPr>
            <a:stCxn id="67" idx="3"/>
            <a:endCxn id="23" idx="2"/>
          </p:cNvCxnSpPr>
          <p:nvPr/>
        </p:nvCxnSpPr>
        <p:spPr bwMode="auto">
          <a:xfrm flipV="1">
            <a:off x="2269454" y="2683492"/>
            <a:ext cx="4322413" cy="190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矩形 66"/>
          <p:cNvSpPr/>
          <p:nvPr/>
        </p:nvSpPr>
        <p:spPr bwMode="auto">
          <a:xfrm>
            <a:off x="1288796" y="2296664"/>
            <a:ext cx="980658" cy="811687"/>
          </a:xfrm>
          <a:prstGeom prst="rect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角丸四角形吹き出し 50"/>
          <p:cNvSpPr/>
          <p:nvPr/>
        </p:nvSpPr>
        <p:spPr bwMode="auto">
          <a:xfrm>
            <a:off x="6841084" y="4600238"/>
            <a:ext cx="1939179" cy="587375"/>
          </a:xfrm>
          <a:prstGeom prst="wedgeRoundRectCallout">
            <a:avLst>
              <a:gd name="adj1" fmla="val -1324"/>
              <a:gd name="adj2" fmla="val -239471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消费进度在客户端保存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円/楕円 27"/>
          <p:cNvSpPr/>
          <p:nvPr/>
        </p:nvSpPr>
        <p:spPr bwMode="auto">
          <a:xfrm>
            <a:off x="6591867" y="1600205"/>
            <a:ext cx="2142698" cy="2166574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t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曲线连接符 25"/>
          <p:cNvCxnSpPr>
            <a:stCxn id="23" idx="2"/>
            <a:endCxn id="17" idx="1"/>
          </p:cNvCxnSpPr>
          <p:nvPr/>
        </p:nvCxnSpPr>
        <p:spPr bwMode="auto">
          <a:xfrm rot="10800000" flipH="1" flipV="1">
            <a:off x="6591867" y="2683491"/>
            <a:ext cx="832512" cy="447201"/>
          </a:xfrm>
          <a:prstGeom prst="curvedConnector3">
            <a:avLst>
              <a:gd name="adj1" fmla="val 43033"/>
            </a:avLst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7424379" y="2825084"/>
            <a:ext cx="772591" cy="611217"/>
          </a:xfrm>
          <a:prstGeom prst="rect">
            <a:avLst/>
          </a:prstGeom>
          <a:ln w="19050">
            <a:solidFill>
              <a:srgbClr val="715E5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 eaLnBrk="1" hangingPunct="1"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gray">
          <a:xfrm>
            <a:off x="198282" y="5927602"/>
            <a:ext cx="3161685" cy="54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marL="290513" indent="-290513"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None/>
            </a:pPr>
            <a:endParaRPr lang="en-US" altLang="zh-CN" sz="16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控制台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无法查看消费</a:t>
            </a:r>
            <a:r>
              <a:rPr lang="zh-CN" altLang="en-US" sz="1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进度</a:t>
            </a:r>
            <a:endParaRPr lang="en-US" altLang="zh-CN" sz="16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无法保证消费顺序</a:t>
            </a:r>
            <a:endParaRPr lang="en-US" altLang="zh-CN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</p:txBody>
      </p:sp>
    </p:spTree>
    <p:extLst>
      <p:ext uri="{BB962C8B-B14F-4D97-AF65-F5344CB8AC3E}">
        <p14:creationId xmlns:p14="http://schemas.microsoft.com/office/powerpoint/2010/main" val="41455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38973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广播模式消费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274" y="1094704"/>
            <a:ext cx="9002332" cy="5615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DefaultMQPushConsumer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consumer = new </a:t>
            </a:r>
            <a:r>
              <a:rPr lang="en-US" altLang="zh-CN" dirty="0" err="1">
                <a:solidFill>
                  <a:prstClr val="black"/>
                </a:solidFill>
              </a:rPr>
              <a:t>DefaultMQPushConsumer</a:t>
            </a:r>
            <a:r>
              <a:rPr lang="en-US" altLang="zh-CN" dirty="0">
                <a:solidFill>
                  <a:prstClr val="black"/>
                </a:solidFill>
              </a:rPr>
              <a:t>("</a:t>
            </a:r>
            <a:r>
              <a:rPr lang="en-US" altLang="zh-CN" b="1" dirty="0">
                <a:solidFill>
                  <a:srgbClr val="FF0000"/>
                </a:solidFill>
              </a:rPr>
              <a:t>group_name_1</a:t>
            </a:r>
            <a:r>
              <a:rPr lang="en-US" altLang="zh-CN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dirty="0" err="1">
                <a:solidFill>
                  <a:prstClr val="black"/>
                </a:solidFill>
              </a:rPr>
              <a:t>consumer.setConsumeFromWhere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prstClr val="black"/>
                </a:solidFill>
              </a:rPr>
              <a:t>ConsumeFromWhere.CONSUME_FROM_FIRST_OFFSET</a:t>
            </a:r>
            <a:r>
              <a:rPr lang="en-US" altLang="zh-CN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consumer.setMessageModel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MessageModel.BROADCASTING</a:t>
            </a:r>
            <a:r>
              <a:rPr lang="en-US" altLang="zh-CN" b="1" dirty="0" smtClean="0">
                <a:solidFill>
                  <a:srgbClr val="FF0000"/>
                </a:solidFill>
              </a:rPr>
              <a:t>);  //</a:t>
            </a:r>
            <a:r>
              <a:rPr lang="zh-CN" altLang="en-US" b="1" dirty="0" smtClean="0">
                <a:solidFill>
                  <a:srgbClr val="FF0000"/>
                </a:solidFill>
              </a:rPr>
              <a:t>广播模式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prstClr val="black"/>
                </a:solidFill>
              </a:rPr>
              <a:t>consumer.subscribe</a:t>
            </a:r>
            <a:r>
              <a:rPr lang="en-US" altLang="zh-CN" dirty="0">
                <a:solidFill>
                  <a:prstClr val="black"/>
                </a:solidFill>
              </a:rPr>
              <a:t>("</a:t>
            </a:r>
            <a:r>
              <a:rPr lang="en-US" altLang="zh-CN" dirty="0" err="1">
                <a:solidFill>
                  <a:prstClr val="black"/>
                </a:solidFill>
              </a:rPr>
              <a:t>TopicTest</a:t>
            </a:r>
            <a:r>
              <a:rPr lang="en-US" altLang="zh-CN" dirty="0">
                <a:solidFill>
                  <a:prstClr val="black"/>
                </a:solidFill>
              </a:rPr>
              <a:t>", "</a:t>
            </a:r>
            <a:r>
              <a:rPr lang="en-US" altLang="zh-CN" dirty="0" err="1">
                <a:solidFill>
                  <a:prstClr val="black"/>
                </a:solidFill>
              </a:rPr>
              <a:t>TagA</a:t>
            </a:r>
            <a:r>
              <a:rPr lang="en-US" altLang="zh-CN" dirty="0">
                <a:solidFill>
                  <a:prstClr val="black"/>
                </a:solidFill>
              </a:rPr>
              <a:t> || </a:t>
            </a:r>
            <a:r>
              <a:rPr lang="en-US" altLang="zh-CN" dirty="0" err="1">
                <a:solidFill>
                  <a:prstClr val="black"/>
                </a:solidFill>
              </a:rPr>
              <a:t>TagC</a:t>
            </a:r>
            <a:r>
              <a:rPr lang="en-US" altLang="zh-CN" dirty="0">
                <a:solidFill>
                  <a:prstClr val="black"/>
                </a:solidFill>
              </a:rPr>
              <a:t> || </a:t>
            </a:r>
            <a:r>
              <a:rPr lang="en-US" altLang="zh-CN" dirty="0" err="1">
                <a:solidFill>
                  <a:prstClr val="black"/>
                </a:solidFill>
              </a:rPr>
              <a:t>TagD</a:t>
            </a:r>
            <a:r>
              <a:rPr lang="en-US" altLang="zh-CN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dirty="0" err="1">
                <a:solidFill>
                  <a:prstClr val="black"/>
                </a:solidFill>
              </a:rPr>
              <a:t>consumer.registerMessageListener</a:t>
            </a:r>
            <a:r>
              <a:rPr lang="en-US" altLang="zh-CN" dirty="0">
                <a:solidFill>
                  <a:prstClr val="black"/>
                </a:solidFill>
              </a:rPr>
              <a:t>(new </a:t>
            </a:r>
            <a:r>
              <a:rPr lang="en-US" altLang="zh-CN" dirty="0" err="1">
                <a:solidFill>
                  <a:prstClr val="black"/>
                </a:solidFill>
              </a:rPr>
              <a:t>MessageListenerConcurrently</a:t>
            </a:r>
            <a:r>
              <a:rPr lang="en-US" altLang="zh-CN" dirty="0">
                <a:solidFill>
                  <a:prstClr val="black"/>
                </a:solidFill>
              </a:rPr>
              <a:t>() {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@Override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public </a:t>
            </a:r>
            <a:r>
              <a:rPr lang="en-US" altLang="zh-CN" dirty="0" err="1">
                <a:solidFill>
                  <a:prstClr val="black"/>
                </a:solidFill>
              </a:rPr>
              <a:t>ConsumeConcurrentlyStatus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consumeMessage</a:t>
            </a:r>
            <a:r>
              <a:rPr lang="en-US" altLang="zh-CN" dirty="0">
                <a:solidFill>
                  <a:prstClr val="black"/>
                </a:solidFill>
              </a:rPr>
              <a:t>(List&lt;</a:t>
            </a:r>
            <a:r>
              <a:rPr lang="en-US" altLang="zh-CN" dirty="0" err="1">
                <a:solidFill>
                  <a:prstClr val="black"/>
                </a:solidFill>
              </a:rPr>
              <a:t>MessageExt</a:t>
            </a:r>
            <a:r>
              <a:rPr lang="en-US" altLang="zh-CN" dirty="0">
                <a:solidFill>
                  <a:prstClr val="black"/>
                </a:solidFill>
              </a:rPr>
              <a:t>&gt; </a:t>
            </a:r>
            <a:r>
              <a:rPr lang="en-US" altLang="zh-CN" dirty="0" err="1">
                <a:solidFill>
                  <a:prstClr val="black"/>
                </a:solidFill>
              </a:rPr>
              <a:t>msgs</a:t>
            </a:r>
            <a:r>
              <a:rPr lang="en-US" altLang="zh-CN" dirty="0">
                <a:solidFill>
                  <a:prstClr val="black"/>
                </a:solidFill>
              </a:rPr>
              <a:t>,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</a:t>
            </a:r>
            <a:r>
              <a:rPr lang="en-US" altLang="zh-CN" dirty="0" err="1">
                <a:solidFill>
                  <a:prstClr val="black"/>
                </a:solidFill>
              </a:rPr>
              <a:t>ConsumeConcurrentlyContext</a:t>
            </a:r>
            <a:r>
              <a:rPr lang="en-US" altLang="zh-CN" dirty="0">
                <a:solidFill>
                  <a:prstClr val="black"/>
                </a:solidFill>
              </a:rPr>
              <a:t> context) {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</a:rPr>
              <a:t>System.out.printf</a:t>
            </a:r>
            <a:r>
              <a:rPr lang="en-US" altLang="zh-CN" dirty="0">
                <a:solidFill>
                  <a:prstClr val="black"/>
                </a:solidFill>
              </a:rPr>
              <a:t>("%s Receive New Messages: </a:t>
            </a:r>
            <a:r>
              <a:rPr lang="en-US" altLang="zh-CN" dirty="0" smtClean="0">
                <a:solidFill>
                  <a:prstClr val="black"/>
                </a:solidFill>
              </a:rPr>
              <a:t>%n</a:t>
            </a:r>
            <a:r>
              <a:rPr lang="en-US" altLang="zh-CN" dirty="0">
                <a:solidFill>
                  <a:prstClr val="black"/>
                </a:solidFill>
              </a:rPr>
              <a:t>", </a:t>
            </a:r>
            <a:r>
              <a:rPr lang="en-US" altLang="zh-CN" dirty="0" err="1">
                <a:solidFill>
                  <a:prstClr val="black"/>
                </a:solidFill>
              </a:rPr>
              <a:t>msgs</a:t>
            </a:r>
            <a:r>
              <a:rPr lang="en-US" altLang="zh-CN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return </a:t>
            </a:r>
            <a:r>
              <a:rPr lang="en-US" altLang="zh-CN" dirty="0" err="1">
                <a:solidFill>
                  <a:prstClr val="black"/>
                </a:solidFill>
              </a:rPr>
              <a:t>ConsumeConcurrentlyStatus.CONSUME_SUCCESS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}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});</a:t>
            </a:r>
          </a:p>
          <a:p>
            <a:r>
              <a:rPr lang="en-US" altLang="zh-CN" dirty="0" err="1">
                <a:solidFill>
                  <a:prstClr val="black"/>
                </a:solidFill>
              </a:rPr>
              <a:t>consumer.start</a:t>
            </a:r>
            <a:r>
              <a:rPr lang="en-US" altLang="zh-CN" dirty="0">
                <a:solidFill>
                  <a:prstClr val="black"/>
                </a:solidFill>
              </a:rPr>
              <a:t>();</a:t>
            </a:r>
            <a:endParaRPr lang="zh-CN" alt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9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38975" y="165620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客户端消费的起始点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4552" y="1094704"/>
            <a:ext cx="7186411" cy="2972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public </a:t>
            </a:r>
            <a:r>
              <a:rPr lang="en-US" altLang="zh-CN" sz="2000" dirty="0" err="1">
                <a:solidFill>
                  <a:srgbClr val="002060"/>
                </a:solidFill>
              </a:rPr>
              <a:t>enum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 err="1">
                <a:solidFill>
                  <a:srgbClr val="002060"/>
                </a:solidFill>
              </a:rPr>
              <a:t>ConsumeFromWhere</a:t>
            </a:r>
            <a:r>
              <a:rPr lang="en-US" altLang="zh-CN" sz="2000" dirty="0">
                <a:solidFill>
                  <a:srgbClr val="002060"/>
                </a:solidFill>
              </a:rPr>
              <a:t> {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    CONSUME_FROM_LAST_OFFSET</a:t>
            </a:r>
            <a:r>
              <a:rPr lang="en-US" altLang="zh-CN" sz="2000" dirty="0" smtClean="0">
                <a:solidFill>
                  <a:srgbClr val="002060"/>
                </a:solidFill>
              </a:rPr>
              <a:t>,  //</a:t>
            </a:r>
            <a:r>
              <a:rPr lang="zh-CN" altLang="en-US" sz="2000" dirty="0" smtClean="0">
                <a:solidFill>
                  <a:srgbClr val="002060"/>
                </a:solidFill>
              </a:rPr>
              <a:t>从当前点开始消费</a:t>
            </a:r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en-US" altLang="zh-CN" sz="2000" dirty="0">
                <a:solidFill>
                  <a:srgbClr val="002060"/>
                </a:solidFill>
              </a:rPr>
              <a:t>    CONSUME_FROM_FIRST_OFFSET</a:t>
            </a:r>
            <a:r>
              <a:rPr lang="en-US" altLang="zh-CN" sz="2000" dirty="0" smtClean="0">
                <a:solidFill>
                  <a:srgbClr val="002060"/>
                </a:solidFill>
              </a:rPr>
              <a:t>, //</a:t>
            </a:r>
            <a:r>
              <a:rPr lang="zh-CN" altLang="en-US" sz="2000" dirty="0" smtClean="0">
                <a:solidFill>
                  <a:srgbClr val="002060"/>
                </a:solidFill>
              </a:rPr>
              <a:t>从最前面开始消费</a:t>
            </a:r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en-US" altLang="zh-CN" sz="2000" dirty="0">
                <a:solidFill>
                  <a:srgbClr val="002060"/>
                </a:solidFill>
              </a:rPr>
              <a:t>    CONSUME_FROM_TIMESTAMP</a:t>
            </a:r>
            <a:r>
              <a:rPr lang="en-US" altLang="zh-CN" sz="2000" dirty="0" smtClean="0">
                <a:solidFill>
                  <a:srgbClr val="002060"/>
                </a:solidFill>
              </a:rPr>
              <a:t>,     //</a:t>
            </a:r>
            <a:r>
              <a:rPr lang="zh-CN" altLang="en-US" sz="2000" dirty="0" smtClean="0">
                <a:solidFill>
                  <a:srgbClr val="002060"/>
                </a:solidFill>
              </a:rPr>
              <a:t>从指定时间点开始消费</a:t>
            </a:r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en-US" altLang="zh-CN" sz="2000" dirty="0">
                <a:solidFill>
                  <a:srgbClr val="002060"/>
                </a:solidFill>
              </a:rPr>
              <a:t>}</a:t>
            </a:r>
            <a:endParaRPr lang="zh-CN" alt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2559335" y="5191547"/>
            <a:ext cx="3478858" cy="762025"/>
          </a:xfrm>
          <a:prstGeom prst="wedgeRoundRectCallout">
            <a:avLst>
              <a:gd name="adj1" fmla="val -2243"/>
              <a:gd name="adj2" fmla="val -196698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宋体-方正超大字符集"/>
              </a:rPr>
              <a:t>消费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组没有开始消费之前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宋体-方正超大字符集"/>
              </a:rPr>
              <a:t>此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设置有效；消费组开始消费后，进度已经保存到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broker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了，此后此设置无效。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</p:spTree>
    <p:extLst>
      <p:ext uri="{BB962C8B-B14F-4D97-AF65-F5344CB8AC3E}">
        <p14:creationId xmlns:p14="http://schemas.microsoft.com/office/powerpoint/2010/main" val="35257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 bwMode="auto">
          <a:xfrm>
            <a:off x="1413417" y="2322479"/>
            <a:ext cx="396081" cy="3683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Queue1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25330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顺序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Topic(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低吞量吐场景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471276" y="2651400"/>
            <a:ext cx="991674" cy="501291"/>
          </a:xfrm>
          <a:prstGeom prst="rect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id1-modify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円/楕円 27"/>
          <p:cNvSpPr/>
          <p:nvPr/>
        </p:nvSpPr>
        <p:spPr bwMode="auto">
          <a:xfrm>
            <a:off x="82927" y="3341089"/>
            <a:ext cx="857250" cy="647700"/>
          </a:xfrm>
          <a:prstGeom prst="ellips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生产者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stCxn id="11" idx="7"/>
            <a:endCxn id="28" idx="1"/>
          </p:cNvCxnSpPr>
          <p:nvPr/>
        </p:nvCxnSpPr>
        <p:spPr bwMode="auto">
          <a:xfrm flipV="1">
            <a:off x="814636" y="2902773"/>
            <a:ext cx="679552" cy="5331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円/楕円 27"/>
          <p:cNvSpPr/>
          <p:nvPr/>
        </p:nvSpPr>
        <p:spPr bwMode="auto">
          <a:xfrm>
            <a:off x="8193267" y="2568360"/>
            <a:ext cx="857250" cy="647700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26"/>
          <p:cNvCxnSpPr>
            <a:cxnSpLocks noChangeShapeType="1"/>
            <a:stCxn id="24" idx="3"/>
            <a:endCxn id="17" idx="2"/>
          </p:cNvCxnSpPr>
          <p:nvPr/>
        </p:nvCxnSpPr>
        <p:spPr bwMode="auto">
          <a:xfrm flipV="1">
            <a:off x="7446298" y="2892210"/>
            <a:ext cx="746969" cy="106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24" name="矩形 23"/>
          <p:cNvSpPr/>
          <p:nvPr/>
        </p:nvSpPr>
        <p:spPr bwMode="auto">
          <a:xfrm>
            <a:off x="6454624" y="2652169"/>
            <a:ext cx="991674" cy="501291"/>
          </a:xfrm>
          <a:prstGeom prst="rect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id1-create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62950" y="2651400"/>
            <a:ext cx="991674" cy="501291"/>
          </a:xfrm>
          <a:prstGeom prst="rect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id2-create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479602" y="2643960"/>
            <a:ext cx="991674" cy="506251"/>
          </a:xfrm>
          <a:prstGeom prst="rect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1-delete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483796" y="2648920"/>
            <a:ext cx="991674" cy="501291"/>
          </a:xfrm>
          <a:prstGeom prst="rect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id2-modify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494188" y="2652127"/>
            <a:ext cx="991674" cy="501291"/>
          </a:xfrm>
          <a:prstGeom prst="rect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id2-delete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円/楕円 27"/>
          <p:cNvSpPr/>
          <p:nvPr/>
        </p:nvSpPr>
        <p:spPr bwMode="auto">
          <a:xfrm>
            <a:off x="8245806" y="3964774"/>
            <a:ext cx="857250" cy="647700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円/楕円 27"/>
          <p:cNvSpPr/>
          <p:nvPr/>
        </p:nvSpPr>
        <p:spPr bwMode="auto">
          <a:xfrm>
            <a:off x="82927" y="1800167"/>
            <a:ext cx="857250" cy="647700"/>
          </a:xfrm>
          <a:prstGeom prst="ellipse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生产者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箭头连接符 52"/>
          <p:cNvCxnSpPr>
            <a:stCxn id="52" idx="5"/>
            <a:endCxn id="28" idx="1"/>
          </p:cNvCxnSpPr>
          <p:nvPr/>
        </p:nvCxnSpPr>
        <p:spPr bwMode="auto">
          <a:xfrm>
            <a:off x="814636" y="2353014"/>
            <a:ext cx="679552" cy="5497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矩形 63"/>
          <p:cNvSpPr/>
          <p:nvPr/>
        </p:nvSpPr>
        <p:spPr bwMode="auto">
          <a:xfrm>
            <a:off x="1223493" y="1800168"/>
            <a:ext cx="6568225" cy="1887996"/>
          </a:xfrm>
          <a:prstGeom prst="rect">
            <a:avLst/>
          </a:prstGeom>
          <a:ln w="25400">
            <a:solidFill>
              <a:srgbClr val="5B9BD5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t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Broker-Topic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gray">
          <a:xfrm>
            <a:off x="2205966" y="4578457"/>
            <a:ext cx="1698659" cy="63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marL="290513" indent="-290513"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假设订单在生命周期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有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三种消息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</p:txBody>
      </p:sp>
      <p:sp>
        <p:nvSpPr>
          <p:cNvPr id="20" name="圆角矩形标注 19"/>
          <p:cNvSpPr>
            <a:spLocks noChangeArrowheads="1"/>
          </p:cNvSpPr>
          <p:nvPr/>
        </p:nvSpPr>
        <p:spPr bwMode="auto">
          <a:xfrm>
            <a:off x="7601804" y="5537682"/>
            <a:ext cx="1418214" cy="495531"/>
          </a:xfrm>
          <a:prstGeom prst="wedgeRoundRectCallout">
            <a:avLst>
              <a:gd name="adj1" fmla="val 19255"/>
              <a:gd name="adj2" fmla="val -239880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多余的消费者，空转待命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2147200" y="5116410"/>
            <a:ext cx="2015367" cy="160610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</a:t>
            </a:r>
          </a:p>
          <a:p>
            <a:pPr>
              <a:buFont typeface="Arial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modify</a:t>
            </a:r>
          </a:p>
          <a:p>
            <a:pPr>
              <a:buFont typeface="Arial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标注 21"/>
          <p:cNvSpPr>
            <a:spLocks noChangeArrowheads="1"/>
          </p:cNvSpPr>
          <p:nvPr/>
        </p:nvSpPr>
        <p:spPr bwMode="auto">
          <a:xfrm>
            <a:off x="6454624" y="906566"/>
            <a:ext cx="2563505" cy="495531"/>
          </a:xfrm>
          <a:prstGeom prst="wedgeRoundRectCallout">
            <a:avLst>
              <a:gd name="adj1" fmla="val 31675"/>
              <a:gd name="adj2" fmla="val 275150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消费者实现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ConsumeOrderlyStatus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接口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</p:spTree>
    <p:extLst>
      <p:ext uri="{BB962C8B-B14F-4D97-AF65-F5344CB8AC3E}">
        <p14:creationId xmlns:p14="http://schemas.microsoft.com/office/powerpoint/2010/main" val="27605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25333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顺序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消费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01521"/>
            <a:ext cx="9144000" cy="587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DefaultMQPushConsumer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consumer = new </a:t>
            </a:r>
            <a:r>
              <a:rPr lang="en-US" altLang="zh-CN" dirty="0" err="1">
                <a:solidFill>
                  <a:prstClr val="black"/>
                </a:solidFill>
              </a:rPr>
              <a:t>DefaultMQPushConsumer</a:t>
            </a:r>
            <a:r>
              <a:rPr lang="en-US" altLang="zh-CN" dirty="0">
                <a:solidFill>
                  <a:prstClr val="black"/>
                </a:solidFill>
              </a:rPr>
              <a:t>("</a:t>
            </a:r>
            <a:r>
              <a:rPr lang="en-US" altLang="zh-CN" dirty="0" err="1">
                <a:solidFill>
                  <a:prstClr val="black"/>
                </a:solidFill>
              </a:rPr>
              <a:t>Test_consumer_Group</a:t>
            </a:r>
            <a:r>
              <a:rPr lang="en-US" altLang="zh-CN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dirty="0" err="1">
                <a:solidFill>
                  <a:prstClr val="black"/>
                </a:solidFill>
              </a:rPr>
              <a:t>consumer.setNamesrvAddr</a:t>
            </a:r>
            <a:r>
              <a:rPr lang="en-US" altLang="zh-CN" dirty="0">
                <a:solidFill>
                  <a:prstClr val="black"/>
                </a:solidFill>
              </a:rPr>
              <a:t>("10.0.57.216:9876;10.0.58.152:9876");    //MIT environment</a:t>
            </a:r>
          </a:p>
          <a:p>
            <a:r>
              <a:rPr lang="en-US" altLang="zh-CN" dirty="0" err="1" smtClean="0">
                <a:solidFill>
                  <a:prstClr val="black"/>
                </a:solidFill>
              </a:rPr>
              <a:t>consumer.subscribe</a:t>
            </a:r>
            <a:r>
              <a:rPr lang="en-US" altLang="zh-CN" dirty="0">
                <a:solidFill>
                  <a:prstClr val="black"/>
                </a:solidFill>
              </a:rPr>
              <a:t>("</a:t>
            </a:r>
            <a:r>
              <a:rPr lang="en-US" altLang="zh-CN" dirty="0" err="1">
                <a:solidFill>
                  <a:prstClr val="black"/>
                </a:solidFill>
              </a:rPr>
              <a:t>TestTopic</a:t>
            </a:r>
            <a:r>
              <a:rPr lang="en-US" altLang="zh-CN" dirty="0">
                <a:solidFill>
                  <a:prstClr val="black"/>
                </a:solidFill>
              </a:rPr>
              <a:t>", </a:t>
            </a:r>
            <a:r>
              <a:rPr lang="en-US" altLang="zh-CN" dirty="0" smtClean="0">
                <a:solidFill>
                  <a:prstClr val="black"/>
                </a:solidFill>
              </a:rPr>
              <a:t>"*");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en-US" altLang="zh-CN" dirty="0" err="1">
                <a:solidFill>
                  <a:prstClr val="black"/>
                </a:solidFill>
              </a:rPr>
              <a:t>consumer.registerMessageListener</a:t>
            </a:r>
            <a:r>
              <a:rPr lang="en-US" altLang="zh-CN" dirty="0">
                <a:solidFill>
                  <a:prstClr val="black"/>
                </a:solidFill>
              </a:rPr>
              <a:t>(new </a:t>
            </a:r>
            <a:r>
              <a:rPr lang="en-US" altLang="zh-CN" b="1" dirty="0" err="1">
                <a:solidFill>
                  <a:srgbClr val="FF0000"/>
                </a:solidFill>
              </a:rPr>
              <a:t>MessageListenerOrderly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() </a:t>
            </a:r>
            <a:r>
              <a:rPr lang="en-US" altLang="zh-CN" dirty="0">
                <a:solidFill>
                  <a:prstClr val="black"/>
                </a:solidFill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@Override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public </a:t>
            </a:r>
            <a:r>
              <a:rPr lang="en-US" altLang="zh-CN" dirty="0" err="1">
                <a:solidFill>
                  <a:prstClr val="black"/>
                </a:solidFill>
              </a:rPr>
              <a:t>C</a:t>
            </a:r>
            <a:r>
              <a:rPr lang="en-US" altLang="zh-CN" b="1" dirty="0" err="1">
                <a:solidFill>
                  <a:srgbClr val="FF0000"/>
                </a:solidFill>
              </a:rPr>
              <a:t>onsumeOrderlyStatus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consumeMessage</a:t>
            </a:r>
            <a:r>
              <a:rPr lang="en-US" altLang="zh-CN" dirty="0">
                <a:solidFill>
                  <a:prstClr val="black"/>
                </a:solidFill>
              </a:rPr>
              <a:t>(List&lt;</a:t>
            </a:r>
            <a:r>
              <a:rPr lang="en-US" altLang="zh-CN" dirty="0" err="1">
                <a:solidFill>
                  <a:prstClr val="black"/>
                </a:solidFill>
              </a:rPr>
              <a:t>MessageExt</a:t>
            </a:r>
            <a:r>
              <a:rPr lang="en-US" altLang="zh-CN" dirty="0">
                <a:solidFill>
                  <a:prstClr val="black"/>
                </a:solidFill>
              </a:rPr>
              <a:t>&gt; </a:t>
            </a:r>
            <a:r>
              <a:rPr lang="en-US" altLang="zh-CN" dirty="0" err="1">
                <a:solidFill>
                  <a:prstClr val="black"/>
                </a:solidFill>
              </a:rPr>
              <a:t>msgs</a:t>
            </a:r>
            <a:r>
              <a:rPr lang="en-US" altLang="zh-CN" dirty="0">
                <a:solidFill>
                  <a:prstClr val="black"/>
                </a:solidFill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</a:rPr>
              <a:t>ConsumeConcurrentlyContext</a:t>
            </a:r>
            <a:r>
              <a:rPr lang="en-US" altLang="zh-CN" dirty="0">
                <a:solidFill>
                  <a:prstClr val="black"/>
                </a:solidFill>
              </a:rPr>
              <a:t> context) {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try {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    for (</a:t>
            </a:r>
            <a:r>
              <a:rPr lang="en-US" altLang="zh-CN" dirty="0" err="1">
                <a:solidFill>
                  <a:prstClr val="black"/>
                </a:solidFill>
              </a:rPr>
              <a:t>MessageExt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msg</a:t>
            </a:r>
            <a:r>
              <a:rPr lang="en-US" altLang="zh-CN" dirty="0">
                <a:solidFill>
                  <a:prstClr val="black"/>
                </a:solidFill>
              </a:rPr>
              <a:t> : </a:t>
            </a:r>
            <a:r>
              <a:rPr lang="en-US" altLang="zh-CN" dirty="0" err="1">
                <a:solidFill>
                  <a:prstClr val="black"/>
                </a:solidFill>
              </a:rPr>
              <a:t>msgs</a:t>
            </a:r>
            <a:r>
              <a:rPr lang="en-US" altLang="zh-CN" dirty="0">
                <a:solidFill>
                  <a:prstClr val="black"/>
                </a:solidFill>
              </a:rPr>
              <a:t>) </a:t>
            </a:r>
            <a:r>
              <a:rPr lang="en-US" altLang="zh-CN" dirty="0" smtClean="0">
                <a:solidFill>
                  <a:prstClr val="black"/>
                </a:solidFill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            Order </a:t>
            </a:r>
            <a:r>
              <a:rPr lang="en-US" altLang="zh-CN" dirty="0" err="1">
                <a:solidFill>
                  <a:prstClr val="black"/>
                </a:solidFill>
              </a:rPr>
              <a:t>order</a:t>
            </a:r>
            <a:r>
              <a:rPr lang="en-US" altLang="zh-CN" dirty="0">
                <a:solidFill>
                  <a:prstClr val="black"/>
                </a:solidFill>
              </a:rPr>
              <a:t> = </a:t>
            </a:r>
            <a:r>
              <a:rPr lang="en-US" altLang="zh-CN" dirty="0" err="1">
                <a:solidFill>
                  <a:prstClr val="black"/>
                </a:solidFill>
              </a:rPr>
              <a:t>JsonUtils.fromJsonBytes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prstClr val="black"/>
                </a:solidFill>
              </a:rPr>
              <a:t>msg.getBody</a:t>
            </a:r>
            <a:r>
              <a:rPr lang="en-US" altLang="zh-CN" dirty="0">
                <a:solidFill>
                  <a:prstClr val="black"/>
                </a:solidFill>
              </a:rPr>
              <a:t>(), </a:t>
            </a:r>
            <a:r>
              <a:rPr lang="en-US" altLang="zh-CN" dirty="0" err="1">
                <a:solidFill>
                  <a:prstClr val="black"/>
                </a:solidFill>
              </a:rPr>
              <a:t>Order.class</a:t>
            </a:r>
            <a:r>
              <a:rPr lang="en-US" altLang="zh-CN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        </a:t>
            </a:r>
            <a:r>
              <a:rPr lang="en-US" altLang="zh-CN" dirty="0" smtClean="0">
                <a:solidFill>
                  <a:prstClr val="black"/>
                </a:solidFill>
              </a:rPr>
              <a:t>//</a:t>
            </a:r>
            <a:r>
              <a:rPr lang="zh-CN" altLang="en-US" dirty="0" smtClean="0">
                <a:solidFill>
                  <a:prstClr val="black"/>
                </a:solidFill>
              </a:rPr>
              <a:t>在这里</a:t>
            </a:r>
            <a:r>
              <a:rPr lang="zh-CN" altLang="en-US" dirty="0">
                <a:solidFill>
                  <a:prstClr val="black"/>
                </a:solidFill>
              </a:rPr>
              <a:t>消费消息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    </a:t>
            </a:r>
            <a:r>
              <a:rPr lang="en-US" altLang="zh-CN" dirty="0">
                <a:solidFill>
                  <a:prstClr val="black"/>
                </a:solidFill>
              </a:rPr>
              <a:t>}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} catch (Exception e) {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    </a:t>
            </a:r>
            <a:r>
              <a:rPr lang="en-US" altLang="zh-CN" dirty="0" err="1">
                <a:solidFill>
                  <a:prstClr val="black"/>
                </a:solidFill>
              </a:rPr>
              <a:t>log.warn</a:t>
            </a:r>
            <a:r>
              <a:rPr lang="en-US" altLang="zh-CN" dirty="0" smtClean="0">
                <a:solidFill>
                  <a:prstClr val="black"/>
                </a:solidFill>
              </a:rPr>
              <a:t>(“</a:t>
            </a:r>
            <a:r>
              <a:rPr lang="zh-CN" altLang="en-US" dirty="0" smtClean="0">
                <a:solidFill>
                  <a:prstClr val="black"/>
                </a:solidFill>
              </a:rPr>
              <a:t>顺序消费消息的过程</a:t>
            </a:r>
            <a:r>
              <a:rPr lang="zh-CN" altLang="en-US" dirty="0">
                <a:solidFill>
                  <a:prstClr val="black"/>
                </a:solidFill>
              </a:rPr>
              <a:t>中发生了异常</a:t>
            </a:r>
            <a:r>
              <a:rPr lang="en-US" altLang="zh-CN" dirty="0">
                <a:solidFill>
                  <a:prstClr val="black"/>
                </a:solidFill>
              </a:rPr>
              <a:t>!", e);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    return </a:t>
            </a:r>
            <a:r>
              <a:rPr lang="en-US" altLang="zh-CN" b="1" dirty="0" err="1">
                <a:solidFill>
                  <a:srgbClr val="FF0000"/>
                </a:solidFill>
              </a:rPr>
              <a:t>ConsumeConcurrentlyStatus.RECONSUME_LATER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}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return </a:t>
            </a:r>
            <a:r>
              <a:rPr lang="en-US" altLang="zh-CN" b="1" dirty="0" err="1">
                <a:solidFill>
                  <a:srgbClr val="FF0000"/>
                </a:solidFill>
              </a:rPr>
              <a:t>ConsumeConcurrentlyStatus.CONSUME_SUCCESS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}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});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en-US" altLang="zh-CN" dirty="0" err="1">
                <a:solidFill>
                  <a:prstClr val="black"/>
                </a:solidFill>
              </a:rPr>
              <a:t>consumer.start</a:t>
            </a:r>
            <a:r>
              <a:rPr lang="en-US" altLang="zh-CN" dirty="0">
                <a:solidFill>
                  <a:prstClr val="black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641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4"/>
          <p:cNvSpPr/>
          <p:nvPr/>
        </p:nvSpPr>
        <p:spPr bwMode="auto">
          <a:xfrm>
            <a:off x="1427894" y="3862454"/>
            <a:ext cx="396081" cy="3683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Queue2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1413417" y="1570699"/>
            <a:ext cx="396081" cy="3683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Queue1</a:t>
            </a:r>
            <a:endParaRPr lang="ja-JP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52620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顺序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Topic(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高吞吐场景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471276" y="1899620"/>
            <a:ext cx="991674" cy="501291"/>
          </a:xfrm>
          <a:prstGeom prst="rect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id1-modify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円/楕円 27"/>
          <p:cNvSpPr/>
          <p:nvPr/>
        </p:nvSpPr>
        <p:spPr bwMode="auto">
          <a:xfrm>
            <a:off x="82927" y="2589309"/>
            <a:ext cx="857250" cy="647700"/>
          </a:xfrm>
          <a:prstGeom prst="ellipse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生产者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stCxn id="11" idx="7"/>
            <a:endCxn id="28" idx="1"/>
          </p:cNvCxnSpPr>
          <p:nvPr/>
        </p:nvCxnSpPr>
        <p:spPr bwMode="auto">
          <a:xfrm flipV="1">
            <a:off x="814636" y="2151762"/>
            <a:ext cx="679552" cy="53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円/楕円 27"/>
          <p:cNvSpPr/>
          <p:nvPr/>
        </p:nvSpPr>
        <p:spPr bwMode="auto">
          <a:xfrm>
            <a:off x="8193267" y="1816580"/>
            <a:ext cx="857250" cy="647700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26"/>
          <p:cNvCxnSpPr>
            <a:cxnSpLocks noChangeShapeType="1"/>
            <a:stCxn id="24" idx="3"/>
            <a:endCxn id="17" idx="2"/>
          </p:cNvCxnSpPr>
          <p:nvPr/>
        </p:nvCxnSpPr>
        <p:spPr bwMode="auto">
          <a:xfrm flipV="1">
            <a:off x="7446298" y="2140430"/>
            <a:ext cx="746969" cy="98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24" name="矩形 23"/>
          <p:cNvSpPr/>
          <p:nvPr/>
        </p:nvSpPr>
        <p:spPr bwMode="auto">
          <a:xfrm>
            <a:off x="6454624" y="1899620"/>
            <a:ext cx="991674" cy="501291"/>
          </a:xfrm>
          <a:prstGeom prst="rect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id1-create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62950" y="1899620"/>
            <a:ext cx="991674" cy="501291"/>
          </a:xfrm>
          <a:prstGeom prst="rect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-create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479602" y="1892180"/>
            <a:ext cx="991674" cy="509826"/>
          </a:xfrm>
          <a:prstGeom prst="rect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1-delete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483796" y="1897140"/>
            <a:ext cx="991674" cy="501291"/>
          </a:xfrm>
          <a:prstGeom prst="rect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id3-modify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494188" y="1901116"/>
            <a:ext cx="991674" cy="501291"/>
          </a:xfrm>
          <a:prstGeom prst="rect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id3-delete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505781" y="4246113"/>
            <a:ext cx="991674" cy="501291"/>
          </a:xfrm>
          <a:prstGeom prst="rect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id2-modify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489129" y="4246113"/>
            <a:ext cx="991674" cy="501291"/>
          </a:xfrm>
          <a:prstGeom prst="rect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id4-create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97455" y="4246113"/>
            <a:ext cx="991674" cy="501291"/>
          </a:xfrm>
          <a:prstGeom prst="rect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id4-modify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514107" y="4238673"/>
            <a:ext cx="991674" cy="501291"/>
          </a:xfrm>
          <a:prstGeom prst="rect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id2-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modify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518301" y="4230754"/>
            <a:ext cx="991674" cy="501291"/>
          </a:xfrm>
          <a:prstGeom prst="rect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id2-delete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528693" y="4233961"/>
            <a:ext cx="991674" cy="501291"/>
          </a:xfrm>
          <a:prstGeom prst="rect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id4-delete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箭头连接符 41"/>
          <p:cNvCxnSpPr>
            <a:stCxn id="56" idx="6"/>
            <a:endCxn id="41" idx="1"/>
          </p:cNvCxnSpPr>
          <p:nvPr/>
        </p:nvCxnSpPr>
        <p:spPr bwMode="auto">
          <a:xfrm>
            <a:off x="912288" y="3914823"/>
            <a:ext cx="616405" cy="5697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26"/>
          <p:cNvCxnSpPr>
            <a:cxnSpLocks noChangeShapeType="1"/>
            <a:stCxn id="37" idx="3"/>
            <a:endCxn id="48" idx="2"/>
          </p:cNvCxnSpPr>
          <p:nvPr/>
        </p:nvCxnSpPr>
        <p:spPr bwMode="auto">
          <a:xfrm flipV="1">
            <a:off x="7480803" y="4485469"/>
            <a:ext cx="669445" cy="112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48" name="円/楕円 27"/>
          <p:cNvSpPr/>
          <p:nvPr/>
        </p:nvSpPr>
        <p:spPr bwMode="auto">
          <a:xfrm>
            <a:off x="8150248" y="4161619"/>
            <a:ext cx="857250" cy="647700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円/楕円 27"/>
          <p:cNvSpPr/>
          <p:nvPr/>
        </p:nvSpPr>
        <p:spPr bwMode="auto">
          <a:xfrm>
            <a:off x="8150248" y="6103097"/>
            <a:ext cx="857250" cy="647700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円/楕円 27"/>
          <p:cNvSpPr/>
          <p:nvPr/>
        </p:nvSpPr>
        <p:spPr bwMode="auto">
          <a:xfrm>
            <a:off x="82927" y="1048387"/>
            <a:ext cx="857250" cy="647700"/>
          </a:xfrm>
          <a:prstGeom prst="ellipse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生产者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箭头连接符 52"/>
          <p:cNvCxnSpPr>
            <a:stCxn id="52" idx="5"/>
            <a:endCxn id="28" idx="1"/>
          </p:cNvCxnSpPr>
          <p:nvPr/>
        </p:nvCxnSpPr>
        <p:spPr bwMode="auto">
          <a:xfrm>
            <a:off x="814636" y="1601234"/>
            <a:ext cx="679552" cy="5505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円/楕円 27"/>
          <p:cNvSpPr/>
          <p:nvPr/>
        </p:nvSpPr>
        <p:spPr bwMode="auto">
          <a:xfrm>
            <a:off x="55038" y="3590973"/>
            <a:ext cx="857250" cy="647700"/>
          </a:xfrm>
          <a:prstGeom prst="ellipse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生产者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円/楕円 27"/>
          <p:cNvSpPr/>
          <p:nvPr/>
        </p:nvSpPr>
        <p:spPr bwMode="auto">
          <a:xfrm>
            <a:off x="35143" y="4951589"/>
            <a:ext cx="857250" cy="647700"/>
          </a:xfrm>
          <a:prstGeom prst="ellipse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生产者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ja-JP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箭头连接符 58"/>
          <p:cNvCxnSpPr>
            <a:stCxn id="57" idx="6"/>
            <a:endCxn id="41" idx="1"/>
          </p:cNvCxnSpPr>
          <p:nvPr/>
        </p:nvCxnSpPr>
        <p:spPr bwMode="auto">
          <a:xfrm flipV="1">
            <a:off x="892393" y="4484607"/>
            <a:ext cx="636300" cy="7908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矩形 63"/>
          <p:cNvSpPr/>
          <p:nvPr/>
        </p:nvSpPr>
        <p:spPr bwMode="auto">
          <a:xfrm>
            <a:off x="1223493" y="1048387"/>
            <a:ext cx="6568225" cy="4103161"/>
          </a:xfrm>
          <a:prstGeom prst="rect">
            <a:avLst/>
          </a:prstGeom>
          <a:ln w="25400">
            <a:solidFill>
              <a:srgbClr val="5B9BD5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t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Broker-Topic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角丸四角形吹き出し 50"/>
          <p:cNvSpPr/>
          <p:nvPr/>
        </p:nvSpPr>
        <p:spPr bwMode="auto">
          <a:xfrm>
            <a:off x="607666" y="6149455"/>
            <a:ext cx="3008991" cy="587375"/>
          </a:xfrm>
          <a:prstGeom prst="wedgeRoundRectCallout">
            <a:avLst>
              <a:gd name="adj1" fmla="val -37709"/>
              <a:gd name="adj2" fmla="val -216757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生产者实现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MessageQueueSelector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接口，选择对应的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Queue</a:t>
            </a:r>
          </a:p>
        </p:txBody>
      </p:sp>
      <p:sp>
        <p:nvSpPr>
          <p:cNvPr id="32" name="圆角矩形标注 31"/>
          <p:cNvSpPr>
            <a:spLocks noChangeArrowheads="1"/>
          </p:cNvSpPr>
          <p:nvPr/>
        </p:nvSpPr>
        <p:spPr bwMode="auto">
          <a:xfrm>
            <a:off x="6346210" y="6241299"/>
            <a:ext cx="1336714" cy="495531"/>
          </a:xfrm>
          <a:prstGeom prst="wedgeRoundRectCallout">
            <a:avLst>
              <a:gd name="adj1" fmla="val 83699"/>
              <a:gd name="adj2" fmla="val -8530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多余的消费者，空转待命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  <p:sp>
        <p:nvSpPr>
          <p:cNvPr id="33" name="圆角矩形标注 32"/>
          <p:cNvSpPr>
            <a:spLocks noChangeArrowheads="1"/>
          </p:cNvSpPr>
          <p:nvPr/>
        </p:nvSpPr>
        <p:spPr bwMode="auto">
          <a:xfrm>
            <a:off x="6293892" y="5520239"/>
            <a:ext cx="2563505" cy="495531"/>
          </a:xfrm>
          <a:prstGeom prst="wedgeRoundRectCallout">
            <a:avLst>
              <a:gd name="adj1" fmla="val 36466"/>
              <a:gd name="adj2" fmla="val -190305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消费者实现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ConsumeOrderlyStatus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接口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</p:spTree>
    <p:extLst>
      <p:ext uri="{BB962C8B-B14F-4D97-AF65-F5344CB8AC3E}">
        <p14:creationId xmlns:p14="http://schemas.microsoft.com/office/powerpoint/2010/main" val="8319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11680" y="165620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同步顺序生产（实现</a:t>
            </a:r>
            <a:r>
              <a:rPr lang="en-US" altLang="zh-CN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select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887104"/>
            <a:ext cx="9144000" cy="58685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DefaultMQProducer</a:t>
            </a:r>
            <a:r>
              <a:rPr lang="en-US" altLang="zh-CN" dirty="0">
                <a:solidFill>
                  <a:schemeClr val="tx1"/>
                </a:solidFill>
              </a:rPr>
              <a:t> producer = new </a:t>
            </a:r>
            <a:r>
              <a:rPr lang="en-US" altLang="zh-CN" dirty="0" err="1">
                <a:solidFill>
                  <a:schemeClr val="tx1"/>
                </a:solidFill>
              </a:rPr>
              <a:t>DefaultMQProducer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en-US" altLang="zh-CN" dirty="0" err="1">
                <a:solidFill>
                  <a:schemeClr val="tx1"/>
                </a:solidFill>
              </a:rPr>
              <a:t>chengxiaoming_producer_group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producer.setNamesrvAddr</a:t>
            </a:r>
            <a:r>
              <a:rPr lang="en-US" altLang="zh-CN" dirty="0">
                <a:solidFill>
                  <a:schemeClr val="tx1"/>
                </a:solidFill>
              </a:rPr>
              <a:t>("10.0.57.216:9876;10.0.58.152:9876");  //MIT environment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producer.start</a:t>
            </a:r>
            <a:r>
              <a:rPr lang="en-US" altLang="zh-CN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try 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 err="1" smtClean="0">
                <a:solidFill>
                  <a:srgbClr val="7030A0"/>
                </a:solidFill>
              </a:rPr>
              <a:t>orderId</a:t>
            </a:r>
            <a:r>
              <a:rPr lang="en-US" altLang="zh-CN" dirty="0" smtClean="0">
                <a:solidFill>
                  <a:schemeClr val="tx1"/>
                </a:solidFill>
              </a:rPr>
              <a:t> = 111;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Order </a:t>
            </a:r>
            <a:r>
              <a:rPr lang="en-US" altLang="zh-CN" dirty="0" err="1">
                <a:solidFill>
                  <a:schemeClr val="tx1"/>
                </a:solidFill>
              </a:rPr>
              <a:t>order</a:t>
            </a:r>
            <a:r>
              <a:rPr lang="en-US" altLang="zh-CN" dirty="0">
                <a:solidFill>
                  <a:schemeClr val="tx1"/>
                </a:solidFill>
              </a:rPr>
              <a:t> = new </a:t>
            </a:r>
            <a:r>
              <a:rPr lang="en-US" altLang="zh-CN" dirty="0" smtClean="0">
                <a:solidFill>
                  <a:schemeClr val="tx1"/>
                </a:solidFill>
              </a:rPr>
              <a:t>Order(</a:t>
            </a:r>
            <a:r>
              <a:rPr lang="en-US" altLang="zh-CN" b="1" dirty="0" err="1">
                <a:solidFill>
                  <a:srgbClr val="7030A0"/>
                </a:solidFill>
              </a:rPr>
              <a:t>orderId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 err="1">
                <a:solidFill>
                  <a:schemeClr val="tx1"/>
                </a:solidFill>
              </a:rPr>
              <a:t>aaa</a:t>
            </a:r>
            <a:r>
              <a:rPr lang="en-US" altLang="zh-CN" dirty="0" smtClean="0">
                <a:solidFill>
                  <a:schemeClr val="tx1"/>
                </a:solidFill>
              </a:rPr>
              <a:t>");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Message </a:t>
            </a:r>
            <a:r>
              <a:rPr lang="en-US" altLang="zh-CN" dirty="0" err="1">
                <a:solidFill>
                  <a:schemeClr val="tx1"/>
                </a:solidFill>
              </a:rPr>
              <a:t>msg</a:t>
            </a:r>
            <a:r>
              <a:rPr lang="en-US" altLang="zh-CN" dirty="0">
                <a:solidFill>
                  <a:schemeClr val="tx1"/>
                </a:solidFill>
              </a:rPr>
              <a:t> = new Message</a:t>
            </a:r>
            <a:r>
              <a:rPr lang="en-US" altLang="zh-CN" dirty="0" smtClean="0">
                <a:solidFill>
                  <a:schemeClr val="tx1"/>
                </a:solidFill>
              </a:rPr>
              <a:t>(“</a:t>
            </a:r>
            <a:r>
              <a:rPr lang="en-US" altLang="zh-CN" dirty="0" err="1" smtClean="0">
                <a:solidFill>
                  <a:schemeClr val="tx1"/>
                </a:solidFill>
              </a:rPr>
              <a:t>TopicTest</a:t>
            </a:r>
            <a:r>
              <a:rPr lang="en-US" altLang="zh-CN" dirty="0">
                <a:solidFill>
                  <a:schemeClr val="tx1"/>
                </a:solidFill>
              </a:rPr>
              <a:t>", </a:t>
            </a:r>
            <a:r>
              <a:rPr lang="en-US" altLang="zh-CN" dirty="0" smtClean="0">
                <a:solidFill>
                  <a:schemeClr val="tx1"/>
                </a:solidFill>
              </a:rPr>
              <a:t>“tag1”, “key1”, </a:t>
            </a:r>
            <a:r>
              <a:rPr lang="en-US" altLang="zh-CN" dirty="0" err="1" smtClean="0">
                <a:solidFill>
                  <a:schemeClr val="tx1"/>
                </a:solidFill>
              </a:rPr>
              <a:t>JsonUtils.toJsonBytes</a:t>
            </a:r>
            <a:r>
              <a:rPr lang="en-US" altLang="zh-CN" dirty="0" smtClean="0">
                <a:solidFill>
                  <a:schemeClr val="tx1"/>
                </a:solidFill>
              </a:rPr>
              <a:t>(order));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</a:rPr>
              <a:t>SendResult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sendResult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 smtClean="0">
                <a:solidFill>
                  <a:schemeClr val="tx1"/>
                </a:solidFill>
              </a:rPr>
              <a:t>producer.send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r>
              <a:rPr lang="en-US" altLang="zh-CN" dirty="0">
                <a:solidFill>
                  <a:schemeClr val="tx1"/>
                </a:solidFill>
              </a:rPr>
              <a:t>, new </a:t>
            </a:r>
            <a:r>
              <a:rPr lang="en-US" altLang="zh-CN" b="1" dirty="0" err="1">
                <a:solidFill>
                  <a:srgbClr val="FF0000"/>
                </a:solidFill>
              </a:rPr>
              <a:t>MessageQueueSelector</a:t>
            </a:r>
            <a:r>
              <a:rPr lang="en-US" altLang="zh-CN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@</a:t>
            </a:r>
            <a:r>
              <a:rPr lang="en-US" altLang="zh-CN" dirty="0">
                <a:solidFill>
                  <a:schemeClr val="tx1"/>
                </a:solidFill>
              </a:rPr>
              <a:t>Override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</a:rPr>
              <a:t>MessageQueue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select</a:t>
            </a:r>
            <a:r>
              <a:rPr lang="en-US" altLang="zh-CN" dirty="0">
                <a:solidFill>
                  <a:schemeClr val="tx1"/>
                </a:solidFill>
              </a:rPr>
              <a:t>(List&lt;</a:t>
            </a:r>
            <a:r>
              <a:rPr lang="en-US" altLang="zh-CN" dirty="0" err="1">
                <a:solidFill>
                  <a:schemeClr val="tx1"/>
                </a:solidFill>
              </a:rPr>
              <a:t>MessageQueue</a:t>
            </a:r>
            <a:r>
              <a:rPr lang="en-US" altLang="zh-CN" dirty="0">
                <a:solidFill>
                  <a:schemeClr val="tx1"/>
                </a:solidFill>
              </a:rPr>
              <a:t>&gt; </a:t>
            </a:r>
            <a:r>
              <a:rPr lang="en-US" altLang="zh-CN" dirty="0" err="1">
                <a:solidFill>
                  <a:schemeClr val="tx1"/>
                </a:solidFill>
              </a:rPr>
              <a:t>mqs</a:t>
            </a:r>
            <a:r>
              <a:rPr lang="en-US" altLang="zh-CN" dirty="0">
                <a:solidFill>
                  <a:schemeClr val="tx1"/>
                </a:solidFill>
              </a:rPr>
              <a:t>, Message </a:t>
            </a:r>
            <a:r>
              <a:rPr lang="en-US" altLang="zh-CN" dirty="0" err="1">
                <a:solidFill>
                  <a:schemeClr val="tx1"/>
                </a:solidFill>
              </a:rPr>
              <a:t>msg</a:t>
            </a:r>
            <a:r>
              <a:rPr lang="en-US" altLang="zh-CN" dirty="0">
                <a:solidFill>
                  <a:schemeClr val="tx1"/>
                </a:solidFill>
              </a:rPr>
              <a:t>, Object </a:t>
            </a:r>
            <a:r>
              <a:rPr lang="en-US" altLang="zh-CN" b="1" dirty="0" err="1">
                <a:solidFill>
                  <a:srgbClr val="7030A0"/>
                </a:solidFill>
              </a:rPr>
              <a:t>orderId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Integer </a:t>
            </a:r>
            <a:r>
              <a:rPr lang="en-US" altLang="zh-CN" dirty="0">
                <a:solidFill>
                  <a:schemeClr val="tx1"/>
                </a:solidFill>
              </a:rPr>
              <a:t>id = (Integer) </a:t>
            </a:r>
            <a:r>
              <a:rPr lang="en-US" altLang="zh-CN" b="1" dirty="0" err="1">
                <a:solidFill>
                  <a:srgbClr val="7030A0"/>
                </a:solidFill>
              </a:rPr>
              <a:t>orderId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index = id % </a:t>
            </a:r>
            <a:r>
              <a:rPr lang="en-US" altLang="zh-CN" dirty="0" err="1">
                <a:solidFill>
                  <a:schemeClr val="tx1"/>
                </a:solidFill>
              </a:rPr>
              <a:t>mqs.size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return </a:t>
            </a:r>
            <a:r>
              <a:rPr lang="en-US" altLang="zh-CN" dirty="0" err="1">
                <a:solidFill>
                  <a:schemeClr val="tx1"/>
                </a:solidFill>
              </a:rPr>
              <a:t>mqs.get</a:t>
            </a:r>
            <a:r>
              <a:rPr lang="en-US" altLang="zh-CN" dirty="0">
                <a:solidFill>
                  <a:schemeClr val="tx1"/>
                </a:solidFill>
              </a:rPr>
              <a:t>(index);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}, </a:t>
            </a:r>
            <a:r>
              <a:rPr lang="en-US" altLang="zh-CN" b="1" dirty="0" err="1">
                <a:solidFill>
                  <a:srgbClr val="7030A0"/>
                </a:solidFill>
              </a:rPr>
              <a:t>orderId</a:t>
            </a:r>
            <a:r>
              <a:rPr lang="en-US" altLang="zh-CN" dirty="0">
                <a:solidFill>
                  <a:schemeClr val="tx1"/>
                </a:solidFill>
              </a:rPr>
              <a:t>););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 </a:t>
            </a:r>
            <a:r>
              <a:rPr lang="en-US" altLang="zh-CN" dirty="0">
                <a:solidFill>
                  <a:schemeClr val="tx1"/>
                </a:solidFill>
              </a:rPr>
              <a:t>catch(Exception e) 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</a:rPr>
              <a:t>log.warn</a:t>
            </a:r>
            <a:r>
              <a:rPr lang="en-US" altLang="zh-CN" dirty="0" smtClean="0">
                <a:solidFill>
                  <a:schemeClr val="tx1"/>
                </a:solidFill>
              </a:rPr>
              <a:t>(“</a:t>
            </a:r>
            <a:r>
              <a:rPr lang="zh-CN" altLang="en-US" dirty="0" smtClean="0">
                <a:solidFill>
                  <a:schemeClr val="tx1"/>
                </a:solidFill>
              </a:rPr>
              <a:t>发送顺序消息</a:t>
            </a:r>
            <a:r>
              <a:rPr lang="zh-CN" altLang="en-US" dirty="0">
                <a:solidFill>
                  <a:schemeClr val="tx1"/>
                </a:solidFill>
              </a:rPr>
              <a:t>时抛出了异常</a:t>
            </a:r>
            <a:r>
              <a:rPr lang="en-US" altLang="zh-CN" dirty="0">
                <a:solidFill>
                  <a:schemeClr val="tx1"/>
                </a:solidFill>
              </a:rPr>
              <a:t>:" + </a:t>
            </a:r>
            <a:r>
              <a:rPr lang="en-US" altLang="zh-CN" dirty="0" err="1">
                <a:solidFill>
                  <a:schemeClr val="tx1"/>
                </a:solidFill>
              </a:rPr>
              <a:t>e.toString</a:t>
            </a:r>
            <a:r>
              <a:rPr lang="en-US" altLang="zh-CN" dirty="0" smtClean="0">
                <a:solidFill>
                  <a:schemeClr val="tx1"/>
                </a:solidFill>
              </a:rPr>
              <a:t>());}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}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11680" y="165620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示例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1" y="919296"/>
            <a:ext cx="8654603" cy="58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25333" y="165620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代码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37" y="2859113"/>
            <a:ext cx="9053848" cy="390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DefaultMQPushConsumer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consumer = new </a:t>
            </a:r>
            <a:r>
              <a:rPr lang="en-US" altLang="zh-CN" dirty="0" err="1">
                <a:solidFill>
                  <a:prstClr val="black"/>
                </a:solidFill>
              </a:rPr>
              <a:t>DefaultMQPushConsumer</a:t>
            </a:r>
            <a:r>
              <a:rPr lang="en-US" altLang="zh-CN" dirty="0">
                <a:solidFill>
                  <a:prstClr val="black"/>
                </a:solidFill>
              </a:rPr>
              <a:t>("</a:t>
            </a:r>
            <a:r>
              <a:rPr lang="en-US" altLang="zh-CN" dirty="0" err="1">
                <a:solidFill>
                  <a:prstClr val="black"/>
                </a:solidFill>
              </a:rPr>
              <a:t>Test_consumer_Group</a:t>
            </a:r>
            <a:r>
              <a:rPr lang="en-US" altLang="zh-CN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dirty="0" err="1" smtClean="0">
                <a:solidFill>
                  <a:prstClr val="black"/>
                </a:solidFill>
              </a:rPr>
              <a:t>consumer.subscribe</a:t>
            </a:r>
            <a:r>
              <a:rPr lang="en-US" altLang="zh-CN" dirty="0" smtClean="0">
                <a:solidFill>
                  <a:prstClr val="black"/>
                </a:solidFill>
              </a:rPr>
              <a:t>(“</a:t>
            </a:r>
            <a:r>
              <a:rPr lang="en-US" altLang="zh-CN" dirty="0" err="1" smtClean="0">
                <a:solidFill>
                  <a:prstClr val="black"/>
                </a:solidFill>
              </a:rPr>
              <a:t>TestTopic</a:t>
            </a:r>
            <a:r>
              <a:rPr lang="en-US" altLang="zh-CN" dirty="0" smtClean="0">
                <a:solidFill>
                  <a:prstClr val="black"/>
                </a:solidFill>
              </a:rPr>
              <a:t>”, “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TagA</a:t>
            </a:r>
            <a:r>
              <a:rPr lang="en-US" altLang="zh-CN" dirty="0" smtClean="0">
                <a:solidFill>
                  <a:prstClr val="black"/>
                </a:solidFill>
              </a:rPr>
              <a:t> || </a:t>
            </a:r>
            <a:r>
              <a:rPr lang="en-US" altLang="zh-CN" dirty="0" err="1" smtClean="0">
                <a:solidFill>
                  <a:prstClr val="black"/>
                </a:solidFill>
              </a:rPr>
              <a:t>TagC</a:t>
            </a:r>
            <a:r>
              <a:rPr lang="en-US" altLang="zh-CN" dirty="0" smtClean="0">
                <a:solidFill>
                  <a:prstClr val="black"/>
                </a:solidFill>
              </a:rPr>
              <a:t>”);    //</a:t>
            </a:r>
            <a:r>
              <a:rPr lang="zh-CN" altLang="en-US" dirty="0" smtClean="0">
                <a:solidFill>
                  <a:prstClr val="black"/>
                </a:solidFill>
              </a:rPr>
              <a:t>*表示需要消费所有</a:t>
            </a:r>
            <a:r>
              <a:rPr lang="en-US" altLang="zh-CN" dirty="0" smtClean="0">
                <a:solidFill>
                  <a:prstClr val="black"/>
                </a:solidFill>
              </a:rPr>
              <a:t>Tag</a:t>
            </a:r>
            <a:r>
              <a:rPr lang="zh-CN" altLang="en-US" dirty="0" smtClean="0">
                <a:solidFill>
                  <a:prstClr val="black"/>
                </a:solidFill>
              </a:rPr>
              <a:t>的消息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en-US" altLang="zh-CN" dirty="0" err="1">
                <a:solidFill>
                  <a:prstClr val="black"/>
                </a:solidFill>
              </a:rPr>
              <a:t>consumer.registerMessageListener</a:t>
            </a:r>
            <a:r>
              <a:rPr lang="en-US" altLang="zh-CN" dirty="0">
                <a:solidFill>
                  <a:prstClr val="black"/>
                </a:solidFill>
              </a:rPr>
              <a:t>(new </a:t>
            </a:r>
            <a:r>
              <a:rPr lang="en-US" altLang="zh-CN" dirty="0" err="1">
                <a:solidFill>
                  <a:schemeClr val="tx1"/>
                </a:solidFill>
              </a:rPr>
              <a:t>MessageListenerConcurrently</a:t>
            </a:r>
            <a:r>
              <a:rPr lang="en-US" altLang="zh-CN" dirty="0">
                <a:solidFill>
                  <a:prstClr val="black"/>
                </a:solidFill>
              </a:rPr>
              <a:t>() </a:t>
            </a:r>
            <a:r>
              <a:rPr lang="en-US" altLang="zh-CN" dirty="0" smtClean="0">
                <a:solidFill>
                  <a:prstClr val="black"/>
                </a:solidFill>
              </a:rPr>
              <a:t>{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  @Override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public </a:t>
            </a:r>
            <a:r>
              <a:rPr lang="en-US" altLang="zh-CN" dirty="0" err="1">
                <a:solidFill>
                  <a:schemeClr val="tx1"/>
                </a:solidFill>
              </a:rPr>
              <a:t>ConsumeConcurrentlyStatus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consumeMessage</a:t>
            </a:r>
            <a:r>
              <a:rPr lang="en-US" altLang="zh-CN" dirty="0">
                <a:solidFill>
                  <a:prstClr val="black"/>
                </a:solidFill>
              </a:rPr>
              <a:t>(List&lt;</a:t>
            </a:r>
            <a:r>
              <a:rPr lang="en-US" altLang="zh-CN" dirty="0" err="1">
                <a:solidFill>
                  <a:prstClr val="black"/>
                </a:solidFill>
              </a:rPr>
              <a:t>MessageExt</a:t>
            </a:r>
            <a:r>
              <a:rPr lang="en-US" altLang="zh-CN" dirty="0">
                <a:solidFill>
                  <a:prstClr val="black"/>
                </a:solidFill>
              </a:rPr>
              <a:t>&gt; </a:t>
            </a:r>
            <a:r>
              <a:rPr lang="en-US" altLang="zh-CN" dirty="0" err="1">
                <a:solidFill>
                  <a:prstClr val="black"/>
                </a:solidFill>
              </a:rPr>
              <a:t>msgs</a:t>
            </a:r>
            <a:r>
              <a:rPr lang="en-US" altLang="zh-CN" dirty="0" smtClean="0">
                <a:solidFill>
                  <a:prstClr val="black"/>
                </a:solidFill>
              </a:rPr>
              <a:t>,  </a:t>
            </a:r>
            <a:r>
              <a:rPr lang="en-US" altLang="zh-CN" dirty="0" err="1" smtClean="0">
                <a:solidFill>
                  <a:schemeClr val="tx1"/>
                </a:solidFill>
              </a:rPr>
              <a:t>ConsumeConcurrentlyContext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context) {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for 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prstClr val="black"/>
                </a:solidFill>
              </a:rPr>
              <a:t>MessageExt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msg</a:t>
            </a:r>
            <a:r>
              <a:rPr lang="en-US" altLang="zh-CN" dirty="0">
                <a:solidFill>
                  <a:prstClr val="black"/>
                </a:solidFill>
              </a:rPr>
              <a:t> : </a:t>
            </a:r>
            <a:r>
              <a:rPr lang="en-US" altLang="zh-CN" dirty="0" err="1">
                <a:solidFill>
                  <a:prstClr val="black"/>
                </a:solidFill>
              </a:rPr>
              <a:t>msgs</a:t>
            </a:r>
            <a:r>
              <a:rPr lang="en-US" altLang="zh-CN" dirty="0">
                <a:solidFill>
                  <a:prstClr val="black"/>
                </a:solidFill>
              </a:rPr>
              <a:t>) </a:t>
            </a:r>
            <a:r>
              <a:rPr lang="en-US" altLang="zh-CN" dirty="0" smtClean="0">
                <a:solidFill>
                  <a:prstClr val="black"/>
                </a:solidFill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        Order </a:t>
            </a:r>
            <a:r>
              <a:rPr lang="en-US" altLang="zh-CN" dirty="0" err="1">
                <a:solidFill>
                  <a:prstClr val="black"/>
                </a:solidFill>
              </a:rPr>
              <a:t>order</a:t>
            </a:r>
            <a:r>
              <a:rPr lang="en-US" altLang="zh-CN" dirty="0">
                <a:solidFill>
                  <a:prstClr val="black"/>
                </a:solidFill>
              </a:rPr>
              <a:t> = </a:t>
            </a:r>
            <a:r>
              <a:rPr lang="en-US" altLang="zh-CN" dirty="0" err="1">
                <a:solidFill>
                  <a:prstClr val="black"/>
                </a:solidFill>
              </a:rPr>
              <a:t>JsonUtils.fromJsonBytes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prstClr val="black"/>
                </a:solidFill>
              </a:rPr>
              <a:t>msg.getBody</a:t>
            </a:r>
            <a:r>
              <a:rPr lang="en-US" altLang="zh-CN" dirty="0">
                <a:solidFill>
                  <a:prstClr val="black"/>
                </a:solidFill>
              </a:rPr>
              <a:t>(), </a:t>
            </a:r>
            <a:r>
              <a:rPr lang="en-US" altLang="zh-CN" dirty="0" err="1">
                <a:solidFill>
                  <a:prstClr val="black"/>
                </a:solidFill>
              </a:rPr>
              <a:t>Order.class</a:t>
            </a:r>
            <a:r>
              <a:rPr lang="en-US" altLang="zh-CN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    //</a:t>
            </a:r>
            <a:r>
              <a:rPr lang="zh-CN" altLang="en-US" dirty="0" smtClean="0">
                <a:solidFill>
                  <a:prstClr val="black"/>
                </a:solidFill>
              </a:rPr>
              <a:t>在这里消费消息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    return </a:t>
            </a:r>
            <a:r>
              <a:rPr lang="en-US" altLang="zh-CN" dirty="0" err="1">
                <a:solidFill>
                  <a:schemeClr val="tx1"/>
                </a:solidFill>
              </a:rPr>
              <a:t>ConsumeConcurrentlyStatus.CONSUME_SUCCESS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</a:t>
            </a:r>
            <a:r>
              <a:rPr lang="en-US" altLang="zh-CN" dirty="0" smtClean="0">
                <a:solidFill>
                  <a:prstClr val="black"/>
                </a:solidFill>
              </a:rPr>
              <a:t>    }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});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en-US" altLang="zh-CN" dirty="0" err="1">
                <a:solidFill>
                  <a:prstClr val="black"/>
                </a:solidFill>
              </a:rPr>
              <a:t>consumer.start</a:t>
            </a:r>
            <a:r>
              <a:rPr lang="en-US" altLang="zh-CN" dirty="0">
                <a:solidFill>
                  <a:prstClr val="black"/>
                </a:solidFill>
              </a:rPr>
              <a:t>();</a:t>
            </a:r>
          </a:p>
        </p:txBody>
      </p:sp>
      <p:sp>
        <p:nvSpPr>
          <p:cNvPr id="4" name="矩形 3"/>
          <p:cNvSpPr/>
          <p:nvPr/>
        </p:nvSpPr>
        <p:spPr>
          <a:xfrm>
            <a:off x="51516" y="901522"/>
            <a:ext cx="9015211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002060"/>
                </a:solidFill>
              </a:rPr>
              <a:t>DefaultMQProducer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producer = new </a:t>
            </a:r>
            <a:r>
              <a:rPr lang="en-US" altLang="zh-CN" dirty="0" err="1">
                <a:solidFill>
                  <a:srgbClr val="002060"/>
                </a:solidFill>
              </a:rPr>
              <a:t>DefaultMQProducer</a:t>
            </a:r>
            <a:r>
              <a:rPr lang="en-US" altLang="zh-CN" dirty="0">
                <a:solidFill>
                  <a:srgbClr val="002060"/>
                </a:solidFill>
              </a:rPr>
              <a:t>("</a:t>
            </a:r>
            <a:r>
              <a:rPr lang="en-US" altLang="zh-CN" dirty="0" err="1">
                <a:solidFill>
                  <a:srgbClr val="002060"/>
                </a:solidFill>
              </a:rPr>
              <a:t>chengxiaoming_producer_group</a:t>
            </a:r>
            <a:r>
              <a:rPr lang="en-US" altLang="zh-CN" dirty="0" smtClean="0">
                <a:solidFill>
                  <a:srgbClr val="002060"/>
                </a:solidFill>
              </a:rPr>
              <a:t>");</a:t>
            </a:r>
          </a:p>
          <a:p>
            <a:r>
              <a:rPr lang="en-US" altLang="zh-CN" dirty="0" err="1" smtClean="0">
                <a:solidFill>
                  <a:srgbClr val="002060"/>
                </a:solidFill>
              </a:rPr>
              <a:t>producer.start</a:t>
            </a:r>
            <a:r>
              <a:rPr lang="en-US" altLang="zh-CN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Order </a:t>
            </a:r>
            <a:r>
              <a:rPr lang="en-US" altLang="zh-CN" dirty="0" err="1">
                <a:solidFill>
                  <a:srgbClr val="002060"/>
                </a:solidFill>
              </a:rPr>
              <a:t>order</a:t>
            </a:r>
            <a:r>
              <a:rPr lang="en-US" altLang="zh-CN" dirty="0">
                <a:solidFill>
                  <a:srgbClr val="002060"/>
                </a:solidFill>
              </a:rPr>
              <a:t> = new </a:t>
            </a:r>
            <a:r>
              <a:rPr lang="en-US" altLang="zh-CN" dirty="0" smtClean="0">
                <a:solidFill>
                  <a:srgbClr val="002060"/>
                </a:solidFill>
              </a:rPr>
              <a:t>Order(</a:t>
            </a:r>
            <a:r>
              <a:rPr lang="en-US" altLang="zh-CN" dirty="0" smtClean="0">
                <a:solidFill>
                  <a:schemeClr val="tx1"/>
                </a:solidFill>
              </a:rPr>
              <a:t>111</a:t>
            </a:r>
            <a:r>
              <a:rPr lang="en-US" altLang="zh-CN" dirty="0" smtClean="0">
                <a:solidFill>
                  <a:srgbClr val="002060"/>
                </a:solidFill>
              </a:rPr>
              <a:t>, </a:t>
            </a:r>
            <a:r>
              <a:rPr lang="en-US" altLang="zh-CN" dirty="0">
                <a:solidFill>
                  <a:srgbClr val="002060"/>
                </a:solidFill>
              </a:rPr>
              <a:t>"</a:t>
            </a:r>
            <a:r>
              <a:rPr lang="en-US" altLang="zh-CN" dirty="0" err="1">
                <a:solidFill>
                  <a:srgbClr val="002060"/>
                </a:solidFill>
              </a:rPr>
              <a:t>aaa</a:t>
            </a:r>
            <a:r>
              <a:rPr lang="en-US" altLang="zh-CN" dirty="0">
                <a:solidFill>
                  <a:srgbClr val="002060"/>
                </a:solidFill>
              </a:rPr>
              <a:t>");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Message </a:t>
            </a:r>
            <a:r>
              <a:rPr lang="en-US" altLang="zh-CN" dirty="0" err="1">
                <a:solidFill>
                  <a:srgbClr val="002060"/>
                </a:solidFill>
              </a:rPr>
              <a:t>msg</a:t>
            </a:r>
            <a:r>
              <a:rPr lang="en-US" altLang="zh-CN" dirty="0">
                <a:solidFill>
                  <a:srgbClr val="002060"/>
                </a:solidFill>
              </a:rPr>
              <a:t> = new Message(“</a:t>
            </a:r>
            <a:r>
              <a:rPr lang="en-US" altLang="zh-CN" dirty="0" err="1">
                <a:solidFill>
                  <a:srgbClr val="002060"/>
                </a:solidFill>
              </a:rPr>
              <a:t>TopicTest</a:t>
            </a:r>
            <a:r>
              <a:rPr lang="en-US" altLang="zh-CN" dirty="0">
                <a:solidFill>
                  <a:srgbClr val="002060"/>
                </a:solidFill>
              </a:rPr>
              <a:t>", </a:t>
            </a:r>
            <a:r>
              <a:rPr lang="en-US" altLang="zh-CN" dirty="0" smtClean="0">
                <a:solidFill>
                  <a:srgbClr val="002060"/>
                </a:solidFill>
              </a:rPr>
              <a:t>“</a:t>
            </a:r>
            <a:r>
              <a:rPr lang="en-US" altLang="zh-CN" b="1" dirty="0" err="1">
                <a:solidFill>
                  <a:srgbClr val="FF0000"/>
                </a:solidFill>
              </a:rPr>
              <a:t>T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agA</a:t>
            </a:r>
            <a:r>
              <a:rPr lang="en-US" altLang="zh-CN" dirty="0" smtClean="0">
                <a:solidFill>
                  <a:srgbClr val="002060"/>
                </a:solidFill>
              </a:rPr>
              <a:t>”, </a:t>
            </a:r>
            <a:r>
              <a:rPr lang="en-US" altLang="zh-CN" dirty="0">
                <a:solidFill>
                  <a:srgbClr val="002060"/>
                </a:solidFill>
              </a:rPr>
              <a:t>“key1”, </a:t>
            </a:r>
            <a:r>
              <a:rPr lang="en-US" altLang="zh-CN" dirty="0" err="1">
                <a:solidFill>
                  <a:srgbClr val="002060"/>
                </a:solidFill>
              </a:rPr>
              <a:t>JsonUtils.toJsonBytes</a:t>
            </a:r>
            <a:r>
              <a:rPr lang="en-US" altLang="zh-CN" dirty="0">
                <a:solidFill>
                  <a:srgbClr val="002060"/>
                </a:solidFill>
              </a:rPr>
              <a:t>(order));</a:t>
            </a:r>
          </a:p>
          <a:p>
            <a:r>
              <a:rPr lang="en-US" altLang="zh-CN" dirty="0" err="1" smtClean="0">
                <a:solidFill>
                  <a:srgbClr val="002060"/>
                </a:solidFill>
              </a:rPr>
              <a:t>SendResult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err="1">
                <a:solidFill>
                  <a:srgbClr val="002060"/>
                </a:solidFill>
              </a:rPr>
              <a:t>sendResult</a:t>
            </a:r>
            <a:r>
              <a:rPr lang="en-US" altLang="zh-CN" dirty="0">
                <a:solidFill>
                  <a:srgbClr val="002060"/>
                </a:solidFill>
              </a:rPr>
              <a:t> = </a:t>
            </a:r>
            <a:r>
              <a:rPr lang="en-US" altLang="zh-CN" dirty="0" err="1">
                <a:solidFill>
                  <a:srgbClr val="002060"/>
                </a:solidFill>
              </a:rPr>
              <a:t>producer.send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msg</a:t>
            </a:r>
            <a:r>
              <a:rPr lang="en-US" altLang="zh-CN" dirty="0" smtClean="0">
                <a:solidFill>
                  <a:srgbClr val="002060"/>
                </a:solidFill>
              </a:rPr>
              <a:t>);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25325" y="165620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MQ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的作用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gray">
          <a:xfrm>
            <a:off x="586590" y="2176486"/>
            <a:ext cx="73310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marL="290513" indent="-290513"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异步处理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应用解耦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流量削峰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日志处理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消息通信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-方正超大字符集"/>
            </a:endParaRPr>
          </a:p>
          <a:p>
            <a:pPr>
              <a:lnSpc>
                <a:spcPct val="95000"/>
              </a:lnSpc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-方正超大字符集"/>
              </a:rPr>
              <a:t> 避免分布式事务</a:t>
            </a:r>
          </a:p>
        </p:txBody>
      </p:sp>
    </p:spTree>
    <p:extLst>
      <p:ext uri="{BB962C8B-B14F-4D97-AF65-F5344CB8AC3E}">
        <p14:creationId xmlns:p14="http://schemas.microsoft.com/office/powerpoint/2010/main" val="21876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98032" y="165620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发送的异常处理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37" y="887104"/>
            <a:ext cx="9040969" cy="5868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Order </a:t>
            </a:r>
            <a:r>
              <a:rPr lang="en-US" altLang="zh-CN" dirty="0" err="1" smtClean="0">
                <a:solidFill>
                  <a:srgbClr val="002060"/>
                </a:solidFill>
              </a:rPr>
              <a:t>order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= new </a:t>
            </a:r>
            <a:r>
              <a:rPr lang="en-US" altLang="zh-CN" dirty="0" smtClean="0">
                <a:solidFill>
                  <a:srgbClr val="002060"/>
                </a:solidFill>
              </a:rPr>
              <a:t>Order(111</a:t>
            </a:r>
            <a:r>
              <a:rPr lang="en-US" altLang="zh-CN" dirty="0">
                <a:solidFill>
                  <a:srgbClr val="002060"/>
                </a:solidFill>
              </a:rPr>
              <a:t>, "</a:t>
            </a:r>
            <a:r>
              <a:rPr lang="en-US" altLang="zh-CN" dirty="0" err="1">
                <a:solidFill>
                  <a:srgbClr val="002060"/>
                </a:solidFill>
              </a:rPr>
              <a:t>aaa</a:t>
            </a:r>
            <a:r>
              <a:rPr lang="en-US" altLang="zh-CN" dirty="0" smtClean="0">
                <a:solidFill>
                  <a:srgbClr val="002060"/>
                </a:solidFill>
              </a:rPr>
              <a:t>");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for (</a:t>
            </a:r>
            <a:r>
              <a:rPr lang="en-US" altLang="zh-CN" dirty="0" err="1" smtClean="0">
                <a:solidFill>
                  <a:srgbClr val="002060"/>
                </a:solidFill>
              </a:rPr>
              <a:t>int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i</a:t>
            </a:r>
            <a:r>
              <a:rPr lang="en-US" altLang="zh-CN" dirty="0" smtClean="0">
                <a:solidFill>
                  <a:srgbClr val="002060"/>
                </a:solidFill>
              </a:rPr>
              <a:t> = 0; </a:t>
            </a:r>
            <a:r>
              <a:rPr lang="en-US" altLang="zh-CN" dirty="0" err="1" smtClean="0">
                <a:solidFill>
                  <a:srgbClr val="002060"/>
                </a:solidFill>
              </a:rPr>
              <a:t>i</a:t>
            </a:r>
            <a:r>
              <a:rPr lang="en-US" altLang="zh-CN" dirty="0" smtClean="0">
                <a:solidFill>
                  <a:srgbClr val="002060"/>
                </a:solidFill>
              </a:rPr>
              <a:t> &lt; 3; </a:t>
            </a:r>
            <a:r>
              <a:rPr lang="en-US" altLang="zh-CN" dirty="0" err="1" smtClean="0">
                <a:solidFill>
                  <a:srgbClr val="002060"/>
                </a:solidFill>
              </a:rPr>
              <a:t>i</a:t>
            </a:r>
            <a:r>
              <a:rPr lang="en-US" altLang="zh-CN" dirty="0" smtClean="0">
                <a:solidFill>
                  <a:srgbClr val="002060"/>
                </a:solidFill>
              </a:rPr>
              <a:t>++) {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            </a:t>
            </a:r>
            <a:r>
              <a:rPr lang="en-US" altLang="zh-CN" dirty="0">
                <a:solidFill>
                  <a:srgbClr val="002060"/>
                </a:solidFill>
              </a:rPr>
              <a:t>try {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        Message </a:t>
            </a:r>
            <a:r>
              <a:rPr lang="en-US" altLang="zh-CN" dirty="0" err="1">
                <a:solidFill>
                  <a:srgbClr val="002060"/>
                </a:solidFill>
              </a:rPr>
              <a:t>msg</a:t>
            </a:r>
            <a:r>
              <a:rPr lang="en-US" altLang="zh-CN" dirty="0">
                <a:solidFill>
                  <a:srgbClr val="002060"/>
                </a:solidFill>
              </a:rPr>
              <a:t> = new Message</a:t>
            </a:r>
            <a:r>
              <a:rPr lang="en-US" altLang="zh-CN" dirty="0" smtClean="0">
                <a:solidFill>
                  <a:srgbClr val="002060"/>
                </a:solidFill>
              </a:rPr>
              <a:t>(“</a:t>
            </a:r>
            <a:r>
              <a:rPr lang="en-US" altLang="zh-CN" dirty="0" err="1" smtClean="0">
                <a:solidFill>
                  <a:srgbClr val="002060"/>
                </a:solidFill>
              </a:rPr>
              <a:t>TopicTest</a:t>
            </a:r>
            <a:r>
              <a:rPr lang="en-US" altLang="zh-CN" dirty="0">
                <a:solidFill>
                  <a:srgbClr val="002060"/>
                </a:solidFill>
              </a:rPr>
              <a:t>", </a:t>
            </a:r>
            <a:r>
              <a:rPr lang="en-US" altLang="zh-CN" dirty="0" smtClean="0">
                <a:solidFill>
                  <a:srgbClr val="002060"/>
                </a:solidFill>
              </a:rPr>
              <a:t>“tag1”, “key1”,JsonUtils.toJsonBytes(order));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            </a:t>
            </a:r>
            <a:r>
              <a:rPr lang="en-US" altLang="zh-CN" dirty="0" err="1">
                <a:solidFill>
                  <a:srgbClr val="002060"/>
                </a:solidFill>
              </a:rPr>
              <a:t>SendResult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err="1">
                <a:solidFill>
                  <a:srgbClr val="002060"/>
                </a:solidFill>
              </a:rPr>
              <a:t>sendResult</a:t>
            </a:r>
            <a:r>
              <a:rPr lang="en-US" altLang="zh-CN" dirty="0">
                <a:solidFill>
                  <a:srgbClr val="002060"/>
                </a:solidFill>
              </a:rPr>
              <a:t> = </a:t>
            </a:r>
            <a:r>
              <a:rPr lang="en-US" altLang="zh-CN" dirty="0" err="1">
                <a:solidFill>
                  <a:srgbClr val="002060"/>
                </a:solidFill>
              </a:rPr>
              <a:t>producer.send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msg</a:t>
            </a:r>
            <a:r>
              <a:rPr lang="en-US" altLang="zh-CN" dirty="0">
                <a:solidFill>
                  <a:srgbClr val="00206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        if (</a:t>
            </a:r>
            <a:r>
              <a:rPr lang="en-US" altLang="zh-CN" dirty="0" err="1">
                <a:solidFill>
                  <a:srgbClr val="002060"/>
                </a:solidFill>
              </a:rPr>
              <a:t>sendResult</a:t>
            </a:r>
            <a:r>
              <a:rPr lang="en-US" altLang="zh-CN" dirty="0">
                <a:solidFill>
                  <a:srgbClr val="002060"/>
                </a:solidFill>
              </a:rPr>
              <a:t> != null &amp;&amp; </a:t>
            </a:r>
            <a:r>
              <a:rPr lang="en-US" altLang="zh-CN" dirty="0" err="1">
                <a:solidFill>
                  <a:srgbClr val="002060"/>
                </a:solidFill>
              </a:rPr>
              <a:t>sendResult.getSendStatus</a:t>
            </a:r>
            <a:r>
              <a:rPr lang="en-US" altLang="zh-CN" dirty="0">
                <a:solidFill>
                  <a:srgbClr val="002060"/>
                </a:solidFill>
              </a:rPr>
              <a:t>() == </a:t>
            </a:r>
            <a:r>
              <a:rPr lang="en-US" altLang="zh-CN" dirty="0" err="1">
                <a:solidFill>
                  <a:srgbClr val="002060"/>
                </a:solidFill>
              </a:rPr>
              <a:t>SendStatus.SEND_OK</a:t>
            </a:r>
            <a:r>
              <a:rPr lang="en-US" altLang="zh-CN" dirty="0">
                <a:solidFill>
                  <a:srgbClr val="002060"/>
                </a:solidFill>
              </a:rPr>
              <a:t>) {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            </a:t>
            </a:r>
            <a:r>
              <a:rPr lang="en-US" altLang="zh-CN" dirty="0" smtClean="0">
                <a:solidFill>
                  <a:srgbClr val="002060"/>
                </a:solidFill>
              </a:rPr>
              <a:t>log.info("</a:t>
            </a:r>
            <a:r>
              <a:rPr lang="zh-CN" altLang="en-US" dirty="0">
                <a:solidFill>
                  <a:srgbClr val="002060"/>
                </a:solidFill>
              </a:rPr>
              <a:t>发送消息</a:t>
            </a:r>
            <a:r>
              <a:rPr lang="zh-CN" altLang="en-US" dirty="0" smtClean="0">
                <a:solidFill>
                  <a:srgbClr val="002060"/>
                </a:solidFill>
              </a:rPr>
              <a:t>成功</a:t>
            </a:r>
            <a:r>
              <a:rPr lang="en-US" altLang="zh-CN" dirty="0">
                <a:solidFill>
                  <a:srgbClr val="002060"/>
                </a:solidFill>
              </a:rPr>
              <a:t>:</a:t>
            </a:r>
            <a:r>
              <a:rPr lang="en-US" altLang="zh-CN" dirty="0" smtClean="0">
                <a:solidFill>
                  <a:srgbClr val="002060"/>
                </a:solidFill>
              </a:rPr>
              <a:t>" </a:t>
            </a:r>
            <a:r>
              <a:rPr lang="en-US" altLang="zh-CN" dirty="0">
                <a:solidFill>
                  <a:srgbClr val="002060"/>
                </a:solidFill>
              </a:rPr>
              <a:t>+ </a:t>
            </a:r>
            <a:r>
              <a:rPr lang="en-US" altLang="zh-CN" dirty="0" err="1">
                <a:solidFill>
                  <a:srgbClr val="002060"/>
                </a:solidFill>
              </a:rPr>
              <a:t>msg</a:t>
            </a:r>
            <a:r>
              <a:rPr lang="en-US" altLang="zh-CN" dirty="0">
                <a:solidFill>
                  <a:srgbClr val="00206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            break;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        } else if (</a:t>
            </a:r>
            <a:r>
              <a:rPr lang="en-US" altLang="zh-CN" dirty="0" err="1">
                <a:solidFill>
                  <a:srgbClr val="002060"/>
                </a:solidFill>
              </a:rPr>
              <a:t>sendResult</a:t>
            </a:r>
            <a:r>
              <a:rPr lang="en-US" altLang="zh-CN" dirty="0">
                <a:solidFill>
                  <a:srgbClr val="002060"/>
                </a:solidFill>
              </a:rPr>
              <a:t> == null) {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            </a:t>
            </a:r>
            <a:r>
              <a:rPr lang="en-US" altLang="zh-CN" dirty="0" err="1" smtClean="0">
                <a:solidFill>
                  <a:srgbClr val="002060"/>
                </a:solidFill>
              </a:rPr>
              <a:t>log.warn</a:t>
            </a:r>
            <a:r>
              <a:rPr lang="en-US" altLang="zh-CN" dirty="0" smtClean="0">
                <a:solidFill>
                  <a:srgbClr val="002060"/>
                </a:solidFill>
              </a:rPr>
              <a:t>("</a:t>
            </a:r>
            <a:r>
              <a:rPr lang="zh-CN" altLang="en-US" dirty="0">
                <a:solidFill>
                  <a:srgbClr val="002060"/>
                </a:solidFill>
              </a:rPr>
              <a:t>发送消息时发生异常，返回的</a:t>
            </a:r>
            <a:r>
              <a:rPr lang="en-US" altLang="zh-CN" dirty="0" err="1">
                <a:solidFill>
                  <a:srgbClr val="002060"/>
                </a:solidFill>
              </a:rPr>
              <a:t>SendResult</a:t>
            </a:r>
            <a:r>
              <a:rPr lang="zh-CN" altLang="en-US" dirty="0">
                <a:solidFill>
                  <a:srgbClr val="002060"/>
                </a:solidFill>
              </a:rPr>
              <a:t>为</a:t>
            </a:r>
            <a:r>
              <a:rPr lang="en-US" altLang="zh-CN" dirty="0">
                <a:solidFill>
                  <a:srgbClr val="002060"/>
                </a:solidFill>
              </a:rPr>
              <a:t>null</a:t>
            </a:r>
            <a:r>
              <a:rPr lang="zh-CN" altLang="en-US" dirty="0">
                <a:solidFill>
                  <a:srgbClr val="002060"/>
                </a:solidFill>
              </a:rPr>
              <a:t>！</a:t>
            </a:r>
            <a:r>
              <a:rPr lang="en-US" altLang="zh-CN" dirty="0">
                <a:solidFill>
                  <a:srgbClr val="002060"/>
                </a:solidFill>
              </a:rPr>
              <a:t>" + </a:t>
            </a:r>
            <a:r>
              <a:rPr lang="en-US" altLang="zh-CN" dirty="0" err="1">
                <a:solidFill>
                  <a:srgbClr val="002060"/>
                </a:solidFill>
              </a:rPr>
              <a:t>msg</a:t>
            </a:r>
            <a:r>
              <a:rPr lang="en-US" altLang="zh-CN" dirty="0">
                <a:solidFill>
                  <a:srgbClr val="00206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        } else {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            </a:t>
            </a:r>
            <a:r>
              <a:rPr lang="en-US" altLang="zh-CN" dirty="0" err="1" smtClean="0">
                <a:solidFill>
                  <a:srgbClr val="002060"/>
                </a:solidFill>
              </a:rPr>
              <a:t>log.warn</a:t>
            </a:r>
            <a:r>
              <a:rPr lang="en-US" altLang="zh-CN" dirty="0" smtClean="0">
                <a:solidFill>
                  <a:srgbClr val="002060"/>
                </a:solidFill>
              </a:rPr>
              <a:t>("</a:t>
            </a:r>
            <a:r>
              <a:rPr lang="zh-CN" altLang="en-US" dirty="0">
                <a:solidFill>
                  <a:srgbClr val="002060"/>
                </a:solidFill>
              </a:rPr>
              <a:t>发送</a:t>
            </a:r>
            <a:r>
              <a:rPr lang="zh-CN" altLang="en-US" dirty="0" smtClean="0">
                <a:solidFill>
                  <a:srgbClr val="002060"/>
                </a:solidFill>
              </a:rPr>
              <a:t>消息发生</a:t>
            </a:r>
            <a:r>
              <a:rPr lang="zh-CN" altLang="en-US" dirty="0">
                <a:solidFill>
                  <a:srgbClr val="002060"/>
                </a:solidFill>
              </a:rPr>
              <a:t>异常，</a:t>
            </a:r>
            <a:r>
              <a:rPr lang="zh-CN" altLang="en-US" dirty="0" smtClean="0">
                <a:solidFill>
                  <a:srgbClr val="002060"/>
                </a:solidFill>
              </a:rPr>
              <a:t>返回</a:t>
            </a:r>
            <a:r>
              <a:rPr lang="en-US" altLang="zh-CN" dirty="0" err="1" smtClean="0">
                <a:solidFill>
                  <a:srgbClr val="002060"/>
                </a:solidFill>
              </a:rPr>
              <a:t>SendResult</a:t>
            </a:r>
            <a:r>
              <a:rPr lang="zh-CN" altLang="en-US" dirty="0">
                <a:solidFill>
                  <a:srgbClr val="002060"/>
                </a:solidFill>
              </a:rPr>
              <a:t>为</a:t>
            </a:r>
            <a:r>
              <a:rPr lang="en-US" altLang="zh-CN" dirty="0">
                <a:solidFill>
                  <a:srgbClr val="002060"/>
                </a:solidFill>
              </a:rPr>
              <a:t>" + </a:t>
            </a:r>
            <a:r>
              <a:rPr lang="en-US" altLang="zh-CN" dirty="0" err="1">
                <a:solidFill>
                  <a:srgbClr val="002060"/>
                </a:solidFill>
              </a:rPr>
              <a:t>sendResult</a:t>
            </a:r>
            <a:r>
              <a:rPr lang="en-US" altLang="zh-CN" dirty="0">
                <a:solidFill>
                  <a:srgbClr val="002060"/>
                </a:solidFill>
              </a:rPr>
              <a:t> + </a:t>
            </a:r>
            <a:r>
              <a:rPr lang="en-US" altLang="zh-CN" dirty="0" smtClean="0">
                <a:solidFill>
                  <a:srgbClr val="002060"/>
                </a:solidFill>
              </a:rPr>
              <a:t>“, </a:t>
            </a:r>
            <a:r>
              <a:rPr lang="zh-CN" altLang="en-US" dirty="0" smtClean="0">
                <a:solidFill>
                  <a:srgbClr val="002060"/>
                </a:solidFill>
              </a:rPr>
              <a:t>消息</a:t>
            </a:r>
            <a:r>
              <a:rPr lang="en-US" altLang="zh-CN" dirty="0">
                <a:solidFill>
                  <a:srgbClr val="002060"/>
                </a:solidFill>
              </a:rPr>
              <a:t>:</a:t>
            </a:r>
            <a:r>
              <a:rPr lang="en-US" altLang="zh-CN" dirty="0" smtClean="0">
                <a:solidFill>
                  <a:srgbClr val="002060"/>
                </a:solidFill>
              </a:rPr>
              <a:t>" </a:t>
            </a:r>
            <a:r>
              <a:rPr lang="en-US" altLang="zh-CN" dirty="0">
                <a:solidFill>
                  <a:srgbClr val="002060"/>
                </a:solidFill>
              </a:rPr>
              <a:t>+ </a:t>
            </a:r>
            <a:r>
              <a:rPr lang="en-US" altLang="zh-CN" dirty="0" err="1">
                <a:solidFill>
                  <a:srgbClr val="002060"/>
                </a:solidFill>
              </a:rPr>
              <a:t>msg</a:t>
            </a:r>
            <a:r>
              <a:rPr lang="en-US" altLang="zh-CN" dirty="0">
                <a:solidFill>
                  <a:srgbClr val="00206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        }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        </a:t>
            </a:r>
            <a:r>
              <a:rPr lang="en-US" altLang="zh-CN" dirty="0" err="1">
                <a:solidFill>
                  <a:srgbClr val="002060"/>
                </a:solidFill>
              </a:rPr>
              <a:t>Thread.sleep</a:t>
            </a:r>
            <a:r>
              <a:rPr lang="en-US" altLang="zh-CN" dirty="0">
                <a:solidFill>
                  <a:srgbClr val="002060"/>
                </a:solidFill>
              </a:rPr>
              <a:t>(1000);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    } catch(Exception e) {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        </a:t>
            </a:r>
            <a:r>
              <a:rPr lang="en-US" altLang="zh-CN" dirty="0" err="1" smtClean="0">
                <a:solidFill>
                  <a:srgbClr val="002060"/>
                </a:solidFill>
              </a:rPr>
              <a:t>log.warn</a:t>
            </a:r>
            <a:r>
              <a:rPr lang="en-US" altLang="zh-CN" dirty="0" smtClean="0">
                <a:solidFill>
                  <a:srgbClr val="002060"/>
                </a:solidFill>
              </a:rPr>
              <a:t>("</a:t>
            </a:r>
            <a:r>
              <a:rPr lang="zh-CN" altLang="en-US" dirty="0">
                <a:solidFill>
                  <a:srgbClr val="002060"/>
                </a:solidFill>
              </a:rPr>
              <a:t>发送消息时抛出了异常</a:t>
            </a:r>
            <a:r>
              <a:rPr lang="en-US" altLang="zh-CN" dirty="0">
                <a:solidFill>
                  <a:srgbClr val="002060"/>
                </a:solidFill>
              </a:rPr>
              <a:t>:" + </a:t>
            </a:r>
            <a:r>
              <a:rPr lang="en-US" altLang="zh-CN" dirty="0" err="1">
                <a:solidFill>
                  <a:srgbClr val="002060"/>
                </a:solidFill>
              </a:rPr>
              <a:t>e.toString</a:t>
            </a:r>
            <a:r>
              <a:rPr lang="en-US" altLang="zh-CN" dirty="0" smtClean="0">
                <a:solidFill>
                  <a:srgbClr val="002060"/>
                </a:solidFill>
              </a:rPr>
              <a:t>());}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    </a:t>
            </a:r>
            <a:r>
              <a:rPr lang="en-US" altLang="zh-CN" dirty="0" smtClean="0">
                <a:solidFill>
                  <a:srgbClr val="002060"/>
                </a:solidFill>
              </a:rPr>
              <a:t>    }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    </a:t>
            </a:r>
            <a:r>
              <a:rPr lang="en-US" altLang="zh-CN" dirty="0" err="1" smtClean="0">
                <a:solidFill>
                  <a:srgbClr val="002060"/>
                </a:solidFill>
              </a:rPr>
              <a:t>log.warn</a:t>
            </a:r>
            <a:r>
              <a:rPr lang="en-US" altLang="zh-CN" dirty="0" smtClean="0">
                <a:solidFill>
                  <a:srgbClr val="002060"/>
                </a:solidFill>
              </a:rPr>
              <a:t>("</a:t>
            </a:r>
            <a:r>
              <a:rPr lang="zh-CN" altLang="en-US" dirty="0">
                <a:solidFill>
                  <a:srgbClr val="002060"/>
                </a:solidFill>
              </a:rPr>
              <a:t>发送消息</a:t>
            </a:r>
            <a:r>
              <a:rPr lang="zh-CN" altLang="en-US" dirty="0" smtClean="0">
                <a:solidFill>
                  <a:srgbClr val="002060"/>
                </a:solidFill>
              </a:rPr>
              <a:t>失败</a:t>
            </a:r>
            <a:r>
              <a:rPr lang="en-US" altLang="zh-CN" dirty="0" smtClean="0">
                <a:solidFill>
                  <a:srgbClr val="002060"/>
                </a:solidFill>
              </a:rPr>
              <a:t>, tag</a:t>
            </a:r>
            <a:r>
              <a:rPr lang="en-US" altLang="zh-CN" dirty="0">
                <a:solidFill>
                  <a:srgbClr val="002060"/>
                </a:solidFill>
              </a:rPr>
              <a:t>:" + tag + ", key:" + key + ", </a:t>
            </a:r>
            <a:r>
              <a:rPr lang="en-US" altLang="zh-CN" dirty="0" err="1" smtClean="0">
                <a:solidFill>
                  <a:srgbClr val="002060"/>
                </a:solidFill>
              </a:rPr>
              <a:t>messageBody</a:t>
            </a:r>
            <a:r>
              <a:rPr lang="en-US" altLang="zh-CN" dirty="0">
                <a:solidFill>
                  <a:srgbClr val="002060"/>
                </a:solidFill>
              </a:rPr>
              <a:t>:" + order);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</a:t>
            </a:r>
            <a:r>
              <a:rPr lang="en-US" altLang="zh-CN" dirty="0" smtClean="0">
                <a:solidFill>
                  <a:srgbClr val="002060"/>
                </a:solidFill>
              </a:rPr>
              <a:t>//</a:t>
            </a:r>
            <a:r>
              <a:rPr lang="zh-CN" altLang="en-US" dirty="0" smtClean="0">
                <a:solidFill>
                  <a:srgbClr val="002060"/>
                </a:solidFill>
              </a:rPr>
              <a:t>请在这里</a:t>
            </a:r>
            <a:r>
              <a:rPr lang="zh-CN" altLang="en-US" dirty="0">
                <a:solidFill>
                  <a:srgbClr val="002060"/>
                </a:solidFill>
              </a:rPr>
              <a:t>发送告警邮件，通知相关业务人员</a:t>
            </a:r>
            <a:r>
              <a:rPr lang="zh-CN" altLang="en-US" dirty="0" smtClean="0">
                <a:solidFill>
                  <a:srgbClr val="002060"/>
                </a:solidFill>
              </a:rPr>
              <a:t>人工干预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7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25333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消费的异常处理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637" y="914400"/>
            <a:ext cx="9053848" cy="587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 smtClean="0">
                <a:solidFill>
                  <a:prstClr val="black"/>
                </a:solidFill>
              </a:rPr>
              <a:t>DefaultMQPushConsumer</a:t>
            </a:r>
            <a:r>
              <a:rPr lang="en-US" altLang="zh-CN" sz="1600" dirty="0" smtClean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prstClr val="black"/>
                </a:solidFill>
              </a:rPr>
              <a:t>consumer = new </a:t>
            </a:r>
            <a:r>
              <a:rPr lang="en-US" altLang="zh-CN" sz="1600" dirty="0" err="1">
                <a:solidFill>
                  <a:prstClr val="black"/>
                </a:solidFill>
              </a:rPr>
              <a:t>DefaultMQPushConsumer</a:t>
            </a:r>
            <a:r>
              <a:rPr lang="en-US" altLang="zh-CN" sz="1600" dirty="0">
                <a:solidFill>
                  <a:prstClr val="black"/>
                </a:solidFill>
              </a:rPr>
              <a:t>("</a:t>
            </a:r>
            <a:r>
              <a:rPr lang="en-US" altLang="zh-CN" sz="1600" dirty="0" err="1">
                <a:solidFill>
                  <a:prstClr val="black"/>
                </a:solidFill>
              </a:rPr>
              <a:t>Test_consumer_Group</a:t>
            </a:r>
            <a:r>
              <a:rPr lang="en-US" altLang="zh-CN" sz="16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sz="1600" dirty="0" err="1" smtClean="0">
                <a:solidFill>
                  <a:prstClr val="black"/>
                </a:solidFill>
              </a:rPr>
              <a:t>consumer.subscribe</a:t>
            </a:r>
            <a:r>
              <a:rPr lang="en-US" altLang="zh-CN" sz="1600" dirty="0">
                <a:solidFill>
                  <a:prstClr val="black"/>
                </a:solidFill>
              </a:rPr>
              <a:t>("</a:t>
            </a:r>
            <a:r>
              <a:rPr lang="en-US" altLang="zh-CN" sz="1600" dirty="0" err="1">
                <a:solidFill>
                  <a:prstClr val="black"/>
                </a:solidFill>
              </a:rPr>
              <a:t>TestTopic</a:t>
            </a:r>
            <a:r>
              <a:rPr lang="en-US" altLang="zh-CN" sz="1600" dirty="0">
                <a:solidFill>
                  <a:prstClr val="black"/>
                </a:solidFill>
              </a:rPr>
              <a:t>", </a:t>
            </a:r>
            <a:r>
              <a:rPr lang="en-US" altLang="zh-CN" sz="1600" dirty="0" smtClean="0">
                <a:solidFill>
                  <a:prstClr val="black"/>
                </a:solidFill>
              </a:rPr>
              <a:t>“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TagA</a:t>
            </a:r>
            <a:r>
              <a:rPr lang="en-US" altLang="zh-CN" sz="1600" dirty="0" smtClean="0">
                <a:solidFill>
                  <a:prstClr val="black"/>
                </a:solidFill>
              </a:rPr>
              <a:t> || 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TagC</a:t>
            </a:r>
            <a:r>
              <a:rPr lang="en-US" altLang="zh-CN" sz="1600" dirty="0" smtClean="0">
                <a:solidFill>
                  <a:prstClr val="black"/>
                </a:solidFill>
              </a:rPr>
              <a:t>");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en-US" altLang="zh-CN" sz="1600" dirty="0" err="1">
                <a:solidFill>
                  <a:prstClr val="black"/>
                </a:solidFill>
              </a:rPr>
              <a:t>consumer.registerMessageListener</a:t>
            </a:r>
            <a:r>
              <a:rPr lang="en-US" altLang="zh-CN" sz="1600" dirty="0">
                <a:solidFill>
                  <a:prstClr val="black"/>
                </a:solidFill>
              </a:rPr>
              <a:t>(new </a:t>
            </a:r>
            <a:r>
              <a:rPr lang="en-US" altLang="zh-CN" sz="1600" dirty="0" err="1">
                <a:solidFill>
                  <a:schemeClr val="tx1"/>
                </a:solidFill>
              </a:rPr>
              <a:t>MessageListenerConcurrently</a:t>
            </a:r>
            <a:r>
              <a:rPr lang="en-US" altLang="zh-CN" sz="1600" dirty="0">
                <a:solidFill>
                  <a:prstClr val="black"/>
                </a:solidFill>
              </a:rPr>
              <a:t>() </a:t>
            </a:r>
            <a:r>
              <a:rPr lang="en-US" altLang="zh-CN" sz="1600" dirty="0" smtClean="0">
                <a:solidFill>
                  <a:prstClr val="black"/>
                </a:solidFill>
              </a:rPr>
              <a:t>{  //</a:t>
            </a:r>
            <a:r>
              <a:rPr lang="zh-CN" altLang="en-US" sz="1600" dirty="0" smtClean="0">
                <a:solidFill>
                  <a:prstClr val="black"/>
                </a:solidFill>
              </a:rPr>
              <a:t>使用并发消费方式</a:t>
            </a:r>
            <a:endParaRPr lang="en-US" altLang="zh-CN" sz="1600" dirty="0">
              <a:solidFill>
                <a:prstClr val="black"/>
              </a:solidFill>
            </a:endParaRPr>
          </a:p>
          <a:p>
            <a:r>
              <a:rPr lang="en-US" altLang="zh-CN" sz="1600" dirty="0">
                <a:solidFill>
                  <a:prstClr val="black"/>
                </a:solidFill>
              </a:rPr>
              <a:t>    @Override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public </a:t>
            </a:r>
            <a:r>
              <a:rPr lang="en-US" altLang="zh-CN" sz="1600" dirty="0" err="1">
                <a:solidFill>
                  <a:schemeClr val="tx1"/>
                </a:solidFill>
              </a:rPr>
              <a:t>ConsumeConcurrentlyStatus</a:t>
            </a:r>
            <a:r>
              <a:rPr lang="en-US" altLang="zh-CN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consumeMessage</a:t>
            </a:r>
            <a:r>
              <a:rPr lang="en-US" altLang="zh-CN" sz="1600" dirty="0">
                <a:solidFill>
                  <a:prstClr val="black"/>
                </a:solidFill>
              </a:rPr>
              <a:t>(List&lt;</a:t>
            </a:r>
            <a:r>
              <a:rPr lang="en-US" altLang="zh-CN" sz="1600" dirty="0" err="1">
                <a:solidFill>
                  <a:prstClr val="black"/>
                </a:solidFill>
              </a:rPr>
              <a:t>MessageExt</a:t>
            </a:r>
            <a:r>
              <a:rPr lang="en-US" altLang="zh-CN" sz="1600" dirty="0">
                <a:solidFill>
                  <a:prstClr val="black"/>
                </a:solidFill>
              </a:rPr>
              <a:t>&gt; </a:t>
            </a:r>
            <a:r>
              <a:rPr lang="en-US" altLang="zh-CN" sz="1600" dirty="0" err="1">
                <a:solidFill>
                  <a:prstClr val="black"/>
                </a:solidFill>
              </a:rPr>
              <a:t>msgs</a:t>
            </a:r>
            <a:r>
              <a:rPr lang="en-US" altLang="zh-CN" sz="1600" dirty="0" smtClean="0">
                <a:solidFill>
                  <a:prstClr val="black"/>
                </a:solidFill>
              </a:rPr>
              <a:t>,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ConsumeConcurrentlyContext</a:t>
            </a:r>
            <a:r>
              <a:rPr lang="en-US" altLang="zh-CN" sz="1600" dirty="0" smtClean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prstClr val="black"/>
                </a:solidFill>
              </a:rPr>
              <a:t>context) {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    try {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        for (</a:t>
            </a:r>
            <a:r>
              <a:rPr lang="en-US" altLang="zh-CN" sz="1600" dirty="0" err="1">
                <a:solidFill>
                  <a:prstClr val="black"/>
                </a:solidFill>
              </a:rPr>
              <a:t>MessageExt</a:t>
            </a:r>
            <a:r>
              <a:rPr lang="en-US" altLang="zh-CN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prstClr val="black"/>
                </a:solidFill>
              </a:rPr>
              <a:t>msg</a:t>
            </a:r>
            <a:r>
              <a:rPr lang="en-US" altLang="zh-CN" sz="1600" dirty="0">
                <a:solidFill>
                  <a:prstClr val="black"/>
                </a:solidFill>
              </a:rPr>
              <a:t> : </a:t>
            </a:r>
            <a:r>
              <a:rPr lang="en-US" altLang="zh-CN" sz="1600" dirty="0" err="1">
                <a:solidFill>
                  <a:prstClr val="black"/>
                </a:solidFill>
              </a:rPr>
              <a:t>msgs</a:t>
            </a:r>
            <a:r>
              <a:rPr lang="en-US" altLang="zh-CN" sz="1600" dirty="0">
                <a:solidFill>
                  <a:prstClr val="black"/>
                </a:solidFill>
              </a:rPr>
              <a:t>) </a:t>
            </a:r>
            <a:r>
              <a:rPr lang="en-US" altLang="zh-CN" sz="1600" dirty="0" smtClean="0">
                <a:solidFill>
                  <a:prstClr val="black"/>
                </a:solidFill>
              </a:rPr>
              <a:t>{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</a:rPr>
              <a:t>               Order </a:t>
            </a:r>
            <a:r>
              <a:rPr lang="en-US" altLang="zh-CN" sz="1600" dirty="0" err="1">
                <a:solidFill>
                  <a:prstClr val="black"/>
                </a:solidFill>
              </a:rPr>
              <a:t>order</a:t>
            </a:r>
            <a:r>
              <a:rPr lang="en-US" altLang="zh-CN" sz="1600" dirty="0">
                <a:solidFill>
                  <a:prstClr val="black"/>
                </a:solidFill>
              </a:rPr>
              <a:t> = </a:t>
            </a:r>
            <a:r>
              <a:rPr lang="en-US" altLang="zh-CN" sz="1600" dirty="0" err="1">
                <a:solidFill>
                  <a:prstClr val="black"/>
                </a:solidFill>
              </a:rPr>
              <a:t>JsonUtils.fromJsonBytes</a:t>
            </a:r>
            <a:r>
              <a:rPr lang="en-US" altLang="zh-CN" sz="1600" dirty="0">
                <a:solidFill>
                  <a:prstClr val="black"/>
                </a:solidFill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</a:rPr>
              <a:t>msg.getBody</a:t>
            </a:r>
            <a:r>
              <a:rPr lang="en-US" altLang="zh-CN" sz="1600" dirty="0">
                <a:solidFill>
                  <a:prstClr val="black"/>
                </a:solidFill>
              </a:rPr>
              <a:t>(), </a:t>
            </a:r>
            <a:r>
              <a:rPr lang="en-US" altLang="zh-CN" sz="1600" dirty="0" err="1">
                <a:solidFill>
                  <a:prstClr val="black"/>
                </a:solidFill>
              </a:rPr>
              <a:t>Order.class</a:t>
            </a:r>
            <a:r>
              <a:rPr lang="en-US" altLang="zh-CN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            </a:t>
            </a:r>
            <a:r>
              <a:rPr lang="en-US" altLang="zh-CN" sz="1600" dirty="0" smtClean="0">
                <a:solidFill>
                  <a:prstClr val="black"/>
                </a:solidFill>
              </a:rPr>
              <a:t>//</a:t>
            </a:r>
            <a:r>
              <a:rPr lang="zh-CN" altLang="en-US" sz="1600" dirty="0" smtClean="0">
                <a:solidFill>
                  <a:prstClr val="black"/>
                </a:solidFill>
              </a:rPr>
              <a:t>在这里消费</a:t>
            </a:r>
            <a:r>
              <a:rPr lang="en-US" altLang="zh-CN" sz="1600" dirty="0">
                <a:solidFill>
                  <a:prstClr val="black"/>
                </a:solidFill>
              </a:rPr>
              <a:t>order</a:t>
            </a:r>
            <a:r>
              <a:rPr lang="zh-CN" altLang="en-US" sz="1600" dirty="0" smtClean="0">
                <a:solidFill>
                  <a:prstClr val="black"/>
                </a:solidFill>
              </a:rPr>
              <a:t>消息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        </a:t>
            </a:r>
            <a:r>
              <a:rPr lang="en-US" altLang="zh-CN" sz="1600" dirty="0">
                <a:solidFill>
                  <a:prstClr val="black"/>
                </a:solidFill>
              </a:rPr>
              <a:t>}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    } catch (Exception e) {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        </a:t>
            </a:r>
            <a:r>
              <a:rPr lang="en-US" altLang="zh-CN" sz="1600" dirty="0" err="1">
                <a:solidFill>
                  <a:prstClr val="black"/>
                </a:solidFill>
              </a:rPr>
              <a:t>log.warn</a:t>
            </a:r>
            <a:r>
              <a:rPr lang="en-US" altLang="zh-CN" sz="1600" dirty="0" smtClean="0">
                <a:solidFill>
                  <a:prstClr val="black"/>
                </a:solidFill>
              </a:rPr>
              <a:t>(“</a:t>
            </a:r>
            <a:r>
              <a:rPr lang="zh-CN" altLang="en-US" sz="1600" dirty="0" smtClean="0">
                <a:solidFill>
                  <a:prstClr val="black"/>
                </a:solidFill>
              </a:rPr>
              <a:t>消费消息的过程</a:t>
            </a:r>
            <a:r>
              <a:rPr lang="zh-CN" altLang="en-US" sz="1600" dirty="0">
                <a:solidFill>
                  <a:prstClr val="black"/>
                </a:solidFill>
              </a:rPr>
              <a:t>中发生了异常</a:t>
            </a:r>
            <a:r>
              <a:rPr lang="en-US" altLang="zh-CN" sz="1600" dirty="0">
                <a:solidFill>
                  <a:prstClr val="black"/>
                </a:solidFill>
              </a:rPr>
              <a:t>!", e);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           return </a:t>
            </a:r>
            <a:r>
              <a:rPr lang="en-US" altLang="zh-CN" sz="1600" dirty="0" err="1">
                <a:solidFill>
                  <a:srgbClr val="FF0000"/>
                </a:solidFill>
              </a:rPr>
              <a:t>ConsumeConcurrentlyStatus.RECONSUME_LATER</a:t>
            </a:r>
            <a:r>
              <a:rPr lang="en-US" altLang="zh-CN" sz="1600" dirty="0">
                <a:solidFill>
                  <a:srgbClr val="FF0000"/>
                </a:solidFill>
              </a:rPr>
              <a:t>; </a:t>
            </a:r>
            <a:r>
              <a:rPr lang="en-US" altLang="zh-CN" sz="1600" dirty="0" smtClean="0">
                <a:solidFill>
                  <a:srgbClr val="FF0000"/>
                </a:solidFill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</a:rPr>
              <a:t>返回</a:t>
            </a:r>
            <a:r>
              <a:rPr lang="zh-CN" altLang="en-US" sz="1600" dirty="0">
                <a:solidFill>
                  <a:srgbClr val="FF0000"/>
                </a:solidFill>
              </a:rPr>
              <a:t>此</a:t>
            </a:r>
            <a:r>
              <a:rPr lang="zh-CN" altLang="en-US" sz="1600" dirty="0" smtClean="0">
                <a:solidFill>
                  <a:srgbClr val="FF0000"/>
                </a:solidFill>
              </a:rPr>
              <a:t>异常</a:t>
            </a:r>
            <a:r>
              <a:rPr lang="zh-CN" altLang="en-US" sz="1600" dirty="0">
                <a:solidFill>
                  <a:srgbClr val="FF0000"/>
                </a:solidFill>
              </a:rPr>
              <a:t>，此消息将被重试消费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    //return null</a:t>
            </a:r>
            <a:r>
              <a:rPr lang="en-US" altLang="zh-CN" sz="1600" dirty="0" smtClean="0">
                <a:solidFill>
                  <a:srgbClr val="FF0000"/>
                </a:solidFill>
              </a:rPr>
              <a:t>;                                                                                      //</a:t>
            </a:r>
            <a:r>
              <a:rPr lang="zh-CN" altLang="en-US" sz="1600" dirty="0" smtClean="0">
                <a:solidFill>
                  <a:srgbClr val="FF0000"/>
                </a:solidFill>
              </a:rPr>
              <a:t>返回</a:t>
            </a:r>
            <a:r>
              <a:rPr lang="en-US" altLang="zh-CN" sz="1600" dirty="0" smtClean="0">
                <a:solidFill>
                  <a:srgbClr val="FF0000"/>
                </a:solidFill>
              </a:rPr>
              <a:t>null</a:t>
            </a:r>
            <a:r>
              <a:rPr lang="zh-CN" altLang="en-US" sz="1600" dirty="0" smtClean="0">
                <a:solidFill>
                  <a:srgbClr val="FF0000"/>
                </a:solidFill>
              </a:rPr>
              <a:t>，此消息将被重试消费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//throw </a:t>
            </a:r>
            <a:r>
              <a:rPr lang="en-US" altLang="zh-CN" sz="1600" dirty="0">
                <a:solidFill>
                  <a:srgbClr val="FF0000"/>
                </a:solidFill>
              </a:rPr>
              <a:t>new </a:t>
            </a:r>
            <a:r>
              <a:rPr lang="en-US" altLang="zh-CN" sz="1600" dirty="0" err="1">
                <a:solidFill>
                  <a:srgbClr val="FF0000"/>
                </a:solidFill>
              </a:rPr>
              <a:t>RuntimeException</a:t>
            </a:r>
            <a:r>
              <a:rPr lang="en-US" altLang="zh-CN" sz="1600" dirty="0" smtClean="0">
                <a:solidFill>
                  <a:srgbClr val="FF0000"/>
                </a:solidFill>
              </a:rPr>
              <a:t>(“Consumer </a:t>
            </a:r>
            <a:r>
              <a:rPr lang="en-US" altLang="zh-CN" sz="1600" dirty="0">
                <a:solidFill>
                  <a:srgbClr val="FF0000"/>
                </a:solidFill>
              </a:rPr>
              <a:t>Message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exceotion</a:t>
            </a:r>
            <a:r>
              <a:rPr lang="en-US" altLang="zh-CN" sz="1600" dirty="0" smtClean="0">
                <a:solidFill>
                  <a:srgbClr val="FF0000"/>
                </a:solidFill>
              </a:rPr>
              <a:t>”);//</a:t>
            </a:r>
            <a:r>
              <a:rPr lang="zh-CN" altLang="en-US" sz="1400" dirty="0" smtClean="0">
                <a:solidFill>
                  <a:srgbClr val="FF0000"/>
                </a:solidFill>
              </a:rPr>
              <a:t>返回异常，此</a:t>
            </a:r>
            <a:r>
              <a:rPr lang="zh-CN" altLang="en-US" sz="1400" dirty="0">
                <a:solidFill>
                  <a:srgbClr val="FF0000"/>
                </a:solidFill>
              </a:rPr>
              <a:t>消息将被重试</a:t>
            </a:r>
            <a:r>
              <a:rPr lang="zh-CN" altLang="en-US" sz="1400" dirty="0" smtClean="0">
                <a:solidFill>
                  <a:srgbClr val="FF0000"/>
                </a:solidFill>
              </a:rPr>
              <a:t>消费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</a:rPr>
              <a:t>           </a:t>
            </a:r>
            <a:r>
              <a:rPr lang="en-US" altLang="zh-CN" sz="1600" dirty="0" smtClean="0">
                <a:solidFill>
                  <a:srgbClr val="C00000"/>
                </a:solidFill>
              </a:rPr>
              <a:t>//</a:t>
            </a:r>
            <a:r>
              <a:rPr lang="en-US" altLang="zh-CN" sz="1600" dirty="0">
                <a:solidFill>
                  <a:srgbClr val="C00000"/>
                </a:solidFill>
              </a:rPr>
              <a:t>return </a:t>
            </a:r>
            <a:r>
              <a:rPr lang="en-US" altLang="zh-CN" sz="1600" dirty="0" err="1">
                <a:solidFill>
                  <a:srgbClr val="C00000"/>
                </a:solidFill>
              </a:rPr>
              <a:t>ConsumeConcurrentlyStatus.CONSUME_SUCCESS</a:t>
            </a:r>
            <a:r>
              <a:rPr lang="en-US" altLang="zh-CN" sz="1600" dirty="0" smtClean="0">
                <a:solidFill>
                  <a:srgbClr val="C00000"/>
                </a:solidFill>
              </a:rPr>
              <a:t>;//</a:t>
            </a:r>
            <a:r>
              <a:rPr lang="zh-CN" altLang="en-US" sz="1400" dirty="0" smtClean="0">
                <a:solidFill>
                  <a:srgbClr val="C00000"/>
                </a:solidFill>
              </a:rPr>
              <a:t>返回</a:t>
            </a:r>
            <a:r>
              <a:rPr lang="en-US" altLang="zh-CN" sz="1400" dirty="0">
                <a:solidFill>
                  <a:srgbClr val="C00000"/>
                </a:solidFill>
              </a:rPr>
              <a:t>SUCCESS</a:t>
            </a:r>
            <a:r>
              <a:rPr lang="zh-CN" altLang="en-US" sz="1400" dirty="0" smtClean="0">
                <a:solidFill>
                  <a:srgbClr val="C00000"/>
                </a:solidFill>
              </a:rPr>
              <a:t>，此消息将不会被重试了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prstClr val="black"/>
                </a:solidFill>
              </a:rPr>
              <a:t>        }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    return </a:t>
            </a:r>
            <a:r>
              <a:rPr lang="en-US" altLang="zh-CN" sz="1600" dirty="0" err="1">
                <a:solidFill>
                  <a:schemeClr val="tx1"/>
                </a:solidFill>
              </a:rPr>
              <a:t>ConsumeConcurrentlyStatus.CONSUME_SUCCESS</a:t>
            </a:r>
            <a:r>
              <a:rPr lang="en-US" altLang="zh-CN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1600" dirty="0">
                <a:solidFill>
                  <a:prstClr val="black"/>
                </a:solidFill>
              </a:rPr>
              <a:t>    }</a:t>
            </a:r>
          </a:p>
          <a:p>
            <a:r>
              <a:rPr lang="en-US" altLang="zh-CN" sz="1600" dirty="0" smtClean="0">
                <a:solidFill>
                  <a:prstClr val="black"/>
                </a:solidFill>
              </a:rPr>
              <a:t>});</a:t>
            </a:r>
            <a:endParaRPr lang="zh-CN" altLang="en-US" sz="1600" dirty="0">
              <a:solidFill>
                <a:prstClr val="black"/>
              </a:solidFill>
            </a:endParaRPr>
          </a:p>
          <a:p>
            <a:r>
              <a:rPr lang="en-US" altLang="zh-CN" sz="1600" dirty="0" err="1">
                <a:solidFill>
                  <a:prstClr val="black"/>
                </a:solidFill>
              </a:rPr>
              <a:t>consumer.start</a:t>
            </a:r>
            <a:r>
              <a:rPr lang="en-US" altLang="zh-CN" sz="1600" dirty="0">
                <a:solidFill>
                  <a:prstClr val="black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09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25333" y="165620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消费</a:t>
            </a: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客户端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的幂等处理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37" y="2756080"/>
            <a:ext cx="9053848" cy="4056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DefaultMQPushConsumer</a:t>
            </a:r>
            <a:r>
              <a:rPr lang="en-US" altLang="zh-CN" dirty="0" smtClean="0">
                <a:solidFill>
                  <a:prstClr val="black"/>
                </a:solidFill>
              </a:rPr>
              <a:t> consumer=new </a:t>
            </a:r>
            <a:r>
              <a:rPr lang="en-US" altLang="zh-CN" dirty="0" err="1" smtClean="0">
                <a:solidFill>
                  <a:prstClr val="black"/>
                </a:solidFill>
              </a:rPr>
              <a:t>DefaultMQPushConsumer</a:t>
            </a:r>
            <a:r>
              <a:rPr lang="en-US" altLang="zh-CN" dirty="0">
                <a:solidFill>
                  <a:prstClr val="black"/>
                </a:solidFill>
              </a:rPr>
              <a:t>("</a:t>
            </a:r>
            <a:r>
              <a:rPr lang="en-US" altLang="zh-CN" dirty="0" err="1">
                <a:solidFill>
                  <a:prstClr val="black"/>
                </a:solidFill>
              </a:rPr>
              <a:t>Test_consumer_Group</a:t>
            </a:r>
            <a:r>
              <a:rPr lang="en-US" altLang="zh-CN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dirty="0" err="1" smtClean="0">
                <a:solidFill>
                  <a:prstClr val="black"/>
                </a:solidFill>
              </a:rPr>
              <a:t>consumer.subscribe</a:t>
            </a:r>
            <a:r>
              <a:rPr lang="en-US" altLang="zh-CN" dirty="0">
                <a:solidFill>
                  <a:prstClr val="black"/>
                </a:solidFill>
              </a:rPr>
              <a:t>("</a:t>
            </a:r>
            <a:r>
              <a:rPr lang="en-US" altLang="zh-CN" dirty="0" err="1">
                <a:solidFill>
                  <a:prstClr val="black"/>
                </a:solidFill>
              </a:rPr>
              <a:t>TestTopic</a:t>
            </a:r>
            <a:r>
              <a:rPr lang="en-US" altLang="zh-CN" dirty="0">
                <a:solidFill>
                  <a:prstClr val="black"/>
                </a:solidFill>
              </a:rPr>
              <a:t>", </a:t>
            </a:r>
            <a:r>
              <a:rPr lang="en-US" altLang="zh-CN" dirty="0" smtClean="0">
                <a:solidFill>
                  <a:prstClr val="black"/>
                </a:solidFill>
              </a:rPr>
              <a:t>“</a:t>
            </a:r>
            <a:r>
              <a:rPr lang="en-US" altLang="zh-CN" dirty="0" err="1" smtClean="0">
                <a:solidFill>
                  <a:prstClr val="black"/>
                </a:solidFill>
              </a:rPr>
              <a:t>TagA</a:t>
            </a:r>
            <a:r>
              <a:rPr lang="en-US" altLang="zh-CN" dirty="0" smtClean="0">
                <a:solidFill>
                  <a:prstClr val="black"/>
                </a:solidFill>
              </a:rPr>
              <a:t> || </a:t>
            </a:r>
            <a:r>
              <a:rPr lang="en-US" altLang="zh-CN" dirty="0" err="1" smtClean="0">
                <a:solidFill>
                  <a:prstClr val="black"/>
                </a:solidFill>
              </a:rPr>
              <a:t>TagC</a:t>
            </a:r>
            <a:r>
              <a:rPr lang="en-US" altLang="zh-CN" dirty="0" smtClean="0">
                <a:solidFill>
                  <a:prstClr val="black"/>
                </a:solidFill>
              </a:rPr>
              <a:t>");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en-US" altLang="zh-CN" dirty="0" err="1">
                <a:solidFill>
                  <a:prstClr val="black"/>
                </a:solidFill>
              </a:rPr>
              <a:t>consumer.registerMessageListener</a:t>
            </a:r>
            <a:r>
              <a:rPr lang="en-US" altLang="zh-CN" dirty="0">
                <a:solidFill>
                  <a:prstClr val="black"/>
                </a:solidFill>
              </a:rPr>
              <a:t>(new </a:t>
            </a:r>
            <a:r>
              <a:rPr lang="en-US" altLang="zh-CN" dirty="0" err="1">
                <a:solidFill>
                  <a:schemeClr val="tx1"/>
                </a:solidFill>
              </a:rPr>
              <a:t>MessageListenerConcurrently</a:t>
            </a:r>
            <a:r>
              <a:rPr lang="en-US" altLang="zh-CN" dirty="0">
                <a:solidFill>
                  <a:prstClr val="black"/>
                </a:solidFill>
              </a:rPr>
              <a:t>() </a:t>
            </a:r>
            <a:r>
              <a:rPr lang="en-US" altLang="zh-CN" dirty="0" smtClean="0">
                <a:solidFill>
                  <a:prstClr val="black"/>
                </a:solidFill>
              </a:rPr>
              <a:t>{  //</a:t>
            </a:r>
            <a:r>
              <a:rPr lang="zh-CN" altLang="en-US" dirty="0" smtClean="0">
                <a:solidFill>
                  <a:prstClr val="black"/>
                </a:solidFill>
              </a:rPr>
              <a:t>使用并发消费方式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  @Override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public </a:t>
            </a:r>
            <a:r>
              <a:rPr lang="en-US" altLang="zh-CN" dirty="0" err="1">
                <a:solidFill>
                  <a:schemeClr val="tx1"/>
                </a:solidFill>
              </a:rPr>
              <a:t>ConsumeConcurrentlyStatus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consumeMessage</a:t>
            </a:r>
            <a:r>
              <a:rPr lang="en-US" altLang="zh-CN" dirty="0">
                <a:solidFill>
                  <a:prstClr val="black"/>
                </a:solidFill>
              </a:rPr>
              <a:t>(List&lt;</a:t>
            </a:r>
            <a:r>
              <a:rPr lang="en-US" altLang="zh-CN" dirty="0" err="1">
                <a:solidFill>
                  <a:prstClr val="black"/>
                </a:solidFill>
              </a:rPr>
              <a:t>MessageExt</a:t>
            </a:r>
            <a:r>
              <a:rPr lang="en-US" altLang="zh-CN" dirty="0">
                <a:solidFill>
                  <a:prstClr val="black"/>
                </a:solidFill>
              </a:rPr>
              <a:t>&gt; </a:t>
            </a:r>
            <a:r>
              <a:rPr lang="en-US" altLang="zh-CN" dirty="0" err="1">
                <a:solidFill>
                  <a:prstClr val="black"/>
                </a:solidFill>
              </a:rPr>
              <a:t>msgs</a:t>
            </a:r>
            <a:r>
              <a:rPr lang="en-US" altLang="zh-CN" dirty="0" smtClean="0">
                <a:solidFill>
                  <a:prstClr val="black"/>
                </a:solidFill>
              </a:rPr>
              <a:t>,  </a:t>
            </a:r>
            <a:r>
              <a:rPr lang="en-US" altLang="zh-CN" dirty="0" err="1" smtClean="0">
                <a:solidFill>
                  <a:schemeClr val="tx1"/>
                </a:solidFill>
              </a:rPr>
              <a:t>ConsumeConcurrentlyContext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context) {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for 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prstClr val="black"/>
                </a:solidFill>
              </a:rPr>
              <a:t>MessageExt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msg</a:t>
            </a:r>
            <a:r>
              <a:rPr lang="en-US" altLang="zh-CN" dirty="0">
                <a:solidFill>
                  <a:prstClr val="black"/>
                </a:solidFill>
              </a:rPr>
              <a:t> : </a:t>
            </a:r>
            <a:r>
              <a:rPr lang="en-US" altLang="zh-CN" dirty="0" err="1">
                <a:solidFill>
                  <a:prstClr val="black"/>
                </a:solidFill>
              </a:rPr>
              <a:t>msgs</a:t>
            </a:r>
            <a:r>
              <a:rPr lang="en-US" altLang="zh-CN" dirty="0">
                <a:solidFill>
                  <a:prstClr val="black"/>
                </a:solidFill>
              </a:rPr>
              <a:t>) </a:t>
            </a:r>
            <a:r>
              <a:rPr lang="en-US" altLang="zh-CN" dirty="0" smtClean="0">
                <a:solidFill>
                  <a:prstClr val="black"/>
                </a:solidFill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        Order </a:t>
            </a:r>
            <a:r>
              <a:rPr lang="en-US" altLang="zh-CN" dirty="0" err="1">
                <a:solidFill>
                  <a:prstClr val="black"/>
                </a:solidFill>
              </a:rPr>
              <a:t>order</a:t>
            </a:r>
            <a:r>
              <a:rPr lang="en-US" altLang="zh-CN" dirty="0">
                <a:solidFill>
                  <a:prstClr val="black"/>
                </a:solidFill>
              </a:rPr>
              <a:t> = </a:t>
            </a:r>
            <a:r>
              <a:rPr lang="en-US" altLang="zh-CN" dirty="0" err="1">
                <a:solidFill>
                  <a:prstClr val="black"/>
                </a:solidFill>
              </a:rPr>
              <a:t>JsonUtils.fromJsonBytes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prstClr val="black"/>
                </a:solidFill>
              </a:rPr>
              <a:t>msg.getBody</a:t>
            </a:r>
            <a:r>
              <a:rPr lang="en-US" altLang="zh-CN" dirty="0">
                <a:solidFill>
                  <a:prstClr val="black"/>
                </a:solidFill>
              </a:rPr>
              <a:t>(), </a:t>
            </a:r>
            <a:r>
              <a:rPr lang="en-US" altLang="zh-CN" dirty="0" err="1">
                <a:solidFill>
                  <a:prstClr val="black"/>
                </a:solidFill>
              </a:rPr>
              <a:t>Order.class</a:t>
            </a:r>
            <a:r>
              <a:rPr lang="en-US" altLang="zh-CN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 order =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order.getOrderId</a:t>
            </a:r>
            <a:r>
              <a:rPr lang="en-US" altLang="zh-CN" b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        //</a:t>
            </a:r>
            <a:r>
              <a:rPr lang="zh-CN" altLang="en-US" b="1" dirty="0" smtClean="0">
                <a:solidFill>
                  <a:srgbClr val="FF0000"/>
                </a:solidFill>
              </a:rPr>
              <a:t>这里根据</a:t>
            </a:r>
            <a:r>
              <a:rPr lang="zh-CN" altLang="en-US" b="1" dirty="0">
                <a:solidFill>
                  <a:srgbClr val="FF0000"/>
                </a:solidFill>
              </a:rPr>
              <a:t>业务唯一</a:t>
            </a:r>
            <a:r>
              <a:rPr lang="zh-CN" altLang="en-US" b="1" dirty="0" smtClean="0">
                <a:solidFill>
                  <a:srgbClr val="FF0000"/>
                </a:solidFill>
              </a:rPr>
              <a:t>标识做</a:t>
            </a:r>
            <a:r>
              <a:rPr lang="zh-CN" altLang="en-US" b="1" dirty="0">
                <a:solidFill>
                  <a:srgbClr val="FF0000"/>
                </a:solidFill>
              </a:rPr>
              <a:t>幂等</a:t>
            </a:r>
            <a:r>
              <a:rPr lang="zh-CN" altLang="en-US" b="1" dirty="0" smtClean="0">
                <a:solidFill>
                  <a:srgbClr val="FF0000"/>
                </a:solidFill>
              </a:rPr>
              <a:t>处理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    return </a:t>
            </a:r>
            <a:r>
              <a:rPr lang="en-US" altLang="zh-CN" dirty="0" err="1">
                <a:solidFill>
                  <a:schemeClr val="tx1"/>
                </a:solidFill>
              </a:rPr>
              <a:t>ConsumeConcurrentlyStatus.CONSUME_SUCCESS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</a:t>
            </a:r>
            <a:r>
              <a:rPr lang="en-US" altLang="zh-CN" dirty="0" smtClean="0">
                <a:solidFill>
                  <a:prstClr val="black"/>
                </a:solidFill>
              </a:rPr>
              <a:t>    }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});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en-US" altLang="zh-CN" dirty="0" err="1">
                <a:solidFill>
                  <a:prstClr val="black"/>
                </a:solidFill>
              </a:rPr>
              <a:t>consumer.start</a:t>
            </a:r>
            <a:r>
              <a:rPr lang="en-US" altLang="zh-CN" dirty="0">
                <a:solidFill>
                  <a:prstClr val="black"/>
                </a:solidFill>
              </a:rPr>
              <a:t>();</a:t>
            </a:r>
          </a:p>
        </p:txBody>
      </p:sp>
      <p:sp>
        <p:nvSpPr>
          <p:cNvPr id="4" name="矩形 3"/>
          <p:cNvSpPr/>
          <p:nvPr/>
        </p:nvSpPr>
        <p:spPr>
          <a:xfrm>
            <a:off x="51516" y="862885"/>
            <a:ext cx="9015211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002060"/>
                </a:solidFill>
              </a:rPr>
              <a:t>DefaultMQProducer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producer = new </a:t>
            </a:r>
            <a:r>
              <a:rPr lang="en-US" altLang="zh-CN" dirty="0" err="1">
                <a:solidFill>
                  <a:srgbClr val="002060"/>
                </a:solidFill>
              </a:rPr>
              <a:t>DefaultMQProducer</a:t>
            </a:r>
            <a:r>
              <a:rPr lang="en-US" altLang="zh-CN" dirty="0">
                <a:solidFill>
                  <a:srgbClr val="002060"/>
                </a:solidFill>
              </a:rPr>
              <a:t>("</a:t>
            </a:r>
            <a:r>
              <a:rPr lang="en-US" altLang="zh-CN" dirty="0" err="1">
                <a:solidFill>
                  <a:srgbClr val="002060"/>
                </a:solidFill>
              </a:rPr>
              <a:t>chengxiaoming_producer_group</a:t>
            </a:r>
            <a:r>
              <a:rPr lang="en-US" altLang="zh-CN" dirty="0" smtClean="0">
                <a:solidFill>
                  <a:srgbClr val="002060"/>
                </a:solidFill>
              </a:rPr>
              <a:t>");</a:t>
            </a:r>
          </a:p>
          <a:p>
            <a:r>
              <a:rPr lang="en-US" altLang="zh-CN" dirty="0" err="1" smtClean="0">
                <a:solidFill>
                  <a:srgbClr val="002060"/>
                </a:solidFill>
              </a:rPr>
              <a:t>producer.start</a:t>
            </a:r>
            <a:r>
              <a:rPr lang="en-US" altLang="zh-CN" dirty="0">
                <a:solidFill>
                  <a:srgbClr val="002060"/>
                </a:solidFill>
              </a:rPr>
              <a:t>();</a:t>
            </a:r>
          </a:p>
          <a:p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 err="1" smtClean="0">
                <a:solidFill>
                  <a:srgbClr val="002060"/>
                </a:solidFill>
              </a:rPr>
              <a:t>nt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orderId</a:t>
            </a:r>
            <a:r>
              <a:rPr lang="en-US" altLang="zh-CN" dirty="0" smtClean="0">
                <a:solidFill>
                  <a:srgbClr val="002060"/>
                </a:solidFill>
              </a:rPr>
              <a:t> = 111;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Order </a:t>
            </a:r>
            <a:r>
              <a:rPr lang="en-US" altLang="zh-CN" dirty="0" err="1">
                <a:solidFill>
                  <a:srgbClr val="002060"/>
                </a:solidFill>
              </a:rPr>
              <a:t>order</a:t>
            </a:r>
            <a:r>
              <a:rPr lang="en-US" altLang="zh-CN" dirty="0">
                <a:solidFill>
                  <a:srgbClr val="002060"/>
                </a:solidFill>
              </a:rPr>
              <a:t> = new </a:t>
            </a:r>
            <a:r>
              <a:rPr lang="en-US" altLang="zh-CN" dirty="0" smtClean="0">
                <a:solidFill>
                  <a:srgbClr val="002060"/>
                </a:solidFill>
              </a:rPr>
              <a:t>Order(</a:t>
            </a:r>
            <a:r>
              <a:rPr lang="en-US" altLang="zh-CN" b="1" dirty="0" err="1">
                <a:solidFill>
                  <a:srgbClr val="FF0000"/>
                </a:solidFill>
              </a:rPr>
              <a:t>orderId</a:t>
            </a:r>
            <a:r>
              <a:rPr lang="en-US" altLang="zh-CN" dirty="0" smtClean="0">
                <a:solidFill>
                  <a:srgbClr val="002060"/>
                </a:solidFill>
              </a:rPr>
              <a:t>, “</a:t>
            </a:r>
            <a:r>
              <a:rPr lang="en-US" altLang="zh-CN" dirty="0" err="1" smtClean="0">
                <a:solidFill>
                  <a:srgbClr val="002060"/>
                </a:solidFill>
              </a:rPr>
              <a:t>aaa</a:t>
            </a:r>
            <a:r>
              <a:rPr lang="en-US" altLang="zh-CN" dirty="0" smtClean="0">
                <a:solidFill>
                  <a:srgbClr val="002060"/>
                </a:solidFill>
              </a:rPr>
              <a:t>”);  //</a:t>
            </a:r>
            <a:r>
              <a:rPr lang="en-US" altLang="zh-CN" dirty="0" err="1" smtClean="0">
                <a:solidFill>
                  <a:srgbClr val="002060"/>
                </a:solidFill>
              </a:rPr>
              <a:t>orderId</a:t>
            </a:r>
            <a:r>
              <a:rPr lang="zh-CN" altLang="en-US" dirty="0" smtClean="0">
                <a:solidFill>
                  <a:srgbClr val="002060"/>
                </a:solidFill>
              </a:rPr>
              <a:t>是有业务区分度的</a:t>
            </a:r>
            <a:r>
              <a:rPr lang="en-US" altLang="zh-CN" dirty="0" smtClean="0">
                <a:solidFill>
                  <a:srgbClr val="002060"/>
                </a:solidFill>
              </a:rPr>
              <a:t>id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Message </a:t>
            </a:r>
            <a:r>
              <a:rPr lang="en-US" altLang="zh-CN" dirty="0" err="1">
                <a:solidFill>
                  <a:srgbClr val="002060"/>
                </a:solidFill>
              </a:rPr>
              <a:t>msg</a:t>
            </a:r>
            <a:r>
              <a:rPr lang="en-US" altLang="zh-CN" dirty="0">
                <a:solidFill>
                  <a:srgbClr val="002060"/>
                </a:solidFill>
              </a:rPr>
              <a:t> = new Message(“</a:t>
            </a:r>
            <a:r>
              <a:rPr lang="en-US" altLang="zh-CN" dirty="0" err="1">
                <a:solidFill>
                  <a:srgbClr val="002060"/>
                </a:solidFill>
              </a:rPr>
              <a:t>TopicTest</a:t>
            </a:r>
            <a:r>
              <a:rPr lang="en-US" altLang="zh-CN" dirty="0">
                <a:solidFill>
                  <a:srgbClr val="002060"/>
                </a:solidFill>
              </a:rPr>
              <a:t>", “tag1”, “key1”, </a:t>
            </a:r>
            <a:r>
              <a:rPr lang="en-US" altLang="zh-CN" dirty="0" err="1">
                <a:solidFill>
                  <a:srgbClr val="002060"/>
                </a:solidFill>
              </a:rPr>
              <a:t>JsonUtils.toJsonBytes</a:t>
            </a:r>
            <a:r>
              <a:rPr lang="en-US" altLang="zh-CN" dirty="0">
                <a:solidFill>
                  <a:srgbClr val="002060"/>
                </a:solidFill>
              </a:rPr>
              <a:t>(order));</a:t>
            </a:r>
          </a:p>
          <a:p>
            <a:r>
              <a:rPr lang="en-US" altLang="zh-CN" dirty="0" err="1" smtClean="0">
                <a:solidFill>
                  <a:srgbClr val="002060"/>
                </a:solidFill>
              </a:rPr>
              <a:t>SendResult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err="1">
                <a:solidFill>
                  <a:srgbClr val="002060"/>
                </a:solidFill>
              </a:rPr>
              <a:t>sendResult</a:t>
            </a:r>
            <a:r>
              <a:rPr lang="en-US" altLang="zh-CN" dirty="0">
                <a:solidFill>
                  <a:srgbClr val="002060"/>
                </a:solidFill>
              </a:rPr>
              <a:t> = </a:t>
            </a:r>
            <a:r>
              <a:rPr lang="en-US" altLang="zh-CN" dirty="0" err="1">
                <a:solidFill>
                  <a:srgbClr val="002060"/>
                </a:solidFill>
              </a:rPr>
              <a:t>producer.send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msg</a:t>
            </a:r>
            <a:r>
              <a:rPr lang="en-US" altLang="zh-CN" dirty="0" smtClean="0">
                <a:solidFill>
                  <a:srgbClr val="002060"/>
                </a:solidFill>
              </a:rPr>
              <a:t>);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64"/>
          <p:cNvSpPr/>
          <p:nvPr/>
        </p:nvSpPr>
        <p:spPr bwMode="auto">
          <a:xfrm>
            <a:off x="2230989" y="4333866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Topic:aaa,Tag:1||2</a:t>
            </a:r>
            <a:endParaRPr lang="ja-JP" altLang="en-US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正方形/長方形 64"/>
          <p:cNvSpPr/>
          <p:nvPr/>
        </p:nvSpPr>
        <p:spPr bwMode="auto">
          <a:xfrm>
            <a:off x="5227468" y="2900016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Topic:bbb,Tag</a:t>
            </a:r>
            <a:r>
              <a:rPr lang="en-US" altLang="ja-JP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:*</a:t>
            </a:r>
            <a:endParaRPr lang="ja-JP" altLang="en-US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正方形/長方形 64"/>
          <p:cNvSpPr/>
          <p:nvPr/>
        </p:nvSpPr>
        <p:spPr bwMode="auto">
          <a:xfrm>
            <a:off x="5216737" y="4602176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Topic:bbb,Tag</a:t>
            </a:r>
            <a:r>
              <a:rPr lang="en-US" altLang="ja-JP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:*</a:t>
            </a:r>
            <a:endParaRPr lang="ja-JP" altLang="en-US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正方形/長方形 64"/>
          <p:cNvSpPr/>
          <p:nvPr/>
        </p:nvSpPr>
        <p:spPr bwMode="auto">
          <a:xfrm>
            <a:off x="5203858" y="4254445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Topic:aaa,Tag:1</a:t>
            </a:r>
            <a:endParaRPr lang="ja-JP" altLang="en-US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正方形/長方形 64"/>
          <p:cNvSpPr/>
          <p:nvPr/>
        </p:nvSpPr>
        <p:spPr bwMode="auto">
          <a:xfrm>
            <a:off x="5206006" y="2517944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Topic:aaa,Tag:1</a:t>
            </a:r>
            <a:endParaRPr lang="ja-JP" altLang="en-US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正方形/長方形 64"/>
          <p:cNvSpPr/>
          <p:nvPr/>
        </p:nvSpPr>
        <p:spPr bwMode="auto">
          <a:xfrm>
            <a:off x="2233133" y="2326907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Topic:aaa,Tag:1||2</a:t>
            </a:r>
            <a:endParaRPr lang="ja-JP" altLang="en-US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99954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订阅关系一致性（正确示例）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円/楕円 27"/>
          <p:cNvSpPr/>
          <p:nvPr/>
        </p:nvSpPr>
        <p:spPr bwMode="auto">
          <a:xfrm>
            <a:off x="7031875" y="2266683"/>
            <a:ext cx="1874676" cy="1275011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ja-JP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円/楕円 27"/>
          <p:cNvSpPr/>
          <p:nvPr/>
        </p:nvSpPr>
        <p:spPr bwMode="auto">
          <a:xfrm>
            <a:off x="7031875" y="3928052"/>
            <a:ext cx="1874676" cy="1339403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ja-JP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箭头连接符 26"/>
          <p:cNvCxnSpPr>
            <a:cxnSpLocks noChangeShapeType="1"/>
            <a:stCxn id="18" idx="6"/>
          </p:cNvCxnSpPr>
          <p:nvPr/>
        </p:nvCxnSpPr>
        <p:spPr bwMode="auto">
          <a:xfrm>
            <a:off x="2112135" y="2695978"/>
            <a:ext cx="1991699" cy="128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70" name="圆角矩形 69"/>
          <p:cNvSpPr/>
          <p:nvPr/>
        </p:nvSpPr>
        <p:spPr>
          <a:xfrm>
            <a:off x="6915955" y="1307356"/>
            <a:ext cx="2137893" cy="4307830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4103836" y="1307356"/>
            <a:ext cx="1148282" cy="4166169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标注 71"/>
          <p:cNvSpPr>
            <a:spLocks noChangeArrowheads="1"/>
          </p:cNvSpPr>
          <p:nvPr/>
        </p:nvSpPr>
        <p:spPr bwMode="auto">
          <a:xfrm>
            <a:off x="1524268" y="5921021"/>
            <a:ext cx="2331075" cy="663342"/>
          </a:xfrm>
          <a:prstGeom prst="wedgeRoundRectCallout">
            <a:avLst>
              <a:gd name="adj1" fmla="val -33652"/>
              <a:gd name="adj2" fmla="val -95684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使用相同消费组的消费者，属于同一个逻辑集群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  <p:cxnSp>
        <p:nvCxnSpPr>
          <p:cNvPr id="16" name="直接箭头连接符 26"/>
          <p:cNvCxnSpPr>
            <a:cxnSpLocks noChangeShapeType="1"/>
            <a:stCxn id="17" idx="2"/>
          </p:cNvCxnSpPr>
          <p:nvPr/>
        </p:nvCxnSpPr>
        <p:spPr bwMode="auto">
          <a:xfrm flipH="1" flipV="1">
            <a:off x="5252118" y="2899893"/>
            <a:ext cx="1779757" cy="42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18" name="円/楕円 27"/>
          <p:cNvSpPr/>
          <p:nvPr/>
        </p:nvSpPr>
        <p:spPr bwMode="auto">
          <a:xfrm>
            <a:off x="191030" y="2058472"/>
            <a:ext cx="1921105" cy="1275011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 eaLnBrk="1" hangingPunct="1"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円/楕円 27"/>
          <p:cNvSpPr/>
          <p:nvPr/>
        </p:nvSpPr>
        <p:spPr bwMode="auto">
          <a:xfrm>
            <a:off x="268304" y="4041816"/>
            <a:ext cx="1843831" cy="1339403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342900" indent="-342900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2547" y="1318088"/>
            <a:ext cx="2167393" cy="4297098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6"/>
          <p:cNvCxnSpPr>
            <a:cxnSpLocks noChangeShapeType="1"/>
            <a:stCxn id="19" idx="6"/>
          </p:cNvCxnSpPr>
          <p:nvPr/>
        </p:nvCxnSpPr>
        <p:spPr bwMode="auto">
          <a:xfrm>
            <a:off x="2112135" y="4711518"/>
            <a:ext cx="1991699" cy="42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31" name="直接箭头连接符 26"/>
          <p:cNvCxnSpPr>
            <a:cxnSpLocks noChangeShapeType="1"/>
            <a:stCxn id="48" idx="2"/>
          </p:cNvCxnSpPr>
          <p:nvPr/>
        </p:nvCxnSpPr>
        <p:spPr bwMode="auto">
          <a:xfrm flipH="1">
            <a:off x="5252118" y="4597754"/>
            <a:ext cx="1779757" cy="386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57" name="圆角矩形标注 56"/>
          <p:cNvSpPr>
            <a:spLocks noChangeArrowheads="1"/>
          </p:cNvSpPr>
          <p:nvPr/>
        </p:nvSpPr>
        <p:spPr bwMode="auto">
          <a:xfrm>
            <a:off x="4700800" y="5904860"/>
            <a:ext cx="2331075" cy="663342"/>
          </a:xfrm>
          <a:prstGeom prst="wedgeRoundRectCallout">
            <a:avLst>
              <a:gd name="adj1" fmla="val 7232"/>
              <a:gd name="adj2" fmla="val -208291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使用相同消费组的消费者，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Topic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Tag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需要保持一致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</p:spTree>
    <p:extLst>
      <p:ext uri="{BB962C8B-B14F-4D97-AF65-F5344CB8AC3E}">
        <p14:creationId xmlns:p14="http://schemas.microsoft.com/office/powerpoint/2010/main" val="3916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64"/>
          <p:cNvSpPr/>
          <p:nvPr/>
        </p:nvSpPr>
        <p:spPr bwMode="auto">
          <a:xfrm>
            <a:off x="2230989" y="4359624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Topic: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bbb</a:t>
            </a:r>
            <a:r>
              <a:rPr lang="en-US" altLang="ja-JP" sz="16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,Tag</a:t>
            </a:r>
            <a:r>
              <a:rPr lang="en-US" altLang="ja-JP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ja-JP" altLang="en-US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正方形/長方形 64"/>
          <p:cNvSpPr/>
          <p:nvPr/>
        </p:nvSpPr>
        <p:spPr bwMode="auto">
          <a:xfrm>
            <a:off x="5203858" y="4280203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Topic:aaa,Tag:</a:t>
            </a:r>
            <a:r>
              <a:rPr lang="en-US" altLang="ja-JP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ja-JP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正方形/長方形 64"/>
          <p:cNvSpPr/>
          <p:nvPr/>
        </p:nvSpPr>
        <p:spPr bwMode="auto">
          <a:xfrm>
            <a:off x="5206006" y="2543702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Topic:aaa,Tag:</a:t>
            </a:r>
            <a:r>
              <a:rPr lang="en-US" altLang="ja-JP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正方形/長方形 64"/>
          <p:cNvSpPr/>
          <p:nvPr/>
        </p:nvSpPr>
        <p:spPr bwMode="auto">
          <a:xfrm>
            <a:off x="2233133" y="2352665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Topic: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aaa</a:t>
            </a:r>
            <a:r>
              <a:rPr lang="en-US" altLang="ja-JP" sz="16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,Tag</a:t>
            </a:r>
            <a:r>
              <a:rPr lang="en-US" altLang="ja-JP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ja-JP" altLang="en-US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99954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订阅关系一致性（错误示例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円/楕円 27"/>
          <p:cNvSpPr/>
          <p:nvPr/>
        </p:nvSpPr>
        <p:spPr bwMode="auto">
          <a:xfrm>
            <a:off x="7031875" y="2292441"/>
            <a:ext cx="1874676" cy="1275011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marL="342900" indent="-342900" eaLnBrk="1" hangingPunct="1"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ja-JP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円/楕円 27"/>
          <p:cNvSpPr/>
          <p:nvPr/>
        </p:nvSpPr>
        <p:spPr bwMode="auto">
          <a:xfrm>
            <a:off x="7031875" y="3953810"/>
            <a:ext cx="1874676" cy="1339403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ja-JP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箭头连接符 26"/>
          <p:cNvCxnSpPr>
            <a:cxnSpLocks noChangeShapeType="1"/>
            <a:stCxn id="18" idx="6"/>
          </p:cNvCxnSpPr>
          <p:nvPr/>
        </p:nvCxnSpPr>
        <p:spPr bwMode="auto">
          <a:xfrm>
            <a:off x="2112135" y="2721736"/>
            <a:ext cx="1991699" cy="128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70" name="圆角矩形 69"/>
          <p:cNvSpPr/>
          <p:nvPr/>
        </p:nvSpPr>
        <p:spPr>
          <a:xfrm>
            <a:off x="6915955" y="1333114"/>
            <a:ext cx="2125017" cy="4307830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4103836" y="1333114"/>
            <a:ext cx="1148282" cy="4166169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标注 71"/>
          <p:cNvSpPr>
            <a:spLocks noChangeArrowheads="1"/>
          </p:cNvSpPr>
          <p:nvPr/>
        </p:nvSpPr>
        <p:spPr bwMode="auto">
          <a:xfrm>
            <a:off x="1524268" y="5946779"/>
            <a:ext cx="2331075" cy="663342"/>
          </a:xfrm>
          <a:prstGeom prst="wedgeRoundRectCallout">
            <a:avLst>
              <a:gd name="adj1" fmla="val 12757"/>
              <a:gd name="adj2" fmla="val -251005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使用相同消费组的消费者，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Tpoic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宋体-方正超大字符集"/>
              </a:rPr>
              <a:t>不一致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  <p:cxnSp>
        <p:nvCxnSpPr>
          <p:cNvPr id="16" name="直接箭头连接符 26"/>
          <p:cNvCxnSpPr>
            <a:cxnSpLocks noChangeShapeType="1"/>
            <a:stCxn id="17" idx="2"/>
          </p:cNvCxnSpPr>
          <p:nvPr/>
        </p:nvCxnSpPr>
        <p:spPr bwMode="auto">
          <a:xfrm flipH="1" flipV="1">
            <a:off x="5252118" y="2925651"/>
            <a:ext cx="1779757" cy="42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18" name="円/楕円 27"/>
          <p:cNvSpPr/>
          <p:nvPr/>
        </p:nvSpPr>
        <p:spPr bwMode="auto">
          <a:xfrm>
            <a:off x="191030" y="2084230"/>
            <a:ext cx="1921105" cy="1275011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 eaLnBrk="1" hangingPunct="1"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円/楕円 27"/>
          <p:cNvSpPr/>
          <p:nvPr/>
        </p:nvSpPr>
        <p:spPr bwMode="auto">
          <a:xfrm>
            <a:off x="268304" y="4067574"/>
            <a:ext cx="1843831" cy="1339403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342900" indent="-342900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2547" y="1343846"/>
            <a:ext cx="2167393" cy="4297098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6"/>
          <p:cNvCxnSpPr>
            <a:cxnSpLocks noChangeShapeType="1"/>
            <a:stCxn id="19" idx="6"/>
          </p:cNvCxnSpPr>
          <p:nvPr/>
        </p:nvCxnSpPr>
        <p:spPr bwMode="auto">
          <a:xfrm>
            <a:off x="2112135" y="4737276"/>
            <a:ext cx="1991699" cy="42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cxnSp>
        <p:nvCxnSpPr>
          <p:cNvPr id="31" name="直接箭头连接符 26"/>
          <p:cNvCxnSpPr>
            <a:cxnSpLocks noChangeShapeType="1"/>
            <a:stCxn id="48" idx="2"/>
          </p:cNvCxnSpPr>
          <p:nvPr/>
        </p:nvCxnSpPr>
        <p:spPr bwMode="auto">
          <a:xfrm flipH="1">
            <a:off x="5252118" y="4623512"/>
            <a:ext cx="1779757" cy="386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57" name="圆角矩形标注 56"/>
          <p:cNvSpPr>
            <a:spLocks noChangeArrowheads="1"/>
          </p:cNvSpPr>
          <p:nvPr/>
        </p:nvSpPr>
        <p:spPr bwMode="auto">
          <a:xfrm>
            <a:off x="4700800" y="5930618"/>
            <a:ext cx="2331075" cy="663342"/>
          </a:xfrm>
          <a:prstGeom prst="wedgeRoundRectCallout">
            <a:avLst>
              <a:gd name="adj1" fmla="val 35961"/>
              <a:gd name="adj2" fmla="val -260712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使用相同消费组的消费者，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Tag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宋体-方正超大字符集"/>
              </a:rPr>
              <a:t>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一致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</p:spTree>
    <p:extLst>
      <p:ext uri="{BB962C8B-B14F-4D97-AF65-F5344CB8AC3E}">
        <p14:creationId xmlns:p14="http://schemas.microsoft.com/office/powerpoint/2010/main" val="36776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64"/>
          <p:cNvSpPr/>
          <p:nvPr/>
        </p:nvSpPr>
        <p:spPr bwMode="auto">
          <a:xfrm>
            <a:off x="3757289" y="4729274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Topic:</a:t>
            </a:r>
            <a:r>
              <a:rPr lang="en-US" altLang="zh-CN" sz="16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bbb</a:t>
            </a:r>
            <a:r>
              <a:rPr lang="en-US" altLang="ja-JP" sz="16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,Tag</a:t>
            </a:r>
            <a:r>
              <a:rPr lang="en-US" altLang="ja-JP" sz="16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ja-JP" altLang="en-US" sz="1600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正方形/長方形 64"/>
          <p:cNvSpPr/>
          <p:nvPr/>
        </p:nvSpPr>
        <p:spPr bwMode="auto">
          <a:xfrm>
            <a:off x="3737813" y="4385382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Topic:aaa,Tag:</a:t>
            </a:r>
            <a:r>
              <a:rPr lang="en-US" altLang="ja-JP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正方形/長方形 64"/>
          <p:cNvSpPr/>
          <p:nvPr/>
        </p:nvSpPr>
        <p:spPr bwMode="auto">
          <a:xfrm>
            <a:off x="3739957" y="2378423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en-US" altLang="ja-JP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Topic:aaa,Tag:</a:t>
            </a:r>
            <a:r>
              <a:rPr lang="en-US" altLang="ja-JP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99954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订阅关系一致性（错误示例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0" name="直接箭头连接符 26"/>
          <p:cNvCxnSpPr>
            <a:cxnSpLocks noChangeShapeType="1"/>
            <a:stCxn id="18" idx="6"/>
          </p:cNvCxnSpPr>
          <p:nvPr/>
        </p:nvCxnSpPr>
        <p:spPr bwMode="auto">
          <a:xfrm>
            <a:off x="3618959" y="2747494"/>
            <a:ext cx="1991699" cy="128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  <p:sp>
        <p:nvSpPr>
          <p:cNvPr id="71" name="圆角矩形 70"/>
          <p:cNvSpPr/>
          <p:nvPr/>
        </p:nvSpPr>
        <p:spPr>
          <a:xfrm>
            <a:off x="5610659" y="1358872"/>
            <a:ext cx="2078025" cy="4166169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Broker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标注 71"/>
          <p:cNvSpPr>
            <a:spLocks noChangeArrowheads="1"/>
          </p:cNvSpPr>
          <p:nvPr/>
        </p:nvSpPr>
        <p:spPr bwMode="auto">
          <a:xfrm>
            <a:off x="3031092" y="5972537"/>
            <a:ext cx="2331075" cy="663342"/>
          </a:xfrm>
          <a:prstGeom prst="wedgeRoundRectCallout">
            <a:avLst>
              <a:gd name="adj1" fmla="val 9995"/>
              <a:gd name="adj2" fmla="val -183052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使用相同消费组的消费者，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Tpoic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-Tag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个数不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宋体-方正超大字符集"/>
              </a:rPr>
              <a:t>一致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  <p:sp>
        <p:nvSpPr>
          <p:cNvPr id="18" name="円/楕円 27"/>
          <p:cNvSpPr/>
          <p:nvPr/>
        </p:nvSpPr>
        <p:spPr bwMode="auto">
          <a:xfrm>
            <a:off x="1697854" y="2109988"/>
            <a:ext cx="1921105" cy="1275011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 eaLnBrk="1" hangingPunct="1"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円/楕円 27"/>
          <p:cNvSpPr/>
          <p:nvPr/>
        </p:nvSpPr>
        <p:spPr bwMode="auto">
          <a:xfrm>
            <a:off x="1775128" y="4093332"/>
            <a:ext cx="1843831" cy="1339403"/>
          </a:xfrm>
          <a:prstGeom prst="ellipse">
            <a:avLst/>
          </a:prstGeom>
          <a:ln w="254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342900" indent="-342900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ConsumerGroup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ja-JP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609371" y="1369604"/>
            <a:ext cx="2167393" cy="4297098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6"/>
          <p:cNvCxnSpPr>
            <a:cxnSpLocks noChangeShapeType="1"/>
            <a:stCxn id="19" idx="6"/>
          </p:cNvCxnSpPr>
          <p:nvPr/>
        </p:nvCxnSpPr>
        <p:spPr bwMode="auto">
          <a:xfrm>
            <a:off x="3618959" y="4763034"/>
            <a:ext cx="1991699" cy="42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544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38975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主题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-&gt;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重置消费点位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0" y="1759392"/>
            <a:ext cx="9002659" cy="398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38979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主题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-&gt;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构造并发送新消息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" y="1486487"/>
            <a:ext cx="9034818" cy="42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38972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消费者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-&gt;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消费详情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540"/>
            <a:ext cx="9144000" cy="4299857"/>
          </a:xfrm>
          <a:prstGeom prst="rect">
            <a:avLst/>
          </a:prstGeom>
        </p:spPr>
      </p:pic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6264325" y="6247567"/>
            <a:ext cx="1228299" cy="579438"/>
          </a:xfrm>
          <a:prstGeom prst="wedgeRoundRectCallout">
            <a:avLst>
              <a:gd name="adj1" fmla="val -59634"/>
              <a:gd name="adj2" fmla="val -216030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此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Queue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的延迟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2096060" y="6247567"/>
            <a:ext cx="1228299" cy="579438"/>
          </a:xfrm>
          <a:prstGeom prst="wedgeRoundRectCallout">
            <a:avLst>
              <a:gd name="adj1" fmla="val -28523"/>
              <a:gd name="adj2" fmla="val -204253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Queue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宋体-方正超大字符集"/>
              </a:rPr>
              <a:t>编号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3653039" y="6230812"/>
            <a:ext cx="1228299" cy="579438"/>
          </a:xfrm>
          <a:prstGeom prst="wedgeRoundRectCallout">
            <a:avLst>
              <a:gd name="adj1" fmla="val 3699"/>
              <a:gd name="adj2" fmla="val -206608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此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Queue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当前生产的消息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数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945034" y="6252111"/>
            <a:ext cx="1228299" cy="579438"/>
          </a:xfrm>
          <a:prstGeom prst="wedgeRoundRectCallout">
            <a:avLst>
              <a:gd name="adj1" fmla="val -22968"/>
              <a:gd name="adj2" fmla="val -208964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此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Queue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当前已消费的消息数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</p:spTree>
    <p:extLst>
      <p:ext uri="{BB962C8B-B14F-4D97-AF65-F5344CB8AC3E}">
        <p14:creationId xmlns:p14="http://schemas.microsoft.com/office/powerpoint/2010/main" val="433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66268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消费组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-&gt;</a:t>
            </a: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配置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1868"/>
            <a:ext cx="9144000" cy="4289862"/>
          </a:xfrm>
          <a:prstGeom prst="rect">
            <a:avLst/>
          </a:prstGeom>
        </p:spPr>
      </p:pic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572000" y="6152798"/>
            <a:ext cx="1092569" cy="579438"/>
          </a:xfrm>
          <a:prstGeom prst="wedgeRoundRectCallout">
            <a:avLst>
              <a:gd name="adj1" fmla="val -103762"/>
              <a:gd name="adj2" fmla="val -279624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暂停消费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111456" y="901362"/>
            <a:ext cx="1092569" cy="579438"/>
          </a:xfrm>
          <a:prstGeom prst="wedgeRoundRectCallout">
            <a:avLst>
              <a:gd name="adj1" fmla="val 43637"/>
              <a:gd name="adj2" fmla="val 217354"/>
              <a:gd name="adj3" fmla="val 16667"/>
            </a:avLst>
          </a:prstGeom>
          <a:noFill/>
          <a:ln w="19050" algn="ctr">
            <a:solidFill>
              <a:srgbClr val="C07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宋体-方正超大字符集"/>
              </a:rPr>
              <a:t>消费组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宋体-方正超大字符集"/>
            </a:endParaRPr>
          </a:p>
        </p:txBody>
      </p:sp>
    </p:spTree>
    <p:extLst>
      <p:ext uri="{BB962C8B-B14F-4D97-AF65-F5344CB8AC3E}">
        <p14:creationId xmlns:p14="http://schemas.microsoft.com/office/powerpoint/2010/main" val="12324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38972" y="165620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异步处理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779838" y="6190829"/>
            <a:ext cx="989012" cy="57626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36204"/>
            <a:ext cx="49434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2369717"/>
            <a:ext cx="38004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4966867"/>
            <a:ext cx="5429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右箭头 8"/>
          <p:cNvSpPr/>
          <p:nvPr/>
        </p:nvSpPr>
        <p:spPr>
          <a:xfrm rot="5400000">
            <a:off x="5815013" y="844129"/>
            <a:ext cx="898525" cy="1800225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右箭头 9"/>
          <p:cNvSpPr/>
          <p:nvPr/>
        </p:nvSpPr>
        <p:spPr>
          <a:xfrm rot="10800000">
            <a:off x="5867400" y="4535067"/>
            <a:ext cx="1152525" cy="1800225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50"/>
          <p:cNvSpPr/>
          <p:nvPr/>
        </p:nvSpPr>
        <p:spPr bwMode="auto">
          <a:xfrm>
            <a:off x="1193800" y="3531767"/>
            <a:ext cx="2916238" cy="549275"/>
          </a:xfrm>
          <a:prstGeom prst="wedgeRoundRectCallout">
            <a:avLst>
              <a:gd name="adj1" fmla="val -48262"/>
              <a:gd name="adj2" fmla="val 417878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提高响应速度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52622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查询所有生产客户端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738"/>
            <a:ext cx="9144000" cy="17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38979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消息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-&gt;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根据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key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查询消息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2848"/>
            <a:ext cx="9144000" cy="2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38977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消息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-&gt;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根据消息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id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查询消息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298"/>
            <a:ext cx="9144000" cy="49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52623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消息</a:t>
            </a:r>
            <a:r>
              <a:rPr lang="en-US" altLang="zh-CN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-&gt;</a:t>
            </a: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重发已有消息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842"/>
            <a:ext cx="9144000" cy="42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52621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签到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19" y="1480893"/>
            <a:ext cx="4606007" cy="4606007"/>
          </a:xfrm>
          <a:prstGeom prst="rect">
            <a:avLst/>
          </a:prstGeom>
        </p:spPr>
      </p:pic>
      <p:sp>
        <p:nvSpPr>
          <p:cNvPr id="4" name="正方形/長方形 64"/>
          <p:cNvSpPr/>
          <p:nvPr/>
        </p:nvSpPr>
        <p:spPr bwMode="auto">
          <a:xfrm>
            <a:off x="4319511" y="6138416"/>
            <a:ext cx="917634" cy="381949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defRPr/>
            </a:pPr>
            <a:r>
              <a:rPr lang="zh-CN" altLang="en-US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密码</a:t>
            </a:r>
            <a:r>
              <a:rPr lang="en-US" altLang="ja-JP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:1234</a:t>
            </a:r>
            <a:endParaRPr lang="ja-JP" altLang="en-US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4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66272" y="151972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签到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27" y="1426301"/>
            <a:ext cx="4756135" cy="47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98032" y="179268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应用解耦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角丸四角形吹き出し 50"/>
          <p:cNvSpPr/>
          <p:nvPr/>
        </p:nvSpPr>
        <p:spPr bwMode="auto">
          <a:xfrm>
            <a:off x="6731000" y="3152993"/>
            <a:ext cx="2305050" cy="587375"/>
          </a:xfrm>
          <a:prstGeom prst="wedgeRoundRectCallout">
            <a:avLst>
              <a:gd name="adj1" fmla="val -64042"/>
              <a:gd name="adj2" fmla="val 191968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可以随意增加新的依赖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于订单系统的其他子系统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947955"/>
            <a:ext cx="41560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592855"/>
            <a:ext cx="41751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 7"/>
          <p:cNvSpPr/>
          <p:nvPr/>
        </p:nvSpPr>
        <p:spPr>
          <a:xfrm rot="5400000">
            <a:off x="3348038" y="3297455"/>
            <a:ext cx="1728787" cy="57626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98032" y="179268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流量削峰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2276475"/>
            <a:ext cx="56975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吹き出し 50"/>
          <p:cNvSpPr/>
          <p:nvPr/>
        </p:nvSpPr>
        <p:spPr bwMode="auto">
          <a:xfrm>
            <a:off x="3490913" y="4581525"/>
            <a:ext cx="2593975" cy="587375"/>
          </a:xfrm>
          <a:prstGeom prst="wedgeRoundRectCallout">
            <a:avLst>
              <a:gd name="adj1" fmla="val -18111"/>
              <a:gd name="adj2" fmla="val -247338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可以控制活动的人数；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可以缓解瞬间超高流量压垮系统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6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84383" y="192916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日志处理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角丸四角形吹き出し 50"/>
          <p:cNvSpPr/>
          <p:nvPr/>
        </p:nvSpPr>
        <p:spPr bwMode="auto">
          <a:xfrm>
            <a:off x="3419475" y="4292600"/>
            <a:ext cx="2593975" cy="587375"/>
          </a:xfrm>
          <a:prstGeom prst="wedgeRoundRectCallout">
            <a:avLst>
              <a:gd name="adj1" fmla="val -18111"/>
              <a:gd name="adj2" fmla="val -247338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监控平台即采用此种模式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297613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689350" y="2349500"/>
            <a:ext cx="431800" cy="2159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1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11676" y="179268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消息通信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角丸四角形吹き出し 50"/>
          <p:cNvSpPr/>
          <p:nvPr/>
        </p:nvSpPr>
        <p:spPr bwMode="auto">
          <a:xfrm>
            <a:off x="6875463" y="1672187"/>
            <a:ext cx="1836737" cy="587375"/>
          </a:xfrm>
          <a:prstGeom prst="wedgeRoundRectCallout">
            <a:avLst>
              <a:gd name="adj1" fmla="val -81732"/>
              <a:gd name="adj2" fmla="val 42450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点对点通信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11825"/>
            <a:ext cx="575945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4624937"/>
            <a:ext cx="574833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吹き出し 50"/>
          <p:cNvSpPr/>
          <p:nvPr/>
        </p:nvSpPr>
        <p:spPr bwMode="auto">
          <a:xfrm>
            <a:off x="6875463" y="5045625"/>
            <a:ext cx="1836737" cy="587375"/>
          </a:xfrm>
          <a:prstGeom prst="wedgeRoundRectCallout">
            <a:avLst>
              <a:gd name="adj1" fmla="val -81732"/>
              <a:gd name="adj2" fmla="val 42450"/>
              <a:gd name="adj3" fmla="val 16667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ja-JP"/>
            </a:defPPr>
            <a:lvl1pPr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itchFamily="2" charset="2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聊天室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111685" y="179268"/>
            <a:ext cx="8218487" cy="55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676650" algn="l"/>
              </a:tabLst>
            </a:pPr>
            <a:r>
              <a:rPr lang="zh-CN" altLang="en-US" sz="4000" b="1" dirty="0" smtClean="0">
                <a:solidFill>
                  <a:srgbClr val="1BA12B"/>
                </a:solidFill>
                <a:latin typeface="楷体" pitchFamily="49" charset="-122"/>
                <a:ea typeface="楷体" pitchFamily="49" charset="-122"/>
              </a:rPr>
              <a:t>事务消息</a:t>
            </a:r>
            <a:endParaRPr lang="ja-JP" altLang="en-US" sz="4000" b="1" dirty="0">
              <a:solidFill>
                <a:srgbClr val="1BA12B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98" y="889310"/>
            <a:ext cx="4520485" cy="29701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3798"/>
            <a:ext cx="9144000" cy="28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2289</Words>
  <Application>Microsoft Office PowerPoint</Application>
  <PresentationFormat>全屏显示(4:3)</PresentationFormat>
  <Paragraphs>527</Paragraphs>
  <Slides>45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ＭＳ Ｐゴシック</vt:lpstr>
      <vt:lpstr>楷体</vt:lpstr>
      <vt:lpstr>楷体_GB2312</vt:lpstr>
      <vt:lpstr>宋体</vt:lpstr>
      <vt:lpstr>宋体-方正超大字符集</vt:lpstr>
      <vt:lpstr>微软雅黑</vt:lpstr>
      <vt:lpstr>Arial</vt:lpstr>
      <vt:lpstr>Calibri</vt:lpstr>
      <vt:lpstr>Calibri Light</vt:lpstr>
      <vt:lpstr>Wingdings</vt:lpstr>
      <vt:lpstr>3_Office 主题</vt:lpstr>
      <vt:lpstr>RocketMQ的使用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lrh</dc:creator>
  <cp:lastModifiedBy>程晓明</cp:lastModifiedBy>
  <cp:revision>1830</cp:revision>
  <dcterms:created xsi:type="dcterms:W3CDTF">2016-06-15T08:51:00Z</dcterms:created>
  <dcterms:modified xsi:type="dcterms:W3CDTF">2019-03-19T10:36:12Z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