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8"/>
  </p:notesMasterIdLst>
  <p:sldIdLst>
    <p:sldId id="257" r:id="rId3"/>
    <p:sldId id="491" r:id="rId4"/>
    <p:sldId id="511" r:id="rId5"/>
    <p:sldId id="512" r:id="rId6"/>
    <p:sldId id="51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4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20" autoAdjust="0"/>
    <p:restoredTop sz="80313"/>
  </p:normalViewPr>
  <p:slideViewPr>
    <p:cSldViewPr snapToGrid="0">
      <p:cViewPr>
        <p:scale>
          <a:sx n="99" d="100"/>
          <a:sy n="99" d="100"/>
        </p:scale>
        <p:origin x="952"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72E71A-0877-E74F-BC08-8FA7E74963BA}" type="datetimeFigureOut">
              <a:rPr kumimoji="1" lang="zh-CN" altLang="en-US" smtClean="0"/>
              <a:t>2025/9/22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D3FBA-ADF9-104E-BC48-22C521B2C170}" type="slidenum">
              <a:rPr kumimoji="1" lang="zh-CN" altLang="en-US" smtClean="0"/>
              <a:t>‹#›</a:t>
            </a:fld>
            <a:endParaRPr kumimoji="1" lang="zh-CN" altLang="en-US"/>
          </a:p>
        </p:txBody>
      </p:sp>
    </p:spTree>
    <p:extLst>
      <p:ext uri="{BB962C8B-B14F-4D97-AF65-F5344CB8AC3E}">
        <p14:creationId xmlns:p14="http://schemas.microsoft.com/office/powerpoint/2010/main" val="977421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Good morning, Dear all,</a:t>
            </a:r>
            <a:r>
              <a:rPr lang="en" altLang="zh-CN" b="0" i="0" dirty="0">
                <a:solidFill>
                  <a:srgbClr val="31333F"/>
                </a:solidFill>
                <a:effectLst/>
                <a:latin typeface="Source Sans Pro" panose="020F0502020204030204" pitchFamily="34" charset="0"/>
              </a:rPr>
              <a:t> I am Fang </a:t>
            </a:r>
            <a:r>
              <a:rPr lang="en" altLang="zh-CN" b="0" i="0" dirty="0" err="1">
                <a:solidFill>
                  <a:srgbClr val="31333F"/>
                </a:solidFill>
                <a:effectLst/>
                <a:latin typeface="Source Sans Pro" panose="020F0502020204030204" pitchFamily="34" charset="0"/>
              </a:rPr>
              <a:t>Chuan</a:t>
            </a:r>
            <a:r>
              <a:rPr lang="en" altLang="zh-CN" b="0" i="0" dirty="0">
                <a:solidFill>
                  <a:srgbClr val="31333F"/>
                </a:solidFill>
                <a:effectLst/>
                <a:latin typeface="Source Sans Pro" panose="020F0502020204030204" pitchFamily="34" charset="0"/>
              </a:rPr>
              <a:t>, a second-year PhD student in the ECE department. </a:t>
            </a:r>
          </a:p>
          <a:p>
            <a:r>
              <a:rPr lang="en" altLang="zh-CN" b="0" i="0" dirty="0">
                <a:solidFill>
                  <a:srgbClr val="31333F"/>
                </a:solidFill>
                <a:effectLst/>
                <a:latin typeface="Source Sans Pro" panose="020F0502020204030204" pitchFamily="34" charset="0"/>
              </a:rPr>
              <a:t>Today, I will present our project topic: Depth </a:t>
            </a:r>
            <a:r>
              <a:rPr lang="en" altLang="zh-CN" b="0" i="0" dirty="0" err="1">
                <a:solidFill>
                  <a:srgbClr val="31333F"/>
                </a:solidFill>
                <a:effectLst/>
                <a:latin typeface="Source Sans Pro" panose="020F0502020204030204" pitchFamily="34" charset="0"/>
              </a:rPr>
              <a:t>awared</a:t>
            </a:r>
            <a:r>
              <a:rPr lang="en" altLang="zh-CN" b="0" i="0" dirty="0">
                <a:solidFill>
                  <a:srgbClr val="31333F"/>
                </a:solidFill>
                <a:effectLst/>
                <a:latin typeface="Source Sans Pro" panose="020F0502020204030204" pitchFamily="34" charset="0"/>
              </a:rPr>
              <a:t> gaussian splatting</a:t>
            </a:r>
            <a:endParaRPr kumimoji="1" lang="zh-CN" altLang="en-US" dirty="0"/>
          </a:p>
        </p:txBody>
      </p:sp>
      <p:sp>
        <p:nvSpPr>
          <p:cNvPr id="4" name="灯片编号占位符 3"/>
          <p:cNvSpPr>
            <a:spLocks noGrp="1"/>
          </p:cNvSpPr>
          <p:nvPr>
            <p:ph type="sldNum" sz="quarter" idx="5"/>
          </p:nvPr>
        </p:nvSpPr>
        <p:spPr/>
        <p:txBody>
          <a:bodyPr/>
          <a:lstStyle/>
          <a:p>
            <a:fld id="{FF2D3FBA-ADF9-104E-BC48-22C521B2C170}" type="slidenum">
              <a:rPr kumimoji="1" lang="zh-CN" altLang="en-US" smtClean="0"/>
              <a:t>1</a:t>
            </a:fld>
            <a:endParaRPr kumimoji="1" lang="zh-CN" altLang="en-US"/>
          </a:p>
        </p:txBody>
      </p:sp>
    </p:spTree>
    <p:extLst>
      <p:ext uri="{BB962C8B-B14F-4D97-AF65-F5344CB8AC3E}">
        <p14:creationId xmlns:p14="http://schemas.microsoft.com/office/powerpoint/2010/main" val="1326073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we briefly introduce the background of gaussian splatting: Gaussian Splatting (GS) introduces an explicit</a:t>
            </a:r>
          </a:p>
          <a:p>
            <a:r>
              <a:rPr kumimoji="1" lang="en-US" altLang="zh-CN" dirty="0"/>
              <a:t>representation for more efficient volumetric rendering. It represents a 3D scene using a set of translucent Gaussian spheres, which</a:t>
            </a:r>
          </a:p>
          <a:p>
            <a:r>
              <a:rPr kumimoji="1" lang="en-US" altLang="zh-CN" dirty="0"/>
              <a:t>can be rendered efficiently by rasterization and can reconstruct a 3D scene in minutes. However, it commonly consume at least thousand of images for large scale scene reconstruction. This requirement of dense support images</a:t>
            </a:r>
          </a:p>
          <a:p>
            <a:r>
              <a:rPr kumimoji="1" lang="en-US" altLang="zh-CN" dirty="0"/>
              <a:t>views has hindered its practical usages. </a:t>
            </a:r>
          </a:p>
          <a:p>
            <a:r>
              <a:rPr kumimoji="1" lang="en-US" altLang="zh-CN" dirty="0"/>
              <a:t>As you can see from the right part, it usually takes hundreds to thousand images to derive  dense initial points, then optimize the gaussian primitives, finally to allow novel view rendering at real time.</a:t>
            </a:r>
            <a:endParaRPr kumimoji="1" lang="zh-CN" altLang="en-US" dirty="0"/>
          </a:p>
        </p:txBody>
      </p:sp>
      <p:sp>
        <p:nvSpPr>
          <p:cNvPr id="4" name="灯片编号占位符 3"/>
          <p:cNvSpPr>
            <a:spLocks noGrp="1"/>
          </p:cNvSpPr>
          <p:nvPr>
            <p:ph type="sldNum" sz="quarter" idx="5"/>
          </p:nvPr>
        </p:nvSpPr>
        <p:spPr/>
        <p:txBody>
          <a:bodyPr/>
          <a:lstStyle/>
          <a:p>
            <a:fld id="{FF2D3FBA-ADF9-104E-BC48-22C521B2C170}" type="slidenum">
              <a:rPr kumimoji="1" lang="zh-CN" altLang="en-US" smtClean="0"/>
              <a:t>2</a:t>
            </a:fld>
            <a:endParaRPr kumimoji="1" lang="zh-CN" altLang="en-US"/>
          </a:p>
        </p:txBody>
      </p:sp>
    </p:spTree>
    <p:extLst>
      <p:ext uri="{BB962C8B-B14F-4D97-AF65-F5344CB8AC3E}">
        <p14:creationId xmlns:p14="http://schemas.microsoft.com/office/powerpoint/2010/main" val="96066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0" i="0" dirty="0">
                <a:solidFill>
                  <a:srgbClr val="31333F"/>
                </a:solidFill>
                <a:effectLst/>
                <a:latin typeface="Source Sans Pro" panose="020B0503030403020204" pitchFamily="34" charset="0"/>
              </a:rPr>
              <a:t>First briefly describe 2D foundation models: like SAM, DINO and clip; then introduce our observation:</a:t>
            </a:r>
          </a:p>
          <a:p>
            <a:r>
              <a:rPr kumimoji="1" lang="en-US" altLang="zh-CN" b="0" i="0" dirty="0">
                <a:solidFill>
                  <a:srgbClr val="31333F"/>
                </a:solidFill>
                <a:effectLst/>
                <a:latin typeface="Source Sans Pro" panose="020B0503030403020204" pitchFamily="34" charset="0"/>
              </a:rPr>
              <a:t>We find that images observe the same locations in 3D space share similar features, which are extracted by off-the-shelf 2D vision foundation model.</a:t>
            </a:r>
          </a:p>
          <a:p>
            <a:endParaRPr kumimoji="1" lang="en-US" altLang="zh-CN" b="0" i="0" dirty="0">
              <a:solidFill>
                <a:srgbClr val="31333F"/>
              </a:solidFill>
              <a:effectLst/>
              <a:latin typeface="Source Sans Pro" panose="020B0503030403020204" pitchFamily="34" charset="0"/>
            </a:endParaRPr>
          </a:p>
          <a:p>
            <a:r>
              <a:rPr kumimoji="1" lang="en-US" altLang="zh-CN" b="0" i="0" dirty="0">
                <a:solidFill>
                  <a:srgbClr val="31333F"/>
                </a:solidFill>
                <a:effectLst/>
                <a:latin typeface="Source Sans Pro" panose="020B0503030403020204" pitchFamily="34" charset="0"/>
              </a:rPr>
              <a:t>Thus we make a hypothesis: if we can represent the scene by the Structured Features, which are fused from multi-view 2D features and stored in the sparse voxels, according</a:t>
            </a:r>
            <a:r>
              <a:rPr kumimoji="1" lang="zh-CN" altLang="en-US" b="0" i="0" dirty="0">
                <a:solidFill>
                  <a:srgbClr val="31333F"/>
                </a:solidFill>
                <a:effectLst/>
                <a:latin typeface="Source Sans Pro" panose="020B0503030403020204" pitchFamily="34" charset="0"/>
              </a:rPr>
              <a:t> </a:t>
            </a:r>
            <a:r>
              <a:rPr kumimoji="1" lang="en-US" altLang="zh-CN" b="0" i="0" dirty="0">
                <a:solidFill>
                  <a:srgbClr val="31333F"/>
                </a:solidFill>
                <a:effectLst/>
                <a:latin typeface="Source Sans Pro" panose="020B0503030403020204" pitchFamily="34" charset="0"/>
              </a:rPr>
              <a:t>to the </a:t>
            </a:r>
            <a:r>
              <a:rPr kumimoji="1" lang="en-US" altLang="zh-CN" b="0" i="0">
                <a:solidFill>
                  <a:srgbClr val="31333F"/>
                </a:solidFill>
                <a:effectLst/>
                <a:latin typeface="Source Sans Pro" panose="020B0503030403020204" pitchFamily="34" charset="0"/>
              </a:rPr>
              <a:t>projection correspondence. </a:t>
            </a:r>
            <a:endParaRPr kumimoji="1" lang="en-US" altLang="zh-CN" b="0" i="0" dirty="0">
              <a:solidFill>
                <a:srgbClr val="31333F"/>
              </a:solidFill>
              <a:effectLst/>
              <a:latin typeface="Source Sans Pro" panose="020B0503030403020204" pitchFamily="34" charset="0"/>
            </a:endParaRPr>
          </a:p>
        </p:txBody>
      </p:sp>
      <p:sp>
        <p:nvSpPr>
          <p:cNvPr id="4" name="灯片编号占位符 3"/>
          <p:cNvSpPr>
            <a:spLocks noGrp="1"/>
          </p:cNvSpPr>
          <p:nvPr>
            <p:ph type="sldNum" sz="quarter" idx="5"/>
          </p:nvPr>
        </p:nvSpPr>
        <p:spPr/>
        <p:txBody>
          <a:bodyPr/>
          <a:lstStyle/>
          <a:p>
            <a:fld id="{FF2D3FBA-ADF9-104E-BC48-22C521B2C170}" type="slidenum">
              <a:rPr kumimoji="1" lang="zh-CN" altLang="en-US" smtClean="0"/>
              <a:t>3</a:t>
            </a:fld>
            <a:endParaRPr kumimoji="1" lang="zh-CN" altLang="en-US"/>
          </a:p>
        </p:txBody>
      </p:sp>
    </p:spTree>
    <p:extLst>
      <p:ext uri="{BB962C8B-B14F-4D97-AF65-F5344CB8AC3E}">
        <p14:creationId xmlns:p14="http://schemas.microsoft.com/office/powerpoint/2010/main" val="708986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b="0" i="0" dirty="0">
                <a:solidFill>
                  <a:srgbClr val="31333F"/>
                </a:solidFill>
                <a:effectLst/>
                <a:latin typeface="Source Sans Pro" panose="020B0503030403020204" pitchFamily="34" charset="0"/>
              </a:rPr>
              <a:t>Then we make some hypothesis here:</a:t>
            </a:r>
          </a:p>
          <a:p>
            <a:r>
              <a:rPr kumimoji="1" lang="en-US" altLang="zh-CN" b="0" i="0" dirty="0">
                <a:solidFill>
                  <a:srgbClr val="31333F"/>
                </a:solidFill>
                <a:effectLst/>
                <a:latin typeface="Source Sans Pro" panose="020B0503030403020204" pitchFamily="34" charset="0"/>
              </a:rPr>
              <a:t>If this way can alleviate</a:t>
            </a:r>
            <a:r>
              <a:rPr kumimoji="1" lang="zh-CN" altLang="en-US" b="0" i="0" dirty="0">
                <a:solidFill>
                  <a:srgbClr val="31333F"/>
                </a:solidFill>
                <a:effectLst/>
                <a:latin typeface="Source Sans Pro" panose="020B0503030403020204" pitchFamily="34" charset="0"/>
              </a:rPr>
              <a:t> </a:t>
            </a:r>
            <a:r>
              <a:rPr kumimoji="1" lang="en-US" altLang="zh-CN" b="0" i="0" dirty="0">
                <a:solidFill>
                  <a:srgbClr val="31333F"/>
                </a:solidFill>
                <a:effectLst/>
                <a:latin typeface="Source Sans Pro" panose="020B0503030403020204" pitchFamily="34" charset="0"/>
              </a:rPr>
              <a:t>the dense view requirement and achieve comparable reconstruction and novel view rendering?</a:t>
            </a:r>
            <a:endParaRPr kumimoji="1" lang="en" altLang="zh-CN" b="0" i="0" dirty="0">
              <a:solidFill>
                <a:srgbClr val="31333F"/>
              </a:solidFill>
              <a:effectLst/>
              <a:latin typeface="Source Sans Pro" panose="020B0503030403020204" pitchFamily="34" charset="0"/>
            </a:endParaRPr>
          </a:p>
          <a:p>
            <a:r>
              <a:rPr lang="en" altLang="zh-CN" b="0" i="0" dirty="0">
                <a:solidFill>
                  <a:srgbClr val="31333F"/>
                </a:solidFill>
                <a:effectLst/>
                <a:latin typeface="Source Sans Pro" panose="020B0503030403020204" pitchFamily="34" charset="0"/>
              </a:rPr>
              <a:t>If </a:t>
            </a:r>
            <a:r>
              <a:rPr kumimoji="1" lang="en-US" altLang="zh-CN" b="0" i="0" dirty="0">
                <a:solidFill>
                  <a:srgbClr val="31333F"/>
                </a:solidFill>
                <a:effectLst/>
                <a:latin typeface="Source Sans Pro" panose="020B0503030403020204" pitchFamily="34" charset="0"/>
              </a:rPr>
              <a:t>This representation can generalize to common scenes? Thus we can use neural network to learn the structured scene distribution among given dataset, we can zero-shot to arbitrary</a:t>
            </a:r>
            <a:r>
              <a:rPr kumimoji="1" lang="zh-CN" altLang="en-US" b="0" i="0" dirty="0">
                <a:solidFill>
                  <a:srgbClr val="31333F"/>
                </a:solidFill>
                <a:effectLst/>
                <a:latin typeface="Source Sans Pro" panose="020B0503030403020204" pitchFamily="34" charset="0"/>
              </a:rPr>
              <a:t> </a:t>
            </a:r>
            <a:r>
              <a:rPr kumimoji="1" lang="en-US" altLang="zh-CN" dirty="0">
                <a:solidFill>
                  <a:srgbClr val="31333F"/>
                </a:solidFill>
                <a:latin typeface="Source Sans Pro" panose="020B0503030403020204" pitchFamily="34" charset="0"/>
              </a:rPr>
              <a:t>in-the-wild scenes without per-scene-optimization;</a:t>
            </a:r>
            <a:endParaRPr lang="en" altLang="zh-CN" b="0" i="0" dirty="0">
              <a:solidFill>
                <a:srgbClr val="31333F"/>
              </a:solidFill>
              <a:effectLst/>
              <a:latin typeface="Source Sans Pro" panose="020B0503030403020204" pitchFamily="34" charset="0"/>
            </a:endParaRPr>
          </a:p>
        </p:txBody>
      </p:sp>
      <p:sp>
        <p:nvSpPr>
          <p:cNvPr id="4" name="灯片编号占位符 3"/>
          <p:cNvSpPr>
            <a:spLocks noGrp="1"/>
          </p:cNvSpPr>
          <p:nvPr>
            <p:ph type="sldNum" sz="quarter" idx="5"/>
          </p:nvPr>
        </p:nvSpPr>
        <p:spPr/>
        <p:txBody>
          <a:bodyPr/>
          <a:lstStyle/>
          <a:p>
            <a:fld id="{FF2D3FBA-ADF9-104E-BC48-22C521B2C170}" type="slidenum">
              <a:rPr kumimoji="1" lang="zh-CN" altLang="en-US" smtClean="0"/>
              <a:t>4</a:t>
            </a:fld>
            <a:endParaRPr kumimoji="1" lang="zh-CN" altLang="en-US"/>
          </a:p>
        </p:txBody>
      </p:sp>
    </p:spTree>
    <p:extLst>
      <p:ext uri="{BB962C8B-B14F-4D97-AF65-F5344CB8AC3E}">
        <p14:creationId xmlns:p14="http://schemas.microsoft.com/office/powerpoint/2010/main" val="1098117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b="0" i="0" dirty="0">
                <a:solidFill>
                  <a:srgbClr val="31333F"/>
                </a:solidFill>
                <a:effectLst/>
                <a:latin typeface="Source Sans Pro" panose="020B0503030403020204" pitchFamily="34" charset="0"/>
              </a:rPr>
              <a:t>Here we describe the framework of our method, to implement our proposal. </a:t>
            </a:r>
          </a:p>
          <a:p>
            <a:r>
              <a:rPr lang="en" altLang="zh-CN" b="0" i="0" dirty="0">
                <a:solidFill>
                  <a:srgbClr val="31333F"/>
                </a:solidFill>
                <a:effectLst/>
                <a:latin typeface="Source Sans Pro" panose="020B0503030403020204" pitchFamily="34" charset="0"/>
              </a:rPr>
              <a:t>In the first step, we will prepare each scene of our data into the format of Structured Features.</a:t>
            </a:r>
          </a:p>
          <a:p>
            <a:r>
              <a:rPr lang="en" altLang="zh-CN" b="0" i="0" dirty="0">
                <a:solidFill>
                  <a:srgbClr val="31333F"/>
                </a:solidFill>
                <a:effectLst/>
                <a:latin typeface="Source Sans Pro" panose="020B0503030403020204" pitchFamily="34" charset="0"/>
              </a:rPr>
              <a:t>Next, we fed it into an encoder network, the output of encoder is named Structured Latent, which is a normal distribution of all input data. </a:t>
            </a:r>
          </a:p>
          <a:p>
            <a:r>
              <a:rPr lang="en" altLang="zh-CN" b="0" i="0" dirty="0">
                <a:solidFill>
                  <a:srgbClr val="31333F"/>
                </a:solidFill>
                <a:effectLst/>
                <a:latin typeface="Source Sans Pro" panose="020B0503030403020204" pitchFamily="34" charset="0"/>
              </a:rPr>
              <a:t>Finally, we put the Structured Latent into a decoder network and convert it into a set of 3D Gaussian primitives, which will enable interactive novel-view rendering.</a:t>
            </a:r>
          </a:p>
          <a:p>
            <a:endParaRPr lang="en" altLang="zh-CN" b="0" i="0" dirty="0">
              <a:solidFill>
                <a:srgbClr val="31333F"/>
              </a:solidFill>
              <a:effectLst/>
              <a:latin typeface="Source Sans Pro" panose="020B0503030403020204" pitchFamily="34" charset="0"/>
            </a:endParaRPr>
          </a:p>
          <a:p>
            <a:r>
              <a:rPr lang="en" altLang="zh-CN" b="0" i="0" dirty="0">
                <a:solidFill>
                  <a:srgbClr val="31333F"/>
                </a:solidFill>
                <a:effectLst/>
                <a:latin typeface="Source Sans Pro" panose="020B0503030403020204" pitchFamily="34" charset="0"/>
              </a:rPr>
              <a:t>The whole framework will enable in-the-wild images-to-3Dgaussians without per-scene optimization, this will broaden more practical usages.</a:t>
            </a:r>
          </a:p>
        </p:txBody>
      </p:sp>
      <p:sp>
        <p:nvSpPr>
          <p:cNvPr id="4" name="灯片编号占位符 3"/>
          <p:cNvSpPr>
            <a:spLocks noGrp="1"/>
          </p:cNvSpPr>
          <p:nvPr>
            <p:ph type="sldNum" sz="quarter" idx="5"/>
          </p:nvPr>
        </p:nvSpPr>
        <p:spPr/>
        <p:txBody>
          <a:bodyPr/>
          <a:lstStyle/>
          <a:p>
            <a:fld id="{FF2D3FBA-ADF9-104E-BC48-22C521B2C170}" type="slidenum">
              <a:rPr kumimoji="1" lang="zh-CN" altLang="en-US" smtClean="0"/>
              <a:t>5</a:t>
            </a:fld>
            <a:endParaRPr kumimoji="1" lang="zh-CN" altLang="en-US"/>
          </a:p>
        </p:txBody>
      </p:sp>
    </p:spTree>
    <p:extLst>
      <p:ext uri="{BB962C8B-B14F-4D97-AF65-F5344CB8AC3E}">
        <p14:creationId xmlns:p14="http://schemas.microsoft.com/office/powerpoint/2010/main" val="2524965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53745AF-75CD-4BE9-B825-2C9987AC0BFC}" type="datetimeFigureOut">
              <a:rPr lang="zh-CN" altLang="en-US" smtClean="0"/>
              <a:t>2025/9/22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24BCF1-B55D-4A11-85E7-05C846CBA38A}" type="slidenum">
              <a:rPr lang="zh-CN" altLang="en-US" smtClean="0"/>
              <a:t>‹#›</a:t>
            </a:fld>
            <a:endParaRPr lang="zh-CN" altLang="en-US"/>
          </a:p>
        </p:txBody>
      </p:sp>
    </p:spTree>
    <p:extLst>
      <p:ext uri="{BB962C8B-B14F-4D97-AF65-F5344CB8AC3E}">
        <p14:creationId xmlns:p14="http://schemas.microsoft.com/office/powerpoint/2010/main" val="3455010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3745AF-75CD-4BE9-B825-2C9987AC0BFC}" type="datetimeFigureOut">
              <a:rPr lang="zh-CN" altLang="en-US" smtClean="0"/>
              <a:t>2025/9/22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24BCF1-B55D-4A11-85E7-05C846CBA38A}" type="slidenum">
              <a:rPr lang="zh-CN" altLang="en-US" smtClean="0"/>
              <a:t>‹#›</a:t>
            </a:fld>
            <a:endParaRPr lang="zh-CN" altLang="en-US"/>
          </a:p>
        </p:txBody>
      </p:sp>
    </p:spTree>
    <p:extLst>
      <p:ext uri="{BB962C8B-B14F-4D97-AF65-F5344CB8AC3E}">
        <p14:creationId xmlns:p14="http://schemas.microsoft.com/office/powerpoint/2010/main" val="3482074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53745AF-75CD-4BE9-B825-2C9987AC0BFC}" type="datetimeFigureOut">
              <a:rPr lang="zh-CN" altLang="en-US" smtClean="0"/>
              <a:t>2025/9/22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24BCF1-B55D-4A11-85E7-05C846CBA38A}" type="slidenum">
              <a:rPr lang="zh-CN" altLang="en-US" smtClean="0"/>
              <a:t>‹#›</a:t>
            </a:fld>
            <a:endParaRPr lang="zh-CN" altLang="en-US"/>
          </a:p>
        </p:txBody>
      </p:sp>
    </p:spTree>
    <p:extLst>
      <p:ext uri="{BB962C8B-B14F-4D97-AF65-F5344CB8AC3E}">
        <p14:creationId xmlns:p14="http://schemas.microsoft.com/office/powerpoint/2010/main" val="1429742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53745AF-75CD-4BE9-B825-2C9987AC0BFC}" type="datetimeFigureOut">
              <a:rPr lang="zh-CN" altLang="en-US" smtClean="0"/>
              <a:t>2025/9/22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24BCF1-B55D-4A11-85E7-05C846CBA38A}" type="slidenum">
              <a:rPr lang="zh-CN" altLang="en-US" smtClean="0"/>
              <a:t>‹#›</a:t>
            </a:fld>
            <a:endParaRPr lang="zh-CN" altLang="en-US"/>
          </a:p>
        </p:txBody>
      </p:sp>
    </p:spTree>
    <p:extLst>
      <p:ext uri="{BB962C8B-B14F-4D97-AF65-F5344CB8AC3E}">
        <p14:creationId xmlns:p14="http://schemas.microsoft.com/office/powerpoint/2010/main" val="3553478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53745AF-75CD-4BE9-B825-2C9987AC0BFC}" type="datetimeFigureOut">
              <a:rPr lang="zh-CN" altLang="en-US" smtClean="0"/>
              <a:t>2025/9/22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24BCF1-B55D-4A11-85E7-05C846CBA38A}" type="slidenum">
              <a:rPr lang="zh-CN" altLang="en-US" smtClean="0"/>
              <a:t>‹#›</a:t>
            </a:fld>
            <a:endParaRPr lang="zh-CN" altLang="en-US"/>
          </a:p>
        </p:txBody>
      </p:sp>
    </p:spTree>
    <p:extLst>
      <p:ext uri="{BB962C8B-B14F-4D97-AF65-F5344CB8AC3E}">
        <p14:creationId xmlns:p14="http://schemas.microsoft.com/office/powerpoint/2010/main" val="8626080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53745AF-75CD-4BE9-B825-2C9987AC0BFC}" type="datetimeFigureOut">
              <a:rPr lang="zh-CN" altLang="en-US" smtClean="0"/>
              <a:t>2025/9/22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24BCF1-B55D-4A11-85E7-05C846CBA38A}" type="slidenum">
              <a:rPr lang="zh-CN" altLang="en-US" smtClean="0"/>
              <a:t>‹#›</a:t>
            </a:fld>
            <a:endParaRPr lang="zh-CN" altLang="en-US"/>
          </a:p>
        </p:txBody>
      </p:sp>
    </p:spTree>
    <p:extLst>
      <p:ext uri="{BB962C8B-B14F-4D97-AF65-F5344CB8AC3E}">
        <p14:creationId xmlns:p14="http://schemas.microsoft.com/office/powerpoint/2010/main" val="3663449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3745AF-75CD-4BE9-B825-2C9987AC0BFC}" type="datetimeFigureOut">
              <a:rPr lang="zh-CN" altLang="en-US" smtClean="0"/>
              <a:t>2025/9/22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E24BCF1-B55D-4A11-85E7-05C846CBA38A}" type="slidenum">
              <a:rPr lang="zh-CN" altLang="en-US" smtClean="0"/>
              <a:t>‹#›</a:t>
            </a:fld>
            <a:endParaRPr lang="zh-CN" altLang="en-US"/>
          </a:p>
        </p:txBody>
      </p:sp>
    </p:spTree>
    <p:extLst>
      <p:ext uri="{BB962C8B-B14F-4D97-AF65-F5344CB8AC3E}">
        <p14:creationId xmlns:p14="http://schemas.microsoft.com/office/powerpoint/2010/main" val="2259351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53745AF-75CD-4BE9-B825-2C9987AC0BFC}" type="datetimeFigureOut">
              <a:rPr lang="zh-CN" altLang="en-US" smtClean="0"/>
              <a:t>2025/9/22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24BCF1-B55D-4A11-85E7-05C846CBA38A}" type="slidenum">
              <a:rPr lang="zh-CN" altLang="en-US" smtClean="0"/>
              <a:t>‹#›</a:t>
            </a:fld>
            <a:endParaRPr lang="zh-CN" altLang="en-US"/>
          </a:p>
        </p:txBody>
      </p:sp>
    </p:spTree>
    <p:extLst>
      <p:ext uri="{BB962C8B-B14F-4D97-AF65-F5344CB8AC3E}">
        <p14:creationId xmlns:p14="http://schemas.microsoft.com/office/powerpoint/2010/main" val="227070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53745AF-75CD-4BE9-B825-2C9987AC0BFC}" type="datetimeFigureOut">
              <a:rPr lang="zh-CN" altLang="en-US" smtClean="0"/>
              <a:t>2025/9/22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24BCF1-B55D-4A11-85E7-05C846CBA38A}" type="slidenum">
              <a:rPr lang="zh-CN" altLang="en-US" smtClean="0"/>
              <a:t>‹#›</a:t>
            </a:fld>
            <a:endParaRPr lang="zh-CN" altLang="en-US"/>
          </a:p>
        </p:txBody>
      </p:sp>
    </p:spTree>
    <p:extLst>
      <p:ext uri="{BB962C8B-B14F-4D97-AF65-F5344CB8AC3E}">
        <p14:creationId xmlns:p14="http://schemas.microsoft.com/office/powerpoint/2010/main" val="40838318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3745AF-75CD-4BE9-B825-2C9987AC0BFC}" type="datetimeFigureOut">
              <a:rPr lang="zh-CN" altLang="en-US" smtClean="0"/>
              <a:t>2025/9/22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24BCF1-B55D-4A11-85E7-05C846CBA38A}" type="slidenum">
              <a:rPr lang="zh-CN" altLang="en-US" smtClean="0"/>
              <a:t>‹#›</a:t>
            </a:fld>
            <a:endParaRPr lang="zh-CN" altLang="en-US"/>
          </a:p>
        </p:txBody>
      </p:sp>
    </p:spTree>
    <p:extLst>
      <p:ext uri="{BB962C8B-B14F-4D97-AF65-F5344CB8AC3E}">
        <p14:creationId xmlns:p14="http://schemas.microsoft.com/office/powerpoint/2010/main" val="1941930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3745AF-75CD-4BE9-B825-2C9987AC0BFC}" type="datetimeFigureOut">
              <a:rPr lang="zh-CN" altLang="en-US" smtClean="0"/>
              <a:t>2025/9/22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24BCF1-B55D-4A11-85E7-05C846CBA38A}" type="slidenum">
              <a:rPr lang="zh-CN" altLang="en-US" smtClean="0"/>
              <a:t>‹#›</a:t>
            </a:fld>
            <a:endParaRPr lang="zh-CN" altLang="en-US"/>
          </a:p>
        </p:txBody>
      </p:sp>
    </p:spTree>
    <p:extLst>
      <p:ext uri="{BB962C8B-B14F-4D97-AF65-F5344CB8AC3E}">
        <p14:creationId xmlns:p14="http://schemas.microsoft.com/office/powerpoint/2010/main" val="384307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9/22/25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3745AF-75CD-4BE9-B825-2C9987AC0BFC}" type="datetimeFigureOut">
              <a:rPr lang="zh-CN" altLang="en-US" smtClean="0"/>
              <a:t>2025/9/22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4BCF1-B55D-4A11-85E7-05C846CBA38A}" type="slidenum">
              <a:rPr lang="zh-CN" altLang="en-US" smtClean="0"/>
              <a:t>‹#›</a:t>
            </a:fld>
            <a:endParaRPr lang="zh-CN" altLang="en-US"/>
          </a:p>
        </p:txBody>
      </p:sp>
    </p:spTree>
    <p:extLst>
      <p:ext uri="{BB962C8B-B14F-4D97-AF65-F5344CB8AC3E}">
        <p14:creationId xmlns:p14="http://schemas.microsoft.com/office/powerpoint/2010/main" val="4142088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5.jpg"/><Relationship Id="rId13" Type="http://schemas.openxmlformats.org/officeDocument/2006/relationships/image" Target="../media/image9.png"/><Relationship Id="rId3" Type="http://schemas.openxmlformats.org/officeDocument/2006/relationships/image" Target="../media/image12.png"/><Relationship Id="rId7" Type="http://schemas.openxmlformats.org/officeDocument/2006/relationships/image" Target="../media/image14.jp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2.png"/><Relationship Id="rId10"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16.jpg"/><Relationship Id="rId1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12.xml"/><Relationship Id="rId7" Type="http://schemas.openxmlformats.org/officeDocument/2006/relationships/image" Target="../media/image1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png"/><Relationship Id="rId11" Type="http://schemas.openxmlformats.org/officeDocument/2006/relationships/image" Target="../media/image23.png"/><Relationship Id="rId5" Type="http://schemas.openxmlformats.org/officeDocument/2006/relationships/image" Target="../media/image1.png"/><Relationship Id="rId10" Type="http://schemas.openxmlformats.org/officeDocument/2006/relationships/image" Target="../media/image22.png"/><Relationship Id="rId4" Type="http://schemas.openxmlformats.org/officeDocument/2006/relationships/notesSlide" Target="../notesSlides/notesSlide5.xm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4392975"/>
            <a:ext cx="9144000" cy="1655762"/>
          </a:xfrm>
        </p:spPr>
        <p:txBody>
          <a:bodyPr vert="horz" lIns="91440" tIns="45720" rIns="91440" bIns="45720" rtlCol="0" anchor="t">
            <a:normAutofit/>
          </a:bodyPr>
          <a:lstStyle/>
          <a:p>
            <a:endParaRPr lang="en-US" altLang="zh-CN" dirty="0"/>
          </a:p>
          <a:p>
            <a:r>
              <a:rPr lang="en-US" altLang="zh-CN" dirty="0">
                <a:ea typeface="等线"/>
              </a:rPr>
              <a:t>FANG </a:t>
            </a:r>
            <a:r>
              <a:rPr lang="en-US" altLang="zh-CN" dirty="0" err="1">
                <a:ea typeface="等线"/>
              </a:rPr>
              <a:t>Chuan</a:t>
            </a:r>
            <a:r>
              <a:rPr lang="en-US" altLang="zh-CN" dirty="0">
                <a:ea typeface="等线"/>
              </a:rPr>
              <a:t> , TSUI </a:t>
            </a:r>
            <a:r>
              <a:rPr lang="en-US" altLang="zh-CN" dirty="0" err="1">
                <a:ea typeface="等线"/>
              </a:rPr>
              <a:t>Hok</a:t>
            </a:r>
            <a:r>
              <a:rPr lang="en-US" altLang="zh-CN" dirty="0">
                <a:ea typeface="等线"/>
              </a:rPr>
              <a:t> Wai</a:t>
            </a:r>
          </a:p>
          <a:p>
            <a:r>
              <a:rPr lang="en-US" altLang="zh-CN" dirty="0">
                <a:ea typeface="等线"/>
              </a:rPr>
              <a:t>Group 3</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81" y="116413"/>
            <a:ext cx="3725601" cy="468392"/>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6359" y="181411"/>
            <a:ext cx="2568783" cy="661551"/>
          </a:xfrm>
          <a:prstGeom prst="rect">
            <a:avLst/>
          </a:prstGeom>
        </p:spPr>
      </p:pic>
      <p:sp>
        <p:nvSpPr>
          <p:cNvPr id="8" name="TextBox 3">
            <a:extLst>
              <a:ext uri="{FF2B5EF4-FFF2-40B4-BE49-F238E27FC236}">
                <a16:creationId xmlns:a16="http://schemas.microsoft.com/office/drawing/2014/main" id="{ABECD21A-0AA8-455B-5472-1A9CBE764855}"/>
              </a:ext>
            </a:extLst>
          </p:cNvPr>
          <p:cNvSpPr txBox="1"/>
          <p:nvPr/>
        </p:nvSpPr>
        <p:spPr>
          <a:xfrm>
            <a:off x="0" y="1605759"/>
            <a:ext cx="12192000" cy="1508105"/>
          </a:xfrm>
          <a:prstGeom prst="rect">
            <a:avLst/>
          </a:prstGeom>
          <a:noFill/>
        </p:spPr>
        <p:txBody>
          <a:bodyPr wrap="square" rtlCol="0">
            <a:spAutoFit/>
          </a:bodyPr>
          <a:lstStyle/>
          <a:p>
            <a:pPr algn="ctr"/>
            <a:r>
              <a:rPr lang="en" altLang="zh-CN" sz="3600" b="1" dirty="0">
                <a:latin typeface="Helvetica" pitchFamily="2" charset="0"/>
              </a:rPr>
              <a:t>Project Topic: </a:t>
            </a:r>
          </a:p>
          <a:p>
            <a:pPr algn="ctr"/>
            <a:r>
              <a:rPr lang="en" altLang="zh-CN" sz="3600" b="1" dirty="0">
                <a:latin typeface="Helvetica" pitchFamily="2" charset="0"/>
              </a:rPr>
              <a:t>Gaussian Splatting based on Structured Latent </a:t>
            </a:r>
            <a:endParaRPr lang="en-US" altLang="zh-CN" sz="3600" b="1" dirty="0">
              <a:latin typeface="Helvetica" pitchFamily="2" charset="0"/>
            </a:endParaRPr>
          </a:p>
          <a:p>
            <a:pPr algn="ctr"/>
            <a:endParaRPr lang="en-US" sz="2000" dirty="0">
              <a:latin typeface="Helvetica" pitchFamily="2" charset="0"/>
            </a:endParaRPr>
          </a:p>
        </p:txBody>
      </p:sp>
    </p:spTree>
    <p:extLst>
      <p:ext uri="{BB962C8B-B14F-4D97-AF65-F5344CB8AC3E}">
        <p14:creationId xmlns:p14="http://schemas.microsoft.com/office/powerpoint/2010/main" val="381653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81" y="116413"/>
            <a:ext cx="3725601" cy="468392"/>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6359" y="181411"/>
            <a:ext cx="2568783" cy="661551"/>
          </a:xfrm>
          <a:prstGeom prst="rect">
            <a:avLst/>
          </a:prstGeom>
        </p:spPr>
      </p:pic>
      <p:sp>
        <p:nvSpPr>
          <p:cNvPr id="3" name="文本框 2">
            <a:extLst>
              <a:ext uri="{FF2B5EF4-FFF2-40B4-BE49-F238E27FC236}">
                <a16:creationId xmlns:a16="http://schemas.microsoft.com/office/drawing/2014/main" id="{24C9464D-9D86-6FB6-58F5-BC09B62A724E}"/>
              </a:ext>
            </a:extLst>
          </p:cNvPr>
          <p:cNvSpPr txBox="1"/>
          <p:nvPr/>
        </p:nvSpPr>
        <p:spPr>
          <a:xfrm>
            <a:off x="57125" y="842962"/>
            <a:ext cx="8784038" cy="461665"/>
          </a:xfrm>
          <a:prstGeom prst="rect">
            <a:avLst/>
          </a:prstGeom>
          <a:noFill/>
        </p:spPr>
        <p:txBody>
          <a:bodyPr wrap="square" rtlCol="0">
            <a:spAutoFit/>
          </a:bodyPr>
          <a:lstStyle/>
          <a:p>
            <a:r>
              <a:rPr lang="en-US" altLang="zh-CN" sz="2400" b="1" spc="-1" dirty="0">
                <a:solidFill>
                  <a:srgbClr val="000000"/>
                </a:solidFill>
                <a:ea typeface="PMingLiU"/>
              </a:rPr>
              <a:t>Motivation</a:t>
            </a:r>
            <a:endParaRPr kumimoji="1" lang="zh-CN" altLang="en-US" sz="2400" b="1" dirty="0"/>
          </a:p>
        </p:txBody>
      </p:sp>
      <p:sp>
        <p:nvSpPr>
          <p:cNvPr id="42" name="文本框 41">
            <a:extLst>
              <a:ext uri="{FF2B5EF4-FFF2-40B4-BE49-F238E27FC236}">
                <a16:creationId xmlns:a16="http://schemas.microsoft.com/office/drawing/2014/main" id="{8619D752-4F6F-76EA-EFBB-929AA218B003}"/>
              </a:ext>
            </a:extLst>
          </p:cNvPr>
          <p:cNvSpPr txBox="1"/>
          <p:nvPr/>
        </p:nvSpPr>
        <p:spPr>
          <a:xfrm>
            <a:off x="-20072" y="1613722"/>
            <a:ext cx="2231294" cy="307777"/>
          </a:xfrm>
          <a:prstGeom prst="rect">
            <a:avLst/>
          </a:prstGeom>
          <a:noFill/>
        </p:spPr>
        <p:txBody>
          <a:bodyPr wrap="square" rtlCol="0">
            <a:spAutoFit/>
          </a:bodyPr>
          <a:lstStyle/>
          <a:p>
            <a:pPr marL="285750" indent="-285750">
              <a:buFont typeface="Wingdings" pitchFamily="2" charset="2"/>
              <a:buChar char="l"/>
            </a:pPr>
            <a:r>
              <a:rPr kumimoji="1" lang="en-US" altLang="zh-CN" sz="1400" b="1" dirty="0"/>
              <a:t>3D Gaussian Splatting:</a:t>
            </a:r>
            <a:endParaRPr kumimoji="1" lang="zh-CN" altLang="en-US" sz="1400" b="1" dirty="0"/>
          </a:p>
        </p:txBody>
      </p:sp>
      <p:sp>
        <p:nvSpPr>
          <p:cNvPr id="62" name="文本框 61">
            <a:extLst>
              <a:ext uri="{FF2B5EF4-FFF2-40B4-BE49-F238E27FC236}">
                <a16:creationId xmlns:a16="http://schemas.microsoft.com/office/drawing/2014/main" id="{53AF213B-0FB3-71E1-AB36-7D1664F148BA}"/>
              </a:ext>
            </a:extLst>
          </p:cNvPr>
          <p:cNvSpPr txBox="1"/>
          <p:nvPr/>
        </p:nvSpPr>
        <p:spPr>
          <a:xfrm>
            <a:off x="7202720" y="1626937"/>
            <a:ext cx="4989280" cy="307777"/>
          </a:xfrm>
          <a:prstGeom prst="rect">
            <a:avLst/>
          </a:prstGeom>
          <a:noFill/>
        </p:spPr>
        <p:txBody>
          <a:bodyPr wrap="square" rtlCol="0">
            <a:spAutoFit/>
          </a:bodyPr>
          <a:lstStyle/>
          <a:p>
            <a:pPr marL="285750" indent="-285750">
              <a:buFont typeface="Wingdings" pitchFamily="2" charset="2"/>
              <a:buChar char="l"/>
            </a:pPr>
            <a:r>
              <a:rPr kumimoji="1" lang="en-US" altLang="zh-CN" sz="1400" b="1" dirty="0"/>
              <a:t>Dense view optimization and reconstruction:</a:t>
            </a:r>
            <a:endParaRPr kumimoji="1" lang="zh-CN" altLang="en-US" sz="1400" b="1" dirty="0"/>
          </a:p>
        </p:txBody>
      </p:sp>
      <p:sp>
        <p:nvSpPr>
          <p:cNvPr id="23" name="文本框 22">
            <a:extLst>
              <a:ext uri="{FF2B5EF4-FFF2-40B4-BE49-F238E27FC236}">
                <a16:creationId xmlns:a16="http://schemas.microsoft.com/office/drawing/2014/main" id="{A8058476-16D6-993B-BADF-B65821784A59}"/>
              </a:ext>
            </a:extLst>
          </p:cNvPr>
          <p:cNvSpPr txBox="1"/>
          <p:nvPr/>
        </p:nvSpPr>
        <p:spPr>
          <a:xfrm>
            <a:off x="9577974" y="6156785"/>
            <a:ext cx="2242889" cy="307777"/>
          </a:xfrm>
          <a:prstGeom prst="rect">
            <a:avLst/>
          </a:prstGeom>
          <a:noFill/>
        </p:spPr>
        <p:txBody>
          <a:bodyPr wrap="square" rtlCol="0">
            <a:spAutoFit/>
          </a:bodyPr>
          <a:lstStyle/>
          <a:p>
            <a:pPr algn="ctr"/>
            <a:r>
              <a:rPr kumimoji="1" lang="en-US" altLang="zh-CN" sz="1400" b="1" dirty="0"/>
              <a:t>Real-time rendering</a:t>
            </a:r>
            <a:endParaRPr kumimoji="1" lang="zh-CN" altLang="en-US" sz="1400" b="1" dirty="0"/>
          </a:p>
        </p:txBody>
      </p:sp>
      <p:pic>
        <p:nvPicPr>
          <p:cNvPr id="33" name="图片 32">
            <a:extLst>
              <a:ext uri="{FF2B5EF4-FFF2-40B4-BE49-F238E27FC236}">
                <a16:creationId xmlns:a16="http://schemas.microsoft.com/office/drawing/2014/main" id="{22CB488F-ED14-AA59-0836-B413606504F5}"/>
              </a:ext>
            </a:extLst>
          </p:cNvPr>
          <p:cNvPicPr>
            <a:picLocks noChangeAspect="1"/>
          </p:cNvPicPr>
          <p:nvPr/>
        </p:nvPicPr>
        <p:blipFill>
          <a:blip r:embed="rId5"/>
          <a:stretch>
            <a:fillRect/>
          </a:stretch>
        </p:blipFill>
        <p:spPr>
          <a:xfrm>
            <a:off x="69692" y="2322278"/>
            <a:ext cx="6616116" cy="1292133"/>
          </a:xfrm>
          <a:prstGeom prst="rect">
            <a:avLst/>
          </a:prstGeom>
        </p:spPr>
      </p:pic>
      <p:sp>
        <p:nvSpPr>
          <p:cNvPr id="9" name="文本框 8">
            <a:extLst>
              <a:ext uri="{FF2B5EF4-FFF2-40B4-BE49-F238E27FC236}">
                <a16:creationId xmlns:a16="http://schemas.microsoft.com/office/drawing/2014/main" id="{F96F5D0A-7608-6CC9-881D-A974E70A4879}"/>
              </a:ext>
            </a:extLst>
          </p:cNvPr>
          <p:cNvSpPr txBox="1"/>
          <p:nvPr/>
        </p:nvSpPr>
        <p:spPr>
          <a:xfrm>
            <a:off x="0" y="6562846"/>
            <a:ext cx="12192000" cy="276999"/>
          </a:xfrm>
          <a:prstGeom prst="rect">
            <a:avLst/>
          </a:prstGeom>
          <a:noFill/>
        </p:spPr>
        <p:txBody>
          <a:bodyPr wrap="square" rtlCol="0">
            <a:spAutoFit/>
          </a:bodyPr>
          <a:lstStyle/>
          <a:p>
            <a:r>
              <a:rPr lang="en" altLang="zh-CN" sz="1200" b="0" i="0" dirty="0" err="1">
                <a:solidFill>
                  <a:srgbClr val="222222"/>
                </a:solidFill>
                <a:effectLst/>
                <a:latin typeface="Arial" panose="020B0604020202020204" pitchFamily="34" charset="0"/>
              </a:rPr>
              <a:t>Kerbl</a:t>
            </a:r>
            <a:r>
              <a:rPr lang="en" altLang="zh-CN" sz="1200" b="0" i="0" dirty="0">
                <a:solidFill>
                  <a:srgbClr val="222222"/>
                </a:solidFill>
                <a:effectLst/>
                <a:latin typeface="Arial" panose="020B0604020202020204" pitchFamily="34" charset="0"/>
              </a:rPr>
              <a:t> B, </a:t>
            </a:r>
            <a:r>
              <a:rPr lang="en" altLang="zh-CN" sz="1200" b="0" i="0" dirty="0" err="1">
                <a:solidFill>
                  <a:srgbClr val="222222"/>
                </a:solidFill>
                <a:effectLst/>
                <a:latin typeface="Arial" panose="020B0604020202020204" pitchFamily="34" charset="0"/>
              </a:rPr>
              <a:t>Kopanas</a:t>
            </a:r>
            <a:r>
              <a:rPr lang="en" altLang="zh-CN" sz="1200" b="0" i="0" dirty="0">
                <a:solidFill>
                  <a:srgbClr val="222222"/>
                </a:solidFill>
                <a:effectLst/>
                <a:latin typeface="Arial" panose="020B0604020202020204" pitchFamily="34" charset="0"/>
              </a:rPr>
              <a:t> G, </a:t>
            </a:r>
            <a:r>
              <a:rPr lang="en" altLang="zh-CN" sz="1200" b="0" i="0" dirty="0" err="1">
                <a:solidFill>
                  <a:srgbClr val="222222"/>
                </a:solidFill>
                <a:effectLst/>
                <a:latin typeface="Arial" panose="020B0604020202020204" pitchFamily="34" charset="0"/>
              </a:rPr>
              <a:t>Leimkühler</a:t>
            </a:r>
            <a:r>
              <a:rPr lang="en" altLang="zh-CN" sz="1200" b="0" i="0" dirty="0">
                <a:solidFill>
                  <a:srgbClr val="222222"/>
                </a:solidFill>
                <a:effectLst/>
                <a:latin typeface="Arial" panose="020B0604020202020204" pitchFamily="34" charset="0"/>
              </a:rPr>
              <a:t> T, et al. 3D Gaussian splatting for real-time radiance field rendering[J]. ACM Trans. Graph., 2023, 42(4): 139:1-139:14.</a:t>
            </a:r>
            <a:endParaRPr kumimoji="1" lang="zh-CN" altLang="en-US" sz="1200" dirty="0"/>
          </a:p>
        </p:txBody>
      </p:sp>
      <p:grpSp>
        <p:nvGrpSpPr>
          <p:cNvPr id="46" name="组合 45">
            <a:extLst>
              <a:ext uri="{FF2B5EF4-FFF2-40B4-BE49-F238E27FC236}">
                <a16:creationId xmlns:a16="http://schemas.microsoft.com/office/drawing/2014/main" id="{FC0B3F6D-5A15-1122-D1CE-0D617940C9FA}"/>
              </a:ext>
            </a:extLst>
          </p:cNvPr>
          <p:cNvGrpSpPr/>
          <p:nvPr/>
        </p:nvGrpSpPr>
        <p:grpSpPr>
          <a:xfrm>
            <a:off x="8287105" y="2983041"/>
            <a:ext cx="2242889" cy="1218327"/>
            <a:chOff x="8351247" y="2983041"/>
            <a:chExt cx="2242889" cy="1218327"/>
          </a:xfrm>
        </p:grpSpPr>
        <p:pic>
          <p:nvPicPr>
            <p:cNvPr id="26" name="图片 25">
              <a:extLst>
                <a:ext uri="{FF2B5EF4-FFF2-40B4-BE49-F238E27FC236}">
                  <a16:creationId xmlns:a16="http://schemas.microsoft.com/office/drawing/2014/main" id="{C4CB6D86-DE09-2988-8803-35B996BB9138}"/>
                </a:ext>
              </a:extLst>
            </p:cNvPr>
            <p:cNvPicPr>
              <a:picLocks noChangeAspect="1"/>
            </p:cNvPicPr>
            <p:nvPr/>
          </p:nvPicPr>
          <p:blipFill>
            <a:blip r:embed="rId6"/>
            <a:stretch>
              <a:fillRect/>
            </a:stretch>
          </p:blipFill>
          <p:spPr>
            <a:xfrm>
              <a:off x="8697994" y="3185368"/>
              <a:ext cx="1574800" cy="1016000"/>
            </a:xfrm>
            <a:prstGeom prst="rect">
              <a:avLst/>
            </a:prstGeom>
          </p:spPr>
        </p:pic>
        <p:sp>
          <p:nvSpPr>
            <p:cNvPr id="34" name="文本框 33">
              <a:extLst>
                <a:ext uri="{FF2B5EF4-FFF2-40B4-BE49-F238E27FC236}">
                  <a16:creationId xmlns:a16="http://schemas.microsoft.com/office/drawing/2014/main" id="{4B85E89D-4A6B-CD57-7E4F-23B75593ECE0}"/>
                </a:ext>
              </a:extLst>
            </p:cNvPr>
            <p:cNvSpPr txBox="1"/>
            <p:nvPr/>
          </p:nvSpPr>
          <p:spPr>
            <a:xfrm>
              <a:off x="8351247" y="2983041"/>
              <a:ext cx="2242889" cy="307777"/>
            </a:xfrm>
            <a:prstGeom prst="rect">
              <a:avLst/>
            </a:prstGeom>
            <a:noFill/>
          </p:spPr>
          <p:txBody>
            <a:bodyPr wrap="square" rtlCol="0">
              <a:spAutoFit/>
            </a:bodyPr>
            <a:lstStyle/>
            <a:p>
              <a:pPr algn="ctr"/>
              <a:r>
                <a:rPr kumimoji="1" lang="en-US" altLang="zh-CN" sz="1400" b="1" dirty="0"/>
                <a:t>Init points</a:t>
              </a:r>
              <a:endParaRPr kumimoji="1" lang="zh-CN" altLang="en-US" sz="1400" b="1" dirty="0"/>
            </a:p>
          </p:txBody>
        </p:sp>
      </p:grpSp>
      <p:pic>
        <p:nvPicPr>
          <p:cNvPr id="31" name="图片 30">
            <a:extLst>
              <a:ext uri="{FF2B5EF4-FFF2-40B4-BE49-F238E27FC236}">
                <a16:creationId xmlns:a16="http://schemas.microsoft.com/office/drawing/2014/main" id="{3AADC32A-1129-9D34-63FE-8E506C82FD94}"/>
              </a:ext>
            </a:extLst>
          </p:cNvPr>
          <p:cNvPicPr>
            <a:picLocks noChangeAspect="1"/>
          </p:cNvPicPr>
          <p:nvPr/>
        </p:nvPicPr>
        <p:blipFill>
          <a:blip r:embed="rId7"/>
          <a:stretch>
            <a:fillRect/>
          </a:stretch>
        </p:blipFill>
        <p:spPr>
          <a:xfrm>
            <a:off x="8608451" y="4645215"/>
            <a:ext cx="1600200" cy="1066800"/>
          </a:xfrm>
          <a:prstGeom prst="rect">
            <a:avLst/>
          </a:prstGeom>
        </p:spPr>
      </p:pic>
      <p:sp>
        <p:nvSpPr>
          <p:cNvPr id="35" name="文本框 34">
            <a:extLst>
              <a:ext uri="{FF2B5EF4-FFF2-40B4-BE49-F238E27FC236}">
                <a16:creationId xmlns:a16="http://schemas.microsoft.com/office/drawing/2014/main" id="{A8B1499D-3EF0-7C6F-C5D0-AFD4CD86D31A}"/>
              </a:ext>
            </a:extLst>
          </p:cNvPr>
          <p:cNvSpPr txBox="1"/>
          <p:nvPr/>
        </p:nvSpPr>
        <p:spPr>
          <a:xfrm>
            <a:off x="8177048" y="4394639"/>
            <a:ext cx="2490951" cy="307777"/>
          </a:xfrm>
          <a:prstGeom prst="rect">
            <a:avLst/>
          </a:prstGeom>
          <a:noFill/>
        </p:spPr>
        <p:txBody>
          <a:bodyPr wrap="square" rtlCol="0">
            <a:spAutoFit/>
          </a:bodyPr>
          <a:lstStyle/>
          <a:p>
            <a:pPr algn="ctr"/>
            <a:r>
              <a:rPr kumimoji="1" lang="en-US" altLang="zh-CN" sz="1400" b="1" dirty="0"/>
              <a:t>3D Gaussians optimization</a:t>
            </a:r>
            <a:endParaRPr kumimoji="1" lang="zh-CN" altLang="en-US" sz="1400" b="1" dirty="0"/>
          </a:p>
        </p:txBody>
      </p:sp>
      <p:grpSp>
        <p:nvGrpSpPr>
          <p:cNvPr id="45" name="组合 44">
            <a:extLst>
              <a:ext uri="{FF2B5EF4-FFF2-40B4-BE49-F238E27FC236}">
                <a16:creationId xmlns:a16="http://schemas.microsoft.com/office/drawing/2014/main" id="{CA3CC522-9F8E-D9CC-B676-FACD805E72AF}"/>
              </a:ext>
            </a:extLst>
          </p:cNvPr>
          <p:cNvGrpSpPr/>
          <p:nvPr/>
        </p:nvGrpSpPr>
        <p:grpSpPr>
          <a:xfrm>
            <a:off x="7742962" y="1990318"/>
            <a:ext cx="3331175" cy="720000"/>
            <a:chOff x="7742962" y="1990318"/>
            <a:chExt cx="3331175" cy="720000"/>
          </a:xfrm>
        </p:grpSpPr>
        <p:sp>
          <p:nvSpPr>
            <p:cNvPr id="32" name="文本框 31">
              <a:extLst>
                <a:ext uri="{FF2B5EF4-FFF2-40B4-BE49-F238E27FC236}">
                  <a16:creationId xmlns:a16="http://schemas.microsoft.com/office/drawing/2014/main" id="{B0144190-CEBF-0C69-809F-91D3338ADD41}"/>
                </a:ext>
              </a:extLst>
            </p:cNvPr>
            <p:cNvSpPr txBox="1"/>
            <p:nvPr/>
          </p:nvSpPr>
          <p:spPr>
            <a:xfrm>
              <a:off x="9685080" y="2218303"/>
              <a:ext cx="417997" cy="307777"/>
            </a:xfrm>
            <a:prstGeom prst="rect">
              <a:avLst/>
            </a:prstGeom>
            <a:noFill/>
          </p:spPr>
          <p:txBody>
            <a:bodyPr wrap="square" rtlCol="0">
              <a:spAutoFit/>
            </a:bodyPr>
            <a:lstStyle/>
            <a:p>
              <a:pPr algn="ctr"/>
              <a:r>
                <a:rPr kumimoji="1" lang="en-US" altLang="zh-CN" sz="1400" b="1" dirty="0"/>
                <a:t>…</a:t>
              </a:r>
              <a:endParaRPr kumimoji="1" lang="zh-CN" altLang="en-US" sz="1400" b="1" dirty="0"/>
            </a:p>
          </p:txBody>
        </p:sp>
        <p:pic>
          <p:nvPicPr>
            <p:cNvPr id="37" name="图片 36" descr="恐龙的雕塑&#10;&#10;中度可信度描述已自动生成">
              <a:extLst>
                <a:ext uri="{FF2B5EF4-FFF2-40B4-BE49-F238E27FC236}">
                  <a16:creationId xmlns:a16="http://schemas.microsoft.com/office/drawing/2014/main" id="{5AAC0284-54D9-9540-21CD-0EB112F30E3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2962" y="1990318"/>
              <a:ext cx="960000" cy="720000"/>
            </a:xfrm>
            <a:prstGeom prst="rect">
              <a:avLst/>
            </a:prstGeom>
          </p:spPr>
        </p:pic>
        <p:pic>
          <p:nvPicPr>
            <p:cNvPr id="39" name="图片 38" descr="图片包含 室内, 桌子, 房间, 大&#10;&#10;描述已自动生成">
              <a:extLst>
                <a:ext uri="{FF2B5EF4-FFF2-40B4-BE49-F238E27FC236}">
                  <a16:creationId xmlns:a16="http://schemas.microsoft.com/office/drawing/2014/main" id="{013D1772-12A1-BE0C-66E8-8A5D97FEF24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14021" y="1990318"/>
              <a:ext cx="960000" cy="720000"/>
            </a:xfrm>
            <a:prstGeom prst="rect">
              <a:avLst/>
            </a:prstGeom>
          </p:spPr>
        </p:pic>
        <p:pic>
          <p:nvPicPr>
            <p:cNvPr id="41" name="图片 40" descr="恐龙的雕塑&#10;&#10;中度可信度描述已自动生成">
              <a:extLst>
                <a:ext uri="{FF2B5EF4-FFF2-40B4-BE49-F238E27FC236}">
                  <a16:creationId xmlns:a16="http://schemas.microsoft.com/office/drawing/2014/main" id="{03C353F1-61A6-6351-53C3-A8BBAEF69FB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4137" y="1990318"/>
              <a:ext cx="960000" cy="720000"/>
            </a:xfrm>
            <a:prstGeom prst="rect">
              <a:avLst/>
            </a:prstGeom>
          </p:spPr>
        </p:pic>
      </p:grpSp>
      <p:sp>
        <p:nvSpPr>
          <p:cNvPr id="43" name="下箭头 42">
            <a:extLst>
              <a:ext uri="{FF2B5EF4-FFF2-40B4-BE49-F238E27FC236}">
                <a16:creationId xmlns:a16="http://schemas.microsoft.com/office/drawing/2014/main" id="{72B3CE5B-50F9-293C-BE17-F06423C15EA9}"/>
              </a:ext>
            </a:extLst>
          </p:cNvPr>
          <p:cNvSpPr/>
          <p:nvPr/>
        </p:nvSpPr>
        <p:spPr>
          <a:xfrm>
            <a:off x="9306031" y="2826760"/>
            <a:ext cx="205037" cy="17108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下箭头 43">
            <a:extLst>
              <a:ext uri="{FF2B5EF4-FFF2-40B4-BE49-F238E27FC236}">
                <a16:creationId xmlns:a16="http://schemas.microsoft.com/office/drawing/2014/main" id="{2907A6D3-CEE3-EFA6-C6CB-F5497F8BCC46}"/>
              </a:ext>
            </a:extLst>
          </p:cNvPr>
          <p:cNvSpPr/>
          <p:nvPr/>
        </p:nvSpPr>
        <p:spPr>
          <a:xfrm>
            <a:off x="9306031" y="4271821"/>
            <a:ext cx="205037" cy="171083"/>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9" name="图形 48" descr="照相机 轮廓">
            <a:extLst>
              <a:ext uri="{FF2B5EF4-FFF2-40B4-BE49-F238E27FC236}">
                <a16:creationId xmlns:a16="http://schemas.microsoft.com/office/drawing/2014/main" id="{A9FF8054-AAFF-DE20-6212-1BEB3AFF33F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976946" y="5162299"/>
            <a:ext cx="582951" cy="582951"/>
          </a:xfrm>
          <a:prstGeom prst="rect">
            <a:avLst/>
          </a:prstGeom>
          <a:scene3d>
            <a:camera prst="isometricLeftDown"/>
            <a:lightRig rig="threePt" dir="t"/>
          </a:scene3d>
        </p:spPr>
      </p:pic>
      <p:pic>
        <p:nvPicPr>
          <p:cNvPr id="51" name="图片 50" descr="图片包含 室内, 动物, 建筑, 桌子&#10;&#10;描述已自动生成">
            <a:extLst>
              <a:ext uri="{FF2B5EF4-FFF2-40B4-BE49-F238E27FC236}">
                <a16:creationId xmlns:a16="http://schemas.microsoft.com/office/drawing/2014/main" id="{926C817A-3DBF-0A66-C474-7D82623D96B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79034" y="5381181"/>
            <a:ext cx="960000" cy="720000"/>
          </a:xfrm>
          <a:prstGeom prst="rect">
            <a:avLst/>
          </a:prstGeom>
          <a:scene3d>
            <a:camera prst="isometricLeftDown"/>
            <a:lightRig rig="threePt" dir="t"/>
          </a:scene3d>
        </p:spPr>
      </p:pic>
    </p:spTree>
    <p:extLst>
      <p:ext uri="{BB962C8B-B14F-4D97-AF65-F5344CB8AC3E}">
        <p14:creationId xmlns:p14="http://schemas.microsoft.com/office/powerpoint/2010/main" val="365438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图片 73">
            <a:extLst>
              <a:ext uri="{FF2B5EF4-FFF2-40B4-BE49-F238E27FC236}">
                <a16:creationId xmlns:a16="http://schemas.microsoft.com/office/drawing/2014/main" id="{D01D3C79-A4FF-312B-0828-28948EFEFECB}"/>
              </a:ext>
            </a:extLst>
          </p:cNvPr>
          <p:cNvPicPr>
            <a:picLocks noChangeAspect="1"/>
          </p:cNvPicPr>
          <p:nvPr/>
        </p:nvPicPr>
        <p:blipFill>
          <a:blip r:embed="rId3"/>
          <a:stretch>
            <a:fillRect/>
          </a:stretch>
        </p:blipFill>
        <p:spPr>
          <a:xfrm>
            <a:off x="6883655" y="2210412"/>
            <a:ext cx="4243913" cy="3652111"/>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81" y="116413"/>
            <a:ext cx="3725601" cy="468392"/>
          </a:xfrm>
          <a:prstGeom prst="rect">
            <a:avLst/>
          </a:prstGeom>
        </p:spPr>
      </p:pic>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76359" y="181411"/>
            <a:ext cx="2568783" cy="661551"/>
          </a:xfrm>
          <a:prstGeom prst="rect">
            <a:avLst/>
          </a:prstGeom>
        </p:spPr>
      </p:pic>
      <p:sp>
        <p:nvSpPr>
          <p:cNvPr id="3" name="文本框 2">
            <a:extLst>
              <a:ext uri="{FF2B5EF4-FFF2-40B4-BE49-F238E27FC236}">
                <a16:creationId xmlns:a16="http://schemas.microsoft.com/office/drawing/2014/main" id="{24C9464D-9D86-6FB6-58F5-BC09B62A724E}"/>
              </a:ext>
            </a:extLst>
          </p:cNvPr>
          <p:cNvSpPr txBox="1"/>
          <p:nvPr/>
        </p:nvSpPr>
        <p:spPr>
          <a:xfrm>
            <a:off x="57125" y="842962"/>
            <a:ext cx="8784038" cy="461665"/>
          </a:xfrm>
          <a:prstGeom prst="rect">
            <a:avLst/>
          </a:prstGeom>
          <a:noFill/>
        </p:spPr>
        <p:txBody>
          <a:bodyPr wrap="square" rtlCol="0">
            <a:spAutoFit/>
          </a:bodyPr>
          <a:lstStyle/>
          <a:p>
            <a:r>
              <a:rPr kumimoji="1" lang="en-US" altLang="zh-CN" sz="2400" b="1" spc="-1" dirty="0">
                <a:solidFill>
                  <a:srgbClr val="000000"/>
                </a:solidFill>
                <a:ea typeface="PMingLiU"/>
              </a:rPr>
              <a:t>Observation</a:t>
            </a:r>
            <a:endParaRPr kumimoji="1" lang="zh-CN" altLang="en-US" sz="2400" b="1" dirty="0"/>
          </a:p>
        </p:txBody>
      </p:sp>
      <p:sp>
        <p:nvSpPr>
          <p:cNvPr id="42" name="文本框 41">
            <a:extLst>
              <a:ext uri="{FF2B5EF4-FFF2-40B4-BE49-F238E27FC236}">
                <a16:creationId xmlns:a16="http://schemas.microsoft.com/office/drawing/2014/main" id="{8619D752-4F6F-76EA-EFBB-929AA218B003}"/>
              </a:ext>
            </a:extLst>
          </p:cNvPr>
          <p:cNvSpPr txBox="1"/>
          <p:nvPr/>
        </p:nvSpPr>
        <p:spPr>
          <a:xfrm>
            <a:off x="-20072" y="1613722"/>
            <a:ext cx="5317286" cy="307777"/>
          </a:xfrm>
          <a:prstGeom prst="rect">
            <a:avLst/>
          </a:prstGeom>
          <a:noFill/>
        </p:spPr>
        <p:txBody>
          <a:bodyPr wrap="square" rtlCol="0">
            <a:spAutoFit/>
          </a:bodyPr>
          <a:lstStyle/>
          <a:p>
            <a:pPr marL="285750" indent="-285750">
              <a:buFont typeface="Wingdings" pitchFamily="2" charset="2"/>
              <a:buChar char="l"/>
            </a:pPr>
            <a:r>
              <a:rPr kumimoji="1" lang="en-US" altLang="zh-CN" sz="1400" b="1" dirty="0"/>
              <a:t>Multi-view images share similar feature at the same voxels</a:t>
            </a:r>
            <a:endParaRPr kumimoji="1" lang="zh-CN" altLang="en-US" sz="1400" b="1" dirty="0"/>
          </a:p>
        </p:txBody>
      </p:sp>
      <p:sp>
        <p:nvSpPr>
          <p:cNvPr id="26" name="文本框 25">
            <a:extLst>
              <a:ext uri="{FF2B5EF4-FFF2-40B4-BE49-F238E27FC236}">
                <a16:creationId xmlns:a16="http://schemas.microsoft.com/office/drawing/2014/main" id="{97016F62-16B5-74B9-E492-D4BD407B081A}"/>
              </a:ext>
            </a:extLst>
          </p:cNvPr>
          <p:cNvSpPr txBox="1"/>
          <p:nvPr/>
        </p:nvSpPr>
        <p:spPr>
          <a:xfrm>
            <a:off x="1252883" y="5974405"/>
            <a:ext cx="2242889" cy="369332"/>
          </a:xfrm>
          <a:prstGeom prst="rect">
            <a:avLst/>
          </a:prstGeom>
          <a:noFill/>
        </p:spPr>
        <p:txBody>
          <a:bodyPr wrap="square" rtlCol="0">
            <a:spAutoFit/>
          </a:bodyPr>
          <a:lstStyle/>
          <a:p>
            <a:pPr algn="ctr"/>
            <a:r>
              <a:rPr kumimoji="1" lang="en-US" altLang="zh-CN" b="1" dirty="0"/>
              <a:t>Sparse voxels</a:t>
            </a:r>
            <a:endParaRPr kumimoji="1" lang="zh-CN" altLang="en-US" b="1" dirty="0"/>
          </a:p>
        </p:txBody>
      </p:sp>
      <p:sp>
        <p:nvSpPr>
          <p:cNvPr id="47" name="文本框 46">
            <a:extLst>
              <a:ext uri="{FF2B5EF4-FFF2-40B4-BE49-F238E27FC236}">
                <a16:creationId xmlns:a16="http://schemas.microsoft.com/office/drawing/2014/main" id="{B76CB179-26FC-FB1E-2A01-5AFBF41317BA}"/>
              </a:ext>
            </a:extLst>
          </p:cNvPr>
          <p:cNvSpPr txBox="1"/>
          <p:nvPr/>
        </p:nvSpPr>
        <p:spPr>
          <a:xfrm>
            <a:off x="6140050" y="1612193"/>
            <a:ext cx="5684088" cy="307777"/>
          </a:xfrm>
          <a:prstGeom prst="rect">
            <a:avLst/>
          </a:prstGeom>
          <a:noFill/>
        </p:spPr>
        <p:txBody>
          <a:bodyPr wrap="square" rtlCol="0">
            <a:spAutoFit/>
          </a:bodyPr>
          <a:lstStyle/>
          <a:p>
            <a:pPr marL="285750" indent="-285750">
              <a:buFont typeface="Wingdings" pitchFamily="2" charset="2"/>
              <a:buChar char="l"/>
            </a:pPr>
            <a:r>
              <a:rPr kumimoji="1" lang="en-US" altLang="zh-CN" sz="1400" b="1" dirty="0"/>
              <a:t>If we can represent the scene as </a:t>
            </a:r>
            <a:r>
              <a:rPr kumimoji="1" lang="en-US" altLang="zh-CN" sz="1400" b="1" i="1" dirty="0">
                <a:solidFill>
                  <a:srgbClr val="FF0000"/>
                </a:solidFill>
              </a:rPr>
              <a:t>Structured Features </a:t>
            </a:r>
            <a:r>
              <a:rPr kumimoji="1" lang="en-US" altLang="zh-CN" sz="1400" b="1" dirty="0"/>
              <a:t>:</a:t>
            </a:r>
            <a:endParaRPr kumimoji="1" lang="zh-CN" altLang="en-US" sz="1400" b="1" dirty="0"/>
          </a:p>
        </p:txBody>
      </p:sp>
      <p:pic>
        <p:nvPicPr>
          <p:cNvPr id="7" name="图片 6">
            <a:extLst>
              <a:ext uri="{FF2B5EF4-FFF2-40B4-BE49-F238E27FC236}">
                <a16:creationId xmlns:a16="http://schemas.microsoft.com/office/drawing/2014/main" id="{80398FA0-2A5A-FC62-F7A3-D820BFC6B2F9}"/>
              </a:ext>
            </a:extLst>
          </p:cNvPr>
          <p:cNvPicPr>
            <a:picLocks noChangeAspect="1"/>
          </p:cNvPicPr>
          <p:nvPr/>
        </p:nvPicPr>
        <p:blipFill>
          <a:blip r:embed="rId6"/>
          <a:stretch>
            <a:fillRect/>
          </a:stretch>
        </p:blipFill>
        <p:spPr>
          <a:xfrm>
            <a:off x="181381" y="2230594"/>
            <a:ext cx="4493635" cy="3529270"/>
          </a:xfrm>
          <a:prstGeom prst="rect">
            <a:avLst/>
          </a:prstGeom>
        </p:spPr>
      </p:pic>
      <p:pic>
        <p:nvPicPr>
          <p:cNvPr id="11" name="图片 10" descr="房间里有床和椅子&#10;&#10;低可信度描述已自动生成">
            <a:extLst>
              <a:ext uri="{FF2B5EF4-FFF2-40B4-BE49-F238E27FC236}">
                <a16:creationId xmlns:a16="http://schemas.microsoft.com/office/drawing/2014/main" id="{BF1EEBA7-3B80-37A3-AB80-71737126A7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569" y="3262104"/>
            <a:ext cx="900000" cy="900000"/>
          </a:xfrm>
          <a:prstGeom prst="rect">
            <a:avLst/>
          </a:prstGeom>
          <a:scene3d>
            <a:camera prst="isometricOffAxis2Right">
              <a:rot lat="1080000" lon="18600000" rev="0"/>
            </a:camera>
            <a:lightRig rig="threePt" dir="t"/>
          </a:scene3d>
        </p:spPr>
      </p:pic>
      <p:pic>
        <p:nvPicPr>
          <p:cNvPr id="20" name="图片 19" descr="图片包含 室内, 窗户, 房间, 活&#10;&#10;描述已自动生成">
            <a:extLst>
              <a:ext uri="{FF2B5EF4-FFF2-40B4-BE49-F238E27FC236}">
                <a16:creationId xmlns:a16="http://schemas.microsoft.com/office/drawing/2014/main" id="{9EBE40CF-04D9-131F-F42A-7305831282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44181" y="3262105"/>
            <a:ext cx="900000" cy="900000"/>
          </a:xfrm>
          <a:prstGeom prst="rect">
            <a:avLst/>
          </a:prstGeom>
        </p:spPr>
      </p:pic>
      <p:pic>
        <p:nvPicPr>
          <p:cNvPr id="23" name="图片 22" descr="房间里的床和沙发&#10;&#10;低可信度描述已自动生成">
            <a:extLst>
              <a:ext uri="{FF2B5EF4-FFF2-40B4-BE49-F238E27FC236}">
                <a16:creationId xmlns:a16="http://schemas.microsoft.com/office/drawing/2014/main" id="{4104426C-6154-130A-89B0-7F45261745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22334" y="3262105"/>
            <a:ext cx="900000" cy="900000"/>
          </a:xfrm>
          <a:prstGeom prst="rect">
            <a:avLst/>
          </a:prstGeom>
          <a:scene3d>
            <a:camera prst="isometricLeftDown">
              <a:rot lat="2100000" lon="1200000" rev="0"/>
            </a:camera>
            <a:lightRig rig="threePt" dir="t"/>
          </a:scene3d>
        </p:spPr>
      </p:pic>
      <p:pic>
        <p:nvPicPr>
          <p:cNvPr id="44" name="图片 43">
            <a:extLst>
              <a:ext uri="{FF2B5EF4-FFF2-40B4-BE49-F238E27FC236}">
                <a16:creationId xmlns:a16="http://schemas.microsoft.com/office/drawing/2014/main" id="{F08BA551-A34A-DD11-3A5F-BF713FF40C6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6248" y="4162104"/>
            <a:ext cx="900000" cy="900000"/>
          </a:xfrm>
          <a:prstGeom prst="rect">
            <a:avLst/>
          </a:prstGeom>
          <a:scene3d>
            <a:camera prst="isometricOffAxis2Right">
              <a:rot lat="1080000" lon="18600000" rev="0"/>
            </a:camera>
            <a:lightRig rig="threePt" dir="t"/>
          </a:scene3d>
        </p:spPr>
      </p:pic>
      <p:pic>
        <p:nvPicPr>
          <p:cNvPr id="48" name="图片 47">
            <a:extLst>
              <a:ext uri="{FF2B5EF4-FFF2-40B4-BE49-F238E27FC236}">
                <a16:creationId xmlns:a16="http://schemas.microsoft.com/office/drawing/2014/main" id="{A845F46B-B86F-765E-2622-EBEE2906C7D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33979" y="4162105"/>
            <a:ext cx="900000" cy="900000"/>
          </a:xfrm>
          <a:prstGeom prst="rect">
            <a:avLst/>
          </a:prstGeom>
        </p:spPr>
      </p:pic>
      <p:pic>
        <p:nvPicPr>
          <p:cNvPr id="51" name="图片 50">
            <a:extLst>
              <a:ext uri="{FF2B5EF4-FFF2-40B4-BE49-F238E27FC236}">
                <a16:creationId xmlns:a16="http://schemas.microsoft.com/office/drawing/2014/main" id="{F61FFB31-69EF-046A-0D59-8CCE23AD4D3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12132" y="4021200"/>
            <a:ext cx="900000" cy="900000"/>
          </a:xfrm>
          <a:prstGeom prst="rect">
            <a:avLst/>
          </a:prstGeom>
          <a:scene3d>
            <a:camera prst="isometricLeftDown">
              <a:rot lat="2100000" lon="1200000" rev="0"/>
            </a:camera>
            <a:lightRig rig="threePt" dir="t"/>
          </a:scene3d>
        </p:spPr>
      </p:pic>
      <p:pic>
        <p:nvPicPr>
          <p:cNvPr id="52" name="图形 51" descr="照相机 轮廓">
            <a:extLst>
              <a:ext uri="{FF2B5EF4-FFF2-40B4-BE49-F238E27FC236}">
                <a16:creationId xmlns:a16="http://schemas.microsoft.com/office/drawing/2014/main" id="{BF67EC73-5446-D0B1-1286-1773F036EC4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906982" y="2846049"/>
            <a:ext cx="582951" cy="582951"/>
          </a:xfrm>
          <a:prstGeom prst="rect">
            <a:avLst/>
          </a:prstGeom>
          <a:scene3d>
            <a:camera prst="isometricLeftDown">
              <a:rot lat="2100000" lon="1200000" rev="0"/>
            </a:camera>
            <a:lightRig rig="threePt" dir="t"/>
          </a:scene3d>
        </p:spPr>
      </p:pic>
      <p:pic>
        <p:nvPicPr>
          <p:cNvPr id="53" name="图形 52" descr="照相机 轮廓">
            <a:extLst>
              <a:ext uri="{FF2B5EF4-FFF2-40B4-BE49-F238E27FC236}">
                <a16:creationId xmlns:a16="http://schemas.microsoft.com/office/drawing/2014/main" id="{61A36361-5482-3CFE-87DF-08736B358D4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202705" y="2729539"/>
            <a:ext cx="582951" cy="582951"/>
          </a:xfrm>
          <a:prstGeom prst="rect">
            <a:avLst/>
          </a:prstGeom>
          <a:scene3d>
            <a:camera prst="isometricLeftDown">
              <a:rot lat="0" lon="0" rev="0"/>
            </a:camera>
            <a:lightRig rig="threePt" dir="t"/>
          </a:scene3d>
        </p:spPr>
      </p:pic>
      <p:pic>
        <p:nvPicPr>
          <p:cNvPr id="54" name="图形 53" descr="照相机 轮廓">
            <a:extLst>
              <a:ext uri="{FF2B5EF4-FFF2-40B4-BE49-F238E27FC236}">
                <a16:creationId xmlns:a16="http://schemas.microsoft.com/office/drawing/2014/main" id="{8A160ED4-29E8-6593-5A89-9DEEF3D3CB3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0678" y="2683172"/>
            <a:ext cx="582951" cy="582951"/>
          </a:xfrm>
          <a:prstGeom prst="rect">
            <a:avLst/>
          </a:prstGeom>
          <a:scene3d>
            <a:camera prst="isometricLeftDown">
              <a:rot lat="1080000" lon="18600000" rev="0"/>
            </a:camera>
            <a:lightRig rig="threePt" dir="t"/>
          </a:scene3d>
        </p:spPr>
      </p:pic>
      <p:sp>
        <p:nvSpPr>
          <p:cNvPr id="55" name="文本框 54">
            <a:extLst>
              <a:ext uri="{FF2B5EF4-FFF2-40B4-BE49-F238E27FC236}">
                <a16:creationId xmlns:a16="http://schemas.microsoft.com/office/drawing/2014/main" id="{C60544AA-A3C5-4CDE-160E-08614521C056}"/>
              </a:ext>
            </a:extLst>
          </p:cNvPr>
          <p:cNvSpPr txBox="1"/>
          <p:nvPr/>
        </p:nvSpPr>
        <p:spPr>
          <a:xfrm>
            <a:off x="4531974" y="4364303"/>
            <a:ext cx="1367923" cy="307777"/>
          </a:xfrm>
          <a:prstGeom prst="rect">
            <a:avLst/>
          </a:prstGeom>
          <a:noFill/>
        </p:spPr>
        <p:txBody>
          <a:bodyPr wrap="square" rtlCol="0">
            <a:spAutoFit/>
          </a:bodyPr>
          <a:lstStyle/>
          <a:p>
            <a:pPr algn="ctr"/>
            <a:r>
              <a:rPr kumimoji="1" lang="en-US" altLang="zh-CN" sz="1400" b="1" dirty="0"/>
              <a:t>DINO features</a:t>
            </a:r>
            <a:endParaRPr kumimoji="1" lang="zh-CN" altLang="en-US" sz="1400" b="1" dirty="0"/>
          </a:p>
        </p:txBody>
      </p:sp>
      <p:sp>
        <p:nvSpPr>
          <p:cNvPr id="56" name="文本框 55">
            <a:extLst>
              <a:ext uri="{FF2B5EF4-FFF2-40B4-BE49-F238E27FC236}">
                <a16:creationId xmlns:a16="http://schemas.microsoft.com/office/drawing/2014/main" id="{34E29064-EDE8-7F2D-0873-E2620F4EFB9E}"/>
              </a:ext>
            </a:extLst>
          </p:cNvPr>
          <p:cNvSpPr txBox="1"/>
          <p:nvPr/>
        </p:nvSpPr>
        <p:spPr>
          <a:xfrm>
            <a:off x="4569914" y="3659284"/>
            <a:ext cx="1329984" cy="307777"/>
          </a:xfrm>
          <a:prstGeom prst="rect">
            <a:avLst/>
          </a:prstGeom>
          <a:noFill/>
        </p:spPr>
        <p:txBody>
          <a:bodyPr wrap="square" rtlCol="0">
            <a:spAutoFit/>
          </a:bodyPr>
          <a:lstStyle/>
          <a:p>
            <a:pPr algn="ctr"/>
            <a:r>
              <a:rPr kumimoji="1" lang="en-US" altLang="zh-CN" sz="1400" b="1" dirty="0"/>
              <a:t>RGB images</a:t>
            </a:r>
            <a:endParaRPr kumimoji="1" lang="zh-CN" altLang="en-US" sz="1400" b="1" dirty="0"/>
          </a:p>
        </p:txBody>
      </p:sp>
      <p:pic>
        <p:nvPicPr>
          <p:cNvPr id="58" name="图片 57">
            <a:extLst>
              <a:ext uri="{FF2B5EF4-FFF2-40B4-BE49-F238E27FC236}">
                <a16:creationId xmlns:a16="http://schemas.microsoft.com/office/drawing/2014/main" id="{076072C8-42CA-C1FF-1A48-1D360F3798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06925" y="4672080"/>
            <a:ext cx="900000" cy="900000"/>
          </a:xfrm>
          <a:prstGeom prst="rect">
            <a:avLst/>
          </a:prstGeom>
          <a:scene3d>
            <a:camera prst="isometricOffAxis2Right">
              <a:rot lat="1080000" lon="18600000" rev="0"/>
            </a:camera>
            <a:lightRig rig="threePt" dir="t"/>
          </a:scene3d>
        </p:spPr>
      </p:pic>
      <p:pic>
        <p:nvPicPr>
          <p:cNvPr id="59" name="图片 58">
            <a:extLst>
              <a:ext uri="{FF2B5EF4-FFF2-40B4-BE49-F238E27FC236}">
                <a16:creationId xmlns:a16="http://schemas.microsoft.com/office/drawing/2014/main" id="{0A9CE4C9-5399-513B-697C-365E262594F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44656" y="4672081"/>
            <a:ext cx="900000" cy="900000"/>
          </a:xfrm>
          <a:prstGeom prst="rect">
            <a:avLst/>
          </a:prstGeom>
        </p:spPr>
      </p:pic>
      <p:pic>
        <p:nvPicPr>
          <p:cNvPr id="60" name="图片 59">
            <a:extLst>
              <a:ext uri="{FF2B5EF4-FFF2-40B4-BE49-F238E27FC236}">
                <a16:creationId xmlns:a16="http://schemas.microsoft.com/office/drawing/2014/main" id="{DFCF1B4C-23FE-B6E6-016C-8212F99B4B4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22809" y="4672080"/>
            <a:ext cx="900000" cy="900000"/>
          </a:xfrm>
          <a:prstGeom prst="rect">
            <a:avLst/>
          </a:prstGeom>
          <a:scene3d>
            <a:camera prst="isometricLeftDown">
              <a:rot lat="2100000" lon="1200000" rev="0"/>
            </a:camera>
            <a:lightRig rig="threePt" dir="t"/>
          </a:scene3d>
        </p:spPr>
      </p:pic>
      <p:cxnSp>
        <p:nvCxnSpPr>
          <p:cNvPr id="62" name="直线箭头连接符 61">
            <a:extLst>
              <a:ext uri="{FF2B5EF4-FFF2-40B4-BE49-F238E27FC236}">
                <a16:creationId xmlns:a16="http://schemas.microsoft.com/office/drawing/2014/main" id="{B74827F4-DBFE-E907-9F86-545BD5B4390E}"/>
              </a:ext>
            </a:extLst>
          </p:cNvPr>
          <p:cNvCxnSpPr>
            <a:cxnSpLocks/>
          </p:cNvCxnSpPr>
          <p:nvPr/>
        </p:nvCxnSpPr>
        <p:spPr>
          <a:xfrm flipV="1">
            <a:off x="7815379" y="4322603"/>
            <a:ext cx="1169699" cy="9232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a:extLst>
              <a:ext uri="{FF2B5EF4-FFF2-40B4-BE49-F238E27FC236}">
                <a16:creationId xmlns:a16="http://schemas.microsoft.com/office/drawing/2014/main" id="{CB8C8B47-3E38-94F3-6EAC-92E909C56349}"/>
              </a:ext>
            </a:extLst>
          </p:cNvPr>
          <p:cNvCxnSpPr>
            <a:cxnSpLocks/>
          </p:cNvCxnSpPr>
          <p:nvPr/>
        </p:nvCxnSpPr>
        <p:spPr>
          <a:xfrm flipV="1">
            <a:off x="9193130" y="4364303"/>
            <a:ext cx="0" cy="8815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6F358572-F76B-B9B5-C83E-A94110047737}"/>
              </a:ext>
            </a:extLst>
          </p:cNvPr>
          <p:cNvCxnSpPr>
            <a:cxnSpLocks/>
          </p:cNvCxnSpPr>
          <p:nvPr/>
        </p:nvCxnSpPr>
        <p:spPr>
          <a:xfrm flipH="1" flipV="1">
            <a:off x="9465067" y="4364303"/>
            <a:ext cx="1384904" cy="8764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2276E216-D334-6BAA-79A9-17D92A86057F}"/>
              </a:ext>
            </a:extLst>
          </p:cNvPr>
          <p:cNvSpPr txBox="1"/>
          <p:nvPr/>
        </p:nvSpPr>
        <p:spPr>
          <a:xfrm>
            <a:off x="9644656" y="4968191"/>
            <a:ext cx="778153" cy="369332"/>
          </a:xfrm>
          <a:prstGeom prst="rect">
            <a:avLst/>
          </a:prstGeom>
          <a:noFill/>
        </p:spPr>
        <p:txBody>
          <a:bodyPr wrap="square" rtlCol="0">
            <a:spAutoFit/>
          </a:bodyPr>
          <a:lstStyle/>
          <a:p>
            <a:pPr algn="ctr"/>
            <a:r>
              <a:rPr kumimoji="1" lang="en-US" altLang="zh-CN" b="1" dirty="0"/>
              <a:t>…</a:t>
            </a:r>
            <a:endParaRPr kumimoji="1" lang="zh-CN" altLang="en-US" sz="1400" b="1" dirty="0"/>
          </a:p>
        </p:txBody>
      </p:sp>
      <p:sp>
        <p:nvSpPr>
          <p:cNvPr id="70" name="文本框 69">
            <a:extLst>
              <a:ext uri="{FF2B5EF4-FFF2-40B4-BE49-F238E27FC236}">
                <a16:creationId xmlns:a16="http://schemas.microsoft.com/office/drawing/2014/main" id="{E0EEB158-1B65-3A94-9B42-6A3A3A6F5840}"/>
              </a:ext>
            </a:extLst>
          </p:cNvPr>
          <p:cNvSpPr txBox="1"/>
          <p:nvPr/>
        </p:nvSpPr>
        <p:spPr>
          <a:xfrm>
            <a:off x="9807044" y="3977438"/>
            <a:ext cx="2024219" cy="369332"/>
          </a:xfrm>
          <a:prstGeom prst="rect">
            <a:avLst/>
          </a:prstGeom>
          <a:noFill/>
        </p:spPr>
        <p:txBody>
          <a:bodyPr wrap="square" rtlCol="0">
            <a:spAutoFit/>
          </a:bodyPr>
          <a:lstStyle/>
          <a:p>
            <a:pPr algn="ctr"/>
            <a:r>
              <a:rPr kumimoji="1" lang="en-US" altLang="zh-CN" b="1" dirty="0">
                <a:solidFill>
                  <a:srgbClr val="FF0000"/>
                </a:solidFill>
              </a:rPr>
              <a:t>per-voxel feature</a:t>
            </a:r>
            <a:endParaRPr kumimoji="1" lang="zh-CN" altLang="en-US" sz="1400" b="1" dirty="0">
              <a:solidFill>
                <a:srgbClr val="FF0000"/>
              </a:solidFill>
            </a:endParaRPr>
          </a:p>
        </p:txBody>
      </p:sp>
      <p:cxnSp>
        <p:nvCxnSpPr>
          <p:cNvPr id="72" name="直线箭头连接符 71">
            <a:extLst>
              <a:ext uri="{FF2B5EF4-FFF2-40B4-BE49-F238E27FC236}">
                <a16:creationId xmlns:a16="http://schemas.microsoft.com/office/drawing/2014/main" id="{7655C465-94D2-0566-D43B-1268F3FAC455}"/>
              </a:ext>
            </a:extLst>
          </p:cNvPr>
          <p:cNvCxnSpPr/>
          <p:nvPr/>
        </p:nvCxnSpPr>
        <p:spPr>
          <a:xfrm flipH="1">
            <a:off x="9257014" y="4185470"/>
            <a:ext cx="591179"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48B65ABE-2B5C-F523-89F2-0EEE82C6C19A}"/>
              </a:ext>
            </a:extLst>
          </p:cNvPr>
          <p:cNvSpPr txBox="1"/>
          <p:nvPr/>
        </p:nvSpPr>
        <p:spPr>
          <a:xfrm>
            <a:off x="8071685" y="5974405"/>
            <a:ext cx="2242889" cy="369332"/>
          </a:xfrm>
          <a:prstGeom prst="rect">
            <a:avLst/>
          </a:prstGeom>
          <a:noFill/>
        </p:spPr>
        <p:txBody>
          <a:bodyPr wrap="square" rtlCol="0">
            <a:spAutoFit/>
          </a:bodyPr>
          <a:lstStyle/>
          <a:p>
            <a:pPr algn="ctr"/>
            <a:r>
              <a:rPr kumimoji="1" lang="en-US" altLang="zh-CN" b="1" dirty="0"/>
              <a:t>Structured Features</a:t>
            </a:r>
            <a:endParaRPr kumimoji="1" lang="zh-CN" altLang="en-US" b="1" dirty="0"/>
          </a:p>
        </p:txBody>
      </p:sp>
    </p:spTree>
    <p:extLst>
      <p:ext uri="{BB962C8B-B14F-4D97-AF65-F5344CB8AC3E}">
        <p14:creationId xmlns:p14="http://schemas.microsoft.com/office/powerpoint/2010/main" val="305817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81" y="116413"/>
            <a:ext cx="3725601" cy="468392"/>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6359" y="181411"/>
            <a:ext cx="2568783" cy="661551"/>
          </a:xfrm>
          <a:prstGeom prst="rect">
            <a:avLst/>
          </a:prstGeom>
        </p:spPr>
      </p:pic>
      <p:sp>
        <p:nvSpPr>
          <p:cNvPr id="12" name="文本框 11">
            <a:extLst>
              <a:ext uri="{FF2B5EF4-FFF2-40B4-BE49-F238E27FC236}">
                <a16:creationId xmlns:a16="http://schemas.microsoft.com/office/drawing/2014/main" id="{076415D9-67F7-3D26-C14F-F80BA045EB80}"/>
              </a:ext>
            </a:extLst>
          </p:cNvPr>
          <p:cNvSpPr txBox="1"/>
          <p:nvPr/>
        </p:nvSpPr>
        <p:spPr>
          <a:xfrm>
            <a:off x="57125" y="842962"/>
            <a:ext cx="8784038" cy="461665"/>
          </a:xfrm>
          <a:prstGeom prst="rect">
            <a:avLst/>
          </a:prstGeom>
          <a:noFill/>
        </p:spPr>
        <p:txBody>
          <a:bodyPr wrap="square" rtlCol="0">
            <a:spAutoFit/>
          </a:bodyPr>
          <a:lstStyle/>
          <a:p>
            <a:r>
              <a:rPr kumimoji="1" lang="en-US" altLang="zh-CN" sz="2400" b="1" spc="-1" dirty="0">
                <a:solidFill>
                  <a:srgbClr val="000000"/>
                </a:solidFill>
                <a:ea typeface="PMingLiU"/>
              </a:rPr>
              <a:t>Hypothesis</a:t>
            </a:r>
            <a:endParaRPr kumimoji="1" lang="zh-CN" altLang="en-US" sz="2400" b="1" dirty="0"/>
          </a:p>
        </p:txBody>
      </p:sp>
      <p:sp>
        <p:nvSpPr>
          <p:cNvPr id="34" name="文本框 33">
            <a:extLst>
              <a:ext uri="{FF2B5EF4-FFF2-40B4-BE49-F238E27FC236}">
                <a16:creationId xmlns:a16="http://schemas.microsoft.com/office/drawing/2014/main" id="{D840E71F-46A2-628A-A179-B7E7FF50B3DF}"/>
              </a:ext>
            </a:extLst>
          </p:cNvPr>
          <p:cNvSpPr txBox="1"/>
          <p:nvPr/>
        </p:nvSpPr>
        <p:spPr>
          <a:xfrm>
            <a:off x="181381" y="1725769"/>
            <a:ext cx="11731577" cy="1754326"/>
          </a:xfrm>
          <a:prstGeom prst="rect">
            <a:avLst/>
          </a:prstGeom>
          <a:noFill/>
        </p:spPr>
        <p:txBody>
          <a:bodyPr wrap="square" rtlCol="0">
            <a:spAutoFit/>
          </a:bodyPr>
          <a:lstStyle/>
          <a:p>
            <a:pPr marL="285750" indent="-285750">
              <a:buFont typeface="Wingdings" pitchFamily="2" charset="2"/>
              <a:buChar char="l"/>
            </a:pPr>
            <a:r>
              <a:rPr kumimoji="1" lang="en-US" altLang="zh-CN" dirty="0"/>
              <a:t>This representation can </a:t>
            </a:r>
            <a:r>
              <a:rPr kumimoji="1" lang="en-US" altLang="zh-CN" b="0" i="0" dirty="0">
                <a:solidFill>
                  <a:srgbClr val="31333F"/>
                </a:solidFill>
                <a:effectLst/>
                <a:latin typeface="Source Sans Pro" panose="020B0503030403020204" pitchFamily="34" charset="0"/>
              </a:rPr>
              <a:t>alleviate</a:t>
            </a:r>
            <a:r>
              <a:rPr kumimoji="1" lang="zh-CN" altLang="en-US" b="0" i="0" dirty="0">
                <a:solidFill>
                  <a:srgbClr val="31333F"/>
                </a:solidFill>
                <a:effectLst/>
                <a:latin typeface="Source Sans Pro" panose="020B0503030403020204" pitchFamily="34" charset="0"/>
              </a:rPr>
              <a:t> </a:t>
            </a:r>
            <a:r>
              <a:rPr kumimoji="1" lang="en-US" altLang="zh-CN" b="0" i="0" dirty="0">
                <a:solidFill>
                  <a:srgbClr val="31333F"/>
                </a:solidFill>
                <a:effectLst/>
                <a:latin typeface="Source Sans Pro" panose="020B0503030403020204" pitchFamily="34" charset="0"/>
              </a:rPr>
              <a:t>the dense view requirement and achieve comparable reconstruction and novel view rendering quality?</a:t>
            </a:r>
          </a:p>
          <a:p>
            <a:pPr marL="285750" indent="-285750">
              <a:buFont typeface="Wingdings" pitchFamily="2" charset="2"/>
              <a:buChar char="l"/>
            </a:pPr>
            <a:endParaRPr kumimoji="1" lang="en-US" altLang="zh-CN" dirty="0">
              <a:solidFill>
                <a:srgbClr val="31333F"/>
              </a:solidFill>
              <a:latin typeface="Source Sans Pro" panose="020B0503030403020204" pitchFamily="34" charset="0"/>
            </a:endParaRPr>
          </a:p>
          <a:p>
            <a:pPr marL="285750" indent="-285750">
              <a:buFont typeface="Wingdings" pitchFamily="2" charset="2"/>
              <a:buChar char="l"/>
            </a:pPr>
            <a:r>
              <a:rPr kumimoji="1" lang="en-US" altLang="zh-CN" b="0" i="0" dirty="0">
                <a:solidFill>
                  <a:srgbClr val="31333F"/>
                </a:solidFill>
                <a:effectLst/>
                <a:latin typeface="Source Sans Pro" panose="020B0503030403020204" pitchFamily="34" charset="0"/>
              </a:rPr>
              <a:t>This representation can generalize to common scenes, thus, if we are able to learn the structured scene distribution among given dataset, we can zero-shot to arbitrary</a:t>
            </a:r>
            <a:r>
              <a:rPr kumimoji="1" lang="zh-CN" altLang="en-US" b="0" i="0" dirty="0">
                <a:solidFill>
                  <a:srgbClr val="31333F"/>
                </a:solidFill>
                <a:effectLst/>
                <a:latin typeface="Source Sans Pro" panose="020B0503030403020204" pitchFamily="34" charset="0"/>
              </a:rPr>
              <a:t> </a:t>
            </a:r>
            <a:r>
              <a:rPr kumimoji="1" lang="en-US" altLang="zh-CN" dirty="0">
                <a:solidFill>
                  <a:srgbClr val="31333F"/>
                </a:solidFill>
                <a:latin typeface="Source Sans Pro" panose="020B0503030403020204" pitchFamily="34" charset="0"/>
              </a:rPr>
              <a:t>in-the-wild scenes without per-scene-optimization;</a:t>
            </a:r>
            <a:endParaRPr kumimoji="1" lang="en-US" altLang="zh-CN" b="0" i="0" dirty="0">
              <a:solidFill>
                <a:srgbClr val="31333F"/>
              </a:solidFill>
              <a:effectLst/>
              <a:latin typeface="Source Sans Pro" panose="020B0503030403020204" pitchFamily="34" charset="0"/>
            </a:endParaRPr>
          </a:p>
          <a:p>
            <a:endParaRPr kumimoji="1" lang="zh-CN" altLang="en-US" dirty="0"/>
          </a:p>
        </p:txBody>
      </p:sp>
    </p:spTree>
    <p:extLst>
      <p:ext uri="{BB962C8B-B14F-4D97-AF65-F5344CB8AC3E}">
        <p14:creationId xmlns:p14="http://schemas.microsoft.com/office/powerpoint/2010/main" val="20233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381" y="116413"/>
            <a:ext cx="3725601" cy="468392"/>
          </a:xfrm>
          <a:prstGeom prst="rect">
            <a:avLst/>
          </a:prstGeom>
        </p:spPr>
      </p:pic>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76359" y="181411"/>
            <a:ext cx="2568783" cy="661551"/>
          </a:xfrm>
          <a:prstGeom prst="rect">
            <a:avLst/>
          </a:prstGeom>
        </p:spPr>
      </p:pic>
      <p:sp>
        <p:nvSpPr>
          <p:cNvPr id="2" name="文本框 1">
            <a:extLst>
              <a:ext uri="{FF2B5EF4-FFF2-40B4-BE49-F238E27FC236}">
                <a16:creationId xmlns:a16="http://schemas.microsoft.com/office/drawing/2014/main" id="{89AE55F9-1104-46D0-28B6-10F9768C5EB3}"/>
              </a:ext>
            </a:extLst>
          </p:cNvPr>
          <p:cNvSpPr txBox="1"/>
          <p:nvPr/>
        </p:nvSpPr>
        <p:spPr>
          <a:xfrm>
            <a:off x="57125" y="1591617"/>
            <a:ext cx="4411844" cy="369332"/>
          </a:xfrm>
          <a:prstGeom prst="rect">
            <a:avLst/>
          </a:prstGeom>
          <a:noFill/>
        </p:spPr>
        <p:txBody>
          <a:bodyPr wrap="square" rtlCol="0">
            <a:spAutoFit/>
          </a:bodyPr>
          <a:lstStyle/>
          <a:p>
            <a:pPr marL="285750" indent="-285750">
              <a:buFont typeface="Wingdings" pitchFamily="2" charset="2"/>
              <a:buChar char="l"/>
            </a:pPr>
            <a:r>
              <a:rPr kumimoji="1" lang="en-US" altLang="zh-CN" b="1" dirty="0"/>
              <a:t>The framework of our method:</a:t>
            </a:r>
            <a:endParaRPr kumimoji="1" lang="zh-CN" altLang="en-US" b="1" dirty="0"/>
          </a:p>
        </p:txBody>
      </p:sp>
      <p:sp>
        <p:nvSpPr>
          <p:cNvPr id="12" name="文本框 11">
            <a:extLst>
              <a:ext uri="{FF2B5EF4-FFF2-40B4-BE49-F238E27FC236}">
                <a16:creationId xmlns:a16="http://schemas.microsoft.com/office/drawing/2014/main" id="{076415D9-67F7-3D26-C14F-F80BA045EB80}"/>
              </a:ext>
            </a:extLst>
          </p:cNvPr>
          <p:cNvSpPr txBox="1"/>
          <p:nvPr/>
        </p:nvSpPr>
        <p:spPr>
          <a:xfrm>
            <a:off x="57125" y="842962"/>
            <a:ext cx="8784038" cy="461665"/>
          </a:xfrm>
          <a:prstGeom prst="rect">
            <a:avLst/>
          </a:prstGeom>
          <a:noFill/>
        </p:spPr>
        <p:txBody>
          <a:bodyPr wrap="square" rtlCol="0">
            <a:spAutoFit/>
          </a:bodyPr>
          <a:lstStyle/>
          <a:p>
            <a:r>
              <a:rPr kumimoji="1" lang="en-US" altLang="zh-CN" sz="2400" b="1" spc="-1" dirty="0">
                <a:solidFill>
                  <a:srgbClr val="000000"/>
                </a:solidFill>
                <a:ea typeface="PMingLiU"/>
              </a:rPr>
              <a:t>Target and Methodology</a:t>
            </a:r>
            <a:endParaRPr kumimoji="1" lang="zh-CN" altLang="en-US" sz="2400" b="1" dirty="0"/>
          </a:p>
        </p:txBody>
      </p:sp>
      <p:pic>
        <p:nvPicPr>
          <p:cNvPr id="13" name="图片 12">
            <a:extLst>
              <a:ext uri="{FF2B5EF4-FFF2-40B4-BE49-F238E27FC236}">
                <a16:creationId xmlns:a16="http://schemas.microsoft.com/office/drawing/2014/main" id="{5B993A18-381B-AA1B-60BD-28A1DDCB9CD8}"/>
              </a:ext>
            </a:extLst>
          </p:cNvPr>
          <p:cNvPicPr>
            <a:picLocks noChangeAspect="1"/>
          </p:cNvPicPr>
          <p:nvPr/>
        </p:nvPicPr>
        <p:blipFill>
          <a:blip r:embed="rId7"/>
          <a:stretch>
            <a:fillRect/>
          </a:stretch>
        </p:blipFill>
        <p:spPr>
          <a:xfrm>
            <a:off x="486484" y="2934627"/>
            <a:ext cx="2059361" cy="1772189"/>
          </a:xfrm>
          <a:prstGeom prst="rect">
            <a:avLst/>
          </a:prstGeom>
        </p:spPr>
      </p:pic>
      <p:pic>
        <p:nvPicPr>
          <p:cNvPr id="27" name="sample_gs">
            <a:hlinkClick r:id="" action="ppaction://media"/>
            <a:extLst>
              <a:ext uri="{FF2B5EF4-FFF2-40B4-BE49-F238E27FC236}">
                <a16:creationId xmlns:a16="http://schemas.microsoft.com/office/drawing/2014/main" id="{F7FA5B73-BE13-10FF-C22F-C688E11A6185}"/>
              </a:ext>
            </a:extLst>
          </p:cNvPr>
          <p:cNvPicPr>
            <a:picLocks noChangeAspect="1"/>
          </p:cNvPicPr>
          <p:nvPr>
            <a:videoFile r:link="rId2"/>
            <p:extLst>
              <p:ext uri="{DAA4B4D4-6D71-4841-9C94-3DE7FCFB9230}">
                <p14:media xmlns:p14="http://schemas.microsoft.com/office/powerpoint/2010/main" r:embed="rId1"/>
              </p:ext>
            </p:extLst>
          </p:nvPr>
        </p:nvPicPr>
        <p:blipFill>
          <a:blip r:embed="rId8"/>
          <a:stretch>
            <a:fillRect/>
          </a:stretch>
        </p:blipFill>
        <p:spPr>
          <a:xfrm>
            <a:off x="8749336" y="5074726"/>
            <a:ext cx="1601863" cy="1601863"/>
          </a:xfrm>
          <a:prstGeom prst="rect">
            <a:avLst/>
          </a:prstGeom>
        </p:spPr>
      </p:pic>
      <p:pic>
        <p:nvPicPr>
          <p:cNvPr id="28" name="图片 27">
            <a:extLst>
              <a:ext uri="{FF2B5EF4-FFF2-40B4-BE49-F238E27FC236}">
                <a16:creationId xmlns:a16="http://schemas.microsoft.com/office/drawing/2014/main" id="{D2486A46-4243-383D-B5CB-EDC2DDEE307D}"/>
              </a:ext>
            </a:extLst>
          </p:cNvPr>
          <p:cNvPicPr>
            <a:picLocks noChangeAspect="1"/>
          </p:cNvPicPr>
          <p:nvPr/>
        </p:nvPicPr>
        <p:blipFill>
          <a:blip r:embed="rId9"/>
          <a:stretch>
            <a:fillRect/>
          </a:stretch>
        </p:blipFill>
        <p:spPr>
          <a:xfrm>
            <a:off x="8483977" y="3006540"/>
            <a:ext cx="2132579" cy="1582151"/>
          </a:xfrm>
          <a:prstGeom prst="rect">
            <a:avLst/>
          </a:prstGeom>
        </p:spPr>
      </p:pic>
      <p:sp>
        <p:nvSpPr>
          <p:cNvPr id="30" name="梯形 29">
            <a:extLst>
              <a:ext uri="{FF2B5EF4-FFF2-40B4-BE49-F238E27FC236}">
                <a16:creationId xmlns:a16="http://schemas.microsoft.com/office/drawing/2014/main" id="{AF18FB97-413F-BD79-BE8F-43D17DD1833B}"/>
              </a:ext>
            </a:extLst>
          </p:cNvPr>
          <p:cNvSpPr/>
          <p:nvPr/>
        </p:nvSpPr>
        <p:spPr>
          <a:xfrm rot="16200000">
            <a:off x="5931556" y="3374487"/>
            <a:ext cx="1725980" cy="846259"/>
          </a:xfrm>
          <a:prstGeom prst="trapezoid">
            <a:avLst>
              <a:gd name="adj" fmla="val 56481"/>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solidFill>
                  <a:schemeClr val="tx1"/>
                </a:solidFill>
              </a:rPr>
              <a:t>Decoder network</a:t>
            </a:r>
            <a:endParaRPr kumimoji="1" lang="zh-CN" altLang="en-US" sz="1600" dirty="0">
              <a:solidFill>
                <a:schemeClr val="tx1"/>
              </a:solidFill>
            </a:endParaRPr>
          </a:p>
        </p:txBody>
      </p:sp>
      <p:sp>
        <p:nvSpPr>
          <p:cNvPr id="31" name="梯形 30">
            <a:extLst>
              <a:ext uri="{FF2B5EF4-FFF2-40B4-BE49-F238E27FC236}">
                <a16:creationId xmlns:a16="http://schemas.microsoft.com/office/drawing/2014/main" id="{3E5FE450-9E2E-9075-E78F-99EB4F6E0B4B}"/>
              </a:ext>
            </a:extLst>
          </p:cNvPr>
          <p:cNvSpPr/>
          <p:nvPr/>
        </p:nvSpPr>
        <p:spPr>
          <a:xfrm rot="5400000">
            <a:off x="3372288" y="3374487"/>
            <a:ext cx="1725980" cy="846260"/>
          </a:xfrm>
          <a:prstGeom prst="trapezoid">
            <a:avLst>
              <a:gd name="adj" fmla="val 56481"/>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rPr>
              <a:t>Encoder network</a:t>
            </a:r>
            <a:endParaRPr kumimoji="1" lang="zh-CN" altLang="en-US" dirty="0">
              <a:solidFill>
                <a:schemeClr val="tx1"/>
              </a:solidFill>
            </a:endParaRPr>
          </a:p>
        </p:txBody>
      </p:sp>
      <p:cxnSp>
        <p:nvCxnSpPr>
          <p:cNvPr id="32" name="直线连接符 31">
            <a:extLst>
              <a:ext uri="{FF2B5EF4-FFF2-40B4-BE49-F238E27FC236}">
                <a16:creationId xmlns:a16="http://schemas.microsoft.com/office/drawing/2014/main" id="{3B986020-DB3A-3514-6848-7276E4921C76}"/>
              </a:ext>
            </a:extLst>
          </p:cNvPr>
          <p:cNvCxnSpPr>
            <a:cxnSpLocks/>
            <a:stCxn id="31" idx="0"/>
            <a:endCxn id="30" idx="0"/>
          </p:cNvCxnSpPr>
          <p:nvPr/>
        </p:nvCxnSpPr>
        <p:spPr>
          <a:xfrm>
            <a:off x="4658408" y="3797617"/>
            <a:ext cx="171300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文本框 32">
                <a:extLst>
                  <a:ext uri="{FF2B5EF4-FFF2-40B4-BE49-F238E27FC236}">
                    <a16:creationId xmlns:a16="http://schemas.microsoft.com/office/drawing/2014/main" id="{679F663C-AD6D-983D-5D94-9F631247864B}"/>
                  </a:ext>
                </a:extLst>
              </p:cNvPr>
              <p:cNvSpPr txBox="1"/>
              <p:nvPr/>
            </p:nvSpPr>
            <p:spPr>
              <a:xfrm>
                <a:off x="5441101" y="3918265"/>
                <a:ext cx="2500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400" i="1" smtClean="0">
                          <a:latin typeface="Cambria Math" panose="02040503050406030204" pitchFamily="18" charset="0"/>
                        </a:rPr>
                        <m:t>𝕫</m:t>
                      </m:r>
                    </m:oMath>
                  </m:oMathPara>
                </a14:m>
                <a:endParaRPr kumimoji="1" lang="zh-CN" altLang="en-US" sz="2400" dirty="0"/>
              </a:p>
            </p:txBody>
          </p:sp>
        </mc:Choice>
        <mc:Fallback>
          <p:sp>
            <p:nvSpPr>
              <p:cNvPr id="33" name="文本框 32">
                <a:extLst>
                  <a:ext uri="{FF2B5EF4-FFF2-40B4-BE49-F238E27FC236}">
                    <a16:creationId xmlns:a16="http://schemas.microsoft.com/office/drawing/2014/main" id="{679F663C-AD6D-983D-5D94-9F631247864B}"/>
                  </a:ext>
                </a:extLst>
              </p:cNvPr>
              <p:cNvSpPr txBox="1">
                <a:spLocks noRot="1" noChangeAspect="1" noMove="1" noResize="1" noEditPoints="1" noAdjustHandles="1" noChangeArrowheads="1" noChangeShapeType="1" noTextEdit="1"/>
              </p:cNvSpPr>
              <p:nvPr/>
            </p:nvSpPr>
            <p:spPr>
              <a:xfrm>
                <a:off x="5441101" y="3918265"/>
                <a:ext cx="250068" cy="369332"/>
              </a:xfrm>
              <a:prstGeom prst="rect">
                <a:avLst/>
              </a:prstGeom>
              <a:blipFill>
                <a:blip r:embed="rId10"/>
                <a:stretch>
                  <a:fillRect l="-14286" r="-9524"/>
                </a:stretch>
              </a:blipFill>
            </p:spPr>
            <p:txBody>
              <a:bodyPr/>
              <a:lstStyle/>
              <a:p>
                <a:r>
                  <a:rPr lang="zh-CN" altLang="en-US">
                    <a:noFill/>
                  </a:rPr>
                  <a:t> </a:t>
                </a:r>
              </a:p>
            </p:txBody>
          </p:sp>
        </mc:Fallback>
      </mc:AlternateContent>
      <p:cxnSp>
        <p:nvCxnSpPr>
          <p:cNvPr id="11" name="直线箭头连接符 10">
            <a:extLst>
              <a:ext uri="{FF2B5EF4-FFF2-40B4-BE49-F238E27FC236}">
                <a16:creationId xmlns:a16="http://schemas.microsoft.com/office/drawing/2014/main" id="{B9107837-9FE9-6B33-8CCF-1CE7F2A05583}"/>
              </a:ext>
            </a:extLst>
          </p:cNvPr>
          <p:cNvCxnSpPr>
            <a:stCxn id="13" idx="3"/>
            <a:endCxn id="31" idx="2"/>
          </p:cNvCxnSpPr>
          <p:nvPr/>
        </p:nvCxnSpPr>
        <p:spPr>
          <a:xfrm flipV="1">
            <a:off x="2545845" y="3797617"/>
            <a:ext cx="1266303" cy="231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2D64DD7A-CBB4-2FF1-B033-6DB3CD223593}"/>
              </a:ext>
            </a:extLst>
          </p:cNvPr>
          <p:cNvCxnSpPr>
            <a:stCxn id="30" idx="2"/>
            <a:endCxn id="28" idx="1"/>
          </p:cNvCxnSpPr>
          <p:nvPr/>
        </p:nvCxnSpPr>
        <p:spPr>
          <a:xfrm flipV="1">
            <a:off x="7217676" y="3797616"/>
            <a:ext cx="1266301"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A1FD80DA-A098-60F7-7DDF-E01BC5F18790}"/>
              </a:ext>
            </a:extLst>
          </p:cNvPr>
          <p:cNvSpPr txBox="1"/>
          <p:nvPr/>
        </p:nvSpPr>
        <p:spPr>
          <a:xfrm>
            <a:off x="394719" y="4890060"/>
            <a:ext cx="2242889" cy="369332"/>
          </a:xfrm>
          <a:prstGeom prst="rect">
            <a:avLst/>
          </a:prstGeom>
          <a:noFill/>
        </p:spPr>
        <p:txBody>
          <a:bodyPr wrap="square" rtlCol="0">
            <a:spAutoFit/>
          </a:bodyPr>
          <a:lstStyle/>
          <a:p>
            <a:pPr algn="ctr"/>
            <a:r>
              <a:rPr kumimoji="1" lang="en-US" altLang="zh-CN" b="1" dirty="0"/>
              <a:t>Structured Features</a:t>
            </a:r>
            <a:endParaRPr kumimoji="1" lang="zh-CN" altLang="en-US" b="1" dirty="0"/>
          </a:p>
        </p:txBody>
      </p:sp>
      <p:sp>
        <p:nvSpPr>
          <p:cNvPr id="18" name="文本框 17">
            <a:extLst>
              <a:ext uri="{FF2B5EF4-FFF2-40B4-BE49-F238E27FC236}">
                <a16:creationId xmlns:a16="http://schemas.microsoft.com/office/drawing/2014/main" id="{80045F4A-706C-881F-4AE9-67914564CFF2}"/>
              </a:ext>
            </a:extLst>
          </p:cNvPr>
          <p:cNvSpPr txBox="1"/>
          <p:nvPr/>
        </p:nvSpPr>
        <p:spPr>
          <a:xfrm>
            <a:off x="4393468" y="4609871"/>
            <a:ext cx="2242889" cy="369332"/>
          </a:xfrm>
          <a:prstGeom prst="rect">
            <a:avLst/>
          </a:prstGeom>
          <a:noFill/>
        </p:spPr>
        <p:txBody>
          <a:bodyPr wrap="square" rtlCol="0">
            <a:spAutoFit/>
          </a:bodyPr>
          <a:lstStyle/>
          <a:p>
            <a:pPr algn="ctr"/>
            <a:r>
              <a:rPr kumimoji="1" lang="en-US" altLang="zh-CN" b="1" dirty="0"/>
              <a:t>Structured Latent</a:t>
            </a:r>
            <a:endParaRPr kumimoji="1" lang="zh-CN" altLang="en-US" b="1" dirty="0"/>
          </a:p>
        </p:txBody>
      </p:sp>
      <p:sp>
        <p:nvSpPr>
          <p:cNvPr id="19" name="文本框 18">
            <a:extLst>
              <a:ext uri="{FF2B5EF4-FFF2-40B4-BE49-F238E27FC236}">
                <a16:creationId xmlns:a16="http://schemas.microsoft.com/office/drawing/2014/main" id="{494F6597-52D6-FFFE-CCE0-9AB6D9B7DC55}"/>
              </a:ext>
            </a:extLst>
          </p:cNvPr>
          <p:cNvSpPr txBox="1"/>
          <p:nvPr/>
        </p:nvSpPr>
        <p:spPr>
          <a:xfrm>
            <a:off x="8428821" y="2578857"/>
            <a:ext cx="2242889" cy="369332"/>
          </a:xfrm>
          <a:prstGeom prst="rect">
            <a:avLst/>
          </a:prstGeom>
          <a:noFill/>
        </p:spPr>
        <p:txBody>
          <a:bodyPr wrap="square" rtlCol="0">
            <a:spAutoFit/>
          </a:bodyPr>
          <a:lstStyle/>
          <a:p>
            <a:pPr algn="ctr"/>
            <a:r>
              <a:rPr kumimoji="1" lang="en-US" altLang="zh-CN" b="1" dirty="0"/>
              <a:t>3D Gaussians</a:t>
            </a:r>
            <a:endParaRPr kumimoji="1" lang="zh-CN" altLang="en-US" b="1" dirty="0"/>
          </a:p>
        </p:txBody>
      </p:sp>
      <p:sp>
        <p:nvSpPr>
          <p:cNvPr id="20" name="文本框 19">
            <a:extLst>
              <a:ext uri="{FF2B5EF4-FFF2-40B4-BE49-F238E27FC236}">
                <a16:creationId xmlns:a16="http://schemas.microsoft.com/office/drawing/2014/main" id="{0A8B1F52-996F-CBDD-8B29-FBE26AC22102}"/>
              </a:ext>
            </a:extLst>
          </p:cNvPr>
          <p:cNvSpPr txBox="1"/>
          <p:nvPr/>
        </p:nvSpPr>
        <p:spPr>
          <a:xfrm>
            <a:off x="10351199" y="5552491"/>
            <a:ext cx="1487328" cy="646331"/>
          </a:xfrm>
          <a:prstGeom prst="rect">
            <a:avLst/>
          </a:prstGeom>
          <a:noFill/>
        </p:spPr>
        <p:txBody>
          <a:bodyPr wrap="square" rtlCol="0">
            <a:spAutoFit/>
          </a:bodyPr>
          <a:lstStyle/>
          <a:p>
            <a:pPr algn="ctr"/>
            <a:r>
              <a:rPr kumimoji="1" lang="en-US" altLang="zh-CN" b="1" dirty="0"/>
              <a:t>Novel view rendering</a:t>
            </a:r>
            <a:endParaRPr kumimoji="1" lang="zh-CN" altLang="en-US" b="1" dirty="0"/>
          </a:p>
        </p:txBody>
      </p:sp>
      <p:cxnSp>
        <p:nvCxnSpPr>
          <p:cNvPr id="22" name="直线箭头连接符 21">
            <a:extLst>
              <a:ext uri="{FF2B5EF4-FFF2-40B4-BE49-F238E27FC236}">
                <a16:creationId xmlns:a16="http://schemas.microsoft.com/office/drawing/2014/main" id="{C1DBDED7-D2F4-D961-6BC4-FA3C64390255}"/>
              </a:ext>
            </a:extLst>
          </p:cNvPr>
          <p:cNvCxnSpPr>
            <a:stCxn id="28" idx="2"/>
            <a:endCxn id="27" idx="0"/>
          </p:cNvCxnSpPr>
          <p:nvPr/>
        </p:nvCxnSpPr>
        <p:spPr>
          <a:xfrm>
            <a:off x="9550267" y="4588691"/>
            <a:ext cx="1" cy="4860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BD18B0C3-8203-AF7B-6B79-B511891CC427}"/>
              </a:ext>
            </a:extLst>
          </p:cNvPr>
          <p:cNvPicPr>
            <a:picLocks noChangeAspect="1"/>
          </p:cNvPicPr>
          <p:nvPr/>
        </p:nvPicPr>
        <p:blipFill>
          <a:blip r:embed="rId11"/>
          <a:stretch>
            <a:fillRect/>
          </a:stretch>
        </p:blipFill>
        <p:spPr>
          <a:xfrm>
            <a:off x="4963932" y="3059353"/>
            <a:ext cx="1204405" cy="712896"/>
          </a:xfrm>
          <a:prstGeom prst="rect">
            <a:avLst/>
          </a:prstGeom>
        </p:spPr>
      </p:pic>
    </p:spTree>
    <p:extLst>
      <p:ext uri="{BB962C8B-B14F-4D97-AF65-F5344CB8AC3E}">
        <p14:creationId xmlns:p14="http://schemas.microsoft.com/office/powerpoint/2010/main" val="199647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000" fill="hold"/>
                                        <p:tgtEl>
                                          <p:spTgt spid="2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7"/>
                </p:tgtEl>
              </p:cMediaNode>
            </p:video>
            <p:seq concurrent="1" nextAc="seek">
              <p:cTn id="8" restart="whenNotActive" fill="hold" evtFilter="cancelBubble" nodeType="interactiveSeq">
                <p:stCondLst>
                  <p:cond evt="onClick" delay="0">
                    <p:tgtEl>
                      <p:spTgt spid="2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7"/>
                                        </p:tgtEl>
                                      </p:cBhvr>
                                    </p:cmd>
                                  </p:childTnLst>
                                </p:cTn>
                              </p:par>
                            </p:childTnLst>
                          </p:cTn>
                        </p:par>
                      </p:childTnLst>
                    </p:cTn>
                  </p:par>
                </p:childTnLst>
              </p:cTn>
              <p:nextCondLst>
                <p:cond evt="onClick" delay="0">
                  <p:tgtEl>
                    <p:spTgt spid="27"/>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41259</TotalTime>
  <Words>587</Words>
  <Application>Microsoft Macintosh PowerPoint</Application>
  <PresentationFormat>宽屏</PresentationFormat>
  <Paragraphs>60</Paragraphs>
  <Slides>5</Slides>
  <Notes>5</Notes>
  <HiddenSlides>0</HiddenSlides>
  <MMClips>1</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5</vt:i4>
      </vt:variant>
    </vt:vector>
  </HeadingPairs>
  <TitlesOfParts>
    <vt:vector size="16" baseType="lpstr">
      <vt:lpstr>等线</vt:lpstr>
      <vt:lpstr>等线 Light</vt:lpstr>
      <vt:lpstr>Arial</vt:lpstr>
      <vt:lpstr>Calibri</vt:lpstr>
      <vt:lpstr>Calibri Light</vt:lpstr>
      <vt:lpstr>Cambria Math</vt:lpstr>
      <vt:lpstr>Helvetica</vt:lpstr>
      <vt:lpstr>Source Sans Pro</vt:lpstr>
      <vt:lpstr>Wingdings</vt:lpstr>
      <vt:lpstr>office theme</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FANG Chuan</cp:lastModifiedBy>
  <cp:revision>1117</cp:revision>
  <dcterms:created xsi:type="dcterms:W3CDTF">2022-06-09T10:57:00Z</dcterms:created>
  <dcterms:modified xsi:type="dcterms:W3CDTF">2025-09-22T03:03:18Z</dcterms:modified>
</cp:coreProperties>
</file>