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1678517" y="1628775"/>
            <a:ext cx="8737600" cy="18716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None/>
              <a:defRPr sz="3600" b="0" i="0" u="none" kern="1200" baseline="0">
                <a:solidFill>
                  <a:schemeClr val="accent2"/>
                </a:solidFill>
                <a:latin typeface="Arial" panose="02080604020202020204" charset="0"/>
                <a:ea typeface="宋体" charset="0"/>
                <a:sym typeface="Arial" panose="0208060402020202020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775884" y="4005263"/>
            <a:ext cx="8534400" cy="10080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>
              <a:buNone/>
              <a:defRPr b="1" kern="1200"/>
            </a:lvl1pPr>
            <a:lvl2pPr marL="457200" lvl="1" indent="-457200" algn="ctr">
              <a:buNone/>
              <a:defRPr b="1" kern="1200"/>
            </a:lvl2pPr>
            <a:lvl3pPr marL="914400" lvl="2" indent="-914400" algn="ctr">
              <a:buNone/>
              <a:defRPr b="1" kern="1200"/>
            </a:lvl3pPr>
            <a:lvl4pPr marL="1371600" lvl="3" indent="-1371600" algn="ctr">
              <a:buNone/>
              <a:defRPr b="1" kern="1200"/>
            </a:lvl4pPr>
            <a:lvl5pPr marL="1828800" lvl="4" indent="-1828800" algn="ctr">
              <a:buNone/>
              <a:defRPr b="1" kern="12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fld id="{82F288E0-7875-42C4-84C8-98DBBD3BF4D2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04813"/>
            <a:ext cx="2743200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04813"/>
            <a:ext cx="8070573" cy="5721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404813"/>
            <a:ext cx="10972800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337300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337300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337300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lvl="5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6pPr>
      <a:lvl7pPr marL="2971800" lvl="6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7pPr>
      <a:lvl8pPr marL="3429000" lvl="7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8pPr>
      <a:lvl9pPr marL="3886200" lvl="8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2.4/modules/imgproc/doc/structural_analysis_and_shape_descriptors.html?highlight=findcontours#findcontours" TargetMode="External"/><Relationship Id="rId2" Type="http://schemas.openxmlformats.org/officeDocument/2006/relationships/hyperlink" Target="https://docs.opencv.org/master/db/d8e/tutorial_threshol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yhl_leo/article/details/49357087" TargetMode="External"/><Relationship Id="rId2" Type="http://schemas.openxmlformats.org/officeDocument/2006/relationships/hyperlink" Target="http://blog.csdn.net/honyniu/article/details/5100439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zh-CN" sz="4800"/>
              <a:t>红外双目相机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x-none" altLang="zh-CN">
                <a:solidFill>
                  <a:schemeClr val="accent2"/>
                </a:solidFill>
              </a:rPr>
              <a:t>系统算法流程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 smtClean="0"/>
              <a:t>图像采集与预处理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   </a:t>
            </a:r>
            <a:r>
              <a:rPr lang="x-none" altLang="zh-CN" sz="2800" dirty="0"/>
              <a:t>二值化、寻找圆轮廓</a:t>
            </a:r>
          </a:p>
          <a:p>
            <a:r>
              <a:rPr lang="x-none" altLang="zh-CN" dirty="0"/>
              <a:t>二维小球中心提取</a:t>
            </a:r>
          </a:p>
          <a:p>
            <a:pPr marL="0" indent="0">
              <a:buNone/>
            </a:pPr>
            <a:r>
              <a:rPr lang="x-none" altLang="zh-CN" dirty="0"/>
              <a:t>   </a:t>
            </a:r>
            <a:r>
              <a:rPr lang="x-none" altLang="zh-CN" sz="2800" dirty="0"/>
              <a:t>质心法/最小二乘法</a:t>
            </a:r>
          </a:p>
          <a:p>
            <a:r>
              <a:rPr lang="x-none" altLang="zh-CN" dirty="0"/>
              <a:t>三维重建</a:t>
            </a:r>
          </a:p>
          <a:p>
            <a:pPr marL="0" indent="0">
              <a:buNone/>
            </a:pPr>
            <a:r>
              <a:rPr lang="x-none" altLang="zh-CN" dirty="0"/>
              <a:t>   </a:t>
            </a:r>
            <a:r>
              <a:rPr lang="x-none" altLang="zh-CN" sz="2800" dirty="0"/>
              <a:t>最小二乘求变换矩阵/对极几何基础矩阵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276" y="1754661"/>
            <a:ext cx="2558477" cy="30232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accent2"/>
                </a:solidFill>
              </a:rPr>
              <a:t>二维图像处理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边沿检测</a:t>
            </a:r>
            <a:r>
              <a:rPr lang="en-US" altLang="zh-CN" dirty="0" smtClean="0"/>
              <a:t>:</a:t>
            </a:r>
            <a:r>
              <a:rPr lang="en-US" altLang="zh-CN" sz="1400" dirty="0" smtClean="0">
                <a:hlinkClick r:id="rId2"/>
              </a:rPr>
              <a:t>https</a:t>
            </a:r>
            <a:r>
              <a:rPr lang="en-US" altLang="zh-CN" sz="1400" dirty="0">
                <a:hlinkClick r:id="rId2"/>
              </a:rPr>
              <a:t>://docs.opencv.org/master/db/d8e/tutorial_threshold.html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sz="2800" dirty="0"/>
              <a:t>基于灰度</a:t>
            </a:r>
            <a:r>
              <a:rPr lang="zh-CN" altLang="en-US" sz="2800" dirty="0" smtClean="0"/>
              <a:t>图像的一阶、二阶导数。</a:t>
            </a:r>
            <a:endParaRPr lang="en-US" altLang="zh-CN" sz="2800" dirty="0" smtClean="0"/>
          </a:p>
          <a:p>
            <a:r>
              <a:rPr lang="zh-CN" altLang="en-US" dirty="0" smtClean="0"/>
              <a:t>提取目标轮廓</a:t>
            </a:r>
            <a:r>
              <a:rPr lang="en-US" altLang="zh-CN" dirty="0" smtClean="0"/>
              <a:t>:</a:t>
            </a:r>
            <a:r>
              <a:rPr lang="en-US" altLang="zh-CN" sz="900" dirty="0" smtClean="0">
                <a:hlinkClick r:id="rId3"/>
              </a:rPr>
              <a:t>https</a:t>
            </a:r>
            <a:r>
              <a:rPr lang="en-US" altLang="zh-CN" sz="900" dirty="0">
                <a:hlinkClick r:id="rId3"/>
              </a:rPr>
              <a:t>://docs.opencv.org/2.4/modules/imgproc/doc/structural_analysis_and_shape_descriptors.html?highlight=findcontours#findcontours</a:t>
            </a:r>
            <a:endParaRPr lang="en-US" altLang="zh-CN" sz="90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2800" dirty="0"/>
              <a:t>Suzuki85</a:t>
            </a:r>
            <a:r>
              <a:rPr lang="zh-CN" altLang="en-US" sz="2800" dirty="0"/>
              <a:t>提取完整轮廓，直接给出轮廓点序列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dirty="0" smtClean="0"/>
              <a:t>轮廓筛选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</a:p>
          <a:p>
            <a:r>
              <a:rPr lang="zh-CN" altLang="en-US" dirty="0" smtClean="0"/>
              <a:t>最小二乘法拟合圆方程：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24459" y="4633088"/>
                <a:ext cx="1935214" cy="491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59" y="4633088"/>
                <a:ext cx="1935214" cy="491545"/>
              </a:xfrm>
              <a:prstGeom prst="rect">
                <a:avLst/>
              </a:prstGeom>
              <a:blipFill rotWithShape="0">
                <a:blip r:embed="rId4"/>
                <a:stretch>
                  <a:fillRect t="-104938" b="-167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676926" y="4955894"/>
                <a:ext cx="3655488" cy="90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26" y="4955894"/>
                <a:ext cx="3655488" cy="9003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accent2"/>
                </a:solidFill>
              </a:rPr>
              <a:t>三维重建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每个相机转换矩阵的求解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sz="2800" dirty="0" smtClean="0"/>
              <a:t>相机标定：内参矩阵、外参矩阵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800" dirty="0" smtClean="0"/>
              <a:t>原理</a:t>
            </a:r>
            <a:r>
              <a:rPr lang="en-US" altLang="zh-CN" sz="2800" dirty="0" smtClean="0"/>
              <a:t>:</a:t>
            </a:r>
            <a:r>
              <a:rPr lang="en-US" altLang="zh-CN" sz="2000" dirty="0" smtClean="0">
                <a:hlinkClick r:id="rId2"/>
              </a:rPr>
              <a:t>http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blog.csdn.net/honyniu/article/details/51004397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自标定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绝对圆锥曲线</a:t>
            </a:r>
            <a:r>
              <a:rPr lang="en-US" altLang="zh-CN" sz="2800" dirty="0" smtClean="0"/>
              <a:t>:</a:t>
            </a:r>
            <a:r>
              <a:rPr lang="en-US" altLang="zh-CN" sz="1800" dirty="0" smtClean="0">
                <a:hlinkClick r:id="rId3"/>
              </a:rPr>
              <a:t>http</a:t>
            </a:r>
            <a:r>
              <a:rPr lang="en-US" altLang="zh-CN" sz="1800" dirty="0">
                <a:hlinkClick r:id="rId3"/>
              </a:rPr>
              <a:t>://</a:t>
            </a:r>
            <a:r>
              <a:rPr lang="en-US" altLang="zh-CN" sz="1800" dirty="0" smtClean="0">
                <a:hlinkClick r:id="rId3"/>
              </a:rPr>
              <a:t>blog.csdn.net/</a:t>
            </a:r>
            <a:r>
              <a:rPr lang="en-US" altLang="zh-CN" sz="1800" dirty="0" err="1" smtClean="0">
                <a:hlinkClick r:id="rId3"/>
              </a:rPr>
              <a:t>yhl_leo</a:t>
            </a:r>
            <a:r>
              <a:rPr lang="en-US" altLang="zh-CN" sz="1800" dirty="0" smtClean="0">
                <a:hlinkClick r:id="rId3"/>
              </a:rPr>
              <a:t>/article/details/49357087</a:t>
            </a:r>
            <a:endParaRPr lang="en-US" altLang="zh-CN" dirty="0"/>
          </a:p>
          <a:p>
            <a:r>
              <a:rPr lang="zh-CN" altLang="en-US" dirty="0" smtClean="0"/>
              <a:t>两个相机的图像匹配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zh-CN" altLang="en-US" sz="1800" dirty="0" smtClean="0"/>
              <a:t>对极几何</a:t>
            </a:r>
            <a:r>
              <a:rPr lang="en-US" altLang="zh-CN" sz="1800" dirty="0" smtClean="0"/>
              <a:t>:</a:t>
            </a:r>
            <a:r>
              <a:rPr lang="zh-CN" altLang="en-US" sz="1800" dirty="0"/>
              <a:t>对于</a:t>
            </a:r>
            <a:r>
              <a:rPr lang="zh-CN" altLang="en-US" sz="1800" dirty="0" smtClean="0"/>
              <a:t>一幅</a:t>
            </a:r>
            <a:r>
              <a:rPr lang="zh-CN" altLang="en-US" sz="1800" dirty="0"/>
              <a:t>图像上的每一点 </a:t>
            </a:r>
            <a:r>
              <a:rPr lang="en-US" altLang="zh-CN" sz="1800" dirty="0"/>
              <a:t>x</a:t>
            </a:r>
            <a:r>
              <a:rPr lang="zh-CN" altLang="en-US" sz="1800" dirty="0"/>
              <a:t>，在对应的另一幅图像上都存在一条对极线 </a:t>
            </a:r>
            <a:r>
              <a:rPr lang="en-US" altLang="zh-CN" sz="1800" b="1" dirty="0" smtClean="0"/>
              <a:t>l’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在第二幅</a:t>
            </a:r>
            <a:r>
              <a:rPr lang="zh-CN" altLang="en-US" sz="1800" dirty="0" smtClean="0"/>
              <a:t>图像</a:t>
            </a:r>
            <a:r>
              <a:rPr lang="zh-CN" altLang="en-US" sz="1800" dirty="0"/>
              <a:t>中，任意与该点匹配的点 </a:t>
            </a:r>
            <a:r>
              <a:rPr lang="en-US" altLang="zh-CN" sz="1800" b="1" dirty="0" smtClean="0"/>
              <a:t>x</a:t>
            </a:r>
            <a:r>
              <a:rPr lang="en-US" altLang="zh-CN" sz="1800" dirty="0" smtClean="0"/>
              <a:t>’</a:t>
            </a:r>
            <a:r>
              <a:rPr lang="zh-CN" altLang="en-US" sz="1800" dirty="0" smtClean="0"/>
              <a:t> </a:t>
            </a:r>
            <a:r>
              <a:rPr lang="zh-CN" altLang="en-US" sz="1800" dirty="0"/>
              <a:t>必然位于该对极线 </a:t>
            </a:r>
            <a:r>
              <a:rPr lang="en-US" altLang="zh-CN" sz="1800" b="1" dirty="0" smtClean="0"/>
              <a:t>l’</a:t>
            </a:r>
            <a:r>
              <a:rPr lang="zh-CN" altLang="en-US" sz="1800" dirty="0" smtClean="0"/>
              <a:t>上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004262" y="5427360"/>
                <a:ext cx="15824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𝐹𝑥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62" y="5427360"/>
                <a:ext cx="158241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accent2"/>
                </a:solidFill>
              </a:rPr>
              <a:t>系统框架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103" y="1639330"/>
            <a:ext cx="4638781" cy="39955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accent2"/>
                </a:solidFill>
              </a:rPr>
              <a:t>软件环境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System:   ubuntu16.04 server</a:t>
            </a:r>
          </a:p>
          <a:p>
            <a:r>
              <a:rPr lang="en-US" altLang="zh-CN" dirty="0" smtClean="0"/>
              <a:t>Software dependent: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opencv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Eigen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VTK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Flea3 driver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92" y="2175647"/>
            <a:ext cx="6543675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NDI </a:t>
            </a:r>
            <a:r>
              <a:rPr lang="en-US" altLang="zh-CN" dirty="0" err="1" smtClean="0"/>
              <a:t>Ploaris:</a:t>
            </a:r>
            <a:r>
              <a:rPr lang="en-US" altLang="zh-CN" sz="2000" dirty="0" err="1" smtClean="0"/>
              <a:t>https</a:t>
            </a:r>
            <a:r>
              <a:rPr lang="en-US" altLang="zh-CN" sz="2000" dirty="0"/>
              <a:t>://www.ndigital.com/medical/products/polaris-family</a:t>
            </a:r>
            <a:r>
              <a:rPr lang="en-US" altLang="zh-CN" sz="2000" dirty="0" smtClean="0"/>
              <a:t>/</a:t>
            </a:r>
          </a:p>
          <a:p>
            <a:endParaRPr lang="en-US" altLang="zh-CN" sz="2000" dirty="0"/>
          </a:p>
          <a:p>
            <a:r>
              <a:rPr lang="en-US" altLang="zh-CN" dirty="0" err="1" smtClean="0"/>
              <a:t>PointGrey</a:t>
            </a:r>
            <a:r>
              <a:rPr lang="en-US" altLang="zh-CN" dirty="0" smtClean="0"/>
              <a:t>: </a:t>
            </a:r>
            <a:r>
              <a:rPr lang="en-US" altLang="zh-CN" sz="2000" dirty="0" smtClean="0"/>
              <a:t>https</a:t>
            </a:r>
            <a:r>
              <a:rPr lang="en-US" altLang="zh-CN" sz="2000" dirty="0"/>
              <a:t>://www.ptgrey.com/support/downloads/10120/</a:t>
            </a:r>
            <a:r>
              <a:rPr lang="en-US" altLang="zh-CN" sz="1400" dirty="0" smtClean="0"/>
              <a:t>: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68" y="337751"/>
            <a:ext cx="6969210" cy="64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72545"/>
      </p:ext>
    </p:extLst>
  </p:cSld>
  <p:clrMapOvr>
    <a:masterClrMapping/>
  </p:clrMapOvr>
</p:sld>
</file>

<file path=ppt/theme/theme1.xml><?xml version="1.0" encoding="utf-8"?>
<a:theme xmlns:a="http://schemas.openxmlformats.org/drawingml/2006/main" name="商务_公务">
  <a:themeElements>
    <a:clrScheme name="">
      <a:dk1>
        <a:srgbClr val="003300"/>
      </a:dk1>
      <a:lt1>
        <a:srgbClr val="523E26"/>
      </a:lt1>
      <a:dk2>
        <a:srgbClr val="DFC08D"/>
      </a:dk2>
      <a:lt2>
        <a:srgbClr val="2D2015"/>
      </a:lt2>
      <a:accent1>
        <a:srgbClr val="8C7B70"/>
      </a:accent1>
      <a:accent2>
        <a:srgbClr val="8F5F2F"/>
      </a:accent2>
      <a:accent3>
        <a:srgbClr val="B3AFAB"/>
      </a:accent3>
      <a:accent4>
        <a:srgbClr val="002A00"/>
      </a:accent4>
      <a:accent5>
        <a:srgbClr val="C5BFBC"/>
      </a:accent5>
      <a:accent6>
        <a:srgbClr val="805529"/>
      </a:accent6>
      <a:hlink>
        <a:srgbClr val="CCB400"/>
      </a:hlink>
      <a:folHlink>
        <a:srgbClr val="8C9EA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230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方正书宋_GBK</vt:lpstr>
      <vt:lpstr>宋体</vt:lpstr>
      <vt:lpstr>Arial</vt:lpstr>
      <vt:lpstr>Cambria Math</vt:lpstr>
      <vt:lpstr>商务_公务</vt:lpstr>
      <vt:lpstr>红外双目相机</vt:lpstr>
      <vt:lpstr>系统算法流程</vt:lpstr>
      <vt:lpstr>二维图像处理</vt:lpstr>
      <vt:lpstr>三维重建</vt:lpstr>
      <vt:lpstr>系统框架</vt:lpstr>
      <vt:lpstr>软件环境</vt:lpstr>
      <vt:lpstr>参考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fc</dc:creator>
  <cp:lastModifiedBy>FC</cp:lastModifiedBy>
  <cp:revision>25</cp:revision>
  <dcterms:created xsi:type="dcterms:W3CDTF">2017-10-18T12:40:49Z</dcterms:created>
  <dcterms:modified xsi:type="dcterms:W3CDTF">2017-10-19T03:01:33Z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