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9" autoAdjust="0"/>
    <p:restoredTop sz="94660"/>
  </p:normalViewPr>
  <p:slideViewPr>
    <p:cSldViewPr snapToGrid="0">
      <p:cViewPr varScale="1">
        <p:scale>
          <a:sx n="93" d="100"/>
          <a:sy n="93" d="100"/>
        </p:scale>
        <p:origin x="69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A07CE8-BFB6-4B4D-9BEF-C61F6614D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2D28C2-6438-4132-8988-E34A828A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5C4282-837D-460F-AD22-5798F231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1234-5955-4C73-B32E-CC63853DB489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0DED67-4373-4424-8157-7731706A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3FAF79-E459-46FE-BA91-32B92A3C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C22E-A0AB-4E65-B468-07465CFDEB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399B3A-4EC4-46CD-BA7C-53DDD522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FE2A71-6E6C-440B-B6DC-3B9A8D162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ABAAF0-F7F2-47CB-94A7-ABB58D10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1234-5955-4C73-B32E-CC63853DB489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B7C470-74C3-469C-BACF-7607E3E3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ABED83-F8FA-45D7-9B6C-2A75BC7F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C22E-A0AB-4E65-B468-07465CFDEB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67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06CFFB7-A30C-47A3-810A-A40C3D18A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181B55-3C59-4191-82C0-C6124CFA2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180386-4ADC-4011-AC9B-1E8571E0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1234-5955-4C73-B32E-CC63853DB489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1F941-7F28-4989-9DCD-2A32A012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90AA75-2CCD-49A0-AB5E-CD09F417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C22E-A0AB-4E65-B468-07465CFDEB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33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3E0B0F-22CA-47D9-8127-7258F551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BFAA91-DB0E-4396-8F86-70045FF59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97C073-83DD-4196-A386-C3BBDEBF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1234-5955-4C73-B32E-CC63853DB489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21CA80-AF37-4F0C-8368-B263FED1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B5342E-4BE6-4712-AD41-3A94C0CB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C22E-A0AB-4E65-B468-07465CFDEB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58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5520B-9451-4A65-922B-3769E3E0A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689F51-1411-4624-9FAC-36724629E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7DF791-74A6-4D95-AB96-06D95229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1234-5955-4C73-B32E-CC63853DB489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6ABF80-F708-40FE-91CC-966F3B77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1E35FC-6DFC-474E-AF88-EFAE403B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C22E-A0AB-4E65-B468-07465CFDEB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27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541A31-0C04-44BF-AAB4-7FD067B5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1DF7EC-AEFD-4F19-BADD-0A5B868A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E66D89-17D9-4BCD-ACBF-4465AE828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A30BC0-C721-4871-A882-203D8F5C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1234-5955-4C73-B32E-CC63853DB489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C7C7BC-D9B7-4782-9322-5567EBE8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2F050E-E091-4324-B241-98E17A31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C22E-A0AB-4E65-B468-07465CFDEB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17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12329-5DAF-4D20-A9FE-7243862C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66E8E8-6814-4929-B1B6-C95F9E8DC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2CC2B3-0524-4C4A-8483-F3D2B0540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78C642-9785-409E-8C66-995FBC7F0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DDBE7E7-65E8-484C-9990-143E37F86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C80FA10-7300-422A-9684-6838E0FB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1234-5955-4C73-B32E-CC63853DB489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237FA5-CCAB-435C-B251-47B1867F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16BA243-69D9-4FAB-B5DE-A98BA221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C22E-A0AB-4E65-B468-07465CFDEB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85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EC17A-DEB0-4E5A-9FBF-3874C685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1B98C32-44AA-48BF-85C2-12A4A4B5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1234-5955-4C73-B32E-CC63853DB489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F2D5A7-4FFC-4A90-B385-8ACC20A5F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A46124-EA3A-4EE7-A346-6CC4E028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C22E-A0AB-4E65-B468-07465CFDEB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69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6EC2455-4CCA-47FA-AF0A-84888D2B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1234-5955-4C73-B32E-CC63853DB489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C055B4-EAA7-455B-A4FF-E8D3681F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EA08CD-586F-48A6-9C39-A7073AB7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C22E-A0AB-4E65-B468-07465CFDEB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92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36C90B-B56C-4C01-A432-514788CF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6062B1-C0B2-43D8-AB77-55DCC648B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3719E5-0F44-4331-B912-ACAD0D64D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097778-8E1C-4990-B2B5-28E40740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1234-5955-4C73-B32E-CC63853DB489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1A4500-69B3-41E4-8CC7-85408748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7432B4-A65C-49D1-B93F-A6EC3C46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C22E-A0AB-4E65-B468-07465CFDEB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86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69D69-2364-4DCD-BE5A-99073788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C951D9-416A-4818-9A78-29DDFC12B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541342-69F6-461C-AC70-C74EFE99C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3EB3AC-ED95-445D-8300-EC86E156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1234-5955-4C73-B32E-CC63853DB489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AD26D9-0EE0-4169-8C2A-127C564C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C440A0-7169-454F-9DFE-D36E5EEE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C22E-A0AB-4E65-B468-07465CFDEB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85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3FEE1CC-2B75-405A-8C2B-2485D2E3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F67DFD-C124-4768-A269-5E5C0BF3B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05BC2C-D409-408C-A38A-B71B87A44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91234-5955-4C73-B32E-CC63853DB489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21E6FE-96E7-4B56-A8F1-BF605E15A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405A54-A36A-4FA9-B648-3017D3EF2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0C22E-A0AB-4E65-B468-07465CFDEB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2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zh-tw/%E5%A4%A9%E5%A4%A9%E9%81%8E%E9%A6%AC%E8%B7%A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.wikipedia.org/zh-tw/Q%E5%AD%A6%E4%B9%A0" TargetMode="External"/><Relationship Id="rId4" Type="http://schemas.openxmlformats.org/officeDocument/2006/relationships/hyperlink" Target="https://zh.wikipedia.org/zh-tw/%E5%BC%BA%E5%8C%96%E5%AD%A6%E4%B9%A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帶萌寵天天過馬路？一款簡單卻讓人上癮遊戲的祕密">
            <a:extLst>
              <a:ext uri="{FF2B5EF4-FFF2-40B4-BE49-F238E27FC236}">
                <a16:creationId xmlns:a16="http://schemas.microsoft.com/office/drawing/2014/main" id="{A4822D9E-41A0-412E-89D2-CA06EA47E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465231E-BC39-4995-A1AB-F1C7DB20C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9162"/>
            <a:ext cx="9144000" cy="1979337"/>
          </a:xfrm>
          <a:solidFill>
            <a:srgbClr val="FFFFFF">
              <a:alpha val="89804"/>
            </a:srgbClr>
          </a:solidFill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LabVIEW Final Project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小雞過馬路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873C7D-6CB0-4A7F-809E-F29A0C0EE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5227"/>
            <a:ext cx="9144000" cy="546652"/>
          </a:xfrm>
          <a:solidFill>
            <a:srgbClr val="FFFFFF">
              <a:alpha val="89804"/>
            </a:srgbClr>
          </a:solidFill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設計者：盧珮芸、蔡芳慈</a:t>
            </a:r>
          </a:p>
        </p:txBody>
      </p:sp>
    </p:spTree>
    <p:extLst>
      <p:ext uri="{BB962C8B-B14F-4D97-AF65-F5344CB8AC3E}">
        <p14:creationId xmlns:p14="http://schemas.microsoft.com/office/powerpoint/2010/main" val="4105583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帶萌寵天天過馬路？一款簡單卻讓人上癮遊戲的祕密">
            <a:extLst>
              <a:ext uri="{FF2B5EF4-FFF2-40B4-BE49-F238E27FC236}">
                <a16:creationId xmlns:a16="http://schemas.microsoft.com/office/drawing/2014/main" id="{4BAFBC51-A04A-44DB-A060-52587B05A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3296778-879C-47F1-850E-A51A84374C1B}"/>
              </a:ext>
            </a:extLst>
          </p:cNvPr>
          <p:cNvSpPr/>
          <p:nvPr/>
        </p:nvSpPr>
        <p:spPr>
          <a:xfrm>
            <a:off x="586409" y="546652"/>
            <a:ext cx="11052313" cy="5804452"/>
          </a:xfrm>
          <a:prstGeom prst="rect">
            <a:avLst/>
          </a:prstGeom>
          <a:solidFill>
            <a:srgbClr val="FFFFFF">
              <a:alpha val="9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584F12-30D0-4FBB-A801-C47A408A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652"/>
            <a:ext cx="10515600" cy="1023731"/>
          </a:xfrm>
        </p:spPr>
        <p:txBody>
          <a:bodyPr>
            <a:normAutofit/>
          </a:bodyPr>
          <a:lstStyle/>
          <a:p>
            <a:pPr algn="ctr">
              <a:tabLst>
                <a:tab pos="2328863" algn="dec"/>
                <a:tab pos="2514600" algn="r"/>
              </a:tabLst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預定導入的方法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304AFA-9D8F-4746-8396-0EE1D82C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665513"/>
            <a:ext cx="10515599" cy="4511449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強化學習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透過獎勵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(reward)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來學習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狀態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(state)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及動作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(action)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兩個集合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以目前的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選擇一個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action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得到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reward</a:t>
            </a:r>
          </a:p>
          <a:p>
            <a:pPr lvl="1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依照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reward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修改產生機率的函數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已得到最大獎勵為目標</a:t>
            </a:r>
          </a:p>
        </p:txBody>
      </p:sp>
    </p:spTree>
    <p:extLst>
      <p:ext uri="{BB962C8B-B14F-4D97-AF65-F5344CB8AC3E}">
        <p14:creationId xmlns:p14="http://schemas.microsoft.com/office/powerpoint/2010/main" val="232375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帶萌寵天天過馬路？一款簡單卻讓人上癮遊戲的祕密">
            <a:extLst>
              <a:ext uri="{FF2B5EF4-FFF2-40B4-BE49-F238E27FC236}">
                <a16:creationId xmlns:a16="http://schemas.microsoft.com/office/drawing/2014/main" id="{4BAFBC51-A04A-44DB-A060-52587B05A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3296778-879C-47F1-850E-A51A84374C1B}"/>
              </a:ext>
            </a:extLst>
          </p:cNvPr>
          <p:cNvSpPr/>
          <p:nvPr/>
        </p:nvSpPr>
        <p:spPr>
          <a:xfrm>
            <a:off x="586409" y="546652"/>
            <a:ext cx="11052313" cy="5804452"/>
          </a:xfrm>
          <a:prstGeom prst="rect">
            <a:avLst/>
          </a:prstGeom>
          <a:solidFill>
            <a:srgbClr val="FFFFFF">
              <a:alpha val="9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584F12-30D0-4FBB-A801-C47A408A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652"/>
            <a:ext cx="10515600" cy="1023731"/>
          </a:xfrm>
        </p:spPr>
        <p:txBody>
          <a:bodyPr>
            <a:normAutofit/>
          </a:bodyPr>
          <a:lstStyle/>
          <a:p>
            <a:pPr algn="ctr">
              <a:tabLst>
                <a:tab pos="2328863" algn="dec"/>
                <a:tab pos="2514600" algn="r"/>
              </a:tabLst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預定導入的方法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304AFA-9D8F-4746-8396-0EE1D82C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665513"/>
            <a:ext cx="10515599" cy="4511449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Q-learning</a:t>
            </a:r>
          </a:p>
          <a:p>
            <a:pPr lvl="1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強化學習的一種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Q-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表：每一個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對應每一個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action</a:t>
            </a:r>
          </a:p>
          <a:p>
            <a:pPr lvl="1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初始化為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 lvl="1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每次執行後更新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Q-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86A14AC-05A6-46BD-9AB6-CF537621E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90" y="3961225"/>
            <a:ext cx="10515598" cy="146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43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帶萌寵天天過馬路？一款簡單卻讓人上癮遊戲的祕密">
            <a:extLst>
              <a:ext uri="{FF2B5EF4-FFF2-40B4-BE49-F238E27FC236}">
                <a16:creationId xmlns:a16="http://schemas.microsoft.com/office/drawing/2014/main" id="{4BAFBC51-A04A-44DB-A060-52587B05A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3296778-879C-47F1-850E-A51A84374C1B}"/>
              </a:ext>
            </a:extLst>
          </p:cNvPr>
          <p:cNvSpPr/>
          <p:nvPr/>
        </p:nvSpPr>
        <p:spPr>
          <a:xfrm>
            <a:off x="586409" y="546652"/>
            <a:ext cx="11052313" cy="5804452"/>
          </a:xfrm>
          <a:prstGeom prst="rect">
            <a:avLst/>
          </a:prstGeom>
          <a:solidFill>
            <a:srgbClr val="FFFFFF">
              <a:alpha val="9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584F12-30D0-4FBB-A801-C47A408A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8535"/>
            <a:ext cx="10515600" cy="2220685"/>
          </a:xfrm>
        </p:spPr>
        <p:txBody>
          <a:bodyPr>
            <a:normAutofit/>
          </a:bodyPr>
          <a:lstStyle/>
          <a:p>
            <a:pPr algn="ctr">
              <a:tabLst>
                <a:tab pos="2328863" algn="dec"/>
                <a:tab pos="2514600" algn="r"/>
              </a:tabLst>
            </a:pPr>
            <a:r>
              <a:rPr lang="zh-TW" altLang="en-US" sz="96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</a:t>
            </a:r>
            <a:r>
              <a:rPr lang="en-US" altLang="zh-TW" sz="9600" dirty="0"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sz="9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560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帶萌寵天天過馬路？一款簡單卻讓人上癮遊戲的祕密">
            <a:extLst>
              <a:ext uri="{FF2B5EF4-FFF2-40B4-BE49-F238E27FC236}">
                <a16:creationId xmlns:a16="http://schemas.microsoft.com/office/drawing/2014/main" id="{4BAFBC51-A04A-44DB-A060-52587B05A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3296778-879C-47F1-850E-A51A84374C1B}"/>
              </a:ext>
            </a:extLst>
          </p:cNvPr>
          <p:cNvSpPr/>
          <p:nvPr/>
        </p:nvSpPr>
        <p:spPr>
          <a:xfrm>
            <a:off x="586409" y="546652"/>
            <a:ext cx="11052313" cy="5804452"/>
          </a:xfrm>
          <a:prstGeom prst="rect">
            <a:avLst/>
          </a:prstGeom>
          <a:solidFill>
            <a:srgbClr val="FFFFFF">
              <a:alpha val="9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584F12-30D0-4FBB-A801-C47A408A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652"/>
            <a:ext cx="10515600" cy="1023731"/>
          </a:xfrm>
        </p:spPr>
        <p:txBody>
          <a:bodyPr>
            <a:normAutofit/>
          </a:bodyPr>
          <a:lstStyle/>
          <a:p>
            <a:pPr algn="ctr">
              <a:tabLst>
                <a:tab pos="2328863" algn="dec"/>
                <a:tab pos="2514600" algn="r"/>
              </a:tabLst>
            </a:pP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304AFA-9D8F-4746-8396-0EE1D82C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513"/>
            <a:ext cx="10515599" cy="4511449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https://zh.wikipedia.org/zh-tw/%E5%A4%A9%E5%A4%A9%E9%81%8E%E9%A6%AC%E8%B7%AF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https://zh.wikipedia.org/zh-tw/%E5%BC%BA%E5%8C%96%E5%AD%A6%E4%B9%A0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hlinkClick r:id="rId5"/>
              </a:rPr>
              <a:t>https://zh.wikipedia.org/zh-tw/Q%E5%AD%A6%E4%B9%A0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2940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帶萌寵天天過馬路？一款簡單卻讓人上癮遊戲的祕密">
            <a:extLst>
              <a:ext uri="{FF2B5EF4-FFF2-40B4-BE49-F238E27FC236}">
                <a16:creationId xmlns:a16="http://schemas.microsoft.com/office/drawing/2014/main" id="{4BAFBC51-A04A-44DB-A060-52587B05A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3296778-879C-47F1-850E-A51A84374C1B}"/>
              </a:ext>
            </a:extLst>
          </p:cNvPr>
          <p:cNvSpPr/>
          <p:nvPr/>
        </p:nvSpPr>
        <p:spPr>
          <a:xfrm>
            <a:off x="586409" y="546652"/>
            <a:ext cx="11052313" cy="5804452"/>
          </a:xfrm>
          <a:prstGeom prst="rect">
            <a:avLst/>
          </a:prstGeom>
          <a:solidFill>
            <a:srgbClr val="FFFFFF">
              <a:alpha val="9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584F12-30D0-4FBB-A801-C47A408A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6679"/>
            <a:ext cx="10515600" cy="2220685"/>
          </a:xfrm>
        </p:spPr>
        <p:txBody>
          <a:bodyPr>
            <a:normAutofit/>
          </a:bodyPr>
          <a:lstStyle/>
          <a:p>
            <a:pPr algn="ctr">
              <a:tabLst>
                <a:tab pos="2328863" algn="dec"/>
                <a:tab pos="2514600" algn="r"/>
              </a:tabLst>
            </a:pPr>
            <a:r>
              <a:rPr lang="zh-TW" altLang="en-US" sz="9600" dirty="0">
                <a:latin typeface="標楷體" panose="03000509000000000000" pitchFamily="65" charset="-120"/>
                <a:ea typeface="標楷體" panose="03000509000000000000" pitchFamily="65" charset="-120"/>
              </a:rPr>
              <a:t>謝謝大家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B10125D-76DF-48A8-A9B8-894724C2A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354" y="3035219"/>
            <a:ext cx="1326646" cy="210789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6DF2BC4-7939-44DB-9B24-321D91CC7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97" y="4517571"/>
            <a:ext cx="393697" cy="62554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4C577C8-FCD9-4F63-A308-5660E11AB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100" y="4523123"/>
            <a:ext cx="390203" cy="61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3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帶萌寵天天過馬路？一款簡單卻讓人上癮遊戲的祕密">
            <a:extLst>
              <a:ext uri="{FF2B5EF4-FFF2-40B4-BE49-F238E27FC236}">
                <a16:creationId xmlns:a16="http://schemas.microsoft.com/office/drawing/2014/main" id="{4BAFBC51-A04A-44DB-A060-52587B05A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3296778-879C-47F1-850E-A51A84374C1B}"/>
              </a:ext>
            </a:extLst>
          </p:cNvPr>
          <p:cNvSpPr/>
          <p:nvPr/>
        </p:nvSpPr>
        <p:spPr>
          <a:xfrm>
            <a:off x="586409" y="546652"/>
            <a:ext cx="11052313" cy="5804452"/>
          </a:xfrm>
          <a:prstGeom prst="rect">
            <a:avLst/>
          </a:prstGeom>
          <a:solidFill>
            <a:srgbClr val="FFFFFF">
              <a:alpha val="9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584F12-30D0-4FBB-A801-C47A408A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652"/>
            <a:ext cx="10515600" cy="1023731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304AFA-9D8F-4746-8396-0EE1D82C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383"/>
            <a:ext cx="10515600" cy="4606580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小雞過馬路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的目標是在不死亡的情況跨越馬路、草地等障礙。玩家可以訓練反應力，遊戲遊戲畫面簡潔、操作方式簡單，不論老少皆可輕鬆上手。</a:t>
            </a: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本遊戲畫面設計具有彈性，已有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Disney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版本。將角色、車輛、道路更換為不同主題，顯示此遊戲設計具有商業利用價值。而透過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LabVIEW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，設計者可替換角色、道路樣式，以更改不同風格、場景，使遊戲開發更自由。</a:t>
            </a:r>
          </a:p>
        </p:txBody>
      </p:sp>
    </p:spTree>
    <p:extLst>
      <p:ext uri="{BB962C8B-B14F-4D97-AF65-F5344CB8AC3E}">
        <p14:creationId xmlns:p14="http://schemas.microsoft.com/office/powerpoint/2010/main" val="191424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帶萌寵天天過馬路？一款簡單卻讓人上癮遊戲的祕密">
            <a:extLst>
              <a:ext uri="{FF2B5EF4-FFF2-40B4-BE49-F238E27FC236}">
                <a16:creationId xmlns:a16="http://schemas.microsoft.com/office/drawing/2014/main" id="{4BAFBC51-A04A-44DB-A060-52587B05A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3296778-879C-47F1-850E-A51A84374C1B}"/>
              </a:ext>
            </a:extLst>
          </p:cNvPr>
          <p:cNvSpPr/>
          <p:nvPr/>
        </p:nvSpPr>
        <p:spPr>
          <a:xfrm>
            <a:off x="586409" y="546652"/>
            <a:ext cx="11052313" cy="5804452"/>
          </a:xfrm>
          <a:prstGeom prst="rect">
            <a:avLst/>
          </a:prstGeom>
          <a:solidFill>
            <a:srgbClr val="FFFFFF">
              <a:alpha val="9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584F12-30D0-4FBB-A801-C47A408A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652"/>
            <a:ext cx="10515600" cy="1023731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需求分析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304AFA-9D8F-4746-8396-0EE1D82C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529" y="1665513"/>
            <a:ext cx="10515600" cy="4511449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提升反應力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滿足成就感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緩解壓力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訓練手眼協調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滿足特殊喜好</a:t>
            </a:r>
          </a:p>
        </p:txBody>
      </p:sp>
    </p:spTree>
    <p:extLst>
      <p:ext uri="{BB962C8B-B14F-4D97-AF65-F5344CB8AC3E}">
        <p14:creationId xmlns:p14="http://schemas.microsoft.com/office/powerpoint/2010/main" val="352171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帶萌寵天天過馬路？一款簡單卻讓人上癮遊戲的祕密">
            <a:extLst>
              <a:ext uri="{FF2B5EF4-FFF2-40B4-BE49-F238E27FC236}">
                <a16:creationId xmlns:a16="http://schemas.microsoft.com/office/drawing/2014/main" id="{4BAFBC51-A04A-44DB-A060-52587B05A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93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3296778-879C-47F1-850E-A51A84374C1B}"/>
              </a:ext>
            </a:extLst>
          </p:cNvPr>
          <p:cNvSpPr/>
          <p:nvPr/>
        </p:nvSpPr>
        <p:spPr>
          <a:xfrm>
            <a:off x="586409" y="546652"/>
            <a:ext cx="11052313" cy="5804452"/>
          </a:xfrm>
          <a:prstGeom prst="rect">
            <a:avLst/>
          </a:prstGeom>
          <a:solidFill>
            <a:srgbClr val="FFFFFF">
              <a:alpha val="9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584F12-30D0-4FBB-A801-C47A408A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652"/>
            <a:ext cx="10515600" cy="1023731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程式規劃流程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304AFA-9D8F-4746-8396-0EE1D82C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513"/>
            <a:ext cx="10515600" cy="4511449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真人玩家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62" name="流程圖: 替代程序 2061">
            <a:extLst>
              <a:ext uri="{FF2B5EF4-FFF2-40B4-BE49-F238E27FC236}">
                <a16:creationId xmlns:a16="http://schemas.microsoft.com/office/drawing/2014/main" id="{FCF88655-C57D-C976-9F9F-E10DE3C3A52A}"/>
              </a:ext>
            </a:extLst>
          </p:cNvPr>
          <p:cNvSpPr/>
          <p:nvPr/>
        </p:nvSpPr>
        <p:spPr>
          <a:xfrm>
            <a:off x="1317817" y="2420428"/>
            <a:ext cx="2059940" cy="49276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遊戲開始</a:t>
            </a:r>
          </a:p>
        </p:txBody>
      </p:sp>
      <p:sp>
        <p:nvSpPr>
          <p:cNvPr id="2063" name="流程圖: 程序 2062">
            <a:extLst>
              <a:ext uri="{FF2B5EF4-FFF2-40B4-BE49-F238E27FC236}">
                <a16:creationId xmlns:a16="http://schemas.microsoft.com/office/drawing/2014/main" id="{132D3F26-DDAC-57DA-3689-B901E7877931}"/>
              </a:ext>
            </a:extLst>
          </p:cNvPr>
          <p:cNvSpPr/>
          <p:nvPr/>
        </p:nvSpPr>
        <p:spPr>
          <a:xfrm>
            <a:off x="1300672" y="3516127"/>
            <a:ext cx="2084070" cy="71818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tabLst>
                <a:tab pos="1163955" algn="l"/>
              </a:tabLst>
            </a:pPr>
            <a:r>
              <a:rPr lang="zh-TW" sz="1400" kern="1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選擇遊戲難度</a:t>
            </a:r>
          </a:p>
        </p:txBody>
      </p:sp>
      <p:sp>
        <p:nvSpPr>
          <p:cNvPr id="2064" name="流程圖: 資料 2063">
            <a:extLst>
              <a:ext uri="{FF2B5EF4-FFF2-40B4-BE49-F238E27FC236}">
                <a16:creationId xmlns:a16="http://schemas.microsoft.com/office/drawing/2014/main" id="{52EAD33B-67AB-E82B-BB49-1BEF86AB5DCA}"/>
              </a:ext>
            </a:extLst>
          </p:cNvPr>
          <p:cNvSpPr/>
          <p:nvPr/>
        </p:nvSpPr>
        <p:spPr>
          <a:xfrm>
            <a:off x="1228917" y="4837251"/>
            <a:ext cx="2227580" cy="807085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sz="1400" kern="1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小雞顯示在原點</a:t>
            </a:r>
          </a:p>
        </p:txBody>
      </p:sp>
      <p:sp>
        <p:nvSpPr>
          <p:cNvPr id="2065" name="流程圖: 資料 2064">
            <a:extLst>
              <a:ext uri="{FF2B5EF4-FFF2-40B4-BE49-F238E27FC236}">
                <a16:creationId xmlns:a16="http://schemas.microsoft.com/office/drawing/2014/main" id="{0C6DD183-3061-315A-11FD-D5F323250F22}"/>
              </a:ext>
            </a:extLst>
          </p:cNvPr>
          <p:cNvSpPr/>
          <p:nvPr/>
        </p:nvSpPr>
        <p:spPr>
          <a:xfrm>
            <a:off x="3759090" y="2263265"/>
            <a:ext cx="2227580" cy="807085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玩家按下</a:t>
            </a:r>
            <a:endParaRPr lang="en-US" altLang="zh-TW" sz="14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方向鍵</a:t>
            </a:r>
          </a:p>
        </p:txBody>
      </p:sp>
      <p:sp>
        <p:nvSpPr>
          <p:cNvPr id="2066" name="流程圖: 決策 2065">
            <a:extLst>
              <a:ext uri="{FF2B5EF4-FFF2-40B4-BE49-F238E27FC236}">
                <a16:creationId xmlns:a16="http://schemas.microsoft.com/office/drawing/2014/main" id="{A5396532-8CF2-A910-B90E-ED5F6864A8C6}"/>
              </a:ext>
            </a:extLst>
          </p:cNvPr>
          <p:cNvSpPr/>
          <p:nvPr/>
        </p:nvSpPr>
        <p:spPr>
          <a:xfrm>
            <a:off x="3575105" y="3365091"/>
            <a:ext cx="2847340" cy="1085215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sz="1400" kern="1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如往對應方向移動，角色碰到障礙物</a:t>
            </a:r>
            <a:r>
              <a:rPr lang="en-US" sz="1400" kern="1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  <a:endParaRPr lang="zh-TW" sz="1400" kern="10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67" name="流程圖: 程序 2066">
            <a:extLst>
              <a:ext uri="{FF2B5EF4-FFF2-40B4-BE49-F238E27FC236}">
                <a16:creationId xmlns:a16="http://schemas.microsoft.com/office/drawing/2014/main" id="{D778123C-D16D-46EE-EC27-2A902411D04D}"/>
              </a:ext>
            </a:extLst>
          </p:cNvPr>
          <p:cNvSpPr/>
          <p:nvPr/>
        </p:nvSpPr>
        <p:spPr>
          <a:xfrm>
            <a:off x="5993516" y="2858195"/>
            <a:ext cx="2084070" cy="71818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tabLst>
                <a:tab pos="1163955" algn="l"/>
              </a:tabLst>
            </a:pPr>
            <a:r>
              <a:rPr lang="zh-TW" sz="1400" kern="1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角色往對應方向移動</a:t>
            </a:r>
          </a:p>
        </p:txBody>
      </p:sp>
      <p:sp>
        <p:nvSpPr>
          <p:cNvPr id="2068" name="流程圖: 資料 2067">
            <a:extLst>
              <a:ext uri="{FF2B5EF4-FFF2-40B4-BE49-F238E27FC236}">
                <a16:creationId xmlns:a16="http://schemas.microsoft.com/office/drawing/2014/main" id="{194A5EE6-3B73-8869-4413-9B77493C164D}"/>
              </a:ext>
            </a:extLst>
          </p:cNvPr>
          <p:cNvSpPr/>
          <p:nvPr/>
        </p:nvSpPr>
        <p:spPr>
          <a:xfrm>
            <a:off x="3758910" y="4754359"/>
            <a:ext cx="2227580" cy="807085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顯示遊戲結束</a:t>
            </a:r>
          </a:p>
        </p:txBody>
      </p:sp>
      <p:sp>
        <p:nvSpPr>
          <p:cNvPr id="2070" name="流程圖: 決策 2069">
            <a:extLst>
              <a:ext uri="{FF2B5EF4-FFF2-40B4-BE49-F238E27FC236}">
                <a16:creationId xmlns:a16="http://schemas.microsoft.com/office/drawing/2014/main" id="{A5058EB0-030E-7A73-F044-53AF736D6D46}"/>
              </a:ext>
            </a:extLst>
          </p:cNvPr>
          <p:cNvSpPr/>
          <p:nvPr/>
        </p:nvSpPr>
        <p:spPr>
          <a:xfrm>
            <a:off x="8353870" y="2222415"/>
            <a:ext cx="2847340" cy="687705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76200"/>
            <a:r>
              <a:rPr 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刷新最高分數</a:t>
            </a:r>
            <a:r>
              <a:rPr lang="en-US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  <a:endParaRPr lang="zh-TW" sz="14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71" name="流程圖: 程序 2070">
            <a:extLst>
              <a:ext uri="{FF2B5EF4-FFF2-40B4-BE49-F238E27FC236}">
                <a16:creationId xmlns:a16="http://schemas.microsoft.com/office/drawing/2014/main" id="{1EF1C010-7A33-9DC0-FA2D-719C7D4378BE}"/>
              </a:ext>
            </a:extLst>
          </p:cNvPr>
          <p:cNvSpPr/>
          <p:nvPr/>
        </p:nvSpPr>
        <p:spPr>
          <a:xfrm>
            <a:off x="8731116" y="3694503"/>
            <a:ext cx="2084070" cy="71818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tabLst>
                <a:tab pos="1163955" algn="l"/>
              </a:tabLst>
            </a:pPr>
            <a:r>
              <a:rPr lang="zh-TW" sz="1400" kern="1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更新分數</a:t>
            </a:r>
          </a:p>
        </p:txBody>
      </p:sp>
      <p:sp>
        <p:nvSpPr>
          <p:cNvPr id="2072" name="流程圖: 替代程序 2071">
            <a:extLst>
              <a:ext uri="{FF2B5EF4-FFF2-40B4-BE49-F238E27FC236}">
                <a16:creationId xmlns:a16="http://schemas.microsoft.com/office/drawing/2014/main" id="{0FB534B2-F582-F23C-837D-9528FD4E3825}"/>
              </a:ext>
            </a:extLst>
          </p:cNvPr>
          <p:cNvSpPr/>
          <p:nvPr/>
        </p:nvSpPr>
        <p:spPr>
          <a:xfrm>
            <a:off x="8747570" y="5393333"/>
            <a:ext cx="2059940" cy="49276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sz="1400" kern="1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遊戲結束</a:t>
            </a:r>
          </a:p>
        </p:txBody>
      </p:sp>
      <p:cxnSp>
        <p:nvCxnSpPr>
          <p:cNvPr id="2074" name="直線接點 2073">
            <a:extLst>
              <a:ext uri="{FF2B5EF4-FFF2-40B4-BE49-F238E27FC236}">
                <a16:creationId xmlns:a16="http://schemas.microsoft.com/office/drawing/2014/main" id="{989B07DD-D5CA-293E-9A51-72BE3BDC95E0}"/>
              </a:ext>
            </a:extLst>
          </p:cNvPr>
          <p:cNvCxnSpPr>
            <a:cxnSpLocks/>
          </p:cNvCxnSpPr>
          <p:nvPr/>
        </p:nvCxnSpPr>
        <p:spPr>
          <a:xfrm>
            <a:off x="5003855" y="5561444"/>
            <a:ext cx="0" cy="295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直線接點 2075">
            <a:extLst>
              <a:ext uri="{FF2B5EF4-FFF2-40B4-BE49-F238E27FC236}">
                <a16:creationId xmlns:a16="http://schemas.microsoft.com/office/drawing/2014/main" id="{BD38A776-365C-CD99-14E0-B04CF2F014F1}"/>
              </a:ext>
            </a:extLst>
          </p:cNvPr>
          <p:cNvCxnSpPr>
            <a:cxnSpLocks/>
            <a:stCxn id="2063" idx="2"/>
            <a:endCxn id="2064" idx="1"/>
          </p:cNvCxnSpPr>
          <p:nvPr/>
        </p:nvCxnSpPr>
        <p:spPr>
          <a:xfrm>
            <a:off x="2342707" y="4234312"/>
            <a:ext cx="0" cy="6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8" name="接點: 肘形 2087">
            <a:extLst>
              <a:ext uri="{FF2B5EF4-FFF2-40B4-BE49-F238E27FC236}">
                <a16:creationId xmlns:a16="http://schemas.microsoft.com/office/drawing/2014/main" id="{D7F062AB-49D4-B8A8-9A53-8F2668E44EC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07669" y="3237540"/>
            <a:ext cx="3581193" cy="1232398"/>
          </a:xfrm>
          <a:prstGeom prst="bentConnector3">
            <a:avLst>
              <a:gd name="adj1" fmla="val -63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3" name="直線接點 2102">
            <a:extLst>
              <a:ext uri="{FF2B5EF4-FFF2-40B4-BE49-F238E27FC236}">
                <a16:creationId xmlns:a16="http://schemas.microsoft.com/office/drawing/2014/main" id="{F538F149-1974-6B8F-17B1-8FA1FB5B45AA}"/>
              </a:ext>
            </a:extLst>
          </p:cNvPr>
          <p:cNvCxnSpPr>
            <a:cxnSpLocks/>
          </p:cNvCxnSpPr>
          <p:nvPr/>
        </p:nvCxnSpPr>
        <p:spPr>
          <a:xfrm>
            <a:off x="3514463" y="2063142"/>
            <a:ext cx="13582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5" name="直線單箭頭接點 2104">
            <a:extLst>
              <a:ext uri="{FF2B5EF4-FFF2-40B4-BE49-F238E27FC236}">
                <a16:creationId xmlns:a16="http://schemas.microsoft.com/office/drawing/2014/main" id="{A94A2FF0-DFE3-0D98-0710-CB1031D6268E}"/>
              </a:ext>
            </a:extLst>
          </p:cNvPr>
          <p:cNvCxnSpPr>
            <a:cxnSpLocks/>
          </p:cNvCxnSpPr>
          <p:nvPr/>
        </p:nvCxnSpPr>
        <p:spPr>
          <a:xfrm>
            <a:off x="4872700" y="2063143"/>
            <a:ext cx="181" cy="20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5" name="直線接點 2114">
            <a:extLst>
              <a:ext uri="{FF2B5EF4-FFF2-40B4-BE49-F238E27FC236}">
                <a16:creationId xmlns:a16="http://schemas.microsoft.com/office/drawing/2014/main" id="{8267063D-36A2-EAA0-8F91-181C516D8FB4}"/>
              </a:ext>
            </a:extLst>
          </p:cNvPr>
          <p:cNvCxnSpPr>
            <a:cxnSpLocks/>
            <a:stCxn id="2066" idx="2"/>
          </p:cNvCxnSpPr>
          <p:nvPr/>
        </p:nvCxnSpPr>
        <p:spPr>
          <a:xfrm>
            <a:off x="4998775" y="4450306"/>
            <a:ext cx="0" cy="297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9" name="直線接點 2118">
            <a:extLst>
              <a:ext uri="{FF2B5EF4-FFF2-40B4-BE49-F238E27FC236}">
                <a16:creationId xmlns:a16="http://schemas.microsoft.com/office/drawing/2014/main" id="{212E1F72-F434-0835-F155-FFC18D493B1C}"/>
              </a:ext>
            </a:extLst>
          </p:cNvPr>
          <p:cNvCxnSpPr>
            <a:cxnSpLocks/>
          </p:cNvCxnSpPr>
          <p:nvPr/>
        </p:nvCxnSpPr>
        <p:spPr>
          <a:xfrm>
            <a:off x="4998775" y="5864216"/>
            <a:ext cx="3296566" cy="6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0" name="直線單箭頭接點 2119">
            <a:extLst>
              <a:ext uri="{FF2B5EF4-FFF2-40B4-BE49-F238E27FC236}">
                <a16:creationId xmlns:a16="http://schemas.microsoft.com/office/drawing/2014/main" id="{E0446624-97D2-79EE-D030-D3EB34639F60}"/>
              </a:ext>
            </a:extLst>
          </p:cNvPr>
          <p:cNvCxnSpPr>
            <a:cxnSpLocks/>
            <a:endCxn id="2070" idx="0"/>
          </p:cNvCxnSpPr>
          <p:nvPr/>
        </p:nvCxnSpPr>
        <p:spPr>
          <a:xfrm>
            <a:off x="9777540" y="1993501"/>
            <a:ext cx="0" cy="22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6" name="直線接點 2135">
            <a:extLst>
              <a:ext uri="{FF2B5EF4-FFF2-40B4-BE49-F238E27FC236}">
                <a16:creationId xmlns:a16="http://schemas.microsoft.com/office/drawing/2014/main" id="{0D50A435-1079-9B53-D9AD-00FB01C1BD87}"/>
              </a:ext>
            </a:extLst>
          </p:cNvPr>
          <p:cNvCxnSpPr>
            <a:cxnSpLocks/>
          </p:cNvCxnSpPr>
          <p:nvPr/>
        </p:nvCxnSpPr>
        <p:spPr>
          <a:xfrm>
            <a:off x="8295341" y="2003452"/>
            <a:ext cx="0" cy="3867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9" name="直線接點 2138">
            <a:extLst>
              <a:ext uri="{FF2B5EF4-FFF2-40B4-BE49-F238E27FC236}">
                <a16:creationId xmlns:a16="http://schemas.microsoft.com/office/drawing/2014/main" id="{C535278E-444A-7344-65EB-243E65DF0133}"/>
              </a:ext>
            </a:extLst>
          </p:cNvPr>
          <p:cNvCxnSpPr>
            <a:cxnSpLocks/>
          </p:cNvCxnSpPr>
          <p:nvPr/>
        </p:nvCxnSpPr>
        <p:spPr>
          <a:xfrm>
            <a:off x="8295341" y="1999795"/>
            <a:ext cx="1482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5" name="直線接點 2144">
            <a:extLst>
              <a:ext uri="{FF2B5EF4-FFF2-40B4-BE49-F238E27FC236}">
                <a16:creationId xmlns:a16="http://schemas.microsoft.com/office/drawing/2014/main" id="{FA422F9E-B5B5-44FC-601A-D5B715ED53BF}"/>
              </a:ext>
            </a:extLst>
          </p:cNvPr>
          <p:cNvCxnSpPr>
            <a:cxnSpLocks/>
            <a:stCxn id="2070" idx="2"/>
            <a:endCxn id="2071" idx="0"/>
          </p:cNvCxnSpPr>
          <p:nvPr/>
        </p:nvCxnSpPr>
        <p:spPr>
          <a:xfrm flipH="1">
            <a:off x="9773151" y="2910120"/>
            <a:ext cx="4389" cy="784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8" name="直線接點 2147">
            <a:extLst>
              <a:ext uri="{FF2B5EF4-FFF2-40B4-BE49-F238E27FC236}">
                <a16:creationId xmlns:a16="http://schemas.microsoft.com/office/drawing/2014/main" id="{5FA7DF28-C22A-4B93-3E24-3D5A14BE4088}"/>
              </a:ext>
            </a:extLst>
          </p:cNvPr>
          <p:cNvCxnSpPr>
            <a:cxnSpLocks/>
            <a:stCxn id="2071" idx="2"/>
            <a:endCxn id="2072" idx="0"/>
          </p:cNvCxnSpPr>
          <p:nvPr/>
        </p:nvCxnSpPr>
        <p:spPr>
          <a:xfrm>
            <a:off x="9773151" y="4412688"/>
            <a:ext cx="4389" cy="980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4" name="直線接點 2153">
            <a:extLst>
              <a:ext uri="{FF2B5EF4-FFF2-40B4-BE49-F238E27FC236}">
                <a16:creationId xmlns:a16="http://schemas.microsoft.com/office/drawing/2014/main" id="{807D2B18-E23C-7914-79EB-51B7DE5D299A}"/>
              </a:ext>
            </a:extLst>
          </p:cNvPr>
          <p:cNvCxnSpPr>
            <a:cxnSpLocks/>
            <a:stCxn id="2062" idx="2"/>
            <a:endCxn id="2063" idx="0"/>
          </p:cNvCxnSpPr>
          <p:nvPr/>
        </p:nvCxnSpPr>
        <p:spPr>
          <a:xfrm flipH="1">
            <a:off x="2342707" y="2913188"/>
            <a:ext cx="5080" cy="6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7" name="直線接點 2156">
            <a:extLst>
              <a:ext uri="{FF2B5EF4-FFF2-40B4-BE49-F238E27FC236}">
                <a16:creationId xmlns:a16="http://schemas.microsoft.com/office/drawing/2014/main" id="{70E8A2A6-8DA7-C712-16C4-B800533A4CAB}"/>
              </a:ext>
            </a:extLst>
          </p:cNvPr>
          <p:cNvCxnSpPr>
            <a:cxnSpLocks/>
          </p:cNvCxnSpPr>
          <p:nvPr/>
        </p:nvCxnSpPr>
        <p:spPr>
          <a:xfrm>
            <a:off x="3552894" y="2666806"/>
            <a:ext cx="15018" cy="125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1" name="直線單箭頭接點 2160">
            <a:extLst>
              <a:ext uri="{FF2B5EF4-FFF2-40B4-BE49-F238E27FC236}">
                <a16:creationId xmlns:a16="http://schemas.microsoft.com/office/drawing/2014/main" id="{12879F49-1DB0-ABC1-5308-B293BD58C4EF}"/>
              </a:ext>
            </a:extLst>
          </p:cNvPr>
          <p:cNvCxnSpPr>
            <a:cxnSpLocks/>
            <a:endCxn id="2065" idx="2"/>
          </p:cNvCxnSpPr>
          <p:nvPr/>
        </p:nvCxnSpPr>
        <p:spPr>
          <a:xfrm>
            <a:off x="3552894" y="2666808"/>
            <a:ext cx="428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8" name="直線接點 2167">
            <a:extLst>
              <a:ext uri="{FF2B5EF4-FFF2-40B4-BE49-F238E27FC236}">
                <a16:creationId xmlns:a16="http://schemas.microsoft.com/office/drawing/2014/main" id="{C370149F-021B-B2E0-4F63-607812A3E357}"/>
              </a:ext>
            </a:extLst>
          </p:cNvPr>
          <p:cNvCxnSpPr>
            <a:cxnSpLocks/>
            <a:endCxn id="2066" idx="0"/>
          </p:cNvCxnSpPr>
          <p:nvPr/>
        </p:nvCxnSpPr>
        <p:spPr>
          <a:xfrm>
            <a:off x="4998775" y="3070350"/>
            <a:ext cx="0" cy="29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2" name="直線接點 2181">
            <a:extLst>
              <a:ext uri="{FF2B5EF4-FFF2-40B4-BE49-F238E27FC236}">
                <a16:creationId xmlns:a16="http://schemas.microsoft.com/office/drawing/2014/main" id="{5ED78210-6F2C-FC22-F872-4411E890D55D}"/>
              </a:ext>
            </a:extLst>
          </p:cNvPr>
          <p:cNvCxnSpPr>
            <a:cxnSpLocks/>
            <a:stCxn id="2066" idx="3"/>
          </p:cNvCxnSpPr>
          <p:nvPr/>
        </p:nvCxnSpPr>
        <p:spPr>
          <a:xfrm flipV="1">
            <a:off x="6422445" y="3892103"/>
            <a:ext cx="453615" cy="15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4" name="直線接點 2183">
            <a:extLst>
              <a:ext uri="{FF2B5EF4-FFF2-40B4-BE49-F238E27FC236}">
                <a16:creationId xmlns:a16="http://schemas.microsoft.com/office/drawing/2014/main" id="{506D747B-67EE-86FE-C274-BE2CE513599D}"/>
              </a:ext>
            </a:extLst>
          </p:cNvPr>
          <p:cNvCxnSpPr>
            <a:cxnSpLocks/>
          </p:cNvCxnSpPr>
          <p:nvPr/>
        </p:nvCxnSpPr>
        <p:spPr>
          <a:xfrm>
            <a:off x="6876060" y="2649995"/>
            <a:ext cx="0" cy="19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4" name="直線單箭頭接點 2193">
            <a:extLst>
              <a:ext uri="{FF2B5EF4-FFF2-40B4-BE49-F238E27FC236}">
                <a16:creationId xmlns:a16="http://schemas.microsoft.com/office/drawing/2014/main" id="{6C0A1470-0652-DCFF-677C-B0A2A5FADA43}"/>
              </a:ext>
            </a:extLst>
          </p:cNvPr>
          <p:cNvCxnSpPr>
            <a:cxnSpLocks/>
            <a:endCxn id="2065" idx="5"/>
          </p:cNvCxnSpPr>
          <p:nvPr/>
        </p:nvCxnSpPr>
        <p:spPr>
          <a:xfrm flipH="1">
            <a:off x="5763912" y="2666808"/>
            <a:ext cx="1129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2" name="文字方塊 2">
            <a:extLst>
              <a:ext uri="{FF2B5EF4-FFF2-40B4-BE49-F238E27FC236}">
                <a16:creationId xmlns:a16="http://schemas.microsoft.com/office/drawing/2014/main" id="{2C9217C0-FBA2-FFD1-5955-DC74CE136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438" y="4429472"/>
            <a:ext cx="344170" cy="2901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2213" name="文字方塊 2">
            <a:extLst>
              <a:ext uri="{FF2B5EF4-FFF2-40B4-BE49-F238E27FC236}">
                <a16:creationId xmlns:a16="http://schemas.microsoft.com/office/drawing/2014/main" id="{ED69629E-8C63-C181-53F6-3D95FAEC7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230" y="3572063"/>
            <a:ext cx="344170" cy="3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否</a:t>
            </a:r>
          </a:p>
        </p:txBody>
      </p:sp>
      <p:cxnSp>
        <p:nvCxnSpPr>
          <p:cNvPr id="2214" name="直線單箭頭接點 2213">
            <a:extLst>
              <a:ext uri="{FF2B5EF4-FFF2-40B4-BE49-F238E27FC236}">
                <a16:creationId xmlns:a16="http://schemas.microsoft.com/office/drawing/2014/main" id="{FA5EAB8A-8BDE-1097-2236-83F6AC9C1B92}"/>
              </a:ext>
            </a:extLst>
          </p:cNvPr>
          <p:cNvCxnSpPr>
            <a:cxnSpLocks/>
          </p:cNvCxnSpPr>
          <p:nvPr/>
        </p:nvCxnSpPr>
        <p:spPr>
          <a:xfrm flipH="1" flipV="1">
            <a:off x="6865973" y="3567526"/>
            <a:ext cx="10087" cy="32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0" name="文字方塊 2">
            <a:extLst>
              <a:ext uri="{FF2B5EF4-FFF2-40B4-BE49-F238E27FC236}">
                <a16:creationId xmlns:a16="http://schemas.microsoft.com/office/drawing/2014/main" id="{24236781-C021-B40B-68C7-1F798C9B3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3086" y="3157213"/>
            <a:ext cx="344170" cy="2901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2221" name="文字方塊 2">
            <a:extLst>
              <a:ext uri="{FF2B5EF4-FFF2-40B4-BE49-F238E27FC236}">
                <a16:creationId xmlns:a16="http://schemas.microsoft.com/office/drawing/2014/main" id="{5F54D2AE-962C-B556-5CA2-61534CA6A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3322" y="3157213"/>
            <a:ext cx="344170" cy="3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否</a:t>
            </a:r>
          </a:p>
        </p:txBody>
      </p:sp>
      <p:cxnSp>
        <p:nvCxnSpPr>
          <p:cNvPr id="2222" name="直線單箭頭接點 2221">
            <a:extLst>
              <a:ext uri="{FF2B5EF4-FFF2-40B4-BE49-F238E27FC236}">
                <a16:creationId xmlns:a16="http://schemas.microsoft.com/office/drawing/2014/main" id="{3F6DDF19-3FC8-935B-46DF-0A3894DB8FFB}"/>
              </a:ext>
            </a:extLst>
          </p:cNvPr>
          <p:cNvCxnSpPr>
            <a:cxnSpLocks/>
          </p:cNvCxnSpPr>
          <p:nvPr/>
        </p:nvCxnSpPr>
        <p:spPr>
          <a:xfrm flipH="1">
            <a:off x="10815186" y="5639713"/>
            <a:ext cx="38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5" name="直線接點 2224">
            <a:extLst>
              <a:ext uri="{FF2B5EF4-FFF2-40B4-BE49-F238E27FC236}">
                <a16:creationId xmlns:a16="http://schemas.microsoft.com/office/drawing/2014/main" id="{7F2DE16A-AFB9-908E-8D26-269E029ED001}"/>
              </a:ext>
            </a:extLst>
          </p:cNvPr>
          <p:cNvCxnSpPr>
            <a:cxnSpLocks/>
          </p:cNvCxnSpPr>
          <p:nvPr/>
        </p:nvCxnSpPr>
        <p:spPr>
          <a:xfrm>
            <a:off x="11201210" y="2569303"/>
            <a:ext cx="0" cy="3070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7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帶萌寵天天過馬路？一款簡單卻讓人上癮遊戲的祕密">
            <a:extLst>
              <a:ext uri="{FF2B5EF4-FFF2-40B4-BE49-F238E27FC236}">
                <a16:creationId xmlns:a16="http://schemas.microsoft.com/office/drawing/2014/main" id="{4BAFBC51-A04A-44DB-A060-52587B05A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3296778-879C-47F1-850E-A51A84374C1B}"/>
              </a:ext>
            </a:extLst>
          </p:cNvPr>
          <p:cNvSpPr/>
          <p:nvPr/>
        </p:nvSpPr>
        <p:spPr>
          <a:xfrm>
            <a:off x="586409" y="546652"/>
            <a:ext cx="11052313" cy="5804452"/>
          </a:xfrm>
          <a:prstGeom prst="rect">
            <a:avLst/>
          </a:prstGeom>
          <a:solidFill>
            <a:srgbClr val="FFFFFF">
              <a:alpha val="9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584F12-30D0-4FBB-A801-C47A408A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652"/>
            <a:ext cx="10515600" cy="1023731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程式規劃流程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304AFA-9D8F-4746-8396-0EE1D82C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513"/>
            <a:ext cx="10515600" cy="4511449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流程圖: 替代程序 5">
            <a:extLst>
              <a:ext uri="{FF2B5EF4-FFF2-40B4-BE49-F238E27FC236}">
                <a16:creationId xmlns:a16="http://schemas.microsoft.com/office/drawing/2014/main" id="{91EB580C-678B-0390-1D19-20BF16BF5410}"/>
              </a:ext>
            </a:extLst>
          </p:cNvPr>
          <p:cNvSpPr/>
          <p:nvPr/>
        </p:nvSpPr>
        <p:spPr>
          <a:xfrm>
            <a:off x="1492079" y="2245360"/>
            <a:ext cx="2059940" cy="49276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sz="1400" kern="1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遊戲開始</a:t>
            </a:r>
          </a:p>
        </p:txBody>
      </p:sp>
      <p:sp>
        <p:nvSpPr>
          <p:cNvPr id="7" name="流程圖: 程序 6">
            <a:extLst>
              <a:ext uri="{FF2B5EF4-FFF2-40B4-BE49-F238E27FC236}">
                <a16:creationId xmlns:a16="http://schemas.microsoft.com/office/drawing/2014/main" id="{45E10683-DB9C-50D3-A8EB-755F4D7119FC}"/>
              </a:ext>
            </a:extLst>
          </p:cNvPr>
          <p:cNvSpPr/>
          <p:nvPr/>
        </p:nvSpPr>
        <p:spPr>
          <a:xfrm>
            <a:off x="1466044" y="4947076"/>
            <a:ext cx="2084070" cy="71818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tabLst>
                <a:tab pos="1163955" algn="l"/>
              </a:tabLst>
            </a:pPr>
            <a:r>
              <a:rPr lang="zh-TW" sz="1400" kern="1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隨機選擇一個</a:t>
            </a:r>
            <a:r>
              <a:rPr lang="en-US" sz="1400" kern="1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Action</a:t>
            </a:r>
            <a:endParaRPr lang="zh-TW" sz="1400" kern="10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流程圖: 資料 7">
            <a:extLst>
              <a:ext uri="{FF2B5EF4-FFF2-40B4-BE49-F238E27FC236}">
                <a16:creationId xmlns:a16="http://schemas.microsoft.com/office/drawing/2014/main" id="{0B29EB04-7636-C56E-5633-54F0EC008CBD}"/>
              </a:ext>
            </a:extLst>
          </p:cNvPr>
          <p:cNvSpPr/>
          <p:nvPr/>
        </p:nvSpPr>
        <p:spPr>
          <a:xfrm>
            <a:off x="1187186" y="3400581"/>
            <a:ext cx="2227580" cy="807085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小雞顯示在原點</a:t>
            </a:r>
          </a:p>
        </p:txBody>
      </p:sp>
      <p:sp>
        <p:nvSpPr>
          <p:cNvPr id="9" name="流程圖: 資料 8">
            <a:extLst>
              <a:ext uri="{FF2B5EF4-FFF2-40B4-BE49-F238E27FC236}">
                <a16:creationId xmlns:a16="http://schemas.microsoft.com/office/drawing/2014/main" id="{5E8851E0-05BB-1FBE-7929-1A3800E8351D}"/>
              </a:ext>
            </a:extLst>
          </p:cNvPr>
          <p:cNvSpPr/>
          <p:nvPr/>
        </p:nvSpPr>
        <p:spPr>
          <a:xfrm>
            <a:off x="3888470" y="2209251"/>
            <a:ext cx="2227580" cy="807085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sz="1400" kern="1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依照</a:t>
            </a:r>
            <a:r>
              <a:rPr lang="en-US" sz="1400" kern="1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Q</a:t>
            </a:r>
            <a:r>
              <a:rPr lang="zh-TW" sz="1400" kern="1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表決定移動與否</a:t>
            </a:r>
          </a:p>
        </p:txBody>
      </p:sp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264F4355-46E5-46E0-1330-B0651DC13BEF}"/>
              </a:ext>
            </a:extLst>
          </p:cNvPr>
          <p:cNvSpPr/>
          <p:nvPr/>
        </p:nvSpPr>
        <p:spPr>
          <a:xfrm>
            <a:off x="6060285" y="2675977"/>
            <a:ext cx="2084070" cy="71818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tabLst>
                <a:tab pos="1163955" algn="l"/>
              </a:tabLst>
            </a:pPr>
            <a:r>
              <a:rPr 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角色往對應方向移動</a:t>
            </a:r>
          </a:p>
          <a:p>
            <a:pPr algn="ctr">
              <a:tabLst>
                <a:tab pos="1163955" algn="l"/>
              </a:tabLst>
            </a:pPr>
            <a:r>
              <a:rPr 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更新</a:t>
            </a:r>
            <a:r>
              <a:rPr lang="en-US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Q</a:t>
            </a:r>
            <a:r>
              <a:rPr 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表</a:t>
            </a:r>
          </a:p>
        </p:txBody>
      </p:sp>
      <p:sp>
        <p:nvSpPr>
          <p:cNvPr id="11" name="流程圖: 決策 10">
            <a:extLst>
              <a:ext uri="{FF2B5EF4-FFF2-40B4-BE49-F238E27FC236}">
                <a16:creationId xmlns:a16="http://schemas.microsoft.com/office/drawing/2014/main" id="{EA16E61D-F7C1-FCC4-76A4-352AB2570CFE}"/>
              </a:ext>
            </a:extLst>
          </p:cNvPr>
          <p:cNvSpPr/>
          <p:nvPr/>
        </p:nvSpPr>
        <p:spPr>
          <a:xfrm>
            <a:off x="3691169" y="3282626"/>
            <a:ext cx="2847340" cy="1085215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sz="1400" kern="1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如往對應方向移動，角色碰到障礙物</a:t>
            </a:r>
            <a:r>
              <a:rPr lang="en-US" sz="1400" kern="1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  <a:endParaRPr lang="zh-TW" sz="1400" kern="10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流程圖: 資料 12">
            <a:extLst>
              <a:ext uri="{FF2B5EF4-FFF2-40B4-BE49-F238E27FC236}">
                <a16:creationId xmlns:a16="http://schemas.microsoft.com/office/drawing/2014/main" id="{2C7A0762-EA19-6150-3BE1-4FB0643477B1}"/>
              </a:ext>
            </a:extLst>
          </p:cNvPr>
          <p:cNvSpPr/>
          <p:nvPr/>
        </p:nvSpPr>
        <p:spPr>
          <a:xfrm>
            <a:off x="8720308" y="2143914"/>
            <a:ext cx="2227580" cy="807085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sz="1400" kern="1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顯示遊戲結束</a:t>
            </a:r>
          </a:p>
        </p:txBody>
      </p:sp>
      <p:sp>
        <p:nvSpPr>
          <p:cNvPr id="15" name="流程圖: 決策 14">
            <a:extLst>
              <a:ext uri="{FF2B5EF4-FFF2-40B4-BE49-F238E27FC236}">
                <a16:creationId xmlns:a16="http://schemas.microsoft.com/office/drawing/2014/main" id="{D750AEAF-DC18-EE85-0C29-2410089AB2B2}"/>
              </a:ext>
            </a:extLst>
          </p:cNvPr>
          <p:cNvSpPr/>
          <p:nvPr/>
        </p:nvSpPr>
        <p:spPr>
          <a:xfrm>
            <a:off x="8408523" y="3238128"/>
            <a:ext cx="2847340" cy="687705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76200"/>
            <a:r>
              <a:rPr lang="zh-TW" sz="1400" kern="1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刷新最高分數</a:t>
            </a:r>
            <a:r>
              <a:rPr lang="en-US" sz="1400" kern="1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  <a:endParaRPr lang="zh-TW" sz="1400" kern="10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流程圖: 程序 16">
            <a:extLst>
              <a:ext uri="{FF2B5EF4-FFF2-40B4-BE49-F238E27FC236}">
                <a16:creationId xmlns:a16="http://schemas.microsoft.com/office/drawing/2014/main" id="{AE58970B-ABDE-24BD-E6AC-9564F4F314A2}"/>
              </a:ext>
            </a:extLst>
          </p:cNvPr>
          <p:cNvSpPr/>
          <p:nvPr/>
        </p:nvSpPr>
        <p:spPr>
          <a:xfrm>
            <a:off x="3995115" y="4943504"/>
            <a:ext cx="2084070" cy="71818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tabLst>
                <a:tab pos="1163955" algn="l"/>
              </a:tabLst>
            </a:pPr>
            <a:r>
              <a:rPr lang="zh-TW" sz="1400" kern="1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更新</a:t>
            </a:r>
            <a:r>
              <a:rPr lang="en-US" sz="1400" kern="1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Q</a:t>
            </a:r>
            <a:r>
              <a:rPr lang="zh-TW" sz="1400" kern="1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表</a:t>
            </a:r>
          </a:p>
        </p:txBody>
      </p:sp>
      <p:sp>
        <p:nvSpPr>
          <p:cNvPr id="19" name="流程圖: 程序 18">
            <a:extLst>
              <a:ext uri="{FF2B5EF4-FFF2-40B4-BE49-F238E27FC236}">
                <a16:creationId xmlns:a16="http://schemas.microsoft.com/office/drawing/2014/main" id="{836EEF29-E4D3-3161-CC3D-20519DEE3716}"/>
              </a:ext>
            </a:extLst>
          </p:cNvPr>
          <p:cNvSpPr/>
          <p:nvPr/>
        </p:nvSpPr>
        <p:spPr>
          <a:xfrm>
            <a:off x="8789790" y="4196822"/>
            <a:ext cx="2084070" cy="71818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tabLst>
                <a:tab pos="1163955" algn="l"/>
              </a:tabLst>
            </a:pPr>
            <a:r>
              <a:rPr lang="zh-TW" sz="1400" kern="1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更新分數</a:t>
            </a:r>
          </a:p>
        </p:txBody>
      </p:sp>
      <p:sp>
        <p:nvSpPr>
          <p:cNvPr id="21" name="流程圖: 替代程序 20">
            <a:extLst>
              <a:ext uri="{FF2B5EF4-FFF2-40B4-BE49-F238E27FC236}">
                <a16:creationId xmlns:a16="http://schemas.microsoft.com/office/drawing/2014/main" id="{46F4356F-513A-18D5-3B60-D79A4725F47C}"/>
              </a:ext>
            </a:extLst>
          </p:cNvPr>
          <p:cNvSpPr/>
          <p:nvPr/>
        </p:nvSpPr>
        <p:spPr>
          <a:xfrm>
            <a:off x="8789790" y="5272252"/>
            <a:ext cx="2059940" cy="49276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sz="1400" kern="1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遊戲結束</a:t>
            </a:r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D4FA0206-2D64-56BD-7949-B67E1E4D76A9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 flipV="1">
            <a:off x="1219918" y="3281630"/>
            <a:ext cx="3671791" cy="1095471"/>
          </a:xfrm>
          <a:prstGeom prst="bentConnector3">
            <a:avLst>
              <a:gd name="adj1" fmla="val -62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D27D4EF-AF5F-8BEC-1E88-440F51D1453C}"/>
              </a:ext>
            </a:extLst>
          </p:cNvPr>
          <p:cNvCxnSpPr>
            <a:cxnSpLocks/>
          </p:cNvCxnSpPr>
          <p:nvPr/>
        </p:nvCxnSpPr>
        <p:spPr>
          <a:xfrm>
            <a:off x="3603550" y="1993471"/>
            <a:ext cx="1486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984A6EA-91D5-FDD9-D988-25882984EA6B}"/>
              </a:ext>
            </a:extLst>
          </p:cNvPr>
          <p:cNvCxnSpPr>
            <a:cxnSpLocks/>
          </p:cNvCxnSpPr>
          <p:nvPr/>
        </p:nvCxnSpPr>
        <p:spPr>
          <a:xfrm>
            <a:off x="5090413" y="1993471"/>
            <a:ext cx="181" cy="20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68127FE-AC06-D6BD-91EB-EAAFC421BD2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508078" y="4196822"/>
            <a:ext cx="1" cy="750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7" name="直線接點 5126">
            <a:extLst>
              <a:ext uri="{FF2B5EF4-FFF2-40B4-BE49-F238E27FC236}">
                <a16:creationId xmlns:a16="http://schemas.microsoft.com/office/drawing/2014/main" id="{4F837A54-D032-4456-5143-AB529C8A49A2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flipH="1">
            <a:off x="9819760" y="4915007"/>
            <a:ext cx="12065" cy="35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0" name="直線接點 5129">
            <a:extLst>
              <a:ext uri="{FF2B5EF4-FFF2-40B4-BE49-F238E27FC236}">
                <a16:creationId xmlns:a16="http://schemas.microsoft.com/office/drawing/2014/main" id="{4311B0A4-C4D9-F0B0-753C-2EB85E74956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114839" y="3016336"/>
            <a:ext cx="0" cy="266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3" name="直線接點 5142">
            <a:extLst>
              <a:ext uri="{FF2B5EF4-FFF2-40B4-BE49-F238E27FC236}">
                <a16:creationId xmlns:a16="http://schemas.microsoft.com/office/drawing/2014/main" id="{05D7D56C-84E9-070E-EBC4-6DF935E2E871}"/>
              </a:ext>
            </a:extLst>
          </p:cNvPr>
          <p:cNvCxnSpPr>
            <a:cxnSpLocks/>
          </p:cNvCxnSpPr>
          <p:nvPr/>
        </p:nvCxnSpPr>
        <p:spPr>
          <a:xfrm>
            <a:off x="5114838" y="4367841"/>
            <a:ext cx="0" cy="575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5" name="直線接點 5144">
            <a:extLst>
              <a:ext uri="{FF2B5EF4-FFF2-40B4-BE49-F238E27FC236}">
                <a16:creationId xmlns:a16="http://schemas.microsoft.com/office/drawing/2014/main" id="{EA32443A-EA8A-AD24-D033-04701E2549BC}"/>
              </a:ext>
            </a:extLst>
          </p:cNvPr>
          <p:cNvCxnSpPr>
            <a:cxnSpLocks/>
          </p:cNvCxnSpPr>
          <p:nvPr/>
        </p:nvCxnSpPr>
        <p:spPr>
          <a:xfrm>
            <a:off x="6544363" y="3829324"/>
            <a:ext cx="557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6" name="直線單箭頭接點 5145">
            <a:extLst>
              <a:ext uri="{FF2B5EF4-FFF2-40B4-BE49-F238E27FC236}">
                <a16:creationId xmlns:a16="http://schemas.microsoft.com/office/drawing/2014/main" id="{3A451642-EC0A-E6E7-EE3B-D36D2BFB4D2D}"/>
              </a:ext>
            </a:extLst>
          </p:cNvPr>
          <p:cNvCxnSpPr>
            <a:cxnSpLocks/>
          </p:cNvCxnSpPr>
          <p:nvPr/>
        </p:nvCxnSpPr>
        <p:spPr>
          <a:xfrm flipH="1">
            <a:off x="5885830" y="2588433"/>
            <a:ext cx="1241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7" name="直線單箭頭接點 5146">
            <a:extLst>
              <a:ext uri="{FF2B5EF4-FFF2-40B4-BE49-F238E27FC236}">
                <a16:creationId xmlns:a16="http://schemas.microsoft.com/office/drawing/2014/main" id="{C12457B5-F431-B0E3-AF8C-23A70F7572C8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102320" y="3394162"/>
            <a:ext cx="0" cy="43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3" name="直線接點 5152">
            <a:extLst>
              <a:ext uri="{FF2B5EF4-FFF2-40B4-BE49-F238E27FC236}">
                <a16:creationId xmlns:a16="http://schemas.microsoft.com/office/drawing/2014/main" id="{F65E1EBA-9A35-B73C-4361-BBC68D11484F}"/>
              </a:ext>
            </a:extLst>
          </p:cNvPr>
          <p:cNvCxnSpPr>
            <a:cxnSpLocks/>
          </p:cNvCxnSpPr>
          <p:nvPr/>
        </p:nvCxnSpPr>
        <p:spPr>
          <a:xfrm>
            <a:off x="7127675" y="2588433"/>
            <a:ext cx="1685" cy="87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6" name="直線接點 5155">
            <a:extLst>
              <a:ext uri="{FF2B5EF4-FFF2-40B4-BE49-F238E27FC236}">
                <a16:creationId xmlns:a16="http://schemas.microsoft.com/office/drawing/2014/main" id="{3EC0BDA0-F8AE-CD07-41AD-3096087DBB6F}"/>
              </a:ext>
            </a:extLst>
          </p:cNvPr>
          <p:cNvCxnSpPr>
            <a:cxnSpLocks/>
          </p:cNvCxnSpPr>
          <p:nvPr/>
        </p:nvCxnSpPr>
        <p:spPr>
          <a:xfrm>
            <a:off x="5114838" y="5661689"/>
            <a:ext cx="0" cy="2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7" name="直線接點 5156">
            <a:extLst>
              <a:ext uri="{FF2B5EF4-FFF2-40B4-BE49-F238E27FC236}">
                <a16:creationId xmlns:a16="http://schemas.microsoft.com/office/drawing/2014/main" id="{32F27F6D-D5D6-1B07-127C-A8876DC263EC}"/>
              </a:ext>
            </a:extLst>
          </p:cNvPr>
          <p:cNvCxnSpPr>
            <a:cxnSpLocks/>
          </p:cNvCxnSpPr>
          <p:nvPr/>
        </p:nvCxnSpPr>
        <p:spPr>
          <a:xfrm>
            <a:off x="5114838" y="5864216"/>
            <a:ext cx="3180503" cy="6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8" name="直線單箭頭接點 5157">
            <a:extLst>
              <a:ext uri="{FF2B5EF4-FFF2-40B4-BE49-F238E27FC236}">
                <a16:creationId xmlns:a16="http://schemas.microsoft.com/office/drawing/2014/main" id="{7C46228B-7676-66C1-DEFC-BB959AEF8744}"/>
              </a:ext>
            </a:extLst>
          </p:cNvPr>
          <p:cNvCxnSpPr>
            <a:cxnSpLocks/>
          </p:cNvCxnSpPr>
          <p:nvPr/>
        </p:nvCxnSpPr>
        <p:spPr>
          <a:xfrm>
            <a:off x="9777540" y="1993501"/>
            <a:ext cx="0" cy="15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9" name="直線接點 5158">
            <a:extLst>
              <a:ext uri="{FF2B5EF4-FFF2-40B4-BE49-F238E27FC236}">
                <a16:creationId xmlns:a16="http://schemas.microsoft.com/office/drawing/2014/main" id="{8C4AEDE9-ABC7-8EFE-1C7A-0E182127D9A6}"/>
              </a:ext>
            </a:extLst>
          </p:cNvPr>
          <p:cNvCxnSpPr>
            <a:cxnSpLocks/>
          </p:cNvCxnSpPr>
          <p:nvPr/>
        </p:nvCxnSpPr>
        <p:spPr>
          <a:xfrm>
            <a:off x="8295341" y="2003452"/>
            <a:ext cx="0" cy="3867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0" name="直線接點 5159">
            <a:extLst>
              <a:ext uri="{FF2B5EF4-FFF2-40B4-BE49-F238E27FC236}">
                <a16:creationId xmlns:a16="http://schemas.microsoft.com/office/drawing/2014/main" id="{7CBE2A32-D412-1731-02B4-6075211D3FB8}"/>
              </a:ext>
            </a:extLst>
          </p:cNvPr>
          <p:cNvCxnSpPr>
            <a:cxnSpLocks/>
          </p:cNvCxnSpPr>
          <p:nvPr/>
        </p:nvCxnSpPr>
        <p:spPr>
          <a:xfrm>
            <a:off x="8295341" y="1999795"/>
            <a:ext cx="1482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5" name="直線接點 5164">
            <a:extLst>
              <a:ext uri="{FF2B5EF4-FFF2-40B4-BE49-F238E27FC236}">
                <a16:creationId xmlns:a16="http://schemas.microsoft.com/office/drawing/2014/main" id="{1A6BD6F8-E2F3-412A-4C9A-F061FA0BAA94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flipH="1">
            <a:off x="9832193" y="2950999"/>
            <a:ext cx="1905" cy="287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8" name="直線接點 5167">
            <a:extLst>
              <a:ext uri="{FF2B5EF4-FFF2-40B4-BE49-F238E27FC236}">
                <a16:creationId xmlns:a16="http://schemas.microsoft.com/office/drawing/2014/main" id="{D5379F21-D6DE-8CDE-55D8-E6AC33B31320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9831825" y="3925833"/>
            <a:ext cx="368" cy="270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4" name="直線單箭頭接點 5173">
            <a:extLst>
              <a:ext uri="{FF2B5EF4-FFF2-40B4-BE49-F238E27FC236}">
                <a16:creationId xmlns:a16="http://schemas.microsoft.com/office/drawing/2014/main" id="{83650556-103D-015E-EBAD-908BD164CC89}"/>
              </a:ext>
            </a:extLst>
          </p:cNvPr>
          <p:cNvCxnSpPr>
            <a:cxnSpLocks/>
          </p:cNvCxnSpPr>
          <p:nvPr/>
        </p:nvCxnSpPr>
        <p:spPr>
          <a:xfrm flipH="1">
            <a:off x="10893566" y="5639713"/>
            <a:ext cx="38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5" name="直線接點 5174">
            <a:extLst>
              <a:ext uri="{FF2B5EF4-FFF2-40B4-BE49-F238E27FC236}">
                <a16:creationId xmlns:a16="http://schemas.microsoft.com/office/drawing/2014/main" id="{4B794485-CE53-8356-8FDA-27294B7DEF00}"/>
              </a:ext>
            </a:extLst>
          </p:cNvPr>
          <p:cNvCxnSpPr>
            <a:cxnSpLocks/>
          </p:cNvCxnSpPr>
          <p:nvPr/>
        </p:nvCxnSpPr>
        <p:spPr>
          <a:xfrm>
            <a:off x="11279590" y="3587931"/>
            <a:ext cx="0" cy="2051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1" name="文字方塊 2">
            <a:extLst>
              <a:ext uri="{FF2B5EF4-FFF2-40B4-BE49-F238E27FC236}">
                <a16:creationId xmlns:a16="http://schemas.microsoft.com/office/drawing/2014/main" id="{D7166E46-9600-1490-AFCF-F36BC3328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438" y="4429472"/>
            <a:ext cx="344170" cy="2901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5182" name="文字方塊 2">
            <a:extLst>
              <a:ext uri="{FF2B5EF4-FFF2-40B4-BE49-F238E27FC236}">
                <a16:creationId xmlns:a16="http://schemas.microsoft.com/office/drawing/2014/main" id="{7FEFEA89-8932-1E71-A080-E571B759F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4765" y="3815902"/>
            <a:ext cx="344170" cy="3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5183" name="文字方塊 2">
            <a:extLst>
              <a:ext uri="{FF2B5EF4-FFF2-40B4-BE49-F238E27FC236}">
                <a16:creationId xmlns:a16="http://schemas.microsoft.com/office/drawing/2014/main" id="{B318AF32-34A5-F728-3BC9-28DCADA73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761" y="3899591"/>
            <a:ext cx="344170" cy="2901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5184" name="文字方塊 2">
            <a:extLst>
              <a:ext uri="{FF2B5EF4-FFF2-40B4-BE49-F238E27FC236}">
                <a16:creationId xmlns:a16="http://schemas.microsoft.com/office/drawing/2014/main" id="{BDB62282-8549-0E71-0322-BB58FA9AC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2328" y="3848530"/>
            <a:ext cx="344170" cy="3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否</a:t>
            </a:r>
          </a:p>
        </p:txBody>
      </p:sp>
      <p:cxnSp>
        <p:nvCxnSpPr>
          <p:cNvPr id="5185" name="直線接點 5184">
            <a:extLst>
              <a:ext uri="{FF2B5EF4-FFF2-40B4-BE49-F238E27FC236}">
                <a16:creationId xmlns:a16="http://schemas.microsoft.com/office/drawing/2014/main" id="{C51FD97F-5769-79A4-1DC7-88C69FFEE11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522049" y="2738120"/>
            <a:ext cx="9140" cy="65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46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帶萌寵天天過馬路？一款簡單卻讓人上癮遊戲的祕密">
            <a:extLst>
              <a:ext uri="{FF2B5EF4-FFF2-40B4-BE49-F238E27FC236}">
                <a16:creationId xmlns:a16="http://schemas.microsoft.com/office/drawing/2014/main" id="{4BAFBC51-A04A-44DB-A060-52587B05A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3296778-879C-47F1-850E-A51A84374C1B}"/>
              </a:ext>
            </a:extLst>
          </p:cNvPr>
          <p:cNvSpPr/>
          <p:nvPr/>
        </p:nvSpPr>
        <p:spPr>
          <a:xfrm>
            <a:off x="586409" y="546652"/>
            <a:ext cx="11052313" cy="5804452"/>
          </a:xfrm>
          <a:prstGeom prst="rect">
            <a:avLst/>
          </a:prstGeom>
          <a:solidFill>
            <a:srgbClr val="FFFFFF">
              <a:alpha val="9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584F12-30D0-4FBB-A801-C47A408A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652"/>
            <a:ext cx="10515600" cy="1023731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對奕方式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304AFA-9D8F-4746-8396-0EE1D82C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1" y="1665513"/>
            <a:ext cx="5257800" cy="4511449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向前、左、右移動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避開障礙物，撞到則死亡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樹：不會動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車：會動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遊戲進行直到小雞死亡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3FD54BF-FA45-401E-B9DF-EE496EAFAD42}"/>
              </a:ext>
            </a:extLst>
          </p:cNvPr>
          <p:cNvSpPr txBox="1">
            <a:spLocks/>
          </p:cNvSpPr>
          <p:nvPr/>
        </p:nvSpPr>
        <p:spPr>
          <a:xfrm>
            <a:off x="6193970" y="1654628"/>
            <a:ext cx="5257800" cy="4511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角色控制方式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6BDD479-AAEA-47E9-B1BC-8D2469D19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410" y="2275567"/>
            <a:ext cx="4279504" cy="317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8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帶萌寵天天過馬路？一款簡單卻讓人上癮遊戲的祕密">
            <a:extLst>
              <a:ext uri="{FF2B5EF4-FFF2-40B4-BE49-F238E27FC236}">
                <a16:creationId xmlns:a16="http://schemas.microsoft.com/office/drawing/2014/main" id="{4BAFBC51-A04A-44DB-A060-52587B05A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3296778-879C-47F1-850E-A51A84374C1B}"/>
              </a:ext>
            </a:extLst>
          </p:cNvPr>
          <p:cNvSpPr/>
          <p:nvPr/>
        </p:nvSpPr>
        <p:spPr>
          <a:xfrm>
            <a:off x="586409" y="546652"/>
            <a:ext cx="11052313" cy="5804452"/>
          </a:xfrm>
          <a:prstGeom prst="rect">
            <a:avLst/>
          </a:prstGeom>
          <a:solidFill>
            <a:srgbClr val="FFFFFF">
              <a:alpha val="9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584F12-30D0-4FBB-A801-C47A408A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652"/>
            <a:ext cx="10515600" cy="1023731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分數核計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304AFA-9D8F-4746-8396-0EE1D82C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665513"/>
            <a:ext cx="10515599" cy="4511449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每前進一步，得一分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遊戲結束時結算總分</a:t>
            </a:r>
          </a:p>
        </p:txBody>
      </p:sp>
    </p:spTree>
    <p:extLst>
      <p:ext uri="{BB962C8B-B14F-4D97-AF65-F5344CB8AC3E}">
        <p14:creationId xmlns:p14="http://schemas.microsoft.com/office/powerpoint/2010/main" val="412643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帶萌寵天天過馬路？一款簡單卻讓人上癮遊戲的祕密">
            <a:extLst>
              <a:ext uri="{FF2B5EF4-FFF2-40B4-BE49-F238E27FC236}">
                <a16:creationId xmlns:a16="http://schemas.microsoft.com/office/drawing/2014/main" id="{4BAFBC51-A04A-44DB-A060-52587B05A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3296778-879C-47F1-850E-A51A84374C1B}"/>
              </a:ext>
            </a:extLst>
          </p:cNvPr>
          <p:cNvSpPr/>
          <p:nvPr/>
        </p:nvSpPr>
        <p:spPr>
          <a:xfrm>
            <a:off x="586409" y="546652"/>
            <a:ext cx="11052313" cy="5804452"/>
          </a:xfrm>
          <a:prstGeom prst="rect">
            <a:avLst/>
          </a:prstGeom>
          <a:solidFill>
            <a:srgbClr val="FFFFFF">
              <a:alpha val="9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584F12-30D0-4FBB-A801-C47A408A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652"/>
            <a:ext cx="10515600" cy="1023731"/>
          </a:xfrm>
        </p:spPr>
        <p:txBody>
          <a:bodyPr>
            <a:normAutofit/>
          </a:bodyPr>
          <a:lstStyle/>
          <a:p>
            <a:pPr algn="ctr">
              <a:tabLst>
                <a:tab pos="2514600" algn="r"/>
              </a:tabLst>
            </a:pP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對弈結果之判定邏輯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304AFA-9D8F-4746-8396-0EE1D82C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407" y="1665513"/>
            <a:ext cx="10515599" cy="4511449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撞到車或樹，遊戲結束，結算總分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總分越高越好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紀錄該玩家的最高分</a:t>
            </a:r>
          </a:p>
        </p:txBody>
      </p:sp>
    </p:spTree>
    <p:extLst>
      <p:ext uri="{BB962C8B-B14F-4D97-AF65-F5344CB8AC3E}">
        <p14:creationId xmlns:p14="http://schemas.microsoft.com/office/powerpoint/2010/main" val="102028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帶萌寵天天過馬路？一款簡單卻讓人上癮遊戲的祕密">
            <a:extLst>
              <a:ext uri="{FF2B5EF4-FFF2-40B4-BE49-F238E27FC236}">
                <a16:creationId xmlns:a16="http://schemas.microsoft.com/office/drawing/2014/main" id="{4BAFBC51-A04A-44DB-A060-52587B05A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3296778-879C-47F1-850E-A51A84374C1B}"/>
              </a:ext>
            </a:extLst>
          </p:cNvPr>
          <p:cNvSpPr/>
          <p:nvPr/>
        </p:nvSpPr>
        <p:spPr>
          <a:xfrm>
            <a:off x="586409" y="546652"/>
            <a:ext cx="11052313" cy="5804452"/>
          </a:xfrm>
          <a:prstGeom prst="rect">
            <a:avLst/>
          </a:prstGeom>
          <a:solidFill>
            <a:srgbClr val="FFFFFF">
              <a:alpha val="9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584F12-30D0-4FBB-A801-C47A408A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652"/>
            <a:ext cx="10515600" cy="1023731"/>
          </a:xfrm>
        </p:spPr>
        <p:txBody>
          <a:bodyPr>
            <a:normAutofit/>
          </a:bodyPr>
          <a:lstStyle/>
          <a:p>
            <a:pPr algn="ctr">
              <a:tabLst>
                <a:tab pos="2328863" algn="dec"/>
                <a:tab pos="2514600" algn="r"/>
              </a:tabLst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玩家的設計理念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304AFA-9D8F-4746-8396-0EE1D82C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665513"/>
            <a:ext cx="10515599" cy="4511449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目前小雞在的那一條路以及下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條路中，正在靠近小雞的第一台汽車的位置與小雞位置的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座標差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決定跳或不跳兩個選擇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遇到樹時，才向左或右跳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是否前進、是否被車撞死</a:t>
            </a:r>
          </a:p>
        </p:txBody>
      </p:sp>
    </p:spTree>
    <p:extLst>
      <p:ext uri="{BB962C8B-B14F-4D97-AF65-F5344CB8AC3E}">
        <p14:creationId xmlns:p14="http://schemas.microsoft.com/office/powerpoint/2010/main" val="238174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545</Words>
  <Application>Microsoft Office PowerPoint</Application>
  <PresentationFormat>寬螢幕</PresentationFormat>
  <Paragraphs>86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標楷體</vt:lpstr>
      <vt:lpstr>Arial</vt:lpstr>
      <vt:lpstr>Calibri</vt:lpstr>
      <vt:lpstr>Calibri Light</vt:lpstr>
      <vt:lpstr>Times New Roman</vt:lpstr>
      <vt:lpstr>Office 佈景主題</vt:lpstr>
      <vt:lpstr>LabVIEW Final Project 小雞過馬路</vt:lpstr>
      <vt:lpstr>設計動機</vt:lpstr>
      <vt:lpstr>需求分析</vt:lpstr>
      <vt:lpstr>程式規劃流程</vt:lpstr>
      <vt:lpstr>程式規劃流程</vt:lpstr>
      <vt:lpstr>對奕方式</vt:lpstr>
      <vt:lpstr>分數核計</vt:lpstr>
      <vt:lpstr>對弈結果之判定邏輯</vt:lpstr>
      <vt:lpstr>AI玩家的設計理念</vt:lpstr>
      <vt:lpstr>AI預定導入的方法</vt:lpstr>
      <vt:lpstr>AI預定導入的方法</vt:lpstr>
      <vt:lpstr>遊戲Demo</vt:lpstr>
      <vt:lpstr>參考資料</vt:lpstr>
      <vt:lpstr>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LabVIEW Final Project 小雞過馬路</dc:title>
  <dc:creator>盧珮芸</dc:creator>
  <cp:lastModifiedBy>Fangci Tsai</cp:lastModifiedBy>
  <cp:revision>12</cp:revision>
  <dcterms:created xsi:type="dcterms:W3CDTF">2023-01-04T07:50:27Z</dcterms:created>
  <dcterms:modified xsi:type="dcterms:W3CDTF">2023-01-06T02:34:23Z</dcterms:modified>
</cp:coreProperties>
</file>