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7" r:id="rId11"/>
    <p:sldId id="270" r:id="rId12"/>
    <p:sldId id="268" r:id="rId13"/>
    <p:sldId id="269" r:id="rId14"/>
    <p:sldId id="271" r:id="rId1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7C3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764" autoAdjust="0"/>
  </p:normalViewPr>
  <p:slideViewPr>
    <p:cSldViewPr>
      <p:cViewPr varScale="1">
        <p:scale>
          <a:sx n="78" d="100"/>
          <a:sy n="78" d="100"/>
        </p:scale>
        <p:origin x="-1134" y="-96"/>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988EF-F4FF-4CF5-B6FD-1D4243493BF6}" type="datetimeFigureOut">
              <a:rPr lang="zh-CN" altLang="en-US" smtClean="0"/>
              <a:pPr/>
              <a:t>2018/2/23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2B0D95-DC80-4F74-98B0-E15DC880ACA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err="1" smtClean="0"/>
              <a:t>OrdererOrgs</a:t>
            </a:r>
            <a:r>
              <a:rPr lang="en-US" altLang="zh-CN" dirty="0" smtClean="0"/>
              <a:t>:</a:t>
            </a:r>
          </a:p>
          <a:p>
            <a:r>
              <a:rPr lang="en-US" altLang="zh-CN" dirty="0" smtClean="0"/>
              <a:t>#---------------------------------------------------------</a:t>
            </a:r>
          </a:p>
          <a:p>
            <a:r>
              <a:rPr lang="en-US" altLang="zh-CN" dirty="0" smtClean="0"/>
              <a:t># </a:t>
            </a:r>
            <a:r>
              <a:rPr lang="en-US" altLang="zh-CN" dirty="0" err="1" smtClean="0"/>
              <a:t>Orderer</a:t>
            </a:r>
            <a:endParaRPr lang="en-US" altLang="zh-CN" dirty="0" smtClean="0"/>
          </a:p>
          <a:p>
            <a:r>
              <a:rPr lang="en-US" altLang="zh-CN" dirty="0" smtClean="0"/>
              <a:t># --------------------------------------------------------</a:t>
            </a:r>
          </a:p>
          <a:p>
            <a:r>
              <a:rPr lang="en-US" altLang="zh-CN" dirty="0" smtClean="0"/>
              <a:t>- Name: </a:t>
            </a:r>
            <a:r>
              <a:rPr lang="en-US" altLang="zh-CN" dirty="0" err="1" smtClean="0"/>
              <a:t>Orderer</a:t>
            </a:r>
            <a:endParaRPr lang="en-US" altLang="zh-CN" dirty="0" smtClean="0"/>
          </a:p>
          <a:p>
            <a:r>
              <a:rPr lang="en-US" altLang="zh-CN" dirty="0" smtClean="0"/>
              <a:t>  Domain: example.com</a:t>
            </a:r>
          </a:p>
          <a:p>
            <a:r>
              <a:rPr lang="en-US" altLang="zh-CN" dirty="0" smtClean="0"/>
              <a:t>  CA:</a:t>
            </a:r>
          </a:p>
          <a:p>
            <a:r>
              <a:rPr lang="en-US" altLang="zh-CN" dirty="0" smtClean="0"/>
              <a:t>      Country: US</a:t>
            </a:r>
          </a:p>
          <a:p>
            <a:r>
              <a:rPr lang="en-US" altLang="zh-CN" dirty="0" smtClean="0"/>
              <a:t>      Province: California</a:t>
            </a:r>
          </a:p>
          <a:p>
            <a:r>
              <a:rPr lang="en-US" altLang="zh-CN" dirty="0" smtClean="0"/>
              <a:t>      Locality: San Francisco</a:t>
            </a:r>
          </a:p>
          <a:p>
            <a:r>
              <a:rPr lang="en-US" altLang="zh-CN" dirty="0" smtClean="0"/>
              <a:t>  #   </a:t>
            </a:r>
            <a:r>
              <a:rPr lang="en-US" altLang="zh-CN" dirty="0" err="1" smtClean="0"/>
              <a:t>OrganizationalUnit</a:t>
            </a:r>
            <a:r>
              <a:rPr lang="en-US" altLang="zh-CN" dirty="0" smtClean="0"/>
              <a:t>: </a:t>
            </a:r>
            <a:r>
              <a:rPr lang="en-US" altLang="zh-CN" dirty="0" err="1" smtClean="0"/>
              <a:t>Hyperledger</a:t>
            </a:r>
            <a:r>
              <a:rPr lang="en-US" altLang="zh-CN" dirty="0" smtClean="0"/>
              <a:t> Fabric</a:t>
            </a:r>
          </a:p>
          <a:p>
            <a:r>
              <a:rPr lang="en-US" altLang="zh-CN" dirty="0" smtClean="0"/>
              <a:t>  #   </a:t>
            </a:r>
            <a:r>
              <a:rPr lang="en-US" altLang="zh-CN" dirty="0" err="1" smtClean="0"/>
              <a:t>StreetAddress</a:t>
            </a:r>
            <a:r>
              <a:rPr lang="en-US" altLang="zh-CN" dirty="0" smtClean="0"/>
              <a:t>: address for org # default nil</a:t>
            </a:r>
          </a:p>
          <a:p>
            <a:r>
              <a:rPr lang="en-US" altLang="zh-CN" dirty="0" smtClean="0"/>
              <a:t>  #   </a:t>
            </a:r>
            <a:r>
              <a:rPr lang="en-US" altLang="zh-CN" dirty="0" err="1" smtClean="0"/>
              <a:t>PostalCode</a:t>
            </a:r>
            <a:r>
              <a:rPr lang="en-US" altLang="zh-CN" dirty="0" smtClean="0"/>
              <a:t>: </a:t>
            </a:r>
            <a:r>
              <a:rPr lang="en-US" altLang="zh-CN" dirty="0" err="1" smtClean="0"/>
              <a:t>postalCode</a:t>
            </a:r>
            <a:r>
              <a:rPr lang="en-US" altLang="zh-CN" dirty="0" smtClean="0"/>
              <a:t> for org # default nil</a:t>
            </a:r>
          </a:p>
          <a:p>
            <a:r>
              <a:rPr lang="en-US" altLang="zh-CN" dirty="0" smtClean="0"/>
              <a:t>  # ------------------------------------------------------</a:t>
            </a:r>
          </a:p>
          <a:p>
            <a:r>
              <a:rPr lang="en-US" altLang="zh-CN" dirty="0" smtClean="0"/>
              <a:t>  # "Specs" - See </a:t>
            </a:r>
            <a:r>
              <a:rPr lang="en-US" altLang="zh-CN" dirty="0" err="1" smtClean="0"/>
              <a:t>PeerOrgs</a:t>
            </a:r>
            <a:r>
              <a:rPr lang="en-US" altLang="zh-CN" dirty="0" smtClean="0"/>
              <a:t> below for complete description</a:t>
            </a:r>
          </a:p>
          <a:p>
            <a:r>
              <a:rPr lang="en-US" altLang="zh-CN" dirty="0" smtClean="0"/>
              <a:t># -----------------------------------------------------</a:t>
            </a:r>
          </a:p>
          <a:p>
            <a:r>
              <a:rPr lang="en-US" altLang="zh-CN" dirty="0" smtClean="0"/>
              <a:t>  Specs:</a:t>
            </a:r>
          </a:p>
          <a:p>
            <a:r>
              <a:rPr lang="en-US" altLang="zh-CN" dirty="0" smtClean="0"/>
              <a:t>    - Hostname: </a:t>
            </a:r>
            <a:r>
              <a:rPr lang="en-US" altLang="zh-CN" dirty="0" err="1" smtClean="0"/>
              <a:t>orderer</a:t>
            </a:r>
            <a:endParaRPr lang="en-US" altLang="zh-CN" dirty="0" smtClean="0"/>
          </a:p>
          <a:p>
            <a:r>
              <a:rPr lang="en-US" altLang="zh-CN" dirty="0" smtClean="0"/>
              <a:t># -------------------------------------------------------</a:t>
            </a:r>
          </a:p>
          <a:p>
            <a:r>
              <a:rPr lang="en-US" altLang="zh-CN" dirty="0" smtClean="0"/>
              <a:t># "</a:t>
            </a:r>
            <a:r>
              <a:rPr lang="en-US" altLang="zh-CN" dirty="0" err="1" smtClean="0"/>
              <a:t>PeerOrgs</a:t>
            </a:r>
            <a:r>
              <a:rPr lang="en-US" altLang="zh-CN" dirty="0" smtClean="0"/>
              <a:t>" - Definition of organizations managing peer nodes</a:t>
            </a:r>
          </a:p>
          <a:p>
            <a:r>
              <a:rPr lang="en-US" altLang="zh-CN" dirty="0" smtClean="0"/>
              <a:t># ------------------------------------------------------</a:t>
            </a:r>
          </a:p>
          <a:p>
            <a:r>
              <a:rPr lang="en-US" altLang="zh-CN" dirty="0" err="1" smtClean="0"/>
              <a:t>PeerOrgs</a:t>
            </a:r>
            <a:r>
              <a:rPr lang="en-US" altLang="zh-CN" dirty="0" smtClean="0"/>
              <a:t>:</a:t>
            </a:r>
          </a:p>
          <a:p>
            <a:r>
              <a:rPr lang="en-US" altLang="zh-CN" dirty="0" smtClean="0"/>
              <a:t># -----------------------------------------------------</a:t>
            </a:r>
          </a:p>
          <a:p>
            <a:r>
              <a:rPr lang="en-US" altLang="zh-CN" dirty="0" smtClean="0"/>
              <a:t># Org1</a:t>
            </a:r>
          </a:p>
          <a:p>
            <a:r>
              <a:rPr lang="en-US" altLang="zh-CN" dirty="0" smtClean="0"/>
              <a:t># ----------------------------------------------------</a:t>
            </a:r>
          </a:p>
          <a:p>
            <a:r>
              <a:rPr lang="en-US" altLang="zh-CN" dirty="0" smtClean="0"/>
              <a:t>- Name: Org1</a:t>
            </a:r>
          </a:p>
          <a:p>
            <a:endParaRPr lang="zh-CN" altLang="en-US" dirty="0"/>
          </a:p>
        </p:txBody>
      </p:sp>
      <p:sp>
        <p:nvSpPr>
          <p:cNvPr id="4" name="灯片编号占位符 3"/>
          <p:cNvSpPr>
            <a:spLocks noGrp="1"/>
          </p:cNvSpPr>
          <p:nvPr>
            <p:ph type="sldNum" sz="quarter" idx="10"/>
          </p:nvPr>
        </p:nvSpPr>
        <p:spPr/>
        <p:txBody>
          <a:bodyPr/>
          <a:lstStyle/>
          <a:p>
            <a:fld id="{662B0D95-DC80-4F74-98B0-E15DC880ACA6}"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en-US" altLang="zh-CN" smtClean="0"/>
              <a:t>Profiles:</a:t>
            </a:r>
          </a:p>
          <a:p>
            <a:r>
              <a:rPr lang="en-US" altLang="zh-CN" smtClean="0"/>
              <a:t>    TwoOrgsOrdererGenesis:</a:t>
            </a:r>
          </a:p>
          <a:p>
            <a:r>
              <a:rPr lang="en-US" altLang="zh-CN" smtClean="0"/>
              <a:t>        Orderer:</a:t>
            </a:r>
          </a:p>
          <a:p>
            <a:r>
              <a:rPr lang="en-US" altLang="zh-CN" smtClean="0"/>
              <a:t>            &lt;&lt;: *OrdererDefaults</a:t>
            </a:r>
          </a:p>
          <a:p>
            <a:r>
              <a:rPr lang="en-US" altLang="zh-CN" smtClean="0"/>
              <a:t>            Organizations:</a:t>
            </a:r>
          </a:p>
          <a:p>
            <a:r>
              <a:rPr lang="en-US" altLang="zh-CN" smtClean="0"/>
              <a:t>                - *OrdererOrg</a:t>
            </a:r>
          </a:p>
          <a:p>
            <a:r>
              <a:rPr lang="en-US" altLang="zh-CN" smtClean="0"/>
              <a:t>        Consortiums:</a:t>
            </a:r>
          </a:p>
          <a:p>
            <a:r>
              <a:rPr lang="en-US" altLang="zh-CN" smtClean="0"/>
              <a:t>            SampleConsortium:</a:t>
            </a:r>
          </a:p>
          <a:p>
            <a:r>
              <a:rPr lang="en-US" altLang="zh-CN" smtClean="0"/>
              <a:t>                Organizations:</a:t>
            </a:r>
          </a:p>
          <a:p>
            <a:r>
              <a:rPr lang="en-US" altLang="zh-CN" smtClean="0"/>
              <a:t>                    - *Org1</a:t>
            </a:r>
          </a:p>
          <a:p>
            <a:r>
              <a:rPr lang="en-US" altLang="zh-CN" smtClean="0"/>
              <a:t>                    - *Org2</a:t>
            </a:r>
          </a:p>
          <a:p>
            <a:r>
              <a:rPr lang="en-US" altLang="zh-CN" smtClean="0"/>
              <a:t>    TwoOrgsChannel:</a:t>
            </a:r>
          </a:p>
          <a:p>
            <a:r>
              <a:rPr lang="en-US" altLang="zh-CN" smtClean="0"/>
              <a:t>        Consortium: SampleConsortium</a:t>
            </a:r>
          </a:p>
          <a:p>
            <a:r>
              <a:rPr lang="en-US" altLang="zh-CN" smtClean="0"/>
              <a:t>        Application:</a:t>
            </a:r>
          </a:p>
          <a:p>
            <a:r>
              <a:rPr lang="en-US" altLang="zh-CN" smtClean="0"/>
              <a:t>            &lt;&lt;: *ApplicationDefaults</a:t>
            </a:r>
          </a:p>
          <a:p>
            <a:r>
              <a:rPr lang="en-US" altLang="zh-CN" smtClean="0"/>
              <a:t>            Organizations:</a:t>
            </a:r>
          </a:p>
          <a:p>
            <a:r>
              <a:rPr lang="en-US" altLang="zh-CN" smtClean="0"/>
              <a:t>                - *Org1</a:t>
            </a:r>
          </a:p>
          <a:p>
            <a:r>
              <a:rPr lang="en-US" altLang="zh-CN" smtClean="0"/>
              <a:t>                - *Org2</a:t>
            </a:r>
          </a:p>
          <a:p>
            <a:r>
              <a:rPr lang="en-US" altLang="zh-CN" smtClean="0"/>
              <a:t>Organizations:</a:t>
            </a:r>
          </a:p>
          <a:p>
            <a:r>
              <a:rPr lang="en-US" altLang="zh-CN" smtClean="0"/>
              <a:t>    - &amp;OrdererOrg</a:t>
            </a:r>
          </a:p>
          <a:p>
            <a:r>
              <a:rPr lang="en-US" altLang="zh-CN" smtClean="0"/>
              <a:t>        Name: OrdererOrg</a:t>
            </a:r>
          </a:p>
          <a:p>
            <a:r>
              <a:rPr lang="en-US" altLang="zh-CN" smtClean="0"/>
              <a:t>        ID: OrdererMSP</a:t>
            </a:r>
          </a:p>
          <a:p>
            <a:r>
              <a:rPr lang="en-US" altLang="zh-CN" smtClean="0"/>
              <a:t>        MSPDir: crypto-config/ordererOrganizations/example.com/msp</a:t>
            </a:r>
          </a:p>
          <a:p>
            <a:r>
              <a:rPr lang="en-US" altLang="zh-CN" smtClean="0"/>
              <a:t>    - &amp;Org1</a:t>
            </a:r>
          </a:p>
          <a:p>
            <a:r>
              <a:rPr lang="en-US" altLang="zh-CN" smtClean="0"/>
              <a:t>        Name: Org1MSP</a:t>
            </a:r>
          </a:p>
          <a:p>
            <a:r>
              <a:rPr lang="en-US" altLang="zh-CN" smtClean="0"/>
              <a:t>        ID: Org1MSP</a:t>
            </a:r>
          </a:p>
          <a:p>
            <a:r>
              <a:rPr lang="en-US" altLang="zh-CN" smtClean="0"/>
              <a:t>        MSPDir: crypto-config/peerOrganizations/org1.example.com/msp</a:t>
            </a:r>
          </a:p>
          <a:p>
            <a:r>
              <a:rPr lang="en-US" altLang="zh-CN" smtClean="0"/>
              <a:t>        AnchorPeers:</a:t>
            </a:r>
          </a:p>
          <a:p>
            <a:r>
              <a:rPr lang="en-US" altLang="zh-CN" smtClean="0"/>
              <a:t>            - Host: peer0.org1.example.com</a:t>
            </a:r>
          </a:p>
          <a:p>
            <a:r>
              <a:rPr lang="en-US" altLang="zh-CN" smtClean="0"/>
              <a:t>              Port: 7051</a:t>
            </a:r>
          </a:p>
          <a:p>
            <a:r>
              <a:rPr lang="en-US" altLang="zh-CN" smtClean="0"/>
              <a:t>    - &amp;Org2</a:t>
            </a:r>
          </a:p>
          <a:p>
            <a:r>
              <a:rPr lang="en-US" altLang="zh-CN" smtClean="0"/>
              <a:t>        Name: Org2MSP</a:t>
            </a:r>
          </a:p>
          <a:p>
            <a:r>
              <a:rPr lang="en-US" altLang="zh-CN" smtClean="0"/>
              <a:t>        ID: Org2MSP</a:t>
            </a:r>
          </a:p>
          <a:p>
            <a:r>
              <a:rPr lang="en-US" altLang="zh-CN" smtClean="0"/>
              <a:t>        MSPDir: crypto-config/peerOrganizations/org2.example.com/msp</a:t>
            </a:r>
          </a:p>
          <a:p>
            <a:r>
              <a:rPr lang="en-US" altLang="zh-CN" smtClean="0"/>
              <a:t>        AnchorPeers:</a:t>
            </a:r>
          </a:p>
          <a:p>
            <a:r>
              <a:rPr lang="en-US" altLang="zh-CN" smtClean="0"/>
              <a:t>            - Host: peer0.org2.example.com</a:t>
            </a:r>
          </a:p>
          <a:p>
            <a:r>
              <a:rPr lang="en-US" altLang="zh-CN" smtClean="0"/>
              <a:t>              Port: 7051</a:t>
            </a:r>
          </a:p>
          <a:p>
            <a:r>
              <a:rPr lang="en-US" altLang="zh-CN" smtClean="0"/>
              <a:t>Orderer: &amp;OrdererDefaults</a:t>
            </a:r>
          </a:p>
          <a:p>
            <a:r>
              <a:rPr lang="en-US" altLang="zh-CN" smtClean="0"/>
              <a:t>    OrdererType: solo</a:t>
            </a:r>
          </a:p>
          <a:p>
            <a:r>
              <a:rPr lang="en-US" altLang="zh-CN" smtClean="0"/>
              <a:t>    Addresses:</a:t>
            </a:r>
          </a:p>
          <a:p>
            <a:r>
              <a:rPr lang="en-US" altLang="zh-CN" smtClean="0"/>
              <a:t>        - orderer.example.com:7050</a:t>
            </a:r>
          </a:p>
          <a:p>
            <a:r>
              <a:rPr lang="en-US" altLang="zh-CN" smtClean="0"/>
              <a:t>    BatchTimeout: 2s</a:t>
            </a:r>
          </a:p>
          <a:p>
            <a:r>
              <a:rPr lang="en-US" altLang="zh-CN" smtClean="0"/>
              <a:t>    BatchSize:</a:t>
            </a:r>
          </a:p>
          <a:p>
            <a:r>
              <a:rPr lang="en-US" altLang="zh-CN" smtClean="0"/>
              <a:t>        MaxMessageCount: 10</a:t>
            </a:r>
          </a:p>
          <a:p>
            <a:r>
              <a:rPr lang="en-US" altLang="zh-CN" smtClean="0"/>
              <a:t>        AbsoluteMaxBytes: 99 MB</a:t>
            </a:r>
          </a:p>
          <a:p>
            <a:r>
              <a:rPr lang="en-US" altLang="zh-CN" smtClean="0"/>
              <a:t>        PreferredMaxBytes: 512 KB</a:t>
            </a:r>
          </a:p>
          <a:p>
            <a:r>
              <a:rPr lang="en-US" altLang="zh-CN" smtClean="0"/>
              <a:t>    Kafka:</a:t>
            </a:r>
          </a:p>
          <a:p>
            <a:r>
              <a:rPr lang="en-US" altLang="zh-CN" smtClean="0"/>
              <a:t>        Brokers:</a:t>
            </a:r>
          </a:p>
          <a:p>
            <a:r>
              <a:rPr lang="en-US" altLang="zh-CN" smtClean="0"/>
              <a:t>            - 127.0.0.1:9092</a:t>
            </a:r>
          </a:p>
          <a:p>
            <a:r>
              <a:rPr lang="en-US" altLang="zh-CN" smtClean="0"/>
              <a:t>    Organizations:</a:t>
            </a:r>
          </a:p>
          <a:p>
            <a:r>
              <a:rPr lang="en-US" altLang="zh-CN" smtClean="0"/>
              <a:t>Application: &amp;ApplicationDefaults</a:t>
            </a:r>
          </a:p>
          <a:p>
            <a:r>
              <a:rPr lang="en-US" altLang="zh-CN" smtClean="0"/>
              <a:t>    Organizations:</a:t>
            </a:r>
            <a:endParaRPr lang="zh-CN" altLang="en-US"/>
          </a:p>
        </p:txBody>
      </p:sp>
      <p:sp>
        <p:nvSpPr>
          <p:cNvPr id="4" name="灯片编号占位符 3"/>
          <p:cNvSpPr>
            <a:spLocks noGrp="1"/>
          </p:cNvSpPr>
          <p:nvPr>
            <p:ph type="sldNum" sz="quarter" idx="10"/>
          </p:nvPr>
        </p:nvSpPr>
        <p:spPr/>
        <p:txBody>
          <a:bodyPr/>
          <a:lstStyle/>
          <a:p>
            <a:fld id="{662B0D95-DC80-4F74-98B0-E15DC880ACA6}"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peer chaincode instantiate -o orderer.example.com:7050 --tls --cafile /opt/gopath/src/github.com/hyperledger/fabric/peer/crypto/ordererOrganizations/example.com/orderers/orderer.example.com/msp/tlscacerts/tlsca.example.com-cert.pem -C $CHANNEL_NAME -n mycc -v 1.0 -c '{"Args":["init","a", "100", "b","200"]}' -P "OR ('Org1MSP.member','Org2MSP.member')" </a:t>
            </a:r>
          </a:p>
          <a:p>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peer chaincode instantiate -o orderer.example.com:7050 --tls --cafile /opt/gopath/src/github.com/hyperledger/fabric/peer/crypto/ordererOrganizations/example.com/orderers/orderer.example.com/msp/tlscacerts/tlsca.example.com-cert.pem -C $CHANNEL_NAME -n mycc -l node -v 1.0 -c '{"Args":["init","a", "100", "b","200"]}' -P "OR ('Org1MSP.member','Org2MSP.member')" </a:t>
            </a:r>
          </a:p>
          <a:p>
            <a:endParaRPr lang="zh-CN" altLang="en-US"/>
          </a:p>
        </p:txBody>
      </p:sp>
      <p:sp>
        <p:nvSpPr>
          <p:cNvPr id="4" name="灯片编号占位符 3"/>
          <p:cNvSpPr>
            <a:spLocks noGrp="1"/>
          </p:cNvSpPr>
          <p:nvPr>
            <p:ph type="sldNum" sz="quarter" idx="10"/>
          </p:nvPr>
        </p:nvSpPr>
        <p:spPr/>
        <p:txBody>
          <a:bodyPr/>
          <a:lstStyle/>
          <a:p>
            <a:fld id="{662B0D95-DC80-4F74-98B0-E15DC880ACA6}"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58130"/>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2667000"/>
            <a:ext cx="6400800" cy="13335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FFADC210-FCF8-472E-83FA-FA25DBF99087}" type="slidenum">
              <a:rPr lang="zh-CN" altLang="en-US" smtClean="0"/>
              <a:pPr/>
              <a:t>‹#›</a:t>
            </a:fld>
            <a:endParaRPr lang="zh-CN" altLang="en-US"/>
          </a:p>
        </p:txBody>
      </p:sp>
      <p:sp>
        <p:nvSpPr>
          <p:cNvPr id="7" name="矩形 6"/>
          <p:cNvSpPr/>
          <p:nvPr/>
        </p:nvSpPr>
        <p:spPr>
          <a:xfrm>
            <a:off x="62932" y="1207753"/>
            <a:ext cx="9021537" cy="12727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2" y="1163934"/>
            <a:ext cx="9021537" cy="1004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2" y="2480541"/>
            <a:ext cx="9021537" cy="9211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254942"/>
            <a:ext cx="8229600" cy="1225021"/>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ADC210-FCF8-472E-83FA-FA25DBF9908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8"/>
            <a:ext cx="2011680" cy="487627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28867"/>
            <a:ext cx="5562600" cy="48762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ADC210-FCF8-472E-83FA-FA25DBF9908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ADC210-FCF8-472E-83FA-FA25DBF99087}" type="slidenum">
              <a:rPr lang="zh-CN" altLang="en-US" smtClean="0"/>
              <a:pPr/>
              <a:t>‹#›</a:t>
            </a:fld>
            <a:endParaRPr lang="zh-CN" altLang="en-US"/>
          </a:p>
        </p:txBody>
      </p:sp>
      <p:sp>
        <p:nvSpPr>
          <p:cNvPr id="8" name="内容占位符 7"/>
          <p:cNvSpPr>
            <a:spLocks noGrp="1"/>
          </p:cNvSpPr>
          <p:nvPr>
            <p:ph sz="quarter" idx="1"/>
          </p:nvPr>
        </p:nvSpPr>
        <p:spPr>
          <a:xfrm>
            <a:off x="914400" y="1206500"/>
            <a:ext cx="7772400" cy="3810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58130"/>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793750"/>
            <a:ext cx="7772400" cy="1135063"/>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123282"/>
            <a:ext cx="7772400" cy="1115218"/>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5" name="页脚占位符 4"/>
          <p:cNvSpPr>
            <a:spLocks noGrp="1"/>
          </p:cNvSpPr>
          <p:nvPr>
            <p:ph type="ftr" sz="quarter" idx="11"/>
          </p:nvPr>
        </p:nvSpPr>
        <p:spPr>
          <a:xfrm>
            <a:off x="800100" y="5143500"/>
            <a:ext cx="4000500" cy="381000"/>
          </a:xfrm>
        </p:spPr>
        <p:txBody>
          <a:bodyPr/>
          <a:lstStyle/>
          <a:p>
            <a:endParaRPr lang="zh-CN" altLang="en-US"/>
          </a:p>
        </p:txBody>
      </p:sp>
      <p:sp>
        <p:nvSpPr>
          <p:cNvPr id="7" name="矩形 6"/>
          <p:cNvSpPr/>
          <p:nvPr/>
        </p:nvSpPr>
        <p:spPr>
          <a:xfrm flipV="1">
            <a:off x="69413" y="1980692"/>
            <a:ext cx="9013515"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7" y="1951230"/>
            <a:ext cx="9013781"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7" y="2057400"/>
            <a:ext cx="9014621" cy="381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5173980"/>
            <a:ext cx="457200" cy="381000"/>
          </a:xfrm>
        </p:spPr>
        <p:txBody>
          <a:bodyPr/>
          <a:lstStyle/>
          <a:p>
            <a:fld id="{FFADC210-FCF8-472E-83FA-FA25DBF9908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ADC210-FCF8-472E-83FA-FA25DBF99087}" type="slidenum">
              <a:rPr lang="zh-CN" altLang="en-US" smtClean="0"/>
              <a:pPr/>
              <a:t>‹#›</a:t>
            </a:fld>
            <a:endParaRPr lang="zh-CN" altLang="en-US"/>
          </a:p>
        </p:txBody>
      </p:sp>
      <p:sp>
        <p:nvSpPr>
          <p:cNvPr id="9" name="内容占位符 8"/>
          <p:cNvSpPr>
            <a:spLocks noGrp="1"/>
          </p:cNvSpPr>
          <p:nvPr>
            <p:ph sz="quarter" idx="1"/>
          </p:nvPr>
        </p:nvSpPr>
        <p:spPr>
          <a:xfrm>
            <a:off x="914400" y="1206500"/>
            <a:ext cx="3749040" cy="3810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206500"/>
            <a:ext cx="3749040" cy="3810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27542"/>
            <a:ext cx="7772400" cy="9525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ADC210-FCF8-472E-83FA-FA25DBF99087}" type="slidenum">
              <a:rPr lang="zh-CN" altLang="en-US" smtClean="0"/>
              <a:pPr/>
              <a:t>‹#›</a:t>
            </a:fld>
            <a:endParaRPr lang="zh-CN" altLang="en-US"/>
          </a:p>
        </p:txBody>
      </p:sp>
      <p:sp>
        <p:nvSpPr>
          <p:cNvPr id="11" name="内容占位符 10"/>
          <p:cNvSpPr>
            <a:spLocks noGrp="1"/>
          </p:cNvSpPr>
          <p:nvPr>
            <p:ph sz="half" idx="2"/>
          </p:nvPr>
        </p:nvSpPr>
        <p:spPr>
          <a:xfrm>
            <a:off x="914400" y="1873250"/>
            <a:ext cx="3733800" cy="32385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1873250"/>
            <a:ext cx="3733800" cy="32385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ADC210-FCF8-472E-83FA-FA25DBF9908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ADC210-FCF8-472E-83FA-FA25DBF9908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5715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27542"/>
            <a:ext cx="7772400" cy="9525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333500"/>
            <a:ext cx="1905000" cy="37465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ADC210-FCF8-472E-83FA-FA25DBF99087}" type="slidenum">
              <a:rPr lang="zh-CN" altLang="en-US" smtClean="0"/>
              <a:pPr/>
              <a:t>‹#›</a:t>
            </a:fld>
            <a:endParaRPr lang="zh-CN" altLang="en-US"/>
          </a:p>
        </p:txBody>
      </p:sp>
      <p:sp>
        <p:nvSpPr>
          <p:cNvPr id="11" name="内容占位符 10"/>
          <p:cNvSpPr>
            <a:spLocks noGrp="1"/>
          </p:cNvSpPr>
          <p:nvPr>
            <p:ph sz="quarter" idx="1"/>
          </p:nvPr>
        </p:nvSpPr>
        <p:spPr>
          <a:xfrm>
            <a:off x="2971800" y="1333500"/>
            <a:ext cx="5715000" cy="37465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083792"/>
            <a:ext cx="7315200" cy="435240"/>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4538188"/>
            <a:ext cx="7315200" cy="5715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95CEBEF-F62B-4522-87B8-568E1971976D}" type="datetimeFigureOut">
              <a:rPr lang="zh-CN" altLang="en-US" smtClean="0"/>
              <a:pPr/>
              <a:t>2018/2/23</a:t>
            </a:fld>
            <a:endParaRPr lang="zh-CN" altLang="en-US"/>
          </a:p>
        </p:txBody>
      </p:sp>
      <p:sp>
        <p:nvSpPr>
          <p:cNvPr id="6" name="页脚占位符 5"/>
          <p:cNvSpPr>
            <a:spLocks noGrp="1"/>
          </p:cNvSpPr>
          <p:nvPr>
            <p:ph type="ftr" sz="quarter" idx="11"/>
          </p:nvPr>
        </p:nvSpPr>
        <p:spPr>
          <a:xfrm>
            <a:off x="914400" y="5143500"/>
            <a:ext cx="3886200" cy="381000"/>
          </a:xfrm>
        </p:spPr>
        <p:txBody>
          <a:bodyPr/>
          <a:lstStyle/>
          <a:p>
            <a:endParaRPr lang="zh-CN" altLang="en-US"/>
          </a:p>
        </p:txBody>
      </p:sp>
      <p:sp>
        <p:nvSpPr>
          <p:cNvPr id="7" name="灯片编号占位符 6"/>
          <p:cNvSpPr>
            <a:spLocks noGrp="1"/>
          </p:cNvSpPr>
          <p:nvPr>
            <p:ph type="sldNum" sz="quarter" idx="12"/>
          </p:nvPr>
        </p:nvSpPr>
        <p:spPr>
          <a:xfrm>
            <a:off x="146304" y="5173980"/>
            <a:ext cx="457200" cy="381000"/>
          </a:xfrm>
        </p:spPr>
        <p:txBody>
          <a:bodyPr/>
          <a:lstStyle/>
          <a:p>
            <a:fld id="{FFADC210-FCF8-472E-83FA-FA25DBF99087}" type="slidenum">
              <a:rPr lang="zh-CN" altLang="en-US" smtClean="0"/>
              <a:pPr/>
              <a:t>‹#›</a:t>
            </a:fld>
            <a:endParaRPr lang="zh-CN" altLang="en-US"/>
          </a:p>
        </p:txBody>
      </p:sp>
      <p:sp>
        <p:nvSpPr>
          <p:cNvPr id="11" name="矩形 10"/>
          <p:cNvSpPr/>
          <p:nvPr/>
        </p:nvSpPr>
        <p:spPr>
          <a:xfrm flipV="1">
            <a:off x="68307" y="3902963"/>
            <a:ext cx="9006840"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9" y="3875396"/>
            <a:ext cx="9006639"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1" y="3977687"/>
            <a:ext cx="9006637" cy="40673"/>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9" y="55563"/>
            <a:ext cx="9001873" cy="3817938"/>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28865"/>
            <a:ext cx="7772400" cy="9525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206500"/>
            <a:ext cx="7772400" cy="3810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5159375"/>
            <a:ext cx="2476500" cy="396875"/>
          </a:xfrm>
          <a:prstGeom prst="rect">
            <a:avLst/>
          </a:prstGeom>
        </p:spPr>
        <p:txBody>
          <a:bodyPr anchor="ctr" anchorCtr="0"/>
          <a:lstStyle>
            <a:lvl1pPr algn="r" eaLnBrk="1" latinLnBrk="0" hangingPunct="1">
              <a:defRPr kumimoji="0" sz="1400">
                <a:solidFill>
                  <a:schemeClr val="tx2"/>
                </a:solidFill>
              </a:defRPr>
            </a:lvl1pPr>
          </a:lstStyle>
          <a:p>
            <a:fld id="{A95CEBEF-F62B-4522-87B8-568E1971976D}" type="datetimeFigureOut">
              <a:rPr lang="zh-CN" altLang="en-US" smtClean="0"/>
              <a:pPr/>
              <a:t>2018/2/23</a:t>
            </a:fld>
            <a:endParaRPr lang="zh-CN" altLang="en-US"/>
          </a:p>
        </p:txBody>
      </p:sp>
      <p:sp>
        <p:nvSpPr>
          <p:cNvPr id="3" name="页脚占位符 2"/>
          <p:cNvSpPr>
            <a:spLocks noGrp="1"/>
          </p:cNvSpPr>
          <p:nvPr>
            <p:ph type="ftr" sz="quarter" idx="3"/>
          </p:nvPr>
        </p:nvSpPr>
        <p:spPr>
          <a:xfrm>
            <a:off x="914400" y="5143500"/>
            <a:ext cx="3962400" cy="3810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5175250"/>
            <a:ext cx="457200" cy="3810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FADC210-FCF8-472E-83FA-FA25DBF990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hyperledger-fabric-docs-zh-cn.readthedocs.io/zh_CN/latest/glossary.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714744" y="2667000"/>
            <a:ext cx="3981456" cy="1333500"/>
          </a:xfrm>
        </p:spPr>
        <p:txBody>
          <a:bodyPr/>
          <a:lstStyle/>
          <a:p>
            <a:r>
              <a:rPr lang="zh-CN" altLang="en-US" smtClean="0"/>
              <a:t>技术总监：时光</a:t>
            </a:r>
            <a:endParaRPr lang="zh-CN" altLang="en-US" dirty="0"/>
          </a:p>
        </p:txBody>
      </p:sp>
      <p:sp>
        <p:nvSpPr>
          <p:cNvPr id="2" name="标题 1"/>
          <p:cNvSpPr>
            <a:spLocks noGrp="1"/>
          </p:cNvSpPr>
          <p:nvPr>
            <p:ph type="ctrTitle"/>
          </p:nvPr>
        </p:nvSpPr>
        <p:spPr/>
        <p:txBody>
          <a:bodyPr>
            <a:normAutofit/>
          </a:bodyPr>
          <a:lstStyle/>
          <a:p>
            <a:r>
              <a:rPr lang="zh-CN" altLang="en-US" sz="3200" smtClean="0"/>
              <a:t>构建第一个</a:t>
            </a:r>
            <a:r>
              <a:rPr altLang="zh-CN" sz="3200" smtClean="0"/>
              <a:t>Hyperledger Fabric</a:t>
            </a:r>
            <a:r>
              <a:rPr lang="zh-CN" altLang="en-US" sz="3200" smtClean="0"/>
              <a:t>网络</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71418"/>
            <a:ext cx="7772400" cy="714380"/>
          </a:xfrm>
        </p:spPr>
        <p:txBody>
          <a:bodyPr>
            <a:normAutofit fontScale="90000"/>
          </a:bodyPr>
          <a:lstStyle/>
          <a:p>
            <a:r>
              <a:rPr lang="zh-CN" altLang="en-US" b="1" smtClean="0"/>
              <a:t>第</a:t>
            </a:r>
            <a:r>
              <a:rPr lang="en-US" altLang="zh-CN" b="1" smtClean="0"/>
              <a:t>5</a:t>
            </a:r>
            <a:r>
              <a:rPr lang="zh-CN" altLang="en-US" b="1" smtClean="0"/>
              <a:t>步：创建</a:t>
            </a:r>
            <a:r>
              <a:rPr lang="en-US" altLang="zh-CN" b="1" smtClean="0"/>
              <a:t>&amp;</a:t>
            </a:r>
            <a:r>
              <a:rPr lang="zh-CN" altLang="en-US" b="1" smtClean="0"/>
              <a:t>添加频道</a:t>
            </a:r>
            <a:endParaRPr lang="zh-CN" altLang="en-US"/>
          </a:p>
        </p:txBody>
      </p:sp>
      <p:sp>
        <p:nvSpPr>
          <p:cNvPr id="6" name="圆角矩形 5"/>
          <p:cNvSpPr/>
          <p:nvPr/>
        </p:nvSpPr>
        <p:spPr>
          <a:xfrm>
            <a:off x="214282" y="928674"/>
            <a:ext cx="8643998" cy="1000132"/>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mtClean="0">
                <a:latin typeface="微软雅黑" pitchFamily="34" charset="-122"/>
                <a:ea typeface="微软雅黑" pitchFamily="34" charset="-122"/>
              </a:rPr>
              <a:t>我们采用</a:t>
            </a:r>
            <a:r>
              <a:rPr lang="en-US" altLang="zh-CN" smtClean="0">
                <a:latin typeface="微软雅黑" pitchFamily="34" charset="-122"/>
                <a:ea typeface="微软雅黑" pitchFamily="34" charset="-122"/>
              </a:rPr>
              <a:t>configtxgen</a:t>
            </a:r>
            <a:r>
              <a:rPr lang="zh-CN" altLang="en-US" smtClean="0">
                <a:latin typeface="微软雅黑" pitchFamily="34" charset="-122"/>
                <a:ea typeface="微软雅黑" pitchFamily="34" charset="-122"/>
              </a:rPr>
              <a:t>创建了频道配置交易，可以使用</a:t>
            </a:r>
            <a:r>
              <a:rPr lang="en-US" altLang="zh-CN" smtClean="0">
                <a:latin typeface="微软雅黑" pitchFamily="34" charset="-122"/>
                <a:ea typeface="微软雅黑" pitchFamily="34" charset="-122"/>
              </a:rPr>
              <a:t>configtxgen</a:t>
            </a:r>
            <a:r>
              <a:rPr lang="zh-CN" altLang="en-US" smtClean="0">
                <a:latin typeface="微软雅黑" pitchFamily="34" charset="-122"/>
                <a:ea typeface="微软雅黑" pitchFamily="34" charset="-122"/>
              </a:rPr>
              <a:t>工具采用</a:t>
            </a:r>
            <a:r>
              <a:rPr lang="en-US" altLang="zh-CN" smtClean="0">
                <a:latin typeface="微软雅黑" pitchFamily="34" charset="-122"/>
                <a:ea typeface="微软雅黑" pitchFamily="34" charset="-122"/>
              </a:rPr>
              <a:t>configtx.yaml</a:t>
            </a:r>
            <a:r>
              <a:rPr lang="zh-CN" altLang="en-US" smtClean="0">
                <a:latin typeface="微软雅黑" pitchFamily="34" charset="-122"/>
                <a:ea typeface="微软雅黑" pitchFamily="34" charset="-122"/>
              </a:rPr>
              <a:t>文件中相同或不同的配置组合项重复这个步骤创建额外的频道配置交易。从而在自己的区块链网络中建立其他的频道。</a:t>
            </a:r>
            <a:endParaRPr lang="zh-CN" altLang="en-US">
              <a:latin typeface="微软雅黑" pitchFamily="34" charset="-122"/>
              <a:ea typeface="微软雅黑" pitchFamily="34" charset="-122"/>
            </a:endParaRPr>
          </a:p>
        </p:txBody>
      </p:sp>
      <p:sp>
        <p:nvSpPr>
          <p:cNvPr id="8" name="矩形 7"/>
          <p:cNvSpPr/>
          <p:nvPr/>
        </p:nvSpPr>
        <p:spPr>
          <a:xfrm>
            <a:off x="214282" y="2000244"/>
            <a:ext cx="864399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smtClean="0">
                <a:latin typeface="微软雅黑" pitchFamily="34" charset="-122"/>
                <a:ea typeface="微软雅黑" pitchFamily="34" charset="-122"/>
              </a:rPr>
              <a:t>登录进</a:t>
            </a:r>
            <a:r>
              <a:rPr lang="en-US" altLang="zh-CN" sz="1200" b="1" smtClean="0">
                <a:latin typeface="微软雅黑" pitchFamily="34" charset="-122"/>
                <a:ea typeface="微软雅黑" pitchFamily="34" charset="-122"/>
              </a:rPr>
              <a:t>cli</a:t>
            </a:r>
            <a:r>
              <a:rPr lang="zh-CN" altLang="en-US" sz="1200" b="1" smtClean="0">
                <a:latin typeface="微软雅黑" pitchFamily="34" charset="-122"/>
                <a:ea typeface="微软雅黑" pitchFamily="34" charset="-122"/>
              </a:rPr>
              <a:t>容器，运行命令：</a:t>
            </a:r>
            <a:endParaRPr lang="en-US" sz="1200" b="1" smtClean="0">
              <a:latin typeface="微软雅黑" pitchFamily="34" charset="-122"/>
              <a:ea typeface="微软雅黑" pitchFamily="34" charset="-122"/>
            </a:endParaRPr>
          </a:p>
          <a:p>
            <a:r>
              <a:rPr lang="en-US" sz="1200" smtClean="0"/>
              <a:t>docker exec -it cli bash</a:t>
            </a:r>
          </a:p>
          <a:p>
            <a:r>
              <a:rPr lang="zh-CN" altLang="en-US" sz="1200" b="1" smtClean="0">
                <a:latin typeface="微软雅黑" pitchFamily="34" charset="-122"/>
                <a:ea typeface="微软雅黑" pitchFamily="34" charset="-122"/>
              </a:rPr>
              <a:t>成功，你会看到：</a:t>
            </a:r>
          </a:p>
          <a:p>
            <a:r>
              <a:rPr lang="en-US" altLang="zh-CN" sz="1200" smtClean="0">
                <a:latin typeface="微软雅黑" pitchFamily="34" charset="-122"/>
                <a:ea typeface="微软雅黑" pitchFamily="34" charset="-122"/>
              </a:rPr>
              <a:t>root@0d78bb69300d:/opt/gopath/src/github.com/hyperledger/fabric/peer#</a:t>
            </a:r>
            <a:endParaRPr lang="zh-CN" altLang="en-US" sz="1200">
              <a:latin typeface="微软雅黑" pitchFamily="34" charset="-122"/>
              <a:ea typeface="微软雅黑" pitchFamily="34" charset="-122"/>
            </a:endParaRPr>
          </a:p>
        </p:txBody>
      </p:sp>
      <p:sp>
        <p:nvSpPr>
          <p:cNvPr id="9" name="圆角矩形 8"/>
          <p:cNvSpPr/>
          <p:nvPr/>
        </p:nvSpPr>
        <p:spPr>
          <a:xfrm>
            <a:off x="214282" y="2928938"/>
            <a:ext cx="2857520" cy="17859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Wingdings" pitchFamily="2" charset="2"/>
              <a:buChar char="l"/>
            </a:pPr>
            <a:r>
              <a:rPr lang="zh-CN" altLang="en-US" sz="1400" smtClean="0">
                <a:latin typeface="微软雅黑" pitchFamily="34" charset="-122"/>
                <a:ea typeface="微软雅黑" pitchFamily="34" charset="-122"/>
              </a:rPr>
              <a:t>接下来，我们将在第</a:t>
            </a:r>
            <a:r>
              <a:rPr lang="en-US" altLang="zh-CN" sz="1400" smtClean="0">
                <a:latin typeface="微软雅黑" pitchFamily="34" charset="-122"/>
                <a:ea typeface="微软雅黑" pitchFamily="34" charset="-122"/>
              </a:rPr>
              <a:t>3</a:t>
            </a:r>
            <a:r>
              <a:rPr lang="zh-CN" altLang="en-US" sz="1400" smtClean="0">
                <a:latin typeface="微软雅黑" pitchFamily="34" charset="-122"/>
                <a:ea typeface="微软雅黑" pitchFamily="34" charset="-122"/>
              </a:rPr>
              <a:t>步中创建的生成的通道配置事务构件传递给</a:t>
            </a:r>
            <a:r>
              <a:rPr lang="en-US" altLang="zh-CN" sz="1400" smtClean="0">
                <a:latin typeface="微软雅黑" pitchFamily="34" charset="-122"/>
                <a:ea typeface="微软雅黑" pitchFamily="34" charset="-122"/>
              </a:rPr>
              <a:t>Orderer</a:t>
            </a:r>
            <a:r>
              <a:rPr lang="zh-CN" altLang="en-US" sz="1400" smtClean="0">
                <a:latin typeface="微软雅黑" pitchFamily="34" charset="-122"/>
                <a:ea typeface="微软雅黑" pitchFamily="34" charset="-122"/>
              </a:rPr>
              <a:t>，作为</a:t>
            </a:r>
            <a:r>
              <a:rPr lang="en-US" altLang="zh-CN" sz="1400" smtClean="0">
                <a:latin typeface="微软雅黑" pitchFamily="34" charset="-122"/>
                <a:ea typeface="微软雅黑" pitchFamily="34" charset="-122"/>
              </a:rPr>
              <a:t>CreateChannel</a:t>
            </a:r>
            <a:r>
              <a:rPr lang="zh-CN" altLang="en-US" sz="1400" smtClean="0">
                <a:latin typeface="微软雅黑" pitchFamily="34" charset="-122"/>
                <a:ea typeface="微软雅黑" pitchFamily="34" charset="-122"/>
              </a:rPr>
              <a:t>请求的一部分。</a:t>
            </a:r>
            <a:endParaRPr lang="en-US" altLang="zh-CN" sz="1400" smtClean="0">
              <a:latin typeface="微软雅黑" pitchFamily="34" charset="-122"/>
              <a:ea typeface="微软雅黑" pitchFamily="34" charset="-122"/>
            </a:endParaRPr>
          </a:p>
          <a:p>
            <a:pPr>
              <a:buFont typeface="Wingdings" pitchFamily="2" charset="2"/>
              <a:buChar char="l"/>
            </a:pPr>
            <a:r>
              <a:rPr lang="zh-CN" altLang="en-US" sz="1400" smtClean="0">
                <a:latin typeface="微软雅黑" pitchFamily="34" charset="-122"/>
                <a:ea typeface="微软雅黑" pitchFamily="34" charset="-122"/>
              </a:rPr>
              <a:t>我们采用</a:t>
            </a:r>
            <a:r>
              <a:rPr lang="en-US" altLang="zh-CN" sz="1400" smtClean="0">
                <a:latin typeface="微软雅黑" pitchFamily="34" charset="-122"/>
                <a:ea typeface="微软雅黑" pitchFamily="34" charset="-122"/>
              </a:rPr>
              <a:t>-c</a:t>
            </a:r>
            <a:r>
              <a:rPr lang="zh-CN" altLang="en-US" sz="1400" smtClean="0">
                <a:latin typeface="微软雅黑" pitchFamily="34" charset="-122"/>
                <a:ea typeface="微软雅黑" pitchFamily="34" charset="-122"/>
              </a:rPr>
              <a:t>标记明确频道名称；</a:t>
            </a:r>
            <a:r>
              <a:rPr lang="en-US" altLang="zh-CN" sz="1400" smtClean="0">
                <a:latin typeface="微软雅黑" pitchFamily="34" charset="-122"/>
                <a:ea typeface="微软雅黑" pitchFamily="34" charset="-122"/>
              </a:rPr>
              <a:t>-f</a:t>
            </a:r>
            <a:r>
              <a:rPr lang="zh-CN" altLang="en-US" sz="1400" smtClean="0">
                <a:latin typeface="微软雅黑" pitchFamily="34" charset="-122"/>
                <a:ea typeface="微软雅黑" pitchFamily="34" charset="-122"/>
              </a:rPr>
              <a:t>标记明确频道配置事务。在本例中是</a:t>
            </a:r>
            <a:r>
              <a:rPr lang="en-US" altLang="zh-CN" sz="1400" smtClean="0">
                <a:latin typeface="微软雅黑" pitchFamily="34" charset="-122"/>
                <a:ea typeface="微软雅黑" pitchFamily="34" charset="-122"/>
              </a:rPr>
              <a:t>channel.tx,</a:t>
            </a:r>
            <a:r>
              <a:rPr lang="zh-CN" altLang="en-US" sz="1400" smtClean="0">
                <a:latin typeface="微软雅黑" pitchFamily="34" charset="-122"/>
                <a:ea typeface="微软雅黑" pitchFamily="34" charset="-122"/>
              </a:rPr>
              <a:t>然而加载你自己的配置交易用不同的名字。</a:t>
            </a:r>
            <a:endParaRPr lang="zh-CN" altLang="en-US" sz="1400">
              <a:latin typeface="微软雅黑" pitchFamily="34" charset="-122"/>
              <a:ea typeface="微软雅黑" pitchFamily="34" charset="-122"/>
            </a:endParaRPr>
          </a:p>
        </p:txBody>
      </p:sp>
      <p:sp>
        <p:nvSpPr>
          <p:cNvPr id="10" name="矩形 9"/>
          <p:cNvSpPr/>
          <p:nvPr/>
        </p:nvSpPr>
        <p:spPr>
          <a:xfrm>
            <a:off x="3143240" y="2928938"/>
            <a:ext cx="5715040" cy="11430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b="1" smtClean="0">
                <a:latin typeface="微软雅黑" pitchFamily="34" charset="-122"/>
                <a:ea typeface="微软雅黑" pitchFamily="34" charset="-122"/>
              </a:rPr>
              <a:t>运行命令：</a:t>
            </a:r>
          </a:p>
          <a:p>
            <a:pPr>
              <a:buFont typeface="Wingdings" pitchFamily="2" charset="2"/>
              <a:buChar char="l"/>
            </a:pPr>
            <a:r>
              <a:rPr lang="en-US" sz="1200" smtClean="0"/>
              <a:t>export CHANNEL_NAME=mychannel</a:t>
            </a:r>
          </a:p>
          <a:p>
            <a:pPr>
              <a:buFont typeface="Wingdings" pitchFamily="2" charset="2"/>
              <a:buChar char="l"/>
            </a:pPr>
            <a:r>
              <a:rPr lang="en-US" sz="1200" smtClean="0"/>
              <a:t>peer channel create -o orderer.example.com:7050 -c $CHANNEL_NAME -f ./channel-artifacts/channel.tx --tls $CORE_PEER_TLS_ENABLED --cafile /opt/gopath/src/github.com/hyperledger/fabric/peer/crypto/ordererOrganizations/example.com/orderers/orderer.example.com/msp/tlscacerts/tlsca.example.com-cert.pem </a:t>
            </a:r>
          </a:p>
        </p:txBody>
      </p:sp>
      <p:sp>
        <p:nvSpPr>
          <p:cNvPr id="11" name="TextBox 10"/>
          <p:cNvSpPr txBox="1"/>
          <p:nvPr/>
        </p:nvSpPr>
        <p:spPr>
          <a:xfrm>
            <a:off x="3143240" y="4143384"/>
            <a:ext cx="5715040" cy="461665"/>
          </a:xfrm>
          <a:prstGeom prst="rect">
            <a:avLst/>
          </a:prstGeom>
          <a:noFill/>
        </p:spPr>
        <p:txBody>
          <a:bodyPr wrap="square" rtlCol="0">
            <a:spAutoFit/>
          </a:bodyPr>
          <a:lstStyle/>
          <a:p>
            <a:r>
              <a:rPr lang="zh-CN" altLang="en-US" sz="1200" smtClean="0">
                <a:latin typeface="微软雅黑" pitchFamily="34" charset="-122"/>
                <a:ea typeface="微软雅黑" pitchFamily="34" charset="-122"/>
              </a:rPr>
              <a:t>这条命令返回一个创世块</a:t>
            </a:r>
            <a:r>
              <a:rPr lang="en-US" altLang="zh-CN" sz="1200" smtClean="0">
                <a:latin typeface="微软雅黑" pitchFamily="34" charset="-122"/>
                <a:ea typeface="微软雅黑" pitchFamily="34" charset="-122"/>
              </a:rPr>
              <a:t>&lt;channel-ID.block&gt;</a:t>
            </a:r>
            <a:r>
              <a:rPr lang="zh-CN" altLang="en-US" sz="1200" smtClean="0">
                <a:latin typeface="微软雅黑" pitchFamily="34" charset="-122"/>
                <a:ea typeface="微软雅黑" pitchFamily="34" charset="-122"/>
              </a:rPr>
              <a:t>，加入频道。它包含了在</a:t>
            </a:r>
            <a:r>
              <a:rPr lang="en-US" altLang="zh-CN" sz="1200" smtClean="0">
                <a:latin typeface="微软雅黑" pitchFamily="34" charset="-122"/>
                <a:ea typeface="微软雅黑" pitchFamily="34" charset="-122"/>
              </a:rPr>
              <a:t>chnnel.tx</a:t>
            </a:r>
            <a:r>
              <a:rPr lang="zh-CN" altLang="en-US" sz="1200" smtClean="0">
                <a:latin typeface="微软雅黑" pitchFamily="34" charset="-122"/>
                <a:ea typeface="微软雅黑" pitchFamily="34" charset="-122"/>
              </a:rPr>
              <a:t>中明确的配置信息。如果没做修改，就返回</a:t>
            </a:r>
            <a:r>
              <a:rPr lang="en-US" altLang="zh-CN" sz="1200" smtClean="0">
                <a:latin typeface="微软雅黑" pitchFamily="34" charset="-122"/>
                <a:ea typeface="微软雅黑" pitchFamily="34" charset="-122"/>
              </a:rPr>
              <a:t>mychannel.block</a:t>
            </a:r>
            <a:endParaRPr lang="zh-CN" altLang="en-US" sz="1200" smtClean="0">
              <a:latin typeface="微软雅黑" pitchFamily="34" charset="-122"/>
              <a:ea typeface="微软雅黑" pitchFamily="34" charset="-122"/>
            </a:endParaRPr>
          </a:p>
        </p:txBody>
      </p:sp>
      <p:sp>
        <p:nvSpPr>
          <p:cNvPr id="12" name="矩形 11"/>
          <p:cNvSpPr/>
          <p:nvPr/>
        </p:nvSpPr>
        <p:spPr>
          <a:xfrm>
            <a:off x="3143240" y="4571992"/>
            <a:ext cx="5715040" cy="5000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b="1" smtClean="0">
                <a:latin typeface="微软雅黑" pitchFamily="34" charset="-122"/>
                <a:ea typeface="微软雅黑" pitchFamily="34" charset="-122"/>
              </a:rPr>
              <a:t>将</a:t>
            </a:r>
            <a:r>
              <a:rPr lang="en-US" altLang="zh-CN" sz="1200" b="1" smtClean="0">
                <a:latin typeface="微软雅黑" pitchFamily="34" charset="-122"/>
                <a:ea typeface="微软雅黑" pitchFamily="34" charset="-122"/>
              </a:rPr>
              <a:t>peer0.org1</a:t>
            </a:r>
            <a:r>
              <a:rPr lang="zh-CN" altLang="en-US" sz="1200" b="1" smtClean="0">
                <a:latin typeface="微软雅黑" pitchFamily="34" charset="-122"/>
                <a:ea typeface="微软雅黑" pitchFamily="34" charset="-122"/>
              </a:rPr>
              <a:t>加入频道，运行命令：</a:t>
            </a:r>
          </a:p>
          <a:p>
            <a:pPr>
              <a:buFont typeface="Wingdings" pitchFamily="2" charset="2"/>
              <a:buChar char="l"/>
            </a:pPr>
            <a:r>
              <a:rPr lang="en-US" sz="1200" smtClean="0"/>
              <a:t>peer channel join -b &lt;channel-ID.block&gt;/mychannel.block</a:t>
            </a:r>
          </a:p>
        </p:txBody>
      </p:sp>
      <p:sp>
        <p:nvSpPr>
          <p:cNvPr id="13" name="TextBox 12"/>
          <p:cNvSpPr txBox="1"/>
          <p:nvPr/>
        </p:nvSpPr>
        <p:spPr>
          <a:xfrm>
            <a:off x="3143240" y="5152269"/>
            <a:ext cx="6000760" cy="276999"/>
          </a:xfrm>
          <a:prstGeom prst="rect">
            <a:avLst/>
          </a:prstGeom>
          <a:noFill/>
        </p:spPr>
        <p:txBody>
          <a:bodyPr wrap="square" rtlCol="0">
            <a:spAutoFit/>
          </a:bodyPr>
          <a:lstStyle/>
          <a:p>
            <a:r>
              <a:rPr lang="zh-CN" altLang="en-US" sz="1200" smtClean="0">
                <a:latin typeface="微软雅黑" pitchFamily="34" charset="-122"/>
                <a:ea typeface="微软雅黑" pitchFamily="34" charset="-122"/>
              </a:rPr>
              <a:t>也可以将其他</a:t>
            </a:r>
            <a:r>
              <a:rPr lang="en-US" altLang="zh-CN" sz="1200" smtClean="0">
                <a:latin typeface="微软雅黑" pitchFamily="34" charset="-122"/>
                <a:ea typeface="微软雅黑" pitchFamily="34" charset="-122"/>
              </a:rPr>
              <a:t>peer</a:t>
            </a:r>
            <a:r>
              <a:rPr lang="zh-CN" altLang="en-US" sz="1200" smtClean="0">
                <a:latin typeface="微软雅黑" pitchFamily="34" charset="-122"/>
                <a:ea typeface="微软雅黑" pitchFamily="34" charset="-122"/>
              </a:rPr>
              <a:t>节点加入频道；但是需要将上述提到的</a:t>
            </a:r>
            <a:r>
              <a:rPr lang="en-US" altLang="zh-CN" sz="1200" smtClean="0">
                <a:latin typeface="微软雅黑" pitchFamily="34" charset="-122"/>
                <a:ea typeface="微软雅黑" pitchFamily="34" charset="-122"/>
              </a:rPr>
              <a:t>4</a:t>
            </a:r>
            <a:r>
              <a:rPr lang="zh-CN" altLang="en-US" sz="1200" smtClean="0">
                <a:latin typeface="微软雅黑" pitchFamily="34" charset="-122"/>
                <a:ea typeface="微软雅黑" pitchFamily="34" charset="-122"/>
              </a:rPr>
              <a:t>个环境变量做适当的修改。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214294"/>
            <a:ext cx="7772400" cy="738206"/>
          </a:xfrm>
        </p:spPr>
        <p:txBody>
          <a:bodyPr bIns="91440" anchor="b" anchorCtr="0">
            <a:normAutofit/>
          </a:bodyPr>
          <a:lstStyle/>
          <a:p>
            <a:r>
              <a:rPr lang="zh-CN" altLang="en-US" sz="3600" b="1" smtClean="0"/>
              <a:t>其他锚节点加入频道</a:t>
            </a:r>
            <a:endParaRPr lang="zh-CN" altLang="en-US" sz="3600" b="1"/>
          </a:p>
        </p:txBody>
      </p:sp>
      <p:sp>
        <p:nvSpPr>
          <p:cNvPr id="3" name="内容占位符 2"/>
          <p:cNvSpPr>
            <a:spLocks noGrp="1"/>
          </p:cNvSpPr>
          <p:nvPr>
            <p:ph sz="quarter" idx="1"/>
          </p:nvPr>
        </p:nvSpPr>
        <p:spPr>
          <a:xfrm>
            <a:off x="142844" y="1142988"/>
            <a:ext cx="8786874" cy="714380"/>
          </a:xfrm>
        </p:spPr>
        <p:txBody>
          <a:bodyPr>
            <a:normAutofit/>
          </a:bodyPr>
          <a:lstStyle/>
          <a:p>
            <a:r>
              <a:rPr lang="zh-CN" altLang="en-US" sz="1800" smtClean="0">
                <a:latin typeface="微软雅黑" pitchFamily="34" charset="-122"/>
                <a:ea typeface="微软雅黑" pitchFamily="34" charset="-122"/>
              </a:rPr>
              <a:t>我们以将</a:t>
            </a:r>
            <a:r>
              <a:rPr lang="en-US" sz="1800" smtClean="0">
                <a:latin typeface="微软雅黑" pitchFamily="34" charset="-122"/>
                <a:ea typeface="微软雅黑" pitchFamily="34" charset="-122"/>
              </a:rPr>
              <a:t>peer0.org2.example.com </a:t>
            </a:r>
            <a:r>
              <a:rPr lang="zh-CN" altLang="en-US" sz="1800" smtClean="0">
                <a:latin typeface="微软雅黑" pitchFamily="34" charset="-122"/>
                <a:ea typeface="微软雅黑" pitchFamily="34" charset="-122"/>
              </a:rPr>
              <a:t>加入频道为例，来演示如何在我们现有的频道中更新锚节点。其中包括覆盖默认的</a:t>
            </a:r>
            <a:r>
              <a:rPr lang="en-US" altLang="zh-CN" sz="1800" smtClean="0">
                <a:latin typeface="微软雅黑" pitchFamily="34" charset="-122"/>
                <a:ea typeface="微软雅黑" pitchFamily="34" charset="-122"/>
              </a:rPr>
              <a:t>4</a:t>
            </a:r>
            <a:r>
              <a:rPr lang="zh-CN" altLang="en-US" sz="1800" smtClean="0">
                <a:latin typeface="微软雅黑" pitchFamily="34" charset="-122"/>
                <a:ea typeface="微软雅黑" pitchFamily="34" charset="-122"/>
              </a:rPr>
              <a:t>个环境变量，完整指令如下</a:t>
            </a:r>
            <a:r>
              <a:rPr lang="en-US" sz="1800" smtClean="0">
                <a:latin typeface="微软雅黑" pitchFamily="34" charset="-122"/>
                <a:ea typeface="微软雅黑" pitchFamily="34" charset="-122"/>
              </a:rPr>
              <a:t>:</a:t>
            </a:r>
          </a:p>
        </p:txBody>
      </p:sp>
      <p:sp>
        <p:nvSpPr>
          <p:cNvPr id="4" name="圆角矩形 3"/>
          <p:cNvSpPr/>
          <p:nvPr/>
        </p:nvSpPr>
        <p:spPr>
          <a:xfrm>
            <a:off x="310104" y="2143120"/>
            <a:ext cx="8429684" cy="164307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600" b="1" smtClean="0">
                <a:latin typeface="微软雅黑" pitchFamily="34" charset="-122"/>
                <a:ea typeface="微软雅黑" pitchFamily="34" charset="-122"/>
                <a:cs typeface="Arial Unicode MS" pitchFamily="34" charset="-122"/>
              </a:rPr>
              <a:t>运行命令：</a:t>
            </a:r>
            <a:endParaRPr lang="en-US" altLang="zh-CN" sz="1600" b="1" smtClean="0">
              <a:latin typeface="微软雅黑" pitchFamily="34" charset="-122"/>
              <a:ea typeface="微软雅黑" pitchFamily="34" charset="-122"/>
              <a:cs typeface="Arial Unicode MS" pitchFamily="34" charset="-122"/>
            </a:endParaRPr>
          </a:p>
          <a:p>
            <a:r>
              <a:rPr lang="en-US" altLang="zh-CN" sz="1400" u="sng" smtClean="0">
                <a:latin typeface="Arial Unicode MS" pitchFamily="34" charset="-122"/>
                <a:ea typeface="Arial Unicode MS" pitchFamily="34" charset="-122"/>
                <a:cs typeface="Arial Unicode MS" pitchFamily="34" charset="-122"/>
              </a:rPr>
              <a:t>CORE_PEER_MSPCONFIGPATH=/opt/gopath/src/github.com/hyperledger/fabric/peer/crypto/peerOrganizations/org2.example.com/users/Admin@org2.example.com/msp CORE_PEER_ADDRESS=peer0.org2.example.com:7051 CORE_PEER_LOCALMSPID="Org2MSP" CORE_PEER_TLS_ROOTCERT_FILE=/opt/gopath/src/github.com/hyperledger/fabric/peer/crypto/peerOrganizations/org2.example.com/peers/peer0.org2.example.com/tls/ca.crt peer channel join -b mychannel.block</a:t>
            </a:r>
          </a:p>
        </p:txBody>
      </p:sp>
      <p:sp>
        <p:nvSpPr>
          <p:cNvPr id="5" name="内容占位符 2"/>
          <p:cNvSpPr txBox="1">
            <a:spLocks/>
          </p:cNvSpPr>
          <p:nvPr/>
        </p:nvSpPr>
        <p:spPr>
          <a:xfrm>
            <a:off x="214282" y="4214822"/>
            <a:ext cx="8786874" cy="714380"/>
          </a:xfrm>
          <a:prstGeom prst="rect">
            <a:avLst/>
          </a:prstGeom>
        </p:spPr>
        <p:txBody>
          <a:bodyPr vert="horz">
            <a:normAutofit/>
          </a:bodyPr>
          <a:lstStyle/>
          <a:p>
            <a:pPr marL="274320" lvl="0" indent="-274320">
              <a:spcBef>
                <a:spcPts val="580"/>
              </a:spcBef>
              <a:buClr>
                <a:schemeClr val="accent1"/>
              </a:buClr>
              <a:buSzPct val="85000"/>
              <a:buFont typeface="Wingdings 2"/>
              <a:buChar char=""/>
            </a:pPr>
            <a:r>
              <a:rPr lang="zh-CN" altLang="en-US" smtClean="0">
                <a:latin typeface="微软雅黑" pitchFamily="34" charset="-122"/>
                <a:ea typeface="微软雅黑" pitchFamily="34" charset="-122"/>
              </a:rPr>
              <a:t>或者，您可以选择单独设置这些环境变量，而不是传递整个字符串。一旦环境变量被设置了，便可以简单的使用</a:t>
            </a:r>
            <a:r>
              <a:rPr lang="en-US" altLang="zh-CN" smtClean="0">
                <a:latin typeface="微软雅黑" pitchFamily="34" charset="-122"/>
                <a:ea typeface="微软雅黑" pitchFamily="34" charset="-122"/>
              </a:rPr>
              <a:t>peer channel join</a:t>
            </a:r>
            <a:r>
              <a:rPr lang="zh-CN" altLang="en-US" smtClean="0">
                <a:latin typeface="微软雅黑" pitchFamily="34" charset="-122"/>
                <a:ea typeface="微软雅黑" pitchFamily="34" charset="-122"/>
              </a:rPr>
              <a:t>命令。容器就可以自然识别了。</a:t>
            </a:r>
            <a:endParaRPr kumimoji="0" lang="en-US" sz="18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42856"/>
            <a:ext cx="7772400" cy="699809"/>
          </a:xfrm>
        </p:spPr>
        <p:txBody>
          <a:bodyPr bIns="91440" anchor="b" anchorCtr="0">
            <a:normAutofit/>
          </a:bodyPr>
          <a:lstStyle/>
          <a:p>
            <a:r>
              <a:rPr lang="zh-CN" altLang="en-US" sz="3600" b="1" smtClean="0"/>
              <a:t>更新锚节点</a:t>
            </a:r>
            <a:endParaRPr lang="zh-CN" altLang="en-US" sz="3600" b="1"/>
          </a:p>
        </p:txBody>
      </p:sp>
      <p:sp>
        <p:nvSpPr>
          <p:cNvPr id="3" name="内容占位符 2"/>
          <p:cNvSpPr>
            <a:spLocks noGrp="1"/>
          </p:cNvSpPr>
          <p:nvPr>
            <p:ph sz="quarter" idx="1"/>
          </p:nvPr>
        </p:nvSpPr>
        <p:spPr>
          <a:xfrm>
            <a:off x="142844" y="928674"/>
            <a:ext cx="8786874" cy="1008058"/>
          </a:xfrm>
        </p:spPr>
        <p:txBody>
          <a:bodyPr>
            <a:normAutofit fontScale="85000" lnSpcReduction="10000"/>
          </a:bodyPr>
          <a:lstStyle/>
          <a:p>
            <a:r>
              <a:rPr lang="zh-CN" altLang="en-US" smtClean="0">
                <a:latin typeface="微软雅黑" pitchFamily="34" charset="-122"/>
                <a:ea typeface="微软雅黑" pitchFamily="34" charset="-122"/>
              </a:rPr>
              <a:t>下面的命令是通道更新，它们将传播到通道的定义上，我们在通道的创世块顶部添加额外的配置信息。请注意，我们并不是在修改创世块，而是简单地将</a:t>
            </a:r>
            <a:r>
              <a:rPr lang="en-US" smtClean="0">
                <a:latin typeface="微软雅黑" pitchFamily="34" charset="-122"/>
                <a:ea typeface="微软雅黑" pitchFamily="34" charset="-122"/>
              </a:rPr>
              <a:t>deltas</a:t>
            </a:r>
            <a:r>
              <a:rPr lang="zh-CN" altLang="en-US" smtClean="0">
                <a:latin typeface="微软雅黑" pitchFamily="34" charset="-122"/>
                <a:ea typeface="微软雅黑" pitchFamily="34" charset="-122"/>
              </a:rPr>
              <a:t>添加到将要定义的锚节点的链中。 </a:t>
            </a:r>
            <a:endParaRPr lang="en-US" smtClean="0">
              <a:latin typeface="微软雅黑" pitchFamily="34" charset="-122"/>
              <a:ea typeface="微软雅黑" pitchFamily="34" charset="-122"/>
            </a:endParaRPr>
          </a:p>
        </p:txBody>
      </p:sp>
      <p:sp>
        <p:nvSpPr>
          <p:cNvPr id="4" name="矩形 3"/>
          <p:cNvSpPr/>
          <p:nvPr/>
        </p:nvSpPr>
        <p:spPr>
          <a:xfrm>
            <a:off x="214282" y="1965382"/>
            <a:ext cx="8643998" cy="7858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b="1" smtClean="0">
                <a:latin typeface="微软雅黑" pitchFamily="34" charset="-122"/>
                <a:ea typeface="微软雅黑" pitchFamily="34" charset="-122"/>
              </a:rPr>
              <a:t>更新通道定义以更新</a:t>
            </a:r>
            <a:r>
              <a:rPr lang="en-US" altLang="zh-CN" sz="1200" b="1" smtClean="0">
                <a:latin typeface="微软雅黑" pitchFamily="34" charset="-122"/>
                <a:ea typeface="微软雅黑" pitchFamily="34" charset="-122"/>
              </a:rPr>
              <a:t>Org1</a:t>
            </a:r>
            <a:r>
              <a:rPr lang="zh-CN" altLang="en-US" sz="1200" b="1" smtClean="0">
                <a:latin typeface="微软雅黑" pitchFamily="34" charset="-122"/>
                <a:ea typeface="微软雅黑" pitchFamily="34" charset="-122"/>
              </a:rPr>
              <a:t>的锚节点，运行命令：</a:t>
            </a:r>
            <a:endParaRPr lang="en-US" sz="1200" smtClean="0"/>
          </a:p>
          <a:p>
            <a:r>
              <a:rPr lang="en-US" sz="1200" smtClean="0"/>
              <a:t>peer channel update -o orderer.example.com:7050 -c $CHANNEL_NAME -f ./channel-artifacts/Org1MSPanchors.tx --tls --cafile /opt/gopath/src/github.com/hyperledger/fabric/peer/crypto/ordererOrganizations/example.com/orderers/orderer.example.com/msp/tlscacerts/tlsca.example.com-cert.pem </a:t>
            </a:r>
          </a:p>
        </p:txBody>
      </p:sp>
      <p:sp>
        <p:nvSpPr>
          <p:cNvPr id="5" name="内容占位符 2"/>
          <p:cNvSpPr txBox="1">
            <a:spLocks/>
          </p:cNvSpPr>
          <p:nvPr/>
        </p:nvSpPr>
        <p:spPr>
          <a:xfrm>
            <a:off x="214282" y="2921012"/>
            <a:ext cx="8786874" cy="1008058"/>
          </a:xfrm>
          <a:prstGeom prst="rect">
            <a:avLst/>
          </a:prstGeom>
        </p:spPr>
        <p:txBody>
          <a:bodyPr vert="horz">
            <a:normAutofit fontScale="925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现在更新通道定义，以更新</a:t>
            </a:r>
            <a:r>
              <a:rPr kumimoji="0" lang="en-US" altLang="zh-CN" sz="2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Org2</a:t>
            </a:r>
            <a:r>
              <a:rPr lang="zh-CN" altLang="en-US" sz="2600" smtClean="0">
                <a:latin typeface="微软雅黑" pitchFamily="34" charset="-122"/>
                <a:ea typeface="微软雅黑" pitchFamily="34" charset="-122"/>
              </a:rPr>
              <a:t>锚节点，</a:t>
            </a:r>
            <a:r>
              <a:rPr kumimoji="0" lang="zh-CN" altLang="en-US" sz="2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到将要定义的锚节点的链中。和</a:t>
            </a:r>
            <a:r>
              <a:rPr kumimoji="0" lang="en-US" altLang="zh-CN" sz="2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peer channel join</a:t>
            </a:r>
            <a:r>
              <a:rPr kumimoji="0" lang="zh-CN" altLang="en-US" sz="2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一样，我们也需要预设我们的环境变量才能执行</a:t>
            </a:r>
            <a:r>
              <a:rPr kumimoji="0" lang="en-US" altLang="zh-CN" sz="2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peer</a:t>
            </a:r>
            <a:r>
              <a:rPr kumimoji="0" lang="en-US" altLang="zh-CN" sz="2600" b="0" i="0" u="none" strike="noStrike" kern="1200" cap="none" spc="0" normalizeH="0" noProof="0" smtClean="0">
                <a:ln>
                  <a:noFill/>
                </a:ln>
                <a:solidFill>
                  <a:schemeClr val="tx1"/>
                </a:solidFill>
                <a:effectLst/>
                <a:uLnTx/>
                <a:uFillTx/>
                <a:latin typeface="微软雅黑" pitchFamily="34" charset="-122"/>
                <a:ea typeface="微软雅黑" pitchFamily="34" charset="-122"/>
                <a:cs typeface="+mn-cs"/>
              </a:rPr>
              <a:t> channel update.</a:t>
            </a:r>
            <a:r>
              <a:rPr kumimoji="0" lang="zh-CN" altLang="en-US" sz="2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 </a:t>
            </a:r>
            <a:endParaRPr kumimoji="0" lang="en-US" sz="26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endParaRPr>
          </a:p>
        </p:txBody>
      </p:sp>
      <p:sp>
        <p:nvSpPr>
          <p:cNvPr id="6" name="矩形 5"/>
          <p:cNvSpPr/>
          <p:nvPr/>
        </p:nvSpPr>
        <p:spPr>
          <a:xfrm>
            <a:off x="285720" y="3929070"/>
            <a:ext cx="8643998" cy="15001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b="1" smtClean="0">
                <a:latin typeface="微软雅黑" pitchFamily="34" charset="-122"/>
                <a:ea typeface="微软雅黑" pitchFamily="34" charset="-122"/>
              </a:rPr>
              <a:t>更新</a:t>
            </a:r>
            <a:r>
              <a:rPr lang="en-US" altLang="zh-CN" sz="1200" b="1" smtClean="0">
                <a:latin typeface="微软雅黑" pitchFamily="34" charset="-122"/>
                <a:ea typeface="微软雅黑" pitchFamily="34" charset="-122"/>
              </a:rPr>
              <a:t>Org2</a:t>
            </a:r>
            <a:r>
              <a:rPr lang="zh-CN" altLang="en-US" sz="1200" b="1" smtClean="0">
                <a:latin typeface="微软雅黑" pitchFamily="34" charset="-122"/>
                <a:ea typeface="微软雅黑" pitchFamily="34" charset="-122"/>
              </a:rPr>
              <a:t>的锚节点，运行命令：</a:t>
            </a:r>
            <a:endParaRPr lang="en-US" sz="1200" smtClean="0"/>
          </a:p>
          <a:p>
            <a:r>
              <a:rPr lang="en-US" sz="1200" smtClean="0"/>
              <a:t>CORE_PEER_MSPCONFIGPATH=/opt/gopath/src/github.com/hyperledger/fabric/peer/crypto/peerOrganizations/org2.example.com/users/Admin@org2.example.com/msp CORE_PEER_ADDRESS=peer0.org2.example.com:7051 CORE_PEER_LOCALMSPID="Org2MSP" CORE_PEER_TLS_ROOTCERT_FILE=/opt/gopath/src/github.com/hyperledger/fabric/peer/crypto/peerOrganizations/org2.example.com/peers/peer0.org2.example.com/tls/ca.crt peer channel update -o orderer.example.com:7050 -c $CHANNEL_NAME -f ./channel-artifacts/Org2MSPanchors.tx --tls --cafile /opt/gopath/src/github.com/hyperledger/fabric/peer/crypto/ordererOrganizations/example.com/orderers/orderer.example.com/msp/tlscacerts/tlsca.example.com-cert.pem </a:t>
            </a:r>
            <a:endParaRPr lang="en-US" sz="12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bIns="91440" anchor="b" anchorCtr="0">
            <a:normAutofit/>
          </a:bodyPr>
          <a:lstStyle/>
          <a:p>
            <a:r>
              <a:rPr lang="en-US" altLang="zh-CN" sz="3600" b="1" smtClean="0"/>
              <a:t>5.</a:t>
            </a:r>
            <a:r>
              <a:rPr lang="en-US" altLang="en-US" sz="3600" b="1" smtClean="0"/>
              <a:t> </a:t>
            </a:r>
            <a:r>
              <a:rPr lang="zh-CN" altLang="en-US" sz="3600" b="1" smtClean="0"/>
              <a:t>安装</a:t>
            </a:r>
            <a:r>
              <a:rPr lang="en-US" altLang="zh-CN" sz="3600" b="1" smtClean="0"/>
              <a:t>&amp;</a:t>
            </a:r>
            <a:r>
              <a:rPr lang="zh-CN" altLang="en-US" sz="3600" b="1" smtClean="0"/>
              <a:t>初始化连码</a:t>
            </a:r>
            <a:endParaRPr lang="zh-CN" altLang="en-US" sz="3600" b="1"/>
          </a:p>
        </p:txBody>
      </p:sp>
      <p:sp>
        <p:nvSpPr>
          <p:cNvPr id="5" name="圆角矩形 4"/>
          <p:cNvSpPr/>
          <p:nvPr/>
        </p:nvSpPr>
        <p:spPr>
          <a:xfrm>
            <a:off x="214282" y="1142988"/>
            <a:ext cx="8643998" cy="1214446"/>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mtClean="0">
                <a:latin typeface="微软雅黑" pitchFamily="34" charset="-122"/>
                <a:ea typeface="微软雅黑" pitchFamily="34" charset="-122"/>
              </a:rPr>
              <a:t>应用程序需要通过</a:t>
            </a:r>
            <a:r>
              <a:rPr lang="en-US" altLang="zh-CN" smtClean="0">
                <a:latin typeface="微软雅黑" pitchFamily="34" charset="-122"/>
                <a:ea typeface="微软雅黑" pitchFamily="34" charset="-122"/>
              </a:rPr>
              <a:t>chaincode</a:t>
            </a:r>
            <a:r>
              <a:rPr lang="zh-CN" altLang="en-US" smtClean="0">
                <a:latin typeface="微软雅黑" pitchFamily="34" charset="-122"/>
                <a:ea typeface="微软雅黑" pitchFamily="34" charset="-122"/>
              </a:rPr>
              <a:t>与区块链交互，所以需要安装链码到每个</a:t>
            </a:r>
            <a:r>
              <a:rPr lang="en-US" altLang="zh-CN" smtClean="0">
                <a:latin typeface="微软雅黑" pitchFamily="34" charset="-122"/>
                <a:ea typeface="微软雅黑" pitchFamily="34" charset="-122"/>
              </a:rPr>
              <a:t>peer</a:t>
            </a:r>
            <a:r>
              <a:rPr lang="zh-CN" altLang="en-US" smtClean="0">
                <a:latin typeface="微软雅黑" pitchFamily="34" charset="-122"/>
                <a:ea typeface="微软雅黑" pitchFamily="34" charset="-122"/>
              </a:rPr>
              <a:t>节点进行交易执行和背书，并在频道上实例化链码</a:t>
            </a:r>
            <a:endParaRPr lang="en-US" altLang="zh-CN" smtClean="0">
              <a:latin typeface="微软雅黑" pitchFamily="34" charset="-122"/>
              <a:ea typeface="微软雅黑" pitchFamily="34" charset="-122"/>
            </a:endParaRPr>
          </a:p>
          <a:p>
            <a:r>
              <a:rPr lang="zh-CN" altLang="en-US" smtClean="0">
                <a:latin typeface="微软雅黑" pitchFamily="34" charset="-122"/>
                <a:ea typeface="微软雅黑" pitchFamily="34" charset="-122"/>
              </a:rPr>
              <a:t>首先，安装样例的</a:t>
            </a:r>
            <a:r>
              <a:rPr lang="en-US" altLang="zh-CN" smtClean="0">
                <a:latin typeface="微软雅黑" pitchFamily="34" charset="-122"/>
                <a:ea typeface="微软雅黑" pitchFamily="34" charset="-122"/>
              </a:rPr>
              <a:t>Go</a:t>
            </a:r>
            <a:r>
              <a:rPr lang="zh-CN" altLang="en-US" smtClean="0">
                <a:latin typeface="微软雅黑" pitchFamily="34" charset="-122"/>
                <a:ea typeface="微软雅黑" pitchFamily="34" charset="-122"/>
              </a:rPr>
              <a:t>或</a:t>
            </a:r>
            <a:r>
              <a:rPr lang="en-US" altLang="zh-CN" smtClean="0">
                <a:latin typeface="微软雅黑" pitchFamily="34" charset="-122"/>
                <a:ea typeface="微软雅黑" pitchFamily="34" charset="-122"/>
              </a:rPr>
              <a:t>Node.js</a:t>
            </a:r>
            <a:r>
              <a:rPr lang="zh-CN" altLang="en-US" smtClean="0">
                <a:latin typeface="微软雅黑" pitchFamily="34" charset="-122"/>
                <a:ea typeface="微软雅黑" pitchFamily="34" charset="-122"/>
              </a:rPr>
              <a:t>链码到我们其中一个</a:t>
            </a:r>
            <a:r>
              <a:rPr lang="en-US" altLang="zh-CN" smtClean="0">
                <a:latin typeface="微软雅黑" pitchFamily="34" charset="-122"/>
                <a:ea typeface="微软雅黑" pitchFamily="34" charset="-122"/>
              </a:rPr>
              <a:t>peer</a:t>
            </a:r>
            <a:r>
              <a:rPr lang="zh-CN" altLang="en-US" smtClean="0">
                <a:latin typeface="微软雅黑" pitchFamily="34" charset="-122"/>
                <a:ea typeface="微软雅黑" pitchFamily="34" charset="-122"/>
              </a:rPr>
              <a:t>节点。这些命令将指定的源代码添加到我们的</a:t>
            </a:r>
            <a:r>
              <a:rPr lang="en-US" altLang="zh-CN" smtClean="0">
                <a:latin typeface="微软雅黑" pitchFamily="34" charset="-122"/>
                <a:ea typeface="微软雅黑" pitchFamily="34" charset="-122"/>
              </a:rPr>
              <a:t>peer</a:t>
            </a:r>
            <a:r>
              <a:rPr lang="zh-CN" altLang="en-US" smtClean="0">
                <a:latin typeface="微软雅黑" pitchFamily="34" charset="-122"/>
                <a:ea typeface="微软雅黑" pitchFamily="34" charset="-122"/>
              </a:rPr>
              <a:t>节点的文件系统中。</a:t>
            </a:r>
            <a:endParaRPr lang="zh-CN" altLang="en-US">
              <a:latin typeface="微软雅黑" pitchFamily="34" charset="-122"/>
              <a:ea typeface="微软雅黑" pitchFamily="34" charset="-122"/>
            </a:endParaRPr>
          </a:p>
        </p:txBody>
      </p:sp>
      <p:sp>
        <p:nvSpPr>
          <p:cNvPr id="6" name="矩形 5"/>
          <p:cNvSpPr/>
          <p:nvPr/>
        </p:nvSpPr>
        <p:spPr>
          <a:xfrm>
            <a:off x="214282" y="2500310"/>
            <a:ext cx="8643998" cy="7858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b="1" smtClean="0">
                <a:latin typeface="微软雅黑" pitchFamily="34" charset="-122"/>
                <a:ea typeface="微软雅黑" pitchFamily="34" charset="-122"/>
              </a:rPr>
              <a:t>链码安装，运行命令：</a:t>
            </a:r>
            <a:endParaRPr lang="en-US" sz="1200" smtClean="0"/>
          </a:p>
          <a:p>
            <a:r>
              <a:rPr lang="en-US" sz="1200" smtClean="0"/>
              <a:t>peer chaincode install -n mycc -v 1.0 -p github.com/chaincode/chaincode_example02/go/  </a:t>
            </a:r>
            <a:r>
              <a:rPr lang="zh-CN" altLang="en-US" sz="1200" smtClean="0"/>
              <a:t>（</a:t>
            </a:r>
            <a:r>
              <a:rPr lang="en-US" altLang="zh-CN" sz="1200" smtClean="0"/>
              <a:t>GOlang</a:t>
            </a:r>
            <a:r>
              <a:rPr lang="zh-CN" altLang="en-US" sz="1200" smtClean="0"/>
              <a:t>）</a:t>
            </a:r>
            <a:endParaRPr lang="en-US" sz="1200" smtClean="0"/>
          </a:p>
          <a:p>
            <a:r>
              <a:rPr lang="en-US" sz="1200" smtClean="0"/>
              <a:t>peer chaincode install -n mycc -v 1.0 -l node -p /opt/gopath/src/github.com/chaincode/chaincode_example02/node/ </a:t>
            </a:r>
            <a:r>
              <a:rPr lang="zh-CN" altLang="en-US" sz="1200" smtClean="0"/>
              <a:t>（</a:t>
            </a:r>
            <a:r>
              <a:rPr lang="en-US" altLang="zh-CN" sz="1200" smtClean="0"/>
              <a:t>Node.js</a:t>
            </a:r>
            <a:r>
              <a:rPr lang="zh-CN" altLang="en-US" sz="1200" smtClean="0"/>
              <a:t>）</a:t>
            </a:r>
            <a:r>
              <a:rPr lang="en-US" sz="1200" smtClean="0"/>
              <a:t> </a:t>
            </a:r>
          </a:p>
        </p:txBody>
      </p:sp>
      <p:sp>
        <p:nvSpPr>
          <p:cNvPr id="7" name="矩形 6"/>
          <p:cNvSpPr/>
          <p:nvPr/>
        </p:nvSpPr>
        <p:spPr>
          <a:xfrm>
            <a:off x="214282" y="3429004"/>
            <a:ext cx="8643998" cy="20002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b="1" smtClean="0">
                <a:latin typeface="微软雅黑" pitchFamily="34" charset="-122"/>
                <a:ea typeface="微软雅黑" pitchFamily="34" charset="-122"/>
              </a:rPr>
              <a:t>链码初始化，运行命令：</a:t>
            </a:r>
            <a:endParaRPr lang="en-US" sz="1200" smtClean="0"/>
          </a:p>
          <a:p>
            <a:r>
              <a:rPr lang="en-US" sz="1200" smtClean="0"/>
              <a:t>peer chaincode instantiate -o orderer.example.com:7050 --tls --cafile /opt/gopath/src/github.com/hyperledger/fabric/peer/crypto/ordererOrganizations/example.com/orderers/orderer.example.com/msp/tlscacerts/tlsca.example.com-cert.pem -C $CHANNEL_NAME -n mycc -v 1.0 -c '{"Args":["init","a", "100", "b","200"]}' -P "OR ('Org1MSP.member','Org2MSP.member')" </a:t>
            </a:r>
            <a:r>
              <a:rPr lang="zh-CN" altLang="en-US" sz="1200" smtClean="0"/>
              <a:t>（</a:t>
            </a:r>
            <a:r>
              <a:rPr lang="en-US" altLang="zh-CN" sz="1200" smtClean="0"/>
              <a:t>GOlang</a:t>
            </a:r>
            <a:r>
              <a:rPr lang="zh-CN" altLang="en-US" sz="1200" smtClean="0"/>
              <a:t>）</a:t>
            </a:r>
            <a:endParaRPr lang="en-US" sz="1200" smtClean="0"/>
          </a:p>
          <a:p>
            <a:r>
              <a:rPr lang="en-US" sz="1200" smtClean="0"/>
              <a:t>peer chaincode instantiate -o orderer.example.com:7050 --tls --cafile /opt/gopath/src/github.com/hyperledger/fabric/peer/crypto/ordererOrganizations/example.com/orderers/orderer.example.com/msp/tlscacerts/tlsca.example.com-cert.pem -C $CHANNEL_NAME -n mycc -l node -v 1.0 -c '{"Args":["init","a", "100", "b","200"]}' -P "OR ('Org1MSP.member','Org2MSP.member')" </a:t>
            </a:r>
            <a:r>
              <a:rPr lang="zh-CN" altLang="en-US" sz="1200" smtClean="0"/>
              <a:t>（</a:t>
            </a:r>
            <a:r>
              <a:rPr lang="en-US" altLang="zh-CN" sz="1200" smtClean="0"/>
              <a:t>Node.js</a:t>
            </a:r>
            <a:r>
              <a:rPr lang="zh-CN" altLang="en-US" sz="1200" smtClean="0"/>
              <a:t>）</a:t>
            </a:r>
            <a:r>
              <a:rPr lang="en-US" sz="120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bIns="91440" anchor="b" anchorCtr="0">
            <a:normAutofit/>
          </a:bodyPr>
          <a:lstStyle/>
          <a:p>
            <a:r>
              <a:rPr lang="en-US" altLang="zh-CN" sz="3600" b="1" smtClean="0"/>
              <a:t>6.</a:t>
            </a:r>
            <a:r>
              <a:rPr lang="zh-CN" altLang="en-US" sz="3600" b="1" smtClean="0"/>
              <a:t>更多链码操作</a:t>
            </a:r>
          </a:p>
        </p:txBody>
      </p:sp>
      <p:sp>
        <p:nvSpPr>
          <p:cNvPr id="4" name="矩形 3"/>
          <p:cNvSpPr/>
          <p:nvPr/>
        </p:nvSpPr>
        <p:spPr>
          <a:xfrm>
            <a:off x="285720" y="1285864"/>
            <a:ext cx="8643998" cy="6429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200" b="1" smtClean="0">
                <a:latin typeface="微软雅黑" pitchFamily="34" charset="-122"/>
                <a:ea typeface="微软雅黑" pitchFamily="34" charset="-122"/>
              </a:rPr>
              <a:t>Query</a:t>
            </a:r>
            <a:r>
              <a:rPr lang="zh-CN" altLang="en-US" sz="1200" b="1" smtClean="0">
                <a:latin typeface="微软雅黑" pitchFamily="34" charset="-122"/>
                <a:ea typeface="微软雅黑" pitchFamily="34" charset="-122"/>
              </a:rPr>
              <a:t>，运行命令：</a:t>
            </a:r>
            <a:endParaRPr lang="en-US" sz="1200" smtClean="0"/>
          </a:p>
          <a:p>
            <a:r>
              <a:rPr lang="en-US" sz="1200" smtClean="0"/>
              <a:t>peer chaincode query -C $CHANNEL_NAME -n mycc -c '{"Args":["query","a"]}' </a:t>
            </a:r>
          </a:p>
        </p:txBody>
      </p:sp>
      <p:sp>
        <p:nvSpPr>
          <p:cNvPr id="5" name="矩形 4"/>
          <p:cNvSpPr/>
          <p:nvPr/>
        </p:nvSpPr>
        <p:spPr>
          <a:xfrm>
            <a:off x="285720" y="2214558"/>
            <a:ext cx="8643998" cy="9286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200" b="1" smtClean="0">
                <a:latin typeface="微软雅黑" pitchFamily="34" charset="-122"/>
                <a:ea typeface="微软雅黑" pitchFamily="34" charset="-122"/>
              </a:rPr>
              <a:t>Invoke</a:t>
            </a:r>
            <a:r>
              <a:rPr lang="zh-CN" altLang="en-US" sz="1200" b="1" smtClean="0">
                <a:latin typeface="微软雅黑" pitchFamily="34" charset="-122"/>
                <a:ea typeface="微软雅黑" pitchFamily="34" charset="-122"/>
              </a:rPr>
              <a:t>，运行命令：</a:t>
            </a:r>
            <a:endParaRPr lang="en-US" sz="1200" smtClean="0"/>
          </a:p>
          <a:p>
            <a:r>
              <a:rPr lang="en-US" sz="1200" smtClean="0"/>
              <a:t>peer chaincode invoke -o orderer.example.com:7050 --tls --cafile /opt/gopath/src/github.com/hyperledger/fabric/peer/crypto/ordererOrganizations/example.com/orderers/orderer.example.com/msp/tlscacerts/tlsca.example.com-cert.pem -C $CHANNEL_NAME -n mycc -c '{"Args":["invoke","a","b","10</a:t>
            </a:r>
            <a:r>
              <a:rPr lang="en-US" sz="1200" smtClean="0"/>
              <a:t>"]}’</a:t>
            </a:r>
            <a:endParaRPr lang="en-US" sz="1200" smtClean="0"/>
          </a:p>
        </p:txBody>
      </p:sp>
      <p:sp>
        <p:nvSpPr>
          <p:cNvPr id="6" name="矩形 5"/>
          <p:cNvSpPr/>
          <p:nvPr/>
        </p:nvSpPr>
        <p:spPr>
          <a:xfrm>
            <a:off x="285720" y="3286128"/>
            <a:ext cx="8643998" cy="9286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200" b="1" smtClean="0">
                <a:latin typeface="微软雅黑" pitchFamily="34" charset="-122"/>
                <a:ea typeface="微软雅黑" pitchFamily="34" charset="-122"/>
              </a:rPr>
              <a:t>Invoke</a:t>
            </a:r>
            <a:r>
              <a:rPr lang="zh-CN" altLang="en-US" sz="1200" b="1" smtClean="0">
                <a:latin typeface="微软雅黑" pitchFamily="34" charset="-122"/>
                <a:ea typeface="微软雅黑" pitchFamily="34" charset="-122"/>
              </a:rPr>
              <a:t>，运行命令：</a:t>
            </a:r>
            <a:endParaRPr lang="en-US" sz="1200" smtClean="0"/>
          </a:p>
          <a:p>
            <a:r>
              <a:rPr lang="en-US" sz="1200" smtClean="0"/>
              <a:t>peer chaincode invoke -o orderer.example.com:7050 --tls --cafile /opt/gopath/src/github.com/hyperledger/fabric/peer/crypto/ordererOrganizations/example.com/orderers/orderer.example.com/msp/tlscacerts/tlsca.example.com-cert.pem -C $CHANNEL_NAME -n mycc -c '{"Args":["invoke","a","b","10</a:t>
            </a:r>
            <a:r>
              <a:rPr lang="en-US" sz="1200" smtClean="0"/>
              <a:t>"]}’</a:t>
            </a:r>
            <a:endParaRPr lang="en-US" sz="12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2857488" y="928674"/>
            <a:ext cx="5381625" cy="2609849"/>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b="1" smtClean="0"/>
              <a:t>组网及准备</a:t>
            </a:r>
            <a:endParaRPr lang="zh-CN" altLang="en-US" dirty="0"/>
          </a:p>
        </p:txBody>
      </p:sp>
      <p:sp>
        <p:nvSpPr>
          <p:cNvPr id="6" name="TextBox 5"/>
          <p:cNvSpPr txBox="1"/>
          <p:nvPr/>
        </p:nvSpPr>
        <p:spPr>
          <a:xfrm>
            <a:off x="642910" y="2214558"/>
            <a:ext cx="1785918" cy="461665"/>
          </a:xfrm>
          <a:prstGeom prst="rect">
            <a:avLst/>
          </a:prstGeom>
          <a:noFill/>
        </p:spPr>
        <p:txBody>
          <a:bodyPr wrap="square" rtlCol="0">
            <a:spAutoFit/>
          </a:bodyPr>
          <a:lstStyle/>
          <a:p>
            <a:r>
              <a:rPr lang="zh-CN" altLang="en-US" sz="2400" b="1" smtClean="0">
                <a:solidFill>
                  <a:srgbClr val="C00000"/>
                </a:solidFill>
                <a:latin typeface="微软雅黑" pitchFamily="34" charset="-122"/>
                <a:ea typeface="微软雅黑" pitchFamily="34" charset="-122"/>
              </a:rPr>
              <a:t>区块链组网</a:t>
            </a:r>
            <a:endParaRPr lang="zh-CN" altLang="en-US" sz="2400" b="1">
              <a:solidFill>
                <a:srgbClr val="C00000"/>
              </a:solidFill>
              <a:latin typeface="微软雅黑" pitchFamily="34" charset="-122"/>
              <a:ea typeface="微软雅黑" pitchFamily="34" charset="-122"/>
            </a:endParaRPr>
          </a:p>
        </p:txBody>
      </p:sp>
      <p:sp>
        <p:nvSpPr>
          <p:cNvPr id="7" name="TextBox 6"/>
          <p:cNvSpPr txBox="1"/>
          <p:nvPr/>
        </p:nvSpPr>
        <p:spPr>
          <a:xfrm>
            <a:off x="690902" y="3786194"/>
            <a:ext cx="2023710" cy="461665"/>
          </a:xfrm>
          <a:prstGeom prst="rect">
            <a:avLst/>
          </a:prstGeom>
          <a:noFill/>
        </p:spPr>
        <p:txBody>
          <a:bodyPr wrap="square" rtlCol="0">
            <a:spAutoFit/>
          </a:bodyPr>
          <a:lstStyle/>
          <a:p>
            <a:r>
              <a:rPr lang="zh-CN" altLang="en-US" sz="2400" b="1" smtClean="0">
                <a:solidFill>
                  <a:srgbClr val="C00000"/>
                </a:solidFill>
                <a:latin typeface="微软雅黑" pitchFamily="34" charset="-122"/>
                <a:ea typeface="微软雅黑" pitchFamily="34" charset="-122"/>
              </a:rPr>
              <a:t>安装基础环境：</a:t>
            </a:r>
            <a:endParaRPr lang="zh-CN" altLang="en-US" sz="2400" b="1">
              <a:solidFill>
                <a:srgbClr val="C00000"/>
              </a:solidFill>
              <a:latin typeface="微软雅黑" pitchFamily="34" charset="-122"/>
              <a:ea typeface="微软雅黑" pitchFamily="34" charset="-122"/>
            </a:endParaRPr>
          </a:p>
        </p:txBody>
      </p:sp>
      <p:sp>
        <p:nvSpPr>
          <p:cNvPr id="8" name="圆角矩形 7"/>
          <p:cNvSpPr/>
          <p:nvPr/>
        </p:nvSpPr>
        <p:spPr>
          <a:xfrm>
            <a:off x="3214678" y="3571880"/>
            <a:ext cx="478634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p"/>
            </a:pPr>
            <a:r>
              <a:rPr lang="zh-CN" altLang="en-US" sz="1400" smtClean="0">
                <a:latin typeface="微软雅黑" pitchFamily="34" charset="-122"/>
                <a:ea typeface="微软雅黑" pitchFamily="34" charset="-122"/>
              </a:rPr>
              <a:t>安装</a:t>
            </a:r>
            <a:r>
              <a:rPr lang="en-US" altLang="zh-CN" sz="1400" smtClean="0">
                <a:latin typeface="微软雅黑" pitchFamily="34" charset="-122"/>
                <a:ea typeface="微软雅黑" pitchFamily="34" charset="-122"/>
              </a:rPr>
              <a:t>cURL</a:t>
            </a:r>
          </a:p>
          <a:p>
            <a:pPr marL="342900" indent="-342900">
              <a:buFont typeface="Wingdings" pitchFamily="2" charset="2"/>
              <a:buChar char="p"/>
            </a:pPr>
            <a:r>
              <a:rPr lang="zh-CN" altLang="en-US" sz="1400" smtClean="0">
                <a:latin typeface="微软雅黑" pitchFamily="34" charset="-122"/>
                <a:ea typeface="微软雅黑" pitchFamily="34" charset="-122"/>
              </a:rPr>
              <a:t>安装</a:t>
            </a:r>
            <a:r>
              <a:rPr lang="en-US" altLang="zh-CN" sz="1400" smtClean="0">
                <a:latin typeface="微软雅黑" pitchFamily="34" charset="-122"/>
                <a:ea typeface="微软雅黑" pitchFamily="34" charset="-122"/>
              </a:rPr>
              <a:t>Docker</a:t>
            </a:r>
            <a:r>
              <a:rPr lang="zh-CN" altLang="en-US" sz="1400" smtClean="0">
                <a:latin typeface="微软雅黑" pitchFamily="34" charset="-122"/>
                <a:ea typeface="微软雅黑" pitchFamily="34" charset="-122"/>
              </a:rPr>
              <a:t>、</a:t>
            </a:r>
            <a:r>
              <a:rPr lang="en-US" altLang="zh-CN" sz="1400" smtClean="0">
                <a:latin typeface="微软雅黑" pitchFamily="34" charset="-122"/>
                <a:ea typeface="微软雅黑" pitchFamily="34" charset="-122"/>
              </a:rPr>
              <a:t>Docker-compose</a:t>
            </a:r>
          </a:p>
          <a:p>
            <a:pPr marL="342900" indent="-342900">
              <a:buFont typeface="Wingdings" pitchFamily="2" charset="2"/>
              <a:buChar char="p"/>
            </a:pPr>
            <a:r>
              <a:rPr lang="zh-CN" altLang="en-US" sz="1400" smtClean="0">
                <a:latin typeface="微软雅黑" pitchFamily="34" charset="-122"/>
                <a:ea typeface="微软雅黑" pitchFamily="34" charset="-122"/>
              </a:rPr>
              <a:t>安装</a:t>
            </a:r>
            <a:r>
              <a:rPr lang="en-US" altLang="zh-CN" sz="1400" smtClean="0">
                <a:latin typeface="微软雅黑" pitchFamily="34" charset="-122"/>
                <a:ea typeface="微软雅黑" pitchFamily="34" charset="-122"/>
              </a:rPr>
              <a:t>GO</a:t>
            </a:r>
          </a:p>
          <a:p>
            <a:pPr marL="342900" indent="-342900">
              <a:buFont typeface="Wingdings" pitchFamily="2" charset="2"/>
              <a:buChar char="p"/>
            </a:pPr>
            <a:r>
              <a:rPr lang="zh-CN" altLang="en-US" sz="1400" smtClean="0">
                <a:latin typeface="微软雅黑" pitchFamily="34" charset="-122"/>
                <a:ea typeface="微软雅黑" pitchFamily="34" charset="-122"/>
              </a:rPr>
              <a:t>安装</a:t>
            </a:r>
            <a:r>
              <a:rPr lang="en-US" altLang="zh-CN" sz="1400" smtClean="0">
                <a:latin typeface="微软雅黑" pitchFamily="34" charset="-122"/>
                <a:ea typeface="微软雅黑" pitchFamily="34" charset="-122"/>
              </a:rPr>
              <a:t>Node.js</a:t>
            </a:r>
            <a:endParaRPr lang="zh-CN" altLang="en-US" sz="1400">
              <a:latin typeface="微软雅黑" pitchFamily="34" charset="-122"/>
              <a:ea typeface="微软雅黑" pitchFamily="34" charset="-122"/>
            </a:endParaRPr>
          </a:p>
        </p:txBody>
      </p:sp>
      <p:sp>
        <p:nvSpPr>
          <p:cNvPr id="9" name="TextBox 8"/>
          <p:cNvSpPr txBox="1"/>
          <p:nvPr/>
        </p:nvSpPr>
        <p:spPr>
          <a:xfrm>
            <a:off x="690902" y="4857764"/>
            <a:ext cx="1785918" cy="461665"/>
          </a:xfrm>
          <a:prstGeom prst="rect">
            <a:avLst/>
          </a:prstGeom>
          <a:noFill/>
        </p:spPr>
        <p:txBody>
          <a:bodyPr wrap="square" rtlCol="0">
            <a:spAutoFit/>
          </a:bodyPr>
          <a:lstStyle/>
          <a:p>
            <a:r>
              <a:rPr lang="zh-CN" altLang="en-US" sz="2400" b="1" smtClean="0">
                <a:solidFill>
                  <a:srgbClr val="C00000"/>
                </a:solidFill>
                <a:latin typeface="微软雅黑" pitchFamily="34" charset="-122"/>
                <a:ea typeface="微软雅黑" pitchFamily="34" charset="-122"/>
              </a:rPr>
              <a:t>下载示例：</a:t>
            </a:r>
            <a:endParaRPr lang="zh-CN" altLang="en-US" sz="2400" b="1">
              <a:solidFill>
                <a:srgbClr val="C00000"/>
              </a:solidFill>
              <a:latin typeface="微软雅黑" pitchFamily="34" charset="-122"/>
              <a:ea typeface="微软雅黑" pitchFamily="34" charset="-122"/>
            </a:endParaRPr>
          </a:p>
        </p:txBody>
      </p:sp>
      <p:sp>
        <p:nvSpPr>
          <p:cNvPr id="11" name="圆角矩形 10"/>
          <p:cNvSpPr/>
          <p:nvPr/>
        </p:nvSpPr>
        <p:spPr>
          <a:xfrm>
            <a:off x="3214678" y="4500574"/>
            <a:ext cx="4786346" cy="10001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u"/>
            </a:pPr>
            <a:r>
              <a:rPr lang="zh-CN" altLang="en-US" sz="1200" smtClean="0">
                <a:latin typeface="微软雅黑" pitchFamily="34" charset="-122"/>
                <a:ea typeface="微软雅黑" pitchFamily="34" charset="-122"/>
              </a:rPr>
              <a:t>下载</a:t>
            </a:r>
            <a:r>
              <a:rPr lang="en-US" sz="1200" b="1" smtClean="0">
                <a:latin typeface="微软雅黑" pitchFamily="34" charset="-122"/>
                <a:ea typeface="微软雅黑" pitchFamily="34" charset="-122"/>
              </a:rPr>
              <a:t>Hyperledger Fabric Samples</a:t>
            </a:r>
          </a:p>
          <a:p>
            <a:r>
              <a:rPr lang="en-US" sz="1200" smtClean="0">
                <a:latin typeface="微软雅黑" pitchFamily="34" charset="-122"/>
                <a:ea typeface="微软雅黑" pitchFamily="34" charset="-122"/>
              </a:rPr>
              <a:t>git clone https://github.com/hyperledger/fabric-samples.git </a:t>
            </a:r>
          </a:p>
          <a:p>
            <a:r>
              <a:rPr lang="en-US" sz="1200" smtClean="0">
                <a:latin typeface="微软雅黑" pitchFamily="34" charset="-122"/>
                <a:ea typeface="微软雅黑" pitchFamily="34" charset="-122"/>
              </a:rPr>
              <a:t>cd fabric-samples</a:t>
            </a:r>
          </a:p>
          <a:p>
            <a:r>
              <a:rPr lang="en-US" sz="1200" smtClean="0"/>
              <a:t>curl -sSL https://goo.gl/byy2Qj | bash -s 1.0.5  </a:t>
            </a:r>
            <a:r>
              <a:rPr lang="zh-CN" altLang="en-US" sz="1200" smtClean="0"/>
              <a:t>（翻墙）</a:t>
            </a:r>
            <a:endParaRPr lang="en-US" sz="1200" smtClean="0"/>
          </a:p>
          <a:p>
            <a:r>
              <a:rPr lang="en-US" sz="1200" smtClean="0"/>
              <a:t>export PATH=&lt;path to download location&gt;/bin:$PATH</a:t>
            </a:r>
            <a:endParaRPr lang="zh-CN" altLang="en-US" sz="12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先运行一下示例</a:t>
            </a:r>
            <a:endParaRPr lang="zh-CN" altLang="en-US" b="1" dirty="0"/>
          </a:p>
        </p:txBody>
      </p:sp>
      <p:sp>
        <p:nvSpPr>
          <p:cNvPr id="5" name="椭圆 4"/>
          <p:cNvSpPr/>
          <p:nvPr/>
        </p:nvSpPr>
        <p:spPr>
          <a:xfrm>
            <a:off x="2869211" y="2060735"/>
            <a:ext cx="2857520"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cd first-network</a:t>
            </a:r>
            <a:endParaRPr lang="zh-CN" altLang="en-US" b="1"/>
          </a:p>
        </p:txBody>
      </p:sp>
      <p:sp>
        <p:nvSpPr>
          <p:cNvPr id="7" name="圆角矩形 6"/>
          <p:cNvSpPr/>
          <p:nvPr/>
        </p:nvSpPr>
        <p:spPr>
          <a:xfrm>
            <a:off x="1071538" y="1285864"/>
            <a:ext cx="2786082" cy="7858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600" b="1" smtClean="0">
                <a:latin typeface="微软雅黑" pitchFamily="34" charset="-122"/>
                <a:ea typeface="微软雅黑" pitchFamily="34" charset="-122"/>
              </a:rPr>
              <a:t>生成网络构件：</a:t>
            </a:r>
            <a:endParaRPr lang="en-US" altLang="zh-CN" sz="1600" b="1" smtClean="0">
              <a:latin typeface="微软雅黑" pitchFamily="34" charset="-122"/>
              <a:ea typeface="微软雅黑" pitchFamily="34" charset="-122"/>
            </a:endParaRPr>
          </a:p>
          <a:p>
            <a:r>
              <a:rPr lang="en-US" sz="1600" smtClean="0">
                <a:latin typeface="微软雅黑" pitchFamily="34" charset="-122"/>
                <a:ea typeface="微软雅黑" pitchFamily="34" charset="-122"/>
              </a:rPr>
              <a:t>./byfn.sh -m generate </a:t>
            </a:r>
            <a:endParaRPr lang="zh-CN" altLang="en-US" sz="1600">
              <a:latin typeface="微软雅黑" pitchFamily="34" charset="-122"/>
              <a:ea typeface="微软雅黑" pitchFamily="34" charset="-122"/>
            </a:endParaRPr>
          </a:p>
        </p:txBody>
      </p:sp>
      <p:sp>
        <p:nvSpPr>
          <p:cNvPr id="8" name="圆角矩形 7"/>
          <p:cNvSpPr/>
          <p:nvPr/>
        </p:nvSpPr>
        <p:spPr>
          <a:xfrm>
            <a:off x="4904806" y="1285864"/>
            <a:ext cx="2786082" cy="7858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600" b="1" smtClean="0">
                <a:solidFill>
                  <a:schemeClr val="dk1"/>
                </a:solidFill>
                <a:latin typeface="微软雅黑" pitchFamily="34" charset="-122"/>
                <a:ea typeface="微软雅黑" pitchFamily="34" charset="-122"/>
              </a:rPr>
              <a:t>启动网络：</a:t>
            </a:r>
            <a:endParaRPr lang="en-US" altLang="zh-CN" sz="1600" b="1" smtClean="0">
              <a:solidFill>
                <a:schemeClr val="dk1"/>
              </a:solidFill>
              <a:latin typeface="微软雅黑" pitchFamily="34" charset="-122"/>
              <a:ea typeface="微软雅黑" pitchFamily="34" charset="-122"/>
            </a:endParaRPr>
          </a:p>
          <a:p>
            <a:r>
              <a:rPr lang="en-US" altLang="en-US" sz="1600" b="1" smtClean="0">
                <a:solidFill>
                  <a:schemeClr val="dk1"/>
                </a:solidFill>
                <a:latin typeface="微软雅黑" pitchFamily="34" charset="-122"/>
                <a:ea typeface="微软雅黑" pitchFamily="34" charset="-122"/>
              </a:rPr>
              <a:t>./byfn.sh -m up</a:t>
            </a:r>
            <a:endParaRPr lang="zh-CN" altLang="en-US" sz="1600" b="1" smtClean="0">
              <a:solidFill>
                <a:schemeClr val="dk1"/>
              </a:solidFill>
              <a:latin typeface="微软雅黑" pitchFamily="34" charset="-122"/>
              <a:ea typeface="微软雅黑" pitchFamily="34" charset="-122"/>
            </a:endParaRPr>
          </a:p>
        </p:txBody>
      </p:sp>
      <p:sp>
        <p:nvSpPr>
          <p:cNvPr id="9" name="圆角矩形 8"/>
          <p:cNvSpPr/>
          <p:nvPr/>
        </p:nvSpPr>
        <p:spPr>
          <a:xfrm>
            <a:off x="2941118" y="3155444"/>
            <a:ext cx="2786082" cy="7858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600" b="1" smtClean="0">
                <a:solidFill>
                  <a:schemeClr val="dk1"/>
                </a:solidFill>
                <a:latin typeface="微软雅黑" pitchFamily="34" charset="-122"/>
                <a:ea typeface="微软雅黑" pitchFamily="34" charset="-122"/>
              </a:rPr>
              <a:t>关闭网络：</a:t>
            </a:r>
            <a:endParaRPr lang="en-US" altLang="zh-CN" sz="1600" b="1" smtClean="0">
              <a:solidFill>
                <a:schemeClr val="dk1"/>
              </a:solidFill>
              <a:latin typeface="微软雅黑" pitchFamily="34" charset="-122"/>
              <a:ea typeface="微软雅黑" pitchFamily="34" charset="-122"/>
            </a:endParaRPr>
          </a:p>
          <a:p>
            <a:r>
              <a:rPr lang="en-US" altLang="en-US" sz="1600" b="1" smtClean="0">
                <a:solidFill>
                  <a:schemeClr val="dk1"/>
                </a:solidFill>
                <a:latin typeface="微软雅黑" pitchFamily="34" charset="-122"/>
                <a:ea typeface="微软雅黑" pitchFamily="34" charset="-122"/>
              </a:rPr>
              <a:t>./byfn.sh -m </a:t>
            </a:r>
            <a:r>
              <a:rPr lang="en-US" altLang="zh-CN" sz="1600" b="1" smtClean="0">
                <a:solidFill>
                  <a:schemeClr val="dk1"/>
                </a:solidFill>
                <a:latin typeface="微软雅黑" pitchFamily="34" charset="-122"/>
                <a:ea typeface="微软雅黑" pitchFamily="34" charset="-122"/>
              </a:rPr>
              <a:t>down</a:t>
            </a:r>
            <a:endParaRPr lang="zh-CN" altLang="en-US" sz="1600" b="1" smtClean="0">
              <a:solidFill>
                <a:schemeClr val="dk1"/>
              </a:solidFill>
              <a:latin typeface="微软雅黑" pitchFamily="34" charset="-122"/>
              <a:ea typeface="微软雅黑" pitchFamily="34" charset="-122"/>
            </a:endParaRPr>
          </a:p>
        </p:txBody>
      </p:sp>
      <p:sp>
        <p:nvSpPr>
          <p:cNvPr id="10" name="同侧圆角矩形 9"/>
          <p:cNvSpPr/>
          <p:nvPr/>
        </p:nvSpPr>
        <p:spPr>
          <a:xfrm>
            <a:off x="1285852" y="4572012"/>
            <a:ext cx="3000396" cy="857256"/>
          </a:xfrm>
          <a:prstGeom prst="round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smtClean="0"/>
              <a:t>底层工具和引导机制？</a:t>
            </a:r>
            <a:endParaRPr lang="zh-CN" altLang="en-US" b="1"/>
          </a:p>
        </p:txBody>
      </p:sp>
      <p:sp>
        <p:nvSpPr>
          <p:cNvPr id="11" name="同侧圆角矩形 10"/>
          <p:cNvSpPr/>
          <p:nvPr/>
        </p:nvSpPr>
        <p:spPr>
          <a:xfrm>
            <a:off x="4429124" y="4572012"/>
            <a:ext cx="3000396" cy="857256"/>
          </a:xfrm>
          <a:prstGeom prst="round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smtClean="0"/>
              <a:t>构建网络的步骤和要求？</a:t>
            </a:r>
            <a:endParaRPr lang="zh-CN" altLang="en-US" b="1"/>
          </a:p>
        </p:txBody>
      </p:sp>
      <p:sp>
        <p:nvSpPr>
          <p:cNvPr id="12" name="矩形 11"/>
          <p:cNvSpPr/>
          <p:nvPr/>
        </p:nvSpPr>
        <p:spPr>
          <a:xfrm>
            <a:off x="4153760" y="3857632"/>
            <a:ext cx="632554" cy="923330"/>
          </a:xfrm>
          <a:prstGeom prst="rect">
            <a:avLst/>
          </a:prstGeom>
          <a:noFill/>
        </p:spPr>
        <p:txBody>
          <a:bodyPr wrap="square" lIns="91440" tIns="45720" rIns="91440" bIns="45720">
            <a:spAutoFit/>
          </a:bodyPr>
          <a:lstStyle/>
          <a:p>
            <a:pPr algn="ctr"/>
            <a:r>
              <a:rPr lang="zh-CN" altLang="en-US" sz="5400" b="1" cap="none" spc="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t>
            </a:r>
            <a:endParaRPr lang="zh-CN" altLang="en-US" sz="5400" b="1" cap="none" spc="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第</a:t>
            </a:r>
            <a:r>
              <a:rPr lang="en-US" altLang="zh-CN" b="1" smtClean="0"/>
              <a:t>1</a:t>
            </a:r>
            <a:r>
              <a:rPr lang="zh-CN" altLang="en-US" b="1" smtClean="0"/>
              <a:t>步</a:t>
            </a:r>
            <a:r>
              <a:rPr lang="en-US" b="1" smtClean="0"/>
              <a:t>:</a:t>
            </a:r>
            <a:r>
              <a:rPr lang="zh-CN" altLang="en-US" b="1" smtClean="0"/>
              <a:t>生成加密证书</a:t>
            </a:r>
            <a:endParaRPr lang="zh-CN" altLang="en-US" dirty="0"/>
          </a:p>
        </p:txBody>
      </p:sp>
      <p:sp>
        <p:nvSpPr>
          <p:cNvPr id="4" name="圆角矩形 3"/>
          <p:cNvSpPr/>
          <p:nvPr/>
        </p:nvSpPr>
        <p:spPr>
          <a:xfrm>
            <a:off x="2714612" y="3143252"/>
            <a:ext cx="171451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latin typeface="Arial Unicode MS" pitchFamily="34" charset="-122"/>
                <a:ea typeface="Arial Unicode MS" pitchFamily="34" charset="-122"/>
                <a:cs typeface="Arial Unicode MS" pitchFamily="34" charset="-122"/>
              </a:rPr>
              <a:t>cryptogen</a:t>
            </a:r>
            <a:endParaRPr lang="zh-CN" altLang="en-US" sz="2400" b="1">
              <a:latin typeface="Arial Unicode MS" pitchFamily="34" charset="-122"/>
              <a:ea typeface="Arial Unicode MS" pitchFamily="34" charset="-122"/>
              <a:cs typeface="Arial Unicode MS" pitchFamily="34" charset="-122"/>
            </a:endParaRPr>
          </a:p>
        </p:txBody>
      </p:sp>
      <p:sp>
        <p:nvSpPr>
          <p:cNvPr id="6" name="八边形 5"/>
          <p:cNvSpPr/>
          <p:nvPr/>
        </p:nvSpPr>
        <p:spPr>
          <a:xfrm>
            <a:off x="2786050" y="1785930"/>
            <a:ext cx="1428760" cy="1071570"/>
          </a:xfrm>
          <a:prstGeom prst="oc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smtClean="0">
                <a:latin typeface="微软雅黑" pitchFamily="34" charset="-122"/>
                <a:ea typeface="微软雅黑" pitchFamily="34" charset="-122"/>
              </a:rPr>
              <a:t>X.509</a:t>
            </a:r>
            <a:r>
              <a:rPr lang="zh-CN" altLang="en-US" sz="1600" b="1" smtClean="0">
                <a:latin typeface="微软雅黑" pitchFamily="34" charset="-122"/>
                <a:ea typeface="微软雅黑" pitchFamily="34" charset="-122"/>
              </a:rPr>
              <a:t>证书和签名秘钥</a:t>
            </a:r>
            <a:endParaRPr lang="zh-CN" altLang="en-US" sz="1600" b="1">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srcRect/>
          <a:stretch>
            <a:fillRect/>
          </a:stretch>
        </p:blipFill>
        <p:spPr bwMode="auto">
          <a:xfrm>
            <a:off x="4714876" y="1242829"/>
            <a:ext cx="3643338" cy="2929111"/>
          </a:xfrm>
          <a:prstGeom prst="rect">
            <a:avLst/>
          </a:prstGeom>
          <a:noFill/>
          <a:ln w="9525">
            <a:noFill/>
            <a:miter lim="800000"/>
            <a:headEnd/>
            <a:tailEnd/>
          </a:ln>
          <a:effectLst/>
        </p:spPr>
      </p:pic>
      <p:sp>
        <p:nvSpPr>
          <p:cNvPr id="8" name="圆角矩形标注 7"/>
          <p:cNvSpPr/>
          <p:nvPr/>
        </p:nvSpPr>
        <p:spPr>
          <a:xfrm>
            <a:off x="714348" y="1428740"/>
            <a:ext cx="1714512" cy="1071570"/>
          </a:xfrm>
          <a:prstGeom prst="wedgeRoundRectCallout">
            <a:avLst>
              <a:gd name="adj1" fmla="val 80827"/>
              <a:gd name="adj2" fmla="val -161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b="1" smtClean="0">
                <a:latin typeface="微软雅黑" pitchFamily="34" charset="-122"/>
                <a:ea typeface="微软雅黑" pitchFamily="34" charset="-122"/>
              </a:rPr>
              <a:t>签名和验证身份</a:t>
            </a:r>
            <a:endParaRPr lang="zh-CN" altLang="en-US" sz="2000" b="1">
              <a:latin typeface="微软雅黑" pitchFamily="34" charset="-122"/>
              <a:ea typeface="微软雅黑" pitchFamily="34" charset="-122"/>
            </a:endParaRPr>
          </a:p>
        </p:txBody>
      </p:sp>
      <p:sp>
        <p:nvSpPr>
          <p:cNvPr id="10" name="上箭头 9"/>
          <p:cNvSpPr/>
          <p:nvPr/>
        </p:nvSpPr>
        <p:spPr>
          <a:xfrm>
            <a:off x="3428992" y="2857500"/>
            <a:ext cx="285752" cy="2857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14348" y="4559870"/>
            <a:ext cx="7643866" cy="369332"/>
          </a:xfrm>
          <a:prstGeom prst="rect">
            <a:avLst/>
          </a:prstGeo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p:spPr>
        <p:txBody>
          <a:bodyPr wrap="square">
            <a:spAutoFit/>
          </a:bodyPr>
          <a:lstStyle/>
          <a:p>
            <a:pPr algn="ctr"/>
            <a:r>
              <a:rPr lang="zh-CN" altLang="en-US" b="1" smtClean="0">
                <a:latin typeface="微软雅黑" pitchFamily="34" charset="-122"/>
                <a:ea typeface="微软雅黑" pitchFamily="34" charset="-122"/>
              </a:rPr>
              <a:t>实体在进行通信和交易的时候，会利用这些证书来进行签名和验证身份</a:t>
            </a:r>
            <a:endParaRPr lang="zh-CN" altLang="en-US"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42856"/>
            <a:ext cx="7772400" cy="857256"/>
          </a:xfrm>
        </p:spPr>
        <p:txBody>
          <a:bodyPr/>
          <a:lstStyle/>
          <a:p>
            <a:r>
              <a:rPr lang="zh-CN" altLang="en-US" smtClean="0"/>
              <a:t>加密证书生成机制</a:t>
            </a:r>
            <a:endParaRPr lang="zh-CN" altLang="en-US" dirty="0"/>
          </a:p>
        </p:txBody>
      </p:sp>
      <p:sp>
        <p:nvSpPr>
          <p:cNvPr id="4" name="内容占位符 3"/>
          <p:cNvSpPr>
            <a:spLocks noGrp="1"/>
          </p:cNvSpPr>
          <p:nvPr>
            <p:ph sz="quarter" idx="1"/>
          </p:nvPr>
        </p:nvSpPr>
        <p:spPr>
          <a:xfrm>
            <a:off x="273997" y="1049204"/>
            <a:ext cx="2500330" cy="4079912"/>
          </a:xfrm>
          <a:ln>
            <a:solidFill>
              <a:srgbClr val="FF0000"/>
            </a:solidFill>
          </a:ln>
        </p:spPr>
        <p:txBody>
          <a:bodyPr>
            <a:noAutofit/>
          </a:bodyPr>
          <a:lstStyle/>
          <a:p>
            <a:pPr>
              <a:buNone/>
            </a:pPr>
            <a:r>
              <a:rPr lang="en-US" altLang="zh-CN" sz="1000" smtClean="0">
                <a:latin typeface="Verdana" pitchFamily="34" charset="0"/>
                <a:ea typeface="Verdana" pitchFamily="34" charset="0"/>
                <a:cs typeface="Verdana" pitchFamily="34" charset="0"/>
              </a:rPr>
              <a:t>OrdererOrgs:</a:t>
            </a:r>
          </a:p>
          <a:p>
            <a:pPr>
              <a:buNone/>
            </a:pPr>
            <a:r>
              <a:rPr lang="en-US" altLang="zh-CN" sz="1000" smtClean="0">
                <a:latin typeface="Verdana" pitchFamily="34" charset="0"/>
                <a:ea typeface="Verdana" pitchFamily="34" charset="0"/>
                <a:cs typeface="Verdana" pitchFamily="34" charset="0"/>
              </a:rPr>
              <a:t>	-Name: Orderer</a:t>
            </a:r>
          </a:p>
          <a:p>
            <a:pPr>
              <a:buNone/>
            </a:pPr>
            <a:r>
              <a:rPr lang="en-US" altLang="zh-CN" sz="1000" smtClean="0">
                <a:latin typeface="Verdana" pitchFamily="34" charset="0"/>
                <a:ea typeface="Verdana" pitchFamily="34" charset="0"/>
                <a:cs typeface="Verdana" pitchFamily="34" charset="0"/>
              </a:rPr>
              <a:t>	 Domain: example.org</a:t>
            </a:r>
          </a:p>
          <a:p>
            <a:pPr>
              <a:buNone/>
            </a:pPr>
            <a:r>
              <a:rPr lang="en-US" altLang="zh-CN" sz="1000" smtClean="0">
                <a:latin typeface="Verdana" pitchFamily="34" charset="0"/>
                <a:ea typeface="Verdana" pitchFamily="34" charset="0"/>
                <a:cs typeface="Verdana" pitchFamily="34" charset="0"/>
              </a:rPr>
              <a:t>	 Specs:</a:t>
            </a:r>
          </a:p>
          <a:p>
            <a:pPr>
              <a:buNone/>
            </a:pPr>
            <a:r>
              <a:rPr lang="en-US" altLang="zh-CN" sz="1000" smtClean="0">
                <a:latin typeface="Verdana" pitchFamily="34" charset="0"/>
                <a:ea typeface="Verdana" pitchFamily="34" charset="0"/>
                <a:cs typeface="Verdana" pitchFamily="34" charset="0"/>
              </a:rPr>
              <a:t>		-Hostname:orderer</a:t>
            </a:r>
          </a:p>
          <a:p>
            <a:pPr>
              <a:buNone/>
            </a:pPr>
            <a:r>
              <a:rPr lang="en-US" altLang="zh-CN" sz="1000" smtClean="0">
                <a:latin typeface="Verdana" pitchFamily="34" charset="0"/>
                <a:ea typeface="Verdana" pitchFamily="34" charset="0"/>
                <a:cs typeface="Verdana" pitchFamily="34" charset="0"/>
              </a:rPr>
              <a:t>PeerOrgs:</a:t>
            </a:r>
          </a:p>
          <a:p>
            <a:pPr>
              <a:buNone/>
            </a:pPr>
            <a:r>
              <a:rPr lang="en-US" altLang="zh-CN" sz="1000" smtClean="0">
                <a:latin typeface="Verdana" pitchFamily="34" charset="0"/>
                <a:ea typeface="Verdana" pitchFamily="34" charset="0"/>
                <a:cs typeface="Verdana" pitchFamily="34" charset="0"/>
              </a:rPr>
              <a:t>	-Name:Org1</a:t>
            </a:r>
          </a:p>
          <a:p>
            <a:pPr>
              <a:buNone/>
            </a:pPr>
            <a:r>
              <a:rPr lang="en-US" altLang="zh-CN" sz="1000" smtClean="0">
                <a:latin typeface="Verdana" pitchFamily="34" charset="0"/>
                <a:ea typeface="Verdana" pitchFamily="34" charset="0"/>
                <a:cs typeface="Verdana" pitchFamily="34" charset="0"/>
              </a:rPr>
              <a:t>	 Domain:org1.example.org</a:t>
            </a:r>
          </a:p>
          <a:p>
            <a:pPr>
              <a:buNone/>
            </a:pPr>
            <a:r>
              <a:rPr lang="en-US" altLang="zh-CN" sz="1000" smtClean="0">
                <a:latin typeface="Verdana" pitchFamily="34" charset="0"/>
                <a:ea typeface="Verdana" pitchFamily="34" charset="0"/>
                <a:cs typeface="Verdana" pitchFamily="34" charset="0"/>
              </a:rPr>
              <a:t>	 Template:</a:t>
            </a:r>
          </a:p>
          <a:p>
            <a:pPr>
              <a:buNone/>
            </a:pPr>
            <a:r>
              <a:rPr lang="en-US" altLang="zh-CN" sz="1000" smtClean="0">
                <a:latin typeface="Verdana" pitchFamily="34" charset="0"/>
                <a:ea typeface="Verdana" pitchFamily="34" charset="0"/>
                <a:cs typeface="Verdana" pitchFamily="34" charset="0"/>
              </a:rPr>
              <a:t>		Count: 2</a:t>
            </a:r>
          </a:p>
          <a:p>
            <a:pPr>
              <a:buNone/>
            </a:pPr>
            <a:r>
              <a:rPr lang="en-US" altLang="zh-CN" sz="1000" smtClean="0">
                <a:latin typeface="Verdana" pitchFamily="34" charset="0"/>
                <a:ea typeface="Verdana" pitchFamily="34" charset="0"/>
                <a:cs typeface="Verdana" pitchFamily="34" charset="0"/>
              </a:rPr>
              <a:t>	 Users:</a:t>
            </a:r>
          </a:p>
          <a:p>
            <a:pPr>
              <a:buNone/>
            </a:pPr>
            <a:r>
              <a:rPr lang="en-US" altLang="zh-CN" sz="1000" smtClean="0">
                <a:latin typeface="Verdana" pitchFamily="34" charset="0"/>
                <a:ea typeface="Verdana" pitchFamily="34" charset="0"/>
                <a:cs typeface="Verdana" pitchFamily="34" charset="0"/>
              </a:rPr>
              <a:t>		Count: 1</a:t>
            </a:r>
          </a:p>
          <a:p>
            <a:pPr>
              <a:buNone/>
            </a:pPr>
            <a:r>
              <a:rPr lang="en-US" altLang="zh-CN" sz="1000" smtClean="0">
                <a:latin typeface="Verdana" pitchFamily="34" charset="0"/>
                <a:ea typeface="Verdana" pitchFamily="34" charset="0"/>
                <a:cs typeface="Verdana" pitchFamily="34" charset="0"/>
              </a:rPr>
              <a:t>	-Name: Org2</a:t>
            </a:r>
          </a:p>
          <a:p>
            <a:pPr>
              <a:buNone/>
            </a:pPr>
            <a:r>
              <a:rPr lang="en-US" altLang="zh-CN" sz="1000" smtClean="0">
                <a:latin typeface="Verdana" pitchFamily="34" charset="0"/>
                <a:ea typeface="Verdana" pitchFamily="34" charset="0"/>
                <a:cs typeface="Verdana" pitchFamily="34" charset="0"/>
              </a:rPr>
              <a:t>	 Domain: org2.example.org</a:t>
            </a:r>
          </a:p>
          <a:p>
            <a:pPr>
              <a:buNone/>
            </a:pPr>
            <a:r>
              <a:rPr lang="en-US" altLang="zh-CN" sz="1000" smtClean="0">
                <a:latin typeface="Verdana" pitchFamily="34" charset="0"/>
                <a:ea typeface="Verdana" pitchFamily="34" charset="0"/>
                <a:cs typeface="Verdana" pitchFamily="34" charset="0"/>
              </a:rPr>
              <a:t>	 Template:</a:t>
            </a:r>
          </a:p>
          <a:p>
            <a:pPr>
              <a:buNone/>
            </a:pPr>
            <a:r>
              <a:rPr lang="en-US" altLang="zh-CN" sz="1000" smtClean="0">
                <a:latin typeface="Verdana" pitchFamily="34" charset="0"/>
                <a:ea typeface="Verdana" pitchFamily="34" charset="0"/>
                <a:cs typeface="Verdana" pitchFamily="34" charset="0"/>
              </a:rPr>
              <a:t>		Count: 2</a:t>
            </a:r>
          </a:p>
          <a:p>
            <a:pPr>
              <a:buNone/>
            </a:pPr>
            <a:r>
              <a:rPr lang="en-US" altLang="zh-CN" sz="1000" smtClean="0">
                <a:latin typeface="Verdana" pitchFamily="34" charset="0"/>
                <a:ea typeface="Verdana" pitchFamily="34" charset="0"/>
                <a:cs typeface="Verdana" pitchFamily="34" charset="0"/>
              </a:rPr>
              <a:t>	 Users:</a:t>
            </a:r>
          </a:p>
          <a:p>
            <a:pPr>
              <a:buNone/>
            </a:pPr>
            <a:r>
              <a:rPr lang="en-US" altLang="zh-CN" sz="1000" smtClean="0">
                <a:latin typeface="Verdana" pitchFamily="34" charset="0"/>
                <a:ea typeface="Verdana" pitchFamily="34" charset="0"/>
                <a:cs typeface="Verdana" pitchFamily="34" charset="0"/>
              </a:rPr>
              <a:t>		Count: 1</a:t>
            </a:r>
            <a:endParaRPr lang="zh-CN" altLang="en-US" sz="1000" smtClean="0">
              <a:latin typeface="Verdana" pitchFamily="34" charset="0"/>
              <a:ea typeface="Arial Unicode MS" pitchFamily="34" charset="-122"/>
              <a:cs typeface="Verdana" pitchFamily="34" charset="0"/>
            </a:endParaRPr>
          </a:p>
        </p:txBody>
      </p:sp>
      <p:sp>
        <p:nvSpPr>
          <p:cNvPr id="5" name="圆角矩形 4"/>
          <p:cNvSpPr/>
          <p:nvPr/>
        </p:nvSpPr>
        <p:spPr>
          <a:xfrm>
            <a:off x="3714744" y="2500310"/>
            <a:ext cx="171451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latin typeface="Arial Unicode MS" pitchFamily="34" charset="-122"/>
                <a:ea typeface="Arial Unicode MS" pitchFamily="34" charset="-122"/>
                <a:cs typeface="Arial Unicode MS" pitchFamily="34" charset="-122"/>
              </a:rPr>
              <a:t>cryptogen</a:t>
            </a:r>
            <a:endParaRPr lang="zh-CN" altLang="en-US" sz="2400" b="1">
              <a:latin typeface="Arial Unicode MS" pitchFamily="34" charset="-122"/>
              <a:ea typeface="Arial Unicode MS" pitchFamily="34" charset="-122"/>
              <a:cs typeface="Arial Unicode MS" pitchFamily="34" charset="-122"/>
            </a:endParaRPr>
          </a:p>
        </p:txBody>
      </p:sp>
      <p:sp>
        <p:nvSpPr>
          <p:cNvPr id="1536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p>
        </p:txBody>
      </p:sp>
      <p:sp>
        <p:nvSpPr>
          <p:cNvPr id="7" name="TextBox 6"/>
          <p:cNvSpPr txBox="1"/>
          <p:nvPr/>
        </p:nvSpPr>
        <p:spPr>
          <a:xfrm>
            <a:off x="2786050" y="1357302"/>
            <a:ext cx="2571768" cy="307777"/>
          </a:xfrm>
          <a:prstGeom prst="rect">
            <a:avLst/>
          </a:prstGeom>
          <a:noFill/>
        </p:spPr>
        <p:txBody>
          <a:bodyPr wrap="square" rtlCol="0">
            <a:spAutoFit/>
          </a:bodyPr>
          <a:lstStyle/>
          <a:p>
            <a:r>
              <a:rPr lang="en-US" sz="1400" b="1" smtClean="0">
                <a:latin typeface="Verdana" pitchFamily="34" charset="0"/>
                <a:ea typeface="Verdana" pitchFamily="34" charset="0"/>
                <a:cs typeface="Verdana" pitchFamily="34" charset="0"/>
              </a:rPr>
              <a:t>crypto-config.yaml</a:t>
            </a:r>
            <a:r>
              <a:rPr lang="zh-CN" altLang="en-US" sz="1400" b="1" smtClean="0">
                <a:latin typeface="Verdana" pitchFamily="34" charset="0"/>
                <a:cs typeface="Verdana" pitchFamily="34" charset="0"/>
              </a:rPr>
              <a:t>文件</a:t>
            </a:r>
            <a:r>
              <a:rPr lang="en-US" sz="1400" b="1" smtClean="0">
                <a:latin typeface="Verdana" pitchFamily="34" charset="0"/>
                <a:ea typeface="Verdana" pitchFamily="34" charset="0"/>
                <a:cs typeface="Verdana" pitchFamily="34" charset="0"/>
              </a:rPr>
              <a:t> </a:t>
            </a:r>
            <a:endParaRPr lang="zh-CN" altLang="en-US" sz="1400" b="1">
              <a:latin typeface="Verdana" pitchFamily="34" charset="0"/>
              <a:cs typeface="Verdana" pitchFamily="34" charset="0"/>
            </a:endParaRPr>
          </a:p>
        </p:txBody>
      </p:sp>
      <p:sp>
        <p:nvSpPr>
          <p:cNvPr id="8" name="右箭头 7"/>
          <p:cNvSpPr/>
          <p:nvPr/>
        </p:nvSpPr>
        <p:spPr>
          <a:xfrm>
            <a:off x="2786050" y="2786062"/>
            <a:ext cx="92869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285720" y="5130693"/>
            <a:ext cx="2428892" cy="461665"/>
          </a:xfrm>
          <a:prstGeom prst="rect">
            <a:avLst/>
          </a:prstGeom>
          <a:noFill/>
        </p:spPr>
        <p:txBody>
          <a:bodyPr wrap="square" rtlCol="0">
            <a:spAutoFit/>
          </a:bodyPr>
          <a:lstStyle/>
          <a:p>
            <a:r>
              <a:rPr lang="zh-CN" altLang="en-US" sz="1200" smtClean="0">
                <a:latin typeface="微软雅黑" pitchFamily="34" charset="-122"/>
                <a:ea typeface="微软雅黑" pitchFamily="34" charset="-122"/>
              </a:rPr>
              <a:t>网络实体的命名约定如下：</a:t>
            </a:r>
            <a:endParaRPr lang="en-US" altLang="zh-CN" sz="1200" smtClean="0">
              <a:latin typeface="微软雅黑" pitchFamily="34" charset="-122"/>
              <a:ea typeface="微软雅黑" pitchFamily="34" charset="-122"/>
            </a:endParaRPr>
          </a:p>
          <a:p>
            <a:r>
              <a:rPr lang="en-US" altLang="zh-CN" sz="1200" smtClean="0">
                <a:latin typeface="微软雅黑" pitchFamily="34" charset="-122"/>
                <a:ea typeface="微软雅黑" pitchFamily="34" charset="-122"/>
              </a:rPr>
              <a:t>“{{.</a:t>
            </a:r>
            <a:r>
              <a:rPr lang="en-US" sz="1200" smtClean="0">
                <a:latin typeface="微软雅黑" pitchFamily="34" charset="-122"/>
                <a:ea typeface="微软雅黑" pitchFamily="34" charset="-122"/>
              </a:rPr>
              <a:t>Hostname}}.{{.Domain}}” </a:t>
            </a:r>
            <a:endParaRPr lang="zh-CN" altLang="en-US" sz="1200">
              <a:latin typeface="微软雅黑" pitchFamily="34" charset="-122"/>
              <a:ea typeface="微软雅黑" pitchFamily="34" charset="-122"/>
            </a:endParaRPr>
          </a:p>
        </p:txBody>
      </p:sp>
      <p:sp>
        <p:nvSpPr>
          <p:cNvPr id="10" name="TextBox 9"/>
          <p:cNvSpPr txBox="1"/>
          <p:nvPr/>
        </p:nvSpPr>
        <p:spPr>
          <a:xfrm>
            <a:off x="6072198" y="2071682"/>
            <a:ext cx="2428892" cy="1477328"/>
          </a:xfrm>
          <a:prstGeom prst="rect">
            <a:avLst/>
          </a:prstGeom>
          <a:noFill/>
          <a:ln>
            <a:gradFill>
              <a:gsLst>
                <a:gs pos="0">
                  <a:srgbClr val="000082"/>
                </a:gs>
                <a:gs pos="30000">
                  <a:srgbClr val="66008F"/>
                </a:gs>
                <a:gs pos="64999">
                  <a:srgbClr val="BA0066"/>
                </a:gs>
                <a:gs pos="89999">
                  <a:srgbClr val="FF0000"/>
                </a:gs>
                <a:gs pos="100000">
                  <a:srgbClr val="FF8200"/>
                </a:gs>
              </a:gsLst>
              <a:lin ang="5400000" scaled="0"/>
            </a:gradFill>
          </a:ln>
        </p:spPr>
        <p:txBody>
          <a:bodyPr wrap="square" rtlCol="0">
            <a:spAutoFit/>
          </a:bodyPr>
          <a:lstStyle/>
          <a:p>
            <a:r>
              <a:rPr lang="zh-CN" altLang="en-US" smtClean="0">
                <a:latin typeface="微软雅黑" pitchFamily="34" charset="-122"/>
                <a:ea typeface="微软雅黑" pitchFamily="34" charset="-122"/>
              </a:rPr>
              <a:t>运行 </a:t>
            </a:r>
            <a:r>
              <a:rPr lang="en-US" smtClean="0">
                <a:latin typeface="微软雅黑" pitchFamily="34" charset="-122"/>
                <a:ea typeface="微软雅黑" pitchFamily="34" charset="-122"/>
              </a:rPr>
              <a:t>cryptogen </a:t>
            </a:r>
            <a:r>
              <a:rPr lang="zh-CN" altLang="en-US" smtClean="0">
                <a:latin typeface="微软雅黑" pitchFamily="34" charset="-122"/>
                <a:ea typeface="微软雅黑" pitchFamily="34" charset="-122"/>
              </a:rPr>
              <a:t>工具后，生成的证书和密钥将被保存到 </a:t>
            </a:r>
            <a:r>
              <a:rPr lang="en-US" smtClean="0">
                <a:latin typeface="微软雅黑" pitchFamily="34" charset="-122"/>
                <a:ea typeface="微软雅黑" pitchFamily="34" charset="-122"/>
              </a:rPr>
              <a:t>crypto-config </a:t>
            </a:r>
            <a:r>
              <a:rPr lang="zh-CN" altLang="en-US" smtClean="0">
                <a:latin typeface="微软雅黑" pitchFamily="34" charset="-122"/>
                <a:ea typeface="微软雅黑" pitchFamily="34" charset="-122"/>
              </a:rPr>
              <a:t>文件夹中</a:t>
            </a:r>
            <a:endParaRPr lang="zh-CN" altLang="en-US">
              <a:latin typeface="微软雅黑" pitchFamily="34" charset="-122"/>
              <a:ea typeface="微软雅黑" pitchFamily="34" charset="-122"/>
            </a:endParaRPr>
          </a:p>
        </p:txBody>
      </p:sp>
      <p:sp>
        <p:nvSpPr>
          <p:cNvPr id="12" name="矩形 11"/>
          <p:cNvSpPr/>
          <p:nvPr/>
        </p:nvSpPr>
        <p:spPr>
          <a:xfrm>
            <a:off x="3214678" y="4000508"/>
            <a:ext cx="442915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smtClean="0">
                <a:latin typeface="微软雅黑" pitchFamily="34" charset="-122"/>
                <a:ea typeface="微软雅黑" pitchFamily="34" charset="-122"/>
              </a:rPr>
              <a:t>运行命令：</a:t>
            </a:r>
            <a:endParaRPr lang="en-US" sz="1200" b="1" smtClean="0">
              <a:latin typeface="微软雅黑" pitchFamily="34" charset="-122"/>
              <a:ea typeface="微软雅黑" pitchFamily="34" charset="-122"/>
            </a:endParaRPr>
          </a:p>
          <a:p>
            <a:r>
              <a:rPr lang="en-US" sz="1200" smtClean="0">
                <a:latin typeface="微软雅黑" pitchFamily="34" charset="-122"/>
                <a:ea typeface="微软雅黑" pitchFamily="34" charset="-122"/>
              </a:rPr>
              <a:t>../bin/cryptogen generate --config=./crypto-config.yaml</a:t>
            </a:r>
            <a:endParaRPr lang="zh-CN" altLang="en-US" sz="1200">
              <a:latin typeface="微软雅黑" pitchFamily="34" charset="-122"/>
              <a:ea typeface="微软雅黑" pitchFamily="34" charset="-122"/>
            </a:endParaRPr>
          </a:p>
        </p:txBody>
      </p:sp>
      <p:sp>
        <p:nvSpPr>
          <p:cNvPr id="13" name="左弧形箭头 12"/>
          <p:cNvSpPr/>
          <p:nvPr/>
        </p:nvSpPr>
        <p:spPr>
          <a:xfrm>
            <a:off x="4572000" y="3286128"/>
            <a:ext cx="357190" cy="714380"/>
          </a:xfrm>
          <a:prstGeom prst="curvedRightArrow">
            <a:avLst>
              <a:gd name="adj1" fmla="val 2999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左弧形箭头 15"/>
          <p:cNvSpPr/>
          <p:nvPr/>
        </p:nvSpPr>
        <p:spPr>
          <a:xfrm flipH="1" flipV="1">
            <a:off x="7358082" y="3500442"/>
            <a:ext cx="214314" cy="50006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14294"/>
            <a:ext cx="8086756" cy="738186"/>
          </a:xfrm>
        </p:spPr>
        <p:txBody>
          <a:bodyPr>
            <a:noAutofit/>
          </a:bodyPr>
          <a:lstStyle/>
          <a:p>
            <a:r>
              <a:rPr lang="zh-CN" altLang="en-US" sz="3200" b="1" smtClean="0"/>
              <a:t>第</a:t>
            </a:r>
            <a:r>
              <a:rPr lang="en-US" altLang="zh-CN" sz="3200" b="1" smtClean="0"/>
              <a:t>2</a:t>
            </a:r>
            <a:r>
              <a:rPr lang="zh-CN" altLang="en-US" sz="3200" b="1" smtClean="0"/>
              <a:t>步</a:t>
            </a:r>
            <a:r>
              <a:rPr lang="en-US" sz="3200" b="1" smtClean="0"/>
              <a:t>:</a:t>
            </a:r>
            <a:r>
              <a:rPr lang="zh-CN" altLang="en-US" sz="3200" b="1" smtClean="0"/>
              <a:t>生成配置交易</a:t>
            </a:r>
            <a:endParaRPr lang="zh-CN" altLang="en-US" sz="3200" dirty="0"/>
          </a:p>
        </p:txBody>
      </p:sp>
      <p:sp>
        <p:nvSpPr>
          <p:cNvPr id="5" name="圆角矩形 4"/>
          <p:cNvSpPr/>
          <p:nvPr/>
        </p:nvSpPr>
        <p:spPr>
          <a:xfrm>
            <a:off x="3000364" y="1785930"/>
            <a:ext cx="192882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latin typeface="Arial Unicode MS" pitchFamily="34" charset="-122"/>
                <a:ea typeface="Arial Unicode MS" pitchFamily="34" charset="-122"/>
                <a:cs typeface="Arial Unicode MS" pitchFamily="34" charset="-122"/>
              </a:rPr>
              <a:t>configtxgen </a:t>
            </a:r>
            <a:endParaRPr lang="zh-CN" altLang="en-US" sz="2400" b="1">
              <a:latin typeface="Arial Unicode MS" pitchFamily="34" charset="-122"/>
              <a:ea typeface="Arial Unicode MS" pitchFamily="34" charset="-122"/>
              <a:cs typeface="Arial Unicode MS" pitchFamily="34" charset="-122"/>
            </a:endParaRPr>
          </a:p>
        </p:txBody>
      </p:sp>
      <p:sp>
        <p:nvSpPr>
          <p:cNvPr id="6" name="椭圆 5"/>
          <p:cNvSpPr/>
          <p:nvPr/>
        </p:nvSpPr>
        <p:spPr>
          <a:xfrm>
            <a:off x="1500166" y="1285864"/>
            <a:ext cx="1571636" cy="714380"/>
          </a:xfrm>
          <a:prstGeom prst="ellipse">
            <a:avLst/>
          </a:prstGeom>
          <a:solidFill>
            <a:srgbClr val="FFFF00"/>
          </a:solidFill>
          <a:effectLst>
            <a:outerShdw blurRad="38100" dist="25400" dir="5400000" algn="t" rotWithShape="0">
              <a:srgbClr val="FF0000">
                <a:alpha val="50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smtClean="0">
                <a:latin typeface="微软雅黑" pitchFamily="34" charset="-122"/>
                <a:ea typeface="微软雅黑" pitchFamily="34" charset="-122"/>
              </a:rPr>
              <a:t>排序节点</a:t>
            </a:r>
            <a:endParaRPr lang="zh-CN" altLang="en-US" b="1">
              <a:latin typeface="微软雅黑" pitchFamily="34" charset="-122"/>
              <a:ea typeface="微软雅黑" pitchFamily="34" charset="-122"/>
            </a:endParaRPr>
          </a:p>
        </p:txBody>
      </p:sp>
      <p:sp>
        <p:nvSpPr>
          <p:cNvPr id="7" name="椭圆 6"/>
          <p:cNvSpPr/>
          <p:nvPr/>
        </p:nvSpPr>
        <p:spPr>
          <a:xfrm>
            <a:off x="1452174" y="2357434"/>
            <a:ext cx="1643074" cy="71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smtClean="0">
                <a:latin typeface="微软雅黑" pitchFamily="34" charset="-122"/>
                <a:ea typeface="微软雅黑" pitchFamily="34" charset="-122"/>
              </a:rPr>
              <a:t>频道</a:t>
            </a:r>
            <a:endParaRPr lang="zh-CN" altLang="en-US" b="1">
              <a:latin typeface="微软雅黑" pitchFamily="34" charset="-122"/>
              <a:ea typeface="微软雅黑" pitchFamily="34" charset="-122"/>
            </a:endParaRPr>
          </a:p>
        </p:txBody>
      </p:sp>
      <p:sp>
        <p:nvSpPr>
          <p:cNvPr id="9" name="椭圆 8"/>
          <p:cNvSpPr/>
          <p:nvPr/>
        </p:nvSpPr>
        <p:spPr>
          <a:xfrm>
            <a:off x="4857752" y="1285864"/>
            <a:ext cx="1571636" cy="71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smtClean="0">
                <a:latin typeface="微软雅黑" pitchFamily="34" charset="-122"/>
                <a:ea typeface="微软雅黑" pitchFamily="34" charset="-122"/>
              </a:rPr>
              <a:t>锚节点</a:t>
            </a:r>
            <a:endParaRPr lang="zh-CN" altLang="en-US" b="1">
              <a:latin typeface="微软雅黑" pitchFamily="34" charset="-122"/>
              <a:ea typeface="微软雅黑" pitchFamily="34" charset="-122"/>
            </a:endParaRPr>
          </a:p>
        </p:txBody>
      </p:sp>
      <p:sp>
        <p:nvSpPr>
          <p:cNvPr id="10" name="椭圆 9"/>
          <p:cNvSpPr/>
          <p:nvPr/>
        </p:nvSpPr>
        <p:spPr>
          <a:xfrm>
            <a:off x="4857752" y="2380880"/>
            <a:ext cx="1571636" cy="71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smtClean="0">
                <a:latin typeface="微软雅黑" pitchFamily="34" charset="-122"/>
                <a:ea typeface="微软雅黑" pitchFamily="34" charset="-122"/>
              </a:rPr>
              <a:t>锚节点</a:t>
            </a:r>
            <a:endParaRPr lang="zh-CN" altLang="en-US" b="1">
              <a:latin typeface="微软雅黑" pitchFamily="34" charset="-122"/>
              <a:ea typeface="微软雅黑" pitchFamily="34" charset="-122"/>
            </a:endParaRPr>
          </a:p>
        </p:txBody>
      </p:sp>
      <p:sp>
        <p:nvSpPr>
          <p:cNvPr id="11" name="TextBox 10"/>
          <p:cNvSpPr txBox="1"/>
          <p:nvPr/>
        </p:nvSpPr>
        <p:spPr>
          <a:xfrm>
            <a:off x="785786" y="2000244"/>
            <a:ext cx="2214578" cy="307777"/>
          </a:xfrm>
          <a:prstGeom prst="rect">
            <a:avLst/>
          </a:prstGeom>
          <a:noFill/>
        </p:spPr>
        <p:txBody>
          <a:bodyPr wrap="square" rtlCol="0">
            <a:spAutoFit/>
          </a:bodyPr>
          <a:lstStyle/>
          <a:p>
            <a:r>
              <a:rPr lang="zh-CN" altLang="en-US" sz="1400" smtClean="0">
                <a:latin typeface="Arial Unicode MS" pitchFamily="34" charset="-122"/>
                <a:ea typeface="Arial Unicode MS" pitchFamily="34" charset="-122"/>
                <a:cs typeface="Arial Unicode MS" pitchFamily="34" charset="-122"/>
              </a:rPr>
              <a:t>创世区块</a:t>
            </a:r>
            <a:r>
              <a:rPr lang="en-US" altLang="zh-CN" sz="1400" smtClean="0">
                <a:latin typeface="Arial Unicode MS" pitchFamily="34" charset="-122"/>
                <a:ea typeface="Arial Unicode MS" pitchFamily="34" charset="-122"/>
                <a:cs typeface="Arial Unicode MS" pitchFamily="34" charset="-122"/>
              </a:rPr>
              <a:t>(</a:t>
            </a:r>
            <a:r>
              <a:rPr lang="en-US" sz="1400" smtClean="0">
                <a:latin typeface="Arial Unicode MS" pitchFamily="34" charset="-122"/>
                <a:ea typeface="Arial Unicode MS" pitchFamily="34" charset="-122"/>
                <a:cs typeface="Arial Unicode MS" pitchFamily="34" charset="-122"/>
              </a:rPr>
              <a:t>Genesis Block)</a:t>
            </a:r>
            <a:endParaRPr lang="zh-CN" altLang="en-US" sz="1400">
              <a:latin typeface="Arial Unicode MS" pitchFamily="34" charset="-122"/>
              <a:ea typeface="Arial Unicode MS" pitchFamily="34" charset="-122"/>
              <a:cs typeface="Arial Unicode MS" pitchFamily="34" charset="-122"/>
            </a:endParaRPr>
          </a:p>
        </p:txBody>
      </p:sp>
      <p:sp>
        <p:nvSpPr>
          <p:cNvPr id="12" name="TextBox 11"/>
          <p:cNvSpPr txBox="1"/>
          <p:nvPr/>
        </p:nvSpPr>
        <p:spPr>
          <a:xfrm>
            <a:off x="868947" y="3108375"/>
            <a:ext cx="2214578" cy="523220"/>
          </a:xfrm>
          <a:prstGeom prst="rect">
            <a:avLst/>
          </a:prstGeom>
          <a:noFill/>
        </p:spPr>
        <p:txBody>
          <a:bodyPr wrap="square" rtlCol="0">
            <a:spAutoFit/>
          </a:bodyPr>
          <a:lstStyle/>
          <a:p>
            <a:r>
              <a:rPr lang="zh-CN" altLang="en-US" sz="1400" smtClean="0">
                <a:latin typeface="Arial Unicode MS" pitchFamily="34" charset="-122"/>
                <a:ea typeface="Arial Unicode MS" pitchFamily="34" charset="-122"/>
                <a:cs typeface="Arial Unicode MS" pitchFamily="34" charset="-122"/>
              </a:rPr>
              <a:t>配置交易</a:t>
            </a:r>
            <a:r>
              <a:rPr lang="en-US" altLang="zh-CN" sz="1400" smtClean="0">
                <a:latin typeface="Arial Unicode MS" pitchFamily="34" charset="-122"/>
                <a:ea typeface="Arial Unicode MS" pitchFamily="34" charset="-122"/>
                <a:cs typeface="Arial Unicode MS" pitchFamily="34" charset="-122"/>
              </a:rPr>
              <a:t>(</a:t>
            </a:r>
            <a:r>
              <a:rPr lang="en-US" altLang="en-US" sz="1400" smtClean="0">
                <a:latin typeface="Arial Unicode MS" pitchFamily="34" charset="-122"/>
                <a:ea typeface="Arial Unicode MS" pitchFamily="34" charset="-122"/>
                <a:cs typeface="Arial Unicode MS" pitchFamily="34" charset="-122"/>
              </a:rPr>
              <a:t>Configuration Transaction)</a:t>
            </a:r>
            <a:endParaRPr lang="zh-CN" altLang="en-US" sz="1400" smtClean="0">
              <a:latin typeface="Arial Unicode MS" pitchFamily="34" charset="-122"/>
              <a:ea typeface="Arial Unicode MS" pitchFamily="34" charset="-122"/>
              <a:cs typeface="Arial Unicode MS" pitchFamily="34" charset="-122"/>
            </a:endParaRPr>
          </a:p>
        </p:txBody>
      </p:sp>
      <p:sp>
        <p:nvSpPr>
          <p:cNvPr id="13" name="TextBox 12"/>
          <p:cNvSpPr txBox="1"/>
          <p:nvPr/>
        </p:nvSpPr>
        <p:spPr>
          <a:xfrm>
            <a:off x="6215074" y="1785930"/>
            <a:ext cx="2214578" cy="523220"/>
          </a:xfrm>
          <a:prstGeom prst="rect">
            <a:avLst/>
          </a:prstGeom>
          <a:noFill/>
        </p:spPr>
        <p:txBody>
          <a:bodyPr wrap="square" rtlCol="0">
            <a:spAutoFit/>
          </a:bodyPr>
          <a:lstStyle/>
          <a:p>
            <a:r>
              <a:rPr lang="zh-CN" altLang="en-US" sz="1400" smtClean="0">
                <a:latin typeface="Arial Unicode MS" pitchFamily="34" charset="-122"/>
                <a:ea typeface="Arial Unicode MS" pitchFamily="34" charset="-122"/>
                <a:cs typeface="Arial Unicode MS" pitchFamily="34" charset="-122"/>
              </a:rPr>
              <a:t>锚节点交易</a:t>
            </a:r>
            <a:r>
              <a:rPr lang="en-US" altLang="zh-CN" sz="1400" smtClean="0">
                <a:latin typeface="Arial Unicode MS" pitchFamily="34" charset="-122"/>
                <a:ea typeface="Arial Unicode MS" pitchFamily="34" charset="-122"/>
                <a:cs typeface="Arial Unicode MS" pitchFamily="34" charset="-122"/>
              </a:rPr>
              <a:t>(</a:t>
            </a:r>
            <a:r>
              <a:rPr lang="en-US" altLang="en-US" sz="1400" smtClean="0">
                <a:latin typeface="Arial Unicode MS" pitchFamily="34" charset="-122"/>
                <a:ea typeface="Arial Unicode MS" pitchFamily="34" charset="-122"/>
                <a:cs typeface="Arial Unicode MS" pitchFamily="34" charset="-122"/>
              </a:rPr>
              <a:t>anchor peer transactions) </a:t>
            </a:r>
            <a:r>
              <a:rPr lang="en-US" altLang="zh-CN" sz="1400" smtClean="0">
                <a:latin typeface="Arial Unicode MS" pitchFamily="34" charset="-122"/>
                <a:ea typeface="Arial Unicode MS" pitchFamily="34" charset="-122"/>
                <a:cs typeface="Arial Unicode MS" pitchFamily="34" charset="-122"/>
              </a:rPr>
              <a:t>– Org1</a:t>
            </a:r>
            <a:endParaRPr lang="zh-CN" altLang="en-US" sz="1400" smtClean="0">
              <a:latin typeface="Arial Unicode MS" pitchFamily="34" charset="-122"/>
              <a:ea typeface="Arial Unicode MS" pitchFamily="34" charset="-122"/>
              <a:cs typeface="Arial Unicode MS" pitchFamily="34" charset="-122"/>
            </a:endParaRPr>
          </a:p>
        </p:txBody>
      </p:sp>
      <p:sp>
        <p:nvSpPr>
          <p:cNvPr id="14" name="TextBox 13"/>
          <p:cNvSpPr txBox="1"/>
          <p:nvPr/>
        </p:nvSpPr>
        <p:spPr>
          <a:xfrm>
            <a:off x="6215074" y="2928938"/>
            <a:ext cx="2214578" cy="523220"/>
          </a:xfrm>
          <a:prstGeom prst="rect">
            <a:avLst/>
          </a:prstGeom>
          <a:noFill/>
        </p:spPr>
        <p:txBody>
          <a:bodyPr wrap="square" rtlCol="0">
            <a:spAutoFit/>
          </a:bodyPr>
          <a:lstStyle/>
          <a:p>
            <a:r>
              <a:rPr lang="zh-CN" altLang="en-US" sz="1400" smtClean="0">
                <a:latin typeface="Arial Unicode MS" pitchFamily="34" charset="-122"/>
                <a:ea typeface="Arial Unicode MS" pitchFamily="34" charset="-122"/>
                <a:cs typeface="Arial Unicode MS" pitchFamily="34" charset="-122"/>
              </a:rPr>
              <a:t>锚节点交易</a:t>
            </a:r>
            <a:r>
              <a:rPr lang="en-US" altLang="zh-CN" sz="1400" smtClean="0">
                <a:latin typeface="Arial Unicode MS" pitchFamily="34" charset="-122"/>
                <a:ea typeface="Arial Unicode MS" pitchFamily="34" charset="-122"/>
                <a:cs typeface="Arial Unicode MS" pitchFamily="34" charset="-122"/>
              </a:rPr>
              <a:t>(</a:t>
            </a:r>
            <a:r>
              <a:rPr lang="en-US" altLang="en-US" sz="1400" smtClean="0">
                <a:latin typeface="Arial Unicode MS" pitchFamily="34" charset="-122"/>
                <a:ea typeface="Arial Unicode MS" pitchFamily="34" charset="-122"/>
                <a:cs typeface="Arial Unicode MS" pitchFamily="34" charset="-122"/>
              </a:rPr>
              <a:t>anchor peer transactions) </a:t>
            </a:r>
            <a:r>
              <a:rPr lang="en-US" altLang="zh-CN" sz="1400" smtClean="0">
                <a:latin typeface="Arial Unicode MS" pitchFamily="34" charset="-122"/>
                <a:ea typeface="Arial Unicode MS" pitchFamily="34" charset="-122"/>
                <a:cs typeface="Arial Unicode MS" pitchFamily="34" charset="-122"/>
              </a:rPr>
              <a:t>– Org2</a:t>
            </a:r>
            <a:endParaRPr lang="zh-CN" altLang="en-US" sz="1400" smtClean="0">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428596" y="3857632"/>
            <a:ext cx="8143932" cy="1477328"/>
          </a:xfrm>
          <a:prstGeom prst="rect">
            <a:avLst/>
          </a:prstGeom>
          <a:gradFill>
            <a:gsLst>
              <a:gs pos="0">
                <a:srgbClr val="5E9EFF"/>
              </a:gs>
              <a:gs pos="39999">
                <a:srgbClr val="85C2FF"/>
              </a:gs>
              <a:gs pos="70000">
                <a:srgbClr val="C4D6EB"/>
              </a:gs>
              <a:gs pos="100000">
                <a:srgbClr val="FFEBFA"/>
              </a:gs>
            </a:gsLst>
            <a:lin ang="5400000" scaled="0"/>
          </a:gradFill>
        </p:spPr>
        <p:txBody>
          <a:bodyPr wrap="square" rtlCol="0">
            <a:spAutoFit/>
          </a:bodyPr>
          <a:lstStyle/>
          <a:p>
            <a:r>
              <a:rPr lang="zh-CN" altLang="en-US" smtClean="0">
                <a:latin typeface="微软雅黑" pitchFamily="34" charset="-122"/>
                <a:ea typeface="微软雅黑" pitchFamily="34" charset="-122"/>
              </a:rPr>
              <a:t>排序节点区块</a:t>
            </a:r>
            <a:r>
              <a:rPr lang="en-US" altLang="zh-CN" smtClean="0">
                <a:latin typeface="微软雅黑" pitchFamily="34" charset="-122"/>
                <a:ea typeface="微软雅黑" pitchFamily="34" charset="-122"/>
              </a:rPr>
              <a:t>(</a:t>
            </a:r>
            <a:r>
              <a:rPr lang="en-US" smtClean="0">
                <a:latin typeface="微软雅黑" pitchFamily="34" charset="-122"/>
                <a:ea typeface="微软雅黑" pitchFamily="34" charset="-122"/>
              </a:rPr>
              <a:t>the orderer block)</a:t>
            </a:r>
            <a:r>
              <a:rPr lang="zh-CN" altLang="en-US" smtClean="0">
                <a:latin typeface="微软雅黑" pitchFamily="34" charset="-122"/>
                <a:ea typeface="微软雅黑" pitchFamily="34" charset="-122"/>
              </a:rPr>
              <a:t>是排序服务</a:t>
            </a:r>
            <a:r>
              <a:rPr lang="en-US" altLang="zh-CN" smtClean="0">
                <a:latin typeface="微软雅黑" pitchFamily="34" charset="-122"/>
                <a:ea typeface="微软雅黑" pitchFamily="34" charset="-122"/>
              </a:rPr>
              <a:t>(</a:t>
            </a:r>
            <a:r>
              <a:rPr lang="en-US" smtClean="0">
                <a:latin typeface="微软雅黑" pitchFamily="34" charset="-122"/>
                <a:ea typeface="微软雅黑" pitchFamily="34" charset="-122"/>
              </a:rPr>
              <a:t>Ordering Service)</a:t>
            </a:r>
            <a:r>
              <a:rPr lang="zh-CN" altLang="en-US" smtClean="0">
                <a:latin typeface="微软雅黑" pitchFamily="34" charset="-122"/>
                <a:ea typeface="微软雅黑" pitchFamily="34" charset="-122"/>
              </a:rPr>
              <a:t>的 </a:t>
            </a:r>
            <a:r>
              <a:rPr lang="zh-CN" altLang="en-US" smtClean="0">
                <a:latin typeface="微软雅黑" pitchFamily="34" charset="-122"/>
                <a:ea typeface="微软雅黑" pitchFamily="34" charset="-122"/>
                <a:hlinkClick r:id="rId2"/>
              </a:rPr>
              <a:t>创世区块</a:t>
            </a:r>
            <a:r>
              <a:rPr lang="en-US" altLang="zh-CN" smtClean="0">
                <a:latin typeface="微软雅黑" pitchFamily="34" charset="-122"/>
                <a:ea typeface="微软雅黑" pitchFamily="34" charset="-122"/>
                <a:hlinkClick r:id="rId2"/>
              </a:rPr>
              <a:t>(</a:t>
            </a:r>
            <a:r>
              <a:rPr lang="en-US" smtClean="0">
                <a:latin typeface="微软雅黑" pitchFamily="34" charset="-122"/>
                <a:ea typeface="微软雅黑" pitchFamily="34" charset="-122"/>
                <a:hlinkClick r:id="rId2"/>
              </a:rPr>
              <a:t>Genesis Block)</a:t>
            </a:r>
            <a:r>
              <a:rPr lang="en-US" smtClean="0">
                <a:latin typeface="微软雅黑" pitchFamily="34" charset="-122"/>
                <a:ea typeface="微软雅黑" pitchFamily="34" charset="-122"/>
              </a:rPr>
              <a:t> </a:t>
            </a:r>
            <a:r>
              <a:rPr lang="zh-CN" altLang="en-US" smtClean="0">
                <a:latin typeface="微软雅黑" pitchFamily="34" charset="-122"/>
                <a:ea typeface="微软雅黑" pitchFamily="34" charset="-122"/>
              </a:rPr>
              <a:t>，并且 频道交易文件</a:t>
            </a:r>
            <a:r>
              <a:rPr lang="en-US" altLang="zh-CN" smtClean="0">
                <a:latin typeface="微软雅黑" pitchFamily="34" charset="-122"/>
                <a:ea typeface="微软雅黑" pitchFamily="34" charset="-122"/>
              </a:rPr>
              <a:t>(</a:t>
            </a:r>
            <a:r>
              <a:rPr lang="en-US" smtClean="0">
                <a:latin typeface="微软雅黑" pitchFamily="34" charset="-122"/>
                <a:ea typeface="微软雅黑" pitchFamily="34" charset="-122"/>
              </a:rPr>
              <a:t>the channel transaction file) </a:t>
            </a:r>
            <a:r>
              <a:rPr lang="zh-CN" altLang="en-US" smtClean="0">
                <a:latin typeface="微软雅黑" pitchFamily="34" charset="-122"/>
                <a:ea typeface="微软雅黑" pitchFamily="34" charset="-122"/>
              </a:rPr>
              <a:t>在 </a:t>
            </a:r>
            <a:r>
              <a:rPr lang="zh-CN" altLang="en-US" smtClean="0">
                <a:latin typeface="微软雅黑" pitchFamily="34" charset="-122"/>
                <a:ea typeface="微软雅黑" pitchFamily="34" charset="-122"/>
                <a:hlinkClick r:id="rId2"/>
              </a:rPr>
              <a:t>频道</a:t>
            </a:r>
            <a:r>
              <a:rPr lang="en-US" altLang="zh-CN" smtClean="0">
                <a:latin typeface="微软雅黑" pitchFamily="34" charset="-122"/>
                <a:ea typeface="微软雅黑" pitchFamily="34" charset="-122"/>
                <a:hlinkClick r:id="rId2"/>
              </a:rPr>
              <a:t>(</a:t>
            </a:r>
            <a:r>
              <a:rPr lang="en-US" smtClean="0">
                <a:latin typeface="微软雅黑" pitchFamily="34" charset="-122"/>
                <a:ea typeface="微软雅黑" pitchFamily="34" charset="-122"/>
                <a:hlinkClick r:id="rId2"/>
              </a:rPr>
              <a:t>Channel)</a:t>
            </a:r>
            <a:r>
              <a:rPr lang="en-US" smtClean="0">
                <a:latin typeface="微软雅黑" pitchFamily="34" charset="-122"/>
                <a:ea typeface="微软雅黑" pitchFamily="34" charset="-122"/>
              </a:rPr>
              <a:t> </a:t>
            </a:r>
            <a:r>
              <a:rPr lang="zh-CN" altLang="en-US" smtClean="0">
                <a:latin typeface="微软雅黑" pitchFamily="34" charset="-122"/>
                <a:ea typeface="微软雅黑" pitchFamily="34" charset="-122"/>
              </a:rPr>
              <a:t>被创建时，被广播给排序节点</a:t>
            </a:r>
            <a:r>
              <a:rPr lang="en-US" altLang="zh-CN" smtClean="0">
                <a:latin typeface="微软雅黑" pitchFamily="34" charset="-122"/>
                <a:ea typeface="微软雅黑" pitchFamily="34" charset="-122"/>
              </a:rPr>
              <a:t>(</a:t>
            </a:r>
            <a:r>
              <a:rPr lang="en-US" smtClean="0">
                <a:latin typeface="微软雅黑" pitchFamily="34" charset="-122"/>
                <a:ea typeface="微软雅黑" pitchFamily="34" charset="-122"/>
              </a:rPr>
              <a:t>the orderer)。 </a:t>
            </a:r>
            <a:r>
              <a:rPr lang="zh-CN" altLang="en-US" smtClean="0">
                <a:latin typeface="微软雅黑" pitchFamily="34" charset="-122"/>
                <a:ea typeface="微软雅黑" pitchFamily="34" charset="-122"/>
              </a:rPr>
              <a:t>锚节点交易</a:t>
            </a:r>
            <a:r>
              <a:rPr lang="en-US" altLang="zh-CN" smtClean="0">
                <a:latin typeface="微软雅黑" pitchFamily="34" charset="-122"/>
                <a:ea typeface="微软雅黑" pitchFamily="34" charset="-122"/>
              </a:rPr>
              <a:t>(</a:t>
            </a:r>
            <a:r>
              <a:rPr lang="en-US" smtClean="0">
                <a:latin typeface="微软雅黑" pitchFamily="34" charset="-122"/>
                <a:ea typeface="微软雅黑" pitchFamily="34" charset="-122"/>
              </a:rPr>
              <a:t>anchor peer transactions) </a:t>
            </a:r>
            <a:r>
              <a:rPr lang="zh-CN" altLang="en-US" smtClean="0">
                <a:latin typeface="微软雅黑" pitchFamily="34" charset="-122"/>
                <a:ea typeface="微软雅黑" pitchFamily="34" charset="-122"/>
              </a:rPr>
              <a:t>；正如其名，指定了频道</a:t>
            </a:r>
            <a:r>
              <a:rPr lang="en-US" altLang="zh-CN" smtClean="0">
                <a:latin typeface="微软雅黑" pitchFamily="34" charset="-122"/>
                <a:ea typeface="微软雅黑" pitchFamily="34" charset="-122"/>
              </a:rPr>
              <a:t>(</a:t>
            </a:r>
            <a:r>
              <a:rPr lang="en-US" smtClean="0">
                <a:latin typeface="微软雅黑" pitchFamily="34" charset="-122"/>
                <a:ea typeface="微软雅黑" pitchFamily="34" charset="-122"/>
              </a:rPr>
              <a:t>Channel)</a:t>
            </a:r>
            <a:r>
              <a:rPr lang="zh-CN" altLang="en-US" smtClean="0">
                <a:latin typeface="微软雅黑" pitchFamily="34" charset="-122"/>
                <a:ea typeface="微软雅黑" pitchFamily="34" charset="-122"/>
              </a:rPr>
              <a:t>中，每个机构的 </a:t>
            </a:r>
            <a:r>
              <a:rPr lang="zh-CN" altLang="en-US" smtClean="0">
                <a:latin typeface="微软雅黑" pitchFamily="34" charset="-122"/>
                <a:ea typeface="微软雅黑" pitchFamily="34" charset="-122"/>
                <a:hlinkClick r:id="rId2"/>
              </a:rPr>
              <a:t>锚节点</a:t>
            </a:r>
            <a:r>
              <a:rPr lang="en-US" altLang="zh-CN" smtClean="0">
                <a:latin typeface="微软雅黑" pitchFamily="34" charset="-122"/>
                <a:ea typeface="微软雅黑" pitchFamily="34" charset="-122"/>
                <a:hlinkClick r:id="rId2"/>
              </a:rPr>
              <a:t>(</a:t>
            </a:r>
            <a:r>
              <a:rPr lang="en-US" smtClean="0">
                <a:latin typeface="微软雅黑" pitchFamily="34" charset="-122"/>
                <a:ea typeface="微软雅黑" pitchFamily="34" charset="-122"/>
                <a:hlinkClick r:id="rId2"/>
              </a:rPr>
              <a:t>Anchor Peer)</a:t>
            </a:r>
            <a:r>
              <a:rPr lang="en-US" smtClean="0">
                <a:latin typeface="微软雅黑" pitchFamily="34" charset="-122"/>
                <a:ea typeface="微软雅黑" pitchFamily="34" charset="-122"/>
              </a:rPr>
              <a:t> 。</a:t>
            </a:r>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mtClean="0"/>
              <a:t>生成配置的工作机制</a:t>
            </a:r>
            <a:endParaRPr lang="zh-CN" altLang="en-US" b="1" dirty="0"/>
          </a:p>
        </p:txBody>
      </p:sp>
      <p:sp>
        <p:nvSpPr>
          <p:cNvPr id="6" name="TextBox 5"/>
          <p:cNvSpPr txBox="1"/>
          <p:nvPr/>
        </p:nvSpPr>
        <p:spPr>
          <a:xfrm>
            <a:off x="142844" y="1357302"/>
            <a:ext cx="2857488" cy="3416320"/>
          </a:xfrm>
          <a:prstGeom prst="rect">
            <a:avLst/>
          </a:prstGeom>
          <a:noFill/>
        </p:spPr>
        <p:txBody>
          <a:bodyPr wrap="square" rtlCol="0">
            <a:spAutoFit/>
          </a:bodyPr>
          <a:lstStyle/>
          <a:p>
            <a:r>
              <a:rPr lang="en-US" altLang="zh-CN" sz="1200" smtClean="0">
                <a:latin typeface="Arial Unicode MS" pitchFamily="34" charset="-122"/>
                <a:ea typeface="Arial Unicode MS" pitchFamily="34" charset="-122"/>
                <a:cs typeface="Arial Unicode MS" pitchFamily="34" charset="-122"/>
              </a:rPr>
              <a:t>Profiles:</a:t>
            </a:r>
          </a:p>
          <a:p>
            <a:r>
              <a:rPr lang="en-US" altLang="zh-CN" sz="1200" smtClean="0">
                <a:latin typeface="Arial Unicode MS" pitchFamily="34" charset="-122"/>
                <a:ea typeface="Arial Unicode MS" pitchFamily="34" charset="-122"/>
                <a:cs typeface="Arial Unicode MS" pitchFamily="34" charset="-122"/>
              </a:rPr>
              <a:t>    TwoOrgsOrdererGenesis:</a:t>
            </a:r>
          </a:p>
          <a:p>
            <a:r>
              <a:rPr lang="en-US" altLang="zh-CN" sz="1200" smtClean="0">
                <a:latin typeface="Arial Unicode MS" pitchFamily="34" charset="-122"/>
                <a:ea typeface="Arial Unicode MS" pitchFamily="34" charset="-122"/>
                <a:cs typeface="Arial Unicode MS" pitchFamily="34" charset="-122"/>
              </a:rPr>
              <a:t>        Orderer:</a:t>
            </a:r>
          </a:p>
          <a:p>
            <a:r>
              <a:rPr lang="en-US" altLang="zh-CN" sz="1200" smtClean="0">
                <a:latin typeface="Arial Unicode MS" pitchFamily="34" charset="-122"/>
                <a:ea typeface="Arial Unicode MS" pitchFamily="34" charset="-122"/>
                <a:cs typeface="Arial Unicode MS" pitchFamily="34" charset="-122"/>
              </a:rPr>
              <a:t>            &lt;&lt;: *OrdererDefaults</a:t>
            </a:r>
          </a:p>
          <a:p>
            <a:r>
              <a:rPr lang="en-US" altLang="zh-CN" sz="1200" smtClean="0">
                <a:latin typeface="Arial Unicode MS" pitchFamily="34" charset="-122"/>
                <a:ea typeface="Arial Unicode MS" pitchFamily="34" charset="-122"/>
                <a:cs typeface="Arial Unicode MS" pitchFamily="34" charset="-122"/>
              </a:rPr>
              <a:t>            Organizations:</a:t>
            </a:r>
          </a:p>
          <a:p>
            <a:r>
              <a:rPr lang="en-US" altLang="zh-CN" sz="1200" smtClean="0">
                <a:latin typeface="Arial Unicode MS" pitchFamily="34" charset="-122"/>
                <a:ea typeface="Arial Unicode MS" pitchFamily="34" charset="-122"/>
                <a:cs typeface="Arial Unicode MS" pitchFamily="34" charset="-122"/>
              </a:rPr>
              <a:t>                - *OrdererOrg</a:t>
            </a:r>
          </a:p>
          <a:p>
            <a:r>
              <a:rPr lang="en-US" altLang="zh-CN" sz="1200" smtClean="0">
                <a:latin typeface="Arial Unicode MS" pitchFamily="34" charset="-122"/>
                <a:ea typeface="Arial Unicode MS" pitchFamily="34" charset="-122"/>
                <a:cs typeface="Arial Unicode MS" pitchFamily="34" charset="-122"/>
              </a:rPr>
              <a:t>        Consortiums:</a:t>
            </a:r>
          </a:p>
          <a:p>
            <a:r>
              <a:rPr lang="en-US" altLang="zh-CN" sz="1200" smtClean="0">
                <a:latin typeface="Arial Unicode MS" pitchFamily="34" charset="-122"/>
                <a:ea typeface="Arial Unicode MS" pitchFamily="34" charset="-122"/>
                <a:cs typeface="Arial Unicode MS" pitchFamily="34" charset="-122"/>
              </a:rPr>
              <a:t>            SampleConsortium:</a:t>
            </a:r>
          </a:p>
          <a:p>
            <a:r>
              <a:rPr lang="en-US" altLang="zh-CN" sz="1200" smtClean="0">
                <a:latin typeface="Arial Unicode MS" pitchFamily="34" charset="-122"/>
                <a:ea typeface="Arial Unicode MS" pitchFamily="34" charset="-122"/>
                <a:cs typeface="Arial Unicode MS" pitchFamily="34" charset="-122"/>
              </a:rPr>
              <a:t>                Organizations:</a:t>
            </a:r>
          </a:p>
          <a:p>
            <a:r>
              <a:rPr lang="en-US" altLang="zh-CN" sz="1200" smtClean="0">
                <a:latin typeface="Arial Unicode MS" pitchFamily="34" charset="-122"/>
                <a:ea typeface="Arial Unicode MS" pitchFamily="34" charset="-122"/>
                <a:cs typeface="Arial Unicode MS" pitchFamily="34" charset="-122"/>
              </a:rPr>
              <a:t>                    - *Org1</a:t>
            </a:r>
          </a:p>
          <a:p>
            <a:r>
              <a:rPr lang="en-US" altLang="zh-CN" sz="1200" smtClean="0">
                <a:latin typeface="Arial Unicode MS" pitchFamily="34" charset="-122"/>
                <a:ea typeface="Arial Unicode MS" pitchFamily="34" charset="-122"/>
                <a:cs typeface="Arial Unicode MS" pitchFamily="34" charset="-122"/>
              </a:rPr>
              <a:t>                    - *Org2</a:t>
            </a:r>
          </a:p>
          <a:p>
            <a:r>
              <a:rPr lang="en-US" altLang="zh-CN" sz="1200" smtClean="0">
                <a:latin typeface="Arial Unicode MS" pitchFamily="34" charset="-122"/>
                <a:ea typeface="Arial Unicode MS" pitchFamily="34" charset="-122"/>
                <a:cs typeface="Arial Unicode MS" pitchFamily="34" charset="-122"/>
              </a:rPr>
              <a:t>    TwoOrgsChannel:</a:t>
            </a:r>
          </a:p>
          <a:p>
            <a:r>
              <a:rPr lang="en-US" altLang="zh-CN" sz="1200" smtClean="0">
                <a:latin typeface="Arial Unicode MS" pitchFamily="34" charset="-122"/>
                <a:ea typeface="Arial Unicode MS" pitchFamily="34" charset="-122"/>
                <a:cs typeface="Arial Unicode MS" pitchFamily="34" charset="-122"/>
              </a:rPr>
              <a:t>        Consortium: SampleConsortium</a:t>
            </a:r>
          </a:p>
          <a:p>
            <a:r>
              <a:rPr lang="en-US" altLang="zh-CN" sz="1200" smtClean="0">
                <a:latin typeface="Arial Unicode MS" pitchFamily="34" charset="-122"/>
                <a:ea typeface="Arial Unicode MS" pitchFamily="34" charset="-122"/>
                <a:cs typeface="Arial Unicode MS" pitchFamily="34" charset="-122"/>
              </a:rPr>
              <a:t>        Application:</a:t>
            </a:r>
          </a:p>
          <a:p>
            <a:r>
              <a:rPr lang="en-US" altLang="zh-CN" sz="1200" smtClean="0">
                <a:latin typeface="Arial Unicode MS" pitchFamily="34" charset="-122"/>
                <a:ea typeface="Arial Unicode MS" pitchFamily="34" charset="-122"/>
                <a:cs typeface="Arial Unicode MS" pitchFamily="34" charset="-122"/>
              </a:rPr>
              <a:t>            &lt;&lt;: *ApplicationDefaults</a:t>
            </a:r>
          </a:p>
          <a:p>
            <a:r>
              <a:rPr lang="en-US" altLang="zh-CN" sz="1200" smtClean="0">
                <a:latin typeface="Arial Unicode MS" pitchFamily="34" charset="-122"/>
                <a:ea typeface="Arial Unicode MS" pitchFamily="34" charset="-122"/>
                <a:cs typeface="Arial Unicode MS" pitchFamily="34" charset="-122"/>
              </a:rPr>
              <a:t>            Organizations:</a:t>
            </a:r>
          </a:p>
          <a:p>
            <a:r>
              <a:rPr lang="en-US" altLang="zh-CN" sz="1200" smtClean="0">
                <a:latin typeface="Arial Unicode MS" pitchFamily="34" charset="-122"/>
                <a:ea typeface="Arial Unicode MS" pitchFamily="34" charset="-122"/>
                <a:cs typeface="Arial Unicode MS" pitchFamily="34" charset="-122"/>
              </a:rPr>
              <a:t>                - *Org1</a:t>
            </a:r>
          </a:p>
          <a:p>
            <a:r>
              <a:rPr lang="en-US" altLang="zh-CN" sz="1200" smtClean="0">
                <a:latin typeface="Arial Unicode MS" pitchFamily="34" charset="-122"/>
                <a:ea typeface="Arial Unicode MS" pitchFamily="34" charset="-122"/>
                <a:cs typeface="Arial Unicode MS" pitchFamily="34" charset="-122"/>
              </a:rPr>
              <a:t>                - *Org2</a:t>
            </a:r>
            <a:endParaRPr lang="zh-CN" altLang="en-US" sz="1200">
              <a:latin typeface="Arial Unicode MS" pitchFamily="34" charset="-122"/>
              <a:ea typeface="Arial Unicode MS" pitchFamily="34" charset="-122"/>
              <a:cs typeface="Arial Unicode MS" pitchFamily="34" charset="-122"/>
            </a:endParaRPr>
          </a:p>
        </p:txBody>
      </p:sp>
      <p:sp>
        <p:nvSpPr>
          <p:cNvPr id="9" name="圆角矩形 8"/>
          <p:cNvSpPr/>
          <p:nvPr/>
        </p:nvSpPr>
        <p:spPr>
          <a:xfrm>
            <a:off x="3857620" y="3143252"/>
            <a:ext cx="192882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latin typeface="Arial Unicode MS" pitchFamily="34" charset="-122"/>
                <a:ea typeface="Arial Unicode MS" pitchFamily="34" charset="-122"/>
                <a:cs typeface="Arial Unicode MS" pitchFamily="34" charset="-122"/>
              </a:rPr>
              <a:t>configtxgen </a:t>
            </a:r>
            <a:endParaRPr lang="zh-CN" altLang="en-US" sz="2400" b="1">
              <a:latin typeface="Arial Unicode MS" pitchFamily="34" charset="-122"/>
              <a:ea typeface="Arial Unicode MS" pitchFamily="34" charset="-122"/>
              <a:cs typeface="Arial Unicode MS" pitchFamily="34" charset="-122"/>
            </a:endParaRPr>
          </a:p>
        </p:txBody>
      </p:sp>
      <p:sp>
        <p:nvSpPr>
          <p:cNvPr id="10" name="TextBox 9"/>
          <p:cNvSpPr txBox="1"/>
          <p:nvPr/>
        </p:nvSpPr>
        <p:spPr>
          <a:xfrm>
            <a:off x="285720" y="4857764"/>
            <a:ext cx="2571768" cy="307777"/>
          </a:xfrm>
          <a:prstGeom prst="rect">
            <a:avLst/>
          </a:prstGeom>
          <a:noFill/>
        </p:spPr>
        <p:txBody>
          <a:bodyPr wrap="square" rtlCol="0">
            <a:spAutoFit/>
          </a:bodyPr>
          <a:lstStyle/>
          <a:p>
            <a:r>
              <a:rPr lang="en-US" sz="1400" b="1" smtClean="0">
                <a:latin typeface="Verdana" pitchFamily="34" charset="0"/>
                <a:ea typeface="Verdana" pitchFamily="34" charset="0"/>
                <a:cs typeface="Verdana" pitchFamily="34" charset="0"/>
              </a:rPr>
              <a:t>config</a:t>
            </a:r>
            <a:r>
              <a:rPr lang="en-US" altLang="zh-CN" sz="1400" b="1" smtClean="0">
                <a:latin typeface="Verdana" pitchFamily="34" charset="0"/>
                <a:ea typeface="Verdana" pitchFamily="34" charset="0"/>
                <a:cs typeface="Verdana" pitchFamily="34" charset="0"/>
              </a:rPr>
              <a:t>tx</a:t>
            </a:r>
            <a:r>
              <a:rPr lang="en-US" sz="1400" b="1" smtClean="0">
                <a:latin typeface="Verdana" pitchFamily="34" charset="0"/>
                <a:ea typeface="Verdana" pitchFamily="34" charset="0"/>
                <a:cs typeface="Verdana" pitchFamily="34" charset="0"/>
              </a:rPr>
              <a:t>.yaml</a:t>
            </a:r>
            <a:r>
              <a:rPr lang="zh-CN" altLang="en-US" sz="1400" b="1" smtClean="0">
                <a:latin typeface="Verdana" pitchFamily="34" charset="0"/>
                <a:cs typeface="Verdana" pitchFamily="34" charset="0"/>
              </a:rPr>
              <a:t>文件</a:t>
            </a:r>
            <a:r>
              <a:rPr lang="en-US" sz="1400" b="1" smtClean="0">
                <a:latin typeface="Verdana" pitchFamily="34" charset="0"/>
                <a:ea typeface="Verdana" pitchFamily="34" charset="0"/>
                <a:cs typeface="Verdana" pitchFamily="34" charset="0"/>
              </a:rPr>
              <a:t> </a:t>
            </a:r>
            <a:endParaRPr lang="zh-CN" altLang="en-US" sz="1400" b="1">
              <a:latin typeface="Verdana" pitchFamily="34" charset="0"/>
              <a:cs typeface="Verdana" pitchFamily="34" charset="0"/>
            </a:endParaRPr>
          </a:p>
        </p:txBody>
      </p:sp>
      <p:sp>
        <p:nvSpPr>
          <p:cNvPr id="11" name="TextBox 10"/>
          <p:cNvSpPr txBox="1"/>
          <p:nvPr/>
        </p:nvSpPr>
        <p:spPr>
          <a:xfrm>
            <a:off x="3214678" y="1428740"/>
            <a:ext cx="3929090" cy="1661993"/>
          </a:xfrm>
          <a:prstGeom prst="rect">
            <a:avLst/>
          </a:prstGeom>
          <a:noFill/>
        </p:spPr>
        <p:txBody>
          <a:bodyPr wrap="square" rtlCol="0">
            <a:spAutoFit/>
          </a:bodyPr>
          <a:lstStyle/>
          <a:p>
            <a:pPr>
              <a:buFont typeface="Wingdings" pitchFamily="2" charset="2"/>
              <a:buChar char="p"/>
            </a:pPr>
            <a:r>
              <a:rPr lang="zh-CN" altLang="en-US" smtClean="0">
                <a:latin typeface="微软雅黑" pitchFamily="34" charset="-122"/>
                <a:ea typeface="微软雅黑" pitchFamily="34" charset="-122"/>
              </a:rPr>
              <a:t>网络的定义</a:t>
            </a:r>
            <a:r>
              <a:rPr lang="en-US" altLang="zh-CN" smtClean="0">
                <a:latin typeface="微软雅黑" pitchFamily="34" charset="-122"/>
                <a:ea typeface="微软雅黑" pitchFamily="34" charset="-122"/>
              </a:rPr>
              <a:t>:</a:t>
            </a:r>
            <a:r>
              <a:rPr lang="zh-CN" altLang="en-US" sz="1200" smtClean="0">
                <a:latin typeface="微软雅黑" pitchFamily="34" charset="-122"/>
                <a:ea typeface="微软雅黑" pitchFamily="34" charset="-122"/>
              </a:rPr>
              <a:t>三个会员 </a:t>
            </a:r>
            <a:r>
              <a:rPr lang="en-US" altLang="zh-CN" sz="1200" smtClean="0">
                <a:latin typeface="微软雅黑" pitchFamily="34" charset="-122"/>
                <a:ea typeface="微软雅黑" pitchFamily="34" charset="-122"/>
              </a:rPr>
              <a:t>- </a:t>
            </a:r>
            <a:r>
              <a:rPr lang="zh-CN" altLang="en-US" sz="1200" smtClean="0">
                <a:latin typeface="微软雅黑" pitchFamily="34" charset="-122"/>
                <a:ea typeface="微软雅黑" pitchFamily="34" charset="-122"/>
              </a:rPr>
              <a:t>一个排序节点机构</a:t>
            </a:r>
            <a:r>
              <a:rPr lang="en-US" altLang="zh-CN" sz="1200" smtClean="0">
                <a:latin typeface="微软雅黑" pitchFamily="34" charset="-122"/>
                <a:ea typeface="微软雅黑" pitchFamily="34" charset="-122"/>
              </a:rPr>
              <a:t>(</a:t>
            </a:r>
            <a:r>
              <a:rPr lang="en-US" sz="1200" smtClean="0">
                <a:latin typeface="微软雅黑" pitchFamily="34" charset="-122"/>
                <a:ea typeface="微软雅黑" pitchFamily="34" charset="-122"/>
              </a:rPr>
              <a:t>Orderer Org)(OrdererOrg)</a:t>
            </a:r>
            <a:r>
              <a:rPr lang="zh-CN" altLang="en-US" sz="1200" smtClean="0">
                <a:latin typeface="微软雅黑" pitchFamily="34" charset="-122"/>
                <a:ea typeface="微软雅黑" pitchFamily="34" charset="-122"/>
              </a:rPr>
              <a:t>和两个节点机构</a:t>
            </a:r>
            <a:r>
              <a:rPr lang="en-US" altLang="zh-CN" sz="1200" smtClean="0">
                <a:latin typeface="微软雅黑" pitchFamily="34" charset="-122"/>
                <a:ea typeface="微软雅黑" pitchFamily="34" charset="-122"/>
              </a:rPr>
              <a:t>(</a:t>
            </a:r>
            <a:r>
              <a:rPr lang="en-US" sz="1200" smtClean="0">
                <a:latin typeface="微软雅黑" pitchFamily="34" charset="-122"/>
                <a:ea typeface="微软雅黑" pitchFamily="34" charset="-122"/>
              </a:rPr>
              <a:t>Peer Orgs)(Org1 &amp; Org2)，</a:t>
            </a:r>
            <a:r>
              <a:rPr lang="zh-CN" altLang="en-US" sz="1200" smtClean="0">
                <a:latin typeface="微软雅黑" pitchFamily="34" charset="-122"/>
                <a:ea typeface="微软雅黑" pitchFamily="34" charset="-122"/>
              </a:rPr>
              <a:t>每个管理和维护两个节点</a:t>
            </a:r>
            <a:r>
              <a:rPr lang="en-US" altLang="zh-CN" sz="1200" smtClean="0">
                <a:latin typeface="微软雅黑" pitchFamily="34" charset="-122"/>
                <a:ea typeface="微软雅黑" pitchFamily="34" charset="-122"/>
              </a:rPr>
              <a:t>(</a:t>
            </a:r>
            <a:r>
              <a:rPr lang="en-US" sz="1200" smtClean="0">
                <a:latin typeface="微软雅黑" pitchFamily="34" charset="-122"/>
                <a:ea typeface="微软雅黑" pitchFamily="34" charset="-122"/>
              </a:rPr>
              <a:t>Peer)</a:t>
            </a:r>
            <a:endParaRPr lang="en-US" altLang="zh-CN" sz="1200" smtClean="0">
              <a:latin typeface="微软雅黑" pitchFamily="34" charset="-122"/>
              <a:ea typeface="微软雅黑" pitchFamily="34" charset="-122"/>
            </a:endParaRPr>
          </a:p>
          <a:p>
            <a:pPr>
              <a:buFont typeface="Wingdings" pitchFamily="2" charset="2"/>
              <a:buChar char="p"/>
            </a:pPr>
            <a:r>
              <a:rPr lang="zh-CN" altLang="en-US" smtClean="0">
                <a:latin typeface="微软雅黑" pitchFamily="34" charset="-122"/>
                <a:ea typeface="微软雅黑" pitchFamily="34" charset="-122"/>
              </a:rPr>
              <a:t>锚节点</a:t>
            </a:r>
            <a:r>
              <a:rPr lang="en-US" altLang="zh-CN" smtClean="0">
                <a:latin typeface="微软雅黑" pitchFamily="34" charset="-122"/>
                <a:ea typeface="微软雅黑" pitchFamily="34" charset="-122"/>
              </a:rPr>
              <a:t>:</a:t>
            </a:r>
          </a:p>
          <a:p>
            <a:pPr>
              <a:buFont typeface="Wingdings" pitchFamily="2" charset="2"/>
              <a:buChar char="p"/>
            </a:pPr>
            <a:r>
              <a:rPr lang="en-US" smtClean="0">
                <a:latin typeface="微软雅黑" pitchFamily="34" charset="-122"/>
                <a:ea typeface="微软雅黑" pitchFamily="34" charset="-122"/>
              </a:rPr>
              <a:t>MSP</a:t>
            </a:r>
            <a:r>
              <a:rPr lang="zh-CN" altLang="en-US" smtClean="0">
                <a:latin typeface="微软雅黑" pitchFamily="34" charset="-122"/>
                <a:ea typeface="微软雅黑" pitchFamily="34" charset="-122"/>
              </a:rPr>
              <a:t>目录位置</a:t>
            </a:r>
            <a:r>
              <a:rPr lang="en-US" altLang="zh-CN" smtClean="0">
                <a:latin typeface="微软雅黑" pitchFamily="34" charset="-122"/>
                <a:ea typeface="微软雅黑" pitchFamily="34" charset="-122"/>
              </a:rPr>
              <a:t>:</a:t>
            </a:r>
            <a:r>
              <a:rPr lang="zh-CN" altLang="en-US" sz="1200" smtClean="0">
                <a:latin typeface="微软雅黑" pitchFamily="34" charset="-122"/>
                <a:ea typeface="微软雅黑" pitchFamily="34" charset="-122"/>
              </a:rPr>
              <a:t>可以让我们将在排序节点创世区块</a:t>
            </a:r>
            <a:r>
              <a:rPr lang="en-US" altLang="zh-CN" sz="1200" smtClean="0">
                <a:latin typeface="微软雅黑" pitchFamily="34" charset="-122"/>
                <a:ea typeface="微软雅黑" pitchFamily="34" charset="-122"/>
              </a:rPr>
              <a:t>(</a:t>
            </a:r>
            <a:r>
              <a:rPr lang="en-US" sz="1200" smtClean="0">
                <a:latin typeface="微软雅黑" pitchFamily="34" charset="-122"/>
                <a:ea typeface="微软雅黑" pitchFamily="34" charset="-122"/>
              </a:rPr>
              <a:t>the orderer genesis block)</a:t>
            </a:r>
            <a:r>
              <a:rPr lang="zh-CN" altLang="en-US" sz="1200" smtClean="0">
                <a:latin typeface="微软雅黑" pitchFamily="34" charset="-122"/>
                <a:ea typeface="微软雅黑" pitchFamily="34" charset="-122"/>
              </a:rPr>
              <a:t>内的每个机构的根证书存储在其之中</a:t>
            </a:r>
            <a:endParaRPr lang="zh-CN" altLang="en-US" sz="1200">
              <a:latin typeface="微软雅黑" pitchFamily="34" charset="-122"/>
              <a:ea typeface="微软雅黑" pitchFamily="34" charset="-122"/>
            </a:endParaRPr>
          </a:p>
        </p:txBody>
      </p:sp>
      <p:sp>
        <p:nvSpPr>
          <p:cNvPr id="12" name="矩形 11"/>
          <p:cNvSpPr/>
          <p:nvPr/>
        </p:nvSpPr>
        <p:spPr>
          <a:xfrm>
            <a:off x="2786050" y="4143384"/>
            <a:ext cx="6000792"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b="1" smtClean="0">
                <a:latin typeface="微软雅黑" pitchFamily="34" charset="-122"/>
                <a:ea typeface="微软雅黑" pitchFamily="34" charset="-122"/>
              </a:rPr>
              <a:t>运行命令：</a:t>
            </a:r>
            <a:endParaRPr lang="en-US" sz="1200" b="1" smtClean="0">
              <a:latin typeface="微软雅黑" pitchFamily="34" charset="-122"/>
              <a:ea typeface="微软雅黑" pitchFamily="34" charset="-122"/>
            </a:endParaRPr>
          </a:p>
          <a:p>
            <a:r>
              <a:rPr lang="en-US" sz="1200" smtClean="0"/>
              <a:t>export FABRIC_CFG_PATH=$PWD</a:t>
            </a:r>
          </a:p>
          <a:p>
            <a:r>
              <a:rPr lang="en-US" sz="1200" smtClean="0"/>
              <a:t>../bin/configtxgen -profile TwoOrgsOrdererGenesis -outputBlock ./channel-artifacts/genesis.block</a:t>
            </a:r>
            <a:endParaRPr lang="zh-CN" altLang="en-US" sz="12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865"/>
            <a:ext cx="8229600" cy="952500"/>
          </a:xfrm>
        </p:spPr>
        <p:txBody>
          <a:bodyPr>
            <a:noAutofit/>
          </a:bodyPr>
          <a:lstStyle/>
          <a:p>
            <a:r>
              <a:rPr lang="zh-CN" altLang="en-US" sz="3200" b="1" smtClean="0"/>
              <a:t>第</a:t>
            </a:r>
            <a:r>
              <a:rPr lang="en-US" altLang="zh-CN" sz="3200" b="1" smtClean="0"/>
              <a:t>3</a:t>
            </a:r>
            <a:r>
              <a:rPr lang="zh-CN" altLang="en-US" sz="3200" b="1" smtClean="0"/>
              <a:t>步</a:t>
            </a:r>
            <a:r>
              <a:rPr lang="en-US" altLang="zh-CN" sz="3200" b="1" smtClean="0"/>
              <a:t>:</a:t>
            </a:r>
            <a:r>
              <a:rPr lang="zh-CN" altLang="en-US" sz="3200" b="1" smtClean="0"/>
              <a:t>创建频道配置交易</a:t>
            </a:r>
            <a:endParaRPr lang="zh-CN" altLang="en-US" sz="3200"/>
          </a:p>
        </p:txBody>
      </p:sp>
      <p:sp>
        <p:nvSpPr>
          <p:cNvPr id="8" name="圆角矩形 7"/>
          <p:cNvSpPr/>
          <p:nvPr/>
        </p:nvSpPr>
        <p:spPr>
          <a:xfrm>
            <a:off x="526132" y="1428740"/>
            <a:ext cx="807249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smtClean="0">
                <a:latin typeface="微软雅黑" pitchFamily="34" charset="-122"/>
                <a:ea typeface="微软雅黑" pitchFamily="34" charset="-122"/>
              </a:rPr>
              <a:t>创建频道配置交易</a:t>
            </a:r>
            <a:r>
              <a:rPr lang="en-US" altLang="zh-CN" b="1" smtClean="0">
                <a:latin typeface="微软雅黑" pitchFamily="34" charset="-122"/>
                <a:ea typeface="微软雅黑" pitchFamily="34" charset="-122"/>
              </a:rPr>
              <a:t>(</a:t>
            </a:r>
            <a:r>
              <a:rPr lang="en-US" b="1" smtClean="0">
                <a:latin typeface="微软雅黑" pitchFamily="34" charset="-122"/>
                <a:ea typeface="微软雅黑" pitchFamily="34" charset="-122"/>
              </a:rPr>
              <a:t>Channel Configuration Transaction)</a:t>
            </a:r>
            <a:r>
              <a:rPr lang="zh-CN" altLang="en-US" b="1" smtClean="0">
                <a:latin typeface="微软雅黑" pitchFamily="34" charset="-122"/>
                <a:ea typeface="微软雅黑" pitchFamily="34" charset="-122"/>
              </a:rPr>
              <a:t>构件。首先替换 </a:t>
            </a:r>
            <a:r>
              <a:rPr lang="en-US" altLang="zh-CN" b="1" smtClean="0">
                <a:latin typeface="微软雅黑" pitchFamily="34" charset="-122"/>
                <a:ea typeface="微软雅黑" pitchFamily="34" charset="-122"/>
              </a:rPr>
              <a:t>$</a:t>
            </a:r>
            <a:r>
              <a:rPr lang="en-US" b="1" smtClean="0">
                <a:latin typeface="微软雅黑" pitchFamily="34" charset="-122"/>
                <a:ea typeface="微软雅黑" pitchFamily="34" charset="-122"/>
              </a:rPr>
              <a:t>CHANNEL_NAME </a:t>
            </a:r>
            <a:r>
              <a:rPr lang="zh-CN" altLang="en-US" b="1" smtClean="0">
                <a:latin typeface="微软雅黑" pitchFamily="34" charset="-122"/>
                <a:ea typeface="微软雅黑" pitchFamily="34" charset="-122"/>
              </a:rPr>
              <a:t>或将 </a:t>
            </a:r>
            <a:r>
              <a:rPr lang="en-US" b="1" smtClean="0">
                <a:latin typeface="微软雅黑" pitchFamily="34" charset="-122"/>
                <a:ea typeface="微软雅黑" pitchFamily="34" charset="-122"/>
              </a:rPr>
              <a:t>CHANNEL_NAME </a:t>
            </a:r>
            <a:r>
              <a:rPr lang="zh-CN" altLang="en-US" b="1" smtClean="0">
                <a:latin typeface="微软雅黑" pitchFamily="34" charset="-122"/>
                <a:ea typeface="微软雅黑" pitchFamily="34" charset="-122"/>
              </a:rPr>
              <a:t>设置为在整个上下文环境中可使用的环境变量</a:t>
            </a:r>
            <a:endParaRPr lang="zh-CN" altLang="en-US" b="1">
              <a:latin typeface="微软雅黑" pitchFamily="34" charset="-122"/>
              <a:ea typeface="微软雅黑" pitchFamily="34" charset="-122"/>
            </a:endParaRPr>
          </a:p>
        </p:txBody>
      </p:sp>
      <p:sp>
        <p:nvSpPr>
          <p:cNvPr id="9" name="矩形 8"/>
          <p:cNvSpPr/>
          <p:nvPr/>
        </p:nvSpPr>
        <p:spPr>
          <a:xfrm>
            <a:off x="526132" y="2500310"/>
            <a:ext cx="8072494"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b="1" smtClean="0">
                <a:latin typeface="微软雅黑" pitchFamily="34" charset="-122"/>
                <a:ea typeface="微软雅黑" pitchFamily="34" charset="-122"/>
              </a:rPr>
              <a:t>运行命令：</a:t>
            </a:r>
            <a:endParaRPr lang="en-US" sz="1200" b="1" smtClean="0">
              <a:latin typeface="微软雅黑" pitchFamily="34" charset="-122"/>
              <a:ea typeface="微软雅黑" pitchFamily="34" charset="-122"/>
            </a:endParaRPr>
          </a:p>
          <a:p>
            <a:r>
              <a:rPr lang="en-US" sz="1200" smtClean="0"/>
              <a:t>export CHANNEL_NAME=mychannel</a:t>
            </a:r>
          </a:p>
          <a:p>
            <a:r>
              <a:rPr lang="en-US" sz="1200" smtClean="0"/>
              <a:t>../bin/configtxgen -profile TwoOrgsChannel -outputCreateChannelTx ./channel-artifacts/channel.tx -channelID $CHANNEL_NAME</a:t>
            </a:r>
            <a:endParaRPr lang="zh-CN" altLang="en-US" sz="1200">
              <a:latin typeface="微软雅黑" pitchFamily="34" charset="-122"/>
              <a:ea typeface="微软雅黑" pitchFamily="34" charset="-122"/>
            </a:endParaRPr>
          </a:p>
        </p:txBody>
      </p:sp>
      <p:sp>
        <p:nvSpPr>
          <p:cNvPr id="10" name="矩形 9"/>
          <p:cNvSpPr/>
          <p:nvPr/>
        </p:nvSpPr>
        <p:spPr>
          <a:xfrm>
            <a:off x="526132" y="3429004"/>
            <a:ext cx="8072494"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b="1" smtClean="0">
                <a:latin typeface="微软雅黑" pitchFamily="34" charset="-122"/>
                <a:ea typeface="微软雅黑" pitchFamily="34" charset="-122"/>
              </a:rPr>
              <a:t>定义频道上的 </a:t>
            </a:r>
            <a:r>
              <a:rPr lang="en-US" altLang="en-US" sz="1200" b="1" smtClean="0">
                <a:latin typeface="微软雅黑" pitchFamily="34" charset="-122"/>
                <a:ea typeface="微软雅黑" pitchFamily="34" charset="-122"/>
              </a:rPr>
              <a:t>Org1 </a:t>
            </a:r>
            <a:r>
              <a:rPr lang="zh-CN" altLang="en-US" sz="1200" b="1" smtClean="0">
                <a:latin typeface="微软雅黑" pitchFamily="34" charset="-122"/>
                <a:ea typeface="微软雅黑" pitchFamily="34" charset="-122"/>
              </a:rPr>
              <a:t>的锚节点</a:t>
            </a:r>
            <a:r>
              <a:rPr lang="en-US" altLang="zh-CN" sz="1200" b="1" smtClean="0">
                <a:latin typeface="微软雅黑" pitchFamily="34" charset="-122"/>
                <a:ea typeface="微软雅黑" pitchFamily="34" charset="-122"/>
              </a:rPr>
              <a:t>(</a:t>
            </a:r>
            <a:r>
              <a:rPr lang="en-US" altLang="en-US" sz="1200" b="1" smtClean="0">
                <a:latin typeface="微软雅黑" pitchFamily="34" charset="-122"/>
                <a:ea typeface="微软雅黑" pitchFamily="34" charset="-122"/>
              </a:rPr>
              <a:t>Anchor Peer)</a:t>
            </a:r>
            <a:r>
              <a:rPr lang="zh-CN" altLang="en-US" sz="1200" b="1" smtClean="0">
                <a:latin typeface="微软雅黑" pitchFamily="34" charset="-122"/>
                <a:ea typeface="微软雅黑" pitchFamily="34" charset="-122"/>
              </a:rPr>
              <a:t>，运行命令：</a:t>
            </a:r>
            <a:endParaRPr lang="en-US" sz="1200" b="1" smtClean="0">
              <a:latin typeface="微软雅黑" pitchFamily="34" charset="-122"/>
              <a:ea typeface="微软雅黑" pitchFamily="34" charset="-122"/>
            </a:endParaRPr>
          </a:p>
          <a:p>
            <a:r>
              <a:rPr lang="en-US" sz="1200" smtClean="0"/>
              <a:t>../bin/configtxgen -profile TwoOrgsChannel -outputAnchorPeersUpdate ./channel-artifacts/Org1MSPanchors.tx -channelID $CHANNEL_NAME -asOrg Org1MSP</a:t>
            </a:r>
          </a:p>
        </p:txBody>
      </p:sp>
      <p:sp>
        <p:nvSpPr>
          <p:cNvPr id="12" name="矩形 11"/>
          <p:cNvSpPr/>
          <p:nvPr/>
        </p:nvSpPr>
        <p:spPr>
          <a:xfrm>
            <a:off x="526132" y="4357698"/>
            <a:ext cx="8072494"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b="1" smtClean="0">
                <a:latin typeface="微软雅黑" pitchFamily="34" charset="-122"/>
                <a:ea typeface="微软雅黑" pitchFamily="34" charset="-122"/>
              </a:rPr>
              <a:t>同一个频道上定义 </a:t>
            </a:r>
            <a:r>
              <a:rPr lang="en-US" altLang="zh-CN" sz="1200" b="1" smtClean="0">
                <a:latin typeface="微软雅黑" pitchFamily="34" charset="-122"/>
                <a:ea typeface="微软雅黑" pitchFamily="34" charset="-122"/>
              </a:rPr>
              <a:t>Org2 </a:t>
            </a:r>
            <a:r>
              <a:rPr lang="zh-CN" altLang="en-US" sz="1200" b="1" smtClean="0">
                <a:latin typeface="微软雅黑" pitchFamily="34" charset="-122"/>
                <a:ea typeface="微软雅黑" pitchFamily="34" charset="-122"/>
              </a:rPr>
              <a:t>的锚节点</a:t>
            </a:r>
            <a:r>
              <a:rPr lang="en-US" altLang="zh-CN" sz="1200" b="1" smtClean="0">
                <a:latin typeface="微软雅黑" pitchFamily="34" charset="-122"/>
                <a:ea typeface="微软雅黑" pitchFamily="34" charset="-122"/>
              </a:rPr>
              <a:t>(Anchor Peer)</a:t>
            </a:r>
            <a:r>
              <a:rPr lang="zh-CN" altLang="en-US" sz="1200" b="1" smtClean="0">
                <a:latin typeface="微软雅黑" pitchFamily="34" charset="-122"/>
                <a:ea typeface="微软雅黑" pitchFamily="34" charset="-122"/>
              </a:rPr>
              <a:t>，运行命令：</a:t>
            </a:r>
            <a:endParaRPr lang="en-US" sz="1200" b="1" smtClean="0">
              <a:latin typeface="微软雅黑" pitchFamily="34" charset="-122"/>
              <a:ea typeface="微软雅黑" pitchFamily="34" charset="-122"/>
            </a:endParaRPr>
          </a:p>
          <a:p>
            <a:r>
              <a:rPr lang="en-US" sz="1200" smtClean="0"/>
              <a:t>../bin/configtxgen -profile TwoOrgsChannel -outputAnchorPeersUpdate ./channel-artifacts/Org2MSPanchors.tx -channelID $CHANNEL_NAME -asOrg Org2MSP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865"/>
            <a:ext cx="7658128" cy="952500"/>
          </a:xfrm>
        </p:spPr>
        <p:txBody>
          <a:bodyPr/>
          <a:lstStyle/>
          <a:p>
            <a:r>
              <a:rPr lang="zh-CN" altLang="en-US" b="1" smtClean="0"/>
              <a:t>第</a:t>
            </a:r>
            <a:r>
              <a:rPr lang="en-US" altLang="zh-CN" b="1" smtClean="0"/>
              <a:t>4</a:t>
            </a:r>
            <a:r>
              <a:rPr lang="zh-CN" altLang="en-US" b="1" smtClean="0"/>
              <a:t>步：启动网络</a:t>
            </a:r>
            <a:endParaRPr lang="zh-CN" altLang="en-US"/>
          </a:p>
        </p:txBody>
      </p:sp>
      <p:sp>
        <p:nvSpPr>
          <p:cNvPr id="3" name="内容占位符 2"/>
          <p:cNvSpPr>
            <a:spLocks noGrp="1"/>
          </p:cNvSpPr>
          <p:nvPr>
            <p:ph sz="quarter" idx="1"/>
          </p:nvPr>
        </p:nvSpPr>
        <p:spPr>
          <a:xfrm>
            <a:off x="500034" y="1214426"/>
            <a:ext cx="8072494" cy="571504"/>
          </a:xfrm>
          <a:ln>
            <a:solidFill>
              <a:schemeClr val="accent1"/>
            </a:solidFill>
          </a:ln>
        </p:spPr>
        <p:txBody>
          <a:bodyPr>
            <a:noAutofit/>
          </a:bodyPr>
          <a:lstStyle/>
          <a:p>
            <a:r>
              <a:rPr lang="zh-CN" altLang="en-US" sz="1600" smtClean="0">
                <a:latin typeface="微软雅黑" pitchFamily="34" charset="-122"/>
                <a:ea typeface="微软雅黑" pitchFamily="34" charset="-122"/>
              </a:rPr>
              <a:t>提供了一个</a:t>
            </a:r>
            <a:r>
              <a:rPr lang="en-US" altLang="zh-CN" sz="1600" smtClean="0">
                <a:latin typeface="微软雅黑" pitchFamily="34" charset="-122"/>
                <a:ea typeface="微软雅黑" pitchFamily="34" charset="-122"/>
              </a:rPr>
              <a:t>docker-compose</a:t>
            </a:r>
            <a:r>
              <a:rPr lang="zh-CN" altLang="en-US" sz="1600" smtClean="0">
                <a:latin typeface="微软雅黑" pitchFamily="34" charset="-122"/>
                <a:ea typeface="微软雅黑" pitchFamily="34" charset="-122"/>
              </a:rPr>
              <a:t>脚本文件：</a:t>
            </a:r>
            <a:r>
              <a:rPr lang="en-US" altLang="zh-CN" sz="1600" smtClean="0">
                <a:latin typeface="微软雅黑" pitchFamily="34" charset="-122"/>
                <a:ea typeface="微软雅黑" pitchFamily="34" charset="-122"/>
              </a:rPr>
              <a:t>docker-compose-cli.yaml. </a:t>
            </a:r>
            <a:r>
              <a:rPr lang="zh-CN" altLang="en-US" sz="1600" smtClean="0">
                <a:latin typeface="微软雅黑" pitchFamily="34" charset="-122"/>
                <a:ea typeface="微软雅黑" pitchFamily="34" charset="-122"/>
              </a:rPr>
              <a:t>该文件引用前期下载的</a:t>
            </a:r>
            <a:r>
              <a:rPr lang="en-US" altLang="zh-CN" sz="1600" smtClean="0">
                <a:latin typeface="微软雅黑" pitchFamily="34" charset="-122"/>
                <a:ea typeface="微软雅黑" pitchFamily="34" charset="-122"/>
              </a:rPr>
              <a:t>docker</a:t>
            </a:r>
            <a:r>
              <a:rPr lang="zh-CN" altLang="en-US" sz="1600" smtClean="0">
                <a:latin typeface="微软雅黑" pitchFamily="34" charset="-122"/>
                <a:ea typeface="微软雅黑" pitchFamily="34" charset="-122"/>
              </a:rPr>
              <a:t>镜像；并采用我们开始产生的创世块</a:t>
            </a:r>
            <a:r>
              <a:rPr lang="en-US" altLang="zh-CN" sz="1600" smtClean="0">
                <a:latin typeface="微软雅黑" pitchFamily="34" charset="-122"/>
                <a:ea typeface="微软雅黑" pitchFamily="34" charset="-122"/>
              </a:rPr>
              <a:t>genesis.block</a:t>
            </a:r>
            <a:r>
              <a:rPr lang="zh-CN" altLang="en-US" sz="1600" smtClean="0">
                <a:latin typeface="微软雅黑" pitchFamily="34" charset="-122"/>
                <a:ea typeface="微软雅黑" pitchFamily="34" charset="-122"/>
              </a:rPr>
              <a:t>启动排序节点。</a:t>
            </a:r>
            <a:endParaRPr lang="en-US" sz="1600" smtClean="0">
              <a:latin typeface="微软雅黑" pitchFamily="34" charset="-122"/>
              <a:ea typeface="微软雅黑" pitchFamily="34" charset="-122"/>
            </a:endParaRPr>
          </a:p>
        </p:txBody>
      </p:sp>
      <p:sp>
        <p:nvSpPr>
          <p:cNvPr id="9" name="内容占位符 2"/>
          <p:cNvSpPr txBox="1">
            <a:spLocks/>
          </p:cNvSpPr>
          <p:nvPr/>
        </p:nvSpPr>
        <p:spPr>
          <a:xfrm>
            <a:off x="500034" y="2786062"/>
            <a:ext cx="8072494" cy="285752"/>
          </a:xfrm>
          <a:prstGeom prst="rect">
            <a:avLst/>
          </a:prstGeom>
          <a:ln>
            <a:solidFill>
              <a:schemeClr val="accent1"/>
            </a:solidFill>
          </a:ln>
        </p:spPr>
        <p:txBody>
          <a:bodyPr vert="horz">
            <a:noAutofit/>
          </a:bodyPr>
          <a:lstStyle/>
          <a:p>
            <a:pPr marL="274320" lvl="0" indent="-274320">
              <a:spcBef>
                <a:spcPts val="580"/>
              </a:spcBef>
              <a:buClr>
                <a:schemeClr val="accent1"/>
              </a:buClr>
              <a:buSzPct val="85000"/>
              <a:buFont typeface="Wingdings 2"/>
              <a:buChar char=""/>
            </a:pP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rPr>
              <a:t>如果想查看实时日志，就不要提供 </a:t>
            </a:r>
            <a:r>
              <a:rPr lang="en-US" altLang="zh-CN" sz="1400" smtClean="0">
                <a:latin typeface="微软雅黑" pitchFamily="34" charset="-122"/>
                <a:ea typeface="微软雅黑" pitchFamily="34" charset="-122"/>
              </a:rPr>
              <a:t>-d </a:t>
            </a:r>
            <a:r>
              <a:rPr lang="zh-CN" altLang="en-US" sz="1400" smtClean="0">
                <a:latin typeface="微软雅黑" pitchFamily="34" charset="-122"/>
                <a:ea typeface="微软雅黑" pitchFamily="34" charset="-122"/>
              </a:rPr>
              <a:t>标志，允许日志流，需要打开第二个终端执行</a:t>
            </a:r>
            <a:r>
              <a:rPr lang="en-US" altLang="zh-CN" sz="1400" smtClean="0">
                <a:latin typeface="微软雅黑" pitchFamily="34" charset="-122"/>
                <a:ea typeface="微软雅黑" pitchFamily="34" charset="-122"/>
              </a:rPr>
              <a:t>CLI</a:t>
            </a:r>
            <a:r>
              <a:rPr lang="zh-CN" altLang="en-US" sz="1400" smtClean="0">
                <a:latin typeface="微软雅黑" pitchFamily="34" charset="-122"/>
                <a:ea typeface="微软雅黑" pitchFamily="34" charset="-122"/>
              </a:rPr>
              <a:t>命令查看。</a:t>
            </a:r>
            <a:endParaRPr kumimoji="0" 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endParaRPr>
          </a:p>
        </p:txBody>
      </p:sp>
      <p:sp>
        <p:nvSpPr>
          <p:cNvPr id="10" name="矩形 9"/>
          <p:cNvSpPr/>
          <p:nvPr/>
        </p:nvSpPr>
        <p:spPr>
          <a:xfrm>
            <a:off x="500034" y="1857368"/>
            <a:ext cx="8072494"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b="1" smtClean="0">
                <a:latin typeface="微软雅黑" pitchFamily="34" charset="-122"/>
                <a:ea typeface="微软雅黑" pitchFamily="34" charset="-122"/>
              </a:rPr>
              <a:t>对</a:t>
            </a:r>
            <a:r>
              <a:rPr lang="en-US" altLang="zh-CN" sz="1200" b="1" smtClean="0">
                <a:latin typeface="微软雅黑" pitchFamily="34" charset="-122"/>
                <a:ea typeface="微软雅黑" pitchFamily="34" charset="-122"/>
              </a:rPr>
              <a:t>TIMEOUT</a:t>
            </a:r>
            <a:r>
              <a:rPr lang="zh-CN" altLang="en-US" sz="1200" b="1" smtClean="0">
                <a:latin typeface="微软雅黑" pitchFamily="34" charset="-122"/>
                <a:ea typeface="微软雅黑" pitchFamily="34" charset="-122"/>
              </a:rPr>
              <a:t>变量传入一个中等高度的值，否则</a:t>
            </a:r>
            <a:r>
              <a:rPr lang="en-US" altLang="zh-CN" sz="1200" b="1" smtClean="0">
                <a:latin typeface="微软雅黑" pitchFamily="34" charset="-122"/>
                <a:ea typeface="微软雅黑" pitchFamily="34" charset="-122"/>
              </a:rPr>
              <a:t>CLI</a:t>
            </a:r>
            <a:r>
              <a:rPr lang="zh-CN" altLang="en-US" sz="1200" b="1" smtClean="0">
                <a:latin typeface="微软雅黑" pitchFamily="34" charset="-122"/>
                <a:ea typeface="微软雅黑" pitchFamily="34" charset="-122"/>
              </a:rPr>
              <a:t>容器会在默认的</a:t>
            </a:r>
            <a:r>
              <a:rPr lang="en-US" altLang="zh-CN" sz="1200" b="1" smtClean="0">
                <a:latin typeface="微软雅黑" pitchFamily="34" charset="-122"/>
                <a:ea typeface="微软雅黑" pitchFamily="34" charset="-122"/>
              </a:rPr>
              <a:t>60</a:t>
            </a:r>
            <a:r>
              <a:rPr lang="zh-CN" altLang="en-US" sz="1200" b="1" smtClean="0">
                <a:latin typeface="微软雅黑" pitchFamily="34" charset="-122"/>
                <a:ea typeface="微软雅黑" pitchFamily="34" charset="-122"/>
              </a:rPr>
              <a:t>秒后退出，运行命令：</a:t>
            </a:r>
            <a:endParaRPr lang="en-US" altLang="zh-CN" sz="1200" b="1" smtClean="0">
              <a:latin typeface="微软雅黑" pitchFamily="34" charset="-122"/>
              <a:ea typeface="微软雅黑" pitchFamily="34" charset="-122"/>
            </a:endParaRPr>
          </a:p>
          <a:p>
            <a:r>
              <a:rPr lang="en-US" sz="1200" smtClean="0"/>
              <a:t>CHANNEL_NAME=$CHANNEL_NAME TIMEOUT=&lt;pick_a_value&gt; docker-compose -f docker-compose-cli.yaml up -d  </a:t>
            </a:r>
            <a:r>
              <a:rPr lang="zh-CN" altLang="en-US" sz="1200" smtClean="0"/>
              <a:t>或者</a:t>
            </a:r>
            <a:endParaRPr lang="en-US" sz="1200" b="1" smtClean="0">
              <a:latin typeface="微软雅黑" pitchFamily="34" charset="-122"/>
              <a:ea typeface="微软雅黑" pitchFamily="34" charset="-122"/>
            </a:endParaRPr>
          </a:p>
          <a:p>
            <a:pPr marL="274320" lvl="0" indent="-274320">
              <a:spcBef>
                <a:spcPts val="580"/>
              </a:spcBef>
              <a:buClr>
                <a:schemeClr val="accent1"/>
              </a:buClr>
              <a:buSzPct val="85000"/>
            </a:pPr>
            <a:r>
              <a:rPr lang="en-US" sz="1200" smtClean="0"/>
              <a:t>CHANNEL_NAME=$CHANNEL_NAME docker-compose -f docker-compose-cli.yaml up -d</a:t>
            </a:r>
            <a:endParaRPr lang="en-US" sz="2600" smtClean="0">
              <a:solidFill>
                <a:schemeClr val="tx1"/>
              </a:solidFill>
            </a:endParaRPr>
          </a:p>
        </p:txBody>
      </p:sp>
      <p:sp>
        <p:nvSpPr>
          <p:cNvPr id="11" name="内容占位符 2"/>
          <p:cNvSpPr txBox="1">
            <a:spLocks/>
          </p:cNvSpPr>
          <p:nvPr/>
        </p:nvSpPr>
        <p:spPr>
          <a:xfrm>
            <a:off x="500034" y="3135326"/>
            <a:ext cx="8072494" cy="936620"/>
          </a:xfrm>
          <a:prstGeom prst="rect">
            <a:avLst/>
          </a:prstGeom>
          <a:ln>
            <a:solidFill>
              <a:schemeClr val="accent1"/>
            </a:solidFill>
          </a:ln>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为了使以下针对</a:t>
            </a:r>
            <a:r>
              <a:rPr kumimoji="0" 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peer0.org1.example.com</a:t>
            </a: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的</a:t>
            </a:r>
            <a:r>
              <a:rPr kumimoji="0" 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cli</a:t>
            </a: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命令工作，我们需要在命令前面加上以下四个环境变量。这些用于</a:t>
            </a:r>
            <a:r>
              <a:rPr kumimoji="0" 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peer0.org1.example.com</a:t>
            </a: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的变量被放入</a:t>
            </a:r>
            <a:r>
              <a:rPr kumimoji="0" 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cli</a:t>
            </a: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容器中，因此我们可以不传递它们就可以操作它们。 </a:t>
            </a:r>
            <a:r>
              <a:rPr kumimoji="0" lang="zh-CN" altLang="en-US" sz="14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然而</a:t>
            </a:r>
            <a:r>
              <a:rPr kumimoji="0" 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a:t>
            </a: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如果要向其他</a:t>
            </a:r>
            <a:r>
              <a:rPr kumimoji="0" lang="en-US" altLang="zh-CN"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peer</a:t>
            </a: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或</a:t>
            </a:r>
            <a:r>
              <a:rPr kumimoji="0" lang="en-US" altLang="zh-CN"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orderer</a:t>
            </a: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发送调用，则需要相应地提供这些值。检查</a:t>
            </a:r>
            <a:r>
              <a:rPr kumimoji="0" lang="en-US" altLang="zh-CN"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docker-compose-base.yaml</a:t>
            </a:r>
            <a:r>
              <a:rPr kumimoji="0" lang="zh-CN" altLang="en-US" sz="14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的特定路径：</a:t>
            </a:r>
            <a:endParaRPr kumimoji="0" lang="zh-CN" altLang="en-US" sz="1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endParaRPr>
          </a:p>
        </p:txBody>
      </p:sp>
      <p:sp>
        <p:nvSpPr>
          <p:cNvPr id="12" name="内容占位符 2"/>
          <p:cNvSpPr txBox="1">
            <a:spLocks/>
          </p:cNvSpPr>
          <p:nvPr/>
        </p:nvSpPr>
        <p:spPr>
          <a:xfrm>
            <a:off x="500034" y="4143384"/>
            <a:ext cx="8072494" cy="1428760"/>
          </a:xfrm>
          <a:prstGeom prst="rect">
            <a:avLst/>
          </a:prstGeom>
          <a:ln>
            <a:solidFill>
              <a:schemeClr val="accent1"/>
            </a:solidFill>
          </a:ln>
        </p:spPr>
        <p:txBody>
          <a:bodyPr vert="horz">
            <a:noAutofit/>
          </a:bodyPr>
          <a:lstStyle/>
          <a:p>
            <a:pPr marL="274320" lvl="0" indent="-274320">
              <a:spcBef>
                <a:spcPts val="580"/>
              </a:spcBef>
              <a:buClr>
                <a:schemeClr val="accent1"/>
              </a:buClr>
              <a:buSzPct val="85000"/>
            </a:pPr>
            <a:r>
              <a:rPr lang="en-US" altLang="zh-CN" sz="1200" smtClean="0">
                <a:latin typeface="Arial Unicode MS" pitchFamily="34" charset="-122"/>
                <a:ea typeface="Arial Unicode MS" pitchFamily="34" charset="-122"/>
                <a:cs typeface="Arial Unicode MS" pitchFamily="34" charset="-122"/>
              </a:rPr>
              <a:t>CORE_PEER_MSPCONFIGPATH=/opt/gopath/src/github.com/hyperledger/fabric/peer/crypto/peerOrganizations/org1.example.com/users/Admin@org1.example.com/msp</a:t>
            </a:r>
          </a:p>
          <a:p>
            <a:pPr marL="274320" lvl="0" indent="-274320">
              <a:spcBef>
                <a:spcPts val="580"/>
              </a:spcBef>
              <a:buClr>
                <a:schemeClr val="accent1"/>
              </a:buClr>
              <a:buSzPct val="85000"/>
            </a:pPr>
            <a:r>
              <a:rPr lang="en-US" altLang="zh-CN" sz="1200" smtClean="0">
                <a:latin typeface="Arial Unicode MS" pitchFamily="34" charset="-122"/>
                <a:ea typeface="Arial Unicode MS" pitchFamily="34" charset="-122"/>
                <a:cs typeface="Arial Unicode MS" pitchFamily="34" charset="-122"/>
              </a:rPr>
              <a:t>CORE_PEER_ADDRESS=peer0.org1.example.com:7051</a:t>
            </a:r>
          </a:p>
          <a:p>
            <a:pPr marL="274320" lvl="0" indent="-274320">
              <a:spcBef>
                <a:spcPts val="580"/>
              </a:spcBef>
              <a:buClr>
                <a:schemeClr val="accent1"/>
              </a:buClr>
              <a:buSzPct val="85000"/>
            </a:pPr>
            <a:r>
              <a:rPr lang="en-US" altLang="zh-CN" sz="1200" smtClean="0">
                <a:latin typeface="Arial Unicode MS" pitchFamily="34" charset="-122"/>
                <a:ea typeface="Arial Unicode MS" pitchFamily="34" charset="-122"/>
                <a:cs typeface="Arial Unicode MS" pitchFamily="34" charset="-122"/>
              </a:rPr>
              <a:t>CORE_PEER_LOCALMSPID="Org1MSP"</a:t>
            </a:r>
          </a:p>
          <a:p>
            <a:pPr marL="274320" lvl="0" indent="-274320">
              <a:spcBef>
                <a:spcPts val="580"/>
              </a:spcBef>
              <a:buClr>
                <a:schemeClr val="accent1"/>
              </a:buClr>
              <a:buSzPct val="85000"/>
            </a:pPr>
            <a:r>
              <a:rPr lang="en-US" altLang="zh-CN" sz="1200" smtClean="0">
                <a:latin typeface="Arial Unicode MS" pitchFamily="34" charset="-122"/>
                <a:ea typeface="Arial Unicode MS" pitchFamily="34" charset="-122"/>
                <a:cs typeface="Arial Unicode MS" pitchFamily="34" charset="-122"/>
              </a:rPr>
              <a:t>CORE_PEER_TLS_ROOTCERT_FILE=/opt/gopath/src/github.com/hyperledger/fabric/peer/crypto/peerOrganizations/org1.example.com/peers/peer0.org1.example.com/tls/ca.crt</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zh-CN" altLang="en-US" sz="1200" b="0"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5893</TotalTime>
  <Words>2063</Words>
  <Application>Microsoft Office PowerPoint</Application>
  <PresentationFormat>全屏显示(16:10)</PresentationFormat>
  <Paragraphs>243</Paragraphs>
  <Slides>14</Slides>
  <Notes>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平衡</vt:lpstr>
      <vt:lpstr>构建第一个Hyperledger Fabric网络</vt:lpstr>
      <vt:lpstr>组网及准备</vt:lpstr>
      <vt:lpstr>先运行一下示例</vt:lpstr>
      <vt:lpstr>第1步:生成加密证书</vt:lpstr>
      <vt:lpstr>加密证书生成机制</vt:lpstr>
      <vt:lpstr>第2步:生成配置交易</vt:lpstr>
      <vt:lpstr>生成配置的工作机制</vt:lpstr>
      <vt:lpstr>第3步:创建频道配置交易</vt:lpstr>
      <vt:lpstr>第4步：启动网络</vt:lpstr>
      <vt:lpstr>第5步：创建&amp;添加频道</vt:lpstr>
      <vt:lpstr>其他锚节点加入频道</vt:lpstr>
      <vt:lpstr>更新锚节点</vt:lpstr>
      <vt:lpstr>5. 安装&amp;初始化连码</vt:lpstr>
      <vt:lpstr>6.更多链码操作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First Hyperledger Fabric Network</dc:title>
  <dc:creator>jate</dc:creator>
  <cp:lastModifiedBy>jate</cp:lastModifiedBy>
  <cp:revision>170</cp:revision>
  <dcterms:created xsi:type="dcterms:W3CDTF">2018-01-25T07:10:08Z</dcterms:created>
  <dcterms:modified xsi:type="dcterms:W3CDTF">2018-02-24T05:46:20Z</dcterms:modified>
</cp:coreProperties>
</file>