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13" r:id="rId4"/>
    <p:sldId id="315" r:id="rId5"/>
    <p:sldId id="302" r:id="rId6"/>
    <p:sldId id="317" r:id="rId7"/>
    <p:sldId id="289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段宁毛笔行书" panose="03000509000000000000" pitchFamily="65" charset="-122"/>
      <p:regular r:id="rId14"/>
    </p:embeddedFont>
    <p:embeddedFont>
      <p:font typeface="方正黑体简体" panose="03000509000000000000" pitchFamily="65" charset="-122"/>
      <p:regular r:id="rId15"/>
    </p:embeddedFont>
    <p:embeddedFont>
      <p:font typeface="汉仪劲楷简" panose="00020600040101010101" pitchFamily="18" charset="-122"/>
      <p:regular r:id="rId16"/>
    </p:embeddedFont>
    <p:embeddedFont>
      <p:font typeface="经典行书简" panose="02010609010101010101" pitchFamily="49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F6DF"/>
    <a:srgbClr val="384656"/>
    <a:srgbClr val="39BDED"/>
    <a:srgbClr val="32AAE6"/>
    <a:srgbClr val="37D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94660"/>
  </p:normalViewPr>
  <p:slideViewPr>
    <p:cSldViewPr>
      <p:cViewPr varScale="1">
        <p:scale>
          <a:sx n="81" d="100"/>
          <a:sy n="81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E1587-51BB-4154-8F96-DB3D3A1369D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96F7-F700-4236-B7AD-BC65ED1DA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2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84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980728"/>
            <a:ext cx="12192000" cy="58772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1070" y="1556792"/>
            <a:ext cx="11669861" cy="200054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13000" dirty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  <a:latin typeface="段宁毛笔行书" panose="03000509000000000000" pitchFamily="65" charset="-122"/>
                <a:ea typeface="段宁毛笔行书" panose="03000509000000000000" pitchFamily="65" charset="-122"/>
              </a:rPr>
              <a:t>软件过程与管理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12754" y="4149080"/>
            <a:ext cx="237626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rgbClr val="1EF6DF"/>
                </a:solidFill>
                <a:latin typeface="汉仪劲楷简" panose="00020600040101010101" pitchFamily="18" charset="-122"/>
                <a:ea typeface="汉仪劲楷简" panose="00020600040101010101" pitchFamily="18" charset="-122"/>
                <a:cs typeface="+mn-ea"/>
                <a:sym typeface="+mn-lt"/>
              </a:rPr>
              <a:t>项目经理：周淼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52917" y="3429000"/>
            <a:ext cx="568617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3600" spc="300">
                <a:solidFill>
                  <a:prstClr val="white"/>
                </a:solidFill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第二组织</a:t>
            </a:r>
            <a:r>
              <a:rPr lang="en-US" altLang="zh-CN" sz="3600" spc="300">
                <a:solidFill>
                  <a:prstClr val="white"/>
                </a:solidFill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——</a:t>
            </a:r>
            <a:r>
              <a:rPr lang="zh-CN" altLang="en-US" sz="3600" spc="300" dirty="0">
                <a:solidFill>
                  <a:prstClr val="white"/>
                </a:solidFill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第一次汇报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2159" y="74762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</a:rPr>
              <a:t>目     录</a:t>
            </a:r>
          </a:p>
        </p:txBody>
      </p:sp>
      <p:sp>
        <p:nvSpPr>
          <p:cNvPr id="3" name="TextBox 20"/>
          <p:cNvSpPr txBox="1"/>
          <p:nvPr/>
        </p:nvSpPr>
        <p:spPr>
          <a:xfrm>
            <a:off x="1520915" y="3744408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EF6D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成员分工</a:t>
            </a:r>
          </a:p>
        </p:txBody>
      </p:sp>
      <p:sp>
        <p:nvSpPr>
          <p:cNvPr id="7" name="TextBox 20"/>
          <p:cNvSpPr txBox="1"/>
          <p:nvPr/>
        </p:nvSpPr>
        <p:spPr>
          <a:xfrm>
            <a:off x="4222736" y="37444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EF6D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技术方案</a:t>
            </a:r>
          </a:p>
        </p:txBody>
      </p:sp>
      <p:sp>
        <p:nvSpPr>
          <p:cNvPr id="11" name="TextBox 20"/>
          <p:cNvSpPr txBox="1"/>
          <p:nvPr/>
        </p:nvSpPr>
        <p:spPr>
          <a:xfrm>
            <a:off x="9407614" y="37444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EF6D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时间规划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44951" y="2272836"/>
            <a:ext cx="11624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>
                <a:solidFill>
                  <a:srgbClr val="37DFEA"/>
                </a:solidFill>
              </a:rPr>
              <a:t>01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66001" y="2272836"/>
            <a:ext cx="112402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>
                <a:solidFill>
                  <a:srgbClr val="37DFEA"/>
                </a:solidFill>
              </a:rPr>
              <a:t>02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50888" y="2272836"/>
            <a:ext cx="112402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>
                <a:solidFill>
                  <a:srgbClr val="37DFEA"/>
                </a:solidFill>
              </a:rPr>
              <a:t>04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82835" y="1986643"/>
            <a:ext cx="9173431" cy="2888343"/>
            <a:chOff x="1536067" y="2293257"/>
            <a:chExt cx="9173431" cy="288834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536067" y="2293257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536067" y="5181600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20">
            <a:extLst>
              <a:ext uri="{FF2B5EF4-FFF2-40B4-BE49-F238E27FC236}">
                <a16:creationId xmlns:a16="http://schemas.microsoft.com/office/drawing/2014/main" id="{39F37947-B08D-4137-B766-896C93222E6E}"/>
              </a:ext>
            </a:extLst>
          </p:cNvPr>
          <p:cNvSpPr txBox="1"/>
          <p:nvPr/>
        </p:nvSpPr>
        <p:spPr>
          <a:xfrm>
            <a:off x="6919048" y="37925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EF6D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项目进度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D9B408-A412-41FB-A7E7-78BBEB4C969F}"/>
              </a:ext>
            </a:extLst>
          </p:cNvPr>
          <p:cNvSpPr txBox="1"/>
          <p:nvPr/>
        </p:nvSpPr>
        <p:spPr>
          <a:xfrm>
            <a:off x="6962321" y="2321004"/>
            <a:ext cx="112402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>
                <a:solidFill>
                  <a:srgbClr val="37DFEA"/>
                </a:solidFill>
              </a:rPr>
              <a:t>03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9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0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8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9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1" grpId="0"/>
          <p:bldP spid="13" grpId="0"/>
          <p:bldP spid="15" grpId="0"/>
          <p:bldP spid="17" grpId="0"/>
          <p:bldP spid="12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1" grpId="0"/>
          <p:bldP spid="13" grpId="0"/>
          <p:bldP spid="15" grpId="0"/>
          <p:bldP spid="17" grpId="0"/>
          <p:bldP spid="12" grpId="0"/>
          <p:bldP spid="1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212594" y="273790"/>
            <a:ext cx="176683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人员分工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1199456" y="1771948"/>
            <a:ext cx="3276364" cy="45719"/>
          </a:xfrm>
          <a:prstGeom prst="rect">
            <a:avLst/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71533"/>
              </p:ext>
            </p:extLst>
          </p:nvPr>
        </p:nvGraphicFramePr>
        <p:xfrm>
          <a:off x="1199456" y="2038784"/>
          <a:ext cx="9585968" cy="415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2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78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组长，技术总监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刘方东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项目经理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周淼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前端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金晨，尚楠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后端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王东凯，张歆，徐琳锴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付瑞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27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整合，测试，文档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付小虎，沈龙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212596" y="273790"/>
            <a:ext cx="176683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技术方案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2041098" y="1709570"/>
            <a:ext cx="3276364" cy="45719"/>
          </a:xfrm>
          <a:prstGeom prst="rect">
            <a:avLst/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40712"/>
              </p:ext>
            </p:extLst>
          </p:nvPr>
        </p:nvGraphicFramePr>
        <p:xfrm>
          <a:off x="2041098" y="2038784"/>
          <a:ext cx="8109804" cy="404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4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实践方向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解决方案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64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前端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Vue.js + </a:t>
                      </a:r>
                      <a:r>
                        <a:rPr lang="en-US" altLang="zh-CN" dirty="0" err="1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ElementUI</a:t>
                      </a:r>
                      <a:endParaRPr lang="zh-CN" altLang="en-US" dirty="0">
                        <a:latin typeface="冬青黑体简体中文 W3" panose="020B0300000000000000" pitchFamily="34" charset="-122"/>
                        <a:ea typeface="冬青黑体简体中文 W3" panose="020B03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96501"/>
                  </a:ext>
                </a:extLst>
              </a:tr>
              <a:tr h="5776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后端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Spring Boot</a:t>
                      </a:r>
                      <a:endParaRPr lang="zh-CN" altLang="en-US" dirty="0">
                        <a:latin typeface="冬青黑体简体中文 W3" panose="020B0300000000000000" pitchFamily="34" charset="-122"/>
                        <a:ea typeface="冬青黑体简体中文 W3" panose="020B03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6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MySQL</a:t>
                      </a:r>
                      <a:endParaRPr lang="zh-CN" altLang="en-US" dirty="0">
                        <a:latin typeface="冬青黑体简体中文 W3" panose="020B0300000000000000" pitchFamily="34" charset="-122"/>
                        <a:ea typeface="冬青黑体简体中文 W3" panose="020B03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6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原型设计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墨刀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6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开发工具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err="1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Intellij</a:t>
                      </a:r>
                      <a:r>
                        <a:rPr lang="en-US" altLang="zh-CN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 IDEA</a:t>
                      </a:r>
                      <a:endParaRPr lang="zh-CN" altLang="en-US" dirty="0">
                        <a:latin typeface="冬青黑体简体中文 W3" panose="020B0300000000000000" pitchFamily="34" charset="-122"/>
                        <a:ea typeface="冬青黑体简体中文 W3" panose="020B03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82933"/>
                  </a:ext>
                </a:extLst>
              </a:tr>
              <a:tr h="5776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项目管理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冬青黑体简体中文 W3" panose="020B0300000000000000" pitchFamily="34" charset="-122"/>
                          <a:ea typeface="冬青黑体简体中文 W3" panose="020B0300000000000000" pitchFamily="34" charset="-122"/>
                        </a:rPr>
                        <a:t>Git</a:t>
                      </a:r>
                      <a:endParaRPr lang="zh-CN" altLang="en-US" dirty="0">
                        <a:latin typeface="冬青黑体简体中文 W3" panose="020B0300000000000000" pitchFamily="34" charset="-122"/>
                        <a:ea typeface="冬青黑体简体中文 W3" panose="020B03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674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214992" y="273790"/>
            <a:ext cx="17620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3. </a:t>
            </a:r>
            <a:r>
              <a:rPr lang="zh-CN" altLang="en-US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项目进度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" y="2657792"/>
            <a:ext cx="12192000" cy="152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5"/>
          <p:cNvSpPr/>
          <p:nvPr/>
        </p:nvSpPr>
        <p:spPr>
          <a:xfrm>
            <a:off x="8971422" y="2263648"/>
            <a:ext cx="941002" cy="941002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>
              <a:cs typeface="+mn-ea"/>
              <a:sym typeface="+mn-lt"/>
            </a:endParaRPr>
          </a:p>
        </p:txBody>
      </p:sp>
      <p:sp>
        <p:nvSpPr>
          <p:cNvPr id="12" name="Freeform 8"/>
          <p:cNvSpPr/>
          <p:nvPr/>
        </p:nvSpPr>
        <p:spPr>
          <a:xfrm>
            <a:off x="1361411" y="2263648"/>
            <a:ext cx="941001" cy="941002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>
              <a:cs typeface="+mn-ea"/>
              <a:sym typeface="+mn-lt"/>
            </a:endParaRPr>
          </a:p>
        </p:txBody>
      </p:sp>
      <p:sp>
        <p:nvSpPr>
          <p:cNvPr id="15" name="Rectangle 11"/>
          <p:cNvSpPr/>
          <p:nvPr/>
        </p:nvSpPr>
        <p:spPr>
          <a:xfrm>
            <a:off x="558163" y="3342814"/>
            <a:ext cx="2547492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C00000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  <a:sym typeface="+mn-lt"/>
              </a:rPr>
              <a:t>2.28 </a:t>
            </a:r>
            <a:r>
              <a:rPr lang="zh-CN" altLang="en-US" sz="2000" b="1" dirty="0">
                <a:solidFill>
                  <a:srgbClr val="C00000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  <a:sym typeface="+mn-lt"/>
              </a:rPr>
              <a:t>第一次小组会议</a:t>
            </a:r>
            <a:endParaRPr lang="en-US" sz="1400" dirty="0">
              <a:solidFill>
                <a:srgbClr val="C00000"/>
              </a:solidFill>
              <a:latin typeface="造字工房尚雅准宋体验版常规体" pitchFamily="50" charset="-122"/>
              <a:ea typeface="造字工房尚雅准宋体验版常规体" pitchFamily="50" charset="-122"/>
              <a:cs typeface="+mn-ea"/>
              <a:sym typeface="+mn-lt"/>
            </a:endParaRPr>
          </a:p>
        </p:txBody>
      </p:sp>
      <p:sp>
        <p:nvSpPr>
          <p:cNvPr id="17" name="Rectangle 13"/>
          <p:cNvSpPr/>
          <p:nvPr/>
        </p:nvSpPr>
        <p:spPr>
          <a:xfrm>
            <a:off x="7222909" y="1484784"/>
            <a:ext cx="184730" cy="2970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endParaRPr lang="en-US" sz="14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548447" y="3806468"/>
            <a:ext cx="36753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初步确定项目需求。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457200" indent="-457200">
              <a:spcAft>
                <a:spcPts val="80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明确小组分工。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457200" indent="-457200">
              <a:spcAft>
                <a:spcPts val="80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分析并确定技术方案。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457200" indent="-457200">
              <a:spcAft>
                <a:spcPts val="80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技术总监开展培训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(3.01)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</a:p>
        </p:txBody>
      </p:sp>
      <p:sp>
        <p:nvSpPr>
          <p:cNvPr id="24" name="TextBox 53"/>
          <p:cNvSpPr txBox="1"/>
          <p:nvPr/>
        </p:nvSpPr>
        <p:spPr>
          <a:xfrm>
            <a:off x="8807624" y="1729402"/>
            <a:ext cx="3384376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C00000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  <a:sym typeface="+mn-lt"/>
              </a:rPr>
              <a:t>3.05 </a:t>
            </a:r>
            <a:r>
              <a:rPr lang="zh-CN" altLang="en-US" sz="2000" b="1" dirty="0">
                <a:solidFill>
                  <a:srgbClr val="C00000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  <a:sym typeface="+mn-lt"/>
              </a:rPr>
              <a:t>第二次小组</a:t>
            </a:r>
            <a:endParaRPr lang="en-US" altLang="zh-CN" sz="2000" b="1" dirty="0">
              <a:solidFill>
                <a:srgbClr val="C00000"/>
              </a:solidFill>
              <a:latin typeface="造字工房尚雅准宋体验版常规体" pitchFamily="50" charset="-122"/>
              <a:ea typeface="造字工房尚雅准宋体验版常规体" pitchFamily="50" charset="-122"/>
              <a:cs typeface="+mn-ea"/>
              <a:sym typeface="+mn-lt"/>
            </a:endParaRPr>
          </a:p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C00000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  <a:sym typeface="+mn-lt"/>
              </a:rPr>
              <a:t>                 </a:t>
            </a:r>
            <a:r>
              <a:rPr lang="zh-CN" altLang="en-US" sz="2000" b="1" dirty="0">
                <a:solidFill>
                  <a:srgbClr val="C00000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  <a:sym typeface="+mn-lt"/>
              </a:rPr>
              <a:t>会议</a:t>
            </a:r>
            <a:endParaRPr lang="en-US" altLang="zh-CN" sz="2000" dirty="0">
              <a:solidFill>
                <a:srgbClr val="C00000"/>
              </a:solidFill>
              <a:latin typeface="造字工房尚雅准宋体验版常规体" pitchFamily="50" charset="-122"/>
              <a:ea typeface="造字工房尚雅准宋体验版常规体" pitchFamily="50" charset="-122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E69CD4-B079-407B-A9DC-3990D1BE2E29}"/>
              </a:ext>
            </a:extLst>
          </p:cNvPr>
          <p:cNvSpPr txBox="1"/>
          <p:nvPr/>
        </p:nvSpPr>
        <p:spPr>
          <a:xfrm>
            <a:off x="3486310" y="1660222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造字工房尚雅准宋体验版常规体" pitchFamily="50" charset="-122"/>
                <a:ea typeface="造字工房尚雅准宋体验版常规体" pitchFamily="50" charset="-122"/>
              </a:rPr>
              <a:t>2.29 </a:t>
            </a:r>
            <a:r>
              <a:rPr lang="zh-CN" altLang="en-US" sz="2000" dirty="0">
                <a:solidFill>
                  <a:srgbClr val="C00000"/>
                </a:solidFill>
                <a:latin typeface="造字工房尚雅准宋体验版常规体" pitchFamily="50" charset="-122"/>
                <a:ea typeface="造字工房尚雅准宋体验版常规体" pitchFamily="50" charset="-122"/>
              </a:rPr>
              <a:t>确定第二次会议</a:t>
            </a:r>
            <a:endParaRPr lang="en-US" altLang="zh-CN" sz="2000" dirty="0">
              <a:solidFill>
                <a:srgbClr val="C00000"/>
              </a:solidFill>
              <a:latin typeface="造字工房尚雅准宋体验版常规体" pitchFamily="50" charset="-122"/>
              <a:ea typeface="造字工房尚雅准宋体验版常规体" pitchFamily="50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造字工房尚雅准宋体验版常规体" pitchFamily="50" charset="-122"/>
                <a:ea typeface="造字工房尚雅准宋体验版常规体" pitchFamily="50" charset="-122"/>
              </a:rPr>
              <a:t>	     </a:t>
            </a:r>
            <a:r>
              <a:rPr lang="zh-CN" altLang="en-US" sz="2000" dirty="0">
                <a:solidFill>
                  <a:srgbClr val="C00000"/>
                </a:solidFill>
                <a:latin typeface="造字工房尚雅准宋体验版常规体" pitchFamily="50" charset="-122"/>
                <a:ea typeface="造字工房尚雅准宋体验版常规体" pitchFamily="50" charset="-122"/>
              </a:rPr>
              <a:t>前的任务</a:t>
            </a: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CC0C0357-D53D-4F5B-AA2C-1865DE1C2E90}"/>
              </a:ext>
            </a:extLst>
          </p:cNvPr>
          <p:cNvSpPr/>
          <p:nvPr/>
        </p:nvSpPr>
        <p:spPr>
          <a:xfrm>
            <a:off x="3663822" y="2262844"/>
            <a:ext cx="941001" cy="941002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>
              <a:cs typeface="+mn-ea"/>
              <a:sym typeface="+mn-lt"/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7C1DAA65-CE18-4947-9084-87267C8721C3}"/>
              </a:ext>
            </a:extLst>
          </p:cNvPr>
          <p:cNvSpPr/>
          <p:nvPr/>
        </p:nvSpPr>
        <p:spPr>
          <a:xfrm>
            <a:off x="6317622" y="2262844"/>
            <a:ext cx="941001" cy="941002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93209E-1AAD-4644-A464-8EB2D53DE851}"/>
              </a:ext>
            </a:extLst>
          </p:cNvPr>
          <p:cNvSpPr txBox="1"/>
          <p:nvPr/>
        </p:nvSpPr>
        <p:spPr>
          <a:xfrm>
            <a:off x="6150180" y="3292875"/>
            <a:ext cx="2394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造字工房尚雅准宋体验版常规体" pitchFamily="50" charset="-122"/>
                <a:ea typeface="造字工房尚雅准宋体验版常规体" pitchFamily="50" charset="-122"/>
              </a:rPr>
              <a:t>3.01 </a:t>
            </a:r>
            <a:r>
              <a:rPr lang="zh-CN" altLang="en-US" sz="2000" dirty="0">
                <a:solidFill>
                  <a:srgbClr val="C00000"/>
                </a:solidFill>
                <a:latin typeface="造字工房尚雅准宋体验版常规体" pitchFamily="50" charset="-122"/>
                <a:ea typeface="造字工房尚雅准宋体验版常规体" pitchFamily="50" charset="-122"/>
              </a:rPr>
              <a:t>后端培训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C35DF6-BEDD-4CCD-80D2-9861F7566908}"/>
              </a:ext>
            </a:extLst>
          </p:cNvPr>
          <p:cNvSpPr/>
          <p:nvPr/>
        </p:nvSpPr>
        <p:spPr>
          <a:xfrm>
            <a:off x="2952328" y="3589861"/>
            <a:ext cx="6096000" cy="29472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：个人仔细分析一下需求文档，把问题记录下来会上讨论。</a:t>
            </a: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：查询了解</a:t>
            </a:r>
            <a:r>
              <a:rPr lang="en-US" altLang="zh-CN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PSP/TSP</a:t>
            </a:r>
            <a:r>
              <a:rPr lang="zh-CN" altLang="en-US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：尽量咱们的数据库总工程师 把表在后天前设计完。</a:t>
            </a: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：后端组：根据需求写好接口文档。</a:t>
            </a: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：文档负责人熟悉规格说明书写法，画出用例图等图示。</a:t>
            </a: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：前端组开始原型设计。</a:t>
            </a:r>
          </a:p>
          <a:p>
            <a:pPr algn="just">
              <a:lnSpc>
                <a:spcPct val="150000"/>
              </a:lnSpc>
            </a:pPr>
            <a:r>
              <a:rPr lang="en-US" altLang="zh-CN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：技术总监搭建项目的后台架构。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A5E98A-578F-4A80-A850-8B4C00A30F19}"/>
              </a:ext>
            </a:extLst>
          </p:cNvPr>
          <p:cNvSpPr/>
          <p:nvPr/>
        </p:nvSpPr>
        <p:spPr>
          <a:xfrm>
            <a:off x="8807624" y="3492930"/>
            <a:ext cx="3193032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各小组汇报任务完成度</a:t>
            </a:r>
            <a:endParaRPr lang="en-US" altLang="zh-CN" kern="100" dirty="0"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讨论需求存疑并整合。</a:t>
            </a:r>
            <a:endParaRPr lang="en-US" altLang="zh-CN" kern="100" dirty="0"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讨论完善数据库设计。</a:t>
            </a:r>
            <a:endParaRPr lang="en-US" altLang="zh-CN" kern="100" dirty="0"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接口文档集成汇总。</a:t>
            </a:r>
            <a:endParaRPr lang="en-US" altLang="zh-CN" kern="100" dirty="0"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zh-CN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TSP/PSP</a:t>
            </a:r>
            <a:r>
              <a:rPr lang="zh-CN" altLang="en-US" kern="1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Times New Roman" panose="02020603050405020304" pitchFamily="18" charset="0"/>
              </a:rPr>
              <a:t>讨论。</a:t>
            </a:r>
            <a:endParaRPr lang="en-US" altLang="zh-CN" kern="100" dirty="0"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animBg="1"/>
      <p:bldP spid="9" grpId="0" animBg="1"/>
      <p:bldP spid="12" grpId="0" animBg="1"/>
      <p:bldP spid="15" grpId="0"/>
      <p:bldP spid="17" grpId="0"/>
      <p:bldP spid="21" grpId="0"/>
      <p:bldP spid="21" grpId="1"/>
      <p:bldP spid="24" grpId="0"/>
      <p:bldP spid="2" grpId="0"/>
      <p:bldP spid="16" grpId="0" animBg="1"/>
      <p:bldP spid="18" grpId="0" animBg="1"/>
      <p:bldP spid="19" grpId="0"/>
      <p:bldP spid="3" grpId="0"/>
      <p:bldP spid="3" grpId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212596" y="273790"/>
            <a:ext cx="176683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3. </a:t>
            </a:r>
            <a:r>
              <a:rPr lang="zh-CN" altLang="en-US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项目进度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1127448" y="2852936"/>
            <a:ext cx="3276364" cy="45719"/>
          </a:xfrm>
          <a:prstGeom prst="rect">
            <a:avLst/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0BD6FB-100A-4775-A2FE-DD303CFCC3C8}"/>
              </a:ext>
            </a:extLst>
          </p:cNvPr>
          <p:cNvSpPr txBox="1"/>
          <p:nvPr/>
        </p:nvSpPr>
        <p:spPr>
          <a:xfrm>
            <a:off x="983432" y="2403690"/>
            <a:ext cx="69847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目前已完成的工作：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需求分析。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成员分工和组会安排。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前端 </a:t>
            </a: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—— </a:t>
            </a: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初步原型设计。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数据库 </a:t>
            </a: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—— </a:t>
            </a: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初步数据库设计。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后端 </a:t>
            </a: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—— </a:t>
            </a: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接口设计汇总。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85442-9BDE-437E-81F8-B285FD5F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628800"/>
            <a:ext cx="5776154" cy="42176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B8929D-BDEE-48EE-88D5-7A0D7F341097}"/>
              </a:ext>
            </a:extLst>
          </p:cNvPr>
          <p:cNvSpPr txBox="1"/>
          <p:nvPr/>
        </p:nvSpPr>
        <p:spPr>
          <a:xfrm>
            <a:off x="7067299" y="5970766"/>
            <a:ext cx="336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造字工房尚雅准宋体验版常规体" pitchFamily="50" charset="-122"/>
                <a:ea typeface="造字工房尚雅准宋体验版常规体" pitchFamily="50" charset="-122"/>
              </a:rPr>
              <a:t>需求分析 </a:t>
            </a:r>
            <a:r>
              <a:rPr lang="en-US" altLang="zh-CN" sz="1600" dirty="0">
                <a:latin typeface="造字工房尚雅准宋体验版常规体" pitchFamily="50" charset="-122"/>
                <a:ea typeface="造字工房尚雅准宋体验版常规体" pitchFamily="50" charset="-122"/>
              </a:rPr>
              <a:t>—— </a:t>
            </a:r>
            <a:r>
              <a:rPr lang="zh-CN" altLang="en-US" sz="1600" dirty="0">
                <a:latin typeface="造字工房尚雅准宋体验版常规体" pitchFamily="50" charset="-122"/>
                <a:ea typeface="造字工房尚雅准宋体验版常规体" pitchFamily="50" charset="-122"/>
              </a:rPr>
              <a:t>业务整合，逻辑分析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968B47-ADE8-47C1-9577-9617CEA65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12" y="1628802"/>
            <a:ext cx="7061651" cy="42176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B8A596E-D819-4EF6-96AC-07663F635DCE}"/>
              </a:ext>
            </a:extLst>
          </p:cNvPr>
          <p:cNvSpPr txBox="1"/>
          <p:nvPr/>
        </p:nvSpPr>
        <p:spPr>
          <a:xfrm>
            <a:off x="7901067" y="5970766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造字工房尚雅准宋体验版常规体" pitchFamily="50" charset="-122"/>
                <a:ea typeface="造字工房尚雅准宋体验版常规体" pitchFamily="50" charset="-122"/>
              </a:rPr>
              <a:t>数据表设计</a:t>
            </a:r>
            <a:r>
              <a:rPr lang="en-US" altLang="zh-CN" sz="1600" dirty="0">
                <a:latin typeface="造字工房尚雅准宋体验版常规体" pitchFamily="50" charset="-122"/>
                <a:ea typeface="造字工房尚雅准宋体验版常规体" pitchFamily="50" charset="-122"/>
              </a:rPr>
              <a:t>(</a:t>
            </a:r>
            <a:r>
              <a:rPr lang="zh-CN" altLang="en-US" sz="1600" dirty="0">
                <a:latin typeface="造字工房尚雅准宋体验版常规体" pitchFamily="50" charset="-122"/>
                <a:ea typeface="造字工房尚雅准宋体验版常规体" pitchFamily="50" charset="-122"/>
              </a:rPr>
              <a:t>初版</a:t>
            </a:r>
            <a:r>
              <a:rPr lang="en-US" altLang="zh-CN" sz="1600" dirty="0">
                <a:latin typeface="造字工房尚雅准宋体验版常规体" pitchFamily="50" charset="-122"/>
                <a:ea typeface="造字工房尚雅准宋体验版常规体" pitchFamily="50" charset="-122"/>
              </a:rPr>
              <a:t>)</a:t>
            </a:r>
            <a:endParaRPr lang="zh-CN" altLang="en-US" sz="1600" dirty="0">
              <a:latin typeface="造字工房尚雅准宋体验版常规体" pitchFamily="50" charset="-122"/>
              <a:ea typeface="造字工房尚雅准宋体验版常规体" pitchFamily="50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AEEA9B-22D2-466F-AB9E-27B1C9CBD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22" y="1033324"/>
            <a:ext cx="4608512" cy="32952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0D8E71-21C5-46C9-A531-BC4682C86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444" y="2627904"/>
            <a:ext cx="4515929" cy="321858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B9EC386-52F8-430A-92DB-3AB227AD7166}"/>
              </a:ext>
            </a:extLst>
          </p:cNvPr>
          <p:cNvSpPr txBox="1"/>
          <p:nvPr/>
        </p:nvSpPr>
        <p:spPr>
          <a:xfrm>
            <a:off x="8177260" y="597160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造字工房尚雅准宋体验版常规体" pitchFamily="50" charset="-122"/>
              </a:rPr>
              <a:t>前端原型初步设计</a:t>
            </a:r>
          </a:p>
        </p:txBody>
      </p:sp>
    </p:spTree>
    <p:extLst>
      <p:ext uri="{BB962C8B-B14F-4D97-AF65-F5344CB8AC3E}">
        <p14:creationId xmlns:p14="http://schemas.microsoft.com/office/powerpoint/2010/main" val="19177925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5" grpId="0" animBg="1"/>
      <p:bldP spid="2" grpId="0"/>
      <p:bldP spid="5" grpId="0"/>
      <p:bldP spid="5" grpId="1"/>
      <p:bldP spid="7" grpId="0"/>
      <p:bldP spid="7" grpId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3A5A2E-EF26-43AA-AE2F-324C5A299564}"/>
              </a:ext>
            </a:extLst>
          </p:cNvPr>
          <p:cNvSpPr txBox="1"/>
          <p:nvPr/>
        </p:nvSpPr>
        <p:spPr>
          <a:xfrm>
            <a:off x="5212596" y="273790"/>
            <a:ext cx="176683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4. </a:t>
            </a:r>
            <a:r>
              <a:rPr lang="zh-CN" altLang="en-US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时间规划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940E5C0-C50A-465A-AA05-278289979F7A}"/>
              </a:ext>
            </a:extLst>
          </p:cNvPr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8391F03-1291-46DF-BB88-7B592644C68E}"/>
                </a:ext>
              </a:extLst>
            </p:cNvPr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093BE9A-A5F6-4C5B-A70B-10E932419807}"/>
                </a:ext>
              </a:extLst>
            </p:cNvPr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236D24F-A41A-46DE-BBFD-DFB50DBA7D55}"/>
                </a:ext>
              </a:extLst>
            </p:cNvPr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5059551-B351-48B0-BD06-7CB2D79EF7F4}"/>
                </a:ext>
              </a:extLst>
            </p:cNvPr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BF433A6-5111-4F6C-828C-75A699E3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00" y="710720"/>
            <a:ext cx="9205399" cy="5936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tura LT Medium">
      <a:majorFont>
        <a:latin typeface="Futura LT Medium"/>
        <a:ea typeface="微软雅黑"/>
        <a:cs typeface=""/>
      </a:majorFont>
      <a:minorFont>
        <a:latin typeface="Futura LT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309</Words>
  <Application>Microsoft Office PowerPoint</Application>
  <PresentationFormat>宽屏</PresentationFormat>
  <Paragraphs>76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造字工房尚雅准宋体验版常规体</vt:lpstr>
      <vt:lpstr>Arial</vt:lpstr>
      <vt:lpstr>Futura LT Medium</vt:lpstr>
      <vt:lpstr>冬青黑体简体中文 W3</vt:lpstr>
      <vt:lpstr>Calibri</vt:lpstr>
      <vt:lpstr>汉仪劲楷简</vt:lpstr>
      <vt:lpstr>方正黑体简体</vt:lpstr>
      <vt:lpstr>段宁毛笔行书</vt:lpstr>
      <vt:lpstr>经典行书简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商务计划</dc:title>
  <dc:creator>第一PPT</dc:creator>
  <cp:keywords>www.1ppt.com</cp:keywords>
  <dc:description>www.1ppt.com</dc:description>
  <cp:lastModifiedBy>miao zhou</cp:lastModifiedBy>
  <cp:revision>88</cp:revision>
  <dcterms:created xsi:type="dcterms:W3CDTF">2016-12-21T14:18:00Z</dcterms:created>
  <dcterms:modified xsi:type="dcterms:W3CDTF">2019-03-07T03:34:13Z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  <property fmtid="{D5CDD505-2E9C-101B-9397-08002B2CF9AE}" pid="3" name="KSORubyTemplateID">
    <vt:lpwstr>2</vt:lpwstr>
  </property>
</Properties>
</file>