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3" r:id="rId6"/>
    <p:sldId id="259" r:id="rId7"/>
    <p:sldId id="257" r:id="rId8"/>
    <p:sldId id="258" r:id="rId9"/>
    <p:sldId id="265" r:id="rId10"/>
    <p:sldId id="260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625" autoAdjust="0"/>
  </p:normalViewPr>
  <p:slideViewPr>
    <p:cSldViewPr snapToGrid="0">
      <p:cViewPr>
        <p:scale>
          <a:sx n="66" d="100"/>
          <a:sy n="66" d="100"/>
        </p:scale>
        <p:origin x="-56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62EE-1B69-4372-B13C-DC9B1DFD0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B2D8-4271-4C12-9D9E-E6F88B02B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3CD6-619E-4A36-9A9E-4DD053A91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B2F7-DEC5-4FF6-9C9D-9B08CE851F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9292" y="1670589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光伏系统测点理论分析</a:t>
            </a:r>
            <a:endParaRPr lang="zh-CN" altLang="en-US" sz="4000" b="1" dirty="0"/>
          </a:p>
        </p:txBody>
      </p:sp>
      <p:sp>
        <p:nvSpPr>
          <p:cNvPr id="12" name="矩形 11"/>
          <p:cNvSpPr/>
          <p:nvPr/>
        </p:nvSpPr>
        <p:spPr>
          <a:xfrm>
            <a:off x="1532709" y="1670589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一、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网络通信建设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四、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硬件建设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五、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机房建设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六、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运维管理方案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七、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6"/>
          <p:cNvSpPr txBox="1"/>
          <p:nvPr/>
        </p:nvSpPr>
        <p:spPr>
          <a:xfrm>
            <a:off x="3265714" y="1891754"/>
            <a:ext cx="6066972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五点四段式分析理论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9292" y="5621383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9292" y="4232366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39292" y="2843349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39292" y="1423851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39292" y="4354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32709" y="5621383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32709" y="4232366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采集指标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32709" y="2843349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计算指标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32709" y="1423851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32709" y="4354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63082" y="6469968"/>
            <a:ext cx="104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光伏组件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9256" y="6498664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汇流箱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24022" y="6167356"/>
            <a:ext cx="9296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097486" y="6185784"/>
            <a:ext cx="9034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69949" y="6494812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逆变器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8938139" y="6167598"/>
            <a:ext cx="875764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839661" y="6493445"/>
            <a:ext cx="67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并网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98491" y="4089975"/>
            <a:ext cx="679268" cy="679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93183" y="5068262"/>
            <a:ext cx="1186881" cy="940779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肘形连接符 41"/>
          <p:cNvCxnSpPr>
            <a:stCxn id="40" idx="3"/>
          </p:cNvCxnSpPr>
          <p:nvPr/>
        </p:nvCxnSpPr>
        <p:spPr>
          <a:xfrm flipV="1">
            <a:off x="1380064" y="4981976"/>
            <a:ext cx="1721091" cy="556676"/>
          </a:xfrm>
          <a:prstGeom prst="bentConnector3">
            <a:avLst>
              <a:gd name="adj1" fmla="val 88163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32" y="5346270"/>
            <a:ext cx="1483485" cy="14834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83" y="5557416"/>
            <a:ext cx="1873812" cy="106498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62" y="5466642"/>
            <a:ext cx="1004069" cy="100406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" y="4884181"/>
            <a:ext cx="1079509" cy="1079509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57525" y="5477927"/>
            <a:ext cx="9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气象监测仪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14843" y="5642792"/>
            <a:ext cx="1019930" cy="1019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46" y="5636021"/>
            <a:ext cx="983193" cy="953653"/>
          </a:xfrm>
          <a:prstGeom prst="rect">
            <a:avLst/>
          </a:prstGeom>
        </p:spPr>
      </p:pic>
      <p:sp>
        <p:nvSpPr>
          <p:cNvPr id="30" name="文本框 46"/>
          <p:cNvSpPr txBox="1"/>
          <p:nvPr/>
        </p:nvSpPr>
        <p:spPr>
          <a:xfrm>
            <a:off x="5005137" y="4475296"/>
            <a:ext cx="148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五点三段式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14" y="5621383"/>
            <a:ext cx="10682516" cy="122790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65943" y="217714"/>
            <a:ext cx="10624459" cy="524256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028" y="5586550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056" y="139338"/>
            <a:ext cx="1280160" cy="53470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量测、计算及设备信息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63082" y="6469968"/>
            <a:ext cx="104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光伏组件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5770" y="6469633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汇流箱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459222" y="6254441"/>
            <a:ext cx="92962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027886" y="6214812"/>
            <a:ext cx="9034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11663" y="6519446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逆变器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491168" y="6240169"/>
            <a:ext cx="875764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1305604" y="6519446"/>
            <a:ext cx="67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并网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619" y="5873187"/>
            <a:ext cx="1088381" cy="6185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24275" y="5921826"/>
            <a:ext cx="668321" cy="5812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3" y="5928397"/>
            <a:ext cx="606939" cy="588704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1524000" y="5682840"/>
            <a:ext cx="5747657" cy="1051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18" y="5258403"/>
            <a:ext cx="1943996" cy="19439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2" y="5481156"/>
            <a:ext cx="1004069" cy="1004069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2506605" y="5744602"/>
            <a:ext cx="483338" cy="540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455891" y="6055236"/>
            <a:ext cx="522513" cy="43265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2" y="6001784"/>
            <a:ext cx="490534" cy="490534"/>
          </a:xfrm>
          <a:prstGeom prst="rect">
            <a:avLst/>
          </a:prstGeom>
        </p:spPr>
      </p:pic>
      <p:sp>
        <p:nvSpPr>
          <p:cNvPr id="43" name="文本框 46"/>
          <p:cNvSpPr txBox="1"/>
          <p:nvPr/>
        </p:nvSpPr>
        <p:spPr>
          <a:xfrm>
            <a:off x="4128045" y="6477653"/>
            <a:ext cx="122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气象监测仪</a:t>
            </a:r>
            <a:endParaRPr lang="zh-CN" altLang="en-US" sz="1400" dirty="0"/>
          </a:p>
        </p:txBody>
      </p:sp>
      <p:sp>
        <p:nvSpPr>
          <p:cNvPr id="44" name="文本框 46"/>
          <p:cNvSpPr txBox="1"/>
          <p:nvPr/>
        </p:nvSpPr>
        <p:spPr>
          <a:xfrm>
            <a:off x="1893862" y="583698"/>
            <a:ext cx="2126595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环境指标：</a:t>
            </a:r>
            <a:endParaRPr lang="en-US" altLang="zh-CN" b="1" dirty="0" smtClean="0"/>
          </a:p>
          <a:p>
            <a:r>
              <a:rPr lang="zh-CN" altLang="en-US" dirty="0" smtClean="0"/>
              <a:t>辐射量</a:t>
            </a:r>
            <a:r>
              <a:rPr lang="en-US" altLang="zh-CN" dirty="0" smtClean="0"/>
              <a:t>(W/m2)</a:t>
            </a:r>
            <a:endParaRPr lang="en-US" altLang="zh-CN" dirty="0" smtClean="0"/>
          </a:p>
          <a:p>
            <a:r>
              <a:rPr lang="zh-CN" altLang="en-US" dirty="0" smtClean="0"/>
              <a:t>温度</a:t>
            </a:r>
            <a:endParaRPr lang="en-US" altLang="zh-CN" dirty="0" smtClean="0"/>
          </a:p>
          <a:p>
            <a:r>
              <a:rPr lang="zh-CN" altLang="en-US" dirty="0" smtClean="0"/>
              <a:t>风力</a:t>
            </a:r>
            <a:endParaRPr lang="en-US" altLang="zh-CN" dirty="0" smtClean="0"/>
          </a:p>
          <a:p>
            <a:r>
              <a:rPr lang="zh-CN" altLang="en-US" dirty="0" smtClean="0"/>
              <a:t>风向</a:t>
            </a:r>
            <a:endParaRPr lang="en-US" altLang="zh-CN" dirty="0" smtClean="0"/>
          </a:p>
        </p:txBody>
      </p:sp>
      <p:sp>
        <p:nvSpPr>
          <p:cNvPr id="45" name="文本框 46"/>
          <p:cNvSpPr txBox="1"/>
          <p:nvPr/>
        </p:nvSpPr>
        <p:spPr>
          <a:xfrm>
            <a:off x="8359978" y="489355"/>
            <a:ext cx="31101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气象数据来源：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现场气象监测设备</a:t>
            </a:r>
            <a:endParaRPr lang="en-US" altLang="zh-CN" dirty="0" smtClean="0"/>
          </a:p>
          <a:p>
            <a:r>
              <a:rPr lang="zh-CN" altLang="en-US" dirty="0" smtClean="0"/>
              <a:t>气象站</a:t>
            </a:r>
            <a:endParaRPr lang="en-US" altLang="zh-CN" dirty="0" smtClean="0"/>
          </a:p>
          <a:p>
            <a:r>
              <a:rPr lang="zh-CN" altLang="en-US" dirty="0" smtClean="0"/>
              <a:t>气象网站（如</a:t>
            </a:r>
            <a:r>
              <a:rPr lang="en-US" altLang="zh-CN" dirty="0" smtClean="0"/>
              <a:t>NASA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理论数据（一般为辐射量）</a:t>
            </a:r>
            <a:endParaRPr lang="zh-CN" altLang="en-US" dirty="0"/>
          </a:p>
        </p:txBody>
      </p:sp>
      <p:sp>
        <p:nvSpPr>
          <p:cNvPr id="48" name="文本框 46"/>
          <p:cNvSpPr txBox="1"/>
          <p:nvPr/>
        </p:nvSpPr>
        <p:spPr>
          <a:xfrm>
            <a:off x="4441120" y="634498"/>
            <a:ext cx="240962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组件侧计算指标：</a:t>
            </a:r>
            <a:endParaRPr lang="en-US" altLang="zh-CN" b="1" dirty="0" smtClean="0"/>
          </a:p>
          <a:p>
            <a:r>
              <a:rPr lang="zh-CN" altLang="en-US" dirty="0" smtClean="0"/>
              <a:t>理论发电量</a:t>
            </a:r>
            <a:endParaRPr lang="en-US" altLang="zh-CN" dirty="0" smtClean="0"/>
          </a:p>
          <a:p>
            <a:r>
              <a:rPr lang="zh-CN" altLang="en-US" dirty="0" smtClean="0"/>
              <a:t>实际理论发电量</a:t>
            </a:r>
            <a:endParaRPr lang="zh-CN" altLang="en-US" dirty="0"/>
          </a:p>
        </p:txBody>
      </p:sp>
      <p:sp>
        <p:nvSpPr>
          <p:cNvPr id="49" name="文本框 46"/>
          <p:cNvSpPr txBox="1"/>
          <p:nvPr/>
        </p:nvSpPr>
        <p:spPr>
          <a:xfrm>
            <a:off x="1922890" y="2442526"/>
            <a:ext cx="9862711" cy="2339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公式：</a:t>
            </a:r>
            <a:endParaRPr lang="en-US" altLang="zh-CN" sz="2000" b="1" dirty="0" smtClean="0"/>
          </a:p>
          <a:p>
            <a:r>
              <a:rPr lang="en-US" altLang="zh-CN" dirty="0" smtClean="0"/>
              <a:t>1</a:t>
            </a:r>
            <a:r>
              <a:rPr lang="zh-CN" altLang="en-US" b="1" dirty="0" smtClean="0"/>
              <a:t>光伏组件面积</a:t>
            </a:r>
            <a:r>
              <a:rPr lang="zh-CN" altLang="en-US" dirty="0" smtClean="0"/>
              <a:t>：从电站信息配置中获取</a:t>
            </a:r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辐射量： </a:t>
            </a:r>
            <a:r>
              <a:rPr lang="zh-CN" altLang="en-US" dirty="0" smtClean="0"/>
              <a:t>从气象数据中获取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理论发电量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时段辐射量*光伏组件面积*光电转换效率（根据组件决定）</a:t>
            </a:r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实际发电效率：</a:t>
            </a:r>
            <a:r>
              <a:rPr lang="en-US" altLang="zh-CN" b="1" dirty="0" smtClean="0"/>
              <a:t>65.7%</a:t>
            </a:r>
            <a:endParaRPr lang="en-US" altLang="zh-CN" b="1" dirty="0" smtClean="0"/>
          </a:p>
          <a:p>
            <a:r>
              <a:rPr lang="en-US" altLang="zh-CN" b="1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4-1</a:t>
            </a:r>
            <a:r>
              <a:rPr lang="zh-CN" altLang="en-US" dirty="0" smtClean="0"/>
              <a:t>偏差系数（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4-2</a:t>
            </a:r>
            <a:r>
              <a:rPr lang="zh-CN" altLang="en-US" dirty="0" smtClean="0"/>
              <a:t>温度系数（</a:t>
            </a:r>
            <a:r>
              <a:rPr lang="en-US" altLang="zh-CN" dirty="0" smtClean="0"/>
              <a:t>0.89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</a:t>
            </a:r>
            <a:r>
              <a:rPr lang="zh-CN" altLang="en-US" dirty="0" smtClean="0"/>
              <a:t>组件内温度达到</a:t>
            </a:r>
            <a:r>
              <a:rPr lang="en-US" altLang="zh-CN" dirty="0" smtClean="0"/>
              <a:t>50-57</a:t>
            </a:r>
            <a:r>
              <a:rPr lang="zh-CN" altLang="en-US" dirty="0" smtClean="0"/>
              <a:t>度时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4-3</a:t>
            </a:r>
            <a:r>
              <a:rPr lang="zh-CN" altLang="en-US" dirty="0" smtClean="0"/>
              <a:t>灰尘系数（</a:t>
            </a:r>
            <a:r>
              <a:rPr lang="en-US" altLang="zh-CN" dirty="0" smtClean="0"/>
              <a:t>0.93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4-4</a:t>
            </a:r>
            <a:r>
              <a:rPr lang="zh-CN" altLang="en-US" dirty="0" smtClean="0"/>
              <a:t>线损系数（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4-5</a:t>
            </a:r>
            <a:r>
              <a:rPr lang="zh-CN" altLang="en-US" dirty="0" smtClean="0"/>
              <a:t>角度系数（</a:t>
            </a:r>
            <a:r>
              <a:rPr lang="en-US" altLang="zh-CN" dirty="0" smtClean="0"/>
              <a:t>0.88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实际理论发电量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理论发电量*实际发电效率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585028" y="5065263"/>
            <a:ext cx="836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另：太阳能组件方阵年发电量</a:t>
            </a:r>
            <a:r>
              <a:rPr lang="en-US" dirty="0" smtClean="0"/>
              <a:t>=</a:t>
            </a:r>
            <a:r>
              <a:rPr lang="zh-CN" altLang="en-US" dirty="0" smtClean="0"/>
              <a:t>组件方阵额定功率</a:t>
            </a:r>
            <a:r>
              <a:rPr lang="en-US" altLang="zh-CN" dirty="0" smtClean="0"/>
              <a:t>×</a:t>
            </a:r>
            <a:r>
              <a:rPr lang="zh-CN" altLang="en-US" dirty="0" smtClean="0"/>
              <a:t>峰值日照时数</a:t>
            </a:r>
            <a:r>
              <a:rPr lang="en-US" altLang="zh-CN" dirty="0" smtClean="0"/>
              <a:t>×</a:t>
            </a:r>
            <a:r>
              <a:rPr lang="zh-CN" altLang="en-US" dirty="0" smtClean="0"/>
              <a:t>系统效率</a:t>
            </a:r>
            <a:r>
              <a:rPr lang="en-US" altLang="zh-CN" dirty="0" smtClean="0"/>
              <a:t>×</a:t>
            </a:r>
            <a:r>
              <a:rPr lang="en-US" dirty="0" smtClean="0"/>
              <a:t>365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576" y="4925568"/>
            <a:ext cx="10472928" cy="1557963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2649" y="271237"/>
            <a:ext cx="10472928" cy="455771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589" y="4888992"/>
            <a:ext cx="1280160" cy="15701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1589" y="228601"/>
            <a:ext cx="1280160" cy="4614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量测、计算及设备信息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02762" y="5921328"/>
            <a:ext cx="104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光伏组件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78648" y="5998792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汇流箱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548128" y="5704060"/>
            <a:ext cx="435602" cy="139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659342" y="5685912"/>
            <a:ext cx="90344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692253" y="6116860"/>
            <a:ext cx="86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逆变器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120763" y="5716494"/>
            <a:ext cx="875764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1144205" y="6103301"/>
            <a:ext cx="67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并网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49" y="5260927"/>
            <a:ext cx="908226" cy="9082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67" y="5106312"/>
            <a:ext cx="1873812" cy="106498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39" y="5174035"/>
            <a:ext cx="683894" cy="6838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63005" y="5325800"/>
            <a:ext cx="697048" cy="697048"/>
          </a:xfrm>
          <a:prstGeom prst="rect">
            <a:avLst/>
          </a:prstGeom>
        </p:spPr>
      </p:pic>
      <p:sp>
        <p:nvSpPr>
          <p:cNvPr id="30" name="文本框 46"/>
          <p:cNvSpPr txBox="1"/>
          <p:nvPr/>
        </p:nvSpPr>
        <p:spPr>
          <a:xfrm>
            <a:off x="1676148" y="380498"/>
            <a:ext cx="3110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直流侧指标：</a:t>
            </a:r>
            <a:endParaRPr lang="en-US" altLang="zh-CN" b="1" dirty="0" smtClean="0"/>
          </a:p>
          <a:p>
            <a:r>
              <a:rPr lang="zh-CN" altLang="en-US" dirty="0" smtClean="0"/>
              <a:t>各路直流电流</a:t>
            </a:r>
            <a:endParaRPr lang="en-US" altLang="zh-CN" dirty="0" smtClean="0"/>
          </a:p>
          <a:p>
            <a:r>
              <a:rPr lang="zh-CN" altLang="en-US" dirty="0" smtClean="0"/>
              <a:t>各路直流电压</a:t>
            </a:r>
            <a:endParaRPr lang="en-US" altLang="zh-CN" dirty="0" smtClean="0"/>
          </a:p>
          <a:p>
            <a:r>
              <a:rPr lang="zh-CN" altLang="en-US" dirty="0" smtClean="0"/>
              <a:t>各路直流功率</a:t>
            </a:r>
            <a:endParaRPr lang="en-US" altLang="zh-CN" dirty="0" smtClean="0"/>
          </a:p>
          <a:p>
            <a:r>
              <a:rPr lang="zh-CN" altLang="en-US" dirty="0" smtClean="0"/>
              <a:t>合计电流？？</a:t>
            </a:r>
            <a:endParaRPr lang="en-US" altLang="zh-CN" dirty="0" smtClean="0"/>
          </a:p>
          <a:p>
            <a:r>
              <a:rPr lang="zh-CN" altLang="en-US" dirty="0" smtClean="0"/>
              <a:t>合计电压？？</a:t>
            </a:r>
            <a:endParaRPr lang="en-US" altLang="zh-CN" dirty="0" smtClean="0"/>
          </a:p>
          <a:p>
            <a:r>
              <a:rPr lang="zh-CN" altLang="en-US" dirty="0" smtClean="0"/>
              <a:t>总功率？？</a:t>
            </a:r>
            <a:endParaRPr lang="en-US" altLang="zh-CN" dirty="0" smtClean="0"/>
          </a:p>
          <a:p>
            <a:r>
              <a:rPr lang="zh-CN" altLang="en-US" dirty="0" smtClean="0"/>
              <a:t>支路异常报警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4572012" y="5000670"/>
            <a:ext cx="5443538" cy="1400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90" y="4977147"/>
            <a:ext cx="1560576" cy="1513689"/>
          </a:xfrm>
          <a:prstGeom prst="rect">
            <a:avLst/>
          </a:prstGeom>
        </p:spPr>
      </p:pic>
      <p:sp>
        <p:nvSpPr>
          <p:cNvPr id="48" name="文本框 16"/>
          <p:cNvSpPr txBox="1"/>
          <p:nvPr/>
        </p:nvSpPr>
        <p:spPr>
          <a:xfrm>
            <a:off x="4672016" y="5808292"/>
            <a:ext cx="16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逆变器直流侧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文本框 16"/>
          <p:cNvSpPr txBox="1"/>
          <p:nvPr/>
        </p:nvSpPr>
        <p:spPr>
          <a:xfrm>
            <a:off x="7939091" y="5817817"/>
            <a:ext cx="161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逆变器交流侧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文本框 46"/>
          <p:cNvSpPr txBox="1"/>
          <p:nvPr/>
        </p:nvSpPr>
        <p:spPr>
          <a:xfrm>
            <a:off x="4971798" y="375736"/>
            <a:ext cx="3110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逆变器本身指标：</a:t>
            </a:r>
            <a:endParaRPr lang="en-US" altLang="zh-CN" b="1" dirty="0" smtClean="0"/>
          </a:p>
          <a:p>
            <a:r>
              <a:rPr lang="zh-CN" altLang="en-US" dirty="0" smtClean="0"/>
              <a:t>逆变器温度</a:t>
            </a:r>
            <a:endParaRPr lang="en-US" altLang="zh-CN" dirty="0" smtClean="0"/>
          </a:p>
          <a:p>
            <a:r>
              <a:rPr lang="zh-CN" altLang="en-US" dirty="0" smtClean="0"/>
              <a:t>时钟</a:t>
            </a:r>
            <a:endParaRPr lang="en-US" altLang="zh-CN" dirty="0" smtClean="0"/>
          </a:p>
          <a:p>
            <a:r>
              <a:rPr lang="zh-CN" altLang="en-US" dirty="0" smtClean="0"/>
              <a:t>开关机状态</a:t>
            </a:r>
            <a:endParaRPr lang="en-US" altLang="zh-CN" dirty="0" smtClean="0"/>
          </a:p>
          <a:p>
            <a:r>
              <a:rPr lang="zh-CN" altLang="en-US" dirty="0" smtClean="0"/>
              <a:t>转换效率</a:t>
            </a:r>
            <a:endParaRPr lang="en-US" altLang="zh-CN" dirty="0" smtClean="0"/>
          </a:p>
          <a:p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r>
              <a:rPr lang="zh-CN" altLang="en-US" dirty="0" smtClean="0"/>
              <a:t>正常运行时长</a:t>
            </a:r>
            <a:endParaRPr lang="en-US" altLang="zh-CN" dirty="0" smtClean="0"/>
          </a:p>
          <a:p>
            <a:r>
              <a:rPr lang="zh-CN" altLang="en-US" dirty="0" smtClean="0"/>
              <a:t>关机时长</a:t>
            </a:r>
            <a:endParaRPr lang="en-US" altLang="zh-CN" dirty="0" smtClean="0"/>
          </a:p>
          <a:p>
            <a:r>
              <a:rPr lang="zh-CN" altLang="en-US" dirty="0" smtClean="0"/>
              <a:t>故障时长</a:t>
            </a:r>
            <a:endParaRPr lang="en-US" altLang="zh-CN" dirty="0" smtClean="0"/>
          </a:p>
          <a:p>
            <a:r>
              <a:rPr lang="zh-CN" altLang="en-US" dirty="0" smtClean="0"/>
              <a:t>故障率</a:t>
            </a:r>
            <a:endParaRPr lang="en-US" altLang="zh-CN" dirty="0" smtClean="0"/>
          </a:p>
          <a:p>
            <a:r>
              <a:rPr lang="zh-CN" altLang="en-US" dirty="0" smtClean="0"/>
              <a:t>设备编号</a:t>
            </a:r>
            <a:endParaRPr lang="en-US" altLang="zh-CN" dirty="0" smtClean="0"/>
          </a:p>
          <a:p>
            <a:r>
              <a:rPr lang="zh-CN" altLang="en-US" dirty="0" smtClean="0"/>
              <a:t>额定功率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1" name="文本框 46"/>
          <p:cNvSpPr txBox="1"/>
          <p:nvPr/>
        </p:nvSpPr>
        <p:spPr>
          <a:xfrm>
            <a:off x="8615111" y="390023"/>
            <a:ext cx="3110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交流侧指标：</a:t>
            </a:r>
            <a:endParaRPr lang="en-US" altLang="zh-CN" b="1" dirty="0" smtClean="0"/>
          </a:p>
          <a:p>
            <a:r>
              <a:rPr lang="zh-CN" altLang="en-US" dirty="0" smtClean="0"/>
              <a:t>交流电流</a:t>
            </a:r>
            <a:r>
              <a:rPr lang="en-US" altLang="zh-CN" dirty="0" smtClean="0"/>
              <a:t>a/b/c</a:t>
            </a:r>
            <a:endParaRPr lang="en-US" altLang="zh-CN" dirty="0" smtClean="0"/>
          </a:p>
          <a:p>
            <a:r>
              <a:rPr lang="zh-CN" altLang="en-US" dirty="0" smtClean="0"/>
              <a:t>交流电压</a:t>
            </a:r>
            <a:r>
              <a:rPr lang="en-US" altLang="zh-CN" dirty="0" smtClean="0"/>
              <a:t>a/b/c/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bc</a:t>
            </a:r>
            <a:r>
              <a:rPr lang="en-US" altLang="zh-CN" dirty="0" smtClean="0"/>
              <a:t>/ca</a:t>
            </a:r>
            <a:r>
              <a:rPr lang="zh-CN" altLang="en-US" dirty="0" smtClean="0"/>
              <a:t>？？</a:t>
            </a:r>
            <a:endParaRPr lang="en-US" altLang="zh-CN" dirty="0" smtClean="0"/>
          </a:p>
          <a:p>
            <a:r>
              <a:rPr lang="zh-CN" altLang="en-US" dirty="0" smtClean="0"/>
              <a:t>有功功率</a:t>
            </a:r>
            <a:endParaRPr lang="en-US" altLang="zh-CN" dirty="0" smtClean="0"/>
          </a:p>
          <a:p>
            <a:r>
              <a:rPr lang="zh-CN" altLang="en-US" dirty="0" smtClean="0"/>
              <a:t>无功功率</a:t>
            </a:r>
            <a:endParaRPr lang="en-US" altLang="zh-CN" dirty="0" smtClean="0"/>
          </a:p>
          <a:p>
            <a:r>
              <a:rPr lang="zh-CN" altLang="en-US" dirty="0" smtClean="0"/>
              <a:t>功率因数</a:t>
            </a:r>
            <a:endParaRPr lang="en-US" altLang="zh-CN" dirty="0" smtClean="0"/>
          </a:p>
          <a:p>
            <a:r>
              <a:rPr lang="zh-CN" altLang="en-US" dirty="0" smtClean="0"/>
              <a:t>频率</a:t>
            </a:r>
            <a:endParaRPr lang="en-US" altLang="zh-CN" dirty="0" smtClean="0"/>
          </a:p>
          <a:p>
            <a:r>
              <a:rPr lang="zh-CN" altLang="en-US" dirty="0" smtClean="0"/>
              <a:t>日发电量</a:t>
            </a:r>
            <a:endParaRPr lang="en-US" altLang="zh-CN" dirty="0" smtClean="0"/>
          </a:p>
          <a:p>
            <a:r>
              <a:rPr lang="zh-CN" altLang="en-US" dirty="0" smtClean="0"/>
              <a:t>累计发电量</a:t>
            </a:r>
            <a:endParaRPr lang="en-US" altLang="zh-CN" dirty="0" smtClean="0"/>
          </a:p>
          <a:p>
            <a:r>
              <a:rPr lang="zh-CN" altLang="en-US" dirty="0" smtClean="0"/>
              <a:t>累计节能量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2" name="文本框 46"/>
          <p:cNvSpPr txBox="1"/>
          <p:nvPr/>
        </p:nvSpPr>
        <p:spPr>
          <a:xfrm>
            <a:off x="1785006" y="3759200"/>
            <a:ext cx="991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网络通信：</a:t>
            </a:r>
            <a:r>
              <a:rPr lang="zh-CN" altLang="en-US" dirty="0" smtClean="0"/>
              <a:t>所属信道、信道状态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1988" y="314780"/>
            <a:ext cx="10284242" cy="508453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617" y="228600"/>
            <a:ext cx="1280160" cy="5156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量测、计算及设备信息</a:t>
            </a:r>
            <a:endParaRPr lang="zh-CN" altLang="en-US" dirty="0"/>
          </a:p>
        </p:txBody>
      </p:sp>
      <p:sp>
        <p:nvSpPr>
          <p:cNvPr id="30" name="文本框 46"/>
          <p:cNvSpPr txBox="1"/>
          <p:nvPr/>
        </p:nvSpPr>
        <p:spPr>
          <a:xfrm>
            <a:off x="1922886" y="380498"/>
            <a:ext cx="2112081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电站基本信息：</a:t>
            </a:r>
            <a:endParaRPr lang="en-US" altLang="zh-CN" b="1" dirty="0" smtClean="0"/>
          </a:p>
          <a:p>
            <a:r>
              <a:rPr lang="zh-CN" altLang="en-US" dirty="0" smtClean="0"/>
              <a:t>电站名称</a:t>
            </a:r>
            <a:endParaRPr lang="en-US" altLang="zh-CN" dirty="0" smtClean="0"/>
          </a:p>
          <a:p>
            <a:r>
              <a:rPr lang="zh-CN" altLang="en-US" dirty="0" smtClean="0"/>
              <a:t>电站编号</a:t>
            </a:r>
            <a:endParaRPr lang="en-US" altLang="zh-CN" dirty="0" smtClean="0"/>
          </a:p>
          <a:p>
            <a:r>
              <a:rPr lang="zh-CN" altLang="en-US" dirty="0" smtClean="0"/>
              <a:t>监控编号</a:t>
            </a:r>
            <a:endParaRPr lang="en-US" altLang="zh-CN" dirty="0" smtClean="0"/>
          </a:p>
          <a:p>
            <a:r>
              <a:rPr lang="zh-CN" altLang="en-US" dirty="0" smtClean="0"/>
              <a:t>所属县市</a:t>
            </a:r>
            <a:endParaRPr lang="en-US" altLang="zh-CN" dirty="0" smtClean="0"/>
          </a:p>
          <a:p>
            <a:r>
              <a:rPr lang="zh-CN" altLang="en-US" dirty="0" smtClean="0"/>
              <a:t>产权归属（村）</a:t>
            </a:r>
            <a:endParaRPr lang="en-US" altLang="zh-CN" dirty="0" smtClean="0"/>
          </a:p>
          <a:p>
            <a:r>
              <a:rPr lang="zh-CN" altLang="en-US" dirty="0" smtClean="0"/>
              <a:t>装机容量</a:t>
            </a:r>
            <a:endParaRPr lang="en-US" altLang="zh-CN" dirty="0" smtClean="0"/>
          </a:p>
          <a:p>
            <a:r>
              <a:rPr lang="zh-CN" altLang="en-US" dirty="0" smtClean="0"/>
              <a:t>安装角度</a:t>
            </a:r>
            <a:endParaRPr lang="en-US" altLang="zh-CN" dirty="0" smtClean="0"/>
          </a:p>
          <a:p>
            <a:r>
              <a:rPr lang="zh-CN" altLang="en-US" dirty="0" smtClean="0"/>
              <a:t>组件布置方式</a:t>
            </a:r>
            <a:endParaRPr lang="en-US" altLang="zh-CN" dirty="0" smtClean="0"/>
          </a:p>
          <a:p>
            <a:r>
              <a:rPr lang="zh-CN" altLang="en-US" dirty="0" smtClean="0"/>
              <a:t>占地面积</a:t>
            </a:r>
            <a:endParaRPr lang="en-US" altLang="zh-CN" dirty="0" smtClean="0"/>
          </a:p>
          <a:p>
            <a:r>
              <a:rPr lang="zh-CN" altLang="en-US" dirty="0" smtClean="0"/>
              <a:t>平均海拔</a:t>
            </a:r>
            <a:endParaRPr lang="en-US" altLang="zh-CN" dirty="0" smtClean="0"/>
          </a:p>
          <a:p>
            <a:r>
              <a:rPr lang="zh-CN" altLang="en-US" dirty="0" smtClean="0"/>
              <a:t>投运时间</a:t>
            </a:r>
            <a:endParaRPr lang="en-US" altLang="zh-CN" dirty="0" smtClean="0"/>
          </a:p>
          <a:p>
            <a:r>
              <a:rPr lang="zh-CN" altLang="en-US" dirty="0" smtClean="0"/>
              <a:t>设计运行期限</a:t>
            </a:r>
            <a:endParaRPr lang="en-US" altLang="zh-CN" dirty="0" smtClean="0"/>
          </a:p>
          <a:p>
            <a:r>
              <a:rPr lang="zh-CN" altLang="en-US" dirty="0" smtClean="0"/>
              <a:t>接入点位置</a:t>
            </a:r>
            <a:endParaRPr lang="en-US" altLang="zh-CN" dirty="0" smtClean="0"/>
          </a:p>
          <a:p>
            <a:r>
              <a:rPr lang="zh-CN" altLang="en-US" dirty="0" smtClean="0"/>
              <a:t>经纬坐标</a:t>
            </a:r>
            <a:endParaRPr lang="en-US" altLang="zh-CN" dirty="0" smtClean="0"/>
          </a:p>
          <a:p>
            <a:r>
              <a:rPr lang="zh-CN" altLang="en-US" dirty="0" smtClean="0"/>
              <a:t>投资总额</a:t>
            </a:r>
            <a:endParaRPr lang="zh-CN" altLang="en-US" dirty="0"/>
          </a:p>
        </p:txBody>
      </p:sp>
      <p:sp>
        <p:nvSpPr>
          <p:cNvPr id="50" name="文本框 46"/>
          <p:cNvSpPr txBox="1"/>
          <p:nvPr/>
        </p:nvSpPr>
        <p:spPr>
          <a:xfrm>
            <a:off x="4318638" y="375736"/>
            <a:ext cx="1835411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运行指标：</a:t>
            </a:r>
            <a:endParaRPr lang="en-US" altLang="zh-CN" b="1" dirty="0" smtClean="0"/>
          </a:p>
          <a:p>
            <a:r>
              <a:rPr lang="zh-CN" altLang="en-US" dirty="0" smtClean="0"/>
              <a:t>实时功率</a:t>
            </a:r>
            <a:endParaRPr lang="en-US" altLang="zh-CN" dirty="0" smtClean="0"/>
          </a:p>
          <a:p>
            <a:r>
              <a:rPr lang="zh-CN" altLang="en-US" dirty="0" smtClean="0"/>
              <a:t>当日发电量</a:t>
            </a:r>
            <a:endParaRPr lang="en-US" altLang="zh-CN" dirty="0" smtClean="0"/>
          </a:p>
          <a:p>
            <a:r>
              <a:rPr lang="zh-CN" altLang="en-US" dirty="0" smtClean="0"/>
              <a:t>累计发电量</a:t>
            </a:r>
            <a:endParaRPr lang="en-US" altLang="zh-CN" dirty="0" smtClean="0"/>
          </a:p>
          <a:p>
            <a:r>
              <a:rPr lang="zh-CN" altLang="en-US" dirty="0" smtClean="0"/>
              <a:t>电压</a:t>
            </a:r>
            <a:endParaRPr lang="en-US" altLang="zh-CN" dirty="0" smtClean="0"/>
          </a:p>
          <a:p>
            <a:r>
              <a:rPr lang="zh-CN" altLang="en-US" dirty="0" smtClean="0"/>
              <a:t>电流</a:t>
            </a:r>
            <a:endParaRPr lang="en-US" altLang="zh-CN" dirty="0" smtClean="0"/>
          </a:p>
          <a:p>
            <a:r>
              <a:rPr lang="zh-CN" altLang="en-US" dirty="0" smtClean="0"/>
              <a:t>功率因数</a:t>
            </a:r>
            <a:endParaRPr lang="en-US" altLang="zh-CN" dirty="0" smtClean="0"/>
          </a:p>
          <a:p>
            <a:r>
              <a:rPr lang="zh-CN" altLang="en-US" dirty="0" smtClean="0"/>
              <a:t>频率</a:t>
            </a:r>
            <a:endParaRPr lang="en-US" altLang="zh-CN" dirty="0" smtClean="0"/>
          </a:p>
          <a:p>
            <a:r>
              <a:rPr lang="zh-CN" altLang="en-US" dirty="0" smtClean="0"/>
              <a:t>故障信息</a:t>
            </a:r>
            <a:endParaRPr lang="en-US" altLang="zh-CN" dirty="0" smtClean="0"/>
          </a:p>
          <a:p>
            <a:r>
              <a:rPr lang="zh-CN" altLang="en-US" b="1" dirty="0" smtClean="0"/>
              <a:t>环境信息</a:t>
            </a:r>
            <a:endParaRPr lang="en-US" altLang="zh-CN" b="1" dirty="0" smtClean="0"/>
          </a:p>
          <a:p>
            <a:r>
              <a:rPr lang="zh-CN" altLang="en-US" dirty="0" smtClean="0"/>
              <a:t>辐照强度</a:t>
            </a:r>
            <a:endParaRPr lang="en-US" altLang="zh-CN" dirty="0" smtClean="0"/>
          </a:p>
          <a:p>
            <a:r>
              <a:rPr lang="zh-CN" altLang="en-US" dirty="0" smtClean="0"/>
              <a:t>环境温度</a:t>
            </a:r>
            <a:endParaRPr lang="en-US" altLang="zh-CN" dirty="0" smtClean="0"/>
          </a:p>
          <a:p>
            <a:r>
              <a:rPr lang="zh-CN" altLang="en-US" dirty="0" smtClean="0"/>
              <a:t>风力风向</a:t>
            </a:r>
            <a:endParaRPr lang="zh-CN" altLang="en-US" dirty="0"/>
          </a:p>
        </p:txBody>
      </p:sp>
      <p:sp>
        <p:nvSpPr>
          <p:cNvPr id="51" name="文本框 46"/>
          <p:cNvSpPr txBox="1"/>
          <p:nvPr/>
        </p:nvSpPr>
        <p:spPr>
          <a:xfrm>
            <a:off x="9081838" y="375509"/>
            <a:ext cx="2573134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统计与分析指标：</a:t>
            </a:r>
            <a:endParaRPr lang="en-US" altLang="zh-CN" b="1" dirty="0" smtClean="0"/>
          </a:p>
          <a:p>
            <a:r>
              <a:rPr lang="zh-CN" altLang="en-US" dirty="0" smtClean="0"/>
              <a:t>电站分析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发电量统计</a:t>
            </a:r>
            <a:endParaRPr lang="en-US" altLang="zh-CN" dirty="0" smtClean="0"/>
          </a:p>
          <a:p>
            <a:r>
              <a:rPr lang="zh-CN" altLang="en-US" dirty="0" smtClean="0"/>
              <a:t>电站分析等效小时数</a:t>
            </a:r>
            <a:endParaRPr lang="en-US" altLang="zh-CN" dirty="0" smtClean="0"/>
          </a:p>
          <a:p>
            <a:r>
              <a:rPr lang="zh-CN" altLang="en-US" dirty="0" smtClean="0"/>
              <a:t>电站分析</a:t>
            </a:r>
            <a:r>
              <a:rPr lang="en-US" altLang="zh-CN" dirty="0" smtClean="0"/>
              <a:t>PR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电站分析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智能运维</a:t>
            </a:r>
            <a:endParaRPr lang="en-US" altLang="zh-CN" dirty="0" smtClean="0"/>
          </a:p>
          <a:p>
            <a:r>
              <a:rPr lang="zh-CN" altLang="en-US" dirty="0" smtClean="0"/>
              <a:t>社会效益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节约标煤</a:t>
            </a:r>
            <a:endParaRPr lang="en-US" altLang="zh-CN" dirty="0" smtClean="0"/>
          </a:p>
          <a:p>
            <a:r>
              <a:rPr lang="zh-CN" altLang="en-US" dirty="0" smtClean="0"/>
              <a:t>社会效益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碳减排</a:t>
            </a:r>
            <a:endParaRPr lang="en-US" altLang="zh-CN" dirty="0" smtClean="0"/>
          </a:p>
          <a:p>
            <a:r>
              <a:rPr lang="zh-CN" altLang="en-US" dirty="0" smtClean="0"/>
              <a:t>社会效益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粉尘减排</a:t>
            </a:r>
            <a:endParaRPr lang="en-US" altLang="zh-CN" dirty="0" smtClean="0"/>
          </a:p>
          <a:p>
            <a:r>
              <a:rPr lang="zh-CN" altLang="en-US" dirty="0" smtClean="0"/>
              <a:t>社会效益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硫减排</a:t>
            </a:r>
            <a:endParaRPr lang="en-US" altLang="zh-CN" dirty="0" smtClean="0"/>
          </a:p>
          <a:p>
            <a:r>
              <a:rPr lang="zh-CN" altLang="en-US" dirty="0" smtClean="0"/>
              <a:t>社会效益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节约树木</a:t>
            </a:r>
            <a:endParaRPr lang="en-US" altLang="zh-CN" dirty="0" smtClean="0"/>
          </a:p>
          <a:p>
            <a:r>
              <a:rPr lang="zh-CN" altLang="en-US" dirty="0" smtClean="0"/>
              <a:t>经济效益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净现值分析</a:t>
            </a:r>
            <a:endParaRPr lang="en-US" altLang="zh-CN" dirty="0" smtClean="0"/>
          </a:p>
          <a:p>
            <a:r>
              <a:rPr lang="zh-CN" altLang="en-US" dirty="0" smtClean="0"/>
              <a:t>经济效益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投资回收期</a:t>
            </a:r>
            <a:endParaRPr lang="en-US" altLang="zh-CN" dirty="0" smtClean="0"/>
          </a:p>
          <a:p>
            <a:r>
              <a:rPr lang="zh-CN" altLang="en-US" dirty="0" smtClean="0"/>
              <a:t>经济效益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投资回报率</a:t>
            </a:r>
            <a:endParaRPr lang="en-US" altLang="zh-CN" dirty="0" smtClean="0"/>
          </a:p>
          <a:p>
            <a:r>
              <a:rPr lang="zh-CN" altLang="en-US" dirty="0" smtClean="0"/>
              <a:t>扶贫效益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年收益</a:t>
            </a:r>
            <a:endParaRPr lang="en-US" altLang="zh-CN" dirty="0" smtClean="0"/>
          </a:p>
          <a:p>
            <a:r>
              <a:rPr lang="zh-CN" altLang="en-US" dirty="0" smtClean="0"/>
              <a:t>扶贫效益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扶贫人数</a:t>
            </a:r>
            <a:endParaRPr lang="en-US" altLang="zh-CN" dirty="0" smtClean="0"/>
          </a:p>
          <a:p>
            <a:r>
              <a:rPr lang="zh-CN" altLang="en-US" dirty="0" smtClean="0"/>
              <a:t>扶贫效益</a:t>
            </a:r>
            <a:r>
              <a:rPr lang="en-US" altLang="zh-CN" dirty="0" smtClean="0"/>
              <a:t>-</a:t>
            </a:r>
            <a:r>
              <a:rPr lang="zh-CN" altLang="en-US" dirty="0" smtClean="0"/>
              <a:t>扶贫年限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25600" y="5519785"/>
            <a:ext cx="10377714" cy="122790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26423" y="5499466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电站</a:t>
            </a:r>
            <a:endParaRPr lang="zh-CN" altLang="en-US" dirty="0"/>
          </a:p>
        </p:txBody>
      </p:sp>
      <p:sp>
        <p:nvSpPr>
          <p:cNvPr id="56" name="文本框 46"/>
          <p:cNvSpPr txBox="1"/>
          <p:nvPr/>
        </p:nvSpPr>
        <p:spPr>
          <a:xfrm>
            <a:off x="6619372" y="426310"/>
            <a:ext cx="1552171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运维信息：</a:t>
            </a:r>
            <a:endParaRPr lang="en-US" altLang="zh-CN" b="1" dirty="0" smtClean="0"/>
          </a:p>
          <a:p>
            <a:r>
              <a:rPr lang="zh-CN" altLang="en-US" dirty="0" smtClean="0"/>
              <a:t>电站责任人</a:t>
            </a:r>
            <a:endParaRPr lang="en-US" altLang="zh-CN" dirty="0" smtClean="0"/>
          </a:p>
          <a:p>
            <a:r>
              <a:rPr lang="zh-CN" altLang="en-US" dirty="0" smtClean="0"/>
              <a:t>电站维护区</a:t>
            </a:r>
            <a:endParaRPr lang="en-US" altLang="zh-CN" dirty="0" smtClean="0"/>
          </a:p>
          <a:p>
            <a:r>
              <a:rPr lang="zh-CN" altLang="en-US" dirty="0" smtClean="0"/>
              <a:t>电站维护人</a:t>
            </a:r>
            <a:endParaRPr lang="en-US" altLang="zh-CN" dirty="0" smtClean="0"/>
          </a:p>
          <a:p>
            <a:r>
              <a:rPr lang="zh-CN" altLang="en-US" dirty="0" smtClean="0"/>
              <a:t>事故记录</a:t>
            </a:r>
            <a:endParaRPr lang="en-US" altLang="zh-CN" dirty="0" smtClean="0"/>
          </a:p>
          <a:p>
            <a:r>
              <a:rPr lang="zh-CN" altLang="en-US" dirty="0" smtClean="0"/>
              <a:t>预警记录</a:t>
            </a:r>
            <a:endParaRPr lang="en-US" altLang="zh-CN" dirty="0" smtClean="0"/>
          </a:p>
          <a:p>
            <a:r>
              <a:rPr lang="zh-CN" altLang="en-US" dirty="0" smtClean="0"/>
              <a:t>智能分析</a:t>
            </a:r>
            <a:endParaRPr lang="en-US" altLang="zh-CN" dirty="0" smtClean="0"/>
          </a:p>
          <a:p>
            <a:r>
              <a:rPr lang="zh-CN" altLang="en-US" dirty="0" smtClean="0"/>
              <a:t>故障率</a:t>
            </a:r>
            <a:endParaRPr lang="en-US" altLang="zh-CN" dirty="0" smtClean="0"/>
          </a:p>
          <a:p>
            <a:r>
              <a:rPr lang="zh-CN" altLang="en-US" dirty="0" smtClean="0"/>
              <a:t>修复率</a:t>
            </a:r>
            <a:endParaRPr lang="en-US" altLang="zh-CN" dirty="0" smtClean="0"/>
          </a:p>
          <a:p>
            <a:r>
              <a:rPr lang="zh-CN" altLang="en-US" dirty="0" smtClean="0"/>
              <a:t>两票统计</a:t>
            </a:r>
            <a:endParaRPr lang="zh-CN" altLang="en-US" dirty="0"/>
          </a:p>
        </p:txBody>
      </p:sp>
      <p:sp>
        <p:nvSpPr>
          <p:cNvPr id="57" name="文本框 46"/>
          <p:cNvSpPr txBox="1"/>
          <p:nvPr/>
        </p:nvSpPr>
        <p:spPr>
          <a:xfrm>
            <a:off x="1800427" y="4866527"/>
            <a:ext cx="100867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资产管理：</a:t>
            </a:r>
            <a:r>
              <a:rPr lang="zh-CN" altLang="en-US" dirty="0" smtClean="0"/>
              <a:t>资产设备管理                   </a:t>
            </a:r>
            <a:r>
              <a:rPr lang="zh-CN" altLang="en-US" b="1" dirty="0" smtClean="0"/>
              <a:t>跨站对标：</a:t>
            </a:r>
            <a:r>
              <a:rPr lang="en-US" altLang="zh-CN" b="1" dirty="0" smtClean="0"/>
              <a:t>TOP</a:t>
            </a:r>
            <a:r>
              <a:rPr lang="zh-CN" altLang="en-US" b="1" dirty="0" smtClean="0"/>
              <a:t>排名、</a:t>
            </a:r>
            <a:r>
              <a:rPr lang="en-US" altLang="zh-CN" b="1" dirty="0" smtClean="0"/>
              <a:t>PR</a:t>
            </a:r>
            <a:r>
              <a:rPr lang="zh-CN" altLang="en-US" b="1" dirty="0" smtClean="0"/>
              <a:t>对比。。。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828812" y="5631543"/>
            <a:ext cx="9971301" cy="936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电站信息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6487888" y="5297713"/>
            <a:ext cx="754743" cy="5805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移动终端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二、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1988" y="2293257"/>
            <a:ext cx="10284242" cy="310605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0617" y="2235200"/>
            <a:ext cx="1280160" cy="31495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移动终端</a:t>
            </a:r>
            <a:endParaRPr lang="zh-CN" altLang="en-US" dirty="0"/>
          </a:p>
        </p:txBody>
      </p:sp>
      <p:sp>
        <p:nvSpPr>
          <p:cNvPr id="30" name="文本框 46"/>
          <p:cNvSpPr txBox="1"/>
          <p:nvPr/>
        </p:nvSpPr>
        <p:spPr>
          <a:xfrm>
            <a:off x="2053515" y="2586669"/>
            <a:ext cx="21120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</p:txBody>
      </p:sp>
      <p:sp>
        <p:nvSpPr>
          <p:cNvPr id="50" name="文本框 46"/>
          <p:cNvSpPr txBox="1"/>
          <p:nvPr/>
        </p:nvSpPr>
        <p:spPr>
          <a:xfrm>
            <a:off x="4449267" y="2581907"/>
            <a:ext cx="18354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平板运行指标：</a:t>
            </a:r>
            <a:endParaRPr lang="en-US" altLang="zh-CN" b="1" dirty="0" smtClean="0"/>
          </a:p>
        </p:txBody>
      </p:sp>
      <p:sp>
        <p:nvSpPr>
          <p:cNvPr id="51" name="文本框 46"/>
          <p:cNvSpPr txBox="1"/>
          <p:nvPr/>
        </p:nvSpPr>
        <p:spPr>
          <a:xfrm>
            <a:off x="9212467" y="2581680"/>
            <a:ext cx="25731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大屏幕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25600" y="5519785"/>
            <a:ext cx="10377714" cy="1227908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26423" y="5499466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电站</a:t>
            </a:r>
            <a:endParaRPr lang="zh-CN" altLang="en-US" dirty="0"/>
          </a:p>
        </p:txBody>
      </p:sp>
      <p:sp>
        <p:nvSpPr>
          <p:cNvPr id="56" name="文本框 46"/>
          <p:cNvSpPr txBox="1"/>
          <p:nvPr/>
        </p:nvSpPr>
        <p:spPr>
          <a:xfrm>
            <a:off x="6750001" y="2632481"/>
            <a:ext cx="155217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PC</a:t>
            </a:r>
            <a:r>
              <a:rPr lang="zh-CN" altLang="en-US" b="1" dirty="0" smtClean="0"/>
              <a:t>机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828812" y="5631543"/>
            <a:ext cx="9971301" cy="936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电站信息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03416" y="297544"/>
            <a:ext cx="7537269" cy="6749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移动终端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8323" y="1833147"/>
            <a:ext cx="8116388" cy="122790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/>
              <a:t>运维平台建设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561740" y="1812828"/>
            <a:ext cx="1280160" cy="1227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三、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Kingsoft Office WPP</Application>
  <PresentationFormat>自定义</PresentationFormat>
  <Paragraphs>242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xie</dc:creator>
  <cp:lastModifiedBy>Administrator</cp:lastModifiedBy>
  <cp:revision>77</cp:revision>
  <dcterms:created xsi:type="dcterms:W3CDTF">2016-04-22T10:23:00Z</dcterms:created>
  <dcterms:modified xsi:type="dcterms:W3CDTF">2016-05-12T15:08:17Z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