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56" r:id="rId2"/>
    <p:sldId id="257" r:id="rId3"/>
    <p:sldId id="296" r:id="rId4"/>
    <p:sldId id="297" r:id="rId5"/>
    <p:sldId id="298" r:id="rId6"/>
    <p:sldId id="299" r:id="rId7"/>
    <p:sldId id="300" r:id="rId8"/>
    <p:sldId id="301" r:id="rId9"/>
    <p:sldId id="302" r:id="rId10"/>
    <p:sldId id="303" r:id="rId11"/>
    <p:sldId id="304" r:id="rId12"/>
    <p:sldId id="258" r:id="rId13"/>
    <p:sldId id="259" r:id="rId14"/>
    <p:sldId id="267" r:id="rId15"/>
    <p:sldId id="268" r:id="rId16"/>
    <p:sldId id="269" r:id="rId17"/>
    <p:sldId id="270" r:id="rId18"/>
    <p:sldId id="271" r:id="rId19"/>
    <p:sldId id="272" r:id="rId20"/>
    <p:sldId id="273" r:id="rId21"/>
    <p:sldId id="274" r:id="rId22"/>
    <p:sldId id="275" r:id="rId23"/>
    <p:sldId id="276" r:id="rId24"/>
    <p:sldId id="277" r:id="rId25"/>
    <p:sldId id="308" r:id="rId26"/>
    <p:sldId id="278" r:id="rId27"/>
    <p:sldId id="305" r:id="rId28"/>
    <p:sldId id="315" r:id="rId29"/>
    <p:sldId id="316" r:id="rId30"/>
    <p:sldId id="317" r:id="rId31"/>
    <p:sldId id="318" r:id="rId32"/>
    <p:sldId id="279" r:id="rId33"/>
    <p:sldId id="306" r:id="rId34"/>
    <p:sldId id="338" r:id="rId35"/>
    <p:sldId id="310" r:id="rId36"/>
    <p:sldId id="311" r:id="rId37"/>
    <p:sldId id="321" r:id="rId38"/>
    <p:sldId id="320"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9" r:id="rId55"/>
    <p:sldId id="351" r:id="rId56"/>
    <p:sldId id="352" r:id="rId57"/>
    <p:sldId id="341" r:id="rId58"/>
    <p:sldId id="342" r:id="rId59"/>
    <p:sldId id="343" r:id="rId60"/>
    <p:sldId id="344" r:id="rId61"/>
    <p:sldId id="345" r:id="rId62"/>
    <p:sldId id="356" r:id="rId63"/>
    <p:sldId id="357" r:id="rId64"/>
    <p:sldId id="340" r:id="rId65"/>
    <p:sldId id="347" r:id="rId66"/>
    <p:sldId id="353" r:id="rId67"/>
    <p:sldId id="348" r:id="rId68"/>
    <p:sldId id="354" r:id="rId69"/>
    <p:sldId id="355" r:id="rId70"/>
    <p:sldId id="349" r:id="rId71"/>
    <p:sldId id="358" r:id="rId72"/>
    <p:sldId id="359" r:id="rId73"/>
    <p:sldId id="360" r:id="rId74"/>
    <p:sldId id="361" r:id="rId75"/>
    <p:sldId id="350" r:id="rId76"/>
    <p:sldId id="281" r:id="rId77"/>
    <p:sldId id="291" r:id="rId78"/>
    <p:sldId id="292" r:id="rId79"/>
    <p:sldId id="293" r:id="rId80"/>
    <p:sldId id="294" r:id="rId81"/>
    <p:sldId id="362" r:id="rId82"/>
    <p:sldId id="295" r:id="rId83"/>
  </p:sldIdLst>
  <p:sldSz cx="9906000" cy="6858000" type="A4"/>
  <p:notesSz cx="7099300" cy="10234613"/>
  <p:defaultTextStyle>
    <a:defPPr>
      <a:defRPr lang="en-US"/>
    </a:defPPr>
    <a:lvl1pPr algn="l" rtl="0" fontAlgn="base">
      <a:lnSpc>
        <a:spcPct val="150000"/>
      </a:lnSpc>
      <a:spcBef>
        <a:spcPct val="20000"/>
      </a:spcBef>
      <a:spcAft>
        <a:spcPct val="0"/>
      </a:spcAft>
      <a:buChar char="•"/>
      <a:defRPr sz="3100" kern="1200">
        <a:solidFill>
          <a:schemeClr val="tx1"/>
        </a:solidFill>
        <a:latin typeface="Tahoma" panose="020B0604030504040204" pitchFamily="34" charset="0"/>
        <a:ea typeface="幼圆" panose="02010509060101010101" pitchFamily="49" charset="-122"/>
        <a:cs typeface="+mn-cs"/>
      </a:defRPr>
    </a:lvl1pPr>
    <a:lvl2pPr marL="457200" algn="l" rtl="0" fontAlgn="base">
      <a:lnSpc>
        <a:spcPct val="150000"/>
      </a:lnSpc>
      <a:spcBef>
        <a:spcPct val="20000"/>
      </a:spcBef>
      <a:spcAft>
        <a:spcPct val="0"/>
      </a:spcAft>
      <a:buChar char="•"/>
      <a:defRPr sz="3100" kern="1200">
        <a:solidFill>
          <a:schemeClr val="tx1"/>
        </a:solidFill>
        <a:latin typeface="Tahoma" panose="020B0604030504040204" pitchFamily="34" charset="0"/>
        <a:ea typeface="幼圆" panose="02010509060101010101" pitchFamily="49" charset="-122"/>
        <a:cs typeface="+mn-cs"/>
      </a:defRPr>
    </a:lvl2pPr>
    <a:lvl3pPr marL="914400" algn="l" rtl="0" fontAlgn="base">
      <a:lnSpc>
        <a:spcPct val="150000"/>
      </a:lnSpc>
      <a:spcBef>
        <a:spcPct val="20000"/>
      </a:spcBef>
      <a:spcAft>
        <a:spcPct val="0"/>
      </a:spcAft>
      <a:buChar char="•"/>
      <a:defRPr sz="3100" kern="1200">
        <a:solidFill>
          <a:schemeClr val="tx1"/>
        </a:solidFill>
        <a:latin typeface="Tahoma" panose="020B0604030504040204" pitchFamily="34" charset="0"/>
        <a:ea typeface="幼圆" panose="02010509060101010101" pitchFamily="49" charset="-122"/>
        <a:cs typeface="+mn-cs"/>
      </a:defRPr>
    </a:lvl3pPr>
    <a:lvl4pPr marL="1371600" algn="l" rtl="0" fontAlgn="base">
      <a:lnSpc>
        <a:spcPct val="150000"/>
      </a:lnSpc>
      <a:spcBef>
        <a:spcPct val="20000"/>
      </a:spcBef>
      <a:spcAft>
        <a:spcPct val="0"/>
      </a:spcAft>
      <a:buChar char="•"/>
      <a:defRPr sz="3100" kern="1200">
        <a:solidFill>
          <a:schemeClr val="tx1"/>
        </a:solidFill>
        <a:latin typeface="Tahoma" panose="020B0604030504040204" pitchFamily="34" charset="0"/>
        <a:ea typeface="幼圆" panose="02010509060101010101" pitchFamily="49" charset="-122"/>
        <a:cs typeface="+mn-cs"/>
      </a:defRPr>
    </a:lvl4pPr>
    <a:lvl5pPr marL="1828800" algn="l" rtl="0" fontAlgn="base">
      <a:lnSpc>
        <a:spcPct val="150000"/>
      </a:lnSpc>
      <a:spcBef>
        <a:spcPct val="20000"/>
      </a:spcBef>
      <a:spcAft>
        <a:spcPct val="0"/>
      </a:spcAft>
      <a:buChar char="•"/>
      <a:defRPr sz="3100" kern="1200">
        <a:solidFill>
          <a:schemeClr val="tx1"/>
        </a:solidFill>
        <a:latin typeface="Tahoma" panose="020B0604030504040204" pitchFamily="34" charset="0"/>
        <a:ea typeface="幼圆" panose="02010509060101010101" pitchFamily="49" charset="-122"/>
        <a:cs typeface="+mn-cs"/>
      </a:defRPr>
    </a:lvl5pPr>
    <a:lvl6pPr marL="2286000" algn="l" defTabSz="914400" rtl="0" eaLnBrk="1" latinLnBrk="0" hangingPunct="1">
      <a:defRPr sz="3100" kern="1200">
        <a:solidFill>
          <a:schemeClr val="tx1"/>
        </a:solidFill>
        <a:latin typeface="Tahoma" panose="020B0604030504040204" pitchFamily="34" charset="0"/>
        <a:ea typeface="幼圆" panose="02010509060101010101" pitchFamily="49" charset="-122"/>
        <a:cs typeface="+mn-cs"/>
      </a:defRPr>
    </a:lvl6pPr>
    <a:lvl7pPr marL="2743200" algn="l" defTabSz="914400" rtl="0" eaLnBrk="1" latinLnBrk="0" hangingPunct="1">
      <a:defRPr sz="3100" kern="1200">
        <a:solidFill>
          <a:schemeClr val="tx1"/>
        </a:solidFill>
        <a:latin typeface="Tahoma" panose="020B0604030504040204" pitchFamily="34" charset="0"/>
        <a:ea typeface="幼圆" panose="02010509060101010101" pitchFamily="49" charset="-122"/>
        <a:cs typeface="+mn-cs"/>
      </a:defRPr>
    </a:lvl7pPr>
    <a:lvl8pPr marL="3200400" algn="l" defTabSz="914400" rtl="0" eaLnBrk="1" latinLnBrk="0" hangingPunct="1">
      <a:defRPr sz="3100" kern="1200">
        <a:solidFill>
          <a:schemeClr val="tx1"/>
        </a:solidFill>
        <a:latin typeface="Tahoma" panose="020B0604030504040204" pitchFamily="34" charset="0"/>
        <a:ea typeface="幼圆" panose="02010509060101010101" pitchFamily="49" charset="-122"/>
        <a:cs typeface="+mn-cs"/>
      </a:defRPr>
    </a:lvl8pPr>
    <a:lvl9pPr marL="3657600" algn="l" defTabSz="914400" rtl="0" eaLnBrk="1" latinLnBrk="0" hangingPunct="1">
      <a:defRPr sz="3100" kern="1200">
        <a:solidFill>
          <a:schemeClr val="tx1"/>
        </a:solidFill>
        <a:latin typeface="Tahoma" panose="020B060403050404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61">
          <p15:clr>
            <a:srgbClr val="A4A3A4"/>
          </p15:clr>
        </p15:guide>
        <p15:guide id="2" pos="31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33"/>
    <a:srgbClr val="990099"/>
    <a:srgbClr val="0E207F"/>
    <a:srgbClr val="FF9900"/>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110" autoAdjust="0"/>
  </p:normalViewPr>
  <p:slideViewPr>
    <p:cSldViewPr>
      <p:cViewPr varScale="1">
        <p:scale>
          <a:sx n="85" d="100"/>
          <a:sy n="85" d="100"/>
        </p:scale>
        <p:origin x="744" y="78"/>
      </p:cViewPr>
      <p:guideLst>
        <p:guide orient="horz" pos="2161"/>
        <p:guide pos="3131"/>
      </p:guideLst>
    </p:cSldViewPr>
  </p:slideViewPr>
  <p:outlineViewPr>
    <p:cViewPr>
      <p:scale>
        <a:sx n="33" d="100"/>
        <a:sy n="33" d="100"/>
      </p:scale>
      <p:origin x="0" y="65514"/>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101040" tIns="50521" rIns="101040" bIns="50521" numCol="1" anchor="t" anchorCtr="0" compatLnSpc="1">
            <a:prstTxWarp prst="textNoShape">
              <a:avLst/>
            </a:prstTxWarp>
          </a:bodyPr>
          <a:lstStyle>
            <a:lvl1pPr defTabSz="1011238">
              <a:lnSpc>
                <a:spcPct val="100000"/>
              </a:lnSpc>
              <a:spcBef>
                <a:spcPct val="0"/>
              </a:spcBef>
              <a:buFontTx/>
              <a:buNone/>
              <a:defRPr sz="130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101040" tIns="50521" rIns="101040" bIns="50521" numCol="1" anchor="t" anchorCtr="0" compatLnSpc="1">
            <a:prstTxWarp prst="textNoShape">
              <a:avLst/>
            </a:prstTxWarp>
          </a:bodyPr>
          <a:lstStyle>
            <a:lvl1pPr algn="r" defTabSz="1011238">
              <a:lnSpc>
                <a:spcPct val="100000"/>
              </a:lnSpc>
              <a:spcBef>
                <a:spcPct val="0"/>
              </a:spcBef>
              <a:buFontTx/>
              <a:buNone/>
              <a:defRPr sz="130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101040" tIns="50521" rIns="101040" bIns="50521" numCol="1" anchor="b" anchorCtr="0" compatLnSpc="1">
            <a:prstTxWarp prst="textNoShape">
              <a:avLst/>
            </a:prstTxWarp>
          </a:bodyPr>
          <a:lstStyle>
            <a:lvl1pPr defTabSz="1011238">
              <a:lnSpc>
                <a:spcPct val="100000"/>
              </a:lnSpc>
              <a:spcBef>
                <a:spcPct val="0"/>
              </a:spcBef>
              <a:buFontTx/>
              <a:buNone/>
              <a:defRPr sz="1300">
                <a:ea typeface="宋体" pitchFamily="2" charset="-122"/>
              </a:defRPr>
            </a:lvl1pPr>
          </a:lstStyle>
          <a:p>
            <a:pPr>
              <a:defRPr/>
            </a:pPr>
            <a:endParaRPr lang="en-US" altLang="zh-CN"/>
          </a:p>
        </p:txBody>
      </p:sp>
      <p:sp>
        <p:nvSpPr>
          <p:cNvPr id="41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101040" tIns="50521" rIns="101040" bIns="50521" numCol="1" anchor="b" anchorCtr="0" compatLnSpc="1">
            <a:prstTxWarp prst="textNoShape">
              <a:avLst/>
            </a:prstTxWarp>
          </a:bodyPr>
          <a:lstStyle>
            <a:lvl1pPr algn="r" defTabSz="1011238">
              <a:lnSpc>
                <a:spcPct val="100000"/>
              </a:lnSpc>
              <a:spcBef>
                <a:spcPct val="0"/>
              </a:spcBef>
              <a:buFontTx/>
              <a:buNone/>
              <a:defRPr sz="1300">
                <a:ea typeface="宋体" panose="02010600030101010101" pitchFamily="2" charset="-122"/>
              </a:defRPr>
            </a:lvl1pPr>
          </a:lstStyle>
          <a:p>
            <a:fld id="{4B224C58-4C40-42C9-A723-03FB2857DA15}"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101040" tIns="50521" rIns="101040" bIns="50521" numCol="1" anchor="t" anchorCtr="0" compatLnSpc="1">
            <a:prstTxWarp prst="textNoShape">
              <a:avLst/>
            </a:prstTxWarp>
          </a:bodyPr>
          <a:lstStyle>
            <a:lvl1pPr defTabSz="1011238">
              <a:lnSpc>
                <a:spcPct val="100000"/>
              </a:lnSpc>
              <a:spcBef>
                <a:spcPct val="0"/>
              </a:spcBef>
              <a:buFontTx/>
              <a:buNone/>
              <a:defRPr sz="1300">
                <a:ea typeface="宋体"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101040" tIns="50521" rIns="101040" bIns="50521" numCol="1" anchor="t" anchorCtr="0" compatLnSpc="1">
            <a:prstTxWarp prst="textNoShape">
              <a:avLst/>
            </a:prstTxWarp>
          </a:bodyPr>
          <a:lstStyle>
            <a:lvl1pPr algn="r" defTabSz="1011238">
              <a:lnSpc>
                <a:spcPct val="100000"/>
              </a:lnSpc>
              <a:spcBef>
                <a:spcPct val="0"/>
              </a:spcBef>
              <a:buFontTx/>
              <a:buNone/>
              <a:defRPr sz="1300">
                <a:ea typeface="宋体" pitchFamily="2" charset="-122"/>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777875" y="766763"/>
            <a:ext cx="5546725" cy="3840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101040" tIns="50521" rIns="101040" bIns="50521"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867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101040" tIns="50521" rIns="101040" bIns="50521" numCol="1" anchor="b" anchorCtr="0" compatLnSpc="1">
            <a:prstTxWarp prst="textNoShape">
              <a:avLst/>
            </a:prstTxWarp>
          </a:bodyPr>
          <a:lstStyle>
            <a:lvl1pPr defTabSz="1011238">
              <a:lnSpc>
                <a:spcPct val="100000"/>
              </a:lnSpc>
              <a:spcBef>
                <a:spcPct val="0"/>
              </a:spcBef>
              <a:buFontTx/>
              <a:buNone/>
              <a:defRPr sz="1300">
                <a:ea typeface="宋体"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101040" tIns="50521" rIns="101040" bIns="50521" numCol="1" anchor="b" anchorCtr="0" compatLnSpc="1">
            <a:prstTxWarp prst="textNoShape">
              <a:avLst/>
            </a:prstTxWarp>
          </a:bodyPr>
          <a:lstStyle>
            <a:lvl1pPr algn="r" defTabSz="1011238">
              <a:lnSpc>
                <a:spcPct val="100000"/>
              </a:lnSpc>
              <a:spcBef>
                <a:spcPct val="0"/>
              </a:spcBef>
              <a:buFontTx/>
              <a:buNone/>
              <a:defRPr sz="1300">
                <a:ea typeface="宋体" panose="02010600030101010101" pitchFamily="2" charset="-122"/>
              </a:defRPr>
            </a:lvl1pPr>
          </a:lstStyle>
          <a:p>
            <a:fld id="{563D3B97-57A5-4612-AD3D-0794C205667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11238"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11238"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11238"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11238"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fld id="{444559A2-17F5-4619-A6AD-8B11BD8D3571}" type="slidenum">
              <a:rPr lang="zh-CN" altLang="en-US" sz="1300">
                <a:ea typeface="宋体" panose="02010600030101010101" pitchFamily="2" charset="-122"/>
              </a:rPr>
              <a:pPr eaLnBrk="1" hangingPunct="1"/>
              <a:t>25</a:t>
            </a:fld>
            <a:endParaRPr lang="en-US" altLang="zh-CN" sz="1300">
              <a:ea typeface="宋体" panose="02010600030101010101" pitchFamily="2" charset="-122"/>
            </a:endParaRPr>
          </a:p>
        </p:txBody>
      </p:sp>
      <p:sp>
        <p:nvSpPr>
          <p:cNvPr id="101379" name="Rectangle 2"/>
          <p:cNvSpPr>
            <a:spLocks noGrp="1" noRot="1" noChangeAspect="1" noChangeArrowheads="1" noTextEdit="1"/>
          </p:cNvSpPr>
          <p:nvPr>
            <p:ph type="sldImg"/>
          </p:nvPr>
        </p:nvSpPr>
        <p:spPr>
          <a:xfrm>
            <a:off x="781050" y="768350"/>
            <a:ext cx="5541963" cy="3836988"/>
          </a:xfrm>
          <a:ln/>
        </p:spPr>
      </p:sp>
      <p:sp>
        <p:nvSpPr>
          <p:cNvPr id="101380" name="Rectangle 3"/>
          <p:cNvSpPr>
            <a:spLocks noGrp="1" noChangeArrowheads="1"/>
          </p:cNvSpPr>
          <p:nvPr>
            <p:ph type="body" idx="1"/>
          </p:nvPr>
        </p:nvSpPr>
        <p:spPr>
          <a:xfrm>
            <a:off x="944563" y="4860925"/>
            <a:ext cx="52101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4091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11238"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11238"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11238"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11238"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fld id="{F4ED1A59-14CC-4F17-B2D7-DAFC42638336}" type="slidenum">
              <a:rPr lang="zh-CN" altLang="en-US" sz="1300">
                <a:ea typeface="宋体" panose="02010600030101010101" pitchFamily="2" charset="-122"/>
              </a:rPr>
              <a:pPr eaLnBrk="1" hangingPunct="1"/>
              <a:t>35</a:t>
            </a:fld>
            <a:endParaRPr lang="en-US" altLang="zh-CN" sz="1300">
              <a:ea typeface="宋体" panose="02010600030101010101" pitchFamily="2" charset="-122"/>
            </a:endParaRPr>
          </a:p>
        </p:txBody>
      </p:sp>
      <p:sp>
        <p:nvSpPr>
          <p:cNvPr id="102403" name="Rectangle 2"/>
          <p:cNvSpPr>
            <a:spLocks noGrp="1" noRot="1" noChangeAspect="1" noChangeArrowheads="1" noTextEdit="1"/>
          </p:cNvSpPr>
          <p:nvPr>
            <p:ph type="sldImg"/>
          </p:nvPr>
        </p:nvSpPr>
        <p:spPr>
          <a:xfrm>
            <a:off x="781050" y="768350"/>
            <a:ext cx="5541963" cy="3836988"/>
          </a:xfrm>
          <a:ln/>
        </p:spPr>
      </p:sp>
      <p:sp>
        <p:nvSpPr>
          <p:cNvPr id="102404" name="Rectangle 3"/>
          <p:cNvSpPr>
            <a:spLocks noGrp="1" noChangeArrowheads="1"/>
          </p:cNvSpPr>
          <p:nvPr>
            <p:ph type="body" idx="1"/>
          </p:nvPr>
        </p:nvSpPr>
        <p:spPr>
          <a:xfrm>
            <a:off x="944563" y="4860925"/>
            <a:ext cx="52101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8268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11238"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11238"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11238"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11238"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11238"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fld id="{F9AF29DD-71C7-481A-B635-DCDAA4C3D824}" type="slidenum">
              <a:rPr lang="zh-CN" altLang="en-US" sz="1300">
                <a:ea typeface="宋体" panose="02010600030101010101" pitchFamily="2" charset="-122"/>
              </a:rPr>
              <a:pPr eaLnBrk="1" hangingPunct="1"/>
              <a:t>63</a:t>
            </a:fld>
            <a:endParaRPr lang="en-US" altLang="zh-CN" sz="1300">
              <a:ea typeface="宋体" panose="02010600030101010101" pitchFamily="2" charset="-122"/>
            </a:endParaRPr>
          </a:p>
        </p:txBody>
      </p:sp>
      <p:sp>
        <p:nvSpPr>
          <p:cNvPr id="103427" name="Rectangle 2"/>
          <p:cNvSpPr>
            <a:spLocks noGrp="1" noRot="1" noChangeAspect="1" noChangeArrowheads="1" noTextEdit="1"/>
          </p:cNvSpPr>
          <p:nvPr>
            <p:ph type="sldImg"/>
          </p:nvPr>
        </p:nvSpPr>
        <p:spPr>
          <a:xfrm>
            <a:off x="781050" y="768350"/>
            <a:ext cx="5541963" cy="3836988"/>
          </a:xfrm>
          <a:ln/>
        </p:spPr>
      </p:sp>
      <p:sp>
        <p:nvSpPr>
          <p:cNvPr id="103428" name="Rectangle 3"/>
          <p:cNvSpPr>
            <a:spLocks noGrp="1" noChangeArrowheads="1"/>
          </p:cNvSpPr>
          <p:nvPr>
            <p:ph type="body" idx="1"/>
          </p:nvPr>
        </p:nvSpPr>
        <p:spPr>
          <a:xfrm>
            <a:off x="944563" y="4860925"/>
            <a:ext cx="52101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PERT</a:t>
            </a:r>
            <a:r>
              <a:rPr lang="zh-CN" altLang="en-US" sz="700" smtClean="0"/>
              <a:t>计划评审技术</a:t>
            </a:r>
            <a:br>
              <a:rPr lang="zh-CN" altLang="en-US" sz="700" smtClean="0"/>
            </a:br>
            <a:r>
              <a:rPr lang="zh-CN" altLang="en-US" sz="700" smtClean="0"/>
              <a:t>（</a:t>
            </a:r>
            <a:r>
              <a:rPr lang="en-US" altLang="zh-CN" sz="700" smtClean="0"/>
              <a:t>Program Evaluation and Review Technique</a:t>
            </a:r>
            <a:r>
              <a:rPr lang="zh-CN" altLang="en-US" sz="700" smtClean="0"/>
              <a:t>）</a:t>
            </a:r>
            <a:endParaRPr lang="en-US" altLang="zh-CN" sz="800" smtClean="0"/>
          </a:p>
          <a:p>
            <a:pPr eaLnBrk="1" hangingPunct="1">
              <a:lnSpc>
                <a:spcPct val="80000"/>
              </a:lnSpc>
            </a:pPr>
            <a:r>
              <a:rPr lang="zh-CN" altLang="en-US" sz="800" smtClean="0"/>
              <a:t>一种采用概率估算的网络图</a:t>
            </a:r>
            <a:endParaRPr lang="zh-CN" altLang="zh-CN" sz="800" smtClean="0"/>
          </a:p>
          <a:p>
            <a:pPr eaLnBrk="1" hangingPunct="1">
              <a:lnSpc>
                <a:spcPct val="80000"/>
              </a:lnSpc>
            </a:pPr>
            <a:r>
              <a:rPr lang="zh-CN" altLang="en-US" sz="800" smtClean="0"/>
              <a:t>一种评估活动或任务很可能的工期（历时）的方法</a:t>
            </a:r>
            <a:r>
              <a:rPr lang="zh-CN" altLang="en-US" sz="800" smtClean="0">
                <a:latin typeface="宋体" panose="02010600030101010101" pitchFamily="2" charset="-122"/>
              </a:rPr>
              <a:t>需要给出每项活动的三个估计时间：乐观时间</a:t>
            </a:r>
            <a:r>
              <a:rPr lang="en-US" altLang="zh-CN" sz="800" smtClean="0">
                <a:latin typeface="宋体" panose="02010600030101010101" pitchFamily="2" charset="-122"/>
              </a:rPr>
              <a:t>to</a:t>
            </a:r>
            <a:r>
              <a:rPr lang="zh-CN" altLang="en-US" sz="800" smtClean="0">
                <a:latin typeface="宋体" panose="02010600030101010101" pitchFamily="2" charset="-122"/>
              </a:rPr>
              <a:t>、最可能时间</a:t>
            </a:r>
            <a:r>
              <a:rPr lang="en-US" altLang="zh-CN" sz="800" smtClean="0">
                <a:latin typeface="宋体" panose="02010600030101010101" pitchFamily="2" charset="-122"/>
              </a:rPr>
              <a:t>tm</a:t>
            </a:r>
            <a:r>
              <a:rPr lang="zh-CN" altLang="en-US" sz="800" smtClean="0">
                <a:latin typeface="宋体" panose="02010600030101010101" pitchFamily="2" charset="-122"/>
              </a:rPr>
              <a:t>、悲观时间</a:t>
            </a:r>
            <a:r>
              <a:rPr lang="en-US" altLang="zh-CN" sz="800" smtClean="0">
                <a:latin typeface="宋体" panose="02010600030101010101" pitchFamily="2" charset="-122"/>
              </a:rPr>
              <a:t>tp</a:t>
            </a:r>
            <a:r>
              <a:rPr lang="zh-CN" altLang="en-US" sz="800" smtClean="0">
                <a:latin typeface="宋体" panose="02010600030101010101" pitchFamily="2" charset="-122"/>
              </a:rPr>
              <a:t>。这种期望工期可以用下面的公式计算：</a:t>
            </a:r>
            <a:r>
              <a:rPr kumimoji="1" lang="zh-CN" altLang="en-US" sz="800" smtClean="0"/>
              <a:t> </a:t>
            </a:r>
            <a:r>
              <a:rPr kumimoji="1" lang="en-US" altLang="zh-CN" sz="800" i="1" smtClean="0"/>
              <a:t>t =</a:t>
            </a:r>
            <a:r>
              <a:rPr kumimoji="1" lang="en-US" altLang="zh-CN" sz="800" smtClean="0"/>
              <a:t>(</a:t>
            </a:r>
            <a:r>
              <a:rPr kumimoji="1" lang="en-US" altLang="zh-CN" sz="800" i="1" smtClean="0"/>
              <a:t> t0+4 tm+tp</a:t>
            </a:r>
            <a:r>
              <a:rPr kumimoji="1" lang="en-US" altLang="zh-CN" sz="800" smtClean="0"/>
              <a:t>)</a:t>
            </a:r>
            <a:r>
              <a:rPr kumimoji="1" lang="en-US" altLang="zh-CN" sz="800" i="1" smtClean="0"/>
              <a:t>/6</a:t>
            </a:r>
          </a:p>
          <a:p>
            <a:pPr eaLnBrk="1" hangingPunct="1">
              <a:lnSpc>
                <a:spcPct val="80000"/>
              </a:lnSpc>
            </a:pPr>
            <a:r>
              <a:rPr lang="zh-CN" altLang="en-US" sz="800" smtClean="0"/>
              <a:t>运用蒙特卡罗模拟、三角模拟等方法确定出每项项目活动的可能工期和整个项目可能工期</a:t>
            </a:r>
          </a:p>
          <a:p>
            <a:pPr lvl="1" eaLnBrk="1" hangingPunct="1">
              <a:lnSpc>
                <a:spcPct val="150000"/>
              </a:lnSpc>
              <a:buFont typeface="Wingdings" panose="05000000000000000000" pitchFamily="2" charset="2"/>
              <a:buNone/>
            </a:pPr>
            <a:r>
              <a:rPr lang="zh-CN" altLang="en-US" sz="800" b="1" smtClean="0"/>
              <a:t>确定工期</a:t>
            </a:r>
          </a:p>
          <a:p>
            <a:pPr lvl="2" eaLnBrk="1" hangingPunct="1">
              <a:lnSpc>
                <a:spcPct val="150000"/>
              </a:lnSpc>
              <a:buFont typeface="Wingdings" panose="05000000000000000000" pitchFamily="2" charset="2"/>
              <a:buNone/>
            </a:pPr>
            <a:r>
              <a:rPr lang="zh-CN" altLang="en-US" sz="800" b="1" smtClean="0"/>
              <a:t>预算工作量小时数</a:t>
            </a:r>
            <a:r>
              <a:rPr lang="en-US" altLang="zh-CN" sz="800" b="1" smtClean="0"/>
              <a:t>/</a:t>
            </a:r>
            <a:r>
              <a:rPr lang="zh-CN" altLang="en-US" sz="800" b="1" smtClean="0"/>
              <a:t>每一阶段的小时数</a:t>
            </a:r>
            <a:r>
              <a:rPr lang="en-US" altLang="zh-CN" sz="800" b="1" smtClean="0"/>
              <a:t>/</a:t>
            </a:r>
            <a:r>
              <a:rPr lang="zh-CN" altLang="en-US" sz="800" b="1" smtClean="0"/>
              <a:t>可用百分比</a:t>
            </a:r>
          </a:p>
          <a:p>
            <a:pPr lvl="2" eaLnBrk="1" hangingPunct="1">
              <a:lnSpc>
                <a:spcPct val="150000"/>
              </a:lnSpc>
              <a:buFont typeface="Wingdings" panose="05000000000000000000" pitchFamily="2" charset="2"/>
              <a:buNone/>
            </a:pPr>
            <a:r>
              <a:rPr lang="zh-CN" altLang="en-US" sz="800" b="1" smtClean="0"/>
              <a:t>举例：</a:t>
            </a:r>
          </a:p>
          <a:p>
            <a:pPr lvl="2" eaLnBrk="1" hangingPunct="1">
              <a:lnSpc>
                <a:spcPct val="150000"/>
              </a:lnSpc>
              <a:buFont typeface="Wingdings" panose="05000000000000000000" pitchFamily="2" charset="2"/>
              <a:buNone/>
            </a:pPr>
            <a:r>
              <a:rPr lang="zh-CN" altLang="en-US" sz="800" b="1" smtClean="0"/>
              <a:t>   </a:t>
            </a:r>
            <a:r>
              <a:rPr lang="en-US" altLang="zh-CN" sz="800" b="1" smtClean="0"/>
              <a:t>24</a:t>
            </a:r>
            <a:r>
              <a:rPr lang="zh-CN" altLang="en-US" sz="800" b="1" smtClean="0"/>
              <a:t>小时的工作量</a:t>
            </a:r>
            <a:r>
              <a:rPr lang="en-US" altLang="zh-CN" sz="800" b="1" smtClean="0"/>
              <a:t>/</a:t>
            </a:r>
            <a:r>
              <a:rPr lang="zh-CN" altLang="en-US" sz="800" b="1" smtClean="0"/>
              <a:t>每天工作</a:t>
            </a:r>
            <a:r>
              <a:rPr lang="en-US" altLang="zh-CN" sz="800" b="1" smtClean="0"/>
              <a:t>8</a:t>
            </a:r>
            <a:r>
              <a:rPr lang="zh-CN" altLang="en-US" sz="800" b="1" smtClean="0"/>
              <a:t>小时</a:t>
            </a:r>
            <a:r>
              <a:rPr lang="en-US" altLang="zh-CN" sz="800" b="1" smtClean="0"/>
              <a:t>/70%</a:t>
            </a:r>
            <a:r>
              <a:rPr lang="zh-CN" altLang="en-US" sz="800" b="1" smtClean="0"/>
              <a:t>的可用率</a:t>
            </a:r>
            <a:r>
              <a:rPr lang="en-US" altLang="zh-CN" sz="800" b="1" smtClean="0"/>
              <a:t>=4.5</a:t>
            </a:r>
            <a:r>
              <a:rPr lang="zh-CN" altLang="en-US" sz="800" b="1" smtClean="0"/>
              <a:t>天为工期</a:t>
            </a:r>
          </a:p>
          <a:p>
            <a:pPr lvl="1" eaLnBrk="1" hangingPunct="1">
              <a:lnSpc>
                <a:spcPct val="150000"/>
              </a:lnSpc>
              <a:buFont typeface="Wingdings" panose="05000000000000000000" pitchFamily="2" charset="2"/>
              <a:buNone/>
            </a:pPr>
            <a:r>
              <a:rPr lang="zh-CN" altLang="en-US" sz="800" b="1" smtClean="0"/>
              <a:t>将你的网络逻辑和关键路径分析合并这些工期估算，做一个初始的进度。</a:t>
            </a:r>
          </a:p>
          <a:p>
            <a:pPr lvl="1" eaLnBrk="1" hangingPunct="1">
              <a:lnSpc>
                <a:spcPct val="150000"/>
              </a:lnSpc>
              <a:buFont typeface="Wingdings" panose="05000000000000000000" pitchFamily="2" charset="2"/>
              <a:buNone/>
            </a:pPr>
            <a:r>
              <a:rPr lang="zh-CN" altLang="en-US" sz="800" b="1" smtClean="0"/>
              <a:t>适当加入应急储备时间</a:t>
            </a:r>
          </a:p>
          <a:p>
            <a:pPr lvl="1" eaLnBrk="1" hangingPunct="1">
              <a:lnSpc>
                <a:spcPct val="150000"/>
              </a:lnSpc>
              <a:buFont typeface="Wingdings" panose="05000000000000000000" pitchFamily="2" charset="2"/>
              <a:buNone/>
            </a:pPr>
            <a:r>
              <a:rPr lang="zh-CN" altLang="en-US" sz="800" b="1" smtClean="0"/>
              <a:t>用分配的资源确定工作量估算。</a:t>
            </a:r>
          </a:p>
          <a:p>
            <a:pPr lvl="1" eaLnBrk="1" hangingPunct="1">
              <a:lnSpc>
                <a:spcPct val="150000"/>
              </a:lnSpc>
              <a:buFont typeface="Wingdings" panose="05000000000000000000" pitchFamily="2" charset="2"/>
              <a:buNone/>
            </a:pPr>
            <a:r>
              <a:rPr lang="zh-CN" altLang="en-US" sz="800" b="1" smtClean="0"/>
              <a:t>用已知的可用的特定资源将工作量估算转换成一个日历表：</a:t>
            </a:r>
          </a:p>
          <a:p>
            <a:pPr lvl="2" eaLnBrk="1" hangingPunct="1">
              <a:lnSpc>
                <a:spcPct val="150000"/>
              </a:lnSpc>
              <a:buFont typeface="Wingdings" panose="05000000000000000000" pitchFamily="2" charset="2"/>
              <a:buNone/>
            </a:pPr>
            <a:r>
              <a:rPr lang="zh-CN" altLang="en-US" sz="800" b="1" smtClean="0"/>
              <a:t>考虑公众假期和休假</a:t>
            </a:r>
          </a:p>
          <a:p>
            <a:pPr lvl="2" eaLnBrk="1" hangingPunct="1">
              <a:lnSpc>
                <a:spcPct val="150000"/>
              </a:lnSpc>
              <a:buFont typeface="Wingdings" panose="05000000000000000000" pitchFamily="2" charset="2"/>
              <a:buNone/>
            </a:pPr>
            <a:r>
              <a:rPr lang="zh-CN" altLang="en-US" sz="800" b="1" smtClean="0"/>
              <a:t>考虑所有可能会影响预期可用性的因素</a:t>
            </a:r>
          </a:p>
          <a:p>
            <a:pPr eaLnBrk="1" hangingPunct="1">
              <a:lnSpc>
                <a:spcPct val="80000"/>
              </a:lnSpc>
            </a:pPr>
            <a:endParaRPr lang="zh-CN" altLang="en-US" sz="800" smtClean="0"/>
          </a:p>
        </p:txBody>
      </p:sp>
    </p:spTree>
    <p:extLst>
      <p:ext uri="{BB962C8B-B14F-4D97-AF65-F5344CB8AC3E}">
        <p14:creationId xmlns:p14="http://schemas.microsoft.com/office/powerpoint/2010/main" val="21837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lvl1pPr algn="ctr">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809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383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78675" y="273050"/>
            <a:ext cx="2227263" cy="5484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3050"/>
            <a:ext cx="6530975" cy="5484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963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8910638" cy="914400"/>
          </a:xfrm>
        </p:spPr>
        <p:txBody>
          <a:bodyPr/>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644650"/>
            <a:ext cx="4378325" cy="411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6025" y="1644650"/>
            <a:ext cx="4379913" cy="411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205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8910638" cy="9144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95300" y="1644650"/>
            <a:ext cx="8910638" cy="4113213"/>
          </a:xfrm>
        </p:spPr>
        <p:txBody>
          <a:bodyPr/>
          <a:lstStyle/>
          <a:p>
            <a:pPr lvl="0"/>
            <a:endParaRPr lang="zh-CN" altLang="en-US" noProof="0" smtClean="0"/>
          </a:p>
        </p:txBody>
      </p:sp>
    </p:spTree>
    <p:extLst>
      <p:ext uri="{BB962C8B-B14F-4D97-AF65-F5344CB8AC3E}">
        <p14:creationId xmlns:p14="http://schemas.microsoft.com/office/powerpoint/2010/main" val="348075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95300" y="273050"/>
            <a:ext cx="8910638" cy="5484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4248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95300" y="273050"/>
            <a:ext cx="8910638" cy="914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95300" y="1644650"/>
            <a:ext cx="4378325" cy="1979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6025" y="1644650"/>
            <a:ext cx="4379913" cy="1979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5300" y="3776663"/>
            <a:ext cx="4378325" cy="19812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026025" y="3776663"/>
            <a:ext cx="4379913"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96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subTitle" idx="1"/>
          </p:nvPr>
        </p:nvSpPr>
        <p:spPr>
          <a:xfrm>
            <a:off x="2889250" y="2667000"/>
            <a:ext cx="6934200" cy="1752600"/>
          </a:xfrm>
        </p:spPr>
        <p:txBody>
          <a:bodyPr/>
          <a:lstStyle>
            <a:lvl1pPr marL="0" indent="0" algn="ctr">
              <a:buFont typeface="Monotype Sorts" pitchFamily="2" charset="2"/>
              <a:buNone/>
              <a:defRPr sz="4400">
                <a:solidFill>
                  <a:schemeClr val="accent2"/>
                </a:solidFill>
              </a:defRPr>
            </a:lvl1pPr>
          </a:lstStyle>
          <a:p>
            <a:pPr lvl="0"/>
            <a:r>
              <a:rPr lang="en-US" altLang="zh-CN" noProof="0" smtClean="0"/>
              <a:t>Click to edit Master subtitle style</a:t>
            </a:r>
          </a:p>
        </p:txBody>
      </p:sp>
      <p:grpSp>
        <p:nvGrpSpPr>
          <p:cNvPr id="5177" name="Group 57"/>
          <p:cNvGrpSpPr>
            <a:grpSpLocks/>
          </p:cNvGrpSpPr>
          <p:nvPr userDrawn="1"/>
        </p:nvGrpSpPr>
        <p:grpSpPr bwMode="auto">
          <a:xfrm>
            <a:off x="8255000" y="-28575"/>
            <a:ext cx="1547813" cy="1095375"/>
            <a:chOff x="4800" y="-18"/>
            <a:chExt cx="900" cy="690"/>
          </a:xfrm>
        </p:grpSpPr>
        <p:pic>
          <p:nvPicPr>
            <p:cNvPr id="5178" name="Picture 58" descr="校标"/>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40" y="270"/>
              <a:ext cx="397" cy="402"/>
            </a:xfrm>
            <a:prstGeom prst="rect">
              <a:avLst/>
            </a:prstGeom>
            <a:noFill/>
            <a:extLst>
              <a:ext uri="{909E8E84-426E-40DD-AFC4-6F175D3DCCD1}">
                <a14:hiddenFill xmlns:a14="http://schemas.microsoft.com/office/drawing/2010/main">
                  <a:solidFill>
                    <a:srgbClr val="FFFFFF"/>
                  </a:solidFill>
                </a14:hiddenFill>
              </a:ext>
            </a:extLst>
          </p:spPr>
        </p:pic>
        <p:pic>
          <p:nvPicPr>
            <p:cNvPr id="5179" name="Picture 59" descr="软件工程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00" y="-18"/>
              <a:ext cx="900" cy="5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68084840"/>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122238"/>
            <a:ext cx="8172450" cy="1295400"/>
          </a:xfrm>
        </p:spPr>
        <p:txBody>
          <a:bodyPr/>
          <a:lstStyle/>
          <a:p>
            <a:r>
              <a:rPr lang="en-US" altLang="zh-CN" dirty="0" smtClean="0"/>
              <a:t>Click to edit</a:t>
            </a:r>
            <a:endParaRPr lang="en-US" dirty="0"/>
          </a:p>
        </p:txBody>
      </p:sp>
      <p:sp>
        <p:nvSpPr>
          <p:cNvPr id="3" name="Text Placeholder 2"/>
          <p:cNvSpPr>
            <a:spLocks noGrp="1"/>
          </p:cNvSpPr>
          <p:nvPr>
            <p:ph type="body" sz="half" idx="1"/>
          </p:nvPr>
        </p:nvSpPr>
        <p:spPr>
          <a:xfrm>
            <a:off x="495300" y="1719264"/>
            <a:ext cx="8915400" cy="212883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95300" y="4000501"/>
            <a:ext cx="8915400" cy="21304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443FD7-2088-4CB3-A564-3E4B7C51E8A9}" type="slidenum">
              <a:rPr lang="en-US" altLang="zh-CN"/>
              <a:pPr>
                <a:defRPr/>
              </a:pPr>
              <a:t>‹#›</a:t>
            </a:fld>
            <a:endParaRPr lang="en-US" altLang="zh-CN"/>
          </a:p>
        </p:txBody>
      </p:sp>
    </p:spTree>
    <p:extLst>
      <p:ext uri="{BB962C8B-B14F-4D97-AF65-F5344CB8AC3E}">
        <p14:creationId xmlns:p14="http://schemas.microsoft.com/office/powerpoint/2010/main" val="9802914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420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1954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44650"/>
            <a:ext cx="4378325"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6025" y="1644650"/>
            <a:ext cx="43799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691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563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587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03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5712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9740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7" descr="CorporatePowerpoint_BackgroundImage"/>
          <p:cNvPicPr>
            <a:picLocks noChangeAspect="1" noChangeArrowheads="1"/>
          </p:cNvPicPr>
          <p:nvPr userDrawn="1"/>
        </p:nvPicPr>
        <p:blipFill>
          <a:blip r:embed="rId19">
            <a:extLst>
              <a:ext uri="{28A0092B-C50C-407E-A947-70E740481C1C}">
                <a14:useLocalDpi xmlns:a14="http://schemas.microsoft.com/office/drawing/2010/main" val="0"/>
              </a:ext>
            </a:extLst>
          </a:blip>
          <a:srcRect r="29231"/>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95300" y="273050"/>
            <a:ext cx="8910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ctr" anchorCtr="0" compatLnSpc="1">
            <a:prstTxWarp prst="textNoShape">
              <a:avLst/>
            </a:prstTxWarp>
          </a:bodyPr>
          <a:lstStyle/>
          <a:p>
            <a:pPr lvl="0"/>
            <a:r>
              <a:rPr lang="en-US" altLang="zh-CN" smtClean="0"/>
              <a:t>Tahoma 36 pt </a:t>
            </a:r>
          </a:p>
        </p:txBody>
      </p:sp>
      <p:sp>
        <p:nvSpPr>
          <p:cNvPr id="4100" name="Rectangle 3"/>
          <p:cNvSpPr>
            <a:spLocks noGrp="1" noChangeArrowheads="1"/>
          </p:cNvSpPr>
          <p:nvPr>
            <p:ph type="body" idx="1"/>
          </p:nvPr>
        </p:nvSpPr>
        <p:spPr bwMode="auto">
          <a:xfrm>
            <a:off x="495300" y="1644650"/>
            <a:ext cx="8910638"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t" anchorCtr="0" compatLnSpc="1">
            <a:prstTxWarp prst="textNoShape">
              <a:avLst/>
            </a:prstTxWarp>
          </a:bodyPr>
          <a:lstStyle/>
          <a:p>
            <a:pPr lvl="0"/>
            <a:r>
              <a:rPr lang="en-US" altLang="zh-CN" smtClean="0"/>
              <a:t>First level bullets – Tahoma 32pt</a:t>
            </a:r>
          </a:p>
          <a:p>
            <a:pPr lvl="1"/>
            <a:r>
              <a:rPr lang="en-US" altLang="zh-CN" smtClean="0"/>
              <a:t>Second level bullets – Tahoma 28 pt</a:t>
            </a:r>
          </a:p>
          <a:p>
            <a:pPr lvl="2"/>
            <a:r>
              <a:rPr lang="en-US" altLang="zh-CN" smtClean="0"/>
              <a:t>Third level bullets – Tahoma 24 pt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p:titleStyle>
    <p:bodyStyle>
      <a:lvl1pPr marL="341313" indent="-341313" algn="l" defTabSz="1096963" rtl="0" eaLnBrk="0" fontAlgn="base" hangingPunct="0">
        <a:lnSpc>
          <a:spcPct val="90000"/>
        </a:lnSpc>
        <a:spcBef>
          <a:spcPct val="30000"/>
        </a:spcBef>
        <a:spcAft>
          <a:spcPct val="0"/>
        </a:spcAft>
        <a:buClr>
          <a:schemeClr val="tx1"/>
        </a:buClr>
        <a:buSzPct val="50000"/>
        <a:buBlip>
          <a:blip r:embed="rId20"/>
        </a:buBlip>
        <a:defRPr sz="3500">
          <a:solidFill>
            <a:schemeClr val="tx1"/>
          </a:solidFill>
          <a:latin typeface="楷体" pitchFamily="49" charset="-122"/>
          <a:ea typeface="楷体" pitchFamily="49" charset="-122"/>
          <a:cs typeface="+mn-cs"/>
        </a:defRPr>
      </a:lvl1pPr>
      <a:lvl2pPr marL="890588" indent="-341313" algn="l" defTabSz="1096963" rtl="0" eaLnBrk="0" fontAlgn="base" hangingPunct="0">
        <a:spcBef>
          <a:spcPct val="20000"/>
        </a:spcBef>
        <a:spcAft>
          <a:spcPct val="0"/>
        </a:spcAft>
        <a:buChar char="•"/>
        <a:defRPr sz="3000">
          <a:solidFill>
            <a:schemeClr val="tx1"/>
          </a:solidFill>
          <a:latin typeface="楷体" pitchFamily="49" charset="-122"/>
          <a:ea typeface="楷体" pitchFamily="49" charset="-122"/>
        </a:defRPr>
      </a:lvl2pPr>
      <a:lvl3pPr marL="1439863" indent="-342900" algn="l" defTabSz="1096963" rtl="0" eaLnBrk="0" fontAlgn="base" hangingPunct="0">
        <a:spcBef>
          <a:spcPct val="20000"/>
        </a:spcBef>
        <a:spcAft>
          <a:spcPct val="0"/>
        </a:spcAft>
        <a:buClr>
          <a:schemeClr val="tx1"/>
        </a:buClr>
        <a:buChar char="-"/>
        <a:defRPr sz="2600">
          <a:solidFill>
            <a:schemeClr val="tx1"/>
          </a:solidFill>
          <a:latin typeface="楷体" pitchFamily="49" charset="-122"/>
          <a:ea typeface="楷体" pitchFamily="49" charset="-122"/>
        </a:defRPr>
      </a:lvl3pPr>
      <a:lvl4pPr marL="1919288" indent="-273050" algn="l" defTabSz="1096963" rtl="0" eaLnBrk="0" fontAlgn="base" hangingPunct="0">
        <a:spcBef>
          <a:spcPct val="20000"/>
        </a:spcBef>
        <a:spcAft>
          <a:spcPct val="0"/>
        </a:spcAft>
        <a:buChar char="–"/>
        <a:defRPr sz="2400">
          <a:solidFill>
            <a:schemeClr val="tx1"/>
          </a:solidFill>
          <a:latin typeface="+mn-lt"/>
          <a:ea typeface="楷体" pitchFamily="49" charset="-122"/>
        </a:defRPr>
      </a:lvl4pPr>
      <a:lvl5pPr marL="2468563" indent="-274638" algn="l" defTabSz="1096963" rtl="0" eaLnBrk="0" fontAlgn="base" hangingPunct="0">
        <a:spcBef>
          <a:spcPct val="20000"/>
        </a:spcBef>
        <a:spcAft>
          <a:spcPct val="0"/>
        </a:spcAft>
        <a:buChar char="»"/>
        <a:defRPr sz="2400">
          <a:solidFill>
            <a:schemeClr val="tx1"/>
          </a:solidFill>
          <a:latin typeface="+mn-lt"/>
          <a:ea typeface="楷体" pitchFamily="49" charset="-122"/>
        </a:defRPr>
      </a:lvl5pPr>
      <a:lvl6pPr marL="2925763" indent="-274638" algn="l" defTabSz="1096963" rtl="0" fontAlgn="base">
        <a:spcBef>
          <a:spcPct val="20000"/>
        </a:spcBef>
        <a:spcAft>
          <a:spcPct val="0"/>
        </a:spcAft>
        <a:buChar char="»"/>
        <a:defRPr sz="2400">
          <a:solidFill>
            <a:schemeClr val="tx1"/>
          </a:solidFill>
          <a:latin typeface="+mn-lt"/>
        </a:defRPr>
      </a:lvl6pPr>
      <a:lvl7pPr marL="3382963" indent="-274638" algn="l" defTabSz="1096963" rtl="0" fontAlgn="base">
        <a:spcBef>
          <a:spcPct val="20000"/>
        </a:spcBef>
        <a:spcAft>
          <a:spcPct val="0"/>
        </a:spcAft>
        <a:buChar char="»"/>
        <a:defRPr sz="2400">
          <a:solidFill>
            <a:schemeClr val="tx1"/>
          </a:solidFill>
          <a:latin typeface="+mn-lt"/>
        </a:defRPr>
      </a:lvl7pPr>
      <a:lvl8pPr marL="3840163" indent="-274638" algn="l" defTabSz="1096963" rtl="0" fontAlgn="base">
        <a:spcBef>
          <a:spcPct val="20000"/>
        </a:spcBef>
        <a:spcAft>
          <a:spcPct val="0"/>
        </a:spcAft>
        <a:buChar char="»"/>
        <a:defRPr sz="2400">
          <a:solidFill>
            <a:schemeClr val="tx1"/>
          </a:solidFill>
          <a:latin typeface="+mn-lt"/>
        </a:defRPr>
      </a:lvl8pPr>
      <a:lvl9pPr marL="4297363" indent="-274638" algn="l" defTabSz="1096963" rtl="0" fontAlgn="base">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2.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subTitle" idx="1"/>
          </p:nvPr>
        </p:nvSpPr>
        <p:spPr>
          <a:xfrm>
            <a:off x="838200" y="2743200"/>
            <a:ext cx="8686800" cy="1066800"/>
          </a:xfrm>
        </p:spPr>
        <p:txBody>
          <a:bodyPr/>
          <a:lstStyle/>
          <a:p>
            <a:r>
              <a:rPr lang="en-US" altLang="zh-CN" dirty="0"/>
              <a:t> </a:t>
            </a:r>
            <a:r>
              <a:rPr lang="zh-CN" altLang="zh-CN" dirty="0" smtClean="0"/>
              <a:t>第</a:t>
            </a:r>
            <a:r>
              <a:rPr lang="en-US" altLang="zh-CN" dirty="0"/>
              <a:t>4</a:t>
            </a:r>
            <a:r>
              <a:rPr lang="zh-CN" altLang="zh-CN" dirty="0"/>
              <a:t>章</a:t>
            </a:r>
            <a:r>
              <a:rPr lang="en-US" altLang="zh-CN" dirty="0"/>
              <a:t>	</a:t>
            </a:r>
            <a:r>
              <a:rPr lang="zh-CN" altLang="zh-CN" dirty="0"/>
              <a:t>软件项目进度计划</a:t>
            </a:r>
            <a:endParaRPr lang="zh-CN" altLang="en-US" dirty="0"/>
          </a:p>
        </p:txBody>
      </p:sp>
      <p:sp>
        <p:nvSpPr>
          <p:cNvPr id="3" name="Rectangle 2"/>
          <p:cNvSpPr txBox="1">
            <a:spLocks noChangeArrowheads="1"/>
          </p:cNvSpPr>
          <p:nvPr/>
        </p:nvSpPr>
        <p:spPr bwMode="auto">
          <a:xfrm>
            <a:off x="762000" y="4191000"/>
            <a:ext cx="8686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125000"/>
              </a:lnSpc>
              <a:spcBef>
                <a:spcPct val="25000"/>
              </a:spcBef>
              <a:spcAft>
                <a:spcPct val="0"/>
              </a:spcAft>
              <a:buClr>
                <a:schemeClr val="accent2"/>
              </a:buClr>
              <a:buSzPct val="90000"/>
              <a:buFont typeface="Monotype Sorts" pitchFamily="2" charset="2"/>
              <a:buNone/>
              <a:defRPr sz="4400" b="1">
                <a:solidFill>
                  <a:schemeClr val="accent2"/>
                </a:solidFill>
                <a:latin typeface="+mn-lt"/>
                <a:ea typeface="+mn-ea"/>
                <a:cs typeface="+mn-cs"/>
              </a:defRPr>
            </a:lvl1pPr>
            <a:lvl2pPr marL="742950" indent="-285750" algn="l" rtl="0" fontAlgn="base">
              <a:lnSpc>
                <a:spcPct val="125000"/>
              </a:lnSpc>
              <a:spcBef>
                <a:spcPct val="25000"/>
              </a:spcBef>
              <a:spcAft>
                <a:spcPct val="0"/>
              </a:spcAft>
              <a:buClr>
                <a:srgbClr val="660066"/>
              </a:buClr>
              <a:buSzPct val="70000"/>
              <a:buFont typeface="Wingdings" pitchFamily="2" charset="2"/>
              <a:buBlip>
                <a:blip r:embed="rId2"/>
              </a:buBlip>
              <a:defRPr sz="2400" b="1">
                <a:solidFill>
                  <a:srgbClr val="660066"/>
                </a:solidFill>
                <a:latin typeface="+mn-lt"/>
                <a:ea typeface="+mn-ea"/>
              </a:defRPr>
            </a:lvl2pPr>
            <a:lvl3pPr marL="1085850" indent="-228600" algn="l" rtl="0" fontAlgn="base">
              <a:lnSpc>
                <a:spcPct val="125000"/>
              </a:lnSpc>
              <a:spcBef>
                <a:spcPct val="25000"/>
              </a:spcBef>
              <a:spcAft>
                <a:spcPct val="0"/>
              </a:spcAft>
              <a:buClr>
                <a:srgbClr val="000099"/>
              </a:buClr>
              <a:buSzPct val="80000"/>
              <a:buFont typeface="Monotype Sorts" pitchFamily="2" charset="2"/>
              <a:buBlip>
                <a:blip r:embed="rId3"/>
              </a:buBlip>
              <a:defRPr sz="2000" b="1">
                <a:solidFill>
                  <a:schemeClr val="tx1"/>
                </a:solidFill>
                <a:latin typeface="+mn-lt"/>
                <a:ea typeface="+mn-ea"/>
              </a:defRPr>
            </a:lvl3pPr>
            <a:lvl4pPr marL="1428750" indent="-228600" algn="l" rtl="0" fontAlgn="base">
              <a:lnSpc>
                <a:spcPct val="125000"/>
              </a:lnSpc>
              <a:spcBef>
                <a:spcPct val="25000"/>
              </a:spcBef>
              <a:spcAft>
                <a:spcPct val="0"/>
              </a:spcAft>
              <a:buClr>
                <a:schemeClr val="hlink"/>
              </a:buClr>
              <a:buSzPct val="70000"/>
              <a:buBlip>
                <a:blip r:embed="rId4"/>
              </a:buBlip>
              <a:defRPr b="1">
                <a:solidFill>
                  <a:schemeClr val="tx1"/>
                </a:solidFill>
                <a:latin typeface="+mn-lt"/>
                <a:ea typeface="+mn-ea"/>
              </a:defRPr>
            </a:lvl4pPr>
            <a:lvl5pPr marL="1771650" indent="-228600" algn="l" rtl="0" fontAlgn="base">
              <a:lnSpc>
                <a:spcPct val="125000"/>
              </a:lnSpc>
              <a:spcBef>
                <a:spcPct val="25000"/>
              </a:spcBef>
              <a:spcAft>
                <a:spcPct val="0"/>
              </a:spcAft>
              <a:buClr>
                <a:schemeClr val="tx2"/>
              </a:buClr>
              <a:buChar char="»"/>
              <a:defRPr sz="1600" b="1">
                <a:solidFill>
                  <a:schemeClr val="tx1"/>
                </a:solidFill>
                <a:latin typeface="+mn-lt"/>
                <a:ea typeface="+mn-ea"/>
              </a:defRPr>
            </a:lvl5pPr>
            <a:lvl6pPr marL="2228850" indent="-228600" algn="l" rtl="0" fontAlgn="base">
              <a:lnSpc>
                <a:spcPct val="125000"/>
              </a:lnSpc>
              <a:spcBef>
                <a:spcPct val="25000"/>
              </a:spcBef>
              <a:spcAft>
                <a:spcPct val="0"/>
              </a:spcAft>
              <a:buClr>
                <a:schemeClr val="tx2"/>
              </a:buClr>
              <a:buChar char="»"/>
              <a:defRPr sz="1600" b="1">
                <a:solidFill>
                  <a:schemeClr val="tx1"/>
                </a:solidFill>
                <a:latin typeface="+mn-lt"/>
                <a:ea typeface="+mn-ea"/>
              </a:defRPr>
            </a:lvl6pPr>
            <a:lvl7pPr marL="2686050" indent="-228600" algn="l" rtl="0" fontAlgn="base">
              <a:lnSpc>
                <a:spcPct val="125000"/>
              </a:lnSpc>
              <a:spcBef>
                <a:spcPct val="25000"/>
              </a:spcBef>
              <a:spcAft>
                <a:spcPct val="0"/>
              </a:spcAft>
              <a:buClr>
                <a:schemeClr val="tx2"/>
              </a:buClr>
              <a:buChar char="»"/>
              <a:defRPr sz="1600" b="1">
                <a:solidFill>
                  <a:schemeClr val="tx1"/>
                </a:solidFill>
                <a:latin typeface="+mn-lt"/>
                <a:ea typeface="+mn-ea"/>
              </a:defRPr>
            </a:lvl7pPr>
            <a:lvl8pPr marL="3143250" indent="-228600" algn="l" rtl="0" fontAlgn="base">
              <a:lnSpc>
                <a:spcPct val="125000"/>
              </a:lnSpc>
              <a:spcBef>
                <a:spcPct val="25000"/>
              </a:spcBef>
              <a:spcAft>
                <a:spcPct val="0"/>
              </a:spcAft>
              <a:buClr>
                <a:schemeClr val="tx2"/>
              </a:buClr>
              <a:buChar char="»"/>
              <a:defRPr sz="1600" b="1">
                <a:solidFill>
                  <a:schemeClr val="tx1"/>
                </a:solidFill>
                <a:latin typeface="+mn-lt"/>
                <a:ea typeface="+mn-ea"/>
              </a:defRPr>
            </a:lvl8pPr>
            <a:lvl9pPr marL="3600450" indent="-228600" algn="l" rtl="0" fontAlgn="base">
              <a:lnSpc>
                <a:spcPct val="125000"/>
              </a:lnSpc>
              <a:spcBef>
                <a:spcPct val="25000"/>
              </a:spcBef>
              <a:spcAft>
                <a:spcPct val="0"/>
              </a:spcAft>
              <a:buClr>
                <a:schemeClr val="tx2"/>
              </a:buClr>
              <a:buChar char="»"/>
              <a:defRPr sz="1600" b="1">
                <a:solidFill>
                  <a:schemeClr val="tx1"/>
                </a:solidFill>
                <a:latin typeface="+mn-lt"/>
                <a:ea typeface="+mn-ea"/>
              </a:defRPr>
            </a:lvl9pPr>
          </a:lstStyle>
          <a:p>
            <a:r>
              <a:rPr lang="en-US" altLang="zh-CN" kern="0" dirty="0"/>
              <a:t> </a:t>
            </a:r>
            <a:r>
              <a:rPr lang="zh-CN" altLang="en-US" sz="3600" kern="0" dirty="0">
                <a:solidFill>
                  <a:schemeClr val="tx1"/>
                </a:solidFill>
              </a:rPr>
              <a:t>刘新锋  </a:t>
            </a:r>
            <a:r>
              <a:rPr lang="en-US" altLang="zh-CN" sz="3600" kern="0" dirty="0">
                <a:solidFill>
                  <a:schemeClr val="tx1"/>
                </a:solidFill>
              </a:rPr>
              <a:t>2019</a:t>
            </a:r>
            <a:r>
              <a:rPr lang="zh-CN" altLang="en-US" sz="3600" kern="0" dirty="0">
                <a:solidFill>
                  <a:schemeClr val="tx1"/>
                </a:solidFill>
              </a:rPr>
              <a:t>年</a:t>
            </a:r>
            <a:r>
              <a:rPr lang="en-US" altLang="zh-CN" sz="3600" kern="0" dirty="0">
                <a:solidFill>
                  <a:schemeClr val="tx1"/>
                </a:solidFill>
              </a:rPr>
              <a:t>10</a:t>
            </a:r>
            <a:r>
              <a:rPr lang="zh-CN" altLang="en-US" sz="3600" kern="0" dirty="0">
                <a:solidFill>
                  <a:schemeClr val="tx1"/>
                </a:solidFill>
              </a:rPr>
              <a:t>月</a:t>
            </a:r>
            <a:endParaRPr lang="en-US" altLang="zh-CN" sz="3600" kern="0" dirty="0">
              <a:solidFill>
                <a:schemeClr val="tx1"/>
              </a:solidFill>
            </a:endParaRPr>
          </a:p>
        </p:txBody>
      </p:sp>
    </p:spTree>
    <p:extLst>
      <p:ext uri="{BB962C8B-B14F-4D97-AF65-F5344CB8AC3E}">
        <p14:creationId xmlns:p14="http://schemas.microsoft.com/office/powerpoint/2010/main" val="31165162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r"/>
            <a:r>
              <a:rPr lang="zh-CN" altLang="en-US" sz="4400">
                <a:effectLst>
                  <a:outerShdw blurRad="38100" dist="38100" dir="2700000" algn="tl">
                    <a:srgbClr val="C0C0C0"/>
                  </a:outerShdw>
                </a:effectLst>
                <a:ea typeface="华文新魏" panose="02010800040101010101" pitchFamily="2" charset="-122"/>
              </a:rPr>
              <a:t>项目时间管理的意义</a:t>
            </a:r>
            <a:endParaRPr lang="en-US" altLang="zh-CN" sz="4400">
              <a:effectLst>
                <a:outerShdw blurRad="38100" dist="38100" dir="2700000" algn="tl">
                  <a:srgbClr val="C0C0C0"/>
                </a:outerShdw>
              </a:effectLst>
              <a:ea typeface="华文新魏" panose="02010800040101010101" pitchFamily="2" charset="-122"/>
            </a:endParaRPr>
          </a:p>
        </p:txBody>
      </p:sp>
      <p:sp>
        <p:nvSpPr>
          <p:cNvPr id="6147" name="Rectangle 3"/>
          <p:cNvSpPr>
            <a:spLocks noGrp="1" noChangeArrowheads="1"/>
          </p:cNvSpPr>
          <p:nvPr>
            <p:ph type="body" idx="1"/>
          </p:nvPr>
        </p:nvSpPr>
        <p:spPr>
          <a:xfrm>
            <a:off x="838200" y="1752600"/>
            <a:ext cx="8229600" cy="4724400"/>
          </a:xfrm>
        </p:spPr>
        <p:txBody>
          <a:bodyPr/>
          <a:lstStyle/>
          <a:p>
            <a:pPr algn="just">
              <a:lnSpc>
                <a:spcPct val="90000"/>
              </a:lnSpc>
              <a:buFont typeface="Wingdings" panose="05000000000000000000" pitchFamily="2" charset="2"/>
              <a:buNone/>
            </a:pPr>
            <a:r>
              <a:rPr lang="zh-CN" altLang="en-US" sz="2800" b="1">
                <a:solidFill>
                  <a:schemeClr val="tx2"/>
                </a:solidFill>
                <a:latin typeface="华文新魏" panose="02010800040101010101" pitchFamily="2" charset="-122"/>
                <a:ea typeface="华文新魏" panose="02010800040101010101" pitchFamily="2" charset="-122"/>
              </a:rPr>
              <a:t>项目或者项目某个部分的进度拖延的负面影响：</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业主万分之五索赔</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某个产品晚于竞争对手上市意味者竞争劣势</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项目的社会、组织、政治等各个方面的影响</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美国</a:t>
            </a:r>
            <a:r>
              <a:rPr lang="en-US" altLang="zh-CN" sz="2800" b="1">
                <a:solidFill>
                  <a:schemeClr val="tx2"/>
                </a:solidFill>
                <a:latin typeface="Monotype Corsiva" panose="03010101010201010101" pitchFamily="66" charset="0"/>
                <a:ea typeface="华文新魏" panose="02010800040101010101" pitchFamily="2" charset="-122"/>
              </a:rPr>
              <a:t>Standish Group</a:t>
            </a:r>
            <a:r>
              <a:rPr lang="zh-CN" altLang="en-US" sz="2800" b="1">
                <a:solidFill>
                  <a:schemeClr val="tx2"/>
                </a:solidFill>
                <a:latin typeface="华文新魏" panose="02010800040101010101" pitchFamily="2" charset="-122"/>
                <a:ea typeface="华文新魏" panose="02010800040101010101" pitchFamily="2" charset="-122"/>
              </a:rPr>
              <a:t>对于</a:t>
            </a:r>
            <a:r>
              <a:rPr lang="en-US" altLang="zh-CN" sz="2800" b="1">
                <a:solidFill>
                  <a:schemeClr val="tx2"/>
                </a:solidFill>
                <a:latin typeface="Monotype Corsiva" panose="03010101010201010101" pitchFamily="66" charset="0"/>
                <a:ea typeface="华文新魏" panose="02010800040101010101" pitchFamily="2" charset="-122"/>
              </a:rPr>
              <a:t>IT</a:t>
            </a:r>
            <a:r>
              <a:rPr lang="zh-CN" altLang="en-US" sz="2800" b="1">
                <a:solidFill>
                  <a:schemeClr val="tx2"/>
                </a:solidFill>
                <a:latin typeface="华文新魏" panose="02010800040101010101" pitchFamily="2" charset="-122"/>
                <a:ea typeface="华文新魏" panose="02010800040101010101" pitchFamily="2" charset="-122"/>
              </a:rPr>
              <a:t>行业</a:t>
            </a:r>
            <a:r>
              <a:rPr lang="en-US" altLang="zh-CN" sz="2800" b="1">
                <a:solidFill>
                  <a:schemeClr val="tx2"/>
                </a:solidFill>
                <a:latin typeface="华文新魏" panose="02010800040101010101" pitchFamily="2" charset="-122"/>
                <a:ea typeface="华文新魏" panose="02010800040101010101" pitchFamily="2" charset="-122"/>
              </a:rPr>
              <a:t>8400</a:t>
            </a:r>
            <a:r>
              <a:rPr lang="zh-CN" altLang="en-US" sz="2800" b="1">
                <a:solidFill>
                  <a:schemeClr val="tx2"/>
                </a:solidFill>
                <a:latin typeface="华文新魏" panose="02010800040101010101" pitchFamily="2" charset="-122"/>
                <a:ea typeface="华文新魏" panose="02010800040101010101" pitchFamily="2" charset="-122"/>
              </a:rPr>
              <a:t>个项目（投资</a:t>
            </a:r>
            <a:r>
              <a:rPr lang="en-US" altLang="zh-CN" sz="2800" b="1">
                <a:solidFill>
                  <a:schemeClr val="tx2"/>
                </a:solidFill>
                <a:latin typeface="华文新魏" panose="02010800040101010101" pitchFamily="2" charset="-122"/>
                <a:ea typeface="华文新魏" panose="02010800040101010101" pitchFamily="2" charset="-122"/>
              </a:rPr>
              <a:t>250</a:t>
            </a:r>
            <a:r>
              <a:rPr lang="zh-CN" altLang="en-US" sz="2800" b="1">
                <a:solidFill>
                  <a:schemeClr val="tx2"/>
                </a:solidFill>
                <a:latin typeface="华文新魏" panose="02010800040101010101" pitchFamily="2" charset="-122"/>
                <a:ea typeface="华文新魏" panose="02010800040101010101" pitchFamily="2" charset="-122"/>
              </a:rPr>
              <a:t>亿美元）的研究结果表明：项目总平均预算超出量为</a:t>
            </a:r>
            <a:r>
              <a:rPr lang="en-US" altLang="zh-CN" sz="2800" b="1">
                <a:solidFill>
                  <a:schemeClr val="tx2"/>
                </a:solidFill>
                <a:latin typeface="华文新魏" panose="02010800040101010101" pitchFamily="2" charset="-122"/>
                <a:ea typeface="华文新魏" panose="02010800040101010101" pitchFamily="2" charset="-122"/>
              </a:rPr>
              <a:t>90%</a:t>
            </a:r>
            <a:r>
              <a:rPr lang="zh-CN" altLang="en-US" sz="2800" b="1">
                <a:solidFill>
                  <a:schemeClr val="tx2"/>
                </a:solidFill>
                <a:latin typeface="华文新魏" panose="02010800040101010101" pitchFamily="2" charset="-122"/>
                <a:ea typeface="华文新魏" panose="02010800040101010101" pitchFamily="2" charset="-122"/>
              </a:rPr>
              <a:t>，进度超出量为</a:t>
            </a:r>
            <a:r>
              <a:rPr lang="en-US" altLang="zh-CN" sz="2800" b="1">
                <a:solidFill>
                  <a:schemeClr val="tx2"/>
                </a:solidFill>
                <a:latin typeface="华文新魏" panose="02010800040101010101" pitchFamily="2" charset="-122"/>
                <a:ea typeface="华文新魏" panose="02010800040101010101" pitchFamily="2" charset="-122"/>
              </a:rPr>
              <a:t>120%</a:t>
            </a:r>
            <a:r>
              <a:rPr lang="zh-CN" altLang="en-US" sz="2800" b="1">
                <a:solidFill>
                  <a:schemeClr val="tx2"/>
                </a:solidFill>
                <a:latin typeface="华文新魏" panose="02010800040101010101" pitchFamily="2" charset="-122"/>
                <a:ea typeface="华文新魏" panose="02010800040101010101" pitchFamily="2" charset="-122"/>
              </a:rPr>
              <a:t>；项目总数的</a:t>
            </a:r>
            <a:r>
              <a:rPr lang="en-US" altLang="zh-CN" sz="2800" b="1">
                <a:solidFill>
                  <a:schemeClr val="tx2"/>
                </a:solidFill>
                <a:latin typeface="华文新魏" panose="02010800040101010101" pitchFamily="2" charset="-122"/>
                <a:ea typeface="华文新魏" panose="02010800040101010101" pitchFamily="2" charset="-122"/>
              </a:rPr>
              <a:t>33%</a:t>
            </a:r>
            <a:r>
              <a:rPr lang="zh-CN" altLang="en-US" sz="2800" b="1">
                <a:solidFill>
                  <a:schemeClr val="tx2"/>
                </a:solidFill>
                <a:latin typeface="华文新魏" panose="02010800040101010101" pitchFamily="2" charset="-122"/>
                <a:ea typeface="华文新魏" panose="02010800040101010101" pitchFamily="2" charset="-122"/>
              </a:rPr>
              <a:t>既超出预算，又推迟进度；在大公司，有</a:t>
            </a:r>
            <a:r>
              <a:rPr lang="en-US" altLang="zh-CN" sz="2800" b="1">
                <a:solidFill>
                  <a:schemeClr val="tx2"/>
                </a:solidFill>
                <a:latin typeface="华文新魏" panose="02010800040101010101" pitchFamily="2" charset="-122"/>
                <a:ea typeface="华文新魏" panose="02010800040101010101" pitchFamily="2" charset="-122"/>
              </a:rPr>
              <a:t>9%</a:t>
            </a:r>
            <a:r>
              <a:rPr lang="zh-CN" altLang="en-US" sz="2800" b="1">
                <a:solidFill>
                  <a:schemeClr val="tx2"/>
                </a:solidFill>
                <a:latin typeface="华文新魏" panose="02010800040101010101" pitchFamily="2" charset="-122"/>
                <a:ea typeface="华文新魏" panose="02010800040101010101" pitchFamily="2" charset="-122"/>
              </a:rPr>
              <a:t>的项目按预算、按进度完成。</a:t>
            </a:r>
            <a:endParaRPr lang="en-US" altLang="zh-CN" sz="2800" b="1">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2348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ppt_x</p:attrName>
                                        </p:attrNameLst>
                                      </p:cBhvr>
                                      <p:tavLst>
                                        <p:tav tm="0">
                                          <p:val>
                                            <p:strVal val="#ppt_x-.2"/>
                                          </p:val>
                                        </p:tav>
                                        <p:tav tm="100000">
                                          <p:val>
                                            <p:strVal val="#ppt_x"/>
                                          </p:val>
                                        </p:tav>
                                      </p:tavLst>
                                    </p:anim>
                                    <p:anim calcmode="lin" valueType="num">
                                      <p:cBhvr>
                                        <p:cTn id="8" dur="1000" fill="hold"/>
                                        <p:tgtEl>
                                          <p:spTgt spid="61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6147">
                                            <p:txEl>
                                              <p:pRg st="0" end="0"/>
                                            </p:txEl>
                                          </p:spTgt>
                                        </p:tgtEl>
                                        <p:attrNameLst>
                                          <p:attrName>style.visibility</p:attrName>
                                        </p:attrNameLst>
                                      </p:cBhvr>
                                      <p:to>
                                        <p:strVal val="visible"/>
                                      </p:to>
                                    </p:set>
                                    <p:animEffect transition="in" filter="fade">
                                      <p:cBhvr>
                                        <p:cTn id="14" dur="500"/>
                                        <p:tgtEl>
                                          <p:spTgt spid="6147">
                                            <p:txEl>
                                              <p:pRg st="0" end="0"/>
                                            </p:txEl>
                                          </p:spTgt>
                                        </p:tgtEl>
                                      </p:cBhvr>
                                    </p:animEffect>
                                    <p:anim calcmode="lin" valueType="num">
                                      <p:cBhvr>
                                        <p:cTn id="15"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14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6147">
                                            <p:txEl>
                                              <p:pRg st="1" end="1"/>
                                            </p:txEl>
                                          </p:spTgt>
                                        </p:tgtEl>
                                        <p:attrNameLst>
                                          <p:attrName>style.visibility</p:attrName>
                                        </p:attrNameLst>
                                      </p:cBhvr>
                                      <p:to>
                                        <p:strVal val="visible"/>
                                      </p:to>
                                    </p:set>
                                    <p:animEffect transition="in" filter="fade">
                                      <p:cBhvr>
                                        <p:cTn id="21" dur="500"/>
                                        <p:tgtEl>
                                          <p:spTgt spid="6147">
                                            <p:txEl>
                                              <p:pRg st="1" end="1"/>
                                            </p:txEl>
                                          </p:spTgt>
                                        </p:tgtEl>
                                      </p:cBhvr>
                                    </p:animEffect>
                                    <p:anim calcmode="lin" valueType="num">
                                      <p:cBhvr>
                                        <p:cTn id="22"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614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6147">
                                            <p:txEl>
                                              <p:pRg st="2" end="2"/>
                                            </p:txEl>
                                          </p:spTgt>
                                        </p:tgtEl>
                                        <p:attrNameLst>
                                          <p:attrName>style.visibility</p:attrName>
                                        </p:attrNameLst>
                                      </p:cBhvr>
                                      <p:to>
                                        <p:strVal val="visible"/>
                                      </p:to>
                                    </p:set>
                                    <p:animEffect transition="in" filter="fade">
                                      <p:cBhvr>
                                        <p:cTn id="28" dur="500"/>
                                        <p:tgtEl>
                                          <p:spTgt spid="6147">
                                            <p:txEl>
                                              <p:pRg st="2" end="2"/>
                                            </p:txEl>
                                          </p:spTgt>
                                        </p:tgtEl>
                                      </p:cBhvr>
                                    </p:animEffect>
                                    <p:anim calcmode="lin" valueType="num">
                                      <p:cBhvr>
                                        <p:cTn id="2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614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6147">
                                            <p:txEl>
                                              <p:pRg st="3" end="3"/>
                                            </p:txEl>
                                          </p:spTgt>
                                        </p:tgtEl>
                                        <p:attrNameLst>
                                          <p:attrName>style.visibility</p:attrName>
                                        </p:attrNameLst>
                                      </p:cBhvr>
                                      <p:to>
                                        <p:strVal val="visible"/>
                                      </p:to>
                                    </p:set>
                                    <p:animEffect transition="in" filter="fade">
                                      <p:cBhvr>
                                        <p:cTn id="35" dur="500"/>
                                        <p:tgtEl>
                                          <p:spTgt spid="6147">
                                            <p:txEl>
                                              <p:pRg st="3" end="3"/>
                                            </p:txEl>
                                          </p:spTgt>
                                        </p:tgtEl>
                                      </p:cBhvr>
                                    </p:animEffect>
                                    <p:anim calcmode="lin" valueType="num">
                                      <p:cBhvr>
                                        <p:cTn id="36"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614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6147">
                                            <p:txEl>
                                              <p:pRg st="5" end="5"/>
                                            </p:txEl>
                                          </p:spTgt>
                                        </p:tgtEl>
                                        <p:attrNameLst>
                                          <p:attrName>style.visibility</p:attrName>
                                        </p:attrNameLst>
                                      </p:cBhvr>
                                      <p:to>
                                        <p:strVal val="visible"/>
                                      </p:to>
                                    </p:set>
                                    <p:animEffect transition="in" filter="fade">
                                      <p:cBhvr>
                                        <p:cTn id="42" dur="500"/>
                                        <p:tgtEl>
                                          <p:spTgt spid="6147">
                                            <p:txEl>
                                              <p:pRg st="5" end="5"/>
                                            </p:txEl>
                                          </p:spTgt>
                                        </p:tgtEl>
                                      </p:cBhvr>
                                    </p:animEffect>
                                    <p:anim calcmode="lin" valueType="num">
                                      <p:cBhvr>
                                        <p:cTn id="4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6147">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19400" y="76200"/>
            <a:ext cx="5181600" cy="762000"/>
          </a:xfrm>
        </p:spPr>
        <p:txBody>
          <a:bodyPr/>
          <a:lstStyle/>
          <a:p>
            <a:pPr algn="r" eaLnBrk="1" hangingPunct="1">
              <a:defRPr/>
            </a:pPr>
            <a:r>
              <a:rPr lang="en-US" altLang="zh-CN" dirty="0" smtClean="0">
                <a:ea typeface="华文新魏" panose="02010800040101010101" pitchFamily="2" charset="-122"/>
              </a:rPr>
              <a:t/>
            </a:r>
            <a:br>
              <a:rPr lang="en-US" altLang="zh-CN" dirty="0" smtClean="0">
                <a:ea typeface="华文新魏" panose="02010800040101010101" pitchFamily="2" charset="-122"/>
              </a:rPr>
            </a:br>
            <a:r>
              <a:rPr lang="en-US" altLang="zh-CN" dirty="0">
                <a:ea typeface="华文新魏" panose="02010800040101010101" pitchFamily="2" charset="-122"/>
              </a:rPr>
              <a:t/>
            </a:r>
            <a:br>
              <a:rPr lang="en-US" altLang="zh-CN" dirty="0">
                <a:ea typeface="华文新魏" panose="02010800040101010101" pitchFamily="2" charset="-122"/>
              </a:rPr>
            </a:br>
            <a:r>
              <a:rPr lang="zh-CN" altLang="en-US" dirty="0" smtClean="0">
                <a:ea typeface="华文新魏" panose="02010800040101010101" pitchFamily="2" charset="-122"/>
              </a:rPr>
              <a:t>项目管理过程图</a:t>
            </a:r>
            <a:endParaRPr lang="en-US" altLang="zh-CN" dirty="0" smtClean="0">
              <a:ea typeface="华文新魏" panose="02010800040101010101" pitchFamily="2" charset="-122"/>
            </a:endParaRPr>
          </a:p>
        </p:txBody>
      </p:sp>
      <p:sp>
        <p:nvSpPr>
          <p:cNvPr id="17412" name="Rectangle 4"/>
          <p:cNvSpPr>
            <a:spLocks noChangeArrowheads="1"/>
          </p:cNvSpPr>
          <p:nvPr/>
        </p:nvSpPr>
        <p:spPr bwMode="auto">
          <a:xfrm>
            <a:off x="1066800" y="2362200"/>
            <a:ext cx="1447800" cy="609600"/>
          </a:xfrm>
          <a:prstGeom prst="rect">
            <a:avLst/>
          </a:prstGeom>
          <a:solidFill>
            <a:srgbClr val="33CCFF"/>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800" b="1">
                <a:solidFill>
                  <a:schemeClr val="tx2"/>
                </a:solidFill>
                <a:latin typeface="Arial" panose="020B0604020202020204" pitchFamily="34" charset="0"/>
                <a:ea typeface="华文新魏" panose="02010800040101010101" pitchFamily="2" charset="-122"/>
              </a:rPr>
              <a:t>启动</a:t>
            </a:r>
            <a:endParaRPr lang="en-US" altLang="zh-CN" sz="2800" b="1">
              <a:solidFill>
                <a:schemeClr val="tx2"/>
              </a:solidFill>
              <a:latin typeface="Arial" panose="020B0604020202020204" pitchFamily="34" charset="0"/>
              <a:ea typeface="华文新魏" panose="02010800040101010101" pitchFamily="2" charset="-122"/>
            </a:endParaRPr>
          </a:p>
        </p:txBody>
      </p:sp>
      <p:sp>
        <p:nvSpPr>
          <p:cNvPr id="17413" name="Line 5"/>
          <p:cNvSpPr>
            <a:spLocks noChangeShapeType="1"/>
          </p:cNvSpPr>
          <p:nvPr/>
        </p:nvSpPr>
        <p:spPr bwMode="auto">
          <a:xfrm>
            <a:off x="2514600" y="2667000"/>
            <a:ext cx="914400" cy="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4" name="Rectangle 6"/>
          <p:cNvSpPr>
            <a:spLocks noChangeArrowheads="1"/>
          </p:cNvSpPr>
          <p:nvPr/>
        </p:nvSpPr>
        <p:spPr bwMode="auto">
          <a:xfrm>
            <a:off x="3429000" y="2362200"/>
            <a:ext cx="1524000" cy="609600"/>
          </a:xfrm>
          <a:prstGeom prst="rect">
            <a:avLst/>
          </a:prstGeom>
          <a:solidFill>
            <a:srgbClr val="33CCFF"/>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tx2"/>
                </a:solidFill>
                <a:latin typeface="Arial" panose="020B0604020202020204" pitchFamily="34" charset="0"/>
                <a:ea typeface="华文新魏" panose="02010800040101010101" pitchFamily="2" charset="-122"/>
              </a:rPr>
              <a:t>计划</a:t>
            </a:r>
            <a:endParaRPr lang="en-US" altLang="zh-CN" sz="2800" b="1">
              <a:solidFill>
                <a:schemeClr val="tx2"/>
              </a:solidFill>
              <a:latin typeface="Arial" panose="020B0604020202020204" pitchFamily="34" charset="0"/>
              <a:ea typeface="华文新魏" panose="02010800040101010101" pitchFamily="2" charset="-122"/>
            </a:endParaRPr>
          </a:p>
        </p:txBody>
      </p:sp>
      <p:sp>
        <p:nvSpPr>
          <p:cNvPr id="17415" name="Line 7"/>
          <p:cNvSpPr>
            <a:spLocks noChangeShapeType="1"/>
          </p:cNvSpPr>
          <p:nvPr/>
        </p:nvSpPr>
        <p:spPr bwMode="auto">
          <a:xfrm flipH="1">
            <a:off x="2667000" y="2971800"/>
            <a:ext cx="1524000" cy="9144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6" name="Rectangle 8"/>
          <p:cNvSpPr>
            <a:spLocks noChangeArrowheads="1"/>
          </p:cNvSpPr>
          <p:nvPr/>
        </p:nvSpPr>
        <p:spPr bwMode="auto">
          <a:xfrm>
            <a:off x="1828800" y="3886200"/>
            <a:ext cx="1524000" cy="685800"/>
          </a:xfrm>
          <a:prstGeom prst="rect">
            <a:avLst/>
          </a:prstGeom>
          <a:solidFill>
            <a:srgbClr val="33CCFF"/>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800" b="1" dirty="0">
                <a:solidFill>
                  <a:schemeClr val="tx2"/>
                </a:solidFill>
                <a:latin typeface="Arial" panose="020B0604020202020204" pitchFamily="34" charset="0"/>
                <a:ea typeface="华文新魏" panose="02010800040101010101" pitchFamily="2" charset="-122"/>
              </a:rPr>
              <a:t>执行</a:t>
            </a:r>
            <a:endParaRPr lang="en-US" altLang="zh-CN" sz="2800" b="1" dirty="0">
              <a:solidFill>
                <a:schemeClr val="tx2"/>
              </a:solidFill>
              <a:latin typeface="Arial" panose="020B0604020202020204" pitchFamily="34" charset="0"/>
              <a:ea typeface="华文新魏" panose="02010800040101010101" pitchFamily="2" charset="-122"/>
            </a:endParaRPr>
          </a:p>
        </p:txBody>
      </p:sp>
      <p:sp>
        <p:nvSpPr>
          <p:cNvPr id="17417" name="Line 9"/>
          <p:cNvSpPr>
            <a:spLocks noChangeShapeType="1"/>
          </p:cNvSpPr>
          <p:nvPr/>
        </p:nvSpPr>
        <p:spPr bwMode="auto">
          <a:xfrm>
            <a:off x="3352800" y="4191000"/>
            <a:ext cx="1752600" cy="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8" name="Rectangle 10"/>
          <p:cNvSpPr>
            <a:spLocks noChangeArrowheads="1"/>
          </p:cNvSpPr>
          <p:nvPr/>
        </p:nvSpPr>
        <p:spPr bwMode="auto">
          <a:xfrm>
            <a:off x="5105400" y="3886200"/>
            <a:ext cx="1676400" cy="685800"/>
          </a:xfrm>
          <a:prstGeom prst="rect">
            <a:avLst/>
          </a:prstGeom>
          <a:solidFill>
            <a:srgbClr val="33CCFF"/>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800" b="1">
                <a:solidFill>
                  <a:schemeClr val="tx2"/>
                </a:solidFill>
                <a:latin typeface="Arial" panose="020B0604020202020204" pitchFamily="34" charset="0"/>
                <a:ea typeface="华文新魏" panose="02010800040101010101" pitchFamily="2" charset="-122"/>
              </a:rPr>
              <a:t>控制</a:t>
            </a:r>
            <a:endParaRPr lang="en-US" altLang="zh-CN" sz="2800" b="1">
              <a:solidFill>
                <a:schemeClr val="tx2"/>
              </a:solidFill>
              <a:latin typeface="Arial" panose="020B0604020202020204" pitchFamily="34" charset="0"/>
              <a:ea typeface="华文新魏" panose="02010800040101010101" pitchFamily="2" charset="-122"/>
            </a:endParaRPr>
          </a:p>
        </p:txBody>
      </p:sp>
      <p:sp>
        <p:nvSpPr>
          <p:cNvPr id="17419" name="Line 11"/>
          <p:cNvSpPr>
            <a:spLocks noChangeShapeType="1"/>
          </p:cNvSpPr>
          <p:nvPr/>
        </p:nvSpPr>
        <p:spPr bwMode="auto">
          <a:xfrm flipH="1" flipV="1">
            <a:off x="4191000" y="2971800"/>
            <a:ext cx="1524000" cy="9144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a:off x="6781800" y="4191000"/>
            <a:ext cx="762000" cy="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1" name="Rectangle 13"/>
          <p:cNvSpPr>
            <a:spLocks noChangeArrowheads="1"/>
          </p:cNvSpPr>
          <p:nvPr/>
        </p:nvSpPr>
        <p:spPr bwMode="auto">
          <a:xfrm>
            <a:off x="7543800" y="3886200"/>
            <a:ext cx="1371600" cy="685800"/>
          </a:xfrm>
          <a:prstGeom prst="rect">
            <a:avLst/>
          </a:prstGeom>
          <a:solidFill>
            <a:srgbClr val="33CCFF"/>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800" b="1">
                <a:solidFill>
                  <a:schemeClr val="tx2"/>
                </a:solidFill>
                <a:latin typeface="Arial" panose="020B0604020202020204" pitchFamily="34" charset="0"/>
                <a:ea typeface="华文新魏" panose="02010800040101010101" pitchFamily="2" charset="-122"/>
              </a:rPr>
              <a:t>收尾</a:t>
            </a:r>
            <a:endParaRPr lang="en-US" altLang="zh-CN" sz="2800" b="1">
              <a:solidFill>
                <a:schemeClr val="tx2"/>
              </a:solidFill>
              <a:latin typeface="Arial" panose="020B0604020202020204" pitchFamily="34" charset="0"/>
              <a:ea typeface="华文新魏" panose="02010800040101010101" pitchFamily="2" charset="-122"/>
            </a:endParaRPr>
          </a:p>
        </p:txBody>
      </p:sp>
    </p:spTree>
    <p:extLst>
      <p:ext uri="{BB962C8B-B14F-4D97-AF65-F5344CB8AC3E}">
        <p14:creationId xmlns:p14="http://schemas.microsoft.com/office/powerpoint/2010/main" val="313378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50178"/>
                                        </p:tgtEl>
                                        <p:attrNameLst>
                                          <p:attrName>style.visibility</p:attrName>
                                        </p:attrNameLst>
                                      </p:cBhvr>
                                      <p:to>
                                        <p:strVal val="visible"/>
                                      </p:to>
                                    </p:set>
                                    <p:anim calcmode="lin" valueType="num">
                                      <p:cBhvr>
                                        <p:cTn id="7" dur="1000" fill="hold"/>
                                        <p:tgtEl>
                                          <p:spTgt spid="50178"/>
                                        </p:tgtEl>
                                        <p:attrNameLst>
                                          <p:attrName>ppt_x</p:attrName>
                                        </p:attrNameLst>
                                      </p:cBhvr>
                                      <p:tavLst>
                                        <p:tav tm="0">
                                          <p:val>
                                            <p:strVal val="#ppt_x-.2"/>
                                          </p:val>
                                        </p:tav>
                                        <p:tav tm="100000">
                                          <p:val>
                                            <p:strVal val="#ppt_x"/>
                                          </p:val>
                                        </p:tav>
                                      </p:tavLst>
                                    </p:anim>
                                    <p:anim calcmode="lin" valueType="num">
                                      <p:cBhvr>
                                        <p:cTn id="8" dur="1000" fill="hold"/>
                                        <p:tgtEl>
                                          <p:spTgt spid="501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BE560C16-B562-4CC1-AC7A-56BED8FCE08A}" type="slidenum">
              <a:rPr lang="en-US" altLang="zh-CN" sz="1400">
                <a:solidFill>
                  <a:schemeClr val="bg1"/>
                </a:solidFill>
                <a:latin typeface="Arial Black" panose="020B0A04020102020204" pitchFamily="34" charset="0"/>
              </a:rPr>
              <a:pPr>
                <a:spcBef>
                  <a:spcPct val="0"/>
                </a:spcBef>
                <a:buClrTx/>
                <a:buSzTx/>
                <a:buFontTx/>
                <a:buNone/>
              </a:pPr>
              <a:t>12</a:t>
            </a:fld>
            <a:endParaRPr lang="en-US" altLang="zh-CN" sz="1400">
              <a:solidFill>
                <a:schemeClr val="bg1"/>
              </a:solidFill>
              <a:latin typeface="Arial Black" panose="020B0A04020102020204" pitchFamily="34" charset="0"/>
            </a:endParaRPr>
          </a:p>
        </p:txBody>
      </p:sp>
      <p:sp>
        <p:nvSpPr>
          <p:cNvPr id="809986" name="Rectangle 2"/>
          <p:cNvSpPr>
            <a:spLocks noGrp="1" noChangeArrowheads="1"/>
          </p:cNvSpPr>
          <p:nvPr>
            <p:ph type="title"/>
          </p:nvPr>
        </p:nvSpPr>
        <p:spPr/>
        <p:txBody>
          <a:bodyPr/>
          <a:lstStyle/>
          <a:p>
            <a:pPr eaLnBrk="1" hangingPunct="1">
              <a:lnSpc>
                <a:spcPct val="80000"/>
              </a:lnSpc>
              <a:defRPr/>
            </a:pPr>
            <a:r>
              <a:rPr lang="en-US" altLang="zh-CN" dirty="0" smtClean="0"/>
              <a:t>4.1	</a:t>
            </a:r>
            <a:r>
              <a:rPr lang="zh-CN" altLang="en-US" dirty="0" smtClean="0"/>
              <a:t>概述</a:t>
            </a:r>
            <a:endParaRPr lang="en-US" altLang="zh-CN" dirty="0" smtClean="0"/>
          </a:p>
        </p:txBody>
      </p:sp>
      <p:sp>
        <p:nvSpPr>
          <p:cNvPr id="9220" name="Rectangle 3"/>
          <p:cNvSpPr>
            <a:spLocks noGrp="1" noChangeArrowheads="1"/>
          </p:cNvSpPr>
          <p:nvPr>
            <p:ph type="body" idx="1"/>
          </p:nvPr>
        </p:nvSpPr>
        <p:spPr>
          <a:xfrm>
            <a:off x="700881" y="1363664"/>
            <a:ext cx="8380413" cy="5494337"/>
          </a:xfrm>
        </p:spPr>
        <p:txBody>
          <a:bodyPr/>
          <a:lstStyle/>
          <a:p>
            <a:pPr lvl="1" eaLnBrk="1" hangingPunct="1"/>
            <a:r>
              <a:rPr lang="zh-CN" altLang="zh-CN" dirty="0" smtClean="0">
                <a:ea typeface="楷体_GB2312" charset="-122"/>
              </a:rPr>
              <a:t>软件项目管理，主要集中反映在项目的成本、质量和进度三个方面，这反映了软件项目管理的实质，这三个方面通常称为软件项目管理的“三要素” 。</a:t>
            </a:r>
            <a:endParaRPr lang="zh-CN" altLang="en-US" dirty="0" smtClean="0">
              <a:ea typeface="楷体_GB2312" charset="-122"/>
            </a:endParaRPr>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54388"/>
            <a:ext cx="35814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13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9D421B74-152E-430B-8951-56D4F6D55D7B}" type="slidenum">
              <a:rPr lang="en-US" altLang="zh-CN" sz="1400">
                <a:solidFill>
                  <a:schemeClr val="bg1"/>
                </a:solidFill>
                <a:latin typeface="Arial Black" panose="020B0A04020102020204" pitchFamily="34" charset="0"/>
              </a:rPr>
              <a:pPr>
                <a:spcBef>
                  <a:spcPct val="0"/>
                </a:spcBef>
                <a:buClrTx/>
                <a:buSzTx/>
                <a:buFontTx/>
                <a:buNone/>
              </a:pPr>
              <a:t>13</a:t>
            </a:fld>
            <a:endParaRPr lang="en-US" altLang="zh-CN" sz="1400">
              <a:solidFill>
                <a:schemeClr val="bg1"/>
              </a:solidFill>
              <a:latin typeface="Arial Black" panose="020B0A04020102020204" pitchFamily="34" charset="0"/>
            </a:endParaRPr>
          </a:p>
        </p:txBody>
      </p:sp>
      <p:sp>
        <p:nvSpPr>
          <p:cNvPr id="809986" name="Rectangle 2"/>
          <p:cNvSpPr>
            <a:spLocks noGrp="1" noChangeArrowheads="1"/>
          </p:cNvSpPr>
          <p:nvPr>
            <p:ph type="title"/>
          </p:nvPr>
        </p:nvSpPr>
        <p:spPr/>
        <p:txBody>
          <a:bodyPr/>
          <a:lstStyle/>
          <a:p>
            <a:pPr eaLnBrk="1" hangingPunct="1">
              <a:lnSpc>
                <a:spcPct val="80000"/>
              </a:lnSpc>
              <a:defRPr/>
            </a:pPr>
            <a:r>
              <a:rPr lang="en-US" altLang="zh-CN" dirty="0" smtClean="0"/>
              <a:t>4.1	</a:t>
            </a:r>
            <a:r>
              <a:rPr lang="zh-CN" altLang="en-US" dirty="0" smtClean="0"/>
              <a:t>概述</a:t>
            </a:r>
            <a:endParaRPr lang="en-US" altLang="zh-CN" dirty="0" smtClean="0"/>
          </a:p>
        </p:txBody>
      </p:sp>
      <p:sp>
        <p:nvSpPr>
          <p:cNvPr id="10244" name="矩形 2"/>
          <p:cNvSpPr>
            <a:spLocks noChangeArrowheads="1"/>
          </p:cNvSpPr>
          <p:nvPr/>
        </p:nvSpPr>
        <p:spPr bwMode="auto">
          <a:xfrm>
            <a:off x="914400" y="2590800"/>
            <a:ext cx="822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r>
              <a:rPr lang="en-US" altLang="zh-CN" sz="2400" b="1">
                <a:latin typeface="Perpetua" panose="02020502060401020303" pitchFamily="18" charset="0"/>
              </a:rPr>
              <a:t> </a:t>
            </a:r>
            <a:r>
              <a:rPr lang="zh-CN" altLang="en-US" sz="2400" b="1">
                <a:latin typeface="Perpetua" panose="02020502060401020303" pitchFamily="18" charset="0"/>
              </a:rPr>
              <a:t>项目进度计划（</a:t>
            </a:r>
            <a:r>
              <a:rPr lang="en-US" altLang="zh-CN" sz="2400" b="1">
                <a:latin typeface="Perpetua" panose="02020502060401020303" pitchFamily="18" charset="0"/>
              </a:rPr>
              <a:t>Schedule</a:t>
            </a:r>
            <a:r>
              <a:rPr lang="zh-CN" altLang="en-US" sz="2400" b="1">
                <a:latin typeface="Perpetua" panose="02020502060401020303" pitchFamily="18" charset="0"/>
              </a:rPr>
              <a:t>）是在工作分解结构的基础上对项目、活动所做出的一系列时间安排。基本进度计划要说明哪些工作必须于何时完成和完成每一任务所需要的时间，有时也要表示出每项活动所需要的人数。</a:t>
            </a:r>
            <a:endParaRPr lang="zh-CN" altLang="en-US" sz="2400">
              <a:latin typeface="Perpetua" panose="02020502060401020303" pitchFamily="18" charset="0"/>
            </a:endParaRPr>
          </a:p>
        </p:txBody>
      </p:sp>
    </p:spTree>
    <p:extLst>
      <p:ext uri="{BB962C8B-B14F-4D97-AF65-F5344CB8AC3E}">
        <p14:creationId xmlns:p14="http://schemas.microsoft.com/office/powerpoint/2010/main" val="32185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8323A422-4764-40EA-AF0B-992E2DCD32DD}" type="slidenum">
              <a:rPr lang="en-US" altLang="zh-CN" sz="1400">
                <a:solidFill>
                  <a:schemeClr val="bg1"/>
                </a:solidFill>
                <a:latin typeface="Arial Black" panose="020B0A04020102020204" pitchFamily="34" charset="0"/>
              </a:rPr>
              <a:pPr>
                <a:spcBef>
                  <a:spcPct val="0"/>
                </a:spcBef>
                <a:buClrTx/>
                <a:buSzTx/>
                <a:buFontTx/>
                <a:buNone/>
              </a:pPr>
              <a:t>14</a:t>
            </a:fld>
            <a:endParaRPr lang="en-US" altLang="zh-CN" sz="1400">
              <a:solidFill>
                <a:schemeClr val="bg1"/>
              </a:solidFill>
              <a:latin typeface="Arial Black" panose="020B0A04020102020204" pitchFamily="34" charset="0"/>
            </a:endParaRPr>
          </a:p>
        </p:txBody>
      </p:sp>
      <p:sp>
        <p:nvSpPr>
          <p:cNvPr id="809986" name="Rectangle 2"/>
          <p:cNvSpPr>
            <a:spLocks noGrp="1" noChangeArrowheads="1"/>
          </p:cNvSpPr>
          <p:nvPr>
            <p:ph type="title"/>
          </p:nvPr>
        </p:nvSpPr>
        <p:spPr/>
        <p:txBody>
          <a:bodyPr/>
          <a:lstStyle/>
          <a:p>
            <a:pPr eaLnBrk="1" hangingPunct="1">
              <a:lnSpc>
                <a:spcPct val="80000"/>
              </a:lnSpc>
              <a:defRPr/>
            </a:pPr>
            <a:r>
              <a:rPr lang="en-US" altLang="zh-CN" dirty="0" smtClean="0"/>
              <a:t>4.1	</a:t>
            </a:r>
            <a:r>
              <a:rPr lang="zh-CN" altLang="en-US" dirty="0" smtClean="0"/>
              <a:t>概述</a:t>
            </a:r>
            <a:endParaRPr lang="en-US" altLang="zh-CN" dirty="0" smtClean="0"/>
          </a:p>
        </p:txBody>
      </p:sp>
      <p:sp>
        <p:nvSpPr>
          <p:cNvPr id="18436" name="Rectangle 3"/>
          <p:cNvSpPr>
            <a:spLocks noGrp="1" noChangeArrowheads="1"/>
          </p:cNvSpPr>
          <p:nvPr>
            <p:ph type="body" idx="1"/>
          </p:nvPr>
        </p:nvSpPr>
        <p:spPr>
          <a:xfrm>
            <a:off x="760412" y="1092010"/>
            <a:ext cx="8380413" cy="5494337"/>
          </a:xfrm>
        </p:spPr>
        <p:txBody>
          <a:bodyPr/>
          <a:lstStyle/>
          <a:p>
            <a:pPr eaLnBrk="1" hangingPunct="1">
              <a:lnSpc>
                <a:spcPct val="80000"/>
              </a:lnSpc>
            </a:pPr>
            <a:r>
              <a:rPr lang="zh-CN" altLang="zh-CN" sz="2400" dirty="0"/>
              <a:t>进度是三要素之一，它与成本、质量二要素有着辨证的有机联系。</a:t>
            </a:r>
            <a:endParaRPr lang="zh-CN" altLang="en-US" sz="2400" dirty="0"/>
          </a:p>
          <a:p>
            <a:pPr eaLnBrk="1" hangingPunct="1">
              <a:lnSpc>
                <a:spcPct val="80000"/>
              </a:lnSpc>
            </a:pPr>
            <a:r>
              <a:rPr lang="zh-CN" altLang="zh-CN" sz="2400" dirty="0"/>
              <a:t>软件项目进度计划是软件项目计划中的一个重要组成部分，它影响到软件项目能否顺利进行，资源能否被合理使用，直接关系到项目的成败。它包括以下方面的内容：</a:t>
            </a:r>
          </a:p>
          <a:p>
            <a:pPr lvl="1" eaLnBrk="1" hangingPunct="1">
              <a:lnSpc>
                <a:spcPct val="80000"/>
              </a:lnSpc>
            </a:pPr>
            <a:r>
              <a:rPr lang="zh-CN" altLang="zh-CN" sz="1800" b="1" dirty="0">
                <a:ea typeface="楷体_GB2312" charset="-122"/>
              </a:rPr>
              <a:t>（</a:t>
            </a:r>
            <a:r>
              <a:rPr lang="en-US" altLang="zh-CN" sz="1800" b="1" dirty="0">
                <a:ea typeface="楷体_GB2312" charset="-122"/>
              </a:rPr>
              <a:t>1</a:t>
            </a:r>
            <a:r>
              <a:rPr lang="zh-CN" altLang="zh-CN" sz="1800" b="1" dirty="0">
                <a:ea typeface="楷体_GB2312" charset="-122"/>
              </a:rPr>
              <a:t>）项目活动排序：</a:t>
            </a:r>
            <a:endParaRPr lang="zh-CN" altLang="en-US" sz="1800" b="1" dirty="0">
              <a:ea typeface="楷体_GB2312" charset="-122"/>
            </a:endParaRPr>
          </a:p>
          <a:p>
            <a:pPr lvl="2" eaLnBrk="1" hangingPunct="1">
              <a:lnSpc>
                <a:spcPct val="80000"/>
              </a:lnSpc>
            </a:pPr>
            <a:r>
              <a:rPr lang="zh-CN" altLang="zh-CN" sz="1600" dirty="0"/>
              <a:t>即确定工作包的逻辑关系。活动依赖关系确认的正确与否，将会自接影响到项目的进度安排、资源调配和费用的开支。项目活动的安排，主要是用</a:t>
            </a:r>
            <a:r>
              <a:rPr lang="zh-CN" altLang="zh-CN" sz="1600" dirty="0">
                <a:solidFill>
                  <a:srgbClr val="FF0000"/>
                </a:solidFill>
              </a:rPr>
              <a:t>网络图法</a:t>
            </a:r>
            <a:r>
              <a:rPr lang="zh-CN" altLang="zh-CN" sz="1600" dirty="0"/>
              <a:t>、</a:t>
            </a:r>
            <a:r>
              <a:rPr lang="zh-CN" altLang="zh-CN" sz="1600" dirty="0">
                <a:solidFill>
                  <a:srgbClr val="FF0000"/>
                </a:solidFill>
              </a:rPr>
              <a:t>关键路径法</a:t>
            </a:r>
            <a:r>
              <a:rPr lang="zh-CN" altLang="zh-CN" sz="1600" dirty="0"/>
              <a:t>和</a:t>
            </a:r>
            <a:r>
              <a:rPr lang="zh-CN" altLang="zh-CN" sz="1600" dirty="0">
                <a:solidFill>
                  <a:srgbClr val="FF0000"/>
                </a:solidFill>
              </a:rPr>
              <a:t>里程碑（</a:t>
            </a:r>
            <a:r>
              <a:rPr lang="en-US" altLang="zh-CN" sz="1600" dirty="0">
                <a:solidFill>
                  <a:srgbClr val="FF0000"/>
                </a:solidFill>
              </a:rPr>
              <a:t>Milestone</a:t>
            </a:r>
            <a:r>
              <a:rPr lang="zh-CN" altLang="zh-CN" sz="1600" dirty="0">
                <a:solidFill>
                  <a:srgbClr val="FF0000"/>
                </a:solidFill>
              </a:rPr>
              <a:t>）制度</a:t>
            </a:r>
            <a:r>
              <a:rPr lang="zh-CN" altLang="zh-CN" sz="1600" dirty="0"/>
              <a:t>。</a:t>
            </a:r>
          </a:p>
          <a:p>
            <a:pPr lvl="1" eaLnBrk="1" hangingPunct="1">
              <a:lnSpc>
                <a:spcPct val="80000"/>
              </a:lnSpc>
            </a:pPr>
            <a:r>
              <a:rPr lang="zh-CN" altLang="zh-CN" sz="1800" b="1" dirty="0">
                <a:ea typeface="楷体_GB2312" charset="-122"/>
              </a:rPr>
              <a:t>（</a:t>
            </a:r>
            <a:r>
              <a:rPr lang="en-US" altLang="zh-CN" sz="1800" b="1" dirty="0">
                <a:ea typeface="楷体_GB2312" charset="-122"/>
              </a:rPr>
              <a:t>2</a:t>
            </a:r>
            <a:r>
              <a:rPr lang="zh-CN" altLang="zh-CN" sz="1800" b="1" dirty="0">
                <a:ea typeface="楷体_GB2312" charset="-122"/>
              </a:rPr>
              <a:t>）项目历时估算：</a:t>
            </a:r>
            <a:endParaRPr lang="zh-CN" altLang="en-US" sz="1800" b="1" dirty="0">
              <a:ea typeface="楷体_GB2312" charset="-122"/>
            </a:endParaRPr>
          </a:p>
          <a:p>
            <a:pPr lvl="2" eaLnBrk="1" hangingPunct="1">
              <a:lnSpc>
                <a:spcPct val="80000"/>
              </a:lnSpc>
            </a:pPr>
            <a:r>
              <a:rPr lang="zh-CN" altLang="zh-CN" sz="1600" dirty="0"/>
              <a:t>历时估算包括一项活动所消耗的实际工作时间加上工作间歇时间。历时估算方法主要有</a:t>
            </a:r>
            <a:r>
              <a:rPr lang="zh-CN" altLang="zh-CN" sz="1600" dirty="0">
                <a:solidFill>
                  <a:srgbClr val="FF0000"/>
                </a:solidFill>
              </a:rPr>
              <a:t>类比法</a:t>
            </a:r>
            <a:r>
              <a:rPr lang="zh-CN" altLang="zh-CN" sz="1600" dirty="0"/>
              <a:t>、</a:t>
            </a:r>
            <a:r>
              <a:rPr lang="zh-CN" altLang="zh-CN" sz="1600" dirty="0">
                <a:solidFill>
                  <a:srgbClr val="FF0000"/>
                </a:solidFill>
              </a:rPr>
              <a:t>专家法</a:t>
            </a:r>
            <a:r>
              <a:rPr lang="zh-CN" altLang="zh-CN" sz="1600" dirty="0"/>
              <a:t>、</a:t>
            </a:r>
            <a:r>
              <a:rPr lang="zh-CN" altLang="zh-CN" sz="1600" dirty="0">
                <a:solidFill>
                  <a:srgbClr val="FF0000"/>
                </a:solidFill>
              </a:rPr>
              <a:t>参数模型法</a:t>
            </a:r>
            <a:r>
              <a:rPr lang="zh-CN" altLang="zh-CN" sz="1600" dirty="0"/>
              <a:t>。</a:t>
            </a:r>
            <a:endParaRPr lang="zh-CN" altLang="en-US" sz="1600" dirty="0"/>
          </a:p>
          <a:p>
            <a:pPr lvl="2" eaLnBrk="1" hangingPunct="1">
              <a:lnSpc>
                <a:spcPct val="80000"/>
              </a:lnSpc>
            </a:pPr>
            <a:r>
              <a:rPr lang="zh-CN" altLang="zh-CN" sz="1600" dirty="0">
                <a:solidFill>
                  <a:srgbClr val="FF0000"/>
                </a:solidFill>
              </a:rPr>
              <a:t>类比法</a:t>
            </a:r>
            <a:r>
              <a:rPr lang="zh-CN" altLang="zh-CN" sz="1600" dirty="0"/>
              <a:t>通过相同类别的项只比较，确定不同的项目工作所需要的时间。</a:t>
            </a:r>
            <a:r>
              <a:rPr lang="zh-CN" altLang="zh-CN" sz="1600" dirty="0">
                <a:solidFill>
                  <a:srgbClr val="FF0000"/>
                </a:solidFill>
              </a:rPr>
              <a:t>专家法</a:t>
            </a:r>
            <a:r>
              <a:rPr lang="zh-CN" altLang="zh-CN" sz="1600" dirty="0"/>
              <a:t>依靠专家过去的知识、经验进行估算。</a:t>
            </a:r>
            <a:r>
              <a:rPr lang="zh-CN" altLang="zh-CN" sz="1600" dirty="0">
                <a:solidFill>
                  <a:srgbClr val="FF0000"/>
                </a:solidFill>
              </a:rPr>
              <a:t>参数模型法</a:t>
            </a:r>
            <a:r>
              <a:rPr lang="zh-CN" altLang="zh-CN" sz="1600" dirty="0"/>
              <a:t>则是通过依据历史数据，用计算机回归分析来确定一种数学模型的方法。</a:t>
            </a:r>
          </a:p>
          <a:p>
            <a:pPr lvl="1" eaLnBrk="1" hangingPunct="1">
              <a:lnSpc>
                <a:spcPct val="80000"/>
              </a:lnSpc>
            </a:pPr>
            <a:r>
              <a:rPr lang="zh-CN" altLang="zh-CN" sz="1800" b="1" dirty="0">
                <a:ea typeface="楷体_GB2312" charset="-122"/>
              </a:rPr>
              <a:t>（</a:t>
            </a:r>
            <a:r>
              <a:rPr lang="en-US" altLang="zh-CN" sz="1800" b="1" dirty="0">
                <a:ea typeface="楷体_GB2312" charset="-122"/>
              </a:rPr>
              <a:t>3</a:t>
            </a:r>
            <a:r>
              <a:rPr lang="zh-CN" altLang="zh-CN" sz="1800" b="1" dirty="0">
                <a:ea typeface="楷体_GB2312" charset="-122"/>
              </a:rPr>
              <a:t>）制定进度计划：</a:t>
            </a:r>
            <a:endParaRPr lang="zh-CN" altLang="en-US" sz="1800" b="1" dirty="0">
              <a:ea typeface="楷体_GB2312" charset="-122"/>
            </a:endParaRPr>
          </a:p>
          <a:p>
            <a:pPr lvl="2" eaLnBrk="1" hangingPunct="1">
              <a:lnSpc>
                <a:spcPct val="80000"/>
              </a:lnSpc>
            </a:pPr>
            <a:r>
              <a:rPr lang="zh-CN" altLang="zh-CN" sz="1600" dirty="0"/>
              <a:t>制定进度计划就是决定项目活动的开始和完成的同期。根据对项目内容进行的分解，找出了项目工作的先后顺序。估计出了工作完成时间之后，就要安排好工作的时间进度。</a:t>
            </a:r>
            <a:endParaRPr lang="zh-CN" altLang="en-US" sz="1600" dirty="0"/>
          </a:p>
          <a:p>
            <a:pPr lvl="2" eaLnBrk="1" hangingPunct="1">
              <a:lnSpc>
                <a:spcPct val="80000"/>
              </a:lnSpc>
            </a:pPr>
            <a:r>
              <a:rPr lang="zh-CN" altLang="zh-CN" sz="1600" dirty="0"/>
              <a:t>随着较多数据的获得，对日常活动程序反复进行改进，进度计划也将不断更新。</a:t>
            </a:r>
          </a:p>
          <a:p>
            <a:pPr lvl="1" eaLnBrk="1" hangingPunct="1">
              <a:lnSpc>
                <a:spcPct val="80000"/>
              </a:lnSpc>
              <a:buFont typeface="Wingdings" panose="05000000000000000000" pitchFamily="2" charset="2"/>
              <a:buNone/>
            </a:pPr>
            <a:endParaRPr lang="zh-CN" altLang="en-US" sz="1800" dirty="0">
              <a:ea typeface="楷体_GB2312" charset="-122"/>
            </a:endParaRPr>
          </a:p>
        </p:txBody>
      </p:sp>
    </p:spTree>
    <p:extLst>
      <p:ext uri="{BB962C8B-B14F-4D97-AF65-F5344CB8AC3E}">
        <p14:creationId xmlns:p14="http://schemas.microsoft.com/office/powerpoint/2010/main" val="106532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723306F-A7E3-4573-AEE7-E29E097ED7BE}" type="slidenum">
              <a:rPr lang="en-US" altLang="zh-CN" sz="1400">
                <a:solidFill>
                  <a:schemeClr val="bg1"/>
                </a:solidFill>
                <a:latin typeface="Arial Black" panose="020B0A04020102020204" pitchFamily="34" charset="0"/>
              </a:rPr>
              <a:pPr>
                <a:spcBef>
                  <a:spcPct val="0"/>
                </a:spcBef>
                <a:buClrTx/>
                <a:buSzTx/>
                <a:buFontTx/>
                <a:buNone/>
              </a:pPr>
              <a:t>15</a:t>
            </a:fld>
            <a:endParaRPr lang="en-US" altLang="zh-CN" sz="1400">
              <a:solidFill>
                <a:schemeClr val="bg1"/>
              </a:solidFill>
              <a:latin typeface="Arial Black" panose="020B0A04020102020204" pitchFamily="34" charset="0"/>
            </a:endParaRPr>
          </a:p>
        </p:txBody>
      </p:sp>
      <p:sp>
        <p:nvSpPr>
          <p:cNvPr id="809986" name="Rectangle 2"/>
          <p:cNvSpPr>
            <a:spLocks noGrp="1" noChangeArrowheads="1"/>
          </p:cNvSpPr>
          <p:nvPr>
            <p:ph type="title"/>
          </p:nvPr>
        </p:nvSpPr>
        <p:spPr/>
        <p:txBody>
          <a:bodyPr/>
          <a:lstStyle/>
          <a:p>
            <a:pPr eaLnBrk="1" hangingPunct="1">
              <a:lnSpc>
                <a:spcPct val="80000"/>
              </a:lnSpc>
              <a:defRPr/>
            </a:pPr>
            <a:r>
              <a:rPr lang="en-US" altLang="zh-CN" dirty="0" smtClean="0"/>
              <a:t>4.1	</a:t>
            </a:r>
            <a:r>
              <a:rPr lang="zh-CN" altLang="en-US" dirty="0" smtClean="0"/>
              <a:t>概述</a:t>
            </a:r>
            <a:endParaRPr lang="en-US" altLang="zh-CN" dirty="0" smtClean="0"/>
          </a:p>
        </p:txBody>
      </p:sp>
      <p:sp>
        <p:nvSpPr>
          <p:cNvPr id="19460" name="Rectangle 3"/>
          <p:cNvSpPr>
            <a:spLocks noGrp="1" noChangeArrowheads="1"/>
          </p:cNvSpPr>
          <p:nvPr>
            <p:ph type="body" idx="1"/>
          </p:nvPr>
        </p:nvSpPr>
        <p:spPr>
          <a:xfrm>
            <a:off x="0" y="838200"/>
            <a:ext cx="5685692" cy="5494337"/>
          </a:xfrm>
        </p:spPr>
        <p:txBody>
          <a:bodyPr/>
          <a:lstStyle/>
          <a:p>
            <a:pPr marL="457200" lvl="1" indent="0" eaLnBrk="1" hangingPunct="1">
              <a:buNone/>
            </a:pPr>
            <a:r>
              <a:rPr lang="zh-CN" altLang="zh-CN" dirty="0" smtClean="0">
                <a:ea typeface="楷体_GB2312" charset="-122"/>
              </a:rPr>
              <a:t>软件计划从初始需求开始，对用户需求的任何功能，都能根据目标制定一个计划。</a:t>
            </a:r>
            <a:endParaRPr lang="en-US" altLang="zh-CN" dirty="0">
              <a:ea typeface="楷体_GB2312" charset="-122"/>
            </a:endParaRPr>
          </a:p>
          <a:p>
            <a:pPr marL="457200" lvl="1" indent="0" eaLnBrk="1" hangingPunct="1">
              <a:buNone/>
            </a:pPr>
            <a:r>
              <a:rPr lang="zh-CN" altLang="zh-CN" dirty="0" smtClean="0"/>
              <a:t>如果计划是可行的，则接受需求，否则就需求与用户协商，要么取消功能，要么增加时间、资源。</a:t>
            </a:r>
            <a:endParaRPr lang="en-US" altLang="zh-CN" dirty="0" smtClean="0"/>
          </a:p>
          <a:p>
            <a:pPr marL="457200" lvl="1" indent="0" eaLnBrk="1" hangingPunct="1">
              <a:buNone/>
            </a:pPr>
            <a:r>
              <a:rPr lang="zh-CN" altLang="zh-CN" dirty="0" smtClean="0"/>
              <a:t>项目结束后，用实际开发的信息、计划进行比较，以提高以后项目计划的准确性。</a:t>
            </a:r>
            <a:endParaRPr lang="zh-CN" altLang="en-US" dirty="0" smtClean="0"/>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270" y="1295400"/>
            <a:ext cx="41211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28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effectLst/>
              </a:rPr>
              <a:t>4.2</a:t>
            </a:r>
            <a:r>
              <a:rPr lang="zh-CN" altLang="zh-CN" dirty="0" smtClean="0">
                <a:effectLst/>
              </a:rPr>
              <a:t>软件项目进度计划方法</a:t>
            </a:r>
            <a:endParaRPr lang="zh-CN" altLang="en-US" dirty="0" smtClean="0"/>
          </a:p>
        </p:txBody>
      </p:sp>
      <p:sp>
        <p:nvSpPr>
          <p:cNvPr id="3" name="内容占位符 2"/>
          <p:cNvSpPr>
            <a:spLocks noGrp="1"/>
          </p:cNvSpPr>
          <p:nvPr>
            <p:ph idx="1"/>
          </p:nvPr>
        </p:nvSpPr>
        <p:spPr/>
        <p:txBody>
          <a:bodyPr/>
          <a:lstStyle/>
          <a:p>
            <a:pPr marL="0" indent="0" eaLnBrk="1" hangingPunct="1">
              <a:spcBef>
                <a:spcPct val="0"/>
              </a:spcBef>
              <a:buClrTx/>
              <a:buSzTx/>
              <a:buNone/>
              <a:defRPr/>
            </a:pPr>
            <a:r>
              <a:rPr lang="en-US" altLang="zh-CN" b="1" dirty="0" smtClean="0">
                <a:effectLst/>
                <a:cs typeface="Times New Roman" panose="02020603050405020304" pitchFamily="18" charset="0"/>
              </a:rPr>
              <a:t>4.2.1	</a:t>
            </a:r>
            <a:r>
              <a:rPr lang="zh-CN" altLang="en-US" b="1" dirty="0" smtClean="0">
                <a:effectLst/>
                <a:cs typeface="Times New Roman" panose="02020603050405020304" pitchFamily="18" charset="0"/>
              </a:rPr>
              <a:t>软件项目估算</a:t>
            </a:r>
            <a:endParaRPr lang="en-US" altLang="zh-CN" b="1" dirty="0" smtClean="0">
              <a:effectLst/>
              <a:cs typeface="Times New Roman" panose="02020603050405020304" pitchFamily="18" charset="0"/>
            </a:endParaRPr>
          </a:p>
          <a:p>
            <a:pPr marL="0" indent="0" eaLnBrk="1" hangingPunct="1">
              <a:defRPr/>
            </a:pPr>
            <a:r>
              <a:rPr lang="zh-CN" altLang="zh-CN" sz="2400" dirty="0"/>
              <a:t>进度计划是决定项目开发成功与否的关键因素，而估算是任何软件项目进度计划中不可或缺的重要内容，是确保软件项目进度计划制定的基础。</a:t>
            </a:r>
            <a:endParaRPr lang="zh-CN" altLang="en-US" sz="2400" dirty="0"/>
          </a:p>
          <a:p>
            <a:pPr lvl="1" eaLnBrk="1" hangingPunct="1">
              <a:defRPr/>
            </a:pPr>
            <a:r>
              <a:rPr lang="zh-CN" altLang="zh-CN" sz="1800" dirty="0">
                <a:ea typeface="楷体_GB2312" charset="-122"/>
              </a:rPr>
              <a:t>软件项目估算包括</a:t>
            </a:r>
            <a:r>
              <a:rPr lang="zh-CN" altLang="zh-CN" sz="1800" dirty="0">
                <a:solidFill>
                  <a:srgbClr val="FF0000"/>
                </a:solidFill>
                <a:ea typeface="楷体_GB2312" charset="-122"/>
              </a:rPr>
              <a:t>工作量估算</a:t>
            </a:r>
            <a:r>
              <a:rPr lang="zh-CN" altLang="zh-CN" sz="1800" dirty="0">
                <a:ea typeface="楷体_GB2312" charset="-122"/>
              </a:rPr>
              <a:t>和</a:t>
            </a:r>
            <a:r>
              <a:rPr lang="zh-CN" altLang="zh-CN" sz="1800" dirty="0">
                <a:solidFill>
                  <a:srgbClr val="FF0000"/>
                </a:solidFill>
                <a:ea typeface="楷体_GB2312" charset="-122"/>
              </a:rPr>
              <a:t>成本估算</a:t>
            </a:r>
            <a:r>
              <a:rPr lang="zh-CN" altLang="zh-CN" sz="1800" dirty="0">
                <a:ea typeface="楷体_GB2312" charset="-122"/>
              </a:rPr>
              <a:t>两个方面。由于两者在一定条件下可以相互转换，所以这里不刻意区分。软件项目中工作量的单位通常是</a:t>
            </a:r>
            <a:r>
              <a:rPr lang="zh-CN" altLang="zh-CN" sz="1800" dirty="0">
                <a:solidFill>
                  <a:srgbClr val="FF0000"/>
                </a:solidFill>
                <a:ea typeface="楷体_GB2312" charset="-122"/>
              </a:rPr>
              <a:t>人月</a:t>
            </a:r>
            <a:r>
              <a:rPr lang="zh-CN" altLang="zh-CN" sz="1800" dirty="0">
                <a:ea typeface="楷体_GB2312" charset="-122"/>
              </a:rPr>
              <a:t>。</a:t>
            </a:r>
          </a:p>
          <a:p>
            <a:pPr marL="0" indent="0" eaLnBrk="1" hangingPunct="1">
              <a:defRPr/>
            </a:pPr>
            <a:r>
              <a:rPr lang="zh-CN" altLang="zh-CN" sz="2400" dirty="0"/>
              <a:t>一般说来有</a:t>
            </a:r>
            <a:r>
              <a:rPr lang="zh-CN" altLang="zh-CN" sz="2400" dirty="0">
                <a:solidFill>
                  <a:srgbClr val="FF0000"/>
                </a:solidFill>
              </a:rPr>
              <a:t>专家判定、类比、功能点估计法</a:t>
            </a:r>
            <a:r>
              <a:rPr lang="zh-CN" altLang="zh-CN" sz="2400" dirty="0"/>
              <a:t>三种估算方法。</a:t>
            </a:r>
            <a:endParaRPr lang="zh-CN" altLang="en-US" sz="2400" b="1" dirty="0">
              <a:cs typeface="Times New Roman" panose="02020603050405020304" pitchFamily="18" charset="0"/>
            </a:endParaRPr>
          </a:p>
          <a:p>
            <a:pPr marL="0" indent="0">
              <a:spcBef>
                <a:spcPct val="0"/>
              </a:spcBef>
              <a:buClrTx/>
              <a:buSzTx/>
              <a:buNone/>
              <a:defRPr/>
            </a:pPr>
            <a:endParaRPr lang="en-US" altLang="zh-CN" sz="3600" dirty="0">
              <a:latin typeface="Arial" panose="020B0604020202020204" pitchFamily="34" charset="0"/>
            </a:endParaRPr>
          </a:p>
          <a:p>
            <a:pPr marL="0" indent="0">
              <a:spcBef>
                <a:spcPct val="0"/>
              </a:spcBef>
              <a:buClrTx/>
              <a:buSzTx/>
              <a:buNone/>
              <a:defRPr/>
            </a:pPr>
            <a:endParaRPr lang="zh-CN" altLang="en-US" sz="3600" dirty="0">
              <a:latin typeface="Arial" panose="020B0604020202020204" pitchFamily="34" charset="0"/>
            </a:endParaRPr>
          </a:p>
          <a:p>
            <a:pPr marL="0" indent="0" eaLnBrk="1" hangingPunct="1">
              <a:buNone/>
              <a:defRPr/>
            </a:pPr>
            <a:endParaRPr lang="zh-CN" altLang="en-US" dirty="0" smtClean="0"/>
          </a:p>
        </p:txBody>
      </p:sp>
      <p:sp>
        <p:nvSpPr>
          <p:cNvPr id="20484"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214DAD68-8E95-436D-A87F-B3DA3A9DE59F}" type="slidenum">
              <a:rPr lang="en-US" altLang="zh-CN" sz="1400">
                <a:solidFill>
                  <a:schemeClr val="bg1"/>
                </a:solidFill>
                <a:latin typeface="Arial Black" panose="020B0A04020102020204" pitchFamily="34" charset="0"/>
              </a:rPr>
              <a:pPr>
                <a:spcBef>
                  <a:spcPct val="0"/>
                </a:spcBef>
                <a:buClrTx/>
                <a:buSzTx/>
                <a:buFontTx/>
                <a:buNone/>
              </a:pPr>
              <a:t>16</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104301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effectLst/>
              </a:rPr>
              <a:t>4.2</a:t>
            </a:r>
            <a:r>
              <a:rPr lang="zh-CN" altLang="zh-CN" dirty="0" smtClean="0">
                <a:effectLst/>
              </a:rPr>
              <a:t>软件项目进度计划方法</a:t>
            </a:r>
            <a:endParaRPr lang="zh-CN" altLang="en-US" dirty="0" smtClean="0"/>
          </a:p>
        </p:txBody>
      </p:sp>
      <p:sp>
        <p:nvSpPr>
          <p:cNvPr id="21507" name="内容占位符 2"/>
          <p:cNvSpPr>
            <a:spLocks noGrp="1"/>
          </p:cNvSpPr>
          <p:nvPr>
            <p:ph idx="1"/>
          </p:nvPr>
        </p:nvSpPr>
        <p:spPr/>
        <p:txBody>
          <a:bodyPr/>
          <a:lstStyle/>
          <a:p>
            <a:pPr marL="0" indent="0" eaLnBrk="1" hangingPunct="1">
              <a:buNone/>
            </a:pPr>
            <a:r>
              <a:rPr lang="zh-CN" altLang="zh-CN" sz="2400" b="1"/>
              <a:t>专家判定</a:t>
            </a:r>
          </a:p>
          <a:p>
            <a:pPr marL="0" indent="0" eaLnBrk="1" hangingPunct="1"/>
            <a:r>
              <a:rPr lang="zh-CN" altLang="zh-CN" sz="2400"/>
              <a:t>专家判定就是与一位或多位专家商讨，专家根据自己的经验和对项目的理解对项目成本做出估算。</a:t>
            </a:r>
            <a:endParaRPr lang="zh-CN" altLang="en-US" sz="2400"/>
          </a:p>
          <a:p>
            <a:pPr lvl="1" eaLnBrk="1" hangingPunct="1"/>
            <a:r>
              <a:rPr lang="zh-CN" altLang="zh-CN" sz="1800">
                <a:ea typeface="楷体_GB2312" charset="-122"/>
              </a:rPr>
              <a:t>由于单独一位专家可能会产生偏颇，因此最好由多位专家进行估算。</a:t>
            </a:r>
            <a:endParaRPr lang="zh-CN" altLang="en-US" sz="1800">
              <a:ea typeface="楷体_GB2312" charset="-122"/>
            </a:endParaRPr>
          </a:p>
          <a:p>
            <a:pPr marL="0" indent="0" eaLnBrk="1" hangingPunct="1"/>
            <a:r>
              <a:rPr lang="zh-CN" altLang="zh-CN" sz="2400"/>
              <a:t>对于由多个专家得到的多个估算值，需要采取某种方法将其合成一个最终的估算值。可采取的方式有：</a:t>
            </a:r>
          </a:p>
          <a:p>
            <a:pPr lvl="1" eaLnBrk="1" hangingPunct="1"/>
            <a:r>
              <a:rPr lang="zh-CN" altLang="zh-CN" sz="1800" b="1">
                <a:ea typeface="楷体_GB2312" charset="-122"/>
              </a:rPr>
              <a:t>（</a:t>
            </a:r>
            <a:r>
              <a:rPr lang="en-US" altLang="zh-CN" sz="1800" b="1">
                <a:ea typeface="楷体_GB2312" charset="-122"/>
              </a:rPr>
              <a:t>1</a:t>
            </a:r>
            <a:r>
              <a:rPr lang="zh-CN" altLang="zh-CN" sz="1800" b="1">
                <a:ea typeface="楷体_GB2312" charset="-122"/>
              </a:rPr>
              <a:t>）求中值或平均值。</a:t>
            </a:r>
            <a:endParaRPr lang="zh-CN" altLang="zh-CN" sz="1800">
              <a:ea typeface="楷体_GB2312" charset="-122"/>
            </a:endParaRPr>
          </a:p>
          <a:p>
            <a:pPr lvl="1" eaLnBrk="1" hangingPunct="1">
              <a:buFont typeface="Wingdings" panose="05000000000000000000" pitchFamily="2" charset="2"/>
              <a:buNone/>
            </a:pPr>
            <a:r>
              <a:rPr lang="zh-CN" altLang="zh-CN" sz="1800">
                <a:ea typeface="楷体_GB2312" charset="-122"/>
              </a:rPr>
              <a:t>这种方法非常简便，但易于受到极端估算值的影响而产生偏差。</a:t>
            </a:r>
          </a:p>
          <a:p>
            <a:pPr lvl="1" eaLnBrk="1" hangingPunct="1"/>
            <a:r>
              <a:rPr lang="zh-CN" altLang="zh-CN" sz="1800" b="1">
                <a:ea typeface="楷体_GB2312" charset="-122"/>
              </a:rPr>
              <a:t>（</a:t>
            </a:r>
            <a:r>
              <a:rPr lang="en-US" altLang="zh-CN" sz="1800" b="1">
                <a:ea typeface="楷体_GB2312" charset="-122"/>
              </a:rPr>
              <a:t>2</a:t>
            </a:r>
            <a:r>
              <a:rPr lang="zh-CN" altLang="zh-CN" sz="1800" b="1">
                <a:ea typeface="楷体_GB2312" charset="-122"/>
              </a:rPr>
              <a:t>）召开小组会议。</a:t>
            </a:r>
            <a:endParaRPr lang="zh-CN" altLang="zh-CN" sz="1800">
              <a:ea typeface="楷体_GB2312" charset="-122"/>
            </a:endParaRPr>
          </a:p>
          <a:p>
            <a:pPr lvl="1" eaLnBrk="1" hangingPunct="1">
              <a:buFont typeface="Wingdings" panose="05000000000000000000" pitchFamily="2" charset="2"/>
              <a:buNone/>
            </a:pPr>
            <a:r>
              <a:rPr lang="zh-CN" altLang="zh-CN" sz="1800">
                <a:ea typeface="楷体_GB2312" charset="-122"/>
              </a:rPr>
              <a:t>组织专家们召开小组会议进行讨论，以使他们统一于或者同意某一估算值。该方法能去掉一些极为偏颇无知的估算，但易于受权威人士或能言善辩人士的影响。</a:t>
            </a:r>
            <a:endParaRPr lang="zh-CN" altLang="en-US" sz="1800">
              <a:ea typeface="楷体_GB2312" charset="-122"/>
            </a:endParaRPr>
          </a:p>
        </p:txBody>
      </p:sp>
      <p:sp>
        <p:nvSpPr>
          <p:cNvPr id="2150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CE0B70E0-2968-43F0-8522-F47CC42D7C40}" type="slidenum">
              <a:rPr lang="en-US" altLang="zh-CN" sz="1400">
                <a:solidFill>
                  <a:schemeClr val="bg1"/>
                </a:solidFill>
                <a:latin typeface="Arial Black" panose="020B0A04020102020204" pitchFamily="34" charset="0"/>
              </a:rPr>
              <a:pPr>
                <a:spcBef>
                  <a:spcPct val="0"/>
                </a:spcBef>
                <a:buClrTx/>
                <a:buSzTx/>
                <a:buFontTx/>
                <a:buNone/>
              </a:pPr>
              <a:t>17</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286040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dirty="0" smtClean="0">
                <a:effectLst/>
              </a:rPr>
              <a:t>专家判定</a:t>
            </a:r>
            <a:endParaRPr lang="zh-CN" altLang="en-US" dirty="0" smtClean="0"/>
          </a:p>
        </p:txBody>
      </p:sp>
      <p:sp>
        <p:nvSpPr>
          <p:cNvPr id="3" name="内容占位符 2"/>
          <p:cNvSpPr>
            <a:spLocks noGrp="1"/>
          </p:cNvSpPr>
          <p:nvPr>
            <p:ph idx="1"/>
          </p:nvPr>
        </p:nvSpPr>
        <p:spPr>
          <a:xfrm>
            <a:off x="738187" y="1219200"/>
            <a:ext cx="8305800" cy="5257800"/>
          </a:xfrm>
        </p:spPr>
        <p:txBody>
          <a:bodyPr/>
          <a:lstStyle/>
          <a:p>
            <a:pPr eaLnBrk="1" hangingPunct="1">
              <a:defRPr/>
            </a:pPr>
            <a:r>
              <a:rPr lang="zh-CN" altLang="zh-CN" b="1" dirty="0" smtClean="0">
                <a:effectLst/>
              </a:rPr>
              <a:t>（</a:t>
            </a:r>
            <a:r>
              <a:rPr lang="en-US" altLang="zh-CN" b="1" dirty="0" smtClean="0">
                <a:effectLst/>
              </a:rPr>
              <a:t>3</a:t>
            </a:r>
            <a:r>
              <a:rPr lang="zh-CN" altLang="zh-CN" b="1" dirty="0" smtClean="0">
                <a:effectLst/>
              </a:rPr>
              <a:t>）德尔菲技术</a:t>
            </a:r>
            <a:endParaRPr lang="zh-CN" altLang="zh-CN" dirty="0" smtClean="0">
              <a:effectLst/>
            </a:endParaRPr>
          </a:p>
          <a:p>
            <a:pPr eaLnBrk="1" hangingPunct="1">
              <a:defRPr/>
            </a:pPr>
            <a:endParaRPr lang="zh-CN" altLang="en-US" dirty="0" smtClean="0"/>
          </a:p>
        </p:txBody>
      </p:sp>
      <p:sp>
        <p:nvSpPr>
          <p:cNvPr id="22532"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8194BA99-DD99-41DA-A9D6-A43F1A4E135C}" type="slidenum">
              <a:rPr lang="en-US" altLang="zh-CN" sz="1400">
                <a:solidFill>
                  <a:schemeClr val="bg1"/>
                </a:solidFill>
                <a:latin typeface="Arial Black" panose="020B0A04020102020204" pitchFamily="34" charset="0"/>
              </a:rPr>
              <a:pPr>
                <a:spcBef>
                  <a:spcPct val="0"/>
                </a:spcBef>
                <a:buClrTx/>
                <a:buSzTx/>
                <a:buFontTx/>
                <a:buNone/>
              </a:pPr>
              <a:t>18</a:t>
            </a:fld>
            <a:endParaRPr lang="en-US" altLang="zh-CN" sz="1400">
              <a:solidFill>
                <a:schemeClr val="bg1"/>
              </a:solidFill>
              <a:latin typeface="Arial Black" panose="020B0A04020102020204" pitchFamily="34" charset="0"/>
            </a:endParaRP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80" y="1828800"/>
            <a:ext cx="5774501"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96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dirty="0" smtClean="0">
                <a:effectLst/>
              </a:rPr>
              <a:t>类比</a:t>
            </a:r>
            <a:endParaRPr lang="zh-CN" altLang="en-US" dirty="0" smtClean="0"/>
          </a:p>
        </p:txBody>
      </p:sp>
      <p:sp>
        <p:nvSpPr>
          <p:cNvPr id="3" name="内容占位符 2"/>
          <p:cNvSpPr>
            <a:spLocks noGrp="1"/>
          </p:cNvSpPr>
          <p:nvPr>
            <p:ph idx="1"/>
          </p:nvPr>
        </p:nvSpPr>
        <p:spPr>
          <a:xfrm>
            <a:off x="523522" y="1184628"/>
            <a:ext cx="8910638" cy="4113213"/>
          </a:xfrm>
        </p:spPr>
        <p:txBody>
          <a:bodyPr/>
          <a:lstStyle/>
          <a:p>
            <a:pPr marL="0" indent="0" eaLnBrk="1" hangingPunct="1">
              <a:buNone/>
              <a:defRPr/>
            </a:pPr>
            <a:r>
              <a:rPr lang="zh-CN" altLang="zh-CN" sz="2400" b="1" dirty="0"/>
              <a:t>类比</a:t>
            </a:r>
          </a:p>
          <a:p>
            <a:pPr marL="0" indent="0" eaLnBrk="1" hangingPunct="1">
              <a:defRPr/>
            </a:pPr>
            <a:r>
              <a:rPr lang="zh-CN" altLang="zh-CN" sz="2400" dirty="0"/>
              <a:t>类比法就是把当前项目和以前作过的类似软件项目比较。通过比较获得其工作量的估算值。</a:t>
            </a:r>
          </a:p>
          <a:p>
            <a:pPr marL="0" indent="0" eaLnBrk="1" hangingPunct="1">
              <a:defRPr/>
            </a:pPr>
            <a:r>
              <a:rPr lang="zh-CN" altLang="zh-CN" sz="2400" dirty="0"/>
              <a:t>该方法适合评估一些与历史项目在应用领域、环境和复杂度方面相似的项目，通过新项目与历史项目的比较，得到规模估计。</a:t>
            </a:r>
            <a:endParaRPr lang="zh-CN" altLang="en-US" sz="2400" dirty="0"/>
          </a:p>
          <a:p>
            <a:pPr lvl="1" eaLnBrk="1" hangingPunct="1">
              <a:defRPr/>
            </a:pPr>
            <a:r>
              <a:rPr lang="zh-CN" altLang="zh-CN" sz="1800" dirty="0">
                <a:ea typeface="楷体_GB2312" charset="-122"/>
              </a:rPr>
              <a:t>类比法估计结果的精确度，取决于历史项目数据的完整性和准确度。</a:t>
            </a:r>
            <a:endParaRPr lang="zh-CN" altLang="en-US" sz="1800" dirty="0">
              <a:ea typeface="楷体_GB2312" charset="-122"/>
            </a:endParaRPr>
          </a:p>
          <a:p>
            <a:pPr marL="0" indent="0" eaLnBrk="1" hangingPunct="1">
              <a:defRPr/>
            </a:pPr>
            <a:r>
              <a:rPr lang="zh-CN" altLang="zh-CN" sz="2400" dirty="0"/>
              <a:t>因此，用好类比法的前提条件之一，是组织建立起较好的项目后评价与分析机制，对历史项目的数据分析是可信赖的。其基本步骤是：</a:t>
            </a:r>
          </a:p>
          <a:p>
            <a:pPr marL="457200" lvl="1" indent="0" eaLnBrk="1" hangingPunct="1">
              <a:buNone/>
              <a:defRPr/>
            </a:pPr>
            <a:r>
              <a:rPr lang="zh-CN" altLang="zh-CN" sz="1600" dirty="0">
                <a:ea typeface="楷体_GB2312" charset="-122"/>
              </a:rPr>
              <a:t>（</a:t>
            </a:r>
            <a:r>
              <a:rPr lang="en-US" altLang="zh-CN" sz="1600" dirty="0">
                <a:ea typeface="楷体_GB2312" charset="-122"/>
              </a:rPr>
              <a:t>1</a:t>
            </a:r>
            <a:r>
              <a:rPr lang="zh-CN" altLang="zh-CN" sz="1600" dirty="0">
                <a:ea typeface="楷体_GB2312" charset="-122"/>
              </a:rPr>
              <a:t>）整理出项目功能列表和实现每个功能的代码行；</a:t>
            </a:r>
          </a:p>
          <a:p>
            <a:pPr marL="457200" lvl="1" indent="0" eaLnBrk="1" hangingPunct="1">
              <a:buNone/>
              <a:defRPr/>
            </a:pPr>
            <a:r>
              <a:rPr lang="zh-CN" altLang="zh-CN" sz="1600" dirty="0">
                <a:ea typeface="楷体_GB2312" charset="-122"/>
              </a:rPr>
              <a:t>（</a:t>
            </a:r>
            <a:r>
              <a:rPr lang="en-US" altLang="zh-CN" sz="1600" dirty="0">
                <a:ea typeface="楷体_GB2312" charset="-122"/>
              </a:rPr>
              <a:t>2</a:t>
            </a:r>
            <a:r>
              <a:rPr lang="zh-CN" altLang="zh-CN" sz="1600" dirty="0">
                <a:ea typeface="楷体_GB2312" charset="-122"/>
              </a:rPr>
              <a:t>）标识出每个功能列表与历史项目的相同点和不同点：</a:t>
            </a:r>
          </a:p>
          <a:p>
            <a:pPr marL="457200" lvl="1" indent="0" eaLnBrk="1" hangingPunct="1">
              <a:buNone/>
              <a:defRPr/>
            </a:pPr>
            <a:r>
              <a:rPr lang="zh-CN" altLang="zh-CN" sz="1600" dirty="0">
                <a:ea typeface="楷体_GB2312" charset="-122"/>
              </a:rPr>
              <a:t>（</a:t>
            </a:r>
            <a:r>
              <a:rPr lang="en-US" altLang="zh-CN" sz="1600" dirty="0">
                <a:ea typeface="楷体_GB2312" charset="-122"/>
              </a:rPr>
              <a:t>3</a:t>
            </a:r>
            <a:r>
              <a:rPr lang="zh-CN" altLang="zh-CN" sz="1600" dirty="0">
                <a:ea typeface="楷体_GB2312" charset="-122"/>
              </a:rPr>
              <a:t>）注意历史项目做得不够的地方；</a:t>
            </a:r>
          </a:p>
          <a:p>
            <a:pPr marL="457200" lvl="1" indent="0" eaLnBrk="1" hangingPunct="1">
              <a:buNone/>
              <a:defRPr/>
            </a:pPr>
            <a:r>
              <a:rPr lang="zh-CN" altLang="zh-CN" sz="1600" dirty="0">
                <a:ea typeface="楷体_GB2312" charset="-122"/>
              </a:rPr>
              <a:t>（</a:t>
            </a:r>
            <a:r>
              <a:rPr lang="en-US" altLang="zh-CN" sz="1600" dirty="0">
                <a:ea typeface="楷体_GB2312" charset="-122"/>
              </a:rPr>
              <a:t>4</a:t>
            </a:r>
            <a:r>
              <a:rPr lang="zh-CN" altLang="zh-CN" sz="1600" dirty="0">
                <a:ea typeface="楷体_GB2312" charset="-122"/>
              </a:rPr>
              <a:t>）通过步骤</a:t>
            </a:r>
            <a:r>
              <a:rPr lang="en-US" altLang="zh-CN" sz="1600" dirty="0">
                <a:ea typeface="楷体_GB2312" charset="-122"/>
              </a:rPr>
              <a:t>l</a:t>
            </a:r>
            <a:r>
              <a:rPr lang="zh-CN" altLang="zh-CN" sz="1600" dirty="0">
                <a:ea typeface="楷体_GB2312" charset="-122"/>
              </a:rPr>
              <a:t>和</a:t>
            </a:r>
            <a:r>
              <a:rPr lang="en-US" altLang="zh-CN" sz="1600" dirty="0">
                <a:ea typeface="楷体_GB2312" charset="-122"/>
              </a:rPr>
              <a:t>2</a:t>
            </a:r>
            <a:r>
              <a:rPr lang="zh-CN" altLang="zh-CN" sz="1600" dirty="0">
                <a:ea typeface="楷体_GB2312" charset="-122"/>
              </a:rPr>
              <a:t>得出各个功能的估计值；</a:t>
            </a:r>
          </a:p>
          <a:p>
            <a:pPr marL="457200" lvl="1" indent="0" eaLnBrk="1" hangingPunct="1">
              <a:buNone/>
              <a:defRPr/>
            </a:pPr>
            <a:r>
              <a:rPr lang="zh-CN" altLang="zh-CN" sz="1600" dirty="0">
                <a:ea typeface="楷体_GB2312" charset="-122"/>
              </a:rPr>
              <a:t>（</a:t>
            </a:r>
            <a:r>
              <a:rPr lang="en-US" altLang="zh-CN" sz="1600" dirty="0">
                <a:ea typeface="楷体_GB2312" charset="-122"/>
              </a:rPr>
              <a:t>5</a:t>
            </a:r>
            <a:r>
              <a:rPr lang="zh-CN" altLang="zh-CN" sz="1600" dirty="0">
                <a:ea typeface="楷体_GB2312" charset="-122"/>
              </a:rPr>
              <a:t>）产生规模估计。</a:t>
            </a:r>
          </a:p>
          <a:p>
            <a:pPr marL="0" indent="0" eaLnBrk="1" hangingPunct="1">
              <a:defRPr/>
            </a:pPr>
            <a:endParaRPr lang="zh-CN" altLang="en-US" sz="2400" dirty="0"/>
          </a:p>
        </p:txBody>
      </p:sp>
      <p:sp>
        <p:nvSpPr>
          <p:cNvPr id="23556"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D39185D-35B4-4D02-8F65-55162301BF31}" type="slidenum">
              <a:rPr lang="en-US" altLang="zh-CN" sz="1400">
                <a:solidFill>
                  <a:schemeClr val="bg1"/>
                </a:solidFill>
                <a:latin typeface="Arial Black" panose="020B0A04020102020204" pitchFamily="34" charset="0"/>
              </a:rPr>
              <a:pPr>
                <a:spcBef>
                  <a:spcPct val="0"/>
                </a:spcBef>
                <a:buClrTx/>
                <a:buSzTx/>
                <a:buFontTx/>
                <a:buNone/>
              </a:pPr>
              <a:t>19</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939601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74803880-790C-4DF1-A71E-87242F973E25}" type="slidenum">
              <a:rPr lang="en-US" altLang="zh-CN" sz="1400">
                <a:solidFill>
                  <a:schemeClr val="bg1"/>
                </a:solidFill>
                <a:latin typeface="Arial Black" panose="020B0A04020102020204" pitchFamily="34" charset="0"/>
              </a:rPr>
              <a:pPr>
                <a:spcBef>
                  <a:spcPct val="0"/>
                </a:spcBef>
                <a:buClrTx/>
                <a:buSzTx/>
                <a:buFontTx/>
                <a:buNone/>
              </a:pPr>
              <a:t>2</a:t>
            </a:fld>
            <a:endParaRPr lang="en-US" altLang="zh-CN" sz="1400">
              <a:solidFill>
                <a:schemeClr val="bg1"/>
              </a:solidFill>
              <a:latin typeface="Arial Black" panose="020B0A04020102020204" pitchFamily="34" charset="0"/>
            </a:endParaRPr>
          </a:p>
        </p:txBody>
      </p:sp>
      <p:sp>
        <p:nvSpPr>
          <p:cNvPr id="808962" name="Rectangle 2"/>
          <p:cNvSpPr>
            <a:spLocks noGrp="1" noChangeArrowheads="1"/>
          </p:cNvSpPr>
          <p:nvPr>
            <p:ph type="title"/>
          </p:nvPr>
        </p:nvSpPr>
        <p:spPr/>
        <p:txBody>
          <a:bodyPr/>
          <a:lstStyle/>
          <a:p>
            <a:pPr eaLnBrk="1" hangingPunct="1">
              <a:defRPr/>
            </a:pPr>
            <a:r>
              <a:rPr lang="zh-CN" altLang="en-US" smtClean="0"/>
              <a:t>内容提要</a:t>
            </a:r>
          </a:p>
        </p:txBody>
      </p:sp>
      <p:sp>
        <p:nvSpPr>
          <p:cNvPr id="808963" name="Rectangle 3"/>
          <p:cNvSpPr>
            <a:spLocks noGrp="1" noChangeArrowheads="1"/>
          </p:cNvSpPr>
          <p:nvPr>
            <p:ph type="body" idx="1"/>
          </p:nvPr>
        </p:nvSpPr>
        <p:spPr>
          <a:xfrm>
            <a:off x="609601" y="2438400"/>
            <a:ext cx="8380413" cy="3276600"/>
          </a:xfrm>
        </p:spPr>
        <p:txBody>
          <a:bodyPr/>
          <a:lstStyle/>
          <a:p>
            <a:pPr eaLnBrk="1" hangingPunct="1">
              <a:lnSpc>
                <a:spcPct val="80000"/>
              </a:lnSpc>
              <a:defRPr/>
            </a:pPr>
            <a:r>
              <a:rPr lang="en-US" altLang="zh-CN" dirty="0" smtClean="0"/>
              <a:t>4.1	</a:t>
            </a:r>
            <a:r>
              <a:rPr lang="zh-CN" altLang="en-US" dirty="0" smtClean="0"/>
              <a:t>概述</a:t>
            </a:r>
            <a:endParaRPr lang="en-US" altLang="zh-CN" dirty="0" smtClean="0"/>
          </a:p>
          <a:p>
            <a:pPr eaLnBrk="1" hangingPunct="1">
              <a:lnSpc>
                <a:spcPct val="80000"/>
              </a:lnSpc>
              <a:defRPr/>
            </a:pPr>
            <a:r>
              <a:rPr lang="en-US" altLang="zh-CN" dirty="0" smtClean="0"/>
              <a:t>4.2    </a:t>
            </a:r>
            <a:r>
              <a:rPr lang="zh-CN" altLang="en-US" dirty="0" smtClean="0"/>
              <a:t>软件项目进度计划方法</a:t>
            </a:r>
          </a:p>
          <a:p>
            <a:pPr lvl="1" eaLnBrk="1" hangingPunct="1">
              <a:lnSpc>
                <a:spcPct val="80000"/>
              </a:lnSpc>
              <a:defRPr/>
            </a:pPr>
            <a:r>
              <a:rPr lang="en-US" altLang="zh-CN" dirty="0" smtClean="0">
                <a:ea typeface="楷体_GB2312" charset="-122"/>
              </a:rPr>
              <a:t>4.2.1	</a:t>
            </a:r>
            <a:r>
              <a:rPr lang="zh-CN" altLang="en-US" dirty="0" smtClean="0">
                <a:ea typeface="楷体_GB2312" charset="-122"/>
              </a:rPr>
              <a:t>软件项目估算</a:t>
            </a:r>
          </a:p>
          <a:p>
            <a:pPr lvl="1" eaLnBrk="1" hangingPunct="1">
              <a:lnSpc>
                <a:spcPct val="80000"/>
              </a:lnSpc>
              <a:defRPr/>
            </a:pPr>
            <a:r>
              <a:rPr lang="en-US" altLang="zh-CN" dirty="0" smtClean="0">
                <a:ea typeface="楷体_GB2312" charset="-122"/>
              </a:rPr>
              <a:t>4.2.2	</a:t>
            </a:r>
            <a:r>
              <a:rPr lang="zh-CN" altLang="en-US" dirty="0" smtClean="0">
                <a:ea typeface="楷体_GB2312" charset="-122"/>
              </a:rPr>
              <a:t>工作分解结构</a:t>
            </a:r>
          </a:p>
          <a:p>
            <a:pPr lvl="1" eaLnBrk="1" hangingPunct="1">
              <a:lnSpc>
                <a:spcPct val="80000"/>
              </a:lnSpc>
              <a:defRPr/>
            </a:pPr>
            <a:r>
              <a:rPr lang="en-US" altLang="zh-CN" dirty="0" smtClean="0">
                <a:ea typeface="楷体_GB2312" charset="-122"/>
              </a:rPr>
              <a:t>4.2.3	</a:t>
            </a:r>
            <a:r>
              <a:rPr lang="zh-CN" altLang="en-US" dirty="0" smtClean="0">
                <a:ea typeface="楷体_GB2312" charset="-122"/>
              </a:rPr>
              <a:t>进度</a:t>
            </a:r>
            <a:r>
              <a:rPr lang="zh-CN" altLang="en-US" sz="1800" dirty="0">
                <a:ea typeface="楷体_GB2312" charset="-122"/>
              </a:rPr>
              <a:t>计划的技术方法</a:t>
            </a:r>
            <a:endParaRPr lang="en-US" altLang="zh-CN" sz="1800" dirty="0">
              <a:ea typeface="楷体_GB2312" charset="-122"/>
            </a:endParaRPr>
          </a:p>
          <a:p>
            <a:pPr eaLnBrk="1" hangingPunct="1">
              <a:lnSpc>
                <a:spcPct val="80000"/>
              </a:lnSpc>
              <a:defRPr/>
            </a:pPr>
            <a:r>
              <a:rPr lang="en-US" altLang="zh-CN" dirty="0" smtClean="0"/>
              <a:t>4.3	</a:t>
            </a:r>
            <a:r>
              <a:rPr lang="zh-CN" altLang="en-US" dirty="0" smtClean="0"/>
              <a:t>案例研究：某酒店管理系统的项目进度计划</a:t>
            </a:r>
            <a:endParaRPr lang="zh-CN" altLang="en-US" sz="2400" dirty="0"/>
          </a:p>
        </p:txBody>
      </p:sp>
    </p:spTree>
    <p:extLst>
      <p:ext uri="{BB962C8B-B14F-4D97-AF65-F5344CB8AC3E}">
        <p14:creationId xmlns:p14="http://schemas.microsoft.com/office/powerpoint/2010/main" val="194464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52400"/>
            <a:ext cx="8910638" cy="914400"/>
          </a:xfrm>
        </p:spPr>
        <p:txBody>
          <a:bodyPr/>
          <a:lstStyle/>
          <a:p>
            <a:pPr eaLnBrk="1" hangingPunct="1">
              <a:defRPr/>
            </a:pPr>
            <a:r>
              <a:rPr lang="zh-CN" altLang="zh-CN" dirty="0" smtClean="0">
                <a:effectLst/>
              </a:rPr>
              <a:t>功能点估计法</a:t>
            </a:r>
            <a:endParaRPr lang="zh-CN" altLang="en-US" dirty="0" smtClean="0"/>
          </a:p>
        </p:txBody>
      </p:sp>
      <p:sp>
        <p:nvSpPr>
          <p:cNvPr id="24579" name="内容占位符 2"/>
          <p:cNvSpPr>
            <a:spLocks noGrp="1"/>
          </p:cNvSpPr>
          <p:nvPr>
            <p:ph idx="1"/>
          </p:nvPr>
        </p:nvSpPr>
        <p:spPr>
          <a:xfrm>
            <a:off x="495300" y="1066800"/>
            <a:ext cx="8910638" cy="4113213"/>
          </a:xfrm>
        </p:spPr>
        <p:txBody>
          <a:bodyPr/>
          <a:lstStyle/>
          <a:p>
            <a:pPr eaLnBrk="1" hangingPunct="1"/>
            <a:r>
              <a:rPr lang="zh-CN" altLang="zh-CN" dirty="0" smtClean="0">
                <a:effectLst/>
              </a:rPr>
              <a:t>功能点测量，是在需求分析阶段基于系统功能的一种规模估计方法。</a:t>
            </a:r>
            <a:endParaRPr lang="zh-CN" altLang="en-US" dirty="0" smtClean="0">
              <a:effectLst/>
            </a:endParaRPr>
          </a:p>
          <a:p>
            <a:pPr eaLnBrk="1" hangingPunct="1"/>
            <a:r>
              <a:rPr lang="zh-CN" altLang="zh-CN" dirty="0" smtClean="0">
                <a:effectLst/>
              </a:rPr>
              <a:t>通过研究初始应用需求来确定各种输入、输出、计算和数据库需求的数量和特性。</a:t>
            </a:r>
            <a:endParaRPr lang="zh-CN" altLang="en-US" dirty="0" smtClean="0">
              <a:effectLst/>
            </a:endParaRPr>
          </a:p>
          <a:p>
            <a:pPr eaLnBrk="1" hangingPunct="1"/>
            <a:r>
              <a:rPr lang="zh-CN" altLang="zh-CN" dirty="0" smtClean="0">
                <a:effectLst/>
              </a:rPr>
              <a:t>通常的步骤是：</a:t>
            </a:r>
          </a:p>
          <a:p>
            <a:pPr marL="457200" lvl="1" indent="0" eaLnBrk="1" hangingPunct="1">
              <a:buNone/>
            </a:pPr>
            <a:r>
              <a:rPr lang="zh-CN" altLang="zh-CN" dirty="0" smtClean="0">
                <a:ea typeface="楷体_GB2312" charset="-122"/>
              </a:rPr>
              <a:t>（</a:t>
            </a:r>
            <a:r>
              <a:rPr lang="en-US" altLang="zh-CN" dirty="0" smtClean="0">
                <a:ea typeface="楷体_GB2312" charset="-122"/>
              </a:rPr>
              <a:t>1</a:t>
            </a:r>
            <a:r>
              <a:rPr lang="zh-CN" altLang="zh-CN" dirty="0" smtClean="0">
                <a:ea typeface="楷体_GB2312" charset="-122"/>
              </a:rPr>
              <a:t>）计算输入，输出，查询，主控文件和接口需求的数目；</a:t>
            </a:r>
          </a:p>
          <a:p>
            <a:pPr marL="457200" lvl="1" indent="0" eaLnBrk="1" hangingPunct="1">
              <a:buNone/>
            </a:pPr>
            <a:r>
              <a:rPr lang="zh-CN" altLang="zh-CN" dirty="0" smtClean="0">
                <a:ea typeface="楷体_GB2312" charset="-122"/>
              </a:rPr>
              <a:t>（</a:t>
            </a:r>
            <a:r>
              <a:rPr lang="en-US" altLang="zh-CN" dirty="0" smtClean="0">
                <a:ea typeface="楷体_GB2312" charset="-122"/>
              </a:rPr>
              <a:t>2</a:t>
            </a:r>
            <a:r>
              <a:rPr lang="zh-CN" altLang="zh-CN" dirty="0" smtClean="0">
                <a:ea typeface="楷体_GB2312" charset="-122"/>
              </a:rPr>
              <a:t>）将这些数据进行加权乘。</a:t>
            </a:r>
          </a:p>
          <a:p>
            <a:pPr marL="457200" lvl="1" indent="0" eaLnBrk="1" hangingPunct="1">
              <a:buNone/>
            </a:pPr>
            <a:r>
              <a:rPr lang="zh-CN" altLang="zh-CN" dirty="0" smtClean="0">
                <a:ea typeface="楷体_GB2312" charset="-122"/>
              </a:rPr>
              <a:t>（</a:t>
            </a:r>
            <a:r>
              <a:rPr lang="en-US" altLang="zh-CN" dirty="0" smtClean="0">
                <a:ea typeface="楷体_GB2312" charset="-122"/>
              </a:rPr>
              <a:t>3</a:t>
            </a:r>
            <a:r>
              <a:rPr lang="zh-CN" altLang="zh-CN" dirty="0" smtClean="0">
                <a:ea typeface="楷体_GB2312" charset="-122"/>
              </a:rPr>
              <a:t>）估计者根据对复杂度的判断，总数可以用</a:t>
            </a:r>
            <a:r>
              <a:rPr lang="en-US" altLang="zh-CN" dirty="0" smtClean="0">
                <a:ea typeface="楷体_GB2312" charset="-122"/>
              </a:rPr>
              <a:t>+25</a:t>
            </a:r>
            <a:r>
              <a:rPr lang="zh-CN" altLang="zh-CN" dirty="0" smtClean="0">
                <a:ea typeface="楷体_GB2312" charset="-122"/>
              </a:rPr>
              <a:t>％、</a:t>
            </a:r>
            <a:r>
              <a:rPr lang="en-US" altLang="zh-CN" dirty="0" smtClean="0">
                <a:ea typeface="楷体_GB2312" charset="-122"/>
              </a:rPr>
              <a:t>0</a:t>
            </a:r>
            <a:r>
              <a:rPr lang="zh-CN" altLang="zh-CN" dirty="0" smtClean="0">
                <a:ea typeface="楷体_GB2312" charset="-122"/>
              </a:rPr>
              <a:t>或</a:t>
            </a:r>
            <a:r>
              <a:rPr lang="en-US" altLang="zh-CN" dirty="0" smtClean="0">
                <a:ea typeface="楷体_GB2312" charset="-122"/>
              </a:rPr>
              <a:t>-25</a:t>
            </a:r>
            <a:r>
              <a:rPr lang="zh-CN" altLang="zh-CN" dirty="0" smtClean="0">
                <a:ea typeface="楷体_GB2312" charset="-122"/>
              </a:rPr>
              <a:t>％调整。</a:t>
            </a:r>
            <a:endParaRPr lang="zh-CN" altLang="en-US" dirty="0" smtClean="0">
              <a:ea typeface="楷体_GB2312" charset="-122"/>
            </a:endParaRPr>
          </a:p>
        </p:txBody>
      </p:sp>
      <p:sp>
        <p:nvSpPr>
          <p:cNvPr id="24580"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8627500D-E5E1-433F-9757-F4C3D36E10EC}" type="slidenum">
              <a:rPr lang="en-US" altLang="zh-CN" sz="1400">
                <a:solidFill>
                  <a:schemeClr val="bg1"/>
                </a:solidFill>
                <a:latin typeface="Arial Black" panose="020B0A04020102020204" pitchFamily="34" charset="0"/>
              </a:rPr>
              <a:pPr>
                <a:spcBef>
                  <a:spcPct val="0"/>
                </a:spcBef>
                <a:buClrTx/>
                <a:buSzTx/>
                <a:buFontTx/>
                <a:buNone/>
              </a:pPr>
              <a:t>20</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421729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4.2.2	</a:t>
            </a:r>
            <a:r>
              <a:rPr lang="zh-CN" altLang="en-US" dirty="0" smtClean="0"/>
              <a:t>工作分解结构</a:t>
            </a:r>
          </a:p>
        </p:txBody>
      </p:sp>
      <p:sp>
        <p:nvSpPr>
          <p:cNvPr id="3" name="内容占位符 2"/>
          <p:cNvSpPr>
            <a:spLocks noGrp="1"/>
          </p:cNvSpPr>
          <p:nvPr>
            <p:ph idx="1"/>
          </p:nvPr>
        </p:nvSpPr>
        <p:spPr>
          <a:xfrm>
            <a:off x="495299" y="1371600"/>
            <a:ext cx="8910638" cy="4113213"/>
          </a:xfrm>
        </p:spPr>
        <p:txBody>
          <a:bodyPr/>
          <a:lstStyle/>
          <a:p>
            <a:pPr eaLnBrk="1" hangingPunct="1">
              <a:defRPr/>
            </a:pPr>
            <a:r>
              <a:rPr lang="zh-CN" altLang="zh-CN" sz="2400" dirty="0"/>
              <a:t>软件项目进度计划管理的另一个重要环节是进行有效的工作结构分解。</a:t>
            </a:r>
            <a:r>
              <a:rPr lang="zh-CN" altLang="zh-CN" sz="2400" b="1" dirty="0"/>
              <a:t>工作分解结构（</a:t>
            </a:r>
            <a:r>
              <a:rPr lang="en-US" altLang="zh-CN" sz="2400" b="1" dirty="0"/>
              <a:t>Work Breakdown Structure</a:t>
            </a:r>
            <a:r>
              <a:rPr lang="zh-CN" altLang="zh-CN" sz="2400" b="1" dirty="0"/>
              <a:t>，</a:t>
            </a:r>
            <a:r>
              <a:rPr lang="en-US" altLang="zh-CN" sz="2400" b="1" dirty="0"/>
              <a:t>WBS</a:t>
            </a:r>
            <a:r>
              <a:rPr lang="zh-CN" altLang="zh-CN" sz="2400" b="1" dirty="0"/>
              <a:t>）</a:t>
            </a:r>
            <a:r>
              <a:rPr lang="zh-CN" altLang="zh-CN" sz="2400" dirty="0"/>
              <a:t>是对工作的分级描述。</a:t>
            </a:r>
            <a:endParaRPr lang="zh-CN" altLang="en-US" sz="2400" dirty="0"/>
          </a:p>
          <a:p>
            <a:pPr lvl="1" eaLnBrk="1" hangingPunct="1">
              <a:defRPr/>
            </a:pPr>
            <a:r>
              <a:rPr lang="zh-CN" altLang="zh-CN" sz="1800" dirty="0">
                <a:ea typeface="楷体_GB2312" charset="-122"/>
              </a:rPr>
              <a:t>它可以将项目中的工作分解为更小的，易于管理的组成部分，直至最后分解成具体的工作的系统方法。</a:t>
            </a:r>
            <a:endParaRPr lang="zh-CN" altLang="en-US" sz="1800" dirty="0">
              <a:ea typeface="楷体_GB2312" charset="-122"/>
            </a:endParaRPr>
          </a:p>
          <a:p>
            <a:pPr lvl="1" eaLnBrk="1" hangingPunct="1">
              <a:defRPr/>
            </a:pPr>
            <a:r>
              <a:rPr lang="zh-CN" altLang="zh-CN" sz="1800" dirty="0">
                <a:ea typeface="楷体_GB2312" charset="-122"/>
              </a:rPr>
              <a:t>它是项目规划的基础，是项目管理的主要技术之一。</a:t>
            </a:r>
            <a:endParaRPr lang="zh-CN" altLang="en-US" sz="1800" dirty="0">
              <a:effectLst>
                <a:outerShdw blurRad="38100" dist="38100" dir="2700000" algn="tl">
                  <a:srgbClr val="C0C0C0"/>
                </a:outerShdw>
              </a:effectLst>
              <a:ea typeface="楷体_GB2312" charset="-122"/>
            </a:endParaRPr>
          </a:p>
        </p:txBody>
      </p:sp>
      <p:sp>
        <p:nvSpPr>
          <p:cNvPr id="25604"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ECA5F56D-FB52-4AD3-8BF3-6FB0AC699907}" type="slidenum">
              <a:rPr lang="en-US" altLang="zh-CN" sz="1400">
                <a:solidFill>
                  <a:schemeClr val="bg1"/>
                </a:solidFill>
                <a:latin typeface="Arial Black" panose="020B0A04020102020204" pitchFamily="34" charset="0"/>
              </a:rPr>
              <a:pPr>
                <a:spcBef>
                  <a:spcPct val="0"/>
                </a:spcBef>
                <a:buClrTx/>
                <a:buSzTx/>
                <a:buFontTx/>
                <a:buNone/>
              </a:pPr>
              <a:t>21</a:t>
            </a:fld>
            <a:endParaRPr lang="en-US" altLang="zh-CN" sz="1400">
              <a:solidFill>
                <a:schemeClr val="bg1"/>
              </a:solidFill>
              <a:latin typeface="Arial Black" panose="020B0A04020102020204" pitchFamily="34" charset="0"/>
            </a:endParaRPr>
          </a:p>
        </p:txBody>
      </p:sp>
      <p:pic>
        <p:nvPicPr>
          <p:cNvPr id="2560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731" y="4038600"/>
            <a:ext cx="73437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eaLnBrk="1" hangingPunct="1">
              <a:defRPr/>
            </a:pPr>
            <a:r>
              <a:rPr lang="en-US" altLang="zh-CN" smtClean="0">
                <a:effectLst/>
              </a:rPr>
              <a:t>WBS</a:t>
            </a:r>
            <a:r>
              <a:rPr lang="zh-CN" altLang="zh-CN" smtClean="0">
                <a:effectLst/>
              </a:rPr>
              <a:t>的基本要素主要有三个：层次结构、编码、报告。</a:t>
            </a:r>
            <a:endParaRPr lang="en-US" altLang="zh-CN" smtClean="0">
              <a:effectLst/>
            </a:endParaRPr>
          </a:p>
          <a:p>
            <a:pPr lvl="1" eaLnBrk="1" hangingPunct="1">
              <a:defRPr/>
            </a:pPr>
            <a:r>
              <a:rPr lang="zh-CN" altLang="zh-CN" b="1" smtClean="0">
                <a:ea typeface="楷体_GB2312" charset="-122"/>
              </a:rPr>
              <a:t>（</a:t>
            </a:r>
            <a:r>
              <a:rPr lang="en-US" altLang="zh-CN" b="1" smtClean="0">
                <a:ea typeface="楷体_GB2312" charset="-122"/>
              </a:rPr>
              <a:t>1</a:t>
            </a:r>
            <a:r>
              <a:rPr lang="zh-CN" altLang="zh-CN" b="1" smtClean="0">
                <a:ea typeface="楷体_GB2312" charset="-122"/>
              </a:rPr>
              <a:t>）层次结构</a:t>
            </a:r>
            <a:endParaRPr lang="zh-CN" altLang="zh-CN" smtClean="0">
              <a:ea typeface="楷体_GB2312" charset="-122"/>
            </a:endParaRPr>
          </a:p>
          <a:p>
            <a:pPr lvl="2" eaLnBrk="1" hangingPunct="1">
              <a:defRPr/>
            </a:pPr>
            <a:r>
              <a:rPr lang="en-US" altLang="zh-CN" smtClean="0"/>
              <a:t>WBS</a:t>
            </a:r>
            <a:r>
              <a:rPr lang="zh-CN" altLang="zh-CN" smtClean="0"/>
              <a:t>结构的总体设计对于一个有效的工作系统来说，是个关键。结构应以等级状或“树状”来构成，使底层代表详细的信息，而且其范围很大，逐层向上。</a:t>
            </a:r>
            <a:endParaRPr lang="en-US" altLang="zh-CN" smtClean="0"/>
          </a:p>
          <a:p>
            <a:pPr eaLnBrk="1" hangingPunct="1">
              <a:defRPr/>
            </a:pPr>
            <a:endParaRPr lang="zh-CN" altLang="en-US" smtClean="0"/>
          </a:p>
        </p:txBody>
      </p:sp>
      <p:sp>
        <p:nvSpPr>
          <p:cNvPr id="2662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2654AE27-49DC-45C9-9969-D782EDBA3F47}" type="slidenum">
              <a:rPr lang="en-US" altLang="zh-CN" sz="1400">
                <a:solidFill>
                  <a:schemeClr val="bg1"/>
                </a:solidFill>
                <a:latin typeface="Arial Black" panose="020B0A04020102020204" pitchFamily="34" charset="0"/>
              </a:rPr>
              <a:pPr>
                <a:spcBef>
                  <a:spcPct val="0"/>
                </a:spcBef>
                <a:buClrTx/>
                <a:buSzTx/>
                <a:buFontTx/>
                <a:buNone/>
              </a:pPr>
              <a:t>22</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277545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457200"/>
            <a:ext cx="8910638" cy="4113213"/>
          </a:xfrm>
        </p:spPr>
        <p:txBody>
          <a:bodyPr/>
          <a:lstStyle/>
          <a:p>
            <a:pPr eaLnBrk="1" hangingPunct="1">
              <a:defRPr/>
            </a:pPr>
            <a:r>
              <a:rPr lang="zh-CN" altLang="zh-CN" b="1" dirty="0" smtClean="0">
                <a:effectLst/>
              </a:rPr>
              <a:t>（</a:t>
            </a:r>
            <a:r>
              <a:rPr lang="en-US" altLang="zh-CN" b="1" dirty="0" smtClean="0">
                <a:effectLst/>
              </a:rPr>
              <a:t>2</a:t>
            </a:r>
            <a:r>
              <a:rPr lang="zh-CN" altLang="zh-CN" b="1" dirty="0" smtClean="0">
                <a:effectLst/>
              </a:rPr>
              <a:t>）编码设计</a:t>
            </a:r>
            <a:endParaRPr lang="zh-CN" altLang="zh-CN" dirty="0" smtClean="0">
              <a:effectLst/>
            </a:endParaRPr>
          </a:p>
          <a:p>
            <a:pPr eaLnBrk="1" hangingPunct="1">
              <a:defRPr/>
            </a:pPr>
            <a:r>
              <a:rPr lang="zh-CN" altLang="zh-CN" dirty="0" smtClean="0">
                <a:effectLst/>
              </a:rPr>
              <a:t>工作分解结构中的每一项工作或者称为单元都要编上号码，用来唯一确定项目工作分解结构的每一个单元，这些号码的全体称为编码系统。</a:t>
            </a:r>
            <a:endParaRPr lang="zh-CN" altLang="en-US" dirty="0" smtClean="0">
              <a:effectLst/>
            </a:endParaRPr>
          </a:p>
          <a:p>
            <a:pPr lvl="1" eaLnBrk="1" hangingPunct="1">
              <a:defRPr/>
            </a:pPr>
            <a:r>
              <a:rPr lang="zh-CN" altLang="zh-CN" dirty="0" smtClean="0">
                <a:ea typeface="楷体_GB2312" charset="-122"/>
              </a:rPr>
              <a:t>编码系统同项目工作分解结构本身一样重要，在项目规划和以后的各个阶段，项目各基本单元的查找、变更、费用计算、时间安排、资源安排、质量要求等各个方面都要参照这个编码系统。若编码系统不完整或编排不合适，会引起很多麻烦。</a:t>
            </a:r>
          </a:p>
          <a:p>
            <a:pPr eaLnBrk="1" hangingPunct="1">
              <a:defRPr/>
            </a:pPr>
            <a:endParaRPr lang="zh-CN" altLang="en-US" dirty="0" smtClean="0"/>
          </a:p>
        </p:txBody>
      </p:sp>
      <p:sp>
        <p:nvSpPr>
          <p:cNvPr id="27652"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B126A2AE-0CAC-4E1A-AE6F-B910C772A0AC}" type="slidenum">
              <a:rPr lang="en-US" altLang="zh-CN" sz="1400">
                <a:solidFill>
                  <a:schemeClr val="bg1"/>
                </a:solidFill>
                <a:latin typeface="Arial Black" panose="020B0A04020102020204" pitchFamily="34" charset="0"/>
              </a:rPr>
              <a:pPr>
                <a:spcBef>
                  <a:spcPct val="0"/>
                </a:spcBef>
                <a:buClrTx/>
                <a:buSzTx/>
                <a:buFontTx/>
                <a:buNone/>
              </a:pPr>
              <a:t>23</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93375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a:xfrm>
            <a:off x="495300" y="1447800"/>
            <a:ext cx="8910638" cy="4113213"/>
          </a:xfrm>
        </p:spPr>
        <p:txBody>
          <a:bodyPr/>
          <a:lstStyle/>
          <a:p>
            <a:pPr eaLnBrk="1" hangingPunct="1">
              <a:defRPr/>
            </a:pPr>
            <a:r>
              <a:rPr lang="zh-CN" altLang="zh-CN" b="1" dirty="0" smtClean="0">
                <a:effectLst/>
              </a:rPr>
              <a:t>（</a:t>
            </a:r>
            <a:r>
              <a:rPr lang="en-US" altLang="zh-CN" b="1" dirty="0" smtClean="0">
                <a:effectLst/>
              </a:rPr>
              <a:t>3</a:t>
            </a:r>
            <a:r>
              <a:rPr lang="zh-CN" altLang="zh-CN" b="1" dirty="0" smtClean="0">
                <a:effectLst/>
              </a:rPr>
              <a:t>）报告设计</a:t>
            </a:r>
            <a:endParaRPr lang="zh-CN" altLang="zh-CN" dirty="0" smtClean="0">
              <a:effectLst/>
            </a:endParaRPr>
          </a:p>
          <a:p>
            <a:pPr eaLnBrk="1" hangingPunct="1">
              <a:defRPr/>
            </a:pPr>
            <a:r>
              <a:rPr lang="zh-CN" altLang="zh-CN" dirty="0" smtClean="0">
                <a:effectLst/>
              </a:rPr>
              <a:t>设计报告的基本要求，是以项目活动为基础产生所需的实用管理信息，而不是为职能部门产生其所需的职能管理信息或组织的职能报告。</a:t>
            </a:r>
            <a:endParaRPr lang="zh-CN" altLang="en-US" dirty="0" smtClean="0">
              <a:effectLst/>
            </a:endParaRPr>
          </a:p>
          <a:p>
            <a:pPr lvl="1" eaLnBrk="1" hangingPunct="1">
              <a:defRPr/>
            </a:pPr>
            <a:r>
              <a:rPr lang="zh-CN" altLang="zh-CN" dirty="0" smtClean="0">
                <a:ea typeface="楷体_GB2312" charset="-122"/>
              </a:rPr>
              <a:t>即报告的目的是要反映项目到目前为止的进展情况，通过这个报告，管理部门将能够去判断和评价项目各个方面是否偏离目标，偏离多少。</a:t>
            </a:r>
          </a:p>
          <a:p>
            <a:pPr eaLnBrk="1" hangingPunct="1">
              <a:defRPr/>
            </a:pPr>
            <a:endParaRPr lang="zh-CN" altLang="en-US" dirty="0" smtClean="0"/>
          </a:p>
        </p:txBody>
      </p:sp>
      <p:sp>
        <p:nvSpPr>
          <p:cNvPr id="28676"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21D7BCAA-B9BA-4F9B-81AB-CDB11EB6038E}" type="slidenum">
              <a:rPr lang="en-US" altLang="zh-CN" sz="1400">
                <a:solidFill>
                  <a:schemeClr val="bg1"/>
                </a:solidFill>
                <a:latin typeface="Arial Black" panose="020B0A04020102020204" pitchFamily="34" charset="0"/>
              </a:rPr>
              <a:pPr>
                <a:spcBef>
                  <a:spcPct val="0"/>
                </a:spcBef>
                <a:buClrTx/>
                <a:buSzTx/>
                <a:buFontTx/>
                <a:buNone/>
              </a:pPr>
              <a:t>24</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148240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55625" y="990600"/>
            <a:ext cx="5067300" cy="914400"/>
          </a:xfrm>
        </p:spPr>
        <p:txBody>
          <a:bodyPr/>
          <a:lstStyle/>
          <a:p>
            <a:pPr eaLnBrk="1" hangingPunct="1"/>
            <a:r>
              <a:rPr lang="zh-CN" altLang="en-US" dirty="0" smtClean="0">
                <a:latin typeface="华文楷体" panose="02010600040101010101" pitchFamily="2" charset="-122"/>
                <a:ea typeface="华文楷体" panose="02010600040101010101" pitchFamily="2" charset="-122"/>
              </a:rPr>
              <a:t>三种进度的表示方式</a:t>
            </a:r>
          </a:p>
        </p:txBody>
      </p:sp>
      <p:pic>
        <p:nvPicPr>
          <p:cNvPr id="10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7187" y="990600"/>
            <a:ext cx="4343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984625"/>
            <a:ext cx="441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5"/>
          <p:cNvGraphicFramePr>
            <a:graphicFrameLocks noGrp="1" noChangeAspect="1"/>
          </p:cNvGraphicFramePr>
          <p:nvPr>
            <p:ph sz="half" idx="2"/>
            <p:extLst>
              <p:ext uri="{D42A27DB-BD31-4B8C-83A1-F6EECF244321}">
                <p14:modId xmlns:p14="http://schemas.microsoft.com/office/powerpoint/2010/main" val="1943068951"/>
              </p:ext>
            </p:extLst>
          </p:nvPr>
        </p:nvGraphicFramePr>
        <p:xfrm>
          <a:off x="1066800" y="3886200"/>
          <a:ext cx="3733800" cy="2225675"/>
        </p:xfrm>
        <a:graphic>
          <a:graphicData uri="http://schemas.openxmlformats.org/presentationml/2006/ole">
            <mc:AlternateContent xmlns:mc="http://schemas.openxmlformats.org/markup-compatibility/2006">
              <mc:Choice xmlns:v="urn:schemas-microsoft-com:vml" Requires="v">
                <p:oleObj spid="_x0000_s270343" name="位图图像" r:id="rId6" imgW="4476190" imgH="3000000" progId="Paint.Picture">
                  <p:embed/>
                </p:oleObj>
              </mc:Choice>
              <mc:Fallback>
                <p:oleObj name="位图图像" r:id="rId6" imgW="4476190" imgH="3000000" progId="Paint.Picture">
                  <p:embed/>
                  <p:pic>
                    <p:nvPicPr>
                      <p:cNvPr id="102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86200"/>
                        <a:ext cx="3733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6"/>
          <p:cNvSpPr>
            <a:spLocks noChangeArrowheads="1"/>
          </p:cNvSpPr>
          <p:nvPr/>
        </p:nvSpPr>
        <p:spPr bwMode="auto">
          <a:xfrm>
            <a:off x="1093787" y="6172200"/>
            <a:ext cx="34067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9714" tIns="54857" rIns="109714" bIns="54857">
            <a:spAutoFit/>
          </a:bodyPr>
          <a:lstStyle>
            <a:lvl1pPr marL="341313" indent="-341313" defTabSz="1096963"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96963"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96963"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96963"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96963"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lnSpc>
                <a:spcPct val="90000"/>
              </a:lnSpc>
              <a:spcBef>
                <a:spcPct val="30000"/>
              </a:spcBef>
              <a:buClr>
                <a:schemeClr val="tx1"/>
              </a:buClr>
              <a:buSzPct val="50000"/>
              <a:buFontTx/>
              <a:buNone/>
            </a:pPr>
            <a:r>
              <a:rPr lang="zh-CN" altLang="en-US" sz="2000">
                <a:ea typeface="仿宋_GB2312" pitchFamily="49" charset="-122"/>
              </a:rPr>
              <a:t>里程碑图</a:t>
            </a:r>
            <a:r>
              <a:rPr lang="en-US" altLang="zh-CN" sz="2000">
                <a:ea typeface="仿宋_GB2312" pitchFamily="49" charset="-122"/>
              </a:rPr>
              <a:t>-Milestone Diagram</a:t>
            </a:r>
          </a:p>
        </p:txBody>
      </p:sp>
      <p:sp>
        <p:nvSpPr>
          <p:cNvPr id="1031" name="Rectangle 7"/>
          <p:cNvSpPr>
            <a:spLocks noChangeArrowheads="1"/>
          </p:cNvSpPr>
          <p:nvPr/>
        </p:nvSpPr>
        <p:spPr bwMode="auto">
          <a:xfrm>
            <a:off x="5894387" y="6248400"/>
            <a:ext cx="27114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9714" tIns="54857" rIns="109714" bIns="54857">
            <a:spAutoFit/>
          </a:bodyPr>
          <a:lstStyle>
            <a:lvl1pPr marL="341313" indent="-341313" defTabSz="1096963"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96963"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96963"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96963"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96963"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lnSpc>
                <a:spcPct val="70000"/>
              </a:lnSpc>
              <a:spcBef>
                <a:spcPct val="30000"/>
              </a:spcBef>
              <a:buClr>
                <a:schemeClr val="tx1"/>
              </a:buClr>
              <a:buSzPct val="50000"/>
              <a:buFontTx/>
              <a:buNone/>
            </a:pPr>
            <a:r>
              <a:rPr lang="zh-CN" altLang="en-US" sz="2000">
                <a:ea typeface="仿宋_GB2312" pitchFamily="49" charset="-122"/>
              </a:rPr>
              <a:t>甘特图</a:t>
            </a:r>
            <a:r>
              <a:rPr lang="en-US" altLang="zh-CN" sz="2000">
                <a:ea typeface="仿宋_GB2312" pitchFamily="49" charset="-122"/>
              </a:rPr>
              <a:t>-Gantt Diagram</a:t>
            </a:r>
          </a:p>
        </p:txBody>
      </p:sp>
      <p:sp>
        <p:nvSpPr>
          <p:cNvPr id="1032" name="Rectangle 8"/>
          <p:cNvSpPr>
            <a:spLocks noChangeArrowheads="1"/>
          </p:cNvSpPr>
          <p:nvPr/>
        </p:nvSpPr>
        <p:spPr bwMode="auto">
          <a:xfrm>
            <a:off x="5437187" y="3352800"/>
            <a:ext cx="43497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9714" tIns="54857" rIns="109714" bIns="54857">
            <a:spAutoFit/>
          </a:bodyPr>
          <a:lstStyle>
            <a:lvl1pPr marL="341313" indent="-341313" defTabSz="1096963" eaLnBrk="0" hangingPunct="0">
              <a:defRPr sz="3100">
                <a:solidFill>
                  <a:schemeClr val="tx1"/>
                </a:solidFill>
                <a:latin typeface="Tahoma" panose="020B0604030504040204" pitchFamily="34" charset="0"/>
                <a:ea typeface="幼圆" panose="02010509060101010101" pitchFamily="49" charset="-122"/>
              </a:defRPr>
            </a:lvl1pPr>
            <a:lvl2pPr marL="742950" indent="-285750" defTabSz="1096963" eaLnBrk="0" hangingPunct="0">
              <a:defRPr sz="3100">
                <a:solidFill>
                  <a:schemeClr val="tx1"/>
                </a:solidFill>
                <a:latin typeface="Tahoma" panose="020B0604030504040204" pitchFamily="34" charset="0"/>
                <a:ea typeface="幼圆" panose="02010509060101010101" pitchFamily="49" charset="-122"/>
              </a:defRPr>
            </a:lvl2pPr>
            <a:lvl3pPr marL="1143000" indent="-228600" defTabSz="1096963" eaLnBrk="0" hangingPunct="0">
              <a:defRPr sz="3100">
                <a:solidFill>
                  <a:schemeClr val="tx1"/>
                </a:solidFill>
                <a:latin typeface="Tahoma" panose="020B0604030504040204" pitchFamily="34" charset="0"/>
                <a:ea typeface="幼圆" panose="02010509060101010101" pitchFamily="49" charset="-122"/>
              </a:defRPr>
            </a:lvl3pPr>
            <a:lvl4pPr marL="1600200" indent="-228600" defTabSz="1096963" eaLnBrk="0" hangingPunct="0">
              <a:defRPr sz="3100">
                <a:solidFill>
                  <a:schemeClr val="tx1"/>
                </a:solidFill>
                <a:latin typeface="Tahoma" panose="020B0604030504040204" pitchFamily="34" charset="0"/>
                <a:ea typeface="幼圆" panose="02010509060101010101" pitchFamily="49" charset="-122"/>
              </a:defRPr>
            </a:lvl4pPr>
            <a:lvl5pPr marL="2057400" indent="-228600" defTabSz="1096963" eaLnBrk="0" hangingPunct="0">
              <a:defRPr sz="3100">
                <a:solidFill>
                  <a:schemeClr val="tx1"/>
                </a:solidFill>
                <a:latin typeface="Tahoma" panose="020B0604030504040204" pitchFamily="34" charset="0"/>
                <a:ea typeface="幼圆" panose="02010509060101010101" pitchFamily="49" charset="-122"/>
              </a:defRPr>
            </a:lvl5pPr>
            <a:lvl6pPr marL="25146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marL="29718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marL="34290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marL="3886200" indent="-228600" defTabSz="1096963"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eaLnBrk="1" hangingPunct="1">
              <a:lnSpc>
                <a:spcPct val="70000"/>
              </a:lnSpc>
              <a:spcBef>
                <a:spcPct val="30000"/>
              </a:spcBef>
              <a:buClr>
                <a:schemeClr val="tx1"/>
              </a:buClr>
              <a:buSzPct val="50000"/>
              <a:buFontTx/>
              <a:buNone/>
            </a:pPr>
            <a:r>
              <a:rPr lang="zh-CN" altLang="en-US" sz="2000">
                <a:ea typeface="仿宋_GB2312" pitchFamily="49" charset="-122"/>
              </a:rPr>
              <a:t>网络图</a:t>
            </a:r>
            <a:r>
              <a:rPr lang="en-US" altLang="zh-CN" sz="2000">
                <a:ea typeface="仿宋_GB2312" pitchFamily="49" charset="-122"/>
              </a:rPr>
              <a:t>-Network Diagram(ADM/PDM)</a:t>
            </a:r>
          </a:p>
        </p:txBody>
      </p:sp>
      <p:pic>
        <p:nvPicPr>
          <p:cNvPr id="1033" name="Picture 9" descr="j0283020"/>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703387" y="1854906"/>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a:spLocks/>
          </p:cNvSpPr>
          <p:nvPr/>
        </p:nvSpPr>
        <p:spPr bwMode="auto">
          <a:xfrm>
            <a:off x="457200" y="-65264"/>
            <a:ext cx="8910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ctr" anchorCtr="0" compatLnSpc="1">
            <a:prstTxWarp prst="textNoShape">
              <a:avLst/>
            </a:prstTxWarp>
          </a:bodyPr>
          <a:lstStyle>
            <a:lvl1pPr algn="ctr"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a:lstStyle>
          <a:p>
            <a:pPr eaLnBrk="1" hangingPunct="1">
              <a:lnSpc>
                <a:spcPct val="100000"/>
              </a:lnSpc>
              <a:buNone/>
              <a:defRPr/>
            </a:pPr>
            <a:r>
              <a:rPr lang="en-US" altLang="zh-CN" kern="0" dirty="0" smtClean="0"/>
              <a:t>4.2.3	</a:t>
            </a:r>
            <a:r>
              <a:rPr lang="zh-CN" altLang="en-US" kern="0" dirty="0" smtClean="0"/>
              <a:t>进度计划的技术方法</a:t>
            </a:r>
          </a:p>
        </p:txBody>
      </p:sp>
    </p:spTree>
    <p:extLst>
      <p:ext uri="{BB962C8B-B14F-4D97-AF65-F5344CB8AC3E}">
        <p14:creationId xmlns:p14="http://schemas.microsoft.com/office/powerpoint/2010/main" val="1033435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4.2.3	</a:t>
            </a:r>
            <a:r>
              <a:rPr lang="zh-CN" altLang="en-US" dirty="0" smtClean="0"/>
              <a:t>进度计划的技术方法</a:t>
            </a:r>
          </a:p>
        </p:txBody>
      </p:sp>
      <p:sp>
        <p:nvSpPr>
          <p:cNvPr id="3" name="内容占位符 2"/>
          <p:cNvSpPr>
            <a:spLocks noGrp="1"/>
          </p:cNvSpPr>
          <p:nvPr>
            <p:ph idx="1"/>
          </p:nvPr>
        </p:nvSpPr>
        <p:spPr/>
        <p:txBody>
          <a:bodyPr/>
          <a:lstStyle/>
          <a:p>
            <a:pPr eaLnBrk="1" hangingPunct="1">
              <a:defRPr/>
            </a:pPr>
            <a:r>
              <a:rPr lang="zh-CN" altLang="zh-CN" b="1" dirty="0" smtClean="0">
                <a:effectLst/>
              </a:rPr>
              <a:t>甘特图（</a:t>
            </a:r>
            <a:r>
              <a:rPr lang="en-US" altLang="zh-CN" b="1" dirty="0" smtClean="0">
                <a:effectLst/>
              </a:rPr>
              <a:t>Gantt</a:t>
            </a:r>
            <a:r>
              <a:rPr lang="zh-CN" altLang="zh-CN" b="1" dirty="0" smtClean="0">
                <a:effectLst/>
              </a:rPr>
              <a:t>）</a:t>
            </a:r>
          </a:p>
          <a:p>
            <a:pPr lvl="1" eaLnBrk="1" hangingPunct="1">
              <a:defRPr/>
            </a:pPr>
            <a:r>
              <a:rPr lang="zh-CN" altLang="zh-CN" dirty="0" smtClean="0"/>
              <a:t>甘特图（</a:t>
            </a:r>
            <a:r>
              <a:rPr lang="en-US" altLang="zh-CN" dirty="0" smtClean="0"/>
              <a:t>Gantt</a:t>
            </a:r>
            <a:r>
              <a:rPr lang="zh-CN" altLang="zh-CN" dirty="0" smtClean="0"/>
              <a:t>），由美国工程师和社会学家在</a:t>
            </a:r>
            <a:r>
              <a:rPr lang="en-US" altLang="zh-CN" dirty="0" smtClean="0"/>
              <a:t>1916</a:t>
            </a:r>
            <a:r>
              <a:rPr lang="zh-CN" altLang="zh-CN" dirty="0" smtClean="0"/>
              <a:t>年发明，又称横道图（</a:t>
            </a:r>
            <a:r>
              <a:rPr lang="en-US" altLang="zh-CN" dirty="0" smtClean="0"/>
              <a:t>Bar Chart</a:t>
            </a:r>
            <a:r>
              <a:rPr lang="zh-CN" altLang="zh-CN" dirty="0" smtClean="0"/>
              <a:t>，也称条形图），是各种任务活动与日历表的对照图。</a:t>
            </a:r>
            <a:endParaRPr lang="en-US" altLang="zh-CN" dirty="0" smtClean="0"/>
          </a:p>
          <a:p>
            <a:pPr eaLnBrk="1" hangingPunct="1">
              <a:defRPr/>
            </a:pPr>
            <a:endParaRPr lang="zh-CN" altLang="en-US" dirty="0" smtClean="0"/>
          </a:p>
        </p:txBody>
      </p:sp>
      <p:sp>
        <p:nvSpPr>
          <p:cNvPr id="29700"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C73FE1C-D182-4CB7-8A0A-E0BA0ECFFDD8}" type="slidenum">
              <a:rPr lang="en-US" altLang="zh-CN" sz="1400">
                <a:solidFill>
                  <a:schemeClr val="bg1"/>
                </a:solidFill>
                <a:latin typeface="Arial Black" panose="020B0A04020102020204" pitchFamily="34" charset="0"/>
              </a:rPr>
              <a:pPr>
                <a:spcBef>
                  <a:spcPct val="0"/>
                </a:spcBef>
                <a:buClrTx/>
                <a:buSzTx/>
                <a:buFontTx/>
                <a:buNone/>
              </a:pPr>
              <a:t>26</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225891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C73FE1C-D182-4CB7-8A0A-E0BA0ECFFDD8}" type="slidenum">
              <a:rPr lang="en-US" altLang="zh-CN" sz="1400">
                <a:solidFill>
                  <a:schemeClr val="bg1"/>
                </a:solidFill>
                <a:latin typeface="Arial Black" panose="020B0A04020102020204" pitchFamily="34" charset="0"/>
              </a:rPr>
              <a:pPr>
                <a:spcBef>
                  <a:spcPct val="0"/>
                </a:spcBef>
                <a:buClrTx/>
                <a:buSzTx/>
                <a:buFontTx/>
                <a:buNone/>
              </a:pPr>
              <a:t>27</a:t>
            </a:fld>
            <a:endParaRPr lang="en-US" altLang="zh-CN" sz="1400">
              <a:solidFill>
                <a:schemeClr val="bg1"/>
              </a:solidFill>
              <a:latin typeface="Arial Black" panose="020B0A04020102020204" pitchFamily="34" charset="0"/>
            </a:endParaRPr>
          </a:p>
        </p:txBody>
      </p:sp>
      <p:sp>
        <p:nvSpPr>
          <p:cNvPr id="6" name="矩形 5"/>
          <p:cNvSpPr/>
          <p:nvPr/>
        </p:nvSpPr>
        <p:spPr>
          <a:xfrm>
            <a:off x="1104900" y="5334000"/>
            <a:ext cx="8153400" cy="1274195"/>
          </a:xfrm>
          <a:prstGeom prst="rect">
            <a:avLst/>
          </a:prstGeom>
        </p:spPr>
        <p:txBody>
          <a:bodyPr wrap="square">
            <a:spAutoFit/>
          </a:bodyPr>
          <a:lstStyle/>
          <a:p>
            <a:pPr algn="just"/>
            <a:r>
              <a:rPr lang="zh-CN" altLang="en-US" sz="2400" b="1" dirty="0" smtClean="0">
                <a:solidFill>
                  <a:schemeClr val="tx2"/>
                </a:solidFill>
                <a:latin typeface="微软雅黑" panose="020B0503020204020204" pitchFamily="34" charset="-122"/>
                <a:ea typeface="微软雅黑" panose="020B0503020204020204" pitchFamily="34" charset="-122"/>
              </a:rPr>
              <a:t>甘特图以横坐标表示时间</a:t>
            </a:r>
            <a:r>
              <a:rPr lang="en-US" altLang="zh-CN" sz="2400" b="1" dirty="0" smtClean="0">
                <a:solidFill>
                  <a:schemeClr val="tx2"/>
                </a:solidFill>
                <a:latin typeface="微软雅黑" panose="020B0503020204020204" pitchFamily="34" charset="-122"/>
                <a:ea typeface="微软雅黑" panose="020B0503020204020204" pitchFamily="34" charset="-122"/>
              </a:rPr>
              <a:t>,</a:t>
            </a:r>
            <a:r>
              <a:rPr lang="zh-CN" altLang="en-US" sz="2400" b="1" dirty="0" smtClean="0">
                <a:solidFill>
                  <a:schemeClr val="tx2"/>
                </a:solidFill>
                <a:latin typeface="微软雅黑" panose="020B0503020204020204" pitchFamily="34" charset="-122"/>
                <a:ea typeface="微软雅黑" panose="020B0503020204020204" pitchFamily="34" charset="-122"/>
              </a:rPr>
              <a:t>纵坐标表示项目分解的各项任务</a:t>
            </a:r>
            <a:r>
              <a:rPr lang="en-US" altLang="zh-CN" sz="2400" b="1" dirty="0" smtClean="0">
                <a:solidFill>
                  <a:schemeClr val="tx2"/>
                </a:solidFill>
                <a:latin typeface="微软雅黑" panose="020B0503020204020204" pitchFamily="34" charset="-122"/>
                <a:ea typeface="微软雅黑" panose="020B0503020204020204" pitchFamily="34" charset="-122"/>
              </a:rPr>
              <a:t>,</a:t>
            </a:r>
          </a:p>
          <a:p>
            <a:pPr algn="just"/>
            <a:r>
              <a:rPr lang="zh-CN" altLang="en-US" sz="2400" b="1" dirty="0" smtClean="0">
                <a:solidFill>
                  <a:schemeClr val="tx2"/>
                </a:solidFill>
                <a:latin typeface="微软雅黑" panose="020B0503020204020204" pitchFamily="34" charset="-122"/>
                <a:ea typeface="微软雅黑" panose="020B0503020204020204" pitchFamily="34" charset="-122"/>
              </a:rPr>
              <a:t>清楚地表达了活动的开始时间、结束时间和持续时间。</a:t>
            </a:r>
            <a:endParaRPr lang="en-US" altLang="zh-CN" sz="2400" b="1" dirty="0" smtClean="0">
              <a:solidFill>
                <a:schemeClr val="tx2"/>
              </a:solidFill>
              <a:latin typeface="微软雅黑" panose="020B0503020204020204" pitchFamily="34" charset="-122"/>
              <a:ea typeface="微软雅黑" panose="020B0503020204020204" pitchFamily="34" charset="-122"/>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28600"/>
            <a:ext cx="861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44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95300"/>
            <a:ext cx="7772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657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076" y="381000"/>
            <a:ext cx="8467725" cy="621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Grp="1" noChangeArrowheads="1"/>
          </p:cNvSpPr>
          <p:nvPr>
            <p:ph type="title"/>
          </p:nvPr>
        </p:nvSpPr>
        <p:spPr/>
        <p:txBody>
          <a:bodyPr/>
          <a:lstStyle/>
          <a:p>
            <a:pPr eaLnBrk="1" hangingPunct="1">
              <a:defRPr/>
            </a:pPr>
            <a:r>
              <a:rPr lang="zh-CN" altLang="en-US" dirty="0" smtClean="0">
                <a:latin typeface="Calibri" panose="020F0502020204030204" pitchFamily="34" charset="0"/>
              </a:rPr>
              <a:t>一、计划及其制订</a:t>
            </a:r>
            <a:endParaRPr lang="en-US" altLang="zh-CN" dirty="0" smtClean="0">
              <a:latin typeface="Calibri" panose="020F0502020204030204" pitchFamily="34" charset="0"/>
            </a:endParaRPr>
          </a:p>
        </p:txBody>
      </p:sp>
      <p:graphicFrame>
        <p:nvGraphicFramePr>
          <p:cNvPr id="11267" name="Object 6"/>
          <p:cNvGraphicFramePr>
            <a:graphicFrameLocks/>
          </p:cNvGraphicFramePr>
          <p:nvPr/>
        </p:nvGraphicFramePr>
        <p:xfrm>
          <a:off x="5410200" y="3352800"/>
          <a:ext cx="1371600" cy="2667000"/>
        </p:xfrm>
        <a:graphic>
          <a:graphicData uri="http://schemas.openxmlformats.org/presentationml/2006/ole">
            <mc:AlternateContent xmlns:mc="http://schemas.openxmlformats.org/markup-compatibility/2006">
              <mc:Choice xmlns:v="urn:schemas-microsoft-com:vml" Requires="v">
                <p:oleObj spid="_x0000_s269322" name="Clip" r:id="rId3" imgW="1509204" imgH="3660559" progId="MS_ClipArt_Gallery.2">
                  <p:embed/>
                </p:oleObj>
              </mc:Choice>
              <mc:Fallback>
                <p:oleObj name="Clip" r:id="rId3" imgW="1509204" imgH="3660559" progId="MS_ClipArt_Gallery.2">
                  <p:embed/>
                  <p:pic>
                    <p:nvPicPr>
                      <p:cNvPr id="11267"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352800"/>
                        <a:ext cx="1371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268" name="Object 7"/>
          <p:cNvGraphicFramePr>
            <a:graphicFrameLocks noChangeAspect="1"/>
          </p:cNvGraphicFramePr>
          <p:nvPr/>
        </p:nvGraphicFramePr>
        <p:xfrm>
          <a:off x="2743200" y="3505200"/>
          <a:ext cx="1411288" cy="2667000"/>
        </p:xfrm>
        <a:graphic>
          <a:graphicData uri="http://schemas.openxmlformats.org/presentationml/2006/ole">
            <mc:AlternateContent xmlns:mc="http://schemas.openxmlformats.org/markup-compatibility/2006">
              <mc:Choice xmlns:v="urn:schemas-microsoft-com:vml" Requires="v">
                <p:oleObj spid="_x0000_s269323" name="剪辑" r:id="rId5" imgW="1298383" imgH="3937452" progId="MS_ClipArt_Gallery.2">
                  <p:embed/>
                </p:oleObj>
              </mc:Choice>
              <mc:Fallback>
                <p:oleObj name="剪辑" r:id="rId5" imgW="1298383" imgH="3937452" progId="MS_ClipArt_Gallery.2">
                  <p:embed/>
                  <p:pic>
                    <p:nvPicPr>
                      <p:cNvPr id="1126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505200"/>
                        <a:ext cx="1411288" cy="2667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16" name="AutoShape 8"/>
          <p:cNvSpPr>
            <a:spLocks noChangeArrowheads="1"/>
          </p:cNvSpPr>
          <p:nvPr/>
        </p:nvSpPr>
        <p:spPr bwMode="auto">
          <a:xfrm>
            <a:off x="5105400" y="990600"/>
            <a:ext cx="4452938" cy="1905000"/>
          </a:xfrm>
          <a:prstGeom prst="cloudCallout">
            <a:avLst>
              <a:gd name="adj1" fmla="val -26875"/>
              <a:gd name="adj2" fmla="val 113801"/>
            </a:avLst>
          </a:prstGeom>
          <a:solidFill>
            <a:schemeClr val="accent1"/>
          </a:solidFill>
          <a:ln w="9525">
            <a:solidFill>
              <a:schemeClr val="tx1"/>
            </a:solidFill>
            <a:miter lim="800000"/>
            <a:headEnd/>
            <a:tailEnd/>
          </a:ln>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dirty="0">
                <a:latin typeface="Arial" panose="020B0604020202020204" pitchFamily="34" charset="0"/>
              </a:rPr>
              <a:t>我也常常会有宏伟的目标，但为什么总是实现不了</a:t>
            </a:r>
            <a:r>
              <a:rPr lang="en-US" altLang="zh-CN" sz="2000" dirty="0">
                <a:latin typeface="Arial" panose="020B0604020202020204" pitchFamily="34" charset="0"/>
              </a:rPr>
              <a:t>?</a:t>
            </a:r>
          </a:p>
        </p:txBody>
      </p:sp>
      <p:sp>
        <p:nvSpPr>
          <p:cNvPr id="43017" name="AutoShape 9"/>
          <p:cNvSpPr>
            <a:spLocks noChangeArrowheads="1"/>
          </p:cNvSpPr>
          <p:nvPr/>
        </p:nvSpPr>
        <p:spPr bwMode="auto">
          <a:xfrm>
            <a:off x="776289" y="1676400"/>
            <a:ext cx="3671887" cy="1676400"/>
          </a:xfrm>
          <a:prstGeom prst="wedgeEllipseCallout">
            <a:avLst>
              <a:gd name="adj1" fmla="val 31796"/>
              <a:gd name="adj2" fmla="val 77935"/>
            </a:avLst>
          </a:prstGeom>
          <a:solidFill>
            <a:schemeClr val="accent1"/>
          </a:solidFill>
          <a:ln w="9525">
            <a:solidFill>
              <a:schemeClr val="tx1"/>
            </a:solidFill>
            <a:miter lim="800000"/>
            <a:headEnd/>
            <a:tailEnd/>
          </a:ln>
        </p:spPr>
        <p:txBody>
          <a:bodyPr lIns="18000" rIns="18000"/>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2000" dirty="0">
                <a:latin typeface="Arial" panose="020B0604020202020204" pitchFamily="34" charset="0"/>
              </a:rPr>
              <a:t>根据管理理论，没有良好的计划和执行力，目标就难以变成现实！</a:t>
            </a:r>
            <a:endParaRPr lang="en-US" altLang="zh-CN" sz="2000" dirty="0">
              <a:latin typeface="Arial" panose="020B0604020202020204" pitchFamily="34" charset="0"/>
            </a:endParaRPr>
          </a:p>
        </p:txBody>
      </p:sp>
    </p:spTree>
    <p:extLst>
      <p:ext uri="{BB962C8B-B14F-4D97-AF65-F5344CB8AC3E}">
        <p14:creationId xmlns:p14="http://schemas.microsoft.com/office/powerpoint/2010/main" val="189775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838200"/>
            <a:ext cx="7700963" cy="579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429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050"/>
          <p:cNvPicPr preferRelativeResize="0">
            <a:picLocks noChangeArrowheads="1"/>
          </p:cNvPicPr>
          <p:nvPr/>
        </p:nvPicPr>
        <p:blipFill>
          <a:blip r:embed="rId2" cstate="print">
            <a:extLst>
              <a:ext uri="{28A0092B-C50C-407E-A947-70E740481C1C}">
                <a14:useLocalDpi xmlns:a14="http://schemas.microsoft.com/office/drawing/2010/main" val="0"/>
              </a:ext>
            </a:extLst>
          </a:blip>
          <a:srcRect l="14255" t="10902" r="8145"/>
          <a:stretch>
            <a:fillRect/>
          </a:stretch>
        </p:blipFill>
        <p:spPr bwMode="auto">
          <a:xfrm>
            <a:off x="987426" y="528638"/>
            <a:ext cx="7470775" cy="59483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529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甘特图</a:t>
            </a:r>
          </a:p>
        </p:txBody>
      </p:sp>
      <p:sp>
        <p:nvSpPr>
          <p:cNvPr id="3" name="内容占位符 2"/>
          <p:cNvSpPr>
            <a:spLocks noGrp="1"/>
          </p:cNvSpPr>
          <p:nvPr>
            <p:ph idx="1"/>
          </p:nvPr>
        </p:nvSpPr>
        <p:spPr/>
        <p:txBody>
          <a:bodyPr/>
          <a:lstStyle/>
          <a:p>
            <a:pPr eaLnBrk="1" hangingPunct="1">
              <a:defRPr/>
            </a:pPr>
            <a:r>
              <a:rPr lang="zh-CN" altLang="zh-CN" sz="2000" dirty="0"/>
              <a:t>绘制甘特图的步骤如下：</a:t>
            </a:r>
          </a:p>
          <a:p>
            <a:pPr marL="457200" lvl="1" indent="0" eaLnBrk="1" hangingPunct="1">
              <a:buNone/>
              <a:defRPr/>
            </a:pPr>
            <a:r>
              <a:rPr lang="zh-CN" altLang="zh-CN" sz="1800" dirty="0"/>
              <a:t>（</a:t>
            </a:r>
            <a:r>
              <a:rPr lang="en-US" altLang="zh-CN" sz="1800" dirty="0"/>
              <a:t>1</a:t>
            </a:r>
            <a:r>
              <a:rPr lang="zh-CN" altLang="zh-CN" sz="1800" dirty="0"/>
              <a:t>）明确项目牵涉到的各项活动、项目。内容包括项目名称（包括顺序）、开始时间、工期，任务类型（依物决定性）和依赖于哪一项任务。</a:t>
            </a:r>
          </a:p>
          <a:p>
            <a:pPr marL="457200" lvl="1" indent="0" eaLnBrk="1" hangingPunct="1">
              <a:buNone/>
              <a:defRPr/>
            </a:pPr>
            <a:r>
              <a:rPr lang="zh-CN" altLang="zh-CN" sz="1800" dirty="0"/>
              <a:t>（</a:t>
            </a:r>
            <a:r>
              <a:rPr lang="en-US" altLang="zh-CN" sz="1800" dirty="0"/>
              <a:t>2</a:t>
            </a:r>
            <a:r>
              <a:rPr lang="zh-CN" altLang="zh-CN" sz="1800" dirty="0"/>
              <a:t>）创建甘特图草图。将所有的项目按照开始时间、工期标注到甘特图上。</a:t>
            </a:r>
          </a:p>
          <a:p>
            <a:pPr marL="457200" lvl="1" indent="0" eaLnBrk="1" hangingPunct="1">
              <a:buNone/>
              <a:defRPr/>
            </a:pPr>
            <a:r>
              <a:rPr lang="zh-CN" altLang="zh-CN" sz="1800" dirty="0"/>
              <a:t>（</a:t>
            </a:r>
            <a:r>
              <a:rPr lang="en-US" altLang="zh-CN" sz="1800" dirty="0"/>
              <a:t>3</a:t>
            </a:r>
            <a:r>
              <a:rPr lang="zh-CN" altLang="zh-CN" sz="1800" dirty="0"/>
              <a:t>）确定项目活动依赖关系及时序进度。使用草图，并且按照项目的类型将项目联系起来，并且安排。</a:t>
            </a:r>
          </a:p>
          <a:p>
            <a:pPr marL="457200" lvl="1" indent="0" eaLnBrk="1" hangingPunct="1">
              <a:buNone/>
              <a:defRPr/>
            </a:pPr>
            <a:r>
              <a:rPr lang="zh-CN" altLang="zh-CN" sz="1800" dirty="0"/>
              <a:t>此步骤将保证在未来计划有所调整的情况下，各项活动仍然能够按照正确的时序进行，也就是确保所有依赖性活动能并且只能在决定性活动完成之后按计划展开，同时避免关键性路径过长。</a:t>
            </a:r>
          </a:p>
          <a:p>
            <a:pPr marL="457200" lvl="1" indent="0" eaLnBrk="1" hangingPunct="1">
              <a:buNone/>
              <a:defRPr/>
            </a:pPr>
            <a:r>
              <a:rPr lang="zh-CN" altLang="zh-CN" sz="1800" dirty="0"/>
              <a:t>（</a:t>
            </a:r>
            <a:r>
              <a:rPr lang="en-US" altLang="zh-CN" sz="1800" dirty="0"/>
              <a:t>4</a:t>
            </a:r>
            <a:r>
              <a:rPr lang="zh-CN" altLang="zh-CN" sz="1800" dirty="0"/>
              <a:t>）计算单项活动任务的工时量。</a:t>
            </a:r>
          </a:p>
          <a:p>
            <a:pPr marL="457200" lvl="1" indent="0" eaLnBrk="1" hangingPunct="1">
              <a:buNone/>
              <a:defRPr/>
            </a:pPr>
            <a:r>
              <a:rPr lang="zh-CN" altLang="zh-CN" sz="1800" dirty="0"/>
              <a:t>（</a:t>
            </a:r>
            <a:r>
              <a:rPr lang="en-US" altLang="zh-CN" sz="1800" dirty="0"/>
              <a:t>5</a:t>
            </a:r>
            <a:r>
              <a:rPr lang="zh-CN" altLang="zh-CN" sz="1800" dirty="0"/>
              <a:t>）确定活动任务的执行人员及适时按需调整工时。</a:t>
            </a:r>
          </a:p>
          <a:p>
            <a:pPr marL="457200" lvl="1" indent="0" eaLnBrk="1" hangingPunct="1">
              <a:buNone/>
              <a:defRPr/>
            </a:pPr>
            <a:r>
              <a:rPr lang="zh-CN" altLang="zh-CN" sz="1800" dirty="0"/>
              <a:t>（</a:t>
            </a:r>
            <a:r>
              <a:rPr lang="en-US" altLang="zh-CN" sz="1800" dirty="0"/>
              <a:t>6</a:t>
            </a:r>
            <a:r>
              <a:rPr lang="zh-CN" altLang="zh-CN" sz="1800" dirty="0"/>
              <a:t>）计算整个项目时间。</a:t>
            </a:r>
          </a:p>
          <a:p>
            <a:pPr eaLnBrk="1" hangingPunct="1">
              <a:defRPr/>
            </a:pPr>
            <a:endParaRPr lang="zh-CN" altLang="en-US" sz="2000" dirty="0"/>
          </a:p>
        </p:txBody>
      </p:sp>
      <p:sp>
        <p:nvSpPr>
          <p:cNvPr id="30724"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B9EE45D-951A-4A1D-AB32-D35D83EBA186}" type="slidenum">
              <a:rPr lang="en-US" altLang="zh-CN" sz="1400">
                <a:solidFill>
                  <a:schemeClr val="bg1"/>
                </a:solidFill>
                <a:latin typeface="Arial Black" panose="020B0A04020102020204" pitchFamily="34" charset="0"/>
              </a:rPr>
              <a:pPr>
                <a:spcBef>
                  <a:spcPct val="0"/>
                </a:spcBef>
                <a:buClrTx/>
                <a:buSzTx/>
                <a:buFontTx/>
                <a:buNone/>
              </a:pPr>
              <a:t>32</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425364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甘特图的特点</a:t>
            </a:r>
          </a:p>
        </p:txBody>
      </p:sp>
      <p:sp>
        <p:nvSpPr>
          <p:cNvPr id="30724"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B9EE45D-951A-4A1D-AB32-D35D83EBA186}" type="slidenum">
              <a:rPr lang="en-US" altLang="zh-CN" sz="1400">
                <a:solidFill>
                  <a:schemeClr val="bg1"/>
                </a:solidFill>
                <a:latin typeface="Arial Black" panose="020B0A04020102020204" pitchFamily="34" charset="0"/>
              </a:rPr>
              <a:pPr>
                <a:spcBef>
                  <a:spcPct val="0"/>
                </a:spcBef>
                <a:buClrTx/>
                <a:buSzTx/>
                <a:buFontTx/>
                <a:buNone/>
              </a:pPr>
              <a:t>33</a:t>
            </a:fld>
            <a:endParaRPr lang="en-US" altLang="zh-CN" sz="1400">
              <a:solidFill>
                <a:schemeClr val="bg1"/>
              </a:solidFill>
              <a:latin typeface="Arial Black" panose="020B0A04020102020204" pitchFamily="34" charset="0"/>
            </a:endParaRPr>
          </a:p>
        </p:txBody>
      </p:sp>
      <p:sp>
        <p:nvSpPr>
          <p:cNvPr id="6" name="Rectangle 3"/>
          <p:cNvSpPr txBox="1">
            <a:spLocks noChangeArrowheads="1"/>
          </p:cNvSpPr>
          <p:nvPr/>
        </p:nvSpPr>
        <p:spPr bwMode="auto">
          <a:xfrm>
            <a:off x="914400" y="1676400"/>
            <a:ext cx="82296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t" anchorCtr="0" compatLnSpc="1">
            <a:prstTxWarp prst="textNoShape">
              <a:avLst/>
            </a:prstTxWarp>
          </a:bodyPr>
          <a:lstStyle>
            <a:lvl1pPr marL="341313" indent="-341313" algn="l" defTabSz="1096963" rtl="0" eaLnBrk="0" fontAlgn="base" hangingPunct="0">
              <a:lnSpc>
                <a:spcPct val="90000"/>
              </a:lnSpc>
              <a:spcBef>
                <a:spcPct val="30000"/>
              </a:spcBef>
              <a:spcAft>
                <a:spcPct val="0"/>
              </a:spcAft>
              <a:buClr>
                <a:schemeClr val="tx1"/>
              </a:buClr>
              <a:buSzPct val="50000"/>
              <a:buBlip>
                <a:blip r:embed="rId2"/>
              </a:buBlip>
              <a:defRPr sz="3500">
                <a:solidFill>
                  <a:schemeClr val="tx1"/>
                </a:solidFill>
                <a:latin typeface="楷体" pitchFamily="49" charset="-122"/>
                <a:ea typeface="楷体" pitchFamily="49" charset="-122"/>
                <a:cs typeface="+mn-cs"/>
              </a:defRPr>
            </a:lvl1pPr>
            <a:lvl2pPr marL="890588" indent="-341313" algn="l" defTabSz="1096963" rtl="0" eaLnBrk="0" fontAlgn="base" hangingPunct="0">
              <a:spcBef>
                <a:spcPct val="20000"/>
              </a:spcBef>
              <a:spcAft>
                <a:spcPct val="0"/>
              </a:spcAft>
              <a:buChar char="•"/>
              <a:defRPr sz="3000">
                <a:solidFill>
                  <a:schemeClr val="tx1"/>
                </a:solidFill>
                <a:latin typeface="楷体" pitchFamily="49" charset="-122"/>
                <a:ea typeface="楷体" pitchFamily="49" charset="-122"/>
              </a:defRPr>
            </a:lvl2pPr>
            <a:lvl3pPr marL="1439863" indent="-342900" algn="l" defTabSz="1096963" rtl="0" eaLnBrk="0" fontAlgn="base" hangingPunct="0">
              <a:spcBef>
                <a:spcPct val="20000"/>
              </a:spcBef>
              <a:spcAft>
                <a:spcPct val="0"/>
              </a:spcAft>
              <a:buClr>
                <a:schemeClr val="tx1"/>
              </a:buClr>
              <a:buChar char="-"/>
              <a:defRPr sz="2600">
                <a:solidFill>
                  <a:schemeClr val="tx1"/>
                </a:solidFill>
                <a:latin typeface="楷体" pitchFamily="49" charset="-122"/>
                <a:ea typeface="楷体" pitchFamily="49" charset="-122"/>
              </a:defRPr>
            </a:lvl3pPr>
            <a:lvl4pPr marL="1919288" indent="-273050" algn="l" defTabSz="1096963" rtl="0" eaLnBrk="0" fontAlgn="base" hangingPunct="0">
              <a:spcBef>
                <a:spcPct val="20000"/>
              </a:spcBef>
              <a:spcAft>
                <a:spcPct val="0"/>
              </a:spcAft>
              <a:buChar char="–"/>
              <a:defRPr sz="2400">
                <a:solidFill>
                  <a:schemeClr val="tx1"/>
                </a:solidFill>
                <a:latin typeface="+mn-lt"/>
                <a:ea typeface="楷体" pitchFamily="49" charset="-122"/>
              </a:defRPr>
            </a:lvl4pPr>
            <a:lvl5pPr marL="2468563" indent="-274638" algn="l" defTabSz="1096963" rtl="0" eaLnBrk="0" fontAlgn="base" hangingPunct="0">
              <a:spcBef>
                <a:spcPct val="20000"/>
              </a:spcBef>
              <a:spcAft>
                <a:spcPct val="0"/>
              </a:spcAft>
              <a:buChar char="»"/>
              <a:defRPr sz="2400">
                <a:solidFill>
                  <a:schemeClr val="tx1"/>
                </a:solidFill>
                <a:latin typeface="+mn-lt"/>
                <a:ea typeface="楷体" pitchFamily="49" charset="-122"/>
              </a:defRPr>
            </a:lvl5pPr>
            <a:lvl6pPr marL="2925763" indent="-274638" algn="l" defTabSz="1096963" rtl="0" fontAlgn="base">
              <a:spcBef>
                <a:spcPct val="20000"/>
              </a:spcBef>
              <a:spcAft>
                <a:spcPct val="0"/>
              </a:spcAft>
              <a:buChar char="»"/>
              <a:defRPr sz="2400">
                <a:solidFill>
                  <a:schemeClr val="tx1"/>
                </a:solidFill>
                <a:latin typeface="+mn-lt"/>
              </a:defRPr>
            </a:lvl6pPr>
            <a:lvl7pPr marL="3382963" indent="-274638" algn="l" defTabSz="1096963" rtl="0" fontAlgn="base">
              <a:spcBef>
                <a:spcPct val="20000"/>
              </a:spcBef>
              <a:spcAft>
                <a:spcPct val="0"/>
              </a:spcAft>
              <a:buChar char="»"/>
              <a:defRPr sz="2400">
                <a:solidFill>
                  <a:schemeClr val="tx1"/>
                </a:solidFill>
                <a:latin typeface="+mn-lt"/>
              </a:defRPr>
            </a:lvl7pPr>
            <a:lvl8pPr marL="3840163" indent="-274638" algn="l" defTabSz="1096963" rtl="0" fontAlgn="base">
              <a:spcBef>
                <a:spcPct val="20000"/>
              </a:spcBef>
              <a:spcAft>
                <a:spcPct val="0"/>
              </a:spcAft>
              <a:buChar char="»"/>
              <a:defRPr sz="2400">
                <a:solidFill>
                  <a:schemeClr val="tx1"/>
                </a:solidFill>
                <a:latin typeface="+mn-lt"/>
              </a:defRPr>
            </a:lvl8pPr>
            <a:lvl9pPr marL="4297363" indent="-274638" algn="l" defTabSz="1096963" rtl="0" fontAlgn="base">
              <a:spcBef>
                <a:spcPct val="20000"/>
              </a:spcBef>
              <a:spcAft>
                <a:spcPct val="0"/>
              </a:spcAft>
              <a:buChar char="»"/>
              <a:defRPr sz="2400">
                <a:solidFill>
                  <a:schemeClr val="tx1"/>
                </a:solidFill>
                <a:latin typeface="+mn-lt"/>
              </a:defRPr>
            </a:lvl9pPr>
          </a:lstStyle>
          <a:p>
            <a:pPr algn="just"/>
            <a:r>
              <a:rPr lang="en-US" altLang="zh-CN" b="1" kern="0" dirty="0" smtClean="0">
                <a:solidFill>
                  <a:schemeClr val="tx2"/>
                </a:solidFill>
                <a:latin typeface="华文新魏" panose="02010800040101010101" pitchFamily="2" charset="-122"/>
                <a:ea typeface="华文新魏" panose="02010800040101010101" pitchFamily="2" charset="-122"/>
              </a:rPr>
              <a:t>1</a:t>
            </a:r>
            <a:r>
              <a:rPr lang="zh-CN" altLang="en-US" b="1" kern="0" dirty="0" smtClean="0">
                <a:solidFill>
                  <a:schemeClr val="tx2"/>
                </a:solidFill>
                <a:latin typeface="华文新魏" panose="02010800040101010101" pitchFamily="2" charset="-122"/>
                <a:ea typeface="华文新魏" panose="02010800040101010101" pitchFamily="2" charset="-122"/>
              </a:rPr>
              <a:t>、容易理解</a:t>
            </a:r>
            <a:endParaRPr lang="en-US" altLang="zh-CN" b="1" kern="0" dirty="0" smtClean="0">
              <a:solidFill>
                <a:schemeClr val="tx2"/>
              </a:solidFill>
              <a:latin typeface="华文新魏" panose="02010800040101010101" pitchFamily="2" charset="-122"/>
              <a:ea typeface="华文新魏" panose="02010800040101010101" pitchFamily="2" charset="-122"/>
            </a:endParaRPr>
          </a:p>
          <a:p>
            <a:pPr algn="just"/>
            <a:r>
              <a:rPr lang="en-US" altLang="zh-CN" b="1" kern="0" dirty="0" smtClean="0">
                <a:solidFill>
                  <a:schemeClr val="tx2"/>
                </a:solidFill>
                <a:latin typeface="华文新魏" panose="02010800040101010101" pitchFamily="2" charset="-122"/>
                <a:ea typeface="华文新魏" panose="02010800040101010101" pitchFamily="2" charset="-122"/>
              </a:rPr>
              <a:t>2</a:t>
            </a:r>
            <a:r>
              <a:rPr lang="zh-CN" altLang="en-US" b="1" kern="0" dirty="0" smtClean="0">
                <a:solidFill>
                  <a:schemeClr val="tx2"/>
                </a:solidFill>
                <a:latin typeface="华文新魏" panose="02010800040101010101" pitchFamily="2" charset="-122"/>
                <a:ea typeface="华文新魏" panose="02010800040101010101" pitchFamily="2" charset="-122"/>
              </a:rPr>
              <a:t>、进度基准计划网络</a:t>
            </a:r>
            <a:endParaRPr lang="en-US" altLang="zh-CN" b="1" kern="0" dirty="0" smtClean="0">
              <a:solidFill>
                <a:schemeClr val="tx2"/>
              </a:solidFill>
              <a:latin typeface="华文新魏" panose="02010800040101010101" pitchFamily="2" charset="-122"/>
              <a:ea typeface="华文新魏" panose="02010800040101010101" pitchFamily="2" charset="-122"/>
            </a:endParaRPr>
          </a:p>
          <a:p>
            <a:pPr algn="just"/>
            <a:r>
              <a:rPr lang="en-US" altLang="zh-CN" b="1" kern="0" dirty="0" smtClean="0">
                <a:solidFill>
                  <a:schemeClr val="tx2"/>
                </a:solidFill>
                <a:latin typeface="华文新魏" panose="02010800040101010101" pitchFamily="2" charset="-122"/>
                <a:ea typeface="华文新魏" panose="02010800040101010101" pitchFamily="2" charset="-122"/>
              </a:rPr>
              <a:t>3</a:t>
            </a:r>
            <a:r>
              <a:rPr lang="zh-CN" altLang="en-US" b="1" kern="0" dirty="0" smtClean="0">
                <a:solidFill>
                  <a:schemeClr val="tx2"/>
                </a:solidFill>
                <a:latin typeface="华文新魏" panose="02010800040101010101" pitchFamily="2" charset="-122"/>
                <a:ea typeface="华文新魏" panose="02010800040101010101" pitchFamily="2" charset="-122"/>
              </a:rPr>
              <a:t>、更新和控制</a:t>
            </a:r>
            <a:endParaRPr lang="en-US" altLang="zh-CN" b="1" kern="0" dirty="0" smtClean="0">
              <a:solidFill>
                <a:schemeClr val="tx2"/>
              </a:solidFill>
              <a:latin typeface="华文新魏" panose="02010800040101010101" pitchFamily="2" charset="-122"/>
              <a:ea typeface="华文新魏" panose="02010800040101010101" pitchFamily="2" charset="-122"/>
            </a:endParaRPr>
          </a:p>
          <a:p>
            <a:pPr algn="just"/>
            <a:r>
              <a:rPr lang="en-US" altLang="zh-CN" b="1" kern="0" dirty="0" smtClean="0">
                <a:solidFill>
                  <a:schemeClr val="tx2"/>
                </a:solidFill>
                <a:latin typeface="华文新魏" panose="02010800040101010101" pitchFamily="2" charset="-122"/>
                <a:ea typeface="华文新魏" panose="02010800040101010101" pitchFamily="2" charset="-122"/>
              </a:rPr>
              <a:t>4</a:t>
            </a:r>
            <a:r>
              <a:rPr lang="zh-CN" altLang="en-US" b="1" kern="0" dirty="0" smtClean="0">
                <a:solidFill>
                  <a:schemeClr val="tx2"/>
                </a:solidFill>
                <a:latin typeface="华文新魏" panose="02010800040101010101" pitchFamily="2" charset="-122"/>
                <a:ea typeface="华文新魏" panose="02010800040101010101" pitchFamily="2" charset="-122"/>
              </a:rPr>
              <a:t>、识别资源需求</a:t>
            </a:r>
            <a:endParaRPr lang="en-US" altLang="zh-CN" b="1" kern="0" dirty="0" smtClean="0">
              <a:solidFill>
                <a:schemeClr val="tx2"/>
              </a:solidFill>
              <a:latin typeface="华文新魏" panose="02010800040101010101" pitchFamily="2" charset="-122"/>
              <a:ea typeface="华文新魏" panose="02010800040101010101" pitchFamily="2" charset="-122"/>
            </a:endParaRPr>
          </a:p>
          <a:p>
            <a:pPr algn="just"/>
            <a:r>
              <a:rPr lang="en-US" altLang="zh-CN" b="1" kern="0" dirty="0" smtClean="0">
                <a:solidFill>
                  <a:schemeClr val="tx2"/>
                </a:solidFill>
                <a:latin typeface="华文新魏" panose="02010800040101010101" pitchFamily="2" charset="-122"/>
                <a:ea typeface="华文新魏" panose="02010800040101010101" pitchFamily="2" charset="-122"/>
              </a:rPr>
              <a:t>5</a:t>
            </a:r>
            <a:r>
              <a:rPr lang="zh-CN" altLang="en-US" b="1" kern="0" dirty="0" smtClean="0">
                <a:solidFill>
                  <a:schemeClr val="tx2"/>
                </a:solidFill>
                <a:latin typeface="华文新魏" panose="02010800040101010101" pitchFamily="2" charset="-122"/>
                <a:ea typeface="华文新魏" panose="02010800040101010101" pitchFamily="2" charset="-122"/>
              </a:rPr>
              <a:t>、容易创建</a:t>
            </a:r>
            <a:endParaRPr lang="en-US" altLang="zh-CN" b="1" kern="0" dirty="0" smtClean="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9136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ntr" presetSubtype="0" fill="hold" grpId="0" nodeType="clickEffect">
                                  <p:stCondLst>
                                    <p:cond delay="0"/>
                                  </p:stCondLst>
                                  <p:childTnLst>
                                    <p:set>
                                      <p:cBhvr>
                                        <p:cTn id="6" dur="0"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anim calcmode="lin" valueType="num">
                                      <p:cBhvr>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anim calcmode="lin" valueType="num">
                                      <p:cBhvr>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anim calcmode="lin" valueType="num">
                                      <p:cBhvr>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anim calcmode="lin" valueType="num">
                                      <p:cBhvr>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609600" y="304800"/>
            <a:ext cx="8910638" cy="4113213"/>
          </a:xfrm>
        </p:spPr>
        <p:txBody>
          <a:bodyPr/>
          <a:lstStyle/>
          <a:p>
            <a:pPr eaLnBrk="1" hangingPunct="1"/>
            <a:r>
              <a:rPr lang="zh-CN" altLang="zh-CN" b="1" dirty="0" smtClean="0">
                <a:effectLst/>
              </a:rPr>
              <a:t>网络图法</a:t>
            </a:r>
          </a:p>
          <a:p>
            <a:pPr lvl="1" eaLnBrk="1" hangingPunct="1"/>
            <a:r>
              <a:rPr lang="zh-CN" altLang="zh-CN" dirty="0" smtClean="0">
                <a:ea typeface="楷体_GB2312" charset="-122"/>
              </a:rPr>
              <a:t>网络图是以箭线和节点来表示各项工作及流程的有向、有序的网状图形。网络图按其表示方法的不同，又分为</a:t>
            </a:r>
            <a:r>
              <a:rPr lang="zh-CN" altLang="zh-CN" b="1" dirty="0" smtClean="0">
                <a:ea typeface="楷体_GB2312" charset="-122"/>
              </a:rPr>
              <a:t>双代号（</a:t>
            </a:r>
            <a:r>
              <a:rPr lang="en-US" altLang="zh-CN" b="1" dirty="0" smtClean="0">
                <a:ea typeface="楷体_GB2312" charset="-122"/>
              </a:rPr>
              <a:t>Active On the Arrow</a:t>
            </a:r>
            <a:r>
              <a:rPr lang="zh-CN" altLang="zh-CN" b="1" dirty="0" smtClean="0">
                <a:ea typeface="楷体_GB2312" charset="-122"/>
              </a:rPr>
              <a:t>，</a:t>
            </a:r>
            <a:r>
              <a:rPr lang="en-US" altLang="zh-CN" b="1" dirty="0" smtClean="0">
                <a:ea typeface="楷体_GB2312" charset="-122"/>
              </a:rPr>
              <a:t>AOA</a:t>
            </a:r>
            <a:r>
              <a:rPr lang="zh-CN" altLang="zh-CN" b="1" dirty="0" smtClean="0">
                <a:ea typeface="楷体_GB2312" charset="-122"/>
              </a:rPr>
              <a:t>）网络图</a:t>
            </a:r>
            <a:r>
              <a:rPr lang="zh-CN" altLang="zh-CN" dirty="0" smtClean="0">
                <a:ea typeface="楷体_GB2312" charset="-122"/>
              </a:rPr>
              <a:t>和</a:t>
            </a:r>
            <a:r>
              <a:rPr lang="zh-CN" altLang="zh-CN" b="1" dirty="0" smtClean="0">
                <a:ea typeface="楷体_GB2312" charset="-122"/>
              </a:rPr>
              <a:t>单代号（</a:t>
            </a:r>
            <a:r>
              <a:rPr lang="en-US" altLang="zh-CN" b="1" dirty="0" smtClean="0">
                <a:ea typeface="楷体_GB2312" charset="-122"/>
              </a:rPr>
              <a:t>Activity On Node</a:t>
            </a:r>
            <a:r>
              <a:rPr lang="zh-CN" altLang="zh-CN" b="1" dirty="0" smtClean="0">
                <a:ea typeface="楷体_GB2312" charset="-122"/>
              </a:rPr>
              <a:t>，</a:t>
            </a:r>
            <a:r>
              <a:rPr lang="en-US" altLang="zh-CN" b="1" dirty="0" smtClean="0">
                <a:ea typeface="楷体_GB2312" charset="-122"/>
              </a:rPr>
              <a:t>AON</a:t>
            </a:r>
            <a:r>
              <a:rPr lang="zh-CN" altLang="zh-CN" b="1" dirty="0" smtClean="0">
                <a:ea typeface="楷体_GB2312" charset="-122"/>
              </a:rPr>
              <a:t>）网络图</a:t>
            </a:r>
            <a:r>
              <a:rPr lang="zh-CN" altLang="zh-CN" dirty="0" smtClean="0">
                <a:ea typeface="楷体_GB2312" charset="-122"/>
              </a:rPr>
              <a:t>（又称</a:t>
            </a:r>
            <a:r>
              <a:rPr lang="zh-CN" altLang="zh-CN" b="1" dirty="0" smtClean="0">
                <a:ea typeface="楷体_GB2312" charset="-122"/>
              </a:rPr>
              <a:t>前导图法（</a:t>
            </a:r>
            <a:r>
              <a:rPr lang="en-US" altLang="zh-CN" b="1" dirty="0" smtClean="0">
                <a:ea typeface="楷体_GB2312" charset="-122"/>
              </a:rPr>
              <a:t>Precedence Diagramming Method</a:t>
            </a:r>
            <a:r>
              <a:rPr lang="zh-CN" altLang="zh-CN" b="1" dirty="0" smtClean="0">
                <a:ea typeface="楷体_GB2312" charset="-122"/>
              </a:rPr>
              <a:t>，</a:t>
            </a:r>
            <a:r>
              <a:rPr lang="en-US" altLang="zh-CN" b="1" dirty="0" smtClean="0">
                <a:ea typeface="楷体_GB2312" charset="-122"/>
              </a:rPr>
              <a:t>PDM</a:t>
            </a:r>
            <a:r>
              <a:rPr lang="zh-CN" altLang="zh-CN" b="1" dirty="0" smtClean="0">
                <a:ea typeface="楷体_GB2312" charset="-122"/>
              </a:rPr>
              <a:t>））</a:t>
            </a:r>
            <a:r>
              <a:rPr lang="zh-CN" altLang="zh-CN" dirty="0" smtClean="0">
                <a:ea typeface="楷体_GB2312" charset="-122"/>
              </a:rPr>
              <a:t>。</a:t>
            </a:r>
            <a:endParaRPr lang="zh-CN" altLang="en-US" dirty="0" smtClean="0">
              <a:ea typeface="楷体_GB2312" charset="-122"/>
            </a:endParaRPr>
          </a:p>
          <a:p>
            <a:pPr lvl="1" eaLnBrk="1" hangingPunct="1"/>
            <a:r>
              <a:rPr lang="zh-CN" altLang="zh-CN" dirty="0" smtClean="0">
                <a:ea typeface="楷体_GB2312" charset="-122"/>
              </a:rPr>
              <a:t>双代号网络图中的工作由带有两个节点的箭线来表示，单代号网络图中的工作用节点表示。</a:t>
            </a:r>
            <a:endParaRPr lang="zh-CN" altLang="en-US" dirty="0" smtClean="0">
              <a:ea typeface="楷体_GB2312" charset="-122"/>
            </a:endParaRPr>
          </a:p>
        </p:txBody>
      </p:sp>
      <p:sp>
        <p:nvSpPr>
          <p:cNvPr id="35844"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61CD00D-3759-4B35-8E10-18FE3D7A851A}" type="slidenum">
              <a:rPr lang="en-US" altLang="zh-CN" sz="1400">
                <a:solidFill>
                  <a:schemeClr val="bg1"/>
                </a:solidFill>
                <a:latin typeface="Arial Black" panose="020B0A04020102020204" pitchFamily="34" charset="0"/>
              </a:rPr>
              <a:pPr>
                <a:spcBef>
                  <a:spcPct val="0"/>
                </a:spcBef>
                <a:buClrTx/>
                <a:buSzTx/>
                <a:buFontTx/>
                <a:buNone/>
              </a:pPr>
              <a:t>34</a:t>
            </a:fld>
            <a:endParaRPr lang="en-US" altLang="zh-CN" sz="1400">
              <a:solidFill>
                <a:schemeClr val="bg1"/>
              </a:solidFill>
              <a:latin typeface="Arial Black" panose="020B0A04020102020204" pitchFamily="34" charset="0"/>
            </a:endParaRPr>
          </a:p>
        </p:txBody>
      </p:sp>
      <p:pic>
        <p:nvPicPr>
          <p:cNvPr id="3584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5029200"/>
            <a:ext cx="37544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181600"/>
            <a:ext cx="4416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648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62200" y="5965472"/>
            <a:ext cx="5448300" cy="869950"/>
          </a:xfrm>
        </p:spPr>
        <p:txBody>
          <a:bodyPr/>
          <a:lstStyle/>
          <a:p>
            <a:pPr eaLnBrk="1" hangingPunct="1"/>
            <a:r>
              <a:rPr lang="zh-CN" altLang="en-US" sz="2400" dirty="0" smtClean="0">
                <a:solidFill>
                  <a:schemeClr val="tx1"/>
                </a:solidFill>
                <a:latin typeface="华文楷体" panose="02010600040101010101" pitchFamily="2" charset="-122"/>
                <a:ea typeface="华文楷体" panose="02010600040101010101" pitchFamily="2" charset="-122"/>
              </a:rPr>
              <a:t>活动之间的逻辑关系</a:t>
            </a:r>
          </a:p>
        </p:txBody>
      </p:sp>
      <p:pic>
        <p:nvPicPr>
          <p:cNvPr id="12" name="Picture 4"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304800" y="174978"/>
            <a:ext cx="8910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ctr" anchorCtr="0" compatLnSpc="1">
            <a:prstTxWarp prst="textNoShape">
              <a:avLst/>
            </a:prstTxWarp>
          </a:bodyPr>
          <a:lstStyle>
            <a:lvl1pPr algn="ctr"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a:lstStyle>
          <a:p>
            <a:pPr eaLnBrk="1" hangingPunct="1">
              <a:lnSpc>
                <a:spcPct val="100000"/>
              </a:lnSpc>
              <a:buNone/>
            </a:pPr>
            <a:r>
              <a:rPr lang="zh-CN" altLang="en-US" kern="0" dirty="0" smtClean="0"/>
              <a:t>网络图</a:t>
            </a:r>
          </a:p>
        </p:txBody>
      </p:sp>
    </p:spTree>
    <p:extLst>
      <p:ext uri="{BB962C8B-B14F-4D97-AF65-F5344CB8AC3E}">
        <p14:creationId xmlns:p14="http://schemas.microsoft.com/office/powerpoint/2010/main" val="60042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794E200-C427-49F5-AED2-4CA256B14A86}" type="slidenum">
              <a:rPr lang="en-US" altLang="zh-CN" sz="1400">
                <a:solidFill>
                  <a:schemeClr val="bg1"/>
                </a:solidFill>
                <a:latin typeface="Arial Black" panose="020B0A04020102020204" pitchFamily="34" charset="0"/>
              </a:rPr>
              <a:pPr>
                <a:spcBef>
                  <a:spcPct val="0"/>
                </a:spcBef>
                <a:buClrTx/>
                <a:buSzTx/>
                <a:buFontTx/>
                <a:buNone/>
              </a:pPr>
              <a:t>36</a:t>
            </a:fld>
            <a:endParaRPr lang="en-US" altLang="zh-CN" sz="1400">
              <a:solidFill>
                <a:schemeClr val="bg1"/>
              </a:solidFill>
              <a:latin typeface="Arial Black" panose="020B0A04020102020204" pitchFamily="34" charset="0"/>
            </a:endParaRPr>
          </a:p>
        </p:txBody>
      </p:sp>
      <p:sp>
        <p:nvSpPr>
          <p:cNvPr id="5" name="Rectangle 2"/>
          <p:cNvSpPr>
            <a:spLocks noGrp="1" noChangeArrowheads="1"/>
          </p:cNvSpPr>
          <p:nvPr>
            <p:ph type="title"/>
          </p:nvPr>
        </p:nvSpPr>
        <p:spPr>
          <a:xfrm>
            <a:off x="495300" y="33867"/>
            <a:ext cx="8910638" cy="914400"/>
          </a:xfrm>
        </p:spPr>
        <p:txBody>
          <a:bodyPr/>
          <a:lstStyle/>
          <a:p>
            <a:pPr eaLnBrk="1" hangingPunct="1"/>
            <a:r>
              <a:rPr lang="zh-CN" altLang="en-US" dirty="0" smtClean="0"/>
              <a:t>网络图</a:t>
            </a:r>
          </a:p>
        </p:txBody>
      </p:sp>
      <p:sp>
        <p:nvSpPr>
          <p:cNvPr id="2" name="内容占位符 1"/>
          <p:cNvSpPr>
            <a:spLocks noGrp="1"/>
          </p:cNvSpPr>
          <p:nvPr>
            <p:ph idx="1"/>
          </p:nvPr>
        </p:nvSpPr>
        <p:spPr>
          <a:xfrm>
            <a:off x="495300" y="1600200"/>
            <a:ext cx="9182100" cy="5486400"/>
          </a:xfrm>
        </p:spPr>
        <p:txBody>
          <a:bodyPr/>
          <a:lstStyle/>
          <a:p>
            <a:r>
              <a:rPr lang="zh-CN" altLang="en-US" sz="3200" dirty="0" smtClean="0"/>
              <a:t>结束</a:t>
            </a:r>
            <a:r>
              <a:rPr lang="en-US" altLang="zh-CN" sz="3200" dirty="0"/>
              <a:t>-</a:t>
            </a:r>
            <a:r>
              <a:rPr lang="zh-CN" altLang="en-US" sz="3200" dirty="0"/>
              <a:t>开始的关系（</a:t>
            </a:r>
            <a:r>
              <a:rPr lang="en-US" altLang="zh-CN" sz="3200" dirty="0"/>
              <a:t>FS</a:t>
            </a:r>
            <a:r>
              <a:rPr lang="zh-CN" altLang="en-US" sz="3200" dirty="0"/>
              <a:t>型）：某活动必须结束，然后另一活动才能开始</a:t>
            </a:r>
            <a:r>
              <a:rPr lang="zh-CN" altLang="en-US" sz="3200" dirty="0" smtClean="0"/>
              <a:t>；</a:t>
            </a:r>
            <a:endParaRPr lang="en-US" altLang="zh-CN" sz="3200" dirty="0" smtClean="0"/>
          </a:p>
          <a:p>
            <a:r>
              <a:rPr lang="zh-CN" altLang="en-US" sz="3200" dirty="0" smtClean="0"/>
              <a:t>结束</a:t>
            </a:r>
            <a:r>
              <a:rPr lang="en-US" altLang="zh-CN" sz="3200" dirty="0"/>
              <a:t>-</a:t>
            </a:r>
            <a:r>
              <a:rPr lang="zh-CN" altLang="en-US" sz="3200" dirty="0"/>
              <a:t>结束的关系（</a:t>
            </a:r>
            <a:r>
              <a:rPr lang="en-US" altLang="zh-CN" sz="3200" dirty="0"/>
              <a:t>FF</a:t>
            </a:r>
            <a:r>
              <a:rPr lang="zh-CN" altLang="en-US" sz="3200" dirty="0"/>
              <a:t>型）：某活动结束前，另一活动必须结束</a:t>
            </a:r>
            <a:r>
              <a:rPr lang="zh-CN" altLang="en-US" sz="3200" dirty="0" smtClean="0"/>
              <a:t>；</a:t>
            </a:r>
            <a:endParaRPr lang="en-US" altLang="zh-CN" sz="3200" dirty="0" smtClean="0"/>
          </a:p>
          <a:p>
            <a:r>
              <a:rPr lang="zh-CN" altLang="en-US" sz="3200" dirty="0" smtClean="0"/>
              <a:t>开始</a:t>
            </a:r>
            <a:r>
              <a:rPr lang="en-US" altLang="zh-CN" sz="3200" dirty="0"/>
              <a:t>-</a:t>
            </a:r>
            <a:r>
              <a:rPr lang="zh-CN" altLang="en-US" sz="3200" dirty="0"/>
              <a:t>开始的关系（</a:t>
            </a:r>
            <a:r>
              <a:rPr lang="en-US" altLang="zh-CN" sz="3200" dirty="0"/>
              <a:t>SS</a:t>
            </a:r>
            <a:r>
              <a:rPr lang="zh-CN" altLang="en-US" sz="3200" dirty="0"/>
              <a:t>型）：某活动必须在另一活动开始前开始</a:t>
            </a:r>
            <a:r>
              <a:rPr lang="zh-CN" altLang="en-US" sz="3200" dirty="0" smtClean="0"/>
              <a:t>；</a:t>
            </a:r>
            <a:endParaRPr lang="en-US" altLang="zh-CN" sz="3200" dirty="0" smtClean="0"/>
          </a:p>
          <a:p>
            <a:r>
              <a:rPr lang="zh-CN" altLang="en-US" sz="3200" dirty="0" smtClean="0"/>
              <a:t>开始</a:t>
            </a:r>
            <a:r>
              <a:rPr lang="en-US" altLang="zh-CN" sz="3200" dirty="0"/>
              <a:t>-</a:t>
            </a:r>
            <a:r>
              <a:rPr lang="zh-CN" altLang="en-US" sz="3200" dirty="0"/>
              <a:t>开始的关系（</a:t>
            </a:r>
            <a:r>
              <a:rPr lang="en-US" altLang="zh-CN" sz="3200" dirty="0"/>
              <a:t>SS</a:t>
            </a:r>
            <a:r>
              <a:rPr lang="zh-CN" altLang="en-US" sz="3200" dirty="0"/>
              <a:t>型）：某活动必须在另一活动开始前开始</a:t>
            </a:r>
            <a:r>
              <a:rPr lang="zh-CN" altLang="en-US" sz="3200" dirty="0" smtClean="0"/>
              <a:t>。</a:t>
            </a:r>
            <a:endParaRPr lang="zh-CN" altLang="en-US" sz="3200" dirty="0"/>
          </a:p>
        </p:txBody>
      </p:sp>
    </p:spTree>
    <p:extLst>
      <p:ext uri="{BB962C8B-B14F-4D97-AF65-F5344CB8AC3E}">
        <p14:creationId xmlns:p14="http://schemas.microsoft.com/office/powerpoint/2010/main" val="175287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2"/>
          <p:cNvSpPr>
            <a:spLocks noGrp="1" noChangeArrowheads="1"/>
          </p:cNvSpPr>
          <p:nvPr>
            <p:ph type="body" idx="1"/>
          </p:nvPr>
        </p:nvSpPr>
        <p:spPr>
          <a:xfrm>
            <a:off x="1560513" y="2157414"/>
            <a:ext cx="7205662" cy="3043237"/>
          </a:xfrm>
        </p:spPr>
        <p:txBody>
          <a:bodyPr/>
          <a:lstStyle/>
          <a:p>
            <a:pPr marL="609600" indent="-609600"/>
            <a:r>
              <a:rPr lang="zh-CN" altLang="en-US" sz="2800" b="1"/>
              <a:t>工序</a:t>
            </a:r>
          </a:p>
          <a:p>
            <a:pPr marL="609600" indent="-609600"/>
            <a:endParaRPr lang="zh-CN" altLang="en-US" sz="2800" b="1"/>
          </a:p>
          <a:p>
            <a:pPr marL="609600" indent="-609600"/>
            <a:r>
              <a:rPr lang="zh-CN" altLang="en-US" sz="2800" b="1"/>
              <a:t>紧前工序</a:t>
            </a:r>
          </a:p>
          <a:p>
            <a:pPr marL="609600" indent="-609600">
              <a:buNone/>
            </a:pPr>
            <a:endParaRPr lang="zh-CN" altLang="en-US" sz="2800" b="1"/>
          </a:p>
          <a:p>
            <a:pPr marL="609600" indent="-609600"/>
            <a:r>
              <a:rPr lang="zh-CN" altLang="en-US" sz="2800" b="1"/>
              <a:t>紧后工序</a:t>
            </a:r>
          </a:p>
        </p:txBody>
      </p:sp>
      <p:sp>
        <p:nvSpPr>
          <p:cNvPr id="489476" name="Rectangle 4"/>
          <p:cNvSpPr>
            <a:spLocks noChangeArrowheads="1"/>
          </p:cNvSpPr>
          <p:nvPr/>
        </p:nvSpPr>
        <p:spPr bwMode="auto">
          <a:xfrm>
            <a:off x="1560514" y="1230314"/>
            <a:ext cx="19816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基本概念</a:t>
            </a:r>
            <a:r>
              <a:rPr lang="en-US" altLang="zh-CN" sz="3200" b="1">
                <a:solidFill>
                  <a:srgbClr val="FF3300"/>
                </a:solidFill>
              </a:rPr>
              <a:t>:</a:t>
            </a:r>
          </a:p>
        </p:txBody>
      </p:sp>
    </p:spTree>
    <p:extLst>
      <p:ext uri="{BB962C8B-B14F-4D97-AF65-F5344CB8AC3E}">
        <p14:creationId xmlns:p14="http://schemas.microsoft.com/office/powerpoint/2010/main" val="251502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9474">
                                            <p:txEl>
                                              <p:pRg st="0" end="0"/>
                                            </p:txEl>
                                          </p:spTgt>
                                        </p:tgtEl>
                                        <p:attrNameLst>
                                          <p:attrName>style.visibility</p:attrName>
                                        </p:attrNameLst>
                                      </p:cBhvr>
                                      <p:to>
                                        <p:strVal val="visible"/>
                                      </p:to>
                                    </p:set>
                                    <p:animEffect transition="in" filter="dissolve">
                                      <p:cBhvr>
                                        <p:cTn id="7" dur="500"/>
                                        <p:tgtEl>
                                          <p:spTgt spid="489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9474">
                                            <p:txEl>
                                              <p:pRg st="2" end="2"/>
                                            </p:txEl>
                                          </p:spTgt>
                                        </p:tgtEl>
                                        <p:attrNameLst>
                                          <p:attrName>style.visibility</p:attrName>
                                        </p:attrNameLst>
                                      </p:cBhvr>
                                      <p:to>
                                        <p:strVal val="visible"/>
                                      </p:to>
                                    </p:set>
                                    <p:animEffect transition="in" filter="dissolve">
                                      <p:cBhvr>
                                        <p:cTn id="12" dur="500"/>
                                        <p:tgtEl>
                                          <p:spTgt spid="4894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9474">
                                            <p:txEl>
                                              <p:pRg st="4" end="4"/>
                                            </p:txEl>
                                          </p:spTgt>
                                        </p:tgtEl>
                                        <p:attrNameLst>
                                          <p:attrName>style.visibility</p:attrName>
                                        </p:attrNameLst>
                                      </p:cBhvr>
                                      <p:to>
                                        <p:strVal val="visible"/>
                                      </p:to>
                                    </p:set>
                                    <p:animEffect transition="in" filter="dissolve">
                                      <p:cBhvr>
                                        <p:cTn id="17" dur="500"/>
                                        <p:tgtEl>
                                          <p:spTgt spid="4894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22" name="Rectangle 2"/>
          <p:cNvSpPr>
            <a:spLocks noGrp="1" noChangeArrowheads="1"/>
          </p:cNvSpPr>
          <p:nvPr>
            <p:ph type="body" idx="1"/>
          </p:nvPr>
        </p:nvSpPr>
        <p:spPr>
          <a:xfrm>
            <a:off x="1417638" y="2079625"/>
            <a:ext cx="7205662" cy="508000"/>
          </a:xfrm>
        </p:spPr>
        <p:txBody>
          <a:bodyPr/>
          <a:lstStyle/>
          <a:p>
            <a:pPr marL="609600" indent="-609600">
              <a:buNone/>
            </a:pPr>
            <a:r>
              <a:rPr lang="zh-CN" altLang="en-US" sz="2800" b="1"/>
              <a:t>双代号有向图：</a:t>
            </a:r>
          </a:p>
        </p:txBody>
      </p:sp>
      <p:grpSp>
        <p:nvGrpSpPr>
          <p:cNvPr id="491523" name="Group 3"/>
          <p:cNvGrpSpPr>
            <a:grpSpLocks/>
          </p:cNvGrpSpPr>
          <p:nvPr/>
        </p:nvGrpSpPr>
        <p:grpSpPr bwMode="auto">
          <a:xfrm>
            <a:off x="4443413" y="1168403"/>
            <a:ext cx="3505200" cy="1200151"/>
            <a:chOff x="2064" y="1447"/>
            <a:chExt cx="2208" cy="756"/>
          </a:xfrm>
        </p:grpSpPr>
        <p:sp>
          <p:nvSpPr>
            <p:cNvPr id="491524" name="Oval 4"/>
            <p:cNvSpPr>
              <a:spLocks noChangeArrowheads="1"/>
            </p:cNvSpPr>
            <p:nvPr/>
          </p:nvSpPr>
          <p:spPr bwMode="auto">
            <a:xfrm>
              <a:off x="2064" y="168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5" name="Oval 5"/>
            <p:cNvSpPr>
              <a:spLocks noChangeArrowheads="1"/>
            </p:cNvSpPr>
            <p:nvPr/>
          </p:nvSpPr>
          <p:spPr bwMode="auto">
            <a:xfrm>
              <a:off x="3840" y="1728"/>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6" name="Rectangle 6"/>
            <p:cNvSpPr>
              <a:spLocks noChangeArrowheads="1"/>
            </p:cNvSpPr>
            <p:nvPr/>
          </p:nvSpPr>
          <p:spPr bwMode="auto">
            <a:xfrm>
              <a:off x="2152" y="1671"/>
              <a:ext cx="19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i</a:t>
              </a:r>
              <a:endParaRPr lang="en-US" altLang="zh-CN" sz="3200" b="1"/>
            </a:p>
          </p:txBody>
        </p:sp>
        <p:sp>
          <p:nvSpPr>
            <p:cNvPr id="491527" name="Rectangle 7"/>
            <p:cNvSpPr>
              <a:spLocks noChangeArrowheads="1"/>
            </p:cNvSpPr>
            <p:nvPr/>
          </p:nvSpPr>
          <p:spPr bwMode="auto">
            <a:xfrm>
              <a:off x="3926" y="1680"/>
              <a:ext cx="21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dirty="0"/>
                <a:t>j</a:t>
              </a:r>
              <a:endParaRPr lang="en-US" altLang="zh-CN" sz="3200" b="1" dirty="0"/>
            </a:p>
          </p:txBody>
        </p:sp>
        <p:sp>
          <p:nvSpPr>
            <p:cNvPr id="491528" name="Line 8"/>
            <p:cNvSpPr>
              <a:spLocks noChangeShapeType="1"/>
            </p:cNvSpPr>
            <p:nvPr/>
          </p:nvSpPr>
          <p:spPr bwMode="auto">
            <a:xfrm>
              <a:off x="2496" y="1920"/>
              <a:ext cx="1296"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9" name="Rectangle 9"/>
            <p:cNvSpPr>
              <a:spLocks noChangeArrowheads="1"/>
            </p:cNvSpPr>
            <p:nvPr/>
          </p:nvSpPr>
          <p:spPr bwMode="auto">
            <a:xfrm>
              <a:off x="2865" y="1447"/>
              <a:ext cx="6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dirty="0"/>
                <a:t>(</a:t>
              </a:r>
              <a:r>
                <a:rPr lang="en-US" altLang="zh-CN" sz="3200" i="1" dirty="0" err="1"/>
                <a:t>i</a:t>
              </a:r>
              <a:r>
                <a:rPr lang="en-US" altLang="zh-CN" sz="3200" i="1" dirty="0"/>
                <a:t>, j</a:t>
              </a:r>
              <a:r>
                <a:rPr lang="en-US" altLang="zh-CN" sz="3200" dirty="0"/>
                <a:t>)</a:t>
              </a:r>
            </a:p>
          </p:txBody>
        </p:sp>
      </p:grpSp>
      <p:grpSp>
        <p:nvGrpSpPr>
          <p:cNvPr id="491530" name="Group 10"/>
          <p:cNvGrpSpPr>
            <a:grpSpLocks/>
          </p:cNvGrpSpPr>
          <p:nvPr/>
        </p:nvGrpSpPr>
        <p:grpSpPr bwMode="auto">
          <a:xfrm>
            <a:off x="1266826" y="3987801"/>
            <a:ext cx="5743575" cy="1901825"/>
            <a:chOff x="558" y="2512"/>
            <a:chExt cx="3618" cy="1198"/>
          </a:xfrm>
        </p:grpSpPr>
        <p:grpSp>
          <p:nvGrpSpPr>
            <p:cNvPr id="491531" name="Group 11"/>
            <p:cNvGrpSpPr>
              <a:grpSpLocks/>
            </p:cNvGrpSpPr>
            <p:nvPr/>
          </p:nvGrpSpPr>
          <p:grpSpPr bwMode="auto">
            <a:xfrm>
              <a:off x="720" y="2784"/>
              <a:ext cx="3456" cy="926"/>
              <a:chOff x="720" y="2736"/>
              <a:chExt cx="3456" cy="926"/>
            </a:xfrm>
          </p:grpSpPr>
          <p:sp>
            <p:nvSpPr>
              <p:cNvPr id="491532" name="Rectangle 12"/>
              <p:cNvSpPr>
                <a:spLocks noChangeArrowheads="1"/>
              </p:cNvSpPr>
              <p:nvPr/>
            </p:nvSpPr>
            <p:spPr bwMode="auto">
              <a:xfrm>
                <a:off x="1344" y="3091"/>
                <a:ext cx="2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a</a:t>
                </a:r>
              </a:p>
            </p:txBody>
          </p:sp>
          <p:sp>
            <p:nvSpPr>
              <p:cNvPr id="491533" name="Rectangle 13"/>
              <p:cNvSpPr>
                <a:spLocks noChangeArrowheads="1"/>
              </p:cNvSpPr>
              <p:nvPr/>
            </p:nvSpPr>
            <p:spPr bwMode="auto">
              <a:xfrm>
                <a:off x="2304" y="3139"/>
                <a:ext cx="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b</a:t>
                </a:r>
              </a:p>
            </p:txBody>
          </p:sp>
          <p:sp>
            <p:nvSpPr>
              <p:cNvPr id="491534" name="Rectangle 14"/>
              <p:cNvSpPr>
                <a:spLocks noChangeArrowheads="1"/>
              </p:cNvSpPr>
              <p:nvPr/>
            </p:nvSpPr>
            <p:spPr bwMode="auto">
              <a:xfrm>
                <a:off x="3312" y="3091"/>
                <a:ext cx="2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FontTx/>
                  <a:buNone/>
                </a:pPr>
                <a:r>
                  <a:rPr lang="en-US" altLang="zh-CN" sz="3200" b="1" i="1"/>
                  <a:t>c</a:t>
                </a:r>
                <a:endParaRPr lang="en-US" altLang="zh-CN" sz="3200" b="1"/>
              </a:p>
            </p:txBody>
          </p:sp>
          <p:grpSp>
            <p:nvGrpSpPr>
              <p:cNvPr id="491535" name="Group 15"/>
              <p:cNvGrpSpPr>
                <a:grpSpLocks/>
              </p:cNvGrpSpPr>
              <p:nvPr/>
            </p:nvGrpSpPr>
            <p:grpSpPr bwMode="auto">
              <a:xfrm>
                <a:off x="720" y="2736"/>
                <a:ext cx="3456" cy="641"/>
                <a:chOff x="672" y="2719"/>
                <a:chExt cx="3456" cy="641"/>
              </a:xfrm>
            </p:grpSpPr>
            <p:grpSp>
              <p:nvGrpSpPr>
                <p:cNvPr id="491536" name="Group 16"/>
                <p:cNvGrpSpPr>
                  <a:grpSpLocks/>
                </p:cNvGrpSpPr>
                <p:nvPr/>
              </p:nvGrpSpPr>
              <p:grpSpPr bwMode="auto">
                <a:xfrm>
                  <a:off x="672" y="2719"/>
                  <a:ext cx="3456" cy="641"/>
                  <a:chOff x="912" y="799"/>
                  <a:chExt cx="3456" cy="641"/>
                </a:xfrm>
              </p:grpSpPr>
              <p:sp>
                <p:nvSpPr>
                  <p:cNvPr id="491537" name="Oval 17"/>
                  <p:cNvSpPr>
                    <a:spLocks noChangeArrowheads="1"/>
                  </p:cNvSpPr>
                  <p:nvPr/>
                </p:nvSpPr>
                <p:spPr bwMode="auto">
                  <a:xfrm>
                    <a:off x="912" y="1008"/>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8" name="Oval 18"/>
                  <p:cNvSpPr>
                    <a:spLocks noChangeArrowheads="1"/>
                  </p:cNvSpPr>
                  <p:nvPr/>
                </p:nvSpPr>
                <p:spPr bwMode="auto">
                  <a:xfrm>
                    <a:off x="1968" y="1008"/>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9" name="Oval 19"/>
                  <p:cNvSpPr>
                    <a:spLocks noChangeArrowheads="1"/>
                  </p:cNvSpPr>
                  <p:nvPr/>
                </p:nvSpPr>
                <p:spPr bwMode="auto">
                  <a:xfrm>
                    <a:off x="2976" y="1008"/>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0" name="Line 20"/>
                  <p:cNvSpPr>
                    <a:spLocks noChangeShapeType="1"/>
                  </p:cNvSpPr>
                  <p:nvPr/>
                </p:nvSpPr>
                <p:spPr bwMode="auto">
                  <a:xfrm>
                    <a:off x="1296" y="1200"/>
                    <a:ext cx="672"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1" name="Line 21"/>
                  <p:cNvSpPr>
                    <a:spLocks noChangeShapeType="1"/>
                  </p:cNvSpPr>
                  <p:nvPr/>
                </p:nvSpPr>
                <p:spPr bwMode="auto">
                  <a:xfrm>
                    <a:off x="2352" y="1200"/>
                    <a:ext cx="62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2" name="Oval 22"/>
                  <p:cNvSpPr>
                    <a:spLocks noChangeArrowheads="1"/>
                  </p:cNvSpPr>
                  <p:nvPr/>
                </p:nvSpPr>
                <p:spPr bwMode="auto">
                  <a:xfrm>
                    <a:off x="3984" y="1056"/>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3" name="Line 23"/>
                  <p:cNvSpPr>
                    <a:spLocks noChangeShapeType="1"/>
                  </p:cNvSpPr>
                  <p:nvPr/>
                </p:nvSpPr>
                <p:spPr bwMode="auto">
                  <a:xfrm>
                    <a:off x="3360" y="1200"/>
                    <a:ext cx="62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4" name="Rectangle 24"/>
                  <p:cNvSpPr>
                    <a:spLocks noChangeArrowheads="1"/>
                  </p:cNvSpPr>
                  <p:nvPr/>
                </p:nvSpPr>
                <p:spPr bwMode="auto">
                  <a:xfrm>
                    <a:off x="2496" y="799"/>
                    <a:ext cx="1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endParaRPr lang="zh-CN" altLang="zh-CN" sz="3200" b="1"/>
                  </a:p>
                </p:txBody>
              </p:sp>
            </p:grpSp>
            <p:sp>
              <p:nvSpPr>
                <p:cNvPr id="491545" name="Rectangle 25"/>
                <p:cNvSpPr>
                  <a:spLocks noChangeArrowheads="1"/>
                </p:cNvSpPr>
                <p:nvPr/>
              </p:nvSpPr>
              <p:spPr bwMode="auto">
                <a:xfrm>
                  <a:off x="1746" y="2911"/>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2</a:t>
                  </a:r>
                  <a:endParaRPr lang="en-US" altLang="zh-CN" sz="2400" i="1"/>
                </a:p>
              </p:txBody>
            </p:sp>
            <p:sp>
              <p:nvSpPr>
                <p:cNvPr id="491546" name="Rectangle 26"/>
                <p:cNvSpPr>
                  <a:spLocks noChangeArrowheads="1"/>
                </p:cNvSpPr>
                <p:nvPr/>
              </p:nvSpPr>
              <p:spPr bwMode="auto">
                <a:xfrm>
                  <a:off x="738" y="2911"/>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dirty="0"/>
                    <a:t>1</a:t>
                  </a:r>
                  <a:endParaRPr lang="en-US" altLang="zh-CN" sz="2400" i="1" dirty="0"/>
                </a:p>
              </p:txBody>
            </p:sp>
            <p:sp>
              <p:nvSpPr>
                <p:cNvPr id="491547" name="Rectangle 27"/>
                <p:cNvSpPr>
                  <a:spLocks noChangeArrowheads="1"/>
                </p:cNvSpPr>
                <p:nvPr/>
              </p:nvSpPr>
              <p:spPr bwMode="auto">
                <a:xfrm>
                  <a:off x="2782" y="2911"/>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3</a:t>
                  </a:r>
                  <a:endParaRPr lang="en-US" altLang="zh-CN" sz="2400" i="1"/>
                </a:p>
              </p:txBody>
            </p:sp>
            <p:sp>
              <p:nvSpPr>
                <p:cNvPr id="491548" name="Rectangle 28"/>
                <p:cNvSpPr>
                  <a:spLocks noChangeArrowheads="1"/>
                </p:cNvSpPr>
                <p:nvPr/>
              </p:nvSpPr>
              <p:spPr bwMode="auto">
                <a:xfrm>
                  <a:off x="3810" y="2911"/>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4</a:t>
                  </a:r>
                  <a:endParaRPr lang="en-US" altLang="zh-CN" sz="2400" i="1"/>
                </a:p>
              </p:txBody>
            </p:sp>
          </p:grpSp>
        </p:grpSp>
        <p:sp>
          <p:nvSpPr>
            <p:cNvPr id="491549" name="Rectangle 29"/>
            <p:cNvSpPr>
              <a:spLocks noChangeArrowheads="1"/>
            </p:cNvSpPr>
            <p:nvPr/>
          </p:nvSpPr>
          <p:spPr bwMode="auto">
            <a:xfrm>
              <a:off x="558" y="2512"/>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1"/>
                <a:t>e.g.</a:t>
              </a:r>
              <a:endParaRPr lang="en-US" altLang="zh-CN" sz="2800" i="1"/>
            </a:p>
          </p:txBody>
        </p:sp>
      </p:grpSp>
      <p:grpSp>
        <p:nvGrpSpPr>
          <p:cNvPr id="491550" name="Group 30"/>
          <p:cNvGrpSpPr>
            <a:grpSpLocks/>
          </p:cNvGrpSpPr>
          <p:nvPr/>
        </p:nvGrpSpPr>
        <p:grpSpPr bwMode="auto">
          <a:xfrm>
            <a:off x="1293813" y="2590802"/>
            <a:ext cx="4506912" cy="1785938"/>
            <a:chOff x="521" y="1605"/>
            <a:chExt cx="2839" cy="1125"/>
          </a:xfrm>
        </p:grpSpPr>
        <p:grpSp>
          <p:nvGrpSpPr>
            <p:cNvPr id="491551" name="Group 31"/>
            <p:cNvGrpSpPr>
              <a:grpSpLocks/>
            </p:cNvGrpSpPr>
            <p:nvPr/>
          </p:nvGrpSpPr>
          <p:grpSpPr bwMode="auto">
            <a:xfrm>
              <a:off x="1632" y="1605"/>
              <a:ext cx="1728" cy="523"/>
              <a:chOff x="624" y="2181"/>
              <a:chExt cx="1728" cy="523"/>
            </a:xfrm>
          </p:grpSpPr>
          <p:grpSp>
            <p:nvGrpSpPr>
              <p:cNvPr id="491552" name="Group 32"/>
              <p:cNvGrpSpPr>
                <a:grpSpLocks/>
              </p:cNvGrpSpPr>
              <p:nvPr/>
            </p:nvGrpSpPr>
            <p:grpSpPr bwMode="auto">
              <a:xfrm>
                <a:off x="624" y="2181"/>
                <a:ext cx="336" cy="523"/>
                <a:chOff x="624" y="2181"/>
                <a:chExt cx="336" cy="523"/>
              </a:xfrm>
            </p:grpSpPr>
            <p:sp>
              <p:nvSpPr>
                <p:cNvPr id="491553" name="Oval 33"/>
                <p:cNvSpPr>
                  <a:spLocks noChangeArrowheads="1"/>
                </p:cNvSpPr>
                <p:nvPr/>
              </p:nvSpPr>
              <p:spPr bwMode="auto">
                <a:xfrm>
                  <a:off x="624" y="230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4" name="Rectangle 34"/>
                <p:cNvSpPr>
                  <a:spLocks noChangeArrowheads="1"/>
                </p:cNvSpPr>
                <p:nvPr/>
              </p:nvSpPr>
              <p:spPr bwMode="auto">
                <a:xfrm>
                  <a:off x="672" y="2181"/>
                  <a:ext cx="19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i</a:t>
                  </a:r>
                  <a:endParaRPr lang="en-US" altLang="zh-CN" sz="3200" b="1"/>
                </a:p>
              </p:txBody>
            </p:sp>
          </p:grpSp>
          <p:sp>
            <p:nvSpPr>
              <p:cNvPr id="491555" name="Rectangle 35"/>
              <p:cNvSpPr>
                <a:spLocks noChangeArrowheads="1"/>
              </p:cNvSpPr>
              <p:nvPr/>
            </p:nvSpPr>
            <p:spPr bwMode="auto">
              <a:xfrm>
                <a:off x="1152" y="2256"/>
                <a:ext cx="120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90600" indent="-5334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752600" indent="-3810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09800" indent="-3810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sz="2800" b="1"/>
                  <a:t>工序起点</a:t>
                </a:r>
              </a:p>
            </p:txBody>
          </p:sp>
        </p:grpSp>
        <p:grpSp>
          <p:nvGrpSpPr>
            <p:cNvPr id="491556" name="Group 36"/>
            <p:cNvGrpSpPr>
              <a:grpSpLocks/>
            </p:cNvGrpSpPr>
            <p:nvPr/>
          </p:nvGrpSpPr>
          <p:grpSpPr bwMode="auto">
            <a:xfrm>
              <a:off x="1680" y="2181"/>
              <a:ext cx="1503" cy="549"/>
              <a:chOff x="2880" y="2181"/>
              <a:chExt cx="1503" cy="549"/>
            </a:xfrm>
          </p:grpSpPr>
          <p:grpSp>
            <p:nvGrpSpPr>
              <p:cNvPr id="491557" name="Group 37"/>
              <p:cNvGrpSpPr>
                <a:grpSpLocks/>
              </p:cNvGrpSpPr>
              <p:nvPr/>
            </p:nvGrpSpPr>
            <p:grpSpPr bwMode="auto">
              <a:xfrm>
                <a:off x="2880" y="2181"/>
                <a:ext cx="336" cy="523"/>
                <a:chOff x="624" y="2901"/>
                <a:chExt cx="336" cy="523"/>
              </a:xfrm>
            </p:grpSpPr>
            <p:sp>
              <p:nvSpPr>
                <p:cNvPr id="491558" name="Oval 38"/>
                <p:cNvSpPr>
                  <a:spLocks noChangeArrowheads="1"/>
                </p:cNvSpPr>
                <p:nvPr/>
              </p:nvSpPr>
              <p:spPr bwMode="auto">
                <a:xfrm>
                  <a:off x="624" y="302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9" name="Rectangle 39"/>
                <p:cNvSpPr>
                  <a:spLocks noChangeArrowheads="1"/>
                </p:cNvSpPr>
                <p:nvPr/>
              </p:nvSpPr>
              <p:spPr bwMode="auto">
                <a:xfrm>
                  <a:off x="720" y="2901"/>
                  <a:ext cx="1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FontTx/>
                    <a:buNone/>
                  </a:pPr>
                  <a:r>
                    <a:rPr lang="en-US" altLang="zh-CN" sz="3200" b="1" i="1" dirty="0"/>
                    <a:t>j</a:t>
                  </a:r>
                  <a:endParaRPr lang="en-US" altLang="zh-CN" sz="3200" b="1" dirty="0"/>
                </a:p>
              </p:txBody>
            </p:sp>
          </p:grpSp>
          <p:sp>
            <p:nvSpPr>
              <p:cNvPr id="491560" name="Rectangle 40"/>
              <p:cNvSpPr>
                <a:spLocks noChangeArrowheads="1"/>
              </p:cNvSpPr>
              <p:nvPr/>
            </p:nvSpPr>
            <p:spPr bwMode="auto">
              <a:xfrm>
                <a:off x="3358" y="2265"/>
                <a:ext cx="102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sz="2800" b="1"/>
                  <a:t>工序终点</a:t>
                </a:r>
              </a:p>
            </p:txBody>
          </p:sp>
        </p:grpSp>
        <p:sp>
          <p:nvSpPr>
            <p:cNvPr id="491561" name="Rectangle 41"/>
            <p:cNvSpPr>
              <a:spLocks noChangeArrowheads="1"/>
            </p:cNvSpPr>
            <p:nvPr/>
          </p:nvSpPr>
          <p:spPr bwMode="auto">
            <a:xfrm>
              <a:off x="521" y="2016"/>
              <a:ext cx="653"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sz="2800" b="1"/>
                <a:t>事项</a:t>
              </a:r>
              <a:r>
                <a:rPr lang="en-US" altLang="zh-CN" sz="2800" b="1"/>
                <a:t>:</a:t>
              </a:r>
            </a:p>
          </p:txBody>
        </p:sp>
        <p:grpSp>
          <p:nvGrpSpPr>
            <p:cNvPr id="491562" name="Group 42"/>
            <p:cNvGrpSpPr>
              <a:grpSpLocks/>
            </p:cNvGrpSpPr>
            <p:nvPr/>
          </p:nvGrpSpPr>
          <p:grpSpPr bwMode="auto">
            <a:xfrm>
              <a:off x="1104" y="1872"/>
              <a:ext cx="528" cy="576"/>
              <a:chOff x="1152" y="1728"/>
              <a:chExt cx="528" cy="576"/>
            </a:xfrm>
          </p:grpSpPr>
          <p:sp>
            <p:nvSpPr>
              <p:cNvPr id="491563" name="Line 43"/>
              <p:cNvSpPr>
                <a:spLocks noChangeShapeType="1"/>
              </p:cNvSpPr>
              <p:nvPr/>
            </p:nvSpPr>
            <p:spPr bwMode="auto">
              <a:xfrm flipV="1">
                <a:off x="1152" y="1728"/>
                <a:ext cx="480" cy="288"/>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564" name="Line 44"/>
              <p:cNvSpPr>
                <a:spLocks noChangeShapeType="1"/>
              </p:cNvSpPr>
              <p:nvPr/>
            </p:nvSpPr>
            <p:spPr bwMode="auto">
              <a:xfrm>
                <a:off x="1152" y="2016"/>
                <a:ext cx="528" cy="288"/>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sp>
        <p:nvSpPr>
          <p:cNvPr id="491565" name="Rectangle 45"/>
          <p:cNvSpPr>
            <a:spLocks noChangeArrowheads="1"/>
          </p:cNvSpPr>
          <p:nvPr/>
        </p:nvSpPr>
        <p:spPr bwMode="auto">
          <a:xfrm>
            <a:off x="1912938" y="557214"/>
            <a:ext cx="38924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网络图的基本组成：</a:t>
            </a:r>
          </a:p>
        </p:txBody>
      </p:sp>
    </p:spTree>
    <p:extLst>
      <p:ext uri="{BB962C8B-B14F-4D97-AF65-F5344CB8AC3E}">
        <p14:creationId xmlns:p14="http://schemas.microsoft.com/office/powerpoint/2010/main" val="176093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2">
                                            <p:txEl>
                                              <p:pRg st="0" end="0"/>
                                            </p:txEl>
                                          </p:spTgt>
                                        </p:tgtEl>
                                        <p:attrNameLst>
                                          <p:attrName>style.visibility</p:attrName>
                                        </p:attrNameLst>
                                      </p:cBhvr>
                                      <p:to>
                                        <p:strVal val="visible"/>
                                      </p:to>
                                    </p:set>
                                    <p:animEffect transition="in" filter="wipe(left)">
                                      <p:cBhvr>
                                        <p:cTn id="7" dur="500"/>
                                        <p:tgtEl>
                                          <p:spTgt spid="491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23"/>
                                        </p:tgtEl>
                                        <p:attrNameLst>
                                          <p:attrName>style.visibility</p:attrName>
                                        </p:attrNameLst>
                                      </p:cBhvr>
                                      <p:to>
                                        <p:strVal val="visible"/>
                                      </p:to>
                                    </p:set>
                                    <p:animEffect transition="in" filter="wipe(left)">
                                      <p:cBhvr>
                                        <p:cTn id="12" dur="500"/>
                                        <p:tgtEl>
                                          <p:spTgt spid="491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30"/>
                                        </p:tgtEl>
                                        <p:attrNameLst>
                                          <p:attrName>style.visibility</p:attrName>
                                        </p:attrNameLst>
                                      </p:cBhvr>
                                      <p:to>
                                        <p:strVal val="visible"/>
                                      </p:to>
                                    </p:set>
                                    <p:animEffect transition="in" filter="wipe(left)">
                                      <p:cBhvr>
                                        <p:cTn id="17" dur="500"/>
                                        <p:tgtEl>
                                          <p:spTgt spid="49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1423988" y="333376"/>
            <a:ext cx="7772400" cy="836613"/>
          </a:xfrm>
        </p:spPr>
        <p:txBody>
          <a:bodyPr/>
          <a:lstStyle/>
          <a:p>
            <a:r>
              <a:rPr lang="en-US" altLang="zh-CN"/>
              <a:t> </a:t>
            </a:r>
          </a:p>
        </p:txBody>
      </p:sp>
      <p:sp>
        <p:nvSpPr>
          <p:cNvPr id="374787" name="Rectangle 3"/>
          <p:cNvSpPr>
            <a:spLocks noGrp="1" noChangeArrowheads="1"/>
          </p:cNvSpPr>
          <p:nvPr>
            <p:ph type="body" idx="1"/>
          </p:nvPr>
        </p:nvSpPr>
        <p:spPr>
          <a:xfrm>
            <a:off x="1136650" y="333376"/>
            <a:ext cx="8540750" cy="6911975"/>
          </a:xfrm>
        </p:spPr>
        <p:txBody>
          <a:bodyPr/>
          <a:lstStyle/>
          <a:p>
            <a:pPr algn="just">
              <a:lnSpc>
                <a:spcPct val="90000"/>
              </a:lnSpc>
              <a:buFont typeface="Wingdings" panose="05000000000000000000" pitchFamily="2" charset="2"/>
              <a:buNone/>
            </a:pPr>
            <a:r>
              <a:rPr lang="zh-CN" altLang="en-US" dirty="0">
                <a:ea typeface="黑体" panose="02010609060101010101" pitchFamily="49" charset="-122"/>
              </a:rPr>
              <a:t>网络图（箭头图）的组成要素</a:t>
            </a:r>
            <a:endParaRPr lang="zh-CN" altLang="en-US" dirty="0"/>
          </a:p>
          <a:p>
            <a:pPr algn="just">
              <a:lnSpc>
                <a:spcPct val="90000"/>
              </a:lnSpc>
              <a:buFont typeface="Wingdings" panose="05000000000000000000" pitchFamily="2" charset="2"/>
              <a:buNone/>
            </a:pPr>
            <a:r>
              <a:rPr lang="zh-CN" altLang="en-US" sz="2800" dirty="0"/>
              <a:t>一般表示工程计划的网络图由三部分组成：箭线、结点和线路。</a:t>
            </a:r>
          </a:p>
          <a:p>
            <a:pPr algn="just">
              <a:lnSpc>
                <a:spcPct val="90000"/>
              </a:lnSpc>
              <a:buFont typeface="Wingdings" panose="05000000000000000000" pitchFamily="2" charset="2"/>
              <a:buNone/>
            </a:pPr>
            <a:r>
              <a:rPr lang="zh-CN" altLang="en-US" sz="2800" b="1" dirty="0"/>
              <a:t>实箭线</a:t>
            </a:r>
            <a:r>
              <a:rPr lang="zh-CN" altLang="en-US" sz="2800" dirty="0"/>
              <a:t>  它表示一道具体工序，箭头表示工序进行方向，通常称为双代号表示法。</a:t>
            </a:r>
          </a:p>
          <a:p>
            <a:pPr algn="just">
              <a:lnSpc>
                <a:spcPct val="90000"/>
              </a:lnSpc>
              <a:buFont typeface="Wingdings" panose="05000000000000000000" pitchFamily="2" charset="2"/>
              <a:buNone/>
            </a:pPr>
            <a:r>
              <a:rPr lang="zh-CN" altLang="en-US" sz="2800" b="1" dirty="0"/>
              <a:t>虚箭线</a:t>
            </a:r>
            <a:r>
              <a:rPr lang="zh-CN" altLang="en-US" sz="2800" dirty="0"/>
              <a:t>  它表示一道虚工序。虚工序不是实际中的具体工序，它仅用于表示工序与工序之间的关联关系</a:t>
            </a:r>
          </a:p>
          <a:p>
            <a:pPr algn="just">
              <a:lnSpc>
                <a:spcPct val="90000"/>
              </a:lnSpc>
              <a:buFont typeface="Wingdings" panose="05000000000000000000" pitchFamily="2" charset="2"/>
              <a:buNone/>
            </a:pPr>
            <a:r>
              <a:rPr lang="zh-CN" altLang="en-US" sz="2800" b="1" dirty="0"/>
              <a:t>结点</a:t>
            </a:r>
            <a:r>
              <a:rPr lang="zh-CN" altLang="en-US" sz="2800" dirty="0"/>
              <a:t>  它表示一个事项。事项又称事件，表示一些工序的结束或开始。。</a:t>
            </a:r>
          </a:p>
          <a:p>
            <a:pPr algn="just">
              <a:lnSpc>
                <a:spcPct val="90000"/>
              </a:lnSpc>
              <a:buFont typeface="Wingdings" panose="05000000000000000000" pitchFamily="2" charset="2"/>
              <a:buNone/>
            </a:pPr>
            <a:r>
              <a:rPr lang="zh-CN" altLang="en-US" sz="2800" b="1" dirty="0"/>
              <a:t>线路 </a:t>
            </a:r>
            <a:r>
              <a:rPr lang="zh-CN" altLang="en-US" sz="2800" dirty="0"/>
              <a:t> 它是指从最初结点（总开工事项）开始顺着箭头方向连续不断地到达终点（总完工事项）的通路，其中时间和最大的线路为关键线路，相应有次关键线路，关键线路上的序称为关键工序。</a:t>
            </a:r>
          </a:p>
          <a:p>
            <a:pPr>
              <a:lnSpc>
                <a:spcPct val="90000"/>
              </a:lnSpc>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51995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217614" y="-76200"/>
            <a:ext cx="7794625" cy="1143000"/>
          </a:xfrm>
        </p:spPr>
        <p:txBody>
          <a:bodyPr/>
          <a:lstStyle/>
          <a:p>
            <a:pPr eaLnBrk="1" hangingPunct="1">
              <a:defRPr/>
            </a:pPr>
            <a:r>
              <a:rPr lang="zh-CN" altLang="en-US" dirty="0" smtClean="0">
                <a:latin typeface="Tahoma" panose="020B0604030504040204" pitchFamily="34" charset="0"/>
                <a:ea typeface="隶书" panose="02010509060101010101" pitchFamily="49" charset="-122"/>
              </a:rPr>
              <a:t>心智启迪：机会的得与失</a:t>
            </a:r>
          </a:p>
        </p:txBody>
      </p:sp>
      <p:sp>
        <p:nvSpPr>
          <p:cNvPr id="19458" name="Rectangle 3"/>
          <p:cNvSpPr>
            <a:spLocks noGrp="1" noChangeArrowheads="1"/>
          </p:cNvSpPr>
          <p:nvPr>
            <p:ph type="body" idx="1"/>
          </p:nvPr>
        </p:nvSpPr>
        <p:spPr>
          <a:xfrm>
            <a:off x="704851" y="1295400"/>
            <a:ext cx="8820150" cy="5029200"/>
          </a:xfrm>
        </p:spPr>
        <p:txBody>
          <a:bodyPr/>
          <a:lstStyle/>
          <a:p>
            <a:pPr eaLnBrk="1" hangingPunct="1">
              <a:lnSpc>
                <a:spcPct val="90000"/>
              </a:lnSpc>
              <a:defRPr/>
            </a:pPr>
            <a:r>
              <a:rPr lang="en-US" altLang="zh-CN" sz="2400" dirty="0">
                <a:solidFill>
                  <a:srgbClr val="000000"/>
                </a:solidFill>
                <a:latin typeface="隶书" panose="02010509060101010101" pitchFamily="49" charset="-122"/>
                <a:ea typeface="隶书" panose="02010509060101010101" pitchFamily="49" charset="-122"/>
              </a:rPr>
              <a:t>    </a:t>
            </a:r>
            <a:r>
              <a:rPr lang="en-US" altLang="zh-CN" sz="2000" b="1" dirty="0">
                <a:solidFill>
                  <a:srgbClr val="00CC00"/>
                </a:solidFill>
                <a:latin typeface="宋体" panose="02010600030101010101" pitchFamily="2" charset="-122"/>
              </a:rPr>
              <a:t>A</a:t>
            </a:r>
            <a:r>
              <a:rPr lang="zh-CN" altLang="en-US" sz="2000" b="1" dirty="0">
                <a:solidFill>
                  <a:srgbClr val="00CC00"/>
                </a:solidFill>
                <a:latin typeface="宋体" panose="02010600030101010101" pitchFamily="2" charset="-122"/>
              </a:rPr>
              <a:t>在合资公司做白领，觉得自己满腔抱负没有得到上级的赏识，经常想：如果有一天能见到老总，有机会展示一下自己的才干就好了！</a:t>
            </a:r>
          </a:p>
          <a:p>
            <a:pPr eaLnBrk="1" hangingPunct="1">
              <a:lnSpc>
                <a:spcPct val="90000"/>
              </a:lnSpc>
              <a:defRPr/>
            </a:pPr>
            <a:r>
              <a:rPr lang="zh-CN" altLang="en-US" sz="2000" b="1" dirty="0">
                <a:solidFill>
                  <a:schemeClr val="accent1"/>
                </a:solidFill>
                <a:latin typeface="宋体" panose="02010600030101010101" pitchFamily="2" charset="-122"/>
              </a:rPr>
              <a:t> </a:t>
            </a:r>
            <a:br>
              <a:rPr lang="zh-CN" altLang="en-US" sz="2000" b="1" dirty="0">
                <a:solidFill>
                  <a:schemeClr val="accent1"/>
                </a:solidFill>
                <a:latin typeface="宋体" panose="02010600030101010101" pitchFamily="2" charset="-122"/>
              </a:rPr>
            </a:br>
            <a:r>
              <a:rPr lang="zh-CN" altLang="en-US" sz="2000" dirty="0">
                <a:solidFill>
                  <a:schemeClr val="folHlink"/>
                </a:solidFill>
                <a:latin typeface="宋体" panose="02010600030101010101" pitchFamily="2" charset="-122"/>
              </a:rPr>
              <a:t>　 </a:t>
            </a:r>
            <a:r>
              <a:rPr lang="zh-CN" altLang="en-US" sz="2000" dirty="0">
                <a:solidFill>
                  <a:srgbClr val="3366FF"/>
                </a:solidFill>
                <a:latin typeface="宋体" panose="02010600030101010101" pitchFamily="2" charset="-122"/>
              </a:rPr>
              <a:t> </a:t>
            </a:r>
            <a:r>
              <a:rPr lang="en-US" altLang="zh-CN" sz="2000" dirty="0">
                <a:solidFill>
                  <a:srgbClr val="3366FF"/>
                </a:solidFill>
                <a:latin typeface="宋体" panose="02010600030101010101" pitchFamily="2" charset="-122"/>
              </a:rPr>
              <a:t>A</a:t>
            </a:r>
            <a:r>
              <a:rPr lang="zh-CN" altLang="en-US" sz="2000" dirty="0">
                <a:solidFill>
                  <a:srgbClr val="3366FF"/>
                </a:solidFill>
                <a:latin typeface="宋体" panose="02010600030101010101" pitchFamily="2" charset="-122"/>
              </a:rPr>
              <a:t>的同事</a:t>
            </a:r>
            <a:r>
              <a:rPr lang="en-US" altLang="zh-CN" sz="2000" dirty="0">
                <a:solidFill>
                  <a:srgbClr val="3366FF"/>
                </a:solidFill>
                <a:latin typeface="宋体" panose="02010600030101010101" pitchFamily="2" charset="-122"/>
              </a:rPr>
              <a:t>B</a:t>
            </a:r>
            <a:r>
              <a:rPr lang="zh-CN" altLang="en-US" sz="2000" dirty="0">
                <a:solidFill>
                  <a:srgbClr val="3366FF"/>
                </a:solidFill>
                <a:latin typeface="宋体" panose="02010600030101010101" pitchFamily="2" charset="-122"/>
              </a:rPr>
              <a:t>，也有同样的想法，他更进一步，去打听老总上下班的时间，算好他大概会在何时进电梯，他也在这个时候去坐电梯，希望能遇到老总，有机会可以打个招呼。 </a:t>
            </a:r>
            <a:br>
              <a:rPr lang="zh-CN" altLang="en-US" sz="2000" dirty="0">
                <a:solidFill>
                  <a:srgbClr val="3366FF"/>
                </a:solidFill>
                <a:latin typeface="宋体" panose="02010600030101010101" pitchFamily="2" charset="-122"/>
              </a:rPr>
            </a:br>
            <a:endParaRPr lang="zh-CN" altLang="en-US" sz="2000" dirty="0">
              <a:solidFill>
                <a:srgbClr val="3366FF"/>
              </a:solidFill>
              <a:latin typeface="宋体" panose="02010600030101010101" pitchFamily="2" charset="-122"/>
            </a:endParaRPr>
          </a:p>
          <a:p>
            <a:pPr eaLnBrk="1" hangingPunct="1">
              <a:lnSpc>
                <a:spcPct val="90000"/>
              </a:lnSpc>
              <a:defRPr/>
            </a:pPr>
            <a:r>
              <a:rPr lang="zh-CN" altLang="en-US" sz="2000" dirty="0">
                <a:solidFill>
                  <a:schemeClr val="folHlink"/>
                </a:solidFill>
                <a:latin typeface="宋体" panose="02010600030101010101" pitchFamily="2" charset="-122"/>
              </a:rPr>
              <a:t>　 </a:t>
            </a:r>
            <a:r>
              <a:rPr lang="zh-CN" altLang="en-US" sz="2000" dirty="0">
                <a:solidFill>
                  <a:srgbClr val="000090"/>
                </a:solidFill>
                <a:latin typeface="宋体" panose="02010600030101010101" pitchFamily="2" charset="-122"/>
              </a:rPr>
              <a:t>他们的同事</a:t>
            </a:r>
            <a:r>
              <a:rPr lang="en-US" altLang="zh-CN" sz="2000" dirty="0">
                <a:solidFill>
                  <a:srgbClr val="000090"/>
                </a:solidFill>
                <a:latin typeface="宋体" panose="02010600030101010101" pitchFamily="2" charset="-122"/>
              </a:rPr>
              <a:t>C</a:t>
            </a:r>
            <a:r>
              <a:rPr lang="zh-CN" altLang="en-US" sz="2000" dirty="0">
                <a:solidFill>
                  <a:srgbClr val="000090"/>
                </a:solidFill>
                <a:latin typeface="宋体" panose="02010600030101010101" pitchFamily="2" charset="-122"/>
              </a:rPr>
              <a:t>更进一步。他详细了解老总的奋斗历程，弄清老总毕业的学校，人际风格，关心的问题，精心设计了几句简单却有份量的开场白，在算好的时间去乘坐电梯，跟老总打过几次招呼后，终于有一天跟老总长谈了一次，不久就争取到了更好的职位。 </a:t>
            </a:r>
          </a:p>
          <a:p>
            <a:pPr eaLnBrk="1" hangingPunct="1">
              <a:buFont typeface="Wingdings" panose="05000000000000000000" pitchFamily="2" charset="2"/>
              <a:buNone/>
              <a:defRPr/>
            </a:pPr>
            <a:r>
              <a:rPr lang="zh-CN" altLang="en-US" dirty="0" smtClean="0">
                <a:solidFill>
                  <a:srgbClr val="000000"/>
                </a:solidFill>
                <a:latin typeface="宋体" panose="02010600030101010101" pitchFamily="2" charset="-122"/>
              </a:rPr>
              <a:t>      </a:t>
            </a:r>
            <a:r>
              <a:rPr lang="zh-CN" altLang="en-US" sz="2400" dirty="0">
                <a:latin typeface="楷体_GB2312" pitchFamily="49" charset="-122"/>
                <a:ea typeface="楷体_GB2312" pitchFamily="49" charset="-122"/>
              </a:rPr>
              <a:t>愚者错失机会，智者善抓机会，成功者创造机会。</a:t>
            </a:r>
          </a:p>
          <a:p>
            <a:pPr eaLnBrk="1" hangingPunct="1">
              <a:buFont typeface="Wingdings" panose="05000000000000000000" pitchFamily="2" charset="2"/>
              <a:buNone/>
              <a:defRPr/>
            </a:pPr>
            <a:r>
              <a:rPr lang="zh-CN" altLang="en-US" sz="2400" dirty="0">
                <a:latin typeface="楷体_GB2312" pitchFamily="49" charset="-122"/>
                <a:ea typeface="楷体_GB2312" pitchFamily="49" charset="-122"/>
              </a:rPr>
              <a:t>     机会只给准备好的人，这准备二字，并非说说而已。 </a:t>
            </a:r>
          </a:p>
        </p:txBody>
      </p:sp>
    </p:spTree>
    <p:extLst>
      <p:ext uri="{BB962C8B-B14F-4D97-AF65-F5344CB8AC3E}">
        <p14:creationId xmlns:p14="http://schemas.microsoft.com/office/powerpoint/2010/main" val="73487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18" name="Text Box 66"/>
          <p:cNvSpPr txBox="1">
            <a:spLocks noChangeArrowheads="1"/>
          </p:cNvSpPr>
          <p:nvPr/>
        </p:nvSpPr>
        <p:spPr bwMode="auto">
          <a:xfrm>
            <a:off x="1154114" y="1458914"/>
            <a:ext cx="6950075"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accent2"/>
              </a:buClr>
              <a:buFont typeface="Wingdings" panose="05000000000000000000" pitchFamily="2" charset="2"/>
              <a:buChar char="v"/>
            </a:pPr>
            <a:r>
              <a:rPr lang="en-US" altLang="zh-CN" sz="2400" b="1"/>
              <a:t>  </a:t>
            </a:r>
            <a:r>
              <a:rPr lang="zh-CN" altLang="en-US" sz="2400" b="1"/>
              <a:t>将整个工程分解为若干工序</a:t>
            </a:r>
          </a:p>
          <a:p>
            <a:pPr algn="l">
              <a:buClr>
                <a:schemeClr val="accent2"/>
              </a:buClr>
              <a:buFont typeface="Wingdings" panose="05000000000000000000" pitchFamily="2" charset="2"/>
              <a:buChar char="v"/>
            </a:pPr>
            <a:r>
              <a:rPr lang="zh-CN" altLang="en-US" sz="2400" b="1"/>
              <a:t>  确定各工序的前后顺序（紧前、紧后）</a:t>
            </a:r>
          </a:p>
          <a:p>
            <a:pPr algn="l">
              <a:buClr>
                <a:schemeClr val="accent2"/>
              </a:buClr>
              <a:buFont typeface="Wingdings" panose="05000000000000000000" pitchFamily="2" charset="2"/>
              <a:buChar char="v"/>
            </a:pPr>
            <a:r>
              <a:rPr lang="zh-CN" altLang="en-US" sz="2400" b="1"/>
              <a:t>  确定工序完成时间        </a:t>
            </a:r>
          </a:p>
        </p:txBody>
      </p:sp>
      <p:sp>
        <p:nvSpPr>
          <p:cNvPr id="74819" name="Text Box 67"/>
          <p:cNvSpPr txBox="1">
            <a:spLocks noChangeArrowheads="1"/>
          </p:cNvSpPr>
          <p:nvPr/>
        </p:nvSpPr>
        <p:spPr bwMode="auto">
          <a:xfrm>
            <a:off x="1166814" y="4364039"/>
            <a:ext cx="8358187" cy="5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None/>
            </a:pPr>
            <a:r>
              <a:rPr lang="zh-CN" altLang="en-US" sz="2400" b="1" dirty="0">
                <a:solidFill>
                  <a:srgbClr val="FF0000"/>
                </a:solidFill>
              </a:rPr>
              <a:t>三点估计法：最乐观时间</a:t>
            </a:r>
            <a:r>
              <a:rPr lang="en-US" altLang="zh-CN" sz="2400" b="1" dirty="0">
                <a:solidFill>
                  <a:srgbClr val="FF0000"/>
                </a:solidFill>
              </a:rPr>
              <a:t>a</a:t>
            </a:r>
            <a:r>
              <a:rPr lang="zh-CN" altLang="en-US" sz="2400" b="1" dirty="0">
                <a:solidFill>
                  <a:srgbClr val="FF0000"/>
                </a:solidFill>
              </a:rPr>
              <a:t>、最可能时间</a:t>
            </a:r>
            <a:r>
              <a:rPr lang="en-US" altLang="zh-CN" sz="2400" b="1" dirty="0">
                <a:solidFill>
                  <a:srgbClr val="FF0000"/>
                </a:solidFill>
              </a:rPr>
              <a:t>m</a:t>
            </a:r>
            <a:r>
              <a:rPr lang="zh-CN" altLang="en-US" sz="2400" b="1" dirty="0">
                <a:solidFill>
                  <a:srgbClr val="FF0000"/>
                </a:solidFill>
              </a:rPr>
              <a:t>、最悲观时间</a:t>
            </a:r>
            <a:r>
              <a:rPr lang="en-US" altLang="zh-CN" sz="2400" b="1" dirty="0">
                <a:solidFill>
                  <a:srgbClr val="FF0000"/>
                </a:solidFill>
              </a:rPr>
              <a:t>b </a:t>
            </a:r>
          </a:p>
        </p:txBody>
      </p:sp>
      <p:grpSp>
        <p:nvGrpSpPr>
          <p:cNvPr id="74825" name="Group 73"/>
          <p:cNvGrpSpPr>
            <a:grpSpLocks/>
          </p:cNvGrpSpPr>
          <p:nvPr/>
        </p:nvGrpSpPr>
        <p:grpSpPr bwMode="auto">
          <a:xfrm>
            <a:off x="3719512" y="5046668"/>
            <a:ext cx="3824287" cy="1200151"/>
            <a:chOff x="2790" y="3312"/>
            <a:chExt cx="1296" cy="756"/>
          </a:xfrm>
        </p:grpSpPr>
        <p:sp>
          <p:nvSpPr>
            <p:cNvPr id="74820" name="Text Box 68"/>
            <p:cNvSpPr txBox="1">
              <a:spLocks noChangeArrowheads="1"/>
            </p:cNvSpPr>
            <p:nvPr/>
          </p:nvSpPr>
          <p:spPr bwMode="auto">
            <a:xfrm>
              <a:off x="2790" y="3456"/>
              <a:ext cx="4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None/>
              </a:pPr>
              <a:r>
                <a:rPr lang="en-US" altLang="zh-CN" sz="2400" b="1"/>
                <a:t>t</a:t>
              </a:r>
              <a:r>
                <a:rPr lang="en-US" altLang="zh-CN" sz="2400" b="1" baseline="-25000"/>
                <a:t>ij</a:t>
              </a:r>
              <a:r>
                <a:rPr lang="en-US" altLang="zh-CN" sz="2400" b="1"/>
                <a:t>=</a:t>
              </a:r>
            </a:p>
          </p:txBody>
        </p:sp>
        <p:grpSp>
          <p:nvGrpSpPr>
            <p:cNvPr id="74821" name="Group 69"/>
            <p:cNvGrpSpPr>
              <a:grpSpLocks/>
            </p:cNvGrpSpPr>
            <p:nvPr/>
          </p:nvGrpSpPr>
          <p:grpSpPr bwMode="auto">
            <a:xfrm>
              <a:off x="3222" y="3312"/>
              <a:ext cx="864" cy="756"/>
              <a:chOff x="2352" y="2880"/>
              <a:chExt cx="864" cy="756"/>
            </a:xfrm>
          </p:grpSpPr>
          <p:sp>
            <p:nvSpPr>
              <p:cNvPr id="74822" name="Line 70"/>
              <p:cNvSpPr>
                <a:spLocks noChangeShapeType="1"/>
              </p:cNvSpPr>
              <p:nvPr/>
            </p:nvSpPr>
            <p:spPr bwMode="auto">
              <a:xfrm>
                <a:off x="2352" y="31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3" name="Text Box 71"/>
              <p:cNvSpPr txBox="1">
                <a:spLocks noChangeArrowheads="1"/>
              </p:cNvSpPr>
              <p:nvPr/>
            </p:nvSpPr>
            <p:spPr bwMode="auto">
              <a:xfrm>
                <a:off x="2688" y="3168"/>
                <a:ext cx="33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None/>
                </a:pPr>
                <a:r>
                  <a:rPr lang="en-US" altLang="zh-CN" sz="2400" b="1"/>
                  <a:t>6</a:t>
                </a:r>
              </a:p>
            </p:txBody>
          </p:sp>
          <p:sp>
            <p:nvSpPr>
              <p:cNvPr id="74824" name="Text Box 72"/>
              <p:cNvSpPr txBox="1">
                <a:spLocks noChangeArrowheads="1"/>
              </p:cNvSpPr>
              <p:nvPr/>
            </p:nvSpPr>
            <p:spPr bwMode="auto">
              <a:xfrm>
                <a:off x="2400" y="2880"/>
                <a:ext cx="81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None/>
                </a:pPr>
                <a:r>
                  <a:rPr lang="en-US" altLang="zh-CN" sz="2400" b="1"/>
                  <a:t>a+4m+b</a:t>
                </a:r>
              </a:p>
            </p:txBody>
          </p:sp>
        </p:grpSp>
      </p:grpSp>
      <p:sp>
        <p:nvSpPr>
          <p:cNvPr id="74826" name="AutoShape 74"/>
          <p:cNvSpPr>
            <a:spLocks/>
          </p:cNvSpPr>
          <p:nvPr/>
        </p:nvSpPr>
        <p:spPr bwMode="auto">
          <a:xfrm>
            <a:off x="849314" y="3595688"/>
            <a:ext cx="319087" cy="1122362"/>
          </a:xfrm>
          <a:prstGeom prst="leftBrace">
            <a:avLst>
              <a:gd name="adj1" fmla="val 2931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endParaRPr lang="zh-CN" altLang="en-US"/>
          </a:p>
        </p:txBody>
      </p:sp>
      <p:sp>
        <p:nvSpPr>
          <p:cNvPr id="74829" name="Rectangle 77"/>
          <p:cNvSpPr>
            <a:spLocks noChangeArrowheads="1"/>
          </p:cNvSpPr>
          <p:nvPr/>
        </p:nvSpPr>
        <p:spPr bwMode="auto">
          <a:xfrm>
            <a:off x="1325563" y="3452814"/>
            <a:ext cx="1546898" cy="5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buFontTx/>
              <a:buNone/>
            </a:pPr>
            <a:r>
              <a:rPr lang="zh-CN" altLang="en-US" sz="2400" b="1" dirty="0">
                <a:solidFill>
                  <a:srgbClr val="FF0000"/>
                </a:solidFill>
              </a:rPr>
              <a:t>一点估计法</a:t>
            </a:r>
          </a:p>
        </p:txBody>
      </p:sp>
      <p:sp>
        <p:nvSpPr>
          <p:cNvPr id="74830" name="Rectangle 78"/>
          <p:cNvSpPr>
            <a:spLocks noChangeArrowheads="1"/>
          </p:cNvSpPr>
          <p:nvPr/>
        </p:nvSpPr>
        <p:spPr bwMode="auto">
          <a:xfrm>
            <a:off x="1755776" y="528639"/>
            <a:ext cx="4665663" cy="8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spcBef>
                <a:spcPct val="0"/>
              </a:spcBef>
              <a:buFontTx/>
              <a:buNone/>
            </a:pPr>
            <a:r>
              <a:rPr lang="zh-CN" altLang="en-US" sz="3200" b="1">
                <a:solidFill>
                  <a:schemeClr val="tx2"/>
                </a:solidFill>
              </a:rPr>
              <a:t>绘制网络图的准备工作</a:t>
            </a:r>
          </a:p>
        </p:txBody>
      </p:sp>
    </p:spTree>
    <p:extLst>
      <p:ext uri="{BB962C8B-B14F-4D97-AF65-F5344CB8AC3E}">
        <p14:creationId xmlns:p14="http://schemas.microsoft.com/office/powerpoint/2010/main" val="136170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818">
                                            <p:txEl>
                                              <p:pRg st="0" end="0"/>
                                            </p:txEl>
                                          </p:spTgt>
                                        </p:tgtEl>
                                        <p:attrNameLst>
                                          <p:attrName>style.visibility</p:attrName>
                                        </p:attrNameLst>
                                      </p:cBhvr>
                                      <p:to>
                                        <p:strVal val="visible"/>
                                      </p:to>
                                    </p:set>
                                    <p:anim calcmode="lin" valueType="num">
                                      <p:cBhvr additive="base">
                                        <p:cTn id="7" dur="500" fill="hold"/>
                                        <p:tgtEl>
                                          <p:spTgt spid="748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8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818">
                                            <p:txEl>
                                              <p:pRg st="1" end="1"/>
                                            </p:txEl>
                                          </p:spTgt>
                                        </p:tgtEl>
                                        <p:attrNameLst>
                                          <p:attrName>style.visibility</p:attrName>
                                        </p:attrNameLst>
                                      </p:cBhvr>
                                      <p:to>
                                        <p:strVal val="visible"/>
                                      </p:to>
                                    </p:set>
                                    <p:anim calcmode="lin" valueType="num">
                                      <p:cBhvr additive="base">
                                        <p:cTn id="13" dur="500" fill="hold"/>
                                        <p:tgtEl>
                                          <p:spTgt spid="748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8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818">
                                            <p:txEl>
                                              <p:pRg st="2" end="2"/>
                                            </p:txEl>
                                          </p:spTgt>
                                        </p:tgtEl>
                                        <p:attrNameLst>
                                          <p:attrName>style.visibility</p:attrName>
                                        </p:attrNameLst>
                                      </p:cBhvr>
                                      <p:to>
                                        <p:strVal val="visible"/>
                                      </p:to>
                                    </p:set>
                                    <p:anim calcmode="lin" valueType="num">
                                      <p:cBhvr additive="base">
                                        <p:cTn id="19" dur="500" fill="hold"/>
                                        <p:tgtEl>
                                          <p:spTgt spid="748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8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826"/>
                                        </p:tgtEl>
                                        <p:attrNameLst>
                                          <p:attrName>style.visibility</p:attrName>
                                        </p:attrNameLst>
                                      </p:cBhvr>
                                      <p:to>
                                        <p:strVal val="visible"/>
                                      </p:to>
                                    </p:set>
                                    <p:anim calcmode="lin" valueType="num">
                                      <p:cBhvr additive="base">
                                        <p:cTn id="25" dur="500" fill="hold"/>
                                        <p:tgtEl>
                                          <p:spTgt spid="74826"/>
                                        </p:tgtEl>
                                        <p:attrNameLst>
                                          <p:attrName>ppt_x</p:attrName>
                                        </p:attrNameLst>
                                      </p:cBhvr>
                                      <p:tavLst>
                                        <p:tav tm="0">
                                          <p:val>
                                            <p:strVal val="0-#ppt_w/2"/>
                                          </p:val>
                                        </p:tav>
                                        <p:tav tm="100000">
                                          <p:val>
                                            <p:strVal val="#ppt_x"/>
                                          </p:val>
                                        </p:tav>
                                      </p:tavLst>
                                    </p:anim>
                                    <p:anim calcmode="lin" valueType="num">
                                      <p:cBhvr additive="base">
                                        <p:cTn id="26" dur="500" fill="hold"/>
                                        <p:tgtEl>
                                          <p:spTgt spid="748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829"/>
                                        </p:tgtEl>
                                        <p:attrNameLst>
                                          <p:attrName>style.visibility</p:attrName>
                                        </p:attrNameLst>
                                      </p:cBhvr>
                                      <p:to>
                                        <p:strVal val="visible"/>
                                      </p:to>
                                    </p:set>
                                    <p:anim calcmode="lin" valueType="num">
                                      <p:cBhvr additive="base">
                                        <p:cTn id="31" dur="500" fill="hold"/>
                                        <p:tgtEl>
                                          <p:spTgt spid="74829"/>
                                        </p:tgtEl>
                                        <p:attrNameLst>
                                          <p:attrName>ppt_x</p:attrName>
                                        </p:attrNameLst>
                                      </p:cBhvr>
                                      <p:tavLst>
                                        <p:tav tm="0">
                                          <p:val>
                                            <p:strVal val="0-#ppt_w/2"/>
                                          </p:val>
                                        </p:tav>
                                        <p:tav tm="100000">
                                          <p:val>
                                            <p:strVal val="#ppt_x"/>
                                          </p:val>
                                        </p:tav>
                                      </p:tavLst>
                                    </p:anim>
                                    <p:anim calcmode="lin" valueType="num">
                                      <p:cBhvr additive="base">
                                        <p:cTn id="32" dur="500" fill="hold"/>
                                        <p:tgtEl>
                                          <p:spTgt spid="748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819"/>
                                        </p:tgtEl>
                                        <p:attrNameLst>
                                          <p:attrName>style.visibility</p:attrName>
                                        </p:attrNameLst>
                                      </p:cBhvr>
                                      <p:to>
                                        <p:strVal val="visible"/>
                                      </p:to>
                                    </p:set>
                                    <p:anim calcmode="lin" valueType="num">
                                      <p:cBhvr additive="base">
                                        <p:cTn id="37" dur="500" fill="hold"/>
                                        <p:tgtEl>
                                          <p:spTgt spid="74819"/>
                                        </p:tgtEl>
                                        <p:attrNameLst>
                                          <p:attrName>ppt_x</p:attrName>
                                        </p:attrNameLst>
                                      </p:cBhvr>
                                      <p:tavLst>
                                        <p:tav tm="0">
                                          <p:val>
                                            <p:strVal val="0-#ppt_w/2"/>
                                          </p:val>
                                        </p:tav>
                                        <p:tav tm="100000">
                                          <p:val>
                                            <p:strVal val="#ppt_x"/>
                                          </p:val>
                                        </p:tav>
                                      </p:tavLst>
                                    </p:anim>
                                    <p:anim calcmode="lin" valueType="num">
                                      <p:cBhvr additive="base">
                                        <p:cTn id="38" dur="500" fill="hold"/>
                                        <p:tgtEl>
                                          <p:spTgt spid="7481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4825"/>
                                        </p:tgtEl>
                                        <p:attrNameLst>
                                          <p:attrName>style.visibility</p:attrName>
                                        </p:attrNameLst>
                                      </p:cBhvr>
                                      <p:to>
                                        <p:strVal val="visible"/>
                                      </p:to>
                                    </p:set>
                                    <p:anim calcmode="lin" valueType="num">
                                      <p:cBhvr additive="base">
                                        <p:cTn id="43" dur="500" fill="hold"/>
                                        <p:tgtEl>
                                          <p:spTgt spid="74825"/>
                                        </p:tgtEl>
                                        <p:attrNameLst>
                                          <p:attrName>ppt_x</p:attrName>
                                        </p:attrNameLst>
                                      </p:cBhvr>
                                      <p:tavLst>
                                        <p:tav tm="0">
                                          <p:val>
                                            <p:strVal val="0-#ppt_w/2"/>
                                          </p:val>
                                        </p:tav>
                                        <p:tav tm="100000">
                                          <p:val>
                                            <p:strVal val="#ppt_x"/>
                                          </p:val>
                                        </p:tav>
                                      </p:tavLst>
                                    </p:anim>
                                    <p:anim calcmode="lin" valueType="num">
                                      <p:cBhvr additive="base">
                                        <p:cTn id="44" dur="500" fill="hold"/>
                                        <p:tgtEl>
                                          <p:spTgt spid="74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18" grpId="0" build="p" autoUpdateAnimBg="0"/>
      <p:bldP spid="74819" grpId="0" autoUpdateAnimBg="0"/>
      <p:bldP spid="7482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body" idx="1"/>
          </p:nvPr>
        </p:nvSpPr>
        <p:spPr>
          <a:xfrm>
            <a:off x="914400" y="1514475"/>
            <a:ext cx="7207250" cy="450850"/>
          </a:xfrm>
        </p:spPr>
        <p:txBody>
          <a:bodyPr/>
          <a:lstStyle/>
          <a:p>
            <a:pPr marL="609600" indent="-609600">
              <a:buClr>
                <a:srgbClr val="FF3300"/>
              </a:buClr>
              <a:buFontTx/>
              <a:buAutoNum type="arabicPeriod"/>
            </a:pPr>
            <a:r>
              <a:rPr lang="zh-CN" altLang="en-US" sz="2800" b="1"/>
              <a:t>方向，时序，编号。</a:t>
            </a:r>
          </a:p>
        </p:txBody>
      </p:sp>
      <p:grpSp>
        <p:nvGrpSpPr>
          <p:cNvPr id="493571" name="Group 3"/>
          <p:cNvGrpSpPr>
            <a:grpSpLocks/>
          </p:cNvGrpSpPr>
          <p:nvPr/>
        </p:nvGrpSpPr>
        <p:grpSpPr bwMode="auto">
          <a:xfrm>
            <a:off x="2286000" y="3048001"/>
            <a:ext cx="5562600" cy="3421063"/>
            <a:chOff x="1152" y="1296"/>
            <a:chExt cx="3504" cy="2155"/>
          </a:xfrm>
        </p:grpSpPr>
        <p:sp>
          <p:nvSpPr>
            <p:cNvPr id="493572" name="Rectangle 4"/>
            <p:cNvSpPr>
              <a:spLocks noChangeArrowheads="1"/>
            </p:cNvSpPr>
            <p:nvPr/>
          </p:nvSpPr>
          <p:spPr bwMode="auto">
            <a:xfrm>
              <a:off x="2064" y="2928"/>
              <a:ext cx="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b</a:t>
              </a:r>
            </a:p>
          </p:txBody>
        </p:sp>
        <p:grpSp>
          <p:nvGrpSpPr>
            <p:cNvPr id="493573" name="Group 5"/>
            <p:cNvGrpSpPr>
              <a:grpSpLocks/>
            </p:cNvGrpSpPr>
            <p:nvPr/>
          </p:nvGrpSpPr>
          <p:grpSpPr bwMode="auto">
            <a:xfrm>
              <a:off x="1152" y="1296"/>
              <a:ext cx="3504" cy="1802"/>
              <a:chOff x="1152" y="1296"/>
              <a:chExt cx="3504" cy="1802"/>
            </a:xfrm>
          </p:grpSpPr>
          <p:sp>
            <p:nvSpPr>
              <p:cNvPr id="493574" name="Oval 6"/>
              <p:cNvSpPr>
                <a:spLocks noChangeArrowheads="1"/>
              </p:cNvSpPr>
              <p:nvPr/>
            </p:nvSpPr>
            <p:spPr bwMode="auto">
              <a:xfrm>
                <a:off x="1152" y="2064"/>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75" name="Oval 7"/>
              <p:cNvSpPr>
                <a:spLocks noChangeArrowheads="1"/>
              </p:cNvSpPr>
              <p:nvPr/>
            </p:nvSpPr>
            <p:spPr bwMode="auto">
              <a:xfrm>
                <a:off x="2688" y="211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76" name="Rectangle 8"/>
              <p:cNvSpPr>
                <a:spLocks noChangeArrowheads="1"/>
              </p:cNvSpPr>
              <p:nvPr/>
            </p:nvSpPr>
            <p:spPr bwMode="auto">
              <a:xfrm>
                <a:off x="1248" y="2112"/>
                <a:ext cx="19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i</a:t>
                </a:r>
                <a:endParaRPr lang="en-US" altLang="zh-CN" sz="3200" b="1"/>
              </a:p>
            </p:txBody>
          </p:sp>
          <p:sp>
            <p:nvSpPr>
              <p:cNvPr id="493577" name="Rectangle 9"/>
              <p:cNvSpPr>
                <a:spLocks noChangeArrowheads="1"/>
              </p:cNvSpPr>
              <p:nvPr/>
            </p:nvSpPr>
            <p:spPr bwMode="auto">
              <a:xfrm>
                <a:off x="2832" y="2160"/>
                <a:ext cx="21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j</a:t>
                </a:r>
                <a:endParaRPr lang="en-US" altLang="zh-CN" sz="3200" b="1"/>
              </a:p>
            </p:txBody>
          </p:sp>
          <p:sp>
            <p:nvSpPr>
              <p:cNvPr id="493578" name="Oval 10"/>
              <p:cNvSpPr>
                <a:spLocks noChangeArrowheads="1"/>
              </p:cNvSpPr>
              <p:nvPr/>
            </p:nvSpPr>
            <p:spPr bwMode="auto">
              <a:xfrm>
                <a:off x="4224" y="216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79" name="Line 11"/>
              <p:cNvSpPr>
                <a:spLocks noChangeShapeType="1"/>
              </p:cNvSpPr>
              <p:nvPr/>
            </p:nvSpPr>
            <p:spPr bwMode="auto">
              <a:xfrm>
                <a:off x="3120" y="2352"/>
                <a:ext cx="110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80" name="Rectangle 12"/>
              <p:cNvSpPr>
                <a:spLocks noChangeArrowheads="1"/>
              </p:cNvSpPr>
              <p:nvPr/>
            </p:nvSpPr>
            <p:spPr bwMode="auto">
              <a:xfrm>
                <a:off x="3600" y="19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7</a:t>
                </a:r>
              </a:p>
            </p:txBody>
          </p:sp>
          <p:sp>
            <p:nvSpPr>
              <p:cNvPr id="493581" name="Freeform 13"/>
              <p:cNvSpPr>
                <a:spLocks/>
              </p:cNvSpPr>
              <p:nvPr/>
            </p:nvSpPr>
            <p:spPr bwMode="auto">
              <a:xfrm>
                <a:off x="1344" y="1672"/>
                <a:ext cx="1536" cy="344"/>
              </a:xfrm>
              <a:custGeom>
                <a:avLst/>
                <a:gdLst>
                  <a:gd name="T0" fmla="*/ 1536 w 1536"/>
                  <a:gd name="T1" fmla="*/ 344 h 344"/>
                  <a:gd name="T2" fmla="*/ 768 w 1536"/>
                  <a:gd name="T3" fmla="*/ 8 h 344"/>
                  <a:gd name="T4" fmla="*/ 0 w 1536"/>
                  <a:gd name="T5" fmla="*/ 296 h 344"/>
                </a:gdLst>
                <a:ahLst/>
                <a:cxnLst>
                  <a:cxn ang="0">
                    <a:pos x="T0" y="T1"/>
                  </a:cxn>
                  <a:cxn ang="0">
                    <a:pos x="T2" y="T3"/>
                  </a:cxn>
                  <a:cxn ang="0">
                    <a:pos x="T4" y="T5"/>
                  </a:cxn>
                </a:cxnLst>
                <a:rect l="0" t="0" r="r" b="b"/>
                <a:pathLst>
                  <a:path w="1536" h="344">
                    <a:moveTo>
                      <a:pt x="1536" y="344"/>
                    </a:moveTo>
                    <a:cubicBezTo>
                      <a:pt x="1280" y="180"/>
                      <a:pt x="1024" y="16"/>
                      <a:pt x="768" y="8"/>
                    </a:cubicBezTo>
                    <a:cubicBezTo>
                      <a:pt x="512" y="0"/>
                      <a:pt x="136" y="248"/>
                      <a:pt x="0" y="296"/>
                    </a:cubicBezTo>
                  </a:path>
                </a:pathLst>
              </a:custGeom>
              <a:noFill/>
              <a:ln w="1587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82" name="Freeform 14"/>
              <p:cNvSpPr>
                <a:spLocks/>
              </p:cNvSpPr>
              <p:nvPr/>
            </p:nvSpPr>
            <p:spPr bwMode="auto">
              <a:xfrm rot="10800000">
                <a:off x="1392" y="2592"/>
                <a:ext cx="1536" cy="344"/>
              </a:xfrm>
              <a:custGeom>
                <a:avLst/>
                <a:gdLst>
                  <a:gd name="T0" fmla="*/ 1536 w 1536"/>
                  <a:gd name="T1" fmla="*/ 344 h 344"/>
                  <a:gd name="T2" fmla="*/ 768 w 1536"/>
                  <a:gd name="T3" fmla="*/ 8 h 344"/>
                  <a:gd name="T4" fmla="*/ 0 w 1536"/>
                  <a:gd name="T5" fmla="*/ 296 h 344"/>
                </a:gdLst>
                <a:ahLst/>
                <a:cxnLst>
                  <a:cxn ang="0">
                    <a:pos x="T0" y="T1"/>
                  </a:cxn>
                  <a:cxn ang="0">
                    <a:pos x="T2" y="T3"/>
                  </a:cxn>
                  <a:cxn ang="0">
                    <a:pos x="T4" y="T5"/>
                  </a:cxn>
                </a:cxnLst>
                <a:rect l="0" t="0" r="r" b="b"/>
                <a:pathLst>
                  <a:path w="1536" h="344">
                    <a:moveTo>
                      <a:pt x="1536" y="344"/>
                    </a:moveTo>
                    <a:cubicBezTo>
                      <a:pt x="1280" y="180"/>
                      <a:pt x="1024" y="16"/>
                      <a:pt x="768" y="8"/>
                    </a:cubicBezTo>
                    <a:cubicBezTo>
                      <a:pt x="512" y="0"/>
                      <a:pt x="136" y="248"/>
                      <a:pt x="0" y="296"/>
                    </a:cubicBezTo>
                  </a:path>
                </a:pathLst>
              </a:custGeom>
              <a:noFill/>
              <a:ln w="158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83" name="Rectangle 15"/>
              <p:cNvSpPr>
                <a:spLocks noChangeArrowheads="1"/>
              </p:cNvSpPr>
              <p:nvPr/>
            </p:nvSpPr>
            <p:spPr bwMode="auto">
              <a:xfrm>
                <a:off x="2064" y="2575"/>
                <a:ext cx="1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endParaRPr lang="zh-CN" altLang="zh-CN" sz="3200" b="1"/>
              </a:p>
            </p:txBody>
          </p:sp>
          <p:sp>
            <p:nvSpPr>
              <p:cNvPr id="493584" name="Rectangle 16"/>
              <p:cNvSpPr>
                <a:spLocks noChangeArrowheads="1"/>
              </p:cNvSpPr>
              <p:nvPr/>
            </p:nvSpPr>
            <p:spPr bwMode="auto">
              <a:xfrm>
                <a:off x="2016" y="1296"/>
                <a:ext cx="2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a</a:t>
                </a:r>
              </a:p>
            </p:txBody>
          </p:sp>
          <p:sp>
            <p:nvSpPr>
              <p:cNvPr id="493585" name="Rectangle 17"/>
              <p:cNvSpPr>
                <a:spLocks noChangeArrowheads="1"/>
              </p:cNvSpPr>
              <p:nvPr/>
            </p:nvSpPr>
            <p:spPr bwMode="auto">
              <a:xfrm>
                <a:off x="2016" y="1711"/>
                <a:ext cx="1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endParaRPr lang="zh-CN" altLang="zh-CN" sz="3200" b="1"/>
              </a:p>
            </p:txBody>
          </p:sp>
        </p:grpSp>
      </p:grpSp>
      <p:sp>
        <p:nvSpPr>
          <p:cNvPr id="493586" name="Line 18"/>
          <p:cNvSpPr>
            <a:spLocks noChangeShapeType="1"/>
          </p:cNvSpPr>
          <p:nvPr/>
        </p:nvSpPr>
        <p:spPr bwMode="auto">
          <a:xfrm flipH="1">
            <a:off x="8610600" y="3733800"/>
            <a:ext cx="304800" cy="990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93587" name="Group 19"/>
          <p:cNvGrpSpPr>
            <a:grpSpLocks/>
          </p:cNvGrpSpPr>
          <p:nvPr/>
        </p:nvGrpSpPr>
        <p:grpSpPr bwMode="auto">
          <a:xfrm>
            <a:off x="1524000" y="4267200"/>
            <a:ext cx="304800" cy="685800"/>
            <a:chOff x="5232" y="2688"/>
            <a:chExt cx="384" cy="576"/>
          </a:xfrm>
        </p:grpSpPr>
        <p:sp>
          <p:nvSpPr>
            <p:cNvPr id="493588" name="Line 20"/>
            <p:cNvSpPr>
              <a:spLocks noChangeShapeType="1"/>
            </p:cNvSpPr>
            <p:nvPr/>
          </p:nvSpPr>
          <p:spPr bwMode="auto">
            <a:xfrm flipH="1">
              <a:off x="5232" y="2688"/>
              <a:ext cx="384" cy="576"/>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3589" name="Line 21"/>
            <p:cNvSpPr>
              <a:spLocks noChangeShapeType="1"/>
            </p:cNvSpPr>
            <p:nvPr/>
          </p:nvSpPr>
          <p:spPr bwMode="auto">
            <a:xfrm>
              <a:off x="5232" y="2736"/>
              <a:ext cx="384" cy="528"/>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93590" name="Rectangle 22"/>
          <p:cNvSpPr>
            <a:spLocks noChangeArrowheads="1"/>
          </p:cNvSpPr>
          <p:nvPr/>
        </p:nvSpPr>
        <p:spPr bwMode="auto">
          <a:xfrm>
            <a:off x="887414" y="2319338"/>
            <a:ext cx="5335115" cy="738664"/>
          </a:xfrm>
          <a:prstGeom prst="rect">
            <a:avLst/>
          </a:prstGeom>
          <a:noFill/>
          <a:ln>
            <a:noFill/>
          </a:ln>
          <a:effectLst/>
          <a:extLst>
            <a:ext uri="{909E8E84-426E-40DD-AFC4-6F175D3DCCD1}">
              <a14:hiddenFill xmlns:a14="http://schemas.microsoft.com/office/drawing/2010/main">
                <a:gradFill rotWithShape="0">
                  <a:gsLst>
                    <a:gs pos="0">
                      <a:srgbClr val="006600"/>
                    </a:gs>
                    <a:gs pos="100000">
                      <a:srgbClr val="0066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3300"/>
              </a:buClr>
              <a:buFontTx/>
              <a:buAutoNum type="arabicPeriod" startAt="2"/>
            </a:pPr>
            <a:r>
              <a:rPr lang="zh-CN" altLang="en-US" sz="2800" b="1"/>
              <a:t>两个结点间只允许画一条线。</a:t>
            </a:r>
          </a:p>
        </p:txBody>
      </p:sp>
      <p:sp>
        <p:nvSpPr>
          <p:cNvPr id="493591" name="Rectangle 23"/>
          <p:cNvSpPr>
            <a:spLocks noChangeArrowheads="1"/>
          </p:cNvSpPr>
          <p:nvPr/>
        </p:nvSpPr>
        <p:spPr bwMode="auto">
          <a:xfrm>
            <a:off x="1143001" y="688976"/>
            <a:ext cx="32175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绘制网络图规则</a:t>
            </a:r>
            <a:r>
              <a:rPr lang="en-US" altLang="zh-CN" sz="3200" b="1">
                <a:solidFill>
                  <a:srgbClr val="FF3300"/>
                </a:solidFill>
              </a:rPr>
              <a:t>:</a:t>
            </a:r>
          </a:p>
        </p:txBody>
      </p:sp>
    </p:spTree>
    <p:extLst>
      <p:ext uri="{BB962C8B-B14F-4D97-AF65-F5344CB8AC3E}">
        <p14:creationId xmlns:p14="http://schemas.microsoft.com/office/powerpoint/2010/main" val="39943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3570">
                                            <p:txEl>
                                              <p:pRg st="0" end="0"/>
                                            </p:txEl>
                                          </p:spTgt>
                                        </p:tgtEl>
                                        <p:attrNameLst>
                                          <p:attrName>style.visibility</p:attrName>
                                        </p:attrNameLst>
                                      </p:cBhvr>
                                      <p:to>
                                        <p:strVal val="visible"/>
                                      </p:to>
                                    </p:set>
                                    <p:animEffect transition="in" filter="wipe(left)">
                                      <p:cBhvr>
                                        <p:cTn id="7" dur="500"/>
                                        <p:tgtEl>
                                          <p:spTgt spid="493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3590"/>
                                        </p:tgtEl>
                                        <p:attrNameLst>
                                          <p:attrName>style.visibility</p:attrName>
                                        </p:attrNameLst>
                                      </p:cBhvr>
                                      <p:to>
                                        <p:strVal val="visible"/>
                                      </p:to>
                                    </p:set>
                                    <p:animEffect transition="in" filter="wipe(left)">
                                      <p:cBhvr>
                                        <p:cTn id="12" dur="500"/>
                                        <p:tgtEl>
                                          <p:spTgt spid="493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3571"/>
                                        </p:tgtEl>
                                        <p:attrNameLst>
                                          <p:attrName>style.visibility</p:attrName>
                                        </p:attrNameLst>
                                      </p:cBhvr>
                                      <p:to>
                                        <p:strVal val="visible"/>
                                      </p:to>
                                    </p:set>
                                    <p:animEffect transition="in" filter="wipe(left)">
                                      <p:cBhvr>
                                        <p:cTn id="17" dur="500"/>
                                        <p:tgtEl>
                                          <p:spTgt spid="4935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3587"/>
                                        </p:tgtEl>
                                        <p:attrNameLst>
                                          <p:attrName>style.visibility</p:attrName>
                                        </p:attrNameLst>
                                      </p:cBhvr>
                                      <p:to>
                                        <p:strVal val="visible"/>
                                      </p:to>
                                    </p:set>
                                    <p:animEffect transition="in" filter="wipe(left)">
                                      <p:cBhvr>
                                        <p:cTn id="22" dur="500"/>
                                        <p:tgtEl>
                                          <p:spTgt spid="4935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3586"/>
                                        </p:tgtEl>
                                        <p:attrNameLst>
                                          <p:attrName>style.visibility</p:attrName>
                                        </p:attrNameLst>
                                      </p:cBhvr>
                                      <p:to>
                                        <p:strVal val="visible"/>
                                      </p:to>
                                    </p:set>
                                    <p:animEffect transition="in" filter="wipe(left)">
                                      <p:cBhvr>
                                        <p:cTn id="27" dur="500"/>
                                        <p:tgtEl>
                                          <p:spTgt spid="49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build="p" autoUpdateAnimBg="0"/>
      <p:bldP spid="49359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body" idx="1"/>
          </p:nvPr>
        </p:nvSpPr>
        <p:spPr>
          <a:xfrm>
            <a:off x="1044576" y="1709739"/>
            <a:ext cx="7667625" cy="3438525"/>
          </a:xfrm>
        </p:spPr>
        <p:txBody>
          <a:bodyPr/>
          <a:lstStyle/>
          <a:p>
            <a:pPr marL="609600" indent="-609600">
              <a:buClr>
                <a:srgbClr val="FF3300"/>
              </a:buClr>
              <a:buFontTx/>
              <a:buAutoNum type="arabicPeriod" startAt="3"/>
            </a:pPr>
            <a:r>
              <a:rPr lang="zh-CN" altLang="en-US" sz="2800" b="1"/>
              <a:t>紧前，紧后工序</a:t>
            </a:r>
            <a:r>
              <a:rPr lang="en-US" altLang="zh-CN" sz="2800" b="1">
                <a:latin typeface="Times New Roman" panose="02020603050405020304" pitchFamily="18" charset="0"/>
              </a:rPr>
              <a:t>—</a:t>
            </a:r>
            <a:r>
              <a:rPr lang="zh-CN" altLang="en-US" sz="2800" b="1"/>
              <a:t>表示工序前后衔接的逻辑关系．</a:t>
            </a:r>
          </a:p>
        </p:txBody>
      </p:sp>
      <p:grpSp>
        <p:nvGrpSpPr>
          <p:cNvPr id="494595" name="Group 3"/>
          <p:cNvGrpSpPr>
            <a:grpSpLocks/>
          </p:cNvGrpSpPr>
          <p:nvPr/>
        </p:nvGrpSpPr>
        <p:grpSpPr bwMode="auto">
          <a:xfrm>
            <a:off x="2438400" y="3048002"/>
            <a:ext cx="4800600" cy="1865313"/>
            <a:chOff x="1296" y="1776"/>
            <a:chExt cx="3024" cy="1175"/>
          </a:xfrm>
        </p:grpSpPr>
        <p:grpSp>
          <p:nvGrpSpPr>
            <p:cNvPr id="494596" name="Group 4"/>
            <p:cNvGrpSpPr>
              <a:grpSpLocks/>
            </p:cNvGrpSpPr>
            <p:nvPr/>
          </p:nvGrpSpPr>
          <p:grpSpPr bwMode="auto">
            <a:xfrm>
              <a:off x="1296" y="1776"/>
              <a:ext cx="3024" cy="1104"/>
              <a:chOff x="960" y="1152"/>
              <a:chExt cx="3024" cy="1104"/>
            </a:xfrm>
          </p:grpSpPr>
          <p:sp>
            <p:nvSpPr>
              <p:cNvPr id="494597" name="Oval 5"/>
              <p:cNvSpPr>
                <a:spLocks noChangeArrowheads="1"/>
              </p:cNvSpPr>
              <p:nvPr/>
            </p:nvSpPr>
            <p:spPr bwMode="auto">
              <a:xfrm>
                <a:off x="960" y="115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598" name="Oval 6"/>
              <p:cNvSpPr>
                <a:spLocks noChangeArrowheads="1"/>
              </p:cNvSpPr>
              <p:nvPr/>
            </p:nvSpPr>
            <p:spPr bwMode="auto">
              <a:xfrm>
                <a:off x="960" y="187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599" name="Oval 7"/>
              <p:cNvSpPr>
                <a:spLocks noChangeArrowheads="1"/>
              </p:cNvSpPr>
              <p:nvPr/>
            </p:nvSpPr>
            <p:spPr bwMode="auto">
              <a:xfrm>
                <a:off x="2256" y="1584"/>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0" name="Oval 8"/>
              <p:cNvSpPr>
                <a:spLocks noChangeArrowheads="1"/>
              </p:cNvSpPr>
              <p:nvPr/>
            </p:nvSpPr>
            <p:spPr bwMode="auto">
              <a:xfrm>
                <a:off x="3600" y="1200"/>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1" name="Oval 9"/>
              <p:cNvSpPr>
                <a:spLocks noChangeArrowheads="1"/>
              </p:cNvSpPr>
              <p:nvPr/>
            </p:nvSpPr>
            <p:spPr bwMode="auto">
              <a:xfrm>
                <a:off x="3600" y="187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2" name="Line 10"/>
              <p:cNvSpPr>
                <a:spLocks noChangeShapeType="1"/>
              </p:cNvSpPr>
              <p:nvPr/>
            </p:nvSpPr>
            <p:spPr bwMode="auto">
              <a:xfrm>
                <a:off x="1344" y="1392"/>
                <a:ext cx="912"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3" name="Line 11"/>
              <p:cNvSpPr>
                <a:spLocks noChangeShapeType="1"/>
              </p:cNvSpPr>
              <p:nvPr/>
            </p:nvSpPr>
            <p:spPr bwMode="auto">
              <a:xfrm flipV="1">
                <a:off x="1344" y="1824"/>
                <a:ext cx="912"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4" name="Line 12"/>
              <p:cNvSpPr>
                <a:spLocks noChangeShapeType="1"/>
              </p:cNvSpPr>
              <p:nvPr/>
            </p:nvSpPr>
            <p:spPr bwMode="auto">
              <a:xfrm flipV="1">
                <a:off x="2640" y="1440"/>
                <a:ext cx="96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5" name="Line 13"/>
              <p:cNvSpPr>
                <a:spLocks noChangeShapeType="1"/>
              </p:cNvSpPr>
              <p:nvPr/>
            </p:nvSpPr>
            <p:spPr bwMode="auto">
              <a:xfrm>
                <a:off x="2640" y="1776"/>
                <a:ext cx="96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4606" name="Rectangle 14"/>
              <p:cNvSpPr>
                <a:spLocks noChangeArrowheads="1"/>
              </p:cNvSpPr>
              <p:nvPr/>
            </p:nvSpPr>
            <p:spPr bwMode="auto">
              <a:xfrm>
                <a:off x="3024" y="1200"/>
                <a:ext cx="2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c</a:t>
                </a:r>
              </a:p>
            </p:txBody>
          </p:sp>
          <p:sp>
            <p:nvSpPr>
              <p:cNvPr id="494607" name="Rectangle 15"/>
              <p:cNvSpPr>
                <a:spLocks noChangeArrowheads="1"/>
              </p:cNvSpPr>
              <p:nvPr/>
            </p:nvSpPr>
            <p:spPr bwMode="auto">
              <a:xfrm>
                <a:off x="1728" y="1200"/>
                <a:ext cx="2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a</a:t>
                </a:r>
              </a:p>
            </p:txBody>
          </p:sp>
          <p:sp>
            <p:nvSpPr>
              <p:cNvPr id="494608" name="Rectangle 16"/>
              <p:cNvSpPr>
                <a:spLocks noChangeArrowheads="1"/>
              </p:cNvSpPr>
              <p:nvPr/>
            </p:nvSpPr>
            <p:spPr bwMode="auto">
              <a:xfrm>
                <a:off x="1536" y="1584"/>
                <a:ext cx="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b</a:t>
                </a:r>
              </a:p>
            </p:txBody>
          </p:sp>
          <p:sp>
            <p:nvSpPr>
              <p:cNvPr id="494609" name="Rectangle 17"/>
              <p:cNvSpPr>
                <a:spLocks noChangeArrowheads="1"/>
              </p:cNvSpPr>
              <p:nvPr/>
            </p:nvSpPr>
            <p:spPr bwMode="auto">
              <a:xfrm>
                <a:off x="3120" y="1632"/>
                <a:ext cx="27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d</a:t>
                </a:r>
              </a:p>
            </p:txBody>
          </p:sp>
        </p:grpSp>
        <p:sp>
          <p:nvSpPr>
            <p:cNvPr id="494610" name="Rectangle 18"/>
            <p:cNvSpPr>
              <a:spLocks noChangeArrowheads="1"/>
            </p:cNvSpPr>
            <p:nvPr/>
          </p:nvSpPr>
          <p:spPr bwMode="auto">
            <a:xfrm>
              <a:off x="1392" y="182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1</a:t>
              </a:r>
              <a:endParaRPr lang="en-US" altLang="zh-CN" sz="2400" i="1"/>
            </a:p>
          </p:txBody>
        </p:sp>
        <p:sp>
          <p:nvSpPr>
            <p:cNvPr id="494611" name="Rectangle 19"/>
            <p:cNvSpPr>
              <a:spLocks noChangeArrowheads="1"/>
            </p:cNvSpPr>
            <p:nvPr/>
          </p:nvSpPr>
          <p:spPr bwMode="auto">
            <a:xfrm>
              <a:off x="1344" y="254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zh-CN" sz="2400" i="1"/>
                <a:t>2</a:t>
              </a:r>
            </a:p>
          </p:txBody>
        </p:sp>
        <p:sp>
          <p:nvSpPr>
            <p:cNvPr id="494612" name="Rectangle 20"/>
            <p:cNvSpPr>
              <a:spLocks noChangeArrowheads="1"/>
            </p:cNvSpPr>
            <p:nvPr/>
          </p:nvSpPr>
          <p:spPr bwMode="auto">
            <a:xfrm>
              <a:off x="4032" y="187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2400" i="1"/>
                <a:t>4</a:t>
              </a:r>
            </a:p>
          </p:txBody>
        </p:sp>
        <p:sp>
          <p:nvSpPr>
            <p:cNvPr id="494613" name="Rectangle 21"/>
            <p:cNvSpPr>
              <a:spLocks noChangeArrowheads="1"/>
            </p:cNvSpPr>
            <p:nvPr/>
          </p:nvSpPr>
          <p:spPr bwMode="auto">
            <a:xfrm>
              <a:off x="4032" y="254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2400" i="1"/>
                <a:t>5</a:t>
              </a:r>
            </a:p>
          </p:txBody>
        </p:sp>
        <p:sp>
          <p:nvSpPr>
            <p:cNvPr id="494614" name="Rectangle 22"/>
            <p:cNvSpPr>
              <a:spLocks noChangeArrowheads="1"/>
            </p:cNvSpPr>
            <p:nvPr/>
          </p:nvSpPr>
          <p:spPr bwMode="auto">
            <a:xfrm>
              <a:off x="2688" y="2256"/>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3</a:t>
              </a:r>
              <a:endParaRPr lang="en-US" altLang="zh-CN" sz="2400" i="1"/>
            </a:p>
          </p:txBody>
        </p:sp>
      </p:grpSp>
      <p:sp>
        <p:nvSpPr>
          <p:cNvPr id="494615" name="Rectangle 23"/>
          <p:cNvSpPr>
            <a:spLocks noChangeArrowheads="1"/>
          </p:cNvSpPr>
          <p:nvPr/>
        </p:nvSpPr>
        <p:spPr bwMode="auto">
          <a:xfrm>
            <a:off x="1473201" y="838201"/>
            <a:ext cx="32175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绘制网络图规则</a:t>
            </a:r>
            <a:r>
              <a:rPr lang="en-US" altLang="zh-CN" sz="3200" b="1">
                <a:solidFill>
                  <a:srgbClr val="FF3300"/>
                </a:solidFill>
              </a:rPr>
              <a:t>:</a:t>
            </a:r>
          </a:p>
        </p:txBody>
      </p:sp>
    </p:spTree>
    <p:extLst>
      <p:ext uri="{BB962C8B-B14F-4D97-AF65-F5344CB8AC3E}">
        <p14:creationId xmlns:p14="http://schemas.microsoft.com/office/powerpoint/2010/main" val="2615809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4594">
                                            <p:txEl>
                                              <p:pRg st="0" end="0"/>
                                            </p:txEl>
                                          </p:spTgt>
                                        </p:tgtEl>
                                        <p:attrNameLst>
                                          <p:attrName>style.visibility</p:attrName>
                                        </p:attrNameLst>
                                      </p:cBhvr>
                                      <p:to>
                                        <p:strVal val="visible"/>
                                      </p:to>
                                    </p:set>
                                    <p:animEffect transition="in" filter="wipe(left)">
                                      <p:cBhvr>
                                        <p:cTn id="7" dur="500"/>
                                        <p:tgtEl>
                                          <p:spTgt spid="494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4595"/>
                                        </p:tgtEl>
                                        <p:attrNameLst>
                                          <p:attrName>style.visibility</p:attrName>
                                        </p:attrNameLst>
                                      </p:cBhvr>
                                      <p:to>
                                        <p:strVal val="visible"/>
                                      </p:to>
                                    </p:set>
                                    <p:animEffect transition="in" filter="wipe(left)">
                                      <p:cBhvr>
                                        <p:cTn id="12" dur="500"/>
                                        <p:tgtEl>
                                          <p:spTgt spid="49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body" idx="1"/>
          </p:nvPr>
        </p:nvSpPr>
        <p:spPr>
          <a:xfrm>
            <a:off x="1349375" y="1743076"/>
            <a:ext cx="7207250" cy="3438525"/>
          </a:xfrm>
        </p:spPr>
        <p:txBody>
          <a:bodyPr/>
          <a:lstStyle/>
          <a:p>
            <a:pPr marL="609600" indent="-609600">
              <a:buClr>
                <a:srgbClr val="FF3300"/>
              </a:buClr>
              <a:buFontTx/>
              <a:buAutoNum type="arabicPeriod" startAt="4"/>
            </a:pPr>
            <a:r>
              <a:rPr lang="zh-CN" altLang="en-US" sz="2800" b="1"/>
              <a:t>不允许出现回路</a:t>
            </a:r>
          </a:p>
        </p:txBody>
      </p:sp>
      <p:grpSp>
        <p:nvGrpSpPr>
          <p:cNvPr id="495619" name="Group 3"/>
          <p:cNvGrpSpPr>
            <a:grpSpLocks/>
          </p:cNvGrpSpPr>
          <p:nvPr/>
        </p:nvGrpSpPr>
        <p:grpSpPr bwMode="auto">
          <a:xfrm>
            <a:off x="2514600" y="2209801"/>
            <a:ext cx="4114800" cy="3192463"/>
            <a:chOff x="1344" y="1392"/>
            <a:chExt cx="2592" cy="2011"/>
          </a:xfrm>
        </p:grpSpPr>
        <p:grpSp>
          <p:nvGrpSpPr>
            <p:cNvPr id="495620" name="Group 4"/>
            <p:cNvGrpSpPr>
              <a:grpSpLocks/>
            </p:cNvGrpSpPr>
            <p:nvPr/>
          </p:nvGrpSpPr>
          <p:grpSpPr bwMode="auto">
            <a:xfrm>
              <a:off x="1344" y="1536"/>
              <a:ext cx="2592" cy="1867"/>
              <a:chOff x="1344" y="1536"/>
              <a:chExt cx="2592" cy="1867"/>
            </a:xfrm>
          </p:grpSpPr>
          <p:sp>
            <p:nvSpPr>
              <p:cNvPr id="495621" name="Oval 5"/>
              <p:cNvSpPr>
                <a:spLocks noChangeArrowheads="1"/>
              </p:cNvSpPr>
              <p:nvPr/>
            </p:nvSpPr>
            <p:spPr bwMode="auto">
              <a:xfrm>
                <a:off x="1344" y="153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2" name="Oval 6"/>
              <p:cNvSpPr>
                <a:spLocks noChangeArrowheads="1"/>
              </p:cNvSpPr>
              <p:nvPr/>
            </p:nvSpPr>
            <p:spPr bwMode="auto">
              <a:xfrm>
                <a:off x="3504" y="153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3" name="Rectangle 7"/>
              <p:cNvSpPr>
                <a:spLocks noChangeArrowheads="1"/>
              </p:cNvSpPr>
              <p:nvPr/>
            </p:nvSpPr>
            <p:spPr bwMode="auto">
              <a:xfrm>
                <a:off x="1440" y="1584"/>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1</a:t>
                </a:r>
                <a:endParaRPr lang="en-US" altLang="zh-CN" sz="3200" b="1"/>
              </a:p>
            </p:txBody>
          </p:sp>
          <p:sp>
            <p:nvSpPr>
              <p:cNvPr id="495624" name="Rectangle 8"/>
              <p:cNvSpPr>
                <a:spLocks noChangeArrowheads="1"/>
              </p:cNvSpPr>
              <p:nvPr/>
            </p:nvSpPr>
            <p:spPr bwMode="auto">
              <a:xfrm>
                <a:off x="3600" y="1584"/>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2</a:t>
                </a:r>
                <a:endParaRPr lang="en-US" altLang="zh-CN" sz="3200" b="1"/>
              </a:p>
            </p:txBody>
          </p:sp>
          <p:sp>
            <p:nvSpPr>
              <p:cNvPr id="495625" name="Oval 9"/>
              <p:cNvSpPr>
                <a:spLocks noChangeArrowheads="1"/>
              </p:cNvSpPr>
              <p:nvPr/>
            </p:nvSpPr>
            <p:spPr bwMode="auto">
              <a:xfrm>
                <a:off x="2448" y="283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6" name="Rectangle 10"/>
              <p:cNvSpPr>
                <a:spLocks noChangeArrowheads="1"/>
              </p:cNvSpPr>
              <p:nvPr/>
            </p:nvSpPr>
            <p:spPr bwMode="auto">
              <a:xfrm>
                <a:off x="2544" y="2880"/>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3</a:t>
                </a:r>
                <a:endParaRPr lang="en-US" altLang="zh-CN" sz="3200" b="1"/>
              </a:p>
            </p:txBody>
          </p:sp>
          <p:sp>
            <p:nvSpPr>
              <p:cNvPr id="495627" name="Line 11"/>
              <p:cNvSpPr>
                <a:spLocks noChangeShapeType="1"/>
              </p:cNvSpPr>
              <p:nvPr/>
            </p:nvSpPr>
            <p:spPr bwMode="auto">
              <a:xfrm flipH="1" flipV="1">
                <a:off x="1680" y="1920"/>
                <a:ext cx="816" cy="96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8" name="Line 12"/>
              <p:cNvSpPr>
                <a:spLocks noChangeShapeType="1"/>
              </p:cNvSpPr>
              <p:nvPr/>
            </p:nvSpPr>
            <p:spPr bwMode="auto">
              <a:xfrm>
                <a:off x="1776" y="1728"/>
                <a:ext cx="172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9" name="Line 13"/>
              <p:cNvSpPr>
                <a:spLocks noChangeShapeType="1"/>
              </p:cNvSpPr>
              <p:nvPr/>
            </p:nvSpPr>
            <p:spPr bwMode="auto">
              <a:xfrm flipH="1">
                <a:off x="2832" y="1968"/>
                <a:ext cx="816" cy="9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630" name="Rectangle 14"/>
            <p:cNvSpPr>
              <a:spLocks noChangeArrowheads="1"/>
            </p:cNvSpPr>
            <p:nvPr/>
          </p:nvSpPr>
          <p:spPr bwMode="auto">
            <a:xfrm>
              <a:off x="2544" y="1392"/>
              <a:ext cx="2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i="1"/>
                <a:t>a</a:t>
              </a:r>
            </a:p>
          </p:txBody>
        </p:sp>
        <p:sp>
          <p:nvSpPr>
            <p:cNvPr id="495631" name="Rectangle 15"/>
            <p:cNvSpPr>
              <a:spLocks noChangeArrowheads="1"/>
            </p:cNvSpPr>
            <p:nvPr/>
          </p:nvSpPr>
          <p:spPr bwMode="auto">
            <a:xfrm>
              <a:off x="3120" y="2064"/>
              <a:ext cx="2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i="1"/>
                <a:t>b</a:t>
              </a:r>
            </a:p>
          </p:txBody>
        </p:sp>
        <p:sp>
          <p:nvSpPr>
            <p:cNvPr id="495632" name="Rectangle 16"/>
            <p:cNvSpPr>
              <a:spLocks noChangeArrowheads="1"/>
            </p:cNvSpPr>
            <p:nvPr/>
          </p:nvSpPr>
          <p:spPr bwMode="auto">
            <a:xfrm>
              <a:off x="2064" y="2064"/>
              <a:ext cx="23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i="1"/>
                <a:t>c</a:t>
              </a:r>
            </a:p>
          </p:txBody>
        </p:sp>
      </p:grpSp>
      <p:sp>
        <p:nvSpPr>
          <p:cNvPr id="495633" name="Rectangle 17"/>
          <p:cNvSpPr>
            <a:spLocks noChangeArrowheads="1"/>
          </p:cNvSpPr>
          <p:nvPr/>
        </p:nvSpPr>
        <p:spPr bwMode="auto">
          <a:xfrm>
            <a:off x="1631951" y="838201"/>
            <a:ext cx="32175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绘制网络图规则</a:t>
            </a:r>
            <a:r>
              <a:rPr lang="en-US" altLang="zh-CN" sz="3200" b="1">
                <a:solidFill>
                  <a:srgbClr val="FF3300"/>
                </a:solidFill>
              </a:rPr>
              <a:t>:</a:t>
            </a:r>
          </a:p>
        </p:txBody>
      </p:sp>
    </p:spTree>
    <p:extLst>
      <p:ext uri="{BB962C8B-B14F-4D97-AF65-F5344CB8AC3E}">
        <p14:creationId xmlns:p14="http://schemas.microsoft.com/office/powerpoint/2010/main" val="108810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body" idx="1"/>
          </p:nvPr>
        </p:nvSpPr>
        <p:spPr>
          <a:xfrm>
            <a:off x="990600" y="1557339"/>
            <a:ext cx="7207250" cy="3438525"/>
          </a:xfrm>
        </p:spPr>
        <p:txBody>
          <a:bodyPr/>
          <a:lstStyle/>
          <a:p>
            <a:pPr marL="609600" indent="-609600">
              <a:buClr>
                <a:srgbClr val="FF3300"/>
              </a:buClr>
              <a:buFontTx/>
              <a:buAutoNum type="arabicPeriod" startAt="5"/>
            </a:pPr>
            <a:r>
              <a:rPr lang="zh-CN" altLang="en-US" sz="2800" b="1"/>
              <a:t>虚工序的运用</a:t>
            </a:r>
          </a:p>
          <a:p>
            <a:pPr marL="609600" indent="-609600">
              <a:buClr>
                <a:srgbClr val="FF3300"/>
              </a:buClr>
              <a:buNone/>
            </a:pPr>
            <a:endParaRPr lang="en-US" altLang="zh-CN" sz="2800" b="1"/>
          </a:p>
        </p:txBody>
      </p:sp>
      <p:grpSp>
        <p:nvGrpSpPr>
          <p:cNvPr id="496643" name="Group 3"/>
          <p:cNvGrpSpPr>
            <a:grpSpLocks/>
          </p:cNvGrpSpPr>
          <p:nvPr/>
        </p:nvGrpSpPr>
        <p:grpSpPr bwMode="auto">
          <a:xfrm>
            <a:off x="3505200" y="2376489"/>
            <a:ext cx="3124200" cy="1119187"/>
            <a:chOff x="2832" y="672"/>
            <a:chExt cx="1968" cy="705"/>
          </a:xfrm>
        </p:grpSpPr>
        <p:sp>
          <p:nvSpPr>
            <p:cNvPr id="496644" name="Oval 4"/>
            <p:cNvSpPr>
              <a:spLocks noChangeArrowheads="1"/>
            </p:cNvSpPr>
            <p:nvPr/>
          </p:nvSpPr>
          <p:spPr bwMode="auto">
            <a:xfrm>
              <a:off x="2832" y="67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5" name="Oval 5"/>
            <p:cNvSpPr>
              <a:spLocks noChangeArrowheads="1"/>
            </p:cNvSpPr>
            <p:nvPr/>
          </p:nvSpPr>
          <p:spPr bwMode="auto">
            <a:xfrm>
              <a:off x="4368" y="72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6" name="Rectangle 6"/>
            <p:cNvSpPr>
              <a:spLocks noChangeArrowheads="1"/>
            </p:cNvSpPr>
            <p:nvPr/>
          </p:nvSpPr>
          <p:spPr bwMode="auto">
            <a:xfrm>
              <a:off x="2928" y="720"/>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1</a:t>
              </a:r>
              <a:endParaRPr lang="en-US" altLang="zh-CN" sz="3200" b="1"/>
            </a:p>
          </p:txBody>
        </p:sp>
        <p:sp>
          <p:nvSpPr>
            <p:cNvPr id="496647" name="Rectangle 7"/>
            <p:cNvSpPr>
              <a:spLocks noChangeArrowheads="1"/>
            </p:cNvSpPr>
            <p:nvPr/>
          </p:nvSpPr>
          <p:spPr bwMode="auto">
            <a:xfrm>
              <a:off x="4464" y="7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2</a:t>
              </a:r>
              <a:endParaRPr lang="en-US" altLang="zh-CN" sz="3200" b="1"/>
            </a:p>
          </p:txBody>
        </p:sp>
        <p:sp>
          <p:nvSpPr>
            <p:cNvPr id="496648" name="Line 8"/>
            <p:cNvSpPr>
              <a:spLocks noChangeShapeType="1"/>
            </p:cNvSpPr>
            <p:nvPr/>
          </p:nvSpPr>
          <p:spPr bwMode="auto">
            <a:xfrm>
              <a:off x="3264" y="912"/>
              <a:ext cx="1104" cy="0"/>
            </a:xfrm>
            <a:prstGeom prst="line">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9" name="Rectangle 9"/>
            <p:cNvSpPr>
              <a:spLocks noChangeArrowheads="1"/>
            </p:cNvSpPr>
            <p:nvPr/>
          </p:nvSpPr>
          <p:spPr bwMode="auto">
            <a:xfrm>
              <a:off x="3696" y="912"/>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i="1"/>
                <a:t>0</a:t>
              </a:r>
            </a:p>
          </p:txBody>
        </p:sp>
      </p:grpSp>
      <p:sp>
        <p:nvSpPr>
          <p:cNvPr id="496650" name="Rectangle 10"/>
          <p:cNvSpPr>
            <a:spLocks noChangeArrowheads="1"/>
          </p:cNvSpPr>
          <p:nvPr/>
        </p:nvSpPr>
        <p:spPr bwMode="auto">
          <a:xfrm>
            <a:off x="1366838" y="3505201"/>
            <a:ext cx="33618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b="1"/>
              <a:t>①  </a:t>
            </a:r>
            <a:r>
              <a:rPr lang="zh-CN" altLang="en-US" sz="2800" b="1"/>
              <a:t>解决画法中问题</a:t>
            </a:r>
          </a:p>
        </p:txBody>
      </p:sp>
      <p:sp>
        <p:nvSpPr>
          <p:cNvPr id="496651" name="Rectangle 11"/>
          <p:cNvSpPr>
            <a:spLocks noChangeArrowheads="1"/>
          </p:cNvSpPr>
          <p:nvPr/>
        </p:nvSpPr>
        <p:spPr bwMode="auto">
          <a:xfrm>
            <a:off x="1357313" y="4191001"/>
            <a:ext cx="79912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b="1"/>
              <a:t>②  </a:t>
            </a:r>
            <a:r>
              <a:rPr lang="zh-CN" altLang="en-US" sz="2800" b="1"/>
              <a:t>正确表达工序的前行、后续关系</a:t>
            </a:r>
            <a:r>
              <a:rPr lang="en-US" altLang="zh-CN" sz="2800" b="1"/>
              <a:t>(</a:t>
            </a:r>
            <a:r>
              <a:rPr lang="zh-CN" altLang="en-US" sz="2800" b="1"/>
              <a:t>连结、隔离</a:t>
            </a:r>
            <a:r>
              <a:rPr lang="en-US" altLang="zh-CN" sz="2800"/>
              <a:t>)</a:t>
            </a:r>
          </a:p>
        </p:txBody>
      </p:sp>
      <p:sp>
        <p:nvSpPr>
          <p:cNvPr id="496652" name="Rectangle 12"/>
          <p:cNvSpPr>
            <a:spLocks noChangeArrowheads="1"/>
          </p:cNvSpPr>
          <p:nvPr/>
        </p:nvSpPr>
        <p:spPr bwMode="auto">
          <a:xfrm>
            <a:off x="1366839" y="4800601"/>
            <a:ext cx="30348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3200" b="1"/>
              <a:t>③ </a:t>
            </a:r>
            <a:r>
              <a:rPr lang="en-US" altLang="zh-CN" sz="2400">
                <a:latin typeface="宋体" panose="02010600030101010101" pitchFamily="2" charset="-122"/>
              </a:rPr>
              <a:t> </a:t>
            </a:r>
            <a:r>
              <a:rPr lang="zh-CN" altLang="en-US" sz="2800" b="1"/>
              <a:t>表达平行作业</a:t>
            </a:r>
          </a:p>
        </p:txBody>
      </p:sp>
      <p:sp>
        <p:nvSpPr>
          <p:cNvPr id="496653" name="Rectangle 13"/>
          <p:cNvSpPr>
            <a:spLocks noChangeArrowheads="1"/>
          </p:cNvSpPr>
          <p:nvPr/>
        </p:nvSpPr>
        <p:spPr bwMode="auto">
          <a:xfrm>
            <a:off x="1917701" y="623889"/>
            <a:ext cx="32175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绘制网络图规则</a:t>
            </a:r>
            <a:r>
              <a:rPr lang="en-US" altLang="zh-CN" sz="3200" b="1">
                <a:solidFill>
                  <a:srgbClr val="FF3300"/>
                </a:solidFill>
              </a:rPr>
              <a:t>:</a:t>
            </a:r>
          </a:p>
        </p:txBody>
      </p:sp>
    </p:spTree>
    <p:extLst>
      <p:ext uri="{BB962C8B-B14F-4D97-AF65-F5344CB8AC3E}">
        <p14:creationId xmlns:p14="http://schemas.microsoft.com/office/powerpoint/2010/main" val="165541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6643"/>
                                        </p:tgtEl>
                                        <p:attrNameLst>
                                          <p:attrName>style.visibility</p:attrName>
                                        </p:attrNameLst>
                                      </p:cBhvr>
                                      <p:to>
                                        <p:strVal val="visible"/>
                                      </p:to>
                                    </p:set>
                                    <p:animEffect transition="in" filter="wipe(left)">
                                      <p:cBhvr>
                                        <p:cTn id="7" dur="500"/>
                                        <p:tgtEl>
                                          <p:spTgt spid="496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6650"/>
                                        </p:tgtEl>
                                        <p:attrNameLst>
                                          <p:attrName>style.visibility</p:attrName>
                                        </p:attrNameLst>
                                      </p:cBhvr>
                                      <p:to>
                                        <p:strVal val="visible"/>
                                      </p:to>
                                    </p:set>
                                    <p:animEffect transition="in" filter="wipe(left)">
                                      <p:cBhvr>
                                        <p:cTn id="12" dur="500"/>
                                        <p:tgtEl>
                                          <p:spTgt spid="4966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6651"/>
                                        </p:tgtEl>
                                        <p:attrNameLst>
                                          <p:attrName>style.visibility</p:attrName>
                                        </p:attrNameLst>
                                      </p:cBhvr>
                                      <p:to>
                                        <p:strVal val="visible"/>
                                      </p:to>
                                    </p:set>
                                    <p:animEffect transition="in" filter="wipe(left)">
                                      <p:cBhvr>
                                        <p:cTn id="17" dur="500"/>
                                        <p:tgtEl>
                                          <p:spTgt spid="496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6652"/>
                                        </p:tgtEl>
                                        <p:attrNameLst>
                                          <p:attrName>style.visibility</p:attrName>
                                        </p:attrNameLst>
                                      </p:cBhvr>
                                      <p:to>
                                        <p:strVal val="visible"/>
                                      </p:to>
                                    </p:set>
                                    <p:animEffect transition="in" filter="wipe(left)">
                                      <p:cBhvr>
                                        <p:cTn id="22" dur="500"/>
                                        <p:tgtEl>
                                          <p:spTgt spid="496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0" grpId="0" autoUpdateAnimBg="0"/>
      <p:bldP spid="496651" grpId="0" autoUpdateAnimBg="0"/>
      <p:bldP spid="49665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786" name="Group 2"/>
          <p:cNvGrpSpPr>
            <a:grpSpLocks/>
          </p:cNvGrpSpPr>
          <p:nvPr/>
        </p:nvGrpSpPr>
        <p:grpSpPr bwMode="auto">
          <a:xfrm>
            <a:off x="1920875" y="3211514"/>
            <a:ext cx="7026276" cy="3073399"/>
            <a:chOff x="970" y="2023"/>
            <a:chExt cx="4426" cy="1936"/>
          </a:xfrm>
        </p:grpSpPr>
        <p:sp>
          <p:nvSpPr>
            <p:cNvPr id="502787" name="Rectangle 3"/>
            <p:cNvSpPr>
              <a:spLocks noChangeArrowheads="1"/>
            </p:cNvSpPr>
            <p:nvPr/>
          </p:nvSpPr>
          <p:spPr bwMode="auto">
            <a:xfrm>
              <a:off x="970" y="2023"/>
              <a:ext cx="4426"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lgn="l">
                <a:spcBef>
                  <a:spcPct val="0"/>
                </a:spcBef>
                <a:buFontTx/>
                <a:buChar char="•"/>
              </a:pPr>
              <a:endParaRPr lang="en-US" altLang="zh-CN" sz="2400" b="1"/>
            </a:p>
            <a:p>
              <a:pPr algn="l">
                <a:spcBef>
                  <a:spcPct val="0"/>
                </a:spcBef>
                <a:buFontTx/>
                <a:buNone/>
              </a:pPr>
              <a:r>
                <a:rPr lang="en-US" altLang="zh-CN" sz="2400" b="1"/>
                <a:t>② </a:t>
              </a:r>
              <a:r>
                <a:rPr lang="zh-CN" altLang="en-US" sz="2400" b="1"/>
                <a:t>四个工序</a:t>
              </a:r>
              <a:r>
                <a:rPr lang="en-US" altLang="zh-CN" sz="2400" b="1"/>
                <a:t>A</a:t>
              </a:r>
              <a:r>
                <a:rPr lang="zh-CN" altLang="en-US" sz="2400" b="1"/>
                <a:t>、</a:t>
              </a:r>
              <a:r>
                <a:rPr lang="en-US" altLang="zh-CN" sz="2400" b="1"/>
                <a:t>B</a:t>
              </a:r>
              <a:r>
                <a:rPr lang="zh-CN" altLang="en-US" sz="2400" b="1"/>
                <a:t>、</a:t>
              </a:r>
              <a:r>
                <a:rPr lang="en-US" altLang="zh-CN" sz="2400" b="1"/>
                <a:t>C</a:t>
              </a:r>
              <a:r>
                <a:rPr lang="zh-CN" altLang="en-US" sz="2400" b="1"/>
                <a:t>、</a:t>
              </a:r>
              <a:r>
                <a:rPr lang="en-US" altLang="zh-CN" sz="2400" b="1"/>
                <a:t>D</a:t>
              </a:r>
              <a:r>
                <a:rPr lang="zh-CN" altLang="en-US" sz="2400" b="1"/>
                <a:t>有如下关系：</a:t>
              </a:r>
            </a:p>
            <a:p>
              <a:pPr algn="l">
                <a:spcBef>
                  <a:spcPct val="0"/>
                </a:spcBef>
                <a:buFontTx/>
                <a:buNone/>
              </a:pPr>
              <a:r>
                <a:rPr lang="zh-CN" altLang="en-US" sz="2400" b="1"/>
                <a:t>        </a:t>
              </a:r>
              <a:r>
                <a:rPr lang="en-US" altLang="zh-CN" sz="2400" b="1"/>
                <a:t>A</a:t>
              </a:r>
              <a:r>
                <a:rPr lang="zh-CN" altLang="en-US" sz="2400" b="1"/>
                <a:t>是</a:t>
              </a:r>
              <a:r>
                <a:rPr lang="en-US" altLang="zh-CN" sz="2400" b="1"/>
                <a:t>X</a:t>
              </a:r>
              <a:r>
                <a:rPr lang="zh-CN" altLang="en-US" sz="2400" b="1"/>
                <a:t>的紧前工序，</a:t>
              </a:r>
              <a:r>
                <a:rPr lang="en-US" altLang="zh-CN" sz="2400" b="1"/>
                <a:t>A</a:t>
              </a:r>
              <a:r>
                <a:rPr lang="zh-CN" altLang="en-US" sz="2400" b="1"/>
                <a:t>和</a:t>
              </a:r>
              <a:r>
                <a:rPr lang="en-US" altLang="zh-CN" sz="2400" b="1"/>
                <a:t>B</a:t>
              </a:r>
              <a:r>
                <a:rPr lang="zh-CN" altLang="en-US" sz="2400" b="1"/>
                <a:t>同时又是</a:t>
              </a:r>
              <a:r>
                <a:rPr lang="en-US" altLang="zh-CN" sz="2400" b="1"/>
                <a:t>Y</a:t>
              </a:r>
              <a:r>
                <a:rPr lang="zh-CN" altLang="en-US" sz="2400" b="1"/>
                <a:t>的紧前工序</a:t>
              </a:r>
            </a:p>
          </p:txBody>
        </p:sp>
        <p:grpSp>
          <p:nvGrpSpPr>
            <p:cNvPr id="502788" name="Group 4"/>
            <p:cNvGrpSpPr>
              <a:grpSpLocks/>
            </p:cNvGrpSpPr>
            <p:nvPr/>
          </p:nvGrpSpPr>
          <p:grpSpPr bwMode="auto">
            <a:xfrm>
              <a:off x="1405" y="2888"/>
              <a:ext cx="2050" cy="1071"/>
              <a:chOff x="1405" y="1932"/>
              <a:chExt cx="2050" cy="1071"/>
            </a:xfrm>
          </p:grpSpPr>
          <p:sp>
            <p:nvSpPr>
              <p:cNvPr id="502789" name="Oval 5"/>
              <p:cNvSpPr>
                <a:spLocks noChangeArrowheads="1"/>
              </p:cNvSpPr>
              <p:nvPr/>
            </p:nvSpPr>
            <p:spPr bwMode="auto">
              <a:xfrm>
                <a:off x="1410" y="207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dirty="0">
                    <a:solidFill>
                      <a:schemeClr val="bg1"/>
                    </a:solidFill>
                  </a:rPr>
                  <a:t>1</a:t>
                </a:r>
              </a:p>
            </p:txBody>
          </p:sp>
          <p:sp>
            <p:nvSpPr>
              <p:cNvPr id="502790" name="Oval 6"/>
              <p:cNvSpPr>
                <a:spLocks noChangeArrowheads="1"/>
              </p:cNvSpPr>
              <p:nvPr/>
            </p:nvSpPr>
            <p:spPr bwMode="auto">
              <a:xfrm>
                <a:off x="2334" y="207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a:solidFill>
                      <a:schemeClr val="bg1"/>
                    </a:solidFill>
                  </a:rPr>
                  <a:t>2</a:t>
                </a:r>
              </a:p>
            </p:txBody>
          </p:sp>
          <p:sp>
            <p:nvSpPr>
              <p:cNvPr id="502791" name="Oval 7"/>
              <p:cNvSpPr>
                <a:spLocks noChangeArrowheads="1"/>
              </p:cNvSpPr>
              <p:nvPr/>
            </p:nvSpPr>
            <p:spPr bwMode="auto">
              <a:xfrm>
                <a:off x="3235" y="207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a:solidFill>
                      <a:schemeClr val="bg1"/>
                    </a:solidFill>
                  </a:rPr>
                  <a:t>3</a:t>
                </a:r>
              </a:p>
            </p:txBody>
          </p:sp>
          <p:sp>
            <p:nvSpPr>
              <p:cNvPr id="502792" name="Oval 8"/>
              <p:cNvSpPr>
                <a:spLocks noChangeArrowheads="1"/>
              </p:cNvSpPr>
              <p:nvPr/>
            </p:nvSpPr>
            <p:spPr bwMode="auto">
              <a:xfrm>
                <a:off x="1405" y="270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a:solidFill>
                      <a:schemeClr val="bg1"/>
                    </a:solidFill>
                  </a:rPr>
                  <a:t>4</a:t>
                </a:r>
              </a:p>
            </p:txBody>
          </p:sp>
          <p:sp>
            <p:nvSpPr>
              <p:cNvPr id="502793" name="Oval 9"/>
              <p:cNvSpPr>
                <a:spLocks noChangeArrowheads="1"/>
              </p:cNvSpPr>
              <p:nvPr/>
            </p:nvSpPr>
            <p:spPr bwMode="auto">
              <a:xfrm>
                <a:off x="2334" y="270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dirty="0">
                    <a:solidFill>
                      <a:schemeClr val="bg1"/>
                    </a:solidFill>
                  </a:rPr>
                  <a:t>5</a:t>
                </a:r>
              </a:p>
            </p:txBody>
          </p:sp>
          <p:sp>
            <p:nvSpPr>
              <p:cNvPr id="502794" name="Oval 10"/>
              <p:cNvSpPr>
                <a:spLocks noChangeArrowheads="1"/>
              </p:cNvSpPr>
              <p:nvPr/>
            </p:nvSpPr>
            <p:spPr bwMode="auto">
              <a:xfrm>
                <a:off x="3235" y="270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200" dirty="0">
                    <a:solidFill>
                      <a:schemeClr val="bg1"/>
                    </a:solidFill>
                  </a:rPr>
                  <a:t>6</a:t>
                </a:r>
              </a:p>
            </p:txBody>
          </p:sp>
          <p:cxnSp>
            <p:nvCxnSpPr>
              <p:cNvPr id="502795" name="AutoShape 11"/>
              <p:cNvCxnSpPr>
                <a:cxnSpLocks noChangeShapeType="1"/>
              </p:cNvCxnSpPr>
              <p:nvPr/>
            </p:nvCxnSpPr>
            <p:spPr bwMode="auto">
              <a:xfrm>
                <a:off x="1630" y="2180"/>
                <a:ext cx="70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796" name="AutoShape 12"/>
              <p:cNvCxnSpPr>
                <a:cxnSpLocks noChangeShapeType="1"/>
                <a:stCxn id="502790" idx="6"/>
                <a:endCxn id="502791" idx="2"/>
              </p:cNvCxnSpPr>
              <p:nvPr/>
            </p:nvCxnSpPr>
            <p:spPr bwMode="auto">
              <a:xfrm>
                <a:off x="2554" y="2180"/>
                <a:ext cx="68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797" name="AutoShape 13"/>
              <p:cNvCxnSpPr>
                <a:cxnSpLocks noChangeShapeType="1"/>
                <a:stCxn id="502792" idx="6"/>
                <a:endCxn id="502793" idx="2"/>
              </p:cNvCxnSpPr>
              <p:nvPr/>
            </p:nvCxnSpPr>
            <p:spPr bwMode="auto">
              <a:xfrm>
                <a:off x="1625" y="2810"/>
                <a:ext cx="709"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798" name="AutoShape 14"/>
              <p:cNvCxnSpPr>
                <a:cxnSpLocks noChangeShapeType="1"/>
                <a:stCxn id="502793" idx="6"/>
                <a:endCxn id="502794" idx="2"/>
              </p:cNvCxnSpPr>
              <p:nvPr/>
            </p:nvCxnSpPr>
            <p:spPr bwMode="auto">
              <a:xfrm>
                <a:off x="2554" y="2810"/>
                <a:ext cx="68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799" name="AutoShape 15"/>
              <p:cNvCxnSpPr>
                <a:cxnSpLocks noChangeShapeType="1"/>
                <a:stCxn id="502790" idx="4"/>
                <a:endCxn id="502793" idx="0"/>
              </p:cNvCxnSpPr>
              <p:nvPr/>
            </p:nvCxnSpPr>
            <p:spPr bwMode="auto">
              <a:xfrm>
                <a:off x="2444" y="2290"/>
                <a:ext cx="0" cy="41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800" name="Rectangle 16"/>
              <p:cNvSpPr>
                <a:spLocks noChangeArrowheads="1"/>
              </p:cNvSpPr>
              <p:nvPr/>
            </p:nvSpPr>
            <p:spPr bwMode="auto">
              <a:xfrm>
                <a:off x="1953" y="1932"/>
                <a:ext cx="132"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en-US" altLang="zh-CN" sz="2400" b="1"/>
                  <a:t>A</a:t>
                </a:r>
              </a:p>
            </p:txBody>
          </p:sp>
          <p:sp>
            <p:nvSpPr>
              <p:cNvPr id="502801" name="Rectangle 17"/>
              <p:cNvSpPr>
                <a:spLocks noChangeArrowheads="1"/>
              </p:cNvSpPr>
              <p:nvPr/>
            </p:nvSpPr>
            <p:spPr bwMode="auto">
              <a:xfrm>
                <a:off x="1944" y="2608"/>
                <a:ext cx="133"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en-US" altLang="zh-CN" sz="2400" b="1"/>
                  <a:t>B</a:t>
                </a:r>
              </a:p>
            </p:txBody>
          </p:sp>
          <p:sp>
            <p:nvSpPr>
              <p:cNvPr id="502802" name="Rectangle 18"/>
              <p:cNvSpPr>
                <a:spLocks noChangeArrowheads="1"/>
              </p:cNvSpPr>
              <p:nvPr/>
            </p:nvSpPr>
            <p:spPr bwMode="auto">
              <a:xfrm>
                <a:off x="2876" y="1950"/>
                <a:ext cx="132"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en-US" altLang="zh-CN" sz="2400" b="1"/>
                  <a:t>X</a:t>
                </a:r>
              </a:p>
            </p:txBody>
          </p:sp>
          <p:sp>
            <p:nvSpPr>
              <p:cNvPr id="502803" name="Rectangle 19"/>
              <p:cNvSpPr>
                <a:spLocks noChangeArrowheads="1"/>
              </p:cNvSpPr>
              <p:nvPr/>
            </p:nvSpPr>
            <p:spPr bwMode="auto">
              <a:xfrm>
                <a:off x="2886" y="2599"/>
                <a:ext cx="130"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en-US" altLang="zh-CN" sz="2400" b="1"/>
                  <a:t>Y</a:t>
                </a:r>
              </a:p>
            </p:txBody>
          </p:sp>
          <p:sp>
            <p:nvSpPr>
              <p:cNvPr id="502804" name="Rectangle 20"/>
              <p:cNvSpPr>
                <a:spLocks noChangeArrowheads="1"/>
              </p:cNvSpPr>
              <p:nvPr/>
            </p:nvSpPr>
            <p:spPr bwMode="auto">
              <a:xfrm>
                <a:off x="2429" y="2300"/>
                <a:ext cx="251"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en-US" altLang="zh-CN" sz="2400" b="1"/>
                  <a:t>A </a:t>
                </a:r>
                <a:r>
                  <a:rPr lang="en-US" altLang="zh-CN" sz="2800" b="1">
                    <a:cs typeface="Tahoma" panose="020B0604030504040204" pitchFamily="34" charset="0"/>
                  </a:rPr>
                  <a:t>'</a:t>
                </a:r>
              </a:p>
            </p:txBody>
          </p:sp>
        </p:grpSp>
        <p:sp>
          <p:nvSpPr>
            <p:cNvPr id="502805" name="AutoShape 21"/>
            <p:cNvSpPr>
              <a:spLocks noChangeArrowheads="1"/>
            </p:cNvSpPr>
            <p:nvPr/>
          </p:nvSpPr>
          <p:spPr bwMode="auto">
            <a:xfrm>
              <a:off x="4197" y="3053"/>
              <a:ext cx="644" cy="502"/>
            </a:xfrm>
            <a:prstGeom prst="wedgeRoundRectCallout">
              <a:avLst>
                <a:gd name="adj1" fmla="val -323449"/>
                <a:gd name="adj2" fmla="val 10238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nchor="ctr"/>
            <a:lstStyle/>
            <a:p>
              <a:pPr>
                <a:spcBef>
                  <a:spcPct val="0"/>
                </a:spcBef>
                <a:buFontTx/>
                <a:buNone/>
              </a:pPr>
              <a:r>
                <a:rPr lang="zh-CN" altLang="en-US" sz="2400" b="1"/>
                <a:t>虚工序</a:t>
              </a:r>
            </a:p>
          </p:txBody>
        </p:sp>
      </p:grpSp>
      <p:sp>
        <p:nvSpPr>
          <p:cNvPr id="502806" name="Rectangle 22"/>
          <p:cNvSpPr>
            <a:spLocks noChangeArrowheads="1"/>
          </p:cNvSpPr>
          <p:nvPr/>
        </p:nvSpPr>
        <p:spPr bwMode="auto">
          <a:xfrm>
            <a:off x="1751014" y="652464"/>
            <a:ext cx="3941785"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r>
              <a:rPr lang="en-US" altLang="zh-CN" sz="2400" b="1">
                <a:solidFill>
                  <a:schemeClr val="hlink"/>
                </a:solidFill>
              </a:rPr>
              <a:t> </a:t>
            </a:r>
            <a:r>
              <a:rPr lang="zh-CN" altLang="en-US" sz="2400" b="1">
                <a:solidFill>
                  <a:schemeClr val="hlink"/>
                </a:solidFill>
              </a:rPr>
              <a:t>两种情况需要引入虚工序：</a:t>
            </a:r>
          </a:p>
        </p:txBody>
      </p:sp>
      <p:grpSp>
        <p:nvGrpSpPr>
          <p:cNvPr id="502807" name="Group 23"/>
          <p:cNvGrpSpPr>
            <a:grpSpLocks/>
          </p:cNvGrpSpPr>
          <p:nvPr/>
        </p:nvGrpSpPr>
        <p:grpSpPr bwMode="auto">
          <a:xfrm>
            <a:off x="2098675" y="1230314"/>
            <a:ext cx="7088188" cy="2182813"/>
            <a:chOff x="1082" y="775"/>
            <a:chExt cx="4465" cy="1375"/>
          </a:xfrm>
        </p:grpSpPr>
        <p:grpSp>
          <p:nvGrpSpPr>
            <p:cNvPr id="502808" name="Group 24"/>
            <p:cNvGrpSpPr>
              <a:grpSpLocks/>
            </p:cNvGrpSpPr>
            <p:nvPr/>
          </p:nvGrpSpPr>
          <p:grpSpPr bwMode="auto">
            <a:xfrm>
              <a:off x="1207" y="991"/>
              <a:ext cx="1144" cy="1096"/>
              <a:chOff x="1420" y="2974"/>
              <a:chExt cx="1144" cy="1096"/>
            </a:xfrm>
          </p:grpSpPr>
          <p:sp>
            <p:nvSpPr>
              <p:cNvPr id="502809" name="Oval 25"/>
              <p:cNvSpPr>
                <a:spLocks noChangeArrowheads="1"/>
              </p:cNvSpPr>
              <p:nvPr/>
            </p:nvSpPr>
            <p:spPr bwMode="auto">
              <a:xfrm>
                <a:off x="1420" y="3423"/>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dirty="0">
                    <a:solidFill>
                      <a:schemeClr val="bg1"/>
                    </a:solidFill>
                  </a:rPr>
                  <a:t>1</a:t>
                </a:r>
              </a:p>
            </p:txBody>
          </p:sp>
          <p:sp>
            <p:nvSpPr>
              <p:cNvPr id="502810" name="Oval 26"/>
              <p:cNvSpPr>
                <a:spLocks noChangeArrowheads="1"/>
              </p:cNvSpPr>
              <p:nvPr/>
            </p:nvSpPr>
            <p:spPr bwMode="auto">
              <a:xfrm>
                <a:off x="2344" y="3423"/>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2</a:t>
                </a:r>
              </a:p>
            </p:txBody>
          </p:sp>
          <p:cxnSp>
            <p:nvCxnSpPr>
              <p:cNvPr id="502811" name="AutoShape 27"/>
              <p:cNvCxnSpPr>
                <a:cxnSpLocks noChangeShapeType="1"/>
                <a:stCxn id="502809" idx="0"/>
                <a:endCxn id="502810" idx="1"/>
              </p:cNvCxnSpPr>
              <p:nvPr/>
            </p:nvCxnSpPr>
            <p:spPr bwMode="auto">
              <a:xfrm rot="5400000" flipV="1">
                <a:off x="1937" y="3016"/>
                <a:ext cx="32" cy="846"/>
              </a:xfrm>
              <a:prstGeom prst="curvedConnector3">
                <a:avLst>
                  <a:gd name="adj1" fmla="val -737505"/>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812" name="AutoShape 28"/>
              <p:cNvCxnSpPr>
                <a:cxnSpLocks noChangeShapeType="1"/>
              </p:cNvCxnSpPr>
              <p:nvPr/>
            </p:nvCxnSpPr>
            <p:spPr bwMode="auto">
              <a:xfrm rot="16200000" flipH="1">
                <a:off x="1973" y="3179"/>
                <a:ext cx="1" cy="924"/>
              </a:xfrm>
              <a:prstGeom prst="curvedConnector3">
                <a:avLst>
                  <a:gd name="adj1" fmla="val 24399995"/>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813" name="Text Box 29"/>
              <p:cNvSpPr txBox="1">
                <a:spLocks noChangeArrowheads="1"/>
              </p:cNvSpPr>
              <p:nvPr/>
            </p:nvSpPr>
            <p:spPr bwMode="auto">
              <a:xfrm>
                <a:off x="1867" y="2974"/>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A</a:t>
                </a:r>
              </a:p>
            </p:txBody>
          </p:sp>
          <p:sp>
            <p:nvSpPr>
              <p:cNvPr id="502814" name="Text Box 30"/>
              <p:cNvSpPr txBox="1">
                <a:spLocks noChangeArrowheads="1"/>
              </p:cNvSpPr>
              <p:nvPr/>
            </p:nvSpPr>
            <p:spPr bwMode="auto">
              <a:xfrm>
                <a:off x="1867" y="3675"/>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a:t>
                </a:r>
              </a:p>
            </p:txBody>
          </p:sp>
        </p:grpSp>
        <p:sp>
          <p:nvSpPr>
            <p:cNvPr id="502815" name="Oval 31"/>
            <p:cNvSpPr>
              <a:spLocks noChangeArrowheads="1"/>
            </p:cNvSpPr>
            <p:nvPr/>
          </p:nvSpPr>
          <p:spPr bwMode="auto">
            <a:xfrm>
              <a:off x="3342" y="1418"/>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1</a:t>
              </a:r>
            </a:p>
          </p:txBody>
        </p:sp>
        <p:sp>
          <p:nvSpPr>
            <p:cNvPr id="502816" name="Oval 32"/>
            <p:cNvSpPr>
              <a:spLocks noChangeArrowheads="1"/>
            </p:cNvSpPr>
            <p:nvPr/>
          </p:nvSpPr>
          <p:spPr bwMode="auto">
            <a:xfrm>
              <a:off x="4266" y="1418"/>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2</a:t>
              </a:r>
            </a:p>
          </p:txBody>
        </p:sp>
        <p:cxnSp>
          <p:nvCxnSpPr>
            <p:cNvPr id="502817" name="AutoShape 33"/>
            <p:cNvCxnSpPr>
              <a:cxnSpLocks noChangeShapeType="1"/>
              <a:stCxn id="502815" idx="0"/>
              <a:endCxn id="502816" idx="1"/>
            </p:cNvCxnSpPr>
            <p:nvPr/>
          </p:nvCxnSpPr>
          <p:spPr bwMode="auto">
            <a:xfrm rot="5400000" flipV="1">
              <a:off x="3859" y="1011"/>
              <a:ext cx="32" cy="846"/>
            </a:xfrm>
            <a:prstGeom prst="curvedConnector3">
              <a:avLst>
                <a:gd name="adj1" fmla="val -450000"/>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818" name="Text Box 34"/>
            <p:cNvSpPr txBox="1">
              <a:spLocks noChangeArrowheads="1"/>
            </p:cNvSpPr>
            <p:nvPr/>
          </p:nvSpPr>
          <p:spPr bwMode="auto">
            <a:xfrm>
              <a:off x="3777" y="996"/>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A</a:t>
              </a:r>
            </a:p>
          </p:txBody>
        </p:sp>
        <p:sp>
          <p:nvSpPr>
            <p:cNvPr id="502819" name="Oval 35"/>
            <p:cNvSpPr>
              <a:spLocks noChangeArrowheads="1"/>
            </p:cNvSpPr>
            <p:nvPr/>
          </p:nvSpPr>
          <p:spPr bwMode="auto">
            <a:xfrm>
              <a:off x="3719" y="1803"/>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3</a:t>
              </a:r>
            </a:p>
          </p:txBody>
        </p:sp>
        <p:cxnSp>
          <p:nvCxnSpPr>
            <p:cNvPr id="502820" name="AutoShape 36"/>
            <p:cNvCxnSpPr>
              <a:cxnSpLocks noChangeShapeType="1"/>
              <a:stCxn id="502815" idx="5"/>
              <a:endCxn id="502819" idx="1"/>
            </p:cNvCxnSpPr>
            <p:nvPr/>
          </p:nvCxnSpPr>
          <p:spPr bwMode="auto">
            <a:xfrm>
              <a:off x="3530" y="1606"/>
              <a:ext cx="221" cy="229"/>
            </a:xfrm>
            <a:prstGeom prst="straightConnector1">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821" name="AutoShape 37"/>
            <p:cNvCxnSpPr>
              <a:cxnSpLocks noChangeShapeType="1"/>
              <a:stCxn id="502819" idx="7"/>
              <a:endCxn id="502816" idx="3"/>
            </p:cNvCxnSpPr>
            <p:nvPr/>
          </p:nvCxnSpPr>
          <p:spPr bwMode="auto">
            <a:xfrm flipV="1">
              <a:off x="3907" y="1606"/>
              <a:ext cx="391" cy="229"/>
            </a:xfrm>
            <a:prstGeom prst="straightConnector1">
              <a:avLst/>
            </a:prstGeom>
            <a:noFill/>
            <a:ln w="31750">
              <a:solidFill>
                <a:srgbClr val="0000FF"/>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822" name="Text Box 38"/>
            <p:cNvSpPr txBox="1">
              <a:spLocks noChangeArrowheads="1"/>
            </p:cNvSpPr>
            <p:nvPr/>
          </p:nvSpPr>
          <p:spPr bwMode="auto">
            <a:xfrm>
              <a:off x="3423" y="1697"/>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a:t>
              </a:r>
            </a:p>
          </p:txBody>
        </p:sp>
        <p:sp>
          <p:nvSpPr>
            <p:cNvPr id="502823" name="AutoShape 39"/>
            <p:cNvSpPr>
              <a:spLocks noChangeArrowheads="1"/>
            </p:cNvSpPr>
            <p:nvPr/>
          </p:nvSpPr>
          <p:spPr bwMode="auto">
            <a:xfrm>
              <a:off x="2448" y="1507"/>
              <a:ext cx="814" cy="153"/>
            </a:xfrm>
            <a:prstGeom prst="rightArrow">
              <a:avLst>
                <a:gd name="adj1" fmla="val 50000"/>
                <a:gd name="adj2" fmla="val 1330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endParaRPr lang="zh-CN" altLang="en-US"/>
            </a:p>
          </p:txBody>
        </p:sp>
        <p:sp>
          <p:nvSpPr>
            <p:cNvPr id="502824" name="AutoShape 40"/>
            <p:cNvSpPr>
              <a:spLocks noChangeArrowheads="1"/>
            </p:cNvSpPr>
            <p:nvPr/>
          </p:nvSpPr>
          <p:spPr bwMode="auto">
            <a:xfrm>
              <a:off x="4903" y="799"/>
              <a:ext cx="644" cy="502"/>
            </a:xfrm>
            <a:prstGeom prst="wedgeRoundRectCallout">
              <a:avLst>
                <a:gd name="adj1" fmla="val -174532"/>
                <a:gd name="adj2" fmla="val 13047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nchor="ctr"/>
            <a:lstStyle/>
            <a:p>
              <a:pPr>
                <a:spcBef>
                  <a:spcPct val="0"/>
                </a:spcBef>
                <a:buFontTx/>
                <a:buNone/>
              </a:pPr>
              <a:r>
                <a:rPr lang="zh-CN" altLang="en-US" sz="1400" b="1"/>
                <a:t>虚工序</a:t>
              </a:r>
            </a:p>
          </p:txBody>
        </p:sp>
        <p:sp>
          <p:nvSpPr>
            <p:cNvPr id="502825" name="Rectangle 41"/>
            <p:cNvSpPr>
              <a:spLocks noChangeArrowheads="1"/>
            </p:cNvSpPr>
            <p:nvPr/>
          </p:nvSpPr>
          <p:spPr bwMode="auto">
            <a:xfrm>
              <a:off x="1082" y="775"/>
              <a:ext cx="330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lgn="l">
                <a:spcBef>
                  <a:spcPct val="0"/>
                </a:spcBef>
                <a:buFontTx/>
                <a:buNone/>
              </a:pPr>
              <a:r>
                <a:rPr lang="en-US" altLang="zh-CN" sz="2400" b="1"/>
                <a:t> ① </a:t>
              </a:r>
              <a:r>
                <a:rPr lang="zh-CN" altLang="en-US" sz="2400" b="1"/>
                <a:t>两个工序</a:t>
              </a:r>
              <a:r>
                <a:rPr lang="en-US" altLang="zh-CN" sz="2400" b="1"/>
                <a:t>A</a:t>
              </a:r>
              <a:r>
                <a:rPr lang="zh-CN" altLang="en-US" sz="2400" b="1"/>
                <a:t>、</a:t>
              </a:r>
              <a:r>
                <a:rPr lang="en-US" altLang="zh-CN" sz="2400" b="1"/>
                <a:t>B</a:t>
              </a:r>
              <a:r>
                <a:rPr lang="zh-CN" altLang="en-US" sz="2400" b="1"/>
                <a:t>有相同的始点和终点</a:t>
              </a:r>
            </a:p>
          </p:txBody>
        </p:sp>
        <p:sp>
          <p:nvSpPr>
            <p:cNvPr id="502826" name="Text Box 42"/>
            <p:cNvSpPr txBox="1">
              <a:spLocks noChangeArrowheads="1"/>
            </p:cNvSpPr>
            <p:nvPr/>
          </p:nvSpPr>
          <p:spPr bwMode="auto">
            <a:xfrm>
              <a:off x="4052" y="1697"/>
              <a:ext cx="434"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 </a:t>
              </a:r>
              <a:r>
                <a:rPr lang="en-US" altLang="zh-CN" sz="2800" b="1">
                  <a:cs typeface="Tahoma" panose="020B0604030504040204" pitchFamily="34" charset="0"/>
                </a:rPr>
                <a:t>'</a:t>
              </a:r>
            </a:p>
          </p:txBody>
        </p:sp>
      </p:grpSp>
    </p:spTree>
    <p:extLst>
      <p:ext uri="{BB962C8B-B14F-4D97-AF65-F5344CB8AC3E}">
        <p14:creationId xmlns:p14="http://schemas.microsoft.com/office/powerpoint/2010/main" val="393178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2807"/>
                                        </p:tgtEl>
                                        <p:attrNameLst>
                                          <p:attrName>style.visibility</p:attrName>
                                        </p:attrNameLst>
                                      </p:cBhvr>
                                      <p:to>
                                        <p:strVal val="visible"/>
                                      </p:to>
                                    </p:set>
                                    <p:animEffect transition="in" filter="wipe(left)">
                                      <p:cBhvr>
                                        <p:cTn id="7" dur="500"/>
                                        <p:tgtEl>
                                          <p:spTgt spid="502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2786"/>
                                        </p:tgtEl>
                                        <p:attrNameLst>
                                          <p:attrName>style.visibility</p:attrName>
                                        </p:attrNameLst>
                                      </p:cBhvr>
                                      <p:to>
                                        <p:strVal val="visible"/>
                                      </p:to>
                                    </p:set>
                                    <p:animEffect transition="in" filter="wipe(left)">
                                      <p:cBhvr>
                                        <p:cTn id="12" dur="500"/>
                                        <p:tgtEl>
                                          <p:spTgt spid="50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1581151" y="533401"/>
            <a:ext cx="762476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None/>
            </a:pPr>
            <a:r>
              <a:rPr lang="zh-CN" altLang="en-US" sz="2800"/>
              <a:t>例</a:t>
            </a:r>
            <a:r>
              <a:rPr lang="en-US" altLang="zh-CN" sz="2800"/>
              <a:t>1</a:t>
            </a:r>
            <a:r>
              <a:rPr lang="zh-CN" altLang="en-US" sz="2800"/>
              <a:t>、</a:t>
            </a:r>
            <a:r>
              <a:rPr lang="en-US" altLang="zh-CN" sz="2800" b="1" i="1"/>
              <a:t>a, b, c, d,</a:t>
            </a:r>
            <a:r>
              <a:rPr lang="en-US" altLang="zh-CN" sz="2800" b="1"/>
              <a:t> </a:t>
            </a:r>
            <a:r>
              <a:rPr lang="zh-CN" altLang="en-US" sz="2800" b="1"/>
              <a:t>四道工序，</a:t>
            </a:r>
            <a:r>
              <a:rPr lang="en-US" altLang="zh-CN" sz="2800" b="1" i="1"/>
              <a:t>c</a:t>
            </a:r>
            <a:r>
              <a:rPr lang="zh-CN" altLang="en-US" sz="2800" b="1"/>
              <a:t>在 </a:t>
            </a:r>
            <a:r>
              <a:rPr lang="en-US" altLang="zh-CN" sz="2800" b="1" i="1"/>
              <a:t>a</a:t>
            </a:r>
            <a:r>
              <a:rPr lang="en-US" altLang="zh-CN" sz="2800" b="1"/>
              <a:t>,</a:t>
            </a:r>
            <a:r>
              <a:rPr lang="en-US" altLang="zh-CN" sz="2800" b="1" i="1"/>
              <a:t> b</a:t>
            </a:r>
            <a:r>
              <a:rPr lang="zh-CN" altLang="en-US" sz="2800" b="1"/>
              <a:t>完工后开始，　　</a:t>
            </a:r>
            <a:r>
              <a:rPr lang="en-US" altLang="zh-CN" sz="2800" b="1" i="1"/>
              <a:t>d</a:t>
            </a:r>
            <a:r>
              <a:rPr lang="zh-CN" altLang="en-US" sz="2800" b="1"/>
              <a:t>在 </a:t>
            </a:r>
            <a:r>
              <a:rPr lang="en-US" altLang="zh-CN" sz="2800" b="1" i="1"/>
              <a:t>b</a:t>
            </a:r>
            <a:r>
              <a:rPr lang="zh-CN" altLang="en-US" sz="2800" b="1"/>
              <a:t>完工后开始。</a:t>
            </a:r>
          </a:p>
        </p:txBody>
      </p:sp>
      <p:grpSp>
        <p:nvGrpSpPr>
          <p:cNvPr id="497667" name="Group 3"/>
          <p:cNvGrpSpPr>
            <a:grpSpLocks/>
          </p:cNvGrpSpPr>
          <p:nvPr/>
        </p:nvGrpSpPr>
        <p:grpSpPr bwMode="auto">
          <a:xfrm>
            <a:off x="2209800" y="1676401"/>
            <a:ext cx="4800600" cy="1865313"/>
            <a:chOff x="1152" y="1056"/>
            <a:chExt cx="3024" cy="1175"/>
          </a:xfrm>
        </p:grpSpPr>
        <p:grpSp>
          <p:nvGrpSpPr>
            <p:cNvPr id="497668" name="Group 4"/>
            <p:cNvGrpSpPr>
              <a:grpSpLocks/>
            </p:cNvGrpSpPr>
            <p:nvPr/>
          </p:nvGrpSpPr>
          <p:grpSpPr bwMode="auto">
            <a:xfrm>
              <a:off x="1152" y="1056"/>
              <a:ext cx="3024" cy="1104"/>
              <a:chOff x="960" y="1152"/>
              <a:chExt cx="3024" cy="1104"/>
            </a:xfrm>
          </p:grpSpPr>
          <p:sp>
            <p:nvSpPr>
              <p:cNvPr id="497669" name="Oval 5"/>
              <p:cNvSpPr>
                <a:spLocks noChangeArrowheads="1"/>
              </p:cNvSpPr>
              <p:nvPr/>
            </p:nvSpPr>
            <p:spPr bwMode="auto">
              <a:xfrm>
                <a:off x="960" y="115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0" name="Oval 6"/>
              <p:cNvSpPr>
                <a:spLocks noChangeArrowheads="1"/>
              </p:cNvSpPr>
              <p:nvPr/>
            </p:nvSpPr>
            <p:spPr bwMode="auto">
              <a:xfrm>
                <a:off x="960" y="187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1" name="Oval 7"/>
              <p:cNvSpPr>
                <a:spLocks noChangeArrowheads="1"/>
              </p:cNvSpPr>
              <p:nvPr/>
            </p:nvSpPr>
            <p:spPr bwMode="auto">
              <a:xfrm>
                <a:off x="2256" y="1584"/>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2" name="Oval 8"/>
              <p:cNvSpPr>
                <a:spLocks noChangeArrowheads="1"/>
              </p:cNvSpPr>
              <p:nvPr/>
            </p:nvSpPr>
            <p:spPr bwMode="auto">
              <a:xfrm>
                <a:off x="3600" y="1200"/>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3" name="Oval 9"/>
              <p:cNvSpPr>
                <a:spLocks noChangeArrowheads="1"/>
              </p:cNvSpPr>
              <p:nvPr/>
            </p:nvSpPr>
            <p:spPr bwMode="auto">
              <a:xfrm>
                <a:off x="3600" y="1872"/>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4" name="Line 10"/>
              <p:cNvSpPr>
                <a:spLocks noChangeShapeType="1"/>
              </p:cNvSpPr>
              <p:nvPr/>
            </p:nvSpPr>
            <p:spPr bwMode="auto">
              <a:xfrm>
                <a:off x="1344" y="1392"/>
                <a:ext cx="912"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5" name="Line 11"/>
              <p:cNvSpPr>
                <a:spLocks noChangeShapeType="1"/>
              </p:cNvSpPr>
              <p:nvPr/>
            </p:nvSpPr>
            <p:spPr bwMode="auto">
              <a:xfrm flipV="1">
                <a:off x="1344" y="1824"/>
                <a:ext cx="912"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6" name="Line 12"/>
              <p:cNvSpPr>
                <a:spLocks noChangeShapeType="1"/>
              </p:cNvSpPr>
              <p:nvPr/>
            </p:nvSpPr>
            <p:spPr bwMode="auto">
              <a:xfrm flipV="1">
                <a:off x="2640" y="1440"/>
                <a:ext cx="96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7" name="Line 13"/>
              <p:cNvSpPr>
                <a:spLocks noChangeShapeType="1"/>
              </p:cNvSpPr>
              <p:nvPr/>
            </p:nvSpPr>
            <p:spPr bwMode="auto">
              <a:xfrm>
                <a:off x="2640" y="1776"/>
                <a:ext cx="96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8" name="Rectangle 14"/>
              <p:cNvSpPr>
                <a:spLocks noChangeArrowheads="1"/>
              </p:cNvSpPr>
              <p:nvPr/>
            </p:nvSpPr>
            <p:spPr bwMode="auto">
              <a:xfrm>
                <a:off x="3024" y="1200"/>
                <a:ext cx="2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c</a:t>
                </a:r>
              </a:p>
            </p:txBody>
          </p:sp>
          <p:sp>
            <p:nvSpPr>
              <p:cNvPr id="497679" name="Rectangle 15"/>
              <p:cNvSpPr>
                <a:spLocks noChangeArrowheads="1"/>
              </p:cNvSpPr>
              <p:nvPr/>
            </p:nvSpPr>
            <p:spPr bwMode="auto">
              <a:xfrm>
                <a:off x="1728" y="1200"/>
                <a:ext cx="2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a</a:t>
                </a:r>
              </a:p>
            </p:txBody>
          </p:sp>
          <p:sp>
            <p:nvSpPr>
              <p:cNvPr id="497680" name="Rectangle 16"/>
              <p:cNvSpPr>
                <a:spLocks noChangeArrowheads="1"/>
              </p:cNvSpPr>
              <p:nvPr/>
            </p:nvSpPr>
            <p:spPr bwMode="auto">
              <a:xfrm>
                <a:off x="1536" y="1584"/>
                <a:ext cx="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b</a:t>
                </a:r>
              </a:p>
            </p:txBody>
          </p:sp>
          <p:sp>
            <p:nvSpPr>
              <p:cNvPr id="497681" name="Rectangle 17"/>
              <p:cNvSpPr>
                <a:spLocks noChangeArrowheads="1"/>
              </p:cNvSpPr>
              <p:nvPr/>
            </p:nvSpPr>
            <p:spPr bwMode="auto">
              <a:xfrm>
                <a:off x="3120" y="1632"/>
                <a:ext cx="27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d</a:t>
                </a:r>
              </a:p>
            </p:txBody>
          </p:sp>
        </p:grpSp>
        <p:sp>
          <p:nvSpPr>
            <p:cNvPr id="497682" name="Rectangle 18"/>
            <p:cNvSpPr>
              <a:spLocks noChangeArrowheads="1"/>
            </p:cNvSpPr>
            <p:nvPr/>
          </p:nvSpPr>
          <p:spPr bwMode="auto">
            <a:xfrm>
              <a:off x="1248" y="110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1</a:t>
              </a:r>
              <a:endParaRPr lang="en-US" altLang="zh-CN" sz="2400" i="1"/>
            </a:p>
          </p:txBody>
        </p:sp>
        <p:sp>
          <p:nvSpPr>
            <p:cNvPr id="497683" name="Rectangle 19"/>
            <p:cNvSpPr>
              <a:spLocks noChangeArrowheads="1"/>
            </p:cNvSpPr>
            <p:nvPr/>
          </p:nvSpPr>
          <p:spPr bwMode="auto">
            <a:xfrm>
              <a:off x="1248" y="182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2</a:t>
              </a:r>
              <a:endParaRPr lang="en-US" altLang="zh-CN" sz="2400" i="1"/>
            </a:p>
          </p:txBody>
        </p:sp>
        <p:sp>
          <p:nvSpPr>
            <p:cNvPr id="497684" name="Rectangle 20"/>
            <p:cNvSpPr>
              <a:spLocks noChangeArrowheads="1"/>
            </p:cNvSpPr>
            <p:nvPr/>
          </p:nvSpPr>
          <p:spPr bwMode="auto">
            <a:xfrm>
              <a:off x="2544" y="1536"/>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3</a:t>
              </a:r>
              <a:endParaRPr lang="en-US" altLang="zh-CN" sz="2400" i="1"/>
            </a:p>
          </p:txBody>
        </p:sp>
        <p:sp>
          <p:nvSpPr>
            <p:cNvPr id="497685" name="Rectangle 21"/>
            <p:cNvSpPr>
              <a:spLocks noChangeArrowheads="1"/>
            </p:cNvSpPr>
            <p:nvPr/>
          </p:nvSpPr>
          <p:spPr bwMode="auto">
            <a:xfrm>
              <a:off x="3888" y="115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4</a:t>
              </a:r>
              <a:endParaRPr lang="en-US" altLang="zh-CN" sz="2400" i="1"/>
            </a:p>
          </p:txBody>
        </p:sp>
        <p:sp>
          <p:nvSpPr>
            <p:cNvPr id="497686" name="Rectangle 22"/>
            <p:cNvSpPr>
              <a:spLocks noChangeArrowheads="1"/>
            </p:cNvSpPr>
            <p:nvPr/>
          </p:nvSpPr>
          <p:spPr bwMode="auto">
            <a:xfrm>
              <a:off x="3888" y="182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5</a:t>
              </a:r>
              <a:endParaRPr lang="en-US" altLang="zh-CN" sz="2400" i="1"/>
            </a:p>
          </p:txBody>
        </p:sp>
      </p:grpSp>
      <p:grpSp>
        <p:nvGrpSpPr>
          <p:cNvPr id="497687" name="Group 23"/>
          <p:cNvGrpSpPr>
            <a:grpSpLocks/>
          </p:cNvGrpSpPr>
          <p:nvPr/>
        </p:nvGrpSpPr>
        <p:grpSpPr bwMode="auto">
          <a:xfrm>
            <a:off x="2286000" y="3733802"/>
            <a:ext cx="4648200" cy="2474913"/>
            <a:chOff x="1200" y="2352"/>
            <a:chExt cx="2928" cy="1559"/>
          </a:xfrm>
        </p:grpSpPr>
        <p:sp>
          <p:nvSpPr>
            <p:cNvPr id="497688" name="Oval 24"/>
            <p:cNvSpPr>
              <a:spLocks noChangeArrowheads="1"/>
            </p:cNvSpPr>
            <p:nvPr/>
          </p:nvSpPr>
          <p:spPr bwMode="auto">
            <a:xfrm>
              <a:off x="1200" y="2544"/>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endParaRPr lang="zh-CN" altLang="zh-CN" sz="4000">
                <a:solidFill>
                  <a:schemeClr val="tx2"/>
                </a:solidFill>
              </a:endParaRPr>
            </a:p>
          </p:txBody>
        </p:sp>
        <p:sp>
          <p:nvSpPr>
            <p:cNvPr id="497689" name="Oval 25"/>
            <p:cNvSpPr>
              <a:spLocks noChangeArrowheads="1"/>
            </p:cNvSpPr>
            <p:nvPr/>
          </p:nvSpPr>
          <p:spPr bwMode="auto">
            <a:xfrm>
              <a:off x="2448" y="2544"/>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0" name="Oval 26"/>
            <p:cNvSpPr>
              <a:spLocks noChangeArrowheads="1"/>
            </p:cNvSpPr>
            <p:nvPr/>
          </p:nvSpPr>
          <p:spPr bwMode="auto">
            <a:xfrm>
              <a:off x="3744" y="2544"/>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1" name="Oval 27"/>
            <p:cNvSpPr>
              <a:spLocks noChangeArrowheads="1"/>
            </p:cNvSpPr>
            <p:nvPr/>
          </p:nvSpPr>
          <p:spPr bwMode="auto">
            <a:xfrm>
              <a:off x="2448" y="3360"/>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2" name="Oval 28"/>
            <p:cNvSpPr>
              <a:spLocks noChangeArrowheads="1"/>
            </p:cNvSpPr>
            <p:nvPr/>
          </p:nvSpPr>
          <p:spPr bwMode="auto">
            <a:xfrm>
              <a:off x="3744" y="3360"/>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3" name="Line 29"/>
            <p:cNvSpPr>
              <a:spLocks noChangeShapeType="1"/>
            </p:cNvSpPr>
            <p:nvPr/>
          </p:nvSpPr>
          <p:spPr bwMode="auto">
            <a:xfrm>
              <a:off x="1584" y="2736"/>
              <a:ext cx="86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4" name="Line 30"/>
            <p:cNvSpPr>
              <a:spLocks noChangeShapeType="1"/>
            </p:cNvSpPr>
            <p:nvPr/>
          </p:nvSpPr>
          <p:spPr bwMode="auto">
            <a:xfrm>
              <a:off x="2832" y="2736"/>
              <a:ext cx="912"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5" name="Line 31"/>
            <p:cNvSpPr>
              <a:spLocks noChangeShapeType="1"/>
            </p:cNvSpPr>
            <p:nvPr/>
          </p:nvSpPr>
          <p:spPr bwMode="auto">
            <a:xfrm>
              <a:off x="1632" y="3600"/>
              <a:ext cx="816"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6" name="Line 32"/>
            <p:cNvSpPr>
              <a:spLocks noChangeShapeType="1"/>
            </p:cNvSpPr>
            <p:nvPr/>
          </p:nvSpPr>
          <p:spPr bwMode="auto">
            <a:xfrm>
              <a:off x="2832" y="3552"/>
              <a:ext cx="912"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7" name="Line 33"/>
            <p:cNvSpPr>
              <a:spLocks noChangeShapeType="1"/>
            </p:cNvSpPr>
            <p:nvPr/>
          </p:nvSpPr>
          <p:spPr bwMode="auto">
            <a:xfrm flipV="1">
              <a:off x="2640" y="2928"/>
              <a:ext cx="0" cy="432"/>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8" name="Rectangle 34"/>
            <p:cNvSpPr>
              <a:spLocks noChangeArrowheads="1"/>
            </p:cNvSpPr>
            <p:nvPr/>
          </p:nvSpPr>
          <p:spPr bwMode="auto">
            <a:xfrm>
              <a:off x="1872" y="2352"/>
              <a:ext cx="2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a</a:t>
              </a:r>
            </a:p>
          </p:txBody>
        </p:sp>
        <p:sp>
          <p:nvSpPr>
            <p:cNvPr id="497699" name="Rectangle 35"/>
            <p:cNvSpPr>
              <a:spLocks noChangeArrowheads="1"/>
            </p:cNvSpPr>
            <p:nvPr/>
          </p:nvSpPr>
          <p:spPr bwMode="auto">
            <a:xfrm>
              <a:off x="1920" y="3216"/>
              <a:ext cx="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b</a:t>
              </a:r>
            </a:p>
          </p:txBody>
        </p:sp>
        <p:sp>
          <p:nvSpPr>
            <p:cNvPr id="497700" name="Rectangle 36"/>
            <p:cNvSpPr>
              <a:spLocks noChangeArrowheads="1"/>
            </p:cNvSpPr>
            <p:nvPr/>
          </p:nvSpPr>
          <p:spPr bwMode="auto">
            <a:xfrm>
              <a:off x="3216" y="2400"/>
              <a:ext cx="2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c</a:t>
              </a:r>
            </a:p>
          </p:txBody>
        </p:sp>
        <p:sp>
          <p:nvSpPr>
            <p:cNvPr id="497701" name="Rectangle 37"/>
            <p:cNvSpPr>
              <a:spLocks noChangeArrowheads="1"/>
            </p:cNvSpPr>
            <p:nvPr/>
          </p:nvSpPr>
          <p:spPr bwMode="auto">
            <a:xfrm>
              <a:off x="3216" y="3216"/>
              <a:ext cx="27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i="1"/>
                <a:t>d</a:t>
              </a:r>
            </a:p>
          </p:txBody>
        </p:sp>
        <p:sp>
          <p:nvSpPr>
            <p:cNvPr id="497702" name="Oval 38"/>
            <p:cNvSpPr>
              <a:spLocks noChangeArrowheads="1"/>
            </p:cNvSpPr>
            <p:nvPr/>
          </p:nvSpPr>
          <p:spPr bwMode="auto">
            <a:xfrm>
              <a:off x="1248" y="3408"/>
              <a:ext cx="384" cy="38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endParaRPr lang="zh-CN" altLang="zh-CN" sz="4000">
                <a:solidFill>
                  <a:schemeClr val="tx2"/>
                </a:solidFill>
              </a:endParaRPr>
            </a:p>
          </p:txBody>
        </p:sp>
        <p:sp>
          <p:nvSpPr>
            <p:cNvPr id="497703" name="Rectangle 39"/>
            <p:cNvSpPr>
              <a:spLocks noChangeArrowheads="1"/>
            </p:cNvSpPr>
            <p:nvPr/>
          </p:nvSpPr>
          <p:spPr bwMode="auto">
            <a:xfrm>
              <a:off x="1296" y="259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1</a:t>
              </a:r>
              <a:endParaRPr lang="en-US" altLang="zh-CN" sz="2400" i="1"/>
            </a:p>
          </p:txBody>
        </p:sp>
        <p:sp>
          <p:nvSpPr>
            <p:cNvPr id="497704" name="Rectangle 40"/>
            <p:cNvSpPr>
              <a:spLocks noChangeArrowheads="1"/>
            </p:cNvSpPr>
            <p:nvPr/>
          </p:nvSpPr>
          <p:spPr bwMode="auto">
            <a:xfrm>
              <a:off x="1344" y="3504"/>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2</a:t>
              </a:r>
              <a:endParaRPr lang="en-US" altLang="zh-CN" sz="2400" i="1"/>
            </a:p>
          </p:txBody>
        </p:sp>
        <p:sp>
          <p:nvSpPr>
            <p:cNvPr id="497705" name="Rectangle 41"/>
            <p:cNvSpPr>
              <a:spLocks noChangeArrowheads="1"/>
            </p:cNvSpPr>
            <p:nvPr/>
          </p:nvSpPr>
          <p:spPr bwMode="auto">
            <a:xfrm>
              <a:off x="2544" y="259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2400" i="1"/>
                <a:t>4</a:t>
              </a:r>
            </a:p>
          </p:txBody>
        </p:sp>
        <p:sp>
          <p:nvSpPr>
            <p:cNvPr id="497706" name="Rectangle 42"/>
            <p:cNvSpPr>
              <a:spLocks noChangeArrowheads="1"/>
            </p:cNvSpPr>
            <p:nvPr/>
          </p:nvSpPr>
          <p:spPr bwMode="auto">
            <a:xfrm>
              <a:off x="2524" y="3408"/>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3</a:t>
              </a:r>
              <a:endParaRPr lang="en-US" altLang="zh-CN" sz="2400" i="1"/>
            </a:p>
          </p:txBody>
        </p:sp>
        <p:sp>
          <p:nvSpPr>
            <p:cNvPr id="497707" name="Rectangle 43"/>
            <p:cNvSpPr>
              <a:spLocks noChangeArrowheads="1"/>
            </p:cNvSpPr>
            <p:nvPr/>
          </p:nvSpPr>
          <p:spPr bwMode="auto">
            <a:xfrm>
              <a:off x="3840" y="259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5</a:t>
              </a:r>
              <a:endParaRPr lang="en-US" altLang="zh-CN" sz="2400" i="1"/>
            </a:p>
          </p:txBody>
        </p:sp>
        <p:sp>
          <p:nvSpPr>
            <p:cNvPr id="497708" name="Rectangle 44"/>
            <p:cNvSpPr>
              <a:spLocks noChangeArrowheads="1"/>
            </p:cNvSpPr>
            <p:nvPr/>
          </p:nvSpPr>
          <p:spPr bwMode="auto">
            <a:xfrm>
              <a:off x="3840" y="3408"/>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6</a:t>
              </a:r>
              <a:endParaRPr lang="en-US" altLang="zh-CN" sz="2400" i="1"/>
            </a:p>
          </p:txBody>
        </p:sp>
      </p:grpSp>
      <p:grpSp>
        <p:nvGrpSpPr>
          <p:cNvPr id="497709" name="Group 45"/>
          <p:cNvGrpSpPr>
            <a:grpSpLocks/>
          </p:cNvGrpSpPr>
          <p:nvPr/>
        </p:nvGrpSpPr>
        <p:grpSpPr bwMode="auto">
          <a:xfrm>
            <a:off x="7620000" y="2133600"/>
            <a:ext cx="304800" cy="685800"/>
            <a:chOff x="5232" y="2688"/>
            <a:chExt cx="384" cy="576"/>
          </a:xfrm>
        </p:grpSpPr>
        <p:sp>
          <p:nvSpPr>
            <p:cNvPr id="497710" name="Line 46"/>
            <p:cNvSpPr>
              <a:spLocks noChangeShapeType="1"/>
            </p:cNvSpPr>
            <p:nvPr/>
          </p:nvSpPr>
          <p:spPr bwMode="auto">
            <a:xfrm flipH="1">
              <a:off x="5232" y="2688"/>
              <a:ext cx="384" cy="576"/>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7711" name="Line 47"/>
            <p:cNvSpPr>
              <a:spLocks noChangeShapeType="1"/>
            </p:cNvSpPr>
            <p:nvPr/>
          </p:nvSpPr>
          <p:spPr bwMode="auto">
            <a:xfrm>
              <a:off x="5232" y="2736"/>
              <a:ext cx="384" cy="528"/>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97712" name="Group 48"/>
          <p:cNvGrpSpPr>
            <a:grpSpLocks/>
          </p:cNvGrpSpPr>
          <p:nvPr/>
        </p:nvGrpSpPr>
        <p:grpSpPr bwMode="auto">
          <a:xfrm>
            <a:off x="7315200" y="4419600"/>
            <a:ext cx="533400" cy="914400"/>
            <a:chOff x="4368" y="2784"/>
            <a:chExt cx="432" cy="576"/>
          </a:xfrm>
        </p:grpSpPr>
        <p:sp>
          <p:nvSpPr>
            <p:cNvPr id="497713" name="Line 49"/>
            <p:cNvSpPr>
              <a:spLocks noChangeShapeType="1"/>
            </p:cNvSpPr>
            <p:nvPr/>
          </p:nvSpPr>
          <p:spPr bwMode="auto">
            <a:xfrm>
              <a:off x="4368" y="3120"/>
              <a:ext cx="240" cy="24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7714" name="Line 50"/>
            <p:cNvSpPr>
              <a:spLocks noChangeShapeType="1"/>
            </p:cNvSpPr>
            <p:nvPr/>
          </p:nvSpPr>
          <p:spPr bwMode="auto">
            <a:xfrm flipV="1">
              <a:off x="4608" y="2784"/>
              <a:ext cx="192" cy="576"/>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422057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wipe(left)">
                                      <p:cBhvr>
                                        <p:cTn id="7" dur="500"/>
                                        <p:tgtEl>
                                          <p:spTgt spid="497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7709"/>
                                        </p:tgtEl>
                                        <p:attrNameLst>
                                          <p:attrName>style.visibility</p:attrName>
                                        </p:attrNameLst>
                                      </p:cBhvr>
                                      <p:to>
                                        <p:strVal val="visible"/>
                                      </p:to>
                                    </p:set>
                                    <p:animEffect transition="in" filter="wipe(left)">
                                      <p:cBhvr>
                                        <p:cTn id="12" dur="500"/>
                                        <p:tgtEl>
                                          <p:spTgt spid="497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7687"/>
                                        </p:tgtEl>
                                        <p:attrNameLst>
                                          <p:attrName>style.visibility</p:attrName>
                                        </p:attrNameLst>
                                      </p:cBhvr>
                                      <p:to>
                                        <p:strVal val="visible"/>
                                      </p:to>
                                    </p:set>
                                    <p:animEffect transition="in" filter="wipe(left)">
                                      <p:cBhvr>
                                        <p:cTn id="17" dur="500"/>
                                        <p:tgtEl>
                                          <p:spTgt spid="497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7712"/>
                                        </p:tgtEl>
                                        <p:attrNameLst>
                                          <p:attrName>style.visibility</p:attrName>
                                        </p:attrNameLst>
                                      </p:cBhvr>
                                      <p:to>
                                        <p:strVal val="visible"/>
                                      </p:to>
                                    </p:set>
                                    <p:animEffect transition="in" filter="wipe(left)">
                                      <p:cBhvr>
                                        <p:cTn id="22" dur="500"/>
                                        <p:tgtEl>
                                          <p:spTgt spid="497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1706563" y="407989"/>
            <a:ext cx="7391400" cy="211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None/>
            </a:pPr>
            <a:r>
              <a:rPr lang="zh-CN" altLang="en-US" sz="2800"/>
              <a:t>例</a:t>
            </a:r>
            <a:r>
              <a:rPr lang="en-US" altLang="zh-CN" sz="2800"/>
              <a:t>2</a:t>
            </a:r>
            <a:r>
              <a:rPr lang="zh-CN" altLang="en-US" sz="2800"/>
              <a:t>、</a:t>
            </a:r>
            <a:r>
              <a:rPr lang="zh-CN" altLang="en-US" sz="2800" b="1"/>
              <a:t>已知</a:t>
            </a:r>
            <a:r>
              <a:rPr lang="en-US" altLang="zh-CN" sz="2800" b="1"/>
              <a:t>A</a:t>
            </a:r>
            <a:r>
              <a:rPr lang="zh-CN" altLang="en-US" sz="2800" b="1"/>
              <a:t>是</a:t>
            </a:r>
            <a:r>
              <a:rPr lang="en-US" altLang="zh-CN" sz="2800" b="1"/>
              <a:t>B</a:t>
            </a:r>
            <a:r>
              <a:rPr lang="zh-CN" altLang="en-US" sz="2800" b="1"/>
              <a:t>得紧前工序，</a:t>
            </a:r>
            <a:r>
              <a:rPr lang="en-US" altLang="zh-CN" sz="2800" b="1"/>
              <a:t>C</a:t>
            </a:r>
            <a:r>
              <a:rPr lang="zh-CN" altLang="en-US" sz="2800" b="1"/>
              <a:t>是</a:t>
            </a:r>
            <a:r>
              <a:rPr lang="en-US" altLang="zh-CN" sz="2800" b="1"/>
              <a:t>E</a:t>
            </a:r>
            <a:r>
              <a:rPr lang="zh-CN" altLang="en-US" sz="2800" b="1"/>
              <a:t>的紧前工序，</a:t>
            </a:r>
            <a:r>
              <a:rPr lang="en-US" altLang="zh-CN" sz="2800" b="1"/>
              <a:t>A,C</a:t>
            </a:r>
            <a:r>
              <a:rPr lang="zh-CN" altLang="en-US" sz="2800" b="1"/>
              <a:t>是</a:t>
            </a:r>
            <a:r>
              <a:rPr lang="en-US" altLang="zh-CN" sz="2800" b="1"/>
              <a:t>D</a:t>
            </a:r>
            <a:r>
              <a:rPr lang="zh-CN" altLang="en-US" sz="2800" b="1"/>
              <a:t>的紧前工序．</a:t>
            </a:r>
          </a:p>
          <a:p>
            <a:pPr algn="just">
              <a:buFontTx/>
              <a:buNone/>
            </a:pPr>
            <a:endParaRPr lang="en-US" altLang="zh-CN" sz="2800"/>
          </a:p>
        </p:txBody>
      </p:sp>
      <p:grpSp>
        <p:nvGrpSpPr>
          <p:cNvPr id="498691" name="Group 3"/>
          <p:cNvGrpSpPr>
            <a:grpSpLocks/>
          </p:cNvGrpSpPr>
          <p:nvPr/>
        </p:nvGrpSpPr>
        <p:grpSpPr bwMode="auto">
          <a:xfrm>
            <a:off x="2362200" y="1716089"/>
            <a:ext cx="5843588" cy="3962401"/>
            <a:chOff x="1248" y="1273"/>
            <a:chExt cx="3681" cy="2496"/>
          </a:xfrm>
        </p:grpSpPr>
        <p:grpSp>
          <p:nvGrpSpPr>
            <p:cNvPr id="498692" name="Group 4"/>
            <p:cNvGrpSpPr>
              <a:grpSpLocks/>
            </p:cNvGrpSpPr>
            <p:nvPr/>
          </p:nvGrpSpPr>
          <p:grpSpPr bwMode="auto">
            <a:xfrm>
              <a:off x="1248" y="1273"/>
              <a:ext cx="3681" cy="2496"/>
              <a:chOff x="1248" y="1273"/>
              <a:chExt cx="3681" cy="2496"/>
            </a:xfrm>
          </p:grpSpPr>
          <p:sp>
            <p:nvSpPr>
              <p:cNvPr id="498693" name="Oval 5"/>
              <p:cNvSpPr>
                <a:spLocks noChangeArrowheads="1"/>
              </p:cNvSpPr>
              <p:nvPr/>
            </p:nvSpPr>
            <p:spPr bwMode="auto">
              <a:xfrm>
                <a:off x="1248" y="1273"/>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4" name="Oval 6"/>
              <p:cNvSpPr>
                <a:spLocks noChangeArrowheads="1"/>
              </p:cNvSpPr>
              <p:nvPr/>
            </p:nvSpPr>
            <p:spPr bwMode="auto">
              <a:xfrm>
                <a:off x="2544" y="1273"/>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5" name="Oval 7"/>
              <p:cNvSpPr>
                <a:spLocks noChangeArrowheads="1"/>
              </p:cNvSpPr>
              <p:nvPr/>
            </p:nvSpPr>
            <p:spPr bwMode="auto">
              <a:xfrm>
                <a:off x="3936" y="1273"/>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6" name="Oval 8"/>
              <p:cNvSpPr>
                <a:spLocks noChangeArrowheads="1"/>
              </p:cNvSpPr>
              <p:nvPr/>
            </p:nvSpPr>
            <p:spPr bwMode="auto">
              <a:xfrm>
                <a:off x="3168" y="2137"/>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7" name="Oval 9"/>
              <p:cNvSpPr>
                <a:spLocks noChangeArrowheads="1"/>
              </p:cNvSpPr>
              <p:nvPr/>
            </p:nvSpPr>
            <p:spPr bwMode="auto">
              <a:xfrm>
                <a:off x="4608" y="2185"/>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8" name="Oval 10"/>
              <p:cNvSpPr>
                <a:spLocks noChangeArrowheads="1"/>
              </p:cNvSpPr>
              <p:nvPr/>
            </p:nvSpPr>
            <p:spPr bwMode="auto">
              <a:xfrm>
                <a:off x="1248" y="3001"/>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699" name="Oval 11"/>
              <p:cNvSpPr>
                <a:spLocks noChangeArrowheads="1"/>
              </p:cNvSpPr>
              <p:nvPr/>
            </p:nvSpPr>
            <p:spPr bwMode="auto">
              <a:xfrm>
                <a:off x="2592" y="2953"/>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0" name="Oval 12"/>
              <p:cNvSpPr>
                <a:spLocks noChangeArrowheads="1"/>
              </p:cNvSpPr>
              <p:nvPr/>
            </p:nvSpPr>
            <p:spPr bwMode="auto">
              <a:xfrm>
                <a:off x="3984" y="3001"/>
                <a:ext cx="321" cy="71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1" name="Line 13"/>
              <p:cNvSpPr>
                <a:spLocks noChangeShapeType="1"/>
              </p:cNvSpPr>
              <p:nvPr/>
            </p:nvSpPr>
            <p:spPr bwMode="auto">
              <a:xfrm>
                <a:off x="1632" y="163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2" name="Line 14"/>
              <p:cNvSpPr>
                <a:spLocks noChangeShapeType="1"/>
              </p:cNvSpPr>
              <p:nvPr/>
            </p:nvSpPr>
            <p:spPr bwMode="auto">
              <a:xfrm>
                <a:off x="2928" y="1632"/>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3" name="Line 15"/>
              <p:cNvSpPr>
                <a:spLocks noChangeShapeType="1"/>
              </p:cNvSpPr>
              <p:nvPr/>
            </p:nvSpPr>
            <p:spPr bwMode="auto">
              <a:xfrm>
                <a:off x="3552" y="2496"/>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4" name="Line 16"/>
              <p:cNvSpPr>
                <a:spLocks noChangeShapeType="1"/>
              </p:cNvSpPr>
              <p:nvPr/>
            </p:nvSpPr>
            <p:spPr bwMode="auto">
              <a:xfrm>
                <a:off x="1632" y="3360"/>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5" name="Line 17"/>
              <p:cNvSpPr>
                <a:spLocks noChangeShapeType="1"/>
              </p:cNvSpPr>
              <p:nvPr/>
            </p:nvSpPr>
            <p:spPr bwMode="auto">
              <a:xfrm>
                <a:off x="2976" y="3360"/>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6" name="Line 18"/>
              <p:cNvSpPr>
                <a:spLocks noChangeShapeType="1"/>
              </p:cNvSpPr>
              <p:nvPr/>
            </p:nvSpPr>
            <p:spPr bwMode="auto">
              <a:xfrm>
                <a:off x="2832" y="1776"/>
                <a:ext cx="432" cy="57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7" name="Line 19"/>
              <p:cNvSpPr>
                <a:spLocks noChangeShapeType="1"/>
              </p:cNvSpPr>
              <p:nvPr/>
            </p:nvSpPr>
            <p:spPr bwMode="auto">
              <a:xfrm flipV="1">
                <a:off x="2784" y="2640"/>
                <a:ext cx="480" cy="48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8708" name="Rectangle 20"/>
              <p:cNvSpPr>
                <a:spLocks noChangeArrowheads="1"/>
              </p:cNvSpPr>
              <p:nvPr/>
            </p:nvSpPr>
            <p:spPr bwMode="auto">
              <a:xfrm>
                <a:off x="1968" y="1296"/>
                <a:ext cx="303"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0"/>
                  </a:spcBef>
                  <a:buFontTx/>
                  <a:buNone/>
                </a:pPr>
                <a:r>
                  <a:rPr lang="en-US" altLang="zh-CN" sz="2400" b="1"/>
                  <a:t>A </a:t>
                </a:r>
              </a:p>
            </p:txBody>
          </p:sp>
          <p:sp>
            <p:nvSpPr>
              <p:cNvPr id="498709" name="Rectangle 21"/>
              <p:cNvSpPr>
                <a:spLocks noChangeArrowheads="1"/>
              </p:cNvSpPr>
              <p:nvPr/>
            </p:nvSpPr>
            <p:spPr bwMode="auto">
              <a:xfrm>
                <a:off x="3408" y="1344"/>
                <a:ext cx="248"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0"/>
                  </a:spcBef>
                  <a:buFontTx/>
                  <a:buNone/>
                </a:pPr>
                <a:r>
                  <a:rPr lang="en-US" altLang="zh-CN" sz="2400" b="1"/>
                  <a:t>B</a:t>
                </a:r>
              </a:p>
            </p:txBody>
          </p:sp>
          <p:sp>
            <p:nvSpPr>
              <p:cNvPr id="498710" name="Rectangle 22"/>
              <p:cNvSpPr>
                <a:spLocks noChangeArrowheads="1"/>
              </p:cNvSpPr>
              <p:nvPr/>
            </p:nvSpPr>
            <p:spPr bwMode="auto">
              <a:xfrm>
                <a:off x="3984" y="2160"/>
                <a:ext cx="261"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0"/>
                  </a:spcBef>
                  <a:buFontTx/>
                  <a:buNone/>
                </a:pPr>
                <a:r>
                  <a:rPr lang="en-US" altLang="zh-CN" sz="2400" b="1"/>
                  <a:t>D</a:t>
                </a:r>
              </a:p>
            </p:txBody>
          </p:sp>
          <p:sp>
            <p:nvSpPr>
              <p:cNvPr id="498711" name="Rectangle 23"/>
              <p:cNvSpPr>
                <a:spLocks noChangeArrowheads="1"/>
              </p:cNvSpPr>
              <p:nvPr/>
            </p:nvSpPr>
            <p:spPr bwMode="auto">
              <a:xfrm>
                <a:off x="1968" y="3360"/>
                <a:ext cx="24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0"/>
                  </a:spcBef>
                  <a:buFontTx/>
                  <a:buNone/>
                </a:pPr>
                <a:r>
                  <a:rPr lang="en-US" altLang="zh-CN" sz="2400" b="1"/>
                  <a:t>C</a:t>
                </a:r>
              </a:p>
            </p:txBody>
          </p:sp>
          <p:sp>
            <p:nvSpPr>
              <p:cNvPr id="498712" name="Rectangle 24"/>
              <p:cNvSpPr>
                <a:spLocks noChangeArrowheads="1"/>
              </p:cNvSpPr>
              <p:nvPr/>
            </p:nvSpPr>
            <p:spPr bwMode="auto">
              <a:xfrm>
                <a:off x="3408" y="3360"/>
                <a:ext cx="23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0"/>
                  </a:spcBef>
                  <a:buFontTx/>
                  <a:buNone/>
                </a:pPr>
                <a:r>
                  <a:rPr lang="en-US" altLang="zh-CN" sz="2400" b="1"/>
                  <a:t>E</a:t>
                </a:r>
              </a:p>
            </p:txBody>
          </p:sp>
        </p:grpSp>
        <p:sp>
          <p:nvSpPr>
            <p:cNvPr id="498713" name="Rectangle 25"/>
            <p:cNvSpPr>
              <a:spLocks noChangeArrowheads="1"/>
            </p:cNvSpPr>
            <p:nvPr/>
          </p:nvSpPr>
          <p:spPr bwMode="auto">
            <a:xfrm>
              <a:off x="1344" y="1488"/>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1</a:t>
              </a:r>
              <a:endParaRPr lang="en-US" altLang="zh-CN" sz="2400" i="1"/>
            </a:p>
          </p:txBody>
        </p:sp>
        <p:sp>
          <p:nvSpPr>
            <p:cNvPr id="498714" name="Rectangle 26"/>
            <p:cNvSpPr>
              <a:spLocks noChangeArrowheads="1"/>
            </p:cNvSpPr>
            <p:nvPr/>
          </p:nvSpPr>
          <p:spPr bwMode="auto">
            <a:xfrm>
              <a:off x="2640" y="1488"/>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2400" i="1"/>
                <a:t>2</a:t>
              </a:r>
            </a:p>
          </p:txBody>
        </p:sp>
        <p:sp>
          <p:nvSpPr>
            <p:cNvPr id="498715" name="Rectangle 27"/>
            <p:cNvSpPr>
              <a:spLocks noChangeArrowheads="1"/>
            </p:cNvSpPr>
            <p:nvPr/>
          </p:nvSpPr>
          <p:spPr bwMode="auto">
            <a:xfrm>
              <a:off x="1344" y="3216"/>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sz="2400" i="1"/>
                <a:t>3</a:t>
              </a:r>
            </a:p>
          </p:txBody>
        </p:sp>
        <p:sp>
          <p:nvSpPr>
            <p:cNvPr id="498716" name="Rectangle 28"/>
            <p:cNvSpPr>
              <a:spLocks noChangeArrowheads="1"/>
            </p:cNvSpPr>
            <p:nvPr/>
          </p:nvSpPr>
          <p:spPr bwMode="auto">
            <a:xfrm>
              <a:off x="2688" y="3168"/>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sz="2400" i="1"/>
                <a:t>4</a:t>
              </a:r>
              <a:endParaRPr lang="en-US" altLang="zh-CN" sz="2400" i="1"/>
            </a:p>
          </p:txBody>
        </p:sp>
        <p:sp>
          <p:nvSpPr>
            <p:cNvPr id="498717" name="Rectangle 29"/>
            <p:cNvSpPr>
              <a:spLocks noChangeArrowheads="1"/>
            </p:cNvSpPr>
            <p:nvPr/>
          </p:nvSpPr>
          <p:spPr bwMode="auto">
            <a:xfrm>
              <a:off x="3264" y="2352"/>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5</a:t>
              </a:r>
              <a:endParaRPr lang="en-US" altLang="zh-CN" sz="2400" i="1"/>
            </a:p>
          </p:txBody>
        </p:sp>
        <p:sp>
          <p:nvSpPr>
            <p:cNvPr id="498718" name="Rectangle 30"/>
            <p:cNvSpPr>
              <a:spLocks noChangeArrowheads="1"/>
            </p:cNvSpPr>
            <p:nvPr/>
          </p:nvSpPr>
          <p:spPr bwMode="auto">
            <a:xfrm>
              <a:off x="4704" y="2400"/>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6</a:t>
              </a:r>
              <a:endParaRPr lang="en-US" altLang="zh-CN" sz="2400" i="1"/>
            </a:p>
          </p:txBody>
        </p:sp>
        <p:sp>
          <p:nvSpPr>
            <p:cNvPr id="498719" name="Rectangle 31"/>
            <p:cNvSpPr>
              <a:spLocks noChangeArrowheads="1"/>
            </p:cNvSpPr>
            <p:nvPr/>
          </p:nvSpPr>
          <p:spPr bwMode="auto">
            <a:xfrm>
              <a:off x="4032" y="1488"/>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7</a:t>
              </a:r>
              <a:endParaRPr lang="en-US" altLang="zh-CN" sz="2400" i="1"/>
            </a:p>
          </p:txBody>
        </p:sp>
        <p:sp>
          <p:nvSpPr>
            <p:cNvPr id="498720" name="Rectangle 32"/>
            <p:cNvSpPr>
              <a:spLocks noChangeArrowheads="1"/>
            </p:cNvSpPr>
            <p:nvPr/>
          </p:nvSpPr>
          <p:spPr bwMode="auto">
            <a:xfrm>
              <a:off x="4080" y="3216"/>
              <a:ext cx="2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400" i="1"/>
                <a:t>8</a:t>
              </a:r>
              <a:endParaRPr lang="en-US" altLang="zh-CN" sz="2400" i="1"/>
            </a:p>
          </p:txBody>
        </p:sp>
      </p:grpSp>
    </p:spTree>
    <p:extLst>
      <p:ext uri="{BB962C8B-B14F-4D97-AF65-F5344CB8AC3E}">
        <p14:creationId xmlns:p14="http://schemas.microsoft.com/office/powerpoint/2010/main" val="4234017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wipe(left)">
                                      <p:cBhvr>
                                        <p:cTn id="7" dur="500"/>
                                        <p:tgtEl>
                                          <p:spTgt spid="49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1201072" y="1187450"/>
            <a:ext cx="65069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Clr>
                <a:srgbClr val="FF3300"/>
              </a:buClr>
              <a:buFontTx/>
              <a:buAutoNum type="arabicPeriod" startAt="6"/>
            </a:pPr>
            <a:r>
              <a:rPr lang="zh-CN" altLang="en-US" sz="2800" b="1"/>
              <a:t>网络图只允许有一个起点和一个终点</a:t>
            </a:r>
            <a:r>
              <a:rPr lang="en-US" altLang="zh-CN" sz="2800" b="1"/>
              <a:t>.</a:t>
            </a:r>
          </a:p>
        </p:txBody>
      </p:sp>
      <p:grpSp>
        <p:nvGrpSpPr>
          <p:cNvPr id="500739" name="Group 3"/>
          <p:cNvGrpSpPr>
            <a:grpSpLocks/>
          </p:cNvGrpSpPr>
          <p:nvPr/>
        </p:nvGrpSpPr>
        <p:grpSpPr bwMode="auto">
          <a:xfrm>
            <a:off x="1143000" y="2057401"/>
            <a:ext cx="7620000" cy="4183063"/>
            <a:chOff x="384" y="1440"/>
            <a:chExt cx="4800" cy="2635"/>
          </a:xfrm>
        </p:grpSpPr>
        <p:grpSp>
          <p:nvGrpSpPr>
            <p:cNvPr id="500740" name="Group 4"/>
            <p:cNvGrpSpPr>
              <a:grpSpLocks/>
            </p:cNvGrpSpPr>
            <p:nvPr/>
          </p:nvGrpSpPr>
          <p:grpSpPr bwMode="auto">
            <a:xfrm>
              <a:off x="384" y="1440"/>
              <a:ext cx="4800" cy="2635"/>
              <a:chOff x="384" y="1440"/>
              <a:chExt cx="4800" cy="2635"/>
            </a:xfrm>
          </p:grpSpPr>
          <p:sp>
            <p:nvSpPr>
              <p:cNvPr id="500741" name="Oval 5"/>
              <p:cNvSpPr>
                <a:spLocks noChangeArrowheads="1"/>
              </p:cNvSpPr>
              <p:nvPr/>
            </p:nvSpPr>
            <p:spPr bwMode="auto">
              <a:xfrm>
                <a:off x="384" y="235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2" name="Oval 6"/>
              <p:cNvSpPr>
                <a:spLocks noChangeArrowheads="1"/>
              </p:cNvSpPr>
              <p:nvPr/>
            </p:nvSpPr>
            <p:spPr bwMode="auto">
              <a:xfrm>
                <a:off x="1536" y="235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3" name="Rectangle 7"/>
              <p:cNvSpPr>
                <a:spLocks noChangeArrowheads="1"/>
              </p:cNvSpPr>
              <p:nvPr/>
            </p:nvSpPr>
            <p:spPr bwMode="auto">
              <a:xfrm>
                <a:off x="480" y="2400"/>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1</a:t>
                </a:r>
              </a:p>
            </p:txBody>
          </p:sp>
          <p:sp>
            <p:nvSpPr>
              <p:cNvPr id="500744" name="Rectangle 8"/>
              <p:cNvSpPr>
                <a:spLocks noChangeArrowheads="1"/>
              </p:cNvSpPr>
              <p:nvPr/>
            </p:nvSpPr>
            <p:spPr bwMode="auto">
              <a:xfrm>
                <a:off x="1632" y="2400"/>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2</a:t>
                </a:r>
              </a:p>
            </p:txBody>
          </p:sp>
          <p:sp>
            <p:nvSpPr>
              <p:cNvPr id="500745" name="Oval 9"/>
              <p:cNvSpPr>
                <a:spLocks noChangeArrowheads="1"/>
              </p:cNvSpPr>
              <p:nvPr/>
            </p:nvSpPr>
            <p:spPr bwMode="auto">
              <a:xfrm>
                <a:off x="1680" y="144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6" name="Rectangle 10"/>
              <p:cNvSpPr>
                <a:spLocks noChangeArrowheads="1"/>
              </p:cNvSpPr>
              <p:nvPr/>
            </p:nvSpPr>
            <p:spPr bwMode="auto">
              <a:xfrm>
                <a:off x="1776" y="148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3</a:t>
                </a:r>
              </a:p>
            </p:txBody>
          </p:sp>
          <p:sp>
            <p:nvSpPr>
              <p:cNvPr id="500747" name="Oval 11"/>
              <p:cNvSpPr>
                <a:spLocks noChangeArrowheads="1"/>
              </p:cNvSpPr>
              <p:nvPr/>
            </p:nvSpPr>
            <p:spPr bwMode="auto">
              <a:xfrm>
                <a:off x="2592" y="240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8" name="Rectangle 12"/>
              <p:cNvSpPr>
                <a:spLocks noChangeArrowheads="1"/>
              </p:cNvSpPr>
              <p:nvPr/>
            </p:nvSpPr>
            <p:spPr bwMode="auto">
              <a:xfrm>
                <a:off x="2688" y="244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4</a:t>
                </a:r>
              </a:p>
            </p:txBody>
          </p:sp>
          <p:sp>
            <p:nvSpPr>
              <p:cNvPr id="500749" name="Oval 13"/>
              <p:cNvSpPr>
                <a:spLocks noChangeArrowheads="1"/>
              </p:cNvSpPr>
              <p:nvPr/>
            </p:nvSpPr>
            <p:spPr bwMode="auto">
              <a:xfrm>
                <a:off x="2640" y="3504"/>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0" name="Rectangle 14"/>
              <p:cNvSpPr>
                <a:spLocks noChangeArrowheads="1"/>
              </p:cNvSpPr>
              <p:nvPr/>
            </p:nvSpPr>
            <p:spPr bwMode="auto">
              <a:xfrm>
                <a:off x="2736" y="3552"/>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5</a:t>
                </a:r>
              </a:p>
            </p:txBody>
          </p:sp>
          <p:sp>
            <p:nvSpPr>
              <p:cNvPr id="500751" name="Oval 15"/>
              <p:cNvSpPr>
                <a:spLocks noChangeArrowheads="1"/>
              </p:cNvSpPr>
              <p:nvPr/>
            </p:nvSpPr>
            <p:spPr bwMode="auto">
              <a:xfrm>
                <a:off x="3840" y="240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2" name="Rectangle 16"/>
              <p:cNvSpPr>
                <a:spLocks noChangeArrowheads="1"/>
              </p:cNvSpPr>
              <p:nvPr/>
            </p:nvSpPr>
            <p:spPr bwMode="auto">
              <a:xfrm>
                <a:off x="3936" y="244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6</a:t>
                </a:r>
              </a:p>
            </p:txBody>
          </p:sp>
          <p:sp>
            <p:nvSpPr>
              <p:cNvPr id="500753" name="Oval 17"/>
              <p:cNvSpPr>
                <a:spLocks noChangeArrowheads="1"/>
              </p:cNvSpPr>
              <p:nvPr/>
            </p:nvSpPr>
            <p:spPr bwMode="auto">
              <a:xfrm>
                <a:off x="4704" y="1728"/>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4" name="Rectangle 18"/>
              <p:cNvSpPr>
                <a:spLocks noChangeArrowheads="1"/>
              </p:cNvSpPr>
              <p:nvPr/>
            </p:nvSpPr>
            <p:spPr bwMode="auto">
              <a:xfrm>
                <a:off x="4800" y="1776"/>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7</a:t>
                </a:r>
              </a:p>
            </p:txBody>
          </p:sp>
          <p:sp>
            <p:nvSpPr>
              <p:cNvPr id="500755" name="Oval 19"/>
              <p:cNvSpPr>
                <a:spLocks noChangeArrowheads="1"/>
              </p:cNvSpPr>
              <p:nvPr/>
            </p:nvSpPr>
            <p:spPr bwMode="auto">
              <a:xfrm>
                <a:off x="4752" y="288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6" name="Rectangle 20"/>
              <p:cNvSpPr>
                <a:spLocks noChangeArrowheads="1"/>
              </p:cNvSpPr>
              <p:nvPr/>
            </p:nvSpPr>
            <p:spPr bwMode="auto">
              <a:xfrm>
                <a:off x="4848" y="292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8</a:t>
                </a:r>
              </a:p>
            </p:txBody>
          </p:sp>
          <p:sp>
            <p:nvSpPr>
              <p:cNvPr id="500757" name="Line 21"/>
              <p:cNvSpPr>
                <a:spLocks noChangeShapeType="1"/>
              </p:cNvSpPr>
              <p:nvPr/>
            </p:nvSpPr>
            <p:spPr bwMode="auto">
              <a:xfrm>
                <a:off x="816" y="2592"/>
                <a:ext cx="72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8" name="Line 22"/>
              <p:cNvSpPr>
                <a:spLocks noChangeShapeType="1"/>
              </p:cNvSpPr>
              <p:nvPr/>
            </p:nvSpPr>
            <p:spPr bwMode="auto">
              <a:xfrm>
                <a:off x="1967" y="2591"/>
                <a:ext cx="623"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9" name="Line 23"/>
              <p:cNvSpPr>
                <a:spLocks noChangeShapeType="1"/>
              </p:cNvSpPr>
              <p:nvPr/>
            </p:nvSpPr>
            <p:spPr bwMode="auto">
              <a:xfrm>
                <a:off x="3024" y="2592"/>
                <a:ext cx="816"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0" name="Line 24"/>
              <p:cNvSpPr>
                <a:spLocks noChangeShapeType="1"/>
              </p:cNvSpPr>
              <p:nvPr/>
            </p:nvSpPr>
            <p:spPr bwMode="auto">
              <a:xfrm flipV="1">
                <a:off x="4176" y="2064"/>
                <a:ext cx="528"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1" name="Line 25"/>
              <p:cNvSpPr>
                <a:spLocks noChangeShapeType="1"/>
              </p:cNvSpPr>
              <p:nvPr/>
            </p:nvSpPr>
            <p:spPr bwMode="auto">
              <a:xfrm>
                <a:off x="4272" y="2688"/>
                <a:ext cx="480"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2" name="Line 26"/>
              <p:cNvSpPr>
                <a:spLocks noChangeShapeType="1"/>
              </p:cNvSpPr>
              <p:nvPr/>
            </p:nvSpPr>
            <p:spPr bwMode="auto">
              <a:xfrm>
                <a:off x="1824" y="2784"/>
                <a:ext cx="864" cy="76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3" name="Line 27"/>
              <p:cNvSpPr>
                <a:spLocks noChangeShapeType="1"/>
              </p:cNvSpPr>
              <p:nvPr/>
            </p:nvSpPr>
            <p:spPr bwMode="auto">
              <a:xfrm>
                <a:off x="2112" y="1728"/>
                <a:ext cx="576"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0764" name="Rectangle 28"/>
            <p:cNvSpPr>
              <a:spLocks noChangeArrowheads="1"/>
            </p:cNvSpPr>
            <p:nvPr/>
          </p:nvSpPr>
          <p:spPr bwMode="auto">
            <a:xfrm>
              <a:off x="2160" y="228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2</a:t>
              </a:r>
              <a:endParaRPr lang="en-US" altLang="zh-CN" sz="3200" b="1"/>
            </a:p>
          </p:txBody>
        </p:sp>
        <p:sp>
          <p:nvSpPr>
            <p:cNvPr id="500765" name="Rectangle 29"/>
            <p:cNvSpPr>
              <a:spLocks noChangeArrowheads="1"/>
            </p:cNvSpPr>
            <p:nvPr/>
          </p:nvSpPr>
          <p:spPr bwMode="auto">
            <a:xfrm>
              <a:off x="1056" y="225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4</a:t>
              </a:r>
              <a:endParaRPr lang="en-US" altLang="zh-CN" sz="3200" b="1"/>
            </a:p>
          </p:txBody>
        </p:sp>
        <p:sp>
          <p:nvSpPr>
            <p:cNvPr id="500766" name="Rectangle 30"/>
            <p:cNvSpPr>
              <a:spLocks noChangeArrowheads="1"/>
            </p:cNvSpPr>
            <p:nvPr/>
          </p:nvSpPr>
          <p:spPr bwMode="auto">
            <a:xfrm>
              <a:off x="2400" y="1728"/>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3</a:t>
              </a:r>
              <a:endParaRPr lang="en-US" altLang="zh-CN" sz="3200" b="1"/>
            </a:p>
          </p:txBody>
        </p:sp>
        <p:sp>
          <p:nvSpPr>
            <p:cNvPr id="500767" name="Rectangle 31"/>
            <p:cNvSpPr>
              <a:spLocks noChangeArrowheads="1"/>
            </p:cNvSpPr>
            <p:nvPr/>
          </p:nvSpPr>
          <p:spPr bwMode="auto">
            <a:xfrm>
              <a:off x="2304" y="297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3</a:t>
              </a:r>
              <a:endParaRPr lang="en-US" altLang="zh-CN" sz="3200" b="1"/>
            </a:p>
          </p:txBody>
        </p:sp>
        <p:sp>
          <p:nvSpPr>
            <p:cNvPr id="500768" name="Rectangle 32"/>
            <p:cNvSpPr>
              <a:spLocks noChangeArrowheads="1"/>
            </p:cNvSpPr>
            <p:nvPr/>
          </p:nvSpPr>
          <p:spPr bwMode="auto">
            <a:xfrm>
              <a:off x="3264" y="225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1</a:t>
              </a:r>
              <a:endParaRPr lang="en-US" altLang="zh-CN" sz="3200" b="1"/>
            </a:p>
          </p:txBody>
        </p:sp>
        <p:sp>
          <p:nvSpPr>
            <p:cNvPr id="500769" name="Rectangle 33"/>
            <p:cNvSpPr>
              <a:spLocks noChangeArrowheads="1"/>
            </p:cNvSpPr>
            <p:nvPr/>
          </p:nvSpPr>
          <p:spPr bwMode="auto">
            <a:xfrm>
              <a:off x="4272" y="1968"/>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2</a:t>
              </a:r>
              <a:endParaRPr lang="en-US" altLang="zh-CN" sz="3200" b="1"/>
            </a:p>
          </p:txBody>
        </p:sp>
        <p:sp>
          <p:nvSpPr>
            <p:cNvPr id="500770" name="Rectangle 34"/>
            <p:cNvSpPr>
              <a:spLocks noChangeArrowheads="1"/>
            </p:cNvSpPr>
            <p:nvPr/>
          </p:nvSpPr>
          <p:spPr bwMode="auto">
            <a:xfrm>
              <a:off x="4560" y="2544"/>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1</a:t>
              </a:r>
              <a:endParaRPr lang="en-US" altLang="zh-CN" sz="3200" b="1"/>
            </a:p>
          </p:txBody>
        </p:sp>
      </p:grpSp>
      <p:sp>
        <p:nvSpPr>
          <p:cNvPr id="500771" name="Rectangle 35"/>
          <p:cNvSpPr>
            <a:spLocks noChangeArrowheads="1"/>
          </p:cNvSpPr>
          <p:nvPr/>
        </p:nvSpPr>
        <p:spPr bwMode="auto">
          <a:xfrm>
            <a:off x="2012951" y="457201"/>
            <a:ext cx="32175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sz="3200" b="1">
                <a:solidFill>
                  <a:srgbClr val="FF3300"/>
                </a:solidFill>
              </a:rPr>
              <a:t>绘制网络图规则</a:t>
            </a:r>
            <a:r>
              <a:rPr lang="en-US" altLang="zh-CN" sz="3200" b="1">
                <a:solidFill>
                  <a:srgbClr val="FF3300"/>
                </a:solidFill>
              </a:rPr>
              <a:t>:</a:t>
            </a:r>
          </a:p>
        </p:txBody>
      </p:sp>
    </p:spTree>
    <p:extLst>
      <p:ext uri="{BB962C8B-B14F-4D97-AF65-F5344CB8AC3E}">
        <p14:creationId xmlns:p14="http://schemas.microsoft.com/office/powerpoint/2010/main" val="190581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0739"/>
                                        </p:tgtEl>
                                        <p:attrNameLst>
                                          <p:attrName>style.visibility</p:attrName>
                                        </p:attrNameLst>
                                      </p:cBhvr>
                                      <p:to>
                                        <p:strVal val="visible"/>
                                      </p:to>
                                    </p:set>
                                    <p:animEffect transition="in" filter="wipe(left)">
                                      <p:cBhvr>
                                        <p:cTn id="7" dur="500"/>
                                        <p:tgtEl>
                                          <p:spTgt spid="50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62" name="Group 2"/>
          <p:cNvGrpSpPr>
            <a:grpSpLocks/>
          </p:cNvGrpSpPr>
          <p:nvPr/>
        </p:nvGrpSpPr>
        <p:grpSpPr bwMode="auto">
          <a:xfrm>
            <a:off x="914400" y="1143000"/>
            <a:ext cx="8110538" cy="4471988"/>
            <a:chOff x="336" y="912"/>
            <a:chExt cx="5109" cy="2817"/>
          </a:xfrm>
        </p:grpSpPr>
        <p:sp>
          <p:nvSpPr>
            <p:cNvPr id="501763" name="Oval 3"/>
            <p:cNvSpPr>
              <a:spLocks noChangeArrowheads="1"/>
            </p:cNvSpPr>
            <p:nvPr/>
          </p:nvSpPr>
          <p:spPr bwMode="auto">
            <a:xfrm>
              <a:off x="336" y="192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64" name="Oval 4"/>
            <p:cNvSpPr>
              <a:spLocks noChangeArrowheads="1"/>
            </p:cNvSpPr>
            <p:nvPr/>
          </p:nvSpPr>
          <p:spPr bwMode="auto">
            <a:xfrm>
              <a:off x="1536" y="192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65" name="Rectangle 5"/>
            <p:cNvSpPr>
              <a:spLocks noChangeArrowheads="1"/>
            </p:cNvSpPr>
            <p:nvPr/>
          </p:nvSpPr>
          <p:spPr bwMode="auto">
            <a:xfrm>
              <a:off x="432" y="19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1</a:t>
              </a:r>
            </a:p>
          </p:txBody>
        </p:sp>
        <p:sp>
          <p:nvSpPr>
            <p:cNvPr id="501766" name="Rectangle 6"/>
            <p:cNvSpPr>
              <a:spLocks noChangeArrowheads="1"/>
            </p:cNvSpPr>
            <p:nvPr/>
          </p:nvSpPr>
          <p:spPr bwMode="auto">
            <a:xfrm>
              <a:off x="1632" y="19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2</a:t>
              </a:r>
            </a:p>
          </p:txBody>
        </p:sp>
        <p:sp>
          <p:nvSpPr>
            <p:cNvPr id="501767" name="Oval 7"/>
            <p:cNvSpPr>
              <a:spLocks noChangeArrowheads="1"/>
            </p:cNvSpPr>
            <p:nvPr/>
          </p:nvSpPr>
          <p:spPr bwMode="auto">
            <a:xfrm>
              <a:off x="2208" y="912"/>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68" name="Rectangle 8"/>
            <p:cNvSpPr>
              <a:spLocks noChangeArrowheads="1"/>
            </p:cNvSpPr>
            <p:nvPr/>
          </p:nvSpPr>
          <p:spPr bwMode="auto">
            <a:xfrm>
              <a:off x="2304" y="960"/>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3</a:t>
              </a:r>
            </a:p>
          </p:txBody>
        </p:sp>
        <p:sp>
          <p:nvSpPr>
            <p:cNvPr id="501769" name="Oval 9"/>
            <p:cNvSpPr>
              <a:spLocks noChangeArrowheads="1"/>
            </p:cNvSpPr>
            <p:nvPr/>
          </p:nvSpPr>
          <p:spPr bwMode="auto">
            <a:xfrm>
              <a:off x="2688" y="192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0" name="Rectangle 10"/>
            <p:cNvSpPr>
              <a:spLocks noChangeArrowheads="1"/>
            </p:cNvSpPr>
            <p:nvPr/>
          </p:nvSpPr>
          <p:spPr bwMode="auto">
            <a:xfrm>
              <a:off x="2784" y="19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4</a:t>
              </a:r>
            </a:p>
          </p:txBody>
        </p:sp>
        <p:sp>
          <p:nvSpPr>
            <p:cNvPr id="501771" name="Oval 11"/>
            <p:cNvSpPr>
              <a:spLocks noChangeArrowheads="1"/>
            </p:cNvSpPr>
            <p:nvPr/>
          </p:nvSpPr>
          <p:spPr bwMode="auto">
            <a:xfrm>
              <a:off x="3888" y="192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2" name="Rectangle 12"/>
            <p:cNvSpPr>
              <a:spLocks noChangeArrowheads="1"/>
            </p:cNvSpPr>
            <p:nvPr/>
          </p:nvSpPr>
          <p:spPr bwMode="auto">
            <a:xfrm>
              <a:off x="3984" y="196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6</a:t>
              </a:r>
            </a:p>
          </p:txBody>
        </p:sp>
        <p:sp>
          <p:nvSpPr>
            <p:cNvPr id="501773" name="Oval 13"/>
            <p:cNvSpPr>
              <a:spLocks noChangeArrowheads="1"/>
            </p:cNvSpPr>
            <p:nvPr/>
          </p:nvSpPr>
          <p:spPr bwMode="auto">
            <a:xfrm>
              <a:off x="2736" y="297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4" name="Rectangle 14"/>
            <p:cNvSpPr>
              <a:spLocks noChangeArrowheads="1"/>
            </p:cNvSpPr>
            <p:nvPr/>
          </p:nvSpPr>
          <p:spPr bwMode="auto">
            <a:xfrm>
              <a:off x="2832" y="3024"/>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5</a:t>
              </a:r>
            </a:p>
          </p:txBody>
        </p:sp>
        <p:sp>
          <p:nvSpPr>
            <p:cNvPr id="501775" name="Oval 15"/>
            <p:cNvSpPr>
              <a:spLocks noChangeArrowheads="1"/>
            </p:cNvSpPr>
            <p:nvPr/>
          </p:nvSpPr>
          <p:spPr bwMode="auto">
            <a:xfrm>
              <a:off x="4896" y="960"/>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6" name="Rectangle 16"/>
            <p:cNvSpPr>
              <a:spLocks noChangeArrowheads="1"/>
            </p:cNvSpPr>
            <p:nvPr/>
          </p:nvSpPr>
          <p:spPr bwMode="auto">
            <a:xfrm>
              <a:off x="4992" y="1008"/>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7</a:t>
              </a:r>
            </a:p>
          </p:txBody>
        </p:sp>
        <p:sp>
          <p:nvSpPr>
            <p:cNvPr id="501777" name="Oval 17"/>
            <p:cNvSpPr>
              <a:spLocks noChangeArrowheads="1"/>
            </p:cNvSpPr>
            <p:nvPr/>
          </p:nvSpPr>
          <p:spPr bwMode="auto">
            <a:xfrm>
              <a:off x="4944" y="2928"/>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8" name="Rectangle 18"/>
            <p:cNvSpPr>
              <a:spLocks noChangeArrowheads="1"/>
            </p:cNvSpPr>
            <p:nvPr/>
          </p:nvSpPr>
          <p:spPr bwMode="auto">
            <a:xfrm>
              <a:off x="5040" y="2976"/>
              <a:ext cx="2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b="1"/>
                <a:t>8</a:t>
              </a:r>
            </a:p>
          </p:txBody>
        </p:sp>
        <p:sp>
          <p:nvSpPr>
            <p:cNvPr id="501779" name="Line 19"/>
            <p:cNvSpPr>
              <a:spLocks noChangeShapeType="1"/>
            </p:cNvSpPr>
            <p:nvPr/>
          </p:nvSpPr>
          <p:spPr bwMode="auto">
            <a:xfrm>
              <a:off x="768" y="2160"/>
              <a:ext cx="76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0" name="Line 20"/>
            <p:cNvSpPr>
              <a:spLocks noChangeShapeType="1"/>
            </p:cNvSpPr>
            <p:nvPr/>
          </p:nvSpPr>
          <p:spPr bwMode="auto">
            <a:xfrm>
              <a:off x="1968" y="2160"/>
              <a:ext cx="72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1" name="Line 21"/>
            <p:cNvSpPr>
              <a:spLocks noChangeShapeType="1"/>
            </p:cNvSpPr>
            <p:nvPr/>
          </p:nvSpPr>
          <p:spPr bwMode="auto">
            <a:xfrm>
              <a:off x="3120" y="2160"/>
              <a:ext cx="76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2" name="Line 22"/>
            <p:cNvSpPr>
              <a:spLocks noChangeShapeType="1"/>
            </p:cNvSpPr>
            <p:nvPr/>
          </p:nvSpPr>
          <p:spPr bwMode="auto">
            <a:xfrm flipV="1">
              <a:off x="4272" y="1344"/>
              <a:ext cx="672" cy="6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3" name="Line 23"/>
            <p:cNvSpPr>
              <a:spLocks noChangeShapeType="1"/>
            </p:cNvSpPr>
            <p:nvPr/>
          </p:nvSpPr>
          <p:spPr bwMode="auto">
            <a:xfrm>
              <a:off x="4272" y="2304"/>
              <a:ext cx="72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4" name="Line 24"/>
            <p:cNvSpPr>
              <a:spLocks noChangeShapeType="1"/>
            </p:cNvSpPr>
            <p:nvPr/>
          </p:nvSpPr>
          <p:spPr bwMode="auto">
            <a:xfrm>
              <a:off x="1872" y="2304"/>
              <a:ext cx="912" cy="76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5" name="Line 25"/>
            <p:cNvSpPr>
              <a:spLocks noChangeShapeType="1"/>
            </p:cNvSpPr>
            <p:nvPr/>
          </p:nvSpPr>
          <p:spPr bwMode="auto">
            <a:xfrm>
              <a:off x="2592" y="1296"/>
              <a:ext cx="288" cy="6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6" name="Line 26"/>
            <p:cNvSpPr>
              <a:spLocks noChangeShapeType="1"/>
            </p:cNvSpPr>
            <p:nvPr/>
          </p:nvSpPr>
          <p:spPr bwMode="auto">
            <a:xfrm flipV="1">
              <a:off x="624" y="1200"/>
              <a:ext cx="1584" cy="720"/>
            </a:xfrm>
            <a:prstGeom prst="line">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7" name="Line 27"/>
            <p:cNvSpPr>
              <a:spLocks noChangeShapeType="1"/>
            </p:cNvSpPr>
            <p:nvPr/>
          </p:nvSpPr>
          <p:spPr bwMode="auto">
            <a:xfrm flipV="1">
              <a:off x="3168" y="3168"/>
              <a:ext cx="1776" cy="48"/>
            </a:xfrm>
            <a:prstGeom prst="line">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8" name="Line 28"/>
            <p:cNvSpPr>
              <a:spLocks noChangeShapeType="1"/>
            </p:cNvSpPr>
            <p:nvPr/>
          </p:nvSpPr>
          <p:spPr bwMode="auto">
            <a:xfrm>
              <a:off x="5136" y="1392"/>
              <a:ext cx="0" cy="1536"/>
            </a:xfrm>
            <a:prstGeom prst="line">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89" name="Rectangle 29"/>
            <p:cNvSpPr>
              <a:spLocks noChangeArrowheads="1"/>
            </p:cNvSpPr>
            <p:nvPr/>
          </p:nvSpPr>
          <p:spPr bwMode="auto">
            <a:xfrm>
              <a:off x="2208" y="1824"/>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2</a:t>
              </a:r>
              <a:endParaRPr lang="en-US" altLang="zh-CN" sz="3200" b="1"/>
            </a:p>
          </p:txBody>
        </p:sp>
        <p:sp>
          <p:nvSpPr>
            <p:cNvPr id="501790" name="Rectangle 30"/>
            <p:cNvSpPr>
              <a:spLocks noChangeArrowheads="1"/>
            </p:cNvSpPr>
            <p:nvPr/>
          </p:nvSpPr>
          <p:spPr bwMode="auto">
            <a:xfrm>
              <a:off x="1008" y="2208"/>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4</a:t>
              </a:r>
              <a:endParaRPr lang="en-US" altLang="zh-CN" sz="3200" b="1"/>
            </a:p>
          </p:txBody>
        </p:sp>
        <p:sp>
          <p:nvSpPr>
            <p:cNvPr id="501791" name="Rectangle 31"/>
            <p:cNvSpPr>
              <a:spLocks noChangeArrowheads="1"/>
            </p:cNvSpPr>
            <p:nvPr/>
          </p:nvSpPr>
          <p:spPr bwMode="auto">
            <a:xfrm>
              <a:off x="1248" y="1200"/>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0</a:t>
              </a:r>
              <a:endParaRPr lang="en-US" altLang="zh-CN" sz="3200" b="1"/>
            </a:p>
          </p:txBody>
        </p:sp>
        <p:sp>
          <p:nvSpPr>
            <p:cNvPr id="501792" name="Rectangle 32"/>
            <p:cNvSpPr>
              <a:spLocks noChangeArrowheads="1"/>
            </p:cNvSpPr>
            <p:nvPr/>
          </p:nvSpPr>
          <p:spPr bwMode="auto">
            <a:xfrm>
              <a:off x="2784" y="129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3</a:t>
              </a:r>
              <a:endParaRPr lang="en-US" altLang="zh-CN" sz="3200" b="1"/>
            </a:p>
          </p:txBody>
        </p:sp>
        <p:sp>
          <p:nvSpPr>
            <p:cNvPr id="501793" name="Rectangle 33"/>
            <p:cNvSpPr>
              <a:spLocks noChangeArrowheads="1"/>
            </p:cNvSpPr>
            <p:nvPr/>
          </p:nvSpPr>
          <p:spPr bwMode="auto">
            <a:xfrm>
              <a:off x="3360" y="1824"/>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1</a:t>
              </a:r>
              <a:endParaRPr lang="en-US" altLang="zh-CN" sz="3200" b="1"/>
            </a:p>
          </p:txBody>
        </p:sp>
        <p:sp>
          <p:nvSpPr>
            <p:cNvPr id="501794" name="Rectangle 34"/>
            <p:cNvSpPr>
              <a:spLocks noChangeArrowheads="1"/>
            </p:cNvSpPr>
            <p:nvPr/>
          </p:nvSpPr>
          <p:spPr bwMode="auto">
            <a:xfrm>
              <a:off x="2448" y="2448"/>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3</a:t>
              </a:r>
              <a:endParaRPr lang="en-US" altLang="zh-CN" sz="3200" b="1"/>
            </a:p>
          </p:txBody>
        </p:sp>
        <p:sp>
          <p:nvSpPr>
            <p:cNvPr id="501795" name="Rectangle 35"/>
            <p:cNvSpPr>
              <a:spLocks noChangeArrowheads="1"/>
            </p:cNvSpPr>
            <p:nvPr/>
          </p:nvSpPr>
          <p:spPr bwMode="auto">
            <a:xfrm>
              <a:off x="3888" y="3264"/>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0</a:t>
              </a:r>
              <a:endParaRPr lang="en-US" altLang="zh-CN" sz="3200" b="1"/>
            </a:p>
          </p:txBody>
        </p:sp>
        <p:sp>
          <p:nvSpPr>
            <p:cNvPr id="501796" name="Rectangle 36"/>
            <p:cNvSpPr>
              <a:spLocks noChangeArrowheads="1"/>
            </p:cNvSpPr>
            <p:nvPr/>
          </p:nvSpPr>
          <p:spPr bwMode="auto">
            <a:xfrm>
              <a:off x="4368" y="1344"/>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2</a:t>
              </a:r>
              <a:endParaRPr lang="en-US" altLang="zh-CN" sz="3200" b="1"/>
            </a:p>
          </p:txBody>
        </p:sp>
        <p:sp>
          <p:nvSpPr>
            <p:cNvPr id="501797" name="Rectangle 37"/>
            <p:cNvSpPr>
              <a:spLocks noChangeArrowheads="1"/>
            </p:cNvSpPr>
            <p:nvPr/>
          </p:nvSpPr>
          <p:spPr bwMode="auto">
            <a:xfrm>
              <a:off x="5184" y="1920"/>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0</a:t>
              </a:r>
              <a:endParaRPr lang="en-US" altLang="zh-CN" sz="3200" b="1"/>
            </a:p>
          </p:txBody>
        </p:sp>
        <p:sp>
          <p:nvSpPr>
            <p:cNvPr id="501798" name="Rectangle 38"/>
            <p:cNvSpPr>
              <a:spLocks noChangeArrowheads="1"/>
            </p:cNvSpPr>
            <p:nvPr/>
          </p:nvSpPr>
          <p:spPr bwMode="auto">
            <a:xfrm>
              <a:off x="4560" y="2256"/>
              <a:ext cx="26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b="1"/>
                <a:t>1</a:t>
              </a:r>
              <a:endParaRPr lang="en-US" altLang="zh-CN" sz="3200" b="1"/>
            </a:p>
          </p:txBody>
        </p:sp>
      </p:grpSp>
    </p:spTree>
    <p:extLst>
      <p:ext uri="{BB962C8B-B14F-4D97-AF65-F5344CB8AC3E}">
        <p14:creationId xmlns:p14="http://schemas.microsoft.com/office/powerpoint/2010/main" val="91161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vertical)">
                                      <p:cBhvr>
                                        <p:cTn id="7" dur="500"/>
                                        <p:tgtEl>
                                          <p:spTgt spid="50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0" name="Oval 34"/>
          <p:cNvSpPr>
            <a:spLocks noChangeArrowheads="1"/>
          </p:cNvSpPr>
          <p:nvPr/>
        </p:nvSpPr>
        <p:spPr bwMode="auto">
          <a:xfrm rot="1800000">
            <a:off x="1843088" y="1998664"/>
            <a:ext cx="4945062" cy="2611437"/>
          </a:xfrm>
          <a:prstGeom prst="ellipse">
            <a:avLst/>
          </a:prstGeom>
          <a:solidFill>
            <a:schemeClr val="bg1"/>
          </a:solidFill>
          <a:ln w="38100">
            <a:solidFill>
              <a:schemeClr val="accent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endParaRPr lang="en-US" altLang="zh-CN" sz="1800">
              <a:latin typeface="Arial" panose="020B0604020202020204" pitchFamily="34" charset="0"/>
            </a:endParaRPr>
          </a:p>
        </p:txBody>
      </p:sp>
      <p:sp>
        <p:nvSpPr>
          <p:cNvPr id="20482" name="Rectangle 2"/>
          <p:cNvSpPr>
            <a:spLocks noGrp="1" noChangeArrowheads="1"/>
          </p:cNvSpPr>
          <p:nvPr>
            <p:ph type="title"/>
          </p:nvPr>
        </p:nvSpPr>
        <p:spPr/>
        <p:txBody>
          <a:bodyPr/>
          <a:lstStyle/>
          <a:p>
            <a:pPr eaLnBrk="1" hangingPunct="1">
              <a:defRPr/>
            </a:pPr>
            <a:r>
              <a:rPr lang="zh-CN" altLang="en-US" smtClean="0">
                <a:latin typeface="Calibri" panose="020F0502020204030204" pitchFamily="34" charset="0"/>
              </a:rPr>
              <a:t>目标落实过程</a:t>
            </a:r>
            <a:endParaRPr lang="en-US" altLang="zh-CN" smtClean="0">
              <a:latin typeface="Calibri" panose="020F0502020204030204" pitchFamily="34" charset="0"/>
            </a:endParaRPr>
          </a:p>
        </p:txBody>
      </p:sp>
      <p:sp>
        <p:nvSpPr>
          <p:cNvPr id="39941" name="Text Box 5"/>
          <p:cNvSpPr txBox="1">
            <a:spLocks noChangeArrowheads="1"/>
          </p:cNvSpPr>
          <p:nvPr/>
        </p:nvSpPr>
        <p:spPr bwMode="auto">
          <a:xfrm>
            <a:off x="1374775" y="2209801"/>
            <a:ext cx="476250" cy="1223963"/>
          </a:xfrm>
          <a:prstGeom prst="rect">
            <a:avLst/>
          </a:prstGeom>
          <a:solidFill>
            <a:srgbClr val="FFFFFF"/>
          </a:solidFill>
          <a:ln w="9525">
            <a:solidFill>
              <a:srgbClr val="000000"/>
            </a:solidFill>
            <a:miter lim="800000"/>
            <a:headEnd/>
            <a:tailEnd/>
          </a:ln>
        </p:spPr>
        <p:txBody>
          <a:bodyPr vert="eaVert"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b="1">
                <a:latin typeface="Arial" panose="020B0604020202020204" pitchFamily="34" charset="0"/>
                <a:ea typeface="黑体" panose="02010609060101010101" pitchFamily="49" charset="-122"/>
              </a:rPr>
              <a:t>总体目标</a:t>
            </a:r>
            <a:endParaRPr lang="en-US" altLang="zh-CN" sz="1600" b="1">
              <a:latin typeface="Arial" panose="020B0604020202020204" pitchFamily="34" charset="0"/>
              <a:ea typeface="黑体" panose="02010609060101010101" pitchFamily="49" charset="-122"/>
            </a:endParaRPr>
          </a:p>
        </p:txBody>
      </p:sp>
      <p:sp>
        <p:nvSpPr>
          <p:cNvPr id="39942" name="Text Box 6"/>
          <p:cNvSpPr txBox="1">
            <a:spLocks noChangeArrowheads="1"/>
          </p:cNvSpPr>
          <p:nvPr/>
        </p:nvSpPr>
        <p:spPr bwMode="auto">
          <a:xfrm>
            <a:off x="2168525" y="2209801"/>
            <a:ext cx="477838" cy="1223963"/>
          </a:xfrm>
          <a:prstGeom prst="rect">
            <a:avLst/>
          </a:prstGeom>
          <a:solidFill>
            <a:schemeClr val="hlink"/>
          </a:solidFill>
          <a:ln w="9525">
            <a:solidFill>
              <a:srgbClr val="000000"/>
            </a:solidFill>
            <a:miter lim="800000"/>
            <a:headEnd/>
            <a:tailEnd/>
          </a:ln>
        </p:spPr>
        <p:txBody>
          <a:bodyPr vert="eaVert"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年度计划</a:t>
            </a:r>
            <a:endParaRPr lang="en-US" altLang="zh-CN" sz="1600">
              <a:latin typeface="Arial" panose="020B0604020202020204" pitchFamily="34" charset="0"/>
            </a:endParaRPr>
          </a:p>
        </p:txBody>
      </p:sp>
      <p:sp>
        <p:nvSpPr>
          <p:cNvPr id="39943" name="Text Box 7"/>
          <p:cNvSpPr txBox="1">
            <a:spLocks noChangeArrowheads="1"/>
          </p:cNvSpPr>
          <p:nvPr/>
        </p:nvSpPr>
        <p:spPr bwMode="auto">
          <a:xfrm>
            <a:off x="1371600" y="3783014"/>
            <a:ext cx="476250" cy="1398587"/>
          </a:xfrm>
          <a:prstGeom prst="rect">
            <a:avLst/>
          </a:prstGeom>
          <a:solidFill>
            <a:srgbClr val="FFFFFF"/>
          </a:solidFill>
          <a:ln w="9525">
            <a:solidFill>
              <a:srgbClr val="000000"/>
            </a:solidFill>
            <a:miter lim="800000"/>
            <a:headEnd/>
            <a:tailEnd/>
          </a:ln>
        </p:spPr>
        <p:txBody>
          <a:bodyPr vert="eaVert" lIns="54000" rIns="54000"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组织结构</a:t>
            </a:r>
            <a:endParaRPr lang="en-US" altLang="zh-CN" sz="1600">
              <a:latin typeface="Arial" panose="020B0604020202020204" pitchFamily="34" charset="0"/>
            </a:endParaRPr>
          </a:p>
        </p:txBody>
      </p:sp>
      <p:sp>
        <p:nvSpPr>
          <p:cNvPr id="39944" name="Text Box 8"/>
          <p:cNvSpPr txBox="1">
            <a:spLocks noChangeArrowheads="1"/>
          </p:cNvSpPr>
          <p:nvPr/>
        </p:nvSpPr>
        <p:spPr bwMode="auto">
          <a:xfrm>
            <a:off x="2168525" y="3783014"/>
            <a:ext cx="477838" cy="1398587"/>
          </a:xfrm>
          <a:prstGeom prst="rect">
            <a:avLst/>
          </a:prstGeom>
          <a:solidFill>
            <a:srgbClr val="FFFFFF"/>
          </a:solidFill>
          <a:ln w="9525">
            <a:solidFill>
              <a:srgbClr val="000000"/>
            </a:solidFill>
            <a:miter lim="800000"/>
            <a:headEnd/>
            <a:tailEnd/>
          </a:ln>
        </p:spPr>
        <p:txBody>
          <a:bodyPr vert="eaVert" lIns="54000" rIns="54000"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部门职能</a:t>
            </a:r>
            <a:endParaRPr lang="en-US" altLang="zh-CN" sz="1600">
              <a:latin typeface="Arial" panose="020B0604020202020204" pitchFamily="34" charset="0"/>
            </a:endParaRPr>
          </a:p>
        </p:txBody>
      </p:sp>
      <p:sp>
        <p:nvSpPr>
          <p:cNvPr id="39945" name="Text Box 9"/>
          <p:cNvSpPr txBox="1">
            <a:spLocks noChangeArrowheads="1"/>
          </p:cNvSpPr>
          <p:nvPr/>
        </p:nvSpPr>
        <p:spPr bwMode="auto">
          <a:xfrm>
            <a:off x="4713288" y="2209800"/>
            <a:ext cx="476250" cy="1747838"/>
          </a:xfrm>
          <a:prstGeom prst="rect">
            <a:avLst/>
          </a:prstGeom>
          <a:solidFill>
            <a:schemeClr val="hlink"/>
          </a:solidFill>
          <a:ln w="9525">
            <a:solidFill>
              <a:srgbClr val="000000"/>
            </a:solidFill>
            <a:miter lim="800000"/>
            <a:headEnd/>
            <a:tailEnd/>
          </a:ln>
        </p:spPr>
        <p:txBody>
          <a:bodyPr vert="eaVert"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部门月度计划</a:t>
            </a:r>
            <a:endParaRPr lang="en-US" altLang="zh-CN" sz="1600">
              <a:latin typeface="Arial" panose="020B0604020202020204" pitchFamily="34" charset="0"/>
            </a:endParaRPr>
          </a:p>
        </p:txBody>
      </p:sp>
      <p:sp>
        <p:nvSpPr>
          <p:cNvPr id="39946" name="Line 10"/>
          <p:cNvSpPr>
            <a:spLocks noChangeShapeType="1"/>
          </p:cNvSpPr>
          <p:nvPr/>
        </p:nvSpPr>
        <p:spPr bwMode="auto">
          <a:xfrm>
            <a:off x="1533525" y="3433763"/>
            <a:ext cx="0" cy="349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47" name="Line 11"/>
          <p:cNvSpPr>
            <a:spLocks noChangeShapeType="1"/>
          </p:cNvSpPr>
          <p:nvPr/>
        </p:nvSpPr>
        <p:spPr bwMode="auto">
          <a:xfrm>
            <a:off x="1851025" y="2733675"/>
            <a:ext cx="31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48" name="Line 12"/>
          <p:cNvSpPr>
            <a:spLocks noChangeShapeType="1"/>
          </p:cNvSpPr>
          <p:nvPr/>
        </p:nvSpPr>
        <p:spPr bwMode="auto">
          <a:xfrm>
            <a:off x="1851025" y="4483100"/>
            <a:ext cx="31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49" name="Line 13"/>
          <p:cNvSpPr>
            <a:spLocks noChangeShapeType="1"/>
          </p:cNvSpPr>
          <p:nvPr/>
        </p:nvSpPr>
        <p:spPr bwMode="auto">
          <a:xfrm flipV="1">
            <a:off x="2646363" y="3608389"/>
            <a:ext cx="317500" cy="523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0" name="Line 14"/>
          <p:cNvSpPr>
            <a:spLocks noChangeShapeType="1"/>
          </p:cNvSpPr>
          <p:nvPr/>
        </p:nvSpPr>
        <p:spPr bwMode="auto">
          <a:xfrm>
            <a:off x="2646363" y="2384425"/>
            <a:ext cx="31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1" name="Line 15"/>
          <p:cNvSpPr>
            <a:spLocks noChangeShapeType="1"/>
          </p:cNvSpPr>
          <p:nvPr/>
        </p:nvSpPr>
        <p:spPr bwMode="auto">
          <a:xfrm>
            <a:off x="4076700" y="2384425"/>
            <a:ext cx="636588" cy="349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2" name="Text Box 16"/>
          <p:cNvSpPr txBox="1">
            <a:spLocks noChangeArrowheads="1"/>
          </p:cNvSpPr>
          <p:nvPr/>
        </p:nvSpPr>
        <p:spPr bwMode="auto">
          <a:xfrm>
            <a:off x="2963864" y="2209801"/>
            <a:ext cx="1112837" cy="523875"/>
          </a:xfrm>
          <a:prstGeom prst="rect">
            <a:avLst/>
          </a:prstGeom>
          <a:solidFill>
            <a:schemeClr val="hlink"/>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月度计划</a:t>
            </a:r>
            <a:endParaRPr lang="en-US" altLang="zh-CN" sz="1600">
              <a:latin typeface="Arial" panose="020B0604020202020204" pitchFamily="34" charset="0"/>
            </a:endParaRPr>
          </a:p>
        </p:txBody>
      </p:sp>
      <p:sp>
        <p:nvSpPr>
          <p:cNvPr id="39953" name="Text Box 17"/>
          <p:cNvSpPr txBox="1">
            <a:spLocks noChangeArrowheads="1"/>
          </p:cNvSpPr>
          <p:nvPr/>
        </p:nvSpPr>
        <p:spPr bwMode="auto">
          <a:xfrm>
            <a:off x="2805114" y="3084514"/>
            <a:ext cx="1430337" cy="523875"/>
          </a:xfrm>
          <a:prstGeom prst="rect">
            <a:avLst/>
          </a:prstGeom>
          <a:solidFill>
            <a:schemeClr val="hlink"/>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部门年度计划</a:t>
            </a:r>
            <a:endParaRPr lang="en-US" altLang="zh-CN" sz="1600">
              <a:latin typeface="Arial" panose="020B0604020202020204" pitchFamily="34" charset="0"/>
            </a:endParaRPr>
          </a:p>
        </p:txBody>
      </p:sp>
      <p:sp>
        <p:nvSpPr>
          <p:cNvPr id="39954" name="Line 18"/>
          <p:cNvSpPr>
            <a:spLocks noChangeShapeType="1"/>
          </p:cNvSpPr>
          <p:nvPr/>
        </p:nvSpPr>
        <p:spPr bwMode="auto">
          <a:xfrm>
            <a:off x="2646363" y="2384425"/>
            <a:ext cx="317500" cy="700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5" name="Text Box 19"/>
          <p:cNvSpPr txBox="1">
            <a:spLocks noChangeArrowheads="1"/>
          </p:cNvSpPr>
          <p:nvPr/>
        </p:nvSpPr>
        <p:spPr bwMode="auto">
          <a:xfrm>
            <a:off x="2963864" y="4306888"/>
            <a:ext cx="1112837" cy="525462"/>
          </a:xfrm>
          <a:prstGeom prst="rect">
            <a:avLst/>
          </a:prstGeom>
          <a:solidFill>
            <a:srgbClr val="FFFFFF"/>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岗位职责</a:t>
            </a:r>
            <a:endParaRPr lang="en-US" altLang="zh-CN" sz="1600">
              <a:latin typeface="Arial" panose="020B0604020202020204" pitchFamily="34" charset="0"/>
            </a:endParaRPr>
          </a:p>
        </p:txBody>
      </p:sp>
      <p:sp>
        <p:nvSpPr>
          <p:cNvPr id="39956" name="Line 20"/>
          <p:cNvSpPr>
            <a:spLocks noChangeShapeType="1"/>
          </p:cNvSpPr>
          <p:nvPr/>
        </p:nvSpPr>
        <p:spPr bwMode="auto">
          <a:xfrm>
            <a:off x="2646363" y="4132264"/>
            <a:ext cx="317500" cy="35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7" name="Line 21"/>
          <p:cNvSpPr>
            <a:spLocks noChangeShapeType="1"/>
          </p:cNvSpPr>
          <p:nvPr/>
        </p:nvSpPr>
        <p:spPr bwMode="auto">
          <a:xfrm flipV="1">
            <a:off x="4232276" y="2908300"/>
            <a:ext cx="481013" cy="350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8" name="Line 22"/>
          <p:cNvSpPr>
            <a:spLocks noChangeShapeType="1"/>
          </p:cNvSpPr>
          <p:nvPr/>
        </p:nvSpPr>
        <p:spPr bwMode="auto">
          <a:xfrm flipV="1">
            <a:off x="2646364" y="3783013"/>
            <a:ext cx="2066925" cy="349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59" name="Text Box 23"/>
          <p:cNvSpPr txBox="1">
            <a:spLocks noChangeArrowheads="1"/>
          </p:cNvSpPr>
          <p:nvPr/>
        </p:nvSpPr>
        <p:spPr bwMode="auto">
          <a:xfrm>
            <a:off x="4394201" y="4306888"/>
            <a:ext cx="1908175" cy="525462"/>
          </a:xfrm>
          <a:prstGeom prst="rect">
            <a:avLst/>
          </a:prstGeom>
          <a:solidFill>
            <a:schemeClr val="hlink"/>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latin typeface="Arial" panose="020B0604020202020204" pitchFamily="34" charset="0"/>
              </a:rPr>
              <a:t>岗位月度工作计划</a:t>
            </a:r>
            <a:endParaRPr lang="en-US" altLang="zh-CN" sz="1600">
              <a:latin typeface="Arial" panose="020B0604020202020204" pitchFamily="34" charset="0"/>
            </a:endParaRPr>
          </a:p>
        </p:txBody>
      </p:sp>
      <p:sp>
        <p:nvSpPr>
          <p:cNvPr id="39960" name="Line 24"/>
          <p:cNvSpPr>
            <a:spLocks noChangeShapeType="1"/>
          </p:cNvSpPr>
          <p:nvPr/>
        </p:nvSpPr>
        <p:spPr bwMode="auto">
          <a:xfrm>
            <a:off x="4076700" y="4483100"/>
            <a:ext cx="31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1" name="Line 25"/>
          <p:cNvSpPr>
            <a:spLocks noChangeShapeType="1"/>
          </p:cNvSpPr>
          <p:nvPr/>
        </p:nvSpPr>
        <p:spPr bwMode="auto">
          <a:xfrm>
            <a:off x="5030788" y="3957638"/>
            <a:ext cx="0" cy="349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2" name="Text Box 26"/>
          <p:cNvSpPr txBox="1">
            <a:spLocks noChangeArrowheads="1"/>
          </p:cNvSpPr>
          <p:nvPr/>
        </p:nvSpPr>
        <p:spPr bwMode="auto">
          <a:xfrm>
            <a:off x="6619875" y="4306888"/>
            <a:ext cx="1271588" cy="525462"/>
          </a:xfrm>
          <a:prstGeom prst="rect">
            <a:avLst/>
          </a:prstGeom>
          <a:solidFill>
            <a:srgbClr val="FFFFFF"/>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b="1">
                <a:latin typeface="Arial" panose="020B0604020202020204" pitchFamily="34" charset="0"/>
                <a:ea typeface="黑体" panose="02010609060101010101" pitchFamily="49" charset="-122"/>
              </a:rPr>
              <a:t>各岗位工作</a:t>
            </a:r>
            <a:endParaRPr lang="en-US" altLang="zh-CN" sz="1600" b="1">
              <a:latin typeface="Arial" panose="020B0604020202020204" pitchFamily="34" charset="0"/>
              <a:ea typeface="黑体" panose="02010609060101010101" pitchFamily="49" charset="-122"/>
            </a:endParaRPr>
          </a:p>
        </p:txBody>
      </p:sp>
      <p:sp>
        <p:nvSpPr>
          <p:cNvPr id="39963" name="Line 27"/>
          <p:cNvSpPr>
            <a:spLocks noChangeShapeType="1"/>
          </p:cNvSpPr>
          <p:nvPr/>
        </p:nvSpPr>
        <p:spPr bwMode="auto">
          <a:xfrm>
            <a:off x="6302375" y="4483100"/>
            <a:ext cx="31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4" name="Text Box 28"/>
          <p:cNvSpPr txBox="1">
            <a:spLocks noChangeArrowheads="1"/>
          </p:cNvSpPr>
          <p:nvPr/>
        </p:nvSpPr>
        <p:spPr bwMode="auto">
          <a:xfrm>
            <a:off x="6619875" y="2559051"/>
            <a:ext cx="1271588" cy="525463"/>
          </a:xfrm>
          <a:prstGeom prst="rect">
            <a:avLst/>
          </a:prstGeom>
          <a:solidFill>
            <a:srgbClr val="FFFFFF"/>
          </a:solidFill>
          <a:ln w="9525">
            <a:solidFill>
              <a:srgbClr val="000000"/>
            </a:solidFill>
            <a:miter lim="800000"/>
            <a:headEnd/>
            <a:tailEnd/>
          </a:ln>
        </p:spPr>
        <p:txBody>
          <a:bodyPr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dirty="0">
                <a:latin typeface="Arial" panose="020B0604020202020204" pitchFamily="34" charset="0"/>
              </a:rPr>
              <a:t>各部门工作</a:t>
            </a:r>
            <a:endParaRPr lang="en-US" altLang="zh-CN" sz="1600" dirty="0">
              <a:latin typeface="Arial" panose="020B0604020202020204" pitchFamily="34" charset="0"/>
            </a:endParaRPr>
          </a:p>
        </p:txBody>
      </p:sp>
      <p:sp>
        <p:nvSpPr>
          <p:cNvPr id="39965" name="Line 29"/>
          <p:cNvSpPr>
            <a:spLocks noChangeShapeType="1"/>
          </p:cNvSpPr>
          <p:nvPr/>
        </p:nvSpPr>
        <p:spPr bwMode="auto">
          <a:xfrm>
            <a:off x="5189539" y="2733675"/>
            <a:ext cx="14303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6" name="Line 30"/>
          <p:cNvSpPr>
            <a:spLocks noChangeShapeType="1"/>
          </p:cNvSpPr>
          <p:nvPr/>
        </p:nvSpPr>
        <p:spPr bwMode="auto">
          <a:xfrm flipV="1">
            <a:off x="6937375" y="3084514"/>
            <a:ext cx="0" cy="1222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7" name="Line 31"/>
          <p:cNvSpPr>
            <a:spLocks noChangeShapeType="1"/>
          </p:cNvSpPr>
          <p:nvPr/>
        </p:nvSpPr>
        <p:spPr bwMode="auto">
          <a:xfrm>
            <a:off x="7891464" y="2733675"/>
            <a:ext cx="3190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zh-CN" altLang="en-US"/>
          </a:p>
        </p:txBody>
      </p:sp>
      <p:sp>
        <p:nvSpPr>
          <p:cNvPr id="39968" name="Text Box 32"/>
          <p:cNvSpPr txBox="1">
            <a:spLocks noChangeArrowheads="1"/>
          </p:cNvSpPr>
          <p:nvPr/>
        </p:nvSpPr>
        <p:spPr bwMode="auto">
          <a:xfrm>
            <a:off x="8210550" y="2384426"/>
            <a:ext cx="476250" cy="2098675"/>
          </a:xfrm>
          <a:prstGeom prst="rect">
            <a:avLst/>
          </a:prstGeom>
          <a:solidFill>
            <a:srgbClr val="FFFFFF"/>
          </a:solidFill>
          <a:ln w="9525">
            <a:solidFill>
              <a:srgbClr val="000000"/>
            </a:solidFill>
            <a:miter lim="800000"/>
            <a:headEnd/>
            <a:tailEnd/>
          </a:ln>
        </p:spPr>
        <p:txBody>
          <a:bodyPr vert="eaVert"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600">
                <a:solidFill>
                  <a:srgbClr val="FF3300"/>
                </a:solidFill>
                <a:latin typeface="Arial" panose="020B0604020202020204" pitchFamily="34" charset="0"/>
              </a:rPr>
              <a:t>达成的组织目标</a:t>
            </a:r>
            <a:endParaRPr lang="en-US" altLang="zh-CN" sz="1600">
              <a:solidFill>
                <a:srgbClr val="FF3300"/>
              </a:solidFill>
              <a:latin typeface="Arial" panose="020B0604020202020204" pitchFamily="34" charset="0"/>
            </a:endParaRPr>
          </a:p>
        </p:txBody>
      </p:sp>
      <p:sp>
        <p:nvSpPr>
          <p:cNvPr id="13344" name="Rectangle 33"/>
          <p:cNvSpPr>
            <a:spLocks noChangeArrowheads="1"/>
          </p:cNvSpPr>
          <p:nvPr/>
        </p:nvSpPr>
        <p:spPr bwMode="auto">
          <a:xfrm>
            <a:off x="1981200" y="5638800"/>
            <a:ext cx="5562600" cy="553998"/>
          </a:xfrm>
          <a:prstGeom prst="rect">
            <a:avLst/>
          </a:prstGeom>
          <a:noFill/>
          <a:ln w="9525">
            <a:solidFill>
              <a:srgbClr val="0202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lang="en-US" altLang="zh-CN" sz="1000">
                <a:latin typeface="Arial" panose="020B0604020202020204" pitchFamily="34" charset="0"/>
              </a:rPr>
              <a:t> </a:t>
            </a:r>
            <a:r>
              <a:rPr lang="zh-CN" altLang="en-US" sz="2000">
                <a:latin typeface="宋体" panose="02010600030101010101" pitchFamily="2" charset="-122"/>
              </a:rPr>
              <a:t>组织目标转化为组织成员具体行动的过程示意图</a:t>
            </a:r>
            <a:r>
              <a:rPr lang="en-US" altLang="zh-CN" sz="2000">
                <a:latin typeface="Arial" panose="020B0604020202020204" pitchFamily="34" charset="0"/>
              </a:rPr>
              <a:t> </a:t>
            </a:r>
          </a:p>
        </p:txBody>
      </p:sp>
      <p:sp>
        <p:nvSpPr>
          <p:cNvPr id="39971" name="AutoShape 35"/>
          <p:cNvSpPr>
            <a:spLocks noChangeArrowheads="1"/>
          </p:cNvSpPr>
          <p:nvPr/>
        </p:nvSpPr>
        <p:spPr bwMode="auto">
          <a:xfrm>
            <a:off x="5658480" y="968188"/>
            <a:ext cx="3336593" cy="1083053"/>
          </a:xfrm>
          <a:prstGeom prst="wedgeEllipseCallout">
            <a:avLst>
              <a:gd name="adj1" fmla="val -39417"/>
              <a:gd name="adj2" fmla="val 74074"/>
            </a:avLst>
          </a:prstGeom>
          <a:solidFill>
            <a:schemeClr val="accent1"/>
          </a:solidFill>
          <a:ln w="9525">
            <a:solidFill>
              <a:schemeClr val="tx1"/>
            </a:solidFill>
            <a:miter lim="800000"/>
            <a:headEnd/>
            <a:tailEnd/>
          </a:ln>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800" dirty="0">
                <a:latin typeface="Arial" panose="020B0604020202020204" pitchFamily="34" charset="0"/>
              </a:rPr>
              <a:t>首先在于有一个具体清晰的计划</a:t>
            </a:r>
            <a:endParaRPr lang="en-US" altLang="zh-CN" sz="1800" dirty="0">
              <a:latin typeface="Arial" panose="020B0604020202020204" pitchFamily="34" charset="0"/>
            </a:endParaRPr>
          </a:p>
        </p:txBody>
      </p:sp>
    </p:spTree>
    <p:extLst>
      <p:ext uri="{BB962C8B-B14F-4D97-AF65-F5344CB8AC3E}">
        <p14:creationId xmlns:p14="http://schemas.microsoft.com/office/powerpoint/2010/main" val="144837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084388" y="268288"/>
            <a:ext cx="2524730" cy="71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zh-CN" altLang="en-US" sz="2800" b="1"/>
              <a:t>绘制工程网络图</a:t>
            </a:r>
          </a:p>
        </p:txBody>
      </p:sp>
      <p:sp>
        <p:nvSpPr>
          <p:cNvPr id="82947" name="Text Box 3"/>
          <p:cNvSpPr txBox="1">
            <a:spLocks noChangeArrowheads="1"/>
          </p:cNvSpPr>
          <p:nvPr/>
        </p:nvSpPr>
        <p:spPr bwMode="auto">
          <a:xfrm>
            <a:off x="1001714" y="1055689"/>
            <a:ext cx="5807075"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t>（</a:t>
            </a:r>
            <a:r>
              <a:rPr lang="en-US" altLang="zh-CN" sz="2400" b="1"/>
              <a:t>1</a:t>
            </a:r>
            <a:r>
              <a:rPr lang="zh-CN" altLang="en-US" sz="2400" b="1"/>
              <a:t>）顺序：按工序的先后从左至右</a:t>
            </a:r>
          </a:p>
        </p:txBody>
      </p:sp>
      <p:sp>
        <p:nvSpPr>
          <p:cNvPr id="82948" name="Text Box 4"/>
          <p:cNvSpPr txBox="1">
            <a:spLocks noChangeArrowheads="1"/>
          </p:cNvSpPr>
          <p:nvPr/>
        </p:nvSpPr>
        <p:spPr bwMode="auto">
          <a:xfrm>
            <a:off x="1001713" y="1552576"/>
            <a:ext cx="2513012"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t>（</a:t>
            </a:r>
            <a:r>
              <a:rPr lang="en-US" altLang="zh-CN" sz="2400" b="1"/>
              <a:t>2</a:t>
            </a:r>
            <a:r>
              <a:rPr lang="zh-CN" altLang="en-US" sz="2400" b="1"/>
              <a:t>）图的结构</a:t>
            </a:r>
          </a:p>
        </p:txBody>
      </p:sp>
      <p:sp>
        <p:nvSpPr>
          <p:cNvPr id="82949" name="AutoShape 5"/>
          <p:cNvSpPr>
            <a:spLocks/>
          </p:cNvSpPr>
          <p:nvPr/>
        </p:nvSpPr>
        <p:spPr bwMode="auto">
          <a:xfrm>
            <a:off x="1177926" y="2173288"/>
            <a:ext cx="290513" cy="1098550"/>
          </a:xfrm>
          <a:prstGeom prst="leftBrace">
            <a:avLst>
              <a:gd name="adj1" fmla="val 315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endParaRPr lang="zh-CN" altLang="en-US"/>
          </a:p>
        </p:txBody>
      </p:sp>
      <p:sp>
        <p:nvSpPr>
          <p:cNvPr id="82950" name="Text Box 6"/>
          <p:cNvSpPr txBox="1">
            <a:spLocks noChangeArrowheads="1"/>
          </p:cNvSpPr>
          <p:nvPr/>
        </p:nvSpPr>
        <p:spPr bwMode="auto">
          <a:xfrm>
            <a:off x="1489076" y="2106614"/>
            <a:ext cx="638175"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solidFill>
                  <a:srgbClr val="3333FF"/>
                </a:solidFill>
              </a:rPr>
              <a:t>弧：</a:t>
            </a:r>
          </a:p>
        </p:txBody>
      </p:sp>
      <p:grpSp>
        <p:nvGrpSpPr>
          <p:cNvPr id="82951" name="Group 7"/>
          <p:cNvGrpSpPr>
            <a:grpSpLocks/>
          </p:cNvGrpSpPr>
          <p:nvPr/>
        </p:nvGrpSpPr>
        <p:grpSpPr bwMode="auto">
          <a:xfrm>
            <a:off x="2193926" y="2073275"/>
            <a:ext cx="7297505" cy="692150"/>
            <a:chOff x="1342" y="1306"/>
            <a:chExt cx="4364" cy="436"/>
          </a:xfrm>
        </p:grpSpPr>
        <p:grpSp>
          <p:nvGrpSpPr>
            <p:cNvPr id="82952" name="Group 8"/>
            <p:cNvGrpSpPr>
              <a:grpSpLocks/>
            </p:cNvGrpSpPr>
            <p:nvPr/>
          </p:nvGrpSpPr>
          <p:grpSpPr bwMode="auto">
            <a:xfrm>
              <a:off x="1342" y="1306"/>
              <a:ext cx="227" cy="275"/>
              <a:chOff x="2021" y="1945"/>
              <a:chExt cx="227" cy="275"/>
            </a:xfrm>
          </p:grpSpPr>
          <p:sp>
            <p:nvSpPr>
              <p:cNvPr id="82953" name="Oval 9"/>
              <p:cNvSpPr>
                <a:spLocks noChangeArrowheads="1"/>
              </p:cNvSpPr>
              <p:nvPr/>
            </p:nvSpPr>
            <p:spPr bwMode="auto">
              <a:xfrm>
                <a:off x="2021" y="1966"/>
                <a:ext cx="22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pPr>
                  <a:spcBef>
                    <a:spcPct val="0"/>
                  </a:spcBef>
                  <a:buFontTx/>
                  <a:buNone/>
                </a:pPr>
                <a:endParaRPr lang="zh-CN" altLang="zh-CN" b="1" i="1"/>
              </a:p>
            </p:txBody>
          </p:sp>
          <p:graphicFrame>
            <p:nvGraphicFramePr>
              <p:cNvPr id="82954" name="Object 10"/>
              <p:cNvGraphicFramePr>
                <a:graphicFrameLocks noChangeAspect="1"/>
              </p:cNvGraphicFramePr>
              <p:nvPr/>
            </p:nvGraphicFramePr>
            <p:xfrm>
              <a:off x="2061" y="1945"/>
              <a:ext cx="160" cy="275"/>
            </p:xfrm>
            <a:graphic>
              <a:graphicData uri="http://schemas.openxmlformats.org/presentationml/2006/ole">
                <mc:AlternateContent xmlns:mc="http://schemas.openxmlformats.org/markup-compatibility/2006">
                  <mc:Choice xmlns:v="urn:schemas-microsoft-com:vml" Requires="v">
                    <p:oleObj spid="_x0000_s271394" name="Equation" r:id="rId3" imgW="88560" imgH="152280" progId="Equation.3">
                      <p:embed/>
                    </p:oleObj>
                  </mc:Choice>
                  <mc:Fallback>
                    <p:oleObj name="Equation" r:id="rId3" imgW="88560" imgH="152280" progId="Equation.3">
                      <p:embed/>
                      <p:pic>
                        <p:nvPicPr>
                          <p:cNvPr id="8295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1" y="1945"/>
                            <a:ext cx="16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55" name="Group 11"/>
            <p:cNvGrpSpPr>
              <a:grpSpLocks/>
            </p:cNvGrpSpPr>
            <p:nvPr/>
          </p:nvGrpSpPr>
          <p:grpSpPr bwMode="auto">
            <a:xfrm>
              <a:off x="2036" y="1327"/>
              <a:ext cx="227" cy="250"/>
              <a:chOff x="2715" y="1966"/>
              <a:chExt cx="227" cy="250"/>
            </a:xfrm>
          </p:grpSpPr>
          <p:sp>
            <p:nvSpPr>
              <p:cNvPr id="82956" name="Oval 12"/>
              <p:cNvSpPr>
                <a:spLocks noChangeArrowheads="1"/>
              </p:cNvSpPr>
              <p:nvPr/>
            </p:nvSpPr>
            <p:spPr bwMode="auto">
              <a:xfrm>
                <a:off x="2715" y="1966"/>
                <a:ext cx="22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pPr>
                  <a:spcBef>
                    <a:spcPct val="0"/>
                  </a:spcBef>
                  <a:buFontTx/>
                  <a:buNone/>
                </a:pPr>
                <a:endParaRPr lang="zh-CN" altLang="zh-CN" sz="1400" b="1" i="1"/>
              </a:p>
            </p:txBody>
          </p:sp>
          <p:graphicFrame>
            <p:nvGraphicFramePr>
              <p:cNvPr id="82957" name="Object 13"/>
              <p:cNvGraphicFramePr>
                <a:graphicFrameLocks noChangeAspect="1"/>
              </p:cNvGraphicFramePr>
              <p:nvPr/>
            </p:nvGraphicFramePr>
            <p:xfrm>
              <a:off x="2755" y="1966"/>
              <a:ext cx="161" cy="250"/>
            </p:xfrm>
            <a:graphic>
              <a:graphicData uri="http://schemas.openxmlformats.org/presentationml/2006/ole">
                <mc:AlternateContent xmlns:mc="http://schemas.openxmlformats.org/markup-compatibility/2006">
                  <mc:Choice xmlns:v="urn:schemas-microsoft-com:vml" Requires="v">
                    <p:oleObj spid="_x0000_s271395" name="Equation" r:id="rId5" imgW="114120" imgH="177480" progId="Equation.3">
                      <p:embed/>
                    </p:oleObj>
                  </mc:Choice>
                  <mc:Fallback>
                    <p:oleObj name="Equation" r:id="rId5" imgW="114120" imgH="177480" progId="Equation.3">
                      <p:embed/>
                      <p:pic>
                        <p:nvPicPr>
                          <p:cNvPr id="8295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 y="1966"/>
                            <a:ext cx="1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82958" name="AutoShape 14"/>
            <p:cNvCxnSpPr>
              <a:cxnSpLocks noChangeShapeType="1"/>
            </p:cNvCxnSpPr>
            <p:nvPr/>
          </p:nvCxnSpPr>
          <p:spPr bwMode="auto">
            <a:xfrm>
              <a:off x="1569" y="1437"/>
              <a:ext cx="46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9" name="Text Box 15"/>
            <p:cNvSpPr txBox="1">
              <a:spLocks noChangeArrowheads="1"/>
            </p:cNvSpPr>
            <p:nvPr/>
          </p:nvSpPr>
          <p:spPr bwMode="auto">
            <a:xfrm>
              <a:off x="2402" y="1327"/>
              <a:ext cx="9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t>表示工序</a:t>
              </a:r>
            </a:p>
          </p:txBody>
        </p:sp>
        <p:grpSp>
          <p:nvGrpSpPr>
            <p:cNvPr id="82960" name="Group 16"/>
            <p:cNvGrpSpPr>
              <a:grpSpLocks/>
            </p:cNvGrpSpPr>
            <p:nvPr/>
          </p:nvGrpSpPr>
          <p:grpSpPr bwMode="auto">
            <a:xfrm>
              <a:off x="3338" y="1326"/>
              <a:ext cx="227" cy="275"/>
              <a:chOff x="2021" y="1945"/>
              <a:chExt cx="227" cy="275"/>
            </a:xfrm>
          </p:grpSpPr>
          <p:sp>
            <p:nvSpPr>
              <p:cNvPr id="82961" name="Oval 17"/>
              <p:cNvSpPr>
                <a:spLocks noChangeArrowheads="1"/>
              </p:cNvSpPr>
              <p:nvPr/>
            </p:nvSpPr>
            <p:spPr bwMode="auto">
              <a:xfrm>
                <a:off x="2021" y="1966"/>
                <a:ext cx="22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pPr>
                  <a:spcBef>
                    <a:spcPct val="0"/>
                  </a:spcBef>
                  <a:buFontTx/>
                  <a:buNone/>
                </a:pPr>
                <a:endParaRPr lang="zh-CN" altLang="zh-CN" b="1" i="1"/>
              </a:p>
            </p:txBody>
          </p:sp>
          <p:graphicFrame>
            <p:nvGraphicFramePr>
              <p:cNvPr id="82962" name="Object 18"/>
              <p:cNvGraphicFramePr>
                <a:graphicFrameLocks noChangeAspect="1"/>
              </p:cNvGraphicFramePr>
              <p:nvPr/>
            </p:nvGraphicFramePr>
            <p:xfrm>
              <a:off x="2061" y="1945"/>
              <a:ext cx="160" cy="275"/>
            </p:xfrm>
            <a:graphic>
              <a:graphicData uri="http://schemas.openxmlformats.org/presentationml/2006/ole">
                <mc:AlternateContent xmlns:mc="http://schemas.openxmlformats.org/markup-compatibility/2006">
                  <mc:Choice xmlns:v="urn:schemas-microsoft-com:vml" Requires="v">
                    <p:oleObj spid="_x0000_s271396" name="Equation" r:id="rId7" imgW="88560" imgH="152280" progId="Equation.3">
                      <p:embed/>
                    </p:oleObj>
                  </mc:Choice>
                  <mc:Fallback>
                    <p:oleObj name="Equation" r:id="rId7" imgW="88560" imgH="152280" progId="Equation.3">
                      <p:embed/>
                      <p:pic>
                        <p:nvPicPr>
                          <p:cNvPr id="8296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1" y="1945"/>
                            <a:ext cx="16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63" name="Group 19"/>
            <p:cNvGrpSpPr>
              <a:grpSpLocks/>
            </p:cNvGrpSpPr>
            <p:nvPr/>
          </p:nvGrpSpPr>
          <p:grpSpPr bwMode="auto">
            <a:xfrm>
              <a:off x="3692" y="1351"/>
              <a:ext cx="227" cy="250"/>
              <a:chOff x="2715" y="1966"/>
              <a:chExt cx="227" cy="250"/>
            </a:xfrm>
          </p:grpSpPr>
          <p:sp>
            <p:nvSpPr>
              <p:cNvPr id="82964" name="Oval 20"/>
              <p:cNvSpPr>
                <a:spLocks noChangeArrowheads="1"/>
              </p:cNvSpPr>
              <p:nvPr/>
            </p:nvSpPr>
            <p:spPr bwMode="auto">
              <a:xfrm>
                <a:off x="2715" y="1966"/>
                <a:ext cx="22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pPr>
                  <a:spcBef>
                    <a:spcPct val="0"/>
                  </a:spcBef>
                  <a:buFontTx/>
                  <a:buNone/>
                </a:pPr>
                <a:endParaRPr lang="zh-CN" altLang="zh-CN" sz="1400" b="1" i="1"/>
              </a:p>
            </p:txBody>
          </p:sp>
          <p:graphicFrame>
            <p:nvGraphicFramePr>
              <p:cNvPr id="82965" name="Object 21"/>
              <p:cNvGraphicFramePr>
                <a:graphicFrameLocks noChangeAspect="1"/>
              </p:cNvGraphicFramePr>
              <p:nvPr/>
            </p:nvGraphicFramePr>
            <p:xfrm>
              <a:off x="2755" y="1966"/>
              <a:ext cx="161" cy="250"/>
            </p:xfrm>
            <a:graphic>
              <a:graphicData uri="http://schemas.openxmlformats.org/presentationml/2006/ole">
                <mc:AlternateContent xmlns:mc="http://schemas.openxmlformats.org/markup-compatibility/2006">
                  <mc:Choice xmlns:v="urn:schemas-microsoft-com:vml" Requires="v">
                    <p:oleObj spid="_x0000_s271397" name="Equation" r:id="rId8" imgW="114120" imgH="177480" progId="Equation.3">
                      <p:embed/>
                    </p:oleObj>
                  </mc:Choice>
                  <mc:Fallback>
                    <p:oleObj name="Equation" r:id="rId8" imgW="114120" imgH="177480" progId="Equation.3">
                      <p:embed/>
                      <p:pic>
                        <p:nvPicPr>
                          <p:cNvPr id="82965"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 y="1966"/>
                            <a:ext cx="1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966" name="Rectangle 22"/>
            <p:cNvSpPr>
              <a:spLocks noChangeArrowheads="1"/>
            </p:cNvSpPr>
            <p:nvPr/>
          </p:nvSpPr>
          <p:spPr bwMode="auto">
            <a:xfrm>
              <a:off x="3601" y="1347"/>
              <a:ext cx="185"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zh-CN" altLang="en-US" sz="2400" b="1"/>
                <a:t>、</a:t>
              </a:r>
            </a:p>
          </p:txBody>
        </p:sp>
        <p:sp>
          <p:nvSpPr>
            <p:cNvPr id="82967" name="Rectangle 23"/>
            <p:cNvSpPr>
              <a:spLocks noChangeArrowheads="1"/>
            </p:cNvSpPr>
            <p:nvPr/>
          </p:nvSpPr>
          <p:spPr bwMode="auto">
            <a:xfrm>
              <a:off x="4041" y="1336"/>
              <a:ext cx="1665"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zh-CN" altLang="en-US" sz="2400" b="1"/>
                <a:t>为工序的起点、终点</a:t>
              </a:r>
            </a:p>
          </p:txBody>
        </p:sp>
      </p:grpSp>
      <p:sp>
        <p:nvSpPr>
          <p:cNvPr id="82968" name="Text Box 24"/>
          <p:cNvSpPr txBox="1">
            <a:spLocks noChangeArrowheads="1"/>
          </p:cNvSpPr>
          <p:nvPr/>
        </p:nvSpPr>
        <p:spPr bwMode="auto">
          <a:xfrm>
            <a:off x="1468439" y="2574926"/>
            <a:ext cx="1042987"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solidFill>
                  <a:srgbClr val="3333FF"/>
                </a:solidFill>
              </a:rPr>
              <a:t>结点：</a:t>
            </a:r>
          </a:p>
        </p:txBody>
      </p:sp>
      <p:sp>
        <p:nvSpPr>
          <p:cNvPr id="82969" name="Text Box 25"/>
          <p:cNvSpPr txBox="1">
            <a:spLocks noChangeArrowheads="1"/>
          </p:cNvSpPr>
          <p:nvPr/>
        </p:nvSpPr>
        <p:spPr bwMode="auto">
          <a:xfrm>
            <a:off x="2635251" y="2574926"/>
            <a:ext cx="6780213"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t>相邻工序的时间分界点，称为事项</a:t>
            </a:r>
          </a:p>
        </p:txBody>
      </p:sp>
      <p:sp>
        <p:nvSpPr>
          <p:cNvPr id="82970" name="Text Box 26"/>
          <p:cNvSpPr txBox="1">
            <a:spLocks noChangeArrowheads="1"/>
          </p:cNvSpPr>
          <p:nvPr/>
        </p:nvSpPr>
        <p:spPr bwMode="auto">
          <a:xfrm>
            <a:off x="1468438" y="3011489"/>
            <a:ext cx="658812"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solidFill>
                  <a:srgbClr val="3333FF"/>
                </a:solidFill>
              </a:rPr>
              <a:t>权：</a:t>
            </a:r>
          </a:p>
        </p:txBody>
      </p:sp>
      <p:sp>
        <p:nvSpPr>
          <p:cNvPr id="82971" name="Rectangle 27"/>
          <p:cNvSpPr>
            <a:spLocks noChangeArrowheads="1"/>
          </p:cNvSpPr>
          <p:nvPr/>
        </p:nvSpPr>
        <p:spPr bwMode="auto">
          <a:xfrm>
            <a:off x="2378076" y="3011489"/>
            <a:ext cx="2589213"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spcBef>
                <a:spcPct val="0"/>
              </a:spcBef>
              <a:buFontTx/>
              <a:buNone/>
            </a:pPr>
            <a:r>
              <a:rPr lang="zh-CN" altLang="en-US" sz="2400" b="1"/>
              <a:t>工序的完成时间</a:t>
            </a:r>
          </a:p>
        </p:txBody>
      </p:sp>
      <p:sp>
        <p:nvSpPr>
          <p:cNvPr id="82972" name="Text Box 28"/>
          <p:cNvSpPr txBox="1">
            <a:spLocks noChangeArrowheads="1"/>
          </p:cNvSpPr>
          <p:nvPr/>
        </p:nvSpPr>
        <p:spPr bwMode="auto">
          <a:xfrm>
            <a:off x="1177925" y="3448051"/>
            <a:ext cx="1390650"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solidFill>
                  <a:srgbClr val="3333FF"/>
                </a:solidFill>
              </a:rPr>
              <a:t>相邻弧：</a:t>
            </a:r>
          </a:p>
        </p:txBody>
      </p:sp>
      <p:sp>
        <p:nvSpPr>
          <p:cNvPr id="82973" name="Rectangle 29"/>
          <p:cNvSpPr>
            <a:spLocks noChangeArrowheads="1"/>
          </p:cNvSpPr>
          <p:nvPr/>
        </p:nvSpPr>
        <p:spPr bwMode="auto">
          <a:xfrm>
            <a:off x="2511425" y="3448051"/>
            <a:ext cx="6127750"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spcBef>
                <a:spcPct val="0"/>
              </a:spcBef>
              <a:buFontTx/>
              <a:buNone/>
            </a:pPr>
            <a:r>
              <a:rPr lang="zh-CN" altLang="en-US" sz="2400" b="1"/>
              <a:t>工序的前后衔接关系，称为紧前或紧后工序</a:t>
            </a:r>
          </a:p>
        </p:txBody>
      </p:sp>
      <p:sp>
        <p:nvSpPr>
          <p:cNvPr id="82974" name="Text Box 30"/>
          <p:cNvSpPr txBox="1">
            <a:spLocks noChangeArrowheads="1"/>
          </p:cNvSpPr>
          <p:nvPr/>
        </p:nvSpPr>
        <p:spPr bwMode="auto">
          <a:xfrm>
            <a:off x="1001713" y="3941764"/>
            <a:ext cx="2513012"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400" b="1"/>
              <a:t>（</a:t>
            </a:r>
            <a:r>
              <a:rPr lang="en-US" altLang="zh-CN" sz="2400" b="1"/>
              <a:t>3</a:t>
            </a:r>
            <a:r>
              <a:rPr lang="zh-CN" altLang="en-US" sz="2400" b="1"/>
              <a:t>）绘图要求</a:t>
            </a:r>
          </a:p>
        </p:txBody>
      </p:sp>
      <p:sp>
        <p:nvSpPr>
          <p:cNvPr id="82975" name="Rectangle 31"/>
          <p:cNvSpPr>
            <a:spLocks noChangeArrowheads="1"/>
          </p:cNvSpPr>
          <p:nvPr/>
        </p:nvSpPr>
        <p:spPr bwMode="auto">
          <a:xfrm>
            <a:off x="1439863" y="4378326"/>
            <a:ext cx="4640694"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lgn="l">
              <a:spcBef>
                <a:spcPct val="0"/>
              </a:spcBef>
              <a:buFontTx/>
              <a:buNone/>
            </a:pPr>
            <a:r>
              <a:rPr lang="zh-CN" altLang="en-US" sz="2400" b="1"/>
              <a:t>图中不能出现缺口、回路和多重边</a:t>
            </a:r>
          </a:p>
        </p:txBody>
      </p:sp>
      <p:sp>
        <p:nvSpPr>
          <p:cNvPr id="82976" name="Rectangle 32"/>
          <p:cNvSpPr>
            <a:spLocks noChangeArrowheads="1"/>
          </p:cNvSpPr>
          <p:nvPr/>
        </p:nvSpPr>
        <p:spPr bwMode="auto">
          <a:xfrm>
            <a:off x="773114" y="5219701"/>
            <a:ext cx="1354137" cy="110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spcBef>
                <a:spcPct val="0"/>
              </a:spcBef>
              <a:buFontTx/>
              <a:buNone/>
            </a:pPr>
            <a:r>
              <a:rPr lang="zh-CN" altLang="en-US" sz="2400" b="1" dirty="0">
                <a:solidFill>
                  <a:srgbClr val="FF0000"/>
                </a:solidFill>
              </a:rPr>
              <a:t>多重边的处理：</a:t>
            </a:r>
          </a:p>
        </p:txBody>
      </p:sp>
      <p:grpSp>
        <p:nvGrpSpPr>
          <p:cNvPr id="82977" name="Group 33"/>
          <p:cNvGrpSpPr>
            <a:grpSpLocks/>
          </p:cNvGrpSpPr>
          <p:nvPr/>
        </p:nvGrpSpPr>
        <p:grpSpPr bwMode="auto">
          <a:xfrm>
            <a:off x="2635250" y="4721225"/>
            <a:ext cx="1816100" cy="1739900"/>
            <a:chOff x="1420" y="2974"/>
            <a:chExt cx="1144" cy="1096"/>
          </a:xfrm>
        </p:grpSpPr>
        <p:sp>
          <p:nvSpPr>
            <p:cNvPr id="82978" name="Oval 34"/>
            <p:cNvSpPr>
              <a:spLocks noChangeArrowheads="1"/>
            </p:cNvSpPr>
            <p:nvPr/>
          </p:nvSpPr>
          <p:spPr bwMode="auto">
            <a:xfrm>
              <a:off x="1420" y="3423"/>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a:solidFill>
                    <a:schemeClr val="bg1"/>
                  </a:solidFill>
                </a:rPr>
                <a:t>1</a:t>
              </a:r>
            </a:p>
          </p:txBody>
        </p:sp>
        <p:sp>
          <p:nvSpPr>
            <p:cNvPr id="82979" name="Oval 35"/>
            <p:cNvSpPr>
              <a:spLocks noChangeArrowheads="1"/>
            </p:cNvSpPr>
            <p:nvPr/>
          </p:nvSpPr>
          <p:spPr bwMode="auto">
            <a:xfrm>
              <a:off x="2344" y="3423"/>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a:solidFill>
                    <a:schemeClr val="bg1"/>
                  </a:solidFill>
                </a:rPr>
                <a:t>2</a:t>
              </a:r>
            </a:p>
          </p:txBody>
        </p:sp>
        <p:cxnSp>
          <p:nvCxnSpPr>
            <p:cNvPr id="82980" name="AutoShape 36"/>
            <p:cNvCxnSpPr>
              <a:cxnSpLocks noChangeShapeType="1"/>
              <a:stCxn id="82978" idx="0"/>
              <a:endCxn id="82979" idx="1"/>
            </p:cNvCxnSpPr>
            <p:nvPr/>
          </p:nvCxnSpPr>
          <p:spPr bwMode="auto">
            <a:xfrm rot="5400000" flipV="1">
              <a:off x="1937" y="3016"/>
              <a:ext cx="32" cy="846"/>
            </a:xfrm>
            <a:prstGeom prst="curvedConnector3">
              <a:avLst>
                <a:gd name="adj1" fmla="val -737505"/>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1" name="AutoShape 37"/>
            <p:cNvCxnSpPr>
              <a:cxnSpLocks noChangeShapeType="1"/>
            </p:cNvCxnSpPr>
            <p:nvPr/>
          </p:nvCxnSpPr>
          <p:spPr bwMode="auto">
            <a:xfrm rot="16200000" flipH="1">
              <a:off x="1973" y="3179"/>
              <a:ext cx="1" cy="924"/>
            </a:xfrm>
            <a:prstGeom prst="curvedConnector3">
              <a:avLst>
                <a:gd name="adj1" fmla="val 24399995"/>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82" name="Text Box 38"/>
            <p:cNvSpPr txBox="1">
              <a:spLocks noChangeArrowheads="1"/>
            </p:cNvSpPr>
            <p:nvPr/>
          </p:nvSpPr>
          <p:spPr bwMode="auto">
            <a:xfrm>
              <a:off x="1867" y="2974"/>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a</a:t>
              </a:r>
            </a:p>
          </p:txBody>
        </p:sp>
        <p:sp>
          <p:nvSpPr>
            <p:cNvPr id="82983" name="Text Box 39"/>
            <p:cNvSpPr txBox="1">
              <a:spLocks noChangeArrowheads="1"/>
            </p:cNvSpPr>
            <p:nvPr/>
          </p:nvSpPr>
          <p:spPr bwMode="auto">
            <a:xfrm>
              <a:off x="1867" y="3675"/>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a:t>
              </a:r>
            </a:p>
          </p:txBody>
        </p:sp>
      </p:grpSp>
      <p:grpSp>
        <p:nvGrpSpPr>
          <p:cNvPr id="82984" name="Group 40"/>
          <p:cNvGrpSpPr>
            <a:grpSpLocks/>
          </p:cNvGrpSpPr>
          <p:nvPr/>
        </p:nvGrpSpPr>
        <p:grpSpPr bwMode="auto">
          <a:xfrm>
            <a:off x="6035675" y="4814889"/>
            <a:ext cx="1816100" cy="1912938"/>
            <a:chOff x="3562" y="3033"/>
            <a:chExt cx="1144" cy="1205"/>
          </a:xfrm>
        </p:grpSpPr>
        <p:sp>
          <p:nvSpPr>
            <p:cNvPr id="82985" name="Oval 41"/>
            <p:cNvSpPr>
              <a:spLocks noChangeArrowheads="1"/>
            </p:cNvSpPr>
            <p:nvPr/>
          </p:nvSpPr>
          <p:spPr bwMode="auto">
            <a:xfrm>
              <a:off x="3562" y="3455"/>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a:solidFill>
                    <a:schemeClr val="bg1"/>
                  </a:solidFill>
                </a:rPr>
                <a:t>1</a:t>
              </a:r>
            </a:p>
          </p:txBody>
        </p:sp>
        <p:sp>
          <p:nvSpPr>
            <p:cNvPr id="82986" name="Oval 42"/>
            <p:cNvSpPr>
              <a:spLocks noChangeArrowheads="1"/>
            </p:cNvSpPr>
            <p:nvPr/>
          </p:nvSpPr>
          <p:spPr bwMode="auto">
            <a:xfrm>
              <a:off x="4486" y="3455"/>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a:solidFill>
                    <a:schemeClr val="bg1"/>
                  </a:solidFill>
                </a:rPr>
                <a:t>2</a:t>
              </a:r>
            </a:p>
          </p:txBody>
        </p:sp>
        <p:cxnSp>
          <p:nvCxnSpPr>
            <p:cNvPr id="82987" name="AutoShape 43"/>
            <p:cNvCxnSpPr>
              <a:cxnSpLocks noChangeShapeType="1"/>
              <a:stCxn id="82985" idx="0"/>
              <a:endCxn id="82986" idx="1"/>
            </p:cNvCxnSpPr>
            <p:nvPr/>
          </p:nvCxnSpPr>
          <p:spPr bwMode="auto">
            <a:xfrm rot="5400000" flipV="1">
              <a:off x="4079" y="3048"/>
              <a:ext cx="32" cy="846"/>
            </a:xfrm>
            <a:prstGeom prst="curvedConnector3">
              <a:avLst>
                <a:gd name="adj1" fmla="val -450000"/>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88" name="Text Box 44"/>
            <p:cNvSpPr txBox="1">
              <a:spLocks noChangeArrowheads="1"/>
            </p:cNvSpPr>
            <p:nvPr/>
          </p:nvSpPr>
          <p:spPr bwMode="auto">
            <a:xfrm>
              <a:off x="3997" y="3033"/>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a</a:t>
              </a:r>
            </a:p>
          </p:txBody>
        </p:sp>
        <p:sp>
          <p:nvSpPr>
            <p:cNvPr id="82989" name="Oval 45"/>
            <p:cNvSpPr>
              <a:spLocks noChangeArrowheads="1"/>
            </p:cNvSpPr>
            <p:nvPr/>
          </p:nvSpPr>
          <p:spPr bwMode="auto">
            <a:xfrm>
              <a:off x="3939" y="3840"/>
              <a:ext cx="220" cy="22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a:solidFill>
                    <a:schemeClr val="bg1"/>
                  </a:solidFill>
                </a:rPr>
                <a:t>3</a:t>
              </a:r>
            </a:p>
          </p:txBody>
        </p:sp>
        <p:cxnSp>
          <p:nvCxnSpPr>
            <p:cNvPr id="82990" name="AutoShape 46"/>
            <p:cNvCxnSpPr>
              <a:cxnSpLocks noChangeShapeType="1"/>
              <a:stCxn id="82985" idx="5"/>
              <a:endCxn id="82989" idx="1"/>
            </p:cNvCxnSpPr>
            <p:nvPr/>
          </p:nvCxnSpPr>
          <p:spPr bwMode="auto">
            <a:xfrm>
              <a:off x="3750" y="3643"/>
              <a:ext cx="221" cy="229"/>
            </a:xfrm>
            <a:prstGeom prst="straightConnector1">
              <a:avLst/>
            </a:prstGeom>
            <a:noFill/>
            <a:ln w="3175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1" name="AutoShape 47"/>
            <p:cNvCxnSpPr>
              <a:cxnSpLocks noChangeShapeType="1"/>
              <a:stCxn id="82989" idx="7"/>
              <a:endCxn id="82986" idx="3"/>
            </p:cNvCxnSpPr>
            <p:nvPr/>
          </p:nvCxnSpPr>
          <p:spPr bwMode="auto">
            <a:xfrm flipV="1">
              <a:off x="4127" y="3643"/>
              <a:ext cx="391" cy="229"/>
            </a:xfrm>
            <a:prstGeom prst="straightConnector1">
              <a:avLst/>
            </a:prstGeom>
            <a:noFill/>
            <a:ln w="31750">
              <a:solidFill>
                <a:srgbClr val="0000FF"/>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92" name="Text Box 48"/>
            <p:cNvSpPr txBox="1">
              <a:spLocks noChangeArrowheads="1"/>
            </p:cNvSpPr>
            <p:nvPr/>
          </p:nvSpPr>
          <p:spPr bwMode="auto">
            <a:xfrm>
              <a:off x="3643" y="3734"/>
              <a:ext cx="21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a:t>
              </a:r>
            </a:p>
          </p:txBody>
        </p:sp>
        <p:sp>
          <p:nvSpPr>
            <p:cNvPr id="82993" name="Text Box 49"/>
            <p:cNvSpPr txBox="1">
              <a:spLocks noChangeArrowheads="1"/>
            </p:cNvSpPr>
            <p:nvPr/>
          </p:nvSpPr>
          <p:spPr bwMode="auto">
            <a:xfrm>
              <a:off x="4304" y="3785"/>
              <a:ext cx="40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en-US" altLang="zh-CN" sz="2400" b="1"/>
                <a:t>b </a:t>
              </a:r>
              <a:r>
                <a:rPr lang="en-US" altLang="zh-CN" sz="2800" b="1">
                  <a:cs typeface="Tahoma" panose="020B0604030504040204" pitchFamily="34" charset="0"/>
                </a:rPr>
                <a:t>'</a:t>
              </a:r>
            </a:p>
          </p:txBody>
        </p:sp>
      </p:grpSp>
      <p:sp>
        <p:nvSpPr>
          <p:cNvPr id="82994" name="AutoShape 50"/>
          <p:cNvSpPr>
            <a:spLocks noChangeArrowheads="1"/>
          </p:cNvSpPr>
          <p:nvPr/>
        </p:nvSpPr>
        <p:spPr bwMode="auto">
          <a:xfrm>
            <a:off x="4605339" y="5540375"/>
            <a:ext cx="1292225" cy="242888"/>
          </a:xfrm>
          <a:prstGeom prst="rightArrow">
            <a:avLst>
              <a:gd name="adj1" fmla="val 50000"/>
              <a:gd name="adj2" fmla="val 1330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
          <a:lstStyle/>
          <a:p>
            <a:endParaRPr lang="zh-CN" altLang="en-US"/>
          </a:p>
        </p:txBody>
      </p:sp>
      <p:sp>
        <p:nvSpPr>
          <p:cNvPr id="82995" name="AutoShape 51"/>
          <p:cNvSpPr>
            <a:spLocks noChangeArrowheads="1"/>
          </p:cNvSpPr>
          <p:nvPr/>
        </p:nvSpPr>
        <p:spPr bwMode="auto">
          <a:xfrm>
            <a:off x="8332788" y="5130801"/>
            <a:ext cx="1022350" cy="796925"/>
          </a:xfrm>
          <a:prstGeom prst="wedgeRoundRectCallout">
            <a:avLst>
              <a:gd name="adj1" fmla="val -171741"/>
              <a:gd name="adj2" fmla="val 63546"/>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nchor="ctr"/>
          <a:lstStyle/>
          <a:p>
            <a:pPr>
              <a:spcBef>
                <a:spcPct val="0"/>
              </a:spcBef>
              <a:buFontTx/>
              <a:buNone/>
            </a:pPr>
            <a:r>
              <a:rPr lang="zh-CN" altLang="en-US" sz="2400" b="1"/>
              <a:t>虚工序</a:t>
            </a:r>
          </a:p>
        </p:txBody>
      </p:sp>
      <p:grpSp>
        <p:nvGrpSpPr>
          <p:cNvPr id="83009" name="Group 65"/>
          <p:cNvGrpSpPr>
            <a:grpSpLocks/>
          </p:cNvGrpSpPr>
          <p:nvPr/>
        </p:nvGrpSpPr>
        <p:grpSpPr bwMode="auto">
          <a:xfrm>
            <a:off x="5846764" y="142876"/>
            <a:ext cx="3678237" cy="1349375"/>
            <a:chOff x="3443" y="90"/>
            <a:chExt cx="2317" cy="850"/>
          </a:xfrm>
        </p:grpSpPr>
        <p:sp>
          <p:nvSpPr>
            <p:cNvPr id="82997" name="Oval 53"/>
            <p:cNvSpPr>
              <a:spLocks noChangeArrowheads="1"/>
            </p:cNvSpPr>
            <p:nvPr/>
          </p:nvSpPr>
          <p:spPr bwMode="auto">
            <a:xfrm>
              <a:off x="3443" y="191"/>
              <a:ext cx="153" cy="194"/>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1</a:t>
              </a:r>
            </a:p>
          </p:txBody>
        </p:sp>
        <p:sp>
          <p:nvSpPr>
            <p:cNvPr id="82998" name="Oval 54"/>
            <p:cNvSpPr>
              <a:spLocks noChangeArrowheads="1"/>
            </p:cNvSpPr>
            <p:nvPr/>
          </p:nvSpPr>
          <p:spPr bwMode="auto">
            <a:xfrm>
              <a:off x="4635" y="191"/>
              <a:ext cx="153" cy="194"/>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3</a:t>
              </a:r>
            </a:p>
          </p:txBody>
        </p:sp>
        <p:sp>
          <p:nvSpPr>
            <p:cNvPr id="82999" name="Oval 55"/>
            <p:cNvSpPr>
              <a:spLocks noChangeArrowheads="1"/>
            </p:cNvSpPr>
            <p:nvPr/>
          </p:nvSpPr>
          <p:spPr bwMode="auto">
            <a:xfrm>
              <a:off x="3851" y="746"/>
              <a:ext cx="153" cy="194"/>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2</a:t>
              </a:r>
            </a:p>
          </p:txBody>
        </p:sp>
        <p:sp>
          <p:nvSpPr>
            <p:cNvPr id="83000" name="Oval 56"/>
            <p:cNvSpPr>
              <a:spLocks noChangeArrowheads="1"/>
            </p:cNvSpPr>
            <p:nvPr/>
          </p:nvSpPr>
          <p:spPr bwMode="auto">
            <a:xfrm>
              <a:off x="5607" y="191"/>
              <a:ext cx="153" cy="194"/>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400">
                  <a:solidFill>
                    <a:schemeClr val="bg1"/>
                  </a:solidFill>
                </a:rPr>
                <a:t>4</a:t>
              </a:r>
            </a:p>
          </p:txBody>
        </p:sp>
        <p:sp>
          <p:nvSpPr>
            <p:cNvPr id="83001" name="Line 57"/>
            <p:cNvSpPr>
              <a:spLocks noChangeShapeType="1"/>
            </p:cNvSpPr>
            <p:nvPr/>
          </p:nvSpPr>
          <p:spPr bwMode="auto">
            <a:xfrm>
              <a:off x="3596" y="294"/>
              <a:ext cx="1039" cy="0"/>
            </a:xfrm>
            <a:prstGeom prst="line">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1"/>
            <a:lstStyle/>
            <a:p>
              <a:endParaRPr lang="zh-CN" altLang="en-US" sz="1400"/>
            </a:p>
          </p:txBody>
        </p:sp>
        <p:cxnSp>
          <p:nvCxnSpPr>
            <p:cNvPr id="83002" name="AutoShape 58"/>
            <p:cNvCxnSpPr>
              <a:cxnSpLocks noChangeShapeType="1"/>
              <a:stCxn id="82997" idx="5"/>
              <a:endCxn id="82999" idx="1"/>
            </p:cNvCxnSpPr>
            <p:nvPr/>
          </p:nvCxnSpPr>
          <p:spPr bwMode="auto">
            <a:xfrm>
              <a:off x="3574" y="356"/>
              <a:ext cx="299" cy="418"/>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3" name="AutoShape 59"/>
            <p:cNvCxnSpPr>
              <a:cxnSpLocks noChangeShapeType="1"/>
              <a:stCxn id="82999" idx="6"/>
              <a:endCxn id="82998" idx="3"/>
            </p:cNvCxnSpPr>
            <p:nvPr/>
          </p:nvCxnSpPr>
          <p:spPr bwMode="auto">
            <a:xfrm flipV="1">
              <a:off x="4004" y="356"/>
              <a:ext cx="653" cy="487"/>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4" name="AutoShape 60"/>
            <p:cNvCxnSpPr>
              <a:cxnSpLocks noChangeShapeType="1"/>
              <a:stCxn id="82998" idx="6"/>
            </p:cNvCxnSpPr>
            <p:nvPr/>
          </p:nvCxnSpPr>
          <p:spPr bwMode="auto">
            <a:xfrm>
              <a:off x="4788" y="288"/>
              <a:ext cx="819" cy="6"/>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05" name="Text Box 61"/>
            <p:cNvSpPr txBox="1">
              <a:spLocks noChangeArrowheads="1"/>
            </p:cNvSpPr>
            <p:nvPr/>
          </p:nvSpPr>
          <p:spPr bwMode="auto">
            <a:xfrm>
              <a:off x="3826" y="90"/>
              <a:ext cx="620" cy="20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zh-CN" altLang="en-US" sz="1400" b="1"/>
                <a:t>烧水</a:t>
              </a:r>
              <a:r>
                <a:rPr lang="zh-CN" altLang="en-US" sz="1400" b="1">
                  <a:solidFill>
                    <a:schemeClr val="hlink"/>
                  </a:solidFill>
                </a:rPr>
                <a:t>（</a:t>
              </a:r>
              <a:r>
                <a:rPr lang="en-US" altLang="zh-CN" sz="1400" b="1">
                  <a:solidFill>
                    <a:schemeClr val="hlink"/>
                  </a:solidFill>
                </a:rPr>
                <a:t>10</a:t>
              </a:r>
              <a:r>
                <a:rPr lang="zh-CN" altLang="en-US" sz="1400" b="1">
                  <a:solidFill>
                    <a:schemeClr val="hlink"/>
                  </a:solidFill>
                </a:rPr>
                <a:t>）</a:t>
              </a:r>
            </a:p>
          </p:txBody>
        </p:sp>
        <p:sp>
          <p:nvSpPr>
            <p:cNvPr id="83006" name="Text Box 62"/>
            <p:cNvSpPr txBox="1">
              <a:spLocks noChangeArrowheads="1"/>
            </p:cNvSpPr>
            <p:nvPr/>
          </p:nvSpPr>
          <p:spPr bwMode="auto">
            <a:xfrm>
              <a:off x="3488" y="543"/>
              <a:ext cx="310" cy="20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zh-CN" altLang="en-US" sz="1400" b="1"/>
                <a:t>备茶</a:t>
              </a:r>
              <a:r>
                <a:rPr lang="zh-CN" altLang="en-US" sz="1400" b="1">
                  <a:solidFill>
                    <a:schemeClr val="hlink"/>
                  </a:solidFill>
                </a:rPr>
                <a:t>（</a:t>
              </a:r>
              <a:r>
                <a:rPr lang="en-US" altLang="zh-CN" sz="1400" b="1">
                  <a:solidFill>
                    <a:schemeClr val="hlink"/>
                  </a:solidFill>
                </a:rPr>
                <a:t>3</a:t>
              </a:r>
              <a:r>
                <a:rPr lang="zh-CN" altLang="en-US" sz="1400" b="1">
                  <a:solidFill>
                    <a:schemeClr val="hlink"/>
                  </a:solidFill>
                </a:rPr>
                <a:t>）</a:t>
              </a:r>
            </a:p>
          </p:txBody>
        </p:sp>
        <p:sp>
          <p:nvSpPr>
            <p:cNvPr id="83007" name="Text Box 63"/>
            <p:cNvSpPr txBox="1">
              <a:spLocks noChangeArrowheads="1"/>
            </p:cNvSpPr>
            <p:nvPr/>
          </p:nvSpPr>
          <p:spPr bwMode="auto">
            <a:xfrm>
              <a:off x="4912" y="91"/>
              <a:ext cx="695" cy="20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zh-CN" altLang="en-US" sz="1400" b="1" dirty="0"/>
                <a:t>沏茶</a:t>
              </a:r>
              <a:r>
                <a:rPr lang="zh-CN" altLang="en-US" sz="1400" b="1" dirty="0">
                  <a:solidFill>
                    <a:schemeClr val="hlink"/>
                  </a:solidFill>
                </a:rPr>
                <a:t>（</a:t>
              </a:r>
              <a:r>
                <a:rPr lang="en-US" altLang="zh-CN" sz="1400" b="1" dirty="0">
                  <a:solidFill>
                    <a:schemeClr val="hlink"/>
                  </a:solidFill>
                </a:rPr>
                <a:t>2</a:t>
              </a:r>
              <a:r>
                <a:rPr lang="zh-CN" altLang="en-US" sz="1400" b="1" dirty="0">
                  <a:solidFill>
                    <a:schemeClr val="hlink"/>
                  </a:solidFill>
                </a:rPr>
                <a:t>）</a:t>
              </a:r>
            </a:p>
          </p:txBody>
        </p:sp>
        <p:sp>
          <p:nvSpPr>
            <p:cNvPr id="83008" name="Text Box 64"/>
            <p:cNvSpPr txBox="1">
              <a:spLocks noChangeArrowheads="1"/>
            </p:cNvSpPr>
            <p:nvPr/>
          </p:nvSpPr>
          <p:spPr bwMode="auto">
            <a:xfrm rot="-1755453">
              <a:off x="4070" y="640"/>
              <a:ext cx="587" cy="20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zh-CN" altLang="en-US" sz="1400" b="1" dirty="0"/>
                <a:t>洗碗</a:t>
              </a:r>
              <a:r>
                <a:rPr lang="zh-CN" altLang="en-US" sz="1400" b="1" dirty="0">
                  <a:solidFill>
                    <a:schemeClr val="hlink"/>
                  </a:solidFill>
                </a:rPr>
                <a:t>（</a:t>
              </a:r>
              <a:r>
                <a:rPr lang="en-US" altLang="zh-CN" sz="1400" b="1" dirty="0">
                  <a:solidFill>
                    <a:schemeClr val="hlink"/>
                  </a:solidFill>
                </a:rPr>
                <a:t>2</a:t>
              </a:r>
              <a:r>
                <a:rPr lang="zh-CN" altLang="en-US" sz="1400" b="1" dirty="0">
                  <a:solidFill>
                    <a:schemeClr val="hlink"/>
                  </a:solidFill>
                </a:rPr>
                <a:t>）</a:t>
              </a:r>
            </a:p>
          </p:txBody>
        </p:sp>
      </p:grpSp>
      <p:sp>
        <p:nvSpPr>
          <p:cNvPr id="83010" name="Line 66"/>
          <p:cNvSpPr>
            <a:spLocks noChangeShapeType="1"/>
          </p:cNvSpPr>
          <p:nvPr/>
        </p:nvSpPr>
        <p:spPr bwMode="auto">
          <a:xfrm>
            <a:off x="5803900" y="0"/>
            <a:ext cx="0" cy="1785938"/>
          </a:xfrm>
          <a:prstGeom prst="line">
            <a:avLst/>
          </a:prstGeom>
          <a:noFill/>
          <a:ln w="19050">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lstStyle/>
          <a:p>
            <a:endParaRPr lang="zh-CN" altLang="en-US" sz="1400"/>
          </a:p>
        </p:txBody>
      </p:sp>
      <p:sp>
        <p:nvSpPr>
          <p:cNvPr id="83012" name="Line 68"/>
          <p:cNvSpPr>
            <a:spLocks noChangeShapeType="1"/>
          </p:cNvSpPr>
          <p:nvPr/>
        </p:nvSpPr>
        <p:spPr bwMode="auto">
          <a:xfrm>
            <a:off x="5818188" y="1785938"/>
            <a:ext cx="3606800" cy="0"/>
          </a:xfrm>
          <a:prstGeom prst="line">
            <a:avLst/>
          </a:prstGeom>
          <a:noFill/>
          <a:ln w="19050">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lstStyle/>
          <a:p>
            <a:endParaRPr lang="zh-CN" altLang="en-US" sz="1400"/>
          </a:p>
        </p:txBody>
      </p:sp>
    </p:spTree>
    <p:extLst>
      <p:ext uri="{BB962C8B-B14F-4D97-AF65-F5344CB8AC3E}">
        <p14:creationId xmlns:p14="http://schemas.microsoft.com/office/powerpoint/2010/main" val="291083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dissolve">
                                      <p:cBhvr>
                                        <p:cTn id="7" dur="5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47"/>
                                        </p:tgtEl>
                                        <p:attrNameLst>
                                          <p:attrName>style.visibility</p:attrName>
                                        </p:attrNameLst>
                                      </p:cBhvr>
                                      <p:to>
                                        <p:strVal val="visible"/>
                                      </p:to>
                                    </p:set>
                                    <p:animEffect transition="in" filter="dissolve">
                                      <p:cBhvr>
                                        <p:cTn id="12" dur="500"/>
                                        <p:tgtEl>
                                          <p:spTgt spid="82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48"/>
                                        </p:tgtEl>
                                        <p:attrNameLst>
                                          <p:attrName>style.visibility</p:attrName>
                                        </p:attrNameLst>
                                      </p:cBhvr>
                                      <p:to>
                                        <p:strVal val="visible"/>
                                      </p:to>
                                    </p:set>
                                    <p:animEffect transition="in" filter="dissolve">
                                      <p:cBhvr>
                                        <p:cTn id="17" dur="500"/>
                                        <p:tgtEl>
                                          <p:spTgt spid="829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2949"/>
                                        </p:tgtEl>
                                        <p:attrNameLst>
                                          <p:attrName>style.visibility</p:attrName>
                                        </p:attrNameLst>
                                      </p:cBhvr>
                                      <p:to>
                                        <p:strVal val="visible"/>
                                      </p:to>
                                    </p:set>
                                    <p:animEffect transition="in" filter="barn(outHorizontal)">
                                      <p:cBhvr>
                                        <p:cTn id="22" dur="500"/>
                                        <p:tgtEl>
                                          <p:spTgt spid="82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blinds(horizontal)">
                                      <p:cBhvr>
                                        <p:cTn id="27" dur="500"/>
                                        <p:tgtEl>
                                          <p:spTgt spid="82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2951"/>
                                        </p:tgtEl>
                                        <p:attrNameLst>
                                          <p:attrName>style.visibility</p:attrName>
                                        </p:attrNameLst>
                                      </p:cBhvr>
                                      <p:to>
                                        <p:strVal val="visible"/>
                                      </p:to>
                                    </p:set>
                                    <p:animEffect transition="in" filter="blinds(horizontal)">
                                      <p:cBhvr>
                                        <p:cTn id="32" dur="500"/>
                                        <p:tgtEl>
                                          <p:spTgt spid="82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968"/>
                                        </p:tgtEl>
                                        <p:attrNameLst>
                                          <p:attrName>style.visibility</p:attrName>
                                        </p:attrNameLst>
                                      </p:cBhvr>
                                      <p:to>
                                        <p:strVal val="visible"/>
                                      </p:to>
                                    </p:set>
                                    <p:animEffect transition="in" filter="blinds(horizontal)">
                                      <p:cBhvr>
                                        <p:cTn id="37" dur="500"/>
                                        <p:tgtEl>
                                          <p:spTgt spid="829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969"/>
                                        </p:tgtEl>
                                        <p:attrNameLst>
                                          <p:attrName>style.visibility</p:attrName>
                                        </p:attrNameLst>
                                      </p:cBhvr>
                                      <p:to>
                                        <p:strVal val="visible"/>
                                      </p:to>
                                    </p:set>
                                    <p:animEffect transition="in" filter="blinds(horizontal)">
                                      <p:cBhvr>
                                        <p:cTn id="42" dur="500"/>
                                        <p:tgtEl>
                                          <p:spTgt spid="829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2970"/>
                                        </p:tgtEl>
                                        <p:attrNameLst>
                                          <p:attrName>style.visibility</p:attrName>
                                        </p:attrNameLst>
                                      </p:cBhvr>
                                      <p:to>
                                        <p:strVal val="visible"/>
                                      </p:to>
                                    </p:set>
                                    <p:animEffect transition="in" filter="blinds(horizontal)">
                                      <p:cBhvr>
                                        <p:cTn id="47" dur="500"/>
                                        <p:tgtEl>
                                          <p:spTgt spid="829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971"/>
                                        </p:tgtEl>
                                        <p:attrNameLst>
                                          <p:attrName>style.visibility</p:attrName>
                                        </p:attrNameLst>
                                      </p:cBhvr>
                                      <p:to>
                                        <p:strVal val="visible"/>
                                      </p:to>
                                    </p:set>
                                    <p:animEffect transition="in" filter="blinds(horizontal)">
                                      <p:cBhvr>
                                        <p:cTn id="52" dur="500"/>
                                        <p:tgtEl>
                                          <p:spTgt spid="829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972"/>
                                        </p:tgtEl>
                                        <p:attrNameLst>
                                          <p:attrName>style.visibility</p:attrName>
                                        </p:attrNameLst>
                                      </p:cBhvr>
                                      <p:to>
                                        <p:strVal val="visible"/>
                                      </p:to>
                                    </p:set>
                                    <p:animEffect transition="in" filter="blinds(horizontal)">
                                      <p:cBhvr>
                                        <p:cTn id="57" dur="500"/>
                                        <p:tgtEl>
                                          <p:spTgt spid="829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2973"/>
                                        </p:tgtEl>
                                        <p:attrNameLst>
                                          <p:attrName>style.visibility</p:attrName>
                                        </p:attrNameLst>
                                      </p:cBhvr>
                                      <p:to>
                                        <p:strVal val="visible"/>
                                      </p:to>
                                    </p:set>
                                    <p:animEffect transition="in" filter="blinds(horizontal)">
                                      <p:cBhvr>
                                        <p:cTn id="62" dur="500"/>
                                        <p:tgtEl>
                                          <p:spTgt spid="829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2974"/>
                                        </p:tgtEl>
                                        <p:attrNameLst>
                                          <p:attrName>style.visibility</p:attrName>
                                        </p:attrNameLst>
                                      </p:cBhvr>
                                      <p:to>
                                        <p:strVal val="visible"/>
                                      </p:to>
                                    </p:set>
                                    <p:animEffect transition="in" filter="blinds(horizontal)">
                                      <p:cBhvr>
                                        <p:cTn id="67" dur="500"/>
                                        <p:tgtEl>
                                          <p:spTgt spid="8297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2975"/>
                                        </p:tgtEl>
                                        <p:attrNameLst>
                                          <p:attrName>style.visibility</p:attrName>
                                        </p:attrNameLst>
                                      </p:cBhvr>
                                      <p:to>
                                        <p:strVal val="visible"/>
                                      </p:to>
                                    </p:set>
                                    <p:animEffect transition="in" filter="blinds(horizontal)">
                                      <p:cBhvr>
                                        <p:cTn id="72" dur="500"/>
                                        <p:tgtEl>
                                          <p:spTgt spid="829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2976"/>
                                        </p:tgtEl>
                                        <p:attrNameLst>
                                          <p:attrName>style.visibility</p:attrName>
                                        </p:attrNameLst>
                                      </p:cBhvr>
                                      <p:to>
                                        <p:strVal val="visible"/>
                                      </p:to>
                                    </p:set>
                                    <p:animEffect transition="in" filter="blinds(horizontal)">
                                      <p:cBhvr>
                                        <p:cTn id="77" dur="500"/>
                                        <p:tgtEl>
                                          <p:spTgt spid="829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8297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82994"/>
                                        </p:tgtEl>
                                        <p:attrNameLst>
                                          <p:attrName>style.visibility</p:attrName>
                                        </p:attrNameLst>
                                      </p:cBhvr>
                                      <p:to>
                                        <p:strVal val="visible"/>
                                      </p:to>
                                    </p:set>
                                    <p:animEffect transition="in" filter="wipe(left)">
                                      <p:cBhvr>
                                        <p:cTn id="86" dur="500"/>
                                        <p:tgtEl>
                                          <p:spTgt spid="8299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8298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82995"/>
                                        </p:tgtEl>
                                        <p:attrNameLst>
                                          <p:attrName>style.visibility</p:attrName>
                                        </p:attrNameLst>
                                      </p:cBhvr>
                                      <p:to>
                                        <p:strVal val="visible"/>
                                      </p:to>
                                    </p:set>
                                    <p:animEffect transition="in" filter="blinds(horizontal)">
                                      <p:cBhvr>
                                        <p:cTn id="95" dur="500"/>
                                        <p:tgtEl>
                                          <p:spTgt spid="8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7" grpId="0" autoUpdateAnimBg="0"/>
      <p:bldP spid="82948" grpId="0" autoUpdateAnimBg="0"/>
      <p:bldP spid="82950" grpId="0" autoUpdateAnimBg="0"/>
      <p:bldP spid="82968" grpId="0" autoUpdateAnimBg="0"/>
      <p:bldP spid="82969" grpId="0" autoUpdateAnimBg="0"/>
      <p:bldP spid="82970" grpId="0" autoUpdateAnimBg="0"/>
      <p:bldP spid="82971" grpId="0" autoUpdateAnimBg="0"/>
      <p:bldP spid="82972" grpId="0" autoUpdateAnimBg="0"/>
      <p:bldP spid="82973" grpId="0" autoUpdateAnimBg="0"/>
      <p:bldP spid="82974" grpId="0" autoUpdateAnimBg="0"/>
      <p:bldP spid="82975" grpId="0" autoUpdateAnimBg="0"/>
      <p:bldP spid="82976" grpId="0" autoUpdateAnimBg="0"/>
      <p:bldP spid="82995"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3" name="Text Box 45"/>
          <p:cNvSpPr txBox="1">
            <a:spLocks noChangeArrowheads="1"/>
          </p:cNvSpPr>
          <p:nvPr/>
        </p:nvSpPr>
        <p:spPr bwMode="auto">
          <a:xfrm>
            <a:off x="838200" y="638176"/>
            <a:ext cx="8763000" cy="118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72000">
            <a:spAutoFit/>
          </a:bodyPr>
          <a:lstStyle/>
          <a:p>
            <a:pPr algn="l">
              <a:buFontTx/>
              <a:buNone/>
            </a:pPr>
            <a:r>
              <a:rPr lang="zh-CN" altLang="en-US" sz="2400" b="1" dirty="0">
                <a:solidFill>
                  <a:srgbClr val="3333FF"/>
                </a:solidFill>
              </a:rPr>
              <a:t>例 </a:t>
            </a:r>
            <a:r>
              <a:rPr lang="zh-CN" altLang="en-US" sz="2400" b="1" dirty="0"/>
              <a:t>  某工厂进行技术改造，需要拆掉旧厂房、建造新厂房和安排设备。这项改建工程可以分解为</a:t>
            </a:r>
            <a:r>
              <a:rPr lang="en-US" altLang="zh-CN" sz="2400" b="1" dirty="0"/>
              <a:t>7</a:t>
            </a:r>
            <a:r>
              <a:rPr lang="zh-CN" altLang="en-US" sz="2400" b="1" dirty="0"/>
              <a:t>道工序，其相关资料如下表：</a:t>
            </a:r>
          </a:p>
        </p:txBody>
      </p:sp>
      <p:graphicFrame>
        <p:nvGraphicFramePr>
          <p:cNvPr id="58575" name="Group 207"/>
          <p:cNvGraphicFramePr>
            <a:graphicFrameLocks noGrp="1"/>
          </p:cNvGraphicFramePr>
          <p:nvPr/>
        </p:nvGraphicFramePr>
        <p:xfrm>
          <a:off x="1049338" y="2133601"/>
          <a:ext cx="7778750" cy="4075113"/>
        </p:xfrm>
        <a:graphic>
          <a:graphicData uri="http://schemas.openxmlformats.org/drawingml/2006/table">
            <a:tbl>
              <a:tblPr/>
              <a:tblGrid>
                <a:gridCol w="1863725">
                  <a:extLst>
                    <a:ext uri="{9D8B030D-6E8A-4147-A177-3AD203B41FA5}">
                      <a16:colId xmlns:a16="http://schemas.microsoft.com/office/drawing/2014/main" val="2578492631"/>
                    </a:ext>
                  </a:extLst>
                </a:gridCol>
                <a:gridCol w="1865312">
                  <a:extLst>
                    <a:ext uri="{9D8B030D-6E8A-4147-A177-3AD203B41FA5}">
                      <a16:colId xmlns:a16="http://schemas.microsoft.com/office/drawing/2014/main" val="690722169"/>
                    </a:ext>
                  </a:extLst>
                </a:gridCol>
                <a:gridCol w="1974850">
                  <a:extLst>
                    <a:ext uri="{9D8B030D-6E8A-4147-A177-3AD203B41FA5}">
                      <a16:colId xmlns:a16="http://schemas.microsoft.com/office/drawing/2014/main" val="4147863074"/>
                    </a:ext>
                  </a:extLst>
                </a:gridCol>
                <a:gridCol w="2074863">
                  <a:extLst>
                    <a:ext uri="{9D8B030D-6E8A-4147-A177-3AD203B41FA5}">
                      <a16:colId xmlns:a16="http://schemas.microsoft.com/office/drawing/2014/main" val="1730611174"/>
                    </a:ext>
                  </a:extLst>
                </a:gridCol>
              </a:tblGrid>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工序代号</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工序名称</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紧前工序</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工序时间（周）</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9010722"/>
                  </a:ext>
                </a:extLst>
              </a:tr>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拆迁</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1412293"/>
                  </a:ext>
                </a:extLst>
              </a:tr>
              <a:tr h="5048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工程设计</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2718940"/>
                  </a:ext>
                </a:extLst>
              </a:tr>
              <a:tr h="522288">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土建工程设计</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2.5</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1015403"/>
                  </a:ext>
                </a:extLst>
              </a:tr>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采购设备</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8078395"/>
                  </a:ext>
                </a:extLst>
              </a:tr>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厂房土建</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4202570"/>
                  </a:ext>
                </a:extLst>
              </a:tr>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设备安装</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797439"/>
                  </a:ext>
                </a:extLst>
              </a:tr>
              <a:tr h="5080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设备调试</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135343"/>
                  </a:ext>
                </a:extLst>
              </a:tr>
            </a:tbl>
          </a:graphicData>
        </a:graphic>
      </p:graphicFrame>
    </p:spTree>
    <p:extLst>
      <p:ext uri="{BB962C8B-B14F-4D97-AF65-F5344CB8AC3E}">
        <p14:creationId xmlns:p14="http://schemas.microsoft.com/office/powerpoint/2010/main" val="303083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a:spLocks noChangeArrowheads="1"/>
          </p:cNvSpPr>
          <p:nvPr/>
        </p:nvSpPr>
        <p:spPr bwMode="auto">
          <a:xfrm>
            <a:off x="893764" y="3956050"/>
            <a:ext cx="523875"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1</a:t>
            </a:r>
          </a:p>
        </p:txBody>
      </p:sp>
      <p:sp>
        <p:nvSpPr>
          <p:cNvPr id="75779" name="Oval 3"/>
          <p:cNvSpPr>
            <a:spLocks noChangeArrowheads="1"/>
          </p:cNvSpPr>
          <p:nvPr/>
        </p:nvSpPr>
        <p:spPr bwMode="auto">
          <a:xfrm>
            <a:off x="2268539" y="5130800"/>
            <a:ext cx="523875"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2</a:t>
            </a:r>
            <a:endParaRPr lang="en-US" altLang="zh-CN" sz="2000" b="1" baseline="-25000">
              <a:solidFill>
                <a:srgbClr val="FF0000"/>
              </a:solidFill>
            </a:endParaRPr>
          </a:p>
        </p:txBody>
      </p:sp>
      <p:sp>
        <p:nvSpPr>
          <p:cNvPr id="75780" name="Oval 4"/>
          <p:cNvSpPr>
            <a:spLocks noChangeArrowheads="1"/>
          </p:cNvSpPr>
          <p:nvPr/>
        </p:nvSpPr>
        <p:spPr bwMode="auto">
          <a:xfrm>
            <a:off x="3956051" y="5165725"/>
            <a:ext cx="523875"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3</a:t>
            </a:r>
            <a:endParaRPr lang="en-US" altLang="zh-CN" sz="2000" b="1" baseline="-25000">
              <a:solidFill>
                <a:srgbClr val="FF0000"/>
              </a:solidFill>
            </a:endParaRPr>
          </a:p>
        </p:txBody>
      </p:sp>
      <p:sp>
        <p:nvSpPr>
          <p:cNvPr id="75781" name="Oval 5"/>
          <p:cNvSpPr>
            <a:spLocks noChangeArrowheads="1"/>
          </p:cNvSpPr>
          <p:nvPr/>
        </p:nvSpPr>
        <p:spPr bwMode="auto">
          <a:xfrm>
            <a:off x="5527675" y="5207000"/>
            <a:ext cx="522288"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4</a:t>
            </a:r>
            <a:endParaRPr lang="en-US" altLang="zh-CN" sz="2000" b="1" baseline="-25000">
              <a:solidFill>
                <a:srgbClr val="FF0000"/>
              </a:solidFill>
            </a:endParaRPr>
          </a:p>
        </p:txBody>
      </p:sp>
      <p:sp>
        <p:nvSpPr>
          <p:cNvPr id="75782" name="Oval 6"/>
          <p:cNvSpPr>
            <a:spLocks noChangeArrowheads="1"/>
          </p:cNvSpPr>
          <p:nvPr/>
        </p:nvSpPr>
        <p:spPr bwMode="auto">
          <a:xfrm>
            <a:off x="7088189" y="5207000"/>
            <a:ext cx="523875"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5</a:t>
            </a:r>
            <a:endParaRPr lang="en-US" altLang="zh-CN" sz="2000" b="1" baseline="-25000">
              <a:solidFill>
                <a:srgbClr val="FF0000"/>
              </a:solidFill>
            </a:endParaRPr>
          </a:p>
        </p:txBody>
      </p:sp>
      <p:sp>
        <p:nvSpPr>
          <p:cNvPr id="75783" name="Text Box 7"/>
          <p:cNvSpPr txBox="1">
            <a:spLocks noChangeArrowheads="1"/>
          </p:cNvSpPr>
          <p:nvPr/>
        </p:nvSpPr>
        <p:spPr bwMode="auto">
          <a:xfrm>
            <a:off x="2200276" y="3667125"/>
            <a:ext cx="925513"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dirty="0">
                <a:solidFill>
                  <a:srgbClr val="FF0000"/>
                </a:solidFill>
              </a:rPr>
              <a:t>A</a:t>
            </a:r>
            <a:r>
              <a:rPr lang="zh-CN" altLang="en-US" sz="2000" b="1" dirty="0">
                <a:solidFill>
                  <a:srgbClr val="FF0000"/>
                </a:solidFill>
              </a:rPr>
              <a:t>（</a:t>
            </a:r>
            <a:r>
              <a:rPr lang="en-US" altLang="zh-CN" sz="2000" b="1" dirty="0" smtClean="0">
                <a:solidFill>
                  <a:srgbClr val="FF0000"/>
                </a:solidFill>
              </a:rPr>
              <a:t>2</a:t>
            </a:r>
            <a:r>
              <a:rPr lang="zh-CN" altLang="en-US" sz="2000" b="1" dirty="0" smtClean="0">
                <a:solidFill>
                  <a:srgbClr val="FF0000"/>
                </a:solidFill>
              </a:rPr>
              <a:t>）</a:t>
            </a:r>
            <a:endParaRPr lang="zh-CN" altLang="en-US" sz="2000" b="1" dirty="0">
              <a:solidFill>
                <a:srgbClr val="FF0000"/>
              </a:solidFill>
            </a:endParaRPr>
          </a:p>
        </p:txBody>
      </p:sp>
      <p:cxnSp>
        <p:nvCxnSpPr>
          <p:cNvPr id="75784" name="AutoShape 8"/>
          <p:cNvCxnSpPr>
            <a:cxnSpLocks noChangeShapeType="1"/>
            <a:stCxn id="75778" idx="5"/>
            <a:endCxn id="75779" idx="1"/>
          </p:cNvCxnSpPr>
          <p:nvPr/>
        </p:nvCxnSpPr>
        <p:spPr bwMode="auto">
          <a:xfrm>
            <a:off x="1341438" y="4433889"/>
            <a:ext cx="1003300" cy="777875"/>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6" name="AutoShape 10"/>
          <p:cNvCxnSpPr>
            <a:cxnSpLocks noChangeShapeType="1"/>
            <a:stCxn id="75779" idx="6"/>
            <a:endCxn id="75780" idx="2"/>
          </p:cNvCxnSpPr>
          <p:nvPr/>
        </p:nvCxnSpPr>
        <p:spPr bwMode="auto">
          <a:xfrm>
            <a:off x="2792414" y="5410201"/>
            <a:ext cx="1163637" cy="34925"/>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7" name="AutoShape 11"/>
          <p:cNvCxnSpPr>
            <a:cxnSpLocks noChangeShapeType="1"/>
            <a:stCxn id="75781" idx="6"/>
            <a:endCxn id="75782" idx="2"/>
          </p:cNvCxnSpPr>
          <p:nvPr/>
        </p:nvCxnSpPr>
        <p:spPr bwMode="auto">
          <a:xfrm>
            <a:off x="6049964" y="5486400"/>
            <a:ext cx="1038225"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88" name="Text Box 12"/>
          <p:cNvSpPr txBox="1">
            <a:spLocks noChangeArrowheads="1"/>
          </p:cNvSpPr>
          <p:nvPr/>
        </p:nvSpPr>
        <p:spPr bwMode="auto">
          <a:xfrm>
            <a:off x="992188" y="4822825"/>
            <a:ext cx="850900"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dirty="0">
                <a:solidFill>
                  <a:srgbClr val="FF0000"/>
                </a:solidFill>
              </a:rPr>
              <a:t>B </a:t>
            </a:r>
            <a:r>
              <a:rPr lang="en-US" altLang="zh-CN" sz="2000" b="1" dirty="0" smtClean="0">
                <a:solidFill>
                  <a:srgbClr val="FF0000"/>
                </a:solidFill>
              </a:rPr>
              <a:t>(3</a:t>
            </a:r>
            <a:r>
              <a:rPr lang="en-US" altLang="zh-CN" sz="2000" b="1" dirty="0">
                <a:solidFill>
                  <a:srgbClr val="FF0000"/>
                </a:solidFill>
              </a:rPr>
              <a:t>)</a:t>
            </a:r>
          </a:p>
        </p:txBody>
      </p:sp>
      <p:sp>
        <p:nvSpPr>
          <p:cNvPr id="75789" name="Text Box 13"/>
          <p:cNvSpPr txBox="1">
            <a:spLocks noChangeArrowheads="1"/>
          </p:cNvSpPr>
          <p:nvPr/>
        </p:nvSpPr>
        <p:spPr bwMode="auto">
          <a:xfrm>
            <a:off x="2938464" y="5024438"/>
            <a:ext cx="955675"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a:solidFill>
                  <a:srgbClr val="FF0000"/>
                </a:solidFill>
              </a:rPr>
              <a:t>C (2.5)</a:t>
            </a:r>
          </a:p>
        </p:txBody>
      </p:sp>
      <p:sp>
        <p:nvSpPr>
          <p:cNvPr id="75790" name="Text Box 14"/>
          <p:cNvSpPr txBox="1">
            <a:spLocks noChangeArrowheads="1"/>
          </p:cNvSpPr>
          <p:nvPr/>
        </p:nvSpPr>
        <p:spPr bwMode="auto">
          <a:xfrm>
            <a:off x="3894139" y="5995988"/>
            <a:ext cx="820737"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400" b="1">
                <a:solidFill>
                  <a:srgbClr val="FF0000"/>
                </a:solidFill>
              </a:rPr>
              <a:t>D </a:t>
            </a:r>
            <a:r>
              <a:rPr lang="en-US" altLang="zh-CN" b="1">
                <a:solidFill>
                  <a:srgbClr val="FF0000"/>
                </a:solidFill>
              </a:rPr>
              <a:t>(6)</a:t>
            </a:r>
          </a:p>
        </p:txBody>
      </p:sp>
      <p:sp>
        <p:nvSpPr>
          <p:cNvPr id="75791" name="Text Box 15"/>
          <p:cNvSpPr txBox="1">
            <a:spLocks noChangeArrowheads="1"/>
          </p:cNvSpPr>
          <p:nvPr/>
        </p:nvSpPr>
        <p:spPr bwMode="auto">
          <a:xfrm>
            <a:off x="4649788" y="5024438"/>
            <a:ext cx="779462"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a:solidFill>
                  <a:srgbClr val="FF0000"/>
                </a:solidFill>
              </a:rPr>
              <a:t>E (20)</a:t>
            </a:r>
          </a:p>
        </p:txBody>
      </p:sp>
      <p:sp>
        <p:nvSpPr>
          <p:cNvPr id="75792" name="Text Box 16"/>
          <p:cNvSpPr txBox="1">
            <a:spLocks noChangeArrowheads="1"/>
          </p:cNvSpPr>
          <p:nvPr/>
        </p:nvSpPr>
        <p:spPr bwMode="auto">
          <a:xfrm>
            <a:off x="6478588" y="4883150"/>
            <a:ext cx="609600" cy="585788"/>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a:solidFill>
                  <a:srgbClr val="FF0000"/>
                </a:solidFill>
              </a:rPr>
              <a:t>F (4)</a:t>
            </a:r>
          </a:p>
        </p:txBody>
      </p:sp>
      <p:sp>
        <p:nvSpPr>
          <p:cNvPr id="75793" name="Oval 17"/>
          <p:cNvSpPr>
            <a:spLocks noChangeArrowheads="1"/>
          </p:cNvSpPr>
          <p:nvPr/>
        </p:nvSpPr>
        <p:spPr bwMode="auto">
          <a:xfrm>
            <a:off x="8658226" y="5224463"/>
            <a:ext cx="523875" cy="558800"/>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2000" b="1">
                <a:solidFill>
                  <a:srgbClr val="FF0000"/>
                </a:solidFill>
              </a:rPr>
              <a:t>6</a:t>
            </a:r>
            <a:endParaRPr lang="en-US" altLang="zh-CN" sz="2000" b="1" baseline="-25000">
              <a:solidFill>
                <a:srgbClr val="FF0000"/>
              </a:solidFill>
            </a:endParaRPr>
          </a:p>
        </p:txBody>
      </p:sp>
      <p:cxnSp>
        <p:nvCxnSpPr>
          <p:cNvPr id="75794" name="AutoShape 18"/>
          <p:cNvCxnSpPr>
            <a:cxnSpLocks noChangeShapeType="1"/>
            <a:stCxn id="75782" idx="6"/>
            <a:endCxn id="75793" idx="2"/>
          </p:cNvCxnSpPr>
          <p:nvPr/>
        </p:nvCxnSpPr>
        <p:spPr bwMode="auto">
          <a:xfrm>
            <a:off x="7612063" y="5486401"/>
            <a:ext cx="1046162" cy="17463"/>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5" name="Text Box 19"/>
          <p:cNvSpPr txBox="1">
            <a:spLocks noChangeArrowheads="1"/>
          </p:cNvSpPr>
          <p:nvPr/>
        </p:nvSpPr>
        <p:spPr bwMode="auto">
          <a:xfrm>
            <a:off x="7880351" y="4822825"/>
            <a:ext cx="777875" cy="58420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2000" b="1">
                <a:solidFill>
                  <a:srgbClr val="FF0000"/>
                </a:solidFill>
              </a:rPr>
              <a:t>G (2)</a:t>
            </a:r>
          </a:p>
        </p:txBody>
      </p:sp>
      <p:cxnSp>
        <p:nvCxnSpPr>
          <p:cNvPr id="75798" name="AutoShape 22"/>
          <p:cNvCxnSpPr>
            <a:cxnSpLocks noChangeShapeType="1"/>
          </p:cNvCxnSpPr>
          <p:nvPr/>
        </p:nvCxnSpPr>
        <p:spPr bwMode="auto">
          <a:xfrm flipV="1">
            <a:off x="5040313" y="5684839"/>
            <a:ext cx="563562" cy="674687"/>
          </a:xfrm>
          <a:prstGeom prst="straightConnector1">
            <a:avLst/>
          </a:prstGeom>
          <a:noFill/>
          <a:ln w="2540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5887" name="Group 111"/>
          <p:cNvGrpSpPr>
            <a:grpSpLocks/>
          </p:cNvGrpSpPr>
          <p:nvPr/>
        </p:nvGrpSpPr>
        <p:grpSpPr bwMode="auto">
          <a:xfrm>
            <a:off x="2716213" y="5608639"/>
            <a:ext cx="2324100" cy="750887"/>
            <a:chOff x="1471" y="3533"/>
            <a:chExt cx="1464" cy="473"/>
          </a:xfrm>
        </p:grpSpPr>
        <p:cxnSp>
          <p:nvCxnSpPr>
            <p:cNvPr id="75797" name="AutoShape 21"/>
            <p:cNvCxnSpPr>
              <a:cxnSpLocks noChangeShapeType="1"/>
            </p:cNvCxnSpPr>
            <p:nvPr/>
          </p:nvCxnSpPr>
          <p:spPr bwMode="auto">
            <a:xfrm>
              <a:off x="1471" y="3533"/>
              <a:ext cx="258" cy="473"/>
            </a:xfrm>
            <a:prstGeom prst="straightConnector1">
              <a:avLst/>
            </a:prstGeom>
            <a:noFill/>
            <a:ln w="2540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9" name="Line 23"/>
            <p:cNvSpPr>
              <a:spLocks noChangeShapeType="1"/>
            </p:cNvSpPr>
            <p:nvPr/>
          </p:nvSpPr>
          <p:spPr bwMode="auto">
            <a:xfrm>
              <a:off x="1729" y="4006"/>
              <a:ext cx="1206" cy="0"/>
            </a:xfrm>
            <a:prstGeom prst="line">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1"/>
            <a:lstStyle/>
            <a:p>
              <a:endParaRPr lang="zh-CN" altLang="en-US" sz="2000">
                <a:solidFill>
                  <a:srgbClr val="FF0000"/>
                </a:solidFill>
              </a:endParaRPr>
            </a:p>
          </p:txBody>
        </p:sp>
      </p:grpSp>
      <p:cxnSp>
        <p:nvCxnSpPr>
          <p:cNvPr id="75800" name="AutoShape 24"/>
          <p:cNvCxnSpPr>
            <a:cxnSpLocks noChangeShapeType="1"/>
            <a:stCxn id="75778" idx="6"/>
          </p:cNvCxnSpPr>
          <p:nvPr/>
        </p:nvCxnSpPr>
        <p:spPr bwMode="auto">
          <a:xfrm>
            <a:off x="1417638" y="4235450"/>
            <a:ext cx="1998662"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1" name="AutoShape 25"/>
          <p:cNvCxnSpPr>
            <a:cxnSpLocks noChangeShapeType="1"/>
            <a:endCxn id="75780" idx="0"/>
          </p:cNvCxnSpPr>
          <p:nvPr/>
        </p:nvCxnSpPr>
        <p:spPr bwMode="auto">
          <a:xfrm>
            <a:off x="3416300" y="4251325"/>
            <a:ext cx="801688" cy="914400"/>
          </a:xfrm>
          <a:prstGeom prst="straightConnector1">
            <a:avLst/>
          </a:prstGeom>
          <a:noFill/>
          <a:ln w="2540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5883" name="Group 107"/>
          <p:cNvGraphicFramePr>
            <a:graphicFrameLocks noGrp="1"/>
          </p:cNvGraphicFramePr>
          <p:nvPr/>
        </p:nvGraphicFramePr>
        <p:xfrm>
          <a:off x="1403350" y="387351"/>
          <a:ext cx="7778750" cy="3057725"/>
        </p:xfrm>
        <a:graphic>
          <a:graphicData uri="http://schemas.openxmlformats.org/drawingml/2006/table">
            <a:tbl>
              <a:tblPr/>
              <a:tblGrid>
                <a:gridCol w="1863725">
                  <a:extLst>
                    <a:ext uri="{9D8B030D-6E8A-4147-A177-3AD203B41FA5}">
                      <a16:colId xmlns:a16="http://schemas.microsoft.com/office/drawing/2014/main" val="2500774469"/>
                    </a:ext>
                  </a:extLst>
                </a:gridCol>
                <a:gridCol w="1865313">
                  <a:extLst>
                    <a:ext uri="{9D8B030D-6E8A-4147-A177-3AD203B41FA5}">
                      <a16:colId xmlns:a16="http://schemas.microsoft.com/office/drawing/2014/main" val="3214357378"/>
                    </a:ext>
                  </a:extLst>
                </a:gridCol>
                <a:gridCol w="1974850">
                  <a:extLst>
                    <a:ext uri="{9D8B030D-6E8A-4147-A177-3AD203B41FA5}">
                      <a16:colId xmlns:a16="http://schemas.microsoft.com/office/drawing/2014/main" val="789088990"/>
                    </a:ext>
                  </a:extLst>
                </a:gridCol>
                <a:gridCol w="2074862">
                  <a:extLst>
                    <a:ext uri="{9D8B030D-6E8A-4147-A177-3AD203B41FA5}">
                      <a16:colId xmlns:a16="http://schemas.microsoft.com/office/drawing/2014/main" val="4270989104"/>
                    </a:ext>
                  </a:extLst>
                </a:gridCol>
              </a:tblGrid>
              <a:tr h="338138">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工序代号</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工序名称</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紧前工序</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工序时间（周）</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693699"/>
                  </a:ext>
                </a:extLst>
              </a:tr>
              <a:tr h="2524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拆迁</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219091"/>
                  </a:ext>
                </a:extLst>
              </a:tr>
              <a:tr h="2397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工程设计</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8090938"/>
                  </a:ext>
                </a:extLst>
              </a:tr>
              <a:tr h="2254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土建工程设计</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2.5</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5582011"/>
                  </a:ext>
                </a:extLst>
              </a:tr>
              <a:tr h="3778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采购设备</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4989132"/>
                  </a:ext>
                </a:extLst>
              </a:tr>
              <a:tr h="4191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厂房土建</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1436382"/>
                  </a:ext>
                </a:extLst>
              </a:tr>
              <a:tr h="27146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设备安装</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0703743"/>
                  </a:ext>
                </a:extLst>
              </a:tr>
              <a:tr h="25876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设备调试</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9994276"/>
                  </a:ext>
                </a:extLst>
              </a:tr>
            </a:tbl>
          </a:graphicData>
        </a:graphic>
      </p:graphicFrame>
      <p:cxnSp>
        <p:nvCxnSpPr>
          <p:cNvPr id="75886" name="AutoShape 110"/>
          <p:cNvCxnSpPr>
            <a:cxnSpLocks noChangeShapeType="1"/>
            <a:stCxn id="75780" idx="6"/>
          </p:cNvCxnSpPr>
          <p:nvPr/>
        </p:nvCxnSpPr>
        <p:spPr bwMode="auto">
          <a:xfrm>
            <a:off x="4479925" y="5445125"/>
            <a:ext cx="1047750"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88" name="Rectangle 112"/>
          <p:cNvSpPr>
            <a:spLocks noChangeArrowheads="1"/>
          </p:cNvSpPr>
          <p:nvPr/>
        </p:nvSpPr>
        <p:spPr bwMode="auto">
          <a:xfrm>
            <a:off x="587376" y="3416301"/>
            <a:ext cx="618759"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zh-CN" altLang="en-US" sz="2400" b="1">
                <a:solidFill>
                  <a:schemeClr val="hlink"/>
                </a:solidFill>
              </a:rPr>
              <a:t>解：</a:t>
            </a:r>
          </a:p>
        </p:txBody>
      </p:sp>
    </p:spTree>
    <p:extLst>
      <p:ext uri="{BB962C8B-B14F-4D97-AF65-F5344CB8AC3E}">
        <p14:creationId xmlns:p14="http://schemas.microsoft.com/office/powerpoint/2010/main" val="225291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5800"/>
                                        </p:tgtEl>
                                        <p:attrNameLst>
                                          <p:attrName>style.visibility</p:attrName>
                                        </p:attrNameLst>
                                      </p:cBhvr>
                                      <p:to>
                                        <p:strVal val="visible"/>
                                      </p:to>
                                    </p:set>
                                    <p:animEffect transition="in" filter="wipe(left)">
                                      <p:cBhvr>
                                        <p:cTn id="11" dur="500"/>
                                        <p:tgtEl>
                                          <p:spTgt spid="758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578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5784"/>
                                        </p:tgtEl>
                                        <p:attrNameLst>
                                          <p:attrName>style.visibility</p:attrName>
                                        </p:attrNameLst>
                                      </p:cBhvr>
                                      <p:to>
                                        <p:strVal val="visible"/>
                                      </p:to>
                                    </p:set>
                                    <p:animEffect transition="in" filter="wipe(left)">
                                      <p:cBhvr>
                                        <p:cTn id="20" dur="500"/>
                                        <p:tgtEl>
                                          <p:spTgt spid="757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57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7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5786"/>
                                        </p:tgtEl>
                                        <p:attrNameLst>
                                          <p:attrName>style.visibility</p:attrName>
                                        </p:attrNameLst>
                                      </p:cBhvr>
                                      <p:to>
                                        <p:strVal val="visible"/>
                                      </p:to>
                                    </p:set>
                                    <p:animEffect transition="in" filter="wipe(left)">
                                      <p:cBhvr>
                                        <p:cTn id="33" dur="500"/>
                                        <p:tgtEl>
                                          <p:spTgt spid="757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578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75887"/>
                                        </p:tgtEl>
                                        <p:attrNameLst>
                                          <p:attrName>style.visibility</p:attrName>
                                        </p:attrNameLst>
                                      </p:cBhvr>
                                      <p:to>
                                        <p:strVal val="visible"/>
                                      </p:to>
                                    </p:set>
                                    <p:anim calcmode="lin" valueType="num">
                                      <p:cBhvr additive="base">
                                        <p:cTn id="42" dur="500" fill="hold"/>
                                        <p:tgtEl>
                                          <p:spTgt spid="75887"/>
                                        </p:tgtEl>
                                        <p:attrNameLst>
                                          <p:attrName>ppt_x</p:attrName>
                                        </p:attrNameLst>
                                      </p:cBhvr>
                                      <p:tavLst>
                                        <p:tav tm="0">
                                          <p:val>
                                            <p:strVal val="0-#ppt_w/2"/>
                                          </p:val>
                                        </p:tav>
                                        <p:tav tm="100000">
                                          <p:val>
                                            <p:strVal val="#ppt_x"/>
                                          </p:val>
                                        </p:tav>
                                      </p:tavLst>
                                    </p:anim>
                                    <p:anim calcmode="lin" valueType="num">
                                      <p:cBhvr additive="base">
                                        <p:cTn id="43" dur="500" fill="hold"/>
                                        <p:tgtEl>
                                          <p:spTgt spid="7588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579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5801"/>
                                        </p:tgtEl>
                                        <p:attrNameLst>
                                          <p:attrName>style.visibility</p:attrName>
                                        </p:attrNameLst>
                                      </p:cBhvr>
                                      <p:to>
                                        <p:strVal val="visible"/>
                                      </p:to>
                                    </p:set>
                                    <p:animEffect transition="in" filter="wipe(left)">
                                      <p:cBhvr>
                                        <p:cTn id="52" dur="500"/>
                                        <p:tgtEl>
                                          <p:spTgt spid="758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578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75886"/>
                                        </p:tgtEl>
                                        <p:attrNameLst>
                                          <p:attrName>style.visibility</p:attrName>
                                        </p:attrNameLst>
                                      </p:cBhvr>
                                      <p:to>
                                        <p:strVal val="visible"/>
                                      </p:to>
                                    </p:set>
                                    <p:anim calcmode="lin" valueType="num">
                                      <p:cBhvr additive="base">
                                        <p:cTn id="61" dur="500" fill="hold"/>
                                        <p:tgtEl>
                                          <p:spTgt spid="75886"/>
                                        </p:tgtEl>
                                        <p:attrNameLst>
                                          <p:attrName>ppt_x</p:attrName>
                                        </p:attrNameLst>
                                      </p:cBhvr>
                                      <p:tavLst>
                                        <p:tav tm="0">
                                          <p:val>
                                            <p:strVal val="0-#ppt_w/2"/>
                                          </p:val>
                                        </p:tav>
                                        <p:tav tm="100000">
                                          <p:val>
                                            <p:strVal val="#ppt_x"/>
                                          </p:val>
                                        </p:tav>
                                      </p:tavLst>
                                    </p:anim>
                                    <p:anim calcmode="lin" valueType="num">
                                      <p:cBhvr additive="base">
                                        <p:cTn id="62" dur="500" fill="hold"/>
                                        <p:tgtEl>
                                          <p:spTgt spid="7588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57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75798"/>
                                        </p:tgtEl>
                                        <p:attrNameLst>
                                          <p:attrName>style.visibility</p:attrName>
                                        </p:attrNameLst>
                                      </p:cBhvr>
                                      <p:to>
                                        <p:strVal val="visible"/>
                                      </p:to>
                                    </p:set>
                                    <p:animEffect transition="in" filter="wipe(left)">
                                      <p:cBhvr>
                                        <p:cTn id="71" dur="500"/>
                                        <p:tgtEl>
                                          <p:spTgt spid="7579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75781"/>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75787"/>
                                        </p:tgtEl>
                                        <p:attrNameLst>
                                          <p:attrName>style.visibility</p:attrName>
                                        </p:attrNameLst>
                                      </p:cBhvr>
                                      <p:to>
                                        <p:strVal val="visible"/>
                                      </p:to>
                                    </p:set>
                                    <p:animEffect transition="in" filter="wipe(left)">
                                      <p:cBhvr>
                                        <p:cTn id="80" dur="500"/>
                                        <p:tgtEl>
                                          <p:spTgt spid="7578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7579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7578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75794"/>
                                        </p:tgtEl>
                                        <p:attrNameLst>
                                          <p:attrName>style.visibility</p:attrName>
                                        </p:attrNameLst>
                                      </p:cBhvr>
                                      <p:to>
                                        <p:strVal val="visible"/>
                                      </p:to>
                                    </p:set>
                                    <p:animEffect transition="in" filter="wipe(left)">
                                      <p:cBhvr>
                                        <p:cTn id="93" dur="500"/>
                                        <p:tgtEl>
                                          <p:spTgt spid="7579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75795"/>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75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autoUpdateAnimBg="0"/>
      <p:bldP spid="75779" grpId="0" animBg="1" autoUpdateAnimBg="0"/>
      <p:bldP spid="75780" grpId="0" animBg="1" autoUpdateAnimBg="0"/>
      <p:bldP spid="75781" grpId="0" animBg="1" autoUpdateAnimBg="0"/>
      <p:bldP spid="75782" grpId="0" animBg="1" autoUpdateAnimBg="0"/>
      <p:bldP spid="75783" grpId="0" autoUpdateAnimBg="0"/>
      <p:bldP spid="75788" grpId="0" autoUpdateAnimBg="0"/>
      <p:bldP spid="75789" grpId="0" autoUpdateAnimBg="0"/>
      <p:bldP spid="75790" grpId="0" autoUpdateAnimBg="0"/>
      <p:bldP spid="75791" grpId="0" autoUpdateAnimBg="0"/>
      <p:bldP spid="75792" grpId="0" autoUpdateAnimBg="0"/>
      <p:bldP spid="75793" grpId="0" animBg="1" autoUpdateAnimBg="0"/>
      <p:bldP spid="7579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133" name="Group 333"/>
          <p:cNvGraphicFramePr>
            <a:graphicFrameLocks noGrp="1"/>
          </p:cNvGraphicFramePr>
          <p:nvPr/>
        </p:nvGraphicFramePr>
        <p:xfrm>
          <a:off x="1403351" y="658814"/>
          <a:ext cx="3883025" cy="2304125"/>
        </p:xfrm>
        <a:graphic>
          <a:graphicData uri="http://schemas.openxmlformats.org/drawingml/2006/table">
            <a:tbl>
              <a:tblPr/>
              <a:tblGrid>
                <a:gridCol w="1068388">
                  <a:extLst>
                    <a:ext uri="{9D8B030D-6E8A-4147-A177-3AD203B41FA5}">
                      <a16:colId xmlns:a16="http://schemas.microsoft.com/office/drawing/2014/main" val="2596864470"/>
                    </a:ext>
                  </a:extLst>
                </a:gridCol>
                <a:gridCol w="1117600">
                  <a:extLst>
                    <a:ext uri="{9D8B030D-6E8A-4147-A177-3AD203B41FA5}">
                      <a16:colId xmlns:a16="http://schemas.microsoft.com/office/drawing/2014/main" val="393541622"/>
                    </a:ext>
                  </a:extLst>
                </a:gridCol>
                <a:gridCol w="1697037">
                  <a:extLst>
                    <a:ext uri="{9D8B030D-6E8A-4147-A177-3AD203B41FA5}">
                      <a16:colId xmlns:a16="http://schemas.microsoft.com/office/drawing/2014/main" val="2052781042"/>
                    </a:ext>
                  </a:extLst>
                </a:gridCol>
              </a:tblGrid>
              <a:tr h="338138">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工序代号</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紧前工序</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工序时间（周）</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7229452"/>
                  </a:ext>
                </a:extLst>
              </a:tr>
              <a:tr h="2524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0244955"/>
                  </a:ext>
                </a:extLst>
              </a:tr>
              <a:tr h="2397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4317590"/>
                  </a:ext>
                </a:extLst>
              </a:tr>
              <a:tr h="2254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85407"/>
                  </a:ext>
                </a:extLst>
              </a:tr>
              <a:tr h="3778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6493356"/>
                  </a:ext>
                </a:extLst>
              </a:tr>
              <a:tr h="4191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4727725"/>
                  </a:ext>
                </a:extLst>
              </a:tr>
            </a:tbl>
          </a:graphicData>
        </a:graphic>
      </p:graphicFrame>
      <p:graphicFrame>
        <p:nvGraphicFramePr>
          <p:cNvPr id="77202" name="Group 402"/>
          <p:cNvGraphicFramePr>
            <a:graphicFrameLocks noGrp="1"/>
          </p:cNvGraphicFramePr>
          <p:nvPr/>
        </p:nvGraphicFramePr>
        <p:xfrm>
          <a:off x="5572126" y="636589"/>
          <a:ext cx="3795713" cy="2304125"/>
        </p:xfrm>
        <a:graphic>
          <a:graphicData uri="http://schemas.openxmlformats.org/drawingml/2006/table">
            <a:tbl>
              <a:tblPr/>
              <a:tblGrid>
                <a:gridCol w="1068388">
                  <a:extLst>
                    <a:ext uri="{9D8B030D-6E8A-4147-A177-3AD203B41FA5}">
                      <a16:colId xmlns:a16="http://schemas.microsoft.com/office/drawing/2014/main" val="2600804066"/>
                    </a:ext>
                  </a:extLst>
                </a:gridCol>
                <a:gridCol w="1304925">
                  <a:extLst>
                    <a:ext uri="{9D8B030D-6E8A-4147-A177-3AD203B41FA5}">
                      <a16:colId xmlns:a16="http://schemas.microsoft.com/office/drawing/2014/main" val="1482824620"/>
                    </a:ext>
                  </a:extLst>
                </a:gridCol>
                <a:gridCol w="1422400">
                  <a:extLst>
                    <a:ext uri="{9D8B030D-6E8A-4147-A177-3AD203B41FA5}">
                      <a16:colId xmlns:a16="http://schemas.microsoft.com/office/drawing/2014/main" val="4212229916"/>
                    </a:ext>
                  </a:extLst>
                </a:gridCol>
              </a:tblGrid>
              <a:tr h="2524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工序代号</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紧前工序</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6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工序时间（周）</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7722107"/>
                  </a:ext>
                </a:extLst>
              </a:tr>
              <a:tr h="2524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5159992"/>
                  </a:ext>
                </a:extLst>
              </a:tr>
              <a:tr h="239713">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3372269"/>
                  </a:ext>
                </a:extLst>
              </a:tr>
              <a:tr h="2254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H</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 </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1566467"/>
                  </a:ext>
                </a:extLst>
              </a:tr>
              <a:tr h="377825">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2975854"/>
                  </a:ext>
                </a:extLst>
              </a:tr>
              <a:tr h="419100">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J</a:t>
                      </a:r>
                    </a:p>
                  </a:txBody>
                  <a:tcPr marL="0" marR="0" marT="0" marB="72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t>
                      </a:r>
                    </a:p>
                  </a:txBody>
                  <a:tcPr marL="0" marR="0" marT="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0" marR="0" marT="0" marB="720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0485213"/>
                  </a:ext>
                </a:extLst>
              </a:tr>
            </a:tbl>
          </a:graphicData>
        </a:graphic>
      </p:graphicFrame>
      <p:sp>
        <p:nvSpPr>
          <p:cNvPr id="77135" name="Line 335"/>
          <p:cNvSpPr>
            <a:spLocks noChangeShapeType="1"/>
          </p:cNvSpPr>
          <p:nvPr/>
        </p:nvSpPr>
        <p:spPr bwMode="auto">
          <a:xfrm>
            <a:off x="5386388" y="271464"/>
            <a:ext cx="0" cy="2689225"/>
          </a:xfrm>
          <a:prstGeom prst="line">
            <a:avLst/>
          </a:prstGeom>
          <a:noFill/>
          <a:ln w="38100">
            <a:solidFill>
              <a:srgbClr val="FFFF00"/>
            </a:solidFill>
            <a:prstDash val="sysDot"/>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72000" anchor="ctr"/>
          <a:lstStyle/>
          <a:p>
            <a:endParaRPr lang="zh-CN" altLang="en-US"/>
          </a:p>
        </p:txBody>
      </p:sp>
      <p:sp>
        <p:nvSpPr>
          <p:cNvPr id="77136" name="Text Box 336"/>
          <p:cNvSpPr txBox="1">
            <a:spLocks noChangeArrowheads="1"/>
          </p:cNvSpPr>
          <p:nvPr/>
        </p:nvSpPr>
        <p:spPr bwMode="auto">
          <a:xfrm>
            <a:off x="1403351" y="57151"/>
            <a:ext cx="2765425"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zh-CN" altLang="en-US" sz="2400" b="1">
                <a:solidFill>
                  <a:schemeClr val="folHlink"/>
                </a:solidFill>
              </a:rPr>
              <a:t>例：</a:t>
            </a:r>
            <a:r>
              <a:rPr lang="zh-CN" altLang="en-US" sz="2400" b="1"/>
              <a:t>绘制工程网络图</a:t>
            </a:r>
          </a:p>
        </p:txBody>
      </p:sp>
      <p:sp>
        <p:nvSpPr>
          <p:cNvPr id="77137" name="Text Box 337"/>
          <p:cNvSpPr txBox="1">
            <a:spLocks noChangeArrowheads="1"/>
          </p:cNvSpPr>
          <p:nvPr/>
        </p:nvSpPr>
        <p:spPr bwMode="auto">
          <a:xfrm>
            <a:off x="5554664" y="57151"/>
            <a:ext cx="2185987"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buFontTx/>
              <a:buNone/>
            </a:pPr>
            <a:r>
              <a:rPr lang="zh-CN" altLang="en-US" sz="2400" b="1">
                <a:solidFill>
                  <a:schemeClr val="folHlink"/>
                </a:solidFill>
                <a:ea typeface="隶书" panose="02010509060101010101" pitchFamily="49" charset="-122"/>
              </a:rPr>
              <a:t>续左表</a:t>
            </a:r>
            <a:endParaRPr lang="zh-CN" altLang="en-US" sz="2400" b="1">
              <a:ea typeface="隶书" panose="02010509060101010101" pitchFamily="49" charset="-122"/>
            </a:endParaRPr>
          </a:p>
        </p:txBody>
      </p:sp>
      <p:sp>
        <p:nvSpPr>
          <p:cNvPr id="77138" name="Rectangle 338"/>
          <p:cNvSpPr>
            <a:spLocks noChangeArrowheads="1"/>
          </p:cNvSpPr>
          <p:nvPr/>
        </p:nvSpPr>
        <p:spPr bwMode="auto">
          <a:xfrm>
            <a:off x="587376" y="2987676"/>
            <a:ext cx="618759" cy="62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spAutoFit/>
          </a:bodyPr>
          <a:lstStyle/>
          <a:p>
            <a:pPr>
              <a:spcBef>
                <a:spcPct val="0"/>
              </a:spcBef>
              <a:buFontTx/>
              <a:buNone/>
            </a:pPr>
            <a:r>
              <a:rPr lang="zh-CN" altLang="en-US" sz="2400" b="1">
                <a:solidFill>
                  <a:schemeClr val="hlink"/>
                </a:solidFill>
              </a:rPr>
              <a:t>解：</a:t>
            </a:r>
          </a:p>
        </p:txBody>
      </p:sp>
      <p:sp>
        <p:nvSpPr>
          <p:cNvPr id="77141" name="Oval 341"/>
          <p:cNvSpPr>
            <a:spLocks noChangeArrowheads="1"/>
          </p:cNvSpPr>
          <p:nvPr/>
        </p:nvSpPr>
        <p:spPr bwMode="auto">
          <a:xfrm>
            <a:off x="1208088" y="4767264"/>
            <a:ext cx="385762"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a:solidFill>
                  <a:srgbClr val="FF0000"/>
                </a:solidFill>
              </a:rPr>
              <a:t>1</a:t>
            </a:r>
          </a:p>
        </p:txBody>
      </p:sp>
      <p:cxnSp>
        <p:nvCxnSpPr>
          <p:cNvPr id="77150" name="AutoShape 350"/>
          <p:cNvCxnSpPr>
            <a:cxnSpLocks noChangeShapeType="1"/>
          </p:cNvCxnSpPr>
          <p:nvPr/>
        </p:nvCxnSpPr>
        <p:spPr bwMode="auto">
          <a:xfrm flipV="1">
            <a:off x="1522413" y="4171951"/>
            <a:ext cx="1192212" cy="639763"/>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51" name="Text Box 351"/>
          <p:cNvSpPr txBox="1">
            <a:spLocks noChangeArrowheads="1"/>
          </p:cNvSpPr>
          <p:nvPr/>
        </p:nvSpPr>
        <p:spPr bwMode="auto">
          <a:xfrm>
            <a:off x="1514475" y="4157663"/>
            <a:ext cx="661988" cy="347662"/>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A (2)</a:t>
            </a:r>
          </a:p>
        </p:txBody>
      </p:sp>
      <p:cxnSp>
        <p:nvCxnSpPr>
          <p:cNvPr id="77152" name="AutoShape 352"/>
          <p:cNvCxnSpPr>
            <a:cxnSpLocks noChangeShapeType="1"/>
            <a:stCxn id="77141" idx="6"/>
          </p:cNvCxnSpPr>
          <p:nvPr/>
        </p:nvCxnSpPr>
        <p:spPr bwMode="auto">
          <a:xfrm>
            <a:off x="1593851" y="4959350"/>
            <a:ext cx="1192213"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53" name="Text Box 353"/>
          <p:cNvSpPr txBox="1">
            <a:spLocks noChangeArrowheads="1"/>
          </p:cNvSpPr>
          <p:nvPr/>
        </p:nvSpPr>
        <p:spPr bwMode="auto">
          <a:xfrm>
            <a:off x="3514725" y="3835400"/>
            <a:ext cx="850900" cy="471488"/>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D (3)</a:t>
            </a:r>
          </a:p>
        </p:txBody>
      </p:sp>
      <p:cxnSp>
        <p:nvCxnSpPr>
          <p:cNvPr id="77154" name="AutoShape 354"/>
          <p:cNvCxnSpPr>
            <a:cxnSpLocks noChangeShapeType="1"/>
            <a:stCxn id="77141" idx="5"/>
            <a:endCxn id="77173" idx="2"/>
          </p:cNvCxnSpPr>
          <p:nvPr/>
        </p:nvCxnSpPr>
        <p:spPr bwMode="auto">
          <a:xfrm>
            <a:off x="1536700" y="5095875"/>
            <a:ext cx="1390650" cy="896938"/>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55" name="Text Box 355"/>
          <p:cNvSpPr txBox="1">
            <a:spLocks noChangeArrowheads="1"/>
          </p:cNvSpPr>
          <p:nvPr/>
        </p:nvSpPr>
        <p:spPr bwMode="auto">
          <a:xfrm>
            <a:off x="1884363" y="5151439"/>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C (2)</a:t>
            </a:r>
          </a:p>
        </p:txBody>
      </p:sp>
      <p:sp>
        <p:nvSpPr>
          <p:cNvPr id="77156" name="Oval 356"/>
          <p:cNvSpPr>
            <a:spLocks noChangeArrowheads="1"/>
          </p:cNvSpPr>
          <p:nvPr/>
        </p:nvSpPr>
        <p:spPr bwMode="auto">
          <a:xfrm>
            <a:off x="2735263" y="3929009"/>
            <a:ext cx="385763"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dirty="0">
                <a:solidFill>
                  <a:srgbClr val="FF0000"/>
                </a:solidFill>
              </a:rPr>
              <a:t>2</a:t>
            </a:r>
          </a:p>
        </p:txBody>
      </p:sp>
      <p:cxnSp>
        <p:nvCxnSpPr>
          <p:cNvPr id="77157" name="AutoShape 357"/>
          <p:cNvCxnSpPr>
            <a:cxnSpLocks noChangeShapeType="1"/>
            <a:stCxn id="77156" idx="6"/>
            <a:endCxn id="77169" idx="2"/>
          </p:cNvCxnSpPr>
          <p:nvPr/>
        </p:nvCxnSpPr>
        <p:spPr bwMode="auto">
          <a:xfrm>
            <a:off x="3100388" y="4171950"/>
            <a:ext cx="2114550"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59" name="Text Box 359"/>
          <p:cNvSpPr txBox="1">
            <a:spLocks noChangeArrowheads="1"/>
          </p:cNvSpPr>
          <p:nvPr/>
        </p:nvSpPr>
        <p:spPr bwMode="auto">
          <a:xfrm>
            <a:off x="3055624" y="3359151"/>
            <a:ext cx="850900" cy="471488"/>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dirty="0">
                <a:solidFill>
                  <a:srgbClr val="FF0000"/>
                </a:solidFill>
              </a:rPr>
              <a:t>E (4)</a:t>
            </a:r>
          </a:p>
        </p:txBody>
      </p:sp>
      <p:sp>
        <p:nvSpPr>
          <p:cNvPr id="77160" name="Oval 360"/>
          <p:cNvSpPr>
            <a:spLocks noChangeArrowheads="1"/>
          </p:cNvSpPr>
          <p:nvPr/>
        </p:nvSpPr>
        <p:spPr bwMode="auto">
          <a:xfrm>
            <a:off x="2781301" y="4732339"/>
            <a:ext cx="385763"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a:solidFill>
                  <a:srgbClr val="FF0000"/>
                </a:solidFill>
              </a:rPr>
              <a:t>3</a:t>
            </a:r>
          </a:p>
        </p:txBody>
      </p:sp>
      <p:cxnSp>
        <p:nvCxnSpPr>
          <p:cNvPr id="77161" name="AutoShape 361"/>
          <p:cNvCxnSpPr>
            <a:cxnSpLocks noChangeShapeType="1"/>
            <a:stCxn id="77160" idx="6"/>
          </p:cNvCxnSpPr>
          <p:nvPr/>
        </p:nvCxnSpPr>
        <p:spPr bwMode="auto">
          <a:xfrm>
            <a:off x="3167063" y="4924426"/>
            <a:ext cx="4246562" cy="9525"/>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62" name="Text Box 362"/>
          <p:cNvSpPr txBox="1">
            <a:spLocks noChangeArrowheads="1"/>
          </p:cNvSpPr>
          <p:nvPr/>
        </p:nvSpPr>
        <p:spPr bwMode="auto">
          <a:xfrm>
            <a:off x="4164013" y="4548189"/>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F(7)</a:t>
            </a:r>
          </a:p>
        </p:txBody>
      </p:sp>
      <p:sp>
        <p:nvSpPr>
          <p:cNvPr id="77163" name="Text Box 363"/>
          <p:cNvSpPr txBox="1">
            <a:spLocks noChangeArrowheads="1"/>
          </p:cNvSpPr>
          <p:nvPr/>
        </p:nvSpPr>
        <p:spPr bwMode="auto">
          <a:xfrm>
            <a:off x="2768600" y="5275263"/>
            <a:ext cx="661988" cy="347662"/>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B </a:t>
            </a:r>
            <a:r>
              <a:rPr lang="en-US" altLang="zh-CN" sz="1800" b="1">
                <a:solidFill>
                  <a:srgbClr val="FF0000"/>
                </a:solidFill>
                <a:cs typeface="Tahoma" panose="020B0604030504040204" pitchFamily="34" charset="0"/>
              </a:rPr>
              <a:t>'</a:t>
            </a:r>
            <a:r>
              <a:rPr lang="en-US" altLang="zh-CN" sz="1800" b="1">
                <a:solidFill>
                  <a:srgbClr val="FF0000"/>
                </a:solidFill>
              </a:rPr>
              <a:t>(0)</a:t>
            </a:r>
          </a:p>
        </p:txBody>
      </p:sp>
      <p:cxnSp>
        <p:nvCxnSpPr>
          <p:cNvPr id="77164" name="AutoShape 364"/>
          <p:cNvCxnSpPr>
            <a:cxnSpLocks noChangeShapeType="1"/>
            <a:stCxn id="77160" idx="5"/>
            <a:endCxn id="77176" idx="1"/>
          </p:cNvCxnSpPr>
          <p:nvPr/>
        </p:nvCxnSpPr>
        <p:spPr bwMode="auto">
          <a:xfrm>
            <a:off x="3109914" y="5060950"/>
            <a:ext cx="1273175" cy="795338"/>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65" name="Text Box 365"/>
          <p:cNvSpPr txBox="1">
            <a:spLocks noChangeArrowheads="1"/>
          </p:cNvSpPr>
          <p:nvPr/>
        </p:nvSpPr>
        <p:spPr bwMode="auto">
          <a:xfrm>
            <a:off x="3738563" y="5151439"/>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G(6)</a:t>
            </a:r>
          </a:p>
        </p:txBody>
      </p:sp>
      <p:sp>
        <p:nvSpPr>
          <p:cNvPr id="77167" name="Oval 367"/>
          <p:cNvSpPr>
            <a:spLocks noChangeArrowheads="1"/>
          </p:cNvSpPr>
          <p:nvPr/>
        </p:nvSpPr>
        <p:spPr bwMode="auto">
          <a:xfrm>
            <a:off x="3943351" y="3346451"/>
            <a:ext cx="385763"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dirty="0">
                <a:solidFill>
                  <a:srgbClr val="FF0000"/>
                </a:solidFill>
              </a:rPr>
              <a:t>4</a:t>
            </a:r>
          </a:p>
        </p:txBody>
      </p:sp>
      <p:cxnSp>
        <p:nvCxnSpPr>
          <p:cNvPr id="77168" name="AutoShape 368"/>
          <p:cNvCxnSpPr>
            <a:cxnSpLocks noChangeShapeType="1"/>
            <a:endCxn id="77169" idx="1"/>
          </p:cNvCxnSpPr>
          <p:nvPr/>
        </p:nvCxnSpPr>
        <p:spPr bwMode="auto">
          <a:xfrm>
            <a:off x="4329114" y="3595689"/>
            <a:ext cx="942975" cy="439737"/>
          </a:xfrm>
          <a:prstGeom prst="straightConnector1">
            <a:avLst/>
          </a:prstGeom>
          <a:noFill/>
          <a:ln w="31750">
            <a:solidFill>
              <a:srgbClr val="0000FF"/>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69" name="Oval 369"/>
          <p:cNvSpPr>
            <a:spLocks noChangeArrowheads="1"/>
          </p:cNvSpPr>
          <p:nvPr/>
        </p:nvSpPr>
        <p:spPr bwMode="auto">
          <a:xfrm>
            <a:off x="5214938" y="3979864"/>
            <a:ext cx="385762"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a:solidFill>
                  <a:srgbClr val="FF0000"/>
                </a:solidFill>
              </a:rPr>
              <a:t>5</a:t>
            </a:r>
          </a:p>
        </p:txBody>
      </p:sp>
      <p:sp>
        <p:nvSpPr>
          <p:cNvPr id="77170" name="Text Box 370"/>
          <p:cNvSpPr txBox="1">
            <a:spLocks noChangeArrowheads="1"/>
          </p:cNvSpPr>
          <p:nvPr/>
        </p:nvSpPr>
        <p:spPr bwMode="auto">
          <a:xfrm>
            <a:off x="4711700" y="3421064"/>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E</a:t>
            </a:r>
            <a:r>
              <a:rPr lang="en-US" altLang="zh-CN" sz="1800" b="1">
                <a:solidFill>
                  <a:srgbClr val="FF0000"/>
                </a:solidFill>
                <a:cs typeface="Tahoma" panose="020B0604030504040204" pitchFamily="34" charset="0"/>
              </a:rPr>
              <a:t>'</a:t>
            </a:r>
            <a:r>
              <a:rPr lang="en-US" altLang="zh-CN" sz="1800" b="1">
                <a:solidFill>
                  <a:srgbClr val="FF0000"/>
                </a:solidFill>
              </a:rPr>
              <a:t>(0)</a:t>
            </a:r>
          </a:p>
        </p:txBody>
      </p:sp>
      <p:cxnSp>
        <p:nvCxnSpPr>
          <p:cNvPr id="77172" name="AutoShape 372"/>
          <p:cNvCxnSpPr>
            <a:cxnSpLocks noChangeShapeType="1"/>
            <a:stCxn id="77160" idx="4"/>
          </p:cNvCxnSpPr>
          <p:nvPr/>
        </p:nvCxnSpPr>
        <p:spPr bwMode="auto">
          <a:xfrm>
            <a:off x="2974976" y="5116513"/>
            <a:ext cx="104775" cy="684212"/>
          </a:xfrm>
          <a:prstGeom prst="straightConnector1">
            <a:avLst/>
          </a:prstGeom>
          <a:noFill/>
          <a:ln w="31750">
            <a:solidFill>
              <a:srgbClr val="0000FF"/>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73" name="Oval 373"/>
          <p:cNvSpPr>
            <a:spLocks noChangeArrowheads="1"/>
          </p:cNvSpPr>
          <p:nvPr/>
        </p:nvSpPr>
        <p:spPr bwMode="auto">
          <a:xfrm>
            <a:off x="2927351" y="5800726"/>
            <a:ext cx="385763"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a:solidFill>
                  <a:srgbClr val="FF0000"/>
                </a:solidFill>
              </a:rPr>
              <a:t>6</a:t>
            </a:r>
          </a:p>
        </p:txBody>
      </p:sp>
      <p:cxnSp>
        <p:nvCxnSpPr>
          <p:cNvPr id="77174" name="AutoShape 374"/>
          <p:cNvCxnSpPr>
            <a:cxnSpLocks noChangeShapeType="1"/>
            <a:stCxn id="77173" idx="6"/>
          </p:cNvCxnSpPr>
          <p:nvPr/>
        </p:nvCxnSpPr>
        <p:spPr bwMode="auto">
          <a:xfrm>
            <a:off x="3313113" y="5992813"/>
            <a:ext cx="1016000"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75" name="Text Box 375"/>
          <p:cNvSpPr txBox="1">
            <a:spLocks noChangeArrowheads="1"/>
          </p:cNvSpPr>
          <p:nvPr/>
        </p:nvSpPr>
        <p:spPr bwMode="auto">
          <a:xfrm>
            <a:off x="3313113" y="5992814"/>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I (10)</a:t>
            </a:r>
          </a:p>
        </p:txBody>
      </p:sp>
      <p:sp>
        <p:nvSpPr>
          <p:cNvPr id="77176" name="Oval 376"/>
          <p:cNvSpPr>
            <a:spLocks noChangeArrowheads="1"/>
          </p:cNvSpPr>
          <p:nvPr/>
        </p:nvSpPr>
        <p:spPr bwMode="auto">
          <a:xfrm>
            <a:off x="4325938" y="5800726"/>
            <a:ext cx="385762"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a:solidFill>
                  <a:srgbClr val="FF0000"/>
                </a:solidFill>
              </a:rPr>
              <a:t>7</a:t>
            </a:r>
          </a:p>
        </p:txBody>
      </p:sp>
      <p:cxnSp>
        <p:nvCxnSpPr>
          <p:cNvPr id="77177" name="AutoShape 377"/>
          <p:cNvCxnSpPr>
            <a:cxnSpLocks noChangeShapeType="1"/>
            <a:stCxn id="77176" idx="6"/>
          </p:cNvCxnSpPr>
          <p:nvPr/>
        </p:nvCxnSpPr>
        <p:spPr bwMode="auto">
          <a:xfrm>
            <a:off x="4711700" y="5992813"/>
            <a:ext cx="2222500"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78" name="Text Box 378"/>
          <p:cNvSpPr txBox="1">
            <a:spLocks noChangeArrowheads="1"/>
          </p:cNvSpPr>
          <p:nvPr/>
        </p:nvSpPr>
        <p:spPr bwMode="auto">
          <a:xfrm>
            <a:off x="4849813" y="5992814"/>
            <a:ext cx="850900" cy="471487"/>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J(3)</a:t>
            </a:r>
          </a:p>
        </p:txBody>
      </p:sp>
      <p:cxnSp>
        <p:nvCxnSpPr>
          <p:cNvPr id="77179" name="AutoShape 379"/>
          <p:cNvCxnSpPr>
            <a:cxnSpLocks noChangeShapeType="1"/>
            <a:stCxn id="77169" idx="6"/>
          </p:cNvCxnSpPr>
          <p:nvPr/>
        </p:nvCxnSpPr>
        <p:spPr bwMode="auto">
          <a:xfrm>
            <a:off x="5600701" y="4171950"/>
            <a:ext cx="1336675" cy="0"/>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80" name="Text Box 380"/>
          <p:cNvSpPr txBox="1">
            <a:spLocks noChangeArrowheads="1"/>
          </p:cNvSpPr>
          <p:nvPr/>
        </p:nvSpPr>
        <p:spPr bwMode="auto">
          <a:xfrm>
            <a:off x="5868988" y="3835400"/>
            <a:ext cx="850900" cy="471488"/>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5400">
                <a:solidFill>
                  <a:srgbClr val="0000FF"/>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nchorCtr="1"/>
          <a:lstStyle/>
          <a:p>
            <a:pPr algn="l">
              <a:buFontTx/>
              <a:buNone/>
            </a:pPr>
            <a:r>
              <a:rPr lang="en-US" altLang="zh-CN" sz="1800" b="1">
                <a:solidFill>
                  <a:srgbClr val="FF0000"/>
                </a:solidFill>
              </a:rPr>
              <a:t>H (4)</a:t>
            </a:r>
          </a:p>
        </p:txBody>
      </p:sp>
      <p:cxnSp>
        <p:nvCxnSpPr>
          <p:cNvPr id="77181" name="AutoShape 381"/>
          <p:cNvCxnSpPr>
            <a:cxnSpLocks noChangeShapeType="1"/>
            <a:endCxn id="77183" idx="1"/>
          </p:cNvCxnSpPr>
          <p:nvPr/>
        </p:nvCxnSpPr>
        <p:spPr bwMode="auto">
          <a:xfrm>
            <a:off x="6937375" y="4171950"/>
            <a:ext cx="533400" cy="668338"/>
          </a:xfrm>
          <a:prstGeom prst="straightConnector1">
            <a:avLst/>
          </a:prstGeom>
          <a:noFill/>
          <a:ln w="2540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182" name="AutoShape 382"/>
          <p:cNvCxnSpPr>
            <a:cxnSpLocks noChangeShapeType="1"/>
            <a:endCxn id="77183" idx="3"/>
          </p:cNvCxnSpPr>
          <p:nvPr/>
        </p:nvCxnSpPr>
        <p:spPr bwMode="auto">
          <a:xfrm flipV="1">
            <a:off x="6937375" y="5113339"/>
            <a:ext cx="533400" cy="879475"/>
          </a:xfrm>
          <a:prstGeom prst="straightConnector1">
            <a:avLst/>
          </a:prstGeom>
          <a:noFill/>
          <a:ln w="2540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83" name="Oval 383"/>
          <p:cNvSpPr>
            <a:spLocks noChangeArrowheads="1"/>
          </p:cNvSpPr>
          <p:nvPr/>
        </p:nvSpPr>
        <p:spPr bwMode="auto">
          <a:xfrm>
            <a:off x="7413626" y="4784726"/>
            <a:ext cx="385763" cy="384175"/>
          </a:xfrm>
          <a:prstGeom prst="ellipse">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72000"/>
          <a:lstStyle/>
          <a:p>
            <a:pPr>
              <a:spcBef>
                <a:spcPct val="0"/>
              </a:spcBef>
              <a:buFontTx/>
              <a:buNone/>
            </a:pPr>
            <a:r>
              <a:rPr lang="en-US" altLang="zh-CN" sz="1800" b="1" dirty="0">
                <a:solidFill>
                  <a:srgbClr val="FF0000"/>
                </a:solidFill>
              </a:rPr>
              <a:t>8</a:t>
            </a:r>
          </a:p>
        </p:txBody>
      </p:sp>
      <p:sp>
        <p:nvSpPr>
          <p:cNvPr id="77184" name="Text Box 384"/>
          <p:cNvSpPr txBox="1">
            <a:spLocks noChangeArrowheads="1"/>
          </p:cNvSpPr>
          <p:nvPr/>
        </p:nvSpPr>
        <p:spPr bwMode="auto">
          <a:xfrm>
            <a:off x="1884364" y="4610101"/>
            <a:ext cx="661987" cy="34766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buFontTx/>
              <a:buNone/>
            </a:pPr>
            <a:r>
              <a:rPr lang="en-US" altLang="zh-CN" sz="1800" b="1">
                <a:solidFill>
                  <a:srgbClr val="FF0000"/>
                </a:solidFill>
              </a:rPr>
              <a:t>B (3)</a:t>
            </a:r>
          </a:p>
        </p:txBody>
      </p:sp>
      <p:cxnSp>
        <p:nvCxnSpPr>
          <p:cNvPr id="77185" name="AutoShape 385"/>
          <p:cNvCxnSpPr>
            <a:cxnSpLocks noChangeShapeType="1"/>
            <a:stCxn id="77156" idx="7"/>
            <a:endCxn id="77167" idx="2"/>
          </p:cNvCxnSpPr>
          <p:nvPr/>
        </p:nvCxnSpPr>
        <p:spPr bwMode="auto">
          <a:xfrm flipV="1">
            <a:off x="3043238" y="3538539"/>
            <a:ext cx="900112" cy="496887"/>
          </a:xfrm>
          <a:prstGeom prst="straightConnector1">
            <a:avLst/>
          </a:prstGeom>
          <a:noFill/>
          <a:ln w="254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63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1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7150"/>
                                        </p:tgtEl>
                                        <p:attrNameLst>
                                          <p:attrName>style.visibility</p:attrName>
                                        </p:attrNameLst>
                                      </p:cBhvr>
                                      <p:to>
                                        <p:strVal val="visible"/>
                                      </p:to>
                                    </p:set>
                                    <p:animEffect transition="in" filter="wipe(left)">
                                      <p:cBhvr>
                                        <p:cTn id="15" dur="500"/>
                                        <p:tgtEl>
                                          <p:spTgt spid="771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715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7152"/>
                                        </p:tgtEl>
                                        <p:attrNameLst>
                                          <p:attrName>style.visibility</p:attrName>
                                        </p:attrNameLst>
                                      </p:cBhvr>
                                      <p:to>
                                        <p:strVal val="visible"/>
                                      </p:to>
                                    </p:set>
                                    <p:animEffect transition="in" filter="wipe(left)">
                                      <p:cBhvr>
                                        <p:cTn id="24" dur="500"/>
                                        <p:tgtEl>
                                          <p:spTgt spid="771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718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7154"/>
                                        </p:tgtEl>
                                        <p:attrNameLst>
                                          <p:attrName>style.visibility</p:attrName>
                                        </p:attrNameLst>
                                      </p:cBhvr>
                                      <p:to>
                                        <p:strVal val="visible"/>
                                      </p:to>
                                    </p:set>
                                    <p:animEffect transition="in" filter="wipe(left)">
                                      <p:cBhvr>
                                        <p:cTn id="33" dur="500"/>
                                        <p:tgtEl>
                                          <p:spTgt spid="771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715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715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7157"/>
                                        </p:tgtEl>
                                        <p:attrNameLst>
                                          <p:attrName>style.visibility</p:attrName>
                                        </p:attrNameLst>
                                      </p:cBhvr>
                                      <p:to>
                                        <p:strVal val="visible"/>
                                      </p:to>
                                    </p:set>
                                    <p:animEffect transition="in" filter="wipe(left)">
                                      <p:cBhvr>
                                        <p:cTn id="46" dur="500"/>
                                        <p:tgtEl>
                                          <p:spTgt spid="771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715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7185"/>
                                        </p:tgtEl>
                                        <p:attrNameLst>
                                          <p:attrName>style.visibility</p:attrName>
                                        </p:attrNameLst>
                                      </p:cBhvr>
                                      <p:to>
                                        <p:strVal val="visible"/>
                                      </p:to>
                                    </p:set>
                                    <p:animEffect transition="in" filter="wipe(left)">
                                      <p:cBhvr>
                                        <p:cTn id="55" dur="500"/>
                                        <p:tgtEl>
                                          <p:spTgt spid="771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715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7160"/>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7161"/>
                                        </p:tgtEl>
                                        <p:attrNameLst>
                                          <p:attrName>style.visibility</p:attrName>
                                        </p:attrNameLst>
                                      </p:cBhvr>
                                      <p:to>
                                        <p:strVal val="visible"/>
                                      </p:to>
                                    </p:set>
                                    <p:animEffect transition="in" filter="wipe(left)">
                                      <p:cBhvr>
                                        <p:cTn id="68" dur="500"/>
                                        <p:tgtEl>
                                          <p:spTgt spid="771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71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7164"/>
                                        </p:tgtEl>
                                        <p:attrNameLst>
                                          <p:attrName>style.visibility</p:attrName>
                                        </p:attrNameLst>
                                      </p:cBhvr>
                                      <p:to>
                                        <p:strVal val="visible"/>
                                      </p:to>
                                    </p:set>
                                    <p:animEffect transition="in" filter="wipe(left)">
                                      <p:cBhvr>
                                        <p:cTn id="77" dur="500"/>
                                        <p:tgtEl>
                                          <p:spTgt spid="7716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77165"/>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77167"/>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77168"/>
                                        </p:tgtEl>
                                        <p:attrNameLst>
                                          <p:attrName>style.visibility</p:attrName>
                                        </p:attrNameLst>
                                      </p:cBhvr>
                                      <p:to>
                                        <p:strVal val="visible"/>
                                      </p:to>
                                    </p:set>
                                    <p:animEffect transition="in" filter="wipe(left)">
                                      <p:cBhvr>
                                        <p:cTn id="90" dur="500"/>
                                        <p:tgtEl>
                                          <p:spTgt spid="7716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717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716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77179"/>
                                        </p:tgtEl>
                                        <p:attrNameLst>
                                          <p:attrName>style.visibility</p:attrName>
                                        </p:attrNameLst>
                                      </p:cBhvr>
                                      <p:to>
                                        <p:strVal val="visible"/>
                                      </p:to>
                                    </p:set>
                                    <p:animEffect transition="in" filter="wipe(left)">
                                      <p:cBhvr>
                                        <p:cTn id="103" dur="500"/>
                                        <p:tgtEl>
                                          <p:spTgt spid="7717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77180"/>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77172"/>
                                        </p:tgtEl>
                                        <p:attrNameLst>
                                          <p:attrName>style.visibility</p:attrName>
                                        </p:attrNameLst>
                                      </p:cBhvr>
                                      <p:to>
                                        <p:strVal val="visible"/>
                                      </p:to>
                                    </p:set>
                                    <p:animEffect transition="in" filter="wipe(left)">
                                      <p:cBhvr>
                                        <p:cTn id="112" dur="500"/>
                                        <p:tgtEl>
                                          <p:spTgt spid="7717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77163"/>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7717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77174"/>
                                        </p:tgtEl>
                                        <p:attrNameLst>
                                          <p:attrName>style.visibility</p:attrName>
                                        </p:attrNameLst>
                                      </p:cBhvr>
                                      <p:to>
                                        <p:strVal val="visible"/>
                                      </p:to>
                                    </p:set>
                                    <p:animEffect transition="in" filter="wipe(left)">
                                      <p:cBhvr>
                                        <p:cTn id="125" dur="500"/>
                                        <p:tgtEl>
                                          <p:spTgt spid="7717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77175"/>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77176"/>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77177"/>
                                        </p:tgtEl>
                                        <p:attrNameLst>
                                          <p:attrName>style.visibility</p:attrName>
                                        </p:attrNameLst>
                                      </p:cBhvr>
                                      <p:to>
                                        <p:strVal val="visible"/>
                                      </p:to>
                                    </p:set>
                                    <p:animEffect transition="in" filter="wipe(left)">
                                      <p:cBhvr>
                                        <p:cTn id="138" dur="500"/>
                                        <p:tgtEl>
                                          <p:spTgt spid="77177"/>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7717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nodeType="clickEffect">
                                  <p:stCondLst>
                                    <p:cond delay="0"/>
                                  </p:stCondLst>
                                  <p:childTnLst>
                                    <p:set>
                                      <p:cBhvr>
                                        <p:cTn id="146" dur="1" fill="hold">
                                          <p:stCondLst>
                                            <p:cond delay="0"/>
                                          </p:stCondLst>
                                        </p:cTn>
                                        <p:tgtEl>
                                          <p:spTgt spid="77181"/>
                                        </p:tgtEl>
                                        <p:attrNameLst>
                                          <p:attrName>style.visibility</p:attrName>
                                        </p:attrNameLst>
                                      </p:cBhvr>
                                      <p:to>
                                        <p:strVal val="visible"/>
                                      </p:to>
                                    </p:set>
                                    <p:animEffect transition="in" filter="wipe(left)">
                                      <p:cBhvr>
                                        <p:cTn id="147" dur="500"/>
                                        <p:tgtEl>
                                          <p:spTgt spid="7718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77182"/>
                                        </p:tgtEl>
                                        <p:attrNameLst>
                                          <p:attrName>style.visibility</p:attrName>
                                        </p:attrNameLst>
                                      </p:cBhvr>
                                      <p:to>
                                        <p:strVal val="visible"/>
                                      </p:to>
                                    </p:set>
                                    <p:animEffect transition="in" filter="wipe(left)">
                                      <p:cBhvr>
                                        <p:cTn id="152" dur="500"/>
                                        <p:tgtEl>
                                          <p:spTgt spid="7718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499"/>
                                          </p:stCondLst>
                                        </p:cTn>
                                        <p:tgtEl>
                                          <p:spTgt spid="77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38" grpId="0" autoUpdateAnimBg="0"/>
      <p:bldP spid="77141" grpId="0" animBg="1" autoUpdateAnimBg="0"/>
      <p:bldP spid="77151" grpId="0" autoUpdateAnimBg="0"/>
      <p:bldP spid="77153" grpId="0" autoUpdateAnimBg="0"/>
      <p:bldP spid="77155" grpId="0" autoUpdateAnimBg="0"/>
      <p:bldP spid="77156" grpId="0" animBg="1" autoUpdateAnimBg="0"/>
      <p:bldP spid="77159" grpId="0" autoUpdateAnimBg="0"/>
      <p:bldP spid="77160" grpId="0" animBg="1" autoUpdateAnimBg="0"/>
      <p:bldP spid="77162" grpId="0" autoUpdateAnimBg="0"/>
      <p:bldP spid="77163" grpId="0" autoUpdateAnimBg="0"/>
      <p:bldP spid="77165" grpId="0" autoUpdateAnimBg="0"/>
      <p:bldP spid="77167" grpId="0" animBg="1" autoUpdateAnimBg="0"/>
      <p:bldP spid="77169" grpId="0" animBg="1" autoUpdateAnimBg="0"/>
      <p:bldP spid="77170" grpId="0" autoUpdateAnimBg="0"/>
      <p:bldP spid="77173" grpId="0" animBg="1" autoUpdateAnimBg="0"/>
      <p:bldP spid="77175" grpId="0" autoUpdateAnimBg="0"/>
      <p:bldP spid="77176" grpId="0" animBg="1" autoUpdateAnimBg="0"/>
      <p:bldP spid="77178" grpId="0" autoUpdateAnimBg="0"/>
      <p:bldP spid="77180" grpId="0" autoUpdateAnimBg="0"/>
      <p:bldP spid="77183" grpId="0" animBg="1" autoUpdateAnimBg="0"/>
      <p:bldP spid="7718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type="body" idx="1"/>
          </p:nvPr>
        </p:nvSpPr>
        <p:spPr>
          <a:xfrm>
            <a:off x="1098550" y="754063"/>
            <a:ext cx="8078788" cy="5110162"/>
          </a:xfrm>
        </p:spPr>
        <p:txBody>
          <a:bodyPr/>
          <a:lstStyle/>
          <a:p>
            <a:pPr>
              <a:lnSpc>
                <a:spcPct val="140000"/>
              </a:lnSpc>
              <a:buFont typeface="Wingdings" panose="05000000000000000000" pitchFamily="2" charset="2"/>
              <a:buNone/>
            </a:pPr>
            <a:r>
              <a:rPr lang="zh-CN" altLang="en-US" sz="2800" b="1" dirty="0">
                <a:solidFill>
                  <a:srgbClr val="FF3300"/>
                </a:solidFill>
              </a:rPr>
              <a:t>网络时间与关键路线</a:t>
            </a:r>
          </a:p>
          <a:p>
            <a:pPr>
              <a:lnSpc>
                <a:spcPct val="140000"/>
              </a:lnSpc>
              <a:buFont typeface="Wingdings" panose="05000000000000000000" pitchFamily="2" charset="2"/>
              <a:buNone/>
            </a:pPr>
            <a:r>
              <a:rPr lang="zh-CN" altLang="en-US" sz="2400" b="1" dirty="0"/>
              <a:t>      在绘制出网络图之后，我们可以由网络图求出：</a:t>
            </a:r>
          </a:p>
          <a:p>
            <a:pPr>
              <a:lnSpc>
                <a:spcPct val="140000"/>
              </a:lnSpc>
              <a:buFont typeface="Wingdings" panose="05000000000000000000" pitchFamily="2" charset="2"/>
              <a:buNone/>
            </a:pPr>
            <a:r>
              <a:rPr lang="en-US" altLang="zh-CN" sz="2400" b="1" dirty="0"/>
              <a:t>1</a:t>
            </a:r>
            <a:r>
              <a:rPr lang="zh-CN" altLang="en-US" sz="2400" b="1" dirty="0"/>
              <a:t>、完成此工程项目所需的最少时间。</a:t>
            </a:r>
          </a:p>
          <a:p>
            <a:pPr>
              <a:lnSpc>
                <a:spcPct val="140000"/>
              </a:lnSpc>
              <a:buFont typeface="Wingdings" panose="05000000000000000000" pitchFamily="2" charset="2"/>
              <a:buNone/>
            </a:pPr>
            <a:r>
              <a:rPr lang="en-US" altLang="zh-CN" sz="2400" b="1" dirty="0"/>
              <a:t>2</a:t>
            </a:r>
            <a:r>
              <a:rPr lang="zh-CN" altLang="en-US" sz="2400" b="1" dirty="0"/>
              <a:t>、每个工序的开始时间与结束时间。</a:t>
            </a:r>
          </a:p>
          <a:p>
            <a:pPr>
              <a:lnSpc>
                <a:spcPct val="140000"/>
              </a:lnSpc>
              <a:buFont typeface="Wingdings" panose="05000000000000000000" pitchFamily="2" charset="2"/>
              <a:buNone/>
            </a:pPr>
            <a:r>
              <a:rPr lang="en-US" altLang="zh-CN" sz="2400" b="1" dirty="0"/>
              <a:t>3</a:t>
            </a:r>
            <a:r>
              <a:rPr lang="zh-CN" altLang="en-US" sz="2400" b="1" dirty="0"/>
              <a:t>、关键路线及其应用的关键工序。</a:t>
            </a:r>
          </a:p>
          <a:p>
            <a:pPr>
              <a:lnSpc>
                <a:spcPct val="140000"/>
              </a:lnSpc>
              <a:buFont typeface="Wingdings" panose="05000000000000000000" pitchFamily="2" charset="2"/>
              <a:buNone/>
            </a:pPr>
            <a:r>
              <a:rPr lang="en-US" altLang="zh-CN" sz="2400" b="1" dirty="0"/>
              <a:t>4</a:t>
            </a:r>
            <a:r>
              <a:rPr lang="zh-CN" altLang="en-US" sz="2400" b="1" dirty="0"/>
              <a:t>、非关键工序在不影响工程的完成时间的前提下，其开始时间与结束时间可以推迟多久。</a:t>
            </a:r>
          </a:p>
          <a:p>
            <a:pPr>
              <a:lnSpc>
                <a:spcPct val="140000"/>
              </a:lnSpc>
              <a:buFont typeface="Wingdings" panose="05000000000000000000" pitchFamily="2" charset="2"/>
              <a:buNone/>
            </a:pPr>
            <a:r>
              <a:rPr lang="zh-CN" altLang="en-US" sz="2400" b="1" dirty="0"/>
              <a:t>        </a:t>
            </a:r>
          </a:p>
        </p:txBody>
      </p:sp>
    </p:spTree>
    <p:extLst>
      <p:ext uri="{BB962C8B-B14F-4D97-AF65-F5344CB8AC3E}">
        <p14:creationId xmlns:p14="http://schemas.microsoft.com/office/powerpoint/2010/main" val="993508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789" y="0"/>
            <a:ext cx="8772811" cy="685800"/>
          </a:xfrm>
        </p:spPr>
        <p:txBody>
          <a:bodyPr/>
          <a:lstStyle/>
          <a:p>
            <a:pPr>
              <a:defRPr/>
            </a:pPr>
            <a:r>
              <a:rPr lang="en-US" altLang="zh-CN" dirty="0" smtClean="0">
                <a:effectLst/>
              </a:rPr>
              <a:t/>
            </a:r>
            <a:br>
              <a:rPr lang="en-US" altLang="zh-CN" dirty="0" smtClean="0">
                <a:effectLst/>
              </a:rPr>
            </a:br>
            <a:r>
              <a:rPr lang="zh-CN" altLang="zh-CN" dirty="0"/>
              <a:t>关键路径法（</a:t>
            </a:r>
            <a:r>
              <a:rPr lang="en-US" altLang="zh-CN" dirty="0"/>
              <a:t>CPM</a:t>
            </a:r>
            <a:r>
              <a:rPr lang="zh-CN" altLang="zh-CN" dirty="0"/>
              <a:t>）</a:t>
            </a:r>
            <a:r>
              <a:rPr lang="en-US" altLang="zh-CN" dirty="0">
                <a:effectLst/>
              </a:rPr>
              <a:t/>
            </a:r>
            <a:br>
              <a:rPr lang="en-US" altLang="zh-CN" dirty="0">
                <a:effectLst/>
              </a:rPr>
            </a:br>
            <a:endParaRPr lang="zh-CN" altLang="en-US" dirty="0" smtClean="0"/>
          </a:p>
        </p:txBody>
      </p:sp>
      <p:sp>
        <p:nvSpPr>
          <p:cNvPr id="3" name="内容占位符 2"/>
          <p:cNvSpPr>
            <a:spLocks noGrp="1"/>
          </p:cNvSpPr>
          <p:nvPr>
            <p:ph idx="1"/>
          </p:nvPr>
        </p:nvSpPr>
        <p:spPr>
          <a:xfrm>
            <a:off x="378619" y="685800"/>
            <a:ext cx="9144000" cy="5638800"/>
          </a:xfrm>
        </p:spPr>
        <p:txBody>
          <a:bodyPr/>
          <a:lstStyle/>
          <a:p>
            <a:pPr lvl="1" eaLnBrk="1" hangingPunct="1">
              <a:defRPr/>
            </a:pPr>
            <a:r>
              <a:rPr lang="zh-CN" altLang="zh-CN" b="1" dirty="0" smtClean="0"/>
              <a:t>关键路径法（</a:t>
            </a:r>
            <a:r>
              <a:rPr lang="en-US" altLang="zh-CN" b="1" dirty="0" smtClean="0"/>
              <a:t>Critical Path Method</a:t>
            </a:r>
            <a:r>
              <a:rPr lang="zh-CN" altLang="zh-CN" b="1" dirty="0" smtClean="0"/>
              <a:t>，</a:t>
            </a:r>
            <a:r>
              <a:rPr lang="en-US" altLang="zh-CN" b="1" dirty="0" smtClean="0"/>
              <a:t>CPM</a:t>
            </a:r>
            <a:r>
              <a:rPr lang="zh-CN" altLang="zh-CN" b="1" dirty="0" smtClean="0"/>
              <a:t>）</a:t>
            </a:r>
            <a:r>
              <a:rPr lang="zh-CN" altLang="zh-CN" dirty="0" smtClean="0"/>
              <a:t>是一项用于确定软件项目的起始时间和完工时间的方法。</a:t>
            </a:r>
            <a:r>
              <a:rPr lang="en-US" altLang="zh-CN" dirty="0" smtClean="0"/>
              <a:t>CPM</a:t>
            </a:r>
            <a:r>
              <a:rPr lang="zh-CN" altLang="zh-CN" dirty="0" smtClean="0"/>
              <a:t>是一种最常用的数学分析技术，即根据指定的网络顺序逻辑关系和单一的历时估算，计算每一个活动的单一的、确定的最早和最迟开始和完成日期。关键路径具有下列特征：</a:t>
            </a:r>
          </a:p>
          <a:p>
            <a:pPr lvl="2" eaLnBrk="1" hangingPunct="1">
              <a:defRPr/>
            </a:pPr>
            <a:r>
              <a:rPr lang="zh-CN" altLang="zh-CN" dirty="0" smtClean="0"/>
              <a:t>网络图上至少存在一条关键路径。</a:t>
            </a:r>
          </a:p>
          <a:p>
            <a:pPr lvl="2" eaLnBrk="1" hangingPunct="1">
              <a:defRPr/>
            </a:pPr>
            <a:r>
              <a:rPr lang="zh-CN" altLang="zh-CN" dirty="0" smtClean="0"/>
              <a:t>关键路径是网络图中的最长路径。</a:t>
            </a:r>
          </a:p>
          <a:p>
            <a:pPr lvl="2" eaLnBrk="1" hangingPunct="1">
              <a:defRPr/>
            </a:pPr>
            <a:r>
              <a:rPr lang="zh-CN" altLang="zh-CN" dirty="0" smtClean="0"/>
              <a:t>关键路径的工期是完成项目的最短工期。</a:t>
            </a:r>
          </a:p>
          <a:p>
            <a:pPr lvl="2" eaLnBrk="1" hangingPunct="1">
              <a:defRPr/>
            </a:pPr>
            <a:r>
              <a:rPr lang="zh-CN" altLang="zh-CN" dirty="0" smtClean="0"/>
              <a:t>关键路径是动态变化的，随着项目的进展，非关键路径可能会变成关键路径。</a:t>
            </a:r>
          </a:p>
          <a:p>
            <a:pPr lvl="2" eaLnBrk="1" hangingPunct="1">
              <a:defRPr/>
            </a:pPr>
            <a:r>
              <a:rPr lang="zh-CN" altLang="zh-CN" dirty="0" smtClean="0"/>
              <a:t>关键路径上的活动是关键活动，任何关键活动的延迟都会导致整个项目完成的延迟。</a:t>
            </a:r>
          </a:p>
          <a:p>
            <a:pPr lvl="1" eaLnBrk="1" hangingPunct="1">
              <a:defRPr/>
            </a:pPr>
            <a:endParaRPr lang="zh-CN" altLang="zh-CN" dirty="0" smtClean="0"/>
          </a:p>
          <a:p>
            <a:pPr eaLnBrk="1" hangingPunct="1">
              <a:defRPr/>
            </a:pPr>
            <a:endParaRPr lang="zh-CN" altLang="en-US" dirty="0" smtClean="0"/>
          </a:p>
        </p:txBody>
      </p:sp>
      <p:sp>
        <p:nvSpPr>
          <p:cNvPr id="33796"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F8420928-541E-4EB8-8094-D086F5038960}" type="slidenum">
              <a:rPr lang="en-US" altLang="zh-CN" sz="1400">
                <a:solidFill>
                  <a:schemeClr val="bg1"/>
                </a:solidFill>
                <a:latin typeface="Arial Black" panose="020B0A04020102020204" pitchFamily="34" charset="0"/>
              </a:rPr>
              <a:pPr>
                <a:spcBef>
                  <a:spcPct val="0"/>
                </a:spcBef>
                <a:buClrTx/>
                <a:buSzTx/>
                <a:buFontTx/>
                <a:buNone/>
              </a:pPr>
              <a:t>55</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198097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eaLnBrk="1" hangingPunct="1">
              <a:defRPr/>
            </a:pPr>
            <a:r>
              <a:rPr lang="zh-CN" altLang="zh-CN" sz="2400" dirty="0"/>
              <a:t>字母</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a:t>
            </a:r>
            <a:r>
              <a:rPr lang="en-US" altLang="zh-CN" sz="2400" dirty="0"/>
              <a:t>D</a:t>
            </a:r>
            <a:r>
              <a:rPr lang="zh-CN" altLang="zh-CN" sz="2400" dirty="0"/>
              <a:t>、</a:t>
            </a:r>
            <a:r>
              <a:rPr lang="en-US" altLang="zh-CN" sz="2400" dirty="0"/>
              <a:t>E</a:t>
            </a:r>
            <a:r>
              <a:rPr lang="zh-CN" altLang="zh-CN" sz="2400" dirty="0"/>
              <a:t>、</a:t>
            </a:r>
            <a:r>
              <a:rPr lang="en-US" altLang="zh-CN" sz="2400" dirty="0"/>
              <a:t>F</a:t>
            </a:r>
            <a:r>
              <a:rPr lang="zh-CN" altLang="zh-CN" sz="2400" dirty="0"/>
              <a:t>、</a:t>
            </a:r>
            <a:r>
              <a:rPr lang="en-US" altLang="zh-CN" sz="2400" dirty="0"/>
              <a:t>G</a:t>
            </a:r>
            <a:r>
              <a:rPr lang="zh-CN" altLang="zh-CN" sz="2400" dirty="0"/>
              <a:t>、</a:t>
            </a:r>
            <a:r>
              <a:rPr lang="en-US" altLang="zh-CN" sz="2400" dirty="0"/>
              <a:t>H</a:t>
            </a:r>
            <a:r>
              <a:rPr lang="zh-CN" altLang="zh-CN" sz="2400" dirty="0"/>
              <a:t>、</a:t>
            </a:r>
            <a:r>
              <a:rPr lang="en-US" altLang="zh-CN" sz="2400" dirty="0"/>
              <a:t>I</a:t>
            </a:r>
            <a:r>
              <a:rPr lang="zh-CN" altLang="zh-CN" sz="2400" dirty="0"/>
              <a:t>、</a:t>
            </a:r>
            <a:r>
              <a:rPr lang="en-US" altLang="zh-CN" sz="2400" dirty="0"/>
              <a:t>J</a:t>
            </a:r>
            <a:r>
              <a:rPr lang="zh-CN" altLang="zh-CN" sz="2400" dirty="0"/>
              <a:t>代表了项目中需要进行的子项目或工作包，连线箭头则表明了工作包之间的关系，节点数字</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4</a:t>
            </a:r>
            <a:r>
              <a:rPr lang="zh-CN" altLang="zh-CN" sz="2400" dirty="0"/>
              <a:t>，</a:t>
            </a:r>
            <a:r>
              <a:rPr lang="en-US" altLang="zh-CN" sz="2400" dirty="0"/>
              <a:t>5</a:t>
            </a:r>
            <a:r>
              <a:rPr lang="zh-CN" altLang="zh-CN" sz="2400" dirty="0"/>
              <a:t>，</a:t>
            </a:r>
            <a:r>
              <a:rPr lang="en-US" altLang="zh-CN" sz="2400" dirty="0"/>
              <a:t>6</a:t>
            </a:r>
            <a:r>
              <a:rPr lang="zh-CN" altLang="zh-CN" sz="2400" dirty="0"/>
              <a:t>，</a:t>
            </a:r>
            <a:r>
              <a:rPr lang="en-US" altLang="zh-CN" sz="2400" dirty="0"/>
              <a:t>7</a:t>
            </a:r>
            <a:r>
              <a:rPr lang="zh-CN" altLang="zh-CN" sz="2400" dirty="0"/>
              <a:t>，</a:t>
            </a:r>
            <a:r>
              <a:rPr lang="en-US" altLang="zh-CN" sz="2400" dirty="0"/>
              <a:t>8</a:t>
            </a:r>
            <a:r>
              <a:rPr lang="zh-CN" altLang="zh-CN" sz="2400" dirty="0"/>
              <a:t>则表明的是一种状况，从</a:t>
            </a:r>
            <a:r>
              <a:rPr lang="en-US" altLang="zh-CN" sz="2400" dirty="0"/>
              <a:t>1</a:t>
            </a:r>
            <a:r>
              <a:rPr lang="zh-CN" altLang="zh-CN" sz="2400" dirty="0"/>
              <a:t>开始，到</a:t>
            </a:r>
            <a:r>
              <a:rPr lang="en-US" altLang="zh-CN" sz="2400" dirty="0"/>
              <a:t>8</a:t>
            </a:r>
            <a:r>
              <a:rPr lang="zh-CN" altLang="zh-CN" sz="2400" dirty="0"/>
              <a:t>结束，中间的数字则表明上一工作包的结束和下一工作包的开始。</a:t>
            </a:r>
            <a:endParaRPr lang="zh-CN" altLang="en-US" sz="2400" dirty="0"/>
          </a:p>
        </p:txBody>
      </p:sp>
      <p:sp>
        <p:nvSpPr>
          <p:cNvPr id="34820"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6B18664F-E705-4F17-AD09-4122B0D17894}" type="slidenum">
              <a:rPr lang="en-US" altLang="zh-CN" sz="1400">
                <a:solidFill>
                  <a:schemeClr val="bg1"/>
                </a:solidFill>
                <a:latin typeface="Arial Black" panose="020B0A04020102020204" pitchFamily="34" charset="0"/>
              </a:rPr>
              <a:pPr>
                <a:spcBef>
                  <a:spcPct val="0"/>
                </a:spcBef>
                <a:buClrTx/>
                <a:buSzTx/>
                <a:buFontTx/>
                <a:buNone/>
              </a:pPr>
              <a:t>56</a:t>
            </a:fld>
            <a:endParaRPr lang="en-US" altLang="zh-CN" sz="1400">
              <a:solidFill>
                <a:schemeClr val="bg1"/>
              </a:solidFill>
              <a:latin typeface="Arial Black" panose="020B0A04020102020204" pitchFamily="34" charset="0"/>
            </a:endParaRP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6299"/>
            <a:ext cx="6477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76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794E200-C427-49F5-AED2-4CA256B14A86}" type="slidenum">
              <a:rPr lang="en-US" altLang="zh-CN" sz="1400">
                <a:solidFill>
                  <a:schemeClr val="bg1"/>
                </a:solidFill>
                <a:latin typeface="Arial Black" panose="020B0A04020102020204" pitchFamily="34" charset="0"/>
              </a:rPr>
              <a:pPr>
                <a:spcBef>
                  <a:spcPct val="0"/>
                </a:spcBef>
                <a:buClrTx/>
                <a:buSzTx/>
                <a:buFontTx/>
                <a:buNone/>
              </a:pPr>
              <a:t>57</a:t>
            </a:fld>
            <a:endParaRPr lang="en-US" altLang="zh-CN" sz="1400">
              <a:solidFill>
                <a:schemeClr val="bg1"/>
              </a:solidFill>
              <a:latin typeface="Arial Black" panose="020B0A04020102020204" pitchFamily="34" charset="0"/>
            </a:endParaRPr>
          </a:p>
        </p:txBody>
      </p:sp>
      <p:sp>
        <p:nvSpPr>
          <p:cNvPr id="5" name="Rectangle 2"/>
          <p:cNvSpPr>
            <a:spLocks noGrp="1" noChangeArrowheads="1"/>
          </p:cNvSpPr>
          <p:nvPr>
            <p:ph type="title"/>
          </p:nvPr>
        </p:nvSpPr>
        <p:spPr>
          <a:xfrm>
            <a:off x="495300" y="33867"/>
            <a:ext cx="8910638" cy="914400"/>
          </a:xfrm>
        </p:spPr>
        <p:txBody>
          <a:bodyPr/>
          <a:lstStyle/>
          <a:p>
            <a:pPr eaLnBrk="1" hangingPunct="1"/>
            <a:r>
              <a:rPr lang="zh-CN" altLang="en-US" dirty="0" smtClean="0"/>
              <a:t>名词解释</a:t>
            </a:r>
          </a:p>
        </p:txBody>
      </p:sp>
      <p:sp>
        <p:nvSpPr>
          <p:cNvPr id="9" name="Rectangle 3"/>
          <p:cNvSpPr>
            <a:spLocks noGrp="1" noChangeArrowheads="1"/>
          </p:cNvSpPr>
          <p:nvPr>
            <p:ph idx="1"/>
          </p:nvPr>
        </p:nvSpPr>
        <p:spPr>
          <a:xfrm>
            <a:off x="495300" y="1644650"/>
            <a:ext cx="9258300" cy="4113213"/>
          </a:xfrm>
        </p:spPr>
        <p:txBody>
          <a:bodyPr/>
          <a:lstStyle/>
          <a:p>
            <a:pPr algn="just"/>
            <a:r>
              <a:rPr lang="zh-CN" altLang="en-US" sz="2400" b="1" dirty="0" smtClean="0">
                <a:solidFill>
                  <a:schemeClr val="tx2"/>
                </a:solidFill>
                <a:latin typeface="楷体_GB2312"/>
                <a:ea typeface="微软雅黑" panose="020B0503020204020204" pitchFamily="34" charset="-122"/>
              </a:rPr>
              <a:t>活动：项目过程中的工作单元。</a:t>
            </a:r>
            <a:endParaRPr lang="en-US" altLang="zh-CN" sz="2400" b="1" dirty="0" smtClean="0">
              <a:solidFill>
                <a:schemeClr val="tx2"/>
              </a:solidFill>
              <a:latin typeface="楷体_GB2312"/>
              <a:ea typeface="微软雅黑" panose="020B0503020204020204" pitchFamily="34" charset="-122"/>
            </a:endParaRPr>
          </a:p>
          <a:p>
            <a:pPr algn="just"/>
            <a:r>
              <a:rPr lang="zh-CN" altLang="en-US" sz="2400" b="1" dirty="0" smtClean="0">
                <a:solidFill>
                  <a:schemeClr val="tx2"/>
                </a:solidFill>
                <a:latin typeface="楷体_GB2312"/>
                <a:ea typeface="微软雅黑" panose="020B0503020204020204" pitchFamily="34" charset="-122"/>
              </a:rPr>
              <a:t>活动历时（工期</a:t>
            </a:r>
            <a:r>
              <a:rPr lang="en-US" altLang="zh-CN" sz="2400" b="1" dirty="0" smtClean="0">
                <a:solidFill>
                  <a:schemeClr val="tx2"/>
                </a:solidFill>
                <a:latin typeface="楷体_GB2312"/>
                <a:ea typeface="微软雅黑" panose="020B0503020204020204" pitchFamily="34" charset="-122"/>
              </a:rPr>
              <a:t>D</a:t>
            </a:r>
            <a:r>
              <a:rPr lang="zh-CN" altLang="en-US" sz="2400" b="1" dirty="0" smtClean="0">
                <a:solidFill>
                  <a:schemeClr val="tx2"/>
                </a:solidFill>
                <a:latin typeface="楷体_GB2312"/>
                <a:ea typeface="微软雅黑" panose="020B0503020204020204" pitchFamily="34" charset="-122"/>
              </a:rPr>
              <a:t>）：完成活动所必需的时间。</a:t>
            </a:r>
            <a:endParaRPr lang="en-US" altLang="zh-CN" sz="2400" b="1" dirty="0" smtClean="0">
              <a:solidFill>
                <a:schemeClr val="tx2"/>
              </a:solidFill>
              <a:latin typeface="楷体_GB2312"/>
              <a:ea typeface="微软雅黑" panose="020B0503020204020204" pitchFamily="34" charset="-122"/>
            </a:endParaRPr>
          </a:p>
          <a:p>
            <a:pPr algn="just"/>
            <a:r>
              <a:rPr lang="zh-CN" altLang="en-US" sz="2400" b="1" dirty="0" smtClean="0">
                <a:solidFill>
                  <a:schemeClr val="tx2"/>
                </a:solidFill>
                <a:latin typeface="楷体_GB2312"/>
                <a:ea typeface="微软雅黑" panose="020B0503020204020204" pitchFamily="34" charset="-122"/>
              </a:rPr>
              <a:t>事件：一项活动开始或完成的时间点。事件既不消耗资源，也不占用时间。</a:t>
            </a:r>
            <a:endParaRPr lang="en-US" altLang="zh-CN" sz="2400" b="1" dirty="0" smtClean="0">
              <a:solidFill>
                <a:schemeClr val="tx2"/>
              </a:solidFill>
              <a:latin typeface="楷体_GB2312"/>
              <a:ea typeface="微软雅黑" panose="020B0503020204020204" pitchFamily="34" charset="-122"/>
            </a:endParaRPr>
          </a:p>
          <a:p>
            <a:pPr algn="just"/>
            <a:r>
              <a:rPr lang="zh-CN" altLang="en-US" sz="2400" b="1" dirty="0" smtClean="0">
                <a:solidFill>
                  <a:schemeClr val="tx2"/>
                </a:solidFill>
                <a:latin typeface="楷体_GB2312"/>
                <a:ea typeface="微软雅黑" panose="020B0503020204020204" pitchFamily="34" charset="-122"/>
              </a:rPr>
              <a:t>路径：项目网络图中一组顺序相连的活动。</a:t>
            </a:r>
            <a:endParaRPr lang="en-US" altLang="zh-CN" sz="2400" b="1" dirty="0" smtClean="0">
              <a:solidFill>
                <a:schemeClr val="tx2"/>
              </a:solidFill>
              <a:latin typeface="楷体_GB2312"/>
              <a:ea typeface="微软雅黑" panose="020B0503020204020204" pitchFamily="34" charset="-122"/>
            </a:endParaRPr>
          </a:p>
          <a:p>
            <a:pPr algn="just"/>
            <a:r>
              <a:rPr lang="zh-CN" altLang="en-US" sz="2400" b="1" dirty="0" smtClean="0">
                <a:solidFill>
                  <a:schemeClr val="tx2"/>
                </a:solidFill>
                <a:latin typeface="楷体_GB2312"/>
                <a:ea typeface="微软雅黑" panose="020B0503020204020204" pitchFamily="34" charset="-122"/>
              </a:rPr>
              <a:t>最早开始时间（</a:t>
            </a:r>
            <a:r>
              <a:rPr lang="en-US" altLang="zh-CN" sz="2400" b="1" dirty="0" smtClean="0">
                <a:solidFill>
                  <a:schemeClr val="tx2"/>
                </a:solidFill>
                <a:latin typeface="楷体_GB2312"/>
                <a:ea typeface="微软雅黑" panose="020B0503020204020204" pitchFamily="34" charset="-122"/>
              </a:rPr>
              <a:t>ES</a:t>
            </a:r>
            <a:r>
              <a:rPr lang="zh-CN" altLang="en-US" sz="2400" b="1" dirty="0" smtClean="0">
                <a:solidFill>
                  <a:schemeClr val="tx2"/>
                </a:solidFill>
                <a:latin typeface="楷体_GB2312"/>
                <a:ea typeface="微软雅黑" panose="020B0503020204020204" pitchFamily="34" charset="-122"/>
              </a:rPr>
              <a:t>）：某项活动可能开始的最早时间。</a:t>
            </a:r>
            <a:endParaRPr lang="en-US" altLang="zh-CN" sz="2400" b="1" dirty="0" smtClean="0">
              <a:solidFill>
                <a:schemeClr val="tx2"/>
              </a:solidFill>
              <a:latin typeface="楷体_GB2312"/>
              <a:ea typeface="微软雅黑" panose="020B0503020204020204" pitchFamily="34" charset="-122"/>
            </a:endParaRPr>
          </a:p>
          <a:p>
            <a:pPr algn="just"/>
            <a:r>
              <a:rPr lang="zh-CN" altLang="en-US" sz="2400" b="1" dirty="0" smtClean="0">
                <a:solidFill>
                  <a:schemeClr val="tx2"/>
                </a:solidFill>
                <a:latin typeface="楷体_GB2312"/>
                <a:ea typeface="微软雅黑" panose="020B0503020204020204" pitchFamily="34" charset="-122"/>
              </a:rPr>
              <a:t>最早完成时间（</a:t>
            </a:r>
            <a:r>
              <a:rPr lang="en-US" altLang="zh-CN" sz="2400" b="1" dirty="0" smtClean="0">
                <a:solidFill>
                  <a:schemeClr val="tx2"/>
                </a:solidFill>
                <a:latin typeface="楷体_GB2312"/>
                <a:ea typeface="微软雅黑" panose="020B0503020204020204" pitchFamily="34" charset="-122"/>
              </a:rPr>
              <a:t>EF</a:t>
            </a:r>
            <a:r>
              <a:rPr lang="zh-CN" altLang="en-US" sz="2400" b="1" dirty="0" smtClean="0">
                <a:solidFill>
                  <a:schemeClr val="tx2"/>
                </a:solidFill>
                <a:latin typeface="楷体_GB2312"/>
                <a:ea typeface="微软雅黑" panose="020B0503020204020204" pitchFamily="34" charset="-122"/>
              </a:rPr>
              <a:t>）：完成一项活动最早的可能时间。</a:t>
            </a:r>
            <a:r>
              <a:rPr lang="en-US" altLang="zh-CN" sz="2400" b="1" dirty="0" smtClean="0">
                <a:solidFill>
                  <a:schemeClr val="tx2"/>
                </a:solidFill>
                <a:latin typeface="楷体_GB2312"/>
                <a:ea typeface="微软雅黑" panose="020B0503020204020204" pitchFamily="34" charset="-122"/>
              </a:rPr>
              <a:t>EF=ES+D</a:t>
            </a:r>
          </a:p>
        </p:txBody>
      </p:sp>
    </p:spTree>
    <p:extLst>
      <p:ext uri="{BB962C8B-B14F-4D97-AF65-F5344CB8AC3E}">
        <p14:creationId xmlns:p14="http://schemas.microsoft.com/office/powerpoint/2010/main" val="213072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ntr" presetSubtype="0" fill="hold" grpId="0" nodeType="clickEffect">
                                  <p:stCondLst>
                                    <p:cond delay="0"/>
                                  </p:stCondLst>
                                  <p:childTnLst>
                                    <p:set>
                                      <p:cBhvr>
                                        <p:cTn id="6" dur="0"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anim calcmode="lin" valueType="num">
                                      <p:cBhvr>
                                        <p:cTn id="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anim calcmode="lin" valueType="num">
                                      <p:cBhvr>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anim calcmode="lin" valueType="num">
                                      <p:cBhvr>
                                        <p:cTn id="2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anim calcmode="lin" valueType="num">
                                      <p:cBhvr>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9">
                                            <p:txEl>
                                              <p:pRg st="4" end="4"/>
                                            </p:txEl>
                                          </p:spTgt>
                                        </p:tgtEl>
                                        <p:attrNameLst>
                                          <p:attrName>style.visibility</p:attrName>
                                        </p:attrNameLst>
                                      </p:cBhvr>
                                      <p:to>
                                        <p:strVal val="visible"/>
                                      </p:to>
                                    </p:set>
                                    <p:animEffect transition="in" filter="fade">
                                      <p:cBhvr>
                                        <p:cTn id="35" dur="500"/>
                                        <p:tgtEl>
                                          <p:spTgt spid="9">
                                            <p:txEl>
                                              <p:pRg st="4" end="4"/>
                                            </p:txEl>
                                          </p:spTgt>
                                        </p:tgtEl>
                                      </p:cBhvr>
                                    </p:animEffect>
                                    <p:anim calcmode="lin" valueType="num">
                                      <p:cBhvr>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9">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9">
                                            <p:txEl>
                                              <p:pRg st="5" end="5"/>
                                            </p:txEl>
                                          </p:spTgt>
                                        </p:tgtEl>
                                        <p:attrNameLst>
                                          <p:attrName>style.visibility</p:attrName>
                                        </p:attrNameLst>
                                      </p:cBhvr>
                                      <p:to>
                                        <p:strVal val="visible"/>
                                      </p:to>
                                    </p:set>
                                    <p:animEffect transition="in" filter="fade">
                                      <p:cBhvr>
                                        <p:cTn id="42" dur="500"/>
                                        <p:tgtEl>
                                          <p:spTgt spid="9">
                                            <p:txEl>
                                              <p:pRg st="5" end="5"/>
                                            </p:txEl>
                                          </p:spTgt>
                                        </p:tgtEl>
                                      </p:cBhvr>
                                    </p:animEffect>
                                    <p:anim calcmode="lin" valueType="num">
                                      <p:cBhvr>
                                        <p:cTn id="4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9">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794E200-C427-49F5-AED2-4CA256B14A86}" type="slidenum">
              <a:rPr lang="en-US" altLang="zh-CN" sz="1400">
                <a:solidFill>
                  <a:schemeClr val="bg1"/>
                </a:solidFill>
                <a:latin typeface="Arial Black" panose="020B0A04020102020204" pitchFamily="34" charset="0"/>
              </a:rPr>
              <a:pPr>
                <a:spcBef>
                  <a:spcPct val="0"/>
                </a:spcBef>
                <a:buClrTx/>
                <a:buSzTx/>
                <a:buFontTx/>
                <a:buNone/>
              </a:pPr>
              <a:t>58</a:t>
            </a:fld>
            <a:endParaRPr lang="en-US" altLang="zh-CN" sz="1400">
              <a:solidFill>
                <a:schemeClr val="bg1"/>
              </a:solidFill>
              <a:latin typeface="Arial Black" panose="020B0A04020102020204" pitchFamily="34" charset="0"/>
            </a:endParaRPr>
          </a:p>
        </p:txBody>
      </p:sp>
      <p:sp>
        <p:nvSpPr>
          <p:cNvPr id="5" name="Rectangle 2"/>
          <p:cNvSpPr>
            <a:spLocks noGrp="1" noChangeArrowheads="1"/>
          </p:cNvSpPr>
          <p:nvPr>
            <p:ph type="title"/>
          </p:nvPr>
        </p:nvSpPr>
        <p:spPr>
          <a:xfrm>
            <a:off x="495300" y="33867"/>
            <a:ext cx="8910638" cy="914400"/>
          </a:xfrm>
        </p:spPr>
        <p:txBody>
          <a:bodyPr/>
          <a:lstStyle/>
          <a:p>
            <a:pPr eaLnBrk="1" hangingPunct="1"/>
            <a:r>
              <a:rPr lang="zh-CN" altLang="en-US" dirty="0" smtClean="0"/>
              <a:t>名词解释</a:t>
            </a:r>
          </a:p>
        </p:txBody>
      </p:sp>
      <p:sp>
        <p:nvSpPr>
          <p:cNvPr id="7" name="Rectangle 3"/>
          <p:cNvSpPr>
            <a:spLocks noGrp="1" noChangeArrowheads="1"/>
          </p:cNvSpPr>
          <p:nvPr>
            <p:ph idx="1"/>
          </p:nvPr>
        </p:nvSpPr>
        <p:spPr>
          <a:xfrm>
            <a:off x="495300" y="1644650"/>
            <a:ext cx="9258300" cy="4113213"/>
          </a:xfrm>
        </p:spPr>
        <p:txBody>
          <a:bodyPr/>
          <a:lstStyle/>
          <a:p>
            <a:pPr algn="just"/>
            <a:r>
              <a:rPr lang="zh-CN" altLang="en-US" sz="2400" b="1" dirty="0" smtClean="0">
                <a:solidFill>
                  <a:schemeClr val="tx2"/>
                </a:solidFill>
                <a:latin typeface="微软雅黑" panose="020B0503020204020204" pitchFamily="34" charset="-122"/>
                <a:ea typeface="微软雅黑" panose="020B0503020204020204" pitchFamily="34" charset="-122"/>
              </a:rPr>
              <a:t>最晚开始时间（</a:t>
            </a:r>
            <a:r>
              <a:rPr lang="en-US" altLang="zh-CN" sz="2400" b="1" dirty="0" smtClean="0">
                <a:solidFill>
                  <a:schemeClr val="tx2"/>
                </a:solidFill>
                <a:latin typeface="微软雅黑" panose="020B0503020204020204" pitchFamily="34" charset="-122"/>
                <a:ea typeface="微软雅黑" panose="020B0503020204020204" pitchFamily="34" charset="-122"/>
              </a:rPr>
              <a:t>LS</a:t>
            </a:r>
            <a:r>
              <a:rPr lang="zh-CN" altLang="en-US" sz="2400" b="1" dirty="0" smtClean="0">
                <a:solidFill>
                  <a:schemeClr val="tx2"/>
                </a:solidFill>
                <a:latin typeface="微软雅黑" panose="020B0503020204020204" pitchFamily="34" charset="-122"/>
                <a:ea typeface="微软雅黑" panose="020B0503020204020204" pitchFamily="34" charset="-122"/>
              </a:rPr>
              <a:t>）：在不延迟项目完工时间的前提下，一项活动最晚可能开始的时间。</a:t>
            </a:r>
            <a:endParaRPr lang="en-US" altLang="zh-CN" sz="2400" b="1" dirty="0" smtClean="0">
              <a:solidFill>
                <a:schemeClr val="tx2"/>
              </a:solidFill>
              <a:latin typeface="微软雅黑" panose="020B0503020204020204" pitchFamily="34" charset="-122"/>
              <a:ea typeface="微软雅黑" panose="020B0503020204020204" pitchFamily="34" charset="-122"/>
            </a:endParaRPr>
          </a:p>
          <a:p>
            <a:pPr algn="just"/>
            <a:r>
              <a:rPr lang="zh-CN" altLang="en-US" sz="2400" b="1" dirty="0" smtClean="0">
                <a:solidFill>
                  <a:schemeClr val="tx2"/>
                </a:solidFill>
                <a:latin typeface="微软雅黑" panose="020B0503020204020204" pitchFamily="34" charset="-122"/>
                <a:ea typeface="微软雅黑" panose="020B0503020204020204" pitchFamily="34" charset="-122"/>
              </a:rPr>
              <a:t>最晚完成时间（</a:t>
            </a:r>
            <a:r>
              <a:rPr lang="en-US" altLang="zh-CN" sz="2400" b="1" dirty="0" smtClean="0">
                <a:solidFill>
                  <a:schemeClr val="tx2"/>
                </a:solidFill>
                <a:latin typeface="微软雅黑" panose="020B0503020204020204" pitchFamily="34" charset="-122"/>
                <a:ea typeface="微软雅黑" panose="020B0503020204020204" pitchFamily="34" charset="-122"/>
              </a:rPr>
              <a:t>LF</a:t>
            </a:r>
            <a:r>
              <a:rPr lang="zh-CN" altLang="en-US" sz="2400" b="1" dirty="0" smtClean="0">
                <a:solidFill>
                  <a:schemeClr val="tx2"/>
                </a:solidFill>
                <a:latin typeface="微软雅黑" panose="020B0503020204020204" pitchFamily="34" charset="-122"/>
                <a:ea typeface="微软雅黑" panose="020B0503020204020204" pitchFamily="34" charset="-122"/>
              </a:rPr>
              <a:t>）：完成一项活动最晚的可能时间。</a:t>
            </a:r>
            <a:r>
              <a:rPr lang="en-US" altLang="zh-CN" sz="2400" b="1" dirty="0" smtClean="0">
                <a:solidFill>
                  <a:schemeClr val="tx2"/>
                </a:solidFill>
                <a:latin typeface="微软雅黑" panose="020B0503020204020204" pitchFamily="34" charset="-122"/>
                <a:ea typeface="微软雅黑" panose="020B0503020204020204" pitchFamily="34" charset="-122"/>
              </a:rPr>
              <a:t>LF=LS+D</a:t>
            </a:r>
          </a:p>
          <a:p>
            <a:pPr algn="just"/>
            <a:r>
              <a:rPr lang="zh-CN" altLang="en-US" sz="2400" b="1" dirty="0" smtClean="0">
                <a:solidFill>
                  <a:schemeClr val="tx2"/>
                </a:solidFill>
                <a:latin typeface="微软雅黑" panose="020B0503020204020204" pitchFamily="34" charset="-122"/>
                <a:ea typeface="微软雅黑" panose="020B0503020204020204" pitchFamily="34" charset="-122"/>
              </a:rPr>
              <a:t>时差（</a:t>
            </a:r>
            <a:r>
              <a:rPr lang="en-US" altLang="zh-CN" sz="2400" b="1" dirty="0" smtClean="0">
                <a:solidFill>
                  <a:schemeClr val="tx2"/>
                </a:solidFill>
                <a:latin typeface="微软雅黑" panose="020B0503020204020204" pitchFamily="34" charset="-122"/>
                <a:ea typeface="微软雅黑" panose="020B0503020204020204" pitchFamily="34" charset="-122"/>
              </a:rPr>
              <a:t>TS</a:t>
            </a:r>
            <a:r>
              <a:rPr lang="zh-CN" altLang="en-US" sz="2400" b="1" dirty="0" smtClean="0">
                <a:solidFill>
                  <a:schemeClr val="tx2"/>
                </a:solidFill>
                <a:latin typeface="微软雅黑" panose="020B0503020204020204" pitchFamily="34" charset="-122"/>
                <a:ea typeface="微软雅黑" panose="020B0503020204020204" pitchFamily="34" charset="-122"/>
              </a:rPr>
              <a:t>）：在不延误项目完成时间的情况下，一项活动从其最早开始时间算起，可以延迟的时间。</a:t>
            </a:r>
            <a:r>
              <a:rPr lang="en-US" altLang="zh-CN" sz="2400" b="1" dirty="0" smtClean="0">
                <a:solidFill>
                  <a:schemeClr val="tx2"/>
                </a:solidFill>
                <a:latin typeface="微软雅黑" panose="020B0503020204020204" pitchFamily="34" charset="-122"/>
                <a:ea typeface="微软雅黑" panose="020B0503020204020204" pitchFamily="34" charset="-122"/>
              </a:rPr>
              <a:t>TS=LS-ES</a:t>
            </a:r>
          </a:p>
          <a:p>
            <a:pPr algn="just"/>
            <a:r>
              <a:rPr lang="zh-CN" altLang="en-US" sz="2400" b="1" dirty="0" smtClean="0">
                <a:solidFill>
                  <a:schemeClr val="tx2"/>
                </a:solidFill>
                <a:latin typeface="微软雅黑" panose="020B0503020204020204" pitchFamily="34" charset="-122"/>
                <a:ea typeface="微软雅黑" panose="020B0503020204020204" pitchFamily="34" charset="-122"/>
              </a:rPr>
              <a:t>关键活动：时差为零的活动。</a:t>
            </a:r>
            <a:endParaRPr lang="en-US" altLang="zh-CN" sz="2400" b="1" dirty="0" smtClean="0">
              <a:solidFill>
                <a:schemeClr val="tx2"/>
              </a:solidFill>
              <a:latin typeface="微软雅黑" panose="020B0503020204020204" pitchFamily="34" charset="-122"/>
              <a:ea typeface="微软雅黑" panose="020B0503020204020204" pitchFamily="34" charset="-122"/>
            </a:endParaRPr>
          </a:p>
          <a:p>
            <a:pPr algn="just"/>
            <a:r>
              <a:rPr lang="zh-CN" altLang="en-US" sz="2400" b="1" dirty="0" smtClean="0">
                <a:solidFill>
                  <a:schemeClr val="tx2"/>
                </a:solidFill>
                <a:latin typeface="微软雅黑" panose="020B0503020204020204" pitchFamily="34" charset="-122"/>
                <a:ea typeface="微软雅黑" panose="020B0503020204020204" pitchFamily="34" charset="-122"/>
              </a:rPr>
              <a:t>关键路径：总时差为零或总工期最长的路径。</a:t>
            </a:r>
            <a:endParaRPr lang="en-US" altLang="zh-CN" sz="2400" b="1"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438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ntr" presetSubtype="0" fill="hold" grpId="0" nodeType="clickEffect">
                                  <p:stCondLst>
                                    <p:cond delay="0"/>
                                  </p:stCondLst>
                                  <p:childTnLst>
                                    <p:set>
                                      <p:cBhvr>
                                        <p:cTn id="6" dur="0"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anim calcmode="lin" valueType="num">
                                      <p:cBhvr>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7">
                                            <p:txEl>
                                              <p:pRg st="4" end="4"/>
                                            </p:txEl>
                                          </p:spTgt>
                                        </p:tgtEl>
                                        <p:attrNameLst>
                                          <p:attrName>style.visibility</p:attrName>
                                        </p:attrNameLst>
                                      </p:cBhvr>
                                      <p:to>
                                        <p:strVal val="visible"/>
                                      </p:to>
                                    </p:set>
                                    <p:animEffect transition="in" filter="fade">
                                      <p:cBhvr>
                                        <p:cTn id="35" dur="500"/>
                                        <p:tgtEl>
                                          <p:spTgt spid="7">
                                            <p:txEl>
                                              <p:pRg st="4" end="4"/>
                                            </p:txEl>
                                          </p:spTgt>
                                        </p:tgtEl>
                                      </p:cBhvr>
                                    </p:animEffect>
                                    <p:anim calcmode="lin" valueType="num">
                                      <p:cBhvr>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381001" y="411164"/>
            <a:ext cx="100860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None/>
            </a:pPr>
            <a:r>
              <a:rPr lang="zh-CN" altLang="en-US" sz="3200" b="1"/>
              <a:t>例：</a:t>
            </a:r>
          </a:p>
        </p:txBody>
      </p:sp>
      <p:grpSp>
        <p:nvGrpSpPr>
          <p:cNvPr id="543747" name="Group 3"/>
          <p:cNvGrpSpPr>
            <a:grpSpLocks/>
          </p:cNvGrpSpPr>
          <p:nvPr/>
        </p:nvGrpSpPr>
        <p:grpSpPr bwMode="auto">
          <a:xfrm>
            <a:off x="914400" y="838200"/>
            <a:ext cx="8610600" cy="5334000"/>
            <a:chOff x="336" y="336"/>
            <a:chExt cx="5424" cy="3360"/>
          </a:xfrm>
        </p:grpSpPr>
        <p:sp>
          <p:nvSpPr>
            <p:cNvPr id="543748" name="Text Box 4"/>
            <p:cNvSpPr txBox="1">
              <a:spLocks noChangeArrowheads="1"/>
            </p:cNvSpPr>
            <p:nvPr/>
          </p:nvSpPr>
          <p:spPr bwMode="auto">
            <a:xfrm>
              <a:off x="460" y="336"/>
              <a:ext cx="4533" cy="3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0"/>
                </a:spcBef>
                <a:tabLst>
                  <a:tab pos="4381500" algn="l"/>
                </a:tabLst>
                <a:defRPr kumimoji="1" sz="2400">
                  <a:solidFill>
                    <a:schemeClr val="tx1"/>
                  </a:solidFill>
                  <a:latin typeface="Times New Roman" panose="02020603050405020304" pitchFamily="18" charset="0"/>
                  <a:ea typeface="宋体" panose="02010600030101010101" pitchFamily="2" charset="-122"/>
                </a:defRPr>
              </a:lvl1pPr>
              <a:lvl2pPr algn="l">
                <a:spcBef>
                  <a:spcPct val="0"/>
                </a:spcBef>
                <a:tabLst>
                  <a:tab pos="4381500" algn="l"/>
                </a:tabLst>
                <a:defRPr kumimoji="1" sz="2400">
                  <a:solidFill>
                    <a:schemeClr val="tx1"/>
                  </a:solidFill>
                  <a:latin typeface="Times New Roman" panose="02020603050405020304" pitchFamily="18" charset="0"/>
                  <a:ea typeface="宋体" panose="02010600030101010101" pitchFamily="2" charset="-122"/>
                </a:defRPr>
              </a:lvl2pPr>
              <a:lvl3pPr algn="l">
                <a:spcBef>
                  <a:spcPct val="0"/>
                </a:spcBef>
                <a:tabLst>
                  <a:tab pos="4381500" algn="l"/>
                </a:tabLst>
                <a:defRPr kumimoji="1" sz="2400">
                  <a:solidFill>
                    <a:schemeClr val="tx1"/>
                  </a:solidFill>
                  <a:latin typeface="Times New Roman" panose="02020603050405020304" pitchFamily="18" charset="0"/>
                  <a:ea typeface="宋体" panose="02010600030101010101" pitchFamily="2" charset="-122"/>
                </a:defRPr>
              </a:lvl3pPr>
              <a:lvl4pPr algn="l">
                <a:spcBef>
                  <a:spcPct val="0"/>
                </a:spcBef>
                <a:tabLst>
                  <a:tab pos="4381500" algn="l"/>
                </a:tabLst>
                <a:defRPr kumimoji="1" sz="2400">
                  <a:solidFill>
                    <a:schemeClr val="tx1"/>
                  </a:solidFill>
                  <a:latin typeface="Times New Roman" panose="02020603050405020304" pitchFamily="18" charset="0"/>
                  <a:ea typeface="宋体" panose="02010600030101010101" pitchFamily="2" charset="-122"/>
                </a:defRPr>
              </a:lvl4pPr>
              <a:lvl5pPr algn="l">
                <a:spcBef>
                  <a:spcPct val="0"/>
                </a:spcBef>
                <a:tabLst>
                  <a:tab pos="43815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3815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3815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3815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3815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75000"/>
                </a:lnSpc>
                <a:spcBef>
                  <a:spcPct val="50000"/>
                </a:spcBef>
                <a:buFontTx/>
                <a:buNone/>
              </a:pPr>
              <a:r>
                <a:rPr lang="zh-CN" altLang="en-US" sz="2800" b="1"/>
                <a:t>工序            内容               工时</a:t>
              </a:r>
              <a:r>
                <a:rPr lang="en-US" altLang="zh-CN" sz="2800" b="1"/>
                <a:t>(</a:t>
              </a:r>
              <a:r>
                <a:rPr lang="zh-CN" altLang="en-US" sz="2800" b="1"/>
                <a:t>天</a:t>
              </a:r>
              <a:r>
                <a:rPr lang="en-US" altLang="zh-CN" sz="2800" b="1"/>
                <a:t>)     </a:t>
              </a:r>
              <a:r>
                <a:rPr lang="zh-CN" altLang="en-US" sz="2800" b="1"/>
                <a:t>紧前工序</a:t>
              </a:r>
            </a:p>
            <a:p>
              <a:pPr>
                <a:lnSpc>
                  <a:spcPct val="75000"/>
                </a:lnSpc>
                <a:spcBef>
                  <a:spcPct val="50000"/>
                </a:spcBef>
                <a:buFontTx/>
                <a:buNone/>
              </a:pPr>
              <a:r>
                <a:rPr lang="zh-CN" altLang="en-US" sz="3200" b="1"/>
                <a:t>  </a:t>
              </a:r>
              <a:r>
                <a:rPr lang="en-US" altLang="zh-CN" sz="2800"/>
                <a:t>A</a:t>
              </a:r>
              <a:r>
                <a:rPr lang="en-US" altLang="zh-CN" sz="2800" b="1"/>
                <a:t>           </a:t>
              </a:r>
              <a:r>
                <a:rPr lang="zh-CN" altLang="en-US" sz="2800" b="1"/>
                <a:t>初步研究                 </a:t>
              </a:r>
              <a:r>
                <a:rPr lang="en-US" altLang="zh-CN" sz="2800" b="1"/>
                <a:t>1                  /</a:t>
              </a:r>
            </a:p>
            <a:p>
              <a:pPr>
                <a:lnSpc>
                  <a:spcPct val="75000"/>
                </a:lnSpc>
                <a:spcBef>
                  <a:spcPct val="50000"/>
                </a:spcBef>
                <a:buFontTx/>
                <a:buNone/>
              </a:pPr>
              <a:r>
                <a:rPr lang="en-US" altLang="zh-CN" sz="2800" b="1"/>
                <a:t>  B           </a:t>
              </a:r>
              <a:r>
                <a:rPr lang="zh-CN" altLang="en-US" sz="2800" b="1"/>
                <a:t>研究选点                  </a:t>
              </a:r>
              <a:r>
                <a:rPr lang="en-US" altLang="zh-CN" sz="2800" b="1"/>
                <a:t>2                  A</a:t>
              </a:r>
            </a:p>
            <a:p>
              <a:pPr>
                <a:lnSpc>
                  <a:spcPct val="75000"/>
                </a:lnSpc>
                <a:spcBef>
                  <a:spcPct val="50000"/>
                </a:spcBef>
                <a:buFontTx/>
                <a:buNone/>
              </a:pPr>
              <a:r>
                <a:rPr lang="en-US" altLang="zh-CN" sz="2800" b="1"/>
                <a:t>  C       </a:t>
              </a:r>
              <a:r>
                <a:rPr lang="zh-CN" altLang="en-US" sz="2800" b="1"/>
                <a:t>准备调研方案              </a:t>
              </a:r>
              <a:r>
                <a:rPr lang="en-US" altLang="zh-CN" sz="2800" b="1"/>
                <a:t>4                  A</a:t>
              </a:r>
            </a:p>
            <a:p>
              <a:pPr>
                <a:lnSpc>
                  <a:spcPct val="75000"/>
                </a:lnSpc>
                <a:spcBef>
                  <a:spcPct val="50000"/>
                </a:spcBef>
                <a:buFontTx/>
                <a:buNone/>
              </a:pPr>
              <a:r>
                <a:rPr lang="en-US" altLang="zh-CN" sz="2800" b="1"/>
                <a:t>  D        </a:t>
              </a:r>
              <a:r>
                <a:rPr lang="zh-CN" altLang="en-US" sz="2800" b="1"/>
                <a:t>联系调研点                 </a:t>
              </a:r>
              <a:r>
                <a:rPr lang="en-US" altLang="zh-CN" sz="2800" b="1"/>
                <a:t>2                  B</a:t>
              </a:r>
            </a:p>
            <a:p>
              <a:pPr>
                <a:lnSpc>
                  <a:spcPct val="75000"/>
                </a:lnSpc>
                <a:spcBef>
                  <a:spcPct val="50000"/>
                </a:spcBef>
                <a:buFontTx/>
                <a:buNone/>
              </a:pPr>
              <a:r>
                <a:rPr lang="en-US" altLang="zh-CN" sz="2800" b="1"/>
                <a:t>  E       </a:t>
              </a:r>
              <a:r>
                <a:rPr lang="zh-CN" altLang="en-US" sz="2800" b="1"/>
                <a:t>培训工作人员              </a:t>
              </a:r>
              <a:r>
                <a:rPr lang="en-US" altLang="zh-CN" sz="2800" b="1"/>
                <a:t>3                B,C</a:t>
              </a:r>
            </a:p>
            <a:p>
              <a:pPr>
                <a:lnSpc>
                  <a:spcPct val="75000"/>
                </a:lnSpc>
                <a:spcBef>
                  <a:spcPct val="50000"/>
                </a:spcBef>
                <a:buFontTx/>
                <a:buNone/>
              </a:pPr>
              <a:r>
                <a:rPr lang="en-US" altLang="zh-CN" sz="2800" b="1"/>
                <a:t>  F           </a:t>
              </a:r>
              <a:r>
                <a:rPr lang="zh-CN" altLang="en-US" sz="2800" b="1"/>
                <a:t>准备表格                  </a:t>
              </a:r>
              <a:r>
                <a:rPr lang="en-US" altLang="zh-CN" sz="2800" b="1"/>
                <a:t>1                   C</a:t>
              </a:r>
            </a:p>
            <a:p>
              <a:pPr>
                <a:lnSpc>
                  <a:spcPct val="75000"/>
                </a:lnSpc>
                <a:spcBef>
                  <a:spcPct val="50000"/>
                </a:spcBef>
                <a:buFontTx/>
                <a:buNone/>
              </a:pPr>
              <a:r>
                <a:rPr lang="en-US" altLang="zh-CN" sz="2800" b="1"/>
                <a:t>  G          </a:t>
              </a:r>
              <a:r>
                <a:rPr lang="zh-CN" altLang="en-US" sz="2800" b="1"/>
                <a:t>实地调研                  </a:t>
              </a:r>
              <a:r>
                <a:rPr lang="en-US" altLang="zh-CN" sz="2800" b="1"/>
                <a:t>5                D,E,F</a:t>
              </a:r>
            </a:p>
            <a:p>
              <a:pPr>
                <a:lnSpc>
                  <a:spcPct val="75000"/>
                </a:lnSpc>
                <a:spcBef>
                  <a:spcPct val="50000"/>
                </a:spcBef>
                <a:buFontTx/>
                <a:buNone/>
              </a:pPr>
              <a:r>
                <a:rPr lang="en-US" altLang="zh-CN" sz="2800" b="1"/>
                <a:t>  H        </a:t>
              </a:r>
              <a:r>
                <a:rPr lang="zh-CN" altLang="en-US" sz="2800" b="1"/>
                <a:t>写调研报告                </a:t>
              </a:r>
              <a:r>
                <a:rPr lang="en-US" altLang="zh-CN" sz="2800" b="1"/>
                <a:t>2                   G</a:t>
              </a:r>
            </a:p>
            <a:p>
              <a:pPr>
                <a:lnSpc>
                  <a:spcPct val="75000"/>
                </a:lnSpc>
                <a:spcBef>
                  <a:spcPct val="50000"/>
                </a:spcBef>
                <a:buFontTx/>
                <a:buNone/>
              </a:pPr>
              <a:r>
                <a:rPr lang="en-US" altLang="zh-CN" sz="2800" b="1"/>
                <a:t>  I            </a:t>
              </a:r>
              <a:r>
                <a:rPr lang="zh-CN" altLang="en-US" sz="2800" b="1"/>
                <a:t>开会汇总                  </a:t>
              </a:r>
              <a:r>
                <a:rPr lang="en-US" altLang="zh-CN" sz="2800" b="1"/>
                <a:t>3                   H</a:t>
              </a:r>
            </a:p>
          </p:txBody>
        </p:sp>
        <p:sp>
          <p:nvSpPr>
            <p:cNvPr id="543749" name="Line 5"/>
            <p:cNvSpPr>
              <a:spLocks noChangeShapeType="1"/>
            </p:cNvSpPr>
            <p:nvPr/>
          </p:nvSpPr>
          <p:spPr bwMode="auto">
            <a:xfrm>
              <a:off x="336" y="672"/>
              <a:ext cx="5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750" name="Line 6"/>
            <p:cNvSpPr>
              <a:spLocks noChangeShapeType="1"/>
            </p:cNvSpPr>
            <p:nvPr/>
          </p:nvSpPr>
          <p:spPr bwMode="auto">
            <a:xfrm>
              <a:off x="1056" y="336"/>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751" name="Line 7"/>
            <p:cNvSpPr>
              <a:spLocks noChangeShapeType="1"/>
            </p:cNvSpPr>
            <p:nvPr/>
          </p:nvSpPr>
          <p:spPr bwMode="auto">
            <a:xfrm>
              <a:off x="2688" y="336"/>
              <a:ext cx="0" cy="3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752" name="Line 8"/>
            <p:cNvSpPr>
              <a:spLocks noChangeShapeType="1"/>
            </p:cNvSpPr>
            <p:nvPr/>
          </p:nvSpPr>
          <p:spPr bwMode="auto">
            <a:xfrm>
              <a:off x="3888" y="33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Tree>
    <p:extLst>
      <p:ext uri="{BB962C8B-B14F-4D97-AF65-F5344CB8AC3E}">
        <p14:creationId xmlns:p14="http://schemas.microsoft.com/office/powerpoint/2010/main" val="889059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6" name="Rectangle 10"/>
          <p:cNvSpPr>
            <a:spLocks noGrp="1" noChangeArrowheads="1"/>
          </p:cNvSpPr>
          <p:nvPr>
            <p:ph type="title"/>
          </p:nvPr>
        </p:nvSpPr>
        <p:spPr>
          <a:xfrm>
            <a:off x="3124200" y="0"/>
            <a:ext cx="3048000" cy="914400"/>
          </a:xfrm>
        </p:spPr>
        <p:txBody>
          <a:bodyPr/>
          <a:lstStyle/>
          <a:p>
            <a:pPr algn="r" eaLnBrk="1" hangingPunct="1">
              <a:defRPr/>
            </a:pPr>
            <a:r>
              <a:rPr lang="zh-CN" altLang="en-US" sz="4400" dirty="0">
                <a:latin typeface="华文新魏" panose="02010800040101010101" pitchFamily="2" charset="-122"/>
                <a:ea typeface="华文新魏" panose="02010800040101010101" pitchFamily="2" charset="-122"/>
              </a:rPr>
              <a:t>项目计划</a:t>
            </a:r>
            <a:endParaRPr lang="en-US" altLang="zh-CN" sz="4400" dirty="0">
              <a:latin typeface="华文新魏" panose="02010800040101010101" pitchFamily="2" charset="-122"/>
              <a:ea typeface="华文新魏" panose="02010800040101010101" pitchFamily="2" charset="-122"/>
            </a:endParaRPr>
          </a:p>
        </p:txBody>
      </p:sp>
      <p:sp>
        <p:nvSpPr>
          <p:cNvPr id="9227" name="Rectangle 11"/>
          <p:cNvSpPr>
            <a:spLocks noGrp="1" noChangeArrowheads="1"/>
          </p:cNvSpPr>
          <p:nvPr>
            <p:ph type="body" sz="half" idx="1"/>
          </p:nvPr>
        </p:nvSpPr>
        <p:spPr>
          <a:xfrm>
            <a:off x="838200" y="1828800"/>
            <a:ext cx="8229600" cy="1481138"/>
          </a:xfrm>
        </p:spPr>
        <p:txBody>
          <a:bodyPr/>
          <a:lstStyle/>
          <a:p>
            <a:pPr algn="just" eaLnBrk="1" hangingPunct="1">
              <a:defRPr/>
            </a:pPr>
            <a:r>
              <a:rPr lang="zh-CN" altLang="en-US" sz="2800" b="1">
                <a:solidFill>
                  <a:schemeClr val="tx2"/>
                </a:solidFill>
                <a:latin typeface="华文新魏" panose="02010800040101010101" pitchFamily="2" charset="-122"/>
                <a:ea typeface="华文新魏" panose="02010800040101010101" pitchFamily="2" charset="-122"/>
              </a:rPr>
              <a:t>不做计划的好处就是不用成天煎熬的监控计划的执行情况，直接面临突如其来的失败与痛苦。</a:t>
            </a:r>
            <a:endParaRPr lang="en-US" altLang="zh-CN" sz="2800" b="1">
              <a:solidFill>
                <a:schemeClr val="tx2"/>
              </a:solidFill>
              <a:latin typeface="华文新魏" panose="02010800040101010101" pitchFamily="2" charset="-122"/>
              <a:ea typeface="华文新魏" panose="02010800040101010101" pitchFamily="2" charset="-122"/>
            </a:endParaRPr>
          </a:p>
          <a:p>
            <a:pPr algn="just" eaLnBrk="1" hangingPunct="1">
              <a:buFont typeface="Wingdings" panose="05000000000000000000" pitchFamily="2" charset="2"/>
              <a:buNone/>
              <a:defRPr/>
            </a:pPr>
            <a:r>
              <a:rPr lang="en-US" altLang="zh-CN" sz="2800" b="1">
                <a:solidFill>
                  <a:schemeClr val="tx2"/>
                </a:solidFill>
                <a:latin typeface="华文新魏" panose="02010800040101010101" pitchFamily="2" charset="-122"/>
                <a:ea typeface="华文新魏" panose="02010800040101010101" pitchFamily="2" charset="-122"/>
              </a:rPr>
              <a:t>                    </a:t>
            </a:r>
            <a:r>
              <a:rPr lang="en-US" altLang="zh-CN" sz="2800" b="1">
                <a:solidFill>
                  <a:schemeClr val="tx2"/>
                </a:solidFill>
                <a:ea typeface="华文新魏" panose="02010800040101010101" pitchFamily="2" charset="-122"/>
              </a:rPr>
              <a:t>——</a:t>
            </a:r>
            <a:r>
              <a:rPr lang="zh-CN" altLang="en-US" sz="2800" b="1">
                <a:solidFill>
                  <a:schemeClr val="tx2"/>
                </a:solidFill>
                <a:latin typeface="华文新魏" panose="02010800040101010101" pitchFamily="2" charset="-122"/>
                <a:ea typeface="华文新魏" panose="02010800040101010101" pitchFamily="2" charset="-122"/>
              </a:rPr>
              <a:t>科兹纳</a:t>
            </a:r>
            <a:r>
              <a:rPr lang="zh-CN" altLang="zh-CN" sz="2800" b="1">
                <a:solidFill>
                  <a:schemeClr val="tx2"/>
                </a:solidFill>
                <a:latin typeface="华文新魏" panose="02010800040101010101" pitchFamily="2" charset="-122"/>
                <a:ea typeface="华文新魏" panose="02010800040101010101" pitchFamily="2" charset="-122"/>
              </a:rPr>
              <a:t>（</a:t>
            </a:r>
            <a:r>
              <a:rPr lang="zh-CN" altLang="en-US" sz="2800" b="1">
                <a:solidFill>
                  <a:schemeClr val="tx2"/>
                </a:solidFill>
                <a:latin typeface="华文新魏" panose="02010800040101010101" pitchFamily="2" charset="-122"/>
                <a:ea typeface="华文新魏" panose="02010800040101010101" pitchFamily="2" charset="-122"/>
              </a:rPr>
              <a:t>美国著名项目管理咨询师）</a:t>
            </a:r>
            <a:endParaRPr lang="en-US" altLang="zh-CN" sz="2800" b="1">
              <a:solidFill>
                <a:schemeClr val="tx2"/>
              </a:solidFill>
              <a:latin typeface="华文新魏" panose="02010800040101010101" pitchFamily="2" charset="-122"/>
              <a:ea typeface="华文新魏" panose="02010800040101010101" pitchFamily="2" charset="-122"/>
            </a:endParaRPr>
          </a:p>
        </p:txBody>
      </p:sp>
      <p:sp>
        <p:nvSpPr>
          <p:cNvPr id="14341" name="Line 14"/>
          <p:cNvSpPr>
            <a:spLocks noChangeShapeType="1"/>
          </p:cNvSpPr>
          <p:nvPr/>
        </p:nvSpPr>
        <p:spPr bwMode="auto">
          <a:xfrm flipV="1">
            <a:off x="2286000" y="3670300"/>
            <a:ext cx="0" cy="198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2" name="Line 15"/>
          <p:cNvSpPr>
            <a:spLocks noChangeShapeType="1"/>
          </p:cNvSpPr>
          <p:nvPr/>
        </p:nvSpPr>
        <p:spPr bwMode="auto">
          <a:xfrm>
            <a:off x="2286000" y="5638800"/>
            <a:ext cx="434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Freeform 18"/>
          <p:cNvSpPr>
            <a:spLocks/>
          </p:cNvSpPr>
          <p:nvPr/>
        </p:nvSpPr>
        <p:spPr bwMode="auto">
          <a:xfrm>
            <a:off x="2286000" y="4622800"/>
            <a:ext cx="3733800" cy="1028700"/>
          </a:xfrm>
          <a:custGeom>
            <a:avLst/>
            <a:gdLst>
              <a:gd name="T0" fmla="*/ 0 w 2352"/>
              <a:gd name="T1" fmla="*/ 1016000 h 648"/>
              <a:gd name="T2" fmla="*/ 762000 w 2352"/>
              <a:gd name="T3" fmla="*/ 25400 h 648"/>
              <a:gd name="T4" fmla="*/ 2209800 w 2352"/>
              <a:gd name="T5" fmla="*/ 863600 h 648"/>
              <a:gd name="T6" fmla="*/ 3733800 w 2352"/>
              <a:gd name="T7" fmla="*/ 1016000 h 6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648">
                <a:moveTo>
                  <a:pt x="0" y="640"/>
                </a:moveTo>
                <a:cubicBezTo>
                  <a:pt x="124" y="336"/>
                  <a:pt x="248" y="32"/>
                  <a:pt x="480" y="16"/>
                </a:cubicBezTo>
                <a:cubicBezTo>
                  <a:pt x="712" y="0"/>
                  <a:pt x="1080" y="440"/>
                  <a:pt x="1392" y="544"/>
                </a:cubicBezTo>
                <a:cubicBezTo>
                  <a:pt x="1704" y="648"/>
                  <a:pt x="2028" y="644"/>
                  <a:pt x="2352" y="640"/>
                </a:cubicBezTo>
              </a:path>
            </a:pathLst>
          </a:custGeom>
          <a:noFill/>
          <a:ln w="381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9235" name="Freeform 19"/>
          <p:cNvSpPr>
            <a:spLocks/>
          </p:cNvSpPr>
          <p:nvPr/>
        </p:nvSpPr>
        <p:spPr bwMode="auto">
          <a:xfrm>
            <a:off x="2286000" y="4114800"/>
            <a:ext cx="3733800" cy="1524000"/>
          </a:xfrm>
          <a:custGeom>
            <a:avLst/>
            <a:gdLst>
              <a:gd name="T0" fmla="*/ 0 w 2352"/>
              <a:gd name="T1" fmla="*/ 1524000 h 960"/>
              <a:gd name="T2" fmla="*/ 2971800 w 2352"/>
              <a:gd name="T3" fmla="*/ 762000 h 960"/>
              <a:gd name="T4" fmla="*/ 3733800 w 2352"/>
              <a:gd name="T5" fmla="*/ 0 h 960"/>
              <a:gd name="T6" fmla="*/ 0 60000 65536"/>
              <a:gd name="T7" fmla="*/ 0 60000 65536"/>
              <a:gd name="T8" fmla="*/ 0 60000 65536"/>
            </a:gdLst>
            <a:ahLst/>
            <a:cxnLst>
              <a:cxn ang="T6">
                <a:pos x="T0" y="T1"/>
              </a:cxn>
              <a:cxn ang="T7">
                <a:pos x="T2" y="T3"/>
              </a:cxn>
              <a:cxn ang="T8">
                <a:pos x="T4" y="T5"/>
              </a:cxn>
            </a:cxnLst>
            <a:rect l="0" t="0" r="r" b="b"/>
            <a:pathLst>
              <a:path w="2352" h="960">
                <a:moveTo>
                  <a:pt x="0" y="960"/>
                </a:moveTo>
                <a:cubicBezTo>
                  <a:pt x="740" y="800"/>
                  <a:pt x="1480" y="640"/>
                  <a:pt x="1872" y="480"/>
                </a:cubicBezTo>
                <a:cubicBezTo>
                  <a:pt x="2264" y="320"/>
                  <a:pt x="2272" y="80"/>
                  <a:pt x="2352" y="0"/>
                </a:cubicBezTo>
              </a:path>
            </a:pathLst>
          </a:custGeom>
          <a:noFill/>
          <a:ln w="38100" cmpd="sng">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14345" name="Line 20"/>
          <p:cNvSpPr>
            <a:spLocks noChangeShapeType="1"/>
          </p:cNvSpPr>
          <p:nvPr/>
        </p:nvSpPr>
        <p:spPr bwMode="auto">
          <a:xfrm>
            <a:off x="6019800" y="3657600"/>
            <a:ext cx="0" cy="2286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Rectangle 21"/>
          <p:cNvSpPr>
            <a:spLocks noChangeArrowheads="1"/>
          </p:cNvSpPr>
          <p:nvPr/>
        </p:nvSpPr>
        <p:spPr bwMode="auto">
          <a:xfrm>
            <a:off x="1371600" y="3581400"/>
            <a:ext cx="838200" cy="30480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b="1">
                <a:latin typeface="Arial" panose="020B0604020202020204" pitchFamily="34" charset="0"/>
              </a:rPr>
              <a:t>痛苦</a:t>
            </a:r>
            <a:endParaRPr lang="en-US" altLang="zh-CN" sz="1800" b="1">
              <a:latin typeface="Arial" panose="020B0604020202020204" pitchFamily="34" charset="0"/>
            </a:endParaRPr>
          </a:p>
        </p:txBody>
      </p:sp>
      <p:sp>
        <p:nvSpPr>
          <p:cNvPr id="14347" name="Rectangle 22"/>
          <p:cNvSpPr>
            <a:spLocks noChangeArrowheads="1"/>
          </p:cNvSpPr>
          <p:nvPr/>
        </p:nvSpPr>
        <p:spPr bwMode="auto">
          <a:xfrm>
            <a:off x="6705600" y="5486400"/>
            <a:ext cx="914400" cy="30480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b="1">
                <a:latin typeface="Arial" panose="020B0604020202020204" pitchFamily="34" charset="0"/>
              </a:rPr>
              <a:t>时间</a:t>
            </a:r>
            <a:endParaRPr lang="en-US" altLang="zh-CN" sz="1800" b="1">
              <a:latin typeface="Arial" panose="020B0604020202020204" pitchFamily="34" charset="0"/>
            </a:endParaRPr>
          </a:p>
        </p:txBody>
      </p:sp>
      <p:sp>
        <p:nvSpPr>
          <p:cNvPr id="14348" name="Rectangle 23"/>
          <p:cNvSpPr>
            <a:spLocks noChangeArrowheads="1"/>
          </p:cNvSpPr>
          <p:nvPr/>
        </p:nvSpPr>
        <p:spPr bwMode="auto">
          <a:xfrm>
            <a:off x="3124200" y="5867400"/>
            <a:ext cx="1524000" cy="38100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痛苦曲线</a:t>
            </a:r>
            <a:endParaRPr lang="en-US" altLang="zh-CN" sz="1800" b="1">
              <a:latin typeface="Arial" panose="020B0604020202020204" pitchFamily="34" charset="0"/>
            </a:endParaRPr>
          </a:p>
        </p:txBody>
      </p:sp>
      <p:sp>
        <p:nvSpPr>
          <p:cNvPr id="14349" name="Rectangle 24"/>
          <p:cNvSpPr>
            <a:spLocks noChangeArrowheads="1"/>
          </p:cNvSpPr>
          <p:nvPr/>
        </p:nvSpPr>
        <p:spPr bwMode="auto">
          <a:xfrm>
            <a:off x="2514600" y="4191000"/>
            <a:ext cx="1371600" cy="38100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好的计划</a:t>
            </a:r>
            <a:endParaRPr lang="en-US" altLang="zh-CN" sz="1800" b="1">
              <a:latin typeface="Arial" panose="020B0604020202020204" pitchFamily="34" charset="0"/>
            </a:endParaRPr>
          </a:p>
        </p:txBody>
      </p:sp>
      <p:sp>
        <p:nvSpPr>
          <p:cNvPr id="14350" name="Rectangle 25"/>
          <p:cNvSpPr>
            <a:spLocks noChangeArrowheads="1"/>
          </p:cNvSpPr>
          <p:nvPr/>
        </p:nvSpPr>
        <p:spPr bwMode="auto">
          <a:xfrm>
            <a:off x="4267200" y="4191000"/>
            <a:ext cx="1447800" cy="30480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800" b="1">
                <a:latin typeface="Arial" panose="020B0604020202020204" pitchFamily="34" charset="0"/>
              </a:rPr>
              <a:t>差的计划</a:t>
            </a:r>
            <a:endParaRPr lang="en-US" altLang="zh-CN" sz="1800" b="1">
              <a:latin typeface="Arial" panose="020B0604020202020204" pitchFamily="34" charset="0"/>
            </a:endParaRPr>
          </a:p>
        </p:txBody>
      </p:sp>
    </p:spTree>
    <p:extLst>
      <p:ext uri="{BB962C8B-B14F-4D97-AF65-F5344CB8AC3E}">
        <p14:creationId xmlns:p14="http://schemas.microsoft.com/office/powerpoint/2010/main" val="358138817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813" name="Rectangle 45"/>
          <p:cNvSpPr>
            <a:spLocks noGrp="1" noChangeArrowheads="1"/>
          </p:cNvSpPr>
          <p:nvPr>
            <p:ph type="title" idx="4294967295"/>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24252" y="1676400"/>
            <a:ext cx="8452733" cy="3286777"/>
          </a:xfrm>
          <a:prstGeom prst="rect">
            <a:avLst/>
          </a:prstGeom>
        </p:spPr>
      </p:pic>
    </p:spTree>
    <p:extLst>
      <p:ext uri="{BB962C8B-B14F-4D97-AF65-F5344CB8AC3E}">
        <p14:creationId xmlns:p14="http://schemas.microsoft.com/office/powerpoint/2010/main" val="3582516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533400"/>
            <a:ext cx="9057721" cy="5828847"/>
          </a:xfrm>
          <a:prstGeom prst="rect">
            <a:avLst/>
          </a:prstGeom>
        </p:spPr>
      </p:pic>
    </p:spTree>
    <p:extLst>
      <p:ext uri="{BB962C8B-B14F-4D97-AF65-F5344CB8AC3E}">
        <p14:creationId xmlns:p14="http://schemas.microsoft.com/office/powerpoint/2010/main" val="700450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p:txBody>
          <a:bodyPr/>
          <a:lstStyle/>
          <a:p>
            <a:pPr lvl="1" eaLnBrk="1" hangingPunct="1"/>
            <a:r>
              <a:rPr lang="zh-CN" altLang="zh-CN" sz="2000" b="1" dirty="0" smtClean="0">
                <a:ea typeface="楷体_GB2312" charset="-122"/>
              </a:rPr>
              <a:t>计划评审技术</a:t>
            </a:r>
            <a:r>
              <a:rPr lang="zh-CN" altLang="zh-CN" sz="2000" b="1" dirty="0">
                <a:ea typeface="楷体_GB2312" charset="-122"/>
              </a:rPr>
              <a:t>（</a:t>
            </a:r>
            <a:r>
              <a:rPr lang="en-US" altLang="zh-CN" sz="2000" b="1" dirty="0">
                <a:ea typeface="楷体_GB2312" charset="-122"/>
              </a:rPr>
              <a:t>Program Evaluation and Review Technique</a:t>
            </a:r>
            <a:r>
              <a:rPr lang="zh-CN" altLang="zh-CN" sz="2000" b="1" dirty="0">
                <a:ea typeface="楷体_GB2312" charset="-122"/>
              </a:rPr>
              <a:t>，</a:t>
            </a:r>
            <a:r>
              <a:rPr lang="en-US" altLang="zh-CN" sz="2000" b="1" dirty="0">
                <a:ea typeface="楷体_GB2312" charset="-122"/>
              </a:rPr>
              <a:t>PERT</a:t>
            </a:r>
            <a:r>
              <a:rPr lang="zh-CN" altLang="zh-CN" sz="2000" b="1" dirty="0">
                <a:ea typeface="楷体_GB2312" charset="-122"/>
              </a:rPr>
              <a:t>）</a:t>
            </a:r>
            <a:r>
              <a:rPr lang="zh-CN" altLang="zh-CN" sz="2000" dirty="0">
                <a:ea typeface="楷体_GB2312" charset="-122"/>
              </a:rPr>
              <a:t>是</a:t>
            </a:r>
            <a:r>
              <a:rPr lang="en-US" altLang="zh-CN" sz="2000" dirty="0">
                <a:ea typeface="楷体_GB2312" charset="-122"/>
              </a:rPr>
              <a:t>50</a:t>
            </a:r>
            <a:r>
              <a:rPr lang="zh-CN" altLang="zh-CN" sz="2000" dirty="0">
                <a:ea typeface="楷体_GB2312" charset="-122"/>
              </a:rPr>
              <a:t>年代末美国海军部在研制北极星潜艇系统时为协调</a:t>
            </a:r>
            <a:r>
              <a:rPr lang="en-US" altLang="zh-CN" sz="2000" dirty="0">
                <a:ea typeface="楷体_GB2312" charset="-122"/>
              </a:rPr>
              <a:t>3000</a:t>
            </a:r>
            <a:r>
              <a:rPr lang="zh-CN" altLang="zh-CN" sz="2000" dirty="0">
                <a:ea typeface="楷体_GB2312" charset="-122"/>
              </a:rPr>
              <a:t>多个承包商和研究机构而开发的，其理论基础是假设软件项目持续时问以及整个项目完成时间是随机的，且服从某种概率分布。</a:t>
            </a:r>
            <a:r>
              <a:rPr lang="en-US" altLang="zh-CN" sz="2000" dirty="0">
                <a:ea typeface="楷体_GB2312" charset="-122"/>
              </a:rPr>
              <a:t>PERT</a:t>
            </a:r>
            <a:r>
              <a:rPr lang="zh-CN" altLang="zh-CN" sz="2000" dirty="0">
                <a:ea typeface="楷体_GB2312" charset="-122"/>
              </a:rPr>
              <a:t>可以估计整个项目在某个时间内完成的概率。</a:t>
            </a:r>
          </a:p>
          <a:p>
            <a:pPr lvl="1" eaLnBrk="1" hangingPunct="1"/>
            <a:r>
              <a:rPr lang="zh-CN" altLang="zh-CN" sz="2000" dirty="0">
                <a:ea typeface="楷体_GB2312" charset="-122"/>
              </a:rPr>
              <a:t>构造</a:t>
            </a:r>
            <a:r>
              <a:rPr lang="en-US" altLang="zh-CN" sz="2000" dirty="0">
                <a:ea typeface="楷体_GB2312" charset="-122"/>
              </a:rPr>
              <a:t>PERT</a:t>
            </a:r>
            <a:r>
              <a:rPr lang="zh-CN" altLang="zh-CN" sz="2000" dirty="0">
                <a:ea typeface="楷体_GB2312" charset="-122"/>
              </a:rPr>
              <a:t>陈需要明确三个概念，事件、活动和关键路线。</a:t>
            </a:r>
          </a:p>
          <a:p>
            <a:pPr lvl="2" eaLnBrk="1" hangingPunct="1"/>
            <a:r>
              <a:rPr lang="zh-CN" altLang="zh-CN" b="1" dirty="0" smtClean="0"/>
              <a:t>事件（</a:t>
            </a:r>
            <a:r>
              <a:rPr lang="en-US" altLang="zh-CN" b="1" dirty="0" smtClean="0"/>
              <a:t>Events</a:t>
            </a:r>
            <a:r>
              <a:rPr lang="zh-CN" altLang="zh-CN" b="1" dirty="0" smtClean="0"/>
              <a:t>）</a:t>
            </a:r>
            <a:r>
              <a:rPr lang="zh-CN" altLang="zh-CN" dirty="0" smtClean="0"/>
              <a:t>表示主要活动结束的那一点。</a:t>
            </a:r>
          </a:p>
          <a:p>
            <a:pPr lvl="2" eaLnBrk="1" hangingPunct="1"/>
            <a:r>
              <a:rPr lang="zh-CN" altLang="zh-CN" b="1" dirty="0" smtClean="0"/>
              <a:t>活动（</a:t>
            </a:r>
            <a:r>
              <a:rPr lang="en-US" altLang="zh-CN" b="1" dirty="0" smtClean="0"/>
              <a:t>Activities</a:t>
            </a:r>
            <a:r>
              <a:rPr lang="zh-CN" altLang="zh-CN" b="1" dirty="0" smtClean="0"/>
              <a:t>）</a:t>
            </a:r>
            <a:r>
              <a:rPr lang="zh-CN" altLang="zh-CN" dirty="0" smtClean="0"/>
              <a:t>表示从一个事件到另一个事件之间的过程。</a:t>
            </a:r>
          </a:p>
          <a:p>
            <a:pPr lvl="2" eaLnBrk="1" hangingPunct="1"/>
            <a:r>
              <a:rPr lang="zh-CN" altLang="zh-CN" b="1" dirty="0" smtClean="0"/>
              <a:t>关键路线（</a:t>
            </a:r>
            <a:r>
              <a:rPr lang="en-US" altLang="zh-CN" b="1" dirty="0" smtClean="0"/>
              <a:t>Critical Path</a:t>
            </a:r>
            <a:r>
              <a:rPr lang="zh-CN" altLang="zh-CN" b="1" dirty="0" smtClean="0"/>
              <a:t>）</a:t>
            </a:r>
            <a:r>
              <a:rPr lang="zh-CN" altLang="zh-CN" dirty="0" smtClean="0"/>
              <a:t>是</a:t>
            </a:r>
            <a:r>
              <a:rPr lang="en-US" altLang="zh-CN" dirty="0" smtClean="0"/>
              <a:t>PERT</a:t>
            </a:r>
            <a:r>
              <a:rPr lang="zh-CN" altLang="zh-CN" dirty="0" smtClean="0"/>
              <a:t>网络中花费时间最长的事件和活动的序列。</a:t>
            </a:r>
            <a:endParaRPr lang="zh-CN" altLang="en-US" dirty="0" smtClean="0"/>
          </a:p>
        </p:txBody>
      </p:sp>
      <p:sp>
        <p:nvSpPr>
          <p:cNvPr id="3174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D794E200-C427-49F5-AED2-4CA256B14A86}" type="slidenum">
              <a:rPr lang="en-US" altLang="zh-CN" sz="1400">
                <a:solidFill>
                  <a:schemeClr val="bg1"/>
                </a:solidFill>
                <a:latin typeface="Arial Black" panose="020B0A04020102020204" pitchFamily="34" charset="0"/>
              </a:rPr>
              <a:pPr>
                <a:spcBef>
                  <a:spcPct val="0"/>
                </a:spcBef>
                <a:buClrTx/>
                <a:buSzTx/>
                <a:buFontTx/>
                <a:buNone/>
              </a:pPr>
              <a:t>62</a:t>
            </a:fld>
            <a:endParaRPr lang="en-US" altLang="zh-CN" sz="1400">
              <a:solidFill>
                <a:schemeClr val="bg1"/>
              </a:solidFill>
              <a:latin typeface="Arial Black" panose="020B0A04020102020204" pitchFamily="34" charset="0"/>
            </a:endParaRPr>
          </a:p>
        </p:txBody>
      </p:sp>
      <p:sp>
        <p:nvSpPr>
          <p:cNvPr id="6" name="Text Box 2"/>
          <p:cNvSpPr txBox="1">
            <a:spLocks noChangeArrowheads="1"/>
          </p:cNvSpPr>
          <p:nvPr/>
        </p:nvSpPr>
        <p:spPr bwMode="auto">
          <a:xfrm>
            <a:off x="1193801" y="452438"/>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Tree>
    <p:extLst>
      <p:ext uri="{BB962C8B-B14F-4D97-AF65-F5344CB8AC3E}">
        <p14:creationId xmlns:p14="http://schemas.microsoft.com/office/powerpoint/2010/main" val="47925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905000"/>
            <a:ext cx="8225204" cy="3796812"/>
          </a:xfrm>
        </p:spPr>
        <p:txBody>
          <a:bodyPr/>
          <a:lstStyle/>
          <a:p>
            <a:pPr eaLnBrk="1" hangingPunct="1">
              <a:lnSpc>
                <a:spcPct val="80000"/>
              </a:lnSpc>
              <a:buFontTx/>
              <a:buNone/>
            </a:pPr>
            <a:endParaRPr lang="zh-CN" altLang="en-US" sz="2769" dirty="0">
              <a:latin typeface="华文楷体" panose="02010600040101010101" pitchFamily="2" charset="-122"/>
              <a:ea typeface="华文楷体" panose="02010600040101010101" pitchFamily="2" charset="-122"/>
            </a:endParaRPr>
          </a:p>
          <a:p>
            <a:pPr>
              <a:lnSpc>
                <a:spcPct val="80000"/>
              </a:lnSpc>
            </a:pPr>
            <a:r>
              <a:rPr lang="en-US" altLang="zh-CN" sz="2400" dirty="0">
                <a:solidFill>
                  <a:srgbClr val="003399"/>
                </a:solidFill>
                <a:latin typeface="宋体" panose="02010600030101010101" pitchFamily="2" charset="-122"/>
                <a:ea typeface="宋体" panose="02010600030101010101" pitchFamily="2" charset="-122"/>
              </a:rPr>
              <a:t>PERT</a:t>
            </a:r>
            <a:r>
              <a:rPr lang="zh-CN" altLang="en-US" sz="2400" dirty="0">
                <a:solidFill>
                  <a:srgbClr val="003399"/>
                </a:solidFill>
                <a:latin typeface="宋体" panose="02010600030101010101" pitchFamily="2" charset="-122"/>
                <a:ea typeface="宋体" panose="02010600030101010101" pitchFamily="2" charset="-122"/>
              </a:rPr>
              <a:t>（</a:t>
            </a:r>
            <a:r>
              <a:rPr lang="en-US" altLang="zh-CN" sz="2400" dirty="0">
                <a:solidFill>
                  <a:srgbClr val="003399"/>
                </a:solidFill>
                <a:latin typeface="宋体" panose="02010600030101010101" pitchFamily="2" charset="-122"/>
                <a:ea typeface="宋体" panose="02010600030101010101" pitchFamily="2" charset="-122"/>
              </a:rPr>
              <a:t>Program/Project Evaluation and Review Technique</a:t>
            </a:r>
            <a:r>
              <a:rPr lang="zh-CN" altLang="en-US" sz="2400" dirty="0">
                <a:solidFill>
                  <a:srgbClr val="003399"/>
                </a:solidFill>
                <a:latin typeface="宋体" panose="02010600030101010101" pitchFamily="2" charset="-122"/>
                <a:ea typeface="宋体" panose="02010600030101010101" pitchFamily="2" charset="-122"/>
              </a:rPr>
              <a:t>）即</a:t>
            </a:r>
            <a:r>
              <a:rPr lang="zh-CN" altLang="en-US" sz="2400" dirty="0">
                <a:solidFill>
                  <a:srgbClr val="FF3300"/>
                </a:solidFill>
                <a:latin typeface="宋体" panose="02010600030101010101" pitchFamily="2" charset="-122"/>
                <a:ea typeface="宋体" panose="02010600030101010101" pitchFamily="2" charset="-122"/>
              </a:rPr>
              <a:t>计划评审技术</a:t>
            </a:r>
            <a:r>
              <a:rPr lang="zh-CN" altLang="en-US" sz="2400" dirty="0">
                <a:solidFill>
                  <a:srgbClr val="003399"/>
                </a:solidFill>
                <a:latin typeface="宋体" panose="02010600030101010101" pitchFamily="2" charset="-122"/>
                <a:ea typeface="宋体" panose="02010600030101010101" pitchFamily="2" charset="-122"/>
              </a:rPr>
              <a:t>，简单地说，</a:t>
            </a:r>
            <a:r>
              <a:rPr lang="en-US" altLang="zh-CN" sz="2400" dirty="0">
                <a:solidFill>
                  <a:srgbClr val="003399"/>
                </a:solidFill>
                <a:latin typeface="宋体" panose="02010600030101010101" pitchFamily="2" charset="-122"/>
                <a:ea typeface="宋体" panose="02010600030101010101" pitchFamily="2" charset="-122"/>
              </a:rPr>
              <a:t>PERT</a:t>
            </a:r>
            <a:r>
              <a:rPr lang="zh-CN" altLang="en-US" sz="2400" dirty="0">
                <a:solidFill>
                  <a:srgbClr val="003399"/>
                </a:solidFill>
                <a:latin typeface="宋体" panose="02010600030101010101" pitchFamily="2" charset="-122"/>
                <a:ea typeface="宋体" panose="02010600030101010101" pitchFamily="2" charset="-122"/>
              </a:rPr>
              <a:t>是利用</a:t>
            </a:r>
            <a:r>
              <a:rPr lang="zh-CN" altLang="en-US" sz="2400" dirty="0">
                <a:solidFill>
                  <a:srgbClr val="FF3300"/>
                </a:solidFill>
                <a:latin typeface="宋体" panose="02010600030101010101" pitchFamily="2" charset="-122"/>
                <a:ea typeface="宋体" panose="02010600030101010101" pitchFamily="2" charset="-122"/>
              </a:rPr>
              <a:t>网络分析</a:t>
            </a:r>
            <a:r>
              <a:rPr lang="zh-CN" altLang="en-US" sz="2400" dirty="0">
                <a:solidFill>
                  <a:srgbClr val="003399"/>
                </a:solidFill>
                <a:latin typeface="宋体" panose="02010600030101010101" pitchFamily="2" charset="-122"/>
                <a:ea typeface="宋体" panose="02010600030101010101" pitchFamily="2" charset="-122"/>
              </a:rPr>
              <a:t>制定计划以及对计划予以评价的技术。它能协调整个计划的各道工序，合理安排人力、物力、时间、资金，加速计划的完成。在现代计划的编制和分析手段上，</a:t>
            </a:r>
            <a:r>
              <a:rPr lang="en-US" altLang="zh-CN" sz="2400" dirty="0">
                <a:solidFill>
                  <a:srgbClr val="003399"/>
                </a:solidFill>
                <a:latin typeface="宋体" panose="02010600030101010101" pitchFamily="2" charset="-122"/>
                <a:ea typeface="宋体" panose="02010600030101010101" pitchFamily="2" charset="-122"/>
              </a:rPr>
              <a:t>PERT</a:t>
            </a:r>
            <a:r>
              <a:rPr lang="zh-CN" altLang="en-US" sz="2400" dirty="0">
                <a:solidFill>
                  <a:srgbClr val="003399"/>
                </a:solidFill>
                <a:latin typeface="宋体" panose="02010600030101010101" pitchFamily="2" charset="-122"/>
                <a:ea typeface="宋体" panose="02010600030101010101" pitchFamily="2" charset="-122"/>
              </a:rPr>
              <a:t>被广泛地使用，是现代项目管理的重要手段和方法。</a:t>
            </a:r>
          </a:p>
          <a:p>
            <a:pPr eaLnBrk="1" hangingPunct="1">
              <a:lnSpc>
                <a:spcPct val="100000"/>
              </a:lnSpc>
              <a:buFontTx/>
              <a:buNone/>
            </a:pPr>
            <a:r>
              <a:rPr lang="zh-CN" altLang="en-US" sz="2400" dirty="0">
                <a:solidFill>
                  <a:srgbClr val="003399"/>
                </a:solidFill>
                <a:latin typeface="华文楷体" panose="02010600040101010101" pitchFamily="2" charset="-122"/>
                <a:ea typeface="华文楷体" panose="02010600040101010101" pitchFamily="2" charset="-122"/>
              </a:rPr>
              <a:t>     假定活动的工期存在三种可能：悲观、正常、乐观三种情况</a:t>
            </a:r>
          </a:p>
          <a:p>
            <a:pPr eaLnBrk="1" hangingPunct="1">
              <a:lnSpc>
                <a:spcPct val="100000"/>
              </a:lnSpc>
              <a:buFontTx/>
              <a:buNone/>
            </a:pPr>
            <a:r>
              <a:rPr lang="en-US" altLang="zh-CN" sz="2400" dirty="0">
                <a:solidFill>
                  <a:srgbClr val="003399"/>
                </a:solidFill>
                <a:latin typeface="华文楷体" panose="02010600040101010101" pitchFamily="2" charset="-122"/>
                <a:ea typeface="华文楷体" panose="02010600040101010101" pitchFamily="2" charset="-122"/>
              </a:rPr>
              <a:t>		PERT: t = ( t0 + 4*tm + </a:t>
            </a:r>
            <a:r>
              <a:rPr lang="en-US" altLang="zh-CN" sz="2400" dirty="0" err="1">
                <a:solidFill>
                  <a:srgbClr val="003399"/>
                </a:solidFill>
                <a:latin typeface="华文楷体" panose="02010600040101010101" pitchFamily="2" charset="-122"/>
                <a:ea typeface="华文楷体" panose="02010600040101010101" pitchFamily="2" charset="-122"/>
              </a:rPr>
              <a:t>tp</a:t>
            </a:r>
            <a:r>
              <a:rPr lang="en-US" altLang="zh-CN" sz="2400" dirty="0">
                <a:solidFill>
                  <a:srgbClr val="003399"/>
                </a:solidFill>
                <a:latin typeface="华文楷体" panose="02010600040101010101" pitchFamily="2" charset="-122"/>
                <a:ea typeface="华文楷体" panose="02010600040101010101" pitchFamily="2" charset="-122"/>
              </a:rPr>
              <a:t>) / 6</a:t>
            </a:r>
            <a:endParaRPr lang="zh-CN" altLang="en-US" sz="2400" dirty="0">
              <a:solidFill>
                <a:srgbClr val="003399"/>
              </a:solidFill>
              <a:latin typeface="华文楷体" panose="02010600040101010101" pitchFamily="2" charset="-122"/>
              <a:ea typeface="华文楷体" panose="02010600040101010101" pitchFamily="2" charset="-122"/>
            </a:endParaRPr>
          </a:p>
        </p:txBody>
      </p:sp>
      <p:sp>
        <p:nvSpPr>
          <p:cNvPr id="5" name="Text Box 2"/>
          <p:cNvSpPr txBox="1">
            <a:spLocks noChangeArrowheads="1"/>
          </p:cNvSpPr>
          <p:nvPr/>
        </p:nvSpPr>
        <p:spPr bwMode="auto">
          <a:xfrm>
            <a:off x="1066800" y="457200"/>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Tree>
    <p:extLst>
      <p:ext uri="{BB962C8B-B14F-4D97-AF65-F5344CB8AC3E}">
        <p14:creationId xmlns:p14="http://schemas.microsoft.com/office/powerpoint/2010/main" val="1997999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193801" y="452438"/>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217091" name="Text Box 3"/>
          <p:cNvSpPr txBox="1">
            <a:spLocks noChangeArrowheads="1"/>
          </p:cNvSpPr>
          <p:nvPr/>
        </p:nvSpPr>
        <p:spPr bwMode="auto">
          <a:xfrm>
            <a:off x="544514" y="1293814"/>
            <a:ext cx="8389937" cy="154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Clr>
                <a:schemeClr val="hlink"/>
              </a:buClr>
              <a:buFont typeface="Wingdings" panose="05000000000000000000" pitchFamily="2" charset="2"/>
              <a:buChar char="Ø"/>
            </a:pPr>
            <a:r>
              <a:rPr lang="en-US" altLang="zh-CN" sz="2800" b="1" dirty="0"/>
              <a:t>  </a:t>
            </a:r>
            <a:r>
              <a:rPr lang="en-US" altLang="zh-CN" sz="3200" b="1" dirty="0">
                <a:solidFill>
                  <a:schemeClr val="folHlink"/>
                </a:solidFill>
                <a:ea typeface="隶书" panose="02010509060101010101" pitchFamily="49" charset="-122"/>
              </a:rPr>
              <a:t>PERT</a:t>
            </a:r>
            <a:r>
              <a:rPr lang="zh-CN" altLang="en-US" sz="3200" b="1" dirty="0">
                <a:solidFill>
                  <a:schemeClr val="folHlink"/>
                </a:solidFill>
                <a:latin typeface="隶书" panose="02010509060101010101" pitchFamily="49" charset="-122"/>
                <a:ea typeface="隶书" panose="02010509060101010101" pitchFamily="49" charset="-122"/>
              </a:rPr>
              <a:t>与</a:t>
            </a:r>
            <a:r>
              <a:rPr lang="en-US" altLang="zh-CN" sz="3200" b="1" dirty="0">
                <a:solidFill>
                  <a:schemeClr val="folHlink"/>
                </a:solidFill>
                <a:ea typeface="隶书" panose="02010509060101010101" pitchFamily="49" charset="-122"/>
              </a:rPr>
              <a:t>CPM</a:t>
            </a:r>
            <a:r>
              <a:rPr lang="zh-CN" altLang="en-US" sz="3200" b="1" dirty="0">
                <a:solidFill>
                  <a:schemeClr val="folHlink"/>
                </a:solidFill>
                <a:latin typeface="隶书" panose="02010509060101010101" pitchFamily="49" charset="-122"/>
                <a:ea typeface="隶书" panose="02010509060101010101" pitchFamily="49" charset="-122"/>
              </a:rPr>
              <a:t>的主要区别：</a:t>
            </a:r>
          </a:p>
          <a:p>
            <a:pPr algn="l">
              <a:buFontTx/>
              <a:buNone/>
            </a:pPr>
            <a:r>
              <a:rPr lang="zh-CN" altLang="en-US" sz="2800" b="1" dirty="0"/>
              <a:t>    </a:t>
            </a:r>
            <a:r>
              <a:rPr lang="en-US" altLang="zh-CN" sz="2800" b="1" dirty="0">
                <a:solidFill>
                  <a:schemeClr val="tx2"/>
                </a:solidFill>
              </a:rPr>
              <a:t>CPM</a:t>
            </a:r>
            <a:r>
              <a:rPr lang="zh-CN" altLang="en-US" sz="2800" b="1" dirty="0"/>
              <a:t>工序时间是确定的；    </a:t>
            </a:r>
          </a:p>
        </p:txBody>
      </p:sp>
      <p:grpSp>
        <p:nvGrpSpPr>
          <p:cNvPr id="217104" name="Group 16"/>
          <p:cNvGrpSpPr>
            <a:grpSpLocks/>
          </p:cNvGrpSpPr>
          <p:nvPr/>
        </p:nvGrpSpPr>
        <p:grpSpPr bwMode="auto">
          <a:xfrm>
            <a:off x="544514" y="2774950"/>
            <a:ext cx="8980487" cy="1182688"/>
            <a:chOff x="319" y="2581"/>
            <a:chExt cx="5486" cy="745"/>
          </a:xfrm>
        </p:grpSpPr>
        <p:graphicFrame>
          <p:nvGraphicFramePr>
            <p:cNvPr id="217092" name="Object 4"/>
            <p:cNvGraphicFramePr>
              <a:graphicFrameLocks noChangeAspect="1"/>
            </p:cNvGraphicFramePr>
            <p:nvPr/>
          </p:nvGraphicFramePr>
          <p:xfrm>
            <a:off x="3267" y="2916"/>
            <a:ext cx="1785" cy="410"/>
          </p:xfrm>
          <a:graphic>
            <a:graphicData uri="http://schemas.openxmlformats.org/presentationml/2006/ole">
              <mc:AlternateContent xmlns:mc="http://schemas.openxmlformats.org/markup-compatibility/2006">
                <mc:Choice xmlns:v="urn:schemas-microsoft-com:vml" Requires="v">
                  <p:oleObj spid="_x0000_s272394" name="Equation" r:id="rId3" imgW="952200" imgH="228600" progId="Equation.3">
                    <p:embed/>
                  </p:oleObj>
                </mc:Choice>
                <mc:Fallback>
                  <p:oleObj name="Equation" r:id="rId3" imgW="952200" imgH="228600" progId="Equation.3">
                    <p:embed/>
                    <p:pic>
                      <p:nvPicPr>
                        <p:cNvPr id="217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 y="2916"/>
                          <a:ext cx="1785"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093" name="Rectangle 5"/>
            <p:cNvSpPr>
              <a:spLocks noChangeArrowheads="1"/>
            </p:cNvSpPr>
            <p:nvPr/>
          </p:nvSpPr>
          <p:spPr bwMode="auto">
            <a:xfrm>
              <a:off x="319" y="2581"/>
              <a:ext cx="5486"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lnSpc>
                  <a:spcPct val="130000"/>
                </a:lnSpc>
                <a:buFontTx/>
                <a:buNone/>
              </a:pPr>
              <a:r>
                <a:rPr lang="en-US" altLang="zh-CN" sz="2800" b="1" dirty="0">
                  <a:solidFill>
                    <a:schemeClr val="tx2"/>
                  </a:solidFill>
                </a:rPr>
                <a:t>PERT</a:t>
              </a:r>
              <a:r>
                <a:rPr lang="zh-CN" altLang="en-US" sz="2800" b="1" dirty="0"/>
                <a:t>工序时间</a:t>
              </a:r>
              <a:r>
                <a:rPr lang="en-US" altLang="zh-CN" sz="2800" b="1" i="1" dirty="0" err="1"/>
                <a:t>t</a:t>
              </a:r>
              <a:r>
                <a:rPr lang="en-US" altLang="zh-CN" sz="2800" b="1" i="1" baseline="-25000" dirty="0" err="1"/>
                <a:t>ij</a:t>
              </a:r>
              <a:r>
                <a:rPr lang="en-US" altLang="zh-CN" sz="2800" b="1" i="1" baseline="-25000" dirty="0"/>
                <a:t> </a:t>
              </a:r>
              <a:r>
                <a:rPr lang="zh-CN" altLang="en-US" sz="2800" b="1" dirty="0"/>
                <a:t>是随机变量，而完工期</a:t>
              </a:r>
              <a:r>
                <a:rPr lang="en-US" altLang="zh-CN" sz="2800" b="1" i="1" dirty="0"/>
                <a:t>T </a:t>
              </a:r>
              <a:r>
                <a:rPr lang="zh-CN" altLang="en-US" sz="2800" b="1" dirty="0"/>
                <a:t>也是随机的，由概率知识：</a:t>
              </a:r>
              <a:r>
                <a:rPr lang="en-US" altLang="zh-CN" sz="2800" b="1" i="1" dirty="0"/>
                <a:t>T </a:t>
              </a:r>
              <a:r>
                <a:rPr lang="zh-CN" altLang="en-US" sz="2800" b="1" dirty="0"/>
                <a:t>服从正态分布</a:t>
              </a:r>
            </a:p>
          </p:txBody>
        </p:sp>
      </p:grpSp>
      <p:grpSp>
        <p:nvGrpSpPr>
          <p:cNvPr id="217105" name="Group 17"/>
          <p:cNvGrpSpPr>
            <a:grpSpLocks/>
          </p:cNvGrpSpPr>
          <p:nvPr/>
        </p:nvGrpSpPr>
        <p:grpSpPr bwMode="auto">
          <a:xfrm>
            <a:off x="3081338" y="3957640"/>
            <a:ext cx="4062412" cy="2081213"/>
            <a:chOff x="3055" y="1715"/>
            <a:chExt cx="2559" cy="1311"/>
          </a:xfrm>
        </p:grpSpPr>
        <p:grpSp>
          <p:nvGrpSpPr>
            <p:cNvPr id="217106" name="Group 18"/>
            <p:cNvGrpSpPr>
              <a:grpSpLocks/>
            </p:cNvGrpSpPr>
            <p:nvPr/>
          </p:nvGrpSpPr>
          <p:grpSpPr bwMode="auto">
            <a:xfrm>
              <a:off x="3206" y="1883"/>
              <a:ext cx="1773" cy="684"/>
              <a:chOff x="1519" y="2016"/>
              <a:chExt cx="2055" cy="987"/>
            </a:xfrm>
          </p:grpSpPr>
          <p:sp>
            <p:nvSpPr>
              <p:cNvPr id="217107" name="Freeform 19"/>
              <p:cNvSpPr>
                <a:spLocks/>
              </p:cNvSpPr>
              <p:nvPr/>
            </p:nvSpPr>
            <p:spPr bwMode="auto">
              <a:xfrm>
                <a:off x="2545" y="2016"/>
                <a:ext cx="1029" cy="987"/>
              </a:xfrm>
              <a:custGeom>
                <a:avLst/>
                <a:gdLst>
                  <a:gd name="T0" fmla="*/ 1029 w 1029"/>
                  <a:gd name="T1" fmla="*/ 987 h 987"/>
                  <a:gd name="T2" fmla="*/ 919 w 1029"/>
                  <a:gd name="T3" fmla="*/ 976 h 987"/>
                  <a:gd name="T4" fmla="*/ 866 w 1029"/>
                  <a:gd name="T5" fmla="*/ 964 h 987"/>
                  <a:gd name="T6" fmla="*/ 812 w 1029"/>
                  <a:gd name="T7" fmla="*/ 949 h 987"/>
                  <a:gd name="T8" fmla="*/ 757 w 1029"/>
                  <a:gd name="T9" fmla="*/ 926 h 987"/>
                  <a:gd name="T10" fmla="*/ 704 w 1029"/>
                  <a:gd name="T11" fmla="*/ 894 h 987"/>
                  <a:gd name="T12" fmla="*/ 649 w 1029"/>
                  <a:gd name="T13" fmla="*/ 854 h 987"/>
                  <a:gd name="T14" fmla="*/ 542 w 1029"/>
                  <a:gd name="T15" fmla="*/ 741 h 987"/>
                  <a:gd name="T16" fmla="*/ 434 w 1029"/>
                  <a:gd name="T17" fmla="*/ 579 h 987"/>
                  <a:gd name="T18" fmla="*/ 325 w 1029"/>
                  <a:gd name="T19" fmla="*/ 385 h 987"/>
                  <a:gd name="T20" fmla="*/ 270 w 1029"/>
                  <a:gd name="T21" fmla="*/ 286 h 987"/>
                  <a:gd name="T22" fmla="*/ 217 w 1029"/>
                  <a:gd name="T23" fmla="*/ 196 h 987"/>
                  <a:gd name="T24" fmla="*/ 163 w 1029"/>
                  <a:gd name="T25" fmla="*/ 116 h 987"/>
                  <a:gd name="T26" fmla="*/ 110 w 1029"/>
                  <a:gd name="T27" fmla="*/ 53 h 987"/>
                  <a:gd name="T28" fmla="*/ 55 w 1029"/>
                  <a:gd name="T29" fmla="*/ 13 h 987"/>
                  <a:gd name="T30" fmla="*/ 0 w 1029"/>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9" h="987">
                    <a:moveTo>
                      <a:pt x="1029" y="987"/>
                    </a:moveTo>
                    <a:lnTo>
                      <a:pt x="919" y="976"/>
                    </a:lnTo>
                    <a:lnTo>
                      <a:pt x="866" y="964"/>
                    </a:lnTo>
                    <a:lnTo>
                      <a:pt x="812" y="949"/>
                    </a:lnTo>
                    <a:lnTo>
                      <a:pt x="757" y="926"/>
                    </a:lnTo>
                    <a:lnTo>
                      <a:pt x="704" y="894"/>
                    </a:lnTo>
                    <a:lnTo>
                      <a:pt x="649" y="854"/>
                    </a:lnTo>
                    <a:lnTo>
                      <a:pt x="542" y="741"/>
                    </a:lnTo>
                    <a:lnTo>
                      <a:pt x="434" y="579"/>
                    </a:lnTo>
                    <a:lnTo>
                      <a:pt x="325" y="385"/>
                    </a:lnTo>
                    <a:lnTo>
                      <a:pt x="270" y="286"/>
                    </a:lnTo>
                    <a:lnTo>
                      <a:pt x="217" y="196"/>
                    </a:lnTo>
                    <a:lnTo>
                      <a:pt x="163" y="116"/>
                    </a:lnTo>
                    <a:lnTo>
                      <a:pt x="110" y="53"/>
                    </a:lnTo>
                    <a:lnTo>
                      <a:pt x="55" y="13"/>
                    </a:lnTo>
                    <a:lnTo>
                      <a:pt x="0" y="0"/>
                    </a:lnTo>
                  </a:path>
                </a:pathLst>
              </a:custGeom>
              <a:noFill/>
              <a:ln w="7620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108" name="Freeform 20"/>
              <p:cNvSpPr>
                <a:spLocks/>
              </p:cNvSpPr>
              <p:nvPr/>
            </p:nvSpPr>
            <p:spPr bwMode="auto">
              <a:xfrm>
                <a:off x="1519" y="2016"/>
                <a:ext cx="1026" cy="987"/>
              </a:xfrm>
              <a:custGeom>
                <a:avLst/>
                <a:gdLst>
                  <a:gd name="T0" fmla="*/ 0 w 1026"/>
                  <a:gd name="T1" fmla="*/ 987 h 987"/>
                  <a:gd name="T2" fmla="*/ 108 w 1026"/>
                  <a:gd name="T3" fmla="*/ 976 h 987"/>
                  <a:gd name="T4" fmla="*/ 163 w 1026"/>
                  <a:gd name="T5" fmla="*/ 964 h 987"/>
                  <a:gd name="T6" fmla="*/ 215 w 1026"/>
                  <a:gd name="T7" fmla="*/ 949 h 987"/>
                  <a:gd name="T8" fmla="*/ 270 w 1026"/>
                  <a:gd name="T9" fmla="*/ 926 h 987"/>
                  <a:gd name="T10" fmla="*/ 325 w 1026"/>
                  <a:gd name="T11" fmla="*/ 894 h 987"/>
                  <a:gd name="T12" fmla="*/ 378 w 1026"/>
                  <a:gd name="T13" fmla="*/ 854 h 987"/>
                  <a:gd name="T14" fmla="*/ 487 w 1026"/>
                  <a:gd name="T15" fmla="*/ 741 h 987"/>
                  <a:gd name="T16" fmla="*/ 595 w 1026"/>
                  <a:gd name="T17" fmla="*/ 579 h 987"/>
                  <a:gd name="T18" fmla="*/ 702 w 1026"/>
                  <a:gd name="T19" fmla="*/ 385 h 987"/>
                  <a:gd name="T20" fmla="*/ 757 w 1026"/>
                  <a:gd name="T21" fmla="*/ 286 h 987"/>
                  <a:gd name="T22" fmla="*/ 812 w 1026"/>
                  <a:gd name="T23" fmla="*/ 196 h 987"/>
                  <a:gd name="T24" fmla="*/ 864 w 1026"/>
                  <a:gd name="T25" fmla="*/ 116 h 987"/>
                  <a:gd name="T26" fmla="*/ 919 w 1026"/>
                  <a:gd name="T27" fmla="*/ 53 h 987"/>
                  <a:gd name="T28" fmla="*/ 974 w 1026"/>
                  <a:gd name="T29" fmla="*/ 13 h 987"/>
                  <a:gd name="T30" fmla="*/ 1026 w 1026"/>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6" h="987">
                    <a:moveTo>
                      <a:pt x="0" y="987"/>
                    </a:moveTo>
                    <a:lnTo>
                      <a:pt x="108" y="976"/>
                    </a:lnTo>
                    <a:lnTo>
                      <a:pt x="163" y="964"/>
                    </a:lnTo>
                    <a:lnTo>
                      <a:pt x="215" y="949"/>
                    </a:lnTo>
                    <a:lnTo>
                      <a:pt x="270" y="926"/>
                    </a:lnTo>
                    <a:lnTo>
                      <a:pt x="325" y="894"/>
                    </a:lnTo>
                    <a:lnTo>
                      <a:pt x="378" y="854"/>
                    </a:lnTo>
                    <a:lnTo>
                      <a:pt x="487" y="741"/>
                    </a:lnTo>
                    <a:lnTo>
                      <a:pt x="595" y="579"/>
                    </a:lnTo>
                    <a:lnTo>
                      <a:pt x="702" y="385"/>
                    </a:lnTo>
                    <a:lnTo>
                      <a:pt x="757" y="286"/>
                    </a:lnTo>
                    <a:lnTo>
                      <a:pt x="812" y="196"/>
                    </a:lnTo>
                    <a:lnTo>
                      <a:pt x="864" y="116"/>
                    </a:lnTo>
                    <a:lnTo>
                      <a:pt x="919" y="53"/>
                    </a:lnTo>
                    <a:lnTo>
                      <a:pt x="974" y="13"/>
                    </a:lnTo>
                    <a:lnTo>
                      <a:pt x="1026" y="0"/>
                    </a:lnTo>
                  </a:path>
                </a:pathLst>
              </a:custGeom>
              <a:noFill/>
              <a:ln w="7620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7109" name="Line 21"/>
            <p:cNvSpPr>
              <a:spLocks noChangeShapeType="1"/>
            </p:cNvSpPr>
            <p:nvPr/>
          </p:nvSpPr>
          <p:spPr bwMode="auto">
            <a:xfrm>
              <a:off x="4096" y="1715"/>
              <a:ext cx="3" cy="966"/>
            </a:xfrm>
            <a:prstGeom prst="line">
              <a:avLst/>
            </a:prstGeom>
            <a:noFill/>
            <a:ln w="28575">
              <a:solidFill>
                <a:schemeClr val="tx1"/>
              </a:solidFill>
              <a:round/>
              <a:headEnd type="arrow" w="med" len="me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217110" name="Group 22"/>
            <p:cNvGrpSpPr>
              <a:grpSpLocks/>
            </p:cNvGrpSpPr>
            <p:nvPr/>
          </p:nvGrpSpPr>
          <p:grpSpPr bwMode="auto">
            <a:xfrm>
              <a:off x="4090" y="1877"/>
              <a:ext cx="24" cy="726"/>
              <a:chOff x="2736" y="2391"/>
              <a:chExt cx="27" cy="1049"/>
            </a:xfrm>
          </p:grpSpPr>
          <p:sp>
            <p:nvSpPr>
              <p:cNvPr id="217111" name="Line 23"/>
              <p:cNvSpPr>
                <a:spLocks noChangeShapeType="1"/>
              </p:cNvSpPr>
              <p:nvPr/>
            </p:nvSpPr>
            <p:spPr bwMode="auto">
              <a:xfrm>
                <a:off x="2736" y="2391"/>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2" name="Line 24"/>
              <p:cNvSpPr>
                <a:spLocks noChangeShapeType="1"/>
              </p:cNvSpPr>
              <p:nvPr/>
            </p:nvSpPr>
            <p:spPr bwMode="auto">
              <a:xfrm>
                <a:off x="2736" y="2599"/>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3" name="Line 25"/>
              <p:cNvSpPr>
                <a:spLocks noChangeShapeType="1"/>
              </p:cNvSpPr>
              <p:nvPr/>
            </p:nvSpPr>
            <p:spPr bwMode="auto">
              <a:xfrm>
                <a:off x="2736" y="2809"/>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4" name="Line 26"/>
              <p:cNvSpPr>
                <a:spLocks noChangeShapeType="1"/>
              </p:cNvSpPr>
              <p:nvPr/>
            </p:nvSpPr>
            <p:spPr bwMode="auto">
              <a:xfrm>
                <a:off x="2736" y="3020"/>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5" name="Line 27"/>
              <p:cNvSpPr>
                <a:spLocks noChangeShapeType="1"/>
              </p:cNvSpPr>
              <p:nvPr/>
            </p:nvSpPr>
            <p:spPr bwMode="auto">
              <a:xfrm>
                <a:off x="2736" y="3230"/>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6" name="Line 28"/>
              <p:cNvSpPr>
                <a:spLocks noChangeShapeType="1"/>
              </p:cNvSpPr>
              <p:nvPr/>
            </p:nvSpPr>
            <p:spPr bwMode="auto">
              <a:xfrm>
                <a:off x="2736" y="3439"/>
                <a:ext cx="27" cy="1"/>
              </a:xfrm>
              <a:prstGeom prst="line">
                <a:avLst/>
              </a:prstGeom>
              <a:noFill/>
              <a:ln w="30226">
                <a:solidFill>
                  <a:schemeClr val="tx1"/>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217117" name="Group 29"/>
            <p:cNvGrpSpPr>
              <a:grpSpLocks/>
            </p:cNvGrpSpPr>
            <p:nvPr/>
          </p:nvGrpSpPr>
          <p:grpSpPr bwMode="auto">
            <a:xfrm>
              <a:off x="3335" y="2610"/>
              <a:ext cx="1693" cy="9"/>
              <a:chOff x="3460" y="3358"/>
              <a:chExt cx="1849" cy="12"/>
            </a:xfrm>
          </p:grpSpPr>
          <p:sp>
            <p:nvSpPr>
              <p:cNvPr id="217118" name="Line 30"/>
              <p:cNvSpPr>
                <a:spLocks noChangeShapeType="1"/>
              </p:cNvSpPr>
              <p:nvPr/>
            </p:nvSpPr>
            <p:spPr bwMode="auto">
              <a:xfrm>
                <a:off x="5308"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19" name="Line 31"/>
              <p:cNvSpPr>
                <a:spLocks noChangeShapeType="1"/>
              </p:cNvSpPr>
              <p:nvPr/>
            </p:nvSpPr>
            <p:spPr bwMode="auto">
              <a:xfrm>
                <a:off x="5104"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0" name="Line 32"/>
              <p:cNvSpPr>
                <a:spLocks noChangeShapeType="1"/>
              </p:cNvSpPr>
              <p:nvPr/>
            </p:nvSpPr>
            <p:spPr bwMode="auto">
              <a:xfrm>
                <a:off x="4897"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1" name="Line 33"/>
              <p:cNvSpPr>
                <a:spLocks noChangeShapeType="1"/>
              </p:cNvSpPr>
              <p:nvPr/>
            </p:nvSpPr>
            <p:spPr bwMode="auto">
              <a:xfrm>
                <a:off x="4693"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2" name="Line 34"/>
              <p:cNvSpPr>
                <a:spLocks noChangeShapeType="1"/>
              </p:cNvSpPr>
              <p:nvPr/>
            </p:nvSpPr>
            <p:spPr bwMode="auto">
              <a:xfrm>
                <a:off x="4486"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3" name="Line 35"/>
              <p:cNvSpPr>
                <a:spLocks noChangeShapeType="1"/>
              </p:cNvSpPr>
              <p:nvPr/>
            </p:nvSpPr>
            <p:spPr bwMode="auto">
              <a:xfrm>
                <a:off x="4282"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4" name="Line 36"/>
              <p:cNvSpPr>
                <a:spLocks noChangeShapeType="1"/>
              </p:cNvSpPr>
              <p:nvPr/>
            </p:nvSpPr>
            <p:spPr bwMode="auto">
              <a:xfrm>
                <a:off x="4076"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5" name="Line 37"/>
              <p:cNvSpPr>
                <a:spLocks noChangeShapeType="1"/>
              </p:cNvSpPr>
              <p:nvPr/>
            </p:nvSpPr>
            <p:spPr bwMode="auto">
              <a:xfrm>
                <a:off x="3871"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6" name="Line 38"/>
              <p:cNvSpPr>
                <a:spLocks noChangeShapeType="1"/>
              </p:cNvSpPr>
              <p:nvPr/>
            </p:nvSpPr>
            <p:spPr bwMode="auto">
              <a:xfrm>
                <a:off x="3665"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7127" name="Line 39"/>
              <p:cNvSpPr>
                <a:spLocks noChangeShapeType="1"/>
              </p:cNvSpPr>
              <p:nvPr/>
            </p:nvSpPr>
            <p:spPr bwMode="auto">
              <a:xfrm>
                <a:off x="3460" y="3358"/>
                <a:ext cx="1" cy="12"/>
              </a:xfrm>
              <a:prstGeom prst="line">
                <a:avLst/>
              </a:prstGeom>
              <a:noFill/>
              <a:ln w="30163">
                <a:solidFill>
                  <a:srgbClr val="F0F0F0"/>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17128" name="Rectangle 40"/>
            <p:cNvSpPr>
              <a:spLocks noChangeArrowheads="1"/>
            </p:cNvSpPr>
            <p:nvPr/>
          </p:nvSpPr>
          <p:spPr bwMode="auto">
            <a:xfrm>
              <a:off x="5396" y="2515"/>
              <a:ext cx="21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spcBef>
                  <a:spcPct val="0"/>
                </a:spcBef>
                <a:buFontTx/>
                <a:buNone/>
              </a:pPr>
              <a:r>
                <a:rPr lang="en-US" altLang="zh-CN" sz="2400" b="1" i="1"/>
                <a:t>T</a:t>
              </a:r>
            </a:p>
          </p:txBody>
        </p:sp>
        <p:sp>
          <p:nvSpPr>
            <p:cNvPr id="217129" name="Text Box 41"/>
            <p:cNvSpPr txBox="1">
              <a:spLocks noChangeArrowheads="1"/>
            </p:cNvSpPr>
            <p:nvPr/>
          </p:nvSpPr>
          <p:spPr bwMode="auto">
            <a:xfrm>
              <a:off x="3960" y="2619"/>
              <a:ext cx="44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None/>
              </a:pPr>
              <a:r>
                <a:rPr lang="en-US" altLang="zh-CN" sz="2400" b="1" i="1">
                  <a:latin typeface="Symbol" panose="05050102010706020507" pitchFamily="18" charset="2"/>
                  <a:sym typeface="Symbol" panose="05050102010706020507" pitchFamily="18" charset="2"/>
                </a:rPr>
                <a:t>T</a:t>
              </a:r>
              <a:r>
                <a:rPr lang="en-US" altLang="zh-CN" sz="2400" b="1" i="1" baseline="-25000">
                  <a:latin typeface="Symbol" panose="05050102010706020507" pitchFamily="18" charset="2"/>
                  <a:sym typeface="Symbol" panose="05050102010706020507" pitchFamily="18" charset="2"/>
                </a:rPr>
                <a:t>E</a:t>
              </a:r>
              <a:endParaRPr lang="en-US" altLang="zh-CN" sz="2400" b="1" baseline="-25000">
                <a:latin typeface="Symbol" panose="05050102010706020507" pitchFamily="18" charset="2"/>
              </a:endParaRPr>
            </a:p>
          </p:txBody>
        </p:sp>
        <p:sp>
          <p:nvSpPr>
            <p:cNvPr id="217130" name="Line 42"/>
            <p:cNvSpPr>
              <a:spLocks noChangeShapeType="1"/>
            </p:cNvSpPr>
            <p:nvPr/>
          </p:nvSpPr>
          <p:spPr bwMode="auto">
            <a:xfrm>
              <a:off x="3055" y="2614"/>
              <a:ext cx="227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4450" rIns="18000" bIns="44450"/>
            <a:lstStyle/>
            <a:p>
              <a:endParaRPr lang="zh-CN" altLang="en-US"/>
            </a:p>
          </p:txBody>
        </p:sp>
      </p:grpSp>
    </p:spTree>
    <p:extLst>
      <p:ext uri="{BB962C8B-B14F-4D97-AF65-F5344CB8AC3E}">
        <p14:creationId xmlns:p14="http://schemas.microsoft.com/office/powerpoint/2010/main" val="82455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7104"/>
                                        </p:tgtEl>
                                        <p:attrNameLst>
                                          <p:attrName>style.visibility</p:attrName>
                                        </p:attrNameLst>
                                      </p:cBhvr>
                                      <p:to>
                                        <p:strVal val="visible"/>
                                      </p:to>
                                    </p:set>
                                    <p:anim calcmode="lin" valueType="num">
                                      <p:cBhvr additive="base">
                                        <p:cTn id="19" dur="500" fill="hold"/>
                                        <p:tgtEl>
                                          <p:spTgt spid="217104"/>
                                        </p:tgtEl>
                                        <p:attrNameLst>
                                          <p:attrName>ppt_x</p:attrName>
                                        </p:attrNameLst>
                                      </p:cBhvr>
                                      <p:tavLst>
                                        <p:tav tm="0">
                                          <p:val>
                                            <p:strVal val="0-#ppt_w/2"/>
                                          </p:val>
                                        </p:tav>
                                        <p:tav tm="100000">
                                          <p:val>
                                            <p:strVal val="#ppt_x"/>
                                          </p:val>
                                        </p:tav>
                                      </p:tavLst>
                                    </p:anim>
                                    <p:anim calcmode="lin" valueType="num">
                                      <p:cBhvr additive="base">
                                        <p:cTn id="20" dur="500" fill="hold"/>
                                        <p:tgtEl>
                                          <p:spTgt spid="2171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7105"/>
                                        </p:tgtEl>
                                        <p:attrNameLst>
                                          <p:attrName>style.visibility</p:attrName>
                                        </p:attrNameLst>
                                      </p:cBhvr>
                                      <p:to>
                                        <p:strVal val="visible"/>
                                      </p:to>
                                    </p:set>
                                    <p:animEffect transition="in" filter="wipe(left)">
                                      <p:cBhvr>
                                        <p:cTn id="25" dur="500"/>
                                        <p:tgtEl>
                                          <p:spTgt spid="21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193801" y="452438"/>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34" name="Rectangle 3"/>
          <p:cNvSpPr>
            <a:spLocks noGrp="1" noChangeArrowheads="1"/>
          </p:cNvSpPr>
          <p:nvPr/>
        </p:nvSpPr>
        <p:spPr bwMode="auto">
          <a:xfrm>
            <a:off x="685800" y="1219200"/>
            <a:ext cx="822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smtClean="0">
                <a:solidFill>
                  <a:srgbClr val="FF9900"/>
                </a:solidFill>
              </a:rPr>
              <a:t>单一</a:t>
            </a:r>
            <a:r>
              <a:rPr lang="zh-CN" altLang="en-US" dirty="0">
                <a:solidFill>
                  <a:srgbClr val="FF9900"/>
                </a:solidFill>
              </a:rPr>
              <a:t>时间估计法：</a:t>
            </a:r>
          </a:p>
          <a:p>
            <a:pPr>
              <a:buFont typeface="Wingdings" panose="05000000000000000000" pitchFamily="2" charset="2"/>
              <a:buNone/>
            </a:pPr>
            <a:r>
              <a:rPr lang="zh-CN" altLang="en-US" dirty="0">
                <a:solidFill>
                  <a:srgbClr val="FF9900"/>
                </a:solidFill>
              </a:rPr>
              <a:t>     </a:t>
            </a:r>
            <a:r>
              <a:rPr lang="zh-CN" altLang="en-US" dirty="0" smtClean="0"/>
              <a:t>估计</a:t>
            </a:r>
            <a:r>
              <a:rPr lang="zh-CN" altLang="en-US" dirty="0"/>
              <a:t>一个最可能工作实现时间，对应于</a:t>
            </a:r>
            <a:r>
              <a:rPr lang="en-US" altLang="zh-CN" dirty="0"/>
              <a:t>CPM</a:t>
            </a:r>
            <a:r>
              <a:rPr lang="zh-CN" altLang="en-US" dirty="0"/>
              <a:t>网络</a:t>
            </a:r>
          </a:p>
          <a:p>
            <a:pPr>
              <a:buFont typeface="Wingdings" panose="05000000000000000000" pitchFamily="2" charset="2"/>
              <a:buNone/>
            </a:pPr>
            <a:r>
              <a:rPr lang="zh-CN" altLang="en-US" dirty="0" smtClean="0">
                <a:solidFill>
                  <a:srgbClr val="FF9900"/>
                </a:solidFill>
              </a:rPr>
              <a:t>三</a:t>
            </a:r>
            <a:r>
              <a:rPr lang="zh-CN" altLang="en-US" dirty="0">
                <a:solidFill>
                  <a:srgbClr val="FF9900"/>
                </a:solidFill>
              </a:rPr>
              <a:t>个时间估计法</a:t>
            </a:r>
            <a:r>
              <a:rPr lang="en-US" altLang="zh-CN" dirty="0">
                <a:solidFill>
                  <a:srgbClr val="FF9900"/>
                </a:solidFill>
              </a:rPr>
              <a:t>:</a:t>
            </a:r>
          </a:p>
          <a:p>
            <a:pPr>
              <a:buFont typeface="Wingdings" panose="05000000000000000000" pitchFamily="2" charset="2"/>
              <a:buNone/>
            </a:pPr>
            <a:r>
              <a:rPr lang="en-US" altLang="zh-CN" dirty="0">
                <a:solidFill>
                  <a:srgbClr val="FF9900"/>
                </a:solidFill>
              </a:rPr>
              <a:t>   </a:t>
            </a:r>
            <a:r>
              <a:rPr lang="zh-CN" altLang="en-US" dirty="0" smtClean="0"/>
              <a:t>估计</a:t>
            </a:r>
            <a:r>
              <a:rPr lang="zh-CN" altLang="en-US" dirty="0"/>
              <a:t>工作执行的三个时间，乐观时间</a:t>
            </a:r>
            <a:r>
              <a:rPr lang="en-US" altLang="zh-CN" dirty="0"/>
              <a:t>o</a:t>
            </a:r>
            <a:r>
              <a:rPr lang="zh-CN" altLang="en-US" dirty="0"/>
              <a:t>、悲观时间</a:t>
            </a:r>
            <a:r>
              <a:rPr lang="en-US" altLang="zh-CN" dirty="0"/>
              <a:t>P</a:t>
            </a:r>
            <a:r>
              <a:rPr lang="zh-CN" altLang="en-US" dirty="0"/>
              <a:t>、最大可能估计时间</a:t>
            </a:r>
            <a:r>
              <a:rPr lang="en-US" altLang="zh-CN" dirty="0"/>
              <a:t>m</a:t>
            </a:r>
            <a:r>
              <a:rPr lang="zh-CN" altLang="en-US" dirty="0"/>
              <a:t>，对应于</a:t>
            </a:r>
            <a:r>
              <a:rPr lang="en-US" altLang="zh-CN" dirty="0"/>
              <a:t>PERT</a:t>
            </a:r>
            <a:r>
              <a:rPr lang="zh-CN" altLang="en-US" dirty="0" smtClean="0"/>
              <a:t>网络   </a:t>
            </a:r>
            <a:r>
              <a:rPr lang="zh-CN" altLang="en-US" dirty="0" smtClean="0">
                <a:solidFill>
                  <a:srgbClr val="FF9900"/>
                </a:solidFill>
              </a:rPr>
              <a:t>期望</a:t>
            </a:r>
            <a:r>
              <a:rPr lang="zh-CN" altLang="en-US" dirty="0">
                <a:solidFill>
                  <a:srgbClr val="FF9900"/>
                </a:solidFill>
              </a:rPr>
              <a:t>时间  </a:t>
            </a:r>
            <a:r>
              <a:rPr lang="el-GR" altLang="zh-CN" b="1" dirty="0">
                <a:solidFill>
                  <a:schemeClr val="accent2"/>
                </a:solidFill>
                <a:latin typeface="宋体" panose="02010600030101010101" pitchFamily="2" charset="-122"/>
              </a:rPr>
              <a:t>μ</a:t>
            </a:r>
            <a:r>
              <a:rPr lang="zh-CN" altLang="en-US" dirty="0">
                <a:solidFill>
                  <a:srgbClr val="FF9900"/>
                </a:solidFill>
              </a:rPr>
              <a:t>＝</a:t>
            </a:r>
            <a:r>
              <a:rPr lang="en-US" altLang="zh-CN" dirty="0">
                <a:solidFill>
                  <a:srgbClr val="FF9900"/>
                </a:solidFill>
              </a:rPr>
              <a:t>(o+4m+P)/6</a:t>
            </a:r>
          </a:p>
        </p:txBody>
      </p:sp>
    </p:spTree>
    <p:extLst>
      <p:ext uri="{BB962C8B-B14F-4D97-AF65-F5344CB8AC3E}">
        <p14:creationId xmlns:p14="http://schemas.microsoft.com/office/powerpoint/2010/main" val="3574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193801" y="452438"/>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2" name="矩形 1"/>
          <p:cNvSpPr/>
          <p:nvPr/>
        </p:nvSpPr>
        <p:spPr>
          <a:xfrm>
            <a:off x="1193801" y="1219200"/>
            <a:ext cx="6972300" cy="2154821"/>
          </a:xfrm>
          <a:prstGeom prst="rect">
            <a:avLst/>
          </a:prstGeom>
        </p:spPr>
        <p:txBody>
          <a:bodyPr wrap="square">
            <a:spAutoFit/>
          </a:bodyPr>
          <a:lstStyle/>
          <a:p>
            <a:r>
              <a:rPr lang="en-US" altLang="zh-CN" b="0" i="0" dirty="0" smtClean="0">
                <a:solidFill>
                  <a:srgbClr val="4D4D4D"/>
                </a:solidFill>
                <a:effectLst/>
                <a:latin typeface="Microsoft YaHei" panose="020B0503020204020204" pitchFamily="34" charset="-122"/>
                <a:ea typeface="Microsoft YaHei" panose="020B0503020204020204" pitchFamily="34" charset="-122"/>
              </a:rPr>
              <a:t>P </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代表最悲观工期 </a:t>
            </a:r>
            <a:r>
              <a:rPr lang="en-US" altLang="zh-CN" b="0" i="0" dirty="0" smtClean="0">
                <a:solidFill>
                  <a:srgbClr val="4D4D4D"/>
                </a:solidFill>
                <a:effectLst/>
                <a:latin typeface="Microsoft YaHei" panose="020B0503020204020204" pitchFamily="34" charset="-122"/>
                <a:ea typeface="Microsoft YaHei" panose="020B0503020204020204" pitchFamily="34" charset="-122"/>
              </a:rPr>
              <a:t>pessimistic</a:t>
            </a:r>
            <a:br>
              <a:rPr lang="en-US" altLang="zh-CN" b="0" i="0" dirty="0" smtClean="0">
                <a:solidFill>
                  <a:srgbClr val="4D4D4D"/>
                </a:solidFill>
                <a:effectLst/>
                <a:latin typeface="Microsoft YaHei" panose="020B0503020204020204" pitchFamily="34" charset="-122"/>
                <a:ea typeface="Microsoft YaHei" panose="020B0503020204020204" pitchFamily="34" charset="-122"/>
              </a:rPr>
            </a:br>
            <a:r>
              <a:rPr lang="en-US" altLang="zh-CN" b="0" i="0" dirty="0" smtClean="0">
                <a:solidFill>
                  <a:srgbClr val="4D4D4D"/>
                </a:solidFill>
                <a:effectLst/>
                <a:latin typeface="Microsoft YaHei" panose="020B0503020204020204" pitchFamily="34" charset="-122"/>
                <a:ea typeface="Microsoft YaHei" panose="020B0503020204020204" pitchFamily="34" charset="-122"/>
              </a:rPr>
              <a:t>M </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代表最可能工期 </a:t>
            </a:r>
            <a:r>
              <a:rPr lang="en-US" altLang="zh-CN" b="0" i="0" dirty="0" smtClean="0">
                <a:solidFill>
                  <a:srgbClr val="4D4D4D"/>
                </a:solidFill>
                <a:effectLst/>
                <a:latin typeface="Microsoft YaHei" panose="020B0503020204020204" pitchFamily="34" charset="-122"/>
                <a:ea typeface="Microsoft YaHei" panose="020B0503020204020204" pitchFamily="34" charset="-122"/>
              </a:rPr>
              <a:t>may</a:t>
            </a:r>
            <a:br>
              <a:rPr lang="en-US" altLang="zh-CN" b="0" i="0" dirty="0" smtClean="0">
                <a:solidFill>
                  <a:srgbClr val="4D4D4D"/>
                </a:solidFill>
                <a:effectLst/>
                <a:latin typeface="Microsoft YaHei" panose="020B0503020204020204" pitchFamily="34" charset="-122"/>
                <a:ea typeface="Microsoft YaHei" panose="020B0503020204020204" pitchFamily="34" charset="-122"/>
              </a:rPr>
            </a:br>
            <a:r>
              <a:rPr lang="en-US" altLang="zh-CN" b="0" i="0" dirty="0" smtClean="0">
                <a:solidFill>
                  <a:srgbClr val="4D4D4D"/>
                </a:solidFill>
                <a:effectLst/>
                <a:latin typeface="Microsoft YaHei" panose="020B0503020204020204" pitchFamily="34" charset="-122"/>
                <a:ea typeface="Microsoft YaHei" panose="020B0503020204020204" pitchFamily="34" charset="-122"/>
              </a:rPr>
              <a:t>O </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代表最乐观工期 </a:t>
            </a:r>
            <a:r>
              <a:rPr lang="en-US" altLang="zh-CN" b="0" i="0" dirty="0" smtClean="0">
                <a:solidFill>
                  <a:srgbClr val="4D4D4D"/>
                </a:solidFill>
                <a:effectLst/>
                <a:latin typeface="Microsoft YaHei" panose="020B0503020204020204" pitchFamily="34" charset="-122"/>
                <a:ea typeface="Microsoft YaHei" panose="020B0503020204020204" pitchFamily="34" charset="-122"/>
              </a:rPr>
              <a:t>optimistic</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1193801" y="3810000"/>
            <a:ext cx="6923809" cy="2209524"/>
          </a:xfrm>
          <a:prstGeom prst="rect">
            <a:avLst/>
          </a:prstGeom>
        </p:spPr>
      </p:pic>
    </p:spTree>
    <p:extLst>
      <p:ext uri="{BB962C8B-B14F-4D97-AF65-F5344CB8AC3E}">
        <p14:creationId xmlns:p14="http://schemas.microsoft.com/office/powerpoint/2010/main" val="2340427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936625" y="81773"/>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pic>
        <p:nvPicPr>
          <p:cNvPr id="276482" name="Picture 2" descr="https://img-blog.csdnimg.cn/201904171254304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0782"/>
            <a:ext cx="5536755" cy="572900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019800" y="1066800"/>
            <a:ext cx="3733800" cy="3785652"/>
          </a:xfrm>
          <a:prstGeom prst="rect">
            <a:avLst/>
          </a:prstGeom>
        </p:spPr>
        <p:txBody>
          <a:bodyPr wrap="square">
            <a:spAutoFit/>
          </a:bodyPr>
          <a:lstStyle/>
          <a:p>
            <a:r>
              <a:rPr lang="zh-CN" altLang="en-US" sz="2000" dirty="0" smtClean="0"/>
              <a:t>用PERT公式计算出来的是完成某活动的平均工期，即有50%的可能性在该工期内完成。用正态统计分布图，工期落在平均工期1个标准差范围之内的概率是68.26%,2个标准差之内的概率是95.46%,3个标准差的概率是99.73%</a:t>
            </a:r>
          </a:p>
        </p:txBody>
      </p:sp>
    </p:spTree>
    <p:extLst>
      <p:ext uri="{BB962C8B-B14F-4D97-AF65-F5344CB8AC3E}">
        <p14:creationId xmlns:p14="http://schemas.microsoft.com/office/powerpoint/2010/main" val="72404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936625" y="81773"/>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7" name="矩形 6"/>
          <p:cNvSpPr/>
          <p:nvPr/>
        </p:nvSpPr>
        <p:spPr>
          <a:xfrm>
            <a:off x="1828800" y="1524000"/>
            <a:ext cx="6248400" cy="3670236"/>
          </a:xfrm>
          <a:prstGeom prst="rect">
            <a:avLst/>
          </a:prstGeom>
        </p:spPr>
        <p:txBody>
          <a:bodyPr wrap="square">
            <a:spAutoFit/>
          </a:bodyPr>
          <a:lstStyle/>
          <a:p>
            <a:pPr>
              <a:buNone/>
            </a:pPr>
            <a:r>
              <a:rPr lang="zh-CN" altLang="en-US" dirty="0" smtClean="0"/>
              <a:t/>
            </a:r>
            <a:br>
              <a:rPr lang="zh-CN" altLang="en-US" dirty="0" smtClean="0"/>
            </a:br>
            <a:r>
              <a:rPr lang="zh-CN" altLang="en-US" b="0" i="0" dirty="0" smtClean="0">
                <a:solidFill>
                  <a:srgbClr val="4D4D4D"/>
                </a:solidFill>
                <a:effectLst/>
                <a:latin typeface="Microsoft YaHei" panose="020B0503020204020204" pitchFamily="34" charset="-122"/>
                <a:ea typeface="Microsoft YaHei" panose="020B0503020204020204" pitchFamily="34" charset="-122"/>
              </a:rPr>
              <a:t>平均值：</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a:t>
            </a:r>
            <a:r>
              <a:rPr lang="el-GR" altLang="zh-CN" dirty="0" smtClean="0"/>
              <a:t/>
            </a:r>
            <a:br>
              <a:rPr lang="el-GR" altLang="zh-CN" dirty="0" smtClean="0"/>
            </a:br>
            <a:r>
              <a:rPr lang="en-US" altLang="zh-CN" b="0" i="0" dirty="0" smtClean="0">
                <a:solidFill>
                  <a:srgbClr val="4D4D4D"/>
                </a:solidFill>
                <a:effectLst/>
                <a:latin typeface="Microsoft YaHei" panose="020B0503020204020204" pitchFamily="34" charset="-122"/>
                <a:ea typeface="Microsoft YaHei" panose="020B0503020204020204" pitchFamily="34" charset="-122"/>
              </a:rPr>
              <a:t>P</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 68.26%</a:t>
            </a:r>
            <a:r>
              <a:rPr lang="el-GR" altLang="zh-CN" dirty="0" smtClean="0"/>
              <a:t/>
            </a:r>
            <a:br>
              <a:rPr lang="el-GR" altLang="zh-CN" dirty="0" smtClean="0"/>
            </a:br>
            <a:r>
              <a:rPr lang="en-US" altLang="zh-CN" b="0" i="0" dirty="0" smtClean="0">
                <a:solidFill>
                  <a:srgbClr val="4D4D4D"/>
                </a:solidFill>
                <a:effectLst/>
                <a:latin typeface="Microsoft YaHei" panose="020B0503020204020204" pitchFamily="34" charset="-122"/>
                <a:ea typeface="Microsoft YaHei" panose="020B0503020204020204" pitchFamily="34" charset="-122"/>
              </a:rPr>
              <a:t>P</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μ-2σ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μ+2σ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 95.46%</a:t>
            </a:r>
            <a:r>
              <a:rPr lang="el-GR" altLang="zh-CN" dirty="0" smtClean="0"/>
              <a:t/>
            </a:r>
            <a:br>
              <a:rPr lang="el-GR" altLang="zh-CN" dirty="0" smtClean="0"/>
            </a:br>
            <a:r>
              <a:rPr lang="en-US" altLang="zh-CN" b="0" i="0" dirty="0" smtClean="0">
                <a:solidFill>
                  <a:srgbClr val="4D4D4D"/>
                </a:solidFill>
                <a:effectLst/>
                <a:latin typeface="Microsoft YaHei" panose="020B0503020204020204" pitchFamily="34" charset="-122"/>
                <a:ea typeface="Microsoft YaHei" panose="020B0503020204020204" pitchFamily="34" charset="-122"/>
              </a:rPr>
              <a:t>P</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μ-3σ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μ+3σ</a:t>
            </a:r>
            <a:r>
              <a:rPr lang="zh-CN" altLang="el-GR" b="0" i="0" dirty="0" smtClean="0">
                <a:solidFill>
                  <a:srgbClr val="4D4D4D"/>
                </a:solidFill>
                <a:effectLst/>
                <a:latin typeface="Microsoft YaHei" panose="020B0503020204020204" pitchFamily="34" charset="-122"/>
                <a:ea typeface="Microsoft YaHei" panose="020B0503020204020204" pitchFamily="34" charset="-122"/>
              </a:rPr>
              <a:t>）</a:t>
            </a:r>
            <a:r>
              <a:rPr lang="el-GR" altLang="zh-CN" b="0" i="0" dirty="0" smtClean="0">
                <a:solidFill>
                  <a:srgbClr val="4D4D4D"/>
                </a:solidFill>
                <a:effectLst/>
                <a:latin typeface="Microsoft YaHei" panose="020B0503020204020204" pitchFamily="34" charset="-122"/>
                <a:ea typeface="Microsoft YaHei" panose="020B0503020204020204" pitchFamily="34" charset="-122"/>
              </a:rPr>
              <a:t>= 99.73%</a:t>
            </a:r>
            <a:endParaRPr lang="zh-CN" altLang="en-US" dirty="0"/>
          </a:p>
        </p:txBody>
      </p:sp>
    </p:spTree>
    <p:extLst>
      <p:ext uri="{BB962C8B-B14F-4D97-AF65-F5344CB8AC3E}">
        <p14:creationId xmlns:p14="http://schemas.microsoft.com/office/powerpoint/2010/main" val="157734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936625" y="81773"/>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2" name="矩形 1"/>
          <p:cNvSpPr/>
          <p:nvPr/>
        </p:nvSpPr>
        <p:spPr>
          <a:xfrm>
            <a:off x="1219200" y="1066800"/>
            <a:ext cx="8534400" cy="5539978"/>
          </a:xfrm>
          <a:prstGeom prst="rect">
            <a:avLst/>
          </a:prstGeom>
        </p:spPr>
        <p:txBody>
          <a:bodyPr wrap="square">
            <a:spAutoFit/>
          </a:bodyPr>
          <a:lstStyle/>
          <a:p>
            <a:r>
              <a:rPr lang="zh-CN" altLang="en-US" sz="2000" dirty="0" smtClean="0"/>
              <a:t>常规考法</a:t>
            </a:r>
            <a:r>
              <a:rPr lang="en-US" altLang="zh-CN" sz="2000" dirty="0" smtClean="0"/>
              <a:t>1</a:t>
            </a:r>
            <a:r>
              <a:rPr lang="zh-CN" altLang="en-US" sz="2000" dirty="0" smtClean="0"/>
              <a:t>：完成活动</a:t>
            </a:r>
            <a:r>
              <a:rPr lang="en-US" altLang="zh-CN" sz="2000" dirty="0" smtClean="0"/>
              <a:t>A</a:t>
            </a:r>
            <a:r>
              <a:rPr lang="zh-CN" altLang="en-US" sz="2000" dirty="0" smtClean="0"/>
              <a:t>悲观估计</a:t>
            </a:r>
            <a:r>
              <a:rPr lang="en-US" altLang="zh-CN" sz="2000" dirty="0" smtClean="0"/>
              <a:t>36</a:t>
            </a:r>
            <a:r>
              <a:rPr lang="zh-CN" altLang="en-US" sz="2000" dirty="0" smtClean="0"/>
              <a:t>天，最可能估计</a:t>
            </a:r>
            <a:r>
              <a:rPr lang="en-US" altLang="zh-CN" sz="2000" dirty="0" smtClean="0"/>
              <a:t>21</a:t>
            </a:r>
            <a:r>
              <a:rPr lang="zh-CN" altLang="en-US" sz="2000" dirty="0" smtClean="0"/>
              <a:t>天，乐观估计</a:t>
            </a:r>
            <a:r>
              <a:rPr lang="en-US" altLang="zh-CN" sz="2000" dirty="0" smtClean="0"/>
              <a:t>6</a:t>
            </a:r>
            <a:r>
              <a:rPr lang="zh-CN" altLang="en-US" sz="2000" dirty="0" smtClean="0"/>
              <a:t>天，求该活动的期望完成时间。</a:t>
            </a:r>
          </a:p>
          <a:p>
            <a:r>
              <a:rPr lang="zh-CN" altLang="en-US" sz="2000" dirty="0" smtClean="0"/>
              <a:t>      解： </a:t>
            </a:r>
            <a:r>
              <a:rPr lang="en-US" altLang="zh-CN" sz="2000" dirty="0" smtClean="0"/>
              <a:t>T(e) =</a:t>
            </a:r>
            <a:r>
              <a:rPr lang="zh-CN" altLang="en-US" sz="2000" dirty="0" smtClean="0"/>
              <a:t>（</a:t>
            </a:r>
            <a:r>
              <a:rPr lang="en-US" altLang="zh-CN" sz="2000" dirty="0" smtClean="0"/>
              <a:t>36+21*4+6</a:t>
            </a:r>
            <a:r>
              <a:rPr lang="zh-CN" altLang="en-US" sz="2000" dirty="0" smtClean="0"/>
              <a:t>）</a:t>
            </a:r>
            <a:r>
              <a:rPr lang="en-US" altLang="zh-CN" sz="2000" dirty="0" smtClean="0"/>
              <a:t>/ 6 =21</a:t>
            </a:r>
            <a:r>
              <a:rPr lang="zh-CN" altLang="en-US" sz="2000" dirty="0" smtClean="0"/>
              <a:t>（天）</a:t>
            </a:r>
          </a:p>
          <a:p>
            <a:r>
              <a:rPr lang="zh-CN" altLang="en-US" sz="2000" dirty="0" smtClean="0"/>
              <a:t>         常规考法</a:t>
            </a:r>
            <a:r>
              <a:rPr lang="en-US" altLang="zh-CN" sz="2000" dirty="0" smtClean="0"/>
              <a:t>2</a:t>
            </a:r>
            <a:r>
              <a:rPr lang="zh-CN" altLang="en-US" sz="2000" dirty="0" smtClean="0"/>
              <a:t>：完成活动</a:t>
            </a:r>
            <a:r>
              <a:rPr lang="en-US" altLang="zh-CN" sz="2000" dirty="0" smtClean="0"/>
              <a:t>A</a:t>
            </a:r>
            <a:r>
              <a:rPr lang="zh-CN" altLang="en-US" sz="2000" dirty="0" smtClean="0"/>
              <a:t>悲观估计</a:t>
            </a:r>
            <a:r>
              <a:rPr lang="en-US" altLang="zh-CN" sz="2000" dirty="0" smtClean="0"/>
              <a:t>36</a:t>
            </a:r>
            <a:r>
              <a:rPr lang="zh-CN" altLang="en-US" sz="2000" dirty="0" smtClean="0"/>
              <a:t>天，最可能估计</a:t>
            </a:r>
            <a:r>
              <a:rPr lang="en-US" altLang="zh-CN" sz="2000" dirty="0" smtClean="0"/>
              <a:t>21</a:t>
            </a:r>
            <a:r>
              <a:rPr lang="zh-CN" altLang="en-US" sz="2000" dirty="0" smtClean="0"/>
              <a:t>天，乐观估计</a:t>
            </a:r>
            <a:r>
              <a:rPr lang="en-US" altLang="zh-CN" sz="2000" dirty="0" smtClean="0"/>
              <a:t>6</a:t>
            </a:r>
            <a:r>
              <a:rPr lang="zh-CN" altLang="en-US" sz="2000" dirty="0" smtClean="0"/>
              <a:t>天，求标准差。</a:t>
            </a:r>
          </a:p>
          <a:p>
            <a:r>
              <a:rPr lang="zh-CN" altLang="en-US" sz="2000" dirty="0" smtClean="0"/>
              <a:t>      解： </a:t>
            </a:r>
            <a:r>
              <a:rPr lang="en-US" altLang="zh-CN" sz="2000" dirty="0" smtClean="0"/>
              <a:t>σ = (36 - 6) / 6= 5</a:t>
            </a:r>
            <a:r>
              <a:rPr lang="zh-CN" altLang="en-US" sz="2000" dirty="0" smtClean="0"/>
              <a:t>（天）</a:t>
            </a:r>
          </a:p>
          <a:p>
            <a:r>
              <a:rPr lang="zh-CN" altLang="en-US" sz="2000" dirty="0" smtClean="0"/>
              <a:t>      常规考法</a:t>
            </a:r>
            <a:r>
              <a:rPr lang="en-US" altLang="zh-CN" sz="2000" dirty="0" smtClean="0"/>
              <a:t>3</a:t>
            </a:r>
            <a:r>
              <a:rPr lang="zh-CN" altLang="en-US" sz="2000" dirty="0" smtClean="0"/>
              <a:t>：完成活动</a:t>
            </a:r>
            <a:r>
              <a:rPr lang="en-US" altLang="zh-CN" sz="2000" dirty="0" smtClean="0"/>
              <a:t>A</a:t>
            </a:r>
            <a:r>
              <a:rPr lang="zh-CN" altLang="en-US" sz="2000" dirty="0" smtClean="0"/>
              <a:t>悲观估计</a:t>
            </a:r>
            <a:r>
              <a:rPr lang="en-US" altLang="zh-CN" sz="2000" dirty="0" smtClean="0"/>
              <a:t>36</a:t>
            </a:r>
            <a:r>
              <a:rPr lang="zh-CN" altLang="en-US" sz="2000" dirty="0" smtClean="0"/>
              <a:t>天，最可能估计</a:t>
            </a:r>
            <a:r>
              <a:rPr lang="en-US" altLang="zh-CN" sz="2000" dirty="0" smtClean="0"/>
              <a:t>21</a:t>
            </a:r>
            <a:r>
              <a:rPr lang="zh-CN" altLang="en-US" sz="2000" dirty="0" smtClean="0"/>
              <a:t>天，乐观估计</a:t>
            </a:r>
            <a:r>
              <a:rPr lang="en-US" altLang="zh-CN" sz="2000" dirty="0" smtClean="0"/>
              <a:t>6</a:t>
            </a:r>
            <a:r>
              <a:rPr lang="zh-CN" altLang="en-US" sz="2000" dirty="0" smtClean="0"/>
              <a:t>天，活动</a:t>
            </a:r>
            <a:r>
              <a:rPr lang="en-US" altLang="zh-CN" sz="2000" dirty="0" smtClean="0"/>
              <a:t>A</a:t>
            </a:r>
            <a:r>
              <a:rPr lang="zh-CN" altLang="en-US" sz="2000" dirty="0" smtClean="0"/>
              <a:t>在</a:t>
            </a:r>
            <a:r>
              <a:rPr lang="en-US" altLang="zh-CN" sz="2000" dirty="0" smtClean="0"/>
              <a:t>16</a:t>
            </a:r>
            <a:r>
              <a:rPr lang="zh-CN" altLang="en-US" sz="2000" dirty="0" smtClean="0"/>
              <a:t>天到</a:t>
            </a:r>
            <a:r>
              <a:rPr lang="en-US" altLang="zh-CN" sz="2000" dirty="0" smtClean="0"/>
              <a:t>26</a:t>
            </a:r>
            <a:r>
              <a:rPr lang="zh-CN" altLang="en-US" sz="2000" dirty="0" smtClean="0"/>
              <a:t>天内完成的概率是多少？</a:t>
            </a:r>
            <a:endParaRPr lang="en-US" altLang="zh-CN" sz="2000" dirty="0" smtClean="0"/>
          </a:p>
          <a:p>
            <a:r>
              <a:rPr lang="zh-CN" altLang="en-US" sz="2000" dirty="0" smtClean="0"/>
              <a:t>解：根据正态分布，</a:t>
            </a:r>
            <a:r>
              <a:rPr lang="en-US" altLang="zh-CN" sz="2000" dirty="0" smtClean="0"/>
              <a:t>16(21-5)~26(21+5)</a:t>
            </a:r>
            <a:r>
              <a:rPr lang="zh-CN" altLang="en-US" sz="2000" dirty="0" smtClean="0"/>
              <a:t>这个区间范围内的概率都是</a:t>
            </a:r>
            <a:r>
              <a:rPr lang="en-US" altLang="zh-CN" sz="2000" dirty="0" smtClean="0"/>
              <a:t>68.26%</a:t>
            </a:r>
            <a:r>
              <a:rPr lang="zh-CN" altLang="en-US" sz="2000" dirty="0" smtClean="0"/>
              <a:t>。注：在正负一个标准差的概率有 </a:t>
            </a:r>
            <a:r>
              <a:rPr lang="en-US" altLang="zh-CN" sz="2000" dirty="0" smtClean="0"/>
              <a:t>68.26%</a:t>
            </a:r>
            <a:r>
              <a:rPr lang="zh-CN" altLang="en-US" sz="2000" dirty="0" smtClean="0"/>
              <a:t>，所以活动</a:t>
            </a:r>
            <a:r>
              <a:rPr lang="en-US" altLang="zh-CN" sz="2000" dirty="0" smtClean="0"/>
              <a:t>A</a:t>
            </a:r>
            <a:r>
              <a:rPr lang="zh-CN" altLang="en-US" sz="2000" dirty="0" smtClean="0"/>
              <a:t>在</a:t>
            </a:r>
            <a:r>
              <a:rPr lang="en-US" altLang="zh-CN" sz="2000" dirty="0" smtClean="0"/>
              <a:t>16</a:t>
            </a:r>
            <a:r>
              <a:rPr lang="zh-CN" altLang="en-US" sz="2000" dirty="0" smtClean="0"/>
              <a:t>天到</a:t>
            </a:r>
            <a:r>
              <a:rPr lang="en-US" altLang="zh-CN" sz="2000" dirty="0" smtClean="0"/>
              <a:t>26</a:t>
            </a:r>
            <a:r>
              <a:rPr lang="zh-CN" altLang="en-US" sz="2000" dirty="0" smtClean="0"/>
              <a:t>天内完成的概率是</a:t>
            </a:r>
            <a:r>
              <a:rPr lang="en-US" altLang="zh-CN" sz="2000" dirty="0" smtClean="0"/>
              <a:t>68.26%</a:t>
            </a:r>
            <a:r>
              <a:rPr lang="zh-CN" altLang="en-US" sz="2000" dirty="0" smtClean="0"/>
              <a:t>。</a:t>
            </a:r>
          </a:p>
        </p:txBody>
      </p:sp>
    </p:spTree>
    <p:extLst>
      <p:ext uri="{BB962C8B-B14F-4D97-AF65-F5344CB8AC3E}">
        <p14:creationId xmlns:p14="http://schemas.microsoft.com/office/powerpoint/2010/main" val="284796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71800" y="228600"/>
            <a:ext cx="3962400" cy="685800"/>
          </a:xfrm>
        </p:spPr>
        <p:txBody>
          <a:bodyPr/>
          <a:lstStyle/>
          <a:p>
            <a:pPr algn="r" eaLnBrk="1" hangingPunct="1">
              <a:defRPr/>
            </a:pPr>
            <a:r>
              <a:rPr lang="zh-CN" altLang="en-US" sz="4400" dirty="0">
                <a:latin typeface="华文新魏" panose="02010800040101010101" pitchFamily="2" charset="-122"/>
                <a:ea typeface="华文新魏" panose="02010800040101010101" pitchFamily="2" charset="-122"/>
              </a:rPr>
              <a:t>为什么计划？</a:t>
            </a:r>
            <a:endParaRPr lang="en-US" altLang="zh-CN" sz="4400" dirty="0">
              <a:latin typeface="华文新魏" panose="02010800040101010101" pitchFamily="2" charset="-122"/>
              <a:ea typeface="华文新魏" panose="02010800040101010101" pitchFamily="2" charset="-122"/>
            </a:endParaRPr>
          </a:p>
        </p:txBody>
      </p:sp>
      <p:sp>
        <p:nvSpPr>
          <p:cNvPr id="10243" name="Rectangle 3"/>
          <p:cNvSpPr>
            <a:spLocks noGrp="1" noChangeArrowheads="1"/>
          </p:cNvSpPr>
          <p:nvPr>
            <p:ph type="body" idx="1"/>
          </p:nvPr>
        </p:nvSpPr>
        <p:spPr>
          <a:xfrm>
            <a:off x="838200" y="1905001"/>
            <a:ext cx="8229600" cy="4225925"/>
          </a:xfrm>
        </p:spPr>
        <p:txBody>
          <a:bodyPr/>
          <a:lstStyle/>
          <a:p>
            <a:pPr algn="just" eaLnBrk="1" hangingPunct="1">
              <a:defRPr/>
            </a:pPr>
            <a:r>
              <a:rPr lang="zh-CN" altLang="en-US" b="1" dirty="0" smtClean="0">
                <a:solidFill>
                  <a:schemeClr val="tx2"/>
                </a:solidFill>
                <a:latin typeface="华文新魏" panose="02010800040101010101" pitchFamily="2" charset="-122"/>
                <a:ea typeface="华文新魏" panose="02010800040101010101" pitchFamily="2" charset="-122"/>
              </a:rPr>
              <a:t>用于计划的每一分钟都可以在执行阶段带来三到四倍的回报。</a:t>
            </a:r>
            <a:endParaRPr lang="en-US" altLang="zh-CN" b="1" dirty="0" smtClean="0">
              <a:solidFill>
                <a:schemeClr val="tx2"/>
              </a:solidFill>
              <a:latin typeface="华文新魏" panose="02010800040101010101" pitchFamily="2" charset="-122"/>
              <a:ea typeface="华文新魏" panose="02010800040101010101" pitchFamily="2" charset="-122"/>
            </a:endParaRPr>
          </a:p>
          <a:p>
            <a:pPr algn="just" eaLnBrk="1" hangingPunct="1">
              <a:buFont typeface="Wingdings" panose="05000000000000000000" pitchFamily="2" charset="2"/>
              <a:buNone/>
              <a:defRPr/>
            </a:pPr>
            <a:r>
              <a:rPr lang="en-US" altLang="zh-CN" b="1" dirty="0" smtClean="0">
                <a:solidFill>
                  <a:schemeClr val="tx2"/>
                </a:solidFill>
                <a:latin typeface="华文新魏" panose="02010800040101010101" pitchFamily="2" charset="-122"/>
                <a:ea typeface="华文新魏" panose="02010800040101010101" pitchFamily="2" charset="-122"/>
              </a:rPr>
              <a:t>                       </a:t>
            </a:r>
            <a:r>
              <a:rPr lang="en-US" altLang="zh-CN" b="1" dirty="0" smtClean="0">
                <a:solidFill>
                  <a:schemeClr val="tx2"/>
                </a:solidFill>
                <a:ea typeface="华文新魏" panose="02010800040101010101" pitchFamily="2" charset="-122"/>
              </a:rPr>
              <a:t>——</a:t>
            </a:r>
            <a:r>
              <a:rPr lang="zh-CN" altLang="en-US" b="1" dirty="0" smtClean="0">
                <a:solidFill>
                  <a:schemeClr val="tx2"/>
                </a:solidFill>
                <a:latin typeface="华文新魏" panose="02010800040101010101" pitchFamily="2" charset="-122"/>
                <a:ea typeface="华文新魏" panose="02010800040101010101" pitchFamily="2" charset="-122"/>
              </a:rPr>
              <a:t>杜邦公司总裁</a:t>
            </a:r>
            <a:endParaRPr lang="en-US" altLang="zh-CN" b="1" dirty="0" smtClean="0">
              <a:solidFill>
                <a:schemeClr val="tx2"/>
              </a:solidFill>
              <a:latin typeface="华文新魏" panose="02010800040101010101" pitchFamily="2" charset="-122"/>
              <a:ea typeface="华文新魏" panose="02010800040101010101" pitchFamily="2" charset="-122"/>
            </a:endParaRPr>
          </a:p>
          <a:p>
            <a:pPr algn="r" eaLnBrk="1" hangingPunct="1">
              <a:buFont typeface="Wingdings" panose="05000000000000000000" pitchFamily="2" charset="2"/>
              <a:buNone/>
              <a:defRPr/>
            </a:pPr>
            <a:r>
              <a:rPr lang="en-US" altLang="zh-CN" b="1" dirty="0" smtClean="0">
                <a:solidFill>
                  <a:schemeClr val="tx2"/>
                </a:solidFill>
                <a:latin typeface="Monotype Corsiva" panose="03010101010201010101" pitchFamily="66" charset="0"/>
                <a:ea typeface="华文新魏" panose="02010800040101010101" pitchFamily="2" charset="-122"/>
              </a:rPr>
              <a:t>Crawford </a:t>
            </a:r>
            <a:r>
              <a:rPr lang="en-US" altLang="zh-CN" b="1" dirty="0" err="1" smtClean="0">
                <a:solidFill>
                  <a:schemeClr val="tx2"/>
                </a:solidFill>
                <a:latin typeface="Monotype Corsiva" panose="03010101010201010101" pitchFamily="66" charset="0"/>
                <a:ea typeface="华文新魏" panose="02010800040101010101" pitchFamily="2" charset="-122"/>
              </a:rPr>
              <a:t>Greenwalt</a:t>
            </a:r>
            <a:endParaRPr lang="en-US" altLang="zh-CN" b="1" dirty="0" smtClean="0">
              <a:solidFill>
                <a:schemeClr val="tx2"/>
              </a:solidFill>
              <a:latin typeface="Monotype Corsiva" panose="03010101010201010101" pitchFamily="66" charset="0"/>
              <a:ea typeface="华文新魏" panose="02010800040101010101" pitchFamily="2" charset="-122"/>
            </a:endParaRPr>
          </a:p>
          <a:p>
            <a:pPr algn="just" eaLnBrk="1" hangingPunct="1">
              <a:defRPr/>
            </a:pPr>
            <a:endParaRPr lang="en-US" altLang="zh-CN" b="1" dirty="0" smtClean="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910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193801" y="452438"/>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工程</a:t>
            </a:r>
            <a:r>
              <a:rPr lang="zh-CN" altLang="en-US" sz="2800" b="1" dirty="0">
                <a:solidFill>
                  <a:srgbClr val="0000CC"/>
                </a:solidFill>
              </a:rPr>
              <a:t>工期的概率分析</a:t>
            </a:r>
            <a:r>
              <a:rPr lang="en-US" altLang="zh-CN" sz="2800" b="1" dirty="0">
                <a:solidFill>
                  <a:srgbClr val="0000CC"/>
                </a:solidFill>
              </a:rPr>
              <a:t>——</a:t>
            </a:r>
            <a:r>
              <a:rPr lang="zh-CN" altLang="en-US" sz="2800" b="1" dirty="0">
                <a:solidFill>
                  <a:srgbClr val="0000CC"/>
                </a:solidFill>
              </a:rPr>
              <a:t>计划评审技术（</a:t>
            </a:r>
            <a:r>
              <a:rPr lang="en-US" altLang="zh-CN" sz="2800" b="1" dirty="0">
                <a:solidFill>
                  <a:srgbClr val="0000CC"/>
                </a:solidFill>
              </a:rPr>
              <a:t>PERT</a:t>
            </a:r>
            <a:r>
              <a:rPr lang="zh-CN" altLang="en-US" sz="2800" b="1" dirty="0">
                <a:solidFill>
                  <a:srgbClr val="0000CC"/>
                </a:solidFill>
              </a:rPr>
              <a:t>）</a:t>
            </a:r>
          </a:p>
        </p:txBody>
      </p:sp>
      <p:sp>
        <p:nvSpPr>
          <p:cNvPr id="17" name="Rectangle 2"/>
          <p:cNvSpPr txBox="1">
            <a:spLocks noChangeArrowheads="1"/>
          </p:cNvSpPr>
          <p:nvPr/>
        </p:nvSpPr>
        <p:spPr>
          <a:xfrm>
            <a:off x="769937" y="1371600"/>
            <a:ext cx="8001000" cy="1216025"/>
          </a:xfrm>
          <a:prstGeom prst="rect">
            <a:avLst/>
          </a:prstGeom>
        </p:spPr>
        <p:txBody>
          <a:bodyPr/>
          <a:lstStyle>
            <a:lvl1pPr algn="l"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a:lstStyle>
          <a:p>
            <a:pPr>
              <a:lnSpc>
                <a:spcPct val="100000"/>
              </a:lnSpc>
              <a:buNone/>
            </a:pPr>
            <a:r>
              <a:rPr lang="zh-CN" altLang="en-US" sz="2400" kern="0" dirty="0" smtClean="0"/>
              <a:t>科信建筑公司项目中每一个活动的均值和方差</a:t>
            </a:r>
            <a:endParaRPr lang="zh-CN" altLang="en-US" sz="2400" kern="0" dirty="0"/>
          </a:p>
        </p:txBody>
      </p:sp>
      <p:graphicFrame>
        <p:nvGraphicFramePr>
          <p:cNvPr id="18" name="Group 109"/>
          <p:cNvGraphicFramePr>
            <a:graphicFrameLocks/>
          </p:cNvGraphicFramePr>
          <p:nvPr>
            <p:extLst>
              <p:ext uri="{D42A27DB-BD31-4B8C-83A1-F6EECF244321}">
                <p14:modId xmlns:p14="http://schemas.microsoft.com/office/powerpoint/2010/main" val="250584944"/>
              </p:ext>
            </p:extLst>
          </p:nvPr>
        </p:nvGraphicFramePr>
        <p:xfrm>
          <a:off x="1053306" y="2362200"/>
          <a:ext cx="7434262" cy="3870325"/>
        </p:xfrm>
        <a:graphic>
          <a:graphicData uri="http://schemas.openxmlformats.org/drawingml/2006/table">
            <a:tbl>
              <a:tblPr/>
              <a:tblGrid>
                <a:gridCol w="723900">
                  <a:extLst>
                    <a:ext uri="{9D8B030D-6E8A-4147-A177-3AD203B41FA5}">
                      <a16:colId xmlns:a16="http://schemas.microsoft.com/office/drawing/2014/main" val="3977257211"/>
                    </a:ext>
                  </a:extLst>
                </a:gridCol>
                <a:gridCol w="1281112">
                  <a:extLst>
                    <a:ext uri="{9D8B030D-6E8A-4147-A177-3AD203B41FA5}">
                      <a16:colId xmlns:a16="http://schemas.microsoft.com/office/drawing/2014/main" val="1808693833"/>
                    </a:ext>
                  </a:extLst>
                </a:gridCol>
                <a:gridCol w="1281113">
                  <a:extLst>
                    <a:ext uri="{9D8B030D-6E8A-4147-A177-3AD203B41FA5}">
                      <a16:colId xmlns:a16="http://schemas.microsoft.com/office/drawing/2014/main" val="465652322"/>
                    </a:ext>
                  </a:extLst>
                </a:gridCol>
                <a:gridCol w="1176337">
                  <a:extLst>
                    <a:ext uri="{9D8B030D-6E8A-4147-A177-3AD203B41FA5}">
                      <a16:colId xmlns:a16="http://schemas.microsoft.com/office/drawing/2014/main" val="3571488318"/>
                    </a:ext>
                  </a:extLst>
                </a:gridCol>
                <a:gridCol w="1497013">
                  <a:extLst>
                    <a:ext uri="{9D8B030D-6E8A-4147-A177-3AD203B41FA5}">
                      <a16:colId xmlns:a16="http://schemas.microsoft.com/office/drawing/2014/main" val="2200359557"/>
                    </a:ext>
                  </a:extLst>
                </a:gridCol>
                <a:gridCol w="1474787">
                  <a:extLst>
                    <a:ext uri="{9D8B030D-6E8A-4147-A177-3AD203B41FA5}">
                      <a16:colId xmlns:a16="http://schemas.microsoft.com/office/drawing/2014/main" val="2097603663"/>
                    </a:ext>
                  </a:extLst>
                </a:gridCol>
              </a:tblGrid>
              <a:tr h="4572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乐观估计时间</a:t>
                      </a: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最大可能时间</a:t>
                      </a: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悲观估计时间</a:t>
                      </a: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均值</a:t>
                      </a:r>
                      <a:r>
                        <a:rPr kumimoji="0" lang="el-GR" altLang="zh-CN" sz="10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μ</a:t>
                      </a:r>
                      <a:r>
                        <a:rPr kumimoji="0" lang="en-US" altLang="zh-CN" sz="1000" b="0" i="0" u="none" strike="noStrike" cap="none" normalizeH="0" baseline="0" smtClean="0">
                          <a:ln>
                            <a:noFill/>
                          </a:ln>
                          <a:solidFill>
                            <a:schemeClr val="tx2"/>
                          </a:solidFill>
                          <a:effectLst/>
                          <a:latin typeface="Verdana" panose="020B0604030504040204" pitchFamily="34" charset="0"/>
                          <a:ea typeface="宋体" panose="02010600030101010101" pitchFamily="2" charset="-122"/>
                        </a:rPr>
                        <a:t>=</a:t>
                      </a: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(o+4m+P)/6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方差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1257494"/>
                  </a:ext>
                </a:extLst>
              </a:tr>
              <a:tr h="3413125">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E</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J</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K</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M</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6.5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9789607"/>
                  </a:ext>
                </a:extLst>
              </a:tr>
            </a:tbl>
          </a:graphicData>
        </a:graphic>
      </p:graphicFrame>
    </p:spTree>
    <p:extLst>
      <p:ext uri="{BB962C8B-B14F-4D97-AF65-F5344CB8AC3E}">
        <p14:creationId xmlns:p14="http://schemas.microsoft.com/office/powerpoint/2010/main" val="163369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766393" y="76200"/>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en-US" altLang="zh-CN" sz="2800" b="1" dirty="0" smtClean="0">
                <a:solidFill>
                  <a:srgbClr val="0000CC"/>
                </a:solidFill>
              </a:rPr>
              <a:t>Beta</a:t>
            </a:r>
            <a:r>
              <a:rPr lang="zh-CN" altLang="en-US" sz="2800" b="1" dirty="0" smtClean="0">
                <a:solidFill>
                  <a:srgbClr val="0000CC"/>
                </a:solidFill>
              </a:rPr>
              <a:t>分布</a:t>
            </a:r>
            <a:endParaRPr lang="zh-CN" altLang="en-US" sz="2800" b="1" dirty="0">
              <a:solidFill>
                <a:srgbClr val="0000CC"/>
              </a:solidFill>
            </a:endParaRPr>
          </a:p>
        </p:txBody>
      </p:sp>
      <p:sp>
        <p:nvSpPr>
          <p:cNvPr id="17" name="Rectangle 2"/>
          <p:cNvSpPr txBox="1">
            <a:spLocks noChangeArrowheads="1"/>
          </p:cNvSpPr>
          <p:nvPr/>
        </p:nvSpPr>
        <p:spPr>
          <a:xfrm>
            <a:off x="393405" y="609600"/>
            <a:ext cx="9354768" cy="5945456"/>
          </a:xfrm>
          <a:prstGeom prst="rect">
            <a:avLst/>
          </a:prstGeom>
        </p:spPr>
        <p:txBody>
          <a:bodyPr/>
          <a:lstStyle>
            <a:lvl1pPr algn="l"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a:lstStyle>
          <a:p>
            <a:pPr latinLnBrk="0"/>
            <a:r>
              <a:rPr lang="zh-CN" altLang="en-US" sz="2400" b="0" dirty="0"/>
              <a:t>例如有某种特殊的硬币，我们事先完全无法确定它出现正面的概率。然后抛</a:t>
            </a:r>
            <a:r>
              <a:rPr lang="en-US" altLang="zh-CN" sz="2400" b="0" dirty="0"/>
              <a:t>10</a:t>
            </a:r>
            <a:r>
              <a:rPr lang="zh-CN" altLang="en-US" sz="2400" b="0" dirty="0"/>
              <a:t>次硬币，出现</a:t>
            </a:r>
            <a:r>
              <a:rPr lang="en-US" altLang="zh-CN" sz="2400" b="0" dirty="0"/>
              <a:t>5</a:t>
            </a:r>
            <a:r>
              <a:rPr lang="zh-CN" altLang="en-US" sz="2400" b="0" dirty="0"/>
              <a:t>次正面，于是我们认为硬币出现正面的概率最可能是</a:t>
            </a:r>
            <a:r>
              <a:rPr lang="en-US" altLang="zh-CN" sz="2400" b="0" dirty="0"/>
              <a:t>0.5</a:t>
            </a:r>
            <a:r>
              <a:rPr lang="zh-CN" altLang="en-US" sz="2400" b="0" dirty="0"/>
              <a:t>，但是即使硬币出现正面的概率为</a:t>
            </a:r>
            <a:r>
              <a:rPr lang="en-US" altLang="zh-CN" sz="2400" b="0" dirty="0"/>
              <a:t>0.4</a:t>
            </a:r>
            <a:r>
              <a:rPr lang="zh-CN" altLang="en-US" sz="2400" b="0" dirty="0"/>
              <a:t>，也会出现抛</a:t>
            </a:r>
            <a:r>
              <a:rPr lang="en-US" altLang="zh-CN" sz="2400" b="0" dirty="0"/>
              <a:t>10</a:t>
            </a:r>
            <a:r>
              <a:rPr lang="zh-CN" altLang="en-US" sz="2400" b="0" dirty="0"/>
              <a:t>次出现</a:t>
            </a:r>
            <a:r>
              <a:rPr lang="en-US" altLang="zh-CN" sz="2400" b="0" dirty="0"/>
              <a:t>5</a:t>
            </a:r>
            <a:r>
              <a:rPr lang="zh-CN" altLang="en-US" sz="2400" b="0" dirty="0"/>
              <a:t>次正面的情况。因此我们并不能完全确定硬币出现正面的概率就是</a:t>
            </a:r>
            <a:r>
              <a:rPr lang="en-US" altLang="zh-CN" sz="2400" b="0" dirty="0"/>
              <a:t>0.5</a:t>
            </a:r>
            <a:r>
              <a:rPr lang="zh-CN" altLang="en-US" sz="2400" b="0" dirty="0"/>
              <a:t>，所以</a:t>
            </a:r>
            <a:r>
              <a:rPr lang="en-US" altLang="zh-CN" sz="2400" b="0" dirty="0"/>
              <a:t>p</a:t>
            </a:r>
            <a:r>
              <a:rPr lang="zh-CN" altLang="en-US" sz="2400" b="0" dirty="0"/>
              <a:t>也是一个随机变量，它符合</a:t>
            </a:r>
            <a:r>
              <a:rPr lang="en-US" altLang="zh-CN" sz="2400" b="0" dirty="0"/>
              <a:t>beta</a:t>
            </a:r>
            <a:r>
              <a:rPr lang="zh-CN" altLang="en-US" sz="2400" b="0" dirty="0"/>
              <a:t>分布。</a:t>
            </a:r>
          </a:p>
          <a:p>
            <a:pPr latinLnBrk="0"/>
            <a:r>
              <a:rPr lang="zh-CN" altLang="en-US" sz="2400" b="0" dirty="0"/>
              <a:t>用一句话来说，</a:t>
            </a:r>
            <a:r>
              <a:rPr lang="en-US" altLang="zh-CN" sz="2400" b="0" dirty="0"/>
              <a:t>beta</a:t>
            </a:r>
            <a:r>
              <a:rPr lang="zh-CN" altLang="en-US" sz="2400" b="0" dirty="0"/>
              <a:t>分布可以看作一个概率的概率分布，当你不知道一个东西的具体概率是多少时，它可以给出所有概率出现的可能性大小。</a:t>
            </a:r>
            <a:r>
              <a:rPr lang="en-US" altLang="zh-CN" sz="2400" b="0" dirty="0"/>
              <a:t>Beta</a:t>
            </a:r>
            <a:r>
              <a:rPr lang="zh-CN" altLang="en-US" sz="2400" b="0" dirty="0"/>
              <a:t>分布是一个连续分布，由于它描述概率</a:t>
            </a:r>
            <a:r>
              <a:rPr lang="en-US" altLang="zh-CN" sz="2400" b="0" dirty="0"/>
              <a:t>p</a:t>
            </a:r>
            <a:r>
              <a:rPr lang="zh-CN" altLang="en-US" sz="2400" b="0" dirty="0"/>
              <a:t>的分布，因此其取值范围为</a:t>
            </a:r>
            <a:r>
              <a:rPr lang="en-US" altLang="zh-CN" sz="2400" b="0" dirty="0"/>
              <a:t>0</a:t>
            </a:r>
            <a:r>
              <a:rPr lang="zh-CN" altLang="en-US" sz="2400" b="0" dirty="0"/>
              <a:t>到</a:t>
            </a:r>
            <a:r>
              <a:rPr lang="en-US" altLang="zh-CN" sz="2400" b="0" dirty="0"/>
              <a:t>1</a:t>
            </a:r>
            <a:r>
              <a:rPr lang="zh-CN" altLang="en-US" sz="2400" b="0" dirty="0"/>
              <a:t>。</a:t>
            </a:r>
            <a:r>
              <a:rPr lang="en-US" altLang="zh-CN" sz="2400" b="0" dirty="0"/>
              <a:t>Beta</a:t>
            </a:r>
            <a:r>
              <a:rPr lang="zh-CN" altLang="en-US" sz="2400" b="0" dirty="0"/>
              <a:t>分布有</a:t>
            </a:r>
            <a:r>
              <a:rPr lang="en-US" altLang="zh-CN" sz="2400" b="0" dirty="0"/>
              <a:t>α</a:t>
            </a:r>
            <a:r>
              <a:rPr lang="zh-CN" altLang="en-US" sz="2400" b="0" dirty="0"/>
              <a:t>和</a:t>
            </a:r>
            <a:r>
              <a:rPr lang="en-US" altLang="zh-CN" sz="2400" b="0" dirty="0"/>
              <a:t>β</a:t>
            </a:r>
            <a:r>
              <a:rPr lang="zh-CN" altLang="en-US" sz="2400" b="0" dirty="0"/>
              <a:t>两个参数，其中</a:t>
            </a:r>
            <a:r>
              <a:rPr lang="en-US" altLang="zh-CN" sz="2400" b="0" dirty="0"/>
              <a:t>α</a:t>
            </a:r>
            <a:r>
              <a:rPr lang="zh-CN" altLang="en-US" sz="2400" b="0" dirty="0"/>
              <a:t>为成功次数加</a:t>
            </a:r>
            <a:r>
              <a:rPr lang="en-US" altLang="zh-CN" sz="2400" b="0" dirty="0"/>
              <a:t>1</a:t>
            </a:r>
            <a:r>
              <a:rPr lang="zh-CN" altLang="en-US" sz="2400" b="0" dirty="0"/>
              <a:t>，</a:t>
            </a:r>
            <a:r>
              <a:rPr lang="en-US" altLang="zh-CN" sz="2400" b="0" dirty="0"/>
              <a:t>β</a:t>
            </a:r>
            <a:r>
              <a:rPr lang="zh-CN" altLang="en-US" sz="2400" b="0" dirty="0"/>
              <a:t>为失败次数加</a:t>
            </a:r>
            <a:r>
              <a:rPr lang="en-US" altLang="zh-CN" sz="2400" b="0" dirty="0"/>
              <a:t>1</a:t>
            </a:r>
            <a:r>
              <a:rPr lang="zh-CN" altLang="en-US" sz="2400" b="0" dirty="0"/>
              <a:t>。</a:t>
            </a:r>
            <a:r>
              <a:rPr lang="en-US" altLang="zh-CN" sz="2400" b="0" dirty="0"/>
              <a:t>Beta</a:t>
            </a:r>
            <a:r>
              <a:rPr lang="zh-CN" altLang="en-US" sz="2400" b="0" dirty="0"/>
              <a:t>是二项分布的共轭分布。</a:t>
            </a:r>
            <a:r>
              <a:rPr lang="en-US" altLang="zh-CN" sz="2400" b="0" dirty="0"/>
              <a:t>Beta</a:t>
            </a:r>
            <a:r>
              <a:rPr lang="zh-CN" altLang="en-US" sz="2400" b="0" dirty="0"/>
              <a:t>分布的均值是</a:t>
            </a:r>
            <a:r>
              <a:rPr lang="en-US" altLang="zh-CN" sz="2400" b="0" dirty="0"/>
              <a:t>α/(α+</a:t>
            </a:r>
            <a:r>
              <a:rPr lang="zh-CN" altLang="en-US" sz="2400" b="0" dirty="0"/>
              <a:t> </a:t>
            </a:r>
            <a:r>
              <a:rPr lang="en-US" altLang="zh-CN" sz="2400" b="0" dirty="0"/>
              <a:t>β)</a:t>
            </a:r>
            <a:endParaRPr lang="zh-CN" altLang="en-US" sz="2400" b="0" dirty="0"/>
          </a:p>
        </p:txBody>
      </p:sp>
    </p:spTree>
    <p:extLst>
      <p:ext uri="{BB962C8B-B14F-4D97-AF65-F5344CB8AC3E}">
        <p14:creationId xmlns:p14="http://schemas.microsoft.com/office/powerpoint/2010/main" val="58635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766393" y="76200"/>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en-US" altLang="zh-CN" sz="2800" b="1" dirty="0" smtClean="0">
                <a:solidFill>
                  <a:srgbClr val="0000CC"/>
                </a:solidFill>
              </a:rPr>
              <a:t>Beta</a:t>
            </a:r>
            <a:r>
              <a:rPr lang="zh-CN" altLang="en-US" sz="2800" b="1" dirty="0" smtClean="0">
                <a:solidFill>
                  <a:srgbClr val="0000CC"/>
                </a:solidFill>
              </a:rPr>
              <a:t>分布</a:t>
            </a:r>
            <a:endParaRPr lang="zh-CN" altLang="en-US" sz="2800" b="1" dirty="0">
              <a:solidFill>
                <a:srgbClr val="0000CC"/>
              </a:solidFill>
            </a:endParaRPr>
          </a:p>
        </p:txBody>
      </p:sp>
      <p:pic>
        <p:nvPicPr>
          <p:cNvPr id="291842"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58449"/>
            <a:ext cx="5112120" cy="51121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66393" y="1552353"/>
            <a:ext cx="4953000" cy="4524315"/>
          </a:xfrm>
          <a:prstGeom prst="rect">
            <a:avLst/>
          </a:prstGeom>
        </p:spPr>
        <p:txBody>
          <a:bodyPr>
            <a:spAutoFit/>
          </a:bodyPr>
          <a:lstStyle/>
          <a:p>
            <a:r>
              <a:rPr lang="zh-CN" altLang="en-US" sz="2400" dirty="0" smtClean="0"/>
              <a:t>Beta(α0+hits,β0+misses)Beta(α0+hits,β0+misses) 其中α0α0和β0β0是一开始的参数，在这里是81和219。所以在这一例子里，αα增加了1(击中了一次)。ββ没有增加(没有漏球)。这就是我们的新的beta分布Beta(81+1,219) ，我们跟原来的比较</a:t>
            </a:r>
          </a:p>
        </p:txBody>
      </p:sp>
    </p:spTree>
    <p:extLst>
      <p:ext uri="{BB962C8B-B14F-4D97-AF65-F5344CB8AC3E}">
        <p14:creationId xmlns:p14="http://schemas.microsoft.com/office/powerpoint/2010/main" val="4210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766393" y="76200"/>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en-US" altLang="zh-CN" sz="2800" b="1" dirty="0" smtClean="0">
                <a:solidFill>
                  <a:srgbClr val="0000CC"/>
                </a:solidFill>
              </a:rPr>
              <a:t>Beta</a:t>
            </a:r>
            <a:r>
              <a:rPr lang="zh-CN" altLang="en-US" sz="2800" b="1" dirty="0" smtClean="0">
                <a:solidFill>
                  <a:srgbClr val="0000CC"/>
                </a:solidFill>
              </a:rPr>
              <a:t>分布</a:t>
            </a:r>
            <a:endParaRPr lang="zh-CN" altLang="en-US" sz="2800" b="1" dirty="0">
              <a:solidFill>
                <a:srgbClr val="0000CC"/>
              </a:solidFill>
            </a:endParaRPr>
          </a:p>
        </p:txBody>
      </p:sp>
      <p:pic>
        <p:nvPicPr>
          <p:cNvPr id="300034" name="Picture 2" descr="http://varianceexplained.org/figs/2014-12-20-beta_distribution_and_baseball/plot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679" y="1414208"/>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287079" y="1820124"/>
            <a:ext cx="5181600" cy="39887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wrap="square" lIns="109714" tIns="54857" rIns="109714" bIns="54857" numCol="1" anchor="ctr" anchorCtr="0" compatLnSpc="1">
            <a:prstTxWarp prst="textNoShape">
              <a:avLst/>
            </a:prstTxWarp>
            <a:spAutoFit/>
          </a:bodyPr>
          <a:lstStyle>
            <a:lvl1pPr eaLnBrk="0" hangingPunct="0">
              <a:defRPr sz="3100">
                <a:solidFill>
                  <a:schemeClr val="tx1"/>
                </a:solidFill>
                <a:latin typeface="Tahoma" panose="020B0604030504040204" pitchFamily="34" charset="0"/>
                <a:ea typeface="幼圆" panose="02010509060101010101" pitchFamily="49" charset="-122"/>
              </a:defRPr>
            </a:lvl1pPr>
            <a:lvl2pPr eaLnBrk="0" hangingPunct="0">
              <a:defRPr sz="3100">
                <a:solidFill>
                  <a:schemeClr val="tx1"/>
                </a:solidFill>
                <a:latin typeface="Tahoma" panose="020B0604030504040204" pitchFamily="34" charset="0"/>
                <a:ea typeface="幼圆" panose="02010509060101010101" pitchFamily="49" charset="-122"/>
              </a:defRPr>
            </a:lvl2pPr>
            <a:lvl3pPr eaLnBrk="0" hangingPunct="0">
              <a:defRPr sz="3100">
                <a:solidFill>
                  <a:schemeClr val="tx1"/>
                </a:solidFill>
                <a:latin typeface="Tahoma" panose="020B0604030504040204" pitchFamily="34" charset="0"/>
                <a:ea typeface="幼圆" panose="02010509060101010101" pitchFamily="49" charset="-122"/>
              </a:defRPr>
            </a:lvl3pPr>
            <a:lvl4pPr eaLnBrk="0" hangingPunct="0">
              <a:defRPr sz="3100">
                <a:solidFill>
                  <a:schemeClr val="tx1"/>
                </a:solidFill>
                <a:latin typeface="Tahoma" panose="020B0604030504040204" pitchFamily="34" charset="0"/>
                <a:ea typeface="幼圆" panose="02010509060101010101" pitchFamily="49" charset="-122"/>
              </a:defRPr>
            </a:lvl4pPr>
            <a:lvl5pPr eaLnBrk="0" hangingPunct="0">
              <a:defRPr sz="3100">
                <a:solidFill>
                  <a:schemeClr val="tx1"/>
                </a:solidFill>
                <a:latin typeface="Tahoma" panose="020B0604030504040204" pitchFamily="34" charset="0"/>
                <a:ea typeface="幼圆" panose="02010509060101010101" pitchFamily="49" charset="-122"/>
              </a:defRPr>
            </a:lvl5pPr>
            <a:lvl6pPr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6pPr>
            <a:lvl7pPr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7pPr>
            <a:lvl8pPr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8pPr>
            <a:lvl9pPr eaLnBrk="0" fontAlgn="base" hangingPunct="0">
              <a:lnSpc>
                <a:spcPct val="150000"/>
              </a:lnSpc>
              <a:spcBef>
                <a:spcPct val="20000"/>
              </a:spcBef>
              <a:spcAft>
                <a:spcPct val="0"/>
              </a:spcAft>
              <a:buChar char="•"/>
              <a:defRPr sz="3100">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50000"/>
              </a:lnSpc>
              <a:spcBef>
                <a:spcPct val="20000"/>
              </a:spcBef>
              <a:spcAft>
                <a:spcPct val="0"/>
              </a:spcAft>
              <a:buClrTx/>
              <a:buSzTx/>
              <a:buNone/>
              <a:tabLst/>
            </a:pPr>
            <a:r>
              <a:rPr lang="zh-CN" altLang="en-US" sz="2400" dirty="0">
                <a:solidFill>
                  <a:srgbClr val="4D4D4D"/>
                </a:solidFill>
                <a:latin typeface="微软雅黑" panose="020B0503020204020204" pitchFamily="34" charset="-122"/>
              </a:rPr>
              <a:t>但</a:t>
            </a:r>
            <a:r>
              <a:rPr kumimoji="0" lang="zh-CN" altLang="en-US"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是如果我们得到了更多的数据，假设一共打了</a:t>
            </a:r>
            <a:r>
              <a:rPr kumimoji="0" lang="en-US" altLang="zh-CN"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300</a:t>
            </a:r>
            <a:r>
              <a:rPr kumimoji="0" lang="zh-CN" altLang="en-US"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次，其中击中了</a:t>
            </a:r>
            <a:r>
              <a:rPr kumimoji="0" lang="en-US" altLang="zh-CN"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100</a:t>
            </a:r>
            <a:r>
              <a:rPr kumimoji="0" lang="zh-CN" altLang="en-US"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次，</a:t>
            </a:r>
            <a:r>
              <a:rPr kumimoji="0" lang="en-US" altLang="zh-CN"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200</a:t>
            </a:r>
            <a:r>
              <a:rPr kumimoji="0" lang="zh-CN" altLang="en-US"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t>次没击中，那么这一新分布就是：</a:t>
            </a:r>
            <a:br>
              <a:rPr kumimoji="0" lang="zh-CN" altLang="en-US" sz="2400" b="0" i="0" u="none" strike="noStrike" cap="none" normalizeH="0" baseline="0" dirty="0" smtClean="0">
                <a:ln>
                  <a:noFill/>
                </a:ln>
                <a:solidFill>
                  <a:srgbClr val="4D4D4D"/>
                </a:solidFill>
                <a:effectLst/>
                <a:latin typeface="微软雅黑" panose="020B0503020204020204" pitchFamily="34" charset="-122"/>
                <a:ea typeface="幼圆" panose="02010509060101010101" pitchFamily="49" charset="-122"/>
              </a:rPr>
            </a:br>
            <a:endParaRPr kumimoji="0" lang="zh-CN" altLang="en-US" sz="2400" b="0" i="0" u="none" strike="noStrike" cap="none" normalizeH="0" baseline="0" dirty="0" smtClean="0">
              <a:ln>
                <a:noFill/>
              </a:ln>
              <a:solidFill>
                <a:schemeClr val="tx1"/>
              </a:solidFill>
              <a:effectLst/>
              <a:ea typeface="幼圆" panose="020105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幼圆" panose="02010509060101010101" pitchFamily="49" charset="-122"/>
              </a:rPr>
              <a:t>beta(81+100,219+200)</a:t>
            </a:r>
            <a:endParaRPr kumimoji="0" lang="en-US" altLang="zh-CN" sz="2400" b="0" i="0" u="none" strike="noStrike" cap="none" normalizeH="0" baseline="0" dirty="0" smtClean="0">
              <a:ln>
                <a:noFill/>
              </a:ln>
              <a:solidFill>
                <a:schemeClr val="tx1"/>
              </a:solidFill>
              <a:effectLst/>
              <a:ea typeface="幼圆" panose="020105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ea typeface="幼圆" panose="02010509060101010101" pitchFamily="49" charset="-122"/>
              </a:rPr>
              <a:t/>
            </a:r>
            <a:br>
              <a:rPr kumimoji="0" lang="en-US" altLang="zh-CN" sz="2400" b="0" i="0" u="none" strike="noStrike" cap="none" normalizeH="0" baseline="0" dirty="0" smtClean="0">
                <a:ln>
                  <a:noFill/>
                </a:ln>
                <a:solidFill>
                  <a:schemeClr val="tx1"/>
                </a:solidFill>
                <a:effectLst/>
                <a:ea typeface="幼圆" panose="02010509060101010101" pitchFamily="49" charset="-122"/>
              </a:rPr>
            </a:br>
            <a:endParaRPr kumimoji="0" lang="en-US" altLang="zh-CN" sz="2400" b="0" i="0" u="none" strike="noStrike" cap="none" normalizeH="0" baseline="0" dirty="0" smtClean="0">
              <a:ln>
                <a:noFill/>
              </a:ln>
              <a:solidFill>
                <a:schemeClr val="tx1"/>
              </a:solidFill>
              <a:effectLst/>
              <a:ea typeface="幼圆" panose="02010509060101010101" pitchFamily="49" charset="-122"/>
            </a:endParaRPr>
          </a:p>
        </p:txBody>
      </p:sp>
    </p:spTree>
    <p:extLst>
      <p:ext uri="{BB962C8B-B14F-4D97-AF65-F5344CB8AC3E}">
        <p14:creationId xmlns:p14="http://schemas.microsoft.com/office/powerpoint/2010/main" val="359220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457200" y="0"/>
            <a:ext cx="8969375" cy="6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en-US" altLang="zh-CN" sz="2800" b="1" dirty="0" smtClean="0">
                <a:solidFill>
                  <a:srgbClr val="0000CC"/>
                </a:solidFill>
              </a:rPr>
              <a:t>Beta</a:t>
            </a:r>
            <a:r>
              <a:rPr lang="zh-CN" altLang="en-US" sz="2800" b="1" dirty="0" smtClean="0">
                <a:solidFill>
                  <a:srgbClr val="0000CC"/>
                </a:solidFill>
              </a:rPr>
              <a:t>分布</a:t>
            </a:r>
            <a:endParaRPr lang="zh-CN" altLang="en-US" sz="2800" b="1" dirty="0">
              <a:solidFill>
                <a:srgbClr val="0000CC"/>
              </a:solidFill>
            </a:endParaRPr>
          </a:p>
        </p:txBody>
      </p:sp>
      <p:sp>
        <p:nvSpPr>
          <p:cNvPr id="2" name="矩形 1"/>
          <p:cNvSpPr/>
          <p:nvPr/>
        </p:nvSpPr>
        <p:spPr>
          <a:xfrm>
            <a:off x="914400" y="762000"/>
            <a:ext cx="8610600" cy="5373779"/>
          </a:xfrm>
          <a:prstGeom prst="rect">
            <a:avLst/>
          </a:prstGeom>
        </p:spPr>
        <p:txBody>
          <a:bodyPr wrap="square">
            <a:spAutoFit/>
          </a:bodyPr>
          <a:lstStyle/>
          <a:p>
            <a:r>
              <a:rPr lang="zh-CN" altLang="en-US" sz="2400" dirty="0" smtClean="0"/>
              <a:t>一个有趣的事情是，根据这个新的beta分布，我们可以得出他的数学期望为：</a:t>
            </a:r>
            <a:endParaRPr lang="en-US" altLang="zh-CN" sz="2400" dirty="0" smtClean="0"/>
          </a:p>
          <a:p>
            <a:r>
              <a:rPr lang="zh-CN" altLang="en-US" sz="2400" dirty="0" smtClean="0"/>
              <a:t>α</a:t>
            </a:r>
            <a:r>
              <a:rPr lang="en-US" altLang="zh-CN" sz="2400" dirty="0" smtClean="0"/>
              <a:t>/</a:t>
            </a:r>
            <a:r>
              <a:rPr lang="zh-CN" altLang="en-US" sz="2400" dirty="0" smtClean="0"/>
              <a:t>（α+β）=（82+100）</a:t>
            </a:r>
            <a:r>
              <a:rPr lang="en-US" altLang="zh-CN" sz="2400" dirty="0" smtClean="0"/>
              <a:t>/</a:t>
            </a:r>
            <a:r>
              <a:rPr lang="zh-CN" altLang="en-US" sz="2400" dirty="0" smtClean="0"/>
              <a:t>（82+100+219+200）=.303</a:t>
            </a:r>
            <a:endParaRPr lang="en-US" altLang="zh-CN" sz="2400" dirty="0" smtClean="0"/>
          </a:p>
          <a:p>
            <a:r>
              <a:rPr lang="zh-CN" altLang="en-US" sz="2400" dirty="0" smtClean="0"/>
              <a:t>这一结果要比直接的估计要小 100</a:t>
            </a:r>
            <a:r>
              <a:rPr lang="en-US" altLang="zh-CN" sz="2400" dirty="0" smtClean="0"/>
              <a:t>/</a:t>
            </a:r>
            <a:r>
              <a:rPr lang="zh-CN" altLang="en-US" sz="2400" dirty="0" smtClean="0"/>
              <a:t>（100+200）=.333。</a:t>
            </a:r>
            <a:endParaRPr lang="en-US" altLang="zh-CN" sz="2400" dirty="0" smtClean="0"/>
          </a:p>
          <a:p>
            <a:endParaRPr lang="en-US" altLang="zh-CN" sz="2400" dirty="0" smtClean="0"/>
          </a:p>
          <a:p>
            <a:r>
              <a:rPr lang="zh-CN" altLang="en-US" sz="2400" dirty="0" smtClean="0"/>
              <a:t>你可能已经意识到，我们事实上就是在这个运动员在击球之前可以理解为他已经成功了81次，失败了219次这样一个</a:t>
            </a:r>
            <a:r>
              <a:rPr lang="zh-CN" altLang="en-US" sz="2400" b="1" dirty="0" smtClean="0">
                <a:solidFill>
                  <a:srgbClr val="FF0000"/>
                </a:solidFill>
              </a:rPr>
              <a:t>先验信息</a:t>
            </a:r>
            <a:r>
              <a:rPr lang="zh-CN" altLang="en-US" sz="2400" dirty="0" smtClean="0"/>
              <a:t>。因此，对于一个我们不知道概率是什么，而又有一些合理的猜测时，beta分布能很好的作为一个表示概率的概率分布。</a:t>
            </a:r>
          </a:p>
        </p:txBody>
      </p:sp>
    </p:spTree>
    <p:extLst>
      <p:ext uri="{BB962C8B-B14F-4D97-AF65-F5344CB8AC3E}">
        <p14:creationId xmlns:p14="http://schemas.microsoft.com/office/powerpoint/2010/main" val="2610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193801" y="452438"/>
            <a:ext cx="8969375" cy="71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spAutoFit/>
          </a:bodyPr>
          <a:lstStyle/>
          <a:p>
            <a:pPr algn="l">
              <a:buFontTx/>
              <a:buNone/>
            </a:pPr>
            <a:r>
              <a:rPr lang="zh-CN" altLang="en-US" sz="2800" b="1" dirty="0" smtClean="0">
                <a:solidFill>
                  <a:srgbClr val="0000CC"/>
                </a:solidFill>
              </a:rPr>
              <a:t>计划评审技术</a:t>
            </a:r>
            <a:r>
              <a:rPr lang="zh-CN" altLang="en-US" sz="2800" b="1" dirty="0">
                <a:solidFill>
                  <a:srgbClr val="0000CC"/>
                </a:solidFill>
              </a:rPr>
              <a:t>（</a:t>
            </a:r>
            <a:r>
              <a:rPr lang="en-US" altLang="zh-CN" sz="2800" b="1" dirty="0">
                <a:solidFill>
                  <a:srgbClr val="0000CC"/>
                </a:solidFill>
              </a:rPr>
              <a:t>PERT</a:t>
            </a:r>
            <a:r>
              <a:rPr lang="zh-CN" altLang="en-US" sz="2800" b="1" dirty="0" smtClean="0">
                <a:solidFill>
                  <a:srgbClr val="0000CC"/>
                </a:solidFill>
              </a:rPr>
              <a:t>）与关键路径</a:t>
            </a:r>
            <a:r>
              <a:rPr lang="en-US" altLang="zh-CN" sz="2800" b="1" dirty="0" smtClean="0">
                <a:solidFill>
                  <a:srgbClr val="0000CC"/>
                </a:solidFill>
              </a:rPr>
              <a:t>CPM</a:t>
            </a:r>
            <a:endParaRPr lang="zh-CN" altLang="en-US" sz="2800" b="1" dirty="0">
              <a:solidFill>
                <a:srgbClr val="0000CC"/>
              </a:solidFill>
            </a:endParaRPr>
          </a:p>
        </p:txBody>
      </p:sp>
      <p:sp>
        <p:nvSpPr>
          <p:cNvPr id="3" name="矩形 2"/>
          <p:cNvSpPr/>
          <p:nvPr/>
        </p:nvSpPr>
        <p:spPr>
          <a:xfrm>
            <a:off x="457200" y="1600200"/>
            <a:ext cx="9448800" cy="4040850"/>
          </a:xfrm>
          <a:prstGeom prst="rect">
            <a:avLst/>
          </a:prstGeom>
        </p:spPr>
        <p:txBody>
          <a:bodyPr wrap="square">
            <a:spAutoFit/>
          </a:bodyPr>
          <a:lstStyle/>
          <a:p>
            <a:r>
              <a:rPr lang="en-AU" altLang="en-US" sz="2400" dirty="0" err="1" smtClean="0">
                <a:latin typeface="微软雅黑" panose="020B0503020204020204" pitchFamily="34" charset="-122"/>
                <a:ea typeface="微软雅黑" panose="020B0503020204020204" pitchFamily="34" charset="-122"/>
              </a:rPr>
              <a:t>共同点</a:t>
            </a:r>
            <a:r>
              <a:rPr lang="en-AU" altLang="en-US" sz="2400" dirty="0" smtClean="0">
                <a:latin typeface="微软雅黑" panose="020B0503020204020204" pitchFamily="34" charset="-122"/>
                <a:ea typeface="微软雅黑" panose="020B0503020204020204" pitchFamily="34" charset="-122"/>
              </a:rPr>
              <a:t>：</a:t>
            </a:r>
            <a:br>
              <a:rPr lang="en-AU" altLang="en-US" sz="2400" dirty="0" smtClean="0">
                <a:latin typeface="微软雅黑" panose="020B0503020204020204" pitchFamily="34" charset="-122"/>
                <a:ea typeface="微软雅黑" panose="020B0503020204020204" pitchFamily="34" charset="-122"/>
              </a:rPr>
            </a:br>
            <a:r>
              <a:rPr lang="zh-CN" altLang="zh-CN" sz="2400" dirty="0" smtClean="0">
                <a:latin typeface="微软雅黑" panose="020B0503020204020204" pitchFamily="34" charset="-122"/>
                <a:ea typeface="微软雅黑" panose="020B0503020204020204" pitchFamily="34" charset="-122"/>
              </a:rPr>
              <a:t>      </a:t>
            </a:r>
            <a:r>
              <a:rPr lang="zh-CN" altLang="en-AU" sz="2400" b="1" dirty="0" smtClean="0">
                <a:solidFill>
                  <a:schemeClr val="tx2"/>
                </a:solidFill>
                <a:latin typeface="微软雅黑" panose="020B0503020204020204" pitchFamily="34" charset="-122"/>
                <a:ea typeface="微软雅黑" panose="020B0503020204020204" pitchFamily="34" charset="-122"/>
              </a:rPr>
              <a:t>作业间关系</a:t>
            </a:r>
            <a:r>
              <a:rPr lang="zh-CN" altLang="en-AU" sz="2400" dirty="0" smtClean="0">
                <a:latin typeface="微软雅黑" panose="020B0503020204020204" pitchFamily="34" charset="-122"/>
                <a:ea typeface="微软雅黑" panose="020B0503020204020204" pitchFamily="34" charset="-122"/>
              </a:rPr>
              <a:t>属肯定型的网络计划技术</a:t>
            </a:r>
          </a:p>
          <a:p>
            <a:r>
              <a:rPr lang="en-AU" altLang="en-US" sz="2400" dirty="0" err="1" smtClean="0">
                <a:latin typeface="微软雅黑" panose="020B0503020204020204" pitchFamily="34" charset="-122"/>
                <a:ea typeface="微软雅黑" panose="020B0503020204020204" pitchFamily="34" charset="-122"/>
              </a:rPr>
              <a:t>主要不同点</a:t>
            </a:r>
            <a:r>
              <a:rPr lang="zh-CN" altLang="en-AU" sz="2400" dirty="0" smtClean="0">
                <a:latin typeface="微软雅黑" panose="020B0503020204020204" pitchFamily="34" charset="-122"/>
                <a:ea typeface="微软雅黑" panose="020B0503020204020204" pitchFamily="34" charset="-122"/>
              </a:rPr>
              <a:t>：</a:t>
            </a:r>
            <a:r>
              <a:rPr lang="en-US" altLang="en-AU" sz="2400" dirty="0" smtClean="0">
                <a:latin typeface="微软雅黑" panose="020B0503020204020204" pitchFamily="34" charset="-122"/>
                <a:ea typeface="微软雅黑" panose="020B0503020204020204" pitchFamily="34" charset="-122"/>
              </a:rPr>
              <a:t/>
            </a:r>
            <a:br>
              <a:rPr lang="en-US" altLang="en-AU" sz="2400" dirty="0" smtClean="0">
                <a:latin typeface="微软雅黑" panose="020B0503020204020204" pitchFamily="34" charset="-122"/>
                <a:ea typeface="微软雅黑" panose="020B0503020204020204" pitchFamily="34" charset="-122"/>
              </a:rPr>
            </a:br>
            <a:r>
              <a:rPr lang="en-US" altLang="en-AU" sz="2400" dirty="0" smtClean="0">
                <a:latin typeface="微软雅黑" panose="020B0503020204020204" pitchFamily="34" charset="-122"/>
                <a:ea typeface="微软雅黑" panose="020B0503020204020204" pitchFamily="34" charset="-122"/>
              </a:rPr>
              <a:t>     </a:t>
            </a:r>
            <a:r>
              <a:rPr lang="en-AU" altLang="zh-CN" sz="2400" dirty="0" err="1" smtClean="0">
                <a:latin typeface="微软雅黑" panose="020B0503020204020204" pitchFamily="34" charset="-122"/>
                <a:ea typeface="微软雅黑" panose="020B0503020204020204" pitchFamily="34" charset="-122"/>
              </a:rPr>
              <a:t>CPM</a:t>
            </a:r>
            <a:r>
              <a:rPr lang="en-AU" altLang="en-US" sz="2400" dirty="0" err="1" smtClean="0">
                <a:latin typeface="微软雅黑" panose="020B0503020204020204" pitchFamily="34" charset="-122"/>
                <a:ea typeface="微软雅黑" panose="020B0503020204020204" pitchFamily="34" charset="-122"/>
              </a:rPr>
              <a:t>在</a:t>
            </a:r>
            <a:r>
              <a:rPr lang="en-AU" altLang="en-US" sz="2400" b="1" dirty="0" err="1" smtClean="0">
                <a:solidFill>
                  <a:schemeClr val="tx2"/>
                </a:solidFill>
                <a:latin typeface="微软雅黑" panose="020B0503020204020204" pitchFamily="34" charset="-122"/>
                <a:ea typeface="微软雅黑" panose="020B0503020204020204" pitchFamily="34" charset="-122"/>
              </a:rPr>
              <a:t>作业时间</a:t>
            </a:r>
            <a:r>
              <a:rPr lang="en-AU" altLang="en-US" sz="2400" dirty="0" err="1" smtClean="0">
                <a:latin typeface="微软雅黑" panose="020B0503020204020204" pitchFamily="34" charset="-122"/>
                <a:ea typeface="微软雅黑" panose="020B0503020204020204" pitchFamily="34" charset="-122"/>
              </a:rPr>
              <a:t>（工期）上只有一个估计值，而</a:t>
            </a:r>
            <a:r>
              <a:rPr lang="en-AU" altLang="zh-CN" sz="2400" dirty="0" err="1" smtClean="0">
                <a:latin typeface="微软雅黑" panose="020B0503020204020204" pitchFamily="34" charset="-122"/>
                <a:ea typeface="微软雅黑" panose="020B0503020204020204" pitchFamily="34" charset="-122"/>
              </a:rPr>
              <a:t>PERT</a:t>
            </a:r>
            <a:r>
              <a:rPr lang="en-AU" altLang="en-US" sz="2400" dirty="0" err="1" smtClean="0">
                <a:latin typeface="微软雅黑" panose="020B0503020204020204" pitchFamily="34" charset="-122"/>
                <a:ea typeface="微软雅黑" panose="020B0503020204020204" pitchFamily="34" charset="-122"/>
              </a:rPr>
              <a:t>在作业时间（工期）上有三个估计值（最乐观、最可能、最悲观</a:t>
            </a:r>
            <a:r>
              <a:rPr lang="en-AU" altLang="en-US" sz="2400" dirty="0" smtClean="0">
                <a:latin typeface="微软雅黑" panose="020B0503020204020204" pitchFamily="34" charset="-122"/>
                <a:ea typeface="微软雅黑" panose="020B0503020204020204" pitchFamily="34" charset="-122"/>
              </a:rPr>
              <a:t>）。</a:t>
            </a:r>
          </a:p>
          <a:p>
            <a:r>
              <a:rPr lang="en-AU" altLang="zh-CN" sz="2400" dirty="0" smtClean="0">
                <a:latin typeface="微软雅黑" panose="020B0503020204020204" pitchFamily="34" charset="-122"/>
                <a:ea typeface="微软雅黑" panose="020B0503020204020204" pitchFamily="34" charset="-122"/>
              </a:rPr>
              <a:t>CPM</a:t>
            </a:r>
            <a:r>
              <a:rPr lang="zh-CN" altLang="en-AU" sz="2400" dirty="0" smtClean="0">
                <a:latin typeface="微软雅黑" panose="020B0503020204020204" pitchFamily="34" charset="-122"/>
                <a:ea typeface="微软雅黑" panose="020B0503020204020204" pitchFamily="34" charset="-122"/>
              </a:rPr>
              <a:t>主要适用于先前具有一定经验的项目，</a:t>
            </a:r>
            <a:r>
              <a:rPr lang="en-AU" altLang="zh-CN" sz="2400" dirty="0" smtClean="0">
                <a:latin typeface="微软雅黑" panose="020B0503020204020204" pitchFamily="34" charset="-122"/>
                <a:ea typeface="微软雅黑" panose="020B0503020204020204" pitchFamily="34" charset="-122"/>
              </a:rPr>
              <a:t>PERT</a:t>
            </a:r>
            <a:r>
              <a:rPr lang="zh-CN" altLang="en-AU" sz="2400" dirty="0" smtClean="0">
                <a:latin typeface="微软雅黑" panose="020B0503020204020204" pitchFamily="34" charset="-122"/>
                <a:ea typeface="微软雅黑" panose="020B0503020204020204" pitchFamily="34" charset="-122"/>
              </a:rPr>
              <a:t>主要适用于具有不确定因素的研发类项目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1705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defRPr/>
            </a:pPr>
            <a:r>
              <a:rPr lang="zh-CN" altLang="zh-CN" sz="1800" dirty="0"/>
              <a:t>开发一个</a:t>
            </a:r>
            <a:r>
              <a:rPr lang="en-US" altLang="zh-CN" sz="1800" dirty="0"/>
              <a:t>PERT</a:t>
            </a:r>
            <a:r>
              <a:rPr lang="zh-CN" altLang="zh-CN" sz="1800" dirty="0"/>
              <a:t>网络要求管理者确定完成项目所需的所有关键活动，按照活动之间的依赖关系排列它们之间的先后次序，以及完成每项活动的时间。这些工作可以归纳为五个步骤：</a:t>
            </a:r>
          </a:p>
          <a:p>
            <a:pPr marL="457200" lvl="1" indent="0" eaLnBrk="1" hangingPunct="1">
              <a:buNone/>
              <a:defRPr/>
            </a:pPr>
            <a:r>
              <a:rPr lang="zh-CN" altLang="zh-CN" sz="1800" dirty="0">
                <a:ea typeface="楷体_GB2312" charset="-122"/>
              </a:rPr>
              <a:t>（</a:t>
            </a:r>
            <a:r>
              <a:rPr lang="en-US" altLang="zh-CN" sz="1800" dirty="0">
                <a:ea typeface="楷体_GB2312" charset="-122"/>
              </a:rPr>
              <a:t>1</a:t>
            </a:r>
            <a:r>
              <a:rPr lang="zh-CN" altLang="zh-CN" sz="1800" dirty="0">
                <a:ea typeface="楷体_GB2312" charset="-122"/>
              </a:rPr>
              <a:t>）确定完成项目必须进行的每一项有意义的活动，完成每项活动都产生事件或结果。</a:t>
            </a:r>
          </a:p>
          <a:p>
            <a:pPr marL="457200" lvl="1" indent="0" eaLnBrk="1" hangingPunct="1">
              <a:buNone/>
              <a:defRPr/>
            </a:pPr>
            <a:r>
              <a:rPr lang="zh-CN" altLang="zh-CN" sz="1800" dirty="0">
                <a:ea typeface="楷体_GB2312" charset="-122"/>
              </a:rPr>
              <a:t>（</a:t>
            </a:r>
            <a:r>
              <a:rPr lang="en-US" altLang="zh-CN" sz="1800" dirty="0">
                <a:ea typeface="楷体_GB2312" charset="-122"/>
              </a:rPr>
              <a:t>2</a:t>
            </a:r>
            <a:r>
              <a:rPr lang="zh-CN" altLang="zh-CN" sz="1800" dirty="0">
                <a:ea typeface="楷体_GB2312" charset="-122"/>
              </a:rPr>
              <a:t>）确定活动完成的先后次序。</a:t>
            </a:r>
          </a:p>
          <a:p>
            <a:pPr marL="457200" lvl="1" indent="0" eaLnBrk="1" hangingPunct="1">
              <a:buNone/>
              <a:defRPr/>
            </a:pPr>
            <a:r>
              <a:rPr lang="zh-CN" altLang="zh-CN" sz="1800" dirty="0">
                <a:ea typeface="楷体_GB2312" charset="-122"/>
              </a:rPr>
              <a:t>（</a:t>
            </a:r>
            <a:r>
              <a:rPr lang="en-US" altLang="zh-CN" sz="1800" dirty="0">
                <a:ea typeface="楷体_GB2312" charset="-122"/>
              </a:rPr>
              <a:t>3</a:t>
            </a:r>
            <a:r>
              <a:rPr lang="zh-CN" altLang="zh-CN" sz="1800" dirty="0">
                <a:ea typeface="楷体_GB2312" charset="-122"/>
              </a:rPr>
              <a:t>）绘制活动流程从起点到终点的图形，明确表示出每项活动及其它活动的关系，用圆圈表示事件，用箭头线表示活动，结果得到一副箭头线流程图，我们称之为</a:t>
            </a:r>
            <a:r>
              <a:rPr lang="en-US" altLang="zh-CN" sz="1800" dirty="0">
                <a:ea typeface="楷体_GB2312" charset="-122"/>
              </a:rPr>
              <a:t>PERT</a:t>
            </a:r>
            <a:r>
              <a:rPr lang="zh-CN" altLang="zh-CN" sz="1800" dirty="0">
                <a:ea typeface="楷体_GB2312" charset="-122"/>
              </a:rPr>
              <a:t>网络。</a:t>
            </a:r>
            <a:endParaRPr lang="en-US" altLang="zh-CN" sz="1800" dirty="0">
              <a:ea typeface="楷体_GB2312" charset="-122"/>
            </a:endParaRPr>
          </a:p>
          <a:p>
            <a:pPr marL="457200" lvl="1" indent="0" eaLnBrk="1" hangingPunct="1">
              <a:buNone/>
              <a:defRPr/>
            </a:pPr>
            <a:r>
              <a:rPr lang="zh-CN" altLang="zh-CN" sz="1800" dirty="0">
                <a:ea typeface="楷体_GB2312" charset="-122"/>
              </a:rPr>
              <a:t>（</a:t>
            </a:r>
            <a:r>
              <a:rPr lang="en-US" altLang="zh-CN" sz="1800" dirty="0">
                <a:ea typeface="楷体_GB2312" charset="-122"/>
              </a:rPr>
              <a:t>4</a:t>
            </a:r>
            <a:r>
              <a:rPr lang="zh-CN" altLang="zh-CN" sz="1800" dirty="0">
                <a:ea typeface="楷体_GB2312" charset="-122"/>
              </a:rPr>
              <a:t>）估算每项活动的完成时间。</a:t>
            </a:r>
          </a:p>
          <a:p>
            <a:pPr marL="457200" lvl="1" indent="0" eaLnBrk="1" hangingPunct="1">
              <a:buNone/>
              <a:defRPr/>
            </a:pPr>
            <a:r>
              <a:rPr lang="zh-CN" altLang="zh-CN" sz="1800" dirty="0">
                <a:ea typeface="楷体_GB2312" charset="-122"/>
              </a:rPr>
              <a:t>（</a:t>
            </a:r>
            <a:r>
              <a:rPr lang="en-US" altLang="zh-CN" sz="1800" dirty="0">
                <a:ea typeface="楷体_GB2312" charset="-122"/>
              </a:rPr>
              <a:t>5</a:t>
            </a:r>
            <a:r>
              <a:rPr lang="zh-CN" altLang="zh-CN" sz="1800" dirty="0">
                <a:ea typeface="楷体_GB2312" charset="-122"/>
              </a:rPr>
              <a:t>）借助包含活动时间估计的网络图，制定出包括每项活动开始和结束日期的全部项目的只程计划。在关键路线上没有松弛时问，沿关键路线的任何延迟都直接影响整个项目的完成期限。</a:t>
            </a:r>
          </a:p>
          <a:p>
            <a:pPr eaLnBrk="1" hangingPunct="1">
              <a:defRPr/>
            </a:pPr>
            <a:endParaRPr lang="zh-CN" altLang="zh-CN" sz="1800" dirty="0"/>
          </a:p>
          <a:p>
            <a:pPr eaLnBrk="1" hangingPunct="1">
              <a:defRPr/>
            </a:pPr>
            <a:endParaRPr lang="zh-CN" altLang="en-US" sz="1800" dirty="0"/>
          </a:p>
        </p:txBody>
      </p:sp>
      <p:sp>
        <p:nvSpPr>
          <p:cNvPr id="32772"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7E73EB4A-CCB7-49DD-9615-785F45502AE8}" type="slidenum">
              <a:rPr lang="en-US" altLang="zh-CN" sz="1400">
                <a:solidFill>
                  <a:schemeClr val="bg1"/>
                </a:solidFill>
                <a:latin typeface="Arial Black" panose="020B0A04020102020204" pitchFamily="34" charset="0"/>
              </a:rPr>
              <a:pPr>
                <a:spcBef>
                  <a:spcPct val="0"/>
                </a:spcBef>
                <a:buClrTx/>
                <a:buSzTx/>
                <a:buFontTx/>
                <a:buNone/>
              </a:pPr>
              <a:t>76</a:t>
            </a:fld>
            <a:endParaRPr lang="en-US" altLang="zh-CN" sz="1400">
              <a:solidFill>
                <a:schemeClr val="bg1"/>
              </a:solidFill>
              <a:latin typeface="Arial Black" panose="020B0A04020102020204" pitchFamily="34" charset="0"/>
            </a:endParaRPr>
          </a:p>
        </p:txBody>
      </p:sp>
      <p:sp>
        <p:nvSpPr>
          <p:cNvPr id="5" name="Rectangle 2"/>
          <p:cNvSpPr txBox="1">
            <a:spLocks noChangeArrowheads="1"/>
          </p:cNvSpPr>
          <p:nvPr/>
        </p:nvSpPr>
        <p:spPr bwMode="auto">
          <a:xfrm>
            <a:off x="1143000" y="228601"/>
            <a:ext cx="8220808" cy="67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4" tIns="54857" rIns="109714" bIns="54857" numCol="1" anchor="ctr" anchorCtr="0" compatLnSpc="1">
            <a:prstTxWarp prst="textNoShape">
              <a:avLst/>
            </a:prstTxWarp>
          </a:bodyPr>
          <a:lstStyle>
            <a:lvl1pPr algn="ctr" defTabSz="1096963" rtl="0" eaLnBrk="0" fontAlgn="base" hangingPunct="0">
              <a:spcBef>
                <a:spcPct val="0"/>
              </a:spcBef>
              <a:spcAft>
                <a:spcPct val="0"/>
              </a:spcAft>
              <a:defRPr sz="3600" b="1">
                <a:solidFill>
                  <a:srgbClr val="0E207F"/>
                </a:solidFill>
                <a:latin typeface="楷体" pitchFamily="49" charset="-122"/>
                <a:ea typeface="楷体" pitchFamily="49" charset="-122"/>
                <a:cs typeface="+mj-cs"/>
              </a:defRPr>
            </a:lvl1pPr>
            <a:lvl2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2pPr>
            <a:lvl3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3pPr>
            <a:lvl4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4pPr>
            <a:lvl5pPr algn="l" defTabSz="1096963" rtl="0" eaLnBrk="0" fontAlgn="base" hangingPunct="0">
              <a:spcBef>
                <a:spcPct val="0"/>
              </a:spcBef>
              <a:spcAft>
                <a:spcPct val="0"/>
              </a:spcAft>
              <a:defRPr sz="3600" b="1">
                <a:solidFill>
                  <a:srgbClr val="0E207F"/>
                </a:solidFill>
                <a:latin typeface="楷体" pitchFamily="49" charset="-122"/>
                <a:ea typeface="楷体" pitchFamily="49" charset="-122"/>
              </a:defRPr>
            </a:lvl5pPr>
            <a:lvl6pPr marL="457200" algn="l" defTabSz="1096963" rtl="0" fontAlgn="base">
              <a:spcBef>
                <a:spcPct val="0"/>
              </a:spcBef>
              <a:spcAft>
                <a:spcPct val="0"/>
              </a:spcAft>
              <a:defRPr sz="3600" b="1">
                <a:solidFill>
                  <a:srgbClr val="0E207F"/>
                </a:solidFill>
                <a:latin typeface="Tahoma" pitchFamily="34" charset="0"/>
              </a:defRPr>
            </a:lvl6pPr>
            <a:lvl7pPr marL="914400" algn="l" defTabSz="1096963" rtl="0" fontAlgn="base">
              <a:spcBef>
                <a:spcPct val="0"/>
              </a:spcBef>
              <a:spcAft>
                <a:spcPct val="0"/>
              </a:spcAft>
              <a:defRPr sz="3600" b="1">
                <a:solidFill>
                  <a:srgbClr val="0E207F"/>
                </a:solidFill>
                <a:latin typeface="Tahoma" pitchFamily="34" charset="0"/>
              </a:defRPr>
            </a:lvl7pPr>
            <a:lvl8pPr marL="1371600" algn="l" defTabSz="1096963" rtl="0" fontAlgn="base">
              <a:spcBef>
                <a:spcPct val="0"/>
              </a:spcBef>
              <a:spcAft>
                <a:spcPct val="0"/>
              </a:spcAft>
              <a:defRPr sz="3600" b="1">
                <a:solidFill>
                  <a:srgbClr val="0E207F"/>
                </a:solidFill>
                <a:latin typeface="Tahoma" pitchFamily="34" charset="0"/>
              </a:defRPr>
            </a:lvl8pPr>
            <a:lvl9pPr marL="1828800" algn="l" defTabSz="1096963" rtl="0" fontAlgn="base">
              <a:spcBef>
                <a:spcPct val="0"/>
              </a:spcBef>
              <a:spcAft>
                <a:spcPct val="0"/>
              </a:spcAft>
              <a:defRPr sz="3600" b="1">
                <a:solidFill>
                  <a:srgbClr val="0E207F"/>
                </a:solidFill>
                <a:latin typeface="Tahoma" pitchFamily="34" charset="0"/>
              </a:defRPr>
            </a:lvl9pPr>
          </a:lstStyle>
          <a:p>
            <a:pPr eaLnBrk="1" hangingPunct="1">
              <a:lnSpc>
                <a:spcPct val="100000"/>
              </a:lnSpc>
              <a:buNone/>
            </a:pPr>
            <a:r>
              <a:rPr lang="en-US" altLang="zh-CN" kern="0" dirty="0" smtClean="0"/>
              <a:t>PERT</a:t>
            </a:r>
            <a:r>
              <a:rPr lang="zh-CN" altLang="en-US" kern="0" dirty="0" smtClean="0"/>
              <a:t>技术</a:t>
            </a:r>
          </a:p>
        </p:txBody>
      </p:sp>
    </p:spTree>
    <p:extLst>
      <p:ext uri="{BB962C8B-B14F-4D97-AF65-F5344CB8AC3E}">
        <p14:creationId xmlns:p14="http://schemas.microsoft.com/office/powerpoint/2010/main" val="427828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a:xfrm>
            <a:off x="527198" y="1295400"/>
            <a:ext cx="8910638" cy="5334000"/>
          </a:xfrm>
        </p:spPr>
        <p:txBody>
          <a:bodyPr/>
          <a:lstStyle/>
          <a:p>
            <a:pPr eaLnBrk="1" hangingPunct="1">
              <a:defRPr/>
            </a:pPr>
            <a:r>
              <a:rPr lang="zh-CN" altLang="zh-CN" b="1" dirty="0" smtClean="0">
                <a:effectLst/>
              </a:rPr>
              <a:t>里程碑法</a:t>
            </a:r>
          </a:p>
          <a:p>
            <a:pPr lvl="1" eaLnBrk="1" hangingPunct="1">
              <a:defRPr/>
            </a:pPr>
            <a:r>
              <a:rPr lang="zh-CN" altLang="zh-CN" dirty="0" smtClean="0">
                <a:ea typeface="楷体_GB2312" charset="-122"/>
              </a:rPr>
              <a:t>里程碑法（</a:t>
            </a:r>
            <a:r>
              <a:rPr lang="en-US" altLang="zh-CN" dirty="0" smtClean="0">
                <a:ea typeface="楷体_GB2312" charset="-122"/>
              </a:rPr>
              <a:t>Milestone</a:t>
            </a:r>
            <a:r>
              <a:rPr lang="zh-CN" altLang="zh-CN" dirty="0" smtClean="0">
                <a:ea typeface="楷体_GB2312" charset="-122"/>
              </a:rPr>
              <a:t>）亦称可交付成果法，是在横道法上或网络图上标示出一些关键事项。</a:t>
            </a:r>
          </a:p>
          <a:p>
            <a:pPr lvl="1" eaLnBrk="1" hangingPunct="1">
              <a:defRPr/>
            </a:pPr>
            <a:r>
              <a:rPr lang="zh-CN" altLang="zh-CN" dirty="0" smtClean="0">
                <a:ea typeface="楷体_GB2312" charset="-122"/>
              </a:rPr>
              <a:t>这些事项能够被明显地确认，一般是反映进度计划执行中各个阶段的目标。</a:t>
            </a:r>
            <a:endParaRPr lang="zh-CN" altLang="en-US" dirty="0" smtClean="0">
              <a:ea typeface="楷体_GB2312" charset="-122"/>
            </a:endParaRPr>
          </a:p>
          <a:p>
            <a:pPr lvl="2" eaLnBrk="1" hangingPunct="1">
              <a:defRPr/>
            </a:pPr>
            <a:r>
              <a:rPr lang="zh-CN" altLang="zh-CN" dirty="0" smtClean="0"/>
              <a:t>这些关键事项在一定时间内的完成情况可反映项目进度计划的进展情况，因而这些关键事项被称为“里程碑”。</a:t>
            </a:r>
            <a:endParaRPr lang="zh-CN" altLang="en-US" dirty="0" smtClean="0"/>
          </a:p>
          <a:p>
            <a:pPr lvl="1" eaLnBrk="1" hangingPunct="1">
              <a:defRPr/>
            </a:pPr>
            <a:r>
              <a:rPr lang="zh-CN" altLang="zh-CN" dirty="0" smtClean="0">
                <a:ea typeface="楷体_GB2312" charset="-122"/>
              </a:rPr>
              <a:t>编制里程碑计划对项目的目标和范围的管理很重要，协助范围的审核，给项目执行提供指导，好的里程碑计划就像一张地图指导你该怎么走。</a:t>
            </a:r>
          </a:p>
          <a:p>
            <a:pPr eaLnBrk="1" hangingPunct="1">
              <a:defRPr/>
            </a:pPr>
            <a:endParaRPr lang="zh-CN" altLang="en-US" dirty="0" smtClean="0"/>
          </a:p>
        </p:txBody>
      </p:sp>
      <p:sp>
        <p:nvSpPr>
          <p:cNvPr id="36868"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86A9BB20-F70E-41F7-8444-211A6C082B43}" type="slidenum">
              <a:rPr lang="en-US" altLang="zh-CN" sz="1400">
                <a:solidFill>
                  <a:schemeClr val="bg1"/>
                </a:solidFill>
                <a:latin typeface="Arial Black" panose="020B0A04020102020204" pitchFamily="34" charset="0"/>
              </a:rPr>
              <a:pPr>
                <a:spcBef>
                  <a:spcPct val="0"/>
                </a:spcBef>
                <a:buClrTx/>
                <a:buSzTx/>
                <a:buFontTx/>
                <a:buNone/>
              </a:pPr>
              <a:t>77</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4170527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7891" name="内容占位符 2"/>
          <p:cNvSpPr>
            <a:spLocks noGrp="1"/>
          </p:cNvSpPr>
          <p:nvPr>
            <p:ph idx="1"/>
          </p:nvPr>
        </p:nvSpPr>
        <p:spPr/>
        <p:txBody>
          <a:bodyPr/>
          <a:lstStyle/>
          <a:p>
            <a:pPr eaLnBrk="1" hangingPunct="1"/>
            <a:r>
              <a:rPr lang="zh-CN" altLang="zh-CN" sz="2800"/>
              <a:t>编制里程碑计划的具体步骤一般如下：</a:t>
            </a:r>
          </a:p>
          <a:p>
            <a:pPr lvl="1" eaLnBrk="1" hangingPunct="1"/>
            <a:r>
              <a:rPr lang="zh-CN" altLang="zh-CN" sz="2800">
                <a:ea typeface="楷体_GB2312" charset="-122"/>
              </a:rPr>
              <a:t>（</a:t>
            </a:r>
            <a:r>
              <a:rPr lang="en-US" altLang="zh-CN" sz="2800">
                <a:ea typeface="楷体_GB2312" charset="-122"/>
              </a:rPr>
              <a:t>1</a:t>
            </a:r>
            <a:r>
              <a:rPr lang="zh-CN" altLang="zh-CN" sz="2800">
                <a:ea typeface="楷体_GB2312" charset="-122"/>
              </a:rPr>
              <a:t>）认可最终的里程碑。</a:t>
            </a:r>
          </a:p>
          <a:p>
            <a:pPr lvl="1" eaLnBrk="1" hangingPunct="1"/>
            <a:r>
              <a:rPr lang="zh-CN" altLang="zh-CN" sz="2800">
                <a:ea typeface="楷体_GB2312" charset="-122"/>
              </a:rPr>
              <a:t>（</a:t>
            </a:r>
            <a:r>
              <a:rPr lang="en-US" altLang="zh-CN" sz="2800">
                <a:ea typeface="楷体_GB2312" charset="-122"/>
              </a:rPr>
              <a:t>2</a:t>
            </a:r>
            <a:r>
              <a:rPr lang="zh-CN" altLang="zh-CN" sz="2800">
                <a:ea typeface="楷体_GB2312" charset="-122"/>
              </a:rPr>
              <a:t>）集体讨论所有可能的里程碑。</a:t>
            </a:r>
          </a:p>
          <a:p>
            <a:pPr lvl="1" eaLnBrk="1" hangingPunct="1"/>
            <a:r>
              <a:rPr lang="zh-CN" altLang="zh-CN" sz="2800">
                <a:ea typeface="楷体_GB2312" charset="-122"/>
              </a:rPr>
              <a:t>（</a:t>
            </a:r>
            <a:r>
              <a:rPr lang="en-US" altLang="zh-CN" sz="2800">
                <a:ea typeface="楷体_GB2312" charset="-122"/>
              </a:rPr>
              <a:t>3</a:t>
            </a:r>
            <a:r>
              <a:rPr lang="zh-CN" altLang="zh-CN" sz="2800">
                <a:ea typeface="楷体_GB2312" charset="-122"/>
              </a:rPr>
              <a:t>）审核备选里程碑。</a:t>
            </a:r>
          </a:p>
          <a:p>
            <a:pPr lvl="1" eaLnBrk="1" hangingPunct="1"/>
            <a:r>
              <a:rPr lang="zh-CN" altLang="zh-CN" sz="2800">
                <a:ea typeface="楷体_GB2312" charset="-122"/>
              </a:rPr>
              <a:t>（</a:t>
            </a:r>
            <a:r>
              <a:rPr lang="en-US" altLang="zh-CN" sz="2800">
                <a:ea typeface="楷体_GB2312" charset="-122"/>
              </a:rPr>
              <a:t>4</a:t>
            </a:r>
            <a:r>
              <a:rPr lang="zh-CN" altLang="zh-CN" sz="2800">
                <a:ea typeface="楷体_GB2312" charset="-122"/>
              </a:rPr>
              <a:t>）对结果路径进行实验。</a:t>
            </a:r>
          </a:p>
          <a:p>
            <a:pPr lvl="1" eaLnBrk="1" hangingPunct="1"/>
            <a:r>
              <a:rPr lang="zh-CN" altLang="zh-CN" sz="2800">
                <a:ea typeface="楷体_GB2312" charset="-122"/>
              </a:rPr>
              <a:t>（</a:t>
            </a:r>
            <a:r>
              <a:rPr lang="en-US" altLang="zh-CN" sz="2800">
                <a:ea typeface="楷体_GB2312" charset="-122"/>
              </a:rPr>
              <a:t>5</a:t>
            </a:r>
            <a:r>
              <a:rPr lang="zh-CN" altLang="zh-CN" sz="2800">
                <a:ea typeface="楷体_GB2312" charset="-122"/>
              </a:rPr>
              <a:t>）用连线表示里程碑之间的逻辑关系。</a:t>
            </a:r>
          </a:p>
          <a:p>
            <a:pPr lvl="1" eaLnBrk="1" hangingPunct="1"/>
            <a:r>
              <a:rPr lang="zh-CN" altLang="zh-CN" sz="2800">
                <a:ea typeface="楷体_GB2312" charset="-122"/>
              </a:rPr>
              <a:t>（</a:t>
            </a:r>
            <a:r>
              <a:rPr lang="en-US" altLang="zh-CN" sz="2800">
                <a:ea typeface="楷体_GB2312" charset="-122"/>
              </a:rPr>
              <a:t>6</a:t>
            </a:r>
            <a:r>
              <a:rPr lang="zh-CN" altLang="zh-CN" sz="2800">
                <a:ea typeface="楷体_GB2312" charset="-122"/>
              </a:rPr>
              <a:t>）确定最终的里程碑计划。 </a:t>
            </a:r>
            <a:endParaRPr lang="zh-CN" altLang="en-US" sz="2800">
              <a:ea typeface="楷体_GB2312" charset="-122"/>
            </a:endParaRPr>
          </a:p>
        </p:txBody>
      </p:sp>
      <p:sp>
        <p:nvSpPr>
          <p:cNvPr id="37892"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1D37AAD5-2683-4C4E-8626-8F5353DE7585}" type="slidenum">
              <a:rPr lang="en-US" altLang="zh-CN" sz="1400">
                <a:solidFill>
                  <a:schemeClr val="bg1"/>
                </a:solidFill>
                <a:latin typeface="Arial Black" panose="020B0A04020102020204" pitchFamily="34" charset="0"/>
              </a:rPr>
              <a:pPr>
                <a:spcBef>
                  <a:spcPct val="0"/>
                </a:spcBef>
                <a:buClrTx/>
                <a:buSzTx/>
                <a:buFontTx/>
                <a:buNone/>
              </a:pPr>
              <a:t>78</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3179313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8915" name="内容占位符 2"/>
          <p:cNvSpPr>
            <a:spLocks noGrp="1"/>
          </p:cNvSpPr>
          <p:nvPr>
            <p:ph idx="1"/>
          </p:nvPr>
        </p:nvSpPr>
        <p:spPr/>
        <p:txBody>
          <a:bodyPr/>
          <a:lstStyle/>
          <a:p>
            <a:pPr eaLnBrk="1" hangingPunct="1"/>
            <a:r>
              <a:rPr lang="zh-CN" altLang="zh-CN" sz="2000" b="1"/>
              <a:t>项目进度管理软件</a:t>
            </a:r>
          </a:p>
          <a:p>
            <a:pPr lvl="1" eaLnBrk="1" hangingPunct="1"/>
            <a:r>
              <a:rPr lang="zh-CN" altLang="zh-CN" sz="2000">
                <a:ea typeface="楷体_GB2312" charset="-122"/>
              </a:rPr>
              <a:t>项目进度管理软件是进行项目计划编制的一个很有用的工具，项目进度管理软件一般具有如下功能：成本预算和控制、制定计划、资源管理及排定任务日程、监督和跟踪项目、报表生成、处理多个项目和子项目、排序和筛选、假设分析。</a:t>
            </a:r>
          </a:p>
          <a:p>
            <a:pPr lvl="1" eaLnBrk="1" hangingPunct="1"/>
            <a:r>
              <a:rPr lang="zh-CN" altLang="zh-CN" sz="2000">
                <a:ea typeface="楷体_GB2312" charset="-122"/>
              </a:rPr>
              <a:t>目前，由微软公司出品的微软</a:t>
            </a:r>
            <a:r>
              <a:rPr lang="en-US" altLang="zh-CN" sz="2000">
                <a:ea typeface="楷体_GB2312" charset="-122"/>
              </a:rPr>
              <a:t>Project</a:t>
            </a:r>
            <a:r>
              <a:rPr lang="zh-CN" altLang="zh-CN" sz="2000">
                <a:ea typeface="楷体_GB2312" charset="-122"/>
              </a:rPr>
              <a:t>系列软件，是在全世界范围内应用最为广泛的、以进度计划为核心的项目管理软件，它的最新版本微软</a:t>
            </a:r>
            <a:r>
              <a:rPr lang="en-US" altLang="zh-CN" sz="2000">
                <a:ea typeface="楷体_GB2312" charset="-122"/>
              </a:rPr>
              <a:t>Project 2013</a:t>
            </a:r>
            <a:r>
              <a:rPr lang="zh-CN" altLang="zh-CN" sz="2000">
                <a:ea typeface="楷体_GB2312" charset="-122"/>
              </a:rPr>
              <a:t>将可用性、功能、灵活性完美地融合在一起，使项目管理者可以对所有信息了如指掌，控制项目的工时、日程和财务，与项目工作组保持密切合作，同时提高工作效率，己经成为软件项目管理者的得力助手。具体内容，具体参见第</a:t>
            </a:r>
            <a:r>
              <a:rPr lang="en-US" altLang="zh-CN" sz="2000">
                <a:ea typeface="楷体_GB2312" charset="-122"/>
              </a:rPr>
              <a:t>11</a:t>
            </a:r>
            <a:r>
              <a:rPr lang="zh-CN" altLang="zh-CN" sz="2000">
                <a:ea typeface="楷体_GB2312" charset="-122"/>
              </a:rPr>
              <a:t>章。</a:t>
            </a:r>
            <a:endParaRPr lang="zh-CN" altLang="en-US" sz="2000">
              <a:ea typeface="楷体_GB2312" charset="-122"/>
            </a:endParaRPr>
          </a:p>
        </p:txBody>
      </p:sp>
      <p:sp>
        <p:nvSpPr>
          <p:cNvPr id="38916"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F55BC7CE-A64C-430B-9AA0-AB5284CC0915}" type="slidenum">
              <a:rPr lang="en-US" altLang="zh-CN" sz="1400">
                <a:solidFill>
                  <a:schemeClr val="bg1"/>
                </a:solidFill>
                <a:latin typeface="Arial Black" panose="020B0A04020102020204" pitchFamily="34" charset="0"/>
              </a:rPr>
              <a:pPr>
                <a:spcBef>
                  <a:spcPct val="0"/>
                </a:spcBef>
                <a:buClrTx/>
                <a:buSzTx/>
                <a:buFontTx/>
                <a:buNone/>
              </a:pPr>
              <a:t>79</a:t>
            </a:fld>
            <a:endParaRPr lang="en-US" altLang="zh-CN" sz="1400">
              <a:solidFill>
                <a:schemeClr val="bg1"/>
              </a:solidFill>
              <a:latin typeface="Arial Black" panose="020B0A04020102020204" pitchFamily="34" charset="0"/>
            </a:endParaRPr>
          </a:p>
        </p:txBody>
      </p:sp>
    </p:spTree>
    <p:extLst>
      <p:ext uri="{BB962C8B-B14F-4D97-AF65-F5344CB8AC3E}">
        <p14:creationId xmlns:p14="http://schemas.microsoft.com/office/powerpoint/2010/main" val="112014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a:xfrm>
            <a:off x="7423150" y="6243638"/>
            <a:ext cx="1905000" cy="457200"/>
          </a:xfrm>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E6B417BE-1120-4420-8CB2-BA07BE8EE321}" type="slidenum">
              <a:rPr lang="en-US" altLang="zh-CN" sz="1200">
                <a:latin typeface="Arial" panose="020B0604020202020204" pitchFamily="34" charset="0"/>
                <a:ea typeface="楷体_GB2312" charset="-122"/>
              </a:rPr>
              <a:pPr>
                <a:spcBef>
                  <a:spcPct val="0"/>
                </a:spcBef>
                <a:buClrTx/>
                <a:buSzTx/>
                <a:buFontTx/>
                <a:buNone/>
              </a:pPr>
              <a:t>8</a:t>
            </a:fld>
            <a:endParaRPr lang="en-US" altLang="zh-CN" sz="1200">
              <a:latin typeface="Arial" panose="020B0604020202020204" pitchFamily="34" charset="0"/>
              <a:ea typeface="楷体_GB2312" charset="-122"/>
            </a:endParaRPr>
          </a:p>
        </p:txBody>
      </p:sp>
      <p:sp>
        <p:nvSpPr>
          <p:cNvPr id="25602" name="Rectangle 2"/>
          <p:cNvSpPr>
            <a:spLocks noGrp="1" noChangeArrowheads="1"/>
          </p:cNvSpPr>
          <p:nvPr>
            <p:ph type="title" idx="4294967295"/>
          </p:nvPr>
        </p:nvSpPr>
        <p:spPr/>
        <p:txBody>
          <a:bodyPr/>
          <a:lstStyle/>
          <a:p>
            <a:pPr eaLnBrk="1" hangingPunct="1">
              <a:defRPr/>
            </a:pPr>
            <a:r>
              <a:rPr lang="zh-CN" altLang="en-US" sz="4000" dirty="0">
                <a:latin typeface="隶书" panose="02010509060101010101" pitchFamily="49" charset="-122"/>
                <a:ea typeface="隶书" panose="02010509060101010101" pitchFamily="49" charset="-122"/>
              </a:rPr>
              <a:t>为什么计划</a:t>
            </a:r>
            <a:endParaRPr lang="en-US" altLang="zh-CN" sz="4000" dirty="0">
              <a:latin typeface="隶书" panose="02010509060101010101" pitchFamily="49" charset="-122"/>
              <a:ea typeface="隶书" panose="02010509060101010101" pitchFamily="49" charset="-122"/>
            </a:endParaRPr>
          </a:p>
        </p:txBody>
      </p:sp>
      <p:grpSp>
        <p:nvGrpSpPr>
          <p:cNvPr id="73734" name="Group 6"/>
          <p:cNvGrpSpPr>
            <a:grpSpLocks/>
          </p:cNvGrpSpPr>
          <p:nvPr/>
        </p:nvGrpSpPr>
        <p:grpSpPr bwMode="auto">
          <a:xfrm>
            <a:off x="1676400" y="1600200"/>
            <a:ext cx="6324600" cy="3505200"/>
            <a:chOff x="384" y="288"/>
            <a:chExt cx="4992" cy="3600"/>
          </a:xfrm>
        </p:grpSpPr>
        <p:sp>
          <p:nvSpPr>
            <p:cNvPr id="16389" name="Line 7"/>
            <p:cNvSpPr>
              <a:spLocks noChangeShapeType="1"/>
            </p:cNvSpPr>
            <p:nvPr/>
          </p:nvSpPr>
          <p:spPr bwMode="auto">
            <a:xfrm>
              <a:off x="2112" y="3353"/>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8"/>
            <p:cNvSpPr>
              <a:spLocks noChangeShapeType="1"/>
            </p:cNvSpPr>
            <p:nvPr/>
          </p:nvSpPr>
          <p:spPr bwMode="auto">
            <a:xfrm>
              <a:off x="2112" y="774"/>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Rectangle 9"/>
            <p:cNvSpPr>
              <a:spLocks noChangeArrowheads="1"/>
            </p:cNvSpPr>
            <p:nvPr/>
          </p:nvSpPr>
          <p:spPr bwMode="auto">
            <a:xfrm>
              <a:off x="3024" y="2866"/>
              <a:ext cx="2352" cy="1022"/>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lnSpc>
                  <a:spcPct val="90000"/>
                </a:lnSpc>
                <a:defRPr/>
              </a:pPr>
              <a:r>
                <a:rPr lang="zh-CN" altLang="en-US" sz="2800">
                  <a:solidFill>
                    <a:srgbClr val="003366"/>
                  </a:solidFill>
                  <a:latin typeface="Times New Roman" panose="02020603050405020304" pitchFamily="18" charset="0"/>
                  <a:ea typeface="隶书" panose="02010509060101010101" pitchFamily="49" charset="-122"/>
                </a:rPr>
                <a:t>设定目标和标准</a:t>
              </a:r>
              <a:endParaRPr lang="en-US" altLang="zh-CN" sz="2800">
                <a:solidFill>
                  <a:srgbClr val="003366"/>
                </a:solidFill>
                <a:latin typeface="Times New Roman" panose="02020603050405020304" pitchFamily="18" charset="0"/>
                <a:ea typeface="隶书" panose="02010509060101010101" pitchFamily="49" charset="-122"/>
              </a:endParaRPr>
            </a:p>
            <a:p>
              <a:pPr algn="ctr">
                <a:lnSpc>
                  <a:spcPct val="90000"/>
                </a:lnSpc>
                <a:defRPr/>
              </a:pPr>
              <a:r>
                <a:rPr lang="zh-CN" altLang="en-US" sz="2800">
                  <a:solidFill>
                    <a:srgbClr val="003366"/>
                  </a:solidFill>
                  <a:latin typeface="Times New Roman" panose="02020603050405020304" pitchFamily="18" charset="0"/>
                  <a:ea typeface="隶书" panose="02010509060101010101" pitchFamily="49" charset="-122"/>
                </a:rPr>
                <a:t>奠定控制基础</a:t>
              </a:r>
              <a:endParaRPr lang="en-US" altLang="zh-CN" sz="2800">
                <a:solidFill>
                  <a:srgbClr val="003366"/>
                </a:solidFill>
                <a:latin typeface="Times New Roman" panose="02020603050405020304" pitchFamily="18" charset="0"/>
                <a:ea typeface="隶书" panose="02010509060101010101" pitchFamily="49" charset="-122"/>
              </a:endParaRPr>
            </a:p>
          </p:txBody>
        </p:sp>
        <p:sp>
          <p:nvSpPr>
            <p:cNvPr id="73738" name="Rectangle 10"/>
            <p:cNvSpPr>
              <a:spLocks noChangeArrowheads="1"/>
            </p:cNvSpPr>
            <p:nvPr/>
          </p:nvSpPr>
          <p:spPr bwMode="auto">
            <a:xfrm>
              <a:off x="3024" y="288"/>
              <a:ext cx="2352" cy="1022"/>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lnSpc>
                  <a:spcPct val="110000"/>
                </a:lnSpc>
                <a:defRPr/>
              </a:pPr>
              <a:r>
                <a:rPr lang="zh-CN" altLang="en-US" sz="2800">
                  <a:solidFill>
                    <a:srgbClr val="003366"/>
                  </a:solidFill>
                  <a:latin typeface="Times New Roman" panose="02020603050405020304" pitchFamily="18" charset="0"/>
                  <a:ea typeface="隶书" panose="02010509060101010101" pitchFamily="49" charset="-122"/>
                </a:rPr>
                <a:t>减少不确定性</a:t>
              </a:r>
              <a:endParaRPr lang="en-US" altLang="zh-CN" sz="2800">
                <a:solidFill>
                  <a:srgbClr val="003366"/>
                </a:solidFill>
                <a:latin typeface="Times New Roman" panose="02020603050405020304" pitchFamily="18" charset="0"/>
                <a:ea typeface="隶书" panose="02010509060101010101" pitchFamily="49" charset="-122"/>
              </a:endParaRPr>
            </a:p>
          </p:txBody>
        </p:sp>
        <p:sp>
          <p:nvSpPr>
            <p:cNvPr id="73739" name="Rectangle 11"/>
            <p:cNvSpPr>
              <a:spLocks noChangeArrowheads="1"/>
            </p:cNvSpPr>
            <p:nvPr/>
          </p:nvSpPr>
          <p:spPr bwMode="auto">
            <a:xfrm>
              <a:off x="384" y="2866"/>
              <a:ext cx="2352" cy="1022"/>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lnSpc>
                  <a:spcPct val="90000"/>
                </a:lnSpc>
                <a:defRPr/>
              </a:pPr>
              <a:r>
                <a:rPr lang="zh-CN" altLang="en-US" sz="2800">
                  <a:solidFill>
                    <a:srgbClr val="003366"/>
                  </a:solidFill>
                  <a:latin typeface="Times New Roman" panose="02020603050405020304" pitchFamily="18" charset="0"/>
                  <a:ea typeface="隶书" panose="02010509060101010101" pitchFamily="49" charset="-122"/>
                </a:rPr>
                <a:t>减少活动的</a:t>
              </a:r>
              <a:endParaRPr lang="en-US" altLang="zh-CN" sz="2800">
                <a:solidFill>
                  <a:srgbClr val="003366"/>
                </a:solidFill>
                <a:latin typeface="Times New Roman" panose="02020603050405020304" pitchFamily="18" charset="0"/>
                <a:ea typeface="隶书" panose="02010509060101010101" pitchFamily="49" charset="-122"/>
              </a:endParaRPr>
            </a:p>
            <a:p>
              <a:pPr algn="ctr">
                <a:lnSpc>
                  <a:spcPct val="90000"/>
                </a:lnSpc>
                <a:defRPr/>
              </a:pPr>
              <a:r>
                <a:rPr lang="zh-CN" altLang="en-US" sz="2800">
                  <a:solidFill>
                    <a:srgbClr val="003366"/>
                  </a:solidFill>
                  <a:latin typeface="Times New Roman" panose="02020603050405020304" pitchFamily="18" charset="0"/>
                  <a:ea typeface="隶书" panose="02010509060101010101" pitchFamily="49" charset="-122"/>
                </a:rPr>
                <a:t>重叠和浪费</a:t>
              </a:r>
              <a:endParaRPr lang="en-US" altLang="zh-CN" sz="2800">
                <a:solidFill>
                  <a:srgbClr val="003366"/>
                </a:solidFill>
                <a:latin typeface="Times New Roman" panose="02020603050405020304" pitchFamily="18" charset="0"/>
                <a:ea typeface="隶书" panose="02010509060101010101" pitchFamily="49" charset="-122"/>
              </a:endParaRPr>
            </a:p>
          </p:txBody>
        </p:sp>
        <p:sp>
          <p:nvSpPr>
            <p:cNvPr id="73740" name="Rectangle 12"/>
            <p:cNvSpPr>
              <a:spLocks noChangeArrowheads="1"/>
            </p:cNvSpPr>
            <p:nvPr/>
          </p:nvSpPr>
          <p:spPr bwMode="auto">
            <a:xfrm>
              <a:off x="384" y="288"/>
              <a:ext cx="2352" cy="1022"/>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lnSpc>
                  <a:spcPct val="110000"/>
                </a:lnSpc>
                <a:defRPr/>
              </a:pPr>
              <a:r>
                <a:rPr lang="zh-CN" altLang="en-US" sz="2800">
                  <a:solidFill>
                    <a:srgbClr val="003366"/>
                  </a:solidFill>
                  <a:latin typeface="Times New Roman" charset="0"/>
                  <a:ea typeface="隶书" charset="0"/>
                  <a:cs typeface="隶书" charset="0"/>
                </a:rPr>
                <a:t>指明方向</a:t>
              </a:r>
              <a:endParaRPr lang="en-US" altLang="zh-CN" sz="2800">
                <a:solidFill>
                  <a:srgbClr val="003366"/>
                </a:solidFill>
                <a:latin typeface="Times New Roman" charset="0"/>
                <a:ea typeface="隶书" charset="0"/>
                <a:cs typeface="隶书" charset="0"/>
              </a:endParaRPr>
            </a:p>
          </p:txBody>
        </p:sp>
        <p:sp>
          <p:nvSpPr>
            <p:cNvPr id="73741" name="Rectangle 13"/>
            <p:cNvSpPr>
              <a:spLocks noChangeArrowheads="1"/>
            </p:cNvSpPr>
            <p:nvPr/>
          </p:nvSpPr>
          <p:spPr bwMode="auto">
            <a:xfrm>
              <a:off x="1584" y="1455"/>
              <a:ext cx="2586" cy="1265"/>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defRPr/>
              </a:pPr>
              <a:r>
                <a:rPr lang="zh-CN" altLang="en-US" sz="3000" b="1">
                  <a:solidFill>
                    <a:srgbClr val="CC0000"/>
                  </a:solidFill>
                  <a:effectLst>
                    <a:outerShdw blurRad="38100" dist="38100" dir="2700000" algn="tl">
                      <a:srgbClr val="000000"/>
                    </a:outerShdw>
                  </a:effectLst>
                  <a:ea typeface="黑体" panose="02010609060101010101" pitchFamily="49" charset="-122"/>
                </a:rPr>
                <a:t>计划的目的</a:t>
              </a:r>
              <a:endParaRPr lang="en-US" altLang="zh-CN" sz="3000" b="1">
                <a:solidFill>
                  <a:srgbClr val="CC0000"/>
                </a:solidFill>
                <a:effectLst>
                  <a:outerShdw blurRad="38100" dist="38100" dir="2700000" algn="tl">
                    <a:srgbClr val="000000"/>
                  </a:outerShdw>
                </a:effectLst>
                <a:ea typeface="黑体" panose="02010609060101010101" pitchFamily="49" charset="-122"/>
              </a:endParaRPr>
            </a:p>
          </p:txBody>
        </p:sp>
        <p:cxnSp>
          <p:nvCxnSpPr>
            <p:cNvPr id="16396" name="AutoShape 14"/>
            <p:cNvCxnSpPr>
              <a:cxnSpLocks noChangeShapeType="1"/>
              <a:stCxn id="73740" idx="1"/>
              <a:endCxn id="73741" idx="1"/>
            </p:cNvCxnSpPr>
            <p:nvPr/>
          </p:nvCxnSpPr>
          <p:spPr bwMode="auto">
            <a:xfrm rot="10800000" flipH="1" flipV="1">
              <a:off x="384" y="798"/>
              <a:ext cx="1200" cy="1290"/>
            </a:xfrm>
            <a:prstGeom prst="bentConnector3">
              <a:avLst>
                <a:gd name="adj1" fmla="val -12000"/>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6397" name="AutoShape 15"/>
            <p:cNvCxnSpPr>
              <a:cxnSpLocks noChangeShapeType="1"/>
              <a:stCxn id="73739" idx="1"/>
              <a:endCxn id="73741" idx="1"/>
            </p:cNvCxnSpPr>
            <p:nvPr/>
          </p:nvCxnSpPr>
          <p:spPr bwMode="auto">
            <a:xfrm rot="10800000" flipH="1">
              <a:off x="384" y="2088"/>
              <a:ext cx="1200" cy="1290"/>
            </a:xfrm>
            <a:prstGeom prst="bentConnector3">
              <a:avLst>
                <a:gd name="adj1" fmla="val -12000"/>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6398" name="AutoShape 16"/>
            <p:cNvCxnSpPr>
              <a:cxnSpLocks noChangeShapeType="1"/>
              <a:stCxn id="73738" idx="3"/>
              <a:endCxn id="73741" idx="3"/>
            </p:cNvCxnSpPr>
            <p:nvPr/>
          </p:nvCxnSpPr>
          <p:spPr bwMode="auto">
            <a:xfrm flipH="1">
              <a:off x="4172" y="798"/>
              <a:ext cx="1204" cy="1290"/>
            </a:xfrm>
            <a:prstGeom prst="bentConnector3">
              <a:avLst>
                <a:gd name="adj1" fmla="val -11958"/>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6399" name="AutoShape 17"/>
            <p:cNvCxnSpPr>
              <a:cxnSpLocks noChangeShapeType="1"/>
              <a:stCxn id="73737" idx="3"/>
              <a:endCxn id="73741" idx="3"/>
            </p:cNvCxnSpPr>
            <p:nvPr/>
          </p:nvCxnSpPr>
          <p:spPr bwMode="auto">
            <a:xfrm flipH="1" flipV="1">
              <a:off x="4172" y="2088"/>
              <a:ext cx="1204" cy="1290"/>
            </a:xfrm>
            <a:prstGeom prst="bentConnector3">
              <a:avLst>
                <a:gd name="adj1" fmla="val -11958"/>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86006079"/>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2400" dirty="0"/>
              <a:t>4.3	</a:t>
            </a:r>
            <a:r>
              <a:rPr lang="zh-CN" altLang="zh-CN" sz="2400" dirty="0"/>
              <a:t>案例研究：某酒店管理系统的项目进度计划</a:t>
            </a:r>
            <a:endParaRPr lang="zh-CN" altLang="en-US" sz="2400" dirty="0"/>
          </a:p>
        </p:txBody>
      </p:sp>
      <p:sp>
        <p:nvSpPr>
          <p:cNvPr id="39939"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B11050B8-4633-4CEC-8306-419A03363824}" type="slidenum">
              <a:rPr lang="en-US" altLang="zh-CN" sz="1400">
                <a:solidFill>
                  <a:schemeClr val="bg1"/>
                </a:solidFill>
                <a:latin typeface="Arial Black" panose="020B0A04020102020204" pitchFamily="34" charset="0"/>
              </a:rPr>
              <a:pPr>
                <a:spcBef>
                  <a:spcPct val="0"/>
                </a:spcBef>
                <a:buClrTx/>
                <a:buSzTx/>
                <a:buFontTx/>
                <a:buNone/>
              </a:pPr>
              <a:t>80</a:t>
            </a:fld>
            <a:endParaRPr lang="en-US" altLang="zh-CN" sz="1400">
              <a:solidFill>
                <a:schemeClr val="bg1"/>
              </a:solidFill>
              <a:latin typeface="Arial Black" panose="020B0A04020102020204" pitchFamily="34" charset="0"/>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66800"/>
            <a:ext cx="436086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4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2400" dirty="0"/>
              <a:t>4.3	</a:t>
            </a:r>
            <a:r>
              <a:rPr lang="zh-CN" altLang="zh-CN" sz="2400" dirty="0"/>
              <a:t>案例研究：某酒店管理系统的项目进度计划</a:t>
            </a:r>
            <a:endParaRPr lang="zh-CN" altLang="en-US" sz="2400" dirty="0"/>
          </a:p>
        </p:txBody>
      </p:sp>
      <p:sp>
        <p:nvSpPr>
          <p:cNvPr id="39939" name="灯片编号占位符 3"/>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B11050B8-4633-4CEC-8306-419A03363824}" type="slidenum">
              <a:rPr lang="en-US" altLang="zh-CN" sz="1400">
                <a:solidFill>
                  <a:schemeClr val="bg1"/>
                </a:solidFill>
                <a:latin typeface="Arial Black" panose="020B0A04020102020204" pitchFamily="34" charset="0"/>
              </a:rPr>
              <a:pPr>
                <a:spcBef>
                  <a:spcPct val="0"/>
                </a:spcBef>
                <a:buClrTx/>
                <a:buSzTx/>
                <a:buFontTx/>
                <a:buNone/>
              </a:pPr>
              <a:t>81</a:t>
            </a:fld>
            <a:endParaRPr lang="en-US" altLang="zh-CN" sz="1400">
              <a:solidFill>
                <a:schemeClr val="bg1"/>
              </a:solidFill>
              <a:latin typeface="Arial Black" panose="020B0A04020102020204" pitchFamily="34" charset="0"/>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89" y="1066800"/>
            <a:ext cx="436086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990601"/>
            <a:ext cx="4500562"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30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a:noFill/>
        </p:spPr>
        <p:txBody>
          <a:bodyPr/>
          <a:lstStyle>
            <a:lvl1pPr>
              <a:spcBef>
                <a:spcPct val="20000"/>
              </a:spcBef>
              <a:buClr>
                <a:srgbClr val="5F5F5F"/>
              </a:buClr>
              <a:buSzPct val="75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292929"/>
              </a:buClr>
              <a:buSzPct val="55000"/>
              <a:buFont typeface="Wingdings" panose="05000000000000000000" pitchFamily="2" charset="2"/>
              <a:buChar char="¢"/>
              <a:defRPr sz="2400">
                <a:solidFill>
                  <a:srgbClr val="292929"/>
                </a:solidFill>
                <a:latin typeface="Arial" panose="020B0604020202020204" pitchFamily="34" charset="0"/>
                <a:ea typeface="楷体_GB2312" charset="-122"/>
              </a:defRPr>
            </a:lvl2pPr>
            <a:lvl3pPr marL="1143000" indent="-228600">
              <a:spcBef>
                <a:spcPct val="20000"/>
              </a:spcBef>
              <a:buClr>
                <a:schemeClr val="accent2"/>
              </a:buClr>
              <a:buSzPct val="65000"/>
              <a:buFont typeface="Wingdings" panose="05000000000000000000" pitchFamily="2" charset="2"/>
              <a:buChar char="p"/>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folHlink"/>
              </a:buClr>
              <a:buSzPct val="70000"/>
              <a:buFont typeface="Wingdings" panose="05000000000000000000" pitchFamily="2" charset="2"/>
              <a:buChar char="ü"/>
              <a:defRPr>
                <a:solidFill>
                  <a:schemeClr val="tx1"/>
                </a:solidFill>
                <a:latin typeface="Perpetua" panose="02020502060401020303"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fld id="{925984B5-D735-49D0-AB2D-2C34BDD2C1ED}" type="slidenum">
              <a:rPr lang="en-US" altLang="zh-CN" sz="1400">
                <a:solidFill>
                  <a:schemeClr val="bg1"/>
                </a:solidFill>
                <a:latin typeface="Arial Black" panose="020B0A04020102020204" pitchFamily="34" charset="0"/>
              </a:rPr>
              <a:pPr>
                <a:spcBef>
                  <a:spcPct val="0"/>
                </a:spcBef>
                <a:buClrTx/>
                <a:buSzTx/>
                <a:buFontTx/>
                <a:buNone/>
              </a:pPr>
              <a:t>82</a:t>
            </a:fld>
            <a:endParaRPr lang="en-US" altLang="zh-CN" sz="1400">
              <a:solidFill>
                <a:schemeClr val="bg1"/>
              </a:solidFill>
              <a:latin typeface="Arial Black" panose="020B0A04020102020204" pitchFamily="34" charset="0"/>
            </a:endParaRPr>
          </a:p>
        </p:txBody>
      </p:sp>
      <p:sp>
        <p:nvSpPr>
          <p:cNvPr id="850946" name="Rectangle 2"/>
          <p:cNvSpPr>
            <a:spLocks noGrp="1" noChangeArrowheads="1"/>
          </p:cNvSpPr>
          <p:nvPr>
            <p:ph type="title"/>
          </p:nvPr>
        </p:nvSpPr>
        <p:spPr/>
        <p:txBody>
          <a:bodyPr/>
          <a:lstStyle/>
          <a:p>
            <a:pPr eaLnBrk="1" hangingPunct="1">
              <a:defRPr/>
            </a:pPr>
            <a:r>
              <a:rPr lang="en-US" altLang="zh-CN" dirty="0" smtClean="0"/>
              <a:t>4.4	</a:t>
            </a:r>
            <a:r>
              <a:rPr lang="zh-CN" altLang="en-US" dirty="0" smtClean="0"/>
              <a:t>小结</a:t>
            </a:r>
          </a:p>
        </p:txBody>
      </p:sp>
      <p:sp>
        <p:nvSpPr>
          <p:cNvPr id="850947" name="Rectangle 3"/>
          <p:cNvSpPr>
            <a:spLocks noGrp="1" noChangeArrowheads="1"/>
          </p:cNvSpPr>
          <p:nvPr>
            <p:ph type="body" idx="1"/>
          </p:nvPr>
        </p:nvSpPr>
        <p:spPr/>
        <p:txBody>
          <a:bodyPr/>
          <a:lstStyle/>
          <a:p>
            <a:pPr eaLnBrk="1" hangingPunct="1">
              <a:lnSpc>
                <a:spcPct val="90000"/>
              </a:lnSpc>
              <a:defRPr/>
            </a:pPr>
            <a:r>
              <a:rPr lang="zh-CN" altLang="zh-CN" sz="2400" dirty="0"/>
              <a:t>因为项目开发是个循环迭代的过程，在项目计划编制过程中，存在清楚的依赖关系，原则上要求它们按照基本相同的顺序进行。</a:t>
            </a:r>
            <a:endParaRPr lang="zh-CN" altLang="en-US" sz="2400" dirty="0"/>
          </a:p>
          <a:p>
            <a:pPr eaLnBrk="1" hangingPunct="1">
              <a:lnSpc>
                <a:spcPct val="90000"/>
              </a:lnSpc>
              <a:defRPr/>
            </a:pPr>
            <a:r>
              <a:rPr lang="zh-CN" altLang="zh-CN" sz="2400" dirty="0"/>
              <a:t>但在具体的实现过程中，可能会有所变动。</a:t>
            </a:r>
            <a:endParaRPr lang="zh-CN" altLang="en-US" sz="2400" dirty="0"/>
          </a:p>
          <a:p>
            <a:pPr eaLnBrk="1" hangingPunct="1">
              <a:lnSpc>
                <a:spcPct val="90000"/>
              </a:lnSpc>
              <a:defRPr/>
            </a:pPr>
            <a:r>
              <a:rPr lang="zh-CN" altLang="zh-CN" sz="2400" dirty="0"/>
              <a:t>因此，项目计划是一个逐步完善的过程。</a:t>
            </a:r>
            <a:endParaRPr lang="zh-CN" altLang="en-US" sz="2400" dirty="0"/>
          </a:p>
          <a:p>
            <a:pPr eaLnBrk="1" hangingPunct="1">
              <a:lnSpc>
                <a:spcPct val="90000"/>
              </a:lnSpc>
              <a:defRPr/>
            </a:pPr>
            <a:r>
              <a:rPr lang="zh-CN" altLang="zh-CN" sz="2400" dirty="0"/>
              <a:t>项目计划的开发是贯穿项目始终的，可以渐进式进行，例如初始计划可能包含资源的属性和未定义的项目日期的活动排序，而后可以细化项目计划，包括具体的资源和明确的项目日期等。</a:t>
            </a:r>
            <a:endParaRPr lang="zh-CN" altLang="en-US" sz="1800" dirty="0"/>
          </a:p>
        </p:txBody>
      </p:sp>
    </p:spTree>
    <p:extLst>
      <p:ext uri="{BB962C8B-B14F-4D97-AF65-F5344CB8AC3E}">
        <p14:creationId xmlns:p14="http://schemas.microsoft.com/office/powerpoint/2010/main" val="265828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r"/>
            <a:r>
              <a:rPr lang="zh-CN" altLang="en-US" sz="4400">
                <a:effectLst>
                  <a:outerShdw blurRad="38100" dist="38100" dir="2700000" algn="tl">
                    <a:srgbClr val="C0C0C0"/>
                  </a:outerShdw>
                </a:effectLst>
                <a:ea typeface="华文新魏" panose="02010800040101010101" pitchFamily="2" charset="-122"/>
              </a:rPr>
              <a:t>项目时间管理的意义</a:t>
            </a:r>
            <a:endParaRPr lang="en-US" altLang="zh-CN" sz="4400">
              <a:effectLst>
                <a:outerShdw blurRad="38100" dist="38100" dir="2700000" algn="tl">
                  <a:srgbClr val="C0C0C0"/>
                </a:outerShdw>
              </a:effectLst>
              <a:ea typeface="华文新魏" panose="02010800040101010101" pitchFamily="2" charset="-122"/>
            </a:endParaRPr>
          </a:p>
        </p:txBody>
      </p:sp>
      <p:sp>
        <p:nvSpPr>
          <p:cNvPr id="5123" name="Rectangle 3"/>
          <p:cNvSpPr>
            <a:spLocks noGrp="1" noChangeArrowheads="1"/>
          </p:cNvSpPr>
          <p:nvPr>
            <p:ph type="body" idx="1"/>
          </p:nvPr>
        </p:nvSpPr>
        <p:spPr>
          <a:xfrm>
            <a:off x="838200" y="1828801"/>
            <a:ext cx="8229600" cy="4302125"/>
          </a:xfrm>
        </p:spPr>
        <p:txBody>
          <a:bodyPr/>
          <a:lstStyle/>
          <a:p>
            <a:pPr algn="just">
              <a:lnSpc>
                <a:spcPct val="90000"/>
              </a:lnSpc>
              <a:buFont typeface="Wingdings" panose="05000000000000000000" pitchFamily="2" charset="2"/>
              <a:buNone/>
            </a:pPr>
            <a:r>
              <a:rPr lang="zh-CN" altLang="en-US" sz="2800" b="1">
                <a:solidFill>
                  <a:schemeClr val="tx2"/>
                </a:solidFill>
                <a:latin typeface="华文新魏" panose="02010800040101010101" pitchFamily="2" charset="-122"/>
                <a:ea typeface="华文新魏" panose="02010800040101010101" pitchFamily="2" charset="-122"/>
              </a:rPr>
              <a:t>资金的时间价值：</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贷款额</a:t>
            </a:r>
            <a:r>
              <a:rPr lang="en-US" altLang="zh-CN" sz="2800" b="1">
                <a:solidFill>
                  <a:schemeClr val="tx2"/>
                </a:solidFill>
                <a:latin typeface="华文新魏" panose="02010800040101010101" pitchFamily="2" charset="-122"/>
                <a:ea typeface="华文新魏" panose="02010800040101010101" pitchFamily="2" charset="-122"/>
              </a:rPr>
              <a:t>1</a:t>
            </a:r>
            <a:r>
              <a:rPr lang="zh-CN" altLang="en-US" sz="2800" b="1">
                <a:solidFill>
                  <a:schemeClr val="tx2"/>
                </a:solidFill>
                <a:latin typeface="华文新魏" panose="02010800040101010101" pitchFamily="2" charset="-122"/>
                <a:ea typeface="华文新魏" panose="02010800040101010101" pitchFamily="2" charset="-122"/>
              </a:rPr>
              <a:t>亿，利率</a:t>
            </a:r>
            <a:r>
              <a:rPr lang="en-US" altLang="zh-CN" sz="2800" b="1">
                <a:solidFill>
                  <a:schemeClr val="tx2"/>
                </a:solidFill>
                <a:latin typeface="华文新魏" panose="02010800040101010101" pitchFamily="2" charset="-122"/>
                <a:ea typeface="华文新魏" panose="02010800040101010101" pitchFamily="2" charset="-122"/>
              </a:rPr>
              <a:t>10</a:t>
            </a:r>
            <a:r>
              <a:rPr lang="zh-CN" altLang="en-US" sz="2800" b="1">
                <a:solidFill>
                  <a:schemeClr val="tx2"/>
                </a:solidFill>
                <a:latin typeface="华文新魏" panose="02010800040101010101" pitchFamily="2" charset="-122"/>
                <a:ea typeface="华文新魏" panose="02010800040101010101" pitchFamily="2" charset="-122"/>
              </a:rPr>
              <a:t>％，若提前一个月完工，可节省</a:t>
            </a:r>
            <a:r>
              <a:rPr lang="en-US" altLang="zh-CN" sz="2800" b="1">
                <a:solidFill>
                  <a:schemeClr val="tx2"/>
                </a:solidFill>
                <a:latin typeface="华文新魏" panose="02010800040101010101" pitchFamily="2" charset="-122"/>
                <a:ea typeface="华文新魏" panose="02010800040101010101" pitchFamily="2" charset="-122"/>
              </a:rPr>
              <a:t>83</a:t>
            </a:r>
            <a:r>
              <a:rPr lang="zh-CN" altLang="en-US" sz="2800" b="1">
                <a:solidFill>
                  <a:schemeClr val="tx2"/>
                </a:solidFill>
                <a:latin typeface="华文新魏" panose="02010800040101010101" pitchFamily="2" charset="-122"/>
                <a:ea typeface="华文新魏" panose="02010800040101010101" pitchFamily="2" charset="-122"/>
              </a:rPr>
              <a:t>万元</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buFont typeface="Wingdings" panose="05000000000000000000" pitchFamily="2" charset="2"/>
              <a:buNone/>
            </a:pPr>
            <a:r>
              <a:rPr lang="zh-CN" altLang="en-US" sz="2800" b="1">
                <a:solidFill>
                  <a:schemeClr val="tx2"/>
                </a:solidFill>
                <a:latin typeface="华文新魏" panose="02010800040101010101" pitchFamily="2" charset="-122"/>
                <a:ea typeface="华文新魏" panose="02010800040101010101" pitchFamily="2" charset="-122"/>
              </a:rPr>
              <a:t>项目早日投产的价值：</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大亚湾</a:t>
            </a:r>
            <a:r>
              <a:rPr lang="en-US" altLang="zh-CN" sz="2800" b="1">
                <a:solidFill>
                  <a:schemeClr val="tx2"/>
                </a:solidFill>
                <a:latin typeface="华文新魏" panose="02010800040101010101" pitchFamily="2" charset="-122"/>
                <a:ea typeface="华文新魏" panose="02010800040101010101" pitchFamily="2" charset="-122"/>
              </a:rPr>
              <a:t>1</a:t>
            </a:r>
            <a:r>
              <a:rPr lang="zh-CN" altLang="en-US" sz="2800" b="1">
                <a:solidFill>
                  <a:schemeClr val="tx2"/>
                </a:solidFill>
                <a:latin typeface="华文新魏" panose="02010800040101010101" pitchFamily="2" charset="-122"/>
                <a:ea typeface="华文新魏" panose="02010800040101010101" pitchFamily="2" charset="-122"/>
              </a:rPr>
              <a:t>天的发电价值超过</a:t>
            </a:r>
            <a:r>
              <a:rPr lang="en-US" altLang="zh-CN" sz="2800" b="1">
                <a:solidFill>
                  <a:schemeClr val="tx2"/>
                </a:solidFill>
                <a:latin typeface="华文新魏" panose="02010800040101010101" pitchFamily="2" charset="-122"/>
                <a:ea typeface="华文新魏" panose="02010800040101010101" pitchFamily="2" charset="-122"/>
              </a:rPr>
              <a:t>100</a:t>
            </a:r>
            <a:r>
              <a:rPr lang="zh-CN" altLang="en-US" sz="2800" b="1">
                <a:solidFill>
                  <a:schemeClr val="tx2"/>
                </a:solidFill>
                <a:latin typeface="华文新魏" panose="02010800040101010101" pitchFamily="2" charset="-122"/>
                <a:ea typeface="华文新魏" panose="02010800040101010101" pitchFamily="2" charset="-122"/>
              </a:rPr>
              <a:t>万美元</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三峡工程每天的发电效益是</a:t>
            </a:r>
            <a:r>
              <a:rPr lang="en-US" altLang="zh-CN" sz="2800" b="1">
                <a:solidFill>
                  <a:schemeClr val="tx2"/>
                </a:solidFill>
                <a:latin typeface="华文新魏" panose="02010800040101010101" pitchFamily="2" charset="-122"/>
                <a:ea typeface="华文新魏" panose="02010800040101010101" pitchFamily="2" charset="-122"/>
              </a:rPr>
              <a:t>1.2</a:t>
            </a:r>
            <a:r>
              <a:rPr lang="zh-CN" altLang="en-US" sz="2800" b="1">
                <a:solidFill>
                  <a:schemeClr val="tx2"/>
                </a:solidFill>
                <a:latin typeface="华文新魏" panose="02010800040101010101" pitchFamily="2" charset="-122"/>
                <a:ea typeface="华文新魏" panose="02010800040101010101" pitchFamily="2" charset="-122"/>
              </a:rPr>
              <a:t>亿元</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一个技术引进项目提前推广的效益</a:t>
            </a:r>
            <a:endParaRPr lang="en-US" altLang="zh-CN" sz="2800" b="1">
              <a:solidFill>
                <a:schemeClr val="tx2"/>
              </a:solidFill>
              <a:latin typeface="华文新魏" panose="02010800040101010101" pitchFamily="2" charset="-122"/>
              <a:ea typeface="华文新魏" panose="02010800040101010101" pitchFamily="2" charset="-122"/>
            </a:endParaRPr>
          </a:p>
          <a:p>
            <a:pPr algn="just">
              <a:lnSpc>
                <a:spcPct val="90000"/>
              </a:lnSpc>
            </a:pPr>
            <a:r>
              <a:rPr lang="zh-CN" altLang="en-US" sz="2800" b="1">
                <a:solidFill>
                  <a:schemeClr val="tx2"/>
                </a:solidFill>
                <a:latin typeface="华文新魏" panose="02010800040101010101" pitchFamily="2" charset="-122"/>
                <a:ea typeface="华文新魏" panose="02010800040101010101" pitchFamily="2" charset="-122"/>
              </a:rPr>
              <a:t>一个超级市场提前竣工每天所增加的营业额</a:t>
            </a:r>
            <a:endParaRPr lang="en-US" altLang="zh-CN" sz="2800" b="1">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28726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5123">
                                            <p:txEl>
                                              <p:pRg st="1" end="1"/>
                                            </p:txEl>
                                          </p:spTgt>
                                        </p:tgtEl>
                                        <p:attrNameLst>
                                          <p:attrName>style.visibility</p:attrName>
                                        </p:attrNameLst>
                                      </p:cBhvr>
                                      <p:to>
                                        <p:strVal val="visible"/>
                                      </p:to>
                                    </p:set>
                                    <p:animEffect transition="in" filter="fade">
                                      <p:cBhvr>
                                        <p:cTn id="21" dur="500"/>
                                        <p:tgtEl>
                                          <p:spTgt spid="5123">
                                            <p:txEl>
                                              <p:pRg st="1" end="1"/>
                                            </p:txEl>
                                          </p:spTgt>
                                        </p:tgtEl>
                                      </p:cBhvr>
                                    </p:animEffect>
                                    <p:anim calcmode="lin" valueType="num">
                                      <p:cBhvr>
                                        <p:cTn id="22"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512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5123">
                                            <p:txEl>
                                              <p:pRg st="3" end="3"/>
                                            </p:txEl>
                                          </p:spTgt>
                                        </p:tgtEl>
                                        <p:attrNameLst>
                                          <p:attrName>style.visibility</p:attrName>
                                        </p:attrNameLst>
                                      </p:cBhvr>
                                      <p:to>
                                        <p:strVal val="visible"/>
                                      </p:to>
                                    </p:set>
                                    <p:animEffect transition="in" filter="fade">
                                      <p:cBhvr>
                                        <p:cTn id="28" dur="500"/>
                                        <p:tgtEl>
                                          <p:spTgt spid="5123">
                                            <p:txEl>
                                              <p:pRg st="3" end="3"/>
                                            </p:txEl>
                                          </p:spTgt>
                                        </p:tgtEl>
                                      </p:cBhvr>
                                    </p:animEffect>
                                    <p:anim calcmode="lin" valueType="num">
                                      <p:cBhvr>
                                        <p:cTn id="2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12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5123">
                                            <p:txEl>
                                              <p:pRg st="4" end="4"/>
                                            </p:txEl>
                                          </p:spTgt>
                                        </p:tgtEl>
                                        <p:attrNameLst>
                                          <p:attrName>style.visibility</p:attrName>
                                        </p:attrNameLst>
                                      </p:cBhvr>
                                      <p:to>
                                        <p:strVal val="visible"/>
                                      </p:to>
                                    </p:set>
                                    <p:animEffect transition="in" filter="fade">
                                      <p:cBhvr>
                                        <p:cTn id="35" dur="500"/>
                                        <p:tgtEl>
                                          <p:spTgt spid="5123">
                                            <p:txEl>
                                              <p:pRg st="4" end="4"/>
                                            </p:txEl>
                                          </p:spTgt>
                                        </p:tgtEl>
                                      </p:cBhvr>
                                    </p:animEffect>
                                    <p:anim calcmode="lin" valueType="num">
                                      <p:cBhvr>
                                        <p:cTn id="36"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12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5123">
                                            <p:txEl>
                                              <p:pRg st="5" end="5"/>
                                            </p:txEl>
                                          </p:spTgt>
                                        </p:tgtEl>
                                        <p:attrNameLst>
                                          <p:attrName>style.visibility</p:attrName>
                                        </p:attrNameLst>
                                      </p:cBhvr>
                                      <p:to>
                                        <p:strVal val="visible"/>
                                      </p:to>
                                    </p:set>
                                    <p:animEffect transition="in" filter="fade">
                                      <p:cBhvr>
                                        <p:cTn id="42" dur="500"/>
                                        <p:tgtEl>
                                          <p:spTgt spid="5123">
                                            <p:txEl>
                                              <p:pRg st="5" end="5"/>
                                            </p:txEl>
                                          </p:spTgt>
                                        </p:tgtEl>
                                      </p:cBhvr>
                                    </p:animEffect>
                                    <p:anim calcmode="lin" valueType="num">
                                      <p:cBhvr>
                                        <p:cTn id="4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12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5123">
                                            <p:txEl>
                                              <p:pRg st="6" end="6"/>
                                            </p:txEl>
                                          </p:spTgt>
                                        </p:tgtEl>
                                        <p:attrNameLst>
                                          <p:attrName>style.visibility</p:attrName>
                                        </p:attrNameLst>
                                      </p:cBhvr>
                                      <p:to>
                                        <p:strVal val="visible"/>
                                      </p:to>
                                    </p:set>
                                    <p:animEffect transition="in" filter="fade">
                                      <p:cBhvr>
                                        <p:cTn id="49" dur="500"/>
                                        <p:tgtEl>
                                          <p:spTgt spid="5123">
                                            <p:txEl>
                                              <p:pRg st="6" end="6"/>
                                            </p:txEl>
                                          </p:spTgt>
                                        </p:tgtEl>
                                      </p:cBhvr>
                                    </p:animEffect>
                                    <p:anim calcmode="lin" valueType="num">
                                      <p:cBhvr>
                                        <p:cTn id="50"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512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5123">
                                            <p:txEl>
                                              <p:pRg st="7" end="7"/>
                                            </p:txEl>
                                          </p:spTgt>
                                        </p:tgtEl>
                                        <p:attrNameLst>
                                          <p:attrName>style.visibility</p:attrName>
                                        </p:attrNameLst>
                                      </p:cBhvr>
                                      <p:to>
                                        <p:strVal val="visible"/>
                                      </p:to>
                                    </p:set>
                                    <p:animEffect transition="in" filter="fade">
                                      <p:cBhvr>
                                        <p:cTn id="56" dur="500"/>
                                        <p:tgtEl>
                                          <p:spTgt spid="5123">
                                            <p:txEl>
                                              <p:pRg st="7" end="7"/>
                                            </p:txEl>
                                          </p:spTgt>
                                        </p:tgtEl>
                                      </p:cBhvr>
                                    </p:animEffect>
                                    <p:anim calcmode="lin" valueType="num">
                                      <p:cBhvr>
                                        <p:cTn id="57"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5123">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9714" tIns="54857" rIns="109714" bIns="54857" numCol="1" anchor="t" anchorCtr="0" compatLnSpc="1">
        <a:prstTxWarp prst="textNoShape">
          <a:avLst/>
        </a:prstTxWarp>
      </a:bodyPr>
      <a:lstStyle>
        <a:defPPr marL="742950" marR="0" indent="-285750" algn="l" defTabSz="914400" rtl="0" eaLnBrk="1" fontAlgn="base" latinLnBrk="0" hangingPunct="1">
          <a:lnSpc>
            <a:spcPct val="150000"/>
          </a:lnSpc>
          <a:spcBef>
            <a:spcPct val="20000"/>
          </a:spcBef>
          <a:spcAft>
            <a:spcPct val="0"/>
          </a:spcAft>
          <a:buClrTx/>
          <a:buSzTx/>
          <a:buFontTx/>
          <a:buChar char="•"/>
          <a:tabLst/>
          <a:defRPr kumimoji="0" lang="en-US" sz="3100" b="0" i="0" u="none" strike="noStrike" cap="none" normalizeH="0" baseline="0" smtClean="0">
            <a:ln>
              <a:noFill/>
            </a:ln>
            <a:solidFill>
              <a:schemeClr val="tx1"/>
            </a:solidFill>
            <a:effectLst/>
            <a:latin typeface="Tahoma" pitchFamily="34" charset="0"/>
            <a:ea typeface="幼圆"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9714" tIns="54857" rIns="109714" bIns="54857" numCol="1" anchor="t" anchorCtr="0" compatLnSpc="1">
        <a:prstTxWarp prst="textNoShape">
          <a:avLst/>
        </a:prstTxWarp>
      </a:bodyPr>
      <a:lstStyle>
        <a:defPPr marL="742950" marR="0" indent="-285750" algn="l" defTabSz="914400" rtl="0" eaLnBrk="1" fontAlgn="base" latinLnBrk="0" hangingPunct="1">
          <a:lnSpc>
            <a:spcPct val="150000"/>
          </a:lnSpc>
          <a:spcBef>
            <a:spcPct val="20000"/>
          </a:spcBef>
          <a:spcAft>
            <a:spcPct val="0"/>
          </a:spcAft>
          <a:buClrTx/>
          <a:buSzTx/>
          <a:buFontTx/>
          <a:buChar char="•"/>
          <a:tabLst/>
          <a:defRPr kumimoji="0" lang="en-US" sz="3100" b="0" i="0" u="none" strike="noStrike" cap="none" normalizeH="0" baseline="0" smtClean="0">
            <a:ln>
              <a:noFill/>
            </a:ln>
            <a:solidFill>
              <a:schemeClr val="tx1"/>
            </a:solidFill>
            <a:effectLst/>
            <a:latin typeface="Tahoma" pitchFamily="34" charset="0"/>
            <a:ea typeface="幼圆" pitchFamily="49" charset="-12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30455</TotalTime>
  <Words>5511</Words>
  <Application>Microsoft Office PowerPoint</Application>
  <PresentationFormat>A4 纸张(210x297 毫米)</PresentationFormat>
  <Paragraphs>786</Paragraphs>
  <Slides>82</Slides>
  <Notes>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4</vt:i4>
      </vt:variant>
      <vt:variant>
        <vt:lpstr>幻灯片标题</vt:lpstr>
      </vt:variant>
      <vt:variant>
        <vt:i4>82</vt:i4>
      </vt:variant>
    </vt:vector>
  </HeadingPairs>
  <TitlesOfParts>
    <vt:vector size="109" baseType="lpstr">
      <vt:lpstr>Monotype Sorts</vt:lpstr>
      <vt:lpstr>仿宋_GB2312</vt:lpstr>
      <vt:lpstr>黑体</vt:lpstr>
      <vt:lpstr>华文楷体</vt:lpstr>
      <vt:lpstr>华文新魏</vt:lpstr>
      <vt:lpstr>楷体</vt:lpstr>
      <vt:lpstr>楷体_GB2312</vt:lpstr>
      <vt:lpstr>隶书</vt:lpstr>
      <vt:lpstr>宋体</vt:lpstr>
      <vt:lpstr>微软雅黑</vt:lpstr>
      <vt:lpstr>微软雅黑</vt:lpstr>
      <vt:lpstr>幼圆</vt:lpstr>
      <vt:lpstr>Arial</vt:lpstr>
      <vt:lpstr>Arial Black</vt:lpstr>
      <vt:lpstr>Calibri</vt:lpstr>
      <vt:lpstr>Monotype Corsiva</vt:lpstr>
      <vt:lpstr>Perpetua</vt:lpstr>
      <vt:lpstr>Symbol</vt:lpstr>
      <vt:lpstr>Tahoma</vt:lpstr>
      <vt:lpstr>Times New Roman</vt:lpstr>
      <vt:lpstr>Verdana</vt:lpstr>
      <vt:lpstr>Wingdings</vt:lpstr>
      <vt:lpstr>Default Design</vt:lpstr>
      <vt:lpstr>Clip</vt:lpstr>
      <vt:lpstr>剪辑</vt:lpstr>
      <vt:lpstr>位图图像</vt:lpstr>
      <vt:lpstr>Equation</vt:lpstr>
      <vt:lpstr>PowerPoint 演示文稿</vt:lpstr>
      <vt:lpstr>内容提要</vt:lpstr>
      <vt:lpstr>一、计划及其制订</vt:lpstr>
      <vt:lpstr>心智启迪：机会的得与失</vt:lpstr>
      <vt:lpstr>目标落实过程</vt:lpstr>
      <vt:lpstr>项目计划</vt:lpstr>
      <vt:lpstr>为什么计划？</vt:lpstr>
      <vt:lpstr>为什么计划</vt:lpstr>
      <vt:lpstr>项目时间管理的意义</vt:lpstr>
      <vt:lpstr>项目时间管理的意义</vt:lpstr>
      <vt:lpstr>  项目管理过程图</vt:lpstr>
      <vt:lpstr>4.1 概述</vt:lpstr>
      <vt:lpstr>4.1 概述</vt:lpstr>
      <vt:lpstr>4.1 概述</vt:lpstr>
      <vt:lpstr>4.1 概述</vt:lpstr>
      <vt:lpstr>4.2软件项目进度计划方法</vt:lpstr>
      <vt:lpstr>4.2软件项目进度计划方法</vt:lpstr>
      <vt:lpstr>专家判定</vt:lpstr>
      <vt:lpstr>类比</vt:lpstr>
      <vt:lpstr>功能点估计法</vt:lpstr>
      <vt:lpstr>4.2.2 工作分解结构</vt:lpstr>
      <vt:lpstr>PowerPoint 演示文稿</vt:lpstr>
      <vt:lpstr>PowerPoint 演示文稿</vt:lpstr>
      <vt:lpstr>PowerPoint 演示文稿</vt:lpstr>
      <vt:lpstr>三种进度的表示方式</vt:lpstr>
      <vt:lpstr>4.2.3 进度计划的技术方法</vt:lpstr>
      <vt:lpstr>PowerPoint 演示文稿</vt:lpstr>
      <vt:lpstr>PowerPoint 演示文稿</vt:lpstr>
      <vt:lpstr>PowerPoint 演示文稿</vt:lpstr>
      <vt:lpstr>PowerPoint 演示文稿</vt:lpstr>
      <vt:lpstr>PowerPoint 演示文稿</vt:lpstr>
      <vt:lpstr>甘特图</vt:lpstr>
      <vt:lpstr>甘特图的特点</vt:lpstr>
      <vt:lpstr>PowerPoint 演示文稿</vt:lpstr>
      <vt:lpstr>活动之间的逻辑关系</vt:lpstr>
      <vt:lpstr>网络图</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关键路径法（CPM） </vt:lpstr>
      <vt:lpstr>PowerPoint 演示文稿</vt:lpstr>
      <vt:lpstr>名词解释</vt:lpstr>
      <vt:lpstr>名词解释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案例研究：某酒店管理系统的项目进度计划</vt:lpstr>
      <vt:lpstr>4.3 案例研究：某酒店管理系统的项目进度计划</vt:lpstr>
      <vt:lpstr>4.4 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IT项目管理实战教程</dc:title>
  <dc:subject>项目管理 需求管理 配置管理 质量管理</dc:subject>
  <dc:creator>王永安</dc:creator>
  <cp:lastModifiedBy>Microsoft</cp:lastModifiedBy>
  <cp:revision>563</cp:revision>
  <dcterms:created xsi:type="dcterms:W3CDTF">2002-01-21T23:28:30Z</dcterms:created>
  <dcterms:modified xsi:type="dcterms:W3CDTF">2019-10-24T06:31:29Z</dcterms:modified>
</cp:coreProperties>
</file>