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82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3" r:id="rId15"/>
    <p:sldId id="268" r:id="rId16"/>
    <p:sldId id="269" r:id="rId17"/>
    <p:sldId id="270" r:id="rId18"/>
    <p:sldId id="271" r:id="rId19"/>
    <p:sldId id="272" r:id="rId20"/>
    <p:sldId id="273" r:id="rId21"/>
    <p:sldId id="284" r:id="rId22"/>
    <p:sldId id="274" r:id="rId23"/>
    <p:sldId id="297" r:id="rId24"/>
    <p:sldId id="276" r:id="rId25"/>
    <p:sldId id="277" r:id="rId26"/>
    <p:sldId id="278" r:id="rId27"/>
    <p:sldId id="279" r:id="rId28"/>
    <p:sldId id="285" r:id="rId29"/>
    <p:sldId id="280" r:id="rId30"/>
    <p:sldId id="287" r:id="rId31"/>
    <p:sldId id="288" r:id="rId32"/>
    <p:sldId id="281" r:id="rId33"/>
    <p:sldId id="286" r:id="rId34"/>
    <p:sldId id="298" r:id="rId35"/>
    <p:sldId id="289" r:id="rId36"/>
    <p:sldId id="290" r:id="rId37"/>
    <p:sldId id="292" r:id="rId38"/>
    <p:sldId id="294" r:id="rId39"/>
    <p:sldId id="296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14" autoAdjust="0"/>
  </p:normalViewPr>
  <p:slideViewPr>
    <p:cSldViewPr>
      <p:cViewPr>
        <p:scale>
          <a:sx n="116" d="100"/>
          <a:sy n="116" d="100"/>
        </p:scale>
        <p:origin x="-14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45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\Documents\712_rpc_grap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\Documents\712_rpc_grap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ric\Documents\deref-count-benc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CN" dirty="0" smtClean="0"/>
              <a:t>Cuckoo Hash</a:t>
            </a:r>
            <a:r>
              <a:rPr lang="en-US" altLang="zh-CN" baseline="0" dirty="0" smtClean="0"/>
              <a:t> get() Performance</a:t>
            </a:r>
            <a:endParaRPr lang="zh-CN" alt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Sheet1!$A$30:$B$30</c:f>
              <c:strCache>
                <c:ptCount val="1"/>
                <c:pt idx="0">
                  <c:v>RPC</c:v>
                </c:pt>
              </c:strCache>
            </c:strRef>
          </c:tx>
          <c:invertIfNegative val="0"/>
          <c:cat>
            <c:strRef>
              <c:f>Sheet1!$C$29:$D$29</c:f>
              <c:strCache>
                <c:ptCount val="2"/>
                <c:pt idx="0">
                  <c:v>get()/s(20 threads)</c:v>
                </c:pt>
                <c:pt idx="1">
                  <c:v>get()/s(1 thread)</c:v>
                </c:pt>
              </c:strCache>
            </c:strRef>
          </c:cat>
          <c:val>
            <c:numRef>
              <c:f>Sheet1!$C$30:$D$30</c:f>
              <c:numCache>
                <c:formatCode>General</c:formatCode>
                <c:ptCount val="2"/>
                <c:pt idx="0">
                  <c:v>117461.472502</c:v>
                </c:pt>
                <c:pt idx="1">
                  <c:v>11036.732362999999</c:v>
                </c:pt>
              </c:numCache>
            </c:numRef>
          </c:val>
        </c:ser>
        <c:ser>
          <c:idx val="1"/>
          <c:order val="1"/>
          <c:tx>
            <c:strRef>
              <c:f>Sheet1!$A$31:$B$31</c:f>
              <c:strCache>
                <c:ptCount val="1"/>
                <c:pt idx="0">
                  <c:v>RDMA baseline</c:v>
                </c:pt>
              </c:strCache>
            </c:strRef>
          </c:tx>
          <c:invertIfNegative val="0"/>
          <c:cat>
            <c:strRef>
              <c:f>Sheet1!$C$29:$D$29</c:f>
              <c:strCache>
                <c:ptCount val="2"/>
                <c:pt idx="0">
                  <c:v>get()/s(20 threads)</c:v>
                </c:pt>
                <c:pt idx="1">
                  <c:v>get()/s(1 thread)</c:v>
                </c:pt>
              </c:strCache>
            </c:strRef>
          </c:cat>
          <c:val>
            <c:numRef>
              <c:f>Sheet1!$C$31:$D$31</c:f>
              <c:numCache>
                <c:formatCode>General</c:formatCode>
                <c:ptCount val="2"/>
                <c:pt idx="0">
                  <c:v>31888.580236000009</c:v>
                </c:pt>
                <c:pt idx="1">
                  <c:v>4233.3036300000003</c:v>
                </c:pt>
              </c:numCache>
            </c:numRef>
          </c:val>
        </c:ser>
        <c:ser>
          <c:idx val="2"/>
          <c:order val="2"/>
          <c:tx>
            <c:strRef>
              <c:f>Sheet1!$A$32:$B$32</c:f>
              <c:strCache>
                <c:ptCount val="1"/>
                <c:pt idx="0">
                  <c:v>RDMA dereferencing</c:v>
                </c:pt>
              </c:strCache>
            </c:strRef>
          </c:tx>
          <c:invertIfNegative val="0"/>
          <c:cat>
            <c:strRef>
              <c:f>Sheet1!$C$29:$D$29</c:f>
              <c:strCache>
                <c:ptCount val="2"/>
                <c:pt idx="0">
                  <c:v>get()/s(20 threads)</c:v>
                </c:pt>
                <c:pt idx="1">
                  <c:v>get()/s(1 thread)</c:v>
                </c:pt>
              </c:strCache>
            </c:strRef>
          </c:cat>
          <c:val>
            <c:numRef>
              <c:f>Sheet1!$C$32:$D$32</c:f>
              <c:numCache>
                <c:formatCode>General</c:formatCode>
                <c:ptCount val="2"/>
                <c:pt idx="0">
                  <c:v>66683.336299999995</c:v>
                </c:pt>
                <c:pt idx="1">
                  <c:v>8694.3559509999995</c:v>
                </c:pt>
              </c:numCache>
            </c:numRef>
          </c:val>
        </c:ser>
        <c:ser>
          <c:idx val="3"/>
          <c:order val="3"/>
          <c:tx>
            <c:strRef>
              <c:f>Sheet1!$A$33:$B$33</c:f>
              <c:strCache>
                <c:ptCount val="1"/>
                <c:pt idx="0">
                  <c:v>RDMA dereferencing</c:v>
                </c:pt>
              </c:strCache>
            </c:strRef>
          </c:tx>
          <c:invertIfNegative val="0"/>
          <c:cat>
            <c:strRef>
              <c:f>Sheet1!$C$29:$D$29</c:f>
              <c:strCache>
                <c:ptCount val="2"/>
                <c:pt idx="0">
                  <c:v>get()/s(20 threads)</c:v>
                </c:pt>
                <c:pt idx="1">
                  <c:v>get()/s(1 thread)</c:v>
                </c:pt>
              </c:strCache>
            </c:strRef>
          </c:cat>
          <c:val>
            <c:numRef>
              <c:f>Sheet1!$C$33:$D$33</c:f>
              <c:numCache>
                <c:formatCode>General</c:formatCode>
                <c:ptCount val="2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115776"/>
        <c:axId val="55117312"/>
      </c:barChart>
      <c:catAx>
        <c:axId val="5511577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baseline="0"/>
            </a:pPr>
            <a:endParaRPr lang="zh-CN"/>
          </a:p>
        </c:txPr>
        <c:crossAx val="55117312"/>
        <c:crosses val="autoZero"/>
        <c:auto val="1"/>
        <c:lblAlgn val="ctr"/>
        <c:lblOffset val="100"/>
        <c:noMultiLvlLbl val="0"/>
      </c:catAx>
      <c:valAx>
        <c:axId val="551173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sz="1200" dirty="0" smtClean="0"/>
                  <a:t>Number</a:t>
                </a:r>
                <a:r>
                  <a:rPr lang="en-US" altLang="zh-CN" sz="1200" baseline="0" dirty="0" smtClean="0"/>
                  <a:t> of get()/s</a:t>
                </a:r>
                <a:endParaRPr lang="zh-CN" altLang="en-US" sz="12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5115776"/>
        <c:crosses val="autoZero"/>
        <c:crossBetween val="between"/>
      </c:valAx>
    </c:plotArea>
    <c:legend>
      <c:legendPos val="r"/>
      <c:legendEntry>
        <c:idx val="3"/>
        <c:delete val="1"/>
      </c:legendEntry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 dirty="0"/>
              <a:t>Latency per </a:t>
            </a:r>
            <a:r>
              <a:rPr lang="en-US" altLang="en-US" dirty="0" smtClean="0"/>
              <a:t>get()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Sheet1!$G$29</c:f>
              <c:strCache>
                <c:ptCount val="1"/>
                <c:pt idx="0">
                  <c:v>Latency(us)</c:v>
                </c:pt>
              </c:strCache>
            </c:strRef>
          </c:tx>
          <c:invertIfNegative val="0"/>
          <c:cat>
            <c:strRef>
              <c:f>Sheet1!$A$30:$A$33</c:f>
              <c:strCache>
                <c:ptCount val="3"/>
                <c:pt idx="0">
                  <c:v>RPC</c:v>
                </c:pt>
                <c:pt idx="1">
                  <c:v>RDMA baseline</c:v>
                </c:pt>
                <c:pt idx="2">
                  <c:v>RDMA dereferencing</c:v>
                </c:pt>
              </c:strCache>
            </c:strRef>
          </c:cat>
          <c:val>
            <c:numRef>
              <c:f>Sheet1!$G$30:$G$33</c:f>
              <c:numCache>
                <c:formatCode>General</c:formatCode>
                <c:ptCount val="4"/>
                <c:pt idx="0">
                  <c:v>99.5</c:v>
                </c:pt>
                <c:pt idx="1">
                  <c:v>236</c:v>
                </c:pt>
                <c:pt idx="2">
                  <c:v>115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384704"/>
        <c:axId val="51386240"/>
      </c:barChart>
      <c:catAx>
        <c:axId val="51384704"/>
        <c:scaling>
          <c:orientation val="minMax"/>
        </c:scaling>
        <c:delete val="0"/>
        <c:axPos val="b"/>
        <c:majorTickMark val="none"/>
        <c:minorTickMark val="none"/>
        <c:tickLblPos val="nextTo"/>
        <c:crossAx val="51386240"/>
        <c:crosses val="autoZero"/>
        <c:auto val="1"/>
        <c:lblAlgn val="ctr"/>
        <c:lblOffset val="100"/>
        <c:noMultiLvlLbl val="0"/>
      </c:catAx>
      <c:valAx>
        <c:axId val="5138624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dirty="0" smtClean="0"/>
                  <a:t>Get() Latency (us)</a:t>
                </a:r>
                <a:endParaRPr lang="zh-CN" alt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13847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/>
              <a:t>Server Kernel Dereferencing</a:t>
            </a:r>
            <a:r>
              <a:rPr lang="en-US" altLang="en-US" baseline="0"/>
              <a:t> </a:t>
            </a:r>
            <a:r>
              <a:rPr lang="en-US" altLang="en-US"/>
              <a:t>Time (ns)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'[deref-count-bench.xlsx]Sheet1'!$B$2</c:f>
              <c:strCache>
                <c:ptCount val="1"/>
                <c:pt idx="0">
                  <c:v>Server Time (ns)</c:v>
                </c:pt>
              </c:strCache>
            </c:strRef>
          </c:tx>
          <c:spPr>
            <a:ln w="47625">
              <a:noFill/>
            </a:ln>
          </c:spPr>
          <c:xVal>
            <c:numRef>
              <c:f>'[deref-count-bench.xlsx]Sheet1'!$A$3:$A$8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10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</c:numCache>
            </c:numRef>
          </c:xVal>
          <c:yVal>
            <c:numRef>
              <c:f>'[deref-count-bench.xlsx]Sheet1'!$B$3:$B$8</c:f>
              <c:numCache>
                <c:formatCode>General</c:formatCode>
                <c:ptCount val="6"/>
                <c:pt idx="0">
                  <c:v>7280</c:v>
                </c:pt>
                <c:pt idx="1">
                  <c:v>7878</c:v>
                </c:pt>
                <c:pt idx="2">
                  <c:v>8412</c:v>
                </c:pt>
                <c:pt idx="3">
                  <c:v>13061</c:v>
                </c:pt>
                <c:pt idx="4">
                  <c:v>18222</c:v>
                </c:pt>
                <c:pt idx="5">
                  <c:v>21225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332992"/>
        <c:axId val="51372032"/>
      </c:scatterChart>
      <c:valAx>
        <c:axId val="51332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sz="1200" dirty="0" smtClean="0"/>
                  <a:t>Number</a:t>
                </a:r>
                <a:r>
                  <a:rPr lang="en-US" altLang="zh-CN" sz="1200" baseline="0" dirty="0" smtClean="0"/>
                  <a:t> of Dereferences</a:t>
                </a:r>
                <a:endParaRPr lang="zh-CN" altLang="en-US" sz="12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51372032"/>
        <c:crosses val="autoZero"/>
        <c:crossBetween val="midCat"/>
      </c:valAx>
      <c:valAx>
        <c:axId val="5137203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 sz="1200" dirty="0" smtClean="0"/>
                  <a:t>Kernel</a:t>
                </a:r>
                <a:r>
                  <a:rPr lang="en-US" altLang="zh-CN" sz="1200" baseline="0" dirty="0" smtClean="0"/>
                  <a:t> time in performing dereference (ns)</a:t>
                </a:r>
                <a:endParaRPr lang="zh-CN" altLang="en-US" sz="12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5133299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88EE4-DB2B-D446-A4B3-AE92EAB02B6C}" type="datetimeFigureOut">
              <a:rPr lang="en-US" smtClean="0"/>
              <a:t>12/9/2013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39C32-ABDB-864C-946F-627F5E8BB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7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39C32-ABDB-864C-946F-627F5E8BB4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39C32-ABDB-864C-946F-627F5E8BB41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1637-63C6-40B6-B5EB-72F78FA38D2C}" type="datetimeFigureOut">
              <a:rPr lang="en-IN" smtClean="0"/>
              <a:t>09-12-2013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CB1-AF0D-45E3-8120-C81337BA0E0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1637-63C6-40B6-B5EB-72F78FA38D2C}" type="datetimeFigureOut">
              <a:rPr lang="en-IN" smtClean="0"/>
              <a:t>09-12-2013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CB1-AF0D-45E3-8120-C81337BA0E0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1637-63C6-40B6-B5EB-72F78FA38D2C}" type="datetimeFigureOut">
              <a:rPr lang="en-IN" smtClean="0"/>
              <a:t>09-12-2013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CB1-AF0D-45E3-8120-C81337BA0E0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1637-63C6-40B6-B5EB-72F78FA38D2C}" type="datetimeFigureOut">
              <a:rPr lang="en-IN" smtClean="0"/>
              <a:t>09-12-2013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CB1-AF0D-45E3-8120-C81337BA0E0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1637-63C6-40B6-B5EB-72F78FA38D2C}" type="datetimeFigureOut">
              <a:rPr lang="en-IN" smtClean="0"/>
              <a:t>09-12-2013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CB1-AF0D-45E3-8120-C81337BA0E0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1637-63C6-40B6-B5EB-72F78FA38D2C}" type="datetimeFigureOut">
              <a:rPr lang="en-IN" smtClean="0"/>
              <a:t>09-12-2013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CB1-AF0D-45E3-8120-C81337BA0E0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1637-63C6-40B6-B5EB-72F78FA38D2C}" type="datetimeFigureOut">
              <a:rPr lang="en-IN" smtClean="0"/>
              <a:t>09-12-2013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CB1-AF0D-45E3-8120-C81337BA0E0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1637-63C6-40B6-B5EB-72F78FA38D2C}" type="datetimeFigureOut">
              <a:rPr lang="en-IN" smtClean="0"/>
              <a:t>09-12-2013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CB1-AF0D-45E3-8120-C81337BA0E0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1637-63C6-40B6-B5EB-72F78FA38D2C}" type="datetimeFigureOut">
              <a:rPr lang="en-IN" smtClean="0"/>
              <a:t>09-12-2013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CB1-AF0D-45E3-8120-C81337BA0E0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1637-63C6-40B6-B5EB-72F78FA38D2C}" type="datetimeFigureOut">
              <a:rPr lang="en-IN" smtClean="0"/>
              <a:t>09-12-2013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CB1-AF0D-45E3-8120-C81337BA0E0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1637-63C6-40B6-B5EB-72F78FA38D2C}" type="datetimeFigureOut">
              <a:rPr lang="en-IN" smtClean="0"/>
              <a:t>09-12-2013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DCB1-AF0D-45E3-8120-C81337BA0E0B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81637-63C6-40B6-B5EB-72F78FA38D2C}" type="datetimeFigureOut">
              <a:rPr lang="en-IN" smtClean="0"/>
              <a:t>09-12-2013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8DCB1-AF0D-45E3-8120-C81337BA0E0B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Intelligent RDMA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Anuj Kalia, Yihua Fang, Xiaobo Zhao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RDMA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9552" y="1628800"/>
            <a:ext cx="2376264" cy="3312368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55576" y="1916832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755576" y="2996952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1403648" y="4725144"/>
            <a:ext cx="720080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HCA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6372200" y="1556792"/>
            <a:ext cx="2376264" cy="3312368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588224" y="1844824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6588224" y="2924944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7236296" y="4653136"/>
            <a:ext cx="720080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HCA</a:t>
            </a:r>
            <a:endParaRPr lang="en-IN" b="1" dirty="0"/>
          </a:p>
        </p:txBody>
      </p:sp>
      <p:cxnSp>
        <p:nvCxnSpPr>
          <p:cNvPr id="17" name="Elbow Connector 16"/>
          <p:cNvCxnSpPr>
            <a:stCxn id="11" idx="2"/>
            <a:endCxn id="15" idx="2"/>
          </p:cNvCxnSpPr>
          <p:nvPr/>
        </p:nvCxnSpPr>
        <p:spPr>
          <a:xfrm rot="5400000" flipH="1" flipV="1">
            <a:off x="4644008" y="2348880"/>
            <a:ext cx="72008" cy="5832648"/>
          </a:xfrm>
          <a:prstGeom prst="bentConnector3">
            <a:avLst>
              <a:gd name="adj1" fmla="val -3174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987824" y="3284984"/>
            <a:ext cx="720080" cy="360040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Buf</a:t>
            </a:r>
            <a:endParaRPr lang="en-IN" b="1" dirty="0"/>
          </a:p>
        </p:txBody>
      </p:sp>
      <p:sp>
        <p:nvSpPr>
          <p:cNvPr id="20" name="Curved Left Arrow 19"/>
          <p:cNvSpPr/>
          <p:nvPr/>
        </p:nvSpPr>
        <p:spPr>
          <a:xfrm rot="641013">
            <a:off x="2373313" y="2385089"/>
            <a:ext cx="648072" cy="2753216"/>
          </a:xfrm>
          <a:prstGeom prst="curvedLeftArrow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RDMA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9552" y="1628800"/>
            <a:ext cx="2376264" cy="3312368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55576" y="1916832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755576" y="2996952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1403648" y="4725144"/>
            <a:ext cx="720080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HCA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6372200" y="1556792"/>
            <a:ext cx="2376264" cy="3312368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588224" y="1844824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6588224" y="2924944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7236296" y="4653136"/>
            <a:ext cx="720080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HCA</a:t>
            </a:r>
            <a:endParaRPr lang="en-IN" b="1" dirty="0"/>
          </a:p>
        </p:txBody>
      </p:sp>
      <p:cxnSp>
        <p:nvCxnSpPr>
          <p:cNvPr id="17" name="Elbow Connector 16"/>
          <p:cNvCxnSpPr>
            <a:stCxn id="11" idx="2"/>
            <a:endCxn id="15" idx="2"/>
          </p:cNvCxnSpPr>
          <p:nvPr/>
        </p:nvCxnSpPr>
        <p:spPr>
          <a:xfrm rot="5400000" flipH="1" flipV="1">
            <a:off x="4644008" y="2348880"/>
            <a:ext cx="72008" cy="5832648"/>
          </a:xfrm>
          <a:prstGeom prst="bentConnector3">
            <a:avLst>
              <a:gd name="adj1" fmla="val -3174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72000" y="3789040"/>
            <a:ext cx="720080" cy="360040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Buf</a:t>
            </a:r>
            <a:endParaRPr lang="en-IN" b="1" dirty="0"/>
          </a:p>
        </p:txBody>
      </p:sp>
      <p:sp>
        <p:nvSpPr>
          <p:cNvPr id="20" name="Curved Left Arrow 19"/>
          <p:cNvSpPr/>
          <p:nvPr/>
        </p:nvSpPr>
        <p:spPr>
          <a:xfrm rot="16200000">
            <a:off x="4283968" y="1844824"/>
            <a:ext cx="936104" cy="5400600"/>
          </a:xfrm>
          <a:prstGeom prst="curvedLeftArrow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RDMA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9552" y="1628800"/>
            <a:ext cx="2376264" cy="3312368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55576" y="1916832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755576" y="2996952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1403648" y="4725144"/>
            <a:ext cx="720080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HCA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6372200" y="1556792"/>
            <a:ext cx="2376264" cy="3312368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588224" y="1844824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6588224" y="2924944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7236296" y="4653136"/>
            <a:ext cx="720080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HCA</a:t>
            </a:r>
            <a:endParaRPr lang="en-IN" b="1" dirty="0"/>
          </a:p>
        </p:txBody>
      </p:sp>
      <p:cxnSp>
        <p:nvCxnSpPr>
          <p:cNvPr id="17" name="Elbow Connector 16"/>
          <p:cNvCxnSpPr>
            <a:stCxn id="11" idx="2"/>
            <a:endCxn id="15" idx="2"/>
          </p:cNvCxnSpPr>
          <p:nvPr/>
        </p:nvCxnSpPr>
        <p:spPr>
          <a:xfrm rot="5400000" flipH="1" flipV="1">
            <a:off x="4644008" y="2348880"/>
            <a:ext cx="72008" cy="5832648"/>
          </a:xfrm>
          <a:prstGeom prst="bentConnector3">
            <a:avLst>
              <a:gd name="adj1" fmla="val -3174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580112" y="3284984"/>
            <a:ext cx="720080" cy="360040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Buf</a:t>
            </a:r>
            <a:endParaRPr lang="en-IN" b="1" dirty="0"/>
          </a:p>
        </p:txBody>
      </p:sp>
      <p:sp>
        <p:nvSpPr>
          <p:cNvPr id="20" name="Curved Left Arrow 19"/>
          <p:cNvSpPr/>
          <p:nvPr/>
        </p:nvSpPr>
        <p:spPr>
          <a:xfrm rot="10428865">
            <a:off x="6223312" y="2380043"/>
            <a:ext cx="720080" cy="2621650"/>
          </a:xfrm>
          <a:prstGeom prst="curvedLeftArrow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RDMA</a:t>
            </a:r>
            <a:endParaRPr lang="en-IN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Supported operations:</a:t>
            </a:r>
          </a:p>
          <a:p>
            <a:pPr lvl="1"/>
            <a:r>
              <a:rPr lang="en-US" sz="3200" dirty="0" smtClean="0"/>
              <a:t>RDMA read</a:t>
            </a:r>
          </a:p>
          <a:p>
            <a:pPr lvl="1"/>
            <a:r>
              <a:rPr lang="en-US" sz="3200" dirty="0" smtClean="0"/>
              <a:t>RDMA write</a:t>
            </a:r>
            <a:endParaRPr lang="en-IN" sz="3200" dirty="0" smtClean="0"/>
          </a:p>
          <a:p>
            <a:endParaRPr lang="en-US" sz="3600" dirty="0"/>
          </a:p>
          <a:p>
            <a:r>
              <a:rPr lang="en-US" sz="3600" dirty="0" smtClean="0"/>
              <a:t>Performance:</a:t>
            </a:r>
          </a:p>
          <a:p>
            <a:pPr lvl="1"/>
            <a:r>
              <a:rPr lang="en-US" sz="3200" dirty="0" smtClean="0"/>
              <a:t>RDMA read latency: 2-3 us.</a:t>
            </a:r>
          </a:p>
          <a:p>
            <a:pPr lvl="1"/>
            <a:r>
              <a:rPr lang="en-US" sz="3200" dirty="0" smtClean="0"/>
              <a:t>IP latency: 30-60 us.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Introduction to RDMA</a:t>
            </a:r>
          </a:p>
          <a:p>
            <a:r>
              <a:rPr lang="en-US" dirty="0" smtClean="0"/>
              <a:t>Problems with RDMA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Proposed improvements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Implementation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Results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Future work</a:t>
            </a:r>
            <a:endParaRPr lang="en-IN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78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RDMA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RDMA is useful for accessing a contiguous chunk of memory.</a:t>
            </a:r>
          </a:p>
          <a:p>
            <a:endParaRPr lang="en-US" dirty="0" smtClean="0"/>
          </a:p>
          <a:p>
            <a:r>
              <a:rPr lang="en-US" dirty="0" smtClean="0"/>
              <a:t>Applications requiring non-contiguous access:</a:t>
            </a:r>
          </a:p>
          <a:p>
            <a:pPr lvl="1"/>
            <a:r>
              <a:rPr lang="en-US" sz="3200" dirty="0" smtClean="0"/>
              <a:t>Hash tables</a:t>
            </a:r>
          </a:p>
          <a:p>
            <a:pPr lvl="1"/>
            <a:r>
              <a:rPr lang="en-US" sz="3200" dirty="0" smtClean="0"/>
              <a:t>Linked lists</a:t>
            </a:r>
          </a:p>
          <a:p>
            <a:pPr lvl="1"/>
            <a:endParaRPr 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RDMA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99992" y="1700808"/>
          <a:ext cx="2088232" cy="33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/>
                <a:gridCol w="522058"/>
                <a:gridCol w="522058"/>
                <a:gridCol w="522058"/>
              </a:tblGrid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11" idx="1"/>
          </p:cNvCxnSpPr>
          <p:nvPr/>
        </p:nvCxnSpPr>
        <p:spPr>
          <a:xfrm>
            <a:off x="4932040" y="1916832"/>
            <a:ext cx="2808312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740352" y="2132856"/>
            <a:ext cx="1008112" cy="432048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Value_1</a:t>
            </a:r>
            <a:endParaRPr lang="en-IN" b="1" dirty="0"/>
          </a:p>
        </p:txBody>
      </p:sp>
      <p:cxnSp>
        <p:nvCxnSpPr>
          <p:cNvPr id="12" name="Straight Arrow Connector 11"/>
          <p:cNvCxnSpPr>
            <a:endCxn id="13" idx="1"/>
          </p:cNvCxnSpPr>
          <p:nvPr/>
        </p:nvCxnSpPr>
        <p:spPr>
          <a:xfrm flipV="1">
            <a:off x="5796136" y="4005064"/>
            <a:ext cx="1944216" cy="864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40352" y="3789040"/>
            <a:ext cx="1008112" cy="432048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Value_2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539552" y="1628800"/>
            <a:ext cx="1656184" cy="2304256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55576" y="1988840"/>
            <a:ext cx="1290555" cy="579195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19" name="Rectangle 18"/>
          <p:cNvSpPr/>
          <p:nvPr/>
        </p:nvSpPr>
        <p:spPr>
          <a:xfrm>
            <a:off x="755576" y="3068960"/>
            <a:ext cx="1290555" cy="579195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1043608" y="3789040"/>
            <a:ext cx="648072" cy="45083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HCA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67744" y="1916832"/>
            <a:ext cx="112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r>
              <a:rPr lang="en-US" b="1" dirty="0" smtClean="0"/>
              <a:t>ash(Key)</a:t>
            </a:r>
            <a:endParaRPr lang="en-IN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RDMA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99992" y="1700808"/>
          <a:ext cx="2088232" cy="33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/>
                <a:gridCol w="522058"/>
                <a:gridCol w="522058"/>
                <a:gridCol w="522058"/>
              </a:tblGrid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11" idx="1"/>
          </p:cNvCxnSpPr>
          <p:nvPr/>
        </p:nvCxnSpPr>
        <p:spPr>
          <a:xfrm>
            <a:off x="6372200" y="1916832"/>
            <a:ext cx="1368152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740352" y="2132856"/>
            <a:ext cx="1008112" cy="432048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Value_1</a:t>
            </a:r>
            <a:endParaRPr lang="en-IN" b="1" dirty="0"/>
          </a:p>
        </p:txBody>
      </p:sp>
      <p:cxnSp>
        <p:nvCxnSpPr>
          <p:cNvPr id="12" name="Straight Arrow Connector 11"/>
          <p:cNvCxnSpPr>
            <a:endCxn id="13" idx="1"/>
          </p:cNvCxnSpPr>
          <p:nvPr/>
        </p:nvCxnSpPr>
        <p:spPr>
          <a:xfrm flipV="1">
            <a:off x="5796136" y="4005064"/>
            <a:ext cx="1944216" cy="864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40352" y="3789040"/>
            <a:ext cx="1008112" cy="432048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Value_2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539552" y="1628800"/>
            <a:ext cx="1656184" cy="2304256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55576" y="1988840"/>
            <a:ext cx="1290555" cy="579195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19" name="Rectangle 18"/>
          <p:cNvSpPr/>
          <p:nvPr/>
        </p:nvSpPr>
        <p:spPr>
          <a:xfrm>
            <a:off x="755576" y="3068960"/>
            <a:ext cx="1290555" cy="579195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1043608" y="3789040"/>
            <a:ext cx="648072" cy="45083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HCA</a:t>
            </a:r>
            <a:endParaRPr lang="en-IN" b="1" dirty="0"/>
          </a:p>
        </p:txBody>
      </p:sp>
      <p:sp>
        <p:nvSpPr>
          <p:cNvPr id="22" name="Curved Left Arrow 21"/>
          <p:cNvSpPr/>
          <p:nvPr/>
        </p:nvSpPr>
        <p:spPr>
          <a:xfrm>
            <a:off x="2339752" y="1844824"/>
            <a:ext cx="2304256" cy="648072"/>
          </a:xfrm>
          <a:prstGeom prst="curvedLeftArrow">
            <a:avLst>
              <a:gd name="adj1" fmla="val 24993"/>
              <a:gd name="adj2" fmla="val 50000"/>
              <a:gd name="adj3" fmla="val 25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RDMA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99992" y="1700808"/>
          <a:ext cx="2088232" cy="33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/>
                <a:gridCol w="522058"/>
                <a:gridCol w="522058"/>
                <a:gridCol w="522058"/>
              </a:tblGrid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11" idx="1"/>
          </p:cNvCxnSpPr>
          <p:nvPr/>
        </p:nvCxnSpPr>
        <p:spPr>
          <a:xfrm>
            <a:off x="6372200" y="1916832"/>
            <a:ext cx="1368152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740352" y="2132856"/>
            <a:ext cx="1008112" cy="432048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Value_1</a:t>
            </a:r>
            <a:endParaRPr lang="en-IN" b="1" dirty="0"/>
          </a:p>
        </p:txBody>
      </p:sp>
      <p:cxnSp>
        <p:nvCxnSpPr>
          <p:cNvPr id="12" name="Straight Arrow Connector 11"/>
          <p:cNvCxnSpPr>
            <a:endCxn id="13" idx="1"/>
          </p:cNvCxnSpPr>
          <p:nvPr/>
        </p:nvCxnSpPr>
        <p:spPr>
          <a:xfrm flipV="1">
            <a:off x="5796136" y="4005064"/>
            <a:ext cx="1944216" cy="864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40352" y="3789040"/>
            <a:ext cx="1008112" cy="432048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Value_2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539552" y="1628800"/>
            <a:ext cx="1656184" cy="2304256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55576" y="1988840"/>
            <a:ext cx="1290555" cy="579195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19" name="Rectangle 18"/>
          <p:cNvSpPr/>
          <p:nvPr/>
        </p:nvSpPr>
        <p:spPr>
          <a:xfrm>
            <a:off x="755576" y="3068960"/>
            <a:ext cx="1290555" cy="579195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1043608" y="3789040"/>
            <a:ext cx="648072" cy="45083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HCA</a:t>
            </a:r>
            <a:endParaRPr lang="en-IN" b="1" dirty="0"/>
          </a:p>
        </p:txBody>
      </p:sp>
      <p:sp>
        <p:nvSpPr>
          <p:cNvPr id="22" name="Curved Left Arrow 21"/>
          <p:cNvSpPr/>
          <p:nvPr/>
        </p:nvSpPr>
        <p:spPr>
          <a:xfrm>
            <a:off x="2267744" y="2132856"/>
            <a:ext cx="5328592" cy="648072"/>
          </a:xfrm>
          <a:prstGeom prst="curvedLeftArrow">
            <a:avLst>
              <a:gd name="adj1" fmla="val 26378"/>
              <a:gd name="adj2" fmla="val 50000"/>
              <a:gd name="adj3" fmla="val 25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RDMA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499992" y="1700808"/>
          <a:ext cx="2088232" cy="33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058"/>
                <a:gridCol w="522058"/>
                <a:gridCol w="522058"/>
                <a:gridCol w="522058"/>
              </a:tblGrid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140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11" idx="1"/>
          </p:cNvCxnSpPr>
          <p:nvPr/>
        </p:nvCxnSpPr>
        <p:spPr>
          <a:xfrm>
            <a:off x="6372200" y="1916832"/>
            <a:ext cx="1368152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740352" y="2132856"/>
            <a:ext cx="1008112" cy="432048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Value_1</a:t>
            </a:r>
            <a:endParaRPr lang="en-IN" b="1" dirty="0"/>
          </a:p>
        </p:txBody>
      </p:sp>
      <p:cxnSp>
        <p:nvCxnSpPr>
          <p:cNvPr id="12" name="Straight Arrow Connector 11"/>
          <p:cNvCxnSpPr>
            <a:endCxn id="13" idx="1"/>
          </p:cNvCxnSpPr>
          <p:nvPr/>
        </p:nvCxnSpPr>
        <p:spPr>
          <a:xfrm flipV="1">
            <a:off x="5796136" y="4005064"/>
            <a:ext cx="1944216" cy="86409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40352" y="3789040"/>
            <a:ext cx="1008112" cy="432048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Value_2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539552" y="1628800"/>
            <a:ext cx="1656184" cy="2304256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55576" y="1988840"/>
            <a:ext cx="1290555" cy="579195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19" name="Rectangle 18"/>
          <p:cNvSpPr/>
          <p:nvPr/>
        </p:nvSpPr>
        <p:spPr>
          <a:xfrm>
            <a:off x="755576" y="3068960"/>
            <a:ext cx="1290555" cy="579195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1043608" y="3789040"/>
            <a:ext cx="648072" cy="45083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HCA</a:t>
            </a:r>
            <a:endParaRPr lang="en-IN" b="1" dirty="0"/>
          </a:p>
        </p:txBody>
      </p:sp>
      <p:sp>
        <p:nvSpPr>
          <p:cNvPr id="22" name="Curved Left Arrow 21"/>
          <p:cNvSpPr/>
          <p:nvPr/>
        </p:nvSpPr>
        <p:spPr>
          <a:xfrm>
            <a:off x="2267744" y="2132856"/>
            <a:ext cx="5328592" cy="648072"/>
          </a:xfrm>
          <a:prstGeom prst="curvedLeftArrow">
            <a:avLst>
              <a:gd name="adj1" fmla="val 26378"/>
              <a:gd name="adj2" fmla="val 50000"/>
              <a:gd name="adj3" fmla="val 25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39752" y="5733256"/>
            <a:ext cx="384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More round trips due to collisions.</a:t>
            </a:r>
            <a:endParaRPr lang="en-IN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RDMA</a:t>
            </a:r>
          </a:p>
          <a:p>
            <a:r>
              <a:rPr lang="en-US" dirty="0" smtClean="0"/>
              <a:t>Problems with RDMA</a:t>
            </a:r>
          </a:p>
          <a:p>
            <a:r>
              <a:rPr lang="en-US" dirty="0" smtClean="0"/>
              <a:t>Proposed improvements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RDMA</a:t>
            </a:r>
            <a:endParaRPr lang="en-IN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r>
              <a:rPr lang="en-US" dirty="0" smtClean="0"/>
              <a:t>: current RDMA implementations offer very basic operations which are inefficient for many workloads.</a:t>
            </a:r>
          </a:p>
          <a:p>
            <a:endParaRPr lang="en-US" dirty="0"/>
          </a:p>
          <a:p>
            <a:r>
              <a:rPr lang="en-US" b="1" dirty="0" smtClean="0"/>
              <a:t>Our claim</a:t>
            </a:r>
            <a:r>
              <a:rPr lang="en-US" dirty="0" smtClean="0"/>
              <a:t>: very simple improvements to RDMA hardware can benefit a wide range of applications.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Introduction to RDMA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Problems with RDMA</a:t>
            </a:r>
          </a:p>
          <a:p>
            <a:r>
              <a:rPr lang="en-US" dirty="0" smtClean="0"/>
              <a:t>Proposed improvements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Implementation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Results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Future work</a:t>
            </a:r>
            <a:endParaRPr lang="en-IN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7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improvements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Goals:</a:t>
            </a:r>
            <a:endParaRPr lang="en-US" dirty="0" smtClean="0"/>
          </a:p>
          <a:p>
            <a:endParaRPr lang="en-IN" dirty="0" smtClean="0"/>
          </a:p>
          <a:p>
            <a:r>
              <a:rPr lang="en-US" dirty="0" smtClean="0"/>
              <a:t>Reduce bottleneck: multiple RTTs.</a:t>
            </a:r>
          </a:p>
          <a:p>
            <a:r>
              <a:rPr lang="en-US" dirty="0" smtClean="0"/>
              <a:t>Do not significantly increase server workload.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improvements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Add new operations:</a:t>
            </a:r>
          </a:p>
          <a:p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Pointer dereferencing: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read(remote_addr, len)</a:t>
            </a:r>
          </a:p>
        </p:txBody>
      </p:sp>
    </p:spTree>
    <p:extLst>
      <p:ext uri="{BB962C8B-B14F-4D97-AF65-F5344CB8AC3E}">
        <p14:creationId xmlns:p14="http://schemas.microsoft.com/office/powerpoint/2010/main" val="912324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improvements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Add new operations:</a:t>
            </a:r>
          </a:p>
          <a:p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Pointer dereferencing: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read(remote_addr, num_deref, len)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4725144"/>
            <a:ext cx="432048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43608" y="4725144"/>
            <a:ext cx="2160240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923928" y="5877272"/>
            <a:ext cx="432048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355976" y="5877272"/>
            <a:ext cx="2160240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508104" y="4725144"/>
            <a:ext cx="432048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940152" y="4725144"/>
            <a:ext cx="216024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99592" y="5085184"/>
            <a:ext cx="3240360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211960" y="5021706"/>
            <a:ext cx="1529273" cy="114359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rot="6342564">
            <a:off x="8073158" y="4953744"/>
            <a:ext cx="588341" cy="1137131"/>
          </a:xfrm>
          <a:prstGeom prst="upArrow">
            <a:avLst>
              <a:gd name="adj1" fmla="val 22957"/>
              <a:gd name="adj2" fmla="val 5485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improvements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Add new operations:</a:t>
            </a:r>
          </a:p>
          <a:p>
            <a:endParaRPr lang="en-IN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Conditional pointer dereferencing: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read(remote_addr, comp_val, len)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4725144"/>
            <a:ext cx="432048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43608" y="4725144"/>
            <a:ext cx="2160240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923928" y="5877272"/>
            <a:ext cx="432048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355976" y="5877272"/>
            <a:ext cx="2160240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508104" y="4725144"/>
            <a:ext cx="432048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940152" y="4725144"/>
            <a:ext cx="2160240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608" y="4725144"/>
            <a:ext cx="432048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39552" y="5013176"/>
            <a:ext cx="288032" cy="93610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5976" y="5877272"/>
            <a:ext cx="432048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5940152" y="4725144"/>
            <a:ext cx="432048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Multiply 25"/>
          <p:cNvSpPr/>
          <p:nvPr/>
        </p:nvSpPr>
        <p:spPr>
          <a:xfrm>
            <a:off x="1043608" y="4725144"/>
            <a:ext cx="504056" cy="93610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improvements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Add new operations:</a:t>
            </a:r>
          </a:p>
          <a:p>
            <a:endParaRPr lang="en-IN" dirty="0" smtClean="0"/>
          </a:p>
          <a:p>
            <a:pPr marL="514350" indent="-514350">
              <a:buNone/>
            </a:pPr>
            <a:r>
              <a:rPr lang="en-US" dirty="0" smtClean="0"/>
              <a:t>2. Conditional pointer dereferencing: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read(remote_addr, comp_val, len)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4725144"/>
            <a:ext cx="432048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43608" y="4725144"/>
            <a:ext cx="2160240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923928" y="5877272"/>
            <a:ext cx="432048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788024" y="5877272"/>
            <a:ext cx="1728192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508104" y="4725144"/>
            <a:ext cx="432048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940152" y="4725144"/>
            <a:ext cx="2160240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608" y="4725144"/>
            <a:ext cx="432048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27584" y="5085184"/>
            <a:ext cx="3312368" cy="10801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55976" y="5877272"/>
            <a:ext cx="432048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5940152" y="4725144"/>
            <a:ext cx="432048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Multiply 25"/>
          <p:cNvSpPr/>
          <p:nvPr/>
        </p:nvSpPr>
        <p:spPr>
          <a:xfrm>
            <a:off x="1043608" y="4725144"/>
            <a:ext cx="504056" cy="93610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miley Face 16"/>
          <p:cNvSpPr/>
          <p:nvPr/>
        </p:nvSpPr>
        <p:spPr>
          <a:xfrm>
            <a:off x="4283968" y="6237312"/>
            <a:ext cx="504056" cy="432048"/>
          </a:xfrm>
          <a:prstGeom prst="smileyFac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Up Arrow 18"/>
          <p:cNvSpPr/>
          <p:nvPr/>
        </p:nvSpPr>
        <p:spPr>
          <a:xfrm rot="6342564">
            <a:off x="6632999" y="5852308"/>
            <a:ext cx="588341" cy="1137131"/>
          </a:xfrm>
          <a:prstGeom prst="upArrow">
            <a:avLst>
              <a:gd name="adj1" fmla="val 22957"/>
              <a:gd name="adj2" fmla="val 5485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improvements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Add new operations:</a:t>
            </a:r>
          </a:p>
          <a:p>
            <a:endParaRPr lang="en-IN" dirty="0" smtClean="0"/>
          </a:p>
          <a:p>
            <a:pPr marL="514350" indent="-514350">
              <a:buNone/>
            </a:pPr>
            <a:r>
              <a:rPr lang="en-US" dirty="0" smtClean="0"/>
              <a:t>3. </a:t>
            </a:r>
            <a:r>
              <a:rPr lang="en-US" dirty="0" smtClean="0">
                <a:solidFill>
                  <a:srgbClr val="FF0000"/>
                </a:solidFill>
              </a:rPr>
              <a:t>Scatter gather: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read(list&lt;remote_addr&gt;, list&lt;len&gt;)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4725144"/>
            <a:ext cx="432048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43608" y="4725144"/>
            <a:ext cx="216024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923928" y="5877272"/>
            <a:ext cx="432048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355976" y="5877272"/>
            <a:ext cx="216024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508104" y="4725144"/>
            <a:ext cx="432048" cy="57606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940152" y="4725144"/>
            <a:ext cx="2160240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11560" y="5085184"/>
            <a:ext cx="216024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23928" y="6137920"/>
            <a:ext cx="216024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508104" y="5013176"/>
            <a:ext cx="216024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Up Arrow 27"/>
          <p:cNvSpPr/>
          <p:nvPr/>
        </p:nvSpPr>
        <p:spPr>
          <a:xfrm rot="6342564">
            <a:off x="3320631" y="4809729"/>
            <a:ext cx="588341" cy="1137131"/>
          </a:xfrm>
          <a:prstGeom prst="upArrow">
            <a:avLst>
              <a:gd name="adj1" fmla="val 22957"/>
              <a:gd name="adj2" fmla="val 5485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Up Arrow 28"/>
          <p:cNvSpPr/>
          <p:nvPr/>
        </p:nvSpPr>
        <p:spPr>
          <a:xfrm rot="6342564">
            <a:off x="6486136" y="5856066"/>
            <a:ext cx="588341" cy="1131217"/>
          </a:xfrm>
          <a:prstGeom prst="upArrow">
            <a:avLst>
              <a:gd name="adj1" fmla="val 22957"/>
              <a:gd name="adj2" fmla="val 5485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Up Arrow 29"/>
          <p:cNvSpPr/>
          <p:nvPr/>
        </p:nvSpPr>
        <p:spPr>
          <a:xfrm rot="6342564">
            <a:off x="8001150" y="4737721"/>
            <a:ext cx="588341" cy="1137131"/>
          </a:xfrm>
          <a:prstGeom prst="upArrow">
            <a:avLst>
              <a:gd name="adj1" fmla="val 22957"/>
              <a:gd name="adj2" fmla="val 5485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Introduction to RDMA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Problems with RDMA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Proposed improvements</a:t>
            </a:r>
          </a:p>
          <a:p>
            <a:r>
              <a:rPr lang="en-US" dirty="0" smtClean="0"/>
              <a:t>Implementation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Results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Future work</a:t>
            </a:r>
            <a:endParaRPr lang="en-IN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78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cannot modify the HCA to add new operations.</a:t>
            </a:r>
          </a:p>
          <a:p>
            <a:endParaRPr lang="en-US" dirty="0" smtClean="0"/>
          </a:p>
          <a:p>
            <a:r>
              <a:rPr lang="en-US" dirty="0" err="1" smtClean="0"/>
              <a:t>SoftiWARP</a:t>
            </a:r>
            <a:r>
              <a:rPr lang="en-US" dirty="0" smtClean="0"/>
              <a:t>[1] is a software implementation of RDMA.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RDMA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Problems with RDMA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Proposed improvements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Implementation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Future work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35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SoftiWARP</a:t>
            </a:r>
            <a:r>
              <a:rPr lang="en-US" dirty="0" smtClean="0"/>
              <a:t> reads and writes are handled by the kernel.</a:t>
            </a:r>
          </a:p>
          <a:p>
            <a:endParaRPr lang="en-US" dirty="0" smtClean="0"/>
          </a:p>
          <a:p>
            <a:r>
              <a:rPr lang="en-US" dirty="0" err="1" smtClean="0"/>
              <a:t>SoftiWARP</a:t>
            </a:r>
            <a:r>
              <a:rPr lang="en-US" dirty="0"/>
              <a:t> </a:t>
            </a:r>
            <a:r>
              <a:rPr lang="en-US" dirty="0" smtClean="0"/>
              <a:t>is built on top of TCP layer, so each request </a:t>
            </a:r>
            <a:r>
              <a:rPr lang="en-US" dirty="0" smtClean="0"/>
              <a:t>incurs </a:t>
            </a:r>
            <a:r>
              <a:rPr lang="en-US" dirty="0" smtClean="0"/>
              <a:t>the full IP latency of 60 us.</a:t>
            </a:r>
          </a:p>
          <a:p>
            <a:endParaRPr lang="en-US" dirty="0" smtClean="0"/>
          </a:p>
          <a:p>
            <a:r>
              <a:rPr lang="en-IN" dirty="0" smtClean="0"/>
              <a:t>Conventional RDMA implementations run very slow using SoftiWARP.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025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module interprets the operation, maps the user memory regions into kernel memory, and carefully performs dereferences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SoftiWARP</a:t>
            </a:r>
            <a:r>
              <a:rPr lang="en-US" dirty="0" smtClean="0"/>
              <a:t> is compatible with hardware RDMA.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808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modified the SoftiWARP RDMA read operation to accommodate pointer dereferencing.</a:t>
            </a:r>
          </a:p>
          <a:p>
            <a:endParaRPr lang="en-US" dirty="0"/>
          </a:p>
          <a:p>
            <a:r>
              <a:rPr lang="en-US" dirty="0" smtClean="0"/>
              <a:t>An unused field (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uint64_t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wr_id</a:t>
            </a:r>
            <a:r>
              <a:rPr lang="en-US" dirty="0" smtClean="0"/>
              <a:t>) carries the required additional information.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Introduction to RDMA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Problems with RDMA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Proposed improvements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Implementation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Future work</a:t>
            </a:r>
            <a:endParaRPr lang="en-IN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578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Platform:</a:t>
            </a:r>
          </a:p>
          <a:p>
            <a:pPr lvl="1"/>
            <a:r>
              <a:rPr lang="en-US" altLang="zh-CN" dirty="0" smtClean="0"/>
              <a:t>AMD Opteron @ 2.1 GHz, 2 cores w/ 2GB</a:t>
            </a:r>
          </a:p>
          <a:p>
            <a:pPr lvl="1"/>
            <a:r>
              <a:rPr lang="en-US" altLang="zh-CN" dirty="0" smtClean="0"/>
              <a:t>Ubuntu 12.10</a:t>
            </a:r>
          </a:p>
          <a:p>
            <a:pPr lvl="1"/>
            <a:r>
              <a:rPr lang="en-US" altLang="zh-CN" dirty="0" smtClean="0"/>
              <a:t>1 </a:t>
            </a:r>
            <a:r>
              <a:rPr lang="en-US" altLang="zh-CN" dirty="0" err="1" smtClean="0"/>
              <a:t>GbE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Cuckoo hash table of 32MB</a:t>
            </a:r>
          </a:p>
          <a:p>
            <a:pPr lvl="1"/>
            <a:r>
              <a:rPr lang="en-US" altLang="zh-CN" dirty="0" smtClean="0"/>
              <a:t>Each key has equal probability to be in either bucket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942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dirty="0" smtClean="0"/>
              <a:t>	</a:t>
            </a:r>
            <a:endParaRPr lang="en-IN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8299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6631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dirty="0" smtClean="0"/>
              <a:t>	</a:t>
            </a:r>
            <a:endParaRPr lang="en-IN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58807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3763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about load on server’s kernel?</a:t>
            </a:r>
            <a:endParaRPr lang="en-IN" dirty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19463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r>
              <a:rPr lang="en-US" dirty="0" smtClean="0"/>
              <a:t>	</a:t>
            </a:r>
            <a:endParaRPr lang="en-IN" dirty="0"/>
          </a:p>
        </p:txBody>
      </p:sp>
      <p:graphicFrame>
        <p:nvGraphicFramePr>
          <p:cNvPr id="4" name="Chart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7512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0411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6A6A6"/>
                </a:solidFill>
              </a:rPr>
              <a:t>Introduction to RDMA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Problems with RDMA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Proposed improvements</a:t>
            </a:r>
          </a:p>
          <a:p>
            <a:r>
              <a:rPr lang="en-US" dirty="0" smtClean="0">
                <a:solidFill>
                  <a:srgbClr val="A6A6A6"/>
                </a:solidFill>
              </a:rPr>
              <a:t>Implementation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dirty="0" smtClean="0"/>
              <a:t>Future 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99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RDMA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9552" y="1628800"/>
            <a:ext cx="2376264" cy="3312368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55576" y="1916832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755576" y="2996952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1403648" y="4725144"/>
            <a:ext cx="720080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NIC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6372200" y="1556792"/>
            <a:ext cx="2376264" cy="3312368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588224" y="1844824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6588224" y="2924944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7236296" y="4653136"/>
            <a:ext cx="720080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NIC</a:t>
            </a:r>
            <a:endParaRPr lang="en-IN" b="1" dirty="0"/>
          </a:p>
        </p:txBody>
      </p:sp>
      <p:cxnSp>
        <p:nvCxnSpPr>
          <p:cNvPr id="17" name="Elbow Connector 16"/>
          <p:cNvCxnSpPr>
            <a:stCxn id="11" idx="2"/>
            <a:endCxn id="15" idx="2"/>
          </p:cNvCxnSpPr>
          <p:nvPr/>
        </p:nvCxnSpPr>
        <p:spPr>
          <a:xfrm rot="5400000" flipH="1" flipV="1">
            <a:off x="4644008" y="2348880"/>
            <a:ext cx="72008" cy="5832648"/>
          </a:xfrm>
          <a:prstGeom prst="bentConnector3">
            <a:avLst>
              <a:gd name="adj1" fmla="val -3174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31840" y="2132856"/>
            <a:ext cx="720080" cy="360040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Buf</a:t>
            </a:r>
            <a:endParaRPr lang="en-IN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Our results showed that you can improve the performance of non-contiguous memory accesses.</a:t>
            </a:r>
          </a:p>
          <a:p>
            <a:endParaRPr lang="en-IN" dirty="0" smtClean="0"/>
          </a:p>
          <a:p>
            <a:r>
              <a:rPr lang="en-IN" dirty="0" smtClean="0"/>
              <a:t>Only simple memory operations are needed.</a:t>
            </a:r>
            <a:r>
              <a:rPr lang="en-IN" dirty="0"/>
              <a:t> </a:t>
            </a:r>
            <a:r>
              <a:rPr lang="en-IN" dirty="0" smtClean="0"/>
              <a:t>Easily implementable in hardware.</a:t>
            </a:r>
          </a:p>
        </p:txBody>
      </p:sp>
    </p:spTree>
    <p:extLst>
      <p:ext uri="{BB962C8B-B14F-4D97-AF65-F5344CB8AC3E}">
        <p14:creationId xmlns:p14="http://schemas.microsoft.com/office/powerpoint/2010/main" val="44322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RDMA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9552" y="1628800"/>
            <a:ext cx="2376264" cy="3312368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55576" y="1916832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755576" y="2996952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1403648" y="4725144"/>
            <a:ext cx="720080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NIC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6372200" y="1556792"/>
            <a:ext cx="2376264" cy="3312368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588224" y="1844824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6588224" y="2924944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7236296" y="4653136"/>
            <a:ext cx="720080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NIC</a:t>
            </a:r>
            <a:endParaRPr lang="en-IN" b="1" dirty="0"/>
          </a:p>
        </p:txBody>
      </p:sp>
      <p:cxnSp>
        <p:nvCxnSpPr>
          <p:cNvPr id="17" name="Elbow Connector 16"/>
          <p:cNvCxnSpPr>
            <a:stCxn id="11" idx="2"/>
            <a:endCxn id="15" idx="2"/>
          </p:cNvCxnSpPr>
          <p:nvPr/>
        </p:nvCxnSpPr>
        <p:spPr>
          <a:xfrm rot="5400000" flipH="1" flipV="1">
            <a:off x="4644008" y="2348880"/>
            <a:ext cx="72008" cy="5832648"/>
          </a:xfrm>
          <a:prstGeom prst="bentConnector3">
            <a:avLst>
              <a:gd name="adj1" fmla="val -3174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419872" y="2708920"/>
            <a:ext cx="720080" cy="360040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Buf</a:t>
            </a:r>
            <a:endParaRPr lang="en-IN" b="1" dirty="0"/>
          </a:p>
        </p:txBody>
      </p:sp>
      <p:sp>
        <p:nvSpPr>
          <p:cNvPr id="20" name="Curved Left Arrow 19"/>
          <p:cNvSpPr/>
          <p:nvPr/>
        </p:nvSpPr>
        <p:spPr>
          <a:xfrm>
            <a:off x="2843808" y="1988840"/>
            <a:ext cx="648072" cy="1872208"/>
          </a:xfrm>
          <a:prstGeom prst="curvedLeftArrow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RDMA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9552" y="1628800"/>
            <a:ext cx="2376264" cy="3312368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55576" y="1916832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755576" y="2996952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1403648" y="4725144"/>
            <a:ext cx="720080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NIC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6372200" y="1556792"/>
            <a:ext cx="2376264" cy="3312368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588224" y="1844824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6588224" y="2924944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7236296" y="4653136"/>
            <a:ext cx="720080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NIC</a:t>
            </a:r>
            <a:endParaRPr lang="en-IN" b="1" dirty="0"/>
          </a:p>
        </p:txBody>
      </p:sp>
      <p:cxnSp>
        <p:nvCxnSpPr>
          <p:cNvPr id="17" name="Elbow Connector 16"/>
          <p:cNvCxnSpPr>
            <a:stCxn id="11" idx="2"/>
            <a:endCxn id="15" idx="2"/>
          </p:cNvCxnSpPr>
          <p:nvPr/>
        </p:nvCxnSpPr>
        <p:spPr>
          <a:xfrm rot="5400000" flipH="1" flipV="1">
            <a:off x="4644008" y="2348880"/>
            <a:ext cx="72008" cy="5832648"/>
          </a:xfrm>
          <a:prstGeom prst="bentConnector3">
            <a:avLst>
              <a:gd name="adj1" fmla="val -3174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31840" y="4365104"/>
            <a:ext cx="720080" cy="360040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Buf</a:t>
            </a:r>
            <a:endParaRPr lang="en-IN" b="1" dirty="0"/>
          </a:p>
        </p:txBody>
      </p:sp>
      <p:sp>
        <p:nvSpPr>
          <p:cNvPr id="20" name="Curved Left Arrow 19"/>
          <p:cNvSpPr/>
          <p:nvPr/>
        </p:nvSpPr>
        <p:spPr>
          <a:xfrm rot="1059280">
            <a:off x="2536383" y="3555192"/>
            <a:ext cx="648072" cy="1872208"/>
          </a:xfrm>
          <a:prstGeom prst="curvedLeftArrow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RDMA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9552" y="1628800"/>
            <a:ext cx="2376264" cy="3312368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55576" y="1916832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755576" y="2996952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1403648" y="4725144"/>
            <a:ext cx="720080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NIC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6372200" y="1556792"/>
            <a:ext cx="2376264" cy="3312368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588224" y="1844824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6588224" y="2924944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7236296" y="4653136"/>
            <a:ext cx="720080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NIC</a:t>
            </a:r>
            <a:endParaRPr lang="en-IN" b="1" dirty="0"/>
          </a:p>
        </p:txBody>
      </p:sp>
      <p:cxnSp>
        <p:nvCxnSpPr>
          <p:cNvPr id="17" name="Elbow Connector 16"/>
          <p:cNvCxnSpPr>
            <a:stCxn id="11" idx="2"/>
            <a:endCxn id="15" idx="2"/>
          </p:cNvCxnSpPr>
          <p:nvPr/>
        </p:nvCxnSpPr>
        <p:spPr>
          <a:xfrm rot="5400000" flipH="1" flipV="1">
            <a:off x="4644008" y="2348880"/>
            <a:ext cx="72008" cy="5832648"/>
          </a:xfrm>
          <a:prstGeom prst="bentConnector3">
            <a:avLst>
              <a:gd name="adj1" fmla="val -3174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292080" y="3717032"/>
            <a:ext cx="720080" cy="360040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Buf</a:t>
            </a:r>
            <a:endParaRPr lang="en-IN" b="1" dirty="0"/>
          </a:p>
        </p:txBody>
      </p:sp>
      <p:sp>
        <p:nvSpPr>
          <p:cNvPr id="20" name="Curved Left Arrow 19"/>
          <p:cNvSpPr/>
          <p:nvPr/>
        </p:nvSpPr>
        <p:spPr>
          <a:xfrm rot="16040555">
            <a:off x="4072968" y="1855126"/>
            <a:ext cx="1070073" cy="5320289"/>
          </a:xfrm>
          <a:prstGeom prst="curvedLeftArrow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RDMA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9552" y="1628800"/>
            <a:ext cx="2376264" cy="3312368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55576" y="1916832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755576" y="2996952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1403648" y="4725144"/>
            <a:ext cx="720080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NIC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6372200" y="1556792"/>
            <a:ext cx="2376264" cy="3312368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588224" y="1844824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6588224" y="2924944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7236296" y="4653136"/>
            <a:ext cx="720080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NIC</a:t>
            </a:r>
            <a:endParaRPr lang="en-IN" b="1" dirty="0"/>
          </a:p>
        </p:txBody>
      </p:sp>
      <p:cxnSp>
        <p:nvCxnSpPr>
          <p:cNvPr id="17" name="Elbow Connector 16"/>
          <p:cNvCxnSpPr>
            <a:stCxn id="11" idx="2"/>
            <a:endCxn id="15" idx="2"/>
          </p:cNvCxnSpPr>
          <p:nvPr/>
        </p:nvCxnSpPr>
        <p:spPr>
          <a:xfrm rot="5400000" flipH="1" flipV="1">
            <a:off x="4644008" y="2348880"/>
            <a:ext cx="72008" cy="5832648"/>
          </a:xfrm>
          <a:prstGeom prst="bentConnector3">
            <a:avLst>
              <a:gd name="adj1" fmla="val -3174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580112" y="4221088"/>
            <a:ext cx="720080" cy="360040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Buf</a:t>
            </a:r>
            <a:endParaRPr lang="en-IN" b="1" dirty="0"/>
          </a:p>
        </p:txBody>
      </p:sp>
      <p:sp>
        <p:nvSpPr>
          <p:cNvPr id="20" name="Curved Left Arrow 19"/>
          <p:cNvSpPr/>
          <p:nvPr/>
        </p:nvSpPr>
        <p:spPr>
          <a:xfrm rot="9556528">
            <a:off x="6250450" y="3411088"/>
            <a:ext cx="648072" cy="1872208"/>
          </a:xfrm>
          <a:prstGeom prst="curvedLeftArrow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RDMA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9552" y="1628800"/>
            <a:ext cx="2376264" cy="3312368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755576" y="1916832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9" name="Rectangle 8"/>
          <p:cNvSpPr/>
          <p:nvPr/>
        </p:nvSpPr>
        <p:spPr>
          <a:xfrm>
            <a:off x="755576" y="2996952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1403648" y="4725144"/>
            <a:ext cx="720080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NIC</a:t>
            </a:r>
            <a:endParaRPr lang="en-IN" b="1" dirty="0"/>
          </a:p>
        </p:txBody>
      </p:sp>
      <p:sp>
        <p:nvSpPr>
          <p:cNvPr id="12" name="Rectangle 11"/>
          <p:cNvSpPr/>
          <p:nvPr/>
        </p:nvSpPr>
        <p:spPr>
          <a:xfrm>
            <a:off x="6372200" y="1556792"/>
            <a:ext cx="2376264" cy="3312368"/>
          </a:xfrm>
          <a:prstGeom prst="rect">
            <a:avLst/>
          </a:prstGeom>
          <a:solidFill>
            <a:schemeClr val="accent1">
              <a:alpha val="23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588224" y="1844824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Userspace</a:t>
            </a:r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6588224" y="2924944"/>
            <a:ext cx="1935832" cy="936104"/>
          </a:xfrm>
          <a:prstGeom prst="rect">
            <a:avLst/>
          </a:prstGeom>
          <a:solidFill>
            <a:srgbClr val="002060">
              <a:alpha val="88000"/>
            </a:srgb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Kernel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7236296" y="4653136"/>
            <a:ext cx="720080" cy="576064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NIC</a:t>
            </a:r>
            <a:endParaRPr lang="en-IN" b="1" dirty="0"/>
          </a:p>
        </p:txBody>
      </p:sp>
      <p:cxnSp>
        <p:nvCxnSpPr>
          <p:cNvPr id="17" name="Elbow Connector 16"/>
          <p:cNvCxnSpPr>
            <a:stCxn id="11" idx="2"/>
            <a:endCxn id="15" idx="2"/>
          </p:cNvCxnSpPr>
          <p:nvPr/>
        </p:nvCxnSpPr>
        <p:spPr>
          <a:xfrm rot="5400000" flipH="1" flipV="1">
            <a:off x="4644008" y="2348880"/>
            <a:ext cx="72008" cy="5832648"/>
          </a:xfrm>
          <a:prstGeom prst="bentConnector3">
            <a:avLst>
              <a:gd name="adj1" fmla="val -3174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76056" y="2636912"/>
            <a:ext cx="720080" cy="360040"/>
          </a:xfrm>
          <a:prstGeom prst="rect">
            <a:avLst/>
          </a:prstGeom>
          <a:solidFill>
            <a:schemeClr val="accent6">
              <a:lumMod val="75000"/>
              <a:alpha val="88000"/>
            </a:schemeClr>
          </a:solidFill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Buf</a:t>
            </a:r>
            <a:endParaRPr lang="en-IN" b="1" dirty="0"/>
          </a:p>
        </p:txBody>
      </p:sp>
      <p:sp>
        <p:nvSpPr>
          <p:cNvPr id="20" name="Curved Left Arrow 19"/>
          <p:cNvSpPr/>
          <p:nvPr/>
        </p:nvSpPr>
        <p:spPr>
          <a:xfrm rot="10800000">
            <a:off x="5724128" y="1916832"/>
            <a:ext cx="648072" cy="1872208"/>
          </a:xfrm>
          <a:prstGeom prst="curvedLeftArrow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637</Words>
  <Application>Microsoft Office PowerPoint</Application>
  <PresentationFormat>全屏显示(4:3)</PresentationFormat>
  <Paragraphs>246</Paragraphs>
  <Slides>40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Office Theme</vt:lpstr>
      <vt:lpstr>Intelligent RDMA</vt:lpstr>
      <vt:lpstr>Agenda</vt:lpstr>
      <vt:lpstr>Agenda</vt:lpstr>
      <vt:lpstr>Introduction to RDMA</vt:lpstr>
      <vt:lpstr>Introduction to RDMA</vt:lpstr>
      <vt:lpstr>Introduction to RDMA</vt:lpstr>
      <vt:lpstr>Introduction to RDMA</vt:lpstr>
      <vt:lpstr>Introduction to RDMA</vt:lpstr>
      <vt:lpstr>Introduction to RDMA</vt:lpstr>
      <vt:lpstr>Introduction to RDMA</vt:lpstr>
      <vt:lpstr>Introduction to RDMA</vt:lpstr>
      <vt:lpstr>Introduction to RDMA</vt:lpstr>
      <vt:lpstr>Introduction to RDMA</vt:lpstr>
      <vt:lpstr>Agenda</vt:lpstr>
      <vt:lpstr>Problems with RDMA</vt:lpstr>
      <vt:lpstr>Problems with RDMA</vt:lpstr>
      <vt:lpstr>Problems with RDMA</vt:lpstr>
      <vt:lpstr>Problems with RDMA</vt:lpstr>
      <vt:lpstr>Problems with RDMA</vt:lpstr>
      <vt:lpstr>Problems with RDMA</vt:lpstr>
      <vt:lpstr>Agenda</vt:lpstr>
      <vt:lpstr>Proposed improvements</vt:lpstr>
      <vt:lpstr>Proposed improvements</vt:lpstr>
      <vt:lpstr>Proposed improvements</vt:lpstr>
      <vt:lpstr>Proposed improvements</vt:lpstr>
      <vt:lpstr>Proposed improvements</vt:lpstr>
      <vt:lpstr>Proposed improvements</vt:lpstr>
      <vt:lpstr>Agenda</vt:lpstr>
      <vt:lpstr>Implementation </vt:lpstr>
      <vt:lpstr>Implementation </vt:lpstr>
      <vt:lpstr>Implementation </vt:lpstr>
      <vt:lpstr>Implementation </vt:lpstr>
      <vt:lpstr>Agenda</vt:lpstr>
      <vt:lpstr>Results</vt:lpstr>
      <vt:lpstr>Results </vt:lpstr>
      <vt:lpstr>Results </vt:lpstr>
      <vt:lpstr>Results </vt:lpstr>
      <vt:lpstr>Results </vt:lpstr>
      <vt:lpstr>Agenda</vt:lpstr>
      <vt:lpstr>Future Work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RDMA</dc:title>
  <dc:creator>DELL</dc:creator>
  <cp:lastModifiedBy>Yihua Fang</cp:lastModifiedBy>
  <cp:revision>120</cp:revision>
  <dcterms:created xsi:type="dcterms:W3CDTF">2013-12-09T10:26:25Z</dcterms:created>
  <dcterms:modified xsi:type="dcterms:W3CDTF">2013-12-09T19:43:57Z</dcterms:modified>
</cp:coreProperties>
</file>