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"/>
  </p:notesMasterIdLst>
  <p:sldIdLst>
    <p:sldId id="256" r:id="rId3"/>
    <p:sldId id="262" r:id="rId4"/>
    <p:sldId id="264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令人印象深刻、协作" id="{B9B51309-D148-4332-87C2-07BE32FBCA3B}">
          <p14:sldIdLst>
            <p14:sldId id="262"/>
            <p14:sldId id="264"/>
            <p14:sldId id="257"/>
          </p14:sldIdLst>
        </p14:section>
        <p14:section name="了解更多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280" autoAdjust="0"/>
  </p:normalViewPr>
  <p:slideViewPr>
    <p:cSldViewPr snapToGrid="0">
      <p:cViewPr varScale="1">
        <p:scale>
          <a:sx n="89" d="100"/>
          <a:sy n="89" d="100"/>
        </p:scale>
        <p:origin x="120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6C3812-DBF8-40B6-9AD9-92EEE0AB1042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D0B7D005-A06F-4999-BC91-EC8E819BA5B1}">
      <dgm:prSet phldrT="[文本]"/>
      <dgm:spPr/>
      <dgm:t>
        <a:bodyPr/>
        <a:lstStyle/>
        <a:p>
          <a:r>
            <a:rPr lang="en-US" altLang="zh-CN" b="1" dirty="0" smtClean="0">
              <a:solidFill>
                <a:srgbClr val="FF0000"/>
              </a:solidFill>
            </a:rPr>
            <a:t>Simulation</a:t>
          </a:r>
          <a:endParaRPr lang="zh-CN" altLang="en-US" b="1" dirty="0">
            <a:solidFill>
              <a:srgbClr val="FF0000"/>
            </a:solidFill>
          </a:endParaRPr>
        </a:p>
      </dgm:t>
    </dgm:pt>
    <dgm:pt modelId="{3AE67685-9193-40DD-91A7-63FC968A74C4}" type="parTrans" cxnId="{4A8B33EE-F8ED-4755-BB8D-49253B2182F7}">
      <dgm:prSet/>
      <dgm:spPr/>
      <dgm:t>
        <a:bodyPr/>
        <a:lstStyle/>
        <a:p>
          <a:endParaRPr lang="zh-CN" altLang="en-US"/>
        </a:p>
      </dgm:t>
    </dgm:pt>
    <dgm:pt modelId="{6BB866AF-CC35-41C9-8062-BEC951E0047B}" type="sibTrans" cxnId="{4A8B33EE-F8ED-4755-BB8D-49253B2182F7}">
      <dgm:prSet/>
      <dgm:spPr/>
      <dgm:t>
        <a:bodyPr/>
        <a:lstStyle/>
        <a:p>
          <a:endParaRPr lang="zh-CN" altLang="en-US"/>
        </a:p>
      </dgm:t>
    </dgm:pt>
    <dgm:pt modelId="{C1841DB6-6BF2-47EA-AE02-9234BDA03A8B}">
      <dgm:prSet phldrT="[文本]"/>
      <dgm:spPr/>
      <dgm:t>
        <a:bodyPr/>
        <a:lstStyle/>
        <a:p>
          <a:r>
            <a:rPr lang="en-US" altLang="zh-CN" b="1" dirty="0" smtClean="0">
              <a:solidFill>
                <a:srgbClr val="FF0000"/>
              </a:solidFill>
            </a:rPr>
            <a:t>Animation</a:t>
          </a:r>
          <a:endParaRPr lang="zh-CN" altLang="en-US" b="1" dirty="0">
            <a:solidFill>
              <a:srgbClr val="FF0000"/>
            </a:solidFill>
          </a:endParaRPr>
        </a:p>
      </dgm:t>
    </dgm:pt>
    <dgm:pt modelId="{FC6F3C06-7324-4EF5-A453-ED526A923B9A}" type="parTrans" cxnId="{B8BAA115-E037-4F98-A3EA-832043C81F22}">
      <dgm:prSet/>
      <dgm:spPr/>
      <dgm:t>
        <a:bodyPr/>
        <a:lstStyle/>
        <a:p>
          <a:endParaRPr lang="zh-CN" altLang="en-US"/>
        </a:p>
      </dgm:t>
    </dgm:pt>
    <dgm:pt modelId="{482C4BCB-AE4C-42CB-A88E-579F4EF2D4AA}" type="sibTrans" cxnId="{B8BAA115-E037-4F98-A3EA-832043C81F22}">
      <dgm:prSet/>
      <dgm:spPr/>
      <dgm:t>
        <a:bodyPr/>
        <a:lstStyle/>
        <a:p>
          <a:endParaRPr lang="zh-CN" altLang="en-US"/>
        </a:p>
      </dgm:t>
    </dgm:pt>
    <dgm:pt modelId="{EE56D1FA-28B8-4C20-9A11-CD6A8D3D525F}">
      <dgm:prSet phldrT="[文本]"/>
      <dgm:spPr/>
      <dgm:t>
        <a:bodyPr/>
        <a:lstStyle/>
        <a:p>
          <a:r>
            <a:rPr lang="en-US" altLang="zh-CN" b="1" dirty="0" smtClean="0">
              <a:solidFill>
                <a:srgbClr val="FF0000"/>
              </a:solidFill>
            </a:rPr>
            <a:t>Verification</a:t>
          </a:r>
          <a:endParaRPr lang="zh-CN" altLang="en-US" b="1" dirty="0">
            <a:solidFill>
              <a:srgbClr val="FF0000"/>
            </a:solidFill>
          </a:endParaRPr>
        </a:p>
      </dgm:t>
    </dgm:pt>
    <dgm:pt modelId="{5EF55E83-FC03-40C0-9FA5-0C7A6BCE231F}" type="parTrans" cxnId="{4D7A4C76-3D47-451D-9DFC-C8BE15D5731C}">
      <dgm:prSet/>
      <dgm:spPr/>
      <dgm:t>
        <a:bodyPr/>
        <a:lstStyle/>
        <a:p>
          <a:endParaRPr lang="zh-CN" altLang="en-US"/>
        </a:p>
      </dgm:t>
    </dgm:pt>
    <dgm:pt modelId="{4B3F257E-F9C6-417F-8046-5D80BEBE21CF}" type="sibTrans" cxnId="{4D7A4C76-3D47-451D-9DFC-C8BE15D5731C}">
      <dgm:prSet/>
      <dgm:spPr/>
      <dgm:t>
        <a:bodyPr/>
        <a:lstStyle/>
        <a:p>
          <a:endParaRPr lang="zh-CN" altLang="en-US"/>
        </a:p>
      </dgm:t>
    </dgm:pt>
    <dgm:pt modelId="{69AFF4B3-35AC-4FA1-A457-FF54A5AA8818}" type="pres">
      <dgm:prSet presAssocID="{C26C3812-DBF8-40B6-9AD9-92EEE0AB1042}" presName="compositeShape" presStyleCnt="0">
        <dgm:presLayoutVars>
          <dgm:chMax val="7"/>
          <dgm:dir/>
          <dgm:resizeHandles val="exact"/>
        </dgm:presLayoutVars>
      </dgm:prSet>
      <dgm:spPr/>
    </dgm:pt>
    <dgm:pt modelId="{76C5D723-E13F-4C0A-BC4C-27A256658B5E}" type="pres">
      <dgm:prSet presAssocID="{D0B7D005-A06F-4999-BC91-EC8E819BA5B1}" presName="circ1" presStyleLbl="vennNode1" presStyleIdx="0" presStyleCnt="3"/>
      <dgm:spPr/>
      <dgm:t>
        <a:bodyPr/>
        <a:lstStyle/>
        <a:p>
          <a:endParaRPr lang="zh-CN" altLang="en-US"/>
        </a:p>
      </dgm:t>
    </dgm:pt>
    <dgm:pt modelId="{713EC551-2832-4A29-9B7A-15D779085541}" type="pres">
      <dgm:prSet presAssocID="{D0B7D005-A06F-4999-BC91-EC8E819BA5B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929724-9125-4303-8A87-CEBBB773A1AD}" type="pres">
      <dgm:prSet presAssocID="{C1841DB6-6BF2-47EA-AE02-9234BDA03A8B}" presName="circ2" presStyleLbl="vennNode1" presStyleIdx="1" presStyleCnt="3"/>
      <dgm:spPr/>
      <dgm:t>
        <a:bodyPr/>
        <a:lstStyle/>
        <a:p>
          <a:endParaRPr lang="zh-CN" altLang="en-US"/>
        </a:p>
      </dgm:t>
    </dgm:pt>
    <dgm:pt modelId="{0B7071A6-D04E-4EFF-9BC6-9956273D2A95}" type="pres">
      <dgm:prSet presAssocID="{C1841DB6-6BF2-47EA-AE02-9234BDA03A8B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5DC6F1-D831-4ED3-B26F-50522F45E301}" type="pres">
      <dgm:prSet presAssocID="{EE56D1FA-28B8-4C20-9A11-CD6A8D3D525F}" presName="circ3" presStyleLbl="vennNode1" presStyleIdx="2" presStyleCnt="3"/>
      <dgm:spPr/>
      <dgm:t>
        <a:bodyPr/>
        <a:lstStyle/>
        <a:p>
          <a:endParaRPr lang="zh-CN" altLang="en-US"/>
        </a:p>
      </dgm:t>
    </dgm:pt>
    <dgm:pt modelId="{7613B6E1-100E-4444-AF5A-7EE1C050D84E}" type="pres">
      <dgm:prSet presAssocID="{EE56D1FA-28B8-4C20-9A11-CD6A8D3D525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9054555-EE56-4CCC-AFBA-ED8705C8A1AF}" type="presOf" srcId="{C1841DB6-6BF2-47EA-AE02-9234BDA03A8B}" destId="{0C929724-9125-4303-8A87-CEBBB773A1AD}" srcOrd="0" destOrd="0" presId="urn:microsoft.com/office/officeart/2005/8/layout/venn1"/>
    <dgm:cxn modelId="{D13B9DEB-C201-4BB7-9EDE-9D4ADC21326D}" type="presOf" srcId="{D0B7D005-A06F-4999-BC91-EC8E819BA5B1}" destId="{713EC551-2832-4A29-9B7A-15D779085541}" srcOrd="1" destOrd="0" presId="urn:microsoft.com/office/officeart/2005/8/layout/venn1"/>
    <dgm:cxn modelId="{B8BAA115-E037-4F98-A3EA-832043C81F22}" srcId="{C26C3812-DBF8-40B6-9AD9-92EEE0AB1042}" destId="{C1841DB6-6BF2-47EA-AE02-9234BDA03A8B}" srcOrd="1" destOrd="0" parTransId="{FC6F3C06-7324-4EF5-A453-ED526A923B9A}" sibTransId="{482C4BCB-AE4C-42CB-A88E-579F4EF2D4AA}"/>
    <dgm:cxn modelId="{4D7A4C76-3D47-451D-9DFC-C8BE15D5731C}" srcId="{C26C3812-DBF8-40B6-9AD9-92EEE0AB1042}" destId="{EE56D1FA-28B8-4C20-9A11-CD6A8D3D525F}" srcOrd="2" destOrd="0" parTransId="{5EF55E83-FC03-40C0-9FA5-0C7A6BCE231F}" sibTransId="{4B3F257E-F9C6-417F-8046-5D80BEBE21CF}"/>
    <dgm:cxn modelId="{4A8B33EE-F8ED-4755-BB8D-49253B2182F7}" srcId="{C26C3812-DBF8-40B6-9AD9-92EEE0AB1042}" destId="{D0B7D005-A06F-4999-BC91-EC8E819BA5B1}" srcOrd="0" destOrd="0" parTransId="{3AE67685-9193-40DD-91A7-63FC968A74C4}" sibTransId="{6BB866AF-CC35-41C9-8062-BEC951E0047B}"/>
    <dgm:cxn modelId="{3E207060-3995-485B-947B-47EA0220B879}" type="presOf" srcId="{EE56D1FA-28B8-4C20-9A11-CD6A8D3D525F}" destId="{375DC6F1-D831-4ED3-B26F-50522F45E301}" srcOrd="0" destOrd="0" presId="urn:microsoft.com/office/officeart/2005/8/layout/venn1"/>
    <dgm:cxn modelId="{628495C7-1C7D-440F-9436-43F9A76424AF}" type="presOf" srcId="{EE56D1FA-28B8-4C20-9A11-CD6A8D3D525F}" destId="{7613B6E1-100E-4444-AF5A-7EE1C050D84E}" srcOrd="1" destOrd="0" presId="urn:microsoft.com/office/officeart/2005/8/layout/venn1"/>
    <dgm:cxn modelId="{CA2202F2-132D-4175-8542-CE40415E1A97}" type="presOf" srcId="{D0B7D005-A06F-4999-BC91-EC8E819BA5B1}" destId="{76C5D723-E13F-4C0A-BC4C-27A256658B5E}" srcOrd="0" destOrd="0" presId="urn:microsoft.com/office/officeart/2005/8/layout/venn1"/>
    <dgm:cxn modelId="{79923C32-939D-4467-8884-FD5BE3D6728B}" type="presOf" srcId="{C1841DB6-6BF2-47EA-AE02-9234BDA03A8B}" destId="{0B7071A6-D04E-4EFF-9BC6-9956273D2A95}" srcOrd="1" destOrd="0" presId="urn:microsoft.com/office/officeart/2005/8/layout/venn1"/>
    <dgm:cxn modelId="{D2B3497E-8802-478F-9C50-55E3088007C4}" type="presOf" srcId="{C26C3812-DBF8-40B6-9AD9-92EEE0AB1042}" destId="{69AFF4B3-35AC-4FA1-A457-FF54A5AA8818}" srcOrd="0" destOrd="0" presId="urn:microsoft.com/office/officeart/2005/8/layout/venn1"/>
    <dgm:cxn modelId="{71036D33-A79E-4697-99AB-8B49A9BC57C9}" type="presParOf" srcId="{69AFF4B3-35AC-4FA1-A457-FF54A5AA8818}" destId="{76C5D723-E13F-4C0A-BC4C-27A256658B5E}" srcOrd="0" destOrd="0" presId="urn:microsoft.com/office/officeart/2005/8/layout/venn1"/>
    <dgm:cxn modelId="{3B60A594-837B-49ED-B48D-B4D8DA79F129}" type="presParOf" srcId="{69AFF4B3-35AC-4FA1-A457-FF54A5AA8818}" destId="{713EC551-2832-4A29-9B7A-15D779085541}" srcOrd="1" destOrd="0" presId="urn:microsoft.com/office/officeart/2005/8/layout/venn1"/>
    <dgm:cxn modelId="{B0D21582-35B8-4045-8817-6AD296C2C8D6}" type="presParOf" srcId="{69AFF4B3-35AC-4FA1-A457-FF54A5AA8818}" destId="{0C929724-9125-4303-8A87-CEBBB773A1AD}" srcOrd="2" destOrd="0" presId="urn:microsoft.com/office/officeart/2005/8/layout/venn1"/>
    <dgm:cxn modelId="{988F2B30-E5B5-4520-8199-4A200F1052F0}" type="presParOf" srcId="{69AFF4B3-35AC-4FA1-A457-FF54A5AA8818}" destId="{0B7071A6-D04E-4EFF-9BC6-9956273D2A95}" srcOrd="3" destOrd="0" presId="urn:microsoft.com/office/officeart/2005/8/layout/venn1"/>
    <dgm:cxn modelId="{08FC1005-2A44-4658-8D13-28CEC7F8CDE8}" type="presParOf" srcId="{69AFF4B3-35AC-4FA1-A457-FF54A5AA8818}" destId="{375DC6F1-D831-4ED3-B26F-50522F45E301}" srcOrd="4" destOrd="0" presId="urn:microsoft.com/office/officeart/2005/8/layout/venn1"/>
    <dgm:cxn modelId="{5E563712-B19C-4825-B710-12C6639D2923}" type="presParOf" srcId="{69AFF4B3-35AC-4FA1-A457-FF54A5AA8818}" destId="{7613B6E1-100E-4444-AF5A-7EE1C050D84E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C5D723-E13F-4C0A-BC4C-27A256658B5E}">
      <dsp:nvSpPr>
        <dsp:cNvPr id="0" name=""/>
        <dsp:cNvSpPr/>
      </dsp:nvSpPr>
      <dsp:spPr>
        <a:xfrm>
          <a:off x="2236514" y="57418"/>
          <a:ext cx="2756109" cy="275610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solidFill>
                <a:srgbClr val="FF0000"/>
              </a:solidFill>
            </a:rPr>
            <a:t>Simulation</a:t>
          </a:r>
          <a:endParaRPr lang="zh-CN" altLang="en-US" sz="2400" b="1" kern="1200" dirty="0">
            <a:solidFill>
              <a:srgbClr val="FF0000"/>
            </a:solidFill>
          </a:endParaRPr>
        </a:p>
      </dsp:txBody>
      <dsp:txXfrm>
        <a:off x="2603996" y="539738"/>
        <a:ext cx="2021146" cy="1240249"/>
      </dsp:txXfrm>
    </dsp:sp>
    <dsp:sp modelId="{0C929724-9125-4303-8A87-CEBBB773A1AD}">
      <dsp:nvSpPr>
        <dsp:cNvPr id="0" name=""/>
        <dsp:cNvSpPr/>
      </dsp:nvSpPr>
      <dsp:spPr>
        <a:xfrm>
          <a:off x="3231010" y="1779987"/>
          <a:ext cx="2756109" cy="275610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solidFill>
                <a:srgbClr val="FF0000"/>
              </a:solidFill>
            </a:rPr>
            <a:t>Animation</a:t>
          </a:r>
          <a:endParaRPr lang="zh-CN" altLang="en-US" sz="2400" b="1" kern="1200" dirty="0">
            <a:solidFill>
              <a:srgbClr val="FF0000"/>
            </a:solidFill>
          </a:endParaRPr>
        </a:p>
      </dsp:txBody>
      <dsp:txXfrm>
        <a:off x="4073921" y="2491981"/>
        <a:ext cx="1653665" cy="1515859"/>
      </dsp:txXfrm>
    </dsp:sp>
    <dsp:sp modelId="{375DC6F1-D831-4ED3-B26F-50522F45E301}">
      <dsp:nvSpPr>
        <dsp:cNvPr id="0" name=""/>
        <dsp:cNvSpPr/>
      </dsp:nvSpPr>
      <dsp:spPr>
        <a:xfrm>
          <a:off x="1242019" y="1779987"/>
          <a:ext cx="2756109" cy="275610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solidFill>
                <a:srgbClr val="FF0000"/>
              </a:solidFill>
            </a:rPr>
            <a:t>Verification</a:t>
          </a:r>
          <a:endParaRPr lang="zh-CN" altLang="en-US" sz="2400" b="1" kern="1200" dirty="0">
            <a:solidFill>
              <a:srgbClr val="FF0000"/>
            </a:solidFill>
          </a:endParaRPr>
        </a:p>
      </dsp:txBody>
      <dsp:txXfrm>
        <a:off x="1501552" y="2491981"/>
        <a:ext cx="1653665" cy="1515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2013/11/25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2013/11/25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2013/11/25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2013/11/25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2013/11/25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2013/11/25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2013/11/25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2013/11/25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2013/11/25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2013/11/25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2013/11/25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2013/11/25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11/25/2013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758544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Developing Modeling and Analysis Tools for Apricot Language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Microsoft YaHei UI" panose="020B0503020204020204" pitchFamily="34" charset="-122"/>
              </a:rPr>
              <a:t>The Progress, Expectation and Future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395" y="5214659"/>
            <a:ext cx="1167349" cy="114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Progress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81224" y="2937481"/>
            <a:ext cx="5110776" cy="2990627"/>
          </a:xfrm>
        </p:spPr>
        <p:txBody>
          <a:bodyPr>
            <a:normAutofit/>
          </a:bodyPr>
          <a:lstStyle/>
          <a:p>
            <a:r>
              <a:rPr lang="en-US" altLang="zh-CN" sz="2400" b="1" dirty="0" smtClean="0"/>
              <a:t>Apricot Web-Site: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www.apricotresearch.com</a:t>
            </a:r>
          </a:p>
          <a:p>
            <a:r>
              <a:rPr lang="en-US" altLang="zh-CN" sz="2400" b="1" dirty="0" smtClean="0"/>
              <a:t>Eclipse plug-in for Apricot: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smtClean="0"/>
              <a:t>www.fanghuixing.com/XtextApricot</a:t>
            </a:r>
            <a:endParaRPr lang="en-US" altLang="zh-CN" sz="20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2777969"/>
            <a:ext cx="6163941" cy="376685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04716" y="1708789"/>
            <a:ext cx="7582140" cy="663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</a:pPr>
            <a:r>
              <a:rPr lang="en-US" altLang="zh-CN" sz="2800" b="1" dirty="0">
                <a:solidFill>
                  <a:prstClr val="white">
                    <a:lumMod val="50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 </a:t>
            </a:r>
            <a:r>
              <a:rPr lang="en-US" altLang="zh-CN" sz="2800" b="1" dirty="0" smtClean="0">
                <a:solidFill>
                  <a:prstClr val="white">
                    <a:lumMod val="50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Prototype Modeling Tool </a:t>
            </a:r>
            <a:r>
              <a:rPr lang="en-US" altLang="zh-CN" sz="2800" b="1" dirty="0">
                <a:solidFill>
                  <a:prstClr val="white">
                    <a:lumMod val="50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is A</a:t>
            </a:r>
            <a:r>
              <a:rPr lang="en-US" altLang="zh-CN" sz="2800" b="1" dirty="0" smtClean="0">
                <a:solidFill>
                  <a:prstClr val="white">
                    <a:lumMod val="50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vailable</a:t>
            </a:r>
            <a:r>
              <a:rPr lang="zh-CN" altLang="en-US" sz="2800" b="1" dirty="0" smtClean="0">
                <a:solidFill>
                  <a:prstClr val="white">
                    <a:lumMod val="50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endParaRPr lang="zh-CN" altLang="en-US" sz="2800" b="1" dirty="0">
              <a:solidFill>
                <a:prstClr val="white">
                  <a:lumMod val="50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Expectation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Implement Type System in </a:t>
            </a:r>
            <a:r>
              <a:rPr lang="en-US" altLang="zh-CN" sz="2400" b="1" dirty="0" err="1" smtClean="0"/>
              <a:t>XtextApricot</a:t>
            </a:r>
            <a:endParaRPr lang="en-US" altLang="zh-CN" sz="2400" b="1" dirty="0" smtClean="0"/>
          </a:p>
          <a:p>
            <a:pPr marL="971550" lvl="1" indent="-285750"/>
            <a:r>
              <a:rPr lang="en-US" altLang="zh-CN" sz="2200" dirty="0"/>
              <a:t>Benjamin C. </a:t>
            </a:r>
            <a:r>
              <a:rPr lang="en-US" altLang="zh-CN" sz="2200" dirty="0" smtClean="0"/>
              <a:t>Pierce, Types </a:t>
            </a:r>
            <a:r>
              <a:rPr lang="en-US" altLang="zh-CN" sz="2200" dirty="0"/>
              <a:t>and Programming Languages, The MIT </a:t>
            </a:r>
            <a:r>
              <a:rPr lang="en-US" altLang="zh-CN" sz="2200" dirty="0" smtClean="0"/>
              <a:t>Press Cambridge</a:t>
            </a:r>
            <a:r>
              <a:rPr lang="en-US" altLang="zh-CN" sz="2200" dirty="0"/>
              <a:t>, </a:t>
            </a:r>
            <a:r>
              <a:rPr lang="en-US" altLang="zh-CN" sz="2200" dirty="0" smtClean="0"/>
              <a:t>Massachusetts London</a:t>
            </a:r>
            <a:r>
              <a:rPr lang="en-US" altLang="zh-CN" sz="2200" dirty="0"/>
              <a:t>, </a:t>
            </a:r>
            <a:r>
              <a:rPr lang="en-US" altLang="zh-CN" sz="2200" dirty="0" smtClean="0"/>
              <a:t>England, 2002.</a:t>
            </a:r>
            <a:endParaRPr lang="en-US" altLang="zh-C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Formal Verification on Hybrid Systems Constructing by Apricot Language</a:t>
            </a:r>
          </a:p>
          <a:p>
            <a:pPr marL="971550" lvl="1" indent="-285750"/>
            <a:r>
              <a:rPr lang="en-US" altLang="zh-CN" sz="2200" dirty="0" smtClean="0"/>
              <a:t>Static Analysis </a:t>
            </a:r>
            <a:r>
              <a:rPr lang="zh-CN" altLang="en-US" sz="2200" dirty="0" smtClean="0"/>
              <a:t>（</a:t>
            </a:r>
            <a:r>
              <a:rPr lang="en-US" altLang="zh-CN" sz="2200" dirty="0"/>
              <a:t>PATRICK COUSOT</a:t>
            </a:r>
            <a:r>
              <a:rPr lang="zh-CN" altLang="en-US" sz="2200" dirty="0" smtClean="0"/>
              <a:t>）</a:t>
            </a:r>
            <a:endParaRPr lang="zh-CN" sz="2200" dirty="0"/>
          </a:p>
        </p:txBody>
      </p:sp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of Apricot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565619695"/>
              </p:ext>
            </p:extLst>
          </p:nvPr>
        </p:nvGraphicFramePr>
        <p:xfrm>
          <a:off x="2130016" y="2269864"/>
          <a:ext cx="7229139" cy="4593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矩形 9"/>
          <p:cNvSpPr/>
          <p:nvPr/>
        </p:nvSpPr>
        <p:spPr>
          <a:xfrm>
            <a:off x="8967901" y="4846938"/>
            <a:ext cx="2080634" cy="400110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Computer Vision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8873772" y="6214201"/>
            <a:ext cx="2373983" cy="400110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Computer Graphics</a:t>
            </a:r>
            <a:endParaRPr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6123918" y="1751021"/>
            <a:ext cx="2291974" cy="400110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Simulink/</a:t>
            </a:r>
            <a:r>
              <a:rPr lang="en-US" altLang="zh-CN" sz="2000" dirty="0" err="1" smtClean="0"/>
              <a:t>Stateflow</a:t>
            </a:r>
            <a:endParaRPr lang="zh-CN" altLang="en-US" sz="2000" dirty="0"/>
          </a:p>
        </p:txBody>
      </p:sp>
      <p:sp>
        <p:nvSpPr>
          <p:cNvPr id="21" name="矩形 20"/>
          <p:cNvSpPr/>
          <p:nvPr/>
        </p:nvSpPr>
        <p:spPr>
          <a:xfrm>
            <a:off x="764519" y="4846938"/>
            <a:ext cx="1774588" cy="400110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Static Analysis</a:t>
            </a:r>
            <a:endParaRPr lang="zh-CN" altLang="en-US" sz="2000" dirty="0"/>
          </a:p>
        </p:txBody>
      </p:sp>
      <p:sp>
        <p:nvSpPr>
          <p:cNvPr id="22" name="矩形 21"/>
          <p:cNvSpPr/>
          <p:nvPr/>
        </p:nvSpPr>
        <p:spPr>
          <a:xfrm>
            <a:off x="604434" y="6131862"/>
            <a:ext cx="2202334" cy="400110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Machine Learning</a:t>
            </a:r>
            <a:endParaRPr lang="zh-CN" altLang="en-US" sz="2000" dirty="0"/>
          </a:p>
        </p:txBody>
      </p:sp>
      <p:sp>
        <p:nvSpPr>
          <p:cNvPr id="35" name="云形 34"/>
          <p:cNvSpPr/>
          <p:nvPr/>
        </p:nvSpPr>
        <p:spPr>
          <a:xfrm>
            <a:off x="8296329" y="2393577"/>
            <a:ext cx="3321930" cy="128615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Feedback</a:t>
            </a:r>
          </a:p>
          <a:p>
            <a:pPr algn="ctr"/>
            <a:r>
              <a:rPr lang="en-US" altLang="zh-CN" sz="2400" b="1" dirty="0" smtClean="0"/>
              <a:t>Advancement</a:t>
            </a:r>
            <a:endParaRPr lang="zh-CN" altLang="en-US" sz="2400" b="1" dirty="0"/>
          </a:p>
        </p:txBody>
      </p:sp>
      <p:cxnSp>
        <p:nvCxnSpPr>
          <p:cNvPr id="37" name="直接连接符 36"/>
          <p:cNvCxnSpPr>
            <a:stCxn id="18" idx="2"/>
          </p:cNvCxnSpPr>
          <p:nvPr/>
        </p:nvCxnSpPr>
        <p:spPr>
          <a:xfrm flipH="1">
            <a:off x="6925235" y="2151131"/>
            <a:ext cx="344670" cy="779929"/>
          </a:xfrm>
          <a:prstGeom prst="line">
            <a:avLst/>
          </a:prstGeom>
          <a:ln w="25400">
            <a:gradFill flip="none" rotWithShape="1">
              <a:gsLst>
                <a:gs pos="46000">
                  <a:schemeClr val="accent2">
                    <a:lumMod val="89000"/>
                  </a:schemeClr>
                </a:gs>
                <a:gs pos="63000">
                  <a:schemeClr val="accent2">
                    <a:lumMod val="89000"/>
                  </a:schemeClr>
                </a:gs>
                <a:gs pos="81000">
                  <a:schemeClr val="accent2">
                    <a:lumMod val="75000"/>
                  </a:schemeClr>
                </a:gs>
                <a:gs pos="100000">
                  <a:schemeClr val="accent2">
                    <a:lumMod val="70000"/>
                    <a:alpha val="3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21" idx="3"/>
          </p:cNvCxnSpPr>
          <p:nvPr/>
        </p:nvCxnSpPr>
        <p:spPr>
          <a:xfrm>
            <a:off x="2539107" y="5046993"/>
            <a:ext cx="871630" cy="200055"/>
          </a:xfrm>
          <a:prstGeom prst="line">
            <a:avLst/>
          </a:prstGeom>
          <a:ln w="25400">
            <a:gradFill flip="none" rotWithShape="1">
              <a:gsLst>
                <a:gs pos="46000">
                  <a:schemeClr val="accent2">
                    <a:lumMod val="89000"/>
                  </a:schemeClr>
                </a:gs>
                <a:gs pos="63000">
                  <a:schemeClr val="accent2">
                    <a:lumMod val="89000"/>
                  </a:schemeClr>
                </a:gs>
                <a:gs pos="81000">
                  <a:schemeClr val="accent2">
                    <a:lumMod val="75000"/>
                  </a:schemeClr>
                </a:gs>
                <a:gs pos="100000">
                  <a:schemeClr val="accent2">
                    <a:lumMod val="70000"/>
                    <a:alpha val="3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2" idx="3"/>
          </p:cNvCxnSpPr>
          <p:nvPr/>
        </p:nvCxnSpPr>
        <p:spPr>
          <a:xfrm flipV="1">
            <a:off x="2806768" y="6131862"/>
            <a:ext cx="783597" cy="200055"/>
          </a:xfrm>
          <a:prstGeom prst="line">
            <a:avLst/>
          </a:prstGeom>
          <a:ln w="25400">
            <a:gradFill flip="none" rotWithShape="1">
              <a:gsLst>
                <a:gs pos="46000">
                  <a:schemeClr val="accent2">
                    <a:lumMod val="89000"/>
                  </a:schemeClr>
                </a:gs>
                <a:gs pos="63000">
                  <a:schemeClr val="accent2">
                    <a:lumMod val="89000"/>
                  </a:schemeClr>
                </a:gs>
                <a:gs pos="81000">
                  <a:schemeClr val="accent2">
                    <a:lumMod val="75000"/>
                  </a:schemeClr>
                </a:gs>
                <a:gs pos="100000">
                  <a:schemeClr val="accent2">
                    <a:lumMod val="70000"/>
                    <a:alpha val="3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8095129" y="5046993"/>
            <a:ext cx="778643" cy="200055"/>
          </a:xfrm>
          <a:prstGeom prst="line">
            <a:avLst/>
          </a:prstGeom>
          <a:ln w="25400">
            <a:gradFill flip="none" rotWithShape="1">
              <a:gsLst>
                <a:gs pos="46000">
                  <a:schemeClr val="accent2">
                    <a:lumMod val="89000"/>
                  </a:schemeClr>
                </a:gs>
                <a:gs pos="63000">
                  <a:schemeClr val="accent2">
                    <a:lumMod val="89000"/>
                  </a:schemeClr>
                </a:gs>
                <a:gs pos="81000">
                  <a:schemeClr val="accent2">
                    <a:lumMod val="75000"/>
                  </a:schemeClr>
                </a:gs>
                <a:gs pos="100000">
                  <a:schemeClr val="accent2">
                    <a:lumMod val="70000"/>
                    <a:alpha val="3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1" idx="1"/>
          </p:cNvCxnSpPr>
          <p:nvPr/>
        </p:nvCxnSpPr>
        <p:spPr>
          <a:xfrm flipH="1" flipV="1">
            <a:off x="7866529" y="6142009"/>
            <a:ext cx="1007243" cy="272247"/>
          </a:xfrm>
          <a:prstGeom prst="line">
            <a:avLst/>
          </a:prstGeom>
          <a:ln w="25400">
            <a:gradFill flip="none" rotWithShape="1">
              <a:gsLst>
                <a:gs pos="46000">
                  <a:schemeClr val="accent2">
                    <a:lumMod val="89000"/>
                  </a:schemeClr>
                </a:gs>
                <a:gs pos="63000">
                  <a:schemeClr val="accent2">
                    <a:lumMod val="89000"/>
                  </a:schemeClr>
                </a:gs>
                <a:gs pos="81000">
                  <a:schemeClr val="accent2">
                    <a:lumMod val="75000"/>
                  </a:schemeClr>
                </a:gs>
                <a:gs pos="100000">
                  <a:schemeClr val="accent2">
                    <a:lumMod val="70000"/>
                    <a:alpha val="3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>
            <a:off x="5756499" y="3173506"/>
            <a:ext cx="2539831" cy="1668786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408298" y="2312603"/>
            <a:ext cx="2570704" cy="400110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knowledge discovery</a:t>
            </a:r>
            <a:endParaRPr lang="zh-CN" altLang="en-US" sz="2000" dirty="0"/>
          </a:p>
        </p:txBody>
      </p:sp>
      <p:sp>
        <p:nvSpPr>
          <p:cNvPr id="62" name="矩形 61"/>
          <p:cNvSpPr/>
          <p:nvPr/>
        </p:nvSpPr>
        <p:spPr>
          <a:xfrm>
            <a:off x="2021938" y="3543148"/>
            <a:ext cx="1569660" cy="400110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Data mining</a:t>
            </a:r>
            <a:endParaRPr lang="zh-CN" altLang="en-US" sz="2000" dirty="0"/>
          </a:p>
        </p:txBody>
      </p:sp>
      <p:cxnSp>
        <p:nvCxnSpPr>
          <p:cNvPr id="63" name="直接连接符 62"/>
          <p:cNvCxnSpPr>
            <a:stCxn id="61" idx="3"/>
          </p:cNvCxnSpPr>
          <p:nvPr/>
        </p:nvCxnSpPr>
        <p:spPr>
          <a:xfrm>
            <a:off x="3979002" y="2512658"/>
            <a:ext cx="660233" cy="433261"/>
          </a:xfrm>
          <a:prstGeom prst="line">
            <a:avLst/>
          </a:prstGeom>
          <a:ln w="25400">
            <a:gradFill flip="none" rotWithShape="1">
              <a:gsLst>
                <a:gs pos="46000">
                  <a:schemeClr val="accent2">
                    <a:lumMod val="89000"/>
                  </a:schemeClr>
                </a:gs>
                <a:gs pos="63000">
                  <a:schemeClr val="accent2">
                    <a:lumMod val="89000"/>
                  </a:schemeClr>
                </a:gs>
                <a:gs pos="81000">
                  <a:schemeClr val="accent2">
                    <a:lumMod val="75000"/>
                  </a:schemeClr>
                </a:gs>
                <a:gs pos="100000">
                  <a:schemeClr val="accent2">
                    <a:lumMod val="70000"/>
                    <a:alpha val="3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2" idx="3"/>
          </p:cNvCxnSpPr>
          <p:nvPr/>
        </p:nvCxnSpPr>
        <p:spPr>
          <a:xfrm flipV="1">
            <a:off x="3591598" y="3597527"/>
            <a:ext cx="832484" cy="145676"/>
          </a:xfrm>
          <a:prstGeom prst="line">
            <a:avLst/>
          </a:prstGeom>
          <a:ln w="25400">
            <a:gradFill flip="none" rotWithShape="1">
              <a:gsLst>
                <a:gs pos="46000">
                  <a:schemeClr val="accent2">
                    <a:lumMod val="89000"/>
                  </a:schemeClr>
                </a:gs>
                <a:gs pos="63000">
                  <a:schemeClr val="accent2">
                    <a:lumMod val="89000"/>
                  </a:schemeClr>
                </a:gs>
                <a:gs pos="81000">
                  <a:schemeClr val="accent2">
                    <a:lumMod val="75000"/>
                  </a:schemeClr>
                </a:gs>
                <a:gs pos="100000">
                  <a:schemeClr val="accent2">
                    <a:lumMod val="70000"/>
                    <a:alpha val="3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0</TotalTime>
  <Words>97</Words>
  <Application>Microsoft Office PowerPoint</Application>
  <PresentationFormat>宽屏</PresentationFormat>
  <Paragraphs>27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Microsoft YaHei UI</vt:lpstr>
      <vt:lpstr>宋体</vt:lpstr>
      <vt:lpstr>Arial</vt:lpstr>
      <vt:lpstr>Calibri</vt:lpstr>
      <vt:lpstr>Segoe UI</vt:lpstr>
      <vt:lpstr>Segoe UI Light</vt:lpstr>
      <vt:lpstr>WelcomeDoc</vt:lpstr>
      <vt:lpstr>Developing Modeling and Analysis Tools for Apricot Language</vt:lpstr>
      <vt:lpstr>Progress</vt:lpstr>
      <vt:lpstr>Expectation</vt:lpstr>
      <vt:lpstr>Future of Apricot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2013-10-20T13:57:38Z</dcterms:created>
  <dcterms:modified xsi:type="dcterms:W3CDTF">2013-11-25T10:54:44Z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