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5050"/>
    <a:srgbClr val="FE346E"/>
    <a:srgbClr val="3399FF"/>
    <a:srgbClr val="96004B"/>
    <a:srgbClr val="660033"/>
    <a:srgbClr val="3A21EF"/>
    <a:srgbClr val="2910E0"/>
    <a:srgbClr val="92F6F6"/>
    <a:srgbClr val="7DD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BRA_Natural_2012_2016_total_deaths_new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limate\Disasters_Climate\VEN_Natural_2010_2016_total_death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835489979093867E-2"/>
          <c:y val="3.2259697872301325E-2"/>
          <c:w val="0.94006743239042556"/>
          <c:h val="0.8418218803195045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351616"/>
        <c:axId val="169181360"/>
      </c:lineChart>
      <c:catAx>
        <c:axId val="7135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81360"/>
        <c:crosses val="autoZero"/>
        <c:auto val="1"/>
        <c:lblAlgn val="ctr"/>
        <c:lblOffset val="100"/>
        <c:noMultiLvlLbl val="0"/>
      </c:catAx>
      <c:valAx>
        <c:axId val="16918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5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023286678264811E-2"/>
          <c:y val="4.1796243106101999E-2"/>
          <c:w val="0.92733144265833234"/>
          <c:h val="0.76392708829345712"/>
        </c:manualLayout>
      </c:layout>
      <c:lineChart>
        <c:grouping val="standard"/>
        <c:varyColors val="0"/>
        <c:ser>
          <c:idx val="0"/>
          <c:order val="0"/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50800" cap="rnd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BRA_Natural_2012_2016_total_dea!$A$2:$A$32</c:f>
              <c:strCache>
                <c:ptCount val="31"/>
                <c:pt idx="0">
                  <c:v>2011-02</c:v>
                </c:pt>
                <c:pt idx="1">
                  <c:v>2011-05</c:v>
                </c:pt>
                <c:pt idx="2">
                  <c:v>2011-10</c:v>
                </c:pt>
                <c:pt idx="3">
                  <c:v>2012-05</c:v>
                </c:pt>
                <c:pt idx="4">
                  <c:v>2012-06</c:v>
                </c:pt>
                <c:pt idx="5">
                  <c:v>2012-11</c:v>
                </c:pt>
                <c:pt idx="6">
                  <c:v>2012-12</c:v>
                </c:pt>
                <c:pt idx="7">
                  <c:v>2013-01</c:v>
                </c:pt>
                <c:pt idx="8">
                  <c:v>2013-02</c:v>
                </c:pt>
                <c:pt idx="9">
                  <c:v>2013-03</c:v>
                </c:pt>
                <c:pt idx="10">
                  <c:v>2013-04</c:v>
                </c:pt>
                <c:pt idx="11">
                  <c:v>2013-05</c:v>
                </c:pt>
                <c:pt idx="12">
                  <c:v>2013-06</c:v>
                </c:pt>
                <c:pt idx="13">
                  <c:v>2013-07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2014-08</c:v>
                </c:pt>
                <c:pt idx="25">
                  <c:v>2014-09</c:v>
                </c:pt>
                <c:pt idx="26">
                  <c:v>2014-10</c:v>
                </c:pt>
                <c:pt idx="27">
                  <c:v>2014-11</c:v>
                </c:pt>
                <c:pt idx="28">
                  <c:v>2014-12</c:v>
                </c:pt>
                <c:pt idx="29">
                  <c:v>2015-01</c:v>
                </c:pt>
                <c:pt idx="30">
                  <c:v>2015-02</c:v>
                </c:pt>
              </c:strCache>
            </c:strRef>
          </c:cat>
          <c:val>
            <c:numRef>
              <c:f>BRA_Natural_2012_2016_total_dea!$B$2:$B$32</c:f>
              <c:numCache>
                <c:formatCode>General</c:formatCode>
                <c:ptCount val="31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8</c:v>
                </c:pt>
                <c:pt idx="8">
                  <c:v>4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16</c:v>
                </c:pt>
                <c:pt idx="13">
                  <c:v>10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6</c:v>
                </c:pt>
                <c:pt idx="19">
                  <c:v>6</c:v>
                </c:pt>
                <c:pt idx="20">
                  <c:v>2</c:v>
                </c:pt>
                <c:pt idx="21">
                  <c:v>2</c:v>
                </c:pt>
                <c:pt idx="22">
                  <c:v>4</c:v>
                </c:pt>
                <c:pt idx="23">
                  <c:v>2</c:v>
                </c:pt>
                <c:pt idx="24">
                  <c:v>1</c:v>
                </c:pt>
                <c:pt idx="25">
                  <c:v>4</c:v>
                </c:pt>
                <c:pt idx="26">
                  <c:v>6</c:v>
                </c:pt>
                <c:pt idx="27">
                  <c:v>4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183600"/>
        <c:axId val="169184160"/>
      </c:lineChart>
      <c:catAx>
        <c:axId val="16918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84160"/>
        <c:crosses val="autoZero"/>
        <c:auto val="1"/>
        <c:lblAlgn val="ctr"/>
        <c:lblOffset val="100"/>
        <c:tickLblSkip val="2"/>
        <c:tickMarkSkip val="3"/>
        <c:noMultiLvlLbl val="0"/>
      </c:catAx>
      <c:valAx>
        <c:axId val="16918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183600"/>
        <c:crossesAt val="1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chemeClr val="accent1">
                  <a:lumMod val="75000"/>
                </a:schemeClr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VEN_Natural_2010_2016_total_dea!$B$9:$B$40</c:f>
              <c:strCache>
                <c:ptCount val="32"/>
                <c:pt idx="0">
                  <c:v>2012-05</c:v>
                </c:pt>
                <c:pt idx="1">
                  <c:v>2012-07</c:v>
                </c:pt>
                <c:pt idx="2">
                  <c:v>2012-08</c:v>
                </c:pt>
                <c:pt idx="3">
                  <c:v>2012-09</c:v>
                </c:pt>
                <c:pt idx="4">
                  <c:v>2012-10</c:v>
                </c:pt>
                <c:pt idx="5">
                  <c:v>2012-11</c:v>
                </c:pt>
                <c:pt idx="6">
                  <c:v>2013-01</c:v>
                </c:pt>
                <c:pt idx="7">
                  <c:v>2013-02</c:v>
                </c:pt>
                <c:pt idx="8">
                  <c:v>2013-03</c:v>
                </c:pt>
                <c:pt idx="9">
                  <c:v>2013-04</c:v>
                </c:pt>
                <c:pt idx="10">
                  <c:v>2013-05</c:v>
                </c:pt>
                <c:pt idx="11">
                  <c:v>2013-06</c:v>
                </c:pt>
                <c:pt idx="12">
                  <c:v>2013-07</c:v>
                </c:pt>
                <c:pt idx="13">
                  <c:v>2013-08</c:v>
                </c:pt>
                <c:pt idx="14">
                  <c:v>2013-09</c:v>
                </c:pt>
                <c:pt idx="15">
                  <c:v>2013-10</c:v>
                </c:pt>
                <c:pt idx="16">
                  <c:v>2013-11</c:v>
                </c:pt>
                <c:pt idx="17">
                  <c:v>2013-12</c:v>
                </c:pt>
                <c:pt idx="18">
                  <c:v>2014-01</c:v>
                </c:pt>
                <c:pt idx="19">
                  <c:v>2014-02</c:v>
                </c:pt>
                <c:pt idx="20">
                  <c:v>2014-03</c:v>
                </c:pt>
                <c:pt idx="21">
                  <c:v>2014-04</c:v>
                </c:pt>
                <c:pt idx="22">
                  <c:v>2014-05</c:v>
                </c:pt>
                <c:pt idx="23">
                  <c:v>2014-06</c:v>
                </c:pt>
                <c:pt idx="24">
                  <c:v>2014-07</c:v>
                </c:pt>
                <c:pt idx="25">
                  <c:v>2014-08</c:v>
                </c:pt>
                <c:pt idx="26">
                  <c:v>2014-09</c:v>
                </c:pt>
                <c:pt idx="27">
                  <c:v>2014-10</c:v>
                </c:pt>
                <c:pt idx="28">
                  <c:v>2014-11</c:v>
                </c:pt>
                <c:pt idx="29">
                  <c:v>2014-12</c:v>
                </c:pt>
                <c:pt idx="30">
                  <c:v>2015-01</c:v>
                </c:pt>
                <c:pt idx="31">
                  <c:v>2015-02</c:v>
                </c:pt>
              </c:strCache>
            </c:strRef>
          </c:cat>
          <c:val>
            <c:numRef>
              <c:f>VEN_Natural_2010_2016_total_dea!$C$9:$C$40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6</c:v>
                </c:pt>
                <c:pt idx="8">
                  <c:v>3</c:v>
                </c:pt>
                <c:pt idx="9">
                  <c:v>2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7</c:v>
                </c:pt>
                <c:pt idx="15">
                  <c:v>7</c:v>
                </c:pt>
                <c:pt idx="16">
                  <c:v>4</c:v>
                </c:pt>
                <c:pt idx="17">
                  <c:v>3</c:v>
                </c:pt>
                <c:pt idx="18">
                  <c:v>3</c:v>
                </c:pt>
                <c:pt idx="19">
                  <c:v>1</c:v>
                </c:pt>
                <c:pt idx="20">
                  <c:v>2</c:v>
                </c:pt>
                <c:pt idx="21">
                  <c:v>3</c:v>
                </c:pt>
                <c:pt idx="22">
                  <c:v>8</c:v>
                </c:pt>
                <c:pt idx="23">
                  <c:v>9</c:v>
                </c:pt>
                <c:pt idx="24">
                  <c:v>7</c:v>
                </c:pt>
                <c:pt idx="25">
                  <c:v>11</c:v>
                </c:pt>
                <c:pt idx="26">
                  <c:v>5</c:v>
                </c:pt>
                <c:pt idx="27">
                  <c:v>4</c:v>
                </c:pt>
                <c:pt idx="28">
                  <c:v>2</c:v>
                </c:pt>
                <c:pt idx="29">
                  <c:v>1</c:v>
                </c:pt>
                <c:pt idx="30">
                  <c:v>3</c:v>
                </c:pt>
                <c:pt idx="3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186400"/>
        <c:axId val="169186960"/>
      </c:lineChart>
      <c:catAx>
        <c:axId val="16918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186960"/>
        <c:crosses val="autoZero"/>
        <c:auto val="1"/>
        <c:lblAlgn val="ctr"/>
        <c:lblOffset val="100"/>
        <c:tickLblSkip val="3"/>
        <c:noMultiLvlLbl val="0"/>
      </c:catAx>
      <c:valAx>
        <c:axId val="1691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18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DEEB-EB1A-4DBE-9A02-CCA516C4307E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679A9-9B76-447A-A8DE-811D2069B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7679A9-9B76-447A-A8DE-811D2069B0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7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4BC02-C082-4D59-A56C-B836D2E803E4}" type="datetimeFigureOut">
              <a:rPr lang="en-US" smtClean="0"/>
              <a:t>4/30/2016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22A9-F5A7-4118-B3D5-8FBC0CFD8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3593910" cy="86078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2013-11-19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been 63 days since the onslaught of "Ingrid" and "Manuel" and families were left homeless are still without help.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45175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39" y="81982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289721" y="5866745"/>
            <a:ext cx="1888636" cy="455034"/>
          </a:xfrm>
          <a:prstGeom prst="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2234039" y="5044580"/>
            <a:ext cx="319778" cy="82216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415577" y="295116"/>
            <a:ext cx="2246527" cy="455034"/>
          </a:xfrm>
          <a:prstGeom prst="rect">
            <a:avLst/>
          </a:prstGeom>
          <a:solidFill>
            <a:srgbClr val="E0A8D4"/>
          </a:solidFill>
          <a:ln w="38100">
            <a:solidFill>
              <a:srgbClr val="E0A8D4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ownership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97840" y="756770"/>
            <a:ext cx="172760" cy="995776"/>
          </a:xfrm>
          <a:prstGeom prst="straightConnector1">
            <a:avLst/>
          </a:prstGeom>
          <a:ln w="38100">
            <a:solidFill>
              <a:srgbClr val="E0A8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1289721" y="1108060"/>
            <a:ext cx="1184681" cy="455034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52906" y="1563094"/>
            <a:ext cx="776646" cy="49191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334497" y="5930513"/>
            <a:ext cx="1514280" cy="455034"/>
          </a:xfrm>
          <a:prstGeom prst="rect">
            <a:avLst/>
          </a:prstGeom>
          <a:solidFill>
            <a:srgbClr val="FFC000"/>
          </a:solidFill>
          <a:ln>
            <a:solidFill>
              <a:srgbClr val="B88C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6239186" y="5568287"/>
            <a:ext cx="721172" cy="362226"/>
          </a:xfrm>
          <a:prstGeom prst="straightConnector1">
            <a:avLst/>
          </a:prstGeom>
          <a:ln w="38100">
            <a:solidFill>
              <a:srgbClr val="B88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285811" y="295116"/>
            <a:ext cx="2556051" cy="455034"/>
          </a:xfrm>
          <a:prstGeom prst="rect">
            <a:avLst/>
          </a:prstGeom>
          <a:solidFill>
            <a:srgbClr val="009999"/>
          </a:solidFill>
          <a:ln w="38100">
            <a:solidFill>
              <a:srgbClr val="0099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 rainforest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44704" y="756770"/>
            <a:ext cx="245660" cy="1986430"/>
          </a:xfrm>
          <a:prstGeom prst="straightConnector1">
            <a:avLst/>
          </a:prstGeom>
          <a:ln w="38100">
            <a:solidFill>
              <a:srgbClr val="00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289721" y="3288962"/>
            <a:ext cx="1467262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endParaRPr lang="en-US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756983" y="3565365"/>
            <a:ext cx="2333632" cy="357263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55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46913" y="1930521"/>
            <a:ext cx="1310186" cy="455034"/>
          </a:xfrm>
          <a:prstGeom prst="rect">
            <a:avLst/>
          </a:prstGeom>
          <a:solidFill>
            <a:srgbClr val="96004B"/>
          </a:solidFill>
          <a:ln w="38100">
            <a:solidFill>
              <a:srgbClr val="96004B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2402006" y="2385555"/>
            <a:ext cx="2422843" cy="726135"/>
          </a:xfrm>
          <a:prstGeom prst="straightConnector1">
            <a:avLst/>
          </a:prstGeom>
          <a:ln w="38100">
            <a:solidFill>
              <a:srgbClr val="9600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9459641" y="1897039"/>
            <a:ext cx="1078173" cy="455034"/>
          </a:xfrm>
          <a:prstGeom prst="rect">
            <a:avLst/>
          </a:prstGeom>
          <a:solidFill>
            <a:srgbClr val="92F6F6"/>
          </a:solidFill>
          <a:ln w="38100">
            <a:solidFill>
              <a:srgbClr val="92F6F6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598090" y="2156346"/>
            <a:ext cx="861551" cy="436729"/>
          </a:xfrm>
          <a:prstGeom prst="straightConnector1">
            <a:avLst/>
          </a:prstGeom>
          <a:ln w="38100">
            <a:solidFill>
              <a:srgbClr val="92F6F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7069540" y="424056"/>
            <a:ext cx="1787857" cy="455034"/>
          </a:xfrm>
          <a:prstGeom prst="rect">
            <a:avLst/>
          </a:prstGeom>
          <a:solidFill>
            <a:srgbClr val="3A21EF"/>
          </a:solidFill>
          <a:ln w="38100">
            <a:solidFill>
              <a:srgbClr val="2910E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02475" y="858104"/>
            <a:ext cx="662050" cy="806923"/>
          </a:xfrm>
          <a:prstGeom prst="straightConnector1">
            <a:avLst/>
          </a:prstGeom>
          <a:ln w="38100">
            <a:solidFill>
              <a:srgbClr val="2910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9459641" y="4244727"/>
            <a:ext cx="1078173" cy="455034"/>
          </a:xfrm>
          <a:prstGeom prst="rect">
            <a:avLst/>
          </a:prstGeom>
          <a:solidFill>
            <a:srgbClr val="58C885"/>
          </a:solidFill>
          <a:ln>
            <a:solidFill>
              <a:srgbClr val="7DD5A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9116098" y="4699761"/>
            <a:ext cx="673897" cy="486388"/>
          </a:xfrm>
          <a:prstGeom prst="straightConnector1">
            <a:avLst/>
          </a:prstGeom>
          <a:ln w="38100">
            <a:solidFill>
              <a:srgbClr val="7DD5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3684895" y="424056"/>
            <a:ext cx="941696" cy="455034"/>
          </a:xfrm>
          <a:prstGeom prst="rect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>
            <a:off x="4155743" y="879090"/>
            <a:ext cx="480515" cy="5948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/>
          <p:cNvSpPr txBox="1">
            <a:spLocks/>
          </p:cNvSpPr>
          <p:nvPr/>
        </p:nvSpPr>
        <p:spPr>
          <a:xfrm>
            <a:off x="1746913" y="4951772"/>
            <a:ext cx="1054361" cy="455034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20" idx="0"/>
          </p:cNvCxnSpPr>
          <p:nvPr/>
        </p:nvCxnSpPr>
        <p:spPr>
          <a:xfrm flipV="1">
            <a:off x="2274094" y="4316076"/>
            <a:ext cx="783005" cy="635696"/>
          </a:xfrm>
          <a:prstGeom prst="straightConnector1">
            <a:avLst/>
          </a:prstGeom>
          <a:ln w="38100"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/>
          <p:cNvSpPr txBox="1">
            <a:spLocks/>
          </p:cNvSpPr>
          <p:nvPr/>
        </p:nvSpPr>
        <p:spPr>
          <a:xfrm>
            <a:off x="9459641" y="2999261"/>
            <a:ext cx="1078173" cy="455034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>
          <a:xfrm flipH="1">
            <a:off x="8385449" y="3226778"/>
            <a:ext cx="1074192" cy="102430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/>
          <p:cNvSpPr txBox="1">
            <a:spLocks/>
          </p:cNvSpPr>
          <p:nvPr/>
        </p:nvSpPr>
        <p:spPr>
          <a:xfrm>
            <a:off x="5225350" y="6051618"/>
            <a:ext cx="784818" cy="455034"/>
          </a:xfrm>
          <a:prstGeom prst="rect">
            <a:avLst/>
          </a:prstGeom>
          <a:solidFill>
            <a:srgbClr val="FF5050"/>
          </a:solidFill>
          <a:ln w="38100">
            <a:solidFill>
              <a:srgbClr val="FF5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en-US" sz="2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5622272" y="4633924"/>
            <a:ext cx="928653" cy="1417695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9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1" y="957902"/>
            <a:ext cx="9935571" cy="5658978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704265" y="1790170"/>
            <a:ext cx="30178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It's been 63 days since … "Ingrid" and "Manuel" and families were left homeless are still without help.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462818" y="2882963"/>
            <a:ext cx="232011" cy="556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597342" y="-26197"/>
            <a:ext cx="3967232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require delivery of goods. Four months after the storm 'Manuel'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hurricane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'Ingrid', they say "we have not received anything." </a:t>
            </a:r>
            <a:r>
              <a:rPr lang="en-US" sz="2000" dirty="0" smtClean="0"/>
              <a:t> </a:t>
            </a:r>
            <a:endParaRPr lang="en-US" sz="2000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>
            <a:off x="4580958" y="1093892"/>
            <a:ext cx="591755" cy="4073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7270847" y="-26196"/>
            <a:ext cx="3319817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Affected by Tropical Storm 'Manuel'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Tixtla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marched to demand the construction of a controlled channel, it will prevent a flood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073253" y="1287525"/>
            <a:ext cx="1197594" cy="66410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9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759655" cy="3994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1941343" y="522455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39286" y="1642544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2940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521592" y="4913414"/>
            <a:ext cx="354842" cy="914400"/>
          </a:xfrm>
          <a:prstGeom prst="rect">
            <a:avLst/>
          </a:prstGeom>
          <a:solidFill>
            <a:srgbClr val="E9A18B"/>
          </a:solidFill>
          <a:ln>
            <a:solidFill>
              <a:srgbClr val="E9A1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65684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762979" y="3385773"/>
            <a:ext cx="703384" cy="10174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842544"/>
              </p:ext>
            </p:extLst>
          </p:nvPr>
        </p:nvGraphicFramePr>
        <p:xfrm>
          <a:off x="1631851" y="1166453"/>
          <a:ext cx="9467557" cy="5332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267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2039815" y="2461646"/>
            <a:ext cx="280934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Farmers want the bank to forgive their debts due to the drought, which has hampered production.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34043" y="3581735"/>
            <a:ext cx="664751" cy="48529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2039815" y="644582"/>
            <a:ext cx="3066759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Against government projects for the construction of hydroelectric plants in the Amazon region.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49164" y="1764671"/>
            <a:ext cx="650884" cy="5827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 2"/>
          <p:cNvSpPr txBox="1">
            <a:spLocks/>
          </p:cNvSpPr>
          <p:nvPr/>
        </p:nvSpPr>
        <p:spPr>
          <a:xfrm>
            <a:off x="6075095" y="452115"/>
            <a:ext cx="3575344" cy="1431916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250 employees of the Department of Water and Sewage protest against threats which they suffer by residents’ increasingly angry with dry taps.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86679" y="1884031"/>
            <a:ext cx="698859" cy="24206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37335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284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23116" y="4730530"/>
            <a:ext cx="354842" cy="914400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7925464" y="2238388"/>
            <a:ext cx="3041567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protests against water shortage ended in confrontation, in downtown Sao Paulo. 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650439" y="3358477"/>
            <a:ext cx="407962" cy="94623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724857"/>
              </p:ext>
            </p:extLst>
          </p:nvPr>
        </p:nvGraphicFramePr>
        <p:xfrm>
          <a:off x="1446663" y="1782973"/>
          <a:ext cx="9676262" cy="4790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69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159296"/>
              </p:ext>
            </p:extLst>
          </p:nvPr>
        </p:nvGraphicFramePr>
        <p:xfrm>
          <a:off x="1337481" y="491319"/>
          <a:ext cx="8882844" cy="5399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7522230" y="2811439"/>
            <a:ext cx="354842" cy="2123808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81340" y="3507475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425381" y="244979"/>
            <a:ext cx="274340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neighbors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execution of channeling the San Pedro River and prevent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flooding.</a:t>
            </a:r>
            <a:endParaRPr lang="en-US" sz="1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958761" y="1365068"/>
            <a:ext cx="177421" cy="174662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97727" y="3507476"/>
            <a:ext cx="354842" cy="1427772"/>
          </a:xfrm>
          <a:prstGeom prst="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2569" y="3507476"/>
            <a:ext cx="313898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40146" y="3507475"/>
            <a:ext cx="341194" cy="1427771"/>
          </a:xfrm>
          <a:prstGeom prst="rect">
            <a:avLst/>
          </a:prstGeom>
          <a:solidFill>
            <a:srgbClr val="FFFF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856096" y="1480636"/>
            <a:ext cx="2634798" cy="112008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Caracas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with the repeated failures in the water supply led to residents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 the road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795011" y="2600725"/>
            <a:ext cx="695883" cy="4824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ubtitle 2"/>
          <p:cNvSpPr txBox="1">
            <a:spLocks/>
          </p:cNvSpPr>
          <p:nvPr/>
        </p:nvSpPr>
        <p:spPr>
          <a:xfrm>
            <a:off x="8872183" y="1617405"/>
            <a:ext cx="2878539" cy="98332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 supply in western Vargas state has fallen 30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 This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drought will last.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8475260" y="1146412"/>
            <a:ext cx="396923" cy="66874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/>
          <p:cNvSpPr txBox="1">
            <a:spLocks/>
          </p:cNvSpPr>
          <p:nvPr/>
        </p:nvSpPr>
        <p:spPr>
          <a:xfrm>
            <a:off x="5895871" y="1549169"/>
            <a:ext cx="1612712" cy="880135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months without water, even by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tanker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ubtitle 2"/>
          <p:cNvSpPr txBox="1">
            <a:spLocks/>
          </p:cNvSpPr>
          <p:nvPr/>
        </p:nvSpPr>
        <p:spPr>
          <a:xfrm>
            <a:off x="6828715" y="-4213"/>
            <a:ext cx="4086935" cy="86402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</a:t>
            </a:r>
            <a:r>
              <a:rPr lang="en-US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protest.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877073" y="859809"/>
            <a:ext cx="134163" cy="7874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0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500000">
            <a:off x="3005730" y="-70339"/>
            <a:ext cx="6011728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76" y="4360561"/>
            <a:ext cx="1752845" cy="809738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41194" y="207707"/>
            <a:ext cx="119401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inhabitants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area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Carnations,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Maiquetia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closed the streets by lack of water.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20 days without a drop. </a:t>
            </a:r>
          </a:p>
        </p:txBody>
      </p:sp>
    </p:spTree>
    <p:extLst>
      <p:ext uri="{BB962C8B-B14F-4D97-AF65-F5344CB8AC3E}">
        <p14:creationId xmlns:p14="http://schemas.microsoft.com/office/powerpoint/2010/main" val="360221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47" y="846161"/>
            <a:ext cx="6858000" cy="6858000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0941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"We are not camels, we want water" and "water, water" were some of the messages that were repeated in the protest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679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09" y="754418"/>
            <a:ext cx="5917793" cy="465129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488577" y="527605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03761" y="982639"/>
            <a:ext cx="527536" cy="51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7252742" y="399418"/>
            <a:ext cx="1888636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461610" y="854452"/>
            <a:ext cx="247336" cy="9061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2377341" y="4066524"/>
            <a:ext cx="1785145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598409" y="3357349"/>
            <a:ext cx="253973" cy="7091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6478269" y="4191708"/>
            <a:ext cx="1271039" cy="455034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726563" y="4396373"/>
            <a:ext cx="751706" cy="2503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58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72" y="1113544"/>
            <a:ext cx="8030696" cy="5191850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35754" y="1533044"/>
            <a:ext cx="1888636" cy="455034"/>
          </a:xfrm>
          <a:prstGeom prst="rect">
            <a:avLst/>
          </a:prstGeom>
          <a:solidFill>
            <a:srgbClr val="F1995D"/>
          </a:solidFill>
          <a:ln w="38100">
            <a:solidFill>
              <a:srgbClr val="F1995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water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50938" y="1988078"/>
            <a:ext cx="527536" cy="518185"/>
          </a:xfrm>
          <a:prstGeom prst="straightConnector1">
            <a:avLst/>
          </a:prstGeom>
          <a:ln w="38100">
            <a:solidFill>
              <a:srgbClr val="F199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/>
          <p:cNvSpPr txBox="1">
            <a:spLocks/>
          </p:cNvSpPr>
          <p:nvPr/>
        </p:nvSpPr>
        <p:spPr>
          <a:xfrm>
            <a:off x="5396219" y="777060"/>
            <a:ext cx="1888636" cy="455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shortage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810233" y="1232094"/>
            <a:ext cx="42190" cy="56941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 txBox="1">
            <a:spLocks/>
          </p:cNvSpPr>
          <p:nvPr/>
        </p:nvSpPr>
        <p:spPr>
          <a:xfrm>
            <a:off x="9092039" y="3055948"/>
            <a:ext cx="1785145" cy="455034"/>
          </a:xfrm>
          <a:prstGeom prst="rect">
            <a:avLst/>
          </a:prstGeom>
          <a:solidFill>
            <a:srgbClr val="D280C0"/>
          </a:solidFill>
          <a:ln w="38100">
            <a:solidFill>
              <a:srgbClr val="D28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supply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567080" y="2346773"/>
            <a:ext cx="146314" cy="709175"/>
          </a:xfrm>
          <a:prstGeom prst="straightConnector1">
            <a:avLst/>
          </a:prstGeom>
          <a:ln w="38100">
            <a:solidFill>
              <a:srgbClr val="D28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/>
          <p:cNvSpPr txBox="1">
            <a:spLocks/>
          </p:cNvSpPr>
          <p:nvPr/>
        </p:nvSpPr>
        <p:spPr>
          <a:xfrm>
            <a:off x="7547833" y="5548375"/>
            <a:ext cx="2155723" cy="455034"/>
          </a:xfrm>
          <a:prstGeom prst="rect">
            <a:avLst/>
          </a:prstGeom>
          <a:solidFill>
            <a:srgbClr val="21B971"/>
          </a:solidFill>
          <a:ln>
            <a:solidFill>
              <a:srgbClr val="21B97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outage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8417411" y="5013223"/>
            <a:ext cx="416565" cy="535152"/>
          </a:xfrm>
          <a:prstGeom prst="straightConnector1">
            <a:avLst/>
          </a:prstGeom>
          <a:ln w="38100">
            <a:solidFill>
              <a:srgbClr val="21B9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9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400</Words>
  <Application>Microsoft Office PowerPoint</Application>
  <PresentationFormat>Widescreen</PresentationFormat>
  <Paragraphs>43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FangJin</dc:creator>
  <cp:lastModifiedBy>FangJin</cp:lastModifiedBy>
  <cp:revision>41</cp:revision>
  <dcterms:created xsi:type="dcterms:W3CDTF">2016-04-18T16:13:15Z</dcterms:created>
  <dcterms:modified xsi:type="dcterms:W3CDTF">2016-04-30T18:54:05Z</dcterms:modified>
</cp:coreProperties>
</file>