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53984" y="9598364"/>
            <a:ext cx="22034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hyperlink" Target="mailto:awm@cs.cmu.edu" TargetMode="External"/><Relationship Id="rId4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2330957"/>
            <a:ext cx="971004" cy="1035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0200" y="2205227"/>
            <a:ext cx="182880" cy="1283335"/>
          </a:xfrm>
          <a:custGeom>
            <a:avLst/>
            <a:gdLst/>
            <a:ahLst/>
            <a:cxnLst/>
            <a:rect l="l" t="t" r="r" b="b"/>
            <a:pathLst>
              <a:path w="182880" h="1283335">
                <a:moveTo>
                  <a:pt x="0" y="1283207"/>
                </a:moveTo>
                <a:lnTo>
                  <a:pt x="182880" y="1283207"/>
                </a:lnTo>
                <a:lnTo>
                  <a:pt x="182880" y="0"/>
                </a:lnTo>
                <a:lnTo>
                  <a:pt x="0" y="0"/>
                </a:lnTo>
                <a:lnTo>
                  <a:pt x="0" y="128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0200" y="2205227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 h="0">
                <a:moveTo>
                  <a:pt x="183642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00200" y="2205227"/>
            <a:ext cx="184150" cy="1283970"/>
          </a:xfrm>
          <a:custGeom>
            <a:avLst/>
            <a:gdLst/>
            <a:ahLst/>
            <a:cxnLst/>
            <a:rect l="l" t="t" r="r" b="b"/>
            <a:pathLst>
              <a:path w="184150" h="1283970">
                <a:moveTo>
                  <a:pt x="0" y="1283970"/>
                </a:moveTo>
                <a:lnTo>
                  <a:pt x="183642" y="1283970"/>
                </a:lnTo>
                <a:lnTo>
                  <a:pt x="18364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46960" y="2255520"/>
            <a:ext cx="464820" cy="1283335"/>
          </a:xfrm>
          <a:custGeom>
            <a:avLst/>
            <a:gdLst/>
            <a:ahLst/>
            <a:cxnLst/>
            <a:rect l="l" t="t" r="r" b="b"/>
            <a:pathLst>
              <a:path w="464819" h="1283335">
                <a:moveTo>
                  <a:pt x="0" y="1283207"/>
                </a:moveTo>
                <a:lnTo>
                  <a:pt x="464819" y="1283207"/>
                </a:lnTo>
                <a:lnTo>
                  <a:pt x="464819" y="0"/>
                </a:lnTo>
                <a:lnTo>
                  <a:pt x="0" y="0"/>
                </a:lnTo>
                <a:lnTo>
                  <a:pt x="0" y="128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46960" y="2255520"/>
            <a:ext cx="466090" cy="1283335"/>
          </a:xfrm>
          <a:custGeom>
            <a:avLst/>
            <a:gdLst/>
            <a:ahLst/>
            <a:cxnLst/>
            <a:rect l="l" t="t" r="r" b="b"/>
            <a:pathLst>
              <a:path w="466089" h="1283335">
                <a:moveTo>
                  <a:pt x="465581" y="0"/>
                </a:moveTo>
                <a:lnTo>
                  <a:pt x="0" y="0"/>
                </a:lnTo>
                <a:lnTo>
                  <a:pt x="0" y="1283207"/>
                </a:lnTo>
                <a:lnTo>
                  <a:pt x="465581" y="1283207"/>
                </a:lnTo>
                <a:lnTo>
                  <a:pt x="465581" y="0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700" spc="-5">
                <a:solidFill>
                  <a:srgbClr val="006500"/>
                </a:solidFill>
                <a:latin typeface="Tahoma"/>
                <a:cs typeface="Tahoma"/>
              </a:rPr>
              <a:t>AI</a:t>
            </a:r>
            <a:endParaRPr sz="2700">
              <a:latin typeface="Tahoma"/>
              <a:cs typeface="Tahoma"/>
            </a:endParaRPr>
          </a:p>
          <a:p>
            <a:pPr algn="ctr" marL="1054100" marR="1117600" indent="-635">
              <a:lnSpc>
                <a:spcPts val="3460"/>
              </a:lnSpc>
              <a:spcBef>
                <a:spcPts val="334"/>
              </a:spcBef>
            </a:pPr>
            <a:r>
              <a:rPr dirty="0" sz="1600">
                <a:latin typeface="Tahoma"/>
                <a:cs typeface="Tahoma"/>
              </a:rPr>
              <a:t>Andrew </a:t>
            </a:r>
            <a:r>
              <a:rPr dirty="0" sz="1600" spc="-5">
                <a:latin typeface="Tahoma"/>
                <a:cs typeface="Tahoma"/>
              </a:rPr>
              <a:t>W. </a:t>
            </a:r>
            <a:r>
              <a:rPr dirty="0" sz="1600">
                <a:latin typeface="Tahoma"/>
                <a:cs typeface="Tahoma"/>
              </a:rPr>
              <a:t>Moore  Carnegie Mellon</a:t>
            </a:r>
            <a:r>
              <a:rPr dirty="0" sz="1600" spc="-9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University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050290" marR="1113790" indent="-635">
              <a:lnSpc>
                <a:spcPct val="109800"/>
              </a:lnSpc>
              <a:spcBef>
                <a:spcPts val="1340"/>
              </a:spcBef>
            </a:pP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  <a:hlinkClick r:id="rId3"/>
              </a:rPr>
              <a:t>awm@cs.cmu.edu </a:t>
            </a:r>
            <a:r>
              <a:rPr dirty="0" sz="1600" spc="-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3333CC"/>
                </a:solidFill>
                <a:latin typeface="Tahoma"/>
                <a:cs typeface="Tahoma"/>
              </a:rPr>
              <a:t>(Questions </a:t>
            </a:r>
            <a:r>
              <a:rPr dirty="0" sz="1600" spc="-5">
                <a:solidFill>
                  <a:srgbClr val="3333CC"/>
                </a:solidFill>
                <a:latin typeface="Tahoma"/>
                <a:cs typeface="Tahoma"/>
              </a:rPr>
              <a:t>welcome</a:t>
            </a:r>
            <a:r>
              <a:rPr dirty="0" sz="1600" spc="-9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3333CC"/>
                </a:solidFill>
                <a:latin typeface="Tahoma"/>
                <a:cs typeface="Tahoma"/>
              </a:rPr>
              <a:t>about  anything)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algn="ctr" marL="304800">
              <a:lnSpc>
                <a:spcPct val="100000"/>
              </a:lnSpc>
              <a:spcBef>
                <a:spcPts val="23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An AI cocktail</a:t>
            </a:r>
            <a:r>
              <a:rPr dirty="0" sz="200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party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r" marR="31750">
              <a:lnSpc>
                <a:spcPts val="690"/>
              </a:lnSpc>
              <a:spcBef>
                <a:spcPts val="1495"/>
              </a:spcBef>
            </a:pPr>
            <a:r>
              <a:rPr dirty="0" sz="70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70047" y="5990081"/>
            <a:ext cx="2591754" cy="26586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r" marR="31750">
              <a:lnSpc>
                <a:spcPts val="690"/>
              </a:lnSpc>
              <a:spcBef>
                <a:spcPts val="5"/>
              </a:spcBef>
            </a:pPr>
            <a:r>
              <a:rPr dirty="0" sz="700" spc="-5">
                <a:latin typeface="Arial"/>
                <a:cs typeface="Arial"/>
              </a:rPr>
              <a:t>19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61921" y="1293114"/>
            <a:ext cx="4431791" cy="2785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0047" y="1812797"/>
            <a:ext cx="2591754" cy="26586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23182" y="3688079"/>
            <a:ext cx="1287780" cy="801370"/>
          </a:xfrm>
          <a:custGeom>
            <a:avLst/>
            <a:gdLst/>
            <a:ahLst/>
            <a:cxnLst/>
            <a:rect l="l" t="t" r="r" b="b"/>
            <a:pathLst>
              <a:path w="1287779" h="801370">
                <a:moveTo>
                  <a:pt x="1287779" y="457962"/>
                </a:moveTo>
                <a:lnTo>
                  <a:pt x="0" y="457962"/>
                </a:lnTo>
                <a:lnTo>
                  <a:pt x="0" y="800862"/>
                </a:lnTo>
                <a:lnTo>
                  <a:pt x="1287779" y="800862"/>
                </a:lnTo>
                <a:lnTo>
                  <a:pt x="1287779" y="457962"/>
                </a:lnTo>
                <a:close/>
              </a:path>
              <a:path w="1287779" h="801370">
                <a:moveTo>
                  <a:pt x="51053" y="0"/>
                </a:moveTo>
                <a:lnTo>
                  <a:pt x="214883" y="457962"/>
                </a:lnTo>
                <a:lnTo>
                  <a:pt x="536447" y="457962"/>
                </a:lnTo>
                <a:lnTo>
                  <a:pt x="51053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23182" y="3688079"/>
            <a:ext cx="1287780" cy="801370"/>
          </a:xfrm>
          <a:custGeom>
            <a:avLst/>
            <a:gdLst/>
            <a:ahLst/>
            <a:cxnLst/>
            <a:rect l="l" t="t" r="r" b="b"/>
            <a:pathLst>
              <a:path w="1287779" h="801370">
                <a:moveTo>
                  <a:pt x="0" y="457962"/>
                </a:moveTo>
                <a:lnTo>
                  <a:pt x="0" y="800862"/>
                </a:lnTo>
                <a:lnTo>
                  <a:pt x="1287779" y="800862"/>
                </a:lnTo>
                <a:lnTo>
                  <a:pt x="1287779" y="457962"/>
                </a:lnTo>
                <a:lnTo>
                  <a:pt x="536447" y="457962"/>
                </a:lnTo>
                <a:lnTo>
                  <a:pt x="51053" y="0"/>
                </a:lnTo>
                <a:lnTo>
                  <a:pt x="214883" y="457962"/>
                </a:lnTo>
                <a:lnTo>
                  <a:pt x="0" y="457962"/>
                </a:lnTo>
                <a:close/>
              </a:path>
            </a:pathLst>
          </a:custGeom>
          <a:ln w="6349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algn="ctr" marL="304800">
              <a:lnSpc>
                <a:spcPct val="100000"/>
              </a:lnSpc>
              <a:spcBef>
                <a:spcPts val="23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An AI cocktail</a:t>
            </a:r>
            <a:r>
              <a:rPr dirty="0" sz="200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party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L="2566035" marR="973455">
              <a:lnSpc>
                <a:spcPct val="100000"/>
              </a:lnSpc>
            </a:pPr>
            <a:r>
              <a:rPr dirty="0" sz="1000">
                <a:solidFill>
                  <a:srgbClr val="3333CC"/>
                </a:solidFill>
                <a:latin typeface="Arial"/>
                <a:cs typeface="Arial"/>
              </a:rPr>
              <a:t>How </a:t>
            </a:r>
            <a:r>
              <a:rPr dirty="0" sz="1000" spc="-5">
                <a:solidFill>
                  <a:srgbClr val="3333CC"/>
                </a:solidFill>
                <a:latin typeface="Arial"/>
                <a:cs typeface="Arial"/>
              </a:rPr>
              <a:t>does  </a:t>
            </a:r>
            <a:r>
              <a:rPr dirty="0" sz="1000">
                <a:solidFill>
                  <a:srgbClr val="3333CC"/>
                </a:solidFill>
                <a:latin typeface="Arial"/>
                <a:cs typeface="Arial"/>
              </a:rPr>
              <a:t>intelligence</a:t>
            </a:r>
            <a:r>
              <a:rPr dirty="0" sz="1000" spc="-8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CC"/>
                </a:solidFill>
                <a:latin typeface="Arial"/>
                <a:cs typeface="Arial"/>
              </a:rPr>
              <a:t>work?</a:t>
            </a:r>
            <a:endParaRPr sz="1000">
              <a:latin typeface="Arial"/>
              <a:cs typeface="Arial"/>
            </a:endParaRPr>
          </a:p>
          <a:p>
            <a:pPr algn="r" marR="31750">
              <a:lnSpc>
                <a:spcPts val="690"/>
              </a:lnSpc>
              <a:spcBef>
                <a:spcPts val="740"/>
              </a:spcBef>
            </a:pPr>
            <a:r>
              <a:rPr dirty="0" sz="70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70047" y="5990081"/>
            <a:ext cx="2591754" cy="26586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23182" y="7865364"/>
            <a:ext cx="1287780" cy="801370"/>
          </a:xfrm>
          <a:custGeom>
            <a:avLst/>
            <a:gdLst/>
            <a:ahLst/>
            <a:cxnLst/>
            <a:rect l="l" t="t" r="r" b="b"/>
            <a:pathLst>
              <a:path w="1287779" h="801370">
                <a:moveTo>
                  <a:pt x="1287779" y="457962"/>
                </a:moveTo>
                <a:lnTo>
                  <a:pt x="0" y="457962"/>
                </a:lnTo>
                <a:lnTo>
                  <a:pt x="0" y="800862"/>
                </a:lnTo>
                <a:lnTo>
                  <a:pt x="1287779" y="800862"/>
                </a:lnTo>
                <a:lnTo>
                  <a:pt x="1287779" y="457962"/>
                </a:lnTo>
                <a:close/>
              </a:path>
              <a:path w="1287779" h="801370">
                <a:moveTo>
                  <a:pt x="51053" y="0"/>
                </a:moveTo>
                <a:lnTo>
                  <a:pt x="214883" y="457962"/>
                </a:lnTo>
                <a:lnTo>
                  <a:pt x="536447" y="457962"/>
                </a:lnTo>
                <a:lnTo>
                  <a:pt x="51053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23182" y="7865364"/>
            <a:ext cx="1287780" cy="801370"/>
          </a:xfrm>
          <a:custGeom>
            <a:avLst/>
            <a:gdLst/>
            <a:ahLst/>
            <a:cxnLst/>
            <a:rect l="l" t="t" r="r" b="b"/>
            <a:pathLst>
              <a:path w="1287779" h="801370">
                <a:moveTo>
                  <a:pt x="0" y="457962"/>
                </a:moveTo>
                <a:lnTo>
                  <a:pt x="0" y="800862"/>
                </a:lnTo>
                <a:lnTo>
                  <a:pt x="1287779" y="800862"/>
                </a:lnTo>
                <a:lnTo>
                  <a:pt x="1287779" y="457962"/>
                </a:lnTo>
                <a:lnTo>
                  <a:pt x="536447" y="457962"/>
                </a:lnTo>
                <a:lnTo>
                  <a:pt x="51053" y="0"/>
                </a:lnTo>
                <a:lnTo>
                  <a:pt x="214883" y="457962"/>
                </a:lnTo>
                <a:lnTo>
                  <a:pt x="0" y="457962"/>
                </a:lnTo>
                <a:close/>
              </a:path>
            </a:pathLst>
          </a:custGeom>
          <a:ln w="6349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55826" y="5749290"/>
            <a:ext cx="1435735" cy="650875"/>
          </a:xfrm>
          <a:custGeom>
            <a:avLst/>
            <a:gdLst/>
            <a:ahLst/>
            <a:cxnLst/>
            <a:rect l="l" t="t" r="r" b="b"/>
            <a:pathLst>
              <a:path w="1435735" h="650875">
                <a:moveTo>
                  <a:pt x="1196340" y="512063"/>
                </a:moveTo>
                <a:lnTo>
                  <a:pt x="837438" y="512063"/>
                </a:lnTo>
                <a:lnTo>
                  <a:pt x="1367028" y="650748"/>
                </a:lnTo>
                <a:lnTo>
                  <a:pt x="1196340" y="512063"/>
                </a:lnTo>
                <a:close/>
              </a:path>
              <a:path w="1435735" h="650875">
                <a:moveTo>
                  <a:pt x="1435608" y="0"/>
                </a:moveTo>
                <a:lnTo>
                  <a:pt x="0" y="0"/>
                </a:lnTo>
                <a:lnTo>
                  <a:pt x="0" y="512063"/>
                </a:lnTo>
                <a:lnTo>
                  <a:pt x="1435608" y="512063"/>
                </a:lnTo>
                <a:lnTo>
                  <a:pt x="1435608" y="0"/>
                </a:lnTo>
                <a:close/>
              </a:path>
            </a:pathLst>
          </a:custGeom>
          <a:solidFill>
            <a:srgbClr val="FFAD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55826" y="5749290"/>
            <a:ext cx="1435735" cy="650875"/>
          </a:xfrm>
          <a:custGeom>
            <a:avLst/>
            <a:gdLst/>
            <a:ahLst/>
            <a:cxnLst/>
            <a:rect l="l" t="t" r="r" b="b"/>
            <a:pathLst>
              <a:path w="1435735" h="650875">
                <a:moveTo>
                  <a:pt x="0" y="0"/>
                </a:moveTo>
                <a:lnTo>
                  <a:pt x="0" y="512063"/>
                </a:lnTo>
                <a:lnTo>
                  <a:pt x="837438" y="512063"/>
                </a:lnTo>
                <a:lnTo>
                  <a:pt x="1367028" y="650748"/>
                </a:lnTo>
                <a:lnTo>
                  <a:pt x="1196340" y="512063"/>
                </a:lnTo>
                <a:lnTo>
                  <a:pt x="1435608" y="512063"/>
                </a:lnTo>
                <a:lnTo>
                  <a:pt x="1435608" y="0"/>
                </a:lnTo>
                <a:lnTo>
                  <a:pt x="837438" y="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algn="ctr" marL="304800">
              <a:lnSpc>
                <a:spcPct val="100000"/>
              </a:lnSpc>
              <a:spcBef>
                <a:spcPts val="23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An AI cocktail</a:t>
            </a:r>
            <a:r>
              <a:rPr dirty="0" sz="200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party</a:t>
            </a:r>
            <a:endParaRPr sz="2000">
              <a:latin typeface="Tahoma"/>
              <a:cs typeface="Tahoma"/>
            </a:endParaRPr>
          </a:p>
          <a:p>
            <a:pPr marL="99060" marR="3223260">
              <a:lnSpc>
                <a:spcPct val="100000"/>
              </a:lnSpc>
              <a:spcBef>
                <a:spcPts val="234"/>
              </a:spcBef>
            </a:pP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How can we put 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professional decision-  makers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out of</a:t>
            </a:r>
            <a:r>
              <a:rPr dirty="0" sz="1000" spc="-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work?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2566035" marR="973455">
              <a:lnSpc>
                <a:spcPct val="100000"/>
              </a:lnSpc>
            </a:pPr>
            <a:r>
              <a:rPr dirty="0" sz="1000">
                <a:solidFill>
                  <a:srgbClr val="3333CC"/>
                </a:solidFill>
                <a:latin typeface="Arial"/>
                <a:cs typeface="Arial"/>
              </a:rPr>
              <a:t>How </a:t>
            </a:r>
            <a:r>
              <a:rPr dirty="0" sz="1000" spc="-5">
                <a:solidFill>
                  <a:srgbClr val="3333CC"/>
                </a:solidFill>
                <a:latin typeface="Arial"/>
                <a:cs typeface="Arial"/>
              </a:rPr>
              <a:t>does  </a:t>
            </a:r>
            <a:r>
              <a:rPr dirty="0" sz="1000">
                <a:solidFill>
                  <a:srgbClr val="3333CC"/>
                </a:solidFill>
                <a:latin typeface="Arial"/>
                <a:cs typeface="Arial"/>
              </a:rPr>
              <a:t>intelligence</a:t>
            </a:r>
            <a:r>
              <a:rPr dirty="0" sz="1000" spc="-8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CC"/>
                </a:solidFill>
                <a:latin typeface="Arial"/>
                <a:cs typeface="Arial"/>
              </a:rPr>
              <a:t>work?</a:t>
            </a:r>
            <a:endParaRPr sz="1000">
              <a:latin typeface="Arial"/>
              <a:cs typeface="Arial"/>
            </a:endParaRPr>
          </a:p>
          <a:p>
            <a:pPr algn="r" marR="31750">
              <a:lnSpc>
                <a:spcPts val="690"/>
              </a:lnSpc>
              <a:spcBef>
                <a:spcPts val="740"/>
              </a:spcBef>
            </a:pPr>
            <a:r>
              <a:rPr dirty="0" sz="70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6188" y="4547108"/>
            <a:ext cx="628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44367" y="1249172"/>
            <a:ext cx="22015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An AI cocktail</a:t>
            </a:r>
            <a:r>
              <a:rPr dirty="0" sz="2000" spc="-2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party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70047" y="1812797"/>
            <a:ext cx="2591754" cy="26586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23182" y="3688079"/>
            <a:ext cx="1287780" cy="801370"/>
          </a:xfrm>
          <a:custGeom>
            <a:avLst/>
            <a:gdLst/>
            <a:ahLst/>
            <a:cxnLst/>
            <a:rect l="l" t="t" r="r" b="b"/>
            <a:pathLst>
              <a:path w="1287779" h="801370">
                <a:moveTo>
                  <a:pt x="1287779" y="457962"/>
                </a:moveTo>
                <a:lnTo>
                  <a:pt x="0" y="457962"/>
                </a:lnTo>
                <a:lnTo>
                  <a:pt x="0" y="800862"/>
                </a:lnTo>
                <a:lnTo>
                  <a:pt x="1287779" y="800862"/>
                </a:lnTo>
                <a:lnTo>
                  <a:pt x="1287779" y="457962"/>
                </a:lnTo>
                <a:close/>
              </a:path>
              <a:path w="1287779" h="801370">
                <a:moveTo>
                  <a:pt x="51053" y="0"/>
                </a:moveTo>
                <a:lnTo>
                  <a:pt x="214883" y="457962"/>
                </a:lnTo>
                <a:lnTo>
                  <a:pt x="536447" y="457962"/>
                </a:lnTo>
                <a:lnTo>
                  <a:pt x="51053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23182" y="3688079"/>
            <a:ext cx="1287780" cy="801370"/>
          </a:xfrm>
          <a:custGeom>
            <a:avLst/>
            <a:gdLst/>
            <a:ahLst/>
            <a:cxnLst/>
            <a:rect l="l" t="t" r="r" b="b"/>
            <a:pathLst>
              <a:path w="1287779" h="801370">
                <a:moveTo>
                  <a:pt x="0" y="457962"/>
                </a:moveTo>
                <a:lnTo>
                  <a:pt x="0" y="800862"/>
                </a:lnTo>
                <a:lnTo>
                  <a:pt x="1287779" y="800862"/>
                </a:lnTo>
                <a:lnTo>
                  <a:pt x="1287779" y="457962"/>
                </a:lnTo>
                <a:lnTo>
                  <a:pt x="536447" y="457962"/>
                </a:lnTo>
                <a:lnTo>
                  <a:pt x="51053" y="0"/>
                </a:lnTo>
                <a:lnTo>
                  <a:pt x="214883" y="457962"/>
                </a:lnTo>
                <a:lnTo>
                  <a:pt x="0" y="457962"/>
                </a:lnTo>
                <a:close/>
              </a:path>
            </a:pathLst>
          </a:custGeom>
          <a:ln w="6349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72711" y="4148582"/>
            <a:ext cx="10242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333CC"/>
                </a:solidFill>
                <a:latin typeface="Arial"/>
                <a:cs typeface="Arial"/>
              </a:rPr>
              <a:t>How </a:t>
            </a:r>
            <a:r>
              <a:rPr dirty="0" sz="1000" spc="-5">
                <a:solidFill>
                  <a:srgbClr val="3333CC"/>
                </a:solidFill>
                <a:latin typeface="Arial"/>
                <a:cs typeface="Arial"/>
              </a:rPr>
              <a:t>does  </a:t>
            </a:r>
            <a:r>
              <a:rPr dirty="0" sz="1000">
                <a:solidFill>
                  <a:srgbClr val="3333CC"/>
                </a:solidFill>
                <a:latin typeface="Arial"/>
                <a:cs typeface="Arial"/>
              </a:rPr>
              <a:t>intelligence</a:t>
            </a:r>
            <a:r>
              <a:rPr dirty="0" sz="1000" spc="-9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CC"/>
                </a:solidFill>
                <a:latin typeface="Arial"/>
                <a:cs typeface="Arial"/>
              </a:rPr>
              <a:t>work?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55826" y="1572005"/>
            <a:ext cx="1435735" cy="650875"/>
          </a:xfrm>
          <a:custGeom>
            <a:avLst/>
            <a:gdLst/>
            <a:ahLst/>
            <a:cxnLst/>
            <a:rect l="l" t="t" r="r" b="b"/>
            <a:pathLst>
              <a:path w="1435735" h="650875">
                <a:moveTo>
                  <a:pt x="1196340" y="512064"/>
                </a:moveTo>
                <a:lnTo>
                  <a:pt x="837438" y="512064"/>
                </a:lnTo>
                <a:lnTo>
                  <a:pt x="1367028" y="650748"/>
                </a:lnTo>
                <a:lnTo>
                  <a:pt x="1196340" y="512064"/>
                </a:lnTo>
                <a:close/>
              </a:path>
              <a:path w="1435735" h="650875">
                <a:moveTo>
                  <a:pt x="1435608" y="0"/>
                </a:moveTo>
                <a:lnTo>
                  <a:pt x="0" y="0"/>
                </a:lnTo>
                <a:lnTo>
                  <a:pt x="0" y="512064"/>
                </a:lnTo>
                <a:lnTo>
                  <a:pt x="1435608" y="512064"/>
                </a:lnTo>
                <a:lnTo>
                  <a:pt x="1435608" y="0"/>
                </a:lnTo>
                <a:close/>
              </a:path>
            </a:pathLst>
          </a:custGeom>
          <a:solidFill>
            <a:srgbClr val="FFAD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55826" y="1572005"/>
            <a:ext cx="1435735" cy="650875"/>
          </a:xfrm>
          <a:custGeom>
            <a:avLst/>
            <a:gdLst/>
            <a:ahLst/>
            <a:cxnLst/>
            <a:rect l="l" t="t" r="r" b="b"/>
            <a:pathLst>
              <a:path w="1435735" h="650875">
                <a:moveTo>
                  <a:pt x="0" y="0"/>
                </a:moveTo>
                <a:lnTo>
                  <a:pt x="0" y="512064"/>
                </a:lnTo>
                <a:lnTo>
                  <a:pt x="837438" y="512064"/>
                </a:lnTo>
                <a:lnTo>
                  <a:pt x="1367028" y="650748"/>
                </a:lnTo>
                <a:lnTo>
                  <a:pt x="1196340" y="512064"/>
                </a:lnTo>
                <a:lnTo>
                  <a:pt x="1435608" y="512064"/>
                </a:lnTo>
                <a:lnTo>
                  <a:pt x="1435608" y="0"/>
                </a:lnTo>
                <a:lnTo>
                  <a:pt x="837438" y="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05355" y="1582927"/>
            <a:ext cx="124206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How can we put 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professional decision-  makers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out of</a:t>
            </a:r>
            <a:r>
              <a:rPr dirty="0" sz="1000" spc="-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work?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02307" y="3925061"/>
            <a:ext cx="1701800" cy="581025"/>
          </a:xfrm>
          <a:custGeom>
            <a:avLst/>
            <a:gdLst/>
            <a:ahLst/>
            <a:cxnLst/>
            <a:rect l="l" t="t" r="r" b="b"/>
            <a:pathLst>
              <a:path w="1701800" h="581025">
                <a:moveTo>
                  <a:pt x="1436370" y="68579"/>
                </a:moveTo>
                <a:lnTo>
                  <a:pt x="0" y="68579"/>
                </a:lnTo>
                <a:lnTo>
                  <a:pt x="0" y="580643"/>
                </a:lnTo>
                <a:lnTo>
                  <a:pt x="1436370" y="580643"/>
                </a:lnTo>
                <a:lnTo>
                  <a:pt x="1436370" y="281939"/>
                </a:lnTo>
                <a:lnTo>
                  <a:pt x="1556774" y="153924"/>
                </a:lnTo>
                <a:lnTo>
                  <a:pt x="1436370" y="153924"/>
                </a:lnTo>
                <a:lnTo>
                  <a:pt x="1436370" y="68579"/>
                </a:lnTo>
                <a:close/>
              </a:path>
              <a:path w="1701800" h="581025">
                <a:moveTo>
                  <a:pt x="1701545" y="0"/>
                </a:moveTo>
                <a:lnTo>
                  <a:pt x="1436370" y="153924"/>
                </a:lnTo>
                <a:lnTo>
                  <a:pt x="1556774" y="153924"/>
                </a:lnTo>
                <a:lnTo>
                  <a:pt x="1701545" y="0"/>
                </a:lnTo>
                <a:close/>
              </a:path>
            </a:pathLst>
          </a:custGeom>
          <a:solidFill>
            <a:srgbClr val="DCFF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02307" y="3925061"/>
            <a:ext cx="1701800" cy="581025"/>
          </a:xfrm>
          <a:custGeom>
            <a:avLst/>
            <a:gdLst/>
            <a:ahLst/>
            <a:cxnLst/>
            <a:rect l="l" t="t" r="r" b="b"/>
            <a:pathLst>
              <a:path w="1701800" h="581025">
                <a:moveTo>
                  <a:pt x="0" y="68579"/>
                </a:moveTo>
                <a:lnTo>
                  <a:pt x="0" y="580643"/>
                </a:lnTo>
                <a:lnTo>
                  <a:pt x="1436370" y="580643"/>
                </a:lnTo>
                <a:lnTo>
                  <a:pt x="1436370" y="281939"/>
                </a:lnTo>
                <a:lnTo>
                  <a:pt x="1701545" y="0"/>
                </a:lnTo>
                <a:lnTo>
                  <a:pt x="1436370" y="153924"/>
                </a:lnTo>
                <a:lnTo>
                  <a:pt x="1436370" y="68579"/>
                </a:lnTo>
                <a:lnTo>
                  <a:pt x="838200" y="68579"/>
                </a:lnTo>
                <a:lnTo>
                  <a:pt x="0" y="68579"/>
                </a:lnTo>
                <a:close/>
              </a:path>
            </a:pathLst>
          </a:custGeom>
          <a:ln w="6350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51838" y="4004564"/>
            <a:ext cx="126174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009A00"/>
                </a:solidFill>
                <a:latin typeface="Arial"/>
                <a:cs typeface="Arial"/>
              </a:rPr>
              <a:t>These </a:t>
            </a:r>
            <a:r>
              <a:rPr dirty="0" sz="1000" spc="-5">
                <a:solidFill>
                  <a:srgbClr val="009A00"/>
                </a:solidFill>
                <a:latin typeface="Arial"/>
                <a:cs typeface="Arial"/>
              </a:rPr>
              <a:t>people </a:t>
            </a:r>
            <a:r>
              <a:rPr dirty="0" sz="1000">
                <a:solidFill>
                  <a:srgbClr val="009A00"/>
                </a:solidFill>
                <a:latin typeface="Arial"/>
                <a:cs typeface="Arial"/>
              </a:rPr>
              <a:t>have  </a:t>
            </a:r>
            <a:r>
              <a:rPr dirty="0" sz="1000" spc="-5">
                <a:solidFill>
                  <a:srgbClr val="009A00"/>
                </a:solidFill>
                <a:latin typeface="Arial"/>
                <a:cs typeface="Arial"/>
              </a:rPr>
              <a:t>produced some fun  questions to play</a:t>
            </a:r>
            <a:r>
              <a:rPr dirty="0" sz="1000" spc="-8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9A00"/>
                </a:solidFill>
                <a:latin typeface="Arial"/>
                <a:cs typeface="Arial"/>
              </a:rPr>
              <a:t>with!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076188" y="8724390"/>
            <a:ext cx="628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44367" y="5426455"/>
            <a:ext cx="22015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An AI cocktail</a:t>
            </a:r>
            <a:r>
              <a:rPr dirty="0" sz="2000" spc="-2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party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70047" y="5990081"/>
            <a:ext cx="2591754" cy="26586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23182" y="7865364"/>
            <a:ext cx="1287780" cy="801370"/>
          </a:xfrm>
          <a:custGeom>
            <a:avLst/>
            <a:gdLst/>
            <a:ahLst/>
            <a:cxnLst/>
            <a:rect l="l" t="t" r="r" b="b"/>
            <a:pathLst>
              <a:path w="1287779" h="801370">
                <a:moveTo>
                  <a:pt x="1287779" y="457962"/>
                </a:moveTo>
                <a:lnTo>
                  <a:pt x="0" y="457962"/>
                </a:lnTo>
                <a:lnTo>
                  <a:pt x="0" y="800862"/>
                </a:lnTo>
                <a:lnTo>
                  <a:pt x="1287779" y="800862"/>
                </a:lnTo>
                <a:lnTo>
                  <a:pt x="1287779" y="457962"/>
                </a:lnTo>
                <a:close/>
              </a:path>
              <a:path w="1287779" h="801370">
                <a:moveTo>
                  <a:pt x="51053" y="0"/>
                </a:moveTo>
                <a:lnTo>
                  <a:pt x="214883" y="457962"/>
                </a:lnTo>
                <a:lnTo>
                  <a:pt x="536447" y="457962"/>
                </a:lnTo>
                <a:lnTo>
                  <a:pt x="51053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23182" y="7865364"/>
            <a:ext cx="1287780" cy="801370"/>
          </a:xfrm>
          <a:custGeom>
            <a:avLst/>
            <a:gdLst/>
            <a:ahLst/>
            <a:cxnLst/>
            <a:rect l="l" t="t" r="r" b="b"/>
            <a:pathLst>
              <a:path w="1287779" h="801370">
                <a:moveTo>
                  <a:pt x="0" y="457962"/>
                </a:moveTo>
                <a:lnTo>
                  <a:pt x="0" y="800862"/>
                </a:lnTo>
                <a:lnTo>
                  <a:pt x="1287779" y="800862"/>
                </a:lnTo>
                <a:lnTo>
                  <a:pt x="1287779" y="457962"/>
                </a:lnTo>
                <a:lnTo>
                  <a:pt x="536447" y="457962"/>
                </a:lnTo>
                <a:lnTo>
                  <a:pt x="51053" y="0"/>
                </a:lnTo>
                <a:lnTo>
                  <a:pt x="214883" y="457962"/>
                </a:lnTo>
                <a:lnTo>
                  <a:pt x="0" y="457962"/>
                </a:lnTo>
                <a:close/>
              </a:path>
            </a:pathLst>
          </a:custGeom>
          <a:ln w="6349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172711" y="8325864"/>
            <a:ext cx="10242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333CC"/>
                </a:solidFill>
                <a:latin typeface="Arial"/>
                <a:cs typeface="Arial"/>
              </a:rPr>
              <a:t>How </a:t>
            </a:r>
            <a:r>
              <a:rPr dirty="0" sz="1000" spc="-5">
                <a:solidFill>
                  <a:srgbClr val="3333CC"/>
                </a:solidFill>
                <a:latin typeface="Arial"/>
                <a:cs typeface="Arial"/>
              </a:rPr>
              <a:t>does  </a:t>
            </a:r>
            <a:r>
              <a:rPr dirty="0" sz="1000">
                <a:solidFill>
                  <a:srgbClr val="3333CC"/>
                </a:solidFill>
                <a:latin typeface="Arial"/>
                <a:cs typeface="Arial"/>
              </a:rPr>
              <a:t>intelligence</a:t>
            </a:r>
            <a:r>
              <a:rPr dirty="0" sz="1000" spc="-9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CC"/>
                </a:solidFill>
                <a:latin typeface="Arial"/>
                <a:cs typeface="Arial"/>
              </a:rPr>
              <a:t>work?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55826" y="5749290"/>
            <a:ext cx="1435735" cy="650875"/>
          </a:xfrm>
          <a:custGeom>
            <a:avLst/>
            <a:gdLst/>
            <a:ahLst/>
            <a:cxnLst/>
            <a:rect l="l" t="t" r="r" b="b"/>
            <a:pathLst>
              <a:path w="1435735" h="650875">
                <a:moveTo>
                  <a:pt x="1196340" y="512063"/>
                </a:moveTo>
                <a:lnTo>
                  <a:pt x="837438" y="512063"/>
                </a:lnTo>
                <a:lnTo>
                  <a:pt x="1367028" y="650748"/>
                </a:lnTo>
                <a:lnTo>
                  <a:pt x="1196340" y="512063"/>
                </a:lnTo>
                <a:close/>
              </a:path>
              <a:path w="1435735" h="650875">
                <a:moveTo>
                  <a:pt x="1435608" y="0"/>
                </a:moveTo>
                <a:lnTo>
                  <a:pt x="0" y="0"/>
                </a:lnTo>
                <a:lnTo>
                  <a:pt x="0" y="512063"/>
                </a:lnTo>
                <a:lnTo>
                  <a:pt x="1435608" y="512063"/>
                </a:lnTo>
                <a:lnTo>
                  <a:pt x="1435608" y="0"/>
                </a:lnTo>
                <a:close/>
              </a:path>
            </a:pathLst>
          </a:custGeom>
          <a:solidFill>
            <a:srgbClr val="FFAD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55826" y="5749290"/>
            <a:ext cx="1435735" cy="650875"/>
          </a:xfrm>
          <a:custGeom>
            <a:avLst/>
            <a:gdLst/>
            <a:ahLst/>
            <a:cxnLst/>
            <a:rect l="l" t="t" r="r" b="b"/>
            <a:pathLst>
              <a:path w="1435735" h="650875">
                <a:moveTo>
                  <a:pt x="0" y="0"/>
                </a:moveTo>
                <a:lnTo>
                  <a:pt x="0" y="512063"/>
                </a:lnTo>
                <a:lnTo>
                  <a:pt x="837438" y="512063"/>
                </a:lnTo>
                <a:lnTo>
                  <a:pt x="1367028" y="650748"/>
                </a:lnTo>
                <a:lnTo>
                  <a:pt x="1196340" y="512063"/>
                </a:lnTo>
                <a:lnTo>
                  <a:pt x="1435608" y="512063"/>
                </a:lnTo>
                <a:lnTo>
                  <a:pt x="1435608" y="0"/>
                </a:lnTo>
                <a:lnTo>
                  <a:pt x="837438" y="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705355" y="5760211"/>
            <a:ext cx="124206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How can we put 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professional decision-  makers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out of</a:t>
            </a:r>
            <a:r>
              <a:rPr dirty="0" sz="1000" spc="-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work?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02307" y="8102345"/>
            <a:ext cx="1701800" cy="581025"/>
          </a:xfrm>
          <a:custGeom>
            <a:avLst/>
            <a:gdLst/>
            <a:ahLst/>
            <a:cxnLst/>
            <a:rect l="l" t="t" r="r" b="b"/>
            <a:pathLst>
              <a:path w="1701800" h="581025">
                <a:moveTo>
                  <a:pt x="1436370" y="68579"/>
                </a:moveTo>
                <a:lnTo>
                  <a:pt x="0" y="68579"/>
                </a:lnTo>
                <a:lnTo>
                  <a:pt x="0" y="580643"/>
                </a:lnTo>
                <a:lnTo>
                  <a:pt x="1436370" y="580643"/>
                </a:lnTo>
                <a:lnTo>
                  <a:pt x="1436370" y="281939"/>
                </a:lnTo>
                <a:lnTo>
                  <a:pt x="1556774" y="153923"/>
                </a:lnTo>
                <a:lnTo>
                  <a:pt x="1436370" y="153923"/>
                </a:lnTo>
                <a:lnTo>
                  <a:pt x="1436370" y="68579"/>
                </a:lnTo>
                <a:close/>
              </a:path>
              <a:path w="1701800" h="581025">
                <a:moveTo>
                  <a:pt x="1701545" y="0"/>
                </a:moveTo>
                <a:lnTo>
                  <a:pt x="1436370" y="153923"/>
                </a:lnTo>
                <a:lnTo>
                  <a:pt x="1556774" y="153923"/>
                </a:lnTo>
                <a:lnTo>
                  <a:pt x="1701545" y="0"/>
                </a:lnTo>
                <a:close/>
              </a:path>
            </a:pathLst>
          </a:custGeom>
          <a:solidFill>
            <a:srgbClr val="DCFF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02307" y="8102345"/>
            <a:ext cx="1701800" cy="581025"/>
          </a:xfrm>
          <a:custGeom>
            <a:avLst/>
            <a:gdLst/>
            <a:ahLst/>
            <a:cxnLst/>
            <a:rect l="l" t="t" r="r" b="b"/>
            <a:pathLst>
              <a:path w="1701800" h="581025">
                <a:moveTo>
                  <a:pt x="0" y="68579"/>
                </a:moveTo>
                <a:lnTo>
                  <a:pt x="0" y="580643"/>
                </a:lnTo>
                <a:lnTo>
                  <a:pt x="1436370" y="580643"/>
                </a:lnTo>
                <a:lnTo>
                  <a:pt x="1436370" y="281939"/>
                </a:lnTo>
                <a:lnTo>
                  <a:pt x="1701545" y="0"/>
                </a:lnTo>
                <a:lnTo>
                  <a:pt x="1436370" y="153923"/>
                </a:lnTo>
                <a:lnTo>
                  <a:pt x="1436370" y="68579"/>
                </a:lnTo>
                <a:lnTo>
                  <a:pt x="838200" y="68579"/>
                </a:lnTo>
                <a:lnTo>
                  <a:pt x="0" y="68579"/>
                </a:lnTo>
                <a:close/>
              </a:path>
            </a:pathLst>
          </a:custGeom>
          <a:ln w="6350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51838" y="8181847"/>
            <a:ext cx="126174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009A00"/>
                </a:solidFill>
                <a:latin typeface="Arial"/>
                <a:cs typeface="Arial"/>
              </a:rPr>
              <a:t>These </a:t>
            </a:r>
            <a:r>
              <a:rPr dirty="0" sz="1000" spc="-5">
                <a:solidFill>
                  <a:srgbClr val="009A00"/>
                </a:solidFill>
                <a:latin typeface="Arial"/>
                <a:cs typeface="Arial"/>
              </a:rPr>
              <a:t>people </a:t>
            </a:r>
            <a:r>
              <a:rPr dirty="0" sz="1000">
                <a:solidFill>
                  <a:srgbClr val="009A00"/>
                </a:solidFill>
                <a:latin typeface="Arial"/>
                <a:cs typeface="Arial"/>
              </a:rPr>
              <a:t>have  </a:t>
            </a:r>
            <a:r>
              <a:rPr dirty="0" sz="1000" spc="-5">
                <a:solidFill>
                  <a:srgbClr val="009A00"/>
                </a:solidFill>
                <a:latin typeface="Arial"/>
                <a:cs typeface="Arial"/>
              </a:rPr>
              <a:t>produced some fun  questions to play</a:t>
            </a:r>
            <a:r>
              <a:rPr dirty="0" sz="1000" spc="-8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9A00"/>
                </a:solidFill>
                <a:latin typeface="Arial"/>
                <a:cs typeface="Arial"/>
              </a:rPr>
              <a:t>with!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36235" y="5855970"/>
            <a:ext cx="1123315" cy="512445"/>
          </a:xfrm>
          <a:custGeom>
            <a:avLst/>
            <a:gdLst/>
            <a:ahLst/>
            <a:cxnLst/>
            <a:rect l="l" t="t" r="r" b="b"/>
            <a:pathLst>
              <a:path w="1123314" h="512445">
                <a:moveTo>
                  <a:pt x="1123188" y="426719"/>
                </a:moveTo>
                <a:lnTo>
                  <a:pt x="204215" y="426719"/>
                </a:lnTo>
                <a:lnTo>
                  <a:pt x="204215" y="512063"/>
                </a:lnTo>
                <a:lnTo>
                  <a:pt x="1123188" y="512063"/>
                </a:lnTo>
                <a:lnTo>
                  <a:pt x="1123188" y="426719"/>
                </a:lnTo>
                <a:close/>
              </a:path>
              <a:path w="1123314" h="512445">
                <a:moveTo>
                  <a:pt x="1123188" y="0"/>
                </a:moveTo>
                <a:lnTo>
                  <a:pt x="204215" y="0"/>
                </a:lnTo>
                <a:lnTo>
                  <a:pt x="204215" y="298703"/>
                </a:lnTo>
                <a:lnTo>
                  <a:pt x="0" y="429767"/>
                </a:lnTo>
                <a:lnTo>
                  <a:pt x="204215" y="426719"/>
                </a:lnTo>
                <a:lnTo>
                  <a:pt x="1123188" y="426719"/>
                </a:lnTo>
                <a:lnTo>
                  <a:pt x="112318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36235" y="5855970"/>
            <a:ext cx="1123315" cy="512445"/>
          </a:xfrm>
          <a:custGeom>
            <a:avLst/>
            <a:gdLst/>
            <a:ahLst/>
            <a:cxnLst/>
            <a:rect l="l" t="t" r="r" b="b"/>
            <a:pathLst>
              <a:path w="1123314" h="512445">
                <a:moveTo>
                  <a:pt x="204215" y="0"/>
                </a:moveTo>
                <a:lnTo>
                  <a:pt x="204215" y="298703"/>
                </a:lnTo>
                <a:lnTo>
                  <a:pt x="0" y="429767"/>
                </a:lnTo>
                <a:lnTo>
                  <a:pt x="204215" y="426719"/>
                </a:lnTo>
                <a:lnTo>
                  <a:pt x="204215" y="512063"/>
                </a:lnTo>
                <a:lnTo>
                  <a:pt x="1123188" y="512063"/>
                </a:lnTo>
                <a:lnTo>
                  <a:pt x="1123188" y="0"/>
                </a:lnTo>
                <a:lnTo>
                  <a:pt x="357377" y="0"/>
                </a:lnTo>
                <a:lnTo>
                  <a:pt x="204215" y="0"/>
                </a:lnTo>
                <a:close/>
              </a:path>
            </a:pathLst>
          </a:custGeom>
          <a:ln w="6349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189220" y="5866130"/>
            <a:ext cx="83058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How </a:t>
            </a:r>
            <a:r>
              <a:rPr dirty="0" sz="1000" spc="-5">
                <a:latin typeface="Arial"/>
                <a:cs typeface="Arial"/>
              </a:rPr>
              <a:t>can we  actually apply  this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profitably?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6188" y="4547108"/>
            <a:ext cx="628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44367" y="1249172"/>
            <a:ext cx="22015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An AI cocktail</a:t>
            </a:r>
            <a:r>
              <a:rPr dirty="0" sz="2000" spc="-2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party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70047" y="1812797"/>
            <a:ext cx="2591754" cy="26586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23182" y="3688079"/>
            <a:ext cx="1287780" cy="801370"/>
          </a:xfrm>
          <a:custGeom>
            <a:avLst/>
            <a:gdLst/>
            <a:ahLst/>
            <a:cxnLst/>
            <a:rect l="l" t="t" r="r" b="b"/>
            <a:pathLst>
              <a:path w="1287779" h="801370">
                <a:moveTo>
                  <a:pt x="1287779" y="457962"/>
                </a:moveTo>
                <a:lnTo>
                  <a:pt x="0" y="457962"/>
                </a:lnTo>
                <a:lnTo>
                  <a:pt x="0" y="800862"/>
                </a:lnTo>
                <a:lnTo>
                  <a:pt x="1287779" y="800862"/>
                </a:lnTo>
                <a:lnTo>
                  <a:pt x="1287779" y="457962"/>
                </a:lnTo>
                <a:close/>
              </a:path>
              <a:path w="1287779" h="801370">
                <a:moveTo>
                  <a:pt x="51053" y="0"/>
                </a:moveTo>
                <a:lnTo>
                  <a:pt x="214883" y="457962"/>
                </a:lnTo>
                <a:lnTo>
                  <a:pt x="536447" y="457962"/>
                </a:lnTo>
                <a:lnTo>
                  <a:pt x="51053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23182" y="3688079"/>
            <a:ext cx="1287780" cy="801370"/>
          </a:xfrm>
          <a:custGeom>
            <a:avLst/>
            <a:gdLst/>
            <a:ahLst/>
            <a:cxnLst/>
            <a:rect l="l" t="t" r="r" b="b"/>
            <a:pathLst>
              <a:path w="1287779" h="801370">
                <a:moveTo>
                  <a:pt x="0" y="457962"/>
                </a:moveTo>
                <a:lnTo>
                  <a:pt x="0" y="800862"/>
                </a:lnTo>
                <a:lnTo>
                  <a:pt x="1287779" y="800862"/>
                </a:lnTo>
                <a:lnTo>
                  <a:pt x="1287779" y="457962"/>
                </a:lnTo>
                <a:lnTo>
                  <a:pt x="536447" y="457962"/>
                </a:lnTo>
                <a:lnTo>
                  <a:pt x="51053" y="0"/>
                </a:lnTo>
                <a:lnTo>
                  <a:pt x="214883" y="457962"/>
                </a:lnTo>
                <a:lnTo>
                  <a:pt x="0" y="457962"/>
                </a:lnTo>
                <a:close/>
              </a:path>
            </a:pathLst>
          </a:custGeom>
          <a:ln w="6349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72711" y="4148582"/>
            <a:ext cx="10242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333CC"/>
                </a:solidFill>
                <a:latin typeface="Arial"/>
                <a:cs typeface="Arial"/>
              </a:rPr>
              <a:t>How </a:t>
            </a:r>
            <a:r>
              <a:rPr dirty="0" sz="1000" spc="-5">
                <a:solidFill>
                  <a:srgbClr val="3333CC"/>
                </a:solidFill>
                <a:latin typeface="Arial"/>
                <a:cs typeface="Arial"/>
              </a:rPr>
              <a:t>does  </a:t>
            </a:r>
            <a:r>
              <a:rPr dirty="0" sz="1000">
                <a:solidFill>
                  <a:srgbClr val="3333CC"/>
                </a:solidFill>
                <a:latin typeface="Arial"/>
                <a:cs typeface="Arial"/>
              </a:rPr>
              <a:t>intelligence</a:t>
            </a:r>
            <a:r>
              <a:rPr dirty="0" sz="1000" spc="-9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CC"/>
                </a:solidFill>
                <a:latin typeface="Arial"/>
                <a:cs typeface="Arial"/>
              </a:rPr>
              <a:t>work?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55826" y="1572005"/>
            <a:ext cx="1435735" cy="650875"/>
          </a:xfrm>
          <a:custGeom>
            <a:avLst/>
            <a:gdLst/>
            <a:ahLst/>
            <a:cxnLst/>
            <a:rect l="l" t="t" r="r" b="b"/>
            <a:pathLst>
              <a:path w="1435735" h="650875">
                <a:moveTo>
                  <a:pt x="1196340" y="512064"/>
                </a:moveTo>
                <a:lnTo>
                  <a:pt x="837438" y="512064"/>
                </a:lnTo>
                <a:lnTo>
                  <a:pt x="1367028" y="650748"/>
                </a:lnTo>
                <a:lnTo>
                  <a:pt x="1196340" y="512064"/>
                </a:lnTo>
                <a:close/>
              </a:path>
              <a:path w="1435735" h="650875">
                <a:moveTo>
                  <a:pt x="1435608" y="0"/>
                </a:moveTo>
                <a:lnTo>
                  <a:pt x="0" y="0"/>
                </a:lnTo>
                <a:lnTo>
                  <a:pt x="0" y="512064"/>
                </a:lnTo>
                <a:lnTo>
                  <a:pt x="1435608" y="512064"/>
                </a:lnTo>
                <a:lnTo>
                  <a:pt x="1435608" y="0"/>
                </a:lnTo>
                <a:close/>
              </a:path>
            </a:pathLst>
          </a:custGeom>
          <a:solidFill>
            <a:srgbClr val="FFAD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55826" y="1572005"/>
            <a:ext cx="1435735" cy="650875"/>
          </a:xfrm>
          <a:custGeom>
            <a:avLst/>
            <a:gdLst/>
            <a:ahLst/>
            <a:cxnLst/>
            <a:rect l="l" t="t" r="r" b="b"/>
            <a:pathLst>
              <a:path w="1435735" h="650875">
                <a:moveTo>
                  <a:pt x="0" y="0"/>
                </a:moveTo>
                <a:lnTo>
                  <a:pt x="0" y="512064"/>
                </a:lnTo>
                <a:lnTo>
                  <a:pt x="837438" y="512064"/>
                </a:lnTo>
                <a:lnTo>
                  <a:pt x="1367028" y="650748"/>
                </a:lnTo>
                <a:lnTo>
                  <a:pt x="1196340" y="512064"/>
                </a:lnTo>
                <a:lnTo>
                  <a:pt x="1435608" y="512064"/>
                </a:lnTo>
                <a:lnTo>
                  <a:pt x="1435608" y="0"/>
                </a:lnTo>
                <a:lnTo>
                  <a:pt x="837438" y="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05355" y="1582927"/>
            <a:ext cx="124206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How can we put 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professional decision-  makers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out of</a:t>
            </a:r>
            <a:r>
              <a:rPr dirty="0" sz="1000" spc="-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work?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02307" y="3925061"/>
            <a:ext cx="1701800" cy="581025"/>
          </a:xfrm>
          <a:custGeom>
            <a:avLst/>
            <a:gdLst/>
            <a:ahLst/>
            <a:cxnLst/>
            <a:rect l="l" t="t" r="r" b="b"/>
            <a:pathLst>
              <a:path w="1701800" h="581025">
                <a:moveTo>
                  <a:pt x="1436370" y="68579"/>
                </a:moveTo>
                <a:lnTo>
                  <a:pt x="0" y="68579"/>
                </a:lnTo>
                <a:lnTo>
                  <a:pt x="0" y="580643"/>
                </a:lnTo>
                <a:lnTo>
                  <a:pt x="1436370" y="580643"/>
                </a:lnTo>
                <a:lnTo>
                  <a:pt x="1436370" y="281939"/>
                </a:lnTo>
                <a:lnTo>
                  <a:pt x="1556774" y="153924"/>
                </a:lnTo>
                <a:lnTo>
                  <a:pt x="1436370" y="153924"/>
                </a:lnTo>
                <a:lnTo>
                  <a:pt x="1436370" y="68579"/>
                </a:lnTo>
                <a:close/>
              </a:path>
              <a:path w="1701800" h="581025">
                <a:moveTo>
                  <a:pt x="1701545" y="0"/>
                </a:moveTo>
                <a:lnTo>
                  <a:pt x="1436370" y="153924"/>
                </a:lnTo>
                <a:lnTo>
                  <a:pt x="1556774" y="153924"/>
                </a:lnTo>
                <a:lnTo>
                  <a:pt x="1701545" y="0"/>
                </a:lnTo>
                <a:close/>
              </a:path>
            </a:pathLst>
          </a:custGeom>
          <a:solidFill>
            <a:srgbClr val="DCFF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02307" y="3925061"/>
            <a:ext cx="1701800" cy="581025"/>
          </a:xfrm>
          <a:custGeom>
            <a:avLst/>
            <a:gdLst/>
            <a:ahLst/>
            <a:cxnLst/>
            <a:rect l="l" t="t" r="r" b="b"/>
            <a:pathLst>
              <a:path w="1701800" h="581025">
                <a:moveTo>
                  <a:pt x="0" y="68579"/>
                </a:moveTo>
                <a:lnTo>
                  <a:pt x="0" y="580643"/>
                </a:lnTo>
                <a:lnTo>
                  <a:pt x="1436370" y="580643"/>
                </a:lnTo>
                <a:lnTo>
                  <a:pt x="1436370" y="281939"/>
                </a:lnTo>
                <a:lnTo>
                  <a:pt x="1701545" y="0"/>
                </a:lnTo>
                <a:lnTo>
                  <a:pt x="1436370" y="153924"/>
                </a:lnTo>
                <a:lnTo>
                  <a:pt x="1436370" y="68579"/>
                </a:lnTo>
                <a:lnTo>
                  <a:pt x="838200" y="68579"/>
                </a:lnTo>
                <a:lnTo>
                  <a:pt x="0" y="68579"/>
                </a:lnTo>
                <a:close/>
              </a:path>
            </a:pathLst>
          </a:custGeom>
          <a:ln w="6350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51838" y="4004564"/>
            <a:ext cx="126174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009A00"/>
                </a:solidFill>
                <a:latin typeface="Arial"/>
                <a:cs typeface="Arial"/>
              </a:rPr>
              <a:t>These </a:t>
            </a:r>
            <a:r>
              <a:rPr dirty="0" sz="1000" spc="-5">
                <a:solidFill>
                  <a:srgbClr val="009A00"/>
                </a:solidFill>
                <a:latin typeface="Arial"/>
                <a:cs typeface="Arial"/>
              </a:rPr>
              <a:t>people </a:t>
            </a:r>
            <a:r>
              <a:rPr dirty="0" sz="1000">
                <a:solidFill>
                  <a:srgbClr val="009A00"/>
                </a:solidFill>
                <a:latin typeface="Arial"/>
                <a:cs typeface="Arial"/>
              </a:rPr>
              <a:t>have  </a:t>
            </a:r>
            <a:r>
              <a:rPr dirty="0" sz="1000" spc="-5">
                <a:solidFill>
                  <a:srgbClr val="009A00"/>
                </a:solidFill>
                <a:latin typeface="Arial"/>
                <a:cs typeface="Arial"/>
              </a:rPr>
              <a:t>produced some fun  questions to play</a:t>
            </a:r>
            <a:r>
              <a:rPr dirty="0" sz="1000" spc="-8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9A00"/>
                </a:solidFill>
                <a:latin typeface="Arial"/>
                <a:cs typeface="Arial"/>
              </a:rPr>
              <a:t>with!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36235" y="1678685"/>
            <a:ext cx="1123315" cy="512445"/>
          </a:xfrm>
          <a:custGeom>
            <a:avLst/>
            <a:gdLst/>
            <a:ahLst/>
            <a:cxnLst/>
            <a:rect l="l" t="t" r="r" b="b"/>
            <a:pathLst>
              <a:path w="1123314" h="512444">
                <a:moveTo>
                  <a:pt x="1123188" y="426720"/>
                </a:moveTo>
                <a:lnTo>
                  <a:pt x="204215" y="426720"/>
                </a:lnTo>
                <a:lnTo>
                  <a:pt x="204215" y="512064"/>
                </a:lnTo>
                <a:lnTo>
                  <a:pt x="1123188" y="512064"/>
                </a:lnTo>
                <a:lnTo>
                  <a:pt x="1123188" y="426720"/>
                </a:lnTo>
                <a:close/>
              </a:path>
              <a:path w="1123314" h="512444">
                <a:moveTo>
                  <a:pt x="1123188" y="0"/>
                </a:moveTo>
                <a:lnTo>
                  <a:pt x="204215" y="0"/>
                </a:lnTo>
                <a:lnTo>
                  <a:pt x="204215" y="298704"/>
                </a:lnTo>
                <a:lnTo>
                  <a:pt x="0" y="429768"/>
                </a:lnTo>
                <a:lnTo>
                  <a:pt x="204215" y="426720"/>
                </a:lnTo>
                <a:lnTo>
                  <a:pt x="1123188" y="426720"/>
                </a:lnTo>
                <a:lnTo>
                  <a:pt x="112318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36235" y="1678685"/>
            <a:ext cx="1123315" cy="512445"/>
          </a:xfrm>
          <a:custGeom>
            <a:avLst/>
            <a:gdLst/>
            <a:ahLst/>
            <a:cxnLst/>
            <a:rect l="l" t="t" r="r" b="b"/>
            <a:pathLst>
              <a:path w="1123314" h="512444">
                <a:moveTo>
                  <a:pt x="204215" y="0"/>
                </a:moveTo>
                <a:lnTo>
                  <a:pt x="204215" y="298704"/>
                </a:lnTo>
                <a:lnTo>
                  <a:pt x="0" y="429768"/>
                </a:lnTo>
                <a:lnTo>
                  <a:pt x="204215" y="426720"/>
                </a:lnTo>
                <a:lnTo>
                  <a:pt x="204215" y="512064"/>
                </a:lnTo>
                <a:lnTo>
                  <a:pt x="1123188" y="512064"/>
                </a:lnTo>
                <a:lnTo>
                  <a:pt x="1123188" y="0"/>
                </a:lnTo>
                <a:lnTo>
                  <a:pt x="357377" y="0"/>
                </a:lnTo>
                <a:lnTo>
                  <a:pt x="204215" y="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189220" y="1688844"/>
            <a:ext cx="83058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How </a:t>
            </a:r>
            <a:r>
              <a:rPr dirty="0" sz="1000" spc="-5">
                <a:latin typeface="Arial"/>
                <a:cs typeface="Arial"/>
              </a:rPr>
              <a:t>can we  actually apply  this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profitably?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55108" y="2665476"/>
            <a:ext cx="1117600" cy="1447165"/>
          </a:xfrm>
          <a:custGeom>
            <a:avLst/>
            <a:gdLst/>
            <a:ahLst/>
            <a:cxnLst/>
            <a:rect l="l" t="t" r="r" b="b"/>
            <a:pathLst>
              <a:path w="1117600" h="1447164">
                <a:moveTo>
                  <a:pt x="1117091" y="0"/>
                </a:moveTo>
                <a:lnTo>
                  <a:pt x="198119" y="0"/>
                </a:lnTo>
                <a:lnTo>
                  <a:pt x="198119" y="240792"/>
                </a:lnTo>
                <a:lnTo>
                  <a:pt x="0" y="429005"/>
                </a:lnTo>
                <a:lnTo>
                  <a:pt x="198119" y="602742"/>
                </a:lnTo>
                <a:lnTo>
                  <a:pt x="198119" y="1447038"/>
                </a:lnTo>
                <a:lnTo>
                  <a:pt x="1117091" y="1447038"/>
                </a:lnTo>
                <a:lnTo>
                  <a:pt x="1117091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55108" y="2665476"/>
            <a:ext cx="1117600" cy="1447165"/>
          </a:xfrm>
          <a:custGeom>
            <a:avLst/>
            <a:gdLst/>
            <a:ahLst/>
            <a:cxnLst/>
            <a:rect l="l" t="t" r="r" b="b"/>
            <a:pathLst>
              <a:path w="1117600" h="1447164">
                <a:moveTo>
                  <a:pt x="198119" y="0"/>
                </a:moveTo>
                <a:lnTo>
                  <a:pt x="198119" y="240792"/>
                </a:lnTo>
                <a:lnTo>
                  <a:pt x="0" y="429005"/>
                </a:lnTo>
                <a:lnTo>
                  <a:pt x="198119" y="602742"/>
                </a:lnTo>
                <a:lnTo>
                  <a:pt x="198119" y="1447038"/>
                </a:lnTo>
                <a:lnTo>
                  <a:pt x="1117091" y="1447038"/>
                </a:lnTo>
                <a:lnTo>
                  <a:pt x="1117091" y="0"/>
                </a:lnTo>
                <a:lnTo>
                  <a:pt x="351281" y="0"/>
                </a:lnTo>
                <a:lnTo>
                  <a:pt x="198119" y="0"/>
                </a:lnTo>
                <a:close/>
              </a:path>
            </a:pathLst>
          </a:custGeom>
          <a:ln w="6350">
            <a:solidFill>
              <a:srgbClr val="AE85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301996" y="2686303"/>
            <a:ext cx="78105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AE8512"/>
                </a:solidFill>
                <a:latin typeface="Arial"/>
                <a:cs typeface="Arial"/>
              </a:rPr>
              <a:t>Revolution. </a:t>
            </a:r>
            <a:r>
              <a:rPr dirty="0" sz="1000">
                <a:solidFill>
                  <a:srgbClr val="AE8512"/>
                </a:solidFill>
                <a:latin typeface="Arial"/>
                <a:cs typeface="Arial"/>
              </a:rPr>
              <a:t>5  years </a:t>
            </a:r>
            <a:r>
              <a:rPr dirty="0" sz="1000" spc="-5">
                <a:solidFill>
                  <a:srgbClr val="AE8512"/>
                </a:solidFill>
                <a:latin typeface="Arial"/>
                <a:cs typeface="Arial"/>
              </a:rPr>
              <a:t>from  </a:t>
            </a:r>
            <a:r>
              <a:rPr dirty="0" sz="1000">
                <a:solidFill>
                  <a:srgbClr val="AE8512"/>
                </a:solidFill>
                <a:latin typeface="Arial"/>
                <a:cs typeface="Arial"/>
              </a:rPr>
              <a:t>now. A </a:t>
            </a:r>
            <a:r>
              <a:rPr dirty="0" sz="1000" spc="-5">
                <a:solidFill>
                  <a:srgbClr val="AE8512"/>
                </a:solidFill>
                <a:latin typeface="Arial"/>
                <a:cs typeface="Arial"/>
              </a:rPr>
              <a:t>new  </a:t>
            </a:r>
            <a:r>
              <a:rPr dirty="0" sz="1000">
                <a:solidFill>
                  <a:srgbClr val="AE8512"/>
                </a:solidFill>
                <a:latin typeface="Arial"/>
                <a:cs typeface="Arial"/>
              </a:rPr>
              <a:t>age </a:t>
            </a:r>
            <a:r>
              <a:rPr dirty="0" sz="1000" spc="-5">
                <a:solidFill>
                  <a:srgbClr val="AE8512"/>
                </a:solidFill>
                <a:latin typeface="Arial"/>
                <a:cs typeface="Arial"/>
              </a:rPr>
              <a:t>dawns.  </a:t>
            </a:r>
            <a:r>
              <a:rPr dirty="0" sz="1000">
                <a:solidFill>
                  <a:srgbClr val="AE8512"/>
                </a:solidFill>
                <a:latin typeface="Arial"/>
                <a:cs typeface="Arial"/>
              </a:rPr>
              <a:t>Paradigm  </a:t>
            </a:r>
            <a:r>
              <a:rPr dirty="0" sz="1000" spc="-5">
                <a:solidFill>
                  <a:srgbClr val="AE8512"/>
                </a:solidFill>
                <a:latin typeface="Arial"/>
                <a:cs typeface="Arial"/>
              </a:rPr>
              <a:t>shift. The</a:t>
            </a:r>
            <a:r>
              <a:rPr dirty="0" sz="1000" spc="-70">
                <a:solidFill>
                  <a:srgbClr val="AE8512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AE8512"/>
                </a:solidFill>
                <a:latin typeface="Arial"/>
                <a:cs typeface="Arial"/>
              </a:rPr>
              <a:t>one  thing they  missed up to  now</a:t>
            </a:r>
            <a:r>
              <a:rPr dirty="0" sz="1000" spc="-15">
                <a:solidFill>
                  <a:srgbClr val="AE8512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AE8512"/>
                </a:solidFill>
                <a:latin typeface="Arial"/>
                <a:cs typeface="Arial"/>
              </a:rPr>
              <a:t>is...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40335" rIns="0" bIns="0" rtlCol="0" vert="horz">
            <a:spAutoFit/>
          </a:bodyPr>
          <a:lstStyle/>
          <a:p>
            <a:pPr marL="1073150">
              <a:lnSpc>
                <a:spcPct val="100000"/>
              </a:lnSpc>
              <a:spcBef>
                <a:spcPts val="110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Why do AI</a:t>
            </a:r>
            <a:r>
              <a:rPr dirty="0" sz="200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research?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53670">
              <a:lnSpc>
                <a:spcPct val="100000"/>
              </a:lnSpc>
            </a:pPr>
            <a:r>
              <a:rPr dirty="0" sz="2200" spc="-5">
                <a:latin typeface="Tahoma"/>
                <a:cs typeface="Tahoma"/>
              </a:rPr>
              <a:t>Old fashioned answer: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/>
              <a:cs typeface="Times New Roman"/>
            </a:endParaRPr>
          </a:p>
          <a:p>
            <a:pPr marL="382270" marR="207010">
              <a:lnSpc>
                <a:spcPts val="2640"/>
              </a:lnSpc>
            </a:pPr>
            <a:r>
              <a:rPr dirty="0" sz="2300" spc="-60" i="1">
                <a:solidFill>
                  <a:srgbClr val="FF0000"/>
                </a:solidFill>
                <a:latin typeface="Tahoma"/>
                <a:cs typeface="Tahoma"/>
              </a:rPr>
              <a:t>Make programs </a:t>
            </a:r>
            <a:r>
              <a:rPr dirty="0" sz="2300" spc="-50" i="1">
                <a:solidFill>
                  <a:srgbClr val="FF0000"/>
                </a:solidFill>
                <a:latin typeface="Tahoma"/>
                <a:cs typeface="Tahoma"/>
              </a:rPr>
              <a:t>that </a:t>
            </a:r>
            <a:r>
              <a:rPr dirty="0" sz="2300" spc="-60" i="1">
                <a:solidFill>
                  <a:srgbClr val="FF0000"/>
                </a:solidFill>
                <a:latin typeface="Tahoma"/>
                <a:cs typeface="Tahoma"/>
              </a:rPr>
              <a:t>behave </a:t>
            </a:r>
            <a:r>
              <a:rPr dirty="0" sz="2300" spc="-40" i="1">
                <a:solidFill>
                  <a:srgbClr val="FF0000"/>
                </a:solidFill>
                <a:latin typeface="Tahoma"/>
                <a:cs typeface="Tahoma"/>
              </a:rPr>
              <a:t>like  </a:t>
            </a:r>
            <a:r>
              <a:rPr dirty="0" sz="2300" spc="-55" i="1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dirty="0" sz="2300" spc="-50" i="1">
                <a:solidFill>
                  <a:srgbClr val="FF0000"/>
                </a:solidFill>
                <a:latin typeface="Tahoma"/>
                <a:cs typeface="Tahoma"/>
              </a:rPr>
              <a:t>brain</a:t>
            </a:r>
            <a:r>
              <a:rPr dirty="0" sz="2300" spc="-10" i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300" spc="-60" i="1">
                <a:solidFill>
                  <a:srgbClr val="FF0000"/>
                </a:solidFill>
                <a:latin typeface="Tahoma"/>
                <a:cs typeface="Tahoma"/>
              </a:rPr>
              <a:t>behaves</a:t>
            </a:r>
            <a:endParaRPr sz="23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algn="r" marR="31750">
              <a:lnSpc>
                <a:spcPts val="690"/>
              </a:lnSpc>
              <a:spcBef>
                <a:spcPts val="1755"/>
              </a:spcBef>
            </a:pPr>
            <a:r>
              <a:rPr dirty="0" sz="70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40335" rIns="0" bIns="0" rtlCol="0" vert="horz">
            <a:spAutoFit/>
          </a:bodyPr>
          <a:lstStyle/>
          <a:p>
            <a:pPr marL="1073150">
              <a:lnSpc>
                <a:spcPct val="100000"/>
              </a:lnSpc>
              <a:spcBef>
                <a:spcPts val="110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Why do AI</a:t>
            </a:r>
            <a:r>
              <a:rPr dirty="0" sz="200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research?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53670">
              <a:lnSpc>
                <a:spcPct val="100000"/>
              </a:lnSpc>
            </a:pPr>
            <a:r>
              <a:rPr dirty="0" sz="2200" spc="-5">
                <a:latin typeface="Tahoma"/>
                <a:cs typeface="Tahoma"/>
              </a:rPr>
              <a:t>New fashioned</a:t>
            </a:r>
            <a:r>
              <a:rPr dirty="0" sz="2200" spc="-15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answer: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/>
              <a:cs typeface="Times New Roman"/>
            </a:endParaRPr>
          </a:p>
          <a:p>
            <a:pPr marL="382270" marR="207010">
              <a:lnSpc>
                <a:spcPts val="2640"/>
              </a:lnSpc>
            </a:pPr>
            <a:r>
              <a:rPr dirty="0" sz="2300" spc="-60" i="1">
                <a:solidFill>
                  <a:srgbClr val="FF0000"/>
                </a:solidFill>
                <a:latin typeface="Tahoma"/>
                <a:cs typeface="Tahoma"/>
              </a:rPr>
              <a:t>Make programs </a:t>
            </a:r>
            <a:r>
              <a:rPr dirty="0" sz="2300" spc="-50" i="1">
                <a:solidFill>
                  <a:srgbClr val="FF0000"/>
                </a:solidFill>
                <a:latin typeface="Tahoma"/>
                <a:cs typeface="Tahoma"/>
              </a:rPr>
              <a:t>that </a:t>
            </a:r>
            <a:r>
              <a:rPr dirty="0" sz="2300" spc="-60" i="1">
                <a:solidFill>
                  <a:srgbClr val="FF0000"/>
                </a:solidFill>
                <a:latin typeface="Tahoma"/>
                <a:cs typeface="Tahoma"/>
              </a:rPr>
              <a:t>behave </a:t>
            </a:r>
            <a:r>
              <a:rPr dirty="0" sz="2300" spc="-40" i="1">
                <a:solidFill>
                  <a:srgbClr val="FF0000"/>
                </a:solidFill>
                <a:latin typeface="Tahoma"/>
                <a:cs typeface="Tahoma"/>
              </a:rPr>
              <a:t>like  </a:t>
            </a:r>
            <a:r>
              <a:rPr dirty="0" sz="2300" spc="-55" i="1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dirty="0" sz="2300" spc="-50" i="1">
                <a:solidFill>
                  <a:srgbClr val="FF0000"/>
                </a:solidFill>
                <a:latin typeface="Tahoma"/>
                <a:cs typeface="Tahoma"/>
              </a:rPr>
              <a:t>brain </a:t>
            </a:r>
            <a:r>
              <a:rPr dirty="0" u="heavy" sz="2300" spc="-55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should</a:t>
            </a:r>
            <a:r>
              <a:rPr dirty="0" sz="2300" spc="-5" i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300" spc="-60" i="1">
                <a:solidFill>
                  <a:srgbClr val="FF0000"/>
                </a:solidFill>
                <a:latin typeface="Tahoma"/>
                <a:cs typeface="Tahoma"/>
              </a:rPr>
              <a:t>behave</a:t>
            </a:r>
            <a:endParaRPr sz="23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algn="r" marR="31750">
              <a:lnSpc>
                <a:spcPts val="690"/>
              </a:lnSpc>
              <a:spcBef>
                <a:spcPts val="1755"/>
              </a:spcBef>
            </a:pPr>
            <a:r>
              <a:rPr dirty="0" sz="700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r" marR="31750">
              <a:lnSpc>
                <a:spcPts val="690"/>
              </a:lnSpc>
              <a:spcBef>
                <a:spcPts val="5"/>
              </a:spcBef>
            </a:pPr>
            <a:r>
              <a:rPr dirty="0" sz="700" spc="-5">
                <a:latin typeface="Arial"/>
                <a:cs typeface="Arial"/>
              </a:rPr>
              <a:t>10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51253" y="5585459"/>
            <a:ext cx="4469129" cy="3032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r" marR="31750">
              <a:lnSpc>
                <a:spcPts val="690"/>
              </a:lnSpc>
              <a:spcBef>
                <a:spcPts val="5"/>
              </a:spcBef>
            </a:pPr>
            <a:r>
              <a:rPr dirty="0" sz="700" spc="-5">
                <a:latin typeface="Arial"/>
                <a:cs typeface="Arial"/>
              </a:rPr>
              <a:t>11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2015" y="1295400"/>
            <a:ext cx="4463303" cy="2118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r" marR="31750">
              <a:lnSpc>
                <a:spcPts val="690"/>
              </a:lnSpc>
              <a:spcBef>
                <a:spcPts val="5"/>
              </a:spcBef>
            </a:pPr>
            <a:r>
              <a:rPr dirty="0" sz="700" spc="-5">
                <a:latin typeface="Arial"/>
                <a:cs typeface="Arial"/>
              </a:rPr>
              <a:t>12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54301" y="5463539"/>
            <a:ext cx="4463795" cy="2647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r" marR="31750">
              <a:lnSpc>
                <a:spcPts val="690"/>
              </a:lnSpc>
              <a:spcBef>
                <a:spcPts val="5"/>
              </a:spcBef>
            </a:pPr>
            <a:r>
              <a:rPr dirty="0" sz="700" spc="-5">
                <a:latin typeface="Arial"/>
                <a:cs typeface="Arial"/>
              </a:rPr>
              <a:t>13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7839" y="1303781"/>
            <a:ext cx="4247781" cy="3182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r" marR="31750">
              <a:lnSpc>
                <a:spcPts val="690"/>
              </a:lnSpc>
              <a:spcBef>
                <a:spcPts val="5"/>
              </a:spcBef>
            </a:pPr>
            <a:r>
              <a:rPr dirty="0" sz="700" spc="-5">
                <a:latin typeface="Arial"/>
                <a:cs typeface="Arial"/>
              </a:rPr>
              <a:t>14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55063" y="5462015"/>
            <a:ext cx="4453134" cy="1904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3445" y="1906522"/>
            <a:ext cx="4395977" cy="1129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23825" rIns="0" bIns="0" rtlCol="0" vert="horz">
            <a:spAutoFit/>
          </a:bodyPr>
          <a:lstStyle/>
          <a:p>
            <a:pPr marL="1235075">
              <a:lnSpc>
                <a:spcPct val="100000"/>
              </a:lnSpc>
              <a:spcBef>
                <a:spcPts val="975"/>
              </a:spcBef>
              <a:tabLst>
                <a:tab pos="2680970" algn="l"/>
              </a:tabLst>
            </a:pPr>
            <a:r>
              <a:rPr dirty="0" sz="2200" b="1">
                <a:solidFill>
                  <a:srgbClr val="009A00"/>
                </a:solidFill>
                <a:latin typeface="Arial"/>
                <a:cs typeface="Arial"/>
              </a:rPr>
              <a:t>Snake-Oil	A.I.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Times New Roman"/>
              <a:cs typeface="Times New Roman"/>
            </a:endParaRPr>
          </a:p>
          <a:p>
            <a:pPr algn="r" marR="31750">
              <a:lnSpc>
                <a:spcPts val="690"/>
              </a:lnSpc>
            </a:pPr>
            <a:r>
              <a:rPr dirty="0" sz="700" spc="-5">
                <a:latin typeface="Arial"/>
                <a:cs typeface="Arial"/>
              </a:rPr>
              <a:t>15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r" marR="31750">
              <a:lnSpc>
                <a:spcPts val="690"/>
              </a:lnSpc>
              <a:spcBef>
                <a:spcPts val="5"/>
              </a:spcBef>
            </a:pPr>
            <a:r>
              <a:rPr dirty="0" sz="700" spc="-5">
                <a:latin typeface="Arial"/>
                <a:cs typeface="Arial"/>
              </a:rPr>
              <a:t>16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59635" y="5470397"/>
            <a:ext cx="4441630" cy="1770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64735" y="6938771"/>
            <a:ext cx="1727200" cy="352425"/>
          </a:xfrm>
          <a:custGeom>
            <a:avLst/>
            <a:gdLst/>
            <a:ahLst/>
            <a:cxnLst/>
            <a:rect l="l" t="t" r="r" b="b"/>
            <a:pathLst>
              <a:path w="1727200" h="352425">
                <a:moveTo>
                  <a:pt x="0" y="352044"/>
                </a:moveTo>
                <a:lnTo>
                  <a:pt x="1726691" y="352044"/>
                </a:lnTo>
                <a:lnTo>
                  <a:pt x="1726691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r" marR="31750">
              <a:lnSpc>
                <a:spcPts val="690"/>
              </a:lnSpc>
              <a:spcBef>
                <a:spcPts val="5"/>
              </a:spcBef>
            </a:pPr>
            <a:r>
              <a:rPr dirty="0" sz="700" spc="-5">
                <a:latin typeface="Arial"/>
                <a:cs typeface="Arial"/>
              </a:rPr>
              <a:t>17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635" y="1293113"/>
            <a:ext cx="4441630" cy="1770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r" marR="31750">
              <a:lnSpc>
                <a:spcPts val="690"/>
              </a:lnSpc>
              <a:spcBef>
                <a:spcPts val="5"/>
              </a:spcBef>
            </a:pPr>
            <a:r>
              <a:rPr dirty="0" sz="700" spc="-5">
                <a:latin typeface="Arial"/>
                <a:cs typeface="Arial"/>
              </a:rPr>
              <a:t>18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73935" y="5461253"/>
            <a:ext cx="4230618" cy="3243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awm</dc:creator>
  <dc:title>Microsoft PowerPoint - aistart01</dc:title>
  <dcterms:created xsi:type="dcterms:W3CDTF">2019-03-23T11:36:50Z</dcterms:created>
  <dcterms:modified xsi:type="dcterms:W3CDTF">2019-03-23T11:36:50Z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2004-01-12T00:00:00Z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2019-03-23T00:00:00Z</vt:filetime>
  </property>
</Properties>
</file>