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9395" y="1371852"/>
            <a:ext cx="3213608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5697" y="9579778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imes New Roman"/>
              <a:cs typeface="Times New Roman"/>
            </a:endParaRPr>
          </a:p>
          <a:p>
            <a:pPr marL="1808480" marR="1370330" indent="-356235">
              <a:lnSpc>
                <a:spcPct val="100000"/>
              </a:lnSpc>
            </a:pPr>
            <a:r>
              <a:rPr dirty="0" sz="2400" spc="-5" b="1">
                <a:solidFill>
                  <a:srgbClr val="009A00"/>
                </a:solidFill>
                <a:latin typeface="Arial"/>
                <a:cs typeface="Arial"/>
              </a:rPr>
              <a:t>A*</a:t>
            </a:r>
            <a:r>
              <a:rPr dirty="0" sz="2400" spc="-95" b="1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Heuristic  </a:t>
            </a:r>
            <a:r>
              <a:rPr dirty="0" sz="2400" spc="-5" b="1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algn="ctr" marL="1635760" marR="1628775">
              <a:lnSpc>
                <a:spcPct val="105000"/>
              </a:lnSpc>
              <a:spcBef>
                <a:spcPts val="2120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Moore  Professor</a:t>
            </a:r>
            <a:endParaRPr sz="1200">
              <a:latin typeface="Arial"/>
              <a:cs typeface="Arial"/>
            </a:endParaRPr>
          </a:p>
          <a:p>
            <a:pPr algn="ctr" marL="1242695" marR="1235075">
              <a:lnSpc>
                <a:spcPct val="105000"/>
              </a:lnSpc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</a:t>
            </a:r>
            <a:r>
              <a:rPr dirty="0" sz="1200" b="1">
                <a:latin typeface="Arial"/>
                <a:cs typeface="Arial"/>
              </a:rPr>
              <a:t>Carnegie Mellon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1638935" marR="1630680">
              <a:lnSpc>
                <a:spcPct val="105000"/>
              </a:lnSpc>
              <a:spcBef>
                <a:spcPts val="15"/>
              </a:spcBef>
            </a:pP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ww</a:t>
            </a:r>
            <a:r>
              <a:rPr dirty="0" u="sng" sz="900" spc="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s.cm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~</a:t>
            </a:r>
            <a:r>
              <a:rPr dirty="0" u="sng" sz="900" spc="-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sng" sz="900" spc="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m </a:t>
            </a:r>
            <a:r>
              <a:rPr dirty="0" sz="9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awm@cs.cmu.edu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00" spc="-5" b="1">
                <a:latin typeface="Arial"/>
                <a:cs typeface="Arial"/>
              </a:rPr>
              <a:t>412-268-7599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4158996"/>
            <a:ext cx="3048000" cy="4286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0"/>
              </a:spcBef>
            </a:pPr>
            <a:r>
              <a:rPr dirty="0" sz="500" spc="-5">
                <a:latin typeface="Arial"/>
                <a:cs typeface="Arial"/>
              </a:rPr>
              <a:t>Note to other teachers and users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these slides. Andrew </a:t>
            </a:r>
            <a:r>
              <a:rPr dirty="0" sz="500" spc="-10">
                <a:latin typeface="Arial"/>
                <a:cs typeface="Arial"/>
              </a:rPr>
              <a:t>would </a:t>
            </a:r>
            <a:r>
              <a:rPr dirty="0" sz="500" spc="-5">
                <a:latin typeface="Arial"/>
                <a:cs typeface="Arial"/>
              </a:rPr>
              <a:t>be delighted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 spc="-5">
                <a:latin typeface="Arial"/>
                <a:cs typeface="Arial"/>
              </a:rPr>
              <a:t>found this source  material useful in giving your </a:t>
            </a:r>
            <a:r>
              <a:rPr dirty="0" sz="500" spc="-10">
                <a:latin typeface="Arial"/>
                <a:cs typeface="Arial"/>
              </a:rPr>
              <a:t>own </a:t>
            </a:r>
            <a:r>
              <a:rPr dirty="0" sz="500" spc="-5">
                <a:latin typeface="Arial"/>
                <a:cs typeface="Arial"/>
              </a:rPr>
              <a:t>lectures. Feel free to use these slides verbatim, or to modify them to fit 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needs. PowerPoint originals are available.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>
                <a:latin typeface="Arial"/>
                <a:cs typeface="Arial"/>
              </a:rPr>
              <a:t>make </a:t>
            </a:r>
            <a:r>
              <a:rPr dirty="0" sz="500" spc="-5">
                <a:latin typeface="Arial"/>
                <a:cs typeface="Arial"/>
              </a:rPr>
              <a:t>use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a significant portion </a:t>
            </a:r>
            <a:r>
              <a:rPr dirty="0" sz="500" spc="-10">
                <a:latin typeface="Arial"/>
                <a:cs typeface="Arial"/>
              </a:rPr>
              <a:t>of these  </a:t>
            </a:r>
            <a:r>
              <a:rPr dirty="0" sz="500" spc="-5">
                <a:latin typeface="Arial"/>
                <a:cs typeface="Arial"/>
              </a:rPr>
              <a:t>slides in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lecture, please include this message, or the following link to </a:t>
            </a:r>
            <a:r>
              <a:rPr dirty="0" sz="500" spc="-10">
                <a:latin typeface="Arial"/>
                <a:cs typeface="Arial"/>
              </a:rPr>
              <a:t>the </a:t>
            </a:r>
            <a:r>
              <a:rPr dirty="0" sz="500" spc="-5">
                <a:latin typeface="Arial"/>
                <a:cs typeface="Arial"/>
              </a:rPr>
              <a:t>source repository </a:t>
            </a:r>
            <a:r>
              <a:rPr dirty="0" sz="500" spc="-10">
                <a:latin typeface="Arial"/>
                <a:cs typeface="Arial"/>
              </a:rPr>
              <a:t>of  </a:t>
            </a:r>
            <a:r>
              <a:rPr dirty="0" sz="500" spc="-5">
                <a:latin typeface="Arial"/>
                <a:cs typeface="Arial"/>
              </a:rPr>
              <a:t>Andrew’s tutorials: </a:t>
            </a:r>
            <a:r>
              <a:rPr dirty="0" u="sng" sz="5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009A9A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500" spc="-5">
                <a:latin typeface="Arial"/>
                <a:cs typeface="Arial"/>
              </a:rPr>
              <a:t>. Comments </a:t>
            </a:r>
            <a:r>
              <a:rPr dirty="0" sz="500" spc="-10">
                <a:latin typeface="Arial"/>
                <a:cs typeface="Arial"/>
              </a:rPr>
              <a:t>and </a:t>
            </a:r>
            <a:r>
              <a:rPr dirty="0" sz="500" spc="-5">
                <a:latin typeface="Arial"/>
                <a:cs typeface="Arial"/>
              </a:rPr>
              <a:t>corrections gratefully</a:t>
            </a:r>
            <a:r>
              <a:rPr dirty="0" sz="500" spc="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received.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439420" marR="955040" indent="-171450">
              <a:lnSpc>
                <a:spcPts val="1340"/>
              </a:lnSpc>
              <a:spcBef>
                <a:spcPts val="190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The inadequacies of “Best First Greedy”  heuristic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search.</a:t>
            </a:r>
            <a:endParaRPr sz="1400">
              <a:latin typeface="Arial"/>
              <a:cs typeface="Arial"/>
            </a:endParaRPr>
          </a:p>
          <a:p>
            <a:pPr marL="439420" marR="443865" indent="-171450">
              <a:lnSpc>
                <a:spcPts val="134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Good trick: take account of your cost of getting  to the current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state.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When should the search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stop?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Admissible heuristics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A* search is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complete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A* search will always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terminate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A*’s dark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secret</a:t>
            </a:r>
            <a:endParaRPr sz="1400">
              <a:latin typeface="Arial"/>
              <a:cs typeface="Arial"/>
            </a:endParaRPr>
          </a:p>
          <a:p>
            <a:pPr marL="439420" marR="493395" indent="-171450">
              <a:lnSpc>
                <a:spcPts val="134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Saving masses of memory with IDA* (Iterative  Deepening A*)</a:t>
            </a:r>
            <a:endParaRPr sz="1400">
              <a:latin typeface="Arial"/>
              <a:cs typeface="Arial"/>
            </a:endParaRPr>
          </a:p>
          <a:p>
            <a:pPr algn="r" marR="260350">
              <a:lnSpc>
                <a:spcPct val="100000"/>
              </a:lnSpc>
              <a:spcBef>
                <a:spcPts val="111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1270"/>
              </a:spcBef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IDA* : Memory Bounded</a:t>
            </a:r>
            <a:r>
              <a:rPr dirty="0" sz="2000" spc="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572770" marR="348615" indent="-304800">
              <a:lnSpc>
                <a:spcPts val="1090"/>
              </a:lnSpc>
              <a:spcBef>
                <a:spcPts val="965"/>
              </a:spcBef>
              <a:buChar char="•"/>
              <a:tabLst>
                <a:tab pos="572770" algn="l"/>
                <a:tab pos="573405" algn="l"/>
              </a:tabLst>
            </a:pPr>
            <a:r>
              <a:rPr dirty="0" sz="1000" spc="-5">
                <a:latin typeface="Arial"/>
                <a:cs typeface="Arial"/>
              </a:rPr>
              <a:t>Iterative deepening A*. Actually, pretty different from A*. Assume  costs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integer.</a:t>
            </a:r>
            <a:endParaRPr sz="1000">
              <a:latin typeface="Arial"/>
              <a:cs typeface="Arial"/>
            </a:endParaRPr>
          </a:p>
          <a:p>
            <a:pPr lvl="1" marL="908050" indent="-267335">
              <a:lnSpc>
                <a:spcPts val="1025"/>
              </a:lnSpc>
              <a:spcBef>
                <a:spcPts val="90"/>
              </a:spcBef>
              <a:buClr>
                <a:srgbClr val="9A6533"/>
              </a:buClr>
              <a:buAutoNum type="arabicPeriod"/>
              <a:tabLst>
                <a:tab pos="908050" algn="l"/>
                <a:tab pos="908685" algn="l"/>
              </a:tabLst>
            </a:pPr>
            <a:r>
              <a:rPr dirty="0" sz="900" spc="-5">
                <a:latin typeface="Arial"/>
                <a:cs typeface="Arial"/>
              </a:rPr>
              <a:t>Do loop-avoiding DFS, not expanding any node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  <a:p>
            <a:pPr marL="1182370">
              <a:lnSpc>
                <a:spcPts val="1025"/>
              </a:lnSpc>
            </a:pPr>
            <a:r>
              <a:rPr dirty="0" sz="900" spc="-5" i="1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n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&gt; </a:t>
            </a:r>
            <a:r>
              <a:rPr dirty="0" sz="900" spc="-5">
                <a:latin typeface="Arial"/>
                <a:cs typeface="Arial"/>
              </a:rPr>
              <a:t>0. Did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find a goal? If so,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stop.</a:t>
            </a:r>
            <a:endParaRPr sz="900">
              <a:latin typeface="Arial"/>
              <a:cs typeface="Arial"/>
            </a:endParaRPr>
          </a:p>
          <a:p>
            <a:pPr lvl="1" marL="908050" indent="-267335">
              <a:lnSpc>
                <a:spcPts val="1030"/>
              </a:lnSpc>
              <a:spcBef>
                <a:spcPts val="114"/>
              </a:spcBef>
              <a:buClr>
                <a:srgbClr val="9A6533"/>
              </a:buClr>
              <a:buAutoNum type="arabicPeriod" startAt="2"/>
              <a:tabLst>
                <a:tab pos="908050" algn="l"/>
                <a:tab pos="908685" algn="l"/>
              </a:tabLst>
            </a:pPr>
            <a:r>
              <a:rPr dirty="0" sz="900" spc="-5">
                <a:latin typeface="Arial"/>
                <a:cs typeface="Arial"/>
              </a:rPr>
              <a:t>Do loop-avoiding DFS, not expanding any node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  <a:p>
            <a:pPr marL="1182370">
              <a:lnSpc>
                <a:spcPts val="1030"/>
              </a:lnSpc>
            </a:pPr>
            <a:r>
              <a:rPr dirty="0" sz="900" spc="-5" i="1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n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&gt; </a:t>
            </a:r>
            <a:r>
              <a:rPr dirty="0" sz="900" spc="-5">
                <a:latin typeface="Arial"/>
                <a:cs typeface="Arial"/>
              </a:rPr>
              <a:t>1. Did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find a goal? If so,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stop.</a:t>
            </a:r>
            <a:endParaRPr sz="900">
              <a:latin typeface="Arial"/>
              <a:cs typeface="Arial"/>
            </a:endParaRPr>
          </a:p>
          <a:p>
            <a:pPr lvl="1" marL="908050" indent="-267335">
              <a:lnSpc>
                <a:spcPts val="1025"/>
              </a:lnSpc>
              <a:spcBef>
                <a:spcPts val="115"/>
              </a:spcBef>
              <a:buClr>
                <a:srgbClr val="9A6533"/>
              </a:buClr>
              <a:buAutoNum type="arabicPeriod" startAt="3"/>
              <a:tabLst>
                <a:tab pos="908050" algn="l"/>
                <a:tab pos="908685" algn="l"/>
              </a:tabLst>
            </a:pPr>
            <a:r>
              <a:rPr dirty="0" sz="900" spc="-5">
                <a:latin typeface="Arial"/>
                <a:cs typeface="Arial"/>
              </a:rPr>
              <a:t>Do loop-avoiding DFS, not expanding any node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  <a:p>
            <a:pPr marL="1182370">
              <a:lnSpc>
                <a:spcPts val="1025"/>
              </a:lnSpc>
            </a:pPr>
            <a:r>
              <a:rPr dirty="0" sz="900" spc="-5" i="1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n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&gt; </a:t>
            </a:r>
            <a:r>
              <a:rPr dirty="0" sz="900" spc="-5">
                <a:latin typeface="Arial"/>
                <a:cs typeface="Arial"/>
              </a:rPr>
              <a:t>2. Did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find a goal? If so,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stop.</a:t>
            </a:r>
            <a:endParaRPr sz="900">
              <a:latin typeface="Arial"/>
              <a:cs typeface="Arial"/>
            </a:endParaRPr>
          </a:p>
          <a:p>
            <a:pPr lvl="1" marL="908050" indent="-267335">
              <a:lnSpc>
                <a:spcPts val="1025"/>
              </a:lnSpc>
              <a:spcBef>
                <a:spcPts val="110"/>
              </a:spcBef>
              <a:buClr>
                <a:srgbClr val="9A6533"/>
              </a:buClr>
              <a:buAutoNum type="arabicPeriod" startAt="4"/>
              <a:tabLst>
                <a:tab pos="908050" algn="l"/>
                <a:tab pos="908685" algn="l"/>
              </a:tabLst>
            </a:pPr>
            <a:r>
              <a:rPr dirty="0" sz="900" spc="-5">
                <a:latin typeface="Arial"/>
                <a:cs typeface="Arial"/>
              </a:rPr>
              <a:t>Do loop-avoiding DFS, not expanding any node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  <a:p>
            <a:pPr marL="1182370">
              <a:lnSpc>
                <a:spcPts val="1025"/>
              </a:lnSpc>
            </a:pPr>
            <a:r>
              <a:rPr dirty="0" sz="900" spc="-5" i="1">
                <a:latin typeface="Arial"/>
                <a:cs typeface="Arial"/>
              </a:rPr>
              <a:t>f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n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&gt; </a:t>
            </a:r>
            <a:r>
              <a:rPr dirty="0" sz="900" spc="-5">
                <a:latin typeface="Arial"/>
                <a:cs typeface="Arial"/>
              </a:rPr>
              <a:t>3. Did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find a goal? If so,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stop.</a:t>
            </a:r>
            <a:endParaRPr sz="900">
              <a:latin typeface="Arial"/>
              <a:cs typeface="Arial"/>
            </a:endParaRPr>
          </a:p>
          <a:p>
            <a:pPr marL="908050" marR="433705">
              <a:lnSpc>
                <a:spcPts val="1080"/>
              </a:lnSpc>
              <a:spcBef>
                <a:spcPts val="260"/>
              </a:spcBef>
            </a:pPr>
            <a:r>
              <a:rPr dirty="0" sz="1000" spc="-5">
                <a:latin typeface="Arial"/>
                <a:cs typeface="Arial"/>
              </a:rPr>
              <a:t>…keep doing </a:t>
            </a:r>
            <a:r>
              <a:rPr dirty="0" sz="1000">
                <a:latin typeface="Arial"/>
                <a:cs typeface="Arial"/>
              </a:rPr>
              <a:t>this, </a:t>
            </a:r>
            <a:r>
              <a:rPr dirty="0" sz="1000" spc="-5">
                <a:latin typeface="Arial"/>
                <a:cs typeface="Arial"/>
              </a:rPr>
              <a:t>increasing the </a:t>
            </a: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) threshold </a:t>
            </a:r>
            <a:r>
              <a:rPr dirty="0" sz="1000">
                <a:latin typeface="Arial"/>
                <a:cs typeface="Arial"/>
              </a:rPr>
              <a:t>by 1 </a:t>
            </a:r>
            <a:r>
              <a:rPr dirty="0" sz="1000" spc="-5">
                <a:latin typeface="Arial"/>
                <a:cs typeface="Arial"/>
              </a:rPr>
              <a:t>each  time, until we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stop.</a:t>
            </a:r>
            <a:endParaRPr sz="1000">
              <a:latin typeface="Arial"/>
              <a:cs typeface="Arial"/>
            </a:endParaRPr>
          </a:p>
          <a:p>
            <a:pPr marL="572770" indent="-305435">
              <a:lnSpc>
                <a:spcPct val="100000"/>
              </a:lnSpc>
              <a:spcBef>
                <a:spcPts val="120"/>
              </a:spcBef>
              <a:buChar char="•"/>
              <a:tabLst>
                <a:tab pos="572770" algn="l"/>
                <a:tab pos="573405" algn="l"/>
              </a:tabLst>
            </a:pPr>
            <a:r>
              <a:rPr dirty="0" sz="1200" spc="-5">
                <a:latin typeface="Arial"/>
                <a:cs typeface="Arial"/>
              </a:rPr>
              <a:t>This is</a:t>
            </a:r>
            <a:endParaRPr sz="1200">
              <a:latin typeface="Arial"/>
              <a:cs typeface="Arial"/>
            </a:endParaRPr>
          </a:p>
          <a:p>
            <a:pPr marL="908050" indent="-267335">
              <a:lnSpc>
                <a:spcPct val="100000"/>
              </a:lnSpc>
              <a:spcBef>
                <a:spcPts val="125"/>
              </a:spcBef>
              <a:buClr>
                <a:srgbClr val="808080"/>
              </a:buClr>
              <a:buFont typeface="Wingdings"/>
              <a:buChar char=""/>
              <a:tabLst>
                <a:tab pos="908050" algn="l"/>
                <a:tab pos="908685" algn="l"/>
              </a:tabLst>
            </a:pPr>
            <a:r>
              <a:rPr dirty="0" sz="1000" spc="-5">
                <a:latin typeface="Arial"/>
                <a:cs typeface="Arial"/>
              </a:rPr>
              <a:t>Complete</a:t>
            </a:r>
            <a:endParaRPr sz="1000">
              <a:latin typeface="Arial"/>
              <a:cs typeface="Arial"/>
            </a:endParaRPr>
          </a:p>
          <a:p>
            <a:pPr marL="908050" indent="-267335">
              <a:lnSpc>
                <a:spcPct val="100000"/>
              </a:lnSpc>
              <a:spcBef>
                <a:spcPts val="125"/>
              </a:spcBef>
              <a:buClr>
                <a:srgbClr val="808080"/>
              </a:buClr>
              <a:buFont typeface="Wingdings"/>
              <a:buChar char=""/>
              <a:tabLst>
                <a:tab pos="908050" algn="l"/>
                <a:tab pos="908685" algn="l"/>
              </a:tabLst>
            </a:pPr>
            <a:r>
              <a:rPr dirty="0" sz="1000" spc="-5">
                <a:latin typeface="Arial"/>
                <a:cs typeface="Arial"/>
              </a:rPr>
              <a:t>Guaranteed to find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optimal</a:t>
            </a:r>
            <a:endParaRPr sz="1000">
              <a:latin typeface="Arial"/>
              <a:cs typeface="Arial"/>
            </a:endParaRPr>
          </a:p>
          <a:p>
            <a:pPr marL="908050" indent="-267335">
              <a:lnSpc>
                <a:spcPct val="100000"/>
              </a:lnSpc>
              <a:spcBef>
                <a:spcPts val="110"/>
              </a:spcBef>
              <a:buClr>
                <a:srgbClr val="808080"/>
              </a:buClr>
              <a:buFont typeface="Wingdings"/>
              <a:buChar char=""/>
              <a:tabLst>
                <a:tab pos="908050" algn="l"/>
                <a:tab pos="908685" algn="l"/>
              </a:tabLst>
            </a:pPr>
            <a:r>
              <a:rPr dirty="0" sz="1000" spc="-5">
                <a:latin typeface="Arial"/>
                <a:cs typeface="Arial"/>
              </a:rPr>
              <a:t>More costly than A* 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general.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What You Should</a:t>
            </a:r>
            <a:r>
              <a:rPr dirty="0" sz="22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Know</a:t>
            </a:r>
            <a:endParaRPr sz="2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65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Thoroughly understand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A*.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Be able to trace simple examples of A*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execution.</a:t>
            </a:r>
            <a:endParaRPr sz="1200">
              <a:latin typeface="Arial"/>
              <a:cs typeface="Arial"/>
            </a:endParaRPr>
          </a:p>
          <a:p>
            <a:pPr marL="439420" marR="839469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Understand “admissibility” of heuristics. Proof of  completeness, guaranteed optimality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path.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Be able to criticize best first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search.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References:</a:t>
            </a:r>
            <a:endParaRPr sz="1200">
              <a:latin typeface="Arial"/>
              <a:cs typeface="Arial"/>
            </a:endParaRPr>
          </a:p>
          <a:p>
            <a:pPr marL="439420" marR="600710">
              <a:lnSpc>
                <a:spcPct val="104000"/>
              </a:lnSpc>
              <a:spcBef>
                <a:spcPts val="440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Nils Nilsson</a:t>
            </a:r>
            <a:r>
              <a:rPr dirty="0" sz="1000">
                <a:latin typeface="Arial"/>
                <a:cs typeface="Arial"/>
              </a:rPr>
              <a:t>. </a:t>
            </a:r>
            <a:r>
              <a:rPr dirty="0" sz="1000" i="1">
                <a:latin typeface="Arial"/>
                <a:cs typeface="Arial"/>
              </a:rPr>
              <a:t>Problem Solving </a:t>
            </a:r>
            <a:r>
              <a:rPr dirty="0" sz="1000" spc="-5" i="1">
                <a:latin typeface="Arial"/>
                <a:cs typeface="Arial"/>
              </a:rPr>
              <a:t>Methods </a:t>
            </a:r>
            <a:r>
              <a:rPr dirty="0" sz="1000" i="1">
                <a:latin typeface="Arial"/>
                <a:cs typeface="Arial"/>
              </a:rPr>
              <a:t>in Artificial</a:t>
            </a:r>
            <a:r>
              <a:rPr dirty="0" sz="1000" spc="-9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Intelligence</a:t>
            </a:r>
            <a:r>
              <a:rPr dirty="0" sz="1000">
                <a:latin typeface="Arial"/>
                <a:cs typeface="Arial"/>
              </a:rPr>
              <a:t>.  </a:t>
            </a:r>
            <a:r>
              <a:rPr dirty="0" sz="1000" spc="-5">
                <a:latin typeface="Arial"/>
                <a:cs typeface="Arial"/>
              </a:rPr>
              <a:t>McGraw Hill (1971) E&amp;S-BK 501-5353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N71p.</a:t>
            </a:r>
            <a:endParaRPr sz="1000">
              <a:latin typeface="Arial"/>
              <a:cs typeface="Arial"/>
            </a:endParaRPr>
          </a:p>
          <a:p>
            <a:pPr marL="439420" marR="339725">
              <a:lnSpc>
                <a:spcPct val="110000"/>
              </a:lnSpc>
              <a:spcBef>
                <a:spcPts val="115"/>
              </a:spcBef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Judea Pearl</a:t>
            </a:r>
            <a:r>
              <a:rPr dirty="0" sz="1000" spc="-5">
                <a:latin typeface="Arial"/>
                <a:cs typeface="Arial"/>
              </a:rPr>
              <a:t>. </a:t>
            </a:r>
            <a:r>
              <a:rPr dirty="0" sz="1000" spc="-5" i="1">
                <a:latin typeface="Arial"/>
                <a:cs typeface="Arial"/>
              </a:rPr>
              <a:t>Heuristics: Intelligent Search Strategies for Computer  </a:t>
            </a:r>
            <a:r>
              <a:rPr dirty="0" sz="1000" i="1">
                <a:latin typeface="Arial"/>
                <a:cs typeface="Arial"/>
              </a:rPr>
              <a:t>Problem Solving</a:t>
            </a:r>
            <a:r>
              <a:rPr dirty="0" sz="1000">
                <a:latin typeface="Arial"/>
                <a:cs typeface="Arial"/>
              </a:rPr>
              <a:t>. </a:t>
            </a:r>
            <a:r>
              <a:rPr dirty="0" sz="1000" spc="-5">
                <a:latin typeface="Arial"/>
                <a:cs typeface="Arial"/>
              </a:rPr>
              <a:t>Addison Wesley (1984) E&amp;S-BK 501-535 P35h.  Chapters </a:t>
            </a:r>
            <a:r>
              <a:rPr dirty="0" sz="1000">
                <a:latin typeface="Arial"/>
                <a:cs typeface="Arial"/>
              </a:rPr>
              <a:t>3 &amp; 4 of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Stuart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Russell and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Peter Norvig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2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Artificial</a:t>
            </a:r>
            <a:endParaRPr sz="10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Intelligence: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Modern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Approach.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359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3120" y="3656328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f*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0100" y="2606039"/>
            <a:ext cx="1485900" cy="1194435"/>
          </a:xfrm>
          <a:custGeom>
            <a:avLst/>
            <a:gdLst/>
            <a:ahLst/>
            <a:cxnLst/>
            <a:rect l="l" t="t" r="r" b="b"/>
            <a:pathLst>
              <a:path w="1485900" h="1194435">
                <a:moveTo>
                  <a:pt x="1485900" y="143255"/>
                </a:moveTo>
                <a:lnTo>
                  <a:pt x="0" y="143255"/>
                </a:lnTo>
                <a:lnTo>
                  <a:pt x="0" y="1194053"/>
                </a:lnTo>
                <a:lnTo>
                  <a:pt x="1485900" y="1194053"/>
                </a:lnTo>
                <a:lnTo>
                  <a:pt x="1485900" y="143255"/>
                </a:lnTo>
                <a:close/>
              </a:path>
              <a:path w="1485900" h="1194435">
                <a:moveTo>
                  <a:pt x="142494" y="0"/>
                </a:moveTo>
                <a:lnTo>
                  <a:pt x="247650" y="143255"/>
                </a:lnTo>
                <a:lnTo>
                  <a:pt x="618744" y="143255"/>
                </a:lnTo>
                <a:lnTo>
                  <a:pt x="14249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10100" y="2606039"/>
            <a:ext cx="1485900" cy="1194435"/>
          </a:xfrm>
          <a:custGeom>
            <a:avLst/>
            <a:gdLst/>
            <a:ahLst/>
            <a:cxnLst/>
            <a:rect l="l" t="t" r="r" b="b"/>
            <a:pathLst>
              <a:path w="1485900" h="1194435">
                <a:moveTo>
                  <a:pt x="0" y="143255"/>
                </a:moveTo>
                <a:lnTo>
                  <a:pt x="0" y="1194053"/>
                </a:lnTo>
                <a:lnTo>
                  <a:pt x="1485900" y="1194053"/>
                </a:lnTo>
                <a:lnTo>
                  <a:pt x="1485900" y="143255"/>
                </a:lnTo>
                <a:lnTo>
                  <a:pt x="618744" y="143255"/>
                </a:lnTo>
                <a:lnTo>
                  <a:pt x="142494" y="0"/>
                </a:lnTo>
                <a:lnTo>
                  <a:pt x="247650" y="143255"/>
                </a:lnTo>
                <a:lnTo>
                  <a:pt x="0" y="143255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5119" y="1177544"/>
            <a:ext cx="4469765" cy="24860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730"/>
              </a:spcBef>
            </a:pPr>
            <a:r>
              <a:rPr dirty="0" sz="1200" spc="-5">
                <a:solidFill>
                  <a:srgbClr val="008000"/>
                </a:solidFill>
                <a:latin typeface="Arial"/>
                <a:cs typeface="Arial"/>
              </a:rPr>
              <a:t>Proof: A* with Admissible Heuristic Guarantees </a:t>
            </a:r>
            <a:r>
              <a:rPr dirty="0" sz="1200">
                <a:solidFill>
                  <a:srgbClr val="008000"/>
                </a:solidFill>
                <a:latin typeface="Arial"/>
                <a:cs typeface="Arial"/>
              </a:rPr>
              <a:t>Optimal</a:t>
            </a:r>
            <a:r>
              <a:rPr dirty="0" sz="1200" spc="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8000"/>
                </a:solidFill>
                <a:latin typeface="Arial"/>
                <a:cs typeface="Arial"/>
              </a:rPr>
              <a:t>Path</a:t>
            </a:r>
            <a:endParaRPr sz="1200">
              <a:latin typeface="Arial"/>
              <a:cs typeface="Arial"/>
            </a:endParaRPr>
          </a:p>
          <a:p>
            <a:pPr algn="r" marL="171450" marR="283210" indent="-171450">
              <a:lnSpc>
                <a:spcPts val="1365"/>
              </a:lnSpc>
              <a:spcBef>
                <a:spcPts val="63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Suppose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finds a suboptimal </a:t>
            </a:r>
            <a:r>
              <a:rPr dirty="0" sz="1200">
                <a:latin typeface="Arial"/>
                <a:cs typeface="Arial"/>
              </a:rPr>
              <a:t>path, </a:t>
            </a:r>
            <a:r>
              <a:rPr dirty="0" sz="1200" spc="-5">
                <a:latin typeface="Arial"/>
                <a:cs typeface="Arial"/>
              </a:rPr>
              <a:t>ending in goal </a:t>
            </a:r>
            <a:r>
              <a:rPr dirty="0" sz="1200">
                <a:latin typeface="Arial"/>
                <a:cs typeface="Arial"/>
              </a:rPr>
              <a:t>state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baseline="-20833" sz="1200" spc="-7" i="1">
                <a:latin typeface="Arial"/>
                <a:cs typeface="Arial"/>
              </a:rPr>
              <a:t>1</a:t>
            </a:r>
            <a:endParaRPr baseline="-20833" sz="1200">
              <a:latin typeface="Arial"/>
              <a:cs typeface="Arial"/>
            </a:endParaRPr>
          </a:p>
          <a:p>
            <a:pPr algn="r" marR="292735">
              <a:lnSpc>
                <a:spcPts val="1365"/>
              </a:lnSpc>
            </a:pPr>
            <a:r>
              <a:rPr dirty="0" sz="1200" spc="-5">
                <a:latin typeface="Arial"/>
                <a:cs typeface="Arial"/>
              </a:rPr>
              <a:t>where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baseline="-20833" sz="1200" spc="-7" i="1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&gt; </a:t>
            </a:r>
            <a:r>
              <a:rPr dirty="0" sz="1200" i="1">
                <a:latin typeface="Arial"/>
                <a:cs typeface="Arial"/>
              </a:rPr>
              <a:t>f* </a:t>
            </a:r>
            <a:r>
              <a:rPr dirty="0" sz="1200" spc="-5">
                <a:latin typeface="Arial"/>
                <a:cs typeface="Arial"/>
              </a:rPr>
              <a:t>where </a:t>
            </a:r>
            <a:r>
              <a:rPr dirty="0" sz="1200" i="1">
                <a:latin typeface="Arial"/>
                <a:cs typeface="Arial"/>
              </a:rPr>
              <a:t>f*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h*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start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cost of optimal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path.</a:t>
            </a:r>
            <a:endParaRPr sz="1200">
              <a:latin typeface="Arial"/>
              <a:cs typeface="Arial"/>
            </a:endParaRPr>
          </a:p>
          <a:p>
            <a:pPr marL="221615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222250" algn="l"/>
              </a:tabLst>
            </a:pPr>
            <a:r>
              <a:rPr dirty="0" sz="1200" spc="-5">
                <a:latin typeface="Arial"/>
                <a:cs typeface="Arial"/>
              </a:rPr>
              <a:t>There must exist a node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which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lvl="1" marL="422275" indent="-14351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422909" algn="l"/>
              </a:tabLst>
            </a:pPr>
            <a:r>
              <a:rPr dirty="0" sz="1200" spc="-5">
                <a:latin typeface="Arial"/>
                <a:cs typeface="Arial"/>
              </a:rPr>
              <a:t>Unexpanded</a:t>
            </a:r>
            <a:endParaRPr sz="1200">
              <a:latin typeface="Arial"/>
              <a:cs typeface="Arial"/>
            </a:endParaRPr>
          </a:p>
          <a:p>
            <a:pPr lvl="1" marL="422275" marR="396875" indent="-143510">
              <a:lnSpc>
                <a:spcPts val="1300"/>
              </a:lnSpc>
              <a:spcBef>
                <a:spcPts val="300"/>
              </a:spcBef>
              <a:buFont typeface="Wingdings"/>
              <a:buChar char=""/>
              <a:tabLst>
                <a:tab pos="422909" algn="l"/>
              </a:tabLst>
            </a:pPr>
            <a:r>
              <a:rPr dirty="0" sz="1200" spc="-5">
                <a:latin typeface="Arial"/>
                <a:cs typeface="Arial"/>
              </a:rPr>
              <a:t>The path from start to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(stored in the BackPointers(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 values) is the start of a true optimal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path</a:t>
            </a:r>
            <a:endParaRPr sz="1200">
              <a:latin typeface="Arial"/>
              <a:cs typeface="Arial"/>
            </a:endParaRPr>
          </a:p>
          <a:p>
            <a:pPr algn="r" marR="236220">
              <a:lnSpc>
                <a:spcPts val="910"/>
              </a:lnSpc>
              <a:spcBef>
                <a:spcPts val="960"/>
              </a:spcBef>
            </a:pPr>
            <a:r>
              <a:rPr dirty="0" sz="900">
                <a:latin typeface="Arial"/>
                <a:cs typeface="Arial"/>
              </a:rPr>
              <a:t>Why </a:t>
            </a:r>
            <a:r>
              <a:rPr dirty="0" sz="900" spc="-5">
                <a:latin typeface="Arial"/>
                <a:cs typeface="Arial"/>
              </a:rPr>
              <a:t>must such a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node</a:t>
            </a:r>
            <a:endParaRPr sz="900">
              <a:latin typeface="Arial"/>
              <a:cs typeface="Arial"/>
            </a:endParaRPr>
          </a:p>
          <a:p>
            <a:pPr marL="222250" indent="-171450">
              <a:lnSpc>
                <a:spcPts val="1270"/>
              </a:lnSpc>
              <a:buFont typeface="Arial"/>
              <a:buChar char="•"/>
              <a:tabLst>
                <a:tab pos="222250" algn="l"/>
              </a:tabLst>
            </a:pP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&gt;=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G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(else </a:t>
            </a:r>
            <a:r>
              <a:rPr dirty="0" sz="1000" spc="-5">
                <a:latin typeface="Arial"/>
                <a:cs typeface="Arial"/>
              </a:rPr>
              <a:t>search </a:t>
            </a:r>
            <a:r>
              <a:rPr dirty="0" sz="1000">
                <a:latin typeface="Arial"/>
                <a:cs typeface="Arial"/>
              </a:rPr>
              <a:t>wouldn’t have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ended)</a:t>
            </a:r>
            <a:endParaRPr sz="1000">
              <a:latin typeface="Arial"/>
              <a:cs typeface="Arial"/>
            </a:endParaRPr>
          </a:p>
          <a:p>
            <a:pPr marL="221615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222250" algn="l"/>
              </a:tabLst>
            </a:pPr>
            <a:r>
              <a:rPr dirty="0" sz="1200" spc="-5">
                <a:latin typeface="Arial"/>
                <a:cs typeface="Arial"/>
              </a:rPr>
              <a:t>Also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g*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Arial"/>
                <a:cs typeface="Arial"/>
              </a:rPr>
              <a:t>&lt;= </a:t>
            </a:r>
            <a:r>
              <a:rPr dirty="0" sz="1200" spc="-5" i="1">
                <a:latin typeface="Arial"/>
                <a:cs typeface="Arial"/>
              </a:rPr>
              <a:t>g*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h*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867" y="2896616"/>
            <a:ext cx="135191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exist? Consider any  optimal path  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-5" i="1">
                <a:latin typeface="Arial"/>
                <a:cs typeface="Arial"/>
              </a:rPr>
              <a:t>n1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-5" i="1">
                <a:latin typeface="Arial"/>
                <a:cs typeface="Arial"/>
              </a:rPr>
              <a:t>n2</a:t>
            </a:r>
            <a:r>
              <a:rPr dirty="0" sz="900" spc="-5">
                <a:latin typeface="Arial"/>
                <a:cs typeface="Arial"/>
              </a:rPr>
              <a:t>…goal. If all </a:t>
            </a:r>
            <a:r>
              <a:rPr dirty="0" sz="900" spc="-10">
                <a:latin typeface="Arial"/>
                <a:cs typeface="Arial"/>
              </a:rPr>
              <a:t>along  </a:t>
            </a:r>
            <a:r>
              <a:rPr dirty="0" sz="900" spc="-5">
                <a:latin typeface="Arial"/>
                <a:cs typeface="Arial"/>
              </a:rPr>
              <a:t>it were expanded, the </a:t>
            </a:r>
            <a:r>
              <a:rPr dirty="0" sz="900" spc="-10">
                <a:latin typeface="Arial"/>
                <a:cs typeface="Arial"/>
              </a:rPr>
              <a:t>goal  </a:t>
            </a:r>
            <a:r>
              <a:rPr dirty="0" sz="900" spc="-5">
                <a:latin typeface="Arial"/>
                <a:cs typeface="Arial"/>
              </a:rPr>
              <a:t>would’ve been reached  along the shortest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path.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3542" y="3467861"/>
            <a:ext cx="1346835" cy="467995"/>
          </a:xfrm>
          <a:custGeom>
            <a:avLst/>
            <a:gdLst/>
            <a:ahLst/>
            <a:cxnLst/>
            <a:rect l="l" t="t" r="r" b="b"/>
            <a:pathLst>
              <a:path w="1346835" h="467995">
                <a:moveTo>
                  <a:pt x="1346454" y="0"/>
                </a:moveTo>
                <a:lnTo>
                  <a:pt x="618744" y="0"/>
                </a:lnTo>
                <a:lnTo>
                  <a:pt x="618744" y="77724"/>
                </a:lnTo>
                <a:lnTo>
                  <a:pt x="0" y="106680"/>
                </a:lnTo>
                <a:lnTo>
                  <a:pt x="618744" y="195072"/>
                </a:lnTo>
                <a:lnTo>
                  <a:pt x="618744" y="467868"/>
                </a:lnTo>
                <a:lnTo>
                  <a:pt x="1346454" y="467868"/>
                </a:lnTo>
                <a:lnTo>
                  <a:pt x="134645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3542" y="3467861"/>
            <a:ext cx="1346835" cy="467995"/>
          </a:xfrm>
          <a:custGeom>
            <a:avLst/>
            <a:gdLst/>
            <a:ahLst/>
            <a:cxnLst/>
            <a:rect l="l" t="t" r="r" b="b"/>
            <a:pathLst>
              <a:path w="1346835" h="467995">
                <a:moveTo>
                  <a:pt x="618744" y="0"/>
                </a:moveTo>
                <a:lnTo>
                  <a:pt x="618744" y="77724"/>
                </a:lnTo>
                <a:lnTo>
                  <a:pt x="0" y="106680"/>
                </a:lnTo>
                <a:lnTo>
                  <a:pt x="618744" y="195072"/>
                </a:lnTo>
                <a:lnTo>
                  <a:pt x="618744" y="467868"/>
                </a:lnTo>
                <a:lnTo>
                  <a:pt x="1346454" y="467868"/>
                </a:lnTo>
                <a:lnTo>
                  <a:pt x="1346454" y="0"/>
                </a:lnTo>
                <a:lnTo>
                  <a:pt x="739902" y="0"/>
                </a:lnTo>
                <a:lnTo>
                  <a:pt x="618744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4294" y="3080004"/>
            <a:ext cx="1292860" cy="322580"/>
          </a:xfrm>
          <a:custGeom>
            <a:avLst/>
            <a:gdLst/>
            <a:ahLst/>
            <a:cxnLst/>
            <a:rect l="l" t="t" r="r" b="b"/>
            <a:pathLst>
              <a:path w="1292860" h="322579">
                <a:moveTo>
                  <a:pt x="1292352" y="268986"/>
                </a:moveTo>
                <a:lnTo>
                  <a:pt x="368807" y="268986"/>
                </a:lnTo>
                <a:lnTo>
                  <a:pt x="368807" y="322325"/>
                </a:lnTo>
                <a:lnTo>
                  <a:pt x="1292352" y="322325"/>
                </a:lnTo>
                <a:lnTo>
                  <a:pt x="1292352" y="268986"/>
                </a:lnTo>
                <a:close/>
              </a:path>
              <a:path w="1292860" h="322579">
                <a:moveTo>
                  <a:pt x="1292352" y="0"/>
                </a:moveTo>
                <a:lnTo>
                  <a:pt x="368807" y="0"/>
                </a:lnTo>
                <a:lnTo>
                  <a:pt x="368807" y="188214"/>
                </a:lnTo>
                <a:lnTo>
                  <a:pt x="0" y="292607"/>
                </a:lnTo>
                <a:lnTo>
                  <a:pt x="368807" y="268986"/>
                </a:lnTo>
                <a:lnTo>
                  <a:pt x="1292352" y="268986"/>
                </a:lnTo>
                <a:lnTo>
                  <a:pt x="12923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14294" y="3080004"/>
            <a:ext cx="1292860" cy="322580"/>
          </a:xfrm>
          <a:custGeom>
            <a:avLst/>
            <a:gdLst/>
            <a:ahLst/>
            <a:cxnLst/>
            <a:rect l="l" t="t" r="r" b="b"/>
            <a:pathLst>
              <a:path w="1292860" h="322579">
                <a:moveTo>
                  <a:pt x="368807" y="0"/>
                </a:moveTo>
                <a:lnTo>
                  <a:pt x="368807" y="188214"/>
                </a:lnTo>
                <a:lnTo>
                  <a:pt x="0" y="292607"/>
                </a:lnTo>
                <a:lnTo>
                  <a:pt x="368807" y="268986"/>
                </a:lnTo>
                <a:lnTo>
                  <a:pt x="368807" y="322325"/>
                </a:lnTo>
                <a:lnTo>
                  <a:pt x="1292352" y="322325"/>
                </a:lnTo>
                <a:lnTo>
                  <a:pt x="1292352" y="0"/>
                </a:lnTo>
                <a:lnTo>
                  <a:pt x="522731" y="0"/>
                </a:lnTo>
                <a:lnTo>
                  <a:pt x="368807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31108" y="3090162"/>
            <a:ext cx="774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because it’s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on  </a:t>
            </a:r>
            <a:r>
              <a:rPr dirty="0" sz="900" spc="-5">
                <a:latin typeface="Arial"/>
                <a:cs typeface="Arial"/>
              </a:rPr>
              <a:t>optimal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path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0860" y="4082796"/>
            <a:ext cx="1281430" cy="315595"/>
          </a:xfrm>
          <a:custGeom>
            <a:avLst/>
            <a:gdLst/>
            <a:ahLst/>
            <a:cxnLst/>
            <a:rect l="l" t="t" r="r" b="b"/>
            <a:pathLst>
              <a:path w="1281429" h="315595">
                <a:moveTo>
                  <a:pt x="1280922" y="0"/>
                </a:moveTo>
                <a:lnTo>
                  <a:pt x="510539" y="0"/>
                </a:lnTo>
                <a:lnTo>
                  <a:pt x="510539" y="52577"/>
                </a:lnTo>
                <a:lnTo>
                  <a:pt x="0" y="96012"/>
                </a:lnTo>
                <a:lnTo>
                  <a:pt x="510539" y="131063"/>
                </a:lnTo>
                <a:lnTo>
                  <a:pt x="510539" y="315467"/>
                </a:lnTo>
                <a:lnTo>
                  <a:pt x="1280922" y="315467"/>
                </a:lnTo>
                <a:lnTo>
                  <a:pt x="128092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0860" y="4082796"/>
            <a:ext cx="1281430" cy="315595"/>
          </a:xfrm>
          <a:custGeom>
            <a:avLst/>
            <a:gdLst/>
            <a:ahLst/>
            <a:cxnLst/>
            <a:rect l="l" t="t" r="r" b="b"/>
            <a:pathLst>
              <a:path w="1281429" h="315595">
                <a:moveTo>
                  <a:pt x="510539" y="0"/>
                </a:moveTo>
                <a:lnTo>
                  <a:pt x="510539" y="52577"/>
                </a:lnTo>
                <a:lnTo>
                  <a:pt x="0" y="96012"/>
                </a:lnTo>
                <a:lnTo>
                  <a:pt x="510539" y="131063"/>
                </a:lnTo>
                <a:lnTo>
                  <a:pt x="510539" y="315467"/>
                </a:lnTo>
                <a:lnTo>
                  <a:pt x="1280922" y="315467"/>
                </a:lnTo>
                <a:lnTo>
                  <a:pt x="1280922" y="0"/>
                </a:lnTo>
                <a:lnTo>
                  <a:pt x="639317" y="0"/>
                </a:lnTo>
                <a:lnTo>
                  <a:pt x="510539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20519" y="4057902"/>
            <a:ext cx="2694940" cy="3098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009139" marR="30480" indent="-1984375">
              <a:lnSpc>
                <a:spcPct val="75300"/>
              </a:lnSpc>
              <a:spcBef>
                <a:spcPts val="455"/>
              </a:spcBef>
              <a:tabLst>
                <a:tab pos="2009139" algn="l"/>
              </a:tabLst>
            </a:pPr>
            <a:r>
              <a:rPr dirty="0" sz="1200" spc="-1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f*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&gt;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-15" i="1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&gt;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G</a:t>
            </a:r>
            <a:r>
              <a:rPr dirty="0" baseline="-21367" sz="975" spc="-15" i="1">
                <a:latin typeface="Arial"/>
                <a:cs typeface="Arial"/>
              </a:rPr>
              <a:t>1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baseline="6172" sz="1350" spc="-15">
                <a:latin typeface="Arial"/>
                <a:cs typeface="Arial"/>
              </a:rPr>
              <a:t>contradict</a:t>
            </a:r>
            <a:r>
              <a:rPr dirty="0" baseline="6172" sz="1350">
                <a:latin typeface="Arial"/>
                <a:cs typeface="Arial"/>
              </a:rPr>
              <a:t>i</a:t>
            </a:r>
            <a:r>
              <a:rPr dirty="0" baseline="6172" sz="1350" spc="-15">
                <a:latin typeface="Arial"/>
                <a:cs typeface="Arial"/>
              </a:rPr>
              <a:t>ng  </a:t>
            </a:r>
            <a:r>
              <a:rPr dirty="0" sz="900" spc="-5">
                <a:latin typeface="Arial"/>
                <a:cs typeface="Arial"/>
              </a:rPr>
              <a:t>top of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0820" y="3843020"/>
            <a:ext cx="973455" cy="185420"/>
          </a:xfrm>
          <a:custGeom>
            <a:avLst/>
            <a:gdLst/>
            <a:ahLst/>
            <a:cxnLst/>
            <a:rect l="l" t="t" r="r" b="b"/>
            <a:pathLst>
              <a:path w="973454" h="185420">
                <a:moveTo>
                  <a:pt x="0" y="185420"/>
                </a:moveTo>
                <a:lnTo>
                  <a:pt x="973074" y="185420"/>
                </a:lnTo>
                <a:lnTo>
                  <a:pt x="973074" y="0"/>
                </a:lnTo>
                <a:lnTo>
                  <a:pt x="0" y="0"/>
                </a:lnTo>
                <a:lnTo>
                  <a:pt x="0" y="1854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3145" y="3806825"/>
            <a:ext cx="1141095" cy="0"/>
          </a:xfrm>
          <a:custGeom>
            <a:avLst/>
            <a:gdLst/>
            <a:ahLst/>
            <a:cxnLst/>
            <a:rect l="l" t="t" r="r" b="b"/>
            <a:pathLst>
              <a:path w="1141095" h="0">
                <a:moveTo>
                  <a:pt x="0" y="0"/>
                </a:moveTo>
                <a:lnTo>
                  <a:pt x="1140748" y="0"/>
                </a:lnTo>
              </a:path>
            </a:pathLst>
          </a:custGeom>
          <a:ln w="7238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5466" y="3768090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428" y="0"/>
                </a:lnTo>
              </a:path>
            </a:pathLst>
          </a:custGeom>
          <a:ln w="5079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50820" y="3738879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 h="0">
                <a:moveTo>
                  <a:pt x="0" y="0"/>
                </a:moveTo>
                <a:lnTo>
                  <a:pt x="973074" y="0"/>
                </a:lnTo>
              </a:path>
            </a:pathLst>
          </a:custGeom>
          <a:ln w="5334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0111" y="3712464"/>
            <a:ext cx="1304290" cy="315595"/>
          </a:xfrm>
          <a:custGeom>
            <a:avLst/>
            <a:gdLst/>
            <a:ahLst/>
            <a:cxnLst/>
            <a:rect l="l" t="t" r="r" b="b"/>
            <a:pathLst>
              <a:path w="1304289" h="315595">
                <a:moveTo>
                  <a:pt x="330707" y="0"/>
                </a:moveTo>
                <a:lnTo>
                  <a:pt x="330707" y="52577"/>
                </a:lnTo>
                <a:lnTo>
                  <a:pt x="0" y="58674"/>
                </a:lnTo>
                <a:lnTo>
                  <a:pt x="330707" y="131063"/>
                </a:lnTo>
                <a:lnTo>
                  <a:pt x="330707" y="315468"/>
                </a:lnTo>
                <a:lnTo>
                  <a:pt x="1303782" y="315468"/>
                </a:lnTo>
                <a:lnTo>
                  <a:pt x="1303782" y="0"/>
                </a:lnTo>
                <a:lnTo>
                  <a:pt x="493013" y="0"/>
                </a:lnTo>
                <a:lnTo>
                  <a:pt x="330707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74188" y="3477259"/>
            <a:ext cx="174180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6485" marR="304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admiss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10">
                <a:latin typeface="Arial"/>
                <a:cs typeface="Arial"/>
              </a:rPr>
              <a:t>bi</a:t>
            </a:r>
            <a:r>
              <a:rPr dirty="0" sz="900" spc="-5">
                <a:latin typeface="Arial"/>
                <a:cs typeface="Arial"/>
              </a:rPr>
              <a:t>l</a:t>
            </a:r>
            <a:r>
              <a:rPr dirty="0" sz="900" spc="-10">
                <a:latin typeface="Arial"/>
                <a:cs typeface="Arial"/>
              </a:rPr>
              <a:t>i</a:t>
            </a: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844"/>
              </a:lnSpc>
              <a:tabLst>
                <a:tab pos="1086485" algn="l"/>
              </a:tabLst>
            </a:pPr>
            <a:r>
              <a:rPr dirty="0" sz="900" spc="-5">
                <a:latin typeface="Arial"/>
                <a:cs typeface="Arial"/>
              </a:rPr>
              <a:t>Because </a:t>
            </a:r>
            <a:r>
              <a:rPr dirty="0" sz="900" spc="-5" i="1">
                <a:latin typeface="Arial"/>
                <a:cs typeface="Arial"/>
              </a:rPr>
              <a:t>n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on	</a:t>
            </a:r>
            <a:r>
              <a:rPr dirty="0" baseline="-15432" sz="1350" spc="-15">
                <a:latin typeface="Arial"/>
                <a:cs typeface="Arial"/>
              </a:rPr>
              <a:t>assumption</a:t>
            </a:r>
            <a:endParaRPr baseline="-15432" sz="1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the optimal path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61820" y="5499546"/>
            <a:ext cx="3981450" cy="8432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075690">
              <a:lnSpc>
                <a:spcPct val="100000"/>
              </a:lnSpc>
              <a:spcBef>
                <a:spcPts val="490"/>
              </a:spcBef>
            </a:pP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Exercise Part</a:t>
            </a:r>
            <a:r>
              <a:rPr dirty="0" sz="22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In the following maze the successors of a cell include any cell directly to the  east, south, west or north of the current cell except that no transition may pass  through the central barrier. for example </a:t>
            </a:r>
            <a:r>
              <a:rPr dirty="0" sz="900" spc="-5" i="1">
                <a:latin typeface="Arial"/>
                <a:cs typeface="Arial"/>
              </a:rPr>
              <a:t>successors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m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 { </a:t>
            </a:r>
            <a:r>
              <a:rPr dirty="0" sz="900" spc="-5" i="1">
                <a:latin typeface="Arial"/>
                <a:cs typeface="Arial"/>
              </a:rPr>
              <a:t>d </a:t>
            </a:r>
            <a:r>
              <a:rPr dirty="0" sz="900">
                <a:latin typeface="Arial"/>
                <a:cs typeface="Arial"/>
              </a:rPr>
              <a:t>, </a:t>
            </a:r>
            <a:r>
              <a:rPr dirty="0" sz="900" spc="-5" i="1">
                <a:latin typeface="Arial"/>
                <a:cs typeface="Arial"/>
              </a:rPr>
              <a:t>n </a:t>
            </a:r>
            <a:r>
              <a:rPr dirty="0" sz="900">
                <a:latin typeface="Arial"/>
                <a:cs typeface="Arial"/>
              </a:rPr>
              <a:t>, </a:t>
            </a:r>
            <a:r>
              <a:rPr dirty="0" sz="900" spc="-5" i="1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dirty="0" sz="900" spc="10" i="1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}.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970212" y="6429692"/>
          <a:ext cx="1833880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197358"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19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7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861808" y="7352790"/>
            <a:ext cx="3988435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search problem is to find a path from </a:t>
            </a:r>
            <a:r>
              <a:rPr dirty="0" sz="900" spc="-5" b="1">
                <a:latin typeface="Arial"/>
                <a:cs typeface="Arial"/>
              </a:rPr>
              <a:t>s </a:t>
            </a:r>
            <a:r>
              <a:rPr dirty="0" sz="900" spc="-5">
                <a:latin typeface="Arial"/>
                <a:cs typeface="Arial"/>
              </a:rPr>
              <a:t>to </a:t>
            </a:r>
            <a:r>
              <a:rPr dirty="0" sz="900" b="1">
                <a:latin typeface="Arial"/>
                <a:cs typeface="Arial"/>
              </a:rPr>
              <a:t>g</a:t>
            </a:r>
            <a:r>
              <a:rPr dirty="0" sz="900">
                <a:latin typeface="Arial"/>
                <a:cs typeface="Arial"/>
              </a:rPr>
              <a:t>. We </a:t>
            </a:r>
            <a:r>
              <a:rPr dirty="0" sz="900" spc="-5">
                <a:latin typeface="Arial"/>
                <a:cs typeface="Arial"/>
              </a:rPr>
              <a:t>are going to examine the  order in </a:t>
            </a:r>
            <a:r>
              <a:rPr dirty="0" sz="900" spc="-10">
                <a:latin typeface="Arial"/>
                <a:cs typeface="Arial"/>
              </a:rPr>
              <a:t>which </a:t>
            </a:r>
            <a:r>
              <a:rPr dirty="0" sz="900" spc="-5">
                <a:latin typeface="Arial"/>
                <a:cs typeface="Arial"/>
              </a:rPr>
              <a:t>cells are expanded by various search algorithms. for example,  one possible expansion order that breadth first search might use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is:</a:t>
            </a:r>
            <a:endParaRPr sz="900">
              <a:latin typeface="Arial"/>
              <a:cs typeface="Arial"/>
            </a:endParaRPr>
          </a:p>
          <a:p>
            <a:pPr algn="ctr" marL="59055">
              <a:lnSpc>
                <a:spcPct val="100000"/>
              </a:lnSpc>
              <a:spcBef>
                <a:spcPts val="550"/>
              </a:spcBef>
            </a:pPr>
            <a:r>
              <a:rPr dirty="0" sz="900" spc="-5" b="1">
                <a:latin typeface="Arial"/>
                <a:cs typeface="Arial"/>
              </a:rPr>
              <a:t>s </a:t>
            </a: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f k </a:t>
            </a:r>
            <a:r>
              <a:rPr dirty="0" sz="900" spc="-5" i="1">
                <a:latin typeface="Arial"/>
                <a:cs typeface="Arial"/>
              </a:rPr>
              <a:t>p </a:t>
            </a:r>
            <a:r>
              <a:rPr dirty="0" sz="900" i="1">
                <a:latin typeface="Arial"/>
                <a:cs typeface="Arial"/>
              </a:rPr>
              <a:t>c </a:t>
            </a:r>
            <a:r>
              <a:rPr dirty="0" sz="900" spc="-5" i="1">
                <a:latin typeface="Arial"/>
                <a:cs typeface="Arial"/>
              </a:rPr>
              <a:t>q a </a:t>
            </a:r>
            <a:r>
              <a:rPr dirty="0" sz="900" i="1">
                <a:latin typeface="Arial"/>
                <a:cs typeface="Arial"/>
              </a:rPr>
              <a:t>r </a:t>
            </a:r>
            <a:r>
              <a:rPr dirty="0" sz="900" spc="-5" i="1">
                <a:latin typeface="Arial"/>
                <a:cs typeface="Arial"/>
              </a:rPr>
              <a:t>b </a:t>
            </a:r>
            <a:r>
              <a:rPr dirty="0" sz="900" i="1">
                <a:latin typeface="Arial"/>
                <a:cs typeface="Arial"/>
              </a:rPr>
              <a:t>t </a:t>
            </a:r>
            <a:r>
              <a:rPr dirty="0" sz="900" spc="-5" i="1">
                <a:latin typeface="Arial"/>
                <a:cs typeface="Arial"/>
              </a:rPr>
              <a:t>d</a:t>
            </a:r>
            <a:r>
              <a:rPr dirty="0" sz="900" spc="5" i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Arial"/>
                <a:cs typeface="Arial"/>
              </a:rPr>
              <a:t>There are other possible orders depending on </a:t>
            </a:r>
            <a:r>
              <a:rPr dirty="0" sz="900" spc="-10">
                <a:latin typeface="Arial"/>
                <a:cs typeface="Arial"/>
              </a:rPr>
              <a:t>which </a:t>
            </a:r>
            <a:r>
              <a:rPr dirty="0" sz="900" spc="-5">
                <a:latin typeface="Arial"/>
                <a:cs typeface="Arial"/>
              </a:rPr>
              <a:t>of two equal-distance-  from-start states happen to be expanded first. For example </a:t>
            </a:r>
            <a:r>
              <a:rPr dirty="0" sz="900" spc="-5" b="1">
                <a:latin typeface="Arial"/>
                <a:cs typeface="Arial"/>
              </a:rPr>
              <a:t>s </a:t>
            </a:r>
            <a:r>
              <a:rPr dirty="0" sz="900" i="1">
                <a:latin typeface="Arial"/>
                <a:cs typeface="Arial"/>
              </a:rPr>
              <a:t>f </a:t>
            </a:r>
            <a:r>
              <a:rPr dirty="0" sz="900" spc="-5" i="1">
                <a:latin typeface="Arial"/>
                <a:cs typeface="Arial"/>
              </a:rPr>
              <a:t>h p </a:t>
            </a:r>
            <a:r>
              <a:rPr dirty="0" sz="900" i="1">
                <a:latin typeface="Arial"/>
                <a:cs typeface="Arial"/>
              </a:rPr>
              <a:t>k c </a:t>
            </a:r>
            <a:r>
              <a:rPr dirty="0" sz="900" spc="-5" i="1">
                <a:latin typeface="Arial"/>
                <a:cs typeface="Arial"/>
              </a:rPr>
              <a:t>q </a:t>
            </a:r>
            <a:r>
              <a:rPr dirty="0" sz="900" i="1">
                <a:latin typeface="Arial"/>
                <a:cs typeface="Arial"/>
              </a:rPr>
              <a:t>r </a:t>
            </a:r>
            <a:r>
              <a:rPr dirty="0" sz="900" spc="-5" i="1">
                <a:latin typeface="Arial"/>
                <a:cs typeface="Arial"/>
              </a:rPr>
              <a:t>a 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1797" y="8315207"/>
            <a:ext cx="15106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g </a:t>
            </a:r>
            <a:r>
              <a:rPr dirty="0" sz="900" spc="-5">
                <a:latin typeface="Arial"/>
                <a:cs typeface="Arial"/>
              </a:rPr>
              <a:t>is another possible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answer.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2197" y="8315207"/>
            <a:ext cx="848360" cy="349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continued</a:t>
            </a:r>
            <a:r>
              <a:rPr dirty="0" sz="900" spc="-5">
                <a:latin typeface="Arial"/>
                <a:cs typeface="Arial"/>
              </a:rPr>
              <a:t>-&gt;</a:t>
            </a:r>
            <a:endParaRPr sz="9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  <a:spcBef>
                <a:spcPts val="63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395" y="1371852"/>
            <a:ext cx="32124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 Part 1</a:t>
            </a:r>
            <a:r>
              <a:rPr dirty="0" spc="-80"/>
              <a:t> </a:t>
            </a:r>
            <a:r>
              <a:rPr dirty="0"/>
              <a:t>continued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0212" y="2252408"/>
          <a:ext cx="1833880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197357"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2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61820" y="3175507"/>
            <a:ext cx="38811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Assume you run </a:t>
            </a:r>
            <a:r>
              <a:rPr dirty="0" sz="900" spc="-5" b="1">
                <a:solidFill>
                  <a:srgbClr val="FF0065"/>
                </a:solidFill>
                <a:latin typeface="Arial"/>
                <a:cs typeface="Arial"/>
              </a:rPr>
              <a:t>depth-first-search </a:t>
            </a:r>
            <a:r>
              <a:rPr dirty="0" sz="900" spc="-5">
                <a:latin typeface="Arial"/>
                <a:cs typeface="Arial"/>
              </a:rPr>
              <a:t>until it expands the goal node. Assume  that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always try to expand East first, then South, then West, then North.  Assume your version of depth first </a:t>
            </a:r>
            <a:r>
              <a:rPr dirty="0" sz="900" spc="-10">
                <a:latin typeface="Arial"/>
                <a:cs typeface="Arial"/>
              </a:rPr>
              <a:t>search </a:t>
            </a:r>
            <a:r>
              <a:rPr dirty="0" sz="900" spc="-5">
                <a:latin typeface="Arial"/>
                <a:cs typeface="Arial"/>
              </a:rPr>
              <a:t>avoids loops: it never expands a  state on the current path. What is the order of state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expansion?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24810" y="5549138"/>
            <a:ext cx="19215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Exercise Part</a:t>
            </a:r>
            <a:r>
              <a:rPr dirty="0" sz="2200" spc="-8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8312" y="5972492"/>
          <a:ext cx="1833880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197358"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2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7"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810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810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8"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44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61785" y="6788144"/>
            <a:ext cx="4048760" cy="187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8285">
              <a:lnSpc>
                <a:spcPct val="1506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Next,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decide to use a Manhattan Distance Metric heuristic </a:t>
            </a:r>
            <a:r>
              <a:rPr dirty="0" sz="900" spc="-10">
                <a:latin typeface="Arial"/>
                <a:cs typeface="Arial"/>
              </a:rPr>
              <a:t>function 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state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shortest number of steps from </a:t>
            </a:r>
            <a:r>
              <a:rPr dirty="0" sz="900" spc="-5" i="1">
                <a:latin typeface="Arial"/>
                <a:cs typeface="Arial"/>
              </a:rPr>
              <a:t>state </a:t>
            </a:r>
            <a:r>
              <a:rPr dirty="0" sz="900" spc="-5">
                <a:latin typeface="Arial"/>
                <a:cs typeface="Arial"/>
              </a:rPr>
              <a:t>to </a:t>
            </a:r>
            <a:r>
              <a:rPr dirty="0" sz="900" b="1">
                <a:latin typeface="Arial"/>
                <a:cs typeface="Arial"/>
              </a:rPr>
              <a:t>g </a:t>
            </a:r>
            <a:r>
              <a:rPr dirty="0" sz="900" spc="-5">
                <a:latin typeface="Arial"/>
                <a:cs typeface="Arial"/>
              </a:rPr>
              <a:t>if there were no barriers  So, for example,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k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2,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b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4,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b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Arial"/>
                <a:cs typeface="Arial"/>
              </a:rPr>
              <a:t>Assume you </a:t>
            </a:r>
            <a:r>
              <a:rPr dirty="0" sz="900">
                <a:latin typeface="Arial"/>
                <a:cs typeface="Arial"/>
              </a:rPr>
              <a:t>now </a:t>
            </a:r>
            <a:r>
              <a:rPr dirty="0" sz="900" spc="-5">
                <a:latin typeface="Arial"/>
                <a:cs typeface="Arial"/>
              </a:rPr>
              <a:t>use best-first greedy search using heuristic </a:t>
            </a: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spc="-5">
                <a:latin typeface="Arial"/>
                <a:cs typeface="Arial"/>
              </a:rPr>
              <a:t>(a version that  never re-explores the same state twice). Again, give all the states expanded, </a:t>
            </a:r>
            <a:r>
              <a:rPr dirty="0" sz="900" spc="-10">
                <a:latin typeface="Arial"/>
                <a:cs typeface="Arial"/>
              </a:rPr>
              <a:t>in  </a:t>
            </a:r>
            <a:r>
              <a:rPr dirty="0" sz="900" spc="-5">
                <a:latin typeface="Arial"/>
                <a:cs typeface="Arial"/>
              </a:rPr>
              <a:t>the order they are expanded, until the algorithm expands the goal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node.</a:t>
            </a:r>
            <a:endParaRPr sz="9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Arial"/>
                <a:cs typeface="Arial"/>
              </a:rPr>
              <a:t>Finally, assume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use A* search </a:t>
            </a:r>
            <a:r>
              <a:rPr dirty="0" sz="900" spc="-10">
                <a:latin typeface="Arial"/>
                <a:cs typeface="Arial"/>
              </a:rPr>
              <a:t>with </a:t>
            </a:r>
            <a:r>
              <a:rPr dirty="0" sz="900" spc="-5">
                <a:latin typeface="Arial"/>
                <a:cs typeface="Arial"/>
              </a:rPr>
              <a:t>heuristic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, and run it until it terminates  using the conventional A* termination rule. Again, give all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states expanded,  in the order they are expanded. (Note that depending on the method that </a:t>
            </a:r>
            <a:r>
              <a:rPr dirty="0" sz="900" spc="-10">
                <a:latin typeface="Arial"/>
                <a:cs typeface="Arial"/>
              </a:rPr>
              <a:t>A*  </a:t>
            </a:r>
            <a:r>
              <a:rPr dirty="0" sz="900" spc="-5">
                <a:latin typeface="Arial"/>
                <a:cs typeface="Arial"/>
              </a:rPr>
              <a:t>uses to break ties, more than one correct answer is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possible).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  <a:tabLst>
                <a:tab pos="2284730" algn="l"/>
              </a:tabLst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Another</a:t>
            </a:r>
            <a:r>
              <a:rPr dirty="0" sz="2200" spc="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Example	Question</a:t>
            </a:r>
            <a:endParaRPr sz="2200">
              <a:latin typeface="Arial"/>
              <a:cs typeface="Arial"/>
            </a:endParaRPr>
          </a:p>
          <a:p>
            <a:pPr marL="267970" marR="398145">
              <a:lnSpc>
                <a:spcPct val="90100"/>
              </a:lnSpc>
              <a:spcBef>
                <a:spcPts val="1380"/>
              </a:spcBef>
            </a:pPr>
            <a:r>
              <a:rPr dirty="0" sz="1000" spc="-5">
                <a:latin typeface="Arial"/>
                <a:cs typeface="Arial"/>
              </a:rPr>
              <a:t>Consider </a:t>
            </a:r>
            <a:r>
              <a:rPr dirty="0" sz="1000">
                <a:latin typeface="Arial"/>
                <a:cs typeface="Arial"/>
              </a:rPr>
              <a:t>the use of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A* </a:t>
            </a:r>
            <a:r>
              <a:rPr dirty="0" sz="1000" spc="-5">
                <a:latin typeface="Arial"/>
                <a:cs typeface="Arial"/>
              </a:rPr>
              <a:t>algorithm </a:t>
            </a:r>
            <a:r>
              <a:rPr dirty="0" sz="1000">
                <a:latin typeface="Arial"/>
                <a:cs typeface="Arial"/>
              </a:rPr>
              <a:t>on a </a:t>
            </a:r>
            <a:r>
              <a:rPr dirty="0" sz="1000" spc="-5">
                <a:latin typeface="Arial"/>
                <a:cs typeface="Arial"/>
              </a:rPr>
              <a:t>search graph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cycles,  </a:t>
            </a:r>
            <a:r>
              <a:rPr dirty="0" sz="100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assume that this graph does not have negative-length edges.  Suppose you are explaining this algorithm to Pat, who is not familiar  with AI. After your elaborated explanation of how A* handles cycles,  </a:t>
            </a:r>
            <a:r>
              <a:rPr dirty="0" sz="1000">
                <a:latin typeface="Arial"/>
                <a:cs typeface="Arial"/>
              </a:rPr>
              <a:t>Pat is </a:t>
            </a:r>
            <a:r>
              <a:rPr dirty="0" sz="1000" spc="-5">
                <a:latin typeface="Arial"/>
                <a:cs typeface="Arial"/>
              </a:rPr>
              <a:t>convinced </a:t>
            </a:r>
            <a:r>
              <a:rPr dirty="0" sz="1000">
                <a:latin typeface="Arial"/>
                <a:cs typeface="Arial"/>
              </a:rPr>
              <a:t>that A* </a:t>
            </a:r>
            <a:r>
              <a:rPr dirty="0" sz="1000" spc="-5">
                <a:latin typeface="Arial"/>
                <a:cs typeface="Arial"/>
              </a:rPr>
              <a:t>does </a:t>
            </a:r>
            <a:r>
              <a:rPr dirty="0" sz="1000">
                <a:latin typeface="Arial"/>
                <a:cs typeface="Arial"/>
              </a:rPr>
              <a:t>a lot of </a:t>
            </a:r>
            <a:r>
              <a:rPr dirty="0" sz="1000" spc="-5">
                <a:latin typeface="Arial"/>
                <a:cs typeface="Arial"/>
              </a:rPr>
              <a:t>unnecessary </a:t>
            </a:r>
            <a:r>
              <a:rPr dirty="0" sz="1000">
                <a:latin typeface="Arial"/>
                <a:cs typeface="Arial"/>
              </a:rPr>
              <a:t>work to </a:t>
            </a:r>
            <a:r>
              <a:rPr dirty="0" sz="1000" spc="-5">
                <a:latin typeface="Arial"/>
                <a:cs typeface="Arial"/>
              </a:rPr>
              <a:t>guarantee  that it works properly (i.e. finds the optimal solution) in graphs  containing cycles. Pat suggests the following modification to improve  the efficiency of 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algorithm:</a:t>
            </a:r>
            <a:endParaRPr sz="1000">
              <a:latin typeface="Arial"/>
              <a:cs typeface="Arial"/>
            </a:endParaRPr>
          </a:p>
          <a:p>
            <a:pPr marL="496570" marR="327660">
              <a:lnSpc>
                <a:spcPct val="90300"/>
              </a:lnSpc>
              <a:spcBef>
                <a:spcPts val="215"/>
              </a:spcBef>
              <a:tabLst>
                <a:tab pos="3011170" algn="l"/>
              </a:tabLst>
            </a:pPr>
            <a:r>
              <a:rPr dirty="0" sz="900" spc="-5">
                <a:latin typeface="Arial"/>
                <a:cs typeface="Arial"/>
              </a:rPr>
              <a:t>Since the graph has cycles, you may detect new cycles from time to time  when expanding a node. For example, if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expand nodes A, B, and C  shown on figure (a) on the next slide, then after expanding C and noticing  that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is also a successor of C, </a:t>
            </a:r>
            <a:r>
              <a:rPr dirty="0" sz="900" spc="-10">
                <a:latin typeface="Arial"/>
                <a:cs typeface="Arial"/>
              </a:rPr>
              <a:t>you will </a:t>
            </a:r>
            <a:r>
              <a:rPr dirty="0" sz="900" spc="-5">
                <a:latin typeface="Arial"/>
                <a:cs typeface="Arial"/>
              </a:rPr>
              <a:t>detect the cycle A-B-C-A. Every  time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notice a cycle, you </a:t>
            </a:r>
            <a:r>
              <a:rPr dirty="0" sz="900">
                <a:latin typeface="Arial"/>
                <a:cs typeface="Arial"/>
              </a:rPr>
              <a:t>may </a:t>
            </a:r>
            <a:r>
              <a:rPr dirty="0" sz="900" spc="-5">
                <a:latin typeface="Arial"/>
                <a:cs typeface="Arial"/>
              </a:rPr>
              <a:t>remove the last edge of this cycle from  the search graph. For example, </a:t>
            </a:r>
            <a:r>
              <a:rPr dirty="0" sz="900" spc="-10">
                <a:latin typeface="Arial"/>
                <a:cs typeface="Arial"/>
              </a:rPr>
              <a:t>after </a:t>
            </a:r>
            <a:r>
              <a:rPr dirty="0" sz="900" spc="-5">
                <a:latin typeface="Arial"/>
                <a:cs typeface="Arial"/>
              </a:rPr>
              <a:t>expanding C, you can remove the  edge C-A (see figure (b) on next slide). Then, if A* visits node C again in  the process of further search, it </a:t>
            </a:r>
            <a:r>
              <a:rPr dirty="0" sz="900" spc="-10">
                <a:latin typeface="Arial"/>
                <a:cs typeface="Arial"/>
              </a:rPr>
              <a:t>will </a:t>
            </a:r>
            <a:r>
              <a:rPr dirty="0" sz="900" spc="-5">
                <a:latin typeface="Arial"/>
                <a:cs typeface="Arial"/>
              </a:rPr>
              <a:t>not need to traverse this useless edge 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second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time.	</a:t>
            </a:r>
            <a:r>
              <a:rPr dirty="0" sz="900" spc="-5" i="1">
                <a:latin typeface="Arial"/>
                <a:cs typeface="Arial"/>
              </a:rPr>
              <a:t>continued next </a:t>
            </a:r>
            <a:r>
              <a:rPr dirty="0" sz="900" spc="-10" i="1"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68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5565901"/>
            <a:ext cx="390397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95"/>
              </a:spcBef>
              <a:tabLst>
                <a:tab pos="2874010" algn="l"/>
              </a:tabLst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more</a:t>
            </a:r>
            <a:r>
              <a:rPr dirty="0" sz="2000" spc="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Another</a:t>
            </a:r>
            <a:r>
              <a:rPr dirty="0" sz="2000" spc="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Example	Question</a:t>
            </a:r>
            <a:endParaRPr sz="2000">
              <a:latin typeface="Arial"/>
              <a:cs typeface="Arial"/>
            </a:endParaRPr>
          </a:p>
          <a:p>
            <a:pPr marR="250825">
              <a:lnSpc>
                <a:spcPts val="1090"/>
              </a:lnSpc>
              <a:spcBef>
                <a:spcPts val="1200"/>
              </a:spcBef>
            </a:pPr>
            <a:r>
              <a:rPr dirty="0" sz="1000" spc="-5">
                <a:latin typeface="Arial"/>
                <a:cs typeface="Arial"/>
              </a:rPr>
              <a:t>Does this modified version of A* always find the optimal path to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solution? Why or why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not?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145" y="6393179"/>
            <a:ext cx="330835" cy="318770"/>
          </a:xfrm>
          <a:custGeom>
            <a:avLst/>
            <a:gdLst/>
            <a:ahLst/>
            <a:cxnLst/>
            <a:rect l="l" t="t" r="r" b="b"/>
            <a:pathLst>
              <a:path w="330835" h="318770">
                <a:moveTo>
                  <a:pt x="165354" y="0"/>
                </a:moveTo>
                <a:lnTo>
                  <a:pt x="121355" y="5658"/>
                </a:lnTo>
                <a:lnTo>
                  <a:pt x="81844" y="21646"/>
                </a:lnTo>
                <a:lnTo>
                  <a:pt x="48387" y="46482"/>
                </a:lnTo>
                <a:lnTo>
                  <a:pt x="22549" y="78683"/>
                </a:lnTo>
                <a:lnTo>
                  <a:pt x="5898" y="116769"/>
                </a:lnTo>
                <a:lnTo>
                  <a:pt x="0" y="159258"/>
                </a:lnTo>
                <a:lnTo>
                  <a:pt x="5898" y="201481"/>
                </a:lnTo>
                <a:lnTo>
                  <a:pt x="22549" y="239493"/>
                </a:lnTo>
                <a:lnTo>
                  <a:pt x="48387" y="271748"/>
                </a:lnTo>
                <a:lnTo>
                  <a:pt x="81844" y="296700"/>
                </a:lnTo>
                <a:lnTo>
                  <a:pt x="121355" y="312804"/>
                </a:lnTo>
                <a:lnTo>
                  <a:pt x="165354" y="318516"/>
                </a:lnTo>
                <a:lnTo>
                  <a:pt x="209352" y="312804"/>
                </a:lnTo>
                <a:lnTo>
                  <a:pt x="248863" y="296700"/>
                </a:lnTo>
                <a:lnTo>
                  <a:pt x="282321" y="271748"/>
                </a:lnTo>
                <a:lnTo>
                  <a:pt x="308158" y="239493"/>
                </a:lnTo>
                <a:lnTo>
                  <a:pt x="324809" y="201481"/>
                </a:lnTo>
                <a:lnTo>
                  <a:pt x="330708" y="159258"/>
                </a:lnTo>
                <a:lnTo>
                  <a:pt x="324809" y="116769"/>
                </a:lnTo>
                <a:lnTo>
                  <a:pt x="308158" y="78683"/>
                </a:lnTo>
                <a:lnTo>
                  <a:pt x="282321" y="46482"/>
                </a:lnTo>
                <a:lnTo>
                  <a:pt x="248863" y="21646"/>
                </a:lnTo>
                <a:lnTo>
                  <a:pt x="209352" y="5658"/>
                </a:lnTo>
                <a:lnTo>
                  <a:pt x="1653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37104" y="6468109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Start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7571993"/>
            <a:ext cx="330200" cy="319405"/>
          </a:xfrm>
          <a:custGeom>
            <a:avLst/>
            <a:gdLst/>
            <a:ahLst/>
            <a:cxnLst/>
            <a:rect l="l" t="t" r="r" b="b"/>
            <a:pathLst>
              <a:path w="330200" h="319404">
                <a:moveTo>
                  <a:pt x="165354" y="0"/>
                </a:moveTo>
                <a:lnTo>
                  <a:pt x="121355" y="5711"/>
                </a:lnTo>
                <a:lnTo>
                  <a:pt x="81844" y="21815"/>
                </a:lnTo>
                <a:lnTo>
                  <a:pt x="48387" y="46767"/>
                </a:lnTo>
                <a:lnTo>
                  <a:pt x="22549" y="79022"/>
                </a:lnTo>
                <a:lnTo>
                  <a:pt x="5898" y="117034"/>
                </a:lnTo>
                <a:lnTo>
                  <a:pt x="0" y="159257"/>
                </a:lnTo>
                <a:lnTo>
                  <a:pt x="5898" y="201802"/>
                </a:lnTo>
                <a:lnTo>
                  <a:pt x="22549" y="240029"/>
                </a:lnTo>
                <a:lnTo>
                  <a:pt x="48386" y="272414"/>
                </a:lnTo>
                <a:lnTo>
                  <a:pt x="81844" y="297433"/>
                </a:lnTo>
                <a:lnTo>
                  <a:pt x="121355" y="313563"/>
                </a:lnTo>
                <a:lnTo>
                  <a:pt x="165354" y="319277"/>
                </a:lnTo>
                <a:lnTo>
                  <a:pt x="209031" y="313563"/>
                </a:lnTo>
                <a:lnTo>
                  <a:pt x="248327" y="297433"/>
                </a:lnTo>
                <a:lnTo>
                  <a:pt x="281654" y="272414"/>
                </a:lnTo>
                <a:lnTo>
                  <a:pt x="307424" y="240029"/>
                </a:lnTo>
                <a:lnTo>
                  <a:pt x="324051" y="201802"/>
                </a:lnTo>
                <a:lnTo>
                  <a:pt x="329945" y="159257"/>
                </a:lnTo>
                <a:lnTo>
                  <a:pt x="324051" y="117034"/>
                </a:lnTo>
                <a:lnTo>
                  <a:pt x="307424" y="79022"/>
                </a:lnTo>
                <a:lnTo>
                  <a:pt x="281654" y="46767"/>
                </a:lnTo>
                <a:lnTo>
                  <a:pt x="248327" y="21815"/>
                </a:lnTo>
                <a:lnTo>
                  <a:pt x="209031" y="5711"/>
                </a:lnTo>
                <a:lnTo>
                  <a:pt x="1653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86405" y="7646922"/>
            <a:ext cx="95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7157466"/>
            <a:ext cx="330200" cy="319405"/>
          </a:xfrm>
          <a:custGeom>
            <a:avLst/>
            <a:gdLst/>
            <a:ahLst/>
            <a:cxnLst/>
            <a:rect l="l" t="t" r="r" b="b"/>
            <a:pathLst>
              <a:path w="330200" h="319404">
                <a:moveTo>
                  <a:pt x="165354" y="0"/>
                </a:moveTo>
                <a:lnTo>
                  <a:pt x="121355" y="5711"/>
                </a:lnTo>
                <a:lnTo>
                  <a:pt x="81844" y="21815"/>
                </a:lnTo>
                <a:lnTo>
                  <a:pt x="48387" y="46767"/>
                </a:lnTo>
                <a:lnTo>
                  <a:pt x="22549" y="79022"/>
                </a:lnTo>
                <a:lnTo>
                  <a:pt x="5898" y="117034"/>
                </a:lnTo>
                <a:lnTo>
                  <a:pt x="0" y="159257"/>
                </a:lnTo>
                <a:lnTo>
                  <a:pt x="5898" y="201802"/>
                </a:lnTo>
                <a:lnTo>
                  <a:pt x="22549" y="240029"/>
                </a:lnTo>
                <a:lnTo>
                  <a:pt x="48386" y="272414"/>
                </a:lnTo>
                <a:lnTo>
                  <a:pt x="81844" y="297433"/>
                </a:lnTo>
                <a:lnTo>
                  <a:pt x="121355" y="313562"/>
                </a:lnTo>
                <a:lnTo>
                  <a:pt x="165354" y="319277"/>
                </a:lnTo>
                <a:lnTo>
                  <a:pt x="209031" y="313562"/>
                </a:lnTo>
                <a:lnTo>
                  <a:pt x="248327" y="297433"/>
                </a:lnTo>
                <a:lnTo>
                  <a:pt x="281654" y="272414"/>
                </a:lnTo>
                <a:lnTo>
                  <a:pt x="307424" y="240029"/>
                </a:lnTo>
                <a:lnTo>
                  <a:pt x="324051" y="201802"/>
                </a:lnTo>
                <a:lnTo>
                  <a:pt x="329945" y="159257"/>
                </a:lnTo>
                <a:lnTo>
                  <a:pt x="324051" y="117034"/>
                </a:lnTo>
                <a:lnTo>
                  <a:pt x="307424" y="79022"/>
                </a:lnTo>
                <a:lnTo>
                  <a:pt x="281654" y="46767"/>
                </a:lnTo>
                <a:lnTo>
                  <a:pt x="248327" y="21815"/>
                </a:lnTo>
                <a:lnTo>
                  <a:pt x="209031" y="5711"/>
                </a:lnTo>
                <a:lnTo>
                  <a:pt x="1653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89454" y="7232394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2200" y="6743700"/>
            <a:ext cx="330200" cy="318770"/>
          </a:xfrm>
          <a:custGeom>
            <a:avLst/>
            <a:gdLst/>
            <a:ahLst/>
            <a:cxnLst/>
            <a:rect l="l" t="t" r="r" b="b"/>
            <a:pathLst>
              <a:path w="330200" h="318770">
                <a:moveTo>
                  <a:pt x="165354" y="0"/>
                </a:moveTo>
                <a:lnTo>
                  <a:pt x="121355" y="5711"/>
                </a:lnTo>
                <a:lnTo>
                  <a:pt x="81844" y="21815"/>
                </a:lnTo>
                <a:lnTo>
                  <a:pt x="48387" y="46767"/>
                </a:lnTo>
                <a:lnTo>
                  <a:pt x="22549" y="79022"/>
                </a:lnTo>
                <a:lnTo>
                  <a:pt x="5898" y="117034"/>
                </a:lnTo>
                <a:lnTo>
                  <a:pt x="0" y="159257"/>
                </a:lnTo>
                <a:lnTo>
                  <a:pt x="5898" y="201746"/>
                </a:lnTo>
                <a:lnTo>
                  <a:pt x="22549" y="239832"/>
                </a:lnTo>
                <a:lnTo>
                  <a:pt x="48386" y="272034"/>
                </a:lnTo>
                <a:lnTo>
                  <a:pt x="81844" y="296869"/>
                </a:lnTo>
                <a:lnTo>
                  <a:pt x="121355" y="312857"/>
                </a:lnTo>
                <a:lnTo>
                  <a:pt x="165354" y="318516"/>
                </a:lnTo>
                <a:lnTo>
                  <a:pt x="209031" y="312857"/>
                </a:lnTo>
                <a:lnTo>
                  <a:pt x="248327" y="296869"/>
                </a:lnTo>
                <a:lnTo>
                  <a:pt x="281654" y="272034"/>
                </a:lnTo>
                <a:lnTo>
                  <a:pt x="307424" y="239832"/>
                </a:lnTo>
                <a:lnTo>
                  <a:pt x="324051" y="201746"/>
                </a:lnTo>
                <a:lnTo>
                  <a:pt x="329945" y="159257"/>
                </a:lnTo>
                <a:lnTo>
                  <a:pt x="324051" y="117034"/>
                </a:lnTo>
                <a:lnTo>
                  <a:pt x="307424" y="79022"/>
                </a:lnTo>
                <a:lnTo>
                  <a:pt x="281654" y="46767"/>
                </a:lnTo>
                <a:lnTo>
                  <a:pt x="248327" y="21815"/>
                </a:lnTo>
                <a:lnTo>
                  <a:pt x="209031" y="5711"/>
                </a:lnTo>
                <a:lnTo>
                  <a:pt x="1653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89454" y="681862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0299" y="6818628"/>
            <a:ext cx="12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8466" y="7360411"/>
            <a:ext cx="12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4139" y="6662928"/>
            <a:ext cx="99060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1800" y="6662928"/>
            <a:ext cx="99060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08504" y="7059930"/>
            <a:ext cx="38100" cy="97790"/>
          </a:xfrm>
          <a:custGeom>
            <a:avLst/>
            <a:gdLst/>
            <a:ahLst/>
            <a:cxnLst/>
            <a:rect l="l" t="t" r="r" b="b"/>
            <a:pathLst>
              <a:path w="38100" h="97790">
                <a:moveTo>
                  <a:pt x="16763" y="59436"/>
                </a:moveTo>
                <a:lnTo>
                  <a:pt x="0" y="59436"/>
                </a:lnTo>
                <a:lnTo>
                  <a:pt x="19050" y="97536"/>
                </a:lnTo>
                <a:lnTo>
                  <a:pt x="33528" y="68580"/>
                </a:lnTo>
                <a:lnTo>
                  <a:pt x="17525" y="68580"/>
                </a:lnTo>
                <a:lnTo>
                  <a:pt x="16763" y="67056"/>
                </a:lnTo>
                <a:lnTo>
                  <a:pt x="16763" y="59436"/>
                </a:lnTo>
                <a:close/>
              </a:path>
              <a:path w="38100" h="97790">
                <a:moveTo>
                  <a:pt x="19812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67056"/>
                </a:lnTo>
                <a:lnTo>
                  <a:pt x="17525" y="68580"/>
                </a:lnTo>
                <a:lnTo>
                  <a:pt x="19812" y="68580"/>
                </a:lnTo>
                <a:lnTo>
                  <a:pt x="21335" y="67056"/>
                </a:lnTo>
                <a:lnTo>
                  <a:pt x="21335" y="762"/>
                </a:lnTo>
                <a:lnTo>
                  <a:pt x="19812" y="0"/>
                </a:lnTo>
                <a:close/>
              </a:path>
              <a:path w="38100" h="97790">
                <a:moveTo>
                  <a:pt x="38100" y="59436"/>
                </a:moveTo>
                <a:lnTo>
                  <a:pt x="21335" y="59436"/>
                </a:lnTo>
                <a:lnTo>
                  <a:pt x="21335" y="67056"/>
                </a:lnTo>
                <a:lnTo>
                  <a:pt x="19812" y="68580"/>
                </a:lnTo>
                <a:lnTo>
                  <a:pt x="33528" y="68580"/>
                </a:lnTo>
                <a:lnTo>
                  <a:pt x="38100" y="5943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8504" y="7474457"/>
            <a:ext cx="38100" cy="97790"/>
          </a:xfrm>
          <a:custGeom>
            <a:avLst/>
            <a:gdLst/>
            <a:ahLst/>
            <a:cxnLst/>
            <a:rect l="l" t="t" r="r" b="b"/>
            <a:pathLst>
              <a:path w="38100" h="97790">
                <a:moveTo>
                  <a:pt x="16763" y="59436"/>
                </a:moveTo>
                <a:lnTo>
                  <a:pt x="0" y="59436"/>
                </a:lnTo>
                <a:lnTo>
                  <a:pt x="19050" y="97536"/>
                </a:lnTo>
                <a:lnTo>
                  <a:pt x="33909" y="67818"/>
                </a:lnTo>
                <a:lnTo>
                  <a:pt x="17525" y="67818"/>
                </a:lnTo>
                <a:lnTo>
                  <a:pt x="16763" y="67056"/>
                </a:lnTo>
                <a:lnTo>
                  <a:pt x="16763" y="59436"/>
                </a:lnTo>
                <a:close/>
              </a:path>
              <a:path w="38100" h="97790">
                <a:moveTo>
                  <a:pt x="19812" y="0"/>
                </a:moveTo>
                <a:lnTo>
                  <a:pt x="17525" y="0"/>
                </a:lnTo>
                <a:lnTo>
                  <a:pt x="16763" y="762"/>
                </a:lnTo>
                <a:lnTo>
                  <a:pt x="16763" y="67056"/>
                </a:lnTo>
                <a:lnTo>
                  <a:pt x="17525" y="67818"/>
                </a:lnTo>
                <a:lnTo>
                  <a:pt x="19812" y="67818"/>
                </a:lnTo>
                <a:lnTo>
                  <a:pt x="21335" y="67056"/>
                </a:lnTo>
                <a:lnTo>
                  <a:pt x="21335" y="762"/>
                </a:lnTo>
                <a:lnTo>
                  <a:pt x="19812" y="0"/>
                </a:lnTo>
                <a:close/>
              </a:path>
              <a:path w="38100" h="97790">
                <a:moveTo>
                  <a:pt x="38100" y="59436"/>
                </a:moveTo>
                <a:lnTo>
                  <a:pt x="21335" y="59436"/>
                </a:lnTo>
                <a:lnTo>
                  <a:pt x="21335" y="67056"/>
                </a:lnTo>
                <a:lnTo>
                  <a:pt x="19812" y="67818"/>
                </a:lnTo>
                <a:lnTo>
                  <a:pt x="33909" y="67818"/>
                </a:lnTo>
                <a:lnTo>
                  <a:pt x="38100" y="5943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03932" y="7888223"/>
            <a:ext cx="38100" cy="105410"/>
          </a:xfrm>
          <a:custGeom>
            <a:avLst/>
            <a:gdLst/>
            <a:ahLst/>
            <a:cxnLst/>
            <a:rect l="l" t="t" r="r" b="b"/>
            <a:pathLst>
              <a:path w="38100" h="105409">
                <a:moveTo>
                  <a:pt x="0" y="66293"/>
                </a:moveTo>
                <a:lnTo>
                  <a:pt x="16763" y="105156"/>
                </a:lnTo>
                <a:lnTo>
                  <a:pt x="33655" y="76200"/>
                </a:lnTo>
                <a:lnTo>
                  <a:pt x="19050" y="76200"/>
                </a:lnTo>
                <a:lnTo>
                  <a:pt x="17525" y="75437"/>
                </a:lnTo>
                <a:lnTo>
                  <a:pt x="16763" y="74675"/>
                </a:lnTo>
                <a:lnTo>
                  <a:pt x="16763" y="73151"/>
                </a:lnTo>
                <a:lnTo>
                  <a:pt x="17140" y="67322"/>
                </a:lnTo>
                <a:lnTo>
                  <a:pt x="0" y="66293"/>
                </a:lnTo>
                <a:close/>
              </a:path>
              <a:path w="38100" h="105409">
                <a:moveTo>
                  <a:pt x="17140" y="67322"/>
                </a:moveTo>
                <a:lnTo>
                  <a:pt x="16763" y="73151"/>
                </a:lnTo>
                <a:lnTo>
                  <a:pt x="16763" y="74675"/>
                </a:lnTo>
                <a:lnTo>
                  <a:pt x="17525" y="75437"/>
                </a:lnTo>
                <a:lnTo>
                  <a:pt x="19050" y="76200"/>
                </a:lnTo>
                <a:lnTo>
                  <a:pt x="19812" y="76200"/>
                </a:lnTo>
                <a:lnTo>
                  <a:pt x="21336" y="74675"/>
                </a:lnTo>
                <a:lnTo>
                  <a:pt x="21385" y="73151"/>
                </a:lnTo>
                <a:lnTo>
                  <a:pt x="21743" y="67598"/>
                </a:lnTo>
                <a:lnTo>
                  <a:pt x="17140" y="67322"/>
                </a:lnTo>
                <a:close/>
              </a:path>
              <a:path w="38100" h="105409">
                <a:moveTo>
                  <a:pt x="21743" y="67598"/>
                </a:moveTo>
                <a:lnTo>
                  <a:pt x="21385" y="73151"/>
                </a:lnTo>
                <a:lnTo>
                  <a:pt x="21336" y="74675"/>
                </a:lnTo>
                <a:lnTo>
                  <a:pt x="19812" y="76200"/>
                </a:lnTo>
                <a:lnTo>
                  <a:pt x="33655" y="76200"/>
                </a:lnTo>
                <a:lnTo>
                  <a:pt x="38100" y="68580"/>
                </a:lnTo>
                <a:lnTo>
                  <a:pt x="21743" y="67598"/>
                </a:lnTo>
                <a:close/>
              </a:path>
              <a:path w="38100" h="105409">
                <a:moveTo>
                  <a:pt x="23622" y="0"/>
                </a:moveTo>
                <a:lnTo>
                  <a:pt x="22098" y="0"/>
                </a:lnTo>
                <a:lnTo>
                  <a:pt x="21336" y="1524"/>
                </a:lnTo>
                <a:lnTo>
                  <a:pt x="21286" y="3048"/>
                </a:lnTo>
                <a:lnTo>
                  <a:pt x="17140" y="67322"/>
                </a:lnTo>
                <a:lnTo>
                  <a:pt x="21743" y="67598"/>
                </a:lnTo>
                <a:lnTo>
                  <a:pt x="25907" y="3048"/>
                </a:lnTo>
                <a:lnTo>
                  <a:pt x="25907" y="1524"/>
                </a:lnTo>
                <a:lnTo>
                  <a:pt x="25145" y="762"/>
                </a:lnTo>
                <a:lnTo>
                  <a:pt x="2362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2145" y="7555230"/>
            <a:ext cx="249174" cy="176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45614" y="6902957"/>
            <a:ext cx="119380" cy="830580"/>
          </a:xfrm>
          <a:custGeom>
            <a:avLst/>
            <a:gdLst/>
            <a:ahLst/>
            <a:cxnLst/>
            <a:rect l="l" t="t" r="r" b="b"/>
            <a:pathLst>
              <a:path w="119380" h="830579">
                <a:moveTo>
                  <a:pt x="84515" y="19878"/>
                </a:moveTo>
                <a:lnTo>
                  <a:pt x="78486" y="25908"/>
                </a:lnTo>
                <a:lnTo>
                  <a:pt x="73152" y="34290"/>
                </a:lnTo>
                <a:lnTo>
                  <a:pt x="67818" y="43434"/>
                </a:lnTo>
                <a:lnTo>
                  <a:pt x="63246" y="53340"/>
                </a:lnTo>
                <a:lnTo>
                  <a:pt x="57912" y="64008"/>
                </a:lnTo>
                <a:lnTo>
                  <a:pt x="53340" y="75438"/>
                </a:lnTo>
                <a:lnTo>
                  <a:pt x="48768" y="87630"/>
                </a:lnTo>
                <a:lnTo>
                  <a:pt x="44196" y="100584"/>
                </a:lnTo>
                <a:lnTo>
                  <a:pt x="40386" y="114300"/>
                </a:lnTo>
                <a:lnTo>
                  <a:pt x="35813" y="128778"/>
                </a:lnTo>
                <a:lnTo>
                  <a:pt x="32004" y="143256"/>
                </a:lnTo>
                <a:lnTo>
                  <a:pt x="24384" y="175260"/>
                </a:lnTo>
                <a:lnTo>
                  <a:pt x="21336" y="191262"/>
                </a:lnTo>
                <a:lnTo>
                  <a:pt x="18287" y="208788"/>
                </a:lnTo>
                <a:lnTo>
                  <a:pt x="15113" y="226314"/>
                </a:lnTo>
                <a:lnTo>
                  <a:pt x="12192" y="243840"/>
                </a:lnTo>
                <a:lnTo>
                  <a:pt x="9814" y="262128"/>
                </a:lnTo>
                <a:lnTo>
                  <a:pt x="7619" y="280416"/>
                </a:lnTo>
                <a:lnTo>
                  <a:pt x="5334" y="298704"/>
                </a:lnTo>
                <a:lnTo>
                  <a:pt x="2286" y="336804"/>
                </a:lnTo>
                <a:lnTo>
                  <a:pt x="732" y="375666"/>
                </a:lnTo>
                <a:lnTo>
                  <a:pt x="0" y="394716"/>
                </a:lnTo>
                <a:lnTo>
                  <a:pt x="0" y="433578"/>
                </a:lnTo>
                <a:lnTo>
                  <a:pt x="762" y="452628"/>
                </a:lnTo>
                <a:lnTo>
                  <a:pt x="1524" y="472440"/>
                </a:lnTo>
                <a:lnTo>
                  <a:pt x="2286" y="491490"/>
                </a:lnTo>
                <a:lnTo>
                  <a:pt x="5334" y="529590"/>
                </a:lnTo>
                <a:lnTo>
                  <a:pt x="12192" y="584454"/>
                </a:lnTo>
                <a:lnTo>
                  <a:pt x="15240" y="601980"/>
                </a:lnTo>
                <a:lnTo>
                  <a:pt x="17525" y="619506"/>
                </a:lnTo>
                <a:lnTo>
                  <a:pt x="21336" y="637032"/>
                </a:lnTo>
                <a:lnTo>
                  <a:pt x="24384" y="653034"/>
                </a:lnTo>
                <a:lnTo>
                  <a:pt x="32004" y="685038"/>
                </a:lnTo>
                <a:lnTo>
                  <a:pt x="44196" y="727710"/>
                </a:lnTo>
                <a:lnTo>
                  <a:pt x="57912" y="764286"/>
                </a:lnTo>
                <a:lnTo>
                  <a:pt x="67818" y="784860"/>
                </a:lnTo>
                <a:lnTo>
                  <a:pt x="72390" y="794004"/>
                </a:lnTo>
                <a:lnTo>
                  <a:pt x="99060" y="825246"/>
                </a:lnTo>
                <a:lnTo>
                  <a:pt x="108204" y="829056"/>
                </a:lnTo>
                <a:lnTo>
                  <a:pt x="110490" y="829818"/>
                </a:lnTo>
                <a:lnTo>
                  <a:pt x="113537" y="830580"/>
                </a:lnTo>
                <a:lnTo>
                  <a:pt x="118110" y="830580"/>
                </a:lnTo>
                <a:lnTo>
                  <a:pt x="118872" y="829818"/>
                </a:lnTo>
                <a:lnTo>
                  <a:pt x="118872" y="827532"/>
                </a:lnTo>
                <a:lnTo>
                  <a:pt x="118110" y="826008"/>
                </a:lnTo>
                <a:lnTo>
                  <a:pt x="114300" y="826008"/>
                </a:lnTo>
                <a:lnTo>
                  <a:pt x="112013" y="825246"/>
                </a:lnTo>
                <a:lnTo>
                  <a:pt x="108966" y="824484"/>
                </a:lnTo>
                <a:lnTo>
                  <a:pt x="106680" y="823722"/>
                </a:lnTo>
                <a:lnTo>
                  <a:pt x="101346" y="821436"/>
                </a:lnTo>
                <a:lnTo>
                  <a:pt x="102108" y="821436"/>
                </a:lnTo>
                <a:lnTo>
                  <a:pt x="96774" y="817626"/>
                </a:lnTo>
                <a:lnTo>
                  <a:pt x="91440" y="812292"/>
                </a:lnTo>
                <a:lnTo>
                  <a:pt x="86868" y="806196"/>
                </a:lnTo>
                <a:lnTo>
                  <a:pt x="81534" y="799338"/>
                </a:lnTo>
                <a:lnTo>
                  <a:pt x="76962" y="791718"/>
                </a:lnTo>
                <a:lnTo>
                  <a:pt x="71628" y="782574"/>
                </a:lnTo>
                <a:lnTo>
                  <a:pt x="62484" y="762762"/>
                </a:lnTo>
                <a:lnTo>
                  <a:pt x="57150" y="751332"/>
                </a:lnTo>
                <a:lnTo>
                  <a:pt x="53340" y="739140"/>
                </a:lnTo>
                <a:lnTo>
                  <a:pt x="48768" y="726186"/>
                </a:lnTo>
                <a:lnTo>
                  <a:pt x="44196" y="712470"/>
                </a:lnTo>
                <a:lnTo>
                  <a:pt x="32766" y="668274"/>
                </a:lnTo>
                <a:lnTo>
                  <a:pt x="22860" y="618744"/>
                </a:lnTo>
                <a:lnTo>
                  <a:pt x="14478" y="566166"/>
                </a:lnTo>
                <a:lnTo>
                  <a:pt x="10668" y="528828"/>
                </a:lnTo>
                <a:lnTo>
                  <a:pt x="8381" y="509778"/>
                </a:lnTo>
                <a:lnTo>
                  <a:pt x="6858" y="491490"/>
                </a:lnTo>
                <a:lnTo>
                  <a:pt x="6096" y="471678"/>
                </a:lnTo>
                <a:lnTo>
                  <a:pt x="4572" y="433578"/>
                </a:lnTo>
                <a:lnTo>
                  <a:pt x="4572" y="394716"/>
                </a:lnTo>
                <a:lnTo>
                  <a:pt x="5363" y="374904"/>
                </a:lnTo>
                <a:lnTo>
                  <a:pt x="6096" y="355854"/>
                </a:lnTo>
                <a:lnTo>
                  <a:pt x="6858" y="336804"/>
                </a:lnTo>
                <a:lnTo>
                  <a:pt x="8381" y="317754"/>
                </a:lnTo>
                <a:lnTo>
                  <a:pt x="10668" y="299466"/>
                </a:lnTo>
                <a:lnTo>
                  <a:pt x="12192" y="280416"/>
                </a:lnTo>
                <a:lnTo>
                  <a:pt x="19812" y="226314"/>
                </a:lnTo>
                <a:lnTo>
                  <a:pt x="28956" y="176022"/>
                </a:lnTo>
                <a:lnTo>
                  <a:pt x="40386" y="129540"/>
                </a:lnTo>
                <a:lnTo>
                  <a:pt x="44958" y="115824"/>
                </a:lnTo>
                <a:lnTo>
                  <a:pt x="48768" y="102108"/>
                </a:lnTo>
                <a:lnTo>
                  <a:pt x="62484" y="65532"/>
                </a:lnTo>
                <a:lnTo>
                  <a:pt x="72390" y="45720"/>
                </a:lnTo>
                <a:lnTo>
                  <a:pt x="76962" y="36576"/>
                </a:lnTo>
                <a:lnTo>
                  <a:pt x="82296" y="28956"/>
                </a:lnTo>
                <a:lnTo>
                  <a:pt x="81534" y="28956"/>
                </a:lnTo>
                <a:lnTo>
                  <a:pt x="86901" y="23588"/>
                </a:lnTo>
                <a:lnTo>
                  <a:pt x="84515" y="19878"/>
                </a:lnTo>
                <a:close/>
              </a:path>
              <a:path w="119380" h="830579">
                <a:moveTo>
                  <a:pt x="108600" y="14478"/>
                </a:moveTo>
                <a:lnTo>
                  <a:pt x="91440" y="14478"/>
                </a:lnTo>
                <a:lnTo>
                  <a:pt x="92963" y="16002"/>
                </a:lnTo>
                <a:lnTo>
                  <a:pt x="92963" y="17526"/>
                </a:lnTo>
                <a:lnTo>
                  <a:pt x="86901" y="23588"/>
                </a:lnTo>
                <a:lnTo>
                  <a:pt x="95250" y="36576"/>
                </a:lnTo>
                <a:lnTo>
                  <a:pt x="108600" y="14478"/>
                </a:lnTo>
                <a:close/>
              </a:path>
              <a:path w="119380" h="830579">
                <a:moveTo>
                  <a:pt x="91440" y="14478"/>
                </a:moveTo>
                <a:lnTo>
                  <a:pt x="89916" y="14478"/>
                </a:lnTo>
                <a:lnTo>
                  <a:pt x="84515" y="19878"/>
                </a:lnTo>
                <a:lnTo>
                  <a:pt x="86901" y="23588"/>
                </a:lnTo>
                <a:lnTo>
                  <a:pt x="92963" y="17526"/>
                </a:lnTo>
                <a:lnTo>
                  <a:pt x="92963" y="16002"/>
                </a:lnTo>
                <a:lnTo>
                  <a:pt x="91440" y="14478"/>
                </a:lnTo>
                <a:close/>
              </a:path>
              <a:path w="119380" h="830579">
                <a:moveTo>
                  <a:pt x="117348" y="0"/>
                </a:moveTo>
                <a:lnTo>
                  <a:pt x="74675" y="4572"/>
                </a:lnTo>
                <a:lnTo>
                  <a:pt x="84515" y="19878"/>
                </a:lnTo>
                <a:lnTo>
                  <a:pt x="89916" y="14478"/>
                </a:lnTo>
                <a:lnTo>
                  <a:pt x="108600" y="14478"/>
                </a:lnTo>
                <a:lnTo>
                  <a:pt x="1173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60214" y="6355841"/>
            <a:ext cx="330200" cy="318770"/>
          </a:xfrm>
          <a:custGeom>
            <a:avLst/>
            <a:gdLst/>
            <a:ahLst/>
            <a:cxnLst/>
            <a:rect l="l" t="t" r="r" b="b"/>
            <a:pathLst>
              <a:path w="330200" h="318770">
                <a:moveTo>
                  <a:pt x="165353" y="0"/>
                </a:moveTo>
                <a:lnTo>
                  <a:pt x="121355" y="5711"/>
                </a:lnTo>
                <a:lnTo>
                  <a:pt x="81844" y="21815"/>
                </a:lnTo>
                <a:lnTo>
                  <a:pt x="48387" y="46767"/>
                </a:lnTo>
                <a:lnTo>
                  <a:pt x="22549" y="79022"/>
                </a:lnTo>
                <a:lnTo>
                  <a:pt x="5898" y="117034"/>
                </a:lnTo>
                <a:lnTo>
                  <a:pt x="0" y="159258"/>
                </a:lnTo>
                <a:lnTo>
                  <a:pt x="5898" y="201481"/>
                </a:lnTo>
                <a:lnTo>
                  <a:pt x="22549" y="239493"/>
                </a:lnTo>
                <a:lnTo>
                  <a:pt x="48387" y="271748"/>
                </a:lnTo>
                <a:lnTo>
                  <a:pt x="81844" y="296700"/>
                </a:lnTo>
                <a:lnTo>
                  <a:pt x="121355" y="312804"/>
                </a:lnTo>
                <a:lnTo>
                  <a:pt x="165353" y="318516"/>
                </a:lnTo>
                <a:lnTo>
                  <a:pt x="209031" y="312804"/>
                </a:lnTo>
                <a:lnTo>
                  <a:pt x="248327" y="296700"/>
                </a:lnTo>
                <a:lnTo>
                  <a:pt x="281654" y="271748"/>
                </a:lnTo>
                <a:lnTo>
                  <a:pt x="307424" y="239493"/>
                </a:lnTo>
                <a:lnTo>
                  <a:pt x="324051" y="201481"/>
                </a:lnTo>
                <a:lnTo>
                  <a:pt x="329946" y="159258"/>
                </a:lnTo>
                <a:lnTo>
                  <a:pt x="324051" y="117034"/>
                </a:lnTo>
                <a:lnTo>
                  <a:pt x="307424" y="79022"/>
                </a:lnTo>
                <a:lnTo>
                  <a:pt x="281654" y="46767"/>
                </a:lnTo>
                <a:lnTo>
                  <a:pt x="248327" y="21815"/>
                </a:lnTo>
                <a:lnTo>
                  <a:pt x="209031" y="5711"/>
                </a:lnTo>
                <a:lnTo>
                  <a:pt x="1653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04409" y="6430771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Start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0267" y="7534656"/>
            <a:ext cx="330200" cy="319405"/>
          </a:xfrm>
          <a:custGeom>
            <a:avLst/>
            <a:gdLst/>
            <a:ahLst/>
            <a:cxnLst/>
            <a:rect l="l" t="t" r="r" b="b"/>
            <a:pathLst>
              <a:path w="330200" h="319404">
                <a:moveTo>
                  <a:pt x="164592" y="0"/>
                </a:moveTo>
                <a:lnTo>
                  <a:pt x="120914" y="5711"/>
                </a:lnTo>
                <a:lnTo>
                  <a:pt x="81618" y="21815"/>
                </a:lnTo>
                <a:lnTo>
                  <a:pt x="48291" y="46767"/>
                </a:lnTo>
                <a:lnTo>
                  <a:pt x="22521" y="79022"/>
                </a:lnTo>
                <a:lnTo>
                  <a:pt x="5894" y="117034"/>
                </a:lnTo>
                <a:lnTo>
                  <a:pt x="0" y="159258"/>
                </a:lnTo>
                <a:lnTo>
                  <a:pt x="5894" y="201803"/>
                </a:lnTo>
                <a:lnTo>
                  <a:pt x="22521" y="240030"/>
                </a:lnTo>
                <a:lnTo>
                  <a:pt x="48291" y="272415"/>
                </a:lnTo>
                <a:lnTo>
                  <a:pt x="81618" y="297434"/>
                </a:lnTo>
                <a:lnTo>
                  <a:pt x="120914" y="313563"/>
                </a:lnTo>
                <a:lnTo>
                  <a:pt x="164592" y="319278"/>
                </a:lnTo>
                <a:lnTo>
                  <a:pt x="208590" y="313563"/>
                </a:lnTo>
                <a:lnTo>
                  <a:pt x="248101" y="297434"/>
                </a:lnTo>
                <a:lnTo>
                  <a:pt x="281559" y="272415"/>
                </a:lnTo>
                <a:lnTo>
                  <a:pt x="307396" y="240030"/>
                </a:lnTo>
                <a:lnTo>
                  <a:pt x="324047" y="201803"/>
                </a:lnTo>
                <a:lnTo>
                  <a:pt x="329946" y="159258"/>
                </a:lnTo>
                <a:lnTo>
                  <a:pt x="324047" y="117034"/>
                </a:lnTo>
                <a:lnTo>
                  <a:pt x="307396" y="79022"/>
                </a:lnTo>
                <a:lnTo>
                  <a:pt x="281559" y="46767"/>
                </a:lnTo>
                <a:lnTo>
                  <a:pt x="248101" y="21815"/>
                </a:lnTo>
                <a:lnTo>
                  <a:pt x="208590" y="5711"/>
                </a:lnTo>
                <a:lnTo>
                  <a:pt x="16459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53711" y="7609585"/>
            <a:ext cx="95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30267" y="7120128"/>
            <a:ext cx="330200" cy="319405"/>
          </a:xfrm>
          <a:custGeom>
            <a:avLst/>
            <a:gdLst/>
            <a:ahLst/>
            <a:cxnLst/>
            <a:rect l="l" t="t" r="r" b="b"/>
            <a:pathLst>
              <a:path w="330200" h="319404">
                <a:moveTo>
                  <a:pt x="164592" y="0"/>
                </a:moveTo>
                <a:lnTo>
                  <a:pt x="120914" y="5714"/>
                </a:lnTo>
                <a:lnTo>
                  <a:pt x="81618" y="21843"/>
                </a:lnTo>
                <a:lnTo>
                  <a:pt x="48291" y="46862"/>
                </a:lnTo>
                <a:lnTo>
                  <a:pt x="22521" y="79248"/>
                </a:lnTo>
                <a:lnTo>
                  <a:pt x="5894" y="117475"/>
                </a:lnTo>
                <a:lnTo>
                  <a:pt x="0" y="160020"/>
                </a:lnTo>
                <a:lnTo>
                  <a:pt x="5894" y="202243"/>
                </a:lnTo>
                <a:lnTo>
                  <a:pt x="22521" y="240255"/>
                </a:lnTo>
                <a:lnTo>
                  <a:pt x="48291" y="272510"/>
                </a:lnTo>
                <a:lnTo>
                  <a:pt x="81618" y="297462"/>
                </a:lnTo>
                <a:lnTo>
                  <a:pt x="120914" y="313566"/>
                </a:lnTo>
                <a:lnTo>
                  <a:pt x="164592" y="319278"/>
                </a:lnTo>
                <a:lnTo>
                  <a:pt x="208590" y="313566"/>
                </a:lnTo>
                <a:lnTo>
                  <a:pt x="248101" y="297462"/>
                </a:lnTo>
                <a:lnTo>
                  <a:pt x="281559" y="272510"/>
                </a:lnTo>
                <a:lnTo>
                  <a:pt x="307396" y="240255"/>
                </a:lnTo>
                <a:lnTo>
                  <a:pt x="324047" y="202243"/>
                </a:lnTo>
                <a:lnTo>
                  <a:pt x="329946" y="160020"/>
                </a:lnTo>
                <a:lnTo>
                  <a:pt x="324047" y="117475"/>
                </a:lnTo>
                <a:lnTo>
                  <a:pt x="307396" y="79248"/>
                </a:lnTo>
                <a:lnTo>
                  <a:pt x="281559" y="46862"/>
                </a:lnTo>
                <a:lnTo>
                  <a:pt x="248101" y="21843"/>
                </a:lnTo>
                <a:lnTo>
                  <a:pt x="208590" y="5714"/>
                </a:lnTo>
                <a:lnTo>
                  <a:pt x="16459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56759" y="71950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30267" y="6706361"/>
            <a:ext cx="330200" cy="318770"/>
          </a:xfrm>
          <a:custGeom>
            <a:avLst/>
            <a:gdLst/>
            <a:ahLst/>
            <a:cxnLst/>
            <a:rect l="l" t="t" r="r" b="b"/>
            <a:pathLst>
              <a:path w="330200" h="318770">
                <a:moveTo>
                  <a:pt x="164592" y="0"/>
                </a:moveTo>
                <a:lnTo>
                  <a:pt x="120914" y="5711"/>
                </a:lnTo>
                <a:lnTo>
                  <a:pt x="81618" y="21815"/>
                </a:lnTo>
                <a:lnTo>
                  <a:pt x="48291" y="46767"/>
                </a:lnTo>
                <a:lnTo>
                  <a:pt x="22521" y="79022"/>
                </a:lnTo>
                <a:lnTo>
                  <a:pt x="5894" y="117034"/>
                </a:lnTo>
                <a:lnTo>
                  <a:pt x="0" y="159258"/>
                </a:lnTo>
                <a:lnTo>
                  <a:pt x="5894" y="201746"/>
                </a:lnTo>
                <a:lnTo>
                  <a:pt x="22521" y="239832"/>
                </a:lnTo>
                <a:lnTo>
                  <a:pt x="48291" y="272034"/>
                </a:lnTo>
                <a:lnTo>
                  <a:pt x="81618" y="296869"/>
                </a:lnTo>
                <a:lnTo>
                  <a:pt x="120914" y="312857"/>
                </a:lnTo>
                <a:lnTo>
                  <a:pt x="164592" y="318516"/>
                </a:lnTo>
                <a:lnTo>
                  <a:pt x="208590" y="312857"/>
                </a:lnTo>
                <a:lnTo>
                  <a:pt x="248101" y="296869"/>
                </a:lnTo>
                <a:lnTo>
                  <a:pt x="281559" y="272034"/>
                </a:lnTo>
                <a:lnTo>
                  <a:pt x="307396" y="239832"/>
                </a:lnTo>
                <a:lnTo>
                  <a:pt x="324047" y="201746"/>
                </a:lnTo>
                <a:lnTo>
                  <a:pt x="329946" y="159258"/>
                </a:lnTo>
                <a:lnTo>
                  <a:pt x="324047" y="117034"/>
                </a:lnTo>
                <a:lnTo>
                  <a:pt x="307396" y="79022"/>
                </a:lnTo>
                <a:lnTo>
                  <a:pt x="281559" y="46767"/>
                </a:lnTo>
                <a:lnTo>
                  <a:pt x="248101" y="21815"/>
                </a:lnTo>
                <a:lnTo>
                  <a:pt x="208590" y="5711"/>
                </a:lnTo>
                <a:lnTo>
                  <a:pt x="16459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56759" y="678129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8360" y="6781290"/>
            <a:ext cx="12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66538" y="7323072"/>
            <a:ext cx="12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1446" y="6624828"/>
            <a:ext cx="99821" cy="128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39105" y="6624828"/>
            <a:ext cx="99822" cy="1287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5809" y="7022592"/>
            <a:ext cx="38100" cy="97790"/>
          </a:xfrm>
          <a:custGeom>
            <a:avLst/>
            <a:gdLst/>
            <a:ahLst/>
            <a:cxnLst/>
            <a:rect l="l" t="t" r="r" b="b"/>
            <a:pathLst>
              <a:path w="38100" h="97790">
                <a:moveTo>
                  <a:pt x="16763" y="59435"/>
                </a:moveTo>
                <a:lnTo>
                  <a:pt x="0" y="59435"/>
                </a:lnTo>
                <a:lnTo>
                  <a:pt x="19050" y="97535"/>
                </a:lnTo>
                <a:lnTo>
                  <a:pt x="33527" y="68579"/>
                </a:lnTo>
                <a:lnTo>
                  <a:pt x="17525" y="68579"/>
                </a:lnTo>
                <a:lnTo>
                  <a:pt x="16763" y="67055"/>
                </a:lnTo>
                <a:lnTo>
                  <a:pt x="16763" y="59435"/>
                </a:lnTo>
                <a:close/>
              </a:path>
              <a:path w="38100" h="97790">
                <a:moveTo>
                  <a:pt x="20574" y="0"/>
                </a:moveTo>
                <a:lnTo>
                  <a:pt x="17525" y="0"/>
                </a:lnTo>
                <a:lnTo>
                  <a:pt x="16763" y="761"/>
                </a:lnTo>
                <a:lnTo>
                  <a:pt x="16763" y="67055"/>
                </a:lnTo>
                <a:lnTo>
                  <a:pt x="17525" y="68579"/>
                </a:lnTo>
                <a:lnTo>
                  <a:pt x="20574" y="68579"/>
                </a:lnTo>
                <a:lnTo>
                  <a:pt x="21336" y="67055"/>
                </a:lnTo>
                <a:lnTo>
                  <a:pt x="21336" y="761"/>
                </a:lnTo>
                <a:lnTo>
                  <a:pt x="20574" y="0"/>
                </a:lnTo>
                <a:close/>
              </a:path>
              <a:path w="38100" h="97790">
                <a:moveTo>
                  <a:pt x="38100" y="59435"/>
                </a:moveTo>
                <a:lnTo>
                  <a:pt x="21336" y="59435"/>
                </a:lnTo>
                <a:lnTo>
                  <a:pt x="21336" y="67055"/>
                </a:lnTo>
                <a:lnTo>
                  <a:pt x="20574" y="68579"/>
                </a:lnTo>
                <a:lnTo>
                  <a:pt x="33527" y="68579"/>
                </a:lnTo>
                <a:lnTo>
                  <a:pt x="38100" y="5943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5809" y="7437119"/>
            <a:ext cx="38100" cy="97790"/>
          </a:xfrm>
          <a:custGeom>
            <a:avLst/>
            <a:gdLst/>
            <a:ahLst/>
            <a:cxnLst/>
            <a:rect l="l" t="t" r="r" b="b"/>
            <a:pathLst>
              <a:path w="38100" h="97790">
                <a:moveTo>
                  <a:pt x="16763" y="59435"/>
                </a:moveTo>
                <a:lnTo>
                  <a:pt x="0" y="59435"/>
                </a:lnTo>
                <a:lnTo>
                  <a:pt x="19050" y="97535"/>
                </a:lnTo>
                <a:lnTo>
                  <a:pt x="33909" y="67817"/>
                </a:lnTo>
                <a:lnTo>
                  <a:pt x="17525" y="67817"/>
                </a:lnTo>
                <a:lnTo>
                  <a:pt x="16763" y="67055"/>
                </a:lnTo>
                <a:lnTo>
                  <a:pt x="16763" y="59435"/>
                </a:lnTo>
                <a:close/>
              </a:path>
              <a:path w="38100" h="97790">
                <a:moveTo>
                  <a:pt x="20574" y="0"/>
                </a:moveTo>
                <a:lnTo>
                  <a:pt x="17525" y="0"/>
                </a:lnTo>
                <a:lnTo>
                  <a:pt x="16763" y="761"/>
                </a:lnTo>
                <a:lnTo>
                  <a:pt x="16763" y="67055"/>
                </a:lnTo>
                <a:lnTo>
                  <a:pt x="17525" y="67817"/>
                </a:lnTo>
                <a:lnTo>
                  <a:pt x="20574" y="67817"/>
                </a:lnTo>
                <a:lnTo>
                  <a:pt x="21336" y="67055"/>
                </a:lnTo>
                <a:lnTo>
                  <a:pt x="21336" y="761"/>
                </a:lnTo>
                <a:lnTo>
                  <a:pt x="20574" y="0"/>
                </a:lnTo>
                <a:close/>
              </a:path>
              <a:path w="38100" h="97790">
                <a:moveTo>
                  <a:pt x="38100" y="59435"/>
                </a:moveTo>
                <a:lnTo>
                  <a:pt x="21336" y="59435"/>
                </a:lnTo>
                <a:lnTo>
                  <a:pt x="21336" y="67055"/>
                </a:lnTo>
                <a:lnTo>
                  <a:pt x="20574" y="67817"/>
                </a:lnTo>
                <a:lnTo>
                  <a:pt x="33909" y="67817"/>
                </a:lnTo>
                <a:lnTo>
                  <a:pt x="38100" y="5943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63617" y="7850885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102107"/>
                </a:moveTo>
                <a:lnTo>
                  <a:pt x="14478" y="142493"/>
                </a:lnTo>
                <a:lnTo>
                  <a:pt x="33576" y="113537"/>
                </a:lnTo>
                <a:lnTo>
                  <a:pt x="18287" y="113537"/>
                </a:lnTo>
                <a:lnTo>
                  <a:pt x="16764" y="112775"/>
                </a:lnTo>
                <a:lnTo>
                  <a:pt x="16002" y="112013"/>
                </a:lnTo>
                <a:lnTo>
                  <a:pt x="16002" y="110489"/>
                </a:lnTo>
                <a:lnTo>
                  <a:pt x="16764" y="104119"/>
                </a:lnTo>
                <a:lnTo>
                  <a:pt x="0" y="102107"/>
                </a:lnTo>
                <a:close/>
              </a:path>
              <a:path w="38100" h="142875">
                <a:moveTo>
                  <a:pt x="16764" y="104119"/>
                </a:moveTo>
                <a:lnTo>
                  <a:pt x="16002" y="110489"/>
                </a:lnTo>
                <a:lnTo>
                  <a:pt x="16002" y="112013"/>
                </a:lnTo>
                <a:lnTo>
                  <a:pt x="16764" y="112775"/>
                </a:lnTo>
                <a:lnTo>
                  <a:pt x="18287" y="113537"/>
                </a:lnTo>
                <a:lnTo>
                  <a:pt x="19812" y="113537"/>
                </a:lnTo>
                <a:lnTo>
                  <a:pt x="20574" y="112775"/>
                </a:lnTo>
                <a:lnTo>
                  <a:pt x="20665" y="110489"/>
                </a:lnTo>
                <a:lnTo>
                  <a:pt x="21361" y="104671"/>
                </a:lnTo>
                <a:lnTo>
                  <a:pt x="16764" y="104119"/>
                </a:lnTo>
                <a:close/>
              </a:path>
              <a:path w="38100" h="142875">
                <a:moveTo>
                  <a:pt x="21361" y="104671"/>
                </a:moveTo>
                <a:lnTo>
                  <a:pt x="20665" y="110489"/>
                </a:lnTo>
                <a:lnTo>
                  <a:pt x="20574" y="112775"/>
                </a:lnTo>
                <a:lnTo>
                  <a:pt x="19812" y="113537"/>
                </a:lnTo>
                <a:lnTo>
                  <a:pt x="33576" y="113537"/>
                </a:lnTo>
                <a:lnTo>
                  <a:pt x="38100" y="106679"/>
                </a:lnTo>
                <a:lnTo>
                  <a:pt x="21361" y="104671"/>
                </a:lnTo>
                <a:close/>
              </a:path>
              <a:path w="38100" h="142875">
                <a:moveTo>
                  <a:pt x="30480" y="0"/>
                </a:moveTo>
                <a:lnTo>
                  <a:pt x="28956" y="1523"/>
                </a:lnTo>
                <a:lnTo>
                  <a:pt x="28864" y="3047"/>
                </a:lnTo>
                <a:lnTo>
                  <a:pt x="16764" y="104119"/>
                </a:lnTo>
                <a:lnTo>
                  <a:pt x="21361" y="104671"/>
                </a:lnTo>
                <a:lnTo>
                  <a:pt x="33528" y="3047"/>
                </a:lnTo>
                <a:lnTo>
                  <a:pt x="33528" y="1523"/>
                </a:lnTo>
                <a:lnTo>
                  <a:pt x="32766" y="761"/>
                </a:lnTo>
                <a:lnTo>
                  <a:pt x="32004" y="761"/>
                </a:lnTo>
                <a:lnTo>
                  <a:pt x="3048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0214" y="7517892"/>
            <a:ext cx="249174" cy="176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988820" y="7956293"/>
            <a:ext cx="1078865" cy="3975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484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sz="900" spc="-5">
                <a:latin typeface="Arial"/>
                <a:cs typeface="Arial"/>
              </a:rPr>
              <a:t>(a) Detecting a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1577" y="7956301"/>
            <a:ext cx="1651000" cy="3975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89280">
              <a:lnSpc>
                <a:spcPct val="100000"/>
              </a:lnSpc>
              <a:spcBef>
                <a:spcPts val="480"/>
              </a:spcBef>
            </a:pPr>
            <a:r>
              <a:rPr dirty="0" sz="90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z="900" spc="-5">
                <a:latin typeface="Arial"/>
                <a:cs typeface="Arial"/>
              </a:rPr>
              <a:t>(b) Removing the detected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8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1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13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8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1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25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19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07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2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5" y="51815"/>
                </a:lnTo>
                <a:lnTo>
                  <a:pt x="407669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2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2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5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5" y="28955"/>
                </a:lnTo>
                <a:lnTo>
                  <a:pt x="444245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2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5" y="22859"/>
                </a:lnTo>
                <a:lnTo>
                  <a:pt x="444245" y="28955"/>
                </a:lnTo>
                <a:lnTo>
                  <a:pt x="445839" y="28955"/>
                </a:lnTo>
                <a:lnTo>
                  <a:pt x="451104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5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2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69" y="761"/>
                </a:lnTo>
                <a:lnTo>
                  <a:pt x="40614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529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623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673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6717" y="1886711"/>
            <a:ext cx="2346325" cy="523240"/>
          </a:xfrm>
          <a:custGeom>
            <a:avLst/>
            <a:gdLst/>
            <a:ahLst/>
            <a:cxnLst/>
            <a:rect l="l" t="t" r="r" b="b"/>
            <a:pathLst>
              <a:path w="2346325" h="523239">
                <a:moveTo>
                  <a:pt x="2286" y="282702"/>
                </a:moveTo>
                <a:lnTo>
                  <a:pt x="0" y="284988"/>
                </a:lnTo>
                <a:lnTo>
                  <a:pt x="0" y="285750"/>
                </a:lnTo>
                <a:lnTo>
                  <a:pt x="762" y="286512"/>
                </a:lnTo>
                <a:lnTo>
                  <a:pt x="158495" y="521208"/>
                </a:lnTo>
                <a:lnTo>
                  <a:pt x="159257" y="521970"/>
                </a:lnTo>
                <a:lnTo>
                  <a:pt x="160781" y="522732"/>
                </a:lnTo>
                <a:lnTo>
                  <a:pt x="162306" y="521970"/>
                </a:lnTo>
                <a:lnTo>
                  <a:pt x="163068" y="521208"/>
                </a:lnTo>
                <a:lnTo>
                  <a:pt x="163830" y="519684"/>
                </a:lnTo>
                <a:lnTo>
                  <a:pt x="163068" y="518160"/>
                </a:lnTo>
                <a:lnTo>
                  <a:pt x="8313" y="289747"/>
                </a:lnTo>
                <a:lnTo>
                  <a:pt x="2286" y="288036"/>
                </a:lnTo>
                <a:lnTo>
                  <a:pt x="4571" y="284226"/>
                </a:lnTo>
                <a:lnTo>
                  <a:pt x="6493" y="284226"/>
                </a:lnTo>
                <a:lnTo>
                  <a:pt x="3809" y="283464"/>
                </a:lnTo>
                <a:lnTo>
                  <a:pt x="2286" y="282702"/>
                </a:lnTo>
                <a:close/>
              </a:path>
              <a:path w="2346325" h="523239">
                <a:moveTo>
                  <a:pt x="2224278" y="478536"/>
                </a:moveTo>
                <a:lnTo>
                  <a:pt x="2218182" y="520446"/>
                </a:lnTo>
                <a:lnTo>
                  <a:pt x="2255520" y="499872"/>
                </a:lnTo>
                <a:lnTo>
                  <a:pt x="2251056" y="496824"/>
                </a:lnTo>
                <a:lnTo>
                  <a:pt x="2235708" y="496824"/>
                </a:lnTo>
                <a:lnTo>
                  <a:pt x="2234184" y="495300"/>
                </a:lnTo>
                <a:lnTo>
                  <a:pt x="2233422" y="493776"/>
                </a:lnTo>
                <a:lnTo>
                  <a:pt x="2234184" y="493014"/>
                </a:lnTo>
                <a:lnTo>
                  <a:pt x="2237829" y="487790"/>
                </a:lnTo>
                <a:lnTo>
                  <a:pt x="2224278" y="478536"/>
                </a:lnTo>
                <a:close/>
              </a:path>
              <a:path w="2346325" h="523239">
                <a:moveTo>
                  <a:pt x="2237829" y="487790"/>
                </a:moveTo>
                <a:lnTo>
                  <a:pt x="2234184" y="493014"/>
                </a:lnTo>
                <a:lnTo>
                  <a:pt x="2233422" y="493776"/>
                </a:lnTo>
                <a:lnTo>
                  <a:pt x="2234184" y="495300"/>
                </a:lnTo>
                <a:lnTo>
                  <a:pt x="2235708" y="496824"/>
                </a:lnTo>
                <a:lnTo>
                  <a:pt x="2237232" y="496824"/>
                </a:lnTo>
                <a:lnTo>
                  <a:pt x="2237994" y="496062"/>
                </a:lnTo>
                <a:lnTo>
                  <a:pt x="2241837" y="490528"/>
                </a:lnTo>
                <a:lnTo>
                  <a:pt x="2237829" y="487790"/>
                </a:lnTo>
                <a:close/>
              </a:path>
              <a:path w="2346325" h="523239">
                <a:moveTo>
                  <a:pt x="2241837" y="490528"/>
                </a:moveTo>
                <a:lnTo>
                  <a:pt x="2237994" y="496062"/>
                </a:lnTo>
                <a:lnTo>
                  <a:pt x="2237232" y="496824"/>
                </a:lnTo>
                <a:lnTo>
                  <a:pt x="2251056" y="496824"/>
                </a:lnTo>
                <a:lnTo>
                  <a:pt x="2241837" y="490528"/>
                </a:lnTo>
                <a:close/>
              </a:path>
              <a:path w="2346325" h="523239">
                <a:moveTo>
                  <a:pt x="2345435" y="339090"/>
                </a:moveTo>
                <a:lnTo>
                  <a:pt x="2341626" y="339090"/>
                </a:lnTo>
                <a:lnTo>
                  <a:pt x="2343911" y="342900"/>
                </a:lnTo>
                <a:lnTo>
                  <a:pt x="2338218" y="343971"/>
                </a:lnTo>
                <a:lnTo>
                  <a:pt x="2237829" y="487790"/>
                </a:lnTo>
                <a:lnTo>
                  <a:pt x="2241837" y="490528"/>
                </a:lnTo>
                <a:lnTo>
                  <a:pt x="2345435" y="341376"/>
                </a:lnTo>
                <a:lnTo>
                  <a:pt x="2346197" y="340614"/>
                </a:lnTo>
                <a:lnTo>
                  <a:pt x="2346197" y="339852"/>
                </a:lnTo>
                <a:lnTo>
                  <a:pt x="2345435" y="339090"/>
                </a:lnTo>
                <a:close/>
              </a:path>
              <a:path w="2346325" h="523239">
                <a:moveTo>
                  <a:pt x="1282316" y="90678"/>
                </a:moveTo>
                <a:lnTo>
                  <a:pt x="1278635" y="90678"/>
                </a:lnTo>
                <a:lnTo>
                  <a:pt x="1277560" y="93072"/>
                </a:lnTo>
                <a:lnTo>
                  <a:pt x="1709928" y="451104"/>
                </a:lnTo>
                <a:lnTo>
                  <a:pt x="1712976" y="451104"/>
                </a:lnTo>
                <a:lnTo>
                  <a:pt x="1713737" y="450342"/>
                </a:lnTo>
                <a:lnTo>
                  <a:pt x="1715989" y="447294"/>
                </a:lnTo>
                <a:lnTo>
                  <a:pt x="1709928" y="447294"/>
                </a:lnTo>
                <a:lnTo>
                  <a:pt x="1711084" y="445727"/>
                </a:lnTo>
                <a:lnTo>
                  <a:pt x="1282316" y="90678"/>
                </a:lnTo>
                <a:close/>
              </a:path>
              <a:path w="2346325" h="523239">
                <a:moveTo>
                  <a:pt x="1711084" y="445727"/>
                </a:moveTo>
                <a:lnTo>
                  <a:pt x="1709928" y="447294"/>
                </a:lnTo>
                <a:lnTo>
                  <a:pt x="1712976" y="447294"/>
                </a:lnTo>
                <a:lnTo>
                  <a:pt x="1711084" y="445727"/>
                </a:lnTo>
                <a:close/>
              </a:path>
              <a:path w="2346325" h="523239">
                <a:moveTo>
                  <a:pt x="1898142" y="195834"/>
                </a:moveTo>
                <a:lnTo>
                  <a:pt x="1895094" y="195834"/>
                </a:lnTo>
                <a:lnTo>
                  <a:pt x="1895094" y="196596"/>
                </a:lnTo>
                <a:lnTo>
                  <a:pt x="1711084" y="445727"/>
                </a:lnTo>
                <a:lnTo>
                  <a:pt x="1712976" y="447294"/>
                </a:lnTo>
                <a:lnTo>
                  <a:pt x="1715989" y="447294"/>
                </a:lnTo>
                <a:lnTo>
                  <a:pt x="1897113" y="202068"/>
                </a:lnTo>
                <a:lnTo>
                  <a:pt x="1895094" y="199644"/>
                </a:lnTo>
                <a:lnTo>
                  <a:pt x="1900691" y="199644"/>
                </a:lnTo>
                <a:lnTo>
                  <a:pt x="1898142" y="196596"/>
                </a:lnTo>
                <a:lnTo>
                  <a:pt x="1898142" y="195834"/>
                </a:lnTo>
                <a:close/>
              </a:path>
              <a:path w="2346325" h="523239">
                <a:moveTo>
                  <a:pt x="277471" y="1524"/>
                </a:moveTo>
                <a:lnTo>
                  <a:pt x="276606" y="1524"/>
                </a:lnTo>
                <a:lnTo>
                  <a:pt x="287585" y="11543"/>
                </a:lnTo>
                <a:lnTo>
                  <a:pt x="1133856" y="407670"/>
                </a:lnTo>
                <a:lnTo>
                  <a:pt x="1136142" y="407670"/>
                </a:lnTo>
                <a:lnTo>
                  <a:pt x="1136904" y="406908"/>
                </a:lnTo>
                <a:lnTo>
                  <a:pt x="1136904" y="406146"/>
                </a:lnTo>
                <a:lnTo>
                  <a:pt x="1137588" y="404622"/>
                </a:lnTo>
                <a:lnTo>
                  <a:pt x="1132332" y="404622"/>
                </a:lnTo>
                <a:lnTo>
                  <a:pt x="1133430" y="402185"/>
                </a:lnTo>
                <a:lnTo>
                  <a:pt x="277471" y="1524"/>
                </a:lnTo>
                <a:close/>
              </a:path>
              <a:path w="2346325" h="523239">
                <a:moveTo>
                  <a:pt x="1133430" y="402185"/>
                </a:moveTo>
                <a:lnTo>
                  <a:pt x="1132332" y="404622"/>
                </a:lnTo>
                <a:lnTo>
                  <a:pt x="1135380" y="403098"/>
                </a:lnTo>
                <a:lnTo>
                  <a:pt x="1133430" y="402185"/>
                </a:lnTo>
                <a:close/>
              </a:path>
              <a:path w="2346325" h="523239">
                <a:moveTo>
                  <a:pt x="1277873" y="86868"/>
                </a:moveTo>
                <a:lnTo>
                  <a:pt x="1276349" y="86868"/>
                </a:lnTo>
                <a:lnTo>
                  <a:pt x="1275587" y="87630"/>
                </a:lnTo>
                <a:lnTo>
                  <a:pt x="1274826" y="87630"/>
                </a:lnTo>
                <a:lnTo>
                  <a:pt x="1274826" y="88392"/>
                </a:lnTo>
                <a:lnTo>
                  <a:pt x="1133430" y="402185"/>
                </a:lnTo>
                <a:lnTo>
                  <a:pt x="1135380" y="403098"/>
                </a:lnTo>
                <a:lnTo>
                  <a:pt x="1132332" y="404622"/>
                </a:lnTo>
                <a:lnTo>
                  <a:pt x="1137588" y="404622"/>
                </a:lnTo>
                <a:lnTo>
                  <a:pt x="1277560" y="93072"/>
                </a:lnTo>
                <a:lnTo>
                  <a:pt x="1275587" y="91440"/>
                </a:lnTo>
                <a:lnTo>
                  <a:pt x="1278635" y="90678"/>
                </a:lnTo>
                <a:lnTo>
                  <a:pt x="1282316" y="90678"/>
                </a:lnTo>
                <a:lnTo>
                  <a:pt x="1278635" y="87630"/>
                </a:lnTo>
                <a:lnTo>
                  <a:pt x="1277873" y="86868"/>
                </a:lnTo>
                <a:close/>
              </a:path>
              <a:path w="2346325" h="523239">
                <a:moveTo>
                  <a:pt x="144780" y="141732"/>
                </a:moveTo>
                <a:lnTo>
                  <a:pt x="142494" y="141732"/>
                </a:lnTo>
                <a:lnTo>
                  <a:pt x="141731" y="143256"/>
                </a:lnTo>
                <a:lnTo>
                  <a:pt x="141731" y="144780"/>
                </a:lnTo>
                <a:lnTo>
                  <a:pt x="142494" y="145542"/>
                </a:lnTo>
                <a:lnTo>
                  <a:pt x="374642" y="388780"/>
                </a:lnTo>
                <a:lnTo>
                  <a:pt x="384809" y="391668"/>
                </a:lnTo>
                <a:lnTo>
                  <a:pt x="382004" y="395876"/>
                </a:lnTo>
                <a:lnTo>
                  <a:pt x="383286" y="396240"/>
                </a:lnTo>
                <a:lnTo>
                  <a:pt x="384048" y="397002"/>
                </a:lnTo>
                <a:lnTo>
                  <a:pt x="385571" y="396240"/>
                </a:lnTo>
                <a:lnTo>
                  <a:pt x="385571" y="395478"/>
                </a:lnTo>
                <a:lnTo>
                  <a:pt x="386333" y="394716"/>
                </a:lnTo>
                <a:lnTo>
                  <a:pt x="386333" y="393192"/>
                </a:lnTo>
                <a:lnTo>
                  <a:pt x="385571" y="392430"/>
                </a:lnTo>
                <a:lnTo>
                  <a:pt x="151064" y="148244"/>
                </a:lnTo>
                <a:lnTo>
                  <a:pt x="143256" y="146304"/>
                </a:lnTo>
                <a:lnTo>
                  <a:pt x="145542" y="142494"/>
                </a:lnTo>
                <a:lnTo>
                  <a:pt x="147839" y="142494"/>
                </a:lnTo>
                <a:lnTo>
                  <a:pt x="144780" y="141732"/>
                </a:lnTo>
                <a:close/>
              </a:path>
              <a:path w="2346325" h="523239">
                <a:moveTo>
                  <a:pt x="1900691" y="199644"/>
                </a:moveTo>
                <a:lnTo>
                  <a:pt x="1898904" y="199644"/>
                </a:lnTo>
                <a:lnTo>
                  <a:pt x="1897113" y="202068"/>
                </a:lnTo>
                <a:lnTo>
                  <a:pt x="2058161" y="395478"/>
                </a:lnTo>
                <a:lnTo>
                  <a:pt x="2059685" y="397002"/>
                </a:lnTo>
                <a:lnTo>
                  <a:pt x="2060447" y="396240"/>
                </a:lnTo>
                <a:lnTo>
                  <a:pt x="2080695" y="392430"/>
                </a:lnTo>
                <a:lnTo>
                  <a:pt x="2061971" y="392430"/>
                </a:lnTo>
                <a:lnTo>
                  <a:pt x="2059685" y="391668"/>
                </a:lnTo>
                <a:lnTo>
                  <a:pt x="2061107" y="391396"/>
                </a:lnTo>
                <a:lnTo>
                  <a:pt x="1900691" y="199644"/>
                </a:lnTo>
                <a:close/>
              </a:path>
              <a:path w="2346325" h="523239">
                <a:moveTo>
                  <a:pt x="381195" y="395646"/>
                </a:moveTo>
                <a:lnTo>
                  <a:pt x="381762" y="396240"/>
                </a:lnTo>
                <a:lnTo>
                  <a:pt x="382004" y="395876"/>
                </a:lnTo>
                <a:lnTo>
                  <a:pt x="381195" y="395646"/>
                </a:lnTo>
                <a:close/>
              </a:path>
              <a:path w="2346325" h="523239">
                <a:moveTo>
                  <a:pt x="374642" y="388780"/>
                </a:moveTo>
                <a:lnTo>
                  <a:pt x="381195" y="395646"/>
                </a:lnTo>
                <a:lnTo>
                  <a:pt x="382004" y="395876"/>
                </a:lnTo>
                <a:lnTo>
                  <a:pt x="384809" y="391668"/>
                </a:lnTo>
                <a:lnTo>
                  <a:pt x="374642" y="388780"/>
                </a:lnTo>
                <a:close/>
              </a:path>
              <a:path w="2346325" h="523239">
                <a:moveTo>
                  <a:pt x="6493" y="284226"/>
                </a:moveTo>
                <a:lnTo>
                  <a:pt x="4571" y="284226"/>
                </a:lnTo>
                <a:lnTo>
                  <a:pt x="8313" y="289747"/>
                </a:lnTo>
                <a:lnTo>
                  <a:pt x="381195" y="395646"/>
                </a:lnTo>
                <a:lnTo>
                  <a:pt x="374642" y="388780"/>
                </a:lnTo>
                <a:lnTo>
                  <a:pt x="6493" y="284226"/>
                </a:lnTo>
                <a:close/>
              </a:path>
              <a:path w="2346325" h="523239">
                <a:moveTo>
                  <a:pt x="2061107" y="391396"/>
                </a:moveTo>
                <a:lnTo>
                  <a:pt x="2059685" y="391668"/>
                </a:lnTo>
                <a:lnTo>
                  <a:pt x="2061971" y="392430"/>
                </a:lnTo>
                <a:lnTo>
                  <a:pt x="2061107" y="391396"/>
                </a:lnTo>
                <a:close/>
              </a:path>
              <a:path w="2346325" h="523239">
                <a:moveTo>
                  <a:pt x="2343911" y="337566"/>
                </a:moveTo>
                <a:lnTo>
                  <a:pt x="2343149" y="337566"/>
                </a:lnTo>
                <a:lnTo>
                  <a:pt x="2061107" y="391396"/>
                </a:lnTo>
                <a:lnTo>
                  <a:pt x="2061971" y="392430"/>
                </a:lnTo>
                <a:lnTo>
                  <a:pt x="2080695" y="392430"/>
                </a:lnTo>
                <a:lnTo>
                  <a:pt x="2338218" y="343971"/>
                </a:lnTo>
                <a:lnTo>
                  <a:pt x="2341626" y="339090"/>
                </a:lnTo>
                <a:lnTo>
                  <a:pt x="2345435" y="339090"/>
                </a:lnTo>
                <a:lnTo>
                  <a:pt x="2343911" y="337566"/>
                </a:lnTo>
                <a:close/>
              </a:path>
              <a:path w="2346325" h="523239">
                <a:moveTo>
                  <a:pt x="2341626" y="339090"/>
                </a:moveTo>
                <a:lnTo>
                  <a:pt x="2338218" y="343971"/>
                </a:lnTo>
                <a:lnTo>
                  <a:pt x="2343911" y="342900"/>
                </a:lnTo>
                <a:lnTo>
                  <a:pt x="2341626" y="339090"/>
                </a:lnTo>
                <a:close/>
              </a:path>
              <a:path w="2346325" h="523239">
                <a:moveTo>
                  <a:pt x="4571" y="284226"/>
                </a:moveTo>
                <a:lnTo>
                  <a:pt x="2286" y="288036"/>
                </a:lnTo>
                <a:lnTo>
                  <a:pt x="8313" y="289747"/>
                </a:lnTo>
                <a:lnTo>
                  <a:pt x="4571" y="284226"/>
                </a:lnTo>
                <a:close/>
              </a:path>
              <a:path w="2346325" h="523239">
                <a:moveTo>
                  <a:pt x="274464" y="5401"/>
                </a:moveTo>
                <a:lnTo>
                  <a:pt x="527494" y="237038"/>
                </a:lnTo>
                <a:lnTo>
                  <a:pt x="536448" y="239268"/>
                </a:lnTo>
                <a:lnTo>
                  <a:pt x="534982" y="243665"/>
                </a:lnTo>
                <a:lnTo>
                  <a:pt x="535686" y="243840"/>
                </a:lnTo>
                <a:lnTo>
                  <a:pt x="536448" y="244602"/>
                </a:lnTo>
                <a:lnTo>
                  <a:pt x="537971" y="243840"/>
                </a:lnTo>
                <a:lnTo>
                  <a:pt x="537971" y="243078"/>
                </a:lnTo>
                <a:lnTo>
                  <a:pt x="538733" y="242316"/>
                </a:lnTo>
                <a:lnTo>
                  <a:pt x="538733" y="240792"/>
                </a:lnTo>
                <a:lnTo>
                  <a:pt x="537971" y="240030"/>
                </a:lnTo>
                <a:lnTo>
                  <a:pt x="287585" y="11543"/>
                </a:lnTo>
                <a:lnTo>
                  <a:pt x="274464" y="5401"/>
                </a:lnTo>
                <a:close/>
              </a:path>
              <a:path w="2346325" h="523239">
                <a:moveTo>
                  <a:pt x="534640" y="243580"/>
                </a:moveTo>
                <a:lnTo>
                  <a:pt x="534924" y="243840"/>
                </a:lnTo>
                <a:lnTo>
                  <a:pt x="534982" y="243665"/>
                </a:lnTo>
                <a:lnTo>
                  <a:pt x="534640" y="243580"/>
                </a:lnTo>
                <a:close/>
              </a:path>
              <a:path w="2346325" h="523239">
                <a:moveTo>
                  <a:pt x="527494" y="237038"/>
                </a:moveTo>
                <a:lnTo>
                  <a:pt x="534640" y="243580"/>
                </a:lnTo>
                <a:lnTo>
                  <a:pt x="534982" y="243665"/>
                </a:lnTo>
                <a:lnTo>
                  <a:pt x="536448" y="239268"/>
                </a:lnTo>
                <a:lnTo>
                  <a:pt x="527494" y="237038"/>
                </a:lnTo>
                <a:close/>
              </a:path>
              <a:path w="2346325" h="523239">
                <a:moveTo>
                  <a:pt x="147839" y="142494"/>
                </a:moveTo>
                <a:lnTo>
                  <a:pt x="145542" y="142494"/>
                </a:lnTo>
                <a:lnTo>
                  <a:pt x="151064" y="148244"/>
                </a:lnTo>
                <a:lnTo>
                  <a:pt x="534640" y="243580"/>
                </a:lnTo>
                <a:lnTo>
                  <a:pt x="527494" y="237038"/>
                </a:lnTo>
                <a:lnTo>
                  <a:pt x="147839" y="142494"/>
                </a:lnTo>
                <a:close/>
              </a:path>
              <a:path w="2346325" h="523239">
                <a:moveTo>
                  <a:pt x="1898904" y="199644"/>
                </a:moveTo>
                <a:lnTo>
                  <a:pt x="1895094" y="199644"/>
                </a:lnTo>
                <a:lnTo>
                  <a:pt x="1897113" y="202068"/>
                </a:lnTo>
                <a:lnTo>
                  <a:pt x="1898904" y="199644"/>
                </a:lnTo>
                <a:close/>
              </a:path>
              <a:path w="2346325" h="523239">
                <a:moveTo>
                  <a:pt x="145542" y="142494"/>
                </a:moveTo>
                <a:lnTo>
                  <a:pt x="143256" y="146304"/>
                </a:lnTo>
                <a:lnTo>
                  <a:pt x="151064" y="148244"/>
                </a:lnTo>
                <a:lnTo>
                  <a:pt x="145542" y="142494"/>
                </a:lnTo>
                <a:close/>
              </a:path>
              <a:path w="2346325" h="523239">
                <a:moveTo>
                  <a:pt x="1278635" y="90678"/>
                </a:moveTo>
                <a:lnTo>
                  <a:pt x="1275587" y="91440"/>
                </a:lnTo>
                <a:lnTo>
                  <a:pt x="1277560" y="93072"/>
                </a:lnTo>
                <a:lnTo>
                  <a:pt x="1278635" y="90678"/>
                </a:lnTo>
                <a:close/>
              </a:path>
              <a:path w="2346325" h="523239">
                <a:moveTo>
                  <a:pt x="276606" y="1524"/>
                </a:moveTo>
                <a:lnTo>
                  <a:pt x="274344" y="5292"/>
                </a:lnTo>
                <a:lnTo>
                  <a:pt x="287585" y="11543"/>
                </a:lnTo>
                <a:lnTo>
                  <a:pt x="276606" y="1524"/>
                </a:lnTo>
                <a:close/>
              </a:path>
              <a:path w="2346325" h="523239">
                <a:moveTo>
                  <a:pt x="274344" y="5292"/>
                </a:moveTo>
                <a:close/>
              </a:path>
              <a:path w="2346325" h="523239">
                <a:moveTo>
                  <a:pt x="275081" y="0"/>
                </a:moveTo>
                <a:lnTo>
                  <a:pt x="273557" y="762"/>
                </a:lnTo>
                <a:lnTo>
                  <a:pt x="272795" y="1524"/>
                </a:lnTo>
                <a:lnTo>
                  <a:pt x="272795" y="3810"/>
                </a:lnTo>
                <a:lnTo>
                  <a:pt x="273557" y="4572"/>
                </a:lnTo>
                <a:lnTo>
                  <a:pt x="274344" y="5292"/>
                </a:lnTo>
                <a:lnTo>
                  <a:pt x="276606" y="1524"/>
                </a:lnTo>
                <a:lnTo>
                  <a:pt x="277471" y="1524"/>
                </a:lnTo>
                <a:lnTo>
                  <a:pt x="275844" y="762"/>
                </a:lnTo>
                <a:lnTo>
                  <a:pt x="27508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74520" y="1323847"/>
            <a:ext cx="4035425" cy="3164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685" marR="2413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Let’s Make “Best first Greedy” Look  Stupid!</a:t>
            </a:r>
            <a:endParaRPr sz="2000">
              <a:latin typeface="Arial"/>
              <a:cs typeface="Arial"/>
            </a:endParaRPr>
          </a:p>
          <a:p>
            <a:pPr algn="r" marR="742315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18415">
              <a:lnSpc>
                <a:spcPts val="1395"/>
              </a:lnSpc>
              <a:tabLst>
                <a:tab pos="913765" algn="l"/>
                <a:tab pos="1866264" algn="l"/>
                <a:tab pos="2856865" algn="l"/>
              </a:tabLst>
            </a:pPr>
            <a:r>
              <a:rPr dirty="0" sz="1200" spc="-5">
                <a:latin typeface="Arial"/>
                <a:cs typeface="Arial"/>
              </a:rPr>
              <a:t>2	1	1	2</a:t>
            </a:r>
            <a:endParaRPr sz="1200">
              <a:latin typeface="Arial"/>
              <a:cs typeface="Arial"/>
            </a:endParaRPr>
          </a:p>
          <a:p>
            <a:pPr algn="ctr" marR="33020">
              <a:lnSpc>
                <a:spcPts val="1395"/>
              </a:lnSpc>
              <a:tabLst>
                <a:tab pos="875665" algn="l"/>
                <a:tab pos="1866264" algn="l"/>
                <a:tab pos="2852420" algn="l"/>
                <a:tab pos="3687445" algn="l"/>
              </a:tabLst>
            </a:pPr>
            <a:r>
              <a:rPr dirty="0" sz="1200">
                <a:latin typeface="Arial"/>
                <a:cs typeface="Arial"/>
              </a:rPr>
              <a:t>S	A	B	</a:t>
            </a:r>
            <a:r>
              <a:rPr dirty="0" sz="1200" spc="-5">
                <a:latin typeface="Arial"/>
                <a:cs typeface="Arial"/>
              </a:rPr>
              <a:t>C	</a:t>
            </a:r>
            <a:r>
              <a:rPr dirty="0" sz="120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34925">
              <a:lnSpc>
                <a:spcPct val="100000"/>
              </a:lnSpc>
              <a:tabLst>
                <a:tab pos="875665" algn="l"/>
                <a:tab pos="1905000" algn="l"/>
                <a:tab pos="2894965" algn="l"/>
                <a:tab pos="3733800" algn="l"/>
              </a:tabLst>
            </a:pPr>
            <a:r>
              <a:rPr dirty="0" sz="1200" spc="-5">
                <a:latin typeface="Arial"/>
                <a:cs typeface="Arial"/>
              </a:rPr>
              <a:t>h=4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h=3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=2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h=1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71450" marR="11430" indent="-171450">
              <a:lnSpc>
                <a:spcPct val="100000"/>
              </a:lnSpc>
              <a:spcBef>
                <a:spcPts val="655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Best –first greedy is clearly not guaranteed  to find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optimal</a:t>
            </a:r>
            <a:endParaRPr sz="1600">
              <a:latin typeface="Arial"/>
              <a:cs typeface="Arial"/>
            </a:endParaRPr>
          </a:p>
          <a:p>
            <a:pPr marL="171450" marR="43815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Obvious question: What can we do to  avoid the stupid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mistake?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24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4520" y="5637530"/>
            <a:ext cx="3989070" cy="213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A* -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Basic</a:t>
            </a:r>
            <a:r>
              <a:rPr dirty="0" sz="2200" spc="-2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Idea</a:t>
            </a:r>
            <a:endParaRPr sz="22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185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Best-first greedy: When you expand a node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take </a:t>
            </a:r>
            <a:r>
              <a:rPr dirty="0" sz="1200" spc="-5">
                <a:latin typeface="Arial"/>
                <a:cs typeface="Arial"/>
              </a:rPr>
              <a:t>each  successor </a:t>
            </a:r>
            <a:r>
              <a:rPr dirty="0" sz="1200" spc="-5" i="1">
                <a:latin typeface="Arial"/>
                <a:cs typeface="Arial"/>
              </a:rPr>
              <a:t>n' </a:t>
            </a:r>
            <a:r>
              <a:rPr dirty="0" sz="1200" spc="-5">
                <a:latin typeface="Arial"/>
                <a:cs typeface="Arial"/>
              </a:rPr>
              <a:t>and place it on PriQueue with priority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n'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70815" indent="-171450">
              <a:lnSpc>
                <a:spcPts val="1435"/>
              </a:lnSpc>
              <a:spcBef>
                <a:spcPts val="1150"/>
              </a:spcBef>
              <a:buChar char="•"/>
              <a:tabLst>
                <a:tab pos="171450" algn="l"/>
              </a:tabLst>
            </a:pP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A*</a:t>
            </a:r>
            <a:r>
              <a:rPr dirty="0" sz="1200" spc="-5">
                <a:latin typeface="Arial"/>
                <a:cs typeface="Arial"/>
              </a:rPr>
              <a:t>: When you expand a node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>
                <a:latin typeface="Arial"/>
                <a:cs typeface="Arial"/>
              </a:rPr>
              <a:t>take </a:t>
            </a:r>
            <a:r>
              <a:rPr dirty="0" sz="1200" spc="-5">
                <a:latin typeface="Arial"/>
                <a:cs typeface="Arial"/>
              </a:rPr>
              <a:t>each successor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n'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and place it on PriQueue with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priority</a:t>
            </a:r>
            <a:endParaRPr sz="12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1145"/>
              </a:spcBef>
              <a:tabLst>
                <a:tab pos="3656965" algn="l"/>
              </a:tabLst>
            </a:pP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(Cost of getting to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n'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dirty="0" sz="1200" spc="3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+</a:t>
            </a:r>
            <a:r>
              <a:rPr dirty="0" sz="12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n'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	(1)</a:t>
            </a:r>
            <a:endParaRPr sz="12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1150"/>
              </a:spcBef>
              <a:tabLst>
                <a:tab pos="3656965" algn="l"/>
              </a:tabLst>
            </a:pP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Let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= Cost of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getting</a:t>
            </a:r>
            <a:r>
              <a:rPr dirty="0" sz="1200" spc="4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	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4520" y="7887714"/>
            <a:ext cx="2045970" cy="537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and then </a:t>
            </a:r>
            <a:r>
              <a:rPr dirty="0" sz="1200" spc="-10">
                <a:latin typeface="Arial"/>
                <a:cs typeface="Arial"/>
              </a:rPr>
              <a:t>define…</a:t>
            </a:r>
            <a:endParaRPr sz="12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1145"/>
              </a:spcBef>
            </a:pP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=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+</a:t>
            </a:r>
            <a:r>
              <a:rPr dirty="0" sz="1200" spc="-6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2120" y="821613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dirty="0" sz="1200" spc="-10">
                <a:solidFill>
                  <a:srgbClr val="33339A"/>
                </a:solidFill>
                <a:latin typeface="Arial"/>
                <a:cs typeface="Arial"/>
              </a:rPr>
              <a:t>3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8466" y="1460246"/>
            <a:ext cx="28543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A* Looking</a:t>
            </a:r>
            <a:r>
              <a:rPr dirty="0" spc="-90"/>
              <a:t> </a:t>
            </a:r>
            <a:r>
              <a:rPr dirty="0"/>
              <a:t>Non-Stupid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8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1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13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8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1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25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19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0700" y="2444495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0" y="381000"/>
                </a:lnTo>
                <a:lnTo>
                  <a:pt x="2952" y="395954"/>
                </a:lnTo>
                <a:lnTo>
                  <a:pt x="11049" y="408050"/>
                </a:lnTo>
                <a:lnTo>
                  <a:pt x="23145" y="416147"/>
                </a:lnTo>
                <a:lnTo>
                  <a:pt x="38100" y="419100"/>
                </a:lnTo>
                <a:lnTo>
                  <a:pt x="190500" y="419100"/>
                </a:lnTo>
                <a:lnTo>
                  <a:pt x="205454" y="416147"/>
                </a:lnTo>
                <a:lnTo>
                  <a:pt x="217550" y="408050"/>
                </a:lnTo>
                <a:lnTo>
                  <a:pt x="225647" y="395954"/>
                </a:lnTo>
                <a:lnTo>
                  <a:pt x="228600" y="381000"/>
                </a:lnTo>
                <a:lnTo>
                  <a:pt x="228600" y="38100"/>
                </a:lnTo>
                <a:lnTo>
                  <a:pt x="225647" y="23145"/>
                </a:lnTo>
                <a:lnTo>
                  <a:pt x="217550" y="11049"/>
                </a:lnTo>
                <a:lnTo>
                  <a:pt x="205454" y="2952"/>
                </a:lnTo>
                <a:lnTo>
                  <a:pt x="190500" y="0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098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2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5" y="51815"/>
                </a:lnTo>
                <a:lnTo>
                  <a:pt x="407669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2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2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5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5" y="28955"/>
                </a:lnTo>
                <a:lnTo>
                  <a:pt x="444245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2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5" y="22859"/>
                </a:lnTo>
                <a:lnTo>
                  <a:pt x="444245" y="28955"/>
                </a:lnTo>
                <a:lnTo>
                  <a:pt x="445839" y="28955"/>
                </a:lnTo>
                <a:lnTo>
                  <a:pt x="451104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5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2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69" y="761"/>
                </a:lnTo>
                <a:lnTo>
                  <a:pt x="40614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29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623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67300" y="2609088"/>
            <a:ext cx="451484" cy="52069"/>
          </a:xfrm>
          <a:custGeom>
            <a:avLst/>
            <a:gdLst/>
            <a:ahLst/>
            <a:cxnLst/>
            <a:rect l="l" t="t" r="r" b="b"/>
            <a:pathLst>
              <a:path w="451485" h="52069">
                <a:moveTo>
                  <a:pt x="437641" y="25907"/>
                </a:moveTo>
                <a:lnTo>
                  <a:pt x="404622" y="45719"/>
                </a:lnTo>
                <a:lnTo>
                  <a:pt x="403098" y="46481"/>
                </a:lnTo>
                <a:lnTo>
                  <a:pt x="403098" y="48005"/>
                </a:lnTo>
                <a:lnTo>
                  <a:pt x="404622" y="51053"/>
                </a:lnTo>
                <a:lnTo>
                  <a:pt x="406146" y="51815"/>
                </a:lnTo>
                <a:lnTo>
                  <a:pt x="407670" y="51053"/>
                </a:lnTo>
                <a:lnTo>
                  <a:pt x="445839" y="28955"/>
                </a:lnTo>
                <a:lnTo>
                  <a:pt x="442721" y="28955"/>
                </a:lnTo>
                <a:lnTo>
                  <a:pt x="437641" y="25907"/>
                </a:lnTo>
                <a:close/>
              </a:path>
              <a:path w="451485" h="52069">
                <a:moveTo>
                  <a:pt x="442722" y="22859"/>
                </a:moveTo>
                <a:lnTo>
                  <a:pt x="437641" y="25907"/>
                </a:lnTo>
                <a:lnTo>
                  <a:pt x="442722" y="28955"/>
                </a:lnTo>
                <a:lnTo>
                  <a:pt x="442722" y="22859"/>
                </a:lnTo>
                <a:close/>
              </a:path>
              <a:path w="451485" h="52069">
                <a:moveTo>
                  <a:pt x="444246" y="22859"/>
                </a:moveTo>
                <a:lnTo>
                  <a:pt x="442722" y="22859"/>
                </a:lnTo>
                <a:lnTo>
                  <a:pt x="442722" y="28955"/>
                </a:lnTo>
                <a:lnTo>
                  <a:pt x="445839" y="28955"/>
                </a:lnTo>
                <a:lnTo>
                  <a:pt x="444246" y="28955"/>
                </a:lnTo>
                <a:lnTo>
                  <a:pt x="444246" y="22859"/>
                </a:lnTo>
                <a:close/>
              </a:path>
              <a:path w="451485" h="52069">
                <a:moveTo>
                  <a:pt x="432562" y="22859"/>
                </a:moveTo>
                <a:lnTo>
                  <a:pt x="0" y="22859"/>
                </a:lnTo>
                <a:lnTo>
                  <a:pt x="0" y="28955"/>
                </a:lnTo>
                <a:lnTo>
                  <a:pt x="432562" y="28955"/>
                </a:lnTo>
                <a:lnTo>
                  <a:pt x="437641" y="25907"/>
                </a:lnTo>
                <a:lnTo>
                  <a:pt x="432562" y="22859"/>
                </a:lnTo>
                <a:close/>
              </a:path>
              <a:path w="451485" h="52069">
                <a:moveTo>
                  <a:pt x="445839" y="22859"/>
                </a:moveTo>
                <a:lnTo>
                  <a:pt x="444246" y="22859"/>
                </a:lnTo>
                <a:lnTo>
                  <a:pt x="444246" y="28955"/>
                </a:lnTo>
                <a:lnTo>
                  <a:pt x="445839" y="28955"/>
                </a:lnTo>
                <a:lnTo>
                  <a:pt x="451103" y="25907"/>
                </a:lnTo>
                <a:lnTo>
                  <a:pt x="445839" y="22859"/>
                </a:lnTo>
                <a:close/>
              </a:path>
              <a:path w="451485" h="52069">
                <a:moveTo>
                  <a:pt x="406146" y="0"/>
                </a:moveTo>
                <a:lnTo>
                  <a:pt x="404622" y="761"/>
                </a:lnTo>
                <a:lnTo>
                  <a:pt x="403098" y="3809"/>
                </a:lnTo>
                <a:lnTo>
                  <a:pt x="403098" y="5333"/>
                </a:lnTo>
                <a:lnTo>
                  <a:pt x="404622" y="6095"/>
                </a:lnTo>
                <a:lnTo>
                  <a:pt x="437641" y="25907"/>
                </a:lnTo>
                <a:lnTo>
                  <a:pt x="442722" y="22859"/>
                </a:lnTo>
                <a:lnTo>
                  <a:pt x="445839" y="22859"/>
                </a:lnTo>
                <a:lnTo>
                  <a:pt x="407670" y="761"/>
                </a:lnTo>
                <a:lnTo>
                  <a:pt x="4061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8245" y="2030983"/>
            <a:ext cx="3819525" cy="72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19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905">
              <a:lnSpc>
                <a:spcPts val="1395"/>
              </a:lnSpc>
              <a:tabLst>
                <a:tab pos="916305" algn="l"/>
                <a:tab pos="1868805" algn="l"/>
                <a:tab pos="2859405" algn="l"/>
              </a:tabLst>
            </a:pPr>
            <a:r>
              <a:rPr dirty="0" sz="1200" spc="-5">
                <a:latin typeface="Arial"/>
                <a:cs typeface="Arial"/>
              </a:rPr>
              <a:t>2	1	1	2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ts val="1395"/>
              </a:lnSpc>
              <a:tabLst>
                <a:tab pos="875665" algn="l"/>
                <a:tab pos="1866264" algn="l"/>
                <a:tab pos="2852420" algn="l"/>
                <a:tab pos="3687445" algn="l"/>
              </a:tabLst>
            </a:pPr>
            <a:r>
              <a:rPr dirty="0" sz="1200">
                <a:latin typeface="Arial"/>
                <a:cs typeface="Arial"/>
              </a:rPr>
              <a:t>S	A	B	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6717" y="1886711"/>
            <a:ext cx="2346325" cy="523240"/>
          </a:xfrm>
          <a:custGeom>
            <a:avLst/>
            <a:gdLst/>
            <a:ahLst/>
            <a:cxnLst/>
            <a:rect l="l" t="t" r="r" b="b"/>
            <a:pathLst>
              <a:path w="2346325" h="523239">
                <a:moveTo>
                  <a:pt x="2286" y="282702"/>
                </a:moveTo>
                <a:lnTo>
                  <a:pt x="0" y="284988"/>
                </a:lnTo>
                <a:lnTo>
                  <a:pt x="0" y="285750"/>
                </a:lnTo>
                <a:lnTo>
                  <a:pt x="762" y="286512"/>
                </a:lnTo>
                <a:lnTo>
                  <a:pt x="158495" y="521208"/>
                </a:lnTo>
                <a:lnTo>
                  <a:pt x="159257" y="521970"/>
                </a:lnTo>
                <a:lnTo>
                  <a:pt x="160781" y="522732"/>
                </a:lnTo>
                <a:lnTo>
                  <a:pt x="162306" y="521970"/>
                </a:lnTo>
                <a:lnTo>
                  <a:pt x="163068" y="521208"/>
                </a:lnTo>
                <a:lnTo>
                  <a:pt x="163830" y="519684"/>
                </a:lnTo>
                <a:lnTo>
                  <a:pt x="163068" y="518160"/>
                </a:lnTo>
                <a:lnTo>
                  <a:pt x="8313" y="289747"/>
                </a:lnTo>
                <a:lnTo>
                  <a:pt x="2286" y="288036"/>
                </a:lnTo>
                <a:lnTo>
                  <a:pt x="4571" y="284226"/>
                </a:lnTo>
                <a:lnTo>
                  <a:pt x="6493" y="284226"/>
                </a:lnTo>
                <a:lnTo>
                  <a:pt x="3809" y="283464"/>
                </a:lnTo>
                <a:lnTo>
                  <a:pt x="2286" y="282702"/>
                </a:lnTo>
                <a:close/>
              </a:path>
              <a:path w="2346325" h="523239">
                <a:moveTo>
                  <a:pt x="2224278" y="478536"/>
                </a:moveTo>
                <a:lnTo>
                  <a:pt x="2218182" y="520446"/>
                </a:lnTo>
                <a:lnTo>
                  <a:pt x="2255520" y="499872"/>
                </a:lnTo>
                <a:lnTo>
                  <a:pt x="2251056" y="496824"/>
                </a:lnTo>
                <a:lnTo>
                  <a:pt x="2235708" y="496824"/>
                </a:lnTo>
                <a:lnTo>
                  <a:pt x="2234184" y="495300"/>
                </a:lnTo>
                <a:lnTo>
                  <a:pt x="2233422" y="493776"/>
                </a:lnTo>
                <a:lnTo>
                  <a:pt x="2234184" y="493014"/>
                </a:lnTo>
                <a:lnTo>
                  <a:pt x="2237829" y="487790"/>
                </a:lnTo>
                <a:lnTo>
                  <a:pt x="2224278" y="478536"/>
                </a:lnTo>
                <a:close/>
              </a:path>
              <a:path w="2346325" h="523239">
                <a:moveTo>
                  <a:pt x="2237829" y="487790"/>
                </a:moveTo>
                <a:lnTo>
                  <a:pt x="2234184" y="493014"/>
                </a:lnTo>
                <a:lnTo>
                  <a:pt x="2233422" y="493776"/>
                </a:lnTo>
                <a:lnTo>
                  <a:pt x="2234184" y="495300"/>
                </a:lnTo>
                <a:lnTo>
                  <a:pt x="2235708" y="496824"/>
                </a:lnTo>
                <a:lnTo>
                  <a:pt x="2237232" y="496824"/>
                </a:lnTo>
                <a:lnTo>
                  <a:pt x="2237994" y="496062"/>
                </a:lnTo>
                <a:lnTo>
                  <a:pt x="2241837" y="490528"/>
                </a:lnTo>
                <a:lnTo>
                  <a:pt x="2237829" y="487790"/>
                </a:lnTo>
                <a:close/>
              </a:path>
              <a:path w="2346325" h="523239">
                <a:moveTo>
                  <a:pt x="2241837" y="490528"/>
                </a:moveTo>
                <a:lnTo>
                  <a:pt x="2237994" y="496062"/>
                </a:lnTo>
                <a:lnTo>
                  <a:pt x="2237232" y="496824"/>
                </a:lnTo>
                <a:lnTo>
                  <a:pt x="2251056" y="496824"/>
                </a:lnTo>
                <a:lnTo>
                  <a:pt x="2241837" y="490528"/>
                </a:lnTo>
                <a:close/>
              </a:path>
              <a:path w="2346325" h="523239">
                <a:moveTo>
                  <a:pt x="2345435" y="339090"/>
                </a:moveTo>
                <a:lnTo>
                  <a:pt x="2341626" y="339090"/>
                </a:lnTo>
                <a:lnTo>
                  <a:pt x="2343911" y="342900"/>
                </a:lnTo>
                <a:lnTo>
                  <a:pt x="2338218" y="343971"/>
                </a:lnTo>
                <a:lnTo>
                  <a:pt x="2237829" y="487790"/>
                </a:lnTo>
                <a:lnTo>
                  <a:pt x="2241837" y="490528"/>
                </a:lnTo>
                <a:lnTo>
                  <a:pt x="2345435" y="341376"/>
                </a:lnTo>
                <a:lnTo>
                  <a:pt x="2346197" y="340614"/>
                </a:lnTo>
                <a:lnTo>
                  <a:pt x="2346197" y="339852"/>
                </a:lnTo>
                <a:lnTo>
                  <a:pt x="2345435" y="339090"/>
                </a:lnTo>
                <a:close/>
              </a:path>
              <a:path w="2346325" h="523239">
                <a:moveTo>
                  <a:pt x="1282316" y="90678"/>
                </a:moveTo>
                <a:lnTo>
                  <a:pt x="1278635" y="90678"/>
                </a:lnTo>
                <a:lnTo>
                  <a:pt x="1277560" y="93072"/>
                </a:lnTo>
                <a:lnTo>
                  <a:pt x="1709928" y="451104"/>
                </a:lnTo>
                <a:lnTo>
                  <a:pt x="1712976" y="451104"/>
                </a:lnTo>
                <a:lnTo>
                  <a:pt x="1713737" y="450342"/>
                </a:lnTo>
                <a:lnTo>
                  <a:pt x="1715989" y="447294"/>
                </a:lnTo>
                <a:lnTo>
                  <a:pt x="1709928" y="447294"/>
                </a:lnTo>
                <a:lnTo>
                  <a:pt x="1711084" y="445727"/>
                </a:lnTo>
                <a:lnTo>
                  <a:pt x="1282316" y="90678"/>
                </a:lnTo>
                <a:close/>
              </a:path>
              <a:path w="2346325" h="523239">
                <a:moveTo>
                  <a:pt x="1711084" y="445727"/>
                </a:moveTo>
                <a:lnTo>
                  <a:pt x="1709928" y="447294"/>
                </a:lnTo>
                <a:lnTo>
                  <a:pt x="1712976" y="447294"/>
                </a:lnTo>
                <a:lnTo>
                  <a:pt x="1711084" y="445727"/>
                </a:lnTo>
                <a:close/>
              </a:path>
              <a:path w="2346325" h="523239">
                <a:moveTo>
                  <a:pt x="1898142" y="195834"/>
                </a:moveTo>
                <a:lnTo>
                  <a:pt x="1895094" y="195834"/>
                </a:lnTo>
                <a:lnTo>
                  <a:pt x="1895094" y="196596"/>
                </a:lnTo>
                <a:lnTo>
                  <a:pt x="1711084" y="445727"/>
                </a:lnTo>
                <a:lnTo>
                  <a:pt x="1712976" y="447294"/>
                </a:lnTo>
                <a:lnTo>
                  <a:pt x="1715989" y="447294"/>
                </a:lnTo>
                <a:lnTo>
                  <a:pt x="1897113" y="202068"/>
                </a:lnTo>
                <a:lnTo>
                  <a:pt x="1895094" y="199644"/>
                </a:lnTo>
                <a:lnTo>
                  <a:pt x="1900691" y="199644"/>
                </a:lnTo>
                <a:lnTo>
                  <a:pt x="1898142" y="196596"/>
                </a:lnTo>
                <a:lnTo>
                  <a:pt x="1898142" y="195834"/>
                </a:lnTo>
                <a:close/>
              </a:path>
              <a:path w="2346325" h="523239">
                <a:moveTo>
                  <a:pt x="277471" y="1524"/>
                </a:moveTo>
                <a:lnTo>
                  <a:pt x="276606" y="1524"/>
                </a:lnTo>
                <a:lnTo>
                  <a:pt x="287585" y="11543"/>
                </a:lnTo>
                <a:lnTo>
                  <a:pt x="1133856" y="407670"/>
                </a:lnTo>
                <a:lnTo>
                  <a:pt x="1136142" y="407670"/>
                </a:lnTo>
                <a:lnTo>
                  <a:pt x="1136904" y="406908"/>
                </a:lnTo>
                <a:lnTo>
                  <a:pt x="1136904" y="406146"/>
                </a:lnTo>
                <a:lnTo>
                  <a:pt x="1137588" y="404622"/>
                </a:lnTo>
                <a:lnTo>
                  <a:pt x="1132332" y="404622"/>
                </a:lnTo>
                <a:lnTo>
                  <a:pt x="1133430" y="402185"/>
                </a:lnTo>
                <a:lnTo>
                  <a:pt x="277471" y="1524"/>
                </a:lnTo>
                <a:close/>
              </a:path>
              <a:path w="2346325" h="523239">
                <a:moveTo>
                  <a:pt x="1133430" y="402185"/>
                </a:moveTo>
                <a:lnTo>
                  <a:pt x="1132332" y="404622"/>
                </a:lnTo>
                <a:lnTo>
                  <a:pt x="1135380" y="403098"/>
                </a:lnTo>
                <a:lnTo>
                  <a:pt x="1133430" y="402185"/>
                </a:lnTo>
                <a:close/>
              </a:path>
              <a:path w="2346325" h="523239">
                <a:moveTo>
                  <a:pt x="1277873" y="86868"/>
                </a:moveTo>
                <a:lnTo>
                  <a:pt x="1276349" y="86868"/>
                </a:lnTo>
                <a:lnTo>
                  <a:pt x="1275587" y="87630"/>
                </a:lnTo>
                <a:lnTo>
                  <a:pt x="1274826" y="87630"/>
                </a:lnTo>
                <a:lnTo>
                  <a:pt x="1274826" y="88392"/>
                </a:lnTo>
                <a:lnTo>
                  <a:pt x="1133430" y="402185"/>
                </a:lnTo>
                <a:lnTo>
                  <a:pt x="1135380" y="403098"/>
                </a:lnTo>
                <a:lnTo>
                  <a:pt x="1132332" y="404622"/>
                </a:lnTo>
                <a:lnTo>
                  <a:pt x="1137588" y="404622"/>
                </a:lnTo>
                <a:lnTo>
                  <a:pt x="1277560" y="93072"/>
                </a:lnTo>
                <a:lnTo>
                  <a:pt x="1275587" y="91440"/>
                </a:lnTo>
                <a:lnTo>
                  <a:pt x="1278635" y="90678"/>
                </a:lnTo>
                <a:lnTo>
                  <a:pt x="1282316" y="90678"/>
                </a:lnTo>
                <a:lnTo>
                  <a:pt x="1278635" y="87630"/>
                </a:lnTo>
                <a:lnTo>
                  <a:pt x="1277873" y="86868"/>
                </a:lnTo>
                <a:close/>
              </a:path>
              <a:path w="2346325" h="523239">
                <a:moveTo>
                  <a:pt x="144780" y="141732"/>
                </a:moveTo>
                <a:lnTo>
                  <a:pt x="142494" y="141732"/>
                </a:lnTo>
                <a:lnTo>
                  <a:pt x="141731" y="143256"/>
                </a:lnTo>
                <a:lnTo>
                  <a:pt x="141731" y="144780"/>
                </a:lnTo>
                <a:lnTo>
                  <a:pt x="142494" y="145542"/>
                </a:lnTo>
                <a:lnTo>
                  <a:pt x="374642" y="388780"/>
                </a:lnTo>
                <a:lnTo>
                  <a:pt x="384809" y="391668"/>
                </a:lnTo>
                <a:lnTo>
                  <a:pt x="382004" y="395876"/>
                </a:lnTo>
                <a:lnTo>
                  <a:pt x="383286" y="396240"/>
                </a:lnTo>
                <a:lnTo>
                  <a:pt x="384048" y="397002"/>
                </a:lnTo>
                <a:lnTo>
                  <a:pt x="385571" y="396240"/>
                </a:lnTo>
                <a:lnTo>
                  <a:pt x="385571" y="395478"/>
                </a:lnTo>
                <a:lnTo>
                  <a:pt x="386333" y="394716"/>
                </a:lnTo>
                <a:lnTo>
                  <a:pt x="386333" y="393192"/>
                </a:lnTo>
                <a:lnTo>
                  <a:pt x="385571" y="392430"/>
                </a:lnTo>
                <a:lnTo>
                  <a:pt x="151064" y="148244"/>
                </a:lnTo>
                <a:lnTo>
                  <a:pt x="143256" y="146304"/>
                </a:lnTo>
                <a:lnTo>
                  <a:pt x="145542" y="142494"/>
                </a:lnTo>
                <a:lnTo>
                  <a:pt x="147839" y="142494"/>
                </a:lnTo>
                <a:lnTo>
                  <a:pt x="144780" y="141732"/>
                </a:lnTo>
                <a:close/>
              </a:path>
              <a:path w="2346325" h="523239">
                <a:moveTo>
                  <a:pt x="1900691" y="199644"/>
                </a:moveTo>
                <a:lnTo>
                  <a:pt x="1898904" y="199644"/>
                </a:lnTo>
                <a:lnTo>
                  <a:pt x="1897113" y="202068"/>
                </a:lnTo>
                <a:lnTo>
                  <a:pt x="2058161" y="395478"/>
                </a:lnTo>
                <a:lnTo>
                  <a:pt x="2059685" y="397002"/>
                </a:lnTo>
                <a:lnTo>
                  <a:pt x="2060447" y="396240"/>
                </a:lnTo>
                <a:lnTo>
                  <a:pt x="2080695" y="392430"/>
                </a:lnTo>
                <a:lnTo>
                  <a:pt x="2061971" y="392430"/>
                </a:lnTo>
                <a:lnTo>
                  <a:pt x="2059685" y="391668"/>
                </a:lnTo>
                <a:lnTo>
                  <a:pt x="2061107" y="391396"/>
                </a:lnTo>
                <a:lnTo>
                  <a:pt x="1900691" y="199644"/>
                </a:lnTo>
                <a:close/>
              </a:path>
              <a:path w="2346325" h="523239">
                <a:moveTo>
                  <a:pt x="381195" y="395646"/>
                </a:moveTo>
                <a:lnTo>
                  <a:pt x="381762" y="396240"/>
                </a:lnTo>
                <a:lnTo>
                  <a:pt x="382004" y="395876"/>
                </a:lnTo>
                <a:lnTo>
                  <a:pt x="381195" y="395646"/>
                </a:lnTo>
                <a:close/>
              </a:path>
              <a:path w="2346325" h="523239">
                <a:moveTo>
                  <a:pt x="374642" y="388780"/>
                </a:moveTo>
                <a:lnTo>
                  <a:pt x="381195" y="395646"/>
                </a:lnTo>
                <a:lnTo>
                  <a:pt x="382004" y="395876"/>
                </a:lnTo>
                <a:lnTo>
                  <a:pt x="384809" y="391668"/>
                </a:lnTo>
                <a:lnTo>
                  <a:pt x="374642" y="388780"/>
                </a:lnTo>
                <a:close/>
              </a:path>
              <a:path w="2346325" h="523239">
                <a:moveTo>
                  <a:pt x="6493" y="284226"/>
                </a:moveTo>
                <a:lnTo>
                  <a:pt x="4571" y="284226"/>
                </a:lnTo>
                <a:lnTo>
                  <a:pt x="8313" y="289747"/>
                </a:lnTo>
                <a:lnTo>
                  <a:pt x="381195" y="395646"/>
                </a:lnTo>
                <a:lnTo>
                  <a:pt x="374642" y="388780"/>
                </a:lnTo>
                <a:lnTo>
                  <a:pt x="6493" y="284226"/>
                </a:lnTo>
                <a:close/>
              </a:path>
              <a:path w="2346325" h="523239">
                <a:moveTo>
                  <a:pt x="2061107" y="391396"/>
                </a:moveTo>
                <a:lnTo>
                  <a:pt x="2059685" y="391668"/>
                </a:lnTo>
                <a:lnTo>
                  <a:pt x="2061971" y="392430"/>
                </a:lnTo>
                <a:lnTo>
                  <a:pt x="2061107" y="391396"/>
                </a:lnTo>
                <a:close/>
              </a:path>
              <a:path w="2346325" h="523239">
                <a:moveTo>
                  <a:pt x="2343911" y="337566"/>
                </a:moveTo>
                <a:lnTo>
                  <a:pt x="2343149" y="337566"/>
                </a:lnTo>
                <a:lnTo>
                  <a:pt x="2061107" y="391396"/>
                </a:lnTo>
                <a:lnTo>
                  <a:pt x="2061971" y="392430"/>
                </a:lnTo>
                <a:lnTo>
                  <a:pt x="2080695" y="392430"/>
                </a:lnTo>
                <a:lnTo>
                  <a:pt x="2338218" y="343971"/>
                </a:lnTo>
                <a:lnTo>
                  <a:pt x="2341626" y="339090"/>
                </a:lnTo>
                <a:lnTo>
                  <a:pt x="2345435" y="339090"/>
                </a:lnTo>
                <a:lnTo>
                  <a:pt x="2343911" y="337566"/>
                </a:lnTo>
                <a:close/>
              </a:path>
              <a:path w="2346325" h="523239">
                <a:moveTo>
                  <a:pt x="2341626" y="339090"/>
                </a:moveTo>
                <a:lnTo>
                  <a:pt x="2338218" y="343971"/>
                </a:lnTo>
                <a:lnTo>
                  <a:pt x="2343911" y="342900"/>
                </a:lnTo>
                <a:lnTo>
                  <a:pt x="2341626" y="339090"/>
                </a:lnTo>
                <a:close/>
              </a:path>
              <a:path w="2346325" h="523239">
                <a:moveTo>
                  <a:pt x="4571" y="284226"/>
                </a:moveTo>
                <a:lnTo>
                  <a:pt x="2286" y="288036"/>
                </a:lnTo>
                <a:lnTo>
                  <a:pt x="8313" y="289747"/>
                </a:lnTo>
                <a:lnTo>
                  <a:pt x="4571" y="284226"/>
                </a:lnTo>
                <a:close/>
              </a:path>
              <a:path w="2346325" h="523239">
                <a:moveTo>
                  <a:pt x="274464" y="5401"/>
                </a:moveTo>
                <a:lnTo>
                  <a:pt x="527494" y="237038"/>
                </a:lnTo>
                <a:lnTo>
                  <a:pt x="536448" y="239268"/>
                </a:lnTo>
                <a:lnTo>
                  <a:pt x="534982" y="243665"/>
                </a:lnTo>
                <a:lnTo>
                  <a:pt x="535686" y="243840"/>
                </a:lnTo>
                <a:lnTo>
                  <a:pt x="536448" y="244602"/>
                </a:lnTo>
                <a:lnTo>
                  <a:pt x="537971" y="243840"/>
                </a:lnTo>
                <a:lnTo>
                  <a:pt x="537971" y="243078"/>
                </a:lnTo>
                <a:lnTo>
                  <a:pt x="538733" y="242316"/>
                </a:lnTo>
                <a:lnTo>
                  <a:pt x="538733" y="240792"/>
                </a:lnTo>
                <a:lnTo>
                  <a:pt x="537971" y="240030"/>
                </a:lnTo>
                <a:lnTo>
                  <a:pt x="287585" y="11543"/>
                </a:lnTo>
                <a:lnTo>
                  <a:pt x="274464" y="5401"/>
                </a:lnTo>
                <a:close/>
              </a:path>
              <a:path w="2346325" h="523239">
                <a:moveTo>
                  <a:pt x="534640" y="243580"/>
                </a:moveTo>
                <a:lnTo>
                  <a:pt x="534924" y="243840"/>
                </a:lnTo>
                <a:lnTo>
                  <a:pt x="534982" y="243665"/>
                </a:lnTo>
                <a:lnTo>
                  <a:pt x="534640" y="243580"/>
                </a:lnTo>
                <a:close/>
              </a:path>
              <a:path w="2346325" h="523239">
                <a:moveTo>
                  <a:pt x="527494" y="237038"/>
                </a:moveTo>
                <a:lnTo>
                  <a:pt x="534640" y="243580"/>
                </a:lnTo>
                <a:lnTo>
                  <a:pt x="534982" y="243665"/>
                </a:lnTo>
                <a:lnTo>
                  <a:pt x="536448" y="239268"/>
                </a:lnTo>
                <a:lnTo>
                  <a:pt x="527494" y="237038"/>
                </a:lnTo>
                <a:close/>
              </a:path>
              <a:path w="2346325" h="523239">
                <a:moveTo>
                  <a:pt x="147839" y="142494"/>
                </a:moveTo>
                <a:lnTo>
                  <a:pt x="145542" y="142494"/>
                </a:lnTo>
                <a:lnTo>
                  <a:pt x="151064" y="148244"/>
                </a:lnTo>
                <a:lnTo>
                  <a:pt x="534640" y="243580"/>
                </a:lnTo>
                <a:lnTo>
                  <a:pt x="527494" y="237038"/>
                </a:lnTo>
                <a:lnTo>
                  <a:pt x="147839" y="142494"/>
                </a:lnTo>
                <a:close/>
              </a:path>
              <a:path w="2346325" h="523239">
                <a:moveTo>
                  <a:pt x="1898904" y="199644"/>
                </a:moveTo>
                <a:lnTo>
                  <a:pt x="1895094" y="199644"/>
                </a:lnTo>
                <a:lnTo>
                  <a:pt x="1897113" y="202068"/>
                </a:lnTo>
                <a:lnTo>
                  <a:pt x="1898904" y="199644"/>
                </a:lnTo>
                <a:close/>
              </a:path>
              <a:path w="2346325" h="523239">
                <a:moveTo>
                  <a:pt x="145542" y="142494"/>
                </a:moveTo>
                <a:lnTo>
                  <a:pt x="143256" y="146304"/>
                </a:lnTo>
                <a:lnTo>
                  <a:pt x="151064" y="148244"/>
                </a:lnTo>
                <a:lnTo>
                  <a:pt x="145542" y="142494"/>
                </a:lnTo>
                <a:close/>
              </a:path>
              <a:path w="2346325" h="523239">
                <a:moveTo>
                  <a:pt x="1278635" y="90678"/>
                </a:moveTo>
                <a:lnTo>
                  <a:pt x="1275587" y="91440"/>
                </a:lnTo>
                <a:lnTo>
                  <a:pt x="1277560" y="93072"/>
                </a:lnTo>
                <a:lnTo>
                  <a:pt x="1278635" y="90678"/>
                </a:lnTo>
                <a:close/>
              </a:path>
              <a:path w="2346325" h="523239">
                <a:moveTo>
                  <a:pt x="276606" y="1524"/>
                </a:moveTo>
                <a:lnTo>
                  <a:pt x="274344" y="5292"/>
                </a:lnTo>
                <a:lnTo>
                  <a:pt x="287585" y="11543"/>
                </a:lnTo>
                <a:lnTo>
                  <a:pt x="276606" y="1524"/>
                </a:lnTo>
                <a:close/>
              </a:path>
              <a:path w="2346325" h="523239">
                <a:moveTo>
                  <a:pt x="274344" y="5292"/>
                </a:moveTo>
                <a:close/>
              </a:path>
              <a:path w="2346325" h="523239">
                <a:moveTo>
                  <a:pt x="275081" y="0"/>
                </a:moveTo>
                <a:lnTo>
                  <a:pt x="273557" y="762"/>
                </a:lnTo>
                <a:lnTo>
                  <a:pt x="272795" y="1524"/>
                </a:lnTo>
                <a:lnTo>
                  <a:pt x="272795" y="3810"/>
                </a:lnTo>
                <a:lnTo>
                  <a:pt x="273557" y="4572"/>
                </a:lnTo>
                <a:lnTo>
                  <a:pt x="274344" y="5292"/>
                </a:lnTo>
                <a:lnTo>
                  <a:pt x="276606" y="1524"/>
                </a:lnTo>
                <a:lnTo>
                  <a:pt x="277471" y="1524"/>
                </a:lnTo>
                <a:lnTo>
                  <a:pt x="275844" y="762"/>
                </a:lnTo>
                <a:lnTo>
                  <a:pt x="27508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12620" y="2907283"/>
            <a:ext cx="3129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866900" algn="l"/>
                <a:tab pos="2856865" algn="l"/>
              </a:tabLst>
            </a:pPr>
            <a:r>
              <a:rPr dirty="0" sz="1200" spc="-10">
                <a:latin typeface="Arial"/>
                <a:cs typeface="Arial"/>
              </a:rPr>
              <a:t>h=</a:t>
            </a:r>
            <a:r>
              <a:rPr dirty="0" sz="1200" spc="-5">
                <a:latin typeface="Arial"/>
                <a:cs typeface="Arial"/>
              </a:rPr>
              <a:t>4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h=3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=2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h=1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0220" y="2869183"/>
            <a:ext cx="271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h=0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0400" y="65455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19600" y="74980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07991" y="75455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19600" y="66979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07991" y="67454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72100" y="70408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60491" y="70883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69646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4" y="342900"/>
                </a:lnTo>
                <a:lnTo>
                  <a:pt x="253745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5" y="0"/>
                </a:lnTo>
                <a:lnTo>
                  <a:pt x="510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69592" y="70121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8500" y="80314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56076" y="6729221"/>
            <a:ext cx="649605" cy="135255"/>
          </a:xfrm>
          <a:custGeom>
            <a:avLst/>
            <a:gdLst/>
            <a:ahLst/>
            <a:cxnLst/>
            <a:rect l="l" t="t" r="r" b="b"/>
            <a:pathLst>
              <a:path w="649604" h="135254">
                <a:moveTo>
                  <a:pt x="605780" y="120707"/>
                </a:moveTo>
                <a:lnTo>
                  <a:pt x="603503" y="134873"/>
                </a:lnTo>
                <a:lnTo>
                  <a:pt x="646684" y="121919"/>
                </a:lnTo>
                <a:lnTo>
                  <a:pt x="612648" y="121919"/>
                </a:lnTo>
                <a:lnTo>
                  <a:pt x="605780" y="120707"/>
                </a:lnTo>
                <a:close/>
              </a:path>
              <a:path w="649604" h="135254">
                <a:moveTo>
                  <a:pt x="607987" y="106975"/>
                </a:moveTo>
                <a:lnTo>
                  <a:pt x="605780" y="120707"/>
                </a:lnTo>
                <a:lnTo>
                  <a:pt x="612648" y="121919"/>
                </a:lnTo>
                <a:lnTo>
                  <a:pt x="614934" y="108203"/>
                </a:lnTo>
                <a:lnTo>
                  <a:pt x="607987" y="106975"/>
                </a:lnTo>
                <a:close/>
              </a:path>
              <a:path w="649604" h="135254">
                <a:moveTo>
                  <a:pt x="610362" y="92201"/>
                </a:moveTo>
                <a:lnTo>
                  <a:pt x="607987" y="106975"/>
                </a:lnTo>
                <a:lnTo>
                  <a:pt x="614934" y="108203"/>
                </a:lnTo>
                <a:lnTo>
                  <a:pt x="612648" y="121919"/>
                </a:lnTo>
                <a:lnTo>
                  <a:pt x="646684" y="121919"/>
                </a:lnTo>
                <a:lnTo>
                  <a:pt x="649224" y="121157"/>
                </a:lnTo>
                <a:lnTo>
                  <a:pt x="610362" y="92201"/>
                </a:lnTo>
                <a:close/>
              </a:path>
              <a:path w="649604" h="135254">
                <a:moveTo>
                  <a:pt x="3048" y="0"/>
                </a:moveTo>
                <a:lnTo>
                  <a:pt x="0" y="13715"/>
                </a:lnTo>
                <a:lnTo>
                  <a:pt x="605780" y="120707"/>
                </a:lnTo>
                <a:lnTo>
                  <a:pt x="607987" y="106975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98314" y="6881621"/>
            <a:ext cx="535940" cy="168910"/>
          </a:xfrm>
          <a:custGeom>
            <a:avLst/>
            <a:gdLst/>
            <a:ahLst/>
            <a:cxnLst/>
            <a:rect l="l" t="t" r="r" b="b"/>
            <a:pathLst>
              <a:path w="535939" h="168909">
                <a:moveTo>
                  <a:pt x="492534" y="154332"/>
                </a:moveTo>
                <a:lnTo>
                  <a:pt x="488441" y="168401"/>
                </a:lnTo>
                <a:lnTo>
                  <a:pt x="535686" y="159257"/>
                </a:lnTo>
                <a:lnTo>
                  <a:pt x="532425" y="156209"/>
                </a:lnTo>
                <a:lnTo>
                  <a:pt x="499110" y="156209"/>
                </a:lnTo>
                <a:lnTo>
                  <a:pt x="492534" y="154332"/>
                </a:lnTo>
                <a:close/>
              </a:path>
              <a:path w="535939" h="168909">
                <a:moveTo>
                  <a:pt x="496511" y="140661"/>
                </a:moveTo>
                <a:lnTo>
                  <a:pt x="492534" y="154332"/>
                </a:lnTo>
                <a:lnTo>
                  <a:pt x="499110" y="156209"/>
                </a:lnTo>
                <a:lnTo>
                  <a:pt x="502920" y="142494"/>
                </a:lnTo>
                <a:lnTo>
                  <a:pt x="496511" y="140661"/>
                </a:lnTo>
                <a:close/>
              </a:path>
              <a:path w="535939" h="168909">
                <a:moveTo>
                  <a:pt x="500634" y="126491"/>
                </a:moveTo>
                <a:lnTo>
                  <a:pt x="496511" y="140661"/>
                </a:lnTo>
                <a:lnTo>
                  <a:pt x="502920" y="142494"/>
                </a:lnTo>
                <a:lnTo>
                  <a:pt x="499110" y="156209"/>
                </a:lnTo>
                <a:lnTo>
                  <a:pt x="532425" y="156209"/>
                </a:lnTo>
                <a:lnTo>
                  <a:pt x="500634" y="126491"/>
                </a:lnTo>
                <a:close/>
              </a:path>
              <a:path w="535939" h="168909">
                <a:moveTo>
                  <a:pt x="4572" y="0"/>
                </a:moveTo>
                <a:lnTo>
                  <a:pt x="0" y="13715"/>
                </a:lnTo>
                <a:lnTo>
                  <a:pt x="492534" y="154332"/>
                </a:lnTo>
                <a:lnTo>
                  <a:pt x="496511" y="140661"/>
                </a:lnTo>
                <a:lnTo>
                  <a:pt x="457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00600" y="7415021"/>
            <a:ext cx="764540" cy="243840"/>
          </a:xfrm>
          <a:custGeom>
            <a:avLst/>
            <a:gdLst/>
            <a:ahLst/>
            <a:cxnLst/>
            <a:rect l="l" t="t" r="r" b="b"/>
            <a:pathLst>
              <a:path w="764539" h="243840">
                <a:moveTo>
                  <a:pt x="35051" y="202691"/>
                </a:moveTo>
                <a:lnTo>
                  <a:pt x="0" y="235457"/>
                </a:lnTo>
                <a:lnTo>
                  <a:pt x="47244" y="243839"/>
                </a:lnTo>
                <a:lnTo>
                  <a:pt x="43631" y="231647"/>
                </a:lnTo>
                <a:lnTo>
                  <a:pt x="36575" y="231647"/>
                </a:lnTo>
                <a:lnTo>
                  <a:pt x="32003" y="218694"/>
                </a:lnTo>
                <a:lnTo>
                  <a:pt x="39156" y="216544"/>
                </a:lnTo>
                <a:lnTo>
                  <a:pt x="35051" y="202691"/>
                </a:lnTo>
                <a:close/>
              </a:path>
              <a:path w="764539" h="243840">
                <a:moveTo>
                  <a:pt x="39156" y="216544"/>
                </a:moveTo>
                <a:lnTo>
                  <a:pt x="32003" y="218694"/>
                </a:lnTo>
                <a:lnTo>
                  <a:pt x="36575" y="231647"/>
                </a:lnTo>
                <a:lnTo>
                  <a:pt x="43056" y="229707"/>
                </a:lnTo>
                <a:lnTo>
                  <a:pt x="39156" y="216544"/>
                </a:lnTo>
                <a:close/>
              </a:path>
              <a:path w="764539" h="243840">
                <a:moveTo>
                  <a:pt x="43056" y="229707"/>
                </a:moveTo>
                <a:lnTo>
                  <a:pt x="36575" y="231647"/>
                </a:lnTo>
                <a:lnTo>
                  <a:pt x="43631" y="231647"/>
                </a:lnTo>
                <a:lnTo>
                  <a:pt x="43056" y="229707"/>
                </a:lnTo>
                <a:close/>
              </a:path>
              <a:path w="764539" h="243840">
                <a:moveTo>
                  <a:pt x="759713" y="0"/>
                </a:moveTo>
                <a:lnTo>
                  <a:pt x="39156" y="216544"/>
                </a:lnTo>
                <a:lnTo>
                  <a:pt x="43056" y="229707"/>
                </a:lnTo>
                <a:lnTo>
                  <a:pt x="764286" y="13715"/>
                </a:lnTo>
                <a:lnTo>
                  <a:pt x="75971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09800" y="6767321"/>
            <a:ext cx="953769" cy="173990"/>
          </a:xfrm>
          <a:custGeom>
            <a:avLst/>
            <a:gdLst/>
            <a:ahLst/>
            <a:cxnLst/>
            <a:rect l="l" t="t" r="r" b="b"/>
            <a:pathLst>
              <a:path w="953769" h="173990">
                <a:moveTo>
                  <a:pt x="38862" y="131063"/>
                </a:moveTo>
                <a:lnTo>
                  <a:pt x="0" y="159257"/>
                </a:lnTo>
                <a:lnTo>
                  <a:pt x="45719" y="173735"/>
                </a:lnTo>
                <a:lnTo>
                  <a:pt x="43638" y="160781"/>
                </a:lnTo>
                <a:lnTo>
                  <a:pt x="36575" y="160781"/>
                </a:lnTo>
                <a:lnTo>
                  <a:pt x="34289" y="146303"/>
                </a:lnTo>
                <a:lnTo>
                  <a:pt x="41135" y="145211"/>
                </a:lnTo>
                <a:lnTo>
                  <a:pt x="38862" y="131063"/>
                </a:lnTo>
                <a:close/>
              </a:path>
              <a:path w="953769" h="173990">
                <a:moveTo>
                  <a:pt x="41135" y="145211"/>
                </a:moveTo>
                <a:lnTo>
                  <a:pt x="34289" y="146303"/>
                </a:lnTo>
                <a:lnTo>
                  <a:pt x="36575" y="160781"/>
                </a:lnTo>
                <a:lnTo>
                  <a:pt x="43460" y="159677"/>
                </a:lnTo>
                <a:lnTo>
                  <a:pt x="41135" y="145211"/>
                </a:lnTo>
                <a:close/>
              </a:path>
              <a:path w="953769" h="173990">
                <a:moveTo>
                  <a:pt x="43460" y="159677"/>
                </a:moveTo>
                <a:lnTo>
                  <a:pt x="36575" y="160781"/>
                </a:lnTo>
                <a:lnTo>
                  <a:pt x="43638" y="160781"/>
                </a:lnTo>
                <a:lnTo>
                  <a:pt x="43460" y="159677"/>
                </a:lnTo>
                <a:close/>
              </a:path>
              <a:path w="953769" h="173990">
                <a:moveTo>
                  <a:pt x="950976" y="0"/>
                </a:moveTo>
                <a:lnTo>
                  <a:pt x="41135" y="145211"/>
                </a:lnTo>
                <a:lnTo>
                  <a:pt x="43460" y="159677"/>
                </a:lnTo>
                <a:lnTo>
                  <a:pt x="953262" y="13715"/>
                </a:lnTo>
                <a:lnTo>
                  <a:pt x="95097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29027" y="7340345"/>
            <a:ext cx="1071880" cy="843915"/>
          </a:xfrm>
          <a:custGeom>
            <a:avLst/>
            <a:gdLst/>
            <a:ahLst/>
            <a:cxnLst/>
            <a:rect l="l" t="t" r="r" b="b"/>
            <a:pathLst>
              <a:path w="1071880" h="843915">
                <a:moveTo>
                  <a:pt x="1033053" y="822407"/>
                </a:moveTo>
                <a:lnTo>
                  <a:pt x="1024128" y="833627"/>
                </a:lnTo>
                <a:lnTo>
                  <a:pt x="1071372" y="843533"/>
                </a:lnTo>
                <a:lnTo>
                  <a:pt x="1063431" y="826769"/>
                </a:lnTo>
                <a:lnTo>
                  <a:pt x="1038606" y="826769"/>
                </a:lnTo>
                <a:lnTo>
                  <a:pt x="1033053" y="822407"/>
                </a:lnTo>
                <a:close/>
              </a:path>
              <a:path w="1071880" h="843915">
                <a:moveTo>
                  <a:pt x="1041792" y="811420"/>
                </a:moveTo>
                <a:lnTo>
                  <a:pt x="1033053" y="822407"/>
                </a:lnTo>
                <a:lnTo>
                  <a:pt x="1038606" y="826769"/>
                </a:lnTo>
                <a:lnTo>
                  <a:pt x="1047750" y="816101"/>
                </a:lnTo>
                <a:lnTo>
                  <a:pt x="1041792" y="811420"/>
                </a:lnTo>
                <a:close/>
              </a:path>
              <a:path w="1071880" h="843915">
                <a:moveTo>
                  <a:pt x="1050798" y="800099"/>
                </a:moveTo>
                <a:lnTo>
                  <a:pt x="1041792" y="811420"/>
                </a:lnTo>
                <a:lnTo>
                  <a:pt x="1047750" y="816101"/>
                </a:lnTo>
                <a:lnTo>
                  <a:pt x="1038606" y="826769"/>
                </a:lnTo>
                <a:lnTo>
                  <a:pt x="1063431" y="826769"/>
                </a:lnTo>
                <a:lnTo>
                  <a:pt x="1050798" y="800099"/>
                </a:lnTo>
                <a:close/>
              </a:path>
              <a:path w="1071880" h="843915">
                <a:moveTo>
                  <a:pt x="9144" y="0"/>
                </a:moveTo>
                <a:lnTo>
                  <a:pt x="0" y="10667"/>
                </a:lnTo>
                <a:lnTo>
                  <a:pt x="1033053" y="822407"/>
                </a:lnTo>
                <a:lnTo>
                  <a:pt x="1041792" y="811420"/>
                </a:lnTo>
                <a:lnTo>
                  <a:pt x="914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81400" y="7758683"/>
            <a:ext cx="803275" cy="425450"/>
          </a:xfrm>
          <a:custGeom>
            <a:avLst/>
            <a:gdLst/>
            <a:ahLst/>
            <a:cxnLst/>
            <a:rect l="l" t="t" r="r" b="b"/>
            <a:pathLst>
              <a:path w="803275" h="425450">
                <a:moveTo>
                  <a:pt x="28194" y="386334"/>
                </a:moveTo>
                <a:lnTo>
                  <a:pt x="0" y="425196"/>
                </a:lnTo>
                <a:lnTo>
                  <a:pt x="48005" y="424434"/>
                </a:lnTo>
                <a:lnTo>
                  <a:pt x="43251" y="415290"/>
                </a:lnTo>
                <a:lnTo>
                  <a:pt x="35051" y="415290"/>
                </a:lnTo>
                <a:lnTo>
                  <a:pt x="28194" y="402336"/>
                </a:lnTo>
                <a:lnTo>
                  <a:pt x="34735" y="398913"/>
                </a:lnTo>
                <a:lnTo>
                  <a:pt x="28194" y="386334"/>
                </a:lnTo>
                <a:close/>
              </a:path>
              <a:path w="803275" h="425450">
                <a:moveTo>
                  <a:pt x="34735" y="398913"/>
                </a:moveTo>
                <a:lnTo>
                  <a:pt x="28194" y="402336"/>
                </a:lnTo>
                <a:lnTo>
                  <a:pt x="35051" y="415290"/>
                </a:lnTo>
                <a:lnTo>
                  <a:pt x="41493" y="411909"/>
                </a:lnTo>
                <a:lnTo>
                  <a:pt x="34735" y="398913"/>
                </a:lnTo>
                <a:close/>
              </a:path>
              <a:path w="803275" h="425450">
                <a:moveTo>
                  <a:pt x="41493" y="411909"/>
                </a:moveTo>
                <a:lnTo>
                  <a:pt x="35051" y="415290"/>
                </a:lnTo>
                <a:lnTo>
                  <a:pt x="43251" y="415290"/>
                </a:lnTo>
                <a:lnTo>
                  <a:pt x="41493" y="411909"/>
                </a:lnTo>
                <a:close/>
              </a:path>
              <a:path w="803275" h="425450">
                <a:moveTo>
                  <a:pt x="797051" y="0"/>
                </a:moveTo>
                <a:lnTo>
                  <a:pt x="34735" y="398913"/>
                </a:lnTo>
                <a:lnTo>
                  <a:pt x="41493" y="411909"/>
                </a:lnTo>
                <a:lnTo>
                  <a:pt x="803148" y="12192"/>
                </a:lnTo>
                <a:lnTo>
                  <a:pt x="79705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74520" y="5482926"/>
            <a:ext cx="3724910" cy="134493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919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When should A*</a:t>
            </a:r>
            <a:r>
              <a:rPr dirty="0" sz="2200" spc="-5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terminate?</a:t>
            </a:r>
            <a:endParaRPr sz="2200">
              <a:latin typeface="Arial"/>
              <a:cs typeface="Arial"/>
            </a:endParaRPr>
          </a:p>
          <a:p>
            <a:pPr marR="785495">
              <a:lnSpc>
                <a:spcPct val="119600"/>
              </a:lnSpc>
              <a:spcBef>
                <a:spcPts val="170"/>
              </a:spcBef>
            </a:pPr>
            <a:r>
              <a:rPr dirty="0" sz="1200" spc="-5">
                <a:latin typeface="Arial"/>
                <a:cs typeface="Arial"/>
              </a:rPr>
              <a:t>Idea: As soon as it generates a goal state?  Look at this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27325" y="6703570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79731" y="7465562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21558" y="7922761"/>
            <a:ext cx="950594" cy="39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455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455"/>
              </a:lnSpc>
            </a:pPr>
            <a:r>
              <a:rPr dirty="0" sz="1400" spc="-5" b="1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70016" y="6474962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2724" y="7503664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9820" y="69717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70120" y="76575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29958" y="7124186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0120" y="66288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9023" y="82290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8027" y="6593076"/>
            <a:ext cx="271145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00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9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7194" y="1409952"/>
            <a:ext cx="33972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Correct A* termination</a:t>
            </a:r>
            <a:r>
              <a:rPr dirty="0" spc="-50"/>
              <a:t> </a:t>
            </a:r>
            <a:r>
              <a:rPr dirty="0" spc="-5"/>
              <a:t>rule:</a:t>
            </a:r>
          </a:p>
        </p:txBody>
      </p:sp>
      <p:sp>
        <p:nvSpPr>
          <p:cNvPr id="4" name="object 4"/>
          <p:cNvSpPr/>
          <p:nvPr/>
        </p:nvSpPr>
        <p:spPr>
          <a:xfrm>
            <a:off x="3200400" y="23682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600" y="3320796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5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5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07991" y="33682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25206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07991" y="25681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2100" y="28635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60491" y="29110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27873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4" y="342900"/>
                </a:lnTo>
                <a:lnTo>
                  <a:pt x="253745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5" y="0"/>
                </a:lnTo>
                <a:lnTo>
                  <a:pt x="510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69592" y="28348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8500" y="3854196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5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5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6076" y="2551938"/>
            <a:ext cx="649605" cy="135255"/>
          </a:xfrm>
          <a:custGeom>
            <a:avLst/>
            <a:gdLst/>
            <a:ahLst/>
            <a:cxnLst/>
            <a:rect l="l" t="t" r="r" b="b"/>
            <a:pathLst>
              <a:path w="649604" h="135255">
                <a:moveTo>
                  <a:pt x="605780" y="120707"/>
                </a:moveTo>
                <a:lnTo>
                  <a:pt x="603503" y="134873"/>
                </a:lnTo>
                <a:lnTo>
                  <a:pt x="646684" y="121919"/>
                </a:lnTo>
                <a:lnTo>
                  <a:pt x="612648" y="121919"/>
                </a:lnTo>
                <a:lnTo>
                  <a:pt x="605780" y="120707"/>
                </a:lnTo>
                <a:close/>
              </a:path>
              <a:path w="649604" h="135255">
                <a:moveTo>
                  <a:pt x="607987" y="106975"/>
                </a:moveTo>
                <a:lnTo>
                  <a:pt x="605780" y="120707"/>
                </a:lnTo>
                <a:lnTo>
                  <a:pt x="612648" y="121919"/>
                </a:lnTo>
                <a:lnTo>
                  <a:pt x="614934" y="108203"/>
                </a:lnTo>
                <a:lnTo>
                  <a:pt x="607987" y="106975"/>
                </a:lnTo>
                <a:close/>
              </a:path>
              <a:path w="649604" h="135255">
                <a:moveTo>
                  <a:pt x="610362" y="92201"/>
                </a:moveTo>
                <a:lnTo>
                  <a:pt x="607987" y="106975"/>
                </a:lnTo>
                <a:lnTo>
                  <a:pt x="614934" y="108203"/>
                </a:lnTo>
                <a:lnTo>
                  <a:pt x="612648" y="121919"/>
                </a:lnTo>
                <a:lnTo>
                  <a:pt x="646684" y="121919"/>
                </a:lnTo>
                <a:lnTo>
                  <a:pt x="649224" y="121157"/>
                </a:lnTo>
                <a:lnTo>
                  <a:pt x="610362" y="92201"/>
                </a:lnTo>
                <a:close/>
              </a:path>
              <a:path w="649604" h="135255">
                <a:moveTo>
                  <a:pt x="3048" y="0"/>
                </a:moveTo>
                <a:lnTo>
                  <a:pt x="0" y="13715"/>
                </a:lnTo>
                <a:lnTo>
                  <a:pt x="605780" y="120707"/>
                </a:lnTo>
                <a:lnTo>
                  <a:pt x="607987" y="106975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98314" y="2704338"/>
            <a:ext cx="535940" cy="168910"/>
          </a:xfrm>
          <a:custGeom>
            <a:avLst/>
            <a:gdLst/>
            <a:ahLst/>
            <a:cxnLst/>
            <a:rect l="l" t="t" r="r" b="b"/>
            <a:pathLst>
              <a:path w="535939" h="168910">
                <a:moveTo>
                  <a:pt x="492534" y="154332"/>
                </a:moveTo>
                <a:lnTo>
                  <a:pt x="488441" y="168401"/>
                </a:lnTo>
                <a:lnTo>
                  <a:pt x="535686" y="159257"/>
                </a:lnTo>
                <a:lnTo>
                  <a:pt x="532425" y="156209"/>
                </a:lnTo>
                <a:lnTo>
                  <a:pt x="499110" y="156209"/>
                </a:lnTo>
                <a:lnTo>
                  <a:pt x="492534" y="154332"/>
                </a:lnTo>
                <a:close/>
              </a:path>
              <a:path w="535939" h="168910">
                <a:moveTo>
                  <a:pt x="496511" y="140661"/>
                </a:moveTo>
                <a:lnTo>
                  <a:pt x="492534" y="154332"/>
                </a:lnTo>
                <a:lnTo>
                  <a:pt x="499110" y="156209"/>
                </a:lnTo>
                <a:lnTo>
                  <a:pt x="502920" y="142493"/>
                </a:lnTo>
                <a:lnTo>
                  <a:pt x="496511" y="140661"/>
                </a:lnTo>
                <a:close/>
              </a:path>
              <a:path w="535939" h="168910">
                <a:moveTo>
                  <a:pt x="500634" y="126491"/>
                </a:moveTo>
                <a:lnTo>
                  <a:pt x="496511" y="140661"/>
                </a:lnTo>
                <a:lnTo>
                  <a:pt x="502920" y="142493"/>
                </a:lnTo>
                <a:lnTo>
                  <a:pt x="499110" y="156209"/>
                </a:lnTo>
                <a:lnTo>
                  <a:pt x="532425" y="156209"/>
                </a:lnTo>
                <a:lnTo>
                  <a:pt x="500634" y="126491"/>
                </a:lnTo>
                <a:close/>
              </a:path>
              <a:path w="535939" h="168910">
                <a:moveTo>
                  <a:pt x="4572" y="0"/>
                </a:moveTo>
                <a:lnTo>
                  <a:pt x="0" y="13715"/>
                </a:lnTo>
                <a:lnTo>
                  <a:pt x="492534" y="154332"/>
                </a:lnTo>
                <a:lnTo>
                  <a:pt x="496511" y="140661"/>
                </a:lnTo>
                <a:lnTo>
                  <a:pt x="457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0600" y="3237738"/>
            <a:ext cx="764540" cy="243840"/>
          </a:xfrm>
          <a:custGeom>
            <a:avLst/>
            <a:gdLst/>
            <a:ahLst/>
            <a:cxnLst/>
            <a:rect l="l" t="t" r="r" b="b"/>
            <a:pathLst>
              <a:path w="764539" h="243839">
                <a:moveTo>
                  <a:pt x="35051" y="202691"/>
                </a:moveTo>
                <a:lnTo>
                  <a:pt x="0" y="235457"/>
                </a:lnTo>
                <a:lnTo>
                  <a:pt x="47244" y="243839"/>
                </a:lnTo>
                <a:lnTo>
                  <a:pt x="43631" y="231647"/>
                </a:lnTo>
                <a:lnTo>
                  <a:pt x="36575" y="231647"/>
                </a:lnTo>
                <a:lnTo>
                  <a:pt x="32003" y="218693"/>
                </a:lnTo>
                <a:lnTo>
                  <a:pt x="39156" y="216544"/>
                </a:lnTo>
                <a:lnTo>
                  <a:pt x="35051" y="202691"/>
                </a:lnTo>
                <a:close/>
              </a:path>
              <a:path w="764539" h="243839">
                <a:moveTo>
                  <a:pt x="39156" y="216544"/>
                </a:moveTo>
                <a:lnTo>
                  <a:pt x="32003" y="218693"/>
                </a:lnTo>
                <a:lnTo>
                  <a:pt x="36575" y="231647"/>
                </a:lnTo>
                <a:lnTo>
                  <a:pt x="43056" y="229707"/>
                </a:lnTo>
                <a:lnTo>
                  <a:pt x="39156" y="216544"/>
                </a:lnTo>
                <a:close/>
              </a:path>
              <a:path w="764539" h="243839">
                <a:moveTo>
                  <a:pt x="43056" y="229707"/>
                </a:moveTo>
                <a:lnTo>
                  <a:pt x="36575" y="231647"/>
                </a:lnTo>
                <a:lnTo>
                  <a:pt x="43631" y="231647"/>
                </a:lnTo>
                <a:lnTo>
                  <a:pt x="43056" y="229707"/>
                </a:lnTo>
                <a:close/>
              </a:path>
              <a:path w="764539" h="243839">
                <a:moveTo>
                  <a:pt x="759713" y="0"/>
                </a:moveTo>
                <a:lnTo>
                  <a:pt x="39156" y="216544"/>
                </a:lnTo>
                <a:lnTo>
                  <a:pt x="43056" y="229707"/>
                </a:lnTo>
                <a:lnTo>
                  <a:pt x="764286" y="13715"/>
                </a:lnTo>
                <a:lnTo>
                  <a:pt x="75971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9800" y="2590038"/>
            <a:ext cx="953769" cy="173990"/>
          </a:xfrm>
          <a:custGeom>
            <a:avLst/>
            <a:gdLst/>
            <a:ahLst/>
            <a:cxnLst/>
            <a:rect l="l" t="t" r="r" b="b"/>
            <a:pathLst>
              <a:path w="953769" h="173989">
                <a:moveTo>
                  <a:pt x="38862" y="131063"/>
                </a:moveTo>
                <a:lnTo>
                  <a:pt x="0" y="159257"/>
                </a:lnTo>
                <a:lnTo>
                  <a:pt x="45719" y="173735"/>
                </a:lnTo>
                <a:lnTo>
                  <a:pt x="43638" y="160781"/>
                </a:lnTo>
                <a:lnTo>
                  <a:pt x="36575" y="160781"/>
                </a:lnTo>
                <a:lnTo>
                  <a:pt x="34289" y="146303"/>
                </a:lnTo>
                <a:lnTo>
                  <a:pt x="41135" y="145211"/>
                </a:lnTo>
                <a:lnTo>
                  <a:pt x="38862" y="131063"/>
                </a:lnTo>
                <a:close/>
              </a:path>
              <a:path w="953769" h="173989">
                <a:moveTo>
                  <a:pt x="41135" y="145211"/>
                </a:moveTo>
                <a:lnTo>
                  <a:pt x="34289" y="146303"/>
                </a:lnTo>
                <a:lnTo>
                  <a:pt x="36575" y="160781"/>
                </a:lnTo>
                <a:lnTo>
                  <a:pt x="43460" y="159677"/>
                </a:lnTo>
                <a:lnTo>
                  <a:pt x="41135" y="145211"/>
                </a:lnTo>
                <a:close/>
              </a:path>
              <a:path w="953769" h="173989">
                <a:moveTo>
                  <a:pt x="43460" y="159677"/>
                </a:moveTo>
                <a:lnTo>
                  <a:pt x="36575" y="160781"/>
                </a:lnTo>
                <a:lnTo>
                  <a:pt x="43638" y="160781"/>
                </a:lnTo>
                <a:lnTo>
                  <a:pt x="43460" y="159677"/>
                </a:lnTo>
                <a:close/>
              </a:path>
              <a:path w="953769" h="173989">
                <a:moveTo>
                  <a:pt x="950976" y="0"/>
                </a:moveTo>
                <a:lnTo>
                  <a:pt x="41135" y="145211"/>
                </a:lnTo>
                <a:lnTo>
                  <a:pt x="43460" y="159677"/>
                </a:lnTo>
                <a:lnTo>
                  <a:pt x="953262" y="13715"/>
                </a:lnTo>
                <a:lnTo>
                  <a:pt x="95097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9027" y="3163061"/>
            <a:ext cx="1071880" cy="843915"/>
          </a:xfrm>
          <a:custGeom>
            <a:avLst/>
            <a:gdLst/>
            <a:ahLst/>
            <a:cxnLst/>
            <a:rect l="l" t="t" r="r" b="b"/>
            <a:pathLst>
              <a:path w="1071880" h="843914">
                <a:moveTo>
                  <a:pt x="1033053" y="822407"/>
                </a:moveTo>
                <a:lnTo>
                  <a:pt x="1024128" y="833628"/>
                </a:lnTo>
                <a:lnTo>
                  <a:pt x="1071372" y="843534"/>
                </a:lnTo>
                <a:lnTo>
                  <a:pt x="1063431" y="826770"/>
                </a:lnTo>
                <a:lnTo>
                  <a:pt x="1038606" y="826770"/>
                </a:lnTo>
                <a:lnTo>
                  <a:pt x="1033053" y="822407"/>
                </a:lnTo>
                <a:close/>
              </a:path>
              <a:path w="1071880" h="843914">
                <a:moveTo>
                  <a:pt x="1041792" y="811420"/>
                </a:moveTo>
                <a:lnTo>
                  <a:pt x="1033053" y="822407"/>
                </a:lnTo>
                <a:lnTo>
                  <a:pt x="1038606" y="826770"/>
                </a:lnTo>
                <a:lnTo>
                  <a:pt x="1047750" y="816102"/>
                </a:lnTo>
                <a:lnTo>
                  <a:pt x="1041792" y="811420"/>
                </a:lnTo>
                <a:close/>
              </a:path>
              <a:path w="1071880" h="843914">
                <a:moveTo>
                  <a:pt x="1050798" y="800100"/>
                </a:moveTo>
                <a:lnTo>
                  <a:pt x="1041792" y="811420"/>
                </a:lnTo>
                <a:lnTo>
                  <a:pt x="1047750" y="816102"/>
                </a:lnTo>
                <a:lnTo>
                  <a:pt x="1038606" y="826770"/>
                </a:lnTo>
                <a:lnTo>
                  <a:pt x="1063431" y="826770"/>
                </a:lnTo>
                <a:lnTo>
                  <a:pt x="1050798" y="800100"/>
                </a:lnTo>
                <a:close/>
              </a:path>
              <a:path w="1071880" h="843914">
                <a:moveTo>
                  <a:pt x="9144" y="0"/>
                </a:moveTo>
                <a:lnTo>
                  <a:pt x="0" y="10668"/>
                </a:lnTo>
                <a:lnTo>
                  <a:pt x="1033053" y="822407"/>
                </a:lnTo>
                <a:lnTo>
                  <a:pt x="1041792" y="811420"/>
                </a:lnTo>
                <a:lnTo>
                  <a:pt x="914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81400" y="3581400"/>
            <a:ext cx="803275" cy="425450"/>
          </a:xfrm>
          <a:custGeom>
            <a:avLst/>
            <a:gdLst/>
            <a:ahLst/>
            <a:cxnLst/>
            <a:rect l="l" t="t" r="r" b="b"/>
            <a:pathLst>
              <a:path w="803275" h="425450">
                <a:moveTo>
                  <a:pt x="28194" y="386334"/>
                </a:moveTo>
                <a:lnTo>
                  <a:pt x="0" y="425196"/>
                </a:lnTo>
                <a:lnTo>
                  <a:pt x="48005" y="424434"/>
                </a:lnTo>
                <a:lnTo>
                  <a:pt x="43251" y="415289"/>
                </a:lnTo>
                <a:lnTo>
                  <a:pt x="35051" y="415289"/>
                </a:lnTo>
                <a:lnTo>
                  <a:pt x="28194" y="402336"/>
                </a:lnTo>
                <a:lnTo>
                  <a:pt x="34735" y="398913"/>
                </a:lnTo>
                <a:lnTo>
                  <a:pt x="28194" y="386334"/>
                </a:lnTo>
                <a:close/>
              </a:path>
              <a:path w="803275" h="425450">
                <a:moveTo>
                  <a:pt x="34735" y="398913"/>
                </a:moveTo>
                <a:lnTo>
                  <a:pt x="28194" y="402336"/>
                </a:lnTo>
                <a:lnTo>
                  <a:pt x="35051" y="415289"/>
                </a:lnTo>
                <a:lnTo>
                  <a:pt x="41493" y="411909"/>
                </a:lnTo>
                <a:lnTo>
                  <a:pt x="34735" y="398913"/>
                </a:lnTo>
                <a:close/>
              </a:path>
              <a:path w="803275" h="425450">
                <a:moveTo>
                  <a:pt x="41493" y="411909"/>
                </a:moveTo>
                <a:lnTo>
                  <a:pt x="35051" y="415289"/>
                </a:lnTo>
                <a:lnTo>
                  <a:pt x="43251" y="415289"/>
                </a:lnTo>
                <a:lnTo>
                  <a:pt x="41493" y="411909"/>
                </a:lnTo>
                <a:close/>
              </a:path>
              <a:path w="803275" h="425450">
                <a:moveTo>
                  <a:pt x="797051" y="0"/>
                </a:moveTo>
                <a:lnTo>
                  <a:pt x="34735" y="398913"/>
                </a:lnTo>
                <a:lnTo>
                  <a:pt x="41493" y="411909"/>
                </a:lnTo>
                <a:lnTo>
                  <a:pt x="803148" y="12191"/>
                </a:lnTo>
                <a:lnTo>
                  <a:pt x="79705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61820" y="1802384"/>
            <a:ext cx="3971290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A* Terminates Only When a Goal State Is Popped  from the Priority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Queue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7325" y="2526288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9731" y="3288279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1558" y="3745478"/>
            <a:ext cx="950594" cy="39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455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455"/>
              </a:lnSpc>
            </a:pPr>
            <a:r>
              <a:rPr dirty="0" sz="1400" spc="-5" b="1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0016" y="2297679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2724" y="3326381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9820" y="2794507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0120" y="3480308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9958" y="2946903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0120" y="2451607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9023" y="4051808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08027" y="2415794"/>
            <a:ext cx="271145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00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9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00400" y="65455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19600" y="74980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507991" y="75455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19600" y="66979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07991" y="67454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72100" y="70408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81200" y="69646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4" y="342900"/>
                </a:lnTo>
                <a:lnTo>
                  <a:pt x="253745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5" y="0"/>
                </a:lnTo>
                <a:lnTo>
                  <a:pt x="510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069592" y="7012176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38500" y="803148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21558" y="8078976"/>
            <a:ext cx="151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56076" y="6729221"/>
            <a:ext cx="649605" cy="135255"/>
          </a:xfrm>
          <a:custGeom>
            <a:avLst/>
            <a:gdLst/>
            <a:ahLst/>
            <a:cxnLst/>
            <a:rect l="l" t="t" r="r" b="b"/>
            <a:pathLst>
              <a:path w="649604" h="135254">
                <a:moveTo>
                  <a:pt x="605780" y="120707"/>
                </a:moveTo>
                <a:lnTo>
                  <a:pt x="603503" y="134873"/>
                </a:lnTo>
                <a:lnTo>
                  <a:pt x="646684" y="121919"/>
                </a:lnTo>
                <a:lnTo>
                  <a:pt x="612648" y="121919"/>
                </a:lnTo>
                <a:lnTo>
                  <a:pt x="605780" y="120707"/>
                </a:lnTo>
                <a:close/>
              </a:path>
              <a:path w="649604" h="135254">
                <a:moveTo>
                  <a:pt x="607987" y="106975"/>
                </a:moveTo>
                <a:lnTo>
                  <a:pt x="605780" y="120707"/>
                </a:lnTo>
                <a:lnTo>
                  <a:pt x="612648" y="121919"/>
                </a:lnTo>
                <a:lnTo>
                  <a:pt x="614934" y="108203"/>
                </a:lnTo>
                <a:lnTo>
                  <a:pt x="607987" y="106975"/>
                </a:lnTo>
                <a:close/>
              </a:path>
              <a:path w="649604" h="135254">
                <a:moveTo>
                  <a:pt x="610362" y="92201"/>
                </a:moveTo>
                <a:lnTo>
                  <a:pt x="607987" y="106975"/>
                </a:lnTo>
                <a:lnTo>
                  <a:pt x="614934" y="108203"/>
                </a:lnTo>
                <a:lnTo>
                  <a:pt x="612648" y="121919"/>
                </a:lnTo>
                <a:lnTo>
                  <a:pt x="646684" y="121919"/>
                </a:lnTo>
                <a:lnTo>
                  <a:pt x="649224" y="121157"/>
                </a:lnTo>
                <a:lnTo>
                  <a:pt x="610362" y="92201"/>
                </a:lnTo>
                <a:close/>
              </a:path>
              <a:path w="649604" h="135254">
                <a:moveTo>
                  <a:pt x="3048" y="0"/>
                </a:moveTo>
                <a:lnTo>
                  <a:pt x="0" y="13715"/>
                </a:lnTo>
                <a:lnTo>
                  <a:pt x="605780" y="120707"/>
                </a:lnTo>
                <a:lnTo>
                  <a:pt x="607987" y="106975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98314" y="6881621"/>
            <a:ext cx="535940" cy="168910"/>
          </a:xfrm>
          <a:custGeom>
            <a:avLst/>
            <a:gdLst/>
            <a:ahLst/>
            <a:cxnLst/>
            <a:rect l="l" t="t" r="r" b="b"/>
            <a:pathLst>
              <a:path w="535939" h="168909">
                <a:moveTo>
                  <a:pt x="492534" y="154332"/>
                </a:moveTo>
                <a:lnTo>
                  <a:pt x="488441" y="168401"/>
                </a:lnTo>
                <a:lnTo>
                  <a:pt x="535686" y="159257"/>
                </a:lnTo>
                <a:lnTo>
                  <a:pt x="532425" y="156209"/>
                </a:lnTo>
                <a:lnTo>
                  <a:pt x="499110" y="156209"/>
                </a:lnTo>
                <a:lnTo>
                  <a:pt x="492534" y="154332"/>
                </a:lnTo>
                <a:close/>
              </a:path>
              <a:path w="535939" h="168909">
                <a:moveTo>
                  <a:pt x="496511" y="140661"/>
                </a:moveTo>
                <a:lnTo>
                  <a:pt x="492534" y="154332"/>
                </a:lnTo>
                <a:lnTo>
                  <a:pt x="499110" y="156209"/>
                </a:lnTo>
                <a:lnTo>
                  <a:pt x="502920" y="142494"/>
                </a:lnTo>
                <a:lnTo>
                  <a:pt x="496511" y="140661"/>
                </a:lnTo>
                <a:close/>
              </a:path>
              <a:path w="535939" h="168909">
                <a:moveTo>
                  <a:pt x="500634" y="126491"/>
                </a:moveTo>
                <a:lnTo>
                  <a:pt x="496511" y="140661"/>
                </a:lnTo>
                <a:lnTo>
                  <a:pt x="502920" y="142494"/>
                </a:lnTo>
                <a:lnTo>
                  <a:pt x="499110" y="156209"/>
                </a:lnTo>
                <a:lnTo>
                  <a:pt x="532425" y="156209"/>
                </a:lnTo>
                <a:lnTo>
                  <a:pt x="500634" y="126491"/>
                </a:lnTo>
                <a:close/>
              </a:path>
              <a:path w="535939" h="168909">
                <a:moveTo>
                  <a:pt x="4572" y="0"/>
                </a:moveTo>
                <a:lnTo>
                  <a:pt x="0" y="13715"/>
                </a:lnTo>
                <a:lnTo>
                  <a:pt x="492534" y="154332"/>
                </a:lnTo>
                <a:lnTo>
                  <a:pt x="496511" y="140661"/>
                </a:lnTo>
                <a:lnTo>
                  <a:pt x="457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00600" y="7415021"/>
            <a:ext cx="764540" cy="243840"/>
          </a:xfrm>
          <a:custGeom>
            <a:avLst/>
            <a:gdLst/>
            <a:ahLst/>
            <a:cxnLst/>
            <a:rect l="l" t="t" r="r" b="b"/>
            <a:pathLst>
              <a:path w="764539" h="243840">
                <a:moveTo>
                  <a:pt x="35051" y="202691"/>
                </a:moveTo>
                <a:lnTo>
                  <a:pt x="0" y="235457"/>
                </a:lnTo>
                <a:lnTo>
                  <a:pt x="47244" y="243839"/>
                </a:lnTo>
                <a:lnTo>
                  <a:pt x="43631" y="231647"/>
                </a:lnTo>
                <a:lnTo>
                  <a:pt x="36575" y="231647"/>
                </a:lnTo>
                <a:lnTo>
                  <a:pt x="32003" y="218694"/>
                </a:lnTo>
                <a:lnTo>
                  <a:pt x="39156" y="216544"/>
                </a:lnTo>
                <a:lnTo>
                  <a:pt x="35051" y="202691"/>
                </a:lnTo>
                <a:close/>
              </a:path>
              <a:path w="764539" h="243840">
                <a:moveTo>
                  <a:pt x="39156" y="216544"/>
                </a:moveTo>
                <a:lnTo>
                  <a:pt x="32003" y="218694"/>
                </a:lnTo>
                <a:lnTo>
                  <a:pt x="36575" y="231647"/>
                </a:lnTo>
                <a:lnTo>
                  <a:pt x="43056" y="229707"/>
                </a:lnTo>
                <a:lnTo>
                  <a:pt x="39156" y="216544"/>
                </a:lnTo>
                <a:close/>
              </a:path>
              <a:path w="764539" h="243840">
                <a:moveTo>
                  <a:pt x="43056" y="229707"/>
                </a:moveTo>
                <a:lnTo>
                  <a:pt x="36575" y="231647"/>
                </a:lnTo>
                <a:lnTo>
                  <a:pt x="43631" y="231647"/>
                </a:lnTo>
                <a:lnTo>
                  <a:pt x="43056" y="229707"/>
                </a:lnTo>
                <a:close/>
              </a:path>
              <a:path w="764539" h="243840">
                <a:moveTo>
                  <a:pt x="759713" y="0"/>
                </a:moveTo>
                <a:lnTo>
                  <a:pt x="39156" y="216544"/>
                </a:lnTo>
                <a:lnTo>
                  <a:pt x="43056" y="229707"/>
                </a:lnTo>
                <a:lnTo>
                  <a:pt x="764286" y="13715"/>
                </a:lnTo>
                <a:lnTo>
                  <a:pt x="75971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09800" y="6767321"/>
            <a:ext cx="953769" cy="173990"/>
          </a:xfrm>
          <a:custGeom>
            <a:avLst/>
            <a:gdLst/>
            <a:ahLst/>
            <a:cxnLst/>
            <a:rect l="l" t="t" r="r" b="b"/>
            <a:pathLst>
              <a:path w="953769" h="173990">
                <a:moveTo>
                  <a:pt x="38862" y="131063"/>
                </a:moveTo>
                <a:lnTo>
                  <a:pt x="0" y="159257"/>
                </a:lnTo>
                <a:lnTo>
                  <a:pt x="45719" y="173735"/>
                </a:lnTo>
                <a:lnTo>
                  <a:pt x="43638" y="160781"/>
                </a:lnTo>
                <a:lnTo>
                  <a:pt x="36575" y="160781"/>
                </a:lnTo>
                <a:lnTo>
                  <a:pt x="34289" y="146303"/>
                </a:lnTo>
                <a:lnTo>
                  <a:pt x="41135" y="145211"/>
                </a:lnTo>
                <a:lnTo>
                  <a:pt x="38862" y="131063"/>
                </a:lnTo>
                <a:close/>
              </a:path>
              <a:path w="953769" h="173990">
                <a:moveTo>
                  <a:pt x="41135" y="145211"/>
                </a:moveTo>
                <a:lnTo>
                  <a:pt x="34289" y="146303"/>
                </a:lnTo>
                <a:lnTo>
                  <a:pt x="36575" y="160781"/>
                </a:lnTo>
                <a:lnTo>
                  <a:pt x="43460" y="159677"/>
                </a:lnTo>
                <a:lnTo>
                  <a:pt x="41135" y="145211"/>
                </a:lnTo>
                <a:close/>
              </a:path>
              <a:path w="953769" h="173990">
                <a:moveTo>
                  <a:pt x="43460" y="159677"/>
                </a:moveTo>
                <a:lnTo>
                  <a:pt x="36575" y="160781"/>
                </a:lnTo>
                <a:lnTo>
                  <a:pt x="43638" y="160781"/>
                </a:lnTo>
                <a:lnTo>
                  <a:pt x="43460" y="159677"/>
                </a:lnTo>
                <a:close/>
              </a:path>
              <a:path w="953769" h="173990">
                <a:moveTo>
                  <a:pt x="950976" y="0"/>
                </a:moveTo>
                <a:lnTo>
                  <a:pt x="41135" y="145211"/>
                </a:lnTo>
                <a:lnTo>
                  <a:pt x="43460" y="159677"/>
                </a:lnTo>
                <a:lnTo>
                  <a:pt x="953262" y="13715"/>
                </a:lnTo>
                <a:lnTo>
                  <a:pt x="95097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81400" y="7758683"/>
            <a:ext cx="803275" cy="425450"/>
          </a:xfrm>
          <a:custGeom>
            <a:avLst/>
            <a:gdLst/>
            <a:ahLst/>
            <a:cxnLst/>
            <a:rect l="l" t="t" r="r" b="b"/>
            <a:pathLst>
              <a:path w="803275" h="425450">
                <a:moveTo>
                  <a:pt x="28194" y="386334"/>
                </a:moveTo>
                <a:lnTo>
                  <a:pt x="0" y="425196"/>
                </a:lnTo>
                <a:lnTo>
                  <a:pt x="48005" y="424434"/>
                </a:lnTo>
                <a:lnTo>
                  <a:pt x="43251" y="415290"/>
                </a:lnTo>
                <a:lnTo>
                  <a:pt x="35051" y="415290"/>
                </a:lnTo>
                <a:lnTo>
                  <a:pt x="28194" y="402336"/>
                </a:lnTo>
                <a:lnTo>
                  <a:pt x="34735" y="398913"/>
                </a:lnTo>
                <a:lnTo>
                  <a:pt x="28194" y="386334"/>
                </a:lnTo>
                <a:close/>
              </a:path>
              <a:path w="803275" h="425450">
                <a:moveTo>
                  <a:pt x="34735" y="398913"/>
                </a:moveTo>
                <a:lnTo>
                  <a:pt x="28194" y="402336"/>
                </a:lnTo>
                <a:lnTo>
                  <a:pt x="35051" y="415290"/>
                </a:lnTo>
                <a:lnTo>
                  <a:pt x="41493" y="411909"/>
                </a:lnTo>
                <a:lnTo>
                  <a:pt x="34735" y="398913"/>
                </a:lnTo>
                <a:close/>
              </a:path>
              <a:path w="803275" h="425450">
                <a:moveTo>
                  <a:pt x="41493" y="411909"/>
                </a:moveTo>
                <a:lnTo>
                  <a:pt x="35051" y="415290"/>
                </a:lnTo>
                <a:lnTo>
                  <a:pt x="43251" y="415290"/>
                </a:lnTo>
                <a:lnTo>
                  <a:pt x="41493" y="411909"/>
                </a:lnTo>
                <a:close/>
              </a:path>
              <a:path w="803275" h="425450">
                <a:moveTo>
                  <a:pt x="797051" y="0"/>
                </a:moveTo>
                <a:lnTo>
                  <a:pt x="34735" y="398913"/>
                </a:lnTo>
                <a:lnTo>
                  <a:pt x="41493" y="411909"/>
                </a:lnTo>
                <a:lnTo>
                  <a:pt x="803148" y="12192"/>
                </a:lnTo>
                <a:lnTo>
                  <a:pt x="79705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874520" y="5482926"/>
            <a:ext cx="3595370" cy="134493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919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A* revisiting</a:t>
            </a:r>
            <a:r>
              <a:rPr dirty="0" sz="22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solidFill>
                  <a:srgbClr val="9A6533"/>
                </a:solidFill>
                <a:latin typeface="Arial"/>
                <a:cs typeface="Arial"/>
              </a:rPr>
              <a:t>Another question: </a:t>
            </a:r>
            <a:r>
              <a:rPr dirty="0" sz="1200" spc="-5">
                <a:latin typeface="Arial"/>
                <a:cs typeface="Arial"/>
              </a:rPr>
              <a:t>What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A* revisits a state that </a:t>
            </a:r>
            <a:r>
              <a:rPr dirty="0" sz="1200" spc="-10">
                <a:latin typeface="Arial"/>
                <a:cs typeface="Arial"/>
              </a:rPr>
              <a:t>was  </a:t>
            </a:r>
            <a:r>
              <a:rPr dirty="0" sz="1200" spc="-5">
                <a:latin typeface="Arial"/>
                <a:cs typeface="Arial"/>
              </a:rPr>
              <a:t>already expanded, and discovers a </a:t>
            </a:r>
            <a:r>
              <a:rPr dirty="0" sz="1400" spc="-5">
                <a:latin typeface="Arial"/>
                <a:cs typeface="Arial"/>
              </a:rPr>
              <a:t>shorter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path?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27325" y="6703570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79731" y="7465562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60522" y="7922761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70016" y="6474962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69820" y="69717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70120" y="76575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60491" y="7099048"/>
            <a:ext cx="526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4635" algn="l"/>
              </a:tabLst>
            </a:pPr>
            <a:r>
              <a:rPr dirty="0" baseline="3968" sz="2100" spc="-7" b="1">
                <a:latin typeface="Arial"/>
                <a:cs typeface="Arial"/>
              </a:rPr>
              <a:t>C	</a:t>
            </a: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70120" y="6628890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92451" y="7220711"/>
            <a:ext cx="3203575" cy="551815"/>
          </a:xfrm>
          <a:custGeom>
            <a:avLst/>
            <a:gdLst/>
            <a:ahLst/>
            <a:cxnLst/>
            <a:rect l="l" t="t" r="r" b="b"/>
            <a:pathLst>
              <a:path w="3203575" h="551815">
                <a:moveTo>
                  <a:pt x="6096" y="118110"/>
                </a:moveTo>
                <a:lnTo>
                  <a:pt x="0" y="131064"/>
                </a:lnTo>
                <a:lnTo>
                  <a:pt x="16002" y="138684"/>
                </a:lnTo>
                <a:lnTo>
                  <a:pt x="32004" y="147828"/>
                </a:lnTo>
                <a:lnTo>
                  <a:pt x="48768" y="157734"/>
                </a:lnTo>
                <a:lnTo>
                  <a:pt x="67056" y="169926"/>
                </a:lnTo>
                <a:lnTo>
                  <a:pt x="85343" y="182880"/>
                </a:lnTo>
                <a:lnTo>
                  <a:pt x="105156" y="197358"/>
                </a:lnTo>
                <a:lnTo>
                  <a:pt x="125730" y="211836"/>
                </a:lnTo>
                <a:lnTo>
                  <a:pt x="147066" y="228600"/>
                </a:lnTo>
                <a:lnTo>
                  <a:pt x="169164" y="245364"/>
                </a:lnTo>
                <a:lnTo>
                  <a:pt x="192786" y="262890"/>
                </a:lnTo>
                <a:lnTo>
                  <a:pt x="217170" y="280416"/>
                </a:lnTo>
                <a:lnTo>
                  <a:pt x="268224" y="317754"/>
                </a:lnTo>
                <a:lnTo>
                  <a:pt x="353568" y="374142"/>
                </a:lnTo>
                <a:lnTo>
                  <a:pt x="415290" y="409956"/>
                </a:lnTo>
                <a:lnTo>
                  <a:pt x="482346" y="444246"/>
                </a:lnTo>
                <a:lnTo>
                  <a:pt x="517398" y="461010"/>
                </a:lnTo>
                <a:lnTo>
                  <a:pt x="553974" y="476250"/>
                </a:lnTo>
                <a:lnTo>
                  <a:pt x="591312" y="489966"/>
                </a:lnTo>
                <a:lnTo>
                  <a:pt x="630174" y="502920"/>
                </a:lnTo>
                <a:lnTo>
                  <a:pt x="669798" y="515112"/>
                </a:lnTo>
                <a:lnTo>
                  <a:pt x="711708" y="525018"/>
                </a:lnTo>
                <a:lnTo>
                  <a:pt x="754380" y="534162"/>
                </a:lnTo>
                <a:lnTo>
                  <a:pt x="798576" y="541782"/>
                </a:lnTo>
                <a:lnTo>
                  <a:pt x="843534" y="547116"/>
                </a:lnTo>
                <a:lnTo>
                  <a:pt x="890778" y="550164"/>
                </a:lnTo>
                <a:lnTo>
                  <a:pt x="938784" y="551688"/>
                </a:lnTo>
                <a:lnTo>
                  <a:pt x="988314" y="550926"/>
                </a:lnTo>
                <a:lnTo>
                  <a:pt x="1040892" y="548640"/>
                </a:lnTo>
                <a:lnTo>
                  <a:pt x="1125474" y="540258"/>
                </a:lnTo>
                <a:lnTo>
                  <a:pt x="1149857" y="537210"/>
                </a:lnTo>
                <a:lnTo>
                  <a:pt x="938784" y="537210"/>
                </a:lnTo>
                <a:lnTo>
                  <a:pt x="891540" y="536448"/>
                </a:lnTo>
                <a:lnTo>
                  <a:pt x="845058" y="532638"/>
                </a:lnTo>
                <a:lnTo>
                  <a:pt x="800862" y="527304"/>
                </a:lnTo>
                <a:lnTo>
                  <a:pt x="757428" y="520446"/>
                </a:lnTo>
                <a:lnTo>
                  <a:pt x="714756" y="511302"/>
                </a:lnTo>
                <a:lnTo>
                  <a:pt x="674370" y="501396"/>
                </a:lnTo>
                <a:lnTo>
                  <a:pt x="634746" y="489966"/>
                </a:lnTo>
                <a:lnTo>
                  <a:pt x="595884" y="477012"/>
                </a:lnTo>
                <a:lnTo>
                  <a:pt x="523494" y="448056"/>
                </a:lnTo>
                <a:lnTo>
                  <a:pt x="488442" y="432054"/>
                </a:lnTo>
                <a:lnTo>
                  <a:pt x="422148" y="397764"/>
                </a:lnTo>
                <a:lnTo>
                  <a:pt x="331470" y="343662"/>
                </a:lnTo>
                <a:lnTo>
                  <a:pt x="304038" y="324612"/>
                </a:lnTo>
                <a:lnTo>
                  <a:pt x="276606" y="306324"/>
                </a:lnTo>
                <a:lnTo>
                  <a:pt x="225552" y="268986"/>
                </a:lnTo>
                <a:lnTo>
                  <a:pt x="201168" y="251460"/>
                </a:lnTo>
                <a:lnTo>
                  <a:pt x="177546" y="233934"/>
                </a:lnTo>
                <a:lnTo>
                  <a:pt x="155448" y="217170"/>
                </a:lnTo>
                <a:lnTo>
                  <a:pt x="134112" y="200406"/>
                </a:lnTo>
                <a:lnTo>
                  <a:pt x="113537" y="185166"/>
                </a:lnTo>
                <a:lnTo>
                  <a:pt x="93725" y="171450"/>
                </a:lnTo>
                <a:lnTo>
                  <a:pt x="74675" y="157734"/>
                </a:lnTo>
                <a:lnTo>
                  <a:pt x="56387" y="145542"/>
                </a:lnTo>
                <a:lnTo>
                  <a:pt x="38862" y="134874"/>
                </a:lnTo>
                <a:lnTo>
                  <a:pt x="22098" y="125730"/>
                </a:lnTo>
                <a:lnTo>
                  <a:pt x="6096" y="118110"/>
                </a:lnTo>
                <a:close/>
              </a:path>
              <a:path w="3203575" h="551815">
                <a:moveTo>
                  <a:pt x="3160292" y="14071"/>
                </a:moveTo>
                <a:lnTo>
                  <a:pt x="3156204" y="15240"/>
                </a:lnTo>
                <a:lnTo>
                  <a:pt x="3131820" y="21336"/>
                </a:lnTo>
                <a:lnTo>
                  <a:pt x="3106674" y="28194"/>
                </a:lnTo>
                <a:lnTo>
                  <a:pt x="3053334" y="41910"/>
                </a:lnTo>
                <a:lnTo>
                  <a:pt x="3025140" y="49530"/>
                </a:lnTo>
                <a:lnTo>
                  <a:pt x="2996184" y="57912"/>
                </a:lnTo>
                <a:lnTo>
                  <a:pt x="2935224" y="74676"/>
                </a:lnTo>
                <a:lnTo>
                  <a:pt x="2903982" y="83820"/>
                </a:lnTo>
                <a:lnTo>
                  <a:pt x="2804922" y="111252"/>
                </a:lnTo>
                <a:lnTo>
                  <a:pt x="2360676" y="238506"/>
                </a:lnTo>
                <a:lnTo>
                  <a:pt x="1959864" y="348234"/>
                </a:lnTo>
                <a:lnTo>
                  <a:pt x="1799844" y="389382"/>
                </a:lnTo>
                <a:lnTo>
                  <a:pt x="1643634" y="427482"/>
                </a:lnTo>
                <a:lnTo>
                  <a:pt x="1567434" y="445008"/>
                </a:lnTo>
                <a:lnTo>
                  <a:pt x="1420368" y="476250"/>
                </a:lnTo>
                <a:lnTo>
                  <a:pt x="1349502" y="489966"/>
                </a:lnTo>
                <a:lnTo>
                  <a:pt x="1281684" y="502158"/>
                </a:lnTo>
                <a:lnTo>
                  <a:pt x="1184910" y="518160"/>
                </a:lnTo>
                <a:lnTo>
                  <a:pt x="1123950" y="525780"/>
                </a:lnTo>
                <a:lnTo>
                  <a:pt x="1066800" y="531876"/>
                </a:lnTo>
                <a:lnTo>
                  <a:pt x="988314" y="537210"/>
                </a:lnTo>
                <a:lnTo>
                  <a:pt x="1149857" y="537210"/>
                </a:lnTo>
                <a:lnTo>
                  <a:pt x="1218438" y="527304"/>
                </a:lnTo>
                <a:lnTo>
                  <a:pt x="1283970" y="516636"/>
                </a:lnTo>
                <a:lnTo>
                  <a:pt x="1352550" y="504444"/>
                </a:lnTo>
                <a:lnTo>
                  <a:pt x="1423415" y="490728"/>
                </a:lnTo>
                <a:lnTo>
                  <a:pt x="1495806" y="475488"/>
                </a:lnTo>
                <a:lnTo>
                  <a:pt x="1724406" y="422910"/>
                </a:lnTo>
                <a:lnTo>
                  <a:pt x="1963674" y="361950"/>
                </a:lnTo>
                <a:lnTo>
                  <a:pt x="2364486" y="252222"/>
                </a:lnTo>
                <a:lnTo>
                  <a:pt x="2808732" y="124968"/>
                </a:lnTo>
                <a:lnTo>
                  <a:pt x="2907792" y="97536"/>
                </a:lnTo>
                <a:lnTo>
                  <a:pt x="2939034" y="88392"/>
                </a:lnTo>
                <a:lnTo>
                  <a:pt x="2999994" y="71628"/>
                </a:lnTo>
                <a:lnTo>
                  <a:pt x="3028950" y="63246"/>
                </a:lnTo>
                <a:lnTo>
                  <a:pt x="3056382" y="55626"/>
                </a:lnTo>
                <a:lnTo>
                  <a:pt x="3110484" y="41910"/>
                </a:lnTo>
                <a:lnTo>
                  <a:pt x="3135630" y="35052"/>
                </a:lnTo>
                <a:lnTo>
                  <a:pt x="3160014" y="28956"/>
                </a:lnTo>
                <a:lnTo>
                  <a:pt x="3163570" y="27940"/>
                </a:lnTo>
                <a:lnTo>
                  <a:pt x="3160292" y="14071"/>
                </a:lnTo>
                <a:close/>
              </a:path>
              <a:path w="3203575" h="551815">
                <a:moveTo>
                  <a:pt x="3201663" y="12192"/>
                </a:moveTo>
                <a:lnTo>
                  <a:pt x="3166872" y="12192"/>
                </a:lnTo>
                <a:lnTo>
                  <a:pt x="3170682" y="25908"/>
                </a:lnTo>
                <a:lnTo>
                  <a:pt x="3163570" y="27940"/>
                </a:lnTo>
                <a:lnTo>
                  <a:pt x="3166872" y="41910"/>
                </a:lnTo>
                <a:lnTo>
                  <a:pt x="3201663" y="12192"/>
                </a:lnTo>
                <a:close/>
              </a:path>
              <a:path w="3203575" h="551815">
                <a:moveTo>
                  <a:pt x="3166872" y="12192"/>
                </a:moveTo>
                <a:lnTo>
                  <a:pt x="3160292" y="14071"/>
                </a:lnTo>
                <a:lnTo>
                  <a:pt x="3163570" y="27940"/>
                </a:lnTo>
                <a:lnTo>
                  <a:pt x="3170682" y="25908"/>
                </a:lnTo>
                <a:lnTo>
                  <a:pt x="3166872" y="12192"/>
                </a:lnTo>
                <a:close/>
              </a:path>
              <a:path w="3203575" h="551815">
                <a:moveTo>
                  <a:pt x="3156966" y="0"/>
                </a:moveTo>
                <a:lnTo>
                  <a:pt x="3160292" y="14071"/>
                </a:lnTo>
                <a:lnTo>
                  <a:pt x="3166872" y="12192"/>
                </a:lnTo>
                <a:lnTo>
                  <a:pt x="3201663" y="12192"/>
                </a:lnTo>
                <a:lnTo>
                  <a:pt x="3203448" y="10668"/>
                </a:lnTo>
                <a:lnTo>
                  <a:pt x="315696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684020" y="7503666"/>
            <a:ext cx="1529080" cy="941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68275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1/2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730"/>
              </a:spcBef>
            </a:pPr>
            <a:r>
              <a:rPr dirty="0" sz="1000">
                <a:latin typeface="Arial"/>
                <a:cs typeface="Arial"/>
              </a:rPr>
              <a:t>In this </a:t>
            </a:r>
            <a:r>
              <a:rPr dirty="0" sz="1000" spc="-5">
                <a:latin typeface="Arial"/>
                <a:cs typeface="Arial"/>
              </a:rPr>
              <a:t>example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state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that  </a:t>
            </a:r>
            <a:r>
              <a:rPr dirty="0" sz="1000">
                <a:latin typeface="Arial"/>
                <a:cs typeface="Arial"/>
              </a:rPr>
              <a:t>had </a:t>
            </a:r>
            <a:r>
              <a:rPr dirty="0" sz="1000" spc="-5">
                <a:latin typeface="Arial"/>
                <a:cs typeface="Arial"/>
              </a:rPr>
              <a:t>been expanded gets  re-expanded. </a:t>
            </a: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and  why?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08020" y="6593076"/>
            <a:ext cx="271145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00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9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2879" y="1409952"/>
            <a:ext cx="23247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A* revisiting</a:t>
            </a:r>
            <a:r>
              <a:rPr dirty="0" spc="-65"/>
              <a:t> </a:t>
            </a:r>
            <a:r>
              <a:rPr dirty="0" spc="-5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3200400" y="23682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600" y="3320796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5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5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07991" y="33682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25206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07991" y="25681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2100" y="28635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1200" y="27873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4" y="342900"/>
                </a:lnTo>
                <a:lnTo>
                  <a:pt x="253745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5" y="0"/>
                </a:lnTo>
                <a:lnTo>
                  <a:pt x="510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9592" y="2834894"/>
            <a:ext cx="1409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739896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5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5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40658" y="3787394"/>
            <a:ext cx="151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6076" y="2551938"/>
            <a:ext cx="649605" cy="135255"/>
          </a:xfrm>
          <a:custGeom>
            <a:avLst/>
            <a:gdLst/>
            <a:ahLst/>
            <a:cxnLst/>
            <a:rect l="l" t="t" r="r" b="b"/>
            <a:pathLst>
              <a:path w="649604" h="135255">
                <a:moveTo>
                  <a:pt x="605780" y="120707"/>
                </a:moveTo>
                <a:lnTo>
                  <a:pt x="603503" y="134873"/>
                </a:lnTo>
                <a:lnTo>
                  <a:pt x="646684" y="121919"/>
                </a:lnTo>
                <a:lnTo>
                  <a:pt x="612648" y="121919"/>
                </a:lnTo>
                <a:lnTo>
                  <a:pt x="605780" y="120707"/>
                </a:lnTo>
                <a:close/>
              </a:path>
              <a:path w="649604" h="135255">
                <a:moveTo>
                  <a:pt x="607987" y="106975"/>
                </a:moveTo>
                <a:lnTo>
                  <a:pt x="605780" y="120707"/>
                </a:lnTo>
                <a:lnTo>
                  <a:pt x="612648" y="121919"/>
                </a:lnTo>
                <a:lnTo>
                  <a:pt x="614934" y="108203"/>
                </a:lnTo>
                <a:lnTo>
                  <a:pt x="607987" y="106975"/>
                </a:lnTo>
                <a:close/>
              </a:path>
              <a:path w="649604" h="135255">
                <a:moveTo>
                  <a:pt x="610362" y="92201"/>
                </a:moveTo>
                <a:lnTo>
                  <a:pt x="607987" y="106975"/>
                </a:lnTo>
                <a:lnTo>
                  <a:pt x="614934" y="108203"/>
                </a:lnTo>
                <a:lnTo>
                  <a:pt x="612648" y="121919"/>
                </a:lnTo>
                <a:lnTo>
                  <a:pt x="646684" y="121919"/>
                </a:lnTo>
                <a:lnTo>
                  <a:pt x="649224" y="121157"/>
                </a:lnTo>
                <a:lnTo>
                  <a:pt x="610362" y="92201"/>
                </a:lnTo>
                <a:close/>
              </a:path>
              <a:path w="649604" h="135255">
                <a:moveTo>
                  <a:pt x="3048" y="0"/>
                </a:moveTo>
                <a:lnTo>
                  <a:pt x="0" y="13715"/>
                </a:lnTo>
                <a:lnTo>
                  <a:pt x="605780" y="120707"/>
                </a:lnTo>
                <a:lnTo>
                  <a:pt x="607987" y="106975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98314" y="2704338"/>
            <a:ext cx="535940" cy="168910"/>
          </a:xfrm>
          <a:custGeom>
            <a:avLst/>
            <a:gdLst/>
            <a:ahLst/>
            <a:cxnLst/>
            <a:rect l="l" t="t" r="r" b="b"/>
            <a:pathLst>
              <a:path w="535939" h="168910">
                <a:moveTo>
                  <a:pt x="492534" y="154332"/>
                </a:moveTo>
                <a:lnTo>
                  <a:pt x="488441" y="168401"/>
                </a:lnTo>
                <a:lnTo>
                  <a:pt x="535686" y="159257"/>
                </a:lnTo>
                <a:lnTo>
                  <a:pt x="532425" y="156209"/>
                </a:lnTo>
                <a:lnTo>
                  <a:pt x="499110" y="156209"/>
                </a:lnTo>
                <a:lnTo>
                  <a:pt x="492534" y="154332"/>
                </a:lnTo>
                <a:close/>
              </a:path>
              <a:path w="535939" h="168910">
                <a:moveTo>
                  <a:pt x="496511" y="140661"/>
                </a:moveTo>
                <a:lnTo>
                  <a:pt x="492534" y="154332"/>
                </a:lnTo>
                <a:lnTo>
                  <a:pt x="499110" y="156209"/>
                </a:lnTo>
                <a:lnTo>
                  <a:pt x="502920" y="142493"/>
                </a:lnTo>
                <a:lnTo>
                  <a:pt x="496511" y="140661"/>
                </a:lnTo>
                <a:close/>
              </a:path>
              <a:path w="535939" h="168910">
                <a:moveTo>
                  <a:pt x="500634" y="126491"/>
                </a:moveTo>
                <a:lnTo>
                  <a:pt x="496511" y="140661"/>
                </a:lnTo>
                <a:lnTo>
                  <a:pt x="502920" y="142493"/>
                </a:lnTo>
                <a:lnTo>
                  <a:pt x="499110" y="156209"/>
                </a:lnTo>
                <a:lnTo>
                  <a:pt x="532425" y="156209"/>
                </a:lnTo>
                <a:lnTo>
                  <a:pt x="500634" y="126491"/>
                </a:lnTo>
                <a:close/>
              </a:path>
              <a:path w="535939" h="168910">
                <a:moveTo>
                  <a:pt x="4572" y="0"/>
                </a:moveTo>
                <a:lnTo>
                  <a:pt x="0" y="13715"/>
                </a:lnTo>
                <a:lnTo>
                  <a:pt x="492534" y="154332"/>
                </a:lnTo>
                <a:lnTo>
                  <a:pt x="496511" y="140661"/>
                </a:lnTo>
                <a:lnTo>
                  <a:pt x="457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0600" y="3237738"/>
            <a:ext cx="764540" cy="243840"/>
          </a:xfrm>
          <a:custGeom>
            <a:avLst/>
            <a:gdLst/>
            <a:ahLst/>
            <a:cxnLst/>
            <a:rect l="l" t="t" r="r" b="b"/>
            <a:pathLst>
              <a:path w="764539" h="243839">
                <a:moveTo>
                  <a:pt x="35051" y="202691"/>
                </a:moveTo>
                <a:lnTo>
                  <a:pt x="0" y="235457"/>
                </a:lnTo>
                <a:lnTo>
                  <a:pt x="47244" y="243839"/>
                </a:lnTo>
                <a:lnTo>
                  <a:pt x="43631" y="231647"/>
                </a:lnTo>
                <a:lnTo>
                  <a:pt x="36575" y="231647"/>
                </a:lnTo>
                <a:lnTo>
                  <a:pt x="32003" y="218693"/>
                </a:lnTo>
                <a:lnTo>
                  <a:pt x="39156" y="216544"/>
                </a:lnTo>
                <a:lnTo>
                  <a:pt x="35051" y="202691"/>
                </a:lnTo>
                <a:close/>
              </a:path>
              <a:path w="764539" h="243839">
                <a:moveTo>
                  <a:pt x="39156" y="216544"/>
                </a:moveTo>
                <a:lnTo>
                  <a:pt x="32003" y="218693"/>
                </a:lnTo>
                <a:lnTo>
                  <a:pt x="36575" y="231647"/>
                </a:lnTo>
                <a:lnTo>
                  <a:pt x="43056" y="229707"/>
                </a:lnTo>
                <a:lnTo>
                  <a:pt x="39156" y="216544"/>
                </a:lnTo>
                <a:close/>
              </a:path>
              <a:path w="764539" h="243839">
                <a:moveTo>
                  <a:pt x="43056" y="229707"/>
                </a:moveTo>
                <a:lnTo>
                  <a:pt x="36575" y="231647"/>
                </a:lnTo>
                <a:lnTo>
                  <a:pt x="43631" y="231647"/>
                </a:lnTo>
                <a:lnTo>
                  <a:pt x="43056" y="229707"/>
                </a:lnTo>
                <a:close/>
              </a:path>
              <a:path w="764539" h="243839">
                <a:moveTo>
                  <a:pt x="759713" y="0"/>
                </a:moveTo>
                <a:lnTo>
                  <a:pt x="39156" y="216544"/>
                </a:lnTo>
                <a:lnTo>
                  <a:pt x="43056" y="229707"/>
                </a:lnTo>
                <a:lnTo>
                  <a:pt x="764286" y="13715"/>
                </a:lnTo>
                <a:lnTo>
                  <a:pt x="75971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9800" y="2590038"/>
            <a:ext cx="953769" cy="173990"/>
          </a:xfrm>
          <a:custGeom>
            <a:avLst/>
            <a:gdLst/>
            <a:ahLst/>
            <a:cxnLst/>
            <a:rect l="l" t="t" r="r" b="b"/>
            <a:pathLst>
              <a:path w="953769" h="173989">
                <a:moveTo>
                  <a:pt x="38862" y="131063"/>
                </a:moveTo>
                <a:lnTo>
                  <a:pt x="0" y="159257"/>
                </a:lnTo>
                <a:lnTo>
                  <a:pt x="45719" y="173735"/>
                </a:lnTo>
                <a:lnTo>
                  <a:pt x="43638" y="160781"/>
                </a:lnTo>
                <a:lnTo>
                  <a:pt x="36575" y="160781"/>
                </a:lnTo>
                <a:lnTo>
                  <a:pt x="34289" y="146303"/>
                </a:lnTo>
                <a:lnTo>
                  <a:pt x="41135" y="145211"/>
                </a:lnTo>
                <a:lnTo>
                  <a:pt x="38862" y="131063"/>
                </a:lnTo>
                <a:close/>
              </a:path>
              <a:path w="953769" h="173989">
                <a:moveTo>
                  <a:pt x="41135" y="145211"/>
                </a:moveTo>
                <a:lnTo>
                  <a:pt x="34289" y="146303"/>
                </a:lnTo>
                <a:lnTo>
                  <a:pt x="36575" y="160781"/>
                </a:lnTo>
                <a:lnTo>
                  <a:pt x="43460" y="159677"/>
                </a:lnTo>
                <a:lnTo>
                  <a:pt x="41135" y="145211"/>
                </a:lnTo>
                <a:close/>
              </a:path>
              <a:path w="953769" h="173989">
                <a:moveTo>
                  <a:pt x="43460" y="159677"/>
                </a:moveTo>
                <a:lnTo>
                  <a:pt x="36575" y="160781"/>
                </a:lnTo>
                <a:lnTo>
                  <a:pt x="43638" y="160781"/>
                </a:lnTo>
                <a:lnTo>
                  <a:pt x="43460" y="159677"/>
                </a:lnTo>
                <a:close/>
              </a:path>
              <a:path w="953769" h="173989">
                <a:moveTo>
                  <a:pt x="950976" y="0"/>
                </a:moveTo>
                <a:lnTo>
                  <a:pt x="41135" y="145211"/>
                </a:lnTo>
                <a:lnTo>
                  <a:pt x="43460" y="159677"/>
                </a:lnTo>
                <a:lnTo>
                  <a:pt x="953262" y="13715"/>
                </a:lnTo>
                <a:lnTo>
                  <a:pt x="95097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62400" y="3581400"/>
            <a:ext cx="422275" cy="234950"/>
          </a:xfrm>
          <a:custGeom>
            <a:avLst/>
            <a:gdLst/>
            <a:ahLst/>
            <a:cxnLst/>
            <a:rect l="l" t="t" r="r" b="b"/>
            <a:pathLst>
              <a:path w="422275" h="234950">
                <a:moveTo>
                  <a:pt x="27432" y="195072"/>
                </a:moveTo>
                <a:lnTo>
                  <a:pt x="0" y="234696"/>
                </a:lnTo>
                <a:lnTo>
                  <a:pt x="48005" y="233172"/>
                </a:lnTo>
                <a:lnTo>
                  <a:pt x="43068" y="224027"/>
                </a:lnTo>
                <a:lnTo>
                  <a:pt x="35051" y="224027"/>
                </a:lnTo>
                <a:lnTo>
                  <a:pt x="28194" y="211074"/>
                </a:lnTo>
                <a:lnTo>
                  <a:pt x="34280" y="207755"/>
                </a:lnTo>
                <a:lnTo>
                  <a:pt x="27432" y="195072"/>
                </a:lnTo>
                <a:close/>
              </a:path>
              <a:path w="422275" h="234950">
                <a:moveTo>
                  <a:pt x="34280" y="207755"/>
                </a:moveTo>
                <a:lnTo>
                  <a:pt x="28194" y="211074"/>
                </a:lnTo>
                <a:lnTo>
                  <a:pt x="35051" y="224027"/>
                </a:lnTo>
                <a:lnTo>
                  <a:pt x="41239" y="220641"/>
                </a:lnTo>
                <a:lnTo>
                  <a:pt x="34280" y="207755"/>
                </a:lnTo>
                <a:close/>
              </a:path>
              <a:path w="422275" h="234950">
                <a:moveTo>
                  <a:pt x="41239" y="220641"/>
                </a:moveTo>
                <a:lnTo>
                  <a:pt x="35051" y="224027"/>
                </a:lnTo>
                <a:lnTo>
                  <a:pt x="43068" y="224027"/>
                </a:lnTo>
                <a:lnTo>
                  <a:pt x="41239" y="220641"/>
                </a:lnTo>
                <a:close/>
              </a:path>
              <a:path w="422275" h="234950">
                <a:moveTo>
                  <a:pt x="415289" y="0"/>
                </a:moveTo>
                <a:lnTo>
                  <a:pt x="34280" y="207755"/>
                </a:lnTo>
                <a:lnTo>
                  <a:pt x="41239" y="220641"/>
                </a:lnTo>
                <a:lnTo>
                  <a:pt x="422148" y="12191"/>
                </a:lnTo>
                <a:lnTo>
                  <a:pt x="41528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27325" y="2526288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9731" y="3288279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0522" y="3745478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0016" y="2297679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9820" y="2415794"/>
            <a:ext cx="1054735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95"/>
              </a:spcBef>
              <a:tabLst>
                <a:tab pos="923290" algn="l"/>
              </a:tabLst>
            </a:pPr>
            <a:r>
              <a:rPr dirty="0" baseline="1984" sz="2100" spc="-7" b="1">
                <a:latin typeface="Arial"/>
                <a:cs typeface="Arial"/>
              </a:rPr>
              <a:t>1</a:t>
            </a:r>
            <a:r>
              <a:rPr dirty="0" baseline="1984" sz="2100" spc="-7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0120" y="3480308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0491" y="2921765"/>
            <a:ext cx="5645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baseline="3968" sz="2100" spc="-7" b="1">
                <a:latin typeface="Arial"/>
                <a:cs typeface="Arial"/>
              </a:rPr>
              <a:t>C	</a:t>
            </a: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0120" y="2451607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2451" y="3043427"/>
            <a:ext cx="3203575" cy="551815"/>
          </a:xfrm>
          <a:custGeom>
            <a:avLst/>
            <a:gdLst/>
            <a:ahLst/>
            <a:cxnLst/>
            <a:rect l="l" t="t" r="r" b="b"/>
            <a:pathLst>
              <a:path w="3203575" h="551814">
                <a:moveTo>
                  <a:pt x="6096" y="118110"/>
                </a:moveTo>
                <a:lnTo>
                  <a:pt x="0" y="131064"/>
                </a:lnTo>
                <a:lnTo>
                  <a:pt x="16002" y="138683"/>
                </a:lnTo>
                <a:lnTo>
                  <a:pt x="32004" y="147827"/>
                </a:lnTo>
                <a:lnTo>
                  <a:pt x="48768" y="157733"/>
                </a:lnTo>
                <a:lnTo>
                  <a:pt x="67056" y="169925"/>
                </a:lnTo>
                <a:lnTo>
                  <a:pt x="85343" y="182879"/>
                </a:lnTo>
                <a:lnTo>
                  <a:pt x="105156" y="197357"/>
                </a:lnTo>
                <a:lnTo>
                  <a:pt x="125730" y="211836"/>
                </a:lnTo>
                <a:lnTo>
                  <a:pt x="147066" y="228600"/>
                </a:lnTo>
                <a:lnTo>
                  <a:pt x="169164" y="245364"/>
                </a:lnTo>
                <a:lnTo>
                  <a:pt x="192786" y="262890"/>
                </a:lnTo>
                <a:lnTo>
                  <a:pt x="217170" y="280416"/>
                </a:lnTo>
                <a:lnTo>
                  <a:pt x="268224" y="317753"/>
                </a:lnTo>
                <a:lnTo>
                  <a:pt x="353568" y="374142"/>
                </a:lnTo>
                <a:lnTo>
                  <a:pt x="415290" y="409955"/>
                </a:lnTo>
                <a:lnTo>
                  <a:pt x="482346" y="444246"/>
                </a:lnTo>
                <a:lnTo>
                  <a:pt x="517398" y="461010"/>
                </a:lnTo>
                <a:lnTo>
                  <a:pt x="553974" y="476250"/>
                </a:lnTo>
                <a:lnTo>
                  <a:pt x="591312" y="489966"/>
                </a:lnTo>
                <a:lnTo>
                  <a:pt x="630174" y="502920"/>
                </a:lnTo>
                <a:lnTo>
                  <a:pt x="669798" y="515112"/>
                </a:lnTo>
                <a:lnTo>
                  <a:pt x="711708" y="525018"/>
                </a:lnTo>
                <a:lnTo>
                  <a:pt x="754380" y="534162"/>
                </a:lnTo>
                <a:lnTo>
                  <a:pt x="798576" y="541782"/>
                </a:lnTo>
                <a:lnTo>
                  <a:pt x="843534" y="547116"/>
                </a:lnTo>
                <a:lnTo>
                  <a:pt x="890778" y="550163"/>
                </a:lnTo>
                <a:lnTo>
                  <a:pt x="938784" y="551688"/>
                </a:lnTo>
                <a:lnTo>
                  <a:pt x="988314" y="550926"/>
                </a:lnTo>
                <a:lnTo>
                  <a:pt x="1040892" y="548639"/>
                </a:lnTo>
                <a:lnTo>
                  <a:pt x="1125474" y="540258"/>
                </a:lnTo>
                <a:lnTo>
                  <a:pt x="1149858" y="537210"/>
                </a:lnTo>
                <a:lnTo>
                  <a:pt x="938784" y="537210"/>
                </a:lnTo>
                <a:lnTo>
                  <a:pt x="891540" y="536448"/>
                </a:lnTo>
                <a:lnTo>
                  <a:pt x="845058" y="532638"/>
                </a:lnTo>
                <a:lnTo>
                  <a:pt x="800862" y="527304"/>
                </a:lnTo>
                <a:lnTo>
                  <a:pt x="757428" y="520446"/>
                </a:lnTo>
                <a:lnTo>
                  <a:pt x="714756" y="511301"/>
                </a:lnTo>
                <a:lnTo>
                  <a:pt x="674370" y="501396"/>
                </a:lnTo>
                <a:lnTo>
                  <a:pt x="634746" y="489966"/>
                </a:lnTo>
                <a:lnTo>
                  <a:pt x="595884" y="477012"/>
                </a:lnTo>
                <a:lnTo>
                  <a:pt x="523494" y="448055"/>
                </a:lnTo>
                <a:lnTo>
                  <a:pt x="488442" y="432053"/>
                </a:lnTo>
                <a:lnTo>
                  <a:pt x="422148" y="397764"/>
                </a:lnTo>
                <a:lnTo>
                  <a:pt x="331470" y="343662"/>
                </a:lnTo>
                <a:lnTo>
                  <a:pt x="304038" y="324612"/>
                </a:lnTo>
                <a:lnTo>
                  <a:pt x="276606" y="306324"/>
                </a:lnTo>
                <a:lnTo>
                  <a:pt x="225552" y="268986"/>
                </a:lnTo>
                <a:lnTo>
                  <a:pt x="201168" y="251460"/>
                </a:lnTo>
                <a:lnTo>
                  <a:pt x="177546" y="233933"/>
                </a:lnTo>
                <a:lnTo>
                  <a:pt x="155448" y="217170"/>
                </a:lnTo>
                <a:lnTo>
                  <a:pt x="134112" y="200405"/>
                </a:lnTo>
                <a:lnTo>
                  <a:pt x="113537" y="185166"/>
                </a:lnTo>
                <a:lnTo>
                  <a:pt x="93725" y="171450"/>
                </a:lnTo>
                <a:lnTo>
                  <a:pt x="74675" y="157733"/>
                </a:lnTo>
                <a:lnTo>
                  <a:pt x="56387" y="145542"/>
                </a:lnTo>
                <a:lnTo>
                  <a:pt x="38862" y="134874"/>
                </a:lnTo>
                <a:lnTo>
                  <a:pt x="22098" y="125729"/>
                </a:lnTo>
                <a:lnTo>
                  <a:pt x="6096" y="118110"/>
                </a:lnTo>
                <a:close/>
              </a:path>
              <a:path w="3203575" h="551814">
                <a:moveTo>
                  <a:pt x="3160292" y="14071"/>
                </a:moveTo>
                <a:lnTo>
                  <a:pt x="3156204" y="15240"/>
                </a:lnTo>
                <a:lnTo>
                  <a:pt x="3131820" y="21336"/>
                </a:lnTo>
                <a:lnTo>
                  <a:pt x="3106674" y="28194"/>
                </a:lnTo>
                <a:lnTo>
                  <a:pt x="3053334" y="41910"/>
                </a:lnTo>
                <a:lnTo>
                  <a:pt x="3025140" y="49529"/>
                </a:lnTo>
                <a:lnTo>
                  <a:pt x="2996184" y="57912"/>
                </a:lnTo>
                <a:lnTo>
                  <a:pt x="2935224" y="74675"/>
                </a:lnTo>
                <a:lnTo>
                  <a:pt x="2903982" y="83820"/>
                </a:lnTo>
                <a:lnTo>
                  <a:pt x="2804922" y="111251"/>
                </a:lnTo>
                <a:lnTo>
                  <a:pt x="2360676" y="238505"/>
                </a:lnTo>
                <a:lnTo>
                  <a:pt x="1959864" y="348233"/>
                </a:lnTo>
                <a:lnTo>
                  <a:pt x="1799844" y="389381"/>
                </a:lnTo>
                <a:lnTo>
                  <a:pt x="1643634" y="427481"/>
                </a:lnTo>
                <a:lnTo>
                  <a:pt x="1567434" y="445007"/>
                </a:lnTo>
                <a:lnTo>
                  <a:pt x="1420368" y="476250"/>
                </a:lnTo>
                <a:lnTo>
                  <a:pt x="1349502" y="489966"/>
                </a:lnTo>
                <a:lnTo>
                  <a:pt x="1281684" y="502157"/>
                </a:lnTo>
                <a:lnTo>
                  <a:pt x="1184910" y="518160"/>
                </a:lnTo>
                <a:lnTo>
                  <a:pt x="1123950" y="525780"/>
                </a:lnTo>
                <a:lnTo>
                  <a:pt x="1066800" y="531876"/>
                </a:lnTo>
                <a:lnTo>
                  <a:pt x="988314" y="537210"/>
                </a:lnTo>
                <a:lnTo>
                  <a:pt x="1149858" y="537210"/>
                </a:lnTo>
                <a:lnTo>
                  <a:pt x="1218438" y="527304"/>
                </a:lnTo>
                <a:lnTo>
                  <a:pt x="1283970" y="516636"/>
                </a:lnTo>
                <a:lnTo>
                  <a:pt x="1352550" y="504444"/>
                </a:lnTo>
                <a:lnTo>
                  <a:pt x="1423415" y="490727"/>
                </a:lnTo>
                <a:lnTo>
                  <a:pt x="1495806" y="475488"/>
                </a:lnTo>
                <a:lnTo>
                  <a:pt x="1724406" y="422910"/>
                </a:lnTo>
                <a:lnTo>
                  <a:pt x="1963674" y="361950"/>
                </a:lnTo>
                <a:lnTo>
                  <a:pt x="2364486" y="252222"/>
                </a:lnTo>
                <a:lnTo>
                  <a:pt x="2808732" y="124968"/>
                </a:lnTo>
                <a:lnTo>
                  <a:pt x="2907792" y="97536"/>
                </a:lnTo>
                <a:lnTo>
                  <a:pt x="2939034" y="88392"/>
                </a:lnTo>
                <a:lnTo>
                  <a:pt x="2999994" y="71627"/>
                </a:lnTo>
                <a:lnTo>
                  <a:pt x="3028950" y="63246"/>
                </a:lnTo>
                <a:lnTo>
                  <a:pt x="3056382" y="55625"/>
                </a:lnTo>
                <a:lnTo>
                  <a:pt x="3110484" y="41910"/>
                </a:lnTo>
                <a:lnTo>
                  <a:pt x="3135630" y="35051"/>
                </a:lnTo>
                <a:lnTo>
                  <a:pt x="3160014" y="28955"/>
                </a:lnTo>
                <a:lnTo>
                  <a:pt x="3163569" y="27939"/>
                </a:lnTo>
                <a:lnTo>
                  <a:pt x="3160292" y="14071"/>
                </a:lnTo>
                <a:close/>
              </a:path>
              <a:path w="3203575" h="551814">
                <a:moveTo>
                  <a:pt x="3201663" y="12192"/>
                </a:moveTo>
                <a:lnTo>
                  <a:pt x="3166872" y="12192"/>
                </a:lnTo>
                <a:lnTo>
                  <a:pt x="3170682" y="25907"/>
                </a:lnTo>
                <a:lnTo>
                  <a:pt x="3163569" y="27939"/>
                </a:lnTo>
                <a:lnTo>
                  <a:pt x="3166872" y="41910"/>
                </a:lnTo>
                <a:lnTo>
                  <a:pt x="3201663" y="12192"/>
                </a:lnTo>
                <a:close/>
              </a:path>
              <a:path w="3203575" h="551814">
                <a:moveTo>
                  <a:pt x="3166872" y="12192"/>
                </a:moveTo>
                <a:lnTo>
                  <a:pt x="3160292" y="14071"/>
                </a:lnTo>
                <a:lnTo>
                  <a:pt x="3163569" y="27939"/>
                </a:lnTo>
                <a:lnTo>
                  <a:pt x="3170682" y="25907"/>
                </a:lnTo>
                <a:lnTo>
                  <a:pt x="3166872" y="12192"/>
                </a:lnTo>
                <a:close/>
              </a:path>
              <a:path w="3203575" h="551814">
                <a:moveTo>
                  <a:pt x="3156966" y="0"/>
                </a:moveTo>
                <a:lnTo>
                  <a:pt x="3160292" y="14071"/>
                </a:lnTo>
                <a:lnTo>
                  <a:pt x="3166872" y="12192"/>
                </a:lnTo>
                <a:lnTo>
                  <a:pt x="3201663" y="12192"/>
                </a:lnTo>
                <a:lnTo>
                  <a:pt x="3203448" y="10668"/>
                </a:lnTo>
                <a:lnTo>
                  <a:pt x="315696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84020" y="3250475"/>
            <a:ext cx="1775460" cy="11315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104900">
              <a:lnSpc>
                <a:spcPct val="100000"/>
              </a:lnSpc>
              <a:spcBef>
                <a:spcPts val="695"/>
              </a:spcBef>
            </a:pPr>
            <a:r>
              <a:rPr dirty="0" sz="1400" spc="-5" b="1">
                <a:latin typeface="Arial"/>
                <a:cs typeface="Arial"/>
              </a:rPr>
              <a:t>1/2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430"/>
              </a:spcBef>
            </a:pPr>
            <a:r>
              <a:rPr dirty="0" sz="1000">
                <a:latin typeface="Arial"/>
                <a:cs typeface="Arial"/>
              </a:rPr>
              <a:t>In this </a:t>
            </a:r>
            <a:r>
              <a:rPr dirty="0" sz="1000" spc="-5">
                <a:latin typeface="Arial"/>
                <a:cs typeface="Arial"/>
              </a:rPr>
              <a:t>example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state that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had  been on </a:t>
            </a:r>
            <a:r>
              <a:rPr dirty="0" sz="1000" spc="-5">
                <a:latin typeface="Arial"/>
                <a:cs typeface="Arial"/>
              </a:rPr>
              <a:t>the queue </a:t>
            </a:r>
            <a:r>
              <a:rPr dirty="0" sz="100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was  </a:t>
            </a:r>
            <a:r>
              <a:rPr dirty="0" sz="1000">
                <a:latin typeface="Arial"/>
                <a:cs typeface="Arial"/>
              </a:rPr>
              <a:t>waiting </a:t>
            </a:r>
            <a:r>
              <a:rPr dirty="0" sz="1000" spc="-5">
                <a:latin typeface="Arial"/>
                <a:cs typeface="Arial"/>
              </a:rPr>
              <a:t>for expansion had </a:t>
            </a:r>
            <a:r>
              <a:rPr dirty="0" sz="1000">
                <a:latin typeface="Arial"/>
                <a:cs typeface="Arial"/>
              </a:rPr>
              <a:t>its  </a:t>
            </a:r>
            <a:r>
              <a:rPr dirty="0" sz="1000" spc="-5">
                <a:latin typeface="Arial"/>
                <a:cs typeface="Arial"/>
              </a:rPr>
              <a:t>priority bumped up. How and  why?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1820" y="1802384"/>
            <a:ext cx="3605529" cy="545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What if A* visits a state that is already on the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queue</a:t>
            </a:r>
            <a:r>
              <a:rPr dirty="0" sz="1400" spc="-1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algn="ctr" marR="646430">
              <a:lnSpc>
                <a:spcPct val="100000"/>
              </a:lnSpc>
              <a:spcBef>
                <a:spcPts val="133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5" i="1">
                <a:latin typeface="Arial"/>
                <a:cs typeface="Arial"/>
              </a:rPr>
              <a:t> 8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29200" y="3204210"/>
            <a:ext cx="952500" cy="1069340"/>
          </a:xfrm>
          <a:custGeom>
            <a:avLst/>
            <a:gdLst/>
            <a:ahLst/>
            <a:cxnLst/>
            <a:rect l="l" t="t" r="r" b="b"/>
            <a:pathLst>
              <a:path w="952500" h="1069339">
                <a:moveTo>
                  <a:pt x="952500" y="535686"/>
                </a:moveTo>
                <a:lnTo>
                  <a:pt x="0" y="535686"/>
                </a:lnTo>
                <a:lnTo>
                  <a:pt x="0" y="1069086"/>
                </a:lnTo>
                <a:lnTo>
                  <a:pt x="952500" y="1069086"/>
                </a:lnTo>
                <a:lnTo>
                  <a:pt x="952500" y="535686"/>
                </a:lnTo>
                <a:close/>
              </a:path>
              <a:path w="952500" h="1069339">
                <a:moveTo>
                  <a:pt x="794003" y="0"/>
                </a:moveTo>
                <a:lnTo>
                  <a:pt x="555498" y="535686"/>
                </a:lnTo>
                <a:lnTo>
                  <a:pt x="794003" y="535686"/>
                </a:lnTo>
                <a:lnTo>
                  <a:pt x="7940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29200" y="3204210"/>
            <a:ext cx="952500" cy="1069340"/>
          </a:xfrm>
          <a:custGeom>
            <a:avLst/>
            <a:gdLst/>
            <a:ahLst/>
            <a:cxnLst/>
            <a:rect l="l" t="t" r="r" b="b"/>
            <a:pathLst>
              <a:path w="952500" h="1069339">
                <a:moveTo>
                  <a:pt x="0" y="535686"/>
                </a:moveTo>
                <a:lnTo>
                  <a:pt x="0" y="1069086"/>
                </a:lnTo>
                <a:lnTo>
                  <a:pt x="952500" y="1069086"/>
                </a:lnTo>
                <a:lnTo>
                  <a:pt x="952500" y="535686"/>
                </a:lnTo>
                <a:lnTo>
                  <a:pt x="794003" y="535686"/>
                </a:lnTo>
                <a:lnTo>
                  <a:pt x="794003" y="0"/>
                </a:lnTo>
                <a:lnTo>
                  <a:pt x="555498" y="535686"/>
                </a:lnTo>
                <a:lnTo>
                  <a:pt x="0" y="535686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077967" y="3750817"/>
            <a:ext cx="86423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note </a:t>
            </a:r>
            <a:r>
              <a:rPr dirty="0" sz="800" i="1">
                <a:latin typeface="Arial"/>
                <a:cs typeface="Arial"/>
              </a:rPr>
              <a:t>that </a:t>
            </a:r>
            <a:r>
              <a:rPr dirty="0" sz="800" spc="-5" i="1">
                <a:latin typeface="Arial"/>
                <a:cs typeface="Arial"/>
              </a:rPr>
              <a:t>this h  </a:t>
            </a:r>
            <a:r>
              <a:rPr dirty="0" sz="800" spc="-5" i="1">
                <a:latin typeface="Arial"/>
                <a:cs typeface="Arial"/>
              </a:rPr>
              <a:t>value has</a:t>
            </a:r>
            <a:r>
              <a:rPr dirty="0" sz="800" spc="-45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changed  </a:t>
            </a:r>
            <a:r>
              <a:rPr dirty="0" sz="800" i="1">
                <a:latin typeface="Arial"/>
                <a:cs typeface="Arial"/>
              </a:rPr>
              <a:t>from </a:t>
            </a:r>
            <a:r>
              <a:rPr dirty="0" sz="800" spc="-5" i="1">
                <a:latin typeface="Arial"/>
                <a:cs typeface="Arial"/>
              </a:rPr>
              <a:t>previous  page.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79854" y="5514847"/>
            <a:ext cx="1357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The A*</a:t>
            </a:r>
            <a:r>
              <a:rPr dirty="0" sz="1400" spc="-3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11857" y="6656322"/>
            <a:ext cx="2663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100"/>
              </a:spcBef>
              <a:buClr>
                <a:srgbClr val="FF9A00"/>
              </a:buClr>
              <a:buFont typeface="Wingdings"/>
              <a:buChar char=""/>
              <a:tabLst>
                <a:tab pos="143510" algn="l"/>
              </a:tabLst>
            </a:pPr>
            <a:r>
              <a:rPr dirty="0" sz="1200" spc="-5">
                <a:solidFill>
                  <a:srgbClr val="800080"/>
                </a:solidFill>
                <a:latin typeface="Arial"/>
                <a:cs typeface="Arial"/>
              </a:rPr>
              <a:t>Yes? </a:t>
            </a:r>
            <a:r>
              <a:rPr dirty="0" sz="1200" spc="-5">
                <a:latin typeface="Arial"/>
                <a:cs typeface="Arial"/>
              </a:rPr>
              <a:t>Sadly admit there’s no</a:t>
            </a:r>
            <a:r>
              <a:rPr dirty="0" sz="1200" spc="-10">
                <a:latin typeface="Arial"/>
                <a:cs typeface="Arial"/>
              </a:rPr>
              <a:t> 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1857" y="6839202"/>
            <a:ext cx="4020185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 indent="-143510">
              <a:lnSpc>
                <a:spcPts val="1435"/>
              </a:lnSpc>
              <a:spcBef>
                <a:spcPts val="100"/>
              </a:spcBef>
              <a:buClr>
                <a:srgbClr val="FF9A00"/>
              </a:buClr>
              <a:buFont typeface="Wingdings"/>
              <a:buChar char=""/>
              <a:tabLst>
                <a:tab pos="143510" algn="l"/>
              </a:tabLst>
            </a:pPr>
            <a:r>
              <a:rPr dirty="0" sz="1200" spc="-5">
                <a:solidFill>
                  <a:srgbClr val="800080"/>
                </a:solidFill>
                <a:latin typeface="Arial"/>
                <a:cs typeface="Arial"/>
              </a:rPr>
              <a:t>No? </a:t>
            </a:r>
            <a:r>
              <a:rPr dirty="0" sz="1200" spc="-5">
                <a:latin typeface="Arial"/>
                <a:cs typeface="Arial"/>
              </a:rPr>
              <a:t>Remove node with lowest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queue. Call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2875" indent="-143510">
              <a:lnSpc>
                <a:spcPts val="1435"/>
              </a:lnSpc>
              <a:buClr>
                <a:srgbClr val="FF9A00"/>
              </a:buClr>
              <a:buFont typeface="Wingdings"/>
              <a:buChar char=""/>
              <a:tabLst>
                <a:tab pos="14351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is a goal, stop and report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success.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11857" y="7204200"/>
            <a:ext cx="3347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100"/>
              </a:spcBef>
              <a:buClr>
                <a:srgbClr val="FF9A00"/>
              </a:buClr>
              <a:buFont typeface="Wingdings"/>
              <a:buChar char=""/>
              <a:tabLst>
                <a:tab pos="143510" algn="l"/>
              </a:tabLst>
            </a:pPr>
            <a:r>
              <a:rPr dirty="0" sz="1200" spc="-5">
                <a:latin typeface="Arial"/>
                <a:cs typeface="Arial"/>
              </a:rPr>
              <a:t>“expand”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For each n' in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successors</a:t>
            </a:r>
            <a:r>
              <a:rPr dirty="0" sz="1200" spc="-5">
                <a:latin typeface="Arial"/>
                <a:cs typeface="Arial"/>
              </a:rPr>
              <a:t>(n)….</a:t>
            </a:r>
            <a:endParaRPr sz="1200">
              <a:latin typeface="Arial"/>
              <a:cs typeface="Arial"/>
            </a:endParaRPr>
          </a:p>
          <a:p>
            <a:pPr lvl="1" marL="342265" indent="-114300">
              <a:lnSpc>
                <a:spcPct val="100000"/>
              </a:lnSpc>
              <a:buChar char="•"/>
              <a:tabLst>
                <a:tab pos="342900" algn="l"/>
              </a:tabLst>
            </a:pPr>
            <a:r>
              <a:rPr dirty="0" sz="1200" spc="-5">
                <a:latin typeface="Arial"/>
                <a:cs typeface="Arial"/>
              </a:rPr>
              <a:t>Let </a:t>
            </a:r>
            <a:r>
              <a:rPr dirty="0" sz="1200" i="1">
                <a:latin typeface="Arial"/>
                <a:cs typeface="Arial"/>
              </a:rPr>
              <a:t>f’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 i="1">
                <a:latin typeface="Arial"/>
                <a:cs typeface="Arial"/>
              </a:rPr>
              <a:t>cost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,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0457" y="7569198"/>
            <a:ext cx="3783329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indent="-114300">
              <a:lnSpc>
                <a:spcPts val="1370"/>
              </a:lnSpc>
              <a:spcBef>
                <a:spcPts val="100"/>
              </a:spcBef>
              <a:buFont typeface="Arial"/>
              <a:buChar char="•"/>
              <a:tabLst>
                <a:tab pos="114300" algn="l"/>
              </a:tabLst>
            </a:pPr>
            <a:r>
              <a:rPr dirty="0" sz="1200" b="1">
                <a:solidFill>
                  <a:srgbClr val="33339A"/>
                </a:solidFill>
                <a:latin typeface="Arial"/>
                <a:cs typeface="Arial"/>
              </a:rPr>
              <a:t>If </a:t>
            </a:r>
            <a:r>
              <a:rPr dirty="0" sz="1200" spc="-5" i="1">
                <a:latin typeface="Arial"/>
                <a:cs typeface="Arial"/>
              </a:rPr>
              <a:t>n' </a:t>
            </a:r>
            <a:r>
              <a:rPr dirty="0" sz="1200" spc="-5">
                <a:latin typeface="Arial"/>
                <a:cs typeface="Arial"/>
              </a:rPr>
              <a:t>not seen before, or </a:t>
            </a:r>
            <a:r>
              <a:rPr dirty="0" sz="1200" spc="-5" i="1">
                <a:latin typeface="Arial"/>
                <a:cs typeface="Arial"/>
              </a:rPr>
              <a:t>n' </a:t>
            </a:r>
            <a:r>
              <a:rPr dirty="0" sz="1200" spc="-5">
                <a:latin typeface="Arial"/>
                <a:cs typeface="Arial"/>
              </a:rPr>
              <a:t>previously expanded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  <a:p>
            <a:pPr marL="114300">
              <a:lnSpc>
                <a:spcPts val="1365"/>
              </a:lnSpc>
            </a:pP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)&gt;</a:t>
            </a:r>
            <a:r>
              <a:rPr dirty="0" sz="1200" spc="-5" i="1">
                <a:latin typeface="Arial"/>
                <a:cs typeface="Arial"/>
              </a:rPr>
              <a:t>f’</a:t>
            </a:r>
            <a:r>
              <a:rPr dirty="0" sz="1200" spc="-5">
                <a:latin typeface="Arial"/>
                <a:cs typeface="Arial"/>
              </a:rPr>
              <a:t>, or </a:t>
            </a:r>
            <a:r>
              <a:rPr dirty="0" sz="1200" spc="-5" i="1">
                <a:latin typeface="Arial"/>
                <a:cs typeface="Arial"/>
              </a:rPr>
              <a:t>n' </a:t>
            </a:r>
            <a:r>
              <a:rPr dirty="0" sz="1200" spc="-5">
                <a:latin typeface="Arial"/>
                <a:cs typeface="Arial"/>
              </a:rPr>
              <a:t>currently in </a:t>
            </a:r>
            <a:r>
              <a:rPr dirty="0" sz="1200" spc="-5" i="1">
                <a:latin typeface="Arial"/>
                <a:cs typeface="Arial"/>
              </a:rPr>
              <a:t>PQ </a:t>
            </a:r>
            <a:r>
              <a:rPr dirty="0" sz="1200" spc="-5">
                <a:latin typeface="Arial"/>
                <a:cs typeface="Arial"/>
              </a:rPr>
              <a:t>with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)&gt;</a:t>
            </a:r>
            <a:r>
              <a:rPr dirty="0" sz="1200" spc="-5" i="1">
                <a:latin typeface="Arial"/>
                <a:cs typeface="Arial"/>
              </a:rPr>
              <a:t>f’</a:t>
            </a:r>
            <a:endParaRPr sz="1200">
              <a:latin typeface="Arial"/>
              <a:cs typeface="Arial"/>
            </a:endParaRPr>
          </a:p>
          <a:p>
            <a:pPr marL="114300" indent="-114300">
              <a:lnSpc>
                <a:spcPts val="1365"/>
              </a:lnSpc>
              <a:buFont typeface="Arial"/>
              <a:buChar char="•"/>
              <a:tabLst>
                <a:tab pos="114300" algn="l"/>
              </a:tabLst>
            </a:pPr>
            <a:r>
              <a:rPr dirty="0" sz="1200" spc="-5" b="1">
                <a:solidFill>
                  <a:srgbClr val="33339A"/>
                </a:solidFill>
                <a:latin typeface="Arial"/>
                <a:cs typeface="Arial"/>
              </a:rPr>
              <a:t>Then </a:t>
            </a:r>
            <a:r>
              <a:rPr dirty="0" sz="1200" spc="-5">
                <a:latin typeface="Arial"/>
                <a:cs typeface="Arial"/>
              </a:rPr>
              <a:t>Place/promote </a:t>
            </a:r>
            <a:r>
              <a:rPr dirty="0" sz="1200" spc="-5" i="1">
                <a:latin typeface="Arial"/>
                <a:cs typeface="Arial"/>
              </a:rPr>
              <a:t>n' </a:t>
            </a:r>
            <a:r>
              <a:rPr dirty="0" sz="1200" spc="-5">
                <a:latin typeface="Arial"/>
                <a:cs typeface="Arial"/>
              </a:rPr>
              <a:t>on priority queue with priority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f’</a:t>
            </a:r>
            <a:endParaRPr sz="1200">
              <a:latin typeface="Arial"/>
              <a:cs typeface="Arial"/>
            </a:endParaRPr>
          </a:p>
          <a:p>
            <a:pPr marL="114300">
              <a:lnSpc>
                <a:spcPts val="1370"/>
              </a:lnSpc>
            </a:pPr>
            <a:r>
              <a:rPr dirty="0" sz="1200" spc="-5">
                <a:latin typeface="Arial"/>
                <a:cs typeface="Arial"/>
              </a:rPr>
              <a:t>and update </a:t>
            </a:r>
            <a:r>
              <a:rPr dirty="0" sz="1200" i="1">
                <a:latin typeface="Arial"/>
                <a:cs typeface="Arial"/>
              </a:rPr>
              <a:t>V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include (</a:t>
            </a:r>
            <a:r>
              <a:rPr dirty="0" sz="1200" spc="-5" i="1">
                <a:latin typeface="Arial"/>
                <a:cs typeface="Arial"/>
              </a:rPr>
              <a:t>state</a:t>
            </a:r>
            <a:r>
              <a:rPr dirty="0" sz="1200" spc="-5">
                <a:latin typeface="Arial"/>
                <a:cs typeface="Arial"/>
              </a:rPr>
              <a:t>=</a:t>
            </a:r>
            <a:r>
              <a:rPr dirty="0" sz="1200" spc="-5" i="1">
                <a:latin typeface="Arial"/>
                <a:cs typeface="Arial"/>
              </a:rPr>
              <a:t>n'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i="1">
                <a:latin typeface="Arial"/>
                <a:cs typeface="Arial"/>
              </a:rPr>
              <a:t>f </a:t>
            </a:r>
            <a:r>
              <a:rPr dirty="0" sz="1200" spc="-5" i="1">
                <a:latin typeface="Arial"/>
                <a:cs typeface="Arial"/>
              </a:rPr>
              <a:t>’</a:t>
            </a:r>
            <a:r>
              <a:rPr dirty="0" sz="1200" spc="-5">
                <a:latin typeface="Arial"/>
                <a:cs typeface="Arial"/>
              </a:rPr>
              <a:t>,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BackPtr</a:t>
            </a:r>
            <a:r>
              <a:rPr dirty="0" sz="1200" spc="-5">
                <a:latin typeface="Arial"/>
                <a:cs typeface="Arial"/>
              </a:rPr>
              <a:t>=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114300" indent="-114300">
              <a:lnSpc>
                <a:spcPct val="100000"/>
              </a:lnSpc>
              <a:buFont typeface="Arial"/>
              <a:buChar char="•"/>
              <a:tabLst>
                <a:tab pos="114300" algn="l"/>
              </a:tabLst>
            </a:pPr>
            <a:r>
              <a:rPr dirty="0" sz="1200" spc="-5" b="1">
                <a:solidFill>
                  <a:srgbClr val="33339A"/>
                </a:solidFill>
                <a:latin typeface="Arial"/>
                <a:cs typeface="Arial"/>
              </a:rPr>
              <a:t>Else </a:t>
            </a:r>
            <a:r>
              <a:rPr dirty="0" sz="1200" spc="-5">
                <a:latin typeface="Arial"/>
                <a:cs typeface="Arial"/>
              </a:rPr>
              <a:t>Ignore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n'</a:t>
            </a:r>
            <a:endParaRPr sz="1200">
              <a:latin typeface="Arial"/>
              <a:cs typeface="Arial"/>
            </a:endParaRPr>
          </a:p>
          <a:p>
            <a:pPr algn="r" marR="17780">
              <a:lnSpc>
                <a:spcPct val="100000"/>
              </a:lnSpc>
              <a:spcBef>
                <a:spcPts val="68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7800" y="7231380"/>
            <a:ext cx="800100" cy="384175"/>
          </a:xfrm>
          <a:custGeom>
            <a:avLst/>
            <a:gdLst/>
            <a:ahLst/>
            <a:cxnLst/>
            <a:rect l="l" t="t" r="r" b="b"/>
            <a:pathLst>
              <a:path w="800100" h="384175">
                <a:moveTo>
                  <a:pt x="332994" y="266700"/>
                </a:moveTo>
                <a:lnTo>
                  <a:pt x="133350" y="266700"/>
                </a:lnTo>
                <a:lnTo>
                  <a:pt x="9144" y="384048"/>
                </a:lnTo>
                <a:lnTo>
                  <a:pt x="332994" y="266700"/>
                </a:lnTo>
                <a:close/>
              </a:path>
              <a:path w="800100" h="384175">
                <a:moveTo>
                  <a:pt x="800100" y="0"/>
                </a:moveTo>
                <a:lnTo>
                  <a:pt x="0" y="0"/>
                </a:lnTo>
                <a:lnTo>
                  <a:pt x="0" y="266700"/>
                </a:lnTo>
                <a:lnTo>
                  <a:pt x="800100" y="2667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57800" y="7231380"/>
            <a:ext cx="800100" cy="384175"/>
          </a:xfrm>
          <a:custGeom>
            <a:avLst/>
            <a:gdLst/>
            <a:ahLst/>
            <a:cxnLst/>
            <a:rect l="l" t="t" r="r" b="b"/>
            <a:pathLst>
              <a:path w="800100" h="384175">
                <a:moveTo>
                  <a:pt x="0" y="0"/>
                </a:moveTo>
                <a:lnTo>
                  <a:pt x="0" y="266700"/>
                </a:lnTo>
                <a:lnTo>
                  <a:pt x="133350" y="266700"/>
                </a:lnTo>
                <a:lnTo>
                  <a:pt x="9144" y="384048"/>
                </a:lnTo>
                <a:lnTo>
                  <a:pt x="332994" y="266700"/>
                </a:lnTo>
                <a:lnTo>
                  <a:pt x="800100" y="266700"/>
                </a:lnTo>
                <a:lnTo>
                  <a:pt x="800100" y="0"/>
                </a:lnTo>
                <a:lnTo>
                  <a:pt x="13335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340096" y="7240776"/>
            <a:ext cx="649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" marR="5080" indent="-762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use </a:t>
            </a:r>
            <a:r>
              <a:rPr dirty="0" sz="700" spc="-5">
                <a:latin typeface="Arial"/>
                <a:cs typeface="Arial"/>
              </a:rPr>
              <a:t>sneaky</a:t>
            </a:r>
            <a:r>
              <a:rPr dirty="0" sz="700" spc="-8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trick  </a:t>
            </a:r>
            <a:r>
              <a:rPr dirty="0" sz="700">
                <a:latin typeface="Arial"/>
                <a:cs typeface="Arial"/>
              </a:rPr>
              <a:t>to </a:t>
            </a:r>
            <a:r>
              <a:rPr dirty="0" sz="700" spc="-5">
                <a:latin typeface="Arial"/>
                <a:cs typeface="Arial"/>
              </a:rPr>
              <a:t>compute</a:t>
            </a:r>
            <a:r>
              <a:rPr dirty="0" sz="700" spc="-75">
                <a:latin typeface="Arial"/>
                <a:cs typeface="Arial"/>
              </a:rPr>
              <a:t> </a:t>
            </a:r>
            <a:r>
              <a:rPr dirty="0" sz="700" spc="-5" i="1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(</a:t>
            </a:r>
            <a:r>
              <a:rPr dirty="0" sz="700" spc="-5" i="1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92346" y="6559295"/>
            <a:ext cx="1384935" cy="329565"/>
          </a:xfrm>
          <a:custGeom>
            <a:avLst/>
            <a:gdLst/>
            <a:ahLst/>
            <a:cxnLst/>
            <a:rect l="l" t="t" r="r" b="b"/>
            <a:pathLst>
              <a:path w="1384935" h="329565">
                <a:moveTo>
                  <a:pt x="0" y="0"/>
                </a:moveTo>
                <a:lnTo>
                  <a:pt x="584453" y="173736"/>
                </a:lnTo>
                <a:lnTo>
                  <a:pt x="584453" y="329183"/>
                </a:lnTo>
                <a:lnTo>
                  <a:pt x="1384553" y="329183"/>
                </a:lnTo>
                <a:lnTo>
                  <a:pt x="1384553" y="106679"/>
                </a:lnTo>
                <a:lnTo>
                  <a:pt x="584453" y="106679"/>
                </a:lnTo>
                <a:lnTo>
                  <a:pt x="0" y="0"/>
                </a:lnTo>
                <a:close/>
              </a:path>
              <a:path w="1384935" h="329565">
                <a:moveTo>
                  <a:pt x="1384553" y="62483"/>
                </a:moveTo>
                <a:lnTo>
                  <a:pt x="584453" y="62483"/>
                </a:lnTo>
                <a:lnTo>
                  <a:pt x="584453" y="106679"/>
                </a:lnTo>
                <a:lnTo>
                  <a:pt x="1384553" y="106679"/>
                </a:lnTo>
                <a:lnTo>
                  <a:pt x="1384553" y="6248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2346" y="6559295"/>
            <a:ext cx="1384935" cy="329565"/>
          </a:xfrm>
          <a:custGeom>
            <a:avLst/>
            <a:gdLst/>
            <a:ahLst/>
            <a:cxnLst/>
            <a:rect l="l" t="t" r="r" b="b"/>
            <a:pathLst>
              <a:path w="1384935" h="329565">
                <a:moveTo>
                  <a:pt x="584453" y="62483"/>
                </a:moveTo>
                <a:lnTo>
                  <a:pt x="584453" y="106679"/>
                </a:lnTo>
                <a:lnTo>
                  <a:pt x="0" y="0"/>
                </a:lnTo>
                <a:lnTo>
                  <a:pt x="584453" y="173736"/>
                </a:lnTo>
                <a:lnTo>
                  <a:pt x="584453" y="329183"/>
                </a:lnTo>
                <a:lnTo>
                  <a:pt x="1384553" y="329183"/>
                </a:lnTo>
                <a:lnTo>
                  <a:pt x="1384553" y="62483"/>
                </a:lnTo>
                <a:lnTo>
                  <a:pt x="717803" y="62483"/>
                </a:lnTo>
                <a:lnTo>
                  <a:pt x="584453" y="62483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683257" y="5926328"/>
            <a:ext cx="4361180" cy="837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ts val="1435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Priority queue </a:t>
            </a:r>
            <a:r>
              <a:rPr dirty="0" sz="1200" spc="-5" i="1">
                <a:latin typeface="Arial"/>
                <a:cs typeface="Arial"/>
              </a:rPr>
              <a:t>PQ </a:t>
            </a:r>
            <a:r>
              <a:rPr dirty="0" sz="1200" spc="-5">
                <a:latin typeface="Arial"/>
                <a:cs typeface="Arial"/>
              </a:rPr>
              <a:t>begins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empty.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ts val="1435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1200" i="1">
                <a:latin typeface="Arial"/>
                <a:cs typeface="Arial"/>
              </a:rPr>
              <a:t>V </a:t>
            </a:r>
            <a:r>
              <a:rPr dirty="0" sz="1000" spc="-5">
                <a:solidFill>
                  <a:srgbClr val="FF0065"/>
                </a:solidFill>
                <a:latin typeface="Arial"/>
                <a:cs typeface="Arial"/>
              </a:rPr>
              <a:t>(= set of previously visited (</a:t>
            </a:r>
            <a:r>
              <a:rPr dirty="0" sz="1000" spc="-5" i="1">
                <a:solidFill>
                  <a:srgbClr val="FF0065"/>
                </a:solidFill>
                <a:latin typeface="Arial"/>
                <a:cs typeface="Arial"/>
              </a:rPr>
              <a:t>state</a:t>
            </a:r>
            <a:r>
              <a:rPr dirty="0" sz="1000" spc="-5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dirty="0" sz="1000" spc="-5" i="1">
                <a:solidFill>
                  <a:srgbClr val="FF0065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dirty="0" sz="1000" spc="-5" i="1">
                <a:solidFill>
                  <a:srgbClr val="FF0065"/>
                </a:solidFill>
                <a:latin typeface="Arial"/>
                <a:cs typeface="Arial"/>
              </a:rPr>
              <a:t>backpointer</a:t>
            </a:r>
            <a:r>
              <a:rPr dirty="0" sz="1000" spc="-5">
                <a:solidFill>
                  <a:srgbClr val="FF0065"/>
                </a:solidFill>
                <a:latin typeface="Arial"/>
                <a:cs typeface="Arial"/>
              </a:rPr>
              <a:t>)-triples) </a:t>
            </a:r>
            <a:r>
              <a:rPr dirty="0" sz="1200" spc="-5">
                <a:latin typeface="Arial"/>
                <a:cs typeface="Arial"/>
              </a:rPr>
              <a:t>begins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empty.</a:t>
            </a:r>
            <a:endParaRPr sz="12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Put </a:t>
            </a: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into </a:t>
            </a:r>
            <a:r>
              <a:rPr dirty="0" sz="1200" spc="-5" i="1">
                <a:latin typeface="Arial"/>
                <a:cs typeface="Arial"/>
              </a:rPr>
              <a:t>PQ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i="1">
                <a:latin typeface="Arial"/>
                <a:cs typeface="Arial"/>
              </a:rPr>
              <a:t>V </a:t>
            </a:r>
            <a:r>
              <a:rPr dirty="0" sz="1200" spc="-5">
                <a:latin typeface="Arial"/>
                <a:cs typeface="Arial"/>
              </a:rPr>
              <a:t>with priority </a:t>
            </a:r>
            <a:r>
              <a:rPr dirty="0" sz="1200" i="1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i="1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) =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70815" indent="-171450">
              <a:lnSpc>
                <a:spcPts val="1340"/>
              </a:lnSpc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Is </a:t>
            </a:r>
            <a:r>
              <a:rPr dirty="0" sz="1200" spc="-5" i="1">
                <a:latin typeface="Arial"/>
                <a:cs typeface="Arial"/>
              </a:rPr>
              <a:t>PQ</a:t>
            </a:r>
            <a:r>
              <a:rPr dirty="0" sz="1200" spc="-15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empty?</a:t>
            </a:r>
            <a:endParaRPr sz="1200">
              <a:latin typeface="Arial"/>
              <a:cs typeface="Arial"/>
            </a:endParaRPr>
          </a:p>
          <a:p>
            <a:pPr algn="r" marR="451484">
              <a:lnSpc>
                <a:spcPts val="740"/>
              </a:lnSpc>
            </a:pPr>
            <a:r>
              <a:rPr dirty="0" sz="700">
                <a:latin typeface="Arial"/>
                <a:cs typeface="Arial"/>
              </a:rPr>
              <a:t>= </a:t>
            </a:r>
            <a:r>
              <a:rPr dirty="0" sz="700" spc="-5" i="1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(</a:t>
            </a:r>
            <a:r>
              <a:rPr dirty="0" sz="700" spc="-5" i="1">
                <a:latin typeface="Arial"/>
                <a:cs typeface="Arial"/>
              </a:rPr>
              <a:t>s</a:t>
            </a:r>
            <a:r>
              <a:rPr dirty="0" sz="700" spc="-5">
                <a:latin typeface="Arial"/>
                <a:cs typeface="Arial"/>
              </a:rPr>
              <a:t>)</a:t>
            </a:r>
            <a:r>
              <a:rPr dirty="0" sz="700" spc="-8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because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61958" y="6737858"/>
            <a:ext cx="44450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 i="1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(start) </a:t>
            </a:r>
            <a:r>
              <a:rPr dirty="0" sz="700">
                <a:latin typeface="Arial"/>
                <a:cs typeface="Arial"/>
              </a:rPr>
              <a:t>=</a:t>
            </a:r>
            <a:r>
              <a:rPr dirty="0" sz="700" spc="-7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51097" y="5446014"/>
            <a:ext cx="1099185" cy="481965"/>
          </a:xfrm>
          <a:custGeom>
            <a:avLst/>
            <a:gdLst/>
            <a:ahLst/>
            <a:cxnLst/>
            <a:rect l="l" t="t" r="r" b="b"/>
            <a:pathLst>
              <a:path w="1099185" h="481964">
                <a:moveTo>
                  <a:pt x="1043177" y="0"/>
                </a:moveTo>
                <a:lnTo>
                  <a:pt x="0" y="224027"/>
                </a:lnTo>
                <a:lnTo>
                  <a:pt x="55625" y="481584"/>
                </a:lnTo>
                <a:lnTo>
                  <a:pt x="1098803" y="257556"/>
                </a:lnTo>
                <a:lnTo>
                  <a:pt x="104317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51097" y="5446014"/>
            <a:ext cx="1099185" cy="481965"/>
          </a:xfrm>
          <a:custGeom>
            <a:avLst/>
            <a:gdLst/>
            <a:ahLst/>
            <a:cxnLst/>
            <a:rect l="l" t="t" r="r" b="b"/>
            <a:pathLst>
              <a:path w="1099185" h="481964">
                <a:moveTo>
                  <a:pt x="0" y="224027"/>
                </a:moveTo>
                <a:lnTo>
                  <a:pt x="55625" y="481584"/>
                </a:lnTo>
                <a:lnTo>
                  <a:pt x="1098803" y="257556"/>
                </a:lnTo>
                <a:lnTo>
                  <a:pt x="1043177" y="0"/>
                </a:lnTo>
                <a:lnTo>
                  <a:pt x="0" y="224027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 rot="20880000">
            <a:off x="3502662" y="5592200"/>
            <a:ext cx="969976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latin typeface="Arial"/>
                <a:cs typeface="Arial"/>
              </a:rPr>
              <a:t>Reminder: </a:t>
            </a:r>
            <a:r>
              <a:rPr dirty="0" sz="700" spc="-5" i="1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(</a:t>
            </a:r>
            <a:r>
              <a:rPr dirty="0" sz="700" spc="-5" i="1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) </a:t>
            </a:r>
            <a:r>
              <a:rPr dirty="0" sz="700">
                <a:latin typeface="Arial"/>
                <a:cs typeface="Arial"/>
              </a:rPr>
              <a:t>is </a:t>
            </a:r>
            <a:r>
              <a:rPr dirty="0" sz="700" spc="-5">
                <a:latin typeface="Arial"/>
                <a:cs typeface="Arial"/>
              </a:rPr>
              <a:t>cost</a:t>
            </a:r>
            <a:r>
              <a:rPr dirty="0" sz="700" spc="-8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of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20880000">
            <a:off x="3525453" y="5696357"/>
            <a:ext cx="97060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latin typeface="Arial"/>
                <a:cs typeface="Arial"/>
              </a:rPr>
              <a:t>shortest known </a:t>
            </a:r>
            <a:r>
              <a:rPr dirty="0" sz="700" spc="-10">
                <a:latin typeface="Arial"/>
                <a:cs typeface="Arial"/>
              </a:rPr>
              <a:t>path </a:t>
            </a:r>
            <a:r>
              <a:rPr dirty="0" sz="700">
                <a:latin typeface="Arial"/>
                <a:cs typeface="Arial"/>
              </a:rPr>
              <a:t>to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78502" y="5474970"/>
            <a:ext cx="1111250" cy="529590"/>
          </a:xfrm>
          <a:custGeom>
            <a:avLst/>
            <a:gdLst/>
            <a:ahLst/>
            <a:cxnLst/>
            <a:rect l="l" t="t" r="r" b="b"/>
            <a:pathLst>
              <a:path w="1111250" h="529589">
                <a:moveTo>
                  <a:pt x="57150" y="0"/>
                </a:moveTo>
                <a:lnTo>
                  <a:pt x="0" y="365759"/>
                </a:lnTo>
                <a:lnTo>
                  <a:pt x="1053846" y="529589"/>
                </a:lnTo>
                <a:lnTo>
                  <a:pt x="1110996" y="164591"/>
                </a:lnTo>
                <a:lnTo>
                  <a:pt x="571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78502" y="5474970"/>
            <a:ext cx="1111250" cy="529590"/>
          </a:xfrm>
          <a:custGeom>
            <a:avLst/>
            <a:gdLst/>
            <a:ahLst/>
            <a:cxnLst/>
            <a:rect l="l" t="t" r="r" b="b"/>
            <a:pathLst>
              <a:path w="1111250" h="529589">
                <a:moveTo>
                  <a:pt x="57150" y="0"/>
                </a:moveTo>
                <a:lnTo>
                  <a:pt x="0" y="365759"/>
                </a:lnTo>
                <a:lnTo>
                  <a:pt x="1053846" y="529589"/>
                </a:lnTo>
                <a:lnTo>
                  <a:pt x="1110996" y="164591"/>
                </a:lnTo>
                <a:lnTo>
                  <a:pt x="57150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 rot="480000">
            <a:off x="4863764" y="5575843"/>
            <a:ext cx="761566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baseline="7936" sz="1050" spc="-22">
                <a:latin typeface="Arial"/>
                <a:cs typeface="Arial"/>
              </a:rPr>
              <a:t>Re</a:t>
            </a:r>
            <a:r>
              <a:rPr dirty="0" baseline="3968" sz="1050" spc="-22">
                <a:latin typeface="Arial"/>
                <a:cs typeface="Arial"/>
              </a:rPr>
              <a:t>minder: </a:t>
            </a:r>
            <a:r>
              <a:rPr dirty="0" baseline="3968" sz="1050" spc="-22" i="1">
                <a:latin typeface="Arial"/>
                <a:cs typeface="Arial"/>
              </a:rPr>
              <a:t>h</a:t>
            </a:r>
            <a:r>
              <a:rPr dirty="0" baseline="3968" sz="1050" spc="-22">
                <a:latin typeface="Arial"/>
                <a:cs typeface="Arial"/>
              </a:rPr>
              <a:t>(</a:t>
            </a:r>
            <a:r>
              <a:rPr dirty="0" sz="700" spc="-15" i="1">
                <a:latin typeface="Arial"/>
                <a:cs typeface="Arial"/>
              </a:rPr>
              <a:t>n</a:t>
            </a:r>
            <a:r>
              <a:rPr dirty="0" sz="700" spc="-15">
                <a:latin typeface="Arial"/>
                <a:cs typeface="Arial"/>
              </a:rPr>
              <a:t>) </a:t>
            </a:r>
            <a:r>
              <a:rPr dirty="0" sz="700" spc="-10">
                <a:latin typeface="Arial"/>
                <a:cs typeface="Arial"/>
              </a:rPr>
              <a:t>is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480000">
            <a:off x="4846889" y="5683634"/>
            <a:ext cx="7949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baseline="7936" sz="1050" spc="-22">
                <a:latin typeface="Arial"/>
                <a:cs typeface="Arial"/>
              </a:rPr>
              <a:t>heur</a:t>
            </a:r>
            <a:r>
              <a:rPr dirty="0" baseline="3968" sz="1050" spc="-22">
                <a:latin typeface="Arial"/>
                <a:cs typeface="Arial"/>
              </a:rPr>
              <a:t>istic estim</a:t>
            </a:r>
            <a:r>
              <a:rPr dirty="0" sz="700" spc="-15">
                <a:latin typeface="Arial"/>
                <a:cs typeface="Arial"/>
              </a:rPr>
              <a:t>ate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of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480000">
            <a:off x="4830840" y="5789928"/>
            <a:ext cx="80951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baseline="7936" sz="1050" spc="-22">
                <a:latin typeface="Arial"/>
                <a:cs typeface="Arial"/>
              </a:rPr>
              <a:t>cost </a:t>
            </a:r>
            <a:r>
              <a:rPr dirty="0" baseline="3968" sz="1050" spc="-7">
                <a:latin typeface="Arial"/>
                <a:cs typeface="Arial"/>
              </a:rPr>
              <a:t>to </a:t>
            </a:r>
            <a:r>
              <a:rPr dirty="0" baseline="3968" sz="1050">
                <a:latin typeface="Arial"/>
                <a:cs typeface="Arial"/>
              </a:rPr>
              <a:t>a </a:t>
            </a:r>
            <a:r>
              <a:rPr dirty="0" baseline="3968" sz="1050" spc="-15">
                <a:latin typeface="Arial"/>
                <a:cs typeface="Arial"/>
              </a:rPr>
              <a:t>goal </a:t>
            </a:r>
            <a:r>
              <a:rPr dirty="0" sz="700" spc="-15">
                <a:latin typeface="Arial"/>
                <a:cs typeface="Arial"/>
              </a:rPr>
              <a:t>from</a:t>
            </a:r>
            <a:r>
              <a:rPr dirty="0" sz="700" spc="-1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5332" y="1275080"/>
            <a:ext cx="32327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5180" marR="5080" indent="-80581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Is A* Guaranteed </a:t>
            </a:r>
            <a:r>
              <a:rPr dirty="0" sz="200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Find the  Optimal Path?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20253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2100" y="28635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3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3" y="342900"/>
                </a:lnTo>
                <a:lnTo>
                  <a:pt x="253746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55158" y="2911094"/>
            <a:ext cx="151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2787395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91846"/>
                </a:lnTo>
                <a:lnTo>
                  <a:pt x="4012" y="311717"/>
                </a:lnTo>
                <a:lnTo>
                  <a:pt x="14954" y="327945"/>
                </a:lnTo>
                <a:lnTo>
                  <a:pt x="31182" y="338887"/>
                </a:lnTo>
                <a:lnTo>
                  <a:pt x="51054" y="342900"/>
                </a:lnTo>
                <a:lnTo>
                  <a:pt x="253745" y="342900"/>
                </a:lnTo>
                <a:lnTo>
                  <a:pt x="273617" y="338887"/>
                </a:lnTo>
                <a:lnTo>
                  <a:pt x="289845" y="327945"/>
                </a:lnTo>
                <a:lnTo>
                  <a:pt x="300787" y="311717"/>
                </a:lnTo>
                <a:lnTo>
                  <a:pt x="304800" y="291846"/>
                </a:lnTo>
                <a:lnTo>
                  <a:pt x="304800" y="51053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5" y="0"/>
                </a:lnTo>
                <a:lnTo>
                  <a:pt x="510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8214" y="2247138"/>
            <a:ext cx="1450340" cy="582295"/>
          </a:xfrm>
          <a:custGeom>
            <a:avLst/>
            <a:gdLst/>
            <a:ahLst/>
            <a:cxnLst/>
            <a:rect l="l" t="t" r="r" b="b"/>
            <a:pathLst>
              <a:path w="1450339" h="582294">
                <a:moveTo>
                  <a:pt x="1407471" y="568817"/>
                </a:moveTo>
                <a:lnTo>
                  <a:pt x="1402080" y="582167"/>
                </a:lnTo>
                <a:lnTo>
                  <a:pt x="1450086" y="578357"/>
                </a:lnTo>
                <a:lnTo>
                  <a:pt x="1443957" y="571500"/>
                </a:lnTo>
                <a:lnTo>
                  <a:pt x="1414272" y="571500"/>
                </a:lnTo>
                <a:lnTo>
                  <a:pt x="1407471" y="568817"/>
                </a:lnTo>
                <a:close/>
              </a:path>
              <a:path w="1450339" h="582294">
                <a:moveTo>
                  <a:pt x="1412717" y="555827"/>
                </a:moveTo>
                <a:lnTo>
                  <a:pt x="1407471" y="568817"/>
                </a:lnTo>
                <a:lnTo>
                  <a:pt x="1414272" y="571500"/>
                </a:lnTo>
                <a:lnTo>
                  <a:pt x="1419606" y="558545"/>
                </a:lnTo>
                <a:lnTo>
                  <a:pt x="1412717" y="555827"/>
                </a:lnTo>
                <a:close/>
              </a:path>
              <a:path w="1450339" h="582294">
                <a:moveTo>
                  <a:pt x="1418082" y="542543"/>
                </a:moveTo>
                <a:lnTo>
                  <a:pt x="1412717" y="555827"/>
                </a:lnTo>
                <a:lnTo>
                  <a:pt x="1419606" y="558545"/>
                </a:lnTo>
                <a:lnTo>
                  <a:pt x="1414272" y="571500"/>
                </a:lnTo>
                <a:lnTo>
                  <a:pt x="1443957" y="571500"/>
                </a:lnTo>
                <a:lnTo>
                  <a:pt x="1418082" y="542543"/>
                </a:lnTo>
                <a:close/>
              </a:path>
              <a:path w="1450339" h="582294">
                <a:moveTo>
                  <a:pt x="4572" y="0"/>
                </a:moveTo>
                <a:lnTo>
                  <a:pt x="0" y="13715"/>
                </a:lnTo>
                <a:lnTo>
                  <a:pt x="1407471" y="568817"/>
                </a:lnTo>
                <a:lnTo>
                  <a:pt x="1412717" y="555827"/>
                </a:lnTo>
                <a:lnTo>
                  <a:pt x="457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74620" y="1992884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718" y="2259575"/>
            <a:ext cx="111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5220" y="2072894"/>
            <a:ext cx="271145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005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9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4020" y="2680203"/>
            <a:ext cx="271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 i="1">
                <a:latin typeface="Arial"/>
                <a:cs typeface="Arial"/>
              </a:rPr>
              <a:t>=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2451" y="3161538"/>
            <a:ext cx="3430904" cy="449580"/>
          </a:xfrm>
          <a:custGeom>
            <a:avLst/>
            <a:gdLst/>
            <a:ahLst/>
            <a:cxnLst/>
            <a:rect l="l" t="t" r="r" b="b"/>
            <a:pathLst>
              <a:path w="3430904" h="449579">
                <a:moveTo>
                  <a:pt x="6096" y="0"/>
                </a:moveTo>
                <a:lnTo>
                  <a:pt x="0" y="13715"/>
                </a:lnTo>
                <a:lnTo>
                  <a:pt x="16002" y="20573"/>
                </a:lnTo>
                <a:lnTo>
                  <a:pt x="51054" y="38100"/>
                </a:lnTo>
                <a:lnTo>
                  <a:pt x="70866" y="48767"/>
                </a:lnTo>
                <a:lnTo>
                  <a:pt x="91440" y="60197"/>
                </a:lnTo>
                <a:lnTo>
                  <a:pt x="112775" y="72389"/>
                </a:lnTo>
                <a:lnTo>
                  <a:pt x="135636" y="86105"/>
                </a:lnTo>
                <a:lnTo>
                  <a:pt x="160020" y="99821"/>
                </a:lnTo>
                <a:lnTo>
                  <a:pt x="265175" y="161543"/>
                </a:lnTo>
                <a:lnTo>
                  <a:pt x="294131" y="177545"/>
                </a:lnTo>
                <a:lnTo>
                  <a:pt x="323850" y="194309"/>
                </a:lnTo>
                <a:lnTo>
                  <a:pt x="386334" y="227837"/>
                </a:lnTo>
                <a:lnTo>
                  <a:pt x="485394" y="277367"/>
                </a:lnTo>
                <a:lnTo>
                  <a:pt x="520446" y="293369"/>
                </a:lnTo>
                <a:lnTo>
                  <a:pt x="592074" y="323850"/>
                </a:lnTo>
                <a:lnTo>
                  <a:pt x="665988" y="352805"/>
                </a:lnTo>
                <a:lnTo>
                  <a:pt x="704088" y="366521"/>
                </a:lnTo>
                <a:lnTo>
                  <a:pt x="782574" y="390905"/>
                </a:lnTo>
                <a:lnTo>
                  <a:pt x="822198" y="401573"/>
                </a:lnTo>
                <a:lnTo>
                  <a:pt x="903732" y="419861"/>
                </a:lnTo>
                <a:lnTo>
                  <a:pt x="944880" y="426719"/>
                </a:lnTo>
                <a:lnTo>
                  <a:pt x="986790" y="432815"/>
                </a:lnTo>
                <a:lnTo>
                  <a:pt x="1030224" y="438149"/>
                </a:lnTo>
                <a:lnTo>
                  <a:pt x="1075944" y="441959"/>
                </a:lnTo>
                <a:lnTo>
                  <a:pt x="1123188" y="445007"/>
                </a:lnTo>
                <a:lnTo>
                  <a:pt x="1172718" y="447293"/>
                </a:lnTo>
                <a:lnTo>
                  <a:pt x="1224534" y="448817"/>
                </a:lnTo>
                <a:lnTo>
                  <a:pt x="1277112" y="449579"/>
                </a:lnTo>
                <a:lnTo>
                  <a:pt x="1386839" y="449579"/>
                </a:lnTo>
                <a:lnTo>
                  <a:pt x="1501139" y="446531"/>
                </a:lnTo>
                <a:lnTo>
                  <a:pt x="1619250" y="441959"/>
                </a:lnTo>
                <a:lnTo>
                  <a:pt x="1724914" y="435863"/>
                </a:lnTo>
                <a:lnTo>
                  <a:pt x="1331214" y="435863"/>
                </a:lnTo>
                <a:lnTo>
                  <a:pt x="1224534" y="434339"/>
                </a:lnTo>
                <a:lnTo>
                  <a:pt x="1173480" y="432815"/>
                </a:lnTo>
                <a:lnTo>
                  <a:pt x="1124712" y="430529"/>
                </a:lnTo>
                <a:lnTo>
                  <a:pt x="1077468" y="427481"/>
                </a:lnTo>
                <a:lnTo>
                  <a:pt x="1031748" y="423671"/>
                </a:lnTo>
                <a:lnTo>
                  <a:pt x="989076" y="419099"/>
                </a:lnTo>
                <a:lnTo>
                  <a:pt x="947928" y="413003"/>
                </a:lnTo>
                <a:lnTo>
                  <a:pt x="906780" y="405383"/>
                </a:lnTo>
                <a:lnTo>
                  <a:pt x="866394" y="397001"/>
                </a:lnTo>
                <a:lnTo>
                  <a:pt x="826008" y="387857"/>
                </a:lnTo>
                <a:lnTo>
                  <a:pt x="786384" y="377189"/>
                </a:lnTo>
                <a:lnTo>
                  <a:pt x="709422" y="352805"/>
                </a:lnTo>
                <a:lnTo>
                  <a:pt x="671322" y="339851"/>
                </a:lnTo>
                <a:lnTo>
                  <a:pt x="597408" y="310895"/>
                </a:lnTo>
                <a:lnTo>
                  <a:pt x="526542" y="280415"/>
                </a:lnTo>
                <a:lnTo>
                  <a:pt x="491490" y="264413"/>
                </a:lnTo>
                <a:lnTo>
                  <a:pt x="457962" y="247650"/>
                </a:lnTo>
                <a:lnTo>
                  <a:pt x="425196" y="231647"/>
                </a:lnTo>
                <a:lnTo>
                  <a:pt x="393192" y="214883"/>
                </a:lnTo>
                <a:lnTo>
                  <a:pt x="330708" y="181355"/>
                </a:lnTo>
                <a:lnTo>
                  <a:pt x="301752" y="165353"/>
                </a:lnTo>
                <a:lnTo>
                  <a:pt x="272796" y="148589"/>
                </a:lnTo>
                <a:lnTo>
                  <a:pt x="217931" y="117347"/>
                </a:lnTo>
                <a:lnTo>
                  <a:pt x="192024" y="102107"/>
                </a:lnTo>
                <a:lnTo>
                  <a:pt x="143256" y="73913"/>
                </a:lnTo>
                <a:lnTo>
                  <a:pt x="120396" y="60197"/>
                </a:lnTo>
                <a:lnTo>
                  <a:pt x="77724" y="36575"/>
                </a:lnTo>
                <a:lnTo>
                  <a:pt x="39624" y="16001"/>
                </a:lnTo>
                <a:lnTo>
                  <a:pt x="6096" y="0"/>
                </a:lnTo>
                <a:close/>
              </a:path>
              <a:path w="3430904" h="449579">
                <a:moveTo>
                  <a:pt x="3416266" y="152148"/>
                </a:moveTo>
                <a:lnTo>
                  <a:pt x="3402452" y="153382"/>
                </a:lnTo>
                <a:lnTo>
                  <a:pt x="3403092" y="158495"/>
                </a:lnTo>
                <a:lnTo>
                  <a:pt x="3404616" y="167639"/>
                </a:lnTo>
                <a:lnTo>
                  <a:pt x="3404616" y="185927"/>
                </a:lnTo>
                <a:lnTo>
                  <a:pt x="3403854" y="190500"/>
                </a:lnTo>
                <a:lnTo>
                  <a:pt x="3400806" y="199643"/>
                </a:lnTo>
                <a:lnTo>
                  <a:pt x="3398520" y="203453"/>
                </a:lnTo>
                <a:lnTo>
                  <a:pt x="3396234" y="208025"/>
                </a:lnTo>
                <a:lnTo>
                  <a:pt x="3393186" y="212597"/>
                </a:lnTo>
                <a:lnTo>
                  <a:pt x="3388614" y="217169"/>
                </a:lnTo>
                <a:lnTo>
                  <a:pt x="3384042" y="220979"/>
                </a:lnTo>
                <a:lnTo>
                  <a:pt x="3378708" y="225551"/>
                </a:lnTo>
                <a:lnTo>
                  <a:pt x="3336798" y="245363"/>
                </a:lnTo>
                <a:lnTo>
                  <a:pt x="3313938" y="252221"/>
                </a:lnTo>
                <a:lnTo>
                  <a:pt x="3291078" y="259841"/>
                </a:lnTo>
                <a:lnTo>
                  <a:pt x="3278886" y="262889"/>
                </a:lnTo>
                <a:lnTo>
                  <a:pt x="3265932" y="266700"/>
                </a:lnTo>
                <a:lnTo>
                  <a:pt x="3253740" y="269747"/>
                </a:lnTo>
                <a:lnTo>
                  <a:pt x="3240024" y="272795"/>
                </a:lnTo>
                <a:lnTo>
                  <a:pt x="3226308" y="276605"/>
                </a:lnTo>
                <a:lnTo>
                  <a:pt x="3197352" y="282701"/>
                </a:lnTo>
                <a:lnTo>
                  <a:pt x="3166110" y="288797"/>
                </a:lnTo>
                <a:lnTo>
                  <a:pt x="3114294" y="297941"/>
                </a:lnTo>
                <a:lnTo>
                  <a:pt x="3054858" y="307085"/>
                </a:lnTo>
                <a:lnTo>
                  <a:pt x="3032760" y="309371"/>
                </a:lnTo>
                <a:lnTo>
                  <a:pt x="2987040" y="315467"/>
                </a:lnTo>
                <a:lnTo>
                  <a:pt x="2961894" y="317753"/>
                </a:lnTo>
                <a:lnTo>
                  <a:pt x="2936748" y="320801"/>
                </a:lnTo>
                <a:lnTo>
                  <a:pt x="2895600" y="325373"/>
                </a:lnTo>
                <a:lnTo>
                  <a:pt x="2881884" y="326135"/>
                </a:lnTo>
                <a:lnTo>
                  <a:pt x="2821686" y="332231"/>
                </a:lnTo>
                <a:lnTo>
                  <a:pt x="2805684" y="332993"/>
                </a:lnTo>
                <a:lnTo>
                  <a:pt x="2756916" y="337565"/>
                </a:lnTo>
                <a:lnTo>
                  <a:pt x="2739390" y="338327"/>
                </a:lnTo>
                <a:lnTo>
                  <a:pt x="2686050" y="342900"/>
                </a:lnTo>
                <a:lnTo>
                  <a:pt x="2647950" y="345185"/>
                </a:lnTo>
                <a:lnTo>
                  <a:pt x="2607564" y="348995"/>
                </a:lnTo>
                <a:lnTo>
                  <a:pt x="2471166" y="360425"/>
                </a:lnTo>
                <a:lnTo>
                  <a:pt x="2370582" y="369569"/>
                </a:lnTo>
                <a:lnTo>
                  <a:pt x="2318004" y="374903"/>
                </a:lnTo>
                <a:lnTo>
                  <a:pt x="2263902" y="379475"/>
                </a:lnTo>
                <a:lnTo>
                  <a:pt x="2208276" y="384809"/>
                </a:lnTo>
                <a:lnTo>
                  <a:pt x="2151888" y="389381"/>
                </a:lnTo>
                <a:lnTo>
                  <a:pt x="2093976" y="394715"/>
                </a:lnTo>
                <a:lnTo>
                  <a:pt x="1857756" y="413003"/>
                </a:lnTo>
                <a:lnTo>
                  <a:pt x="1618488" y="427481"/>
                </a:lnTo>
                <a:lnTo>
                  <a:pt x="1501139" y="432053"/>
                </a:lnTo>
                <a:lnTo>
                  <a:pt x="1386839" y="435101"/>
                </a:lnTo>
                <a:lnTo>
                  <a:pt x="1331214" y="435863"/>
                </a:lnTo>
                <a:lnTo>
                  <a:pt x="1724914" y="435863"/>
                </a:lnTo>
                <a:lnTo>
                  <a:pt x="1858518" y="427481"/>
                </a:lnTo>
                <a:lnTo>
                  <a:pt x="2036826" y="413765"/>
                </a:lnTo>
                <a:lnTo>
                  <a:pt x="2095500" y="408431"/>
                </a:lnTo>
                <a:lnTo>
                  <a:pt x="2152650" y="403859"/>
                </a:lnTo>
                <a:lnTo>
                  <a:pt x="2209800" y="398525"/>
                </a:lnTo>
                <a:lnTo>
                  <a:pt x="2265426" y="393953"/>
                </a:lnTo>
                <a:lnTo>
                  <a:pt x="2319528" y="388619"/>
                </a:lnTo>
                <a:lnTo>
                  <a:pt x="2608326" y="362711"/>
                </a:lnTo>
                <a:lnTo>
                  <a:pt x="2687574" y="356615"/>
                </a:lnTo>
                <a:lnTo>
                  <a:pt x="2705100" y="355853"/>
                </a:lnTo>
                <a:lnTo>
                  <a:pt x="2757678" y="351281"/>
                </a:lnTo>
                <a:lnTo>
                  <a:pt x="2774442" y="350519"/>
                </a:lnTo>
                <a:lnTo>
                  <a:pt x="2838450" y="344423"/>
                </a:lnTo>
                <a:lnTo>
                  <a:pt x="2853690" y="343661"/>
                </a:lnTo>
                <a:lnTo>
                  <a:pt x="2910840" y="337565"/>
                </a:lnTo>
                <a:lnTo>
                  <a:pt x="2924556" y="336803"/>
                </a:lnTo>
                <a:lnTo>
                  <a:pt x="2938272" y="335279"/>
                </a:lnTo>
                <a:lnTo>
                  <a:pt x="2988564" y="329183"/>
                </a:lnTo>
                <a:lnTo>
                  <a:pt x="3012186" y="326897"/>
                </a:lnTo>
                <a:lnTo>
                  <a:pt x="3056382" y="320801"/>
                </a:lnTo>
                <a:lnTo>
                  <a:pt x="3076956" y="317753"/>
                </a:lnTo>
                <a:lnTo>
                  <a:pt x="3096768" y="315467"/>
                </a:lnTo>
                <a:lnTo>
                  <a:pt x="3134106" y="309371"/>
                </a:lnTo>
                <a:lnTo>
                  <a:pt x="3168396" y="303275"/>
                </a:lnTo>
                <a:lnTo>
                  <a:pt x="3184398" y="300227"/>
                </a:lnTo>
                <a:lnTo>
                  <a:pt x="3200400" y="296417"/>
                </a:lnTo>
                <a:lnTo>
                  <a:pt x="3229356" y="290321"/>
                </a:lnTo>
                <a:lnTo>
                  <a:pt x="3243072" y="287273"/>
                </a:lnTo>
                <a:lnTo>
                  <a:pt x="3256788" y="283463"/>
                </a:lnTo>
                <a:lnTo>
                  <a:pt x="3269742" y="280415"/>
                </a:lnTo>
                <a:lnTo>
                  <a:pt x="3282696" y="276605"/>
                </a:lnTo>
                <a:lnTo>
                  <a:pt x="3294888" y="273557"/>
                </a:lnTo>
                <a:lnTo>
                  <a:pt x="3306318" y="269747"/>
                </a:lnTo>
                <a:lnTo>
                  <a:pt x="3318510" y="265937"/>
                </a:lnTo>
                <a:lnTo>
                  <a:pt x="3341370" y="259079"/>
                </a:lnTo>
                <a:lnTo>
                  <a:pt x="3352038" y="255269"/>
                </a:lnTo>
                <a:lnTo>
                  <a:pt x="3361944" y="250697"/>
                </a:lnTo>
                <a:lnTo>
                  <a:pt x="3371088" y="246887"/>
                </a:lnTo>
                <a:lnTo>
                  <a:pt x="3379470" y="242315"/>
                </a:lnTo>
                <a:lnTo>
                  <a:pt x="3386328" y="236981"/>
                </a:lnTo>
                <a:lnTo>
                  <a:pt x="3393186" y="232409"/>
                </a:lnTo>
                <a:lnTo>
                  <a:pt x="3398520" y="227075"/>
                </a:lnTo>
                <a:lnTo>
                  <a:pt x="3418332" y="188213"/>
                </a:lnTo>
                <a:lnTo>
                  <a:pt x="3419094" y="182879"/>
                </a:lnTo>
                <a:lnTo>
                  <a:pt x="3419094" y="172211"/>
                </a:lnTo>
                <a:lnTo>
                  <a:pt x="3416808" y="156209"/>
                </a:lnTo>
                <a:lnTo>
                  <a:pt x="3416266" y="152148"/>
                </a:lnTo>
                <a:close/>
              </a:path>
              <a:path w="3430904" h="449579">
                <a:moveTo>
                  <a:pt x="3405378" y="109727"/>
                </a:moveTo>
                <a:lnTo>
                  <a:pt x="3387852" y="154685"/>
                </a:lnTo>
                <a:lnTo>
                  <a:pt x="3402452" y="153382"/>
                </a:lnTo>
                <a:lnTo>
                  <a:pt x="3401568" y="146303"/>
                </a:lnTo>
                <a:lnTo>
                  <a:pt x="3415284" y="144779"/>
                </a:lnTo>
                <a:lnTo>
                  <a:pt x="3426798" y="144779"/>
                </a:lnTo>
                <a:lnTo>
                  <a:pt x="3405378" y="109727"/>
                </a:lnTo>
                <a:close/>
              </a:path>
              <a:path w="3430904" h="449579">
                <a:moveTo>
                  <a:pt x="3415284" y="144779"/>
                </a:moveTo>
                <a:lnTo>
                  <a:pt x="3401568" y="146303"/>
                </a:lnTo>
                <a:lnTo>
                  <a:pt x="3402452" y="153382"/>
                </a:lnTo>
                <a:lnTo>
                  <a:pt x="3416266" y="152148"/>
                </a:lnTo>
                <a:lnTo>
                  <a:pt x="3415284" y="144779"/>
                </a:lnTo>
                <a:close/>
              </a:path>
              <a:path w="3430904" h="449579">
                <a:moveTo>
                  <a:pt x="3426798" y="144779"/>
                </a:moveTo>
                <a:lnTo>
                  <a:pt x="3415284" y="144779"/>
                </a:lnTo>
                <a:lnTo>
                  <a:pt x="3416266" y="152148"/>
                </a:lnTo>
                <a:lnTo>
                  <a:pt x="3430524" y="150875"/>
                </a:lnTo>
                <a:lnTo>
                  <a:pt x="3426798" y="14477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29027" y="2225801"/>
            <a:ext cx="1490980" cy="490855"/>
          </a:xfrm>
          <a:custGeom>
            <a:avLst/>
            <a:gdLst/>
            <a:ahLst/>
            <a:cxnLst/>
            <a:rect l="l" t="t" r="r" b="b"/>
            <a:pathLst>
              <a:path w="1490979" h="490855">
                <a:moveTo>
                  <a:pt x="1000506" y="0"/>
                </a:moveTo>
                <a:lnTo>
                  <a:pt x="936498" y="0"/>
                </a:lnTo>
                <a:lnTo>
                  <a:pt x="872490" y="762"/>
                </a:lnTo>
                <a:lnTo>
                  <a:pt x="810768" y="3048"/>
                </a:lnTo>
                <a:lnTo>
                  <a:pt x="750570" y="8381"/>
                </a:lnTo>
                <a:lnTo>
                  <a:pt x="693420" y="15240"/>
                </a:lnTo>
                <a:lnTo>
                  <a:pt x="640080" y="25146"/>
                </a:lnTo>
                <a:lnTo>
                  <a:pt x="590550" y="38100"/>
                </a:lnTo>
                <a:lnTo>
                  <a:pt x="543306" y="54864"/>
                </a:lnTo>
                <a:lnTo>
                  <a:pt x="496824" y="76200"/>
                </a:lnTo>
                <a:lnTo>
                  <a:pt x="451104" y="101346"/>
                </a:lnTo>
                <a:lnTo>
                  <a:pt x="406146" y="129540"/>
                </a:lnTo>
                <a:lnTo>
                  <a:pt x="361950" y="160020"/>
                </a:lnTo>
                <a:lnTo>
                  <a:pt x="297942" y="209550"/>
                </a:lnTo>
                <a:lnTo>
                  <a:pt x="257556" y="243840"/>
                </a:lnTo>
                <a:lnTo>
                  <a:pt x="237744" y="260603"/>
                </a:lnTo>
                <a:lnTo>
                  <a:pt x="217932" y="278129"/>
                </a:lnTo>
                <a:lnTo>
                  <a:pt x="199644" y="294894"/>
                </a:lnTo>
                <a:lnTo>
                  <a:pt x="181356" y="312420"/>
                </a:lnTo>
                <a:lnTo>
                  <a:pt x="163068" y="328422"/>
                </a:lnTo>
                <a:lnTo>
                  <a:pt x="146304" y="345186"/>
                </a:lnTo>
                <a:lnTo>
                  <a:pt x="31242" y="454151"/>
                </a:lnTo>
                <a:lnTo>
                  <a:pt x="19812" y="464057"/>
                </a:lnTo>
                <a:lnTo>
                  <a:pt x="14478" y="467868"/>
                </a:lnTo>
                <a:lnTo>
                  <a:pt x="9906" y="472440"/>
                </a:lnTo>
                <a:lnTo>
                  <a:pt x="4572" y="476250"/>
                </a:lnTo>
                <a:lnTo>
                  <a:pt x="0" y="480059"/>
                </a:lnTo>
                <a:lnTo>
                  <a:pt x="9144" y="490727"/>
                </a:lnTo>
                <a:lnTo>
                  <a:pt x="13716" y="487679"/>
                </a:lnTo>
                <a:lnTo>
                  <a:pt x="18288" y="483107"/>
                </a:lnTo>
                <a:lnTo>
                  <a:pt x="23622" y="479298"/>
                </a:lnTo>
                <a:lnTo>
                  <a:pt x="40386" y="464820"/>
                </a:lnTo>
                <a:lnTo>
                  <a:pt x="52578" y="454151"/>
                </a:lnTo>
                <a:lnTo>
                  <a:pt x="65532" y="441959"/>
                </a:lnTo>
                <a:lnTo>
                  <a:pt x="78486" y="429005"/>
                </a:lnTo>
                <a:lnTo>
                  <a:pt x="92964" y="416051"/>
                </a:lnTo>
                <a:lnTo>
                  <a:pt x="107442" y="401574"/>
                </a:lnTo>
                <a:lnTo>
                  <a:pt x="123444" y="387096"/>
                </a:lnTo>
                <a:lnTo>
                  <a:pt x="139446" y="371094"/>
                </a:lnTo>
                <a:lnTo>
                  <a:pt x="156210" y="355853"/>
                </a:lnTo>
                <a:lnTo>
                  <a:pt x="172974" y="339090"/>
                </a:lnTo>
                <a:lnTo>
                  <a:pt x="190500" y="322325"/>
                </a:lnTo>
                <a:lnTo>
                  <a:pt x="209550" y="305562"/>
                </a:lnTo>
                <a:lnTo>
                  <a:pt x="246888" y="271272"/>
                </a:lnTo>
                <a:lnTo>
                  <a:pt x="286512" y="237744"/>
                </a:lnTo>
                <a:lnTo>
                  <a:pt x="327660" y="204216"/>
                </a:lnTo>
                <a:lnTo>
                  <a:pt x="370332" y="171450"/>
                </a:lnTo>
                <a:lnTo>
                  <a:pt x="413766" y="141731"/>
                </a:lnTo>
                <a:lnTo>
                  <a:pt x="458724" y="113538"/>
                </a:lnTo>
                <a:lnTo>
                  <a:pt x="526542" y="77724"/>
                </a:lnTo>
                <a:lnTo>
                  <a:pt x="571500" y="59436"/>
                </a:lnTo>
                <a:lnTo>
                  <a:pt x="582930" y="54864"/>
                </a:lnTo>
                <a:lnTo>
                  <a:pt x="594360" y="51816"/>
                </a:lnTo>
                <a:lnTo>
                  <a:pt x="618744" y="44957"/>
                </a:lnTo>
                <a:lnTo>
                  <a:pt x="643128" y="38862"/>
                </a:lnTo>
                <a:lnTo>
                  <a:pt x="752094" y="22098"/>
                </a:lnTo>
                <a:lnTo>
                  <a:pt x="811530" y="17525"/>
                </a:lnTo>
                <a:lnTo>
                  <a:pt x="873252" y="15240"/>
                </a:lnTo>
                <a:lnTo>
                  <a:pt x="936498" y="13716"/>
                </a:lnTo>
                <a:lnTo>
                  <a:pt x="1292733" y="13716"/>
                </a:lnTo>
                <a:lnTo>
                  <a:pt x="1278636" y="12953"/>
                </a:lnTo>
                <a:lnTo>
                  <a:pt x="1249680" y="10668"/>
                </a:lnTo>
                <a:lnTo>
                  <a:pt x="1127760" y="4572"/>
                </a:lnTo>
                <a:lnTo>
                  <a:pt x="1000506" y="0"/>
                </a:lnTo>
                <a:close/>
              </a:path>
              <a:path w="1490979" h="490855">
                <a:moveTo>
                  <a:pt x="1447800" y="34828"/>
                </a:moveTo>
                <a:lnTo>
                  <a:pt x="1447800" y="49529"/>
                </a:lnTo>
                <a:lnTo>
                  <a:pt x="1476756" y="35051"/>
                </a:lnTo>
                <a:lnTo>
                  <a:pt x="1454658" y="35051"/>
                </a:lnTo>
                <a:lnTo>
                  <a:pt x="1447800" y="34828"/>
                </a:lnTo>
                <a:close/>
              </a:path>
              <a:path w="1490979" h="490855">
                <a:moveTo>
                  <a:pt x="1447800" y="6857"/>
                </a:moveTo>
                <a:lnTo>
                  <a:pt x="1447800" y="34828"/>
                </a:lnTo>
                <a:lnTo>
                  <a:pt x="1454658" y="35051"/>
                </a:lnTo>
                <a:lnTo>
                  <a:pt x="1454658" y="20574"/>
                </a:lnTo>
                <a:lnTo>
                  <a:pt x="1475232" y="20574"/>
                </a:lnTo>
                <a:lnTo>
                  <a:pt x="1447800" y="6857"/>
                </a:lnTo>
                <a:close/>
              </a:path>
              <a:path w="1490979" h="490855">
                <a:moveTo>
                  <a:pt x="1475232" y="20574"/>
                </a:moveTo>
                <a:lnTo>
                  <a:pt x="1454658" y="20574"/>
                </a:lnTo>
                <a:lnTo>
                  <a:pt x="1454658" y="35051"/>
                </a:lnTo>
                <a:lnTo>
                  <a:pt x="1476756" y="35051"/>
                </a:lnTo>
                <a:lnTo>
                  <a:pt x="1490472" y="28194"/>
                </a:lnTo>
                <a:lnTo>
                  <a:pt x="1475232" y="20574"/>
                </a:lnTo>
                <a:close/>
              </a:path>
              <a:path w="1490979" h="490855">
                <a:moveTo>
                  <a:pt x="1292733" y="13716"/>
                </a:moveTo>
                <a:lnTo>
                  <a:pt x="936498" y="13716"/>
                </a:lnTo>
                <a:lnTo>
                  <a:pt x="1000506" y="14477"/>
                </a:lnTo>
                <a:lnTo>
                  <a:pt x="1064514" y="16001"/>
                </a:lnTo>
                <a:lnTo>
                  <a:pt x="1384554" y="32766"/>
                </a:lnTo>
                <a:lnTo>
                  <a:pt x="1447800" y="34828"/>
                </a:lnTo>
                <a:lnTo>
                  <a:pt x="1447800" y="20574"/>
                </a:lnTo>
                <a:lnTo>
                  <a:pt x="1431036" y="20574"/>
                </a:lnTo>
                <a:lnTo>
                  <a:pt x="1408938" y="19812"/>
                </a:lnTo>
                <a:lnTo>
                  <a:pt x="1385316" y="18288"/>
                </a:lnTo>
                <a:lnTo>
                  <a:pt x="1360170" y="17525"/>
                </a:lnTo>
                <a:lnTo>
                  <a:pt x="1292733" y="1371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65020" y="3326384"/>
            <a:ext cx="3218815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064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Nope. And this example shows why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not.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4164" y="2845561"/>
            <a:ext cx="5664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5275" algn="l"/>
              </a:tabLst>
            </a:pPr>
            <a:r>
              <a:rPr dirty="0" baseline="3968" sz="2100" spc="-7" b="1">
                <a:latin typeface="Arial"/>
                <a:cs typeface="Arial"/>
              </a:rPr>
              <a:t>S	</a:t>
            </a:r>
            <a:r>
              <a:rPr dirty="0" sz="900" spc="-5" i="1">
                <a:latin typeface="Arial"/>
                <a:cs typeface="Arial"/>
              </a:rPr>
              <a:t>h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Admissible</a:t>
            </a:r>
            <a:r>
              <a:rPr dirty="0" sz="2200" spc="-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439420" marR="372745" indent="-171450">
              <a:lnSpc>
                <a:spcPct val="100000"/>
              </a:lnSpc>
              <a:spcBef>
                <a:spcPts val="184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Write </a:t>
            </a:r>
            <a:r>
              <a:rPr dirty="0" sz="1600" spc="-5" i="1">
                <a:latin typeface="Arial"/>
                <a:cs typeface="Arial"/>
              </a:rPr>
              <a:t>h</a:t>
            </a:r>
            <a:r>
              <a:rPr dirty="0" sz="1600" spc="-5">
                <a:latin typeface="Arial"/>
                <a:cs typeface="Arial"/>
              </a:rPr>
              <a:t>*(</a:t>
            </a:r>
            <a:r>
              <a:rPr dirty="0" sz="1600" spc="-5" i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) </a:t>
            </a:r>
            <a:r>
              <a:rPr dirty="0" sz="1600">
                <a:latin typeface="Arial"/>
                <a:cs typeface="Arial"/>
              </a:rPr>
              <a:t>= </a:t>
            </a:r>
            <a:r>
              <a:rPr dirty="0" sz="1600" spc="-5">
                <a:latin typeface="Arial"/>
                <a:cs typeface="Arial"/>
              </a:rPr>
              <a:t>the true minimal cost to goal  from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440055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heuristic </a:t>
            </a:r>
            <a:r>
              <a:rPr dirty="0" sz="1600" i="1">
                <a:latin typeface="Arial"/>
                <a:cs typeface="Arial"/>
              </a:rPr>
              <a:t>h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solidFill>
                  <a:srgbClr val="FF0065"/>
                </a:solidFill>
                <a:latin typeface="Arial"/>
                <a:cs typeface="Arial"/>
              </a:rPr>
              <a:t>admissible</a:t>
            </a:r>
            <a:r>
              <a:rPr dirty="0" sz="1600" spc="-35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h</a:t>
            </a: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 i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) </a:t>
            </a:r>
            <a:r>
              <a:rPr dirty="0" sz="1600">
                <a:latin typeface="Arial"/>
                <a:cs typeface="Arial"/>
              </a:rPr>
              <a:t>&lt;= </a:t>
            </a:r>
            <a:r>
              <a:rPr dirty="0" sz="1600" spc="-5" i="1">
                <a:latin typeface="Arial"/>
                <a:cs typeface="Arial"/>
              </a:rPr>
              <a:t>h</a:t>
            </a:r>
            <a:r>
              <a:rPr dirty="0" sz="1600" spc="-5">
                <a:latin typeface="Arial"/>
                <a:cs typeface="Arial"/>
              </a:rPr>
              <a:t>*(</a:t>
            </a:r>
            <a:r>
              <a:rPr dirty="0" sz="1600" spc="-5" i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) for all states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39420" marR="75120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An admissible heuristic is guaranteed  never to overestimate cost 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goal.</a:t>
            </a:r>
            <a:endParaRPr sz="16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An admissible heuristic 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optimistic.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9372" y="1351280"/>
            <a:ext cx="2072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8-Puzzle</a:t>
            </a:r>
            <a:r>
              <a:rPr dirty="0" sz="2000" spc="-4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820" y="2754884"/>
            <a:ext cx="38557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Which of the following are admissible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heuristics?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5056" y="1903952"/>
          <a:ext cx="78359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254634"/>
                <a:gridCol w="254000"/>
              </a:tblGrid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99CC0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88656" y="1903952"/>
          <a:ext cx="78359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241934"/>
                <a:gridCol w="267334"/>
              </a:tblGrid>
              <a:tr h="25907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99CC01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823720" y="1993645"/>
            <a:ext cx="520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Example  </a:t>
            </a:r>
            <a:r>
              <a:rPr dirty="0" sz="1000" spc="-5">
                <a:latin typeface="Arial"/>
                <a:cs typeface="Arial"/>
              </a:rPr>
              <a:t>State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723" y="1955545"/>
            <a:ext cx="321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Goal  </a:t>
            </a:r>
            <a:r>
              <a:rPr dirty="0" sz="1000" spc="-5">
                <a:latin typeface="Arial"/>
                <a:cs typeface="Arial"/>
              </a:rPr>
              <a:t>State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520" y="3021583"/>
            <a:ext cx="2367280" cy="141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86995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Number of tiles in </a:t>
            </a:r>
            <a:r>
              <a:rPr dirty="0" sz="1200" spc="-10">
                <a:latin typeface="Arial"/>
                <a:cs typeface="Arial"/>
              </a:rPr>
              <a:t>wrong  </a:t>
            </a:r>
            <a:r>
              <a:rPr dirty="0" sz="1200" spc="-5">
                <a:latin typeface="Arial"/>
                <a:cs typeface="Arial"/>
              </a:rPr>
              <a:t>position in state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Sum of </a:t>
            </a:r>
            <a:r>
              <a:rPr dirty="0" sz="1200" spc="-10">
                <a:latin typeface="Arial"/>
                <a:cs typeface="Arial"/>
              </a:rPr>
              <a:t>Manhattan  </a:t>
            </a:r>
            <a:r>
              <a:rPr dirty="0" sz="1200" spc="-5">
                <a:latin typeface="Arial"/>
                <a:cs typeface="Arial"/>
              </a:rPr>
              <a:t>distances between each tile </a:t>
            </a:r>
            <a:r>
              <a:rPr dirty="0" sz="1200" spc="-1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its goal location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0720" y="3404870"/>
            <a:ext cx="1557655" cy="6826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min </a:t>
            </a:r>
            <a:r>
              <a:rPr dirty="0" sz="1200">
                <a:latin typeface="Arial"/>
                <a:cs typeface="Arial"/>
              </a:rPr>
              <a:t>(2,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*[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])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h*(n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max (2,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*[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])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1500" y="3054095"/>
            <a:ext cx="0" cy="1524000"/>
          </a:xfrm>
          <a:custGeom>
            <a:avLst/>
            <a:gdLst/>
            <a:ahLst/>
            <a:cxn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845819" marR="697230" indent="-141605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8000"/>
                </a:solidFill>
                <a:latin typeface="Arial"/>
                <a:cs typeface="Arial"/>
              </a:rPr>
              <a:t>A* with Admissible Heuristic  Guarantees Optimal Path</a:t>
            </a:r>
            <a:endParaRPr sz="2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6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Simple proof</a:t>
            </a:r>
            <a:endParaRPr sz="1600">
              <a:latin typeface="Arial"/>
              <a:cs typeface="Arial"/>
            </a:endParaRPr>
          </a:p>
          <a:p>
            <a:pPr marL="439420" marR="60452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Your lecturer will attempt to give it from  memory.</a:t>
            </a:r>
            <a:endParaRPr sz="1600">
              <a:latin typeface="Arial"/>
              <a:cs typeface="Arial"/>
            </a:endParaRPr>
          </a:p>
          <a:p>
            <a:pPr marL="439420" marR="44577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440055" algn="l"/>
              </a:tabLst>
            </a:pPr>
            <a:r>
              <a:rPr dirty="0" sz="1600">
                <a:latin typeface="Arial"/>
                <a:cs typeface="Arial"/>
              </a:rPr>
              <a:t>He </a:t>
            </a:r>
            <a:r>
              <a:rPr dirty="0" sz="1600" spc="-5">
                <a:latin typeface="Arial"/>
                <a:cs typeface="Arial"/>
              </a:rPr>
              <a:t>might even get it right. But don’t hold  your breath.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33" y="1236218"/>
            <a:ext cx="2019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 marR="5080" indent="-42608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Is A* Guaranteed</a:t>
            </a:r>
            <a:r>
              <a:rPr dirty="0" sz="1800" spc="-9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to  </a:t>
            </a:r>
            <a:r>
              <a:rPr dirty="0" sz="1800" spc="-10">
                <a:solidFill>
                  <a:srgbClr val="008000"/>
                </a:solidFill>
                <a:latin typeface="Arial"/>
                <a:cs typeface="Arial"/>
              </a:rPr>
              <a:t>Terminate?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020" y="1878584"/>
            <a:ext cx="4237990" cy="2374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0" marR="109220" indent="-17145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400" spc="-5">
                <a:solidFill>
                  <a:srgbClr val="FF0065"/>
                </a:solidFill>
                <a:latin typeface="Arial"/>
                <a:cs typeface="Arial"/>
              </a:rPr>
              <a:t>There are finitely many acyclic paths in the search  tree.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400" spc="-5">
                <a:solidFill>
                  <a:srgbClr val="FF9A00"/>
                </a:solidFill>
                <a:latin typeface="Arial"/>
                <a:cs typeface="Arial"/>
              </a:rPr>
              <a:t>A* only ever considers acyclic</a:t>
            </a:r>
            <a:r>
              <a:rPr dirty="0" sz="1400" spc="2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9A00"/>
                </a:solidFill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  <a:p>
            <a:pPr marL="171450" marR="586105" indent="-171450">
              <a:lnSpc>
                <a:spcPct val="100000"/>
              </a:lnSpc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On each iteration of A* a new acyclic path is  generated because:</a:t>
            </a:r>
            <a:endParaRPr sz="1400">
              <a:latin typeface="Arial"/>
              <a:cs typeface="Arial"/>
            </a:endParaRPr>
          </a:p>
          <a:p>
            <a:pPr lvl="1" marL="371475" marR="86995" indent="-143510">
              <a:lnSpc>
                <a:spcPct val="100000"/>
              </a:lnSpc>
              <a:buClr>
                <a:srgbClr val="000000"/>
              </a:buClr>
              <a:buChar char="–"/>
              <a:tabLst>
                <a:tab pos="372110" algn="l"/>
              </a:tabLst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When a node is added the first time, a new path  exists.</a:t>
            </a:r>
            <a:endParaRPr sz="1400">
              <a:latin typeface="Arial"/>
              <a:cs typeface="Arial"/>
            </a:endParaRPr>
          </a:p>
          <a:p>
            <a:pPr lvl="1" marL="371475" marR="16510" indent="-14351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Char char="–"/>
              <a:tabLst>
                <a:tab pos="372110" algn="l"/>
              </a:tabLst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When a node is “promoted”, a new path to that  node exists. It must be new because it’s</a:t>
            </a:r>
            <a:r>
              <a:rPr dirty="0" sz="1400" spc="7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8000"/>
                </a:solidFill>
                <a:latin typeface="Arial"/>
                <a:cs typeface="Arial"/>
              </a:rPr>
              <a:t>shorter</a:t>
            </a:r>
            <a:r>
              <a:rPr dirty="0" sz="120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400" spc="-5">
                <a:solidFill>
                  <a:srgbClr val="339AFF"/>
                </a:solidFill>
                <a:latin typeface="Arial"/>
                <a:cs typeface="Arial"/>
              </a:rPr>
              <a:t>So the very most work it could do is to look at every  acyclic path in the</a:t>
            </a:r>
            <a:r>
              <a:rPr dirty="0" sz="1400" spc="10">
                <a:solidFill>
                  <a:srgbClr val="339A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9AFF"/>
                </a:solidFill>
                <a:latin typeface="Arial"/>
                <a:cs typeface="Arial"/>
              </a:rPr>
              <a:t>graph.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020" y="4227825"/>
            <a:ext cx="1518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400" spc="-5">
                <a:solidFill>
                  <a:srgbClr val="CC009A"/>
                </a:solidFill>
                <a:latin typeface="Arial"/>
                <a:cs typeface="Arial"/>
              </a:rPr>
              <a:t>So, it</a:t>
            </a:r>
            <a:r>
              <a:rPr dirty="0" sz="1400" spc="-35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C009A"/>
                </a:solidFill>
                <a:latin typeface="Arial"/>
                <a:cs typeface="Arial"/>
              </a:rPr>
              <a:t>terminates.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4582" y="1415796"/>
            <a:ext cx="1782445" cy="457200"/>
          </a:xfrm>
          <a:custGeom>
            <a:avLst/>
            <a:gdLst/>
            <a:ahLst/>
            <a:cxnLst/>
            <a:rect l="l" t="t" r="r" b="b"/>
            <a:pathLst>
              <a:path w="1782445" h="457200">
                <a:moveTo>
                  <a:pt x="1782317" y="0"/>
                </a:moveTo>
                <a:lnTo>
                  <a:pt x="867917" y="0"/>
                </a:lnTo>
                <a:lnTo>
                  <a:pt x="867917" y="76200"/>
                </a:lnTo>
                <a:lnTo>
                  <a:pt x="0" y="176783"/>
                </a:lnTo>
                <a:lnTo>
                  <a:pt x="867917" y="190500"/>
                </a:lnTo>
                <a:lnTo>
                  <a:pt x="867917" y="457200"/>
                </a:lnTo>
                <a:lnTo>
                  <a:pt x="1782317" y="457200"/>
                </a:lnTo>
                <a:lnTo>
                  <a:pt x="178231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4582" y="1415796"/>
            <a:ext cx="1782445" cy="457200"/>
          </a:xfrm>
          <a:custGeom>
            <a:avLst/>
            <a:gdLst/>
            <a:ahLst/>
            <a:cxnLst/>
            <a:rect l="l" t="t" r="r" b="b"/>
            <a:pathLst>
              <a:path w="1782445" h="457200">
                <a:moveTo>
                  <a:pt x="867917" y="0"/>
                </a:moveTo>
                <a:lnTo>
                  <a:pt x="867917" y="76200"/>
                </a:lnTo>
                <a:lnTo>
                  <a:pt x="0" y="176783"/>
                </a:lnTo>
                <a:lnTo>
                  <a:pt x="867917" y="190500"/>
                </a:lnTo>
                <a:lnTo>
                  <a:pt x="867917" y="457200"/>
                </a:lnTo>
                <a:lnTo>
                  <a:pt x="1782317" y="457200"/>
                </a:lnTo>
                <a:lnTo>
                  <a:pt x="1782317" y="0"/>
                </a:lnTo>
                <a:lnTo>
                  <a:pt x="1020317" y="0"/>
                </a:lnTo>
                <a:lnTo>
                  <a:pt x="867917" y="0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68417" y="1423669"/>
            <a:ext cx="716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43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8000"/>
                </a:solidFill>
                <a:latin typeface="Arial"/>
                <a:cs typeface="Arial"/>
              </a:rPr>
              <a:t>i.e. is it  </a:t>
            </a:r>
            <a:r>
              <a:rPr dirty="0" sz="1200" spc="-5">
                <a:solidFill>
                  <a:srgbClr val="008000"/>
                </a:solidFill>
                <a:latin typeface="Arial"/>
                <a:cs typeface="Arial"/>
              </a:rPr>
              <a:t>complete?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76315" y="8553513"/>
            <a:ext cx="321945" cy="99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5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8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492" y="5470275"/>
            <a:ext cx="4017645" cy="70993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Comparing Iterative Deepening with</a:t>
            </a:r>
            <a:r>
              <a:rPr dirty="0" sz="1800" spc="-6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Arial"/>
                <a:cs typeface="Arial"/>
              </a:rPr>
              <a:t>A*</a:t>
            </a:r>
            <a:endParaRPr sz="18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675"/>
              </a:spcBef>
            </a:pPr>
            <a:r>
              <a:rPr dirty="0" sz="1400" spc="-5">
                <a:latin typeface="Arial"/>
                <a:cs typeface="Arial"/>
              </a:rPr>
              <a:t>From Russell and Norvig, Page 107, Fig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4.8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49425" y="6504305"/>
          <a:ext cx="4314825" cy="223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647700"/>
                <a:gridCol w="647700"/>
                <a:gridCol w="723900"/>
              </a:tblGrid>
              <a:tr h="65455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" marR="1250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8-puzzle, average number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states expanded over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100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randomly chosen problems in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optimal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length…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36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…4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…8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…12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0718">
                <a:tc>
                  <a:txBody>
                    <a:bodyPr/>
                    <a:lstStyle/>
                    <a:p>
                      <a:pPr marL="45085" marR="5715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Iterative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Deepening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(see  previous slides)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6,300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3.6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305" sz="1200" spc="-7">
                          <a:latin typeface="Arial"/>
                          <a:cs typeface="Arial"/>
                        </a:rPr>
                        <a:t>6</a:t>
                      </a:r>
                      <a:endParaRPr baseline="24305"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09956">
                <a:tc>
                  <a:txBody>
                    <a:bodyPr/>
                    <a:lstStyle/>
                    <a:p>
                      <a:pPr marL="45085" marR="1143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A* search using </a:t>
                      </a:r>
                      <a:r>
                        <a:rPr dirty="0" sz="12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“number of  </a:t>
                      </a:r>
                      <a:r>
                        <a:rPr dirty="0" sz="12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misplaced tiles”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 the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heuristic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227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0717">
                <a:tc>
                  <a:txBody>
                    <a:bodyPr/>
                    <a:lstStyle/>
                    <a:p>
                      <a:pPr marL="45085" marR="325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A* using </a:t>
                      </a:r>
                      <a:r>
                        <a:rPr dirty="0" sz="12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“Sum of </a:t>
                      </a:r>
                      <a:r>
                        <a:rPr dirty="0" sz="12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Manhattan  distances”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 the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heuristic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76229"/>
            <a:ext cx="321945" cy="99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5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8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492" y="1403856"/>
            <a:ext cx="3949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Comparing Iterative Deepening with</a:t>
            </a:r>
            <a:r>
              <a:rPr dirty="0" sz="1800" spc="-6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229">
                <a:solidFill>
                  <a:srgbClr val="008000"/>
                </a:solidFill>
                <a:latin typeface="Arial"/>
                <a:cs typeface="Arial"/>
              </a:rPr>
              <a:t>A*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320" y="1764284"/>
            <a:ext cx="34886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From Russell and Norvig, Page 107, Fig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4.8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9425" y="2327020"/>
          <a:ext cx="4314825" cy="223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647700"/>
                <a:gridCol w="647700"/>
                <a:gridCol w="723900"/>
              </a:tblGrid>
              <a:tr h="65455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" marR="12318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Average number of states  expanded over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100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randomly  chosen problem in which optimal  path is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length…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36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…4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…8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…12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steps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0717">
                <a:tc>
                  <a:txBody>
                    <a:bodyPr/>
                    <a:lstStyle/>
                    <a:p>
                      <a:pPr marL="45085" marR="5715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Iterative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Deepening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(see  previous slides)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6,300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3.6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24305" sz="1200" spc="-7">
                          <a:latin typeface="Arial"/>
                          <a:cs typeface="Arial"/>
                        </a:rPr>
                        <a:t>6</a:t>
                      </a:r>
                      <a:endParaRPr baseline="24305"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45085" marR="1143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A* search using </a:t>
                      </a:r>
                      <a:r>
                        <a:rPr dirty="0" sz="12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“number of  </a:t>
                      </a:r>
                      <a:r>
                        <a:rPr dirty="0" sz="12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misplaced tiles”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 the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heuristic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227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0718">
                <a:tc>
                  <a:txBody>
                    <a:bodyPr/>
                    <a:lstStyle/>
                    <a:p>
                      <a:pPr marL="45085" marR="3251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A* using </a:t>
                      </a:r>
                      <a:r>
                        <a:rPr dirty="0" sz="12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“Sum of </a:t>
                      </a:r>
                      <a:r>
                        <a:rPr dirty="0" sz="12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Manhattan  distances”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 the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heuristic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32204" y="1347977"/>
            <a:ext cx="3708400" cy="1860550"/>
          </a:xfrm>
          <a:custGeom>
            <a:avLst/>
            <a:gdLst/>
            <a:ahLst/>
            <a:cxnLst/>
            <a:rect l="l" t="t" r="r" b="b"/>
            <a:pathLst>
              <a:path w="3708400" h="1860550">
                <a:moveTo>
                  <a:pt x="3062703" y="1687068"/>
                </a:moveTo>
                <a:lnTo>
                  <a:pt x="2202942" y="1687068"/>
                </a:lnTo>
                <a:lnTo>
                  <a:pt x="2924556" y="1860042"/>
                </a:lnTo>
                <a:lnTo>
                  <a:pt x="3062703" y="1687068"/>
                </a:lnTo>
                <a:close/>
              </a:path>
              <a:path w="3708400" h="1860550">
                <a:moveTo>
                  <a:pt x="3612642" y="0"/>
                </a:moveTo>
                <a:lnTo>
                  <a:pt x="0" y="214883"/>
                </a:lnTo>
                <a:lnTo>
                  <a:pt x="55625" y="1146810"/>
                </a:lnTo>
                <a:lnTo>
                  <a:pt x="79247" y="1546098"/>
                </a:lnTo>
                <a:lnTo>
                  <a:pt x="95250" y="1812036"/>
                </a:lnTo>
                <a:lnTo>
                  <a:pt x="2202942" y="1687068"/>
                </a:lnTo>
                <a:lnTo>
                  <a:pt x="3062703" y="1687068"/>
                </a:lnTo>
                <a:lnTo>
                  <a:pt x="3105911" y="1632966"/>
                </a:lnTo>
                <a:lnTo>
                  <a:pt x="3707892" y="1597152"/>
                </a:lnTo>
                <a:lnTo>
                  <a:pt x="3691890" y="1330452"/>
                </a:lnTo>
                <a:lnTo>
                  <a:pt x="3668268" y="931164"/>
                </a:lnTo>
                <a:lnTo>
                  <a:pt x="361264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2204" y="1347977"/>
            <a:ext cx="3708400" cy="1860550"/>
          </a:xfrm>
          <a:custGeom>
            <a:avLst/>
            <a:gdLst/>
            <a:ahLst/>
            <a:cxnLst/>
            <a:rect l="l" t="t" r="r" b="b"/>
            <a:pathLst>
              <a:path w="3708400" h="1860550">
                <a:moveTo>
                  <a:pt x="0" y="214883"/>
                </a:moveTo>
                <a:lnTo>
                  <a:pt x="55625" y="1146810"/>
                </a:lnTo>
                <a:lnTo>
                  <a:pt x="79247" y="1546098"/>
                </a:lnTo>
                <a:lnTo>
                  <a:pt x="95250" y="1812036"/>
                </a:lnTo>
                <a:lnTo>
                  <a:pt x="2202942" y="1687068"/>
                </a:lnTo>
                <a:lnTo>
                  <a:pt x="2924556" y="1860042"/>
                </a:lnTo>
                <a:lnTo>
                  <a:pt x="3105911" y="1632966"/>
                </a:lnTo>
                <a:lnTo>
                  <a:pt x="3707892" y="1597152"/>
                </a:lnTo>
                <a:lnTo>
                  <a:pt x="3691890" y="1330452"/>
                </a:lnTo>
                <a:lnTo>
                  <a:pt x="3668268" y="931164"/>
                </a:lnTo>
                <a:lnTo>
                  <a:pt x="3612642" y="0"/>
                </a:lnTo>
                <a:lnTo>
                  <a:pt x="3010661" y="35814"/>
                </a:lnTo>
                <a:lnTo>
                  <a:pt x="2107692" y="89153"/>
                </a:lnTo>
                <a:lnTo>
                  <a:pt x="0" y="214883"/>
                </a:lnTo>
                <a:close/>
              </a:path>
            </a:pathLst>
          </a:custGeom>
          <a:ln w="4762">
            <a:solidFill>
              <a:srgbClr val="FF0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1420000">
            <a:off x="1683081" y="1551942"/>
            <a:ext cx="162933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Andrew</a:t>
            </a:r>
            <a:r>
              <a:rPr dirty="0" baseline="2777" sz="1500" spc="-15">
                <a:latin typeface="Arial"/>
                <a:cs typeface="Arial"/>
              </a:rPr>
              <a:t>’s editorial</a:t>
            </a:r>
            <a:r>
              <a:rPr dirty="0" baseline="2777" sz="1500" spc="-60">
                <a:latin typeface="Arial"/>
                <a:cs typeface="Arial"/>
              </a:rPr>
              <a:t> </a:t>
            </a:r>
            <a:r>
              <a:rPr dirty="0" baseline="2777" sz="1500" spc="-22">
                <a:latin typeface="Arial"/>
                <a:cs typeface="Arial"/>
              </a:rPr>
              <a:t>comm</a:t>
            </a:r>
            <a:r>
              <a:rPr dirty="0" baseline="5555" sz="1500" spc="-22">
                <a:latin typeface="Arial"/>
                <a:cs typeface="Arial"/>
              </a:rPr>
              <a:t>ents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1420000">
            <a:off x="1692116" y="1656502"/>
            <a:ext cx="324291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1. At </a:t>
            </a:r>
            <a:r>
              <a:rPr dirty="0" sz="1000" spc="-10">
                <a:latin typeface="Arial"/>
                <a:cs typeface="Arial"/>
              </a:rPr>
              <a:t>first </a:t>
            </a:r>
            <a:r>
              <a:rPr dirty="0" baseline="2777" sz="1500" spc="-15">
                <a:latin typeface="Arial"/>
                <a:cs typeface="Arial"/>
              </a:rPr>
              <a:t>sight might look </a:t>
            </a:r>
            <a:r>
              <a:rPr dirty="0" baseline="5555" sz="1500" spc="-7">
                <a:latin typeface="Arial"/>
                <a:cs typeface="Arial"/>
              </a:rPr>
              <a:t>like </a:t>
            </a:r>
            <a:r>
              <a:rPr dirty="0" baseline="5555" sz="1500" spc="-15">
                <a:latin typeface="Arial"/>
                <a:cs typeface="Arial"/>
              </a:rPr>
              <a:t>even “number </a:t>
            </a:r>
            <a:r>
              <a:rPr dirty="0" baseline="8333" sz="1500" spc="-7">
                <a:latin typeface="Arial"/>
                <a:cs typeface="Arial"/>
              </a:rPr>
              <a:t>of</a:t>
            </a:r>
            <a:r>
              <a:rPr dirty="0" baseline="8333" sz="1500" spc="-179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misplaced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1420000">
            <a:off x="1872009" y="1803200"/>
            <a:ext cx="309571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tiles”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baseline="2777" sz="1500">
                <a:latin typeface="Arial"/>
                <a:cs typeface="Arial"/>
              </a:rPr>
              <a:t>a </a:t>
            </a:r>
            <a:r>
              <a:rPr dirty="0" baseline="2777" sz="1500" spc="-15">
                <a:latin typeface="Arial"/>
                <a:cs typeface="Arial"/>
              </a:rPr>
              <a:t>great heuristic. </a:t>
            </a:r>
            <a:r>
              <a:rPr dirty="0" baseline="5555" sz="1500" spc="-15">
                <a:latin typeface="Arial"/>
                <a:cs typeface="Arial"/>
              </a:rPr>
              <a:t>But probably </a:t>
            </a:r>
            <a:r>
              <a:rPr dirty="0" baseline="5555" sz="1500" spc="-22">
                <a:latin typeface="Arial"/>
                <a:cs typeface="Arial"/>
              </a:rPr>
              <a:t>h(sta</a:t>
            </a:r>
            <a:r>
              <a:rPr dirty="0" baseline="8333" sz="1500" spc="-22">
                <a:latin typeface="Arial"/>
                <a:cs typeface="Arial"/>
              </a:rPr>
              <a:t>te)=0</a:t>
            </a:r>
            <a:r>
              <a:rPr dirty="0" baseline="8333" sz="1500" spc="-75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would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420000">
            <a:off x="1881158" y="1956211"/>
            <a:ext cx="30417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also </a:t>
            </a:r>
            <a:r>
              <a:rPr dirty="0" sz="1000" spc="-10">
                <a:latin typeface="Arial"/>
                <a:cs typeface="Arial"/>
              </a:rPr>
              <a:t>do </a:t>
            </a:r>
            <a:r>
              <a:rPr dirty="0" baseline="2777" sz="1500" spc="-15">
                <a:latin typeface="Arial"/>
                <a:cs typeface="Arial"/>
              </a:rPr>
              <a:t>much much </a:t>
            </a:r>
            <a:r>
              <a:rPr dirty="0" baseline="2777" sz="1500" spc="-22">
                <a:latin typeface="Arial"/>
                <a:cs typeface="Arial"/>
              </a:rPr>
              <a:t>bette</a:t>
            </a:r>
            <a:r>
              <a:rPr dirty="0" baseline="5555" sz="1500" spc="-22">
                <a:latin typeface="Arial"/>
                <a:cs typeface="Arial"/>
              </a:rPr>
              <a:t>r </a:t>
            </a:r>
            <a:r>
              <a:rPr dirty="0" baseline="5555" sz="1500" spc="-15">
                <a:latin typeface="Arial"/>
                <a:cs typeface="Arial"/>
              </a:rPr>
              <a:t>than ID, </a:t>
            </a:r>
            <a:r>
              <a:rPr dirty="0" baseline="5555" sz="1500" spc="-7">
                <a:latin typeface="Arial"/>
                <a:cs typeface="Arial"/>
              </a:rPr>
              <a:t>so </a:t>
            </a:r>
            <a:r>
              <a:rPr dirty="0" baseline="5555" sz="1500" spc="-15">
                <a:latin typeface="Arial"/>
                <a:cs typeface="Arial"/>
              </a:rPr>
              <a:t>the </a:t>
            </a:r>
            <a:r>
              <a:rPr dirty="0" baseline="8333" sz="1500" spc="-15">
                <a:latin typeface="Arial"/>
                <a:cs typeface="Arial"/>
              </a:rPr>
              <a:t>difference</a:t>
            </a:r>
            <a:r>
              <a:rPr dirty="0" baseline="8333" sz="1500" spc="-67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is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1420000">
            <a:off x="1889473" y="2103432"/>
            <a:ext cx="322071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mainly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baseline="2777" sz="1500" spc="-7">
                <a:latin typeface="Arial"/>
                <a:cs typeface="Arial"/>
              </a:rPr>
              <a:t>do </a:t>
            </a:r>
            <a:r>
              <a:rPr dirty="0" baseline="2777" sz="1500" spc="-15">
                <a:latin typeface="Arial"/>
                <a:cs typeface="Arial"/>
              </a:rPr>
              <a:t>with ID’s big </a:t>
            </a:r>
            <a:r>
              <a:rPr dirty="0" baseline="5555" sz="1500" spc="-15">
                <a:latin typeface="Arial"/>
                <a:cs typeface="Arial"/>
              </a:rPr>
              <a:t>problem of expan</a:t>
            </a:r>
            <a:r>
              <a:rPr dirty="0" baseline="8333" sz="1500" spc="-15">
                <a:latin typeface="Arial"/>
                <a:cs typeface="Arial"/>
              </a:rPr>
              <a:t>ding the</a:t>
            </a:r>
            <a:r>
              <a:rPr dirty="0" baseline="8333" sz="1500" spc="-89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same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1898900" y="2277578"/>
            <a:ext cx="244934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state ma</a:t>
            </a:r>
            <a:r>
              <a:rPr dirty="0" baseline="2777" sz="1500" spc="-15">
                <a:latin typeface="Arial"/>
                <a:cs typeface="Arial"/>
              </a:rPr>
              <a:t>ny times, not th</a:t>
            </a:r>
            <a:r>
              <a:rPr dirty="0" baseline="5555" sz="1500" spc="-15">
                <a:latin typeface="Arial"/>
                <a:cs typeface="Arial"/>
              </a:rPr>
              <a:t>e use </a:t>
            </a:r>
            <a:r>
              <a:rPr dirty="0" baseline="5555" sz="1500" spc="-7">
                <a:latin typeface="Arial"/>
                <a:cs typeface="Arial"/>
              </a:rPr>
              <a:t>of </a:t>
            </a:r>
            <a:r>
              <a:rPr dirty="0" baseline="5555" sz="1500">
                <a:latin typeface="Arial"/>
                <a:cs typeface="Arial"/>
              </a:rPr>
              <a:t>a</a:t>
            </a:r>
            <a:r>
              <a:rPr dirty="0" baseline="5555" sz="1500" spc="-142">
                <a:latin typeface="Arial"/>
                <a:cs typeface="Arial"/>
              </a:rPr>
              <a:t> </a:t>
            </a:r>
            <a:r>
              <a:rPr dirty="0" baseline="5555" sz="1500" spc="-15">
                <a:latin typeface="Arial"/>
                <a:cs typeface="Arial"/>
              </a:rPr>
              <a:t>heurist</a:t>
            </a:r>
            <a:r>
              <a:rPr dirty="0" baseline="8333" sz="1500" spc="-15">
                <a:latin typeface="Arial"/>
                <a:cs typeface="Arial"/>
              </a:rPr>
              <a:t>ic.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1736335" y="2414534"/>
            <a:ext cx="33292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10">
                <a:latin typeface="Arial"/>
                <a:cs typeface="Arial"/>
              </a:rPr>
              <a:t>Judgi</a:t>
            </a:r>
            <a:r>
              <a:rPr dirty="0" baseline="2777" sz="1500" spc="-15">
                <a:latin typeface="Arial"/>
                <a:cs typeface="Arial"/>
              </a:rPr>
              <a:t>ng solely </a:t>
            </a:r>
            <a:r>
              <a:rPr dirty="0" baseline="2777" sz="1500" spc="-7">
                <a:latin typeface="Arial"/>
                <a:cs typeface="Arial"/>
              </a:rPr>
              <a:t>by </a:t>
            </a:r>
            <a:r>
              <a:rPr dirty="0" baseline="2777" sz="1500" spc="-15">
                <a:latin typeface="Arial"/>
                <a:cs typeface="Arial"/>
              </a:rPr>
              <a:t>“numb</a:t>
            </a:r>
            <a:r>
              <a:rPr dirty="0" baseline="5555" sz="1500" spc="-15">
                <a:latin typeface="Arial"/>
                <a:cs typeface="Arial"/>
              </a:rPr>
              <a:t>er </a:t>
            </a:r>
            <a:r>
              <a:rPr dirty="0" baseline="5555" sz="1500" spc="-7">
                <a:latin typeface="Arial"/>
                <a:cs typeface="Arial"/>
              </a:rPr>
              <a:t>of </a:t>
            </a:r>
            <a:r>
              <a:rPr dirty="0" baseline="5555" sz="1500" spc="-15">
                <a:latin typeface="Arial"/>
                <a:cs typeface="Arial"/>
              </a:rPr>
              <a:t>states </a:t>
            </a:r>
            <a:r>
              <a:rPr dirty="0" baseline="5555" sz="1500" spc="-22">
                <a:latin typeface="Arial"/>
                <a:cs typeface="Arial"/>
              </a:rPr>
              <a:t>expa</a:t>
            </a:r>
            <a:r>
              <a:rPr dirty="0" baseline="8333" sz="1500" spc="-22">
                <a:latin typeface="Arial"/>
                <a:cs typeface="Arial"/>
              </a:rPr>
              <a:t>nded” </a:t>
            </a:r>
            <a:r>
              <a:rPr dirty="0" baseline="8333" sz="1500" spc="-15">
                <a:latin typeface="Arial"/>
                <a:cs typeface="Arial"/>
              </a:rPr>
              <a:t>does</a:t>
            </a:r>
            <a:r>
              <a:rPr dirty="0" baseline="8333" sz="1500" spc="-135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not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1917027" y="2567504"/>
            <a:ext cx="295233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account f</a:t>
            </a:r>
            <a:r>
              <a:rPr dirty="0" baseline="2777" sz="1500" spc="-15">
                <a:latin typeface="Arial"/>
                <a:cs typeface="Arial"/>
              </a:rPr>
              <a:t>or overhead of m</a:t>
            </a:r>
            <a:r>
              <a:rPr dirty="0" baseline="5555" sz="1500" spc="-15">
                <a:latin typeface="Arial"/>
                <a:cs typeface="Arial"/>
              </a:rPr>
              <a:t>aintaining hash </a:t>
            </a:r>
            <a:r>
              <a:rPr dirty="0" baseline="8333" sz="1500" spc="-22">
                <a:latin typeface="Arial"/>
                <a:cs typeface="Arial"/>
              </a:rPr>
              <a:t>tables</a:t>
            </a:r>
            <a:r>
              <a:rPr dirty="0" baseline="8333" sz="1500" spc="-67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and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420000">
            <a:off x="1926129" y="2712474"/>
            <a:ext cx="320294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priority q</a:t>
            </a:r>
            <a:r>
              <a:rPr dirty="0" baseline="2777" sz="1500" spc="-15">
                <a:latin typeface="Arial"/>
                <a:cs typeface="Arial"/>
              </a:rPr>
              <a:t>ueue for A*, thou</a:t>
            </a:r>
            <a:r>
              <a:rPr dirty="0" baseline="5555" sz="1500" spc="-15">
                <a:latin typeface="Arial"/>
                <a:cs typeface="Arial"/>
              </a:rPr>
              <a:t>gh it’s pretty clear h</a:t>
            </a:r>
            <a:r>
              <a:rPr dirty="0" baseline="8333" sz="1500" spc="-15">
                <a:latin typeface="Arial"/>
                <a:cs typeface="Arial"/>
              </a:rPr>
              <a:t>ere that</a:t>
            </a:r>
            <a:r>
              <a:rPr dirty="0" baseline="8333" sz="1500" spc="-112">
                <a:latin typeface="Arial"/>
                <a:cs typeface="Arial"/>
              </a:rPr>
              <a:t> </a:t>
            </a:r>
            <a:r>
              <a:rPr dirty="0" baseline="8333" sz="1500" spc="-15">
                <a:latin typeface="Arial"/>
                <a:cs typeface="Arial"/>
              </a:rPr>
              <a:t>this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420000">
            <a:off x="1934742" y="2896167"/>
            <a:ext cx="212410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won’t dra</a:t>
            </a:r>
            <a:r>
              <a:rPr dirty="0" baseline="2777" sz="1500" spc="-15">
                <a:latin typeface="Arial"/>
                <a:cs typeface="Arial"/>
              </a:rPr>
              <a:t>matically change </a:t>
            </a:r>
            <a:r>
              <a:rPr dirty="0" baseline="5555" sz="1500" spc="-15">
                <a:latin typeface="Arial"/>
                <a:cs typeface="Arial"/>
              </a:rPr>
              <a:t>the</a:t>
            </a:r>
            <a:r>
              <a:rPr dirty="0" baseline="5555" sz="1500" spc="-60">
                <a:latin typeface="Arial"/>
                <a:cs typeface="Arial"/>
              </a:rPr>
              <a:t> </a:t>
            </a:r>
            <a:r>
              <a:rPr dirty="0" baseline="5555" sz="1500" spc="-15">
                <a:latin typeface="Arial"/>
                <a:cs typeface="Arial"/>
              </a:rPr>
              <a:t>results.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1600" y="1301496"/>
            <a:ext cx="914400" cy="756285"/>
          </a:xfrm>
          <a:custGeom>
            <a:avLst/>
            <a:gdLst/>
            <a:ahLst/>
            <a:cxnLst/>
            <a:rect l="l" t="t" r="r" b="b"/>
            <a:pathLst>
              <a:path w="914400" h="756285">
                <a:moveTo>
                  <a:pt x="381000" y="571500"/>
                </a:moveTo>
                <a:lnTo>
                  <a:pt x="152400" y="571500"/>
                </a:lnTo>
                <a:lnTo>
                  <a:pt x="3810" y="755903"/>
                </a:lnTo>
                <a:lnTo>
                  <a:pt x="381000" y="571500"/>
                </a:lnTo>
                <a:close/>
              </a:path>
              <a:path w="914400" h="756285">
                <a:moveTo>
                  <a:pt x="9144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" y="571500"/>
                </a:lnTo>
                <a:lnTo>
                  <a:pt x="9144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81600" y="1301496"/>
            <a:ext cx="914400" cy="756285"/>
          </a:xfrm>
          <a:custGeom>
            <a:avLst/>
            <a:gdLst/>
            <a:ahLst/>
            <a:cxnLst/>
            <a:rect l="l" t="t" r="r" b="b"/>
            <a:pathLst>
              <a:path w="914400" h="756285">
                <a:moveTo>
                  <a:pt x="0" y="0"/>
                </a:moveTo>
                <a:lnTo>
                  <a:pt x="0" y="571500"/>
                </a:lnTo>
                <a:lnTo>
                  <a:pt x="152400" y="571500"/>
                </a:lnTo>
                <a:lnTo>
                  <a:pt x="3810" y="755903"/>
                </a:lnTo>
                <a:lnTo>
                  <a:pt x="381000" y="571500"/>
                </a:lnTo>
                <a:lnTo>
                  <a:pt x="914400" y="571500"/>
                </a:lnTo>
                <a:lnTo>
                  <a:pt x="914400" y="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17667" y="1310893"/>
            <a:ext cx="67564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Indeed there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7667" y="1417575"/>
            <a:ext cx="54864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only a</a:t>
            </a:r>
            <a:r>
              <a:rPr dirty="0" sz="700" spc="-8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couple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7667" y="1523491"/>
            <a:ext cx="7404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hundred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thousand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7667" y="1630172"/>
            <a:ext cx="7848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states for the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entire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7667" y="1736087"/>
            <a:ext cx="4997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eight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puzzle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549910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A* </a:t>
            </a:r>
            <a:r>
              <a:rPr dirty="0" sz="220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dirty="0" sz="2200" spc="-5">
                <a:solidFill>
                  <a:srgbClr val="008000"/>
                </a:solidFill>
                <a:latin typeface="Arial"/>
                <a:cs typeface="Arial"/>
              </a:rPr>
              <a:t>The Dark Side</a:t>
            </a:r>
            <a:endParaRPr sz="2200">
              <a:latin typeface="Arial"/>
              <a:cs typeface="Arial"/>
            </a:endParaRPr>
          </a:p>
          <a:p>
            <a:pPr marL="439420" marR="1685925" indent="-171450">
              <a:lnSpc>
                <a:spcPct val="100000"/>
              </a:lnSpc>
              <a:spcBef>
                <a:spcPts val="184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A* can use lots of memory.  In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principle:</a:t>
            </a:r>
            <a:endParaRPr sz="1600">
              <a:latin typeface="Arial"/>
              <a:cs typeface="Arial"/>
            </a:endParaRPr>
          </a:p>
          <a:p>
            <a:pPr marL="729615">
              <a:lnSpc>
                <a:spcPct val="100000"/>
              </a:lnSpc>
              <a:spcBef>
                <a:spcPts val="380"/>
              </a:spcBef>
            </a:pPr>
            <a:r>
              <a:rPr dirty="0" sz="1600" spc="-5" i="1">
                <a:solidFill>
                  <a:srgbClr val="CC009A"/>
                </a:solidFill>
                <a:latin typeface="Arial"/>
                <a:cs typeface="Arial"/>
              </a:rPr>
              <a:t>O(number of states)</a:t>
            </a:r>
            <a:endParaRPr sz="1600">
              <a:latin typeface="Arial"/>
              <a:cs typeface="Arial"/>
            </a:endParaRPr>
          </a:p>
          <a:p>
            <a:pPr marL="439420" marR="188912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For really big search  spaces, A* will </a:t>
            </a:r>
            <a:r>
              <a:rPr dirty="0" sz="1600">
                <a:latin typeface="Arial"/>
                <a:cs typeface="Arial"/>
              </a:rPr>
              <a:t>run </a:t>
            </a:r>
            <a:r>
              <a:rPr dirty="0" sz="1600" spc="-5">
                <a:latin typeface="Arial"/>
                <a:cs typeface="Arial"/>
              </a:rPr>
              <a:t>out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of  memory.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0891" y="5486399"/>
            <a:ext cx="918972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00015" y="5824727"/>
            <a:ext cx="1391412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44567" y="6163055"/>
            <a:ext cx="1463039" cy="338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71415" y="6501383"/>
            <a:ext cx="1385315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41747" y="6839711"/>
            <a:ext cx="859535" cy="320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astar08</dc:title>
  <dcterms:created xsi:type="dcterms:W3CDTF">2019-03-23T11:36:51Z</dcterms:created>
  <dcterms:modified xsi:type="dcterms:W3CDTF">2019-03-23T11:36:51Z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2004-01-14T00:00:00Z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