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32625" y="9366969"/>
            <a:ext cx="2032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3217" y="3899693"/>
            <a:ext cx="2171700" cy="657225"/>
          </a:xfrm>
          <a:custGeom>
            <a:avLst/>
            <a:gdLst/>
            <a:ahLst/>
            <a:cxnLst/>
            <a:rect l="l" t="t" r="r" b="b"/>
            <a:pathLst>
              <a:path w="2171700" h="657225">
                <a:moveTo>
                  <a:pt x="0" y="657225"/>
                </a:moveTo>
                <a:lnTo>
                  <a:pt x="2171700" y="657225"/>
                </a:lnTo>
                <a:lnTo>
                  <a:pt x="2171700" y="0"/>
                </a:lnTo>
                <a:lnTo>
                  <a:pt x="0" y="0"/>
                </a:lnTo>
                <a:lnTo>
                  <a:pt x="0" y="657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62575" y="44672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0"/>
                </a:moveTo>
                <a:lnTo>
                  <a:pt x="9525" y="9525"/>
                </a:lnTo>
              </a:path>
            </a:pathLst>
          </a:custGeom>
          <a:ln w="9525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975518">
                <a:tc gridSpan="5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04825" marR="1306830">
                        <a:lnSpc>
                          <a:spcPct val="100699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Bayesian Networks: 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Independencies and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Inference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1556">
                <a:tc gridSpan="5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144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Scott Davies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 Andrew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Moore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71725" marR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 spc="5">
                          <a:latin typeface="Tahoma"/>
                          <a:cs typeface="Tahoma"/>
                        </a:rPr>
                        <a:t>Note to other teachers </a:t>
                      </a:r>
                      <a:r>
                        <a:rPr dirty="0" sz="500" spc="10"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users of these slides. Andrew </a:t>
                      </a:r>
                      <a:r>
                        <a:rPr dirty="0" sz="500" spc="10"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Scott </a:t>
                      </a:r>
                      <a:r>
                        <a:rPr dirty="0" sz="500" spc="-5">
                          <a:latin typeface="Tahoma"/>
                          <a:cs typeface="Tahoma"/>
                        </a:rPr>
                        <a:t>would 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delighted if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you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found this source material useful in giving </a:t>
                      </a:r>
                      <a:r>
                        <a:rPr dirty="0" sz="500" spc="-5">
                          <a:latin typeface="Tahoma"/>
                          <a:cs typeface="Tahoma"/>
                        </a:rPr>
                        <a:t>your own 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lectures.</a:t>
                      </a:r>
                      <a:r>
                        <a:rPr dirty="0" sz="5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Feel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free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use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these</a:t>
                      </a:r>
                      <a:r>
                        <a:rPr dirty="0" sz="5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slides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verbatim,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modify</a:t>
                      </a:r>
                      <a:r>
                        <a:rPr dirty="0" sz="5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them</a:t>
                      </a:r>
                      <a:r>
                        <a:rPr dirty="0" sz="5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5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-5">
                          <a:latin typeface="Tahoma"/>
                          <a:cs typeface="Tahoma"/>
                        </a:rPr>
                        <a:t>fit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your 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own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needs. PowerPoint originals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available. If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you make use of </a:t>
                      </a:r>
                      <a:r>
                        <a:rPr dirty="0" sz="500" spc="10">
                          <a:latin typeface="Tahoma"/>
                          <a:cs typeface="Tahoma"/>
                        </a:rPr>
                        <a:t>a 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significant portion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these slides in your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own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lecture, please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include </a:t>
                      </a:r>
                      <a:r>
                        <a:rPr dirty="0" sz="500" spc="-5">
                          <a:latin typeface="Tahoma"/>
                          <a:cs typeface="Tahoma"/>
                        </a:rPr>
                        <a:t>this 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message,</a:t>
                      </a:r>
                      <a:r>
                        <a:rPr dirty="0" sz="5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5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5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following</a:t>
                      </a:r>
                      <a:r>
                        <a:rPr dirty="0" sz="5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link</a:t>
                      </a:r>
                      <a:r>
                        <a:rPr dirty="0" sz="5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5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5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source</a:t>
                      </a:r>
                      <a:r>
                        <a:rPr dirty="0" sz="5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repository</a:t>
                      </a:r>
                      <a:r>
                        <a:rPr dirty="0" sz="5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5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Andre</a:t>
                      </a:r>
                      <a:r>
                        <a:rPr dirty="0" sz="5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 spc="-10">
                          <a:latin typeface="Tahoma"/>
                          <a:cs typeface="Tahoma"/>
                        </a:rPr>
                        <a:t>w’s </a:t>
                      </a:r>
                      <a:r>
                        <a:rPr dirty="0" sz="500" spc="5">
                          <a:latin typeface="Tahoma"/>
                          <a:cs typeface="Tahoma"/>
                        </a:rPr>
                        <a:t>tutorials:  </a:t>
                      </a:r>
                      <a:r>
                        <a:rPr dirty="0" u="sng" sz="500">
                          <a:solidFill>
                            <a:srgbClr val="996633"/>
                          </a:solidFill>
                          <a:uFill>
                            <a:solidFill>
                              <a:srgbClr val="996633"/>
                            </a:solidFill>
                          </a:uFill>
                          <a:latin typeface="Tahoma"/>
                          <a:cs typeface="Tahoma"/>
                          <a:hlinkClick r:id="rId2"/>
                        </a:rPr>
                        <a:t>http://www.cs.cmu.edu/~awm/tutoria</a:t>
                      </a:r>
                      <a:r>
                        <a:rPr dirty="0" sz="500">
                          <a:solidFill>
                            <a:srgbClr val="996633"/>
                          </a:solidFill>
                          <a:latin typeface="Tahoma"/>
                          <a:cs typeface="Tahoma"/>
                          <a:hlinkClick r:id="rId2"/>
                        </a:rPr>
                        <a:t>ls </a:t>
                      </a:r>
                      <a:r>
                        <a:rPr dirty="0" sz="500" spc="5">
                          <a:latin typeface="Tahoma"/>
                          <a:cs typeface="Tahoma"/>
                          <a:hlinkClick r:id="rId2"/>
                        </a:rPr>
                        <a:t>.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Comments </a:t>
                      </a:r>
                      <a:r>
                        <a:rPr dirty="0" sz="500" spc="-5"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corrections  gratefully</a:t>
                      </a:r>
                      <a:r>
                        <a:rPr dirty="0" sz="5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500">
                          <a:latin typeface="Tahoma"/>
                          <a:cs typeface="Tahoma"/>
                        </a:rPr>
                        <a:t>received.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47625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What Independencies does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Bayes Net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Model?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09575" marR="324485" indent="-171450">
                        <a:lnSpc>
                          <a:spcPct val="100400"/>
                        </a:lnSpc>
                        <a:spcBef>
                          <a:spcPts val="132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095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order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Bayesian network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model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probability  distribution,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following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must be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true by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definition: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9600" marR="430530" indent="9525">
                        <a:lnSpc>
                          <a:spcPts val="1430"/>
                        </a:lnSpc>
                        <a:spcBef>
                          <a:spcPts val="3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Each variable is conditionally independent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all its 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non- 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descendants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parents.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09575" indent="-171450">
                        <a:lnSpc>
                          <a:spcPct val="100000"/>
                        </a:lnSpc>
                        <a:spcBef>
                          <a:spcPts val="86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09575" algn="l"/>
                        </a:tabLst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implies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02920">
                        <a:lnSpc>
                          <a:spcPts val="570"/>
                        </a:lnSpc>
                        <a:spcBef>
                          <a:spcPts val="270"/>
                        </a:spcBef>
                      </a:pPr>
                      <a:r>
                        <a:rPr dirty="0" sz="800" i="1">
                          <a:latin typeface="Times New Roman"/>
                          <a:cs typeface="Times New Roman"/>
                        </a:rPr>
                        <a:t>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107314">
                        <a:lnSpc>
                          <a:spcPts val="2065"/>
                        </a:lnSpc>
                      </a:pPr>
                      <a:r>
                        <a:rPr dirty="0" sz="135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5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50" spc="-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350" spc="-20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0833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20833" sz="12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220">
                          <a:latin typeface="MT Extra"/>
                          <a:cs typeface="MT Extra"/>
                        </a:rPr>
                        <a:t>…</a:t>
                      </a:r>
                      <a:r>
                        <a:rPr dirty="0" sz="135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04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20833" sz="1200" spc="-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8130" sz="3075" spc="15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8130" sz="3075" spc="-3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35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50" spc="-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04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1200" spc="25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35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5" i="1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dirty="0" sz="1350" spc="-2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50" spc="-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04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0833" sz="1200" spc="-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5">
                          <a:latin typeface="Times New Roman"/>
                          <a:cs typeface="Times New Roman"/>
                        </a:rPr>
                        <a:t>))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R="4933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800" spc="-1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3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800" spc="-35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9575" indent="-171450">
                        <a:lnSpc>
                          <a:spcPct val="100000"/>
                        </a:lnSpc>
                        <a:spcBef>
                          <a:spcPts val="39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095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But what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else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does it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imply?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617" y="2147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14717" y="25661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48017" y="3023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1417" y="3023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8617" y="25661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4267" y="23471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86300" y="25336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117" y="2347118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2075" y="25336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81367" y="27662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29527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05217" y="2766218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10125" y="29527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Decomposing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 probabilities,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cont’d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381000">
                        <a:lnSpc>
                          <a:spcPts val="1360"/>
                        </a:lnSpc>
                        <a:spcBef>
                          <a:spcPts val="1215"/>
                        </a:spcBef>
                      </a:pP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4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14375">
                        <a:lnSpc>
                          <a:spcPts val="640"/>
                        </a:lnSpc>
                        <a:tabLst>
                          <a:tab pos="1590040" algn="l"/>
                          <a:tab pos="1866264" algn="l"/>
                          <a:tab pos="2161540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	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71475">
                        <a:lnSpc>
                          <a:spcPts val="1185"/>
                        </a:lnSpc>
                        <a:spcBef>
                          <a:spcPts val="480"/>
                        </a:spcBef>
                      </a:pPr>
                      <a:r>
                        <a:rPr dirty="0" baseline="-34482" sz="2175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482" sz="2175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20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-1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1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3875">
                        <a:lnSpc>
                          <a:spcPts val="880"/>
                        </a:lnSpc>
                        <a:tabLst>
                          <a:tab pos="847090" algn="l"/>
                          <a:tab pos="1399540" algn="l"/>
                          <a:tab pos="2142490" algn="l"/>
                          <a:tab pos="2313940" algn="l"/>
                          <a:tab pos="2952115" algn="l"/>
                        </a:tabLst>
                      </a:pP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i	i	i	</a:t>
                      </a:r>
                      <a:r>
                        <a:rPr dirty="0" sz="85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4722" sz="1800" i="1">
                          <a:latin typeface="Times New Roman"/>
                          <a:cs typeface="Times New Roman"/>
                        </a:rPr>
                        <a:t>X</a:t>
                      </a:r>
                      <a:endParaRPr baseline="-34722" sz="1800">
                        <a:latin typeface="Times New Roman"/>
                        <a:cs typeface="Times New Roman"/>
                      </a:endParaRPr>
                    </a:p>
                    <a:p>
                      <a:pPr marL="1028700">
                        <a:lnSpc>
                          <a:spcPts val="1320"/>
                        </a:lnSpc>
                        <a:spcBef>
                          <a:spcPts val="35"/>
                        </a:spcBef>
                        <a:tabLst>
                          <a:tab pos="3047365" algn="l"/>
                        </a:tabLst>
                      </a:pP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3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baseline="45138" sz="1200" spc="7" i="1">
                          <a:latin typeface="Times New Roman"/>
                          <a:cs typeface="Times New Roman"/>
                        </a:rPr>
                        <a:t>i</a:t>
                      </a:r>
                      <a:endParaRPr baseline="45138" sz="1200">
                        <a:latin typeface="Times New Roman"/>
                        <a:cs typeface="Times New Roman"/>
                      </a:endParaRPr>
                    </a:p>
                    <a:p>
                      <a:pPr marL="1333500">
                        <a:lnSpc>
                          <a:spcPts val="600"/>
                        </a:lnSpc>
                        <a:tabLst>
                          <a:tab pos="1656714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43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857617" y="60732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4717" y="64923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48017" y="6949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81417" y="6949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8617" y="64923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24267" y="62732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6300" y="65151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48117" y="6273270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72075" y="65151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81367" y="66923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43400" y="69342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05217" y="6692370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10125" y="69342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Decomposing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 probabilities,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cont’d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1000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45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45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14375">
                        <a:lnSpc>
                          <a:spcPts val="640"/>
                        </a:lnSpc>
                        <a:tabLst>
                          <a:tab pos="1590040" algn="l"/>
                          <a:tab pos="1866264" algn="l"/>
                          <a:tab pos="2161540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	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71475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dirty="0" baseline="-34482" sz="217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482" sz="2175" spc="26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-1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1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3875">
                        <a:lnSpc>
                          <a:spcPts val="865"/>
                        </a:lnSpc>
                        <a:tabLst>
                          <a:tab pos="847090" algn="l"/>
                          <a:tab pos="1399540" algn="l"/>
                          <a:tab pos="2142490" algn="l"/>
                          <a:tab pos="2313940" algn="l"/>
                          <a:tab pos="2952115" algn="l"/>
                        </a:tabLst>
                      </a:pP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i	i	i	</a:t>
                      </a:r>
                      <a:r>
                        <a:rPr dirty="0" sz="85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4722" sz="1800" i="1">
                          <a:latin typeface="Times New Roman"/>
                          <a:cs typeface="Times New Roman"/>
                        </a:rPr>
                        <a:t>X</a:t>
                      </a:r>
                      <a:endParaRPr baseline="-34722" sz="1800">
                        <a:latin typeface="Times New Roman"/>
                        <a:cs typeface="Times New Roman"/>
                      </a:endParaRPr>
                    </a:p>
                    <a:p>
                      <a:pPr marL="1028700">
                        <a:lnSpc>
                          <a:spcPts val="1340"/>
                        </a:lnSpc>
                        <a:tabLst>
                          <a:tab pos="3047365" algn="l"/>
                        </a:tabLst>
                      </a:pP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39215" sz="1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215" sz="12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baseline="41666" sz="1200" spc="7" i="1">
                          <a:latin typeface="Times New Roman"/>
                          <a:cs typeface="Times New Roman"/>
                        </a:rPr>
                        <a:t>i</a:t>
                      </a:r>
                      <a:endParaRPr baseline="41666" sz="1200">
                        <a:latin typeface="Times New Roman"/>
                        <a:cs typeface="Times New Roman"/>
                      </a:endParaRPr>
                    </a:p>
                    <a:p>
                      <a:pPr marL="1333500">
                        <a:lnSpc>
                          <a:spcPts val="640"/>
                        </a:lnSpc>
                        <a:tabLst>
                          <a:tab pos="1656714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71475">
                        <a:lnSpc>
                          <a:spcPts val="1355"/>
                        </a:lnSpc>
                        <a:spcBef>
                          <a:spcPts val="480"/>
                        </a:spcBef>
                      </a:pPr>
                      <a:r>
                        <a:rPr dirty="0" baseline="-34482" sz="217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482" sz="217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42483" sz="1275" spc="6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3875">
                        <a:lnSpc>
                          <a:spcPts val="640"/>
                        </a:lnSpc>
                        <a:tabLst>
                          <a:tab pos="847090" algn="l"/>
                          <a:tab pos="1847214" algn="l"/>
                          <a:tab pos="2028189" algn="l"/>
                        </a:tabLst>
                      </a:pP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i	i	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76300">
                        <a:lnSpc>
                          <a:spcPts val="1355"/>
                        </a:lnSpc>
                        <a:spcBef>
                          <a:spcPts val="30"/>
                        </a:spcBef>
                      </a:pP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39215" sz="1275" spc="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215" sz="1275" spc="-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0625">
                        <a:lnSpc>
                          <a:spcPts val="640"/>
                        </a:lnSpc>
                        <a:tabLst>
                          <a:tab pos="1513840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617" y="2147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14717" y="25661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48017" y="3023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1417" y="3023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8617" y="25661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4267" y="23471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86300" y="25336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117" y="2347118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2075" y="25336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81367" y="27662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3400" y="29527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05217" y="2766218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10125" y="29527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Decomposing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 probabilities,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cont’d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381000">
                        <a:lnSpc>
                          <a:spcPts val="1360"/>
                        </a:lnSpc>
                        <a:spcBef>
                          <a:spcPts val="990"/>
                        </a:spcBef>
                      </a:pP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45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14375">
                        <a:lnSpc>
                          <a:spcPts val="640"/>
                        </a:lnSpc>
                        <a:tabLst>
                          <a:tab pos="1590040" algn="l"/>
                          <a:tab pos="1866264" algn="l"/>
                          <a:tab pos="2161540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	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71475">
                        <a:lnSpc>
                          <a:spcPts val="1320"/>
                        </a:lnSpc>
                        <a:spcBef>
                          <a:spcPts val="480"/>
                        </a:spcBef>
                      </a:pPr>
                      <a:r>
                        <a:rPr dirty="0" baseline="-34482" sz="217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482" sz="2175" spc="24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-1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3875">
                        <a:lnSpc>
                          <a:spcPts val="600"/>
                        </a:lnSpc>
                        <a:tabLst>
                          <a:tab pos="847090" algn="l"/>
                          <a:tab pos="1399540" algn="l"/>
                          <a:tab pos="2142490" algn="l"/>
                          <a:tab pos="2313940" algn="l"/>
                        </a:tabLst>
                      </a:pP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i	i	i	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28700">
                        <a:lnSpc>
                          <a:spcPts val="1360"/>
                        </a:lnSpc>
                        <a:spcBef>
                          <a:spcPts val="105"/>
                        </a:spcBef>
                        <a:tabLst>
                          <a:tab pos="2952115" algn="l"/>
                        </a:tabLst>
                      </a:pP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39215" sz="1275" spc="3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215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215" sz="1275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baseline="30092" sz="18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24305" sz="1200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24305" sz="1200">
                        <a:latin typeface="Times New Roman"/>
                        <a:cs typeface="Times New Roman"/>
                      </a:endParaRPr>
                    </a:p>
                    <a:p>
                      <a:pPr marL="1333500">
                        <a:lnSpc>
                          <a:spcPts val="640"/>
                        </a:lnSpc>
                        <a:tabLst>
                          <a:tab pos="1656714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71475">
                        <a:lnSpc>
                          <a:spcPts val="1360"/>
                        </a:lnSpc>
                        <a:spcBef>
                          <a:spcPts val="480"/>
                        </a:spcBef>
                      </a:pPr>
                      <a:r>
                        <a:rPr dirty="0" baseline="-34482" sz="217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482" sz="217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50" spc="4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42483" sz="1275" spc="6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23875">
                        <a:lnSpc>
                          <a:spcPts val="640"/>
                        </a:lnSpc>
                        <a:tabLst>
                          <a:tab pos="847090" algn="l"/>
                          <a:tab pos="1847214" algn="l"/>
                          <a:tab pos="2028189" algn="l"/>
                        </a:tabLst>
                      </a:pP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5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i	i	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76300">
                        <a:lnSpc>
                          <a:spcPts val="1320"/>
                        </a:lnSpc>
                        <a:spcBef>
                          <a:spcPts val="105"/>
                        </a:spcBef>
                      </a:pP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0625">
                        <a:lnSpc>
                          <a:spcPts val="600"/>
                        </a:lnSpc>
                        <a:tabLst>
                          <a:tab pos="1513840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7147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837689" algn="l"/>
                        </a:tabLst>
                      </a:pPr>
                      <a:r>
                        <a:rPr dirty="0" sz="145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ap(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-1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6143" sz="1275" spc="-1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0">
                          <a:latin typeface="Times New Roman"/>
                          <a:cs typeface="Times New Roman"/>
                        </a:rPr>
                        <a:t>)?(</a:t>
                      </a:r>
                      <a:r>
                        <a:rPr dirty="0" sz="145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6143" sz="1275" spc="12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6143" sz="12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baseline="-15873" sz="2100" spc="15">
                          <a:latin typeface="Times New Roman"/>
                          <a:cs typeface="Times New Roman"/>
                        </a:rPr>
                        <a:t>Where:</a:t>
                      </a:r>
                      <a:endParaRPr baseline="-15873" sz="2100">
                        <a:latin typeface="Times New Roman"/>
                        <a:cs typeface="Times New Roman"/>
                      </a:endParaRPr>
                    </a:p>
                    <a:p>
                      <a:pPr marL="1943100" indent="-104775">
                        <a:lnSpc>
                          <a:spcPts val="1664"/>
                        </a:lnSpc>
                        <a:spcBef>
                          <a:spcPts val="409"/>
                        </a:spcBef>
                        <a:buFont typeface="Times New Roman"/>
                        <a:buChar char="•"/>
                        <a:tabLst>
                          <a:tab pos="1943100" algn="l"/>
                        </a:tabLst>
                      </a:pPr>
                      <a:r>
                        <a:rPr dirty="0" sz="1400" spc="15">
                          <a:latin typeface="Symbol"/>
                          <a:cs typeface="Symbol"/>
                        </a:rPr>
                        <a:t>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constant independent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3391" sz="1425">
                        <a:latin typeface="Times New Roman"/>
                        <a:cs typeface="Times New Roman"/>
                      </a:endParaRPr>
                    </a:p>
                    <a:p>
                      <a:pPr marL="1933575" indent="-95250">
                        <a:lnSpc>
                          <a:spcPts val="1664"/>
                        </a:lnSpc>
                        <a:buFont typeface="Times New Roman"/>
                        <a:buChar char="•"/>
                        <a:tabLst>
                          <a:tab pos="1933575" algn="l"/>
                        </a:tabLst>
                      </a:pPr>
                      <a:r>
                        <a:rPr dirty="0" sz="1400" spc="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22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391" sz="1425" spc="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0467" sz="142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52625" indent="-11430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Times New Roman"/>
                        <a:buChar char="•"/>
                        <a:tabLst>
                          <a:tab pos="1952625" algn="l"/>
                        </a:tabLst>
                      </a:pPr>
                      <a:r>
                        <a:rPr dirty="0" sz="1400" spc="5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0467" sz="142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0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Using the decomposition for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inference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marR="528955" indent="-171450">
                        <a:lnSpc>
                          <a:spcPct val="104200"/>
                        </a:lnSpc>
                        <a:spcBef>
                          <a:spcPts val="125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can use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this decomposition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inference as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follows. First, compute </a:t>
                      </a:r>
                      <a:r>
                        <a:rPr dirty="0" sz="1400" spc="5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P(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0467" sz="1425" spc="1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for all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950" spc="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recursively, using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leaves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tree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base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case.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leaf: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 in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400" spc="2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1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matches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otherwise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is not in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391" sz="1425" spc="3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0467" sz="1425" spc="37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null set,</a:t>
                      </a:r>
                      <a:r>
                        <a:rPr dirty="0" sz="140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90600">
                        <a:lnSpc>
                          <a:spcPts val="47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Times New Roman"/>
                          <a:cs typeface="Times New Roman"/>
                        </a:rPr>
                        <a:t>-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33425">
                        <a:lnSpc>
                          <a:spcPts val="944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 1</a:t>
                      </a:r>
                      <a:r>
                        <a:rPr dirty="0" sz="1200" spc="-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(constant)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017" y="313769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36814" y="125677"/>
                </a:lnTo>
                <a:lnTo>
                  <a:pt x="319616" y="84666"/>
                </a:lnTo>
                <a:lnTo>
                  <a:pt x="292893" y="50006"/>
                </a:lnTo>
                <a:lnTo>
                  <a:pt x="258233" y="23283"/>
                </a:lnTo>
                <a:lnTo>
                  <a:pt x="217222" y="6085"/>
                </a:lnTo>
                <a:lnTo>
                  <a:pt x="171450" y="0"/>
                </a:lnTo>
                <a:lnTo>
                  <a:pt x="125677" y="6085"/>
                </a:lnTo>
                <a:lnTo>
                  <a:pt x="84666" y="23283"/>
                </a:lnTo>
                <a:lnTo>
                  <a:pt x="50006" y="50006"/>
                </a:lnTo>
                <a:lnTo>
                  <a:pt x="23283" y="84666"/>
                </a:lnTo>
                <a:lnTo>
                  <a:pt x="6085" y="125677"/>
                </a:lnTo>
                <a:lnTo>
                  <a:pt x="0" y="171450"/>
                </a:lnTo>
                <a:lnTo>
                  <a:pt x="6085" y="217222"/>
                </a:lnTo>
                <a:lnTo>
                  <a:pt x="23283" y="258233"/>
                </a:lnTo>
                <a:lnTo>
                  <a:pt x="50006" y="292893"/>
                </a:lnTo>
                <a:lnTo>
                  <a:pt x="84666" y="319616"/>
                </a:lnTo>
                <a:lnTo>
                  <a:pt x="125677" y="336814"/>
                </a:lnTo>
                <a:lnTo>
                  <a:pt x="171450" y="342900"/>
                </a:lnTo>
                <a:lnTo>
                  <a:pt x="217222" y="336814"/>
                </a:lnTo>
                <a:lnTo>
                  <a:pt x="258233" y="319616"/>
                </a:lnTo>
                <a:lnTo>
                  <a:pt x="292893" y="292893"/>
                </a:lnTo>
                <a:lnTo>
                  <a:pt x="319616" y="258233"/>
                </a:lnTo>
                <a:lnTo>
                  <a:pt x="336814" y="217222"/>
                </a:lnTo>
                <a:lnTo>
                  <a:pt x="3429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67117" y="302339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36814" y="125677"/>
                </a:lnTo>
                <a:lnTo>
                  <a:pt x="319616" y="84666"/>
                </a:lnTo>
                <a:lnTo>
                  <a:pt x="292893" y="50006"/>
                </a:lnTo>
                <a:lnTo>
                  <a:pt x="258233" y="23283"/>
                </a:lnTo>
                <a:lnTo>
                  <a:pt x="217222" y="6085"/>
                </a:lnTo>
                <a:lnTo>
                  <a:pt x="171450" y="0"/>
                </a:lnTo>
                <a:lnTo>
                  <a:pt x="125677" y="6085"/>
                </a:lnTo>
                <a:lnTo>
                  <a:pt x="84666" y="23283"/>
                </a:lnTo>
                <a:lnTo>
                  <a:pt x="50006" y="50006"/>
                </a:lnTo>
                <a:lnTo>
                  <a:pt x="23283" y="84666"/>
                </a:lnTo>
                <a:lnTo>
                  <a:pt x="6085" y="125677"/>
                </a:lnTo>
                <a:lnTo>
                  <a:pt x="0" y="171450"/>
                </a:lnTo>
                <a:lnTo>
                  <a:pt x="6085" y="217222"/>
                </a:lnTo>
                <a:lnTo>
                  <a:pt x="23283" y="258233"/>
                </a:lnTo>
                <a:lnTo>
                  <a:pt x="50006" y="292893"/>
                </a:lnTo>
                <a:lnTo>
                  <a:pt x="84666" y="319616"/>
                </a:lnTo>
                <a:lnTo>
                  <a:pt x="125677" y="336814"/>
                </a:lnTo>
                <a:lnTo>
                  <a:pt x="171450" y="342900"/>
                </a:lnTo>
                <a:lnTo>
                  <a:pt x="217222" y="336814"/>
                </a:lnTo>
                <a:lnTo>
                  <a:pt x="258233" y="319616"/>
                </a:lnTo>
                <a:lnTo>
                  <a:pt x="292893" y="292893"/>
                </a:lnTo>
                <a:lnTo>
                  <a:pt x="319616" y="258233"/>
                </a:lnTo>
                <a:lnTo>
                  <a:pt x="336814" y="217222"/>
                </a:lnTo>
                <a:lnTo>
                  <a:pt x="3429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67117" y="359489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36814" y="125677"/>
                </a:lnTo>
                <a:lnTo>
                  <a:pt x="319616" y="84666"/>
                </a:lnTo>
                <a:lnTo>
                  <a:pt x="292893" y="50006"/>
                </a:lnTo>
                <a:lnTo>
                  <a:pt x="258233" y="23283"/>
                </a:lnTo>
                <a:lnTo>
                  <a:pt x="217222" y="6085"/>
                </a:lnTo>
                <a:lnTo>
                  <a:pt x="171450" y="0"/>
                </a:lnTo>
                <a:lnTo>
                  <a:pt x="125677" y="6085"/>
                </a:lnTo>
                <a:lnTo>
                  <a:pt x="84666" y="23283"/>
                </a:lnTo>
                <a:lnTo>
                  <a:pt x="50006" y="50006"/>
                </a:lnTo>
                <a:lnTo>
                  <a:pt x="23283" y="84666"/>
                </a:lnTo>
                <a:lnTo>
                  <a:pt x="6085" y="125677"/>
                </a:lnTo>
                <a:lnTo>
                  <a:pt x="0" y="171450"/>
                </a:lnTo>
                <a:lnTo>
                  <a:pt x="6085" y="217222"/>
                </a:lnTo>
                <a:lnTo>
                  <a:pt x="23283" y="258233"/>
                </a:lnTo>
                <a:lnTo>
                  <a:pt x="50006" y="292893"/>
                </a:lnTo>
                <a:lnTo>
                  <a:pt x="84666" y="319616"/>
                </a:lnTo>
                <a:lnTo>
                  <a:pt x="125677" y="336814"/>
                </a:lnTo>
                <a:lnTo>
                  <a:pt x="171450" y="342900"/>
                </a:lnTo>
                <a:lnTo>
                  <a:pt x="217222" y="336814"/>
                </a:lnTo>
                <a:lnTo>
                  <a:pt x="258233" y="319616"/>
                </a:lnTo>
                <a:lnTo>
                  <a:pt x="292893" y="292893"/>
                </a:lnTo>
                <a:lnTo>
                  <a:pt x="319616" y="258233"/>
                </a:lnTo>
                <a:lnTo>
                  <a:pt x="336814" y="217222"/>
                </a:lnTo>
                <a:lnTo>
                  <a:pt x="3429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8567" y="337581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91075" y="35337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57417" y="3328193"/>
            <a:ext cx="1181100" cy="190500"/>
          </a:xfrm>
          <a:custGeom>
            <a:avLst/>
            <a:gdLst/>
            <a:ahLst/>
            <a:cxnLst/>
            <a:rect l="l" t="t" r="r" b="b"/>
            <a:pathLst>
              <a:path w="1181100" h="190500">
                <a:moveTo>
                  <a:pt x="885825" y="0"/>
                </a:moveTo>
                <a:lnTo>
                  <a:pt x="885825" y="47625"/>
                </a:lnTo>
                <a:lnTo>
                  <a:pt x="0" y="47625"/>
                </a:lnTo>
                <a:lnTo>
                  <a:pt x="0" y="142875"/>
                </a:lnTo>
                <a:lnTo>
                  <a:pt x="885825" y="142875"/>
                </a:lnTo>
                <a:lnTo>
                  <a:pt x="885825" y="190500"/>
                </a:lnTo>
                <a:lnTo>
                  <a:pt x="1181100" y="95250"/>
                </a:lnTo>
                <a:lnTo>
                  <a:pt x="885825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7417" y="3328193"/>
            <a:ext cx="1181100" cy="190500"/>
          </a:xfrm>
          <a:custGeom>
            <a:avLst/>
            <a:gdLst/>
            <a:ahLst/>
            <a:cxnLst/>
            <a:rect l="l" t="t" r="r" b="b"/>
            <a:pathLst>
              <a:path w="1181100" h="190500">
                <a:moveTo>
                  <a:pt x="885825" y="0"/>
                </a:moveTo>
                <a:lnTo>
                  <a:pt x="885825" y="47625"/>
                </a:lnTo>
                <a:lnTo>
                  <a:pt x="0" y="47625"/>
                </a:lnTo>
                <a:lnTo>
                  <a:pt x="0" y="142875"/>
                </a:lnTo>
                <a:lnTo>
                  <a:pt x="885825" y="142875"/>
                </a:lnTo>
                <a:lnTo>
                  <a:pt x="885825" y="190500"/>
                </a:lnTo>
                <a:lnTo>
                  <a:pt x="1181100" y="95250"/>
                </a:lnTo>
                <a:lnTo>
                  <a:pt x="8858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Quick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aside: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“Virtual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evidence”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marR="563880" indent="-171450">
                        <a:lnSpc>
                          <a:spcPct val="100400"/>
                        </a:lnSpc>
                        <a:spcBef>
                          <a:spcPts val="88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theoretical simplicity,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without loss of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generality, let’s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assume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variables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(the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evidence set)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leaves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the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tree.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Why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we do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WLOG: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474980">
                        <a:lnSpc>
                          <a:spcPts val="1680"/>
                        </a:lnSpc>
                        <a:spcBef>
                          <a:spcPts val="345"/>
                        </a:spcBef>
                        <a:tabLst>
                          <a:tab pos="1884680" algn="l"/>
                        </a:tabLst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Equivalent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	</a:t>
                      </a:r>
                      <a:r>
                        <a:rPr dirty="0" baseline="-21505" sz="2325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52910" sz="1575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52910" sz="1575">
                        <a:latin typeface="Times New Roman"/>
                        <a:cs typeface="Times New Roman"/>
                      </a:endParaRPr>
                    </a:p>
                    <a:p>
                      <a:pPr marL="819150">
                        <a:lnSpc>
                          <a:spcPts val="1680"/>
                        </a:lnSpc>
                      </a:pPr>
                      <a:r>
                        <a:rPr dirty="0" sz="15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164" sz="1575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  <a:p>
                      <a:pPr algn="ctr" marL="250190">
                        <a:lnSpc>
                          <a:spcPts val="1480"/>
                        </a:lnSpc>
                        <a:spcBef>
                          <a:spcPts val="1515"/>
                        </a:spcBef>
                        <a:tabLst>
                          <a:tab pos="2793365" algn="l"/>
                          <a:tab pos="3193415" algn="l"/>
                        </a:tabLst>
                      </a:pPr>
                      <a:r>
                        <a:rPr dirty="0" baseline="27777" sz="1800" spc="-22">
                          <a:latin typeface="Times New Roman"/>
                          <a:cs typeface="Times New Roman"/>
                        </a:rPr>
                        <a:t>Observe </a:t>
                      </a:r>
                      <a:r>
                        <a:rPr dirty="0" baseline="23809" sz="2100" spc="3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11695" sz="1425" spc="3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-8960" sz="2325" spc="22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8960" sz="2325" spc="-11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8960" sz="2325" spc="7" i="1">
                          <a:latin typeface="Times New Roman"/>
                          <a:cs typeface="Times New Roman"/>
                        </a:rPr>
                        <a:t>’	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Observe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’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288415">
                        <a:lnSpc>
                          <a:spcPts val="880"/>
                        </a:lnSpc>
                      </a:pPr>
                      <a:r>
                        <a:rPr dirty="0" sz="1050" i="1">
                          <a:latin typeface="Times New Roman"/>
                          <a:cs typeface="Times New Roman"/>
                        </a:rPr>
                        <a:t>i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470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’|</a:t>
                      </a:r>
                      <a:r>
                        <a:rPr dirty="0" sz="1400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=1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’=X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otherwise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667117" y="59208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8" y="762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7117" y="59208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8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48117" y="62637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4292" y="6187545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0" y="0"/>
                </a:moveTo>
                <a:lnTo>
                  <a:pt x="13335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00625" y="63055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1970"/>
                        </a:lnSpc>
                        <a:spcBef>
                          <a:spcPts val="15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Calculating </a:t>
                      </a:r>
                      <a:r>
                        <a:rPr dirty="0" sz="18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non-leaves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30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33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has one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child,</a:t>
                      </a:r>
                      <a:r>
                        <a:rPr dirty="0" sz="14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Then: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8175">
                        <a:lnSpc>
                          <a:spcPts val="1150"/>
                        </a:lnSpc>
                        <a:spcBef>
                          <a:spcPts val="869"/>
                        </a:spcBef>
                      </a:pPr>
                      <a:r>
                        <a:rPr dirty="0" sz="1250" spc="10">
                          <a:latin typeface="Times New Roman"/>
                          <a:cs typeface="Times New Roman"/>
                        </a:rPr>
                        <a:t>? </a:t>
                      </a:r>
                      <a:r>
                        <a:rPr dirty="0" sz="1250" spc="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5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5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 spc="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4444" sz="1125" spc="-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4444" sz="1125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5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5">
                          <a:latin typeface="Symbol"/>
                          <a:cs typeface="Symbol"/>
                        </a:rPr>
                        <a:t></a:t>
                      </a:r>
                      <a:endParaRPr sz="1250">
                        <a:latin typeface="Symbol"/>
                        <a:cs typeface="Symbol"/>
                      </a:endParaRPr>
                    </a:p>
                    <a:p>
                      <a:pPr marL="971550">
                        <a:lnSpc>
                          <a:spcPts val="550"/>
                        </a:lnSpc>
                        <a:tabLst>
                          <a:tab pos="1618615" algn="l"/>
                          <a:tab pos="1990089" algn="l"/>
                        </a:tabLst>
                      </a:pPr>
                      <a:r>
                        <a:rPr dirty="0" sz="750" spc="-5" i="1">
                          <a:latin typeface="Times New Roman"/>
                          <a:cs typeface="Times New Roman"/>
                        </a:rPr>
                        <a:t>i	i	i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91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c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117" y="19946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8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48117" y="23375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4292" y="2261393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0" y="0"/>
                </a:moveTo>
                <a:lnTo>
                  <a:pt x="13335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0625" y="23241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95437" y="1319212"/>
          <a:ext cx="460565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86994"/>
                <a:gridCol w="77469"/>
                <a:gridCol w="41275"/>
                <a:gridCol w="38100"/>
                <a:gridCol w="78105"/>
                <a:gridCol w="78105"/>
                <a:gridCol w="26669"/>
                <a:gridCol w="53339"/>
                <a:gridCol w="78104"/>
                <a:gridCol w="30479"/>
                <a:gridCol w="44450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9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Calculating </a:t>
                      </a:r>
                      <a:r>
                        <a:rPr dirty="0" sz="18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non-leaves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33">
                  <a:txBody>
                    <a:bodyPr/>
                    <a:lstStyle/>
                    <a:p>
                      <a:pPr marL="447675" marR="3175" indent="-171450">
                        <a:lnSpc>
                          <a:spcPct val="100000"/>
                        </a:lnSpc>
                        <a:spcBef>
                          <a:spcPts val="89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has one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child,</a:t>
                      </a:r>
                      <a:r>
                        <a:rPr dirty="0" sz="140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47675" marR="3175" indent="-171450">
                        <a:lnSpc>
                          <a:spcPct val="10000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Then: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0075">
                        <a:lnSpc>
                          <a:spcPts val="1055"/>
                        </a:lnSpc>
                        <a:spcBef>
                          <a:spcPts val="49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? (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7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04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30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50" spc="-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450215" marR="3175">
                        <a:lnSpc>
                          <a:spcPts val="409"/>
                        </a:lnSpc>
                      </a:pPr>
                      <a:r>
                        <a:rPr dirty="0" sz="700">
                          <a:latin typeface="Symbol"/>
                          <a:cs typeface="Symbol"/>
                        </a:rPr>
                        <a:t>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414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ts val="83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Symbol"/>
                          <a:cs typeface="Symbol"/>
                        </a:rPr>
                        <a:t>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 marL="27940">
                        <a:lnSpc>
                          <a:spcPts val="83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C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c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2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67117" y="59208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8" y="762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7117" y="59208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8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117" y="62637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4292" y="6187545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0" y="0"/>
                </a:moveTo>
                <a:lnTo>
                  <a:pt x="13335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00625" y="63055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1970"/>
                        </a:lnSpc>
                        <a:spcBef>
                          <a:spcPts val="15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Calculating </a:t>
                      </a:r>
                      <a:r>
                        <a:rPr dirty="0" sz="18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non-leaves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40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  <a:tab pos="3142615" algn="l"/>
                        </a:tabLst>
                      </a:pPr>
                      <a:r>
                        <a:rPr dirty="0" baseline="1984" sz="2100" spc="7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baseline="1984" sz="2100" spc="3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7543" sz="1425" spc="30" i="1"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has one</a:t>
                      </a:r>
                      <a:r>
                        <a:rPr dirty="0" baseline="1984" sz="2100" spc="-26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984" sz="2100" spc="-15">
                          <a:latin typeface="Times New Roman"/>
                          <a:cs typeface="Times New Roman"/>
                        </a:rPr>
                        <a:t>child, </a:t>
                      </a:r>
                      <a:r>
                        <a:rPr dirty="0" baseline="1984" sz="2100" spc="-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7543" sz="1425" spc="-7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.	</a:t>
                      </a:r>
                      <a:r>
                        <a:rPr dirty="0" baseline="13888" sz="18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10" i="1"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897890">
                        <a:lnSpc>
                          <a:spcPts val="1405"/>
                        </a:lnSpc>
                        <a:spcBef>
                          <a:spcPts val="920"/>
                        </a:spcBef>
                      </a:pP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c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ts val="165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Then: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43100">
                        <a:lnSpc>
                          <a:spcPts val="1155"/>
                        </a:lnSpc>
                        <a:spcBef>
                          <a:spcPts val="1095"/>
                        </a:spcBef>
                        <a:tabLst>
                          <a:tab pos="2266315" algn="l"/>
                          <a:tab pos="2828290" algn="l"/>
                          <a:tab pos="3161665" algn="l"/>
                          <a:tab pos="3818890" algn="l"/>
                        </a:tabLst>
                      </a:pP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1850" spc="2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185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15240">
                        <a:lnSpc>
                          <a:spcPts val="400"/>
                        </a:lnSpc>
                        <a:tabLst>
                          <a:tab pos="1904364" algn="l"/>
                          <a:tab pos="2332990" algn="l"/>
                          <a:tab pos="2704465" algn="l"/>
                        </a:tabLst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? (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7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04" i="1">
                          <a:latin typeface="Times New Roman"/>
                          <a:cs typeface="Times New Roman"/>
                        </a:rPr>
                        <a:t>i  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5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50" spc="-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5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2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55244">
                        <a:lnSpc>
                          <a:spcPts val="10"/>
                        </a:lnSpc>
                        <a:tabLst>
                          <a:tab pos="1247140" algn="l"/>
                        </a:tabLst>
                      </a:pPr>
                      <a:r>
                        <a:rPr dirty="0" sz="700" spc="1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700" spc="1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15">
                          <a:latin typeface="Symbol"/>
                          <a:cs typeface="Symbol"/>
                        </a:rPr>
                        <a:t>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 algn="ctr" marL="187325">
                        <a:lnSpc>
                          <a:spcPts val="819"/>
                        </a:lnSpc>
                        <a:spcBef>
                          <a:spcPts val="484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377190">
                        <a:lnSpc>
                          <a:spcPts val="1814"/>
                        </a:lnSpc>
                        <a:tabLst>
                          <a:tab pos="894715" algn="l"/>
                          <a:tab pos="2666365" algn="l"/>
                        </a:tabLst>
                      </a:pP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-9009" sz="2775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50" spc="-10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7619" sz="1050" spc="22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 </a:t>
                      </a:r>
                      <a:r>
                        <a:rPr dirty="0" sz="12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50" spc="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34925">
                        <a:lnSpc>
                          <a:spcPts val="455"/>
                        </a:lnSpc>
                        <a:tabLst>
                          <a:tab pos="666115" algn="l"/>
                          <a:tab pos="1123315" algn="l"/>
                          <a:tab pos="1494790" algn="l"/>
                          <a:tab pos="1771014" algn="l"/>
                        </a:tabLst>
                      </a:pP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i	i	</a:t>
                      </a: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47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117" y="19946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8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48117" y="23375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24292" y="2261393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0" y="0"/>
                </a:moveTo>
                <a:lnTo>
                  <a:pt x="13335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0625" y="23241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Calculating </a:t>
                      </a:r>
                      <a:r>
                        <a:rPr dirty="0" sz="18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non-leaves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96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  <a:tab pos="3142615" algn="l"/>
                        </a:tabLst>
                      </a:pPr>
                      <a:r>
                        <a:rPr dirty="0" baseline="1984" sz="2100" spc="7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baseline="1984" sz="2100" spc="3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7543" sz="1425" spc="30" i="1"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has one</a:t>
                      </a:r>
                      <a:r>
                        <a:rPr dirty="0" baseline="1984" sz="2100" spc="-26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984" sz="2100" spc="-15">
                          <a:latin typeface="Times New Roman"/>
                          <a:cs typeface="Times New Roman"/>
                        </a:rPr>
                        <a:t>child, </a:t>
                      </a:r>
                      <a:r>
                        <a:rPr dirty="0" baseline="1984" sz="2100" spc="-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7543" sz="1425" spc="-7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1984" sz="2100" spc="-7">
                          <a:latin typeface="Times New Roman"/>
                          <a:cs typeface="Times New Roman"/>
                        </a:rPr>
                        <a:t>.	</a:t>
                      </a:r>
                      <a:r>
                        <a:rPr dirty="0" baseline="13888" sz="18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800" spc="10" i="1"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897890">
                        <a:lnSpc>
                          <a:spcPts val="1410"/>
                        </a:lnSpc>
                        <a:spcBef>
                          <a:spcPts val="919"/>
                        </a:spcBef>
                      </a:pP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c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ts val="1645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Then: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ts val="980"/>
                        </a:lnSpc>
                        <a:spcBef>
                          <a:spcPts val="795"/>
                        </a:spcBef>
                        <a:tabLst>
                          <a:tab pos="2923540" algn="l"/>
                          <a:tab pos="3295015" algn="l"/>
                        </a:tabLst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? (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7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04" i="1">
                          <a:latin typeface="Times New Roman"/>
                          <a:cs typeface="Times New Roman"/>
                        </a:rPr>
                        <a:t>i  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5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5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2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74295">
                        <a:lnSpc>
                          <a:spcPts val="409"/>
                        </a:lnSpc>
                        <a:tabLst>
                          <a:tab pos="1247140" algn="l"/>
                        </a:tabLst>
                      </a:pPr>
                      <a:r>
                        <a:rPr dirty="0" sz="700" spc="1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700" spc="1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15">
                          <a:latin typeface="Symbol"/>
                          <a:cs typeface="Symbol"/>
                        </a:rPr>
                        <a:t>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 marL="281940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3152140" algn="l"/>
                          <a:tab pos="3809365" algn="l"/>
                        </a:tabLst>
                      </a:pP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68275">
                        <a:lnSpc>
                          <a:spcPts val="785"/>
                        </a:lnSpc>
                        <a:spcBef>
                          <a:spcPts val="6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ts val="1814"/>
                        </a:lnSpc>
                        <a:tabLst>
                          <a:tab pos="1485265" algn="l"/>
                          <a:tab pos="3256915" algn="l"/>
                        </a:tabLst>
                      </a:pP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-9009" sz="2775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50" spc="-11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39682" sz="1050" spc="22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39682" sz="1050" spc="22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50" spc="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33500">
                        <a:lnSpc>
                          <a:spcPts val="484"/>
                        </a:lnSpc>
                        <a:tabLst>
                          <a:tab pos="1999614" algn="l"/>
                          <a:tab pos="2456815" algn="l"/>
                          <a:tab pos="2828290" algn="l"/>
                          <a:tab pos="3104515" algn="l"/>
                        </a:tabLst>
                      </a:pP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i	i	</a:t>
                      </a: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38200">
                        <a:lnSpc>
                          <a:spcPts val="815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ts val="1814"/>
                        </a:lnSpc>
                        <a:tabLst>
                          <a:tab pos="1485265" algn="l"/>
                          <a:tab pos="2971165" algn="l"/>
                        </a:tabLst>
                      </a:pP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-9009" sz="2775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50" spc="-11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7619" sz="105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5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50" spc="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33500">
                        <a:lnSpc>
                          <a:spcPts val="455"/>
                        </a:lnSpc>
                        <a:tabLst>
                          <a:tab pos="1999614" algn="l"/>
                          <a:tab pos="2456815" algn="l"/>
                          <a:tab pos="2828290" algn="l"/>
                        </a:tabLst>
                      </a:pP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i	</a:t>
                      </a:r>
                      <a:r>
                        <a:rPr dirty="0" sz="700" spc="20" i="1">
                          <a:latin typeface="Times New Roman"/>
                          <a:cs typeface="Times New Roman"/>
                        </a:rPr>
                        <a:t>C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38200">
                        <a:lnSpc>
                          <a:spcPts val="780"/>
                        </a:lnSpc>
                        <a:spcBef>
                          <a:spcPts val="6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ts val="2165"/>
                        </a:lnSpc>
                      </a:pP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-9009" sz="2775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30" i="1">
                          <a:latin typeface="Times New Roman"/>
                          <a:cs typeface="Times New Roman"/>
                        </a:rPr>
                        <a:t>C   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 ? (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30" i="1">
                          <a:latin typeface="Times New Roman"/>
                          <a:cs typeface="Times New Roman"/>
                        </a:rPr>
                        <a:t>C   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50" spc="-25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38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1970"/>
                        </a:lnSpc>
                        <a:spcBef>
                          <a:spcPts val="15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Calculating </a:t>
                      </a:r>
                      <a:r>
                        <a:rPr dirty="0" sz="18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non-leaves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38150" indent="-171450">
                        <a:lnSpc>
                          <a:spcPct val="100000"/>
                        </a:lnSpc>
                        <a:spcBef>
                          <a:spcPts val="133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38150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Now,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22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children,</a:t>
                      </a:r>
                      <a:r>
                        <a:rPr dirty="0" sz="14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38150" marR="420370" indent="-171450">
                        <a:lnSpc>
                          <a:spcPts val="1650"/>
                        </a:lnSpc>
                        <a:spcBef>
                          <a:spcPts val="42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38150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Since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separates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each 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its subtrees,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contribution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each subtree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5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independent: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76325">
                        <a:lnSpc>
                          <a:spcPts val="2130"/>
                        </a:lnSpc>
                        <a:spcBef>
                          <a:spcPts val="145"/>
                        </a:spcBef>
                      </a:pPr>
                      <a:r>
                        <a:rPr dirty="0" sz="1450" spc="70">
                          <a:latin typeface="Times New Roman"/>
                          <a:cs typeface="Times New Roman"/>
                        </a:rPr>
                        <a:t>?(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40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2483" sz="1275" spc="-7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5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7751" sz="3225" spc="187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sz="1450" spc="125">
                          <a:latin typeface="Times New Roman"/>
                          <a:cs typeface="Times New Roman"/>
                        </a:rPr>
                        <a:t>?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4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53035">
                        <a:lnSpc>
                          <a:spcPts val="545"/>
                        </a:lnSpc>
                        <a:tabLst>
                          <a:tab pos="762635" algn="l"/>
                          <a:tab pos="1105535" algn="l"/>
                          <a:tab pos="1800860" algn="l"/>
                          <a:tab pos="2077085" algn="l"/>
                        </a:tabLst>
                      </a:pPr>
                      <a:r>
                        <a:rPr dirty="0" sz="850" spc="-5" i="1">
                          <a:latin typeface="Times New Roman"/>
                          <a:cs typeface="Times New Roman"/>
                        </a:rPr>
                        <a:t>i	i	i	j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995044">
                        <a:lnSpc>
                          <a:spcPts val="994"/>
                        </a:lnSpc>
                      </a:pPr>
                      <a:r>
                        <a:rPr dirty="0" sz="850" spc="-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148" sz="90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baseline="-23148" sz="900" spc="-11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45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850" spc="-45" i="1">
                          <a:latin typeface="Times New Roman"/>
                          <a:cs typeface="Times New Roman"/>
                        </a:rPr>
                        <a:t>C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22860">
                        <a:lnSpc>
                          <a:spcPts val="1155"/>
                        </a:lnSpc>
                        <a:spcBef>
                          <a:spcPts val="780"/>
                        </a:spcBef>
                        <a:tabLst>
                          <a:tab pos="1546860" algn="l"/>
                        </a:tabLst>
                      </a:pPr>
                      <a:r>
                        <a:rPr dirty="0" sz="1450">
                          <a:latin typeface="Symbol"/>
                          <a:cs typeface="Symbol"/>
                        </a:rPr>
                        <a:t>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50">
                          <a:latin typeface="Symbol"/>
                          <a:cs typeface="Symbol"/>
                        </a:rPr>
                        <a:t></a:t>
                      </a:r>
                      <a:endParaRPr sz="1450">
                        <a:latin typeface="Symbol"/>
                        <a:cs typeface="Symbol"/>
                      </a:endParaRPr>
                    </a:p>
                    <a:p>
                      <a:pPr marL="1076325">
                        <a:lnSpc>
                          <a:spcPts val="1770"/>
                        </a:lnSpc>
                      </a:pPr>
                      <a:r>
                        <a:rPr dirty="0" sz="14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0335" sz="3225" spc="112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5747" sz="2175" spc="112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baseline="-7751" sz="3225" spc="112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7751" sz="3225" spc="-44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spc="-7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baseline="-26143" sz="1275" spc="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6143" sz="1275" spc="6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6143" sz="1275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25">
                          <a:latin typeface="Times New Roman"/>
                          <a:cs typeface="Times New Roman"/>
                        </a:rPr>
                        <a:t>)?(</a:t>
                      </a:r>
                      <a:r>
                        <a:rPr dirty="0" sz="145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-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143" sz="1275" spc="-7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45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5747" sz="2175" spc="30">
                          <a:latin typeface="Symbol"/>
                          <a:cs typeface="Symbol"/>
                        </a:rPr>
                        <a:t></a:t>
                      </a:r>
                      <a:endParaRPr baseline="-5747" sz="2175">
                        <a:latin typeface="Symbol"/>
                        <a:cs typeface="Symbol"/>
                      </a:endParaRPr>
                    </a:p>
                    <a:p>
                      <a:pPr marL="1228725">
                        <a:lnSpc>
                          <a:spcPts val="1515"/>
                        </a:lnSpc>
                        <a:tabLst>
                          <a:tab pos="3018790" algn="l"/>
                        </a:tabLst>
                      </a:pPr>
                      <a:r>
                        <a:rPr dirty="0" sz="850" spc="-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13888" sz="900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850" spc="-155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850" spc="-155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3831" sz="2175" spc="-232">
                          <a:latin typeface="Symbol"/>
                          <a:cs typeface="Symbol"/>
                        </a:rPr>
                        <a:t></a:t>
                      </a:r>
                      <a:r>
                        <a:rPr dirty="0" baseline="-11494" sz="2175" spc="-232">
                          <a:latin typeface="Symbol"/>
                          <a:cs typeface="Symbol"/>
                        </a:rPr>
                        <a:t></a:t>
                      </a:r>
                      <a:r>
                        <a:rPr dirty="0" baseline="-11494" sz="2175" spc="-1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-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3267" sz="1275" spc="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3888" sz="900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baseline="-3831" sz="2175" spc="-419">
                          <a:latin typeface="Symbol"/>
                          <a:cs typeface="Symbol"/>
                        </a:rPr>
                        <a:t></a:t>
                      </a:r>
                      <a:r>
                        <a:rPr dirty="0" baseline="-11494" sz="2175" spc="-419">
                          <a:latin typeface="Symbol"/>
                          <a:cs typeface="Symbol"/>
                        </a:rPr>
                        <a:t></a:t>
                      </a:r>
                      <a:endParaRPr baseline="-11494" sz="2175">
                        <a:latin typeface="Symbol"/>
                        <a:cs typeface="Symbol"/>
                      </a:endParaRPr>
                    </a:p>
                    <a:p>
                      <a:pPr marL="485775" marR="206375" indent="-171450">
                        <a:lnSpc>
                          <a:spcPct val="102699"/>
                        </a:lnSpc>
                        <a:spcBef>
                          <a:spcPts val="66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contribution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0467" sz="142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part of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evidence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lying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subtree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rooted at one of 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22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’s  children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9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8017" y="3213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52717" y="37091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3317" y="37091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33617" y="42044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71817" y="42044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7117" y="42044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2417" y="42044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9892" y="3452018"/>
            <a:ext cx="276225" cy="257175"/>
          </a:xfrm>
          <a:custGeom>
            <a:avLst/>
            <a:gdLst/>
            <a:ahLst/>
            <a:cxnLst/>
            <a:rect l="l" t="t" r="r" b="b"/>
            <a:pathLst>
              <a:path w="276225" h="257175">
                <a:moveTo>
                  <a:pt x="276225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2400" y="36766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6617" y="3452018"/>
            <a:ext cx="276225" cy="257175"/>
          </a:xfrm>
          <a:custGeom>
            <a:avLst/>
            <a:gdLst/>
            <a:ahLst/>
            <a:cxnLst/>
            <a:rect l="l" t="t" r="r" b="b"/>
            <a:pathLst>
              <a:path w="276225" h="257175">
                <a:moveTo>
                  <a:pt x="0" y="0"/>
                </a:moveTo>
                <a:lnTo>
                  <a:pt x="276225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6300" y="36766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57150" y="0"/>
                </a:moveTo>
                <a:lnTo>
                  <a:pt x="0" y="57150"/>
                </a:lnTo>
                <a:lnTo>
                  <a:pt x="7620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81267" y="394731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20955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43300" y="41719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81317" y="394731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0"/>
                </a:moveTo>
                <a:lnTo>
                  <a:pt x="20955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24325" y="41719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9517" y="3985418"/>
            <a:ext cx="57150" cy="161925"/>
          </a:xfrm>
          <a:custGeom>
            <a:avLst/>
            <a:gdLst/>
            <a:ahLst/>
            <a:cxnLst/>
            <a:rect l="l" t="t" r="r" b="b"/>
            <a:pathLst>
              <a:path w="57150" h="161925">
                <a:moveTo>
                  <a:pt x="5715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72025" y="41338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0" y="0"/>
                </a:moveTo>
                <a:lnTo>
                  <a:pt x="9525" y="85725"/>
                </a:lnTo>
                <a:lnTo>
                  <a:pt x="6667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71917" y="394731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0"/>
                </a:moveTo>
                <a:lnTo>
                  <a:pt x="20955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14925" y="41719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86017" y="3966368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19500" y="3952875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0" y="28575"/>
                </a:lnTo>
                <a:lnTo>
                  <a:pt x="5715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86092" y="396636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38600" y="39528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28575" y="8572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81317" y="3432968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14800" y="3419475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0" y="28575"/>
                </a:lnTo>
                <a:lnTo>
                  <a:pt x="5715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76692" y="400446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29200" y="39909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28575" y="8572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81392" y="347106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33900" y="34575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28575" y="8572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67117" y="4013993"/>
            <a:ext cx="95250" cy="152400"/>
          </a:xfrm>
          <a:custGeom>
            <a:avLst/>
            <a:gdLst/>
            <a:ahLst/>
            <a:cxnLst/>
            <a:rect l="l" t="t" r="r" b="b"/>
            <a:pathLst>
              <a:path w="95250" h="152400">
                <a:moveTo>
                  <a:pt x="0" y="152400"/>
                </a:moveTo>
                <a:lnTo>
                  <a:pt x="9525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95825" y="3990975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66675" y="0"/>
                </a:moveTo>
                <a:lnTo>
                  <a:pt x="0" y="47625"/>
                </a:lnTo>
                <a:lnTo>
                  <a:pt x="57150" y="857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We are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now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-happy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ts val="1664"/>
                        </a:lnSpc>
                        <a:spcBef>
                          <a:spcPts val="89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So now we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way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recursively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compute all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marR="334645">
                        <a:lnSpc>
                          <a:spcPts val="173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)’s,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starting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from the root and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leaves as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base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case.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marR="343535" indent="-171450">
                        <a:lnSpc>
                          <a:spcPts val="1650"/>
                        </a:lnSpc>
                        <a:spcBef>
                          <a:spcPts val="35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want,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think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each node in 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as an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autonomous processor that passes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little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14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message”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parent.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988060">
                        <a:lnSpc>
                          <a:spcPts val="1260"/>
                        </a:lnSpc>
                        <a:tabLst>
                          <a:tab pos="1711960" algn="l"/>
                        </a:tabLst>
                      </a:pP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930910">
                        <a:lnSpc>
                          <a:spcPct val="100000"/>
                        </a:lnSpc>
                        <a:tabLst>
                          <a:tab pos="1721485" algn="l"/>
                          <a:tab pos="2064385" algn="l"/>
                          <a:tab pos="2721610" algn="l"/>
                        </a:tabLst>
                      </a:pP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3888" sz="1800">
                          <a:latin typeface="Symbol"/>
                          <a:cs typeface="Symbol"/>
                        </a:rPr>
                        <a:t></a:t>
                      </a:r>
                      <a:endParaRPr baseline="-13888" sz="1800">
                        <a:latin typeface="Symbol"/>
                        <a:cs typeface="Symbol"/>
                      </a:endParaRPr>
                    </a:p>
                  </a:txBody>
                  <a:tcPr marL="0" marR="0" marB="0" marT="1130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The other half of the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problem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marR="314325" indent="-171450">
                        <a:lnSpc>
                          <a:spcPts val="1650"/>
                        </a:lnSpc>
                        <a:spcBef>
                          <a:spcPts val="141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Remember,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400">
                          <a:latin typeface="Symbol"/>
                          <a:cs typeface="Symbol"/>
                        </a:rPr>
                        <a:t>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).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Now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have 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)’s,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what about the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)’s?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33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-1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-2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3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391" sz="1425" spc="20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391" sz="1425" spc="-22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0467" sz="1425" spc="-22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).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ts val="1255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What about the root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tree,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22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?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that case,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0467" sz="1425" spc="15">
                          <a:latin typeface="Times New Roman"/>
                          <a:cs typeface="Times New Roman"/>
                        </a:rPr>
                        <a:t>+</a:t>
                      </a:r>
                      <a:endParaRPr baseline="20467" sz="1425">
                        <a:latin typeface="Times New Roman"/>
                        <a:cs typeface="Times New Roman"/>
                      </a:endParaRPr>
                    </a:p>
                    <a:p>
                      <a:pPr algn="r" marR="448945">
                        <a:lnSpc>
                          <a:spcPts val="590"/>
                        </a:lnSpc>
                      </a:pPr>
                      <a:r>
                        <a:rPr dirty="0" sz="950" i="1">
                          <a:latin typeface="Times New Roman"/>
                          <a:cs typeface="Times New Roman"/>
                        </a:rPr>
                        <a:t>r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null set,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so </a:t>
                      </a:r>
                      <a:r>
                        <a:rPr dirty="0" sz="140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).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sweat.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we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1664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also know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),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can compute the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).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marR="340995" indent="-171450">
                        <a:lnSpc>
                          <a:spcPct val="100400"/>
                        </a:lnSpc>
                        <a:spcBef>
                          <a:spcPts val="33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So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arbitrary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3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parent </a:t>
                      </a:r>
                      <a:r>
                        <a:rPr dirty="0" sz="1400" spc="3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44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let’s inductively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assume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know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1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and/or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7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|E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How do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we 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)?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907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1117" y="2642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8217" y="30614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15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49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117" y="30614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7767" y="28424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30289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1617" y="2842418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5" y="30289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4867" y="32615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6900" y="34480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8717" y="3261518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3625" y="34480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1117" y="2147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95417" y="2385218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7925" y="25812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p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8">
                  <a:txBody>
                    <a:bodyPr/>
                    <a:lstStyle/>
                    <a:p>
                      <a:pPr algn="ctr" marR="58419">
                        <a:lnSpc>
                          <a:spcPts val="1120"/>
                        </a:lnSpc>
                        <a:spcBef>
                          <a:spcPts val="11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1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1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 algn="ctr" marR="43180">
                        <a:lnSpc>
                          <a:spcPts val="520"/>
                        </a:lnSpc>
                        <a:tabLst>
                          <a:tab pos="542290" algn="l"/>
                          <a:tab pos="770890" algn="l"/>
                        </a:tabLst>
                      </a:pP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i	i	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381117" y="6568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38217" y="69876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71517" y="74448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917" y="74448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2117" y="69876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7767" y="67685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09800" y="70104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71617" y="6768570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95575" y="70104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04867" y="71876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66900" y="74295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28717" y="7187670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33625" y="74295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197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p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7">
                  <a:txBody>
                    <a:bodyPr/>
                    <a:lstStyle/>
                    <a:p>
                      <a:pPr>
                        <a:lnSpc>
                          <a:spcPts val="1780"/>
                        </a:lnSpc>
                        <a:spcBef>
                          <a:spcPts val="10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1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7716" sz="2700" spc="30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7716" sz="2700" spc="-3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1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ts val="450"/>
                        </a:lnSpc>
                        <a:tabLst>
                          <a:tab pos="799465" algn="l"/>
                          <a:tab pos="1028065" algn="l"/>
                          <a:tab pos="1799589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i	i	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400175">
                        <a:lnSpc>
                          <a:spcPts val="83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63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p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ts val="1120"/>
                        </a:lnSpc>
                      </a:pP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-17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61925">
                        <a:lnSpc>
                          <a:spcPts val="52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2376355" y="6068483"/>
            <a:ext cx="238125" cy="44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47925" y="6562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1117" y="2642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8217" y="30614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15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49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117" y="30614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7767" y="28424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30289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1617" y="2842418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5" y="30289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4867" y="32615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6900" y="34480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8717" y="3261518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3625" y="34480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1117" y="2147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95417" y="2385218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7925" y="25812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p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6">
                  <a:txBody>
                    <a:bodyPr/>
                    <a:lstStyle/>
                    <a:p>
                      <a:pPr>
                        <a:lnSpc>
                          <a:spcPts val="93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6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21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-23809" sz="1050" spc="17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259" sz="2700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259" sz="2700" spc="-3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-11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baseline="-23809" sz="1050" spc="4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-23809" sz="1050" spc="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0">
                        <a:lnSpc>
                          <a:spcPts val="409"/>
                        </a:lnSpc>
                        <a:tabLst>
                          <a:tab pos="2542540" algn="l"/>
                        </a:tabLst>
                      </a:pPr>
                      <a:r>
                        <a:rPr dirty="0" sz="700" spc="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700" spc="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5">
                          <a:latin typeface="Symbol"/>
                          <a:cs typeface="Symbol"/>
                        </a:rPr>
                        <a:t>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06045">
                        <a:lnSpc>
                          <a:spcPts val="81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745"/>
                        </a:lnSpc>
                        <a:tabLst>
                          <a:tab pos="1856739" algn="l"/>
                        </a:tabLst>
                      </a:pP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259" sz="2700" spc="3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259" sz="2700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39682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2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34620">
                        <a:lnSpc>
                          <a:spcPts val="459"/>
                        </a:lnSpc>
                        <a:tabLst>
                          <a:tab pos="401320" algn="l"/>
                          <a:tab pos="858519" algn="l"/>
                          <a:tab pos="1296670" algn="l"/>
                          <a:tab pos="1782445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381117" y="6568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38217" y="69876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71517" y="74448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917" y="74448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2117" y="69876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7767" y="67685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09800" y="70104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71617" y="6768570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95575" y="70104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04867" y="71876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66900" y="74295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28717" y="7187670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33625" y="74295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197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p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6">
                  <a:txBody>
                    <a:bodyPr/>
                    <a:lstStyle/>
                    <a:p>
                      <a:pPr>
                        <a:lnSpc>
                          <a:spcPts val="1055"/>
                        </a:lnSpc>
                        <a:spcBef>
                          <a:spcPts val="95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6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8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12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2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-23809" sz="1050" spc="17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1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8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12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-11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baseline="-23809" sz="1050" spc="4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-23809" sz="1050" spc="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0">
                        <a:lnSpc>
                          <a:spcPts val="409"/>
                        </a:lnSpc>
                        <a:tabLst>
                          <a:tab pos="2542540" algn="l"/>
                        </a:tabLst>
                      </a:pPr>
                      <a:r>
                        <a:rPr dirty="0" sz="700" spc="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700" spc="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5">
                          <a:latin typeface="Symbol"/>
                          <a:cs typeface="Symbol"/>
                        </a:rPr>
                        <a:t>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06045">
                        <a:lnSpc>
                          <a:spcPts val="78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780"/>
                        </a:lnSpc>
                        <a:tabLst>
                          <a:tab pos="1856739" algn="l"/>
                        </a:tabLst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7507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7507" sz="27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ts val="445"/>
                        </a:lnSpc>
                        <a:tabLst>
                          <a:tab pos="856615" algn="l"/>
                          <a:tab pos="1313815" algn="l"/>
                          <a:tab pos="1751964" algn="l"/>
                          <a:tab pos="2237740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ts val="775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780"/>
                        </a:lnSpc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1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2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ts val="455"/>
                        </a:lnSpc>
                        <a:tabLst>
                          <a:tab pos="856615" algn="l"/>
                          <a:tab pos="1513840" algn="l"/>
                          <a:tab pos="1999614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2376355" y="6068483"/>
            <a:ext cx="238125" cy="44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47925" y="6562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1117" y="26423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8217" y="30614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15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49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117" y="30614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7767" y="28424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30289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1617" y="2842418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5" y="30289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4867" y="32615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6900" y="34480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8717" y="3261518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3625" y="34480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05325" y="3476625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 h="0">
                <a:moveTo>
                  <a:pt x="0" y="0"/>
                </a:moveTo>
                <a:lnTo>
                  <a:pt x="857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81117" y="2147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95417" y="2385218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47925" y="25812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1666875">
                        <a:lnSpc>
                          <a:spcPts val="1055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6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12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21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-23809" sz="1050" spc="17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8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12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3809" sz="1050" spc="-11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baseline="-23809" sz="1050" spc="5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baseline="-23809" sz="1050" spc="17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14625">
                        <a:lnSpc>
                          <a:spcPts val="409"/>
                        </a:lnSpc>
                        <a:tabLst>
                          <a:tab pos="4209415" algn="l"/>
                        </a:tabLst>
                      </a:pPr>
                      <a:r>
                        <a:rPr dirty="0" sz="700" spc="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700" spc="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5">
                          <a:latin typeface="Symbol"/>
                          <a:cs typeface="Symbol"/>
                        </a:rPr>
                        <a:t>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1462405">
                        <a:lnSpc>
                          <a:spcPts val="745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66875">
                        <a:lnSpc>
                          <a:spcPts val="1775"/>
                        </a:lnSpc>
                        <a:tabLst>
                          <a:tab pos="3523615" algn="l"/>
                        </a:tabLst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39682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2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57425">
                        <a:lnSpc>
                          <a:spcPts val="235"/>
                        </a:lnSpc>
                        <a:tabLst>
                          <a:tab pos="2523490" algn="l"/>
                          <a:tab pos="2980690" algn="l"/>
                          <a:tab pos="3418840" algn="l"/>
                          <a:tab pos="3904615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2672080">
                        <a:lnSpc>
                          <a:spcPts val="1075"/>
                        </a:lnSpc>
                        <a:tabLst>
                          <a:tab pos="1047115" algn="l"/>
                        </a:tabLst>
                      </a:pPr>
                      <a:r>
                        <a:rPr dirty="0" baseline="-13888" sz="1800" spc="22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41666" sz="120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41666" sz="120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66875">
                        <a:lnSpc>
                          <a:spcPts val="1725"/>
                        </a:lnSpc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1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2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57425">
                        <a:lnSpc>
                          <a:spcPts val="235"/>
                        </a:lnSpc>
                        <a:tabLst>
                          <a:tab pos="2523490" algn="l"/>
                          <a:tab pos="3180715" algn="l"/>
                          <a:tab pos="3666490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2672080">
                        <a:lnSpc>
                          <a:spcPts val="1220"/>
                        </a:lnSpc>
                        <a:tabLst>
                          <a:tab pos="1380490" algn="l"/>
                        </a:tabLst>
                      </a:pPr>
                      <a:r>
                        <a:rPr dirty="0" baseline="-25462" sz="1800" spc="22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59027" sz="12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59027" sz="1200" i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66875">
                        <a:lnSpc>
                          <a:spcPts val="1925"/>
                        </a:lnSpc>
                        <a:spcBef>
                          <a:spcPts val="535"/>
                        </a:spcBef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1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1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-1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1666" sz="1800" spc="67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41666" sz="1800" spc="67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41666" sz="1800" spc="-27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1666" sz="1800" spc="22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41666" sz="1800" spc="-12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7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47619" sz="1050" spc="5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1666" sz="180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41666" sz="1800" spc="3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1666" sz="1800" spc="7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baseline="41666" sz="1800" spc="-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1666" sz="1800" spc="7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baseline="41666" sz="1800" spc="-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1666" sz="1800" spc="67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41666" sz="1800" spc="67">
                          <a:latin typeface="Times New Roman"/>
                          <a:cs typeface="Times New Roman"/>
                        </a:rPr>
                        <a:t>)</a:t>
                      </a:r>
                      <a:endParaRPr baseline="41666" sz="1800">
                        <a:latin typeface="Times New Roman"/>
                        <a:cs typeface="Times New Roman"/>
                      </a:endParaRPr>
                    </a:p>
                    <a:p>
                      <a:pPr marL="2257425">
                        <a:lnSpc>
                          <a:spcPts val="819"/>
                        </a:lnSpc>
                        <a:tabLst>
                          <a:tab pos="2523490" algn="l"/>
                          <a:tab pos="2999740" algn="l"/>
                          <a:tab pos="3418840" algn="l"/>
                        </a:tabLst>
                      </a:pPr>
                      <a:r>
                        <a:rPr dirty="0" baseline="51587" sz="105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51587" sz="1050" spc="7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dirty="0" sz="12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57375">
                        <a:lnSpc>
                          <a:spcPts val="520"/>
                        </a:lnSpc>
                        <a:tabLst>
                          <a:tab pos="3075940" algn="l"/>
                          <a:tab pos="3314065" algn="l"/>
                        </a:tabLst>
                      </a:pPr>
                      <a:r>
                        <a:rPr dirty="0" baseline="3968" sz="1050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381117" y="6568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38217" y="69876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71517" y="74448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917" y="74448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62117" y="69876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47767" y="67685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09800" y="70104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1617" y="6768570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95575" y="70104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04867" y="71876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66900" y="74295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28717" y="7187670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33625" y="74295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76355" y="6068483"/>
            <a:ext cx="238125" cy="44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47925" y="6562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33875" y="8343900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53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1970"/>
                        </a:lnSpc>
                        <a:spcBef>
                          <a:spcPts val="157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800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0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1666875">
                        <a:lnSpc>
                          <a:spcPts val="1835"/>
                        </a:lnSpc>
                        <a:spcBef>
                          <a:spcPts val="655"/>
                        </a:spcBef>
                        <a:tabLst>
                          <a:tab pos="379984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2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7507" sz="2775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7507" sz="2775" spc="-41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2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567815">
                        <a:lnSpc>
                          <a:spcPts val="445"/>
                        </a:lnSpc>
                        <a:tabLst>
                          <a:tab pos="2110740" algn="l"/>
                          <a:tab pos="2339340" algn="l"/>
                          <a:tab pos="3101340" algn="l"/>
                          <a:tab pos="3339465" algn="l"/>
                          <a:tab pos="3825240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i	i	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596390">
                        <a:lnSpc>
                          <a:spcPts val="775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7350">
                        <a:lnSpc>
                          <a:spcPts val="1780"/>
                        </a:lnSpc>
                        <a:tabLst>
                          <a:tab pos="2618740" algn="l"/>
                          <a:tab pos="3514090" algn="l"/>
                        </a:tabLst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1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39682" sz="1050" spc="6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39682" sz="1050" spc="6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39682" sz="1050" spc="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605915">
                        <a:lnSpc>
                          <a:spcPts val="235"/>
                        </a:lnSpc>
                        <a:tabLst>
                          <a:tab pos="1882139" algn="l"/>
                          <a:tab pos="2329815" algn="l"/>
                          <a:tab pos="2777490" algn="l"/>
                          <a:tab pos="3253740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09625">
                        <a:lnSpc>
                          <a:spcPts val="1150"/>
                        </a:lnSpc>
                        <a:tabLst>
                          <a:tab pos="1856739" algn="l"/>
                        </a:tabLst>
                      </a:pPr>
                      <a:r>
                        <a:rPr dirty="0" baseline="-27777" sz="1800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04875">
                        <a:lnSpc>
                          <a:spcPts val="375"/>
                        </a:lnSpc>
                      </a:pPr>
                      <a:r>
                        <a:rPr dirty="0" sz="800" i="1">
                          <a:latin typeface="Times New Roman"/>
                          <a:cs typeface="Times New Roman"/>
                        </a:rPr>
                        <a:t>p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57350">
                        <a:lnSpc>
                          <a:spcPts val="1315"/>
                        </a:lnSpc>
                        <a:tabLst>
                          <a:tab pos="2618740" algn="l"/>
                          <a:tab pos="3275965" algn="l"/>
                        </a:tabLst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41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7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7619" sz="105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367790">
                        <a:lnSpc>
                          <a:spcPts val="445"/>
                        </a:lnSpc>
                        <a:tabLst>
                          <a:tab pos="1644014" algn="l"/>
                          <a:tab pos="2291715" algn="l"/>
                          <a:tab pos="2777490" algn="l"/>
                        </a:tabLst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	p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857375">
                        <a:lnSpc>
                          <a:spcPts val="835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76250">
                        <a:lnSpc>
                          <a:spcPts val="880"/>
                        </a:lnSpc>
                        <a:spcBef>
                          <a:spcPts val="384"/>
                        </a:spcBef>
                        <a:tabLst>
                          <a:tab pos="2914015" algn="l"/>
                          <a:tab pos="3304540" algn="l"/>
                        </a:tabLst>
                      </a:pPr>
                      <a:r>
                        <a:rPr dirty="0" baseline="37037" sz="18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34722" sz="1200" spc="15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57350">
                        <a:lnSpc>
                          <a:spcPts val="1330"/>
                        </a:lnSpc>
                        <a:tabLst>
                          <a:tab pos="2618740" algn="l"/>
                          <a:tab pos="3199765" algn="l"/>
                          <a:tab pos="3761740" algn="l"/>
                        </a:tabLst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7507" sz="2775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7507" sz="2775" spc="-41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00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u="sng" baseline="30092" sz="1800" spc="3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sng" baseline="51587" sz="1050" spc="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	</a:t>
                      </a:r>
                      <a:endParaRPr baseline="51587" sz="1050">
                        <a:latin typeface="Times New Roman"/>
                        <a:cs typeface="Times New Roman"/>
                      </a:endParaRPr>
                    </a:p>
                    <a:p>
                      <a:pPr algn="ctr" marL="1346835">
                        <a:lnSpc>
                          <a:spcPts val="785"/>
                        </a:lnSpc>
                        <a:tabLst>
                          <a:tab pos="1623060" algn="l"/>
                          <a:tab pos="2089785" algn="l"/>
                        </a:tabLst>
                      </a:pPr>
                      <a:r>
                        <a:rPr dirty="0" baseline="47619" sz="105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47619" sz="1050" spc="7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? 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 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57375">
                        <a:lnSpc>
                          <a:spcPts val="465"/>
                        </a:lnSpc>
                        <a:tabLst>
                          <a:tab pos="3075940" algn="l"/>
                          <a:tab pos="3314065" algn="l"/>
                        </a:tabLst>
                      </a:pPr>
                      <a:r>
                        <a:rPr dirty="0" baseline="3968" sz="1050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700" spc="5" i="1">
                          <a:latin typeface="Times New Roman"/>
                          <a:cs typeface="Times New Roman"/>
                        </a:rPr>
                        <a:t>p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7350">
                        <a:lnSpc>
                          <a:spcPts val="2165"/>
                        </a:lnSpc>
                      </a:pP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9009" sz="2775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4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809" sz="1050" spc="67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4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)p</a:t>
                      </a:r>
                      <a:r>
                        <a:rPr dirty="0" baseline="-23809" sz="1050" spc="60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2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3809" sz="1050" spc="7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12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573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j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477520">
                        <a:lnSpc>
                          <a:spcPts val="1355"/>
                        </a:lnSpc>
                        <a:spcBef>
                          <a:spcPts val="690"/>
                        </a:spcBef>
                        <a:tabLst>
                          <a:tab pos="2094864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-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defined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as	</a:t>
                      </a:r>
                      <a:r>
                        <a:rPr dirty="0" baseline="45267" sz="20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45267" sz="202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baseline="45267" sz="2025" spc="7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52083" sz="1200" spc="-7" i="1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baseline="45267" sz="202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baseline="45267" sz="2025" spc="-17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5267" sz="2025" spc="52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45267" sz="2025" spc="52">
                          <a:latin typeface="Times New Roman"/>
                          <a:cs typeface="Times New Roman"/>
                        </a:rPr>
                        <a:t>)</a:t>
                      </a:r>
                      <a:endParaRPr baseline="45267" sz="2025">
                        <a:latin typeface="Times New Roman"/>
                        <a:cs typeface="Times New Roman"/>
                      </a:endParaRPr>
                    </a:p>
                    <a:p>
                      <a:pPr marL="1266825">
                        <a:lnSpc>
                          <a:spcPts val="944"/>
                        </a:lnSpc>
                        <a:tabLst>
                          <a:tab pos="1475740" algn="l"/>
                          <a:tab pos="2837815" algn="l"/>
                        </a:tabLst>
                      </a:pPr>
                      <a:r>
                        <a:rPr dirty="0" baseline="35087" sz="1425" spc="7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35087" sz="1425" spc="15" i="1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dirty="0" sz="1350" spc="5">
                          <a:latin typeface="Times New Roman"/>
                          <a:cs typeface="Times New Roman"/>
                        </a:rPr>
                        <a:t>? 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35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350" spc="10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>
                          <a:latin typeface="Times New Roman"/>
                          <a:cs typeface="Times New Roman"/>
                        </a:rPr>
                        <a:t>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621790">
                        <a:lnSpc>
                          <a:spcPts val="615"/>
                        </a:lnSpc>
                        <a:tabLst>
                          <a:tab pos="1888489" algn="l"/>
                        </a:tabLst>
                      </a:pPr>
                      <a:r>
                        <a:rPr dirty="0" sz="800" spc="-5" i="1">
                          <a:latin typeface="Times New Roman"/>
                          <a:cs typeface="Times New Roman"/>
                        </a:rPr>
                        <a:t>i	p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6517" y="30995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81217" y="3594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1817" y="3594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117" y="40901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0317" y="40901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05117" y="40901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90917" y="40901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8392" y="3337718"/>
            <a:ext cx="276225" cy="257175"/>
          </a:xfrm>
          <a:custGeom>
            <a:avLst/>
            <a:gdLst/>
            <a:ahLst/>
            <a:cxnLst/>
            <a:rect l="l" t="t" r="r" b="b"/>
            <a:pathLst>
              <a:path w="276225" h="257175">
                <a:moveTo>
                  <a:pt x="276225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90900" y="35623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05117" y="3337718"/>
            <a:ext cx="276225" cy="257175"/>
          </a:xfrm>
          <a:custGeom>
            <a:avLst/>
            <a:gdLst/>
            <a:ahLst/>
            <a:cxnLst/>
            <a:rect l="l" t="t" r="r" b="b"/>
            <a:pathLst>
              <a:path w="276225" h="257175">
                <a:moveTo>
                  <a:pt x="0" y="0"/>
                </a:moveTo>
                <a:lnTo>
                  <a:pt x="276225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4800" y="35623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57150" y="0"/>
                </a:moveTo>
                <a:lnTo>
                  <a:pt x="0" y="57150"/>
                </a:lnTo>
                <a:lnTo>
                  <a:pt x="7620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09767" y="383301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20955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71800" y="40576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9817" y="383301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0"/>
                </a:moveTo>
                <a:lnTo>
                  <a:pt x="20955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52825" y="40576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7517" y="3823493"/>
            <a:ext cx="133350" cy="219075"/>
          </a:xfrm>
          <a:custGeom>
            <a:avLst/>
            <a:gdLst/>
            <a:ahLst/>
            <a:cxnLst/>
            <a:rect l="l" t="t" r="r" b="b"/>
            <a:pathLst>
              <a:path w="133350" h="219075">
                <a:moveTo>
                  <a:pt x="133350" y="0"/>
                </a:moveTo>
                <a:lnTo>
                  <a:pt x="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19550" y="40195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00417" y="3833018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0"/>
                </a:moveTo>
                <a:lnTo>
                  <a:pt x="20955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43425" y="40576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4517" y="3852068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8000" y="3838575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0" y="28575"/>
                </a:lnTo>
                <a:lnTo>
                  <a:pt x="5715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14592" y="385206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7100" y="38385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28575" y="8572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09817" y="3318668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200025"/>
                </a:moveTo>
                <a:lnTo>
                  <a:pt x="200025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3300" y="3305175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0" y="28575"/>
                </a:lnTo>
                <a:lnTo>
                  <a:pt x="5715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05192" y="389016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7700" y="38766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28575" y="8572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09892" y="335676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62400" y="33432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28575" y="8572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81317" y="3852068"/>
            <a:ext cx="133350" cy="161925"/>
          </a:xfrm>
          <a:custGeom>
            <a:avLst/>
            <a:gdLst/>
            <a:ahLst/>
            <a:cxnLst/>
            <a:rect l="l" t="t" r="r" b="b"/>
            <a:pathLst>
              <a:path w="133350" h="161925">
                <a:moveTo>
                  <a:pt x="0" y="161925"/>
                </a:moveTo>
                <a:lnTo>
                  <a:pt x="13335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48125" y="3838575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66675" y="0"/>
                </a:moveTo>
                <a:lnTo>
                  <a:pt x="0" y="38100"/>
                </a:lnTo>
                <a:lnTo>
                  <a:pt x="57150" y="857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14592" y="3404393"/>
            <a:ext cx="238125" cy="200025"/>
          </a:xfrm>
          <a:custGeom>
            <a:avLst/>
            <a:gdLst/>
            <a:ahLst/>
            <a:cxnLst/>
            <a:rect l="l" t="t" r="r" b="b"/>
            <a:pathLst>
              <a:path w="238125" h="200025">
                <a:moveTo>
                  <a:pt x="238125" y="0"/>
                </a:moveTo>
                <a:lnTo>
                  <a:pt x="0" y="20002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67100" y="35718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28575" y="0"/>
                </a:moveTo>
                <a:lnTo>
                  <a:pt x="0" y="76200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85967" y="389969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5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480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14667" y="3861593"/>
            <a:ext cx="133350" cy="190500"/>
          </a:xfrm>
          <a:custGeom>
            <a:avLst/>
            <a:gdLst/>
            <a:ahLst/>
            <a:cxnLst/>
            <a:rect l="l" t="t" r="r" b="b"/>
            <a:pathLst>
              <a:path w="133350" h="190500">
                <a:moveTo>
                  <a:pt x="133350" y="0"/>
                </a:moveTo>
                <a:lnTo>
                  <a:pt x="0" y="19050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76700" y="4029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67017" y="3404393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0"/>
                </a:moveTo>
                <a:lnTo>
                  <a:pt x="200025" y="20002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00500" y="35718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33617" y="3899693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0"/>
                </a:moveTo>
                <a:lnTo>
                  <a:pt x="200025" y="20002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67100" y="4067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62317" y="3899693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0"/>
                </a:moveTo>
                <a:lnTo>
                  <a:pt x="200025" y="200025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95800" y="4067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We’re done.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Yay!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marR="397510" indent="-171450">
                        <a:lnSpc>
                          <a:spcPts val="1650"/>
                        </a:lnSpc>
                        <a:spcBef>
                          <a:spcPts val="969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Thus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can compute all the </a:t>
                      </a:r>
                      <a:r>
                        <a:rPr dirty="0" sz="1400" spc="-5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7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)’s,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and,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turn,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all 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)’s.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29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think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nodes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autonomous processors</a:t>
                      </a:r>
                      <a:r>
                        <a:rPr dirty="0" sz="1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passing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1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1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messages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neighbors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R="146685">
                        <a:lnSpc>
                          <a:spcPct val="100000"/>
                        </a:lnSpc>
                        <a:tabLst>
                          <a:tab pos="723265" algn="l"/>
                        </a:tabLst>
                      </a:pP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 algn="ctr" marR="1752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</a:t>
                      </a:r>
                      <a:endParaRPr sz="1200">
                        <a:latin typeface="Symbol"/>
                        <a:cs typeface="Symbo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R="203835">
                        <a:lnSpc>
                          <a:spcPts val="1320"/>
                        </a:lnSpc>
                        <a:spcBef>
                          <a:spcPts val="5"/>
                        </a:spcBef>
                        <a:tabLst>
                          <a:tab pos="789940" algn="l"/>
                          <a:tab pos="1056640" algn="l"/>
                          <a:tab pos="1790064" algn="l"/>
                        </a:tabLst>
                      </a:pP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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3888" sz="1800">
                          <a:latin typeface="Symbol"/>
                          <a:cs typeface="Symbol"/>
                        </a:rPr>
                        <a:t></a:t>
                      </a:r>
                      <a:endParaRPr baseline="-13888" sz="1800">
                        <a:latin typeface="Symbol"/>
                        <a:cs typeface="Symbol"/>
                      </a:endParaRPr>
                    </a:p>
                    <a:p>
                      <a:pPr algn="ctr" marR="137160">
                        <a:lnSpc>
                          <a:spcPts val="1320"/>
                        </a:lnSpc>
                        <a:tabLst>
                          <a:tab pos="999490" algn="l"/>
                        </a:tabLst>
                      </a:pPr>
                      <a:r>
                        <a:rPr dirty="0" baseline="-13888" sz="180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baseline="-13888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3888" sz="180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3888" sz="180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baseline="-13888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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Symbol"/>
                          <a:cs typeface="Symbol"/>
                        </a:rPr>
                        <a:t>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B="0" marT="1231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Conjunctive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queries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marR="667385" indent="-171450">
                        <a:lnSpc>
                          <a:spcPts val="1650"/>
                        </a:lnSpc>
                        <a:spcBef>
                          <a:spcPts val="141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What if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want, e.g.,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P(A,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 C)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instead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just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marginal distributions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P(A |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C)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P(B |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C)?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29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Just use chain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rule: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P(A,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C)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P(A |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C)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P(B | A,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marR="513715" indent="-142875">
                        <a:lnSpc>
                          <a:spcPts val="1650"/>
                        </a:lnSpc>
                        <a:spcBef>
                          <a:spcPts val="42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Each of 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latter probabilities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can be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computed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technique just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discussed.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907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6317" y="245189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36814" y="125677"/>
                </a:lnTo>
                <a:lnTo>
                  <a:pt x="319616" y="84666"/>
                </a:lnTo>
                <a:lnTo>
                  <a:pt x="292893" y="50006"/>
                </a:lnTo>
                <a:lnTo>
                  <a:pt x="258233" y="23283"/>
                </a:lnTo>
                <a:lnTo>
                  <a:pt x="217222" y="6085"/>
                </a:lnTo>
                <a:lnTo>
                  <a:pt x="171450" y="0"/>
                </a:lnTo>
                <a:lnTo>
                  <a:pt x="125677" y="6085"/>
                </a:lnTo>
                <a:lnTo>
                  <a:pt x="84666" y="23283"/>
                </a:lnTo>
                <a:lnTo>
                  <a:pt x="50006" y="50006"/>
                </a:lnTo>
                <a:lnTo>
                  <a:pt x="23283" y="84666"/>
                </a:lnTo>
                <a:lnTo>
                  <a:pt x="6085" y="125677"/>
                </a:lnTo>
                <a:lnTo>
                  <a:pt x="0" y="171450"/>
                </a:lnTo>
                <a:lnTo>
                  <a:pt x="6085" y="217222"/>
                </a:lnTo>
                <a:lnTo>
                  <a:pt x="23283" y="258233"/>
                </a:lnTo>
                <a:lnTo>
                  <a:pt x="50006" y="292893"/>
                </a:lnTo>
                <a:lnTo>
                  <a:pt x="84666" y="319616"/>
                </a:lnTo>
                <a:lnTo>
                  <a:pt x="125677" y="336814"/>
                </a:lnTo>
                <a:lnTo>
                  <a:pt x="171450" y="342900"/>
                </a:lnTo>
                <a:lnTo>
                  <a:pt x="217222" y="336814"/>
                </a:lnTo>
                <a:lnTo>
                  <a:pt x="258233" y="319616"/>
                </a:lnTo>
                <a:lnTo>
                  <a:pt x="292893" y="292893"/>
                </a:lnTo>
                <a:lnTo>
                  <a:pt x="319616" y="258233"/>
                </a:lnTo>
                <a:lnTo>
                  <a:pt x="336814" y="217222"/>
                </a:lnTo>
                <a:lnTo>
                  <a:pt x="3429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6317" y="302339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36814" y="125677"/>
                </a:lnTo>
                <a:lnTo>
                  <a:pt x="319616" y="84666"/>
                </a:lnTo>
                <a:lnTo>
                  <a:pt x="292893" y="50006"/>
                </a:lnTo>
                <a:lnTo>
                  <a:pt x="258233" y="23283"/>
                </a:lnTo>
                <a:lnTo>
                  <a:pt x="217222" y="6085"/>
                </a:lnTo>
                <a:lnTo>
                  <a:pt x="171450" y="0"/>
                </a:lnTo>
                <a:lnTo>
                  <a:pt x="125677" y="6085"/>
                </a:lnTo>
                <a:lnTo>
                  <a:pt x="84666" y="23283"/>
                </a:lnTo>
                <a:lnTo>
                  <a:pt x="50006" y="50006"/>
                </a:lnTo>
                <a:lnTo>
                  <a:pt x="23283" y="84666"/>
                </a:lnTo>
                <a:lnTo>
                  <a:pt x="6085" y="125677"/>
                </a:lnTo>
                <a:lnTo>
                  <a:pt x="0" y="171450"/>
                </a:lnTo>
                <a:lnTo>
                  <a:pt x="6085" y="217222"/>
                </a:lnTo>
                <a:lnTo>
                  <a:pt x="23283" y="258233"/>
                </a:lnTo>
                <a:lnTo>
                  <a:pt x="50006" y="292893"/>
                </a:lnTo>
                <a:lnTo>
                  <a:pt x="84666" y="319616"/>
                </a:lnTo>
                <a:lnTo>
                  <a:pt x="125677" y="336814"/>
                </a:lnTo>
                <a:lnTo>
                  <a:pt x="171450" y="342900"/>
                </a:lnTo>
                <a:lnTo>
                  <a:pt x="217222" y="336814"/>
                </a:lnTo>
                <a:lnTo>
                  <a:pt x="258233" y="319616"/>
                </a:lnTo>
                <a:lnTo>
                  <a:pt x="292893" y="292893"/>
                </a:lnTo>
                <a:lnTo>
                  <a:pt x="319616" y="258233"/>
                </a:lnTo>
                <a:lnTo>
                  <a:pt x="336814" y="217222"/>
                </a:lnTo>
                <a:lnTo>
                  <a:pt x="3429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6317" y="359489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36814" y="125677"/>
                </a:lnTo>
                <a:lnTo>
                  <a:pt x="319616" y="84666"/>
                </a:lnTo>
                <a:lnTo>
                  <a:pt x="292893" y="50006"/>
                </a:lnTo>
                <a:lnTo>
                  <a:pt x="258233" y="23283"/>
                </a:lnTo>
                <a:lnTo>
                  <a:pt x="217222" y="6085"/>
                </a:lnTo>
                <a:lnTo>
                  <a:pt x="171450" y="0"/>
                </a:lnTo>
                <a:lnTo>
                  <a:pt x="125677" y="6085"/>
                </a:lnTo>
                <a:lnTo>
                  <a:pt x="84666" y="23283"/>
                </a:lnTo>
                <a:lnTo>
                  <a:pt x="50006" y="50006"/>
                </a:lnTo>
                <a:lnTo>
                  <a:pt x="23283" y="84666"/>
                </a:lnTo>
                <a:lnTo>
                  <a:pt x="6085" y="125677"/>
                </a:lnTo>
                <a:lnTo>
                  <a:pt x="0" y="171450"/>
                </a:lnTo>
                <a:lnTo>
                  <a:pt x="6085" y="217222"/>
                </a:lnTo>
                <a:lnTo>
                  <a:pt x="23283" y="258233"/>
                </a:lnTo>
                <a:lnTo>
                  <a:pt x="50006" y="292893"/>
                </a:lnTo>
                <a:lnTo>
                  <a:pt x="84666" y="319616"/>
                </a:lnTo>
                <a:lnTo>
                  <a:pt x="125677" y="336814"/>
                </a:lnTo>
                <a:lnTo>
                  <a:pt x="171450" y="342900"/>
                </a:lnTo>
                <a:lnTo>
                  <a:pt x="217222" y="336814"/>
                </a:lnTo>
                <a:lnTo>
                  <a:pt x="258233" y="319616"/>
                </a:lnTo>
                <a:lnTo>
                  <a:pt x="292893" y="292893"/>
                </a:lnTo>
                <a:lnTo>
                  <a:pt x="319616" y="258233"/>
                </a:lnTo>
                <a:lnTo>
                  <a:pt x="336814" y="217222"/>
                </a:lnTo>
                <a:lnTo>
                  <a:pt x="34290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7767" y="280431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0275" y="29622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7767" y="337581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0275" y="35337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1754"/>
                <a:gridCol w="7175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70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What Independencies does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Bayes Net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Model?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53975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89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Example: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1025" marR="526415" indent="781050">
                        <a:lnSpc>
                          <a:spcPts val="1430"/>
                        </a:lnSpc>
                        <a:spcBef>
                          <a:spcPts val="155"/>
                        </a:spcBef>
                        <a:tabLst>
                          <a:tab pos="2028189" algn="l"/>
                        </a:tabLst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Given </a:t>
                      </a:r>
                      <a:r>
                        <a:rPr dirty="0" sz="1200" spc="-4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does learning the value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tell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us  </a:t>
                      </a:r>
                      <a:r>
                        <a:rPr dirty="0" baseline="-25462" sz="1800"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nothing new about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82804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I.e.,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Y, </a:t>
                      </a:r>
                      <a:r>
                        <a:rPr dirty="0" sz="1200" spc="-1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equal to 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)?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38300" marR="545465" indent="-1066800">
                        <a:lnSpc>
                          <a:spcPts val="1430"/>
                        </a:lnSpc>
                        <a:spcBef>
                          <a:spcPts val="5"/>
                        </a:spcBef>
                        <a:tabLst>
                          <a:tab pos="1380490" algn="l"/>
                        </a:tabLst>
                      </a:pPr>
                      <a:r>
                        <a:rPr dirty="0" baseline="34722" sz="1800" spc="-7"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Yes. Since we know the value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’s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parents (namely, 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),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is not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descendant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conditionally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00">
                        <a:lnSpc>
                          <a:spcPts val="1370"/>
                        </a:lnSpc>
                        <a:tabLst>
                          <a:tab pos="2161540" algn="l"/>
                        </a:tabLst>
                      </a:pPr>
                      <a:r>
                        <a:rPr dirty="0" baseline="23148" sz="1800" spc="-7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independent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82232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Also, since independence is</a:t>
                      </a:r>
                      <a:r>
                        <a:rPr dirty="0" sz="12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symmetric,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819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2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733675" y="6877050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 h="0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33675" y="7372350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71775" y="7905750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 h="0">
                <a:moveTo>
                  <a:pt x="0" y="0"/>
                </a:moveTo>
                <a:lnTo>
                  <a:pt x="1314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Quick proof that independence is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symmetric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33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Assume: 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X|Y, Z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) =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X|Y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Then: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ts val="1305"/>
                        </a:lnSpc>
                        <a:tabLst>
                          <a:tab pos="2866390" algn="l"/>
                        </a:tabLst>
                      </a:pPr>
                      <a:r>
                        <a:rPr dirty="0" baseline="-12077" sz="1725" spc="52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2077" sz="1725" spc="52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-12077" sz="1725" spc="52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baseline="-12077" sz="1725" spc="-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2077" sz="172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baseline="-12077" sz="1725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2077" sz="1725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2077" sz="1725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2077" sz="1725" spc="1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12077" sz="1725" spc="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12077" sz="1725" spc="-17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2077" sz="1725" spc="7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-12077" sz="17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2077" sz="172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12077" sz="1725" spc="17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4154" sz="1725" spc="37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24154" sz="1725" spc="37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24154" sz="1725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4154" sz="1725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24154" sz="1725" spc="-2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4154" sz="1725" spc="67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24154" sz="1725" spc="67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24154" sz="1725" spc="6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4154" sz="172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baseline="24154" sz="172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4154" sz="1725" spc="97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baseline="24154" sz="1725" spc="97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24154" sz="1725" spc="97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24154" sz="1725" spc="97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24154" sz="1725" spc="97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baseline="24154" sz="1725" spc="97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(Bayes’s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Rule)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90650">
                        <a:lnSpc>
                          <a:spcPts val="1250"/>
                        </a:lnSpc>
                      </a:pPr>
                      <a:r>
                        <a:rPr dirty="0" sz="1150" spc="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50" spc="-10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4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4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-11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09650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2866390" algn="l"/>
                        </a:tabLst>
                      </a:pPr>
                      <a:r>
                        <a:rPr dirty="0" baseline="-36231" sz="172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6231" sz="172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50" spc="-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150" spc="-11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baseline="-41666" sz="1800" spc="-15">
                          <a:latin typeface="Times New Roman"/>
                          <a:cs typeface="Times New Roman"/>
                        </a:rPr>
                        <a:t>(Chain Rule)</a:t>
                      </a:r>
                      <a:endParaRPr baseline="-41666" sz="1800">
                        <a:latin typeface="Times New Roman"/>
                        <a:cs typeface="Times New Roman"/>
                      </a:endParaRPr>
                    </a:p>
                    <a:p>
                      <a:pPr marL="1466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spc="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50" spc="1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15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-11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4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50" spc="4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4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40">
                          <a:latin typeface="Times New Roman"/>
                          <a:cs typeface="Times New Roman"/>
                        </a:rPr>
                        <a:t>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4775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866390" algn="l"/>
                        </a:tabLst>
                      </a:pPr>
                      <a:r>
                        <a:rPr dirty="0" baseline="-36231" sz="1725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6231" sz="172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150" spc="3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50" spc="3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3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150" spc="-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baseline="-48611" sz="1800" spc="-15">
                          <a:latin typeface="Times New Roman"/>
                          <a:cs typeface="Times New Roman"/>
                        </a:rPr>
                        <a:t>(By</a:t>
                      </a:r>
                      <a:r>
                        <a:rPr dirty="0" baseline="-48611" sz="1800" spc="8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8611" sz="1800" spc="-15">
                          <a:latin typeface="Times New Roman"/>
                          <a:cs typeface="Times New Roman"/>
                        </a:rPr>
                        <a:t>Assumption)</a:t>
                      </a:r>
                      <a:endParaRPr baseline="-48611" sz="1800">
                        <a:latin typeface="Times New Roman"/>
                        <a:cs typeface="Times New Roman"/>
                      </a:endParaRPr>
                    </a:p>
                    <a:p>
                      <a:pPr marL="1428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spc="2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50" spc="1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15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15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1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50" spc="-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150" spc="-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50" spc="-11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5">
                          <a:latin typeface="Times New Roman"/>
                          <a:cs typeface="Times New Roman"/>
                        </a:rPr>
                        <a:t>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95350">
                        <a:lnSpc>
                          <a:spcPts val="985"/>
                        </a:lnSpc>
                        <a:spcBef>
                          <a:spcPts val="750"/>
                        </a:spcBef>
                        <a:tabLst>
                          <a:tab pos="2866390" algn="l"/>
                        </a:tabLst>
                      </a:pPr>
                      <a:r>
                        <a:rPr dirty="0" baseline="20833" sz="180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u="sng" baseline="55555" sz="1800" spc="2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55555" sz="180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u="sng" baseline="55555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u="sng" baseline="55555" sz="180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u="sng" baseline="55555" sz="1800" spc="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u="sng" baseline="55555" sz="1800" spc="60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u="sng" baseline="55555" sz="1800" spc="6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u="sng" baseline="55555" sz="1800" spc="3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u="sng" baseline="55555" sz="1800" spc="3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u="sng" baseline="55555" sz="1800" spc="37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u="sng" baseline="55555" sz="1800" spc="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55555" sz="180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0833" sz="1800" spc="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20833" sz="180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0833" sz="1800" spc="37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20833" sz="1800" spc="37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baseline="20833" sz="1800" spc="37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baseline="20833" sz="1800" spc="7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baseline="20833" sz="1800" spc="-39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0833" sz="1800" spc="22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20833" sz="1800" spc="-23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0833" sz="1800" spc="7"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(Bayes’s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Rule)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95400">
                        <a:lnSpc>
                          <a:spcPts val="985"/>
                        </a:lnSpc>
                      </a:pPr>
                      <a:r>
                        <a:rPr dirty="0" sz="120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20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9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5017" y="29471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5"/>
                </a:lnTo>
                <a:lnTo>
                  <a:pt x="28955" y="61722"/>
                </a:lnTo>
                <a:lnTo>
                  <a:pt x="7619" y="103631"/>
                </a:lnTo>
                <a:lnTo>
                  <a:pt x="0" y="152400"/>
                </a:lnTo>
                <a:lnTo>
                  <a:pt x="7619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71817" y="29852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38417" y="35186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71617" y="35186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80" y="103632"/>
                </a:lnTo>
                <a:lnTo>
                  <a:pt x="275844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6"/>
                </a:lnTo>
                <a:lnTo>
                  <a:pt x="28955" y="61722"/>
                </a:lnTo>
                <a:lnTo>
                  <a:pt x="7619" y="103632"/>
                </a:lnTo>
                <a:lnTo>
                  <a:pt x="0" y="152400"/>
                </a:lnTo>
                <a:lnTo>
                  <a:pt x="7619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8" y="275843"/>
                </a:lnTo>
                <a:lnTo>
                  <a:pt x="275844" y="243077"/>
                </a:lnTo>
                <a:lnTo>
                  <a:pt x="297180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43317" y="35186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0417" y="41663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2417" y="41663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6917" y="41663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6"/>
                </a:lnTo>
                <a:lnTo>
                  <a:pt x="28955" y="61722"/>
                </a:lnTo>
                <a:lnTo>
                  <a:pt x="7619" y="103632"/>
                </a:lnTo>
                <a:lnTo>
                  <a:pt x="0" y="152400"/>
                </a:lnTo>
                <a:lnTo>
                  <a:pt x="7619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8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62192" y="3213893"/>
            <a:ext cx="295275" cy="314325"/>
          </a:xfrm>
          <a:custGeom>
            <a:avLst/>
            <a:gdLst/>
            <a:ahLst/>
            <a:cxnLst/>
            <a:rect l="l" t="t" r="r" b="b"/>
            <a:pathLst>
              <a:path w="295275" h="314325">
                <a:moveTo>
                  <a:pt x="0" y="0"/>
                </a:moveTo>
                <a:lnTo>
                  <a:pt x="295275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0925" y="34956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57150" y="0"/>
                </a:moveTo>
                <a:lnTo>
                  <a:pt x="0" y="57150"/>
                </a:lnTo>
                <a:lnTo>
                  <a:pt x="85725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24167" y="3251993"/>
            <a:ext cx="295275" cy="276225"/>
          </a:xfrm>
          <a:custGeom>
            <a:avLst/>
            <a:gdLst/>
            <a:ahLst/>
            <a:cxnLst/>
            <a:rect l="l" t="t" r="r" b="b"/>
            <a:pathLst>
              <a:path w="295275" h="276225">
                <a:moveTo>
                  <a:pt x="295275" y="0"/>
                </a:moveTo>
                <a:lnTo>
                  <a:pt x="0" y="276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6200" y="34956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5592" y="3785393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514350" h="400050">
                <a:moveTo>
                  <a:pt x="0" y="0"/>
                </a:moveTo>
                <a:lnTo>
                  <a:pt x="514350" y="400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52925" y="41529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1867" y="3785393"/>
            <a:ext cx="219075" cy="333375"/>
          </a:xfrm>
          <a:custGeom>
            <a:avLst/>
            <a:gdLst/>
            <a:ahLst/>
            <a:cxnLst/>
            <a:rect l="l" t="t" r="r" b="b"/>
            <a:pathLst>
              <a:path w="219075" h="333375">
                <a:moveTo>
                  <a:pt x="219075" y="0"/>
                </a:moveTo>
                <a:lnTo>
                  <a:pt x="0" y="333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33900" y="40957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00492" y="3785393"/>
            <a:ext cx="285750" cy="342900"/>
          </a:xfrm>
          <a:custGeom>
            <a:avLst/>
            <a:gdLst/>
            <a:ahLst/>
            <a:cxnLst/>
            <a:rect l="l" t="t" r="r" b="b"/>
            <a:pathLst>
              <a:path w="285750" h="342900">
                <a:moveTo>
                  <a:pt x="0" y="0"/>
                </a:moveTo>
                <a:lnTo>
                  <a:pt x="285750" y="342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9700" y="40957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57150" y="0"/>
                </a:moveTo>
                <a:lnTo>
                  <a:pt x="0" y="57150"/>
                </a:lnTo>
                <a:lnTo>
                  <a:pt x="7620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57367" y="3213893"/>
            <a:ext cx="295275" cy="314325"/>
          </a:xfrm>
          <a:custGeom>
            <a:avLst/>
            <a:gdLst/>
            <a:ahLst/>
            <a:cxnLst/>
            <a:rect l="l" t="t" r="r" b="b"/>
            <a:pathLst>
              <a:path w="295275" h="314325">
                <a:moveTo>
                  <a:pt x="295275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19400" y="34956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28792" y="3785393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28950" y="41433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8417" y="28709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90817" y="3185318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6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43325" y="34575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Polytrees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marR="486409" indent="-171450">
                        <a:lnSpc>
                          <a:spcPct val="100400"/>
                        </a:lnSpc>
                        <a:spcBef>
                          <a:spcPts val="88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Technique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can be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generalized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polytrees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: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undirected versions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graphs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still trees, but  nodes can have more than one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parent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838317" y="64923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33517" y="67971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43117" y="67971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38317" y="71019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52592" y="669237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11430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05100" y="68199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8817" y="669237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0" y="0"/>
                </a:moveTo>
                <a:lnTo>
                  <a:pt x="1143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6575" y="68199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24017" y="699717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0" y="0"/>
                </a:moveTo>
                <a:lnTo>
                  <a:pt x="1143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71775" y="71247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57392" y="699717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11430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09900" y="71247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24117" y="6797145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542925" y="0"/>
                </a:moveTo>
                <a:lnTo>
                  <a:pt x="542925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42925" y="171450"/>
                </a:lnTo>
                <a:lnTo>
                  <a:pt x="542925" y="228600"/>
                </a:lnTo>
                <a:lnTo>
                  <a:pt x="723900" y="114300"/>
                </a:lnTo>
                <a:lnTo>
                  <a:pt x="542925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24117" y="6797145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542925" y="0"/>
                </a:moveTo>
                <a:lnTo>
                  <a:pt x="542925" y="57150"/>
                </a:lnTo>
                <a:lnTo>
                  <a:pt x="0" y="57150"/>
                </a:lnTo>
                <a:lnTo>
                  <a:pt x="0" y="171450"/>
                </a:lnTo>
                <a:lnTo>
                  <a:pt x="542925" y="171450"/>
                </a:lnTo>
                <a:lnTo>
                  <a:pt x="542925" y="228600"/>
                </a:lnTo>
                <a:lnTo>
                  <a:pt x="723900" y="114300"/>
                </a:lnTo>
                <a:lnTo>
                  <a:pt x="5429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48055" y="6449483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48055" y="7173383"/>
            <a:ext cx="2381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38517" y="6797145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457200" y="133350"/>
                </a:moveTo>
                <a:lnTo>
                  <a:pt x="425450" y="64911"/>
                </a:lnTo>
                <a:lnTo>
                  <a:pt x="389334" y="38100"/>
                </a:lnTo>
                <a:lnTo>
                  <a:pt x="342900" y="17638"/>
                </a:lnTo>
                <a:lnTo>
                  <a:pt x="288528" y="4586"/>
                </a:lnTo>
                <a:lnTo>
                  <a:pt x="228600" y="0"/>
                </a:lnTo>
                <a:lnTo>
                  <a:pt x="168671" y="4586"/>
                </a:lnTo>
                <a:lnTo>
                  <a:pt x="114300" y="17638"/>
                </a:lnTo>
                <a:lnTo>
                  <a:pt x="67865" y="38100"/>
                </a:lnTo>
                <a:lnTo>
                  <a:pt x="31750" y="64911"/>
                </a:lnTo>
                <a:lnTo>
                  <a:pt x="8334" y="97013"/>
                </a:lnTo>
                <a:lnTo>
                  <a:pt x="0" y="133350"/>
                </a:lnTo>
                <a:lnTo>
                  <a:pt x="8334" y="169686"/>
                </a:lnTo>
                <a:lnTo>
                  <a:pt x="31750" y="201788"/>
                </a:lnTo>
                <a:lnTo>
                  <a:pt x="67865" y="228600"/>
                </a:lnTo>
                <a:lnTo>
                  <a:pt x="114300" y="249061"/>
                </a:lnTo>
                <a:lnTo>
                  <a:pt x="168671" y="262113"/>
                </a:lnTo>
                <a:lnTo>
                  <a:pt x="228600" y="266700"/>
                </a:lnTo>
                <a:lnTo>
                  <a:pt x="288528" y="262113"/>
                </a:lnTo>
                <a:lnTo>
                  <a:pt x="342900" y="249061"/>
                </a:lnTo>
                <a:lnTo>
                  <a:pt x="389334" y="228600"/>
                </a:lnTo>
                <a:lnTo>
                  <a:pt x="425450" y="201788"/>
                </a:lnTo>
                <a:lnTo>
                  <a:pt x="448865" y="169686"/>
                </a:lnTo>
                <a:lnTo>
                  <a:pt x="4572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67117" y="669237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19625" y="67913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67117" y="707337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19625" y="71723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57417" y="7635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05017" y="7825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09817" y="7825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05017" y="8016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09817" y="8016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05017" y="8206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09817" y="8206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57417" y="8397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49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49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299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00267" y="7740120"/>
            <a:ext cx="76200" cy="57150"/>
          </a:xfrm>
          <a:custGeom>
            <a:avLst/>
            <a:gdLst/>
            <a:ahLst/>
            <a:cxnLst/>
            <a:rect l="l" t="t" r="r" b="b"/>
            <a:pathLst>
              <a:path w="76200" h="57150">
                <a:moveTo>
                  <a:pt x="76200" y="0"/>
                </a:moveTo>
                <a:lnTo>
                  <a:pt x="0" y="57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43250" y="78200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47625" y="0"/>
                </a:moveTo>
                <a:lnTo>
                  <a:pt x="0" y="76200"/>
                </a:lnTo>
                <a:lnTo>
                  <a:pt x="85725" y="57150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62167" y="800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14675" y="80105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62167" y="8197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14675" y="8201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00267" y="831162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0" y="0"/>
                </a:moveTo>
                <a:lnTo>
                  <a:pt x="5715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90875" y="84010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52667" y="7740120"/>
            <a:ext cx="76200" cy="57150"/>
          </a:xfrm>
          <a:custGeom>
            <a:avLst/>
            <a:gdLst/>
            <a:ahLst/>
            <a:cxnLst/>
            <a:rect l="l" t="t" r="r" b="b"/>
            <a:pathLst>
              <a:path w="76200" h="57150">
                <a:moveTo>
                  <a:pt x="0" y="0"/>
                </a:moveTo>
                <a:lnTo>
                  <a:pt x="76200" y="57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71850" y="78200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66967" y="800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19475" y="80105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66967" y="8197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19475" y="8201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371717" y="831162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333750" y="84010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76517" y="7902045"/>
            <a:ext cx="495300" cy="190500"/>
          </a:xfrm>
          <a:custGeom>
            <a:avLst/>
            <a:gdLst/>
            <a:ahLst/>
            <a:cxnLst/>
            <a:rect l="l" t="t" r="r" b="b"/>
            <a:pathLst>
              <a:path w="495300" h="190500">
                <a:moveTo>
                  <a:pt x="371475" y="0"/>
                </a:moveTo>
                <a:lnTo>
                  <a:pt x="371475" y="47625"/>
                </a:lnTo>
                <a:lnTo>
                  <a:pt x="0" y="47625"/>
                </a:lnTo>
                <a:lnTo>
                  <a:pt x="0" y="142875"/>
                </a:lnTo>
                <a:lnTo>
                  <a:pt x="371475" y="142875"/>
                </a:lnTo>
                <a:lnTo>
                  <a:pt x="371475" y="190500"/>
                </a:lnTo>
                <a:lnTo>
                  <a:pt x="495300" y="95250"/>
                </a:lnTo>
                <a:lnTo>
                  <a:pt x="371475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76517" y="7902045"/>
            <a:ext cx="495300" cy="190500"/>
          </a:xfrm>
          <a:custGeom>
            <a:avLst/>
            <a:gdLst/>
            <a:ahLst/>
            <a:cxnLst/>
            <a:rect l="l" t="t" r="r" b="b"/>
            <a:pathLst>
              <a:path w="495300" h="190500">
                <a:moveTo>
                  <a:pt x="371475" y="0"/>
                </a:moveTo>
                <a:lnTo>
                  <a:pt x="371475" y="47625"/>
                </a:lnTo>
                <a:lnTo>
                  <a:pt x="0" y="47625"/>
                </a:lnTo>
                <a:lnTo>
                  <a:pt x="0" y="142875"/>
                </a:lnTo>
                <a:lnTo>
                  <a:pt x="371475" y="142875"/>
                </a:lnTo>
                <a:lnTo>
                  <a:pt x="371475" y="190500"/>
                </a:lnTo>
                <a:lnTo>
                  <a:pt x="495300" y="95250"/>
                </a:lnTo>
                <a:lnTo>
                  <a:pt x="3714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24217" y="7825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29017" y="7825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24217" y="8016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29017" y="8016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24217" y="8206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29017" y="8206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76617" y="8397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49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49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299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81367" y="800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33875" y="80105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81367" y="8197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33875" y="8201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19467" y="831162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0" y="0"/>
                </a:moveTo>
                <a:lnTo>
                  <a:pt x="5715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10075" y="84010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86167" y="800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38675" y="80105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686167" y="8197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638675" y="8201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90917" y="831162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552950" y="84010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314817" y="7825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19617" y="7825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314817" y="8016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619617" y="8016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14817" y="8206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19617" y="82068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67217" y="8397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49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49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299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371967" y="800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324475" y="80105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371967" y="8197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24475" y="8201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10067" y="831162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0" y="0"/>
                </a:moveTo>
                <a:lnTo>
                  <a:pt x="5715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00675" y="84010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676767" y="80068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29275" y="80105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76767" y="81973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29275" y="82010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581517" y="831162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543550" y="84010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67155" y="801158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76617" y="75972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09942" y="77020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362450" y="78105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71867" y="77020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85725" y="85725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91050" y="78105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57150" y="0"/>
                </a:moveTo>
                <a:lnTo>
                  <a:pt x="0" y="57150"/>
                </a:lnTo>
                <a:lnTo>
                  <a:pt x="7620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486267" y="75972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388" y="36165"/>
                </a:lnTo>
                <a:lnTo>
                  <a:pt x="96440" y="17859"/>
                </a:lnTo>
                <a:lnTo>
                  <a:pt x="78134" y="4911"/>
                </a:lnTo>
                <a:lnTo>
                  <a:pt x="57150" y="0"/>
                </a:lnTo>
                <a:lnTo>
                  <a:pt x="36165" y="4911"/>
                </a:lnTo>
                <a:lnTo>
                  <a:pt x="17859" y="17859"/>
                </a:lnTo>
                <a:lnTo>
                  <a:pt x="4911" y="36165"/>
                </a:lnTo>
                <a:lnTo>
                  <a:pt x="0" y="57150"/>
                </a:lnTo>
                <a:lnTo>
                  <a:pt x="4911" y="78134"/>
                </a:lnTo>
                <a:lnTo>
                  <a:pt x="17859" y="96440"/>
                </a:lnTo>
                <a:lnTo>
                  <a:pt x="36165" y="109388"/>
                </a:lnTo>
                <a:lnTo>
                  <a:pt x="57150" y="114300"/>
                </a:lnTo>
                <a:lnTo>
                  <a:pt x="78134" y="109388"/>
                </a:lnTo>
                <a:lnTo>
                  <a:pt x="96440" y="96440"/>
                </a:lnTo>
                <a:lnTo>
                  <a:pt x="109388" y="78134"/>
                </a:lnTo>
                <a:lnTo>
                  <a:pt x="114300" y="5715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19592" y="77020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372100" y="78105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581517" y="770202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85725" y="85725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00700" y="78105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57150" y="0"/>
                </a:moveTo>
                <a:lnTo>
                  <a:pt x="0" y="57150"/>
                </a:lnTo>
                <a:lnTo>
                  <a:pt x="7620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Dealing with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cycles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33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deal with undirected cycles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dirty="0" sz="14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44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clustering variables</a:t>
                      </a:r>
                      <a:r>
                        <a:rPr dirty="0" sz="12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together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45351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1713864" algn="l"/>
                        </a:tabLst>
                      </a:pPr>
                      <a:r>
                        <a:rPr dirty="0" baseline="-13888" sz="18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3888" sz="1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42113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608965" algn="l"/>
                          <a:tab pos="1961514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	C	</a:t>
                      </a:r>
                      <a:r>
                        <a:rPr dirty="0" baseline="-6944" sz="1800" spc="-82">
                          <a:latin typeface="Times New Roman"/>
                          <a:cs typeface="Times New Roman"/>
                        </a:rPr>
                        <a:t>BC</a:t>
                      </a:r>
                      <a:endParaRPr baseline="-6944" sz="1800">
                        <a:latin typeface="Times New Roman"/>
                        <a:cs typeface="Times New Roman"/>
                      </a:endParaRPr>
                    </a:p>
                    <a:p>
                      <a:pPr algn="ctr" marR="177165">
                        <a:lnSpc>
                          <a:spcPct val="100000"/>
                        </a:lnSpc>
                        <a:spcBef>
                          <a:spcPts val="960"/>
                        </a:spcBef>
                        <a:tabLst>
                          <a:tab pos="1713864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dirty="0" baseline="-27777" sz="1800" spc="-7">
                          <a:latin typeface="Times New Roman"/>
                          <a:cs typeface="Times New Roman"/>
                        </a:rPr>
                        <a:t>D</a:t>
                      </a:r>
                      <a:endParaRPr baseline="-27777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  <a:tab pos="2771140" algn="l"/>
                          <a:tab pos="376174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Conditioning	</a:t>
                      </a:r>
                      <a:r>
                        <a:rPr dirty="0" baseline="52083" sz="1200" spc="22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baseline="52083" sz="12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2083" sz="120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baseline="52083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2083" sz="1200" spc="15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baseline="55555" sz="1200" spc="22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dirty="0" baseline="55555" sz="120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baseline="55555" sz="1200" spc="-5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5" sz="1200" spc="15">
                          <a:latin typeface="Times New Roman"/>
                          <a:cs typeface="Times New Roman"/>
                        </a:rPr>
                        <a:t>1</a:t>
                      </a:r>
                      <a:endParaRPr baseline="55555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9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5" name="object 1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26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6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669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6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6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954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6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02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8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93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31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74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716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9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764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955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93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240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A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31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A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669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A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812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A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55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B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02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193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431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D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74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E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17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E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764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E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955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193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F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336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0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79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0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526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717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955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3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098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3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41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4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288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4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479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6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717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955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8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193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8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336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9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479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B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527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003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051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5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241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6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479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6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622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67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765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9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813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9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003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A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241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289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479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E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717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F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860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6F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003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F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051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0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241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2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479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3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622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73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765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4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813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003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241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384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78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527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575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765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003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146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7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289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D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337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527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0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765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1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813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1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2004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2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242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385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3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527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5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575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766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6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004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6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147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7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289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7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337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9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528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766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A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909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B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051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B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099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B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290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528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C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4671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E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4813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E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861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052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290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F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337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528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766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0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909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1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052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1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99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290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3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528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3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671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3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814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4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861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052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290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433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576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623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814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052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8195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338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8385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8576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814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862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052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290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7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9433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8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9576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8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624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814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8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052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8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195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8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338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8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386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576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814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8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0957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8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100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8F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1148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8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1338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576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8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1719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8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1862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7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910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100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338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386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576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7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814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957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100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148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338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576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719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862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3910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4100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4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338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4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4481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3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4624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3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4672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3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4862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100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1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243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91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386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90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434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9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624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862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F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910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6101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339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E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6482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E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6624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C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672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863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B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7101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B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7244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B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7386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AE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7434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7625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9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7863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7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8006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7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8148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6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8196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6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8387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8625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5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8768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83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8910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2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8958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2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149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1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387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81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434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80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9625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9863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D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0006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7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0149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D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0196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0387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0625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0768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78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0911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8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958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1149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1387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5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1530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73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673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73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720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2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1911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70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2149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F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22922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6F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2435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F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2482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E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2673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2911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B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2959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A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3149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9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3387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9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3530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67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3673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6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3721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6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3911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5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4149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4292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62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4435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61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483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4673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4911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5054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D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5197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C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5245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5435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5673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B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58165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9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59593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8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6007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8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6197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6435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6483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6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6673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4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6911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4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7054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3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7197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3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7245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7435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5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7673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50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7816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50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959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F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8007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E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8197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E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8435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E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8578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E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8721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D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8769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8959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9197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B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934075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A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94836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A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95312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A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972175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A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9959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A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0007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0198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0436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9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057900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4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072187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07695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096000" y="1857375"/>
            <a:ext cx="19050" cy="114300"/>
          </a:xfrm>
          <a:custGeom>
            <a:avLst/>
            <a:gdLst/>
            <a:ahLst/>
            <a:cxnLst/>
            <a:rect l="l" t="t" r="r" b="b"/>
            <a:pathLst>
              <a:path w="19050" h="114300">
                <a:moveTo>
                  <a:pt x="0" y="114300"/>
                </a:moveTo>
                <a:lnTo>
                  <a:pt x="19050" y="114300"/>
                </a:lnTo>
                <a:lnTo>
                  <a:pt x="1905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48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119812" y="18573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46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33517" y="28709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266817" y="3137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0001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335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33517" y="38615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800217" y="3137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952617" y="35186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485892" y="3071018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438400" y="31051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219192" y="3337718"/>
            <a:ext cx="76200" cy="171450"/>
          </a:xfrm>
          <a:custGeom>
            <a:avLst/>
            <a:gdLst/>
            <a:ahLst/>
            <a:cxnLst/>
            <a:rect l="l" t="t" r="r" b="b"/>
            <a:pathLst>
              <a:path w="76200" h="171450">
                <a:moveTo>
                  <a:pt x="7620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171700" y="34861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0" y="0"/>
                </a:moveTo>
                <a:lnTo>
                  <a:pt x="0" y="85725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724017" y="3071018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76200" y="66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733675" y="31051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457317" y="3337718"/>
            <a:ext cx="76200" cy="171450"/>
          </a:xfrm>
          <a:custGeom>
            <a:avLst/>
            <a:gdLst/>
            <a:ahLst/>
            <a:cxnLst/>
            <a:rect l="l" t="t" r="r" b="b"/>
            <a:pathLst>
              <a:path w="76200" h="171450">
                <a:moveTo>
                  <a:pt x="0" y="0"/>
                </a:moveTo>
                <a:lnTo>
                  <a:pt x="7620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486025" y="34861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66675" y="0"/>
                </a:moveTo>
                <a:lnTo>
                  <a:pt x="0" y="28575"/>
                </a:lnTo>
                <a:lnTo>
                  <a:pt x="66675" y="857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752592" y="3337718"/>
            <a:ext cx="76200" cy="171450"/>
          </a:xfrm>
          <a:custGeom>
            <a:avLst/>
            <a:gdLst/>
            <a:ahLst/>
            <a:cxnLst/>
            <a:rect l="l" t="t" r="r" b="b"/>
            <a:pathLst>
              <a:path w="76200" h="171450">
                <a:moveTo>
                  <a:pt x="7620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705100" y="34861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0" y="0"/>
                </a:moveTo>
                <a:lnTo>
                  <a:pt x="0" y="85725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238242" y="363299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8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438400" y="36195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647817" y="3756818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600325" y="38004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990717" y="3337718"/>
            <a:ext cx="47625" cy="133350"/>
          </a:xfrm>
          <a:custGeom>
            <a:avLst/>
            <a:gdLst/>
            <a:ahLst/>
            <a:cxnLst/>
            <a:rect l="l" t="t" r="r" b="b"/>
            <a:pathLst>
              <a:path w="47625" h="133350">
                <a:moveTo>
                  <a:pt x="0" y="0"/>
                </a:moveTo>
                <a:lnTo>
                  <a:pt x="47625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990850" y="3448050"/>
            <a:ext cx="57150" cy="85725"/>
          </a:xfrm>
          <a:custGeom>
            <a:avLst/>
            <a:gdLst/>
            <a:ahLst/>
            <a:cxnLst/>
            <a:rect l="l" t="t" r="r" b="b"/>
            <a:pathLst>
              <a:path w="57150" h="85725">
                <a:moveTo>
                  <a:pt x="57150" y="0"/>
                </a:moveTo>
                <a:lnTo>
                  <a:pt x="0" y="28575"/>
                </a:lnTo>
                <a:lnTo>
                  <a:pt x="5715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371717" y="3251993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628650" y="0"/>
                </a:moveTo>
                <a:lnTo>
                  <a:pt x="6286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628650" y="228600"/>
                </a:lnTo>
                <a:lnTo>
                  <a:pt x="628650" y="304800"/>
                </a:lnTo>
                <a:lnTo>
                  <a:pt x="838200" y="152400"/>
                </a:lnTo>
                <a:lnTo>
                  <a:pt x="62865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371717" y="3251993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628650" y="0"/>
                </a:moveTo>
                <a:lnTo>
                  <a:pt x="6286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628650" y="228600"/>
                </a:lnTo>
                <a:lnTo>
                  <a:pt x="628650" y="304800"/>
                </a:lnTo>
                <a:lnTo>
                  <a:pt x="838200" y="152400"/>
                </a:lnTo>
                <a:lnTo>
                  <a:pt x="6286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819517" y="2832893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609600" y="114300"/>
                </a:moveTo>
                <a:lnTo>
                  <a:pt x="579164" y="62481"/>
                </a:lnTo>
                <a:lnTo>
                  <a:pt x="543619" y="41321"/>
                </a:lnTo>
                <a:lnTo>
                  <a:pt x="496744" y="23993"/>
                </a:lnTo>
                <a:lnTo>
                  <a:pt x="440204" y="10996"/>
                </a:lnTo>
                <a:lnTo>
                  <a:pt x="375668" y="2832"/>
                </a:lnTo>
                <a:lnTo>
                  <a:pt x="304800" y="0"/>
                </a:lnTo>
                <a:lnTo>
                  <a:pt x="233931" y="2832"/>
                </a:lnTo>
                <a:lnTo>
                  <a:pt x="169395" y="10996"/>
                </a:lnTo>
                <a:lnTo>
                  <a:pt x="112855" y="23993"/>
                </a:lnTo>
                <a:lnTo>
                  <a:pt x="65980" y="41321"/>
                </a:lnTo>
                <a:lnTo>
                  <a:pt x="30435" y="62481"/>
                </a:lnTo>
                <a:lnTo>
                  <a:pt x="0" y="114300"/>
                </a:lnTo>
                <a:lnTo>
                  <a:pt x="7886" y="141625"/>
                </a:lnTo>
                <a:lnTo>
                  <a:pt x="65980" y="187278"/>
                </a:lnTo>
                <a:lnTo>
                  <a:pt x="112855" y="204606"/>
                </a:lnTo>
                <a:lnTo>
                  <a:pt x="169395" y="217603"/>
                </a:lnTo>
                <a:lnTo>
                  <a:pt x="233931" y="225767"/>
                </a:lnTo>
                <a:lnTo>
                  <a:pt x="304800" y="228600"/>
                </a:lnTo>
                <a:lnTo>
                  <a:pt x="375668" y="225767"/>
                </a:lnTo>
                <a:lnTo>
                  <a:pt x="440204" y="217603"/>
                </a:lnTo>
                <a:lnTo>
                  <a:pt x="496744" y="204606"/>
                </a:lnTo>
                <a:lnTo>
                  <a:pt x="543619" y="187278"/>
                </a:lnTo>
                <a:lnTo>
                  <a:pt x="579164" y="166118"/>
                </a:lnTo>
                <a:lnTo>
                  <a:pt x="609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438517" y="3251993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609600" y="114300"/>
                </a:moveTo>
                <a:lnTo>
                  <a:pt x="579164" y="62481"/>
                </a:lnTo>
                <a:lnTo>
                  <a:pt x="543619" y="41321"/>
                </a:lnTo>
                <a:lnTo>
                  <a:pt x="496744" y="23993"/>
                </a:lnTo>
                <a:lnTo>
                  <a:pt x="440204" y="10996"/>
                </a:lnTo>
                <a:lnTo>
                  <a:pt x="375668" y="2832"/>
                </a:lnTo>
                <a:lnTo>
                  <a:pt x="304800" y="0"/>
                </a:lnTo>
                <a:lnTo>
                  <a:pt x="233931" y="2832"/>
                </a:lnTo>
                <a:lnTo>
                  <a:pt x="169395" y="10996"/>
                </a:lnTo>
                <a:lnTo>
                  <a:pt x="112855" y="23993"/>
                </a:lnTo>
                <a:lnTo>
                  <a:pt x="65980" y="41321"/>
                </a:lnTo>
                <a:lnTo>
                  <a:pt x="30435" y="62481"/>
                </a:lnTo>
                <a:lnTo>
                  <a:pt x="0" y="114300"/>
                </a:lnTo>
                <a:lnTo>
                  <a:pt x="7886" y="141625"/>
                </a:lnTo>
                <a:lnTo>
                  <a:pt x="65980" y="187278"/>
                </a:lnTo>
                <a:lnTo>
                  <a:pt x="112855" y="204606"/>
                </a:lnTo>
                <a:lnTo>
                  <a:pt x="169395" y="217603"/>
                </a:lnTo>
                <a:lnTo>
                  <a:pt x="233931" y="225767"/>
                </a:lnTo>
                <a:lnTo>
                  <a:pt x="304800" y="228600"/>
                </a:lnTo>
                <a:lnTo>
                  <a:pt x="375668" y="225767"/>
                </a:lnTo>
                <a:lnTo>
                  <a:pt x="440204" y="217603"/>
                </a:lnTo>
                <a:lnTo>
                  <a:pt x="496744" y="204606"/>
                </a:lnTo>
                <a:lnTo>
                  <a:pt x="543619" y="187278"/>
                </a:lnTo>
                <a:lnTo>
                  <a:pt x="579164" y="166118"/>
                </a:lnTo>
                <a:lnTo>
                  <a:pt x="609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276717" y="3251993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609600" y="114300"/>
                </a:moveTo>
                <a:lnTo>
                  <a:pt x="579164" y="62481"/>
                </a:lnTo>
                <a:lnTo>
                  <a:pt x="543619" y="41321"/>
                </a:lnTo>
                <a:lnTo>
                  <a:pt x="496744" y="23993"/>
                </a:lnTo>
                <a:lnTo>
                  <a:pt x="440204" y="10996"/>
                </a:lnTo>
                <a:lnTo>
                  <a:pt x="375668" y="2832"/>
                </a:lnTo>
                <a:lnTo>
                  <a:pt x="304800" y="0"/>
                </a:lnTo>
                <a:lnTo>
                  <a:pt x="233931" y="2832"/>
                </a:lnTo>
                <a:lnTo>
                  <a:pt x="169395" y="10996"/>
                </a:lnTo>
                <a:lnTo>
                  <a:pt x="112855" y="23993"/>
                </a:lnTo>
                <a:lnTo>
                  <a:pt x="65980" y="41321"/>
                </a:lnTo>
                <a:lnTo>
                  <a:pt x="30435" y="62481"/>
                </a:lnTo>
                <a:lnTo>
                  <a:pt x="0" y="114300"/>
                </a:lnTo>
                <a:lnTo>
                  <a:pt x="7886" y="141625"/>
                </a:lnTo>
                <a:lnTo>
                  <a:pt x="65980" y="187278"/>
                </a:lnTo>
                <a:lnTo>
                  <a:pt x="112855" y="204606"/>
                </a:lnTo>
                <a:lnTo>
                  <a:pt x="169395" y="217603"/>
                </a:lnTo>
                <a:lnTo>
                  <a:pt x="233931" y="225767"/>
                </a:lnTo>
                <a:lnTo>
                  <a:pt x="304800" y="228600"/>
                </a:lnTo>
                <a:lnTo>
                  <a:pt x="375668" y="225767"/>
                </a:lnTo>
                <a:lnTo>
                  <a:pt x="440204" y="217603"/>
                </a:lnTo>
                <a:lnTo>
                  <a:pt x="496744" y="204606"/>
                </a:lnTo>
                <a:lnTo>
                  <a:pt x="543619" y="187278"/>
                </a:lnTo>
                <a:lnTo>
                  <a:pt x="579164" y="166118"/>
                </a:lnTo>
                <a:lnTo>
                  <a:pt x="609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438517" y="3671093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609600" y="114300"/>
                </a:moveTo>
                <a:lnTo>
                  <a:pt x="579164" y="62481"/>
                </a:lnTo>
                <a:lnTo>
                  <a:pt x="543619" y="41321"/>
                </a:lnTo>
                <a:lnTo>
                  <a:pt x="496744" y="23993"/>
                </a:lnTo>
                <a:lnTo>
                  <a:pt x="440204" y="10996"/>
                </a:lnTo>
                <a:lnTo>
                  <a:pt x="375668" y="2832"/>
                </a:lnTo>
                <a:lnTo>
                  <a:pt x="304800" y="0"/>
                </a:lnTo>
                <a:lnTo>
                  <a:pt x="233931" y="2832"/>
                </a:lnTo>
                <a:lnTo>
                  <a:pt x="169395" y="10996"/>
                </a:lnTo>
                <a:lnTo>
                  <a:pt x="112855" y="23993"/>
                </a:lnTo>
                <a:lnTo>
                  <a:pt x="65980" y="41321"/>
                </a:lnTo>
                <a:lnTo>
                  <a:pt x="30435" y="62481"/>
                </a:lnTo>
                <a:lnTo>
                  <a:pt x="0" y="114300"/>
                </a:lnTo>
                <a:lnTo>
                  <a:pt x="7886" y="141625"/>
                </a:lnTo>
                <a:lnTo>
                  <a:pt x="65980" y="187278"/>
                </a:lnTo>
                <a:lnTo>
                  <a:pt x="112855" y="204606"/>
                </a:lnTo>
                <a:lnTo>
                  <a:pt x="169395" y="217603"/>
                </a:lnTo>
                <a:lnTo>
                  <a:pt x="233931" y="225767"/>
                </a:lnTo>
                <a:lnTo>
                  <a:pt x="304800" y="228600"/>
                </a:lnTo>
                <a:lnTo>
                  <a:pt x="375668" y="225767"/>
                </a:lnTo>
                <a:lnTo>
                  <a:pt x="440204" y="217603"/>
                </a:lnTo>
                <a:lnTo>
                  <a:pt x="496744" y="204606"/>
                </a:lnTo>
                <a:lnTo>
                  <a:pt x="543619" y="187278"/>
                </a:lnTo>
                <a:lnTo>
                  <a:pt x="579164" y="166118"/>
                </a:lnTo>
                <a:lnTo>
                  <a:pt x="609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743317" y="30329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343392" y="3032918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0" y="0"/>
                </a:moveTo>
                <a:lnTo>
                  <a:pt x="238125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743317" y="3490118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99" name="object 299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/>
                <a:gridCol w="671830"/>
                <a:gridCol w="3529329"/>
              </a:tblGrid>
              <a:tr h="518318">
                <a:tc gridSpan="3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Join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trees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14604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0061A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1A2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 marR="476250">
                        <a:lnSpc>
                          <a:spcPct val="100400"/>
                        </a:lnSpc>
                        <a:spcBef>
                          <a:spcPts val="88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Arbitrary Bayesian network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transformed via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evil graph-theoretic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magic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join tree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similar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method can be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employed.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9600">
                        <a:lnSpc>
                          <a:spcPct val="100000"/>
                        </a:lnSpc>
                        <a:spcBef>
                          <a:spcPts val="1220"/>
                        </a:spcBef>
                        <a:tabLst>
                          <a:tab pos="2990850" algn="l"/>
                        </a:tabLst>
                      </a:pPr>
                      <a:r>
                        <a:rPr dirty="0" baseline="-13888" sz="1800" spc="-7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ABC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ts val="1170"/>
                        </a:lnSpc>
                        <a:spcBef>
                          <a:spcPts val="960"/>
                        </a:spcBef>
                        <a:tabLst>
                          <a:tab pos="885825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	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09850">
                        <a:lnSpc>
                          <a:spcPts val="1170"/>
                        </a:lnSpc>
                        <a:tabLst>
                          <a:tab pos="344805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BCD	BCD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320"/>
                        </a:lnSpc>
                        <a:spcBef>
                          <a:spcPts val="660"/>
                        </a:spcBef>
                        <a:tabLst>
                          <a:tab pos="609600" algn="l"/>
                          <a:tab pos="102870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	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67000">
                        <a:lnSpc>
                          <a:spcPts val="1320"/>
                        </a:lnSpc>
                      </a:pP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86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8575" marR="306070">
                        <a:lnSpc>
                          <a:spcPct val="104200"/>
                        </a:lnSpc>
                        <a:spcBef>
                          <a:spcPts val="6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worst case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join tree nodes must take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exponentially 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many combinations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values, but often works well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practice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0" name="object 3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0317" y="26804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3117" y="31757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5"/>
                </a:lnTo>
                <a:lnTo>
                  <a:pt x="28955" y="61722"/>
                </a:lnTo>
                <a:lnTo>
                  <a:pt x="7619" y="103631"/>
                </a:lnTo>
                <a:lnTo>
                  <a:pt x="0" y="152400"/>
                </a:lnTo>
                <a:lnTo>
                  <a:pt x="7619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19417" y="31757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8867" y="2947193"/>
            <a:ext cx="219075" cy="238125"/>
          </a:xfrm>
          <a:custGeom>
            <a:avLst/>
            <a:gdLst/>
            <a:ahLst/>
            <a:cxnLst/>
            <a:rect l="l" t="t" r="r" b="b"/>
            <a:pathLst>
              <a:path w="219075" h="238125">
                <a:moveTo>
                  <a:pt x="219075" y="0"/>
                </a:moveTo>
                <a:lnTo>
                  <a:pt x="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0900" y="31527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7492" y="2947193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0"/>
                </a:moveTo>
                <a:lnTo>
                  <a:pt x="1905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81450" y="31527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What Independencies does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Bayes Net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Model?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marR="473075" indent="-171450">
                        <a:lnSpc>
                          <a:spcPts val="1650"/>
                        </a:lnSpc>
                        <a:spcBef>
                          <a:spcPts val="969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Let 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represent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being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conditionally  independent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R="2914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337185">
                        <a:lnSpc>
                          <a:spcPct val="100000"/>
                        </a:lnSpc>
                        <a:spcBef>
                          <a:spcPts val="970"/>
                        </a:spcBef>
                        <a:tabLst>
                          <a:tab pos="88519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7675" marR="354965" indent="-171450">
                        <a:lnSpc>
                          <a:spcPts val="1650"/>
                        </a:lnSpc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&gt;?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Yes,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just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previous example: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X’s  parents given,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not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descendant.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600317" y="59589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57517" y="63399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43117" y="63399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2"/>
                </a:lnTo>
                <a:lnTo>
                  <a:pt x="275843" y="61722"/>
                </a:lnTo>
                <a:lnTo>
                  <a:pt x="243077" y="28956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6"/>
                </a:lnTo>
                <a:lnTo>
                  <a:pt x="28955" y="61722"/>
                </a:lnTo>
                <a:lnTo>
                  <a:pt x="7619" y="103632"/>
                </a:lnTo>
                <a:lnTo>
                  <a:pt x="0" y="152400"/>
                </a:lnTo>
                <a:lnTo>
                  <a:pt x="7619" y="201167"/>
                </a:lnTo>
                <a:lnTo>
                  <a:pt x="28956" y="243077"/>
                </a:lnTo>
                <a:lnTo>
                  <a:pt x="61722" y="275843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3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0317" y="672094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1"/>
                </a:lnTo>
                <a:lnTo>
                  <a:pt x="243077" y="28955"/>
                </a:lnTo>
                <a:lnTo>
                  <a:pt x="201167" y="7619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6"/>
                </a:lnTo>
                <a:lnTo>
                  <a:pt x="28956" y="61722"/>
                </a:lnTo>
                <a:lnTo>
                  <a:pt x="7620" y="103632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8"/>
                </a:lnTo>
                <a:lnTo>
                  <a:pt x="61722" y="275844"/>
                </a:lnTo>
                <a:lnTo>
                  <a:pt x="103632" y="297180"/>
                </a:lnTo>
                <a:lnTo>
                  <a:pt x="152400" y="304800"/>
                </a:lnTo>
                <a:lnTo>
                  <a:pt x="201167" y="297180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7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7492" y="6225645"/>
            <a:ext cx="209550" cy="133350"/>
          </a:xfrm>
          <a:custGeom>
            <a:avLst/>
            <a:gdLst/>
            <a:ahLst/>
            <a:cxnLst/>
            <a:rect l="l" t="t" r="r" b="b"/>
            <a:pathLst>
              <a:path w="209550" h="133350">
                <a:moveTo>
                  <a:pt x="0" y="0"/>
                </a:moveTo>
                <a:lnTo>
                  <a:pt x="20955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0025" y="63817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38392" y="6225645"/>
            <a:ext cx="209550" cy="133350"/>
          </a:xfrm>
          <a:custGeom>
            <a:avLst/>
            <a:gdLst/>
            <a:ahLst/>
            <a:cxnLst/>
            <a:rect l="l" t="t" r="r" b="b"/>
            <a:pathLst>
              <a:path w="209550" h="133350">
                <a:moveTo>
                  <a:pt x="209550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90900" y="63817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38100" y="0"/>
                </a:moveTo>
                <a:lnTo>
                  <a:pt x="0" y="66675"/>
                </a:lnTo>
                <a:lnTo>
                  <a:pt x="76200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00292" y="6606645"/>
            <a:ext cx="209550" cy="133350"/>
          </a:xfrm>
          <a:custGeom>
            <a:avLst/>
            <a:gdLst/>
            <a:ahLst/>
            <a:cxnLst/>
            <a:rect l="l" t="t" r="r" b="b"/>
            <a:pathLst>
              <a:path w="209550" h="133350">
                <a:moveTo>
                  <a:pt x="0" y="0"/>
                </a:moveTo>
                <a:lnTo>
                  <a:pt x="20955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52825" y="67627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5592" y="6606645"/>
            <a:ext cx="209550" cy="133350"/>
          </a:xfrm>
          <a:custGeom>
            <a:avLst/>
            <a:gdLst/>
            <a:ahLst/>
            <a:cxnLst/>
            <a:rect l="l" t="t" r="r" b="b"/>
            <a:pathLst>
              <a:path w="209550" h="133350">
                <a:moveTo>
                  <a:pt x="209550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48100" y="67627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38100" y="0"/>
                </a:moveTo>
                <a:lnTo>
                  <a:pt x="0" y="66675"/>
                </a:lnTo>
                <a:lnTo>
                  <a:pt x="76200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47625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What Independencies does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Bayes Net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Model?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R="28956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R="2914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376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	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R="2914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,{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U}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&gt;?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,{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},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&gt;?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Yes.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ts val="1664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Maybe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400" spc="2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&gt;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iff 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acts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cutset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1664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undirected version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graph…?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517" y="20708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3117" y="20708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1" y="7620"/>
                </a:lnTo>
                <a:lnTo>
                  <a:pt x="61721" y="28955"/>
                </a:lnTo>
                <a:lnTo>
                  <a:pt x="28955" y="61722"/>
                </a:lnTo>
                <a:lnTo>
                  <a:pt x="7619" y="103631"/>
                </a:lnTo>
                <a:lnTo>
                  <a:pt x="0" y="152400"/>
                </a:lnTo>
                <a:lnTo>
                  <a:pt x="7619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317" y="245189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7179" y="103631"/>
                </a:lnTo>
                <a:lnTo>
                  <a:pt x="275843" y="61722"/>
                </a:lnTo>
                <a:lnTo>
                  <a:pt x="243077" y="28955"/>
                </a:lnTo>
                <a:lnTo>
                  <a:pt x="201167" y="7620"/>
                </a:lnTo>
                <a:lnTo>
                  <a:pt x="152400" y="0"/>
                </a:lnTo>
                <a:lnTo>
                  <a:pt x="103632" y="7620"/>
                </a:lnTo>
                <a:lnTo>
                  <a:pt x="61722" y="28955"/>
                </a:lnTo>
                <a:lnTo>
                  <a:pt x="28956" y="61722"/>
                </a:lnTo>
                <a:lnTo>
                  <a:pt x="7620" y="103631"/>
                </a:lnTo>
                <a:lnTo>
                  <a:pt x="0" y="152400"/>
                </a:lnTo>
                <a:lnTo>
                  <a:pt x="7620" y="201168"/>
                </a:lnTo>
                <a:lnTo>
                  <a:pt x="28956" y="243077"/>
                </a:lnTo>
                <a:lnTo>
                  <a:pt x="61722" y="275844"/>
                </a:lnTo>
                <a:lnTo>
                  <a:pt x="103632" y="297179"/>
                </a:lnTo>
                <a:lnTo>
                  <a:pt x="152400" y="304800"/>
                </a:lnTo>
                <a:lnTo>
                  <a:pt x="201167" y="297179"/>
                </a:lnTo>
                <a:lnTo>
                  <a:pt x="243077" y="275844"/>
                </a:lnTo>
                <a:lnTo>
                  <a:pt x="275843" y="243077"/>
                </a:lnTo>
                <a:lnTo>
                  <a:pt x="297179" y="201168"/>
                </a:lnTo>
                <a:lnTo>
                  <a:pt x="3048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00292" y="2337593"/>
            <a:ext cx="209550" cy="133350"/>
          </a:xfrm>
          <a:custGeom>
            <a:avLst/>
            <a:gdLst/>
            <a:ahLst/>
            <a:cxnLst/>
            <a:rect l="l" t="t" r="r" b="b"/>
            <a:pathLst>
              <a:path w="209550" h="133350">
                <a:moveTo>
                  <a:pt x="0" y="0"/>
                </a:moveTo>
                <a:lnTo>
                  <a:pt x="20955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2825" y="24384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57150"/>
                </a:lnTo>
                <a:lnTo>
                  <a:pt x="85725" y="6667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5592" y="2337593"/>
            <a:ext cx="209550" cy="133350"/>
          </a:xfrm>
          <a:custGeom>
            <a:avLst/>
            <a:gdLst/>
            <a:ahLst/>
            <a:cxnLst/>
            <a:rect l="l" t="t" r="r" b="b"/>
            <a:pathLst>
              <a:path w="209550" h="133350">
                <a:moveTo>
                  <a:pt x="209550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48100" y="24384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38100" y="0"/>
                </a:moveTo>
                <a:lnTo>
                  <a:pt x="0" y="66675"/>
                </a:lnTo>
                <a:lnTo>
                  <a:pt x="76200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Things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get a little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confusing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R="299085">
                        <a:lnSpc>
                          <a:spcPct val="100000"/>
                        </a:lnSpc>
                        <a:tabLst>
                          <a:tab pos="92329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R="291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3875" marR="648335" indent="-171450">
                        <a:lnSpc>
                          <a:spcPts val="1650"/>
                        </a:lnSpc>
                        <a:spcBef>
                          <a:spcPts val="106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parents,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so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we’re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know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all its parents’ 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values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trivially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3875" indent="-171450">
                        <a:lnSpc>
                          <a:spcPct val="100000"/>
                        </a:lnSpc>
                        <a:spcBef>
                          <a:spcPts val="29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15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is not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descendant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3875" marR="276225" indent="-171450">
                        <a:lnSpc>
                          <a:spcPct val="102699"/>
                        </a:lnSpc>
                        <a:spcBef>
                          <a:spcPts val="29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10">
                          <a:latin typeface="Times New Roman"/>
                          <a:cs typeface="Times New Roman"/>
                        </a:rPr>
                        <a:t>So, 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,{},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&gt;, even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though there’s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undirected path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unknown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variable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 i="1">
                          <a:latin typeface="Times New Roman"/>
                          <a:cs typeface="Times New Roman"/>
                        </a:rPr>
                        <a:t>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3875" marR="313690" indent="-171450">
                        <a:lnSpc>
                          <a:spcPct val="102699"/>
                        </a:lnSpc>
                        <a:spcBef>
                          <a:spcPts val="22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do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know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value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though?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one 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descendants?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38317" y="5958945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81342" y="5958945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4117" y="6301845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24117" y="6730470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43167" y="6149445"/>
            <a:ext cx="85725" cy="133350"/>
          </a:xfrm>
          <a:custGeom>
            <a:avLst/>
            <a:gdLst/>
            <a:ahLst/>
            <a:cxnLst/>
            <a:rect l="l" t="t" r="r" b="b"/>
            <a:pathLst>
              <a:path w="85725" h="133350">
                <a:moveTo>
                  <a:pt x="0" y="0"/>
                </a:moveTo>
                <a:lnTo>
                  <a:pt x="85725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62350" y="631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7542" y="6149445"/>
            <a:ext cx="47625" cy="133350"/>
          </a:xfrm>
          <a:custGeom>
            <a:avLst/>
            <a:gdLst/>
            <a:ahLst/>
            <a:cxnLst/>
            <a:rect l="l" t="t" r="r" b="b"/>
            <a:pathLst>
              <a:path w="47625" h="133350">
                <a:moveTo>
                  <a:pt x="47625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10050" y="63150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0" y="76200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43217" y="652092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5725" y="67341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 “Burglar Alarm”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2124075" marR="1240790" indent="-723900">
                        <a:lnSpc>
                          <a:spcPts val="2700"/>
                        </a:lnSpc>
                        <a:spcBef>
                          <a:spcPts val="270"/>
                        </a:spcBef>
                        <a:tabLst>
                          <a:tab pos="2628265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Burglar		Earthquake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Alarm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0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3875" marR="412115" indent="-171450">
                        <a:lnSpc>
                          <a:spcPts val="1650"/>
                        </a:lnSpc>
                        <a:spcBef>
                          <a:spcPts val="464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Your house has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twitchy burglar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alarm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also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sometimes triggered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earthquakes.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3875" marR="467359" indent="-171450">
                        <a:lnSpc>
                          <a:spcPct val="102699"/>
                        </a:lnSpc>
                        <a:spcBef>
                          <a:spcPts val="2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Earth arguably doesn’t care whether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your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house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is  currently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being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burgled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3875" marR="497205" indent="-171450">
                        <a:lnSpc>
                          <a:spcPts val="1650"/>
                        </a:lnSpc>
                        <a:spcBef>
                          <a:spcPts val="42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5238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While you are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vacation,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your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neighbors  calls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tells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you your home’s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burglar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alarm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is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ringing.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Uh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oh!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8317" y="2032793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81342" y="2032793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4117" y="2375693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24117" y="2804318"/>
            <a:ext cx="828675" cy="219075"/>
          </a:xfrm>
          <a:custGeom>
            <a:avLst/>
            <a:gdLst/>
            <a:ahLst/>
            <a:cxnLst/>
            <a:rect l="l" t="t" r="r" b="b"/>
            <a:pathLst>
              <a:path w="828675" h="219075">
                <a:moveTo>
                  <a:pt x="828675" y="114300"/>
                </a:moveTo>
                <a:lnTo>
                  <a:pt x="803327" y="72985"/>
                </a:lnTo>
                <a:lnTo>
                  <a:pt x="733137" y="39197"/>
                </a:lnTo>
                <a:lnTo>
                  <a:pt x="683970" y="25713"/>
                </a:lnTo>
                <a:lnTo>
                  <a:pt x="626886" y="14816"/>
                </a:lnTo>
                <a:lnTo>
                  <a:pt x="562981" y="6741"/>
                </a:lnTo>
                <a:lnTo>
                  <a:pt x="493353" y="1724"/>
                </a:lnTo>
                <a:lnTo>
                  <a:pt x="419100" y="0"/>
                </a:lnTo>
                <a:lnTo>
                  <a:pt x="349500" y="1400"/>
                </a:lnTo>
                <a:lnTo>
                  <a:pt x="284073" y="5486"/>
                </a:lnTo>
                <a:lnTo>
                  <a:pt x="223561" y="12087"/>
                </a:lnTo>
                <a:lnTo>
                  <a:pt x="168706" y="21031"/>
                </a:lnTo>
                <a:lnTo>
                  <a:pt x="120253" y="32146"/>
                </a:lnTo>
                <a:lnTo>
                  <a:pt x="78943" y="45262"/>
                </a:lnTo>
                <a:lnTo>
                  <a:pt x="20726" y="76809"/>
                </a:lnTo>
                <a:lnTo>
                  <a:pt x="0" y="114300"/>
                </a:lnTo>
                <a:lnTo>
                  <a:pt x="6532" y="132944"/>
                </a:lnTo>
                <a:lnTo>
                  <a:pt x="55738" y="166863"/>
                </a:lnTo>
                <a:lnTo>
                  <a:pt x="96373" y="181510"/>
                </a:lnTo>
                <a:lnTo>
                  <a:pt x="146337" y="194197"/>
                </a:lnTo>
                <a:lnTo>
                  <a:pt x="204611" y="204611"/>
                </a:lnTo>
                <a:lnTo>
                  <a:pt x="270175" y="212437"/>
                </a:lnTo>
                <a:lnTo>
                  <a:pt x="342011" y="217363"/>
                </a:lnTo>
                <a:lnTo>
                  <a:pt x="419100" y="219075"/>
                </a:lnTo>
                <a:lnTo>
                  <a:pt x="493353" y="217363"/>
                </a:lnTo>
                <a:lnTo>
                  <a:pt x="562981" y="212437"/>
                </a:lnTo>
                <a:lnTo>
                  <a:pt x="626886" y="204611"/>
                </a:lnTo>
                <a:lnTo>
                  <a:pt x="683970" y="194197"/>
                </a:lnTo>
                <a:lnTo>
                  <a:pt x="733137" y="181510"/>
                </a:lnTo>
                <a:lnTo>
                  <a:pt x="773288" y="166863"/>
                </a:lnTo>
                <a:lnTo>
                  <a:pt x="822155" y="132944"/>
                </a:lnTo>
                <a:lnTo>
                  <a:pt x="82867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43167" y="2223293"/>
            <a:ext cx="85725" cy="133350"/>
          </a:xfrm>
          <a:custGeom>
            <a:avLst/>
            <a:gdLst/>
            <a:ahLst/>
            <a:cxnLst/>
            <a:rect l="l" t="t" r="r" b="b"/>
            <a:pathLst>
              <a:path w="85725" h="133350">
                <a:moveTo>
                  <a:pt x="0" y="0"/>
                </a:moveTo>
                <a:lnTo>
                  <a:pt x="85725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2350" y="2333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57542" y="2223293"/>
            <a:ext cx="47625" cy="133350"/>
          </a:xfrm>
          <a:custGeom>
            <a:avLst/>
            <a:gdLst/>
            <a:ahLst/>
            <a:cxnLst/>
            <a:rect l="l" t="t" r="r" b="b"/>
            <a:pathLst>
              <a:path w="47625" h="133350">
                <a:moveTo>
                  <a:pt x="47625" y="0"/>
                </a:moveTo>
                <a:lnTo>
                  <a:pt x="0" y="133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10050" y="23336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0" y="76200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43217" y="259476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5725" y="2752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Things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get a lot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confusing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algn="ctr" marL="152400">
                        <a:lnSpc>
                          <a:spcPct val="100000"/>
                        </a:lnSpc>
                        <a:spcBef>
                          <a:spcPts val="790"/>
                        </a:spcBef>
                        <a:tabLst>
                          <a:tab pos="1380490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Burglar	Earthquake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755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Alarm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7675" marR="337820" indent="-171450">
                        <a:lnSpc>
                          <a:spcPts val="143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But now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learn that there was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medium-sized  earthquake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your neighborhood. Oh, whew! Probably not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burglar after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all.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229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Earthquake “explains away” the hypothetical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burglar.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8625" marR="991869" indent="-152400">
                        <a:lnSpc>
                          <a:spcPct val="11980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But then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must 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be the case that  I&lt;Burglar,{Phone Call}, Earthquake&gt;, even though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I&lt;Burglar,{},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Earthquake&gt;!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3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5" i="1">
                          <a:latin typeface="Times New Roman"/>
                          <a:cs typeface="Times New Roman"/>
                        </a:rPr>
                        <a:t>d-separation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to the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rescue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marR="318135" indent="-171450">
                        <a:lnSpc>
                          <a:spcPct val="100400"/>
                        </a:lnSpc>
                        <a:spcBef>
                          <a:spcPts val="132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Fortunately, there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relatively simple algorithm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determining whether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variables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Bayesian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network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conditionally independent: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d-separation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47675" marR="290830" indent="-171450">
                        <a:lnSpc>
                          <a:spcPct val="9970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Definition: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d-separated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by a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set of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evidence variables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iff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every undirected path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 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“blocked”,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path is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“blocked” 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iff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or  more of 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following conditions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true: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...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0317" y="2832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5617" y="2832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5017" y="2832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8867" y="29662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1619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1850" y="29527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285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76542" y="29662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00500" y="29527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1855" y="2942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2355" y="2942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52855" y="2942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28755" y="2942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19255" y="2942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09755" y="2942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0317" y="3975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95617" y="3975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5017" y="39758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6542" y="41092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00500" y="40957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“blocked” when...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89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exists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variable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path such</a:t>
                      </a:r>
                      <a:r>
                        <a:rPr dirty="0" sz="14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that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evidence set</a:t>
                      </a:r>
                      <a:r>
                        <a:rPr dirty="0" sz="1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arcs putting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“tail-to-tail”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3295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06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Or,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there exists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variable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path such</a:t>
                      </a:r>
                      <a:r>
                        <a:rPr dirty="0" sz="14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that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evidence set</a:t>
                      </a:r>
                      <a:r>
                        <a:rPr dirty="0" sz="1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arcs putting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“tail-to-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head”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30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32956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Or,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...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471855" y="4085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62355" y="4085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52855" y="4085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28755" y="4085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19255" y="4085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09755" y="4085431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81242" y="410924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05200" y="40957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0317" y="71781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95617" y="71781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05017" y="71781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1333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“blocked” when… (the funky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case)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33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25">
                          <a:latin typeface="Times New Roman"/>
                          <a:cs typeface="Times New Roman"/>
                        </a:rPr>
                        <a:t>…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Or, there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exists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variable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path such</a:t>
                      </a:r>
                      <a:r>
                        <a:rPr dirty="0" sz="14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that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44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 the evidence set</a:t>
                      </a:r>
                      <a:r>
                        <a:rPr dirty="0" sz="12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84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neither are any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of its</a:t>
                      </a:r>
                      <a:r>
                        <a:rPr dirty="0" sz="1200" spc="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descendants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ct val="100000"/>
                        </a:lnSpc>
                        <a:spcBef>
                          <a:spcPts val="284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 arcs putting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“head-to-head”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329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9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4471855" y="72876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62355" y="72876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52855" y="72876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28755" y="72876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19255" y="72876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09755" y="72876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81242" y="7311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05200" y="73533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24167" y="7311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1619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67150" y="73533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285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5" i="1">
                          <a:latin typeface="Times New Roman"/>
                          <a:cs typeface="Times New Roman"/>
                        </a:rPr>
                        <a:t>d-separation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to the rescue,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cont’d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89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Theorem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[Verma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Pearl,</a:t>
                      </a:r>
                      <a:r>
                        <a:rPr dirty="0" sz="14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1998]: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lvl="1" marL="142875" marR="410845" indent="-142875">
                        <a:lnSpc>
                          <a:spcPts val="1664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1428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evidence variables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d-separates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354965">
                        <a:lnSpc>
                          <a:spcPts val="1664"/>
                        </a:lnSpc>
                      </a:pPr>
                      <a:r>
                        <a:rPr dirty="0" sz="1400" spc="10" i="1">
                          <a:latin typeface="Times New Roman"/>
                          <a:cs typeface="Times New Roman"/>
                        </a:rPr>
                        <a:t>Z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Bayesian network’s graph,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&gt;.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marR="454659" indent="-171450">
                        <a:lnSpc>
                          <a:spcPct val="102699"/>
                        </a:lnSpc>
                        <a:spcBef>
                          <a:spcPts val="300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-separation can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computed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linear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depth-first-search-like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algorithm.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marR="344805" indent="-171450">
                        <a:lnSpc>
                          <a:spcPct val="101200"/>
                        </a:lnSpc>
                        <a:spcBef>
                          <a:spcPts val="25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Great!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now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fast algorithm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automatically inferring whether learning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variable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might give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any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additional hints about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other variable,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given what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know.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marR="408305" indent="-142875">
                        <a:lnSpc>
                          <a:spcPct val="105300"/>
                        </a:lnSpc>
                        <a:spcBef>
                          <a:spcPts val="210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950" spc="20">
                          <a:latin typeface="Times New Roman"/>
                          <a:cs typeface="Times New Roman"/>
                        </a:rPr>
                        <a:t>“Might”: 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Variables 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actually be 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independent when 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they’re not </a:t>
                      </a:r>
                      <a:r>
                        <a:rPr dirty="0" sz="950" spc="25">
                          <a:latin typeface="Times New Roman"/>
                          <a:cs typeface="Times New Roman"/>
                        </a:rPr>
                        <a:t>d-  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separated, 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depending 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on the actual probabilities</a:t>
                      </a:r>
                      <a:r>
                        <a:rPr dirty="0" sz="9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20">
                          <a:latin typeface="Times New Roman"/>
                          <a:cs typeface="Times New Roman"/>
                        </a:rPr>
                        <a:t>involved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000117" y="61494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1617" y="61494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0117" y="66447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1617" y="66447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0117" y="71400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71617" y="71400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0117" y="75972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00117" y="80544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71617" y="75972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1617" y="80544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33467" y="642567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85975" y="66389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28717" y="6387570"/>
            <a:ext cx="342900" cy="266700"/>
          </a:xfrm>
          <a:custGeom>
            <a:avLst/>
            <a:gdLst/>
            <a:ahLst/>
            <a:cxnLst/>
            <a:rect l="l" t="t" r="r" b="b"/>
            <a:pathLst>
              <a:path w="342900" h="266700">
                <a:moveTo>
                  <a:pt x="0" y="0"/>
                </a:moveTo>
                <a:lnTo>
                  <a:pt x="342900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4600" y="66770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5715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66817" y="6387570"/>
            <a:ext cx="342900" cy="266700"/>
          </a:xfrm>
          <a:custGeom>
            <a:avLst/>
            <a:gdLst/>
            <a:ahLst/>
            <a:cxnLst/>
            <a:rect l="l" t="t" r="r" b="b"/>
            <a:pathLst>
              <a:path w="342900" h="266700">
                <a:moveTo>
                  <a:pt x="34290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09800" y="66770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47625" y="0"/>
                </a:moveTo>
                <a:lnTo>
                  <a:pt x="0" y="76200"/>
                </a:lnTo>
                <a:lnTo>
                  <a:pt x="85725" y="57150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4967" y="642567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57475" y="66389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467" y="692097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85975" y="71342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04967" y="692097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7475" y="71342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467" y="741627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85975" y="75914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467" y="787347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85975" y="80486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04967" y="741627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57475" y="75914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04967" y="787347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57475" y="80486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6500" y="73152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5" i="1">
                          <a:latin typeface="Times New Roman"/>
                          <a:cs typeface="Times New Roman"/>
                        </a:rPr>
                        <a:t>d-separation</a:t>
                      </a:r>
                      <a:r>
                        <a:rPr dirty="0" sz="180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25" marR="33020" indent="-9525">
                        <a:lnSpc>
                          <a:spcPct val="2708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R="34290" indent="9525">
                        <a:lnSpc>
                          <a:spcPct val="25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351155" algn="l"/>
                        </a:tabLst>
                      </a:pPr>
                      <a:r>
                        <a:rPr dirty="0" u="sng" sz="15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5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100" indent="9525">
                        <a:lnSpc>
                          <a:spcPct val="2708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38100" indent="19050">
                        <a:lnSpc>
                          <a:spcPct val="25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  H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5250" indent="-76200">
                        <a:lnSpc>
                          <a:spcPct val="100000"/>
                        </a:lnSpc>
                        <a:spcBef>
                          <a:spcPts val="1320"/>
                        </a:spcBef>
                        <a:buSzPct val="93548"/>
                        <a:buChar char="•"/>
                        <a:tabLst>
                          <a:tab pos="95250" algn="l"/>
                        </a:tabLst>
                      </a:pPr>
                      <a:r>
                        <a:rPr dirty="0" sz="1550" spc="10">
                          <a:latin typeface="Times New Roman"/>
                          <a:cs typeface="Times New Roman"/>
                        </a:rPr>
                        <a:t>I&lt;C, {},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D&gt;?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 indent="-76200">
                        <a:lnSpc>
                          <a:spcPct val="100000"/>
                        </a:lnSpc>
                        <a:spcBef>
                          <a:spcPts val="90"/>
                        </a:spcBef>
                        <a:buSzPct val="93548"/>
                        <a:buChar char="•"/>
                        <a:tabLst>
                          <a:tab pos="95250" algn="l"/>
                        </a:tabLst>
                      </a:pPr>
                      <a:r>
                        <a:rPr dirty="0" sz="1550" spc="15">
                          <a:latin typeface="Times New Roman"/>
                          <a:cs typeface="Times New Roman"/>
                        </a:rPr>
                        <a:t>I&lt;C, {A},</a:t>
                      </a:r>
                      <a:r>
                        <a:rPr dirty="0" sz="15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5">
                          <a:latin typeface="Times New Roman"/>
                          <a:cs typeface="Times New Roman"/>
                        </a:rPr>
                        <a:t>D&gt;?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 indent="-76200">
                        <a:lnSpc>
                          <a:spcPct val="100000"/>
                        </a:lnSpc>
                        <a:spcBef>
                          <a:spcPts val="15"/>
                        </a:spcBef>
                        <a:buSzPct val="93548"/>
                        <a:buChar char="•"/>
                        <a:tabLst>
                          <a:tab pos="95250" algn="l"/>
                        </a:tabLst>
                      </a:pPr>
                      <a:r>
                        <a:rPr dirty="0" sz="1550" spc="10">
                          <a:latin typeface="Times New Roman"/>
                          <a:cs typeface="Times New Roman"/>
                        </a:rPr>
                        <a:t>I&lt;C, {A, B},</a:t>
                      </a:r>
                      <a:r>
                        <a:rPr dirty="0" sz="15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D&gt;?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 indent="-76200">
                        <a:lnSpc>
                          <a:spcPct val="100000"/>
                        </a:lnSpc>
                        <a:spcBef>
                          <a:spcPts val="90"/>
                        </a:spcBef>
                        <a:buSzPct val="93548"/>
                        <a:buChar char="•"/>
                        <a:tabLst>
                          <a:tab pos="95250" algn="l"/>
                        </a:tabLst>
                      </a:pPr>
                      <a:r>
                        <a:rPr dirty="0" sz="1550" spc="10">
                          <a:latin typeface="Times New Roman"/>
                          <a:cs typeface="Times New Roman"/>
                        </a:rPr>
                        <a:t>I&lt;C, {A, B, </a:t>
                      </a:r>
                      <a:r>
                        <a:rPr dirty="0" sz="1550" spc="5">
                          <a:latin typeface="Times New Roman"/>
                          <a:cs typeface="Times New Roman"/>
                        </a:rPr>
                        <a:t>J},</a:t>
                      </a:r>
                      <a:r>
                        <a:rPr dirty="0" sz="15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D&gt;?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 indent="-76200">
                        <a:lnSpc>
                          <a:spcPct val="100000"/>
                        </a:lnSpc>
                        <a:spcBef>
                          <a:spcPts val="15"/>
                        </a:spcBef>
                        <a:buSzPct val="93548"/>
                        <a:buChar char="•"/>
                        <a:tabLst>
                          <a:tab pos="95250" algn="l"/>
                        </a:tabLst>
                      </a:pPr>
                      <a:r>
                        <a:rPr dirty="0" sz="1550" spc="15">
                          <a:latin typeface="Times New Roman"/>
                          <a:cs typeface="Times New Roman"/>
                        </a:rPr>
                        <a:t>I&lt;C, {A, 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B, E, J},</a:t>
                      </a:r>
                      <a:r>
                        <a:rPr dirty="0" sz="1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15">
                          <a:latin typeface="Times New Roman"/>
                          <a:cs typeface="Times New Roman"/>
                        </a:rPr>
                        <a:t>D&gt;?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4399" y="3452018"/>
            <a:ext cx="176530" cy="257175"/>
          </a:xfrm>
          <a:custGeom>
            <a:avLst/>
            <a:gdLst/>
            <a:ahLst/>
            <a:cxnLst/>
            <a:rect l="l" t="t" r="r" b="b"/>
            <a:pathLst>
              <a:path w="176530" h="257175">
                <a:moveTo>
                  <a:pt x="7143" y="0"/>
                </a:moveTo>
                <a:lnTo>
                  <a:pt x="24556" y="1934"/>
                </a:lnTo>
                <a:lnTo>
                  <a:pt x="46434" y="15478"/>
                </a:lnTo>
                <a:lnTo>
                  <a:pt x="70098" y="30807"/>
                </a:lnTo>
                <a:lnTo>
                  <a:pt x="92868" y="38100"/>
                </a:lnTo>
                <a:lnTo>
                  <a:pt x="110132" y="30807"/>
                </a:lnTo>
                <a:lnTo>
                  <a:pt x="130968" y="15478"/>
                </a:lnTo>
                <a:lnTo>
                  <a:pt x="151804" y="1934"/>
                </a:lnTo>
                <a:lnTo>
                  <a:pt x="169068" y="0"/>
                </a:lnTo>
                <a:lnTo>
                  <a:pt x="174426" y="7887"/>
                </a:lnTo>
                <a:lnTo>
                  <a:pt x="176212" y="27384"/>
                </a:lnTo>
                <a:lnTo>
                  <a:pt x="174426" y="52238"/>
                </a:lnTo>
                <a:lnTo>
                  <a:pt x="169068" y="76200"/>
                </a:lnTo>
                <a:lnTo>
                  <a:pt x="165943" y="102096"/>
                </a:lnTo>
                <a:lnTo>
                  <a:pt x="148976" y="164603"/>
                </a:lnTo>
                <a:lnTo>
                  <a:pt x="131712" y="212973"/>
                </a:lnTo>
                <a:lnTo>
                  <a:pt x="107007" y="250775"/>
                </a:lnTo>
                <a:lnTo>
                  <a:pt x="92868" y="257175"/>
                </a:lnTo>
                <a:lnTo>
                  <a:pt x="78581" y="252114"/>
                </a:lnTo>
                <a:lnTo>
                  <a:pt x="50006" y="216991"/>
                </a:lnTo>
                <a:lnTo>
                  <a:pt x="27235" y="165943"/>
                </a:lnTo>
                <a:lnTo>
                  <a:pt x="10269" y="106114"/>
                </a:lnTo>
                <a:lnTo>
                  <a:pt x="7143" y="76200"/>
                </a:lnTo>
                <a:lnTo>
                  <a:pt x="1785" y="52238"/>
                </a:lnTo>
                <a:lnTo>
                  <a:pt x="0" y="27384"/>
                </a:lnTo>
                <a:lnTo>
                  <a:pt x="1785" y="7887"/>
                </a:lnTo>
                <a:lnTo>
                  <a:pt x="71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45399" y="3452018"/>
            <a:ext cx="176530" cy="257175"/>
          </a:xfrm>
          <a:custGeom>
            <a:avLst/>
            <a:gdLst/>
            <a:ahLst/>
            <a:cxnLst/>
            <a:rect l="l" t="t" r="r" b="b"/>
            <a:pathLst>
              <a:path w="176530" h="257175">
                <a:moveTo>
                  <a:pt x="7143" y="0"/>
                </a:moveTo>
                <a:lnTo>
                  <a:pt x="24556" y="1934"/>
                </a:lnTo>
                <a:lnTo>
                  <a:pt x="46434" y="15478"/>
                </a:lnTo>
                <a:lnTo>
                  <a:pt x="70098" y="30807"/>
                </a:lnTo>
                <a:lnTo>
                  <a:pt x="92868" y="38100"/>
                </a:lnTo>
                <a:lnTo>
                  <a:pt x="110132" y="30807"/>
                </a:lnTo>
                <a:lnTo>
                  <a:pt x="130968" y="15478"/>
                </a:lnTo>
                <a:lnTo>
                  <a:pt x="151804" y="1934"/>
                </a:lnTo>
                <a:lnTo>
                  <a:pt x="169068" y="0"/>
                </a:lnTo>
                <a:lnTo>
                  <a:pt x="174426" y="7887"/>
                </a:lnTo>
                <a:lnTo>
                  <a:pt x="176212" y="27384"/>
                </a:lnTo>
                <a:lnTo>
                  <a:pt x="174426" y="52238"/>
                </a:lnTo>
                <a:lnTo>
                  <a:pt x="169068" y="76200"/>
                </a:lnTo>
                <a:lnTo>
                  <a:pt x="165943" y="102096"/>
                </a:lnTo>
                <a:lnTo>
                  <a:pt x="148976" y="164603"/>
                </a:lnTo>
                <a:lnTo>
                  <a:pt x="131712" y="212973"/>
                </a:lnTo>
                <a:lnTo>
                  <a:pt x="107007" y="250775"/>
                </a:lnTo>
                <a:lnTo>
                  <a:pt x="92868" y="257175"/>
                </a:lnTo>
                <a:lnTo>
                  <a:pt x="78581" y="252114"/>
                </a:lnTo>
                <a:lnTo>
                  <a:pt x="50006" y="216991"/>
                </a:lnTo>
                <a:lnTo>
                  <a:pt x="27235" y="165943"/>
                </a:lnTo>
                <a:lnTo>
                  <a:pt x="10269" y="106114"/>
                </a:lnTo>
                <a:lnTo>
                  <a:pt x="7143" y="76200"/>
                </a:lnTo>
                <a:lnTo>
                  <a:pt x="1785" y="52238"/>
                </a:lnTo>
                <a:lnTo>
                  <a:pt x="0" y="27384"/>
                </a:lnTo>
                <a:lnTo>
                  <a:pt x="1785" y="7887"/>
                </a:lnTo>
                <a:lnTo>
                  <a:pt x="71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6399" y="3452018"/>
            <a:ext cx="176530" cy="257175"/>
          </a:xfrm>
          <a:custGeom>
            <a:avLst/>
            <a:gdLst/>
            <a:ahLst/>
            <a:cxnLst/>
            <a:rect l="l" t="t" r="r" b="b"/>
            <a:pathLst>
              <a:path w="176530" h="257175">
                <a:moveTo>
                  <a:pt x="7143" y="0"/>
                </a:moveTo>
                <a:lnTo>
                  <a:pt x="24556" y="1934"/>
                </a:lnTo>
                <a:lnTo>
                  <a:pt x="46434" y="15478"/>
                </a:lnTo>
                <a:lnTo>
                  <a:pt x="70098" y="30807"/>
                </a:lnTo>
                <a:lnTo>
                  <a:pt x="92868" y="38100"/>
                </a:lnTo>
                <a:lnTo>
                  <a:pt x="110132" y="30807"/>
                </a:lnTo>
                <a:lnTo>
                  <a:pt x="130968" y="15478"/>
                </a:lnTo>
                <a:lnTo>
                  <a:pt x="151804" y="1934"/>
                </a:lnTo>
                <a:lnTo>
                  <a:pt x="169068" y="0"/>
                </a:lnTo>
                <a:lnTo>
                  <a:pt x="174426" y="7887"/>
                </a:lnTo>
                <a:lnTo>
                  <a:pt x="176212" y="27384"/>
                </a:lnTo>
                <a:lnTo>
                  <a:pt x="174426" y="52238"/>
                </a:lnTo>
                <a:lnTo>
                  <a:pt x="169068" y="76200"/>
                </a:lnTo>
                <a:lnTo>
                  <a:pt x="165943" y="102096"/>
                </a:lnTo>
                <a:lnTo>
                  <a:pt x="148976" y="164603"/>
                </a:lnTo>
                <a:lnTo>
                  <a:pt x="131712" y="212973"/>
                </a:lnTo>
                <a:lnTo>
                  <a:pt x="107007" y="250775"/>
                </a:lnTo>
                <a:lnTo>
                  <a:pt x="92868" y="257175"/>
                </a:lnTo>
                <a:lnTo>
                  <a:pt x="78581" y="252114"/>
                </a:lnTo>
                <a:lnTo>
                  <a:pt x="50006" y="216991"/>
                </a:lnTo>
                <a:lnTo>
                  <a:pt x="27235" y="165943"/>
                </a:lnTo>
                <a:lnTo>
                  <a:pt x="10269" y="106114"/>
                </a:lnTo>
                <a:lnTo>
                  <a:pt x="7143" y="76200"/>
                </a:lnTo>
                <a:lnTo>
                  <a:pt x="1785" y="52238"/>
                </a:lnTo>
                <a:lnTo>
                  <a:pt x="0" y="27384"/>
                </a:lnTo>
                <a:lnTo>
                  <a:pt x="1785" y="7887"/>
                </a:lnTo>
                <a:lnTo>
                  <a:pt x="71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6817" y="393779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176479"/>
                </a:lnTo>
                <a:lnTo>
                  <a:pt x="241706" y="213207"/>
                </a:lnTo>
                <a:lnTo>
                  <a:pt x="213207" y="241706"/>
                </a:lnTo>
                <a:lnTo>
                  <a:pt x="176479" y="260146"/>
                </a:lnTo>
                <a:lnTo>
                  <a:pt x="133350" y="266700"/>
                </a:lnTo>
                <a:lnTo>
                  <a:pt x="90220" y="260146"/>
                </a:lnTo>
                <a:lnTo>
                  <a:pt x="53492" y="241706"/>
                </a:lnTo>
                <a:lnTo>
                  <a:pt x="24993" y="213207"/>
                </a:lnTo>
                <a:lnTo>
                  <a:pt x="6553" y="176479"/>
                </a:lnTo>
                <a:lnTo>
                  <a:pt x="0" y="133350"/>
                </a:lnTo>
                <a:lnTo>
                  <a:pt x="0" y="0"/>
                </a:lnTo>
                <a:lnTo>
                  <a:pt x="266700" y="0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1117" y="3442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1117" y="3442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57317" y="3442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57317" y="3442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76317" y="3442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76317" y="3442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00117" y="2870993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8717" y="2870993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7317" y="2870993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5917" y="2870993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14517" y="2870993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0117" y="329009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76317" y="3290093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8100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76317" y="3375818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0" y="0"/>
                </a:moveTo>
                <a:lnTo>
                  <a:pt x="19050" y="57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28717" y="329009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19217" y="3290093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38100" y="0"/>
                </a:moveTo>
                <a:lnTo>
                  <a:pt x="0" y="19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57317" y="3290093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57317" y="3290093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0" y="0"/>
                </a:moveTo>
                <a:lnTo>
                  <a:pt x="26670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85917" y="3290093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0" y="0"/>
                </a:moveTo>
                <a:lnTo>
                  <a:pt x="11430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00217" y="336629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24017" y="34043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38317" y="3290093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76200" y="0"/>
                </a:moveTo>
                <a:lnTo>
                  <a:pt x="0" y="19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38217" y="3709193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0" y="0"/>
                </a:moveTo>
                <a:lnTo>
                  <a:pt x="3429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19217" y="370919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57317" y="3709193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3429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19217" y="420449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19317" y="3518693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571500" y="0"/>
                </a:moveTo>
                <a:lnTo>
                  <a:pt x="571500" y="66675"/>
                </a:lnTo>
                <a:lnTo>
                  <a:pt x="0" y="66675"/>
                </a:lnTo>
                <a:lnTo>
                  <a:pt x="0" y="200025"/>
                </a:lnTo>
                <a:lnTo>
                  <a:pt x="571500" y="200025"/>
                </a:lnTo>
                <a:lnTo>
                  <a:pt x="571500" y="266700"/>
                </a:lnTo>
                <a:lnTo>
                  <a:pt x="762000" y="133350"/>
                </a:lnTo>
                <a:lnTo>
                  <a:pt x="5715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05155" y="30567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48055" y="30567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90955" y="30567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33855" y="30567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76755" y="30567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95655" y="35520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90955" y="35520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86255" y="35520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90955" y="4047331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05167" y="3261518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0" y="0"/>
                </a:moveTo>
                <a:lnTo>
                  <a:pt x="95250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52925" y="3514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28575"/>
                </a:lnTo>
                <a:lnTo>
                  <a:pt x="666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90917" y="3232943"/>
            <a:ext cx="333375" cy="314325"/>
          </a:xfrm>
          <a:custGeom>
            <a:avLst/>
            <a:gdLst/>
            <a:ahLst/>
            <a:cxnLst/>
            <a:rect l="l" t="t" r="r" b="b"/>
            <a:pathLst>
              <a:path w="333375" h="314325">
                <a:moveTo>
                  <a:pt x="333375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2950" y="3514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14742" y="3232943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0" y="0"/>
                </a:moveTo>
                <a:lnTo>
                  <a:pt x="19050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38700" y="3514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5715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90967" y="3261518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43475" y="34956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95742" y="3232943"/>
            <a:ext cx="514350" cy="323850"/>
          </a:xfrm>
          <a:custGeom>
            <a:avLst/>
            <a:gdLst/>
            <a:ahLst/>
            <a:cxnLst/>
            <a:rect l="l" t="t" r="r" b="b"/>
            <a:pathLst>
              <a:path w="514350" h="323850">
                <a:moveTo>
                  <a:pt x="514350" y="0"/>
                </a:moveTo>
                <a:lnTo>
                  <a:pt x="0" y="323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48250" y="35242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38100" y="0"/>
                </a:moveTo>
                <a:lnTo>
                  <a:pt x="0" y="66675"/>
                </a:lnTo>
                <a:lnTo>
                  <a:pt x="76200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57642" y="3232943"/>
            <a:ext cx="333375" cy="314325"/>
          </a:xfrm>
          <a:custGeom>
            <a:avLst/>
            <a:gdLst/>
            <a:ahLst/>
            <a:cxnLst/>
            <a:rect l="l" t="t" r="r" b="b"/>
            <a:pathLst>
              <a:path w="333375" h="314325">
                <a:moveTo>
                  <a:pt x="0" y="0"/>
                </a:moveTo>
                <a:lnTo>
                  <a:pt x="333375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24475" y="35147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57150" y="0"/>
                </a:moveTo>
                <a:lnTo>
                  <a:pt x="0" y="57150"/>
                </a:lnTo>
                <a:lnTo>
                  <a:pt x="85725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33867" y="3261518"/>
            <a:ext cx="123825" cy="247650"/>
          </a:xfrm>
          <a:custGeom>
            <a:avLst/>
            <a:gdLst/>
            <a:ahLst/>
            <a:cxnLst/>
            <a:rect l="l" t="t" r="r" b="b"/>
            <a:pathLst>
              <a:path w="123825" h="247650">
                <a:moveTo>
                  <a:pt x="0" y="0"/>
                </a:moveTo>
                <a:lnTo>
                  <a:pt x="123825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10200" y="3486150"/>
            <a:ext cx="57150" cy="85725"/>
          </a:xfrm>
          <a:custGeom>
            <a:avLst/>
            <a:gdLst/>
            <a:ahLst/>
            <a:cxnLst/>
            <a:rect l="l" t="t" r="r" b="b"/>
            <a:pathLst>
              <a:path w="57150" h="85725">
                <a:moveTo>
                  <a:pt x="57150" y="0"/>
                </a:moveTo>
                <a:lnTo>
                  <a:pt x="0" y="28575"/>
                </a:lnTo>
                <a:lnTo>
                  <a:pt x="5715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81517" y="3261518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34025" y="35147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9525" y="76200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62342" y="3728243"/>
            <a:ext cx="333375" cy="314325"/>
          </a:xfrm>
          <a:custGeom>
            <a:avLst/>
            <a:gdLst/>
            <a:ahLst/>
            <a:cxnLst/>
            <a:rect l="l" t="t" r="r" b="b"/>
            <a:pathLst>
              <a:path w="333375" h="314325">
                <a:moveTo>
                  <a:pt x="0" y="0"/>
                </a:moveTo>
                <a:lnTo>
                  <a:pt x="333375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829175" y="40100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57150" y="0"/>
                </a:moveTo>
                <a:lnTo>
                  <a:pt x="0" y="57150"/>
                </a:lnTo>
                <a:lnTo>
                  <a:pt x="85725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90967" y="3756818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43475" y="399097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086217" y="3728243"/>
            <a:ext cx="333375" cy="314325"/>
          </a:xfrm>
          <a:custGeom>
            <a:avLst/>
            <a:gdLst/>
            <a:ahLst/>
            <a:cxnLst/>
            <a:rect l="l" t="t" r="r" b="b"/>
            <a:pathLst>
              <a:path w="333375" h="314325">
                <a:moveTo>
                  <a:pt x="333375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48250" y="40100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71817" y="2909093"/>
            <a:ext cx="1600200" cy="190500"/>
          </a:xfrm>
          <a:custGeom>
            <a:avLst/>
            <a:gdLst/>
            <a:ahLst/>
            <a:cxnLst/>
            <a:rect l="l" t="t" r="r" b="b"/>
            <a:pathLst>
              <a:path w="1600200" h="190500">
                <a:moveTo>
                  <a:pt x="1600200" y="190500"/>
                </a:moveTo>
                <a:lnTo>
                  <a:pt x="1590079" y="151507"/>
                </a:lnTo>
                <a:lnTo>
                  <a:pt x="1562100" y="121443"/>
                </a:lnTo>
                <a:lnTo>
                  <a:pt x="1519832" y="102096"/>
                </a:lnTo>
                <a:lnTo>
                  <a:pt x="1466850" y="95250"/>
                </a:lnTo>
                <a:lnTo>
                  <a:pt x="923925" y="95250"/>
                </a:lnTo>
                <a:lnTo>
                  <a:pt x="874960" y="88403"/>
                </a:lnTo>
                <a:lnTo>
                  <a:pt x="832246" y="69056"/>
                </a:lnTo>
                <a:lnTo>
                  <a:pt x="802034" y="38992"/>
                </a:lnTo>
                <a:lnTo>
                  <a:pt x="790575" y="0"/>
                </a:lnTo>
                <a:lnTo>
                  <a:pt x="780454" y="38992"/>
                </a:lnTo>
                <a:lnTo>
                  <a:pt x="752475" y="69056"/>
                </a:lnTo>
                <a:lnTo>
                  <a:pt x="710207" y="88403"/>
                </a:lnTo>
                <a:lnTo>
                  <a:pt x="657225" y="95250"/>
                </a:lnTo>
                <a:lnTo>
                  <a:pt x="133350" y="95250"/>
                </a:lnTo>
                <a:lnTo>
                  <a:pt x="80367" y="102096"/>
                </a:lnTo>
                <a:lnTo>
                  <a:pt x="38100" y="121443"/>
                </a:lnTo>
                <a:lnTo>
                  <a:pt x="10120" y="151507"/>
                </a:lnTo>
                <a:lnTo>
                  <a:pt x="0" y="19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Bayesian Network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Inference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marR="504825" indent="-171450">
                        <a:lnSpc>
                          <a:spcPts val="1650"/>
                        </a:lnSpc>
                        <a:spcBef>
                          <a:spcPts val="969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Inference: calculating 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) for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variables or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variables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 i="1">
                          <a:latin typeface="Times New Roman"/>
                          <a:cs typeface="Times New Roman"/>
                        </a:rPr>
                        <a:t>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29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Inference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Bayesian networks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#P-hard!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288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Inputs: prior probabilities 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171700">
                        <a:lnSpc>
                          <a:spcPts val="1395"/>
                        </a:lnSpc>
                        <a:spcBef>
                          <a:spcPts val="1110"/>
                        </a:spcBef>
                        <a:tabLst>
                          <a:tab pos="2513965" algn="l"/>
                          <a:tab pos="2856865" algn="l"/>
                          <a:tab pos="3199765" algn="l"/>
                          <a:tab pos="3542665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I1	I2	I3	I4	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668655">
                        <a:lnSpc>
                          <a:spcPts val="139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Reduces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21767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38475">
                        <a:lnSpc>
                          <a:spcPts val="1320"/>
                        </a:lnSpc>
                        <a:spcBef>
                          <a:spcPts val="21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P(O)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be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ts val="1320"/>
                        </a:lnSpc>
                        <a:tabLst>
                          <a:tab pos="2618740" algn="l"/>
                        </a:tabLst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How many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satisfying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assignments?	</a:t>
                      </a:r>
                      <a:r>
                        <a:rPr dirty="0" baseline="-11574" sz="1800">
                          <a:latin typeface="Times New Roman"/>
                          <a:cs typeface="Times New Roman"/>
                        </a:rPr>
                        <a:t>(#sat.</a:t>
                      </a:r>
                      <a:r>
                        <a:rPr dirty="0" baseline="-11574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1574" sz="1800">
                          <a:latin typeface="Times New Roman"/>
                          <a:cs typeface="Times New Roman"/>
                        </a:rPr>
                        <a:t>assign.)*(.5^#inputs)</a:t>
                      </a:r>
                      <a:endParaRPr baseline="-11574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3676517" y="67590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81217" y="72543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71817" y="72543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62117" y="77496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81217" y="77496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00317" y="77496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95617" y="77496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90917" y="774964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266700" y="133350"/>
                </a:moveTo>
                <a:lnTo>
                  <a:pt x="260146" y="90220"/>
                </a:lnTo>
                <a:lnTo>
                  <a:pt x="241706" y="53492"/>
                </a:lnTo>
                <a:lnTo>
                  <a:pt x="213207" y="24993"/>
                </a:lnTo>
                <a:lnTo>
                  <a:pt x="176479" y="6553"/>
                </a:lnTo>
                <a:lnTo>
                  <a:pt x="133350" y="0"/>
                </a:lnTo>
                <a:lnTo>
                  <a:pt x="90220" y="6553"/>
                </a:lnTo>
                <a:lnTo>
                  <a:pt x="53492" y="24993"/>
                </a:lnTo>
                <a:lnTo>
                  <a:pt x="24993" y="53492"/>
                </a:lnTo>
                <a:lnTo>
                  <a:pt x="6553" y="90220"/>
                </a:lnTo>
                <a:lnTo>
                  <a:pt x="0" y="133350"/>
                </a:lnTo>
                <a:lnTo>
                  <a:pt x="6553" y="176479"/>
                </a:lnTo>
                <a:lnTo>
                  <a:pt x="24993" y="213207"/>
                </a:lnTo>
                <a:lnTo>
                  <a:pt x="53492" y="241706"/>
                </a:lnTo>
                <a:lnTo>
                  <a:pt x="90220" y="260146"/>
                </a:lnTo>
                <a:lnTo>
                  <a:pt x="133350" y="266700"/>
                </a:lnTo>
                <a:lnTo>
                  <a:pt x="176479" y="260146"/>
                </a:lnTo>
                <a:lnTo>
                  <a:pt x="213207" y="241706"/>
                </a:lnTo>
                <a:lnTo>
                  <a:pt x="241706" y="213207"/>
                </a:lnTo>
                <a:lnTo>
                  <a:pt x="260146" y="176479"/>
                </a:lnTo>
                <a:lnTo>
                  <a:pt x="2667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38392" y="6997170"/>
            <a:ext cx="276225" cy="257175"/>
          </a:xfrm>
          <a:custGeom>
            <a:avLst/>
            <a:gdLst/>
            <a:ahLst/>
            <a:cxnLst/>
            <a:rect l="l" t="t" r="r" b="b"/>
            <a:pathLst>
              <a:path w="276225" h="257175">
                <a:moveTo>
                  <a:pt x="276225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90900" y="72771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8575" y="0"/>
                </a:moveTo>
                <a:lnTo>
                  <a:pt x="0" y="85725"/>
                </a:lnTo>
                <a:lnTo>
                  <a:pt x="857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05117" y="6997170"/>
            <a:ext cx="276225" cy="257175"/>
          </a:xfrm>
          <a:custGeom>
            <a:avLst/>
            <a:gdLst/>
            <a:ahLst/>
            <a:cxnLst/>
            <a:rect l="l" t="t" r="r" b="b"/>
            <a:pathLst>
              <a:path w="276225" h="257175">
                <a:moveTo>
                  <a:pt x="0" y="0"/>
                </a:moveTo>
                <a:lnTo>
                  <a:pt x="276225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114800" y="72771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57150" y="0"/>
                </a:moveTo>
                <a:lnTo>
                  <a:pt x="0" y="57150"/>
                </a:lnTo>
                <a:lnTo>
                  <a:pt x="76200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009767" y="7492470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20955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71800" y="77724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14567" y="753057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67075" y="77438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0"/>
                </a:lnTo>
                <a:lnTo>
                  <a:pt x="28575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09817" y="7492470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0"/>
                </a:moveTo>
                <a:lnTo>
                  <a:pt x="20955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52825" y="77724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48017" y="7530570"/>
            <a:ext cx="57150" cy="161925"/>
          </a:xfrm>
          <a:custGeom>
            <a:avLst/>
            <a:gdLst/>
            <a:ahLst/>
            <a:cxnLst/>
            <a:rect l="l" t="t" r="r" b="b"/>
            <a:pathLst>
              <a:path w="57150" h="161925">
                <a:moveTo>
                  <a:pt x="5715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00525" y="77343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0" y="0"/>
                </a:moveTo>
                <a:lnTo>
                  <a:pt x="9525" y="85725"/>
                </a:lnTo>
                <a:lnTo>
                  <a:pt x="6667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00417" y="7492470"/>
            <a:ext cx="209550" cy="257175"/>
          </a:xfrm>
          <a:custGeom>
            <a:avLst/>
            <a:gdLst/>
            <a:ahLst/>
            <a:cxnLst/>
            <a:rect l="l" t="t" r="r" b="b"/>
            <a:pathLst>
              <a:path w="209550" h="257175">
                <a:moveTo>
                  <a:pt x="0" y="0"/>
                </a:moveTo>
                <a:lnTo>
                  <a:pt x="20955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43425" y="77724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47625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04967" y="7987770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9525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667000" y="81248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19050" y="0"/>
                </a:moveTo>
                <a:lnTo>
                  <a:pt x="0" y="76200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990717" y="7987770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0" y="0"/>
                </a:moveTo>
                <a:lnTo>
                  <a:pt x="47625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990850" y="8124825"/>
            <a:ext cx="57150" cy="76200"/>
          </a:xfrm>
          <a:custGeom>
            <a:avLst/>
            <a:gdLst/>
            <a:ahLst/>
            <a:cxnLst/>
            <a:rect l="l" t="t" r="r" b="b"/>
            <a:pathLst>
              <a:path w="57150" h="76200">
                <a:moveTo>
                  <a:pt x="57150" y="0"/>
                </a:moveTo>
                <a:lnTo>
                  <a:pt x="0" y="28575"/>
                </a:lnTo>
                <a:lnTo>
                  <a:pt x="5715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33667" y="8025870"/>
            <a:ext cx="9525" cy="95250"/>
          </a:xfrm>
          <a:custGeom>
            <a:avLst/>
            <a:gdLst/>
            <a:ahLst/>
            <a:cxnLst/>
            <a:rect l="l" t="t" r="r" b="b"/>
            <a:pathLst>
              <a:path w="9525" h="95250">
                <a:moveTo>
                  <a:pt x="4762" y="-4762"/>
                </a:moveTo>
                <a:lnTo>
                  <a:pt x="4762" y="1000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95700" y="81629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86092" y="7987770"/>
            <a:ext cx="47625" cy="142875"/>
          </a:xfrm>
          <a:custGeom>
            <a:avLst/>
            <a:gdLst/>
            <a:ahLst/>
            <a:cxnLst/>
            <a:rect l="l" t="t" r="r" b="b"/>
            <a:pathLst>
              <a:path w="47625" h="142875">
                <a:moveTo>
                  <a:pt x="47625" y="0"/>
                </a:moveTo>
                <a:lnTo>
                  <a:pt x="0" y="142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38600" y="81629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0" y="0"/>
                </a:moveTo>
                <a:lnTo>
                  <a:pt x="0" y="76200"/>
                </a:lnTo>
                <a:lnTo>
                  <a:pt x="6667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24217" y="7987770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0" y="0"/>
                </a:moveTo>
                <a:lnTo>
                  <a:pt x="47625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24350" y="8124825"/>
            <a:ext cx="57150" cy="76200"/>
          </a:xfrm>
          <a:custGeom>
            <a:avLst/>
            <a:gdLst/>
            <a:ahLst/>
            <a:cxnLst/>
            <a:rect l="l" t="t" r="r" b="b"/>
            <a:pathLst>
              <a:path w="57150" h="76200">
                <a:moveTo>
                  <a:pt x="57150" y="0"/>
                </a:moveTo>
                <a:lnTo>
                  <a:pt x="0" y="28575"/>
                </a:lnTo>
                <a:lnTo>
                  <a:pt x="57150" y="762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724267" y="8025870"/>
            <a:ext cx="9525" cy="95250"/>
          </a:xfrm>
          <a:custGeom>
            <a:avLst/>
            <a:gdLst/>
            <a:ahLst/>
            <a:cxnLst/>
            <a:rect l="l" t="t" r="r" b="b"/>
            <a:pathLst>
              <a:path w="9525" h="95250">
                <a:moveTo>
                  <a:pt x="4762" y="-4762"/>
                </a:moveTo>
                <a:lnTo>
                  <a:pt x="4762" y="1000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86300" y="8162925"/>
            <a:ext cx="66675" cy="76200"/>
          </a:xfrm>
          <a:custGeom>
            <a:avLst/>
            <a:gdLst/>
            <a:ahLst/>
            <a:cxnLst/>
            <a:rect l="l" t="t" r="r" b="b"/>
            <a:pathLst>
              <a:path w="66675" h="76200">
                <a:moveTo>
                  <a:pt x="6667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0" name="object 100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Bayesian Network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Inference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 gridSpan="56">
                  <a:txBody>
                    <a:bodyPr/>
                    <a:lstStyle/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1330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…inference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still tractable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some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cases.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ts val="1664"/>
                        </a:lnSpc>
                        <a:spcBef>
                          <a:spcPts val="34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Let’s look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special class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networks: 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trees </a:t>
                      </a:r>
                      <a:r>
                        <a:rPr dirty="0" sz="1400" spc="5" i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4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 i="1">
                          <a:latin typeface="Times New Roman"/>
                          <a:cs typeface="Times New Roman"/>
                        </a:rPr>
                        <a:t>forests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>
                        <a:lnSpc>
                          <a:spcPts val="1664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which each node has at most one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parent.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9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2717" y="32519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9817" y="3671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3117" y="41282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76517" y="41282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33717" y="367109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367" y="34520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1400" y="36385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43217" y="3452018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7175" y="36385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6467" y="3871118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38500" y="405765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0317" y="3871118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05225" y="405765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95437" y="131921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518318">
                <a:tc gridSpan="56"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Decomposing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 probabilities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53975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53975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53975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53975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6856">
                <a:tc gridSpan="56">
                  <a:txBody>
                    <a:bodyPr/>
                    <a:lstStyle/>
                    <a:p>
                      <a:pPr marL="447675" marR="577850" indent="-171450">
                        <a:lnSpc>
                          <a:spcPts val="1650"/>
                        </a:lnSpc>
                        <a:spcBef>
                          <a:spcPts val="969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Suppose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want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P(</a:t>
                      </a:r>
                      <a:r>
                        <a:rPr dirty="0" sz="1400" spc="-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391" sz="1425" spc="-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400" spc="2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is some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set of  evidence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variables.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7675" indent="-171450">
                        <a:lnSpc>
                          <a:spcPct val="100000"/>
                        </a:lnSpc>
                        <a:spcBef>
                          <a:spcPts val="295"/>
                        </a:spcBef>
                        <a:buClr>
                          <a:srgbClr val="0066FF"/>
                        </a:buClr>
                        <a:buChar char="•"/>
                        <a:tabLst>
                          <a:tab pos="44767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Let’s split </a:t>
                      </a:r>
                      <a:r>
                        <a:rPr dirty="0" sz="1400" spc="15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parts: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ts val="1070"/>
                        </a:lnSpc>
                        <a:spcBef>
                          <a:spcPts val="245"/>
                        </a:spcBef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i="1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baseline="24305" sz="1200" spc="7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is the part consisting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assignments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variables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42950">
                        <a:lnSpc>
                          <a:spcPts val="470"/>
                        </a:lnSpc>
                      </a:pPr>
                      <a:r>
                        <a:rPr dirty="0" sz="800" i="1"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47700">
                        <a:lnSpc>
                          <a:spcPts val="1325"/>
                        </a:lnSpc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subtree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rooted at</a:t>
                      </a:r>
                      <a:r>
                        <a:rPr dirty="0" sz="12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  <a:p>
                      <a:pPr marL="771525">
                        <a:lnSpc>
                          <a:spcPts val="465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Times New Roman"/>
                          <a:cs typeface="Times New Roman"/>
                        </a:rPr>
                        <a:t>+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lvl="1" marL="647700" indent="-142875">
                        <a:lnSpc>
                          <a:spcPts val="950"/>
                        </a:lnSpc>
                        <a:buClr>
                          <a:srgbClr val="0066FF"/>
                        </a:buClr>
                        <a:buFont typeface="Times New Roman"/>
                        <a:buChar char="•"/>
                        <a:tabLst>
                          <a:tab pos="647700" algn="l"/>
                        </a:tabLst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the rest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7346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18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857617" y="60732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4717" y="64923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48017" y="6949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81417" y="69495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38617" y="64923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114300"/>
                </a:moveTo>
                <a:lnTo>
                  <a:pt x="220116" y="68312"/>
                </a:lnTo>
                <a:lnTo>
                  <a:pt x="196453" y="32146"/>
                </a:lnTo>
                <a:lnTo>
                  <a:pt x="160287" y="8483"/>
                </a:lnTo>
                <a:lnTo>
                  <a:pt x="114300" y="0"/>
                </a:lnTo>
                <a:lnTo>
                  <a:pt x="68312" y="8483"/>
                </a:lnTo>
                <a:lnTo>
                  <a:pt x="32146" y="32146"/>
                </a:lnTo>
                <a:lnTo>
                  <a:pt x="8483" y="68312"/>
                </a:lnTo>
                <a:lnTo>
                  <a:pt x="0" y="114300"/>
                </a:lnTo>
                <a:lnTo>
                  <a:pt x="8483" y="160287"/>
                </a:lnTo>
                <a:lnTo>
                  <a:pt x="32146" y="196453"/>
                </a:lnTo>
                <a:lnTo>
                  <a:pt x="68312" y="220116"/>
                </a:lnTo>
                <a:lnTo>
                  <a:pt x="114300" y="228600"/>
                </a:lnTo>
                <a:lnTo>
                  <a:pt x="160287" y="220116"/>
                </a:lnTo>
                <a:lnTo>
                  <a:pt x="196453" y="196453"/>
                </a:lnTo>
                <a:lnTo>
                  <a:pt x="220116" y="160287"/>
                </a:lnTo>
                <a:lnTo>
                  <a:pt x="22860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24267" y="62732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6300" y="65151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48117" y="6273270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19050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72075" y="651510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150" y="0"/>
                </a:moveTo>
                <a:lnTo>
                  <a:pt x="0" y="57150"/>
                </a:lnTo>
                <a:lnTo>
                  <a:pt x="8572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81367" y="6692370"/>
            <a:ext cx="161925" cy="209550"/>
          </a:xfrm>
          <a:custGeom>
            <a:avLst/>
            <a:gdLst/>
            <a:ahLst/>
            <a:cxnLst/>
            <a:rect l="l" t="t" r="r" b="b"/>
            <a:pathLst>
              <a:path w="161925" h="209550">
                <a:moveTo>
                  <a:pt x="161925" y="0"/>
                </a:moveTo>
                <a:lnTo>
                  <a:pt x="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43400" y="6934200"/>
            <a:ext cx="76200" cy="85725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19050" y="0"/>
                </a:moveTo>
                <a:lnTo>
                  <a:pt x="0" y="85725"/>
                </a:lnTo>
                <a:lnTo>
                  <a:pt x="7620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05217" y="6692370"/>
            <a:ext cx="171450" cy="209550"/>
          </a:xfrm>
          <a:custGeom>
            <a:avLst/>
            <a:gdLst/>
            <a:ahLst/>
            <a:cxnLst/>
            <a:rect l="l" t="t" r="r" b="b"/>
            <a:pathLst>
              <a:path w="171450" h="209550">
                <a:moveTo>
                  <a:pt x="0" y="0"/>
                </a:moveTo>
                <a:lnTo>
                  <a:pt x="171450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10125" y="69342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95437" y="5300662"/>
          <a:ext cx="459613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6200"/>
                <a:gridCol w="71755"/>
                <a:gridCol w="71755"/>
                <a:gridCol w="76834"/>
                <a:gridCol w="76834"/>
                <a:gridCol w="76834"/>
                <a:gridCol w="76834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6835"/>
                <a:gridCol w="72389"/>
                <a:gridCol w="7238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7469"/>
                <a:gridCol w="73025"/>
                <a:gridCol w="73025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8104"/>
                <a:gridCol w="73660"/>
                <a:gridCol w="73660"/>
                <a:gridCol w="107314"/>
              </a:tblGrid>
              <a:tr h="463020">
                <a:tc gridSpan="56">
                  <a:txBody>
                    <a:bodyPr/>
                    <a:lstStyle/>
                    <a:p>
                      <a:pPr marL="247650">
                        <a:lnSpc>
                          <a:spcPts val="2045"/>
                        </a:lnSpc>
                        <a:spcBef>
                          <a:spcPts val="15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Decomposing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 probabilities,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cont’d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487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4877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A7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C"/>
                      </a:solidFill>
                      <a:prstDash val="solid"/>
                    </a:lnL>
                    <a:lnR w="19050">
                      <a:solidFill>
                        <a:srgbClr val="004D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D80"/>
                      </a:solidFill>
                      <a:prstDash val="solid"/>
                    </a:lnL>
                    <a:lnR w="19050">
                      <a:solidFill>
                        <a:srgbClr val="004E8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3"/>
                      </a:solidFill>
                      <a:prstDash val="solid"/>
                    </a:lnL>
                    <a:lnR w="19050">
                      <a:solidFill>
                        <a:srgbClr val="00528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289"/>
                      </a:solidFill>
                      <a:prstDash val="solid"/>
                    </a:lnL>
                    <a:lnR w="19050">
                      <a:solidFill>
                        <a:srgbClr val="00568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68F"/>
                      </a:solidFill>
                      <a:prstDash val="solid"/>
                    </a:lnL>
                    <a:lnR w="19050">
                      <a:solidFill>
                        <a:srgbClr val="00599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995"/>
                      </a:solidFill>
                      <a:prstDash val="solid"/>
                    </a:lnL>
                    <a:lnR w="19050">
                      <a:solidFill>
                        <a:srgbClr val="005D9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D9D"/>
                      </a:solidFill>
                      <a:prstDash val="solid"/>
                    </a:lnL>
                    <a:lnR w="19050">
                      <a:solidFill>
                        <a:srgbClr val="0062A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2A5"/>
                      </a:solidFill>
                      <a:prstDash val="solid"/>
                    </a:lnL>
                    <a:lnR w="19050">
                      <a:solidFill>
                        <a:srgbClr val="0067A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7AC"/>
                      </a:solidFill>
                      <a:prstDash val="solid"/>
                    </a:lnL>
                    <a:lnR w="19050">
                      <a:solidFill>
                        <a:srgbClr val="006DB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DB4"/>
                      </a:solidFill>
                      <a:prstDash val="solid"/>
                    </a:lnL>
                    <a:lnR w="19050">
                      <a:solidFill>
                        <a:srgbClr val="0070B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0BD"/>
                      </a:solidFill>
                      <a:prstDash val="solid"/>
                    </a:lnL>
                    <a:lnR w="19050">
                      <a:solidFill>
                        <a:srgbClr val="0077C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6"/>
                      </a:solidFill>
                      <a:prstDash val="solid"/>
                    </a:lnL>
                    <a:lnR w="19050">
                      <a:solidFill>
                        <a:srgbClr val="007B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BCC"/>
                      </a:solidFill>
                      <a:prstDash val="solid"/>
                    </a:lnL>
                    <a:lnR w="19050">
                      <a:solidFill>
                        <a:srgbClr val="007ED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ED4"/>
                      </a:solidFill>
                      <a:prstDash val="solid"/>
                    </a:lnL>
                    <a:lnR w="19050">
                      <a:solidFill>
                        <a:srgbClr val="0082D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2D9"/>
                      </a:solidFill>
                      <a:prstDash val="solid"/>
                    </a:lnL>
                    <a:lnR w="19050">
                      <a:solidFill>
                        <a:srgbClr val="0086D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6DF"/>
                      </a:solidFill>
                      <a:prstDash val="solid"/>
                    </a:lnL>
                    <a:lnR w="19050">
                      <a:solidFill>
                        <a:srgbClr val="008AE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AE6"/>
                      </a:solidFill>
                      <a:prstDash val="solid"/>
                    </a:lnL>
                    <a:lnR w="19050">
                      <a:solidFill>
                        <a:srgbClr val="008CE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CEB"/>
                      </a:solidFill>
                      <a:prstDash val="solid"/>
                    </a:lnL>
                    <a:lnR w="19050">
                      <a:solidFill>
                        <a:srgbClr val="008FE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EF"/>
                      </a:solidFill>
                      <a:prstDash val="solid"/>
                    </a:lnL>
                    <a:lnR w="19050">
                      <a:solidFill>
                        <a:srgbClr val="0091F2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2"/>
                      </a:solidFill>
                      <a:prstDash val="solid"/>
                    </a:lnL>
                    <a:lnR w="19050">
                      <a:solidFill>
                        <a:srgbClr val="0093F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3F5"/>
                      </a:solidFill>
                      <a:prstDash val="solid"/>
                    </a:lnL>
                    <a:lnR w="19050">
                      <a:solidFill>
                        <a:srgbClr val="0094F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7"/>
                      </a:solidFill>
                      <a:prstDash val="solid"/>
                    </a:lnL>
                    <a:lnR w="19050">
                      <a:solidFill>
                        <a:srgbClr val="0095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5FA"/>
                      </a:solidFill>
                      <a:prstDash val="solid"/>
                    </a:lnL>
                    <a:lnR w="19050">
                      <a:solidFill>
                        <a:srgbClr val="0097F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B"/>
                      </a:solidFill>
                      <a:prstDash val="solid"/>
                    </a:lnL>
                    <a:lnR w="19050">
                      <a:solidFill>
                        <a:srgbClr val="0098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D"/>
                      </a:solidFill>
                      <a:prstDash val="solid"/>
                    </a:lnL>
                    <a:lnR w="19050">
                      <a:solidFill>
                        <a:srgbClr val="0099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9FF"/>
                      </a:solidFill>
                      <a:prstDash val="solid"/>
                    </a:lnL>
                    <a:lnR w="19050">
                      <a:solidFill>
                        <a:srgbClr val="0098F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8FE"/>
                      </a:solidFill>
                      <a:prstDash val="solid"/>
                    </a:lnL>
                    <a:lnR w="19050">
                      <a:solidFill>
                        <a:srgbClr val="0097F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D"/>
                      </a:solidFill>
                      <a:prstDash val="solid"/>
                    </a:lnL>
                    <a:lnR w="19050">
                      <a:solidFill>
                        <a:srgbClr val="0097FA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7FA"/>
                      </a:solidFill>
                      <a:prstDash val="solid"/>
                    </a:lnL>
                    <a:lnR w="19050">
                      <a:solidFill>
                        <a:srgbClr val="0094F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9"/>
                      </a:solidFill>
                      <a:prstDash val="solid"/>
                    </a:lnL>
                    <a:lnR w="19050">
                      <a:solidFill>
                        <a:srgbClr val="0094F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4F6"/>
                      </a:solidFill>
                      <a:prstDash val="solid"/>
                    </a:lnL>
                    <a:lnR w="19050">
                      <a:solidFill>
                        <a:srgbClr val="0091F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91F4"/>
                      </a:solidFill>
                      <a:prstDash val="solid"/>
                    </a:lnL>
                    <a:lnR w="19050">
                      <a:solidFill>
                        <a:srgbClr val="008FF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FF1"/>
                      </a:solidFill>
                      <a:prstDash val="solid"/>
                    </a:lnL>
                    <a:lnR w="19050">
                      <a:solidFill>
                        <a:srgbClr val="008EE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EEC"/>
                      </a:solidFill>
                      <a:prstDash val="solid"/>
                    </a:lnL>
                    <a:lnR w="19050">
                      <a:solidFill>
                        <a:srgbClr val="008B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BE7"/>
                      </a:solidFill>
                      <a:prstDash val="solid"/>
                    </a:lnL>
                    <a:lnR w="19050">
                      <a:solidFill>
                        <a:srgbClr val="0087E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7E3"/>
                      </a:solidFill>
                      <a:prstDash val="solid"/>
                    </a:lnL>
                    <a:lnR w="19050">
                      <a:solidFill>
                        <a:srgbClr val="0083D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3DB"/>
                      </a:solidFill>
                      <a:prstDash val="solid"/>
                    </a:lnL>
                    <a:lnR w="19050">
                      <a:solidFill>
                        <a:srgbClr val="0080D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80D5"/>
                      </a:solidFill>
                      <a:prstDash val="solid"/>
                    </a:lnL>
                    <a:lnR w="19050">
                      <a:solidFill>
                        <a:srgbClr val="007CC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CCF"/>
                      </a:solidFill>
                      <a:prstDash val="solid"/>
                    </a:lnL>
                    <a:lnR w="19050">
                      <a:solidFill>
                        <a:srgbClr val="0077C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7C7"/>
                      </a:solidFill>
                      <a:prstDash val="solid"/>
                    </a:lnL>
                    <a:lnR w="19050">
                      <a:solidFill>
                        <a:srgbClr val="0072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72BE"/>
                      </a:solidFill>
                      <a:prstDash val="solid"/>
                    </a:lnL>
                    <a:lnR w="19050">
                      <a:solidFill>
                        <a:srgbClr val="006EB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EB6"/>
                      </a:solidFill>
                      <a:prstDash val="solid"/>
                    </a:lnL>
                    <a:lnR w="19050">
                      <a:solidFill>
                        <a:srgbClr val="0069B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9B0"/>
                      </a:solidFill>
                      <a:prstDash val="solid"/>
                    </a:lnL>
                    <a:lnR w="19050">
                      <a:solidFill>
                        <a:srgbClr val="0065A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5A7"/>
                      </a:solidFill>
                      <a:prstDash val="solid"/>
                    </a:lnL>
                    <a:lnR w="19050">
                      <a:solidFill>
                        <a:srgbClr val="0060A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60A1"/>
                      </a:solidFill>
                      <a:prstDash val="solid"/>
                    </a:lnL>
                    <a:lnR w="19050">
                      <a:solidFill>
                        <a:srgbClr val="005C9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C99"/>
                      </a:solidFill>
                      <a:prstDash val="solid"/>
                    </a:lnL>
                    <a:lnR w="19050">
                      <a:solidFill>
                        <a:srgbClr val="00589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891"/>
                      </a:solidFill>
                      <a:prstDash val="solid"/>
                    </a:lnL>
                    <a:lnR w="19050">
                      <a:solidFill>
                        <a:srgbClr val="00538B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38B"/>
                      </a:solidFill>
                      <a:prstDash val="solid"/>
                    </a:lnL>
                    <a:lnR w="19050">
                      <a:solidFill>
                        <a:srgbClr val="0050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5086"/>
                      </a:solidFill>
                      <a:prstDash val="solid"/>
                    </a:lnL>
                    <a:lnR w="19050">
                      <a:solidFill>
                        <a:srgbClr val="004E81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E81"/>
                      </a:solidFill>
                      <a:prstDash val="solid"/>
                    </a:lnL>
                    <a:lnR w="19050">
                      <a:solidFill>
                        <a:srgbClr val="004A7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A7D"/>
                      </a:solidFill>
                      <a:prstDash val="solid"/>
                    </a:lnL>
                    <a:lnR w="19050">
                      <a:solidFill>
                        <a:srgbClr val="00497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979"/>
                      </a:solidFill>
                      <a:prstDash val="solid"/>
                    </a:lnL>
                    <a:lnR w="19050">
                      <a:solidFill>
                        <a:srgbClr val="00487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4878"/>
                      </a:solidFill>
                      <a:prstDash val="solid"/>
                    </a:lnL>
                    <a:lnR w="28575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2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  <a:spcBef>
                          <a:spcPts val="1580"/>
                        </a:spcBef>
                      </a:pPr>
                      <a:r>
                        <a:rPr dirty="0" sz="1450" spc="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45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4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4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50" spc="7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450" spc="4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4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42483" sz="1275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5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10" i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50" spc="-2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483" sz="127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42483" sz="127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5">
                          <a:latin typeface="Times New Roman"/>
                          <a:cs typeface="Times New Roman"/>
                        </a:rPr>
                        <a:t>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ts val="640"/>
                        </a:lnSpc>
                        <a:tabLst>
                          <a:tab pos="1209040" algn="l"/>
                          <a:tab pos="1485265" algn="l"/>
                          <a:tab pos="1780539" algn="l"/>
                        </a:tabLst>
                      </a:pPr>
                      <a:r>
                        <a:rPr dirty="0" sz="850" i="1">
                          <a:latin typeface="Times New Roman"/>
                          <a:cs typeface="Times New Roman"/>
                        </a:rPr>
                        <a:t>i	i	i	i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066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1200" spc="15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4675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bayesinf05.PDF</dc:title>
  <dcterms:created xsi:type="dcterms:W3CDTF">2019-03-23T11:37:04Z</dcterms:created>
  <dcterms:modified xsi:type="dcterms:W3CDTF">2019-03-23T11:37:04Z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[bayesinf05.ppt]</vt:lpwstr>
  </property>
  <property fmtid="{D5CDD505-2E9C-101B-9397-08002B2CF9AE}" pid="4" name="LastSaved">
    <vt:filetime>2002-09-25T00:00:00Z</vt:filetime>
  </property>
</Properties>
</file>